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93" r:id="rId4"/>
    <p:sldId id="258" r:id="rId5"/>
    <p:sldId id="259" r:id="rId6"/>
    <p:sldId id="807" r:id="rId7"/>
    <p:sldId id="260" r:id="rId8"/>
    <p:sldId id="304" r:id="rId9"/>
    <p:sldId id="303" r:id="rId10"/>
    <p:sldId id="294" r:id="rId11"/>
    <p:sldId id="266" r:id="rId12"/>
    <p:sldId id="292" r:id="rId13"/>
    <p:sldId id="808" r:id="rId14"/>
    <p:sldId id="299" r:id="rId15"/>
    <p:sldId id="300" r:id="rId16"/>
    <p:sldId id="295" r:id="rId17"/>
    <p:sldId id="305" r:id="rId18"/>
    <p:sldId id="276" r:id="rId19"/>
    <p:sldId id="289" r:id="rId20"/>
    <p:sldId id="290" r:id="rId21"/>
    <p:sldId id="291" r:id="rId22"/>
    <p:sldId id="288" r:id="rId23"/>
    <p:sldId id="296" r:id="rId24"/>
    <p:sldId id="267" r:id="rId25"/>
    <p:sldId id="268" r:id="rId26"/>
    <p:sldId id="269" r:id="rId27"/>
    <p:sldId id="270" r:id="rId28"/>
    <p:sldId id="306" r:id="rId29"/>
    <p:sldId id="809" r:id="rId30"/>
    <p:sldId id="297" r:id="rId31"/>
    <p:sldId id="271" r:id="rId32"/>
    <p:sldId id="272" r:id="rId33"/>
    <p:sldId id="273" r:id="rId34"/>
    <p:sldId id="274" r:id="rId35"/>
    <p:sldId id="275" r:id="rId36"/>
    <p:sldId id="301" r:id="rId37"/>
    <p:sldId id="302" r:id="rId38"/>
    <p:sldId id="298" r:id="rId39"/>
    <p:sldId id="791" r:id="rId40"/>
    <p:sldId id="792" r:id="rId41"/>
    <p:sldId id="793" r:id="rId42"/>
    <p:sldId id="799" r:id="rId43"/>
    <p:sldId id="794" r:id="rId44"/>
    <p:sldId id="800" r:id="rId45"/>
    <p:sldId id="797" r:id="rId46"/>
    <p:sldId id="802" r:id="rId47"/>
    <p:sldId id="795" r:id="rId48"/>
    <p:sldId id="801" r:id="rId49"/>
    <p:sldId id="798" r:id="rId50"/>
    <p:sldId id="805" r:id="rId51"/>
    <p:sldId id="806" r:id="rId52"/>
    <p:sldId id="803" r:id="rId5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2E7A"/>
    <a:srgbClr val="B70031"/>
    <a:srgbClr val="1C317C"/>
    <a:srgbClr val="C4172E"/>
    <a:srgbClr val="0ECB4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24" autoAdjust="0"/>
    <p:restoredTop sz="78084" autoAdjust="0"/>
  </p:normalViewPr>
  <p:slideViewPr>
    <p:cSldViewPr snapToGrid="0">
      <p:cViewPr varScale="1">
        <p:scale>
          <a:sx n="85" d="100"/>
          <a:sy n="85" d="100"/>
        </p:scale>
        <p:origin x="18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86FF3-609D-421A-ADB1-4AE06691B791}" type="datetimeFigureOut">
              <a:rPr lang="zh-CN" altLang="en-US" smtClean="0"/>
              <a:t>2026/2/28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4A4F2-9B46-436D-9089-A5A73B4C9D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6006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4824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B4DBC-7425-F28B-363B-E7B42D379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A4BC1E4-2025-229F-0493-A2D3BF7A15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A62B573-B9A1-C35A-E333-6C47085805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1AF1B6C-2BF5-18CD-9F48-4F87B25106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9795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CC8E9-BB85-666E-1DDA-3F3A19EC1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5F764B1-3853-CCB2-F7CF-3BA5F69160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C881CBE-629F-DDB4-E0F1-42DC7B17DE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596C847-2373-DA92-5E71-F32002F60E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018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0510B-C1F9-C949-01EE-0E2F89E22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7EFC7E9-99C1-89B6-F00F-7FB2B74E3F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EC02ABB-0CD6-3645-688F-514EEA3DE7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38ACD7B-9AC4-8FBE-ED18-7510B0DEAD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8153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68FB1-6E90-19AC-7A03-ED936DC99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A354EFA-4B1F-73D9-3CBB-426FFD7BBF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B4C96ED-0CE2-7C4B-9414-EA21E58464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文本数据获取与语料构建</a:t>
            </a:r>
            <a:endParaRPr lang="en-US" altLang="zh-CN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自然语言预处理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分词与清洗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关键词提取 </a:t>
            </a:r>
            <a:r>
              <a:rPr lang="en-US" altLang="zh-CN" dirty="0"/>
              <a:t>(</a:t>
            </a:r>
            <a:r>
              <a:rPr lang="en-GB" altLang="zh-CN" dirty="0"/>
              <a:t>TF-IDF </a:t>
            </a:r>
            <a:r>
              <a:rPr lang="zh-CN" altLang="en-US" dirty="0"/>
              <a:t>与词频</a:t>
            </a:r>
            <a:r>
              <a:rPr lang="en-US" altLang="zh-CN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情感分析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基于情感词典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主题模型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GB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LDA 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聚类分析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时间数据解析与预处理</a:t>
            </a:r>
            <a:endParaRPr lang="en-US" altLang="zh-CN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移动窗口与平滑处理</a:t>
            </a:r>
            <a:endParaRPr lang="en-US" altLang="zh-CN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时间序列数据可视化</a:t>
            </a:r>
            <a:endParaRPr lang="en-US" altLang="zh-CN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时间序列分解</a:t>
            </a:r>
            <a:endParaRPr lang="en-US" altLang="zh-CN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时间自相关分析</a:t>
            </a:r>
            <a:endParaRPr lang="en-US" altLang="zh-CN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时间序列聚类</a:t>
            </a:r>
            <a:endParaRPr lang="en-US" altLang="zh-CN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E890501-BD1C-6EC8-A12C-E0B8594CC4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271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5981A-4904-5631-9B1D-6AC33CE72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5E451A5-DD3F-2A08-2548-48BA585BDC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93E914A-CC47-FF83-0551-C6C70041AA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41DA38C-1B23-1BA1-8747-B8A5449016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1753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599BC-D052-E356-078A-8380AEE94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3D07234-FB19-1389-B53D-AABD38ECAF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1A77D43-AFF6-9EC2-EDDE-FDD83F6CA1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A43621-17E3-DC69-6976-73D5D5109E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99069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37BB4-0937-5144-5E12-2E0E99743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C39654D-C4CB-94A6-8B30-54177775BE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3BD804C-CE09-C95D-30DA-BDEFFC805A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BD2CA37-75A7-108C-C525-77ACFBC7D4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7460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A34C0-A8B3-1C0D-D1F0-B2564E83E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B64394C-81E7-CA83-0303-B3109E72F5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395626A-DA05-C43C-F98B-C2FE449485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1891755-91BA-736A-F282-D12D7B3EF6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8002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D442E-D0CC-FD78-1955-95CBFEAB7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ADAEDB6-AD07-53BB-FC2A-3EC85452A4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D0B96B3-81E9-3886-A1C9-AA67A99587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DB1436B-0A1E-35EE-A3A2-E19DD113A2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46443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26DE7-B141-253C-679D-694E74CF4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99BF66F-0DBC-79A1-170B-713C914E41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F4E90F9-8315-F705-C7F1-2ED109F25F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4549547-7858-48E3-3D17-051CBAD3F1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2513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1FAEB-BF60-8A5B-BE89-D2BD6B57E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04152B0-0DCD-56E5-C2B7-29AA4D2638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8CD2A0C-01F1-1A0B-06FA-A5BAC948AA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692EF84-B21F-AFEB-5C01-26501956FA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4269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39D22-29C9-81D6-F360-686815D32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2923305-19AA-D82E-A257-1706217DE1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09514C3-B663-5453-A56D-2D6DFF3E97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33B4404-3278-DD2D-3039-57C8E4CEF3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00254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740EF-7D0F-461E-6C27-5731F1896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526A539-E740-7488-B7B8-C2FE4EB699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62D1C1F-0B6B-3FC5-BD44-88DC81644F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F544FD-0888-C7B9-462E-CCFABD82D3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09519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D3B3AD-0D8E-1AF1-50C4-B70DD15E2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F256F3F-9303-7CB5-F2B8-CCFFBB2091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B6E0535-1EA7-82F4-4AA8-F3140F1F82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1862376-3253-AE8A-5218-234B71A4CD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38081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2BDD1-5572-57F5-2C07-0646FC179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A971EA1-CC0D-6630-FA0A-AB846425AC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8E3AE18-2D4B-395C-6238-79B5960B74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808204E-BC5D-FF01-A533-A4A19BE2B1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07191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DC2FF-E9EC-5C90-B0AF-8DB4710B9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3768F80-AE1A-F8C4-26B6-DB262C2F6C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0B613AC-CE79-14EE-2BDE-3DCF5789B4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BAABB26-3A75-26D7-585B-7F20EB8838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21061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533C76-62D9-07EC-93C5-80B7FE14E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1EDC8FC-8AC7-51A9-81B6-46750C8CCE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4653E16-4BBD-58D6-FC1D-AB4DC3DDD0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1" dirty="0">
              <a:solidFill>
                <a:srgbClr val="023A75"/>
              </a:solidFill>
              <a:highlight>
                <a:srgbClr val="FFFF00"/>
              </a:highligh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D5184EE-7D06-28DB-66E6-65E01E6C2D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31676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FFBB3-6CD0-7130-B982-27DB0AD86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929C25E-DB60-12BC-94C5-B82CFF0762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C168076-F985-B6E3-2CB8-4B2C4BEEB3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1" dirty="0">
              <a:solidFill>
                <a:srgbClr val="023A75"/>
              </a:solidFill>
              <a:highlight>
                <a:srgbClr val="FFFF00"/>
              </a:highligh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52826C8-32B9-3B54-4991-856E590669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846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C1A77-D9DA-7EE0-A620-B8B49F241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E3BCCBB-685E-DA95-0E84-C76C5D1924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EB57F93-0752-E4F0-CAA5-050A807E3B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1" dirty="0">
              <a:solidFill>
                <a:srgbClr val="023A75"/>
              </a:solidFill>
              <a:highlight>
                <a:srgbClr val="FFFF00"/>
              </a:highligh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9424CE-3DAF-DEBD-DAD3-F3F5FF1199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91688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D6524-9835-D3C9-DF51-24C398CC1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B43DF5B-77DE-BBFD-A619-52B0E51C49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7B2627D-254E-A9EC-F21E-A67AD75322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1" dirty="0">
              <a:solidFill>
                <a:srgbClr val="023A75"/>
              </a:solidFill>
              <a:highlight>
                <a:srgbClr val="FFFF00"/>
              </a:highligh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DAAC49A-C362-7E6C-5C12-C6FC2C0C8E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02778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D4B02-ACEA-333B-B95F-9846D1025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E6FBB59-C403-0560-2A59-3F6A186EB6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88F65DA-6F0B-8743-9971-E2CD2FF67F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1" dirty="0">
              <a:solidFill>
                <a:srgbClr val="023A75"/>
              </a:solidFill>
              <a:highlight>
                <a:srgbClr val="FFFF00"/>
              </a:highligh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FDE392D-E56A-06DF-F88F-9194602409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330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81112-2202-AF40-6567-DC7520E6E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E182ACC-F7F7-495C-CD06-354E62B499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BE40A04-335A-D7BD-DAE1-40CE8EE9F4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zh-CN" dirty="0"/>
              <a:t>https://h5.ifeng.com/c/</a:t>
            </a:r>
            <a:r>
              <a:rPr lang="en-GB" altLang="zh-CN" dirty="0" err="1"/>
              <a:t>vivoArticle</a:t>
            </a:r>
            <a:r>
              <a:rPr lang="en-GB" altLang="zh-CN" dirty="0"/>
              <a:t>/v002ZbiNrbBcn3BCR-_loDiW8FLSCVXuQFkchptKj2Haszag__?isNews=1&amp;showComments=0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EFC83A1-7E48-1AE9-23F7-9A721073B2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84676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86CBAD-CF39-13E9-17FA-1D1CAEE76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A412A8B-3DE7-BEA8-1B99-6276DC070E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B530849-E8BA-D0B1-0875-DE9998B63A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1" dirty="0">
              <a:solidFill>
                <a:srgbClr val="023A75"/>
              </a:solidFill>
              <a:highlight>
                <a:srgbClr val="FFFF00"/>
              </a:highligh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D62E0DA-BFF7-CF88-A584-4B3859D51C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871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C117B-3BE1-6014-25C5-9302AA908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B570780-3FC2-CDA4-CBE4-583F313F07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E130AEB-2F5F-8E7F-B44D-5E4BB7C660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1" dirty="0">
              <a:solidFill>
                <a:srgbClr val="023A75"/>
              </a:solidFill>
              <a:highlight>
                <a:srgbClr val="FFFF00"/>
              </a:highligh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056979A-332F-229D-4ACC-B6E5618226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249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C6F558-E717-C102-52D8-B3F4B0D75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36C1D8B-3CDE-B35C-910D-4B98EA2770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EC656DA-80F6-2DD5-5BCC-3C5A710250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1" dirty="0">
              <a:solidFill>
                <a:srgbClr val="023A75"/>
              </a:solidFill>
              <a:highlight>
                <a:srgbClr val="FFFF00"/>
              </a:highligh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F2DCD94-D13E-7FCC-CA71-B388C62BAD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0648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AF067-F8B4-62FF-7116-6559DAA01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8632302-8AC4-6170-5257-ED9D2911B2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A508A1D-BA4C-35AD-73DB-0656B38224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1" dirty="0">
              <a:solidFill>
                <a:srgbClr val="023A75"/>
              </a:solidFill>
              <a:highlight>
                <a:srgbClr val="FFFF00"/>
              </a:highligh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4341245-6027-ABDC-9F1D-2232E5CFD2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76384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8B7FB-F0F7-69DA-71AC-C3ADA2F65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4015202-7EF4-4FA4-500B-0405E81A60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DFE4DD9-71DE-4E83-EB4E-401AF484B1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1" dirty="0">
              <a:solidFill>
                <a:srgbClr val="023A75"/>
              </a:solidFill>
              <a:highlight>
                <a:srgbClr val="FFFF00"/>
              </a:highligh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9670DFE-AD65-6E6E-6C68-5172BC7AB2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85270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B0537-88C2-97FD-E63F-DFAF19396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86119D3-49B9-1D20-B01C-1C10E35590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315FE48-DCA1-A9F7-4B75-E9C0924752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1" dirty="0">
              <a:solidFill>
                <a:srgbClr val="023A75"/>
              </a:solidFill>
              <a:highlight>
                <a:srgbClr val="FFFF00"/>
              </a:highligh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13C500B-6C13-3041-ED42-78C8DAAE53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51807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2A72BC-FB64-1080-B63F-9FD4B979D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0150D86-B466-18E6-531F-70C765CE44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5E310FE-6CD7-1972-B850-B350F7D43D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1" dirty="0">
              <a:solidFill>
                <a:srgbClr val="023A75"/>
              </a:solidFill>
              <a:highlight>
                <a:srgbClr val="FFFF00"/>
              </a:highligh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57085F-ADE0-3180-CA40-34D330753C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78229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0406F-3477-7738-90A4-C9F13A7C4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9710878-6C10-C561-8117-91FE8B71FA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EEA37AE-29ED-5870-985C-B971ED4901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1" dirty="0">
              <a:solidFill>
                <a:srgbClr val="023A75"/>
              </a:solidFill>
              <a:highlight>
                <a:srgbClr val="FFFF00"/>
              </a:highligh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686D42E-96B9-3320-8EEB-001B5558C2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54308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A1108-2BE2-9A57-ACE1-79F6D7F3F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30D92D7-B388-05FB-BEB8-BA12321D86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13715A6-2166-DCE9-F47D-F52502DECD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1" dirty="0">
              <a:solidFill>
                <a:srgbClr val="023A75"/>
              </a:solidFill>
              <a:highlight>
                <a:srgbClr val="FFFF00"/>
              </a:highligh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74D742F-4A9C-245B-AB76-C288337765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4904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154554-6C24-B954-56C3-951C9FC03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B38AC0F-37F8-3F22-DC67-DBFAC04851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B0756B0-57DA-E6EB-1562-6B89CCBB2E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1" dirty="0">
              <a:solidFill>
                <a:srgbClr val="023A75"/>
              </a:solidFill>
              <a:highlight>
                <a:srgbClr val="FFFF00"/>
              </a:highligh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268E385-92E7-EDC3-BAD3-0397649A6C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347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328E11-6B88-43BD-CC41-D725B8C1B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C027230-8307-EE71-4084-D27BA255AE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2DAB5A2-5DC1-1BCC-DE44-CD62194103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1" dirty="0">
              <a:solidFill>
                <a:srgbClr val="023A75"/>
              </a:solidFill>
              <a:highlight>
                <a:srgbClr val="FFFF00"/>
              </a:highligh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1021729-4752-E01B-8D53-E719DBDADB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5452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46B0F-61CF-9400-2131-3C2FBE88F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88B6D40-E389-E794-C16C-24C7867E04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8434A3C-5AAA-0F2A-D39A-B7B2DACBB9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1" dirty="0">
              <a:solidFill>
                <a:srgbClr val="023A75"/>
              </a:solidFill>
              <a:highlight>
                <a:srgbClr val="FFFF00"/>
              </a:highligh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E70684-1665-3E20-282D-42BBEEFD88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491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9CBA1-B67B-20FC-BC6C-7CF069420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115E349-4B2A-966A-35BE-0EAD2757C0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82E14FE-FC86-FB89-DDBD-4CE0F44C4A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提升竞争力，应对现实挑战 在数智时代将“社会科学洞察”与“数据科学技术”深度</a:t>
            </a:r>
            <a:endParaRPr lang="en-US" altLang="zh-CN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思维 </a:t>
            </a:r>
            <a:r>
              <a:rPr lang="en-US" altLang="zh-CN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</a:t>
            </a:r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代码 剑客与剑，计算思维的觉醒  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培养数据驱动的独立思考与复杂问题拆解能力</a:t>
            </a:r>
            <a:endParaRPr lang="zh-CN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刚需：提供前沿的分析工具与方法论，直接赋能你的</a:t>
            </a:r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毕业论文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与</a:t>
            </a:r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学术期刊发表</a:t>
            </a:r>
            <a:endParaRPr lang="zh-CN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88B6ADB-3A7F-947E-828F-BE44489D94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874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39B70-59BF-B720-DC9B-53F81F7B6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D2160AE-8565-ED81-C9F0-830DC460BF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8C1F647-ECA3-EF2C-9C5A-65FE6EEA90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F774595-DFDB-F3EE-43BA-D98A9D6351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5871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CAFD7B-C457-9DF1-2DBE-9D777C0E2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DD5FDA2-B7A3-E093-A523-4C72C28659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6279CD0-8931-A092-2DA8-65BCEF98F8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E129718-89E9-45B3-11D9-595A729041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4A4F2-9B46-436D-9089-A5A73B4C9D5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084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C210E2-2064-2116-EDB4-08FA7C1F4A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6CD9F5C-5C89-0DBD-3D69-D31212291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91514C-F9CF-9B53-D179-FCDC828FD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DC5B72-D0DC-6997-25DE-87866D507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A37989-36CA-BAFF-2DD9-7FCE5FCB7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5132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E0DB86-7AB7-2F44-88E3-375486825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126E9D2-BCF0-7A98-D217-86A4972E75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C9AE20-0069-4DFC-6476-8028D8423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7ED876-DD23-EB6F-EBAB-A00ACD1F5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CC35813-0796-B543-7C82-BCCCC0883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1695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CAAB25F-B1A4-22B6-2CD4-BCF7AA2919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D665469-AAA1-1415-8942-8938010BF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0B89E5-0DE9-1038-048D-114DB8591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21EEC6-33E6-B7E8-BDC5-092609752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A93976-CA4C-C04E-D156-9FD910FA5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8346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8FEBEE-189E-B6CB-DD02-0353AB98B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E1DB4A-D485-3697-352B-DD2ADAA5F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2346E2-0A31-292D-BFDD-5F099B21F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DE96AC-6653-739C-1278-9AB06E246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5334B5-A475-EB10-9A4D-35E6AB04B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657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C0B08B-F415-7D15-C521-F8C6F1DF2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4E3A592-9BB2-896A-74D9-9AD6E0482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C453A6-B77A-9F7B-B66C-E24E369FF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F185E6-D74A-A097-157E-4C19E6C65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CBA460-4C3D-348B-11E4-BC3DF8C1E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5309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D41CC0-7BEB-B81C-6D7D-2066F9848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5C1D24-0A4B-7729-1A3E-E45CC3553F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23E474C-8EB4-1EA0-F912-4A9F67DE88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E45A39F-0750-577D-C556-6527A5631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2026/2/28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5A249C-E30C-33B8-2142-1EC0AF2AF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B520CB1-0B60-CB9C-556E-9C3FB67E7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864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DD0DBE-DD71-5003-8B64-D7A234AEC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FE6FBB1-2C76-052A-20A9-7A3A11094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EAA9167-CD5C-3932-686E-A17071D32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C19EEC9-CE61-8121-4A8F-DDD848C579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9ADFD42-28EB-D72C-434C-C0B4BD94A6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FE458A7-2541-E856-DF11-B61DF61F4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2026/2/28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3BEB093-6BBB-6F2C-304D-AC4E2C528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F6A82BA-D004-2DD1-5A5E-C76EA18AA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53224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7FCBA4-2509-E648-1F99-574F3653D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0C40BD9-34B8-1F13-42B3-368DDBD35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2026/2/28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8773E0-D5AF-51FA-F50B-4B8032D62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C27400C-3960-FF13-FF2D-01DFDFC19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190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10CB7AC-75B4-43D9-85BC-8B53C024F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2026/2/28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7FE5CB-9560-FE61-3A2F-BF7E8C2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10DCC37-76D8-CE09-AC53-11B4346E6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250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3FD98C-9306-5536-BED3-F111A22B5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276423-1C81-6344-9A3E-66BB52479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B29A652-5889-1D8A-0D3F-3DE777FBCB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F528BBE-CD4D-627D-1A0B-054BB263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2026/2/28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27754A-BC66-A93C-7286-88BDD3648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ECFD77A-41EE-2A65-5701-FBF538CC2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35984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36BED4-9145-EF89-4EF0-27A23DEA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B74D724-6CBE-59A6-2EBF-2448EB1B9D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078B530-BA25-B2B6-3BFD-7C46336C5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9F851B-BBBE-30B3-1E4D-51F3D6E20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EA41-311A-413F-9C61-A526BAF207DC}" type="datetimeFigureOut">
              <a:rPr lang="zh-CN" altLang="en-US" smtClean="0"/>
              <a:t>2026/2/28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3E5950-0471-B87D-E5B4-F205F947B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05E3EE4-6C0F-2649-4860-D923121D8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881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16170BC-987D-8900-209E-7C85C660F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7A76173-B9AF-142E-9957-F6B0D7EF2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B220C2-5514-A266-EF37-6D7C93ED9A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4CEA41-311A-413F-9C61-A526BAF207DC}" type="datetimeFigureOut">
              <a:rPr lang="zh-CN" altLang="en-US" smtClean="0"/>
              <a:t>2026/2/28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2B6050-6498-1829-5371-C38E641BA9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1F9507-6DFD-5C67-C54A-7934EA1C5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552D9D-6EDE-47CD-A303-43586C8205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760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chaoxing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1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microsoft.com/office/2007/relationships/hdphoto" Target="../media/hdphoto1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microsoft.com/office/2007/relationships/hdphoto" Target="../media/hdphoto14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Relationship Id="rId9" Type="http://schemas.microsoft.com/office/2007/relationships/hdphoto" Target="../media/hdphoto16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8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7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4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microsoft.com/office/2007/relationships/hdphoto" Target="../media/hdphoto15.wdp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microsoft.com/office/2007/relationships/hdphoto" Target="../media/hdphoto14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microsoft.com/office/2007/relationships/hdphoto" Target="../media/hdphoto15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3.wdp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4.wdp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microsoft.com/office/2007/relationships/hdphoto" Target="../media/hdphoto14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1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microsoft.com/office/2007/relationships/hdphoto" Target="../media/hdphoto14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microsoft.com/office/2007/relationships/hdphoto" Target="../media/hdphoto20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microsoft.com/office/2007/relationships/hdphoto" Target="../media/hdphoto22.wdp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18.png"/><Relationship Id="rId10" Type="http://schemas.openxmlformats.org/officeDocument/2006/relationships/image" Target="../media/image44.jpeg"/><Relationship Id="rId4" Type="http://schemas.microsoft.com/office/2007/relationships/hdphoto" Target="../media/hdphoto23.wdp"/><Relationship Id="rId9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yzliu@soci.ecnu.edu.cn" TargetMode="External"/><Relationship Id="rId4" Type="http://schemas.microsoft.com/office/2007/relationships/hdphoto" Target="../media/hdphoto24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g"/><Relationship Id="rId4" Type="http://schemas.microsoft.com/office/2007/relationships/hdphoto" Target="../media/hdphoto22.wdp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5.wdp"/><Relationship Id="rId5" Type="http://schemas.openxmlformats.org/officeDocument/2006/relationships/image" Target="../media/image2.png"/><Relationship Id="rId10" Type="http://schemas.openxmlformats.org/officeDocument/2006/relationships/image" Target="../media/image6.sv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2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10" Type="http://schemas.openxmlformats.org/officeDocument/2006/relationships/image" Target="../media/image54.svg"/><Relationship Id="rId4" Type="http://schemas.microsoft.com/office/2007/relationships/hdphoto" Target="../media/hdphoto26.wdp"/><Relationship Id="rId9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microsoft.com/office/2007/relationships/hdphoto" Target="../media/hdphoto15.wdp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2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microsoft.com/office/2007/relationships/hdphoto" Target="../media/hdphoto13.wdp"/><Relationship Id="rId9" Type="http://schemas.openxmlformats.org/officeDocument/2006/relationships/image" Target="../media/image6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microsoft.com/office/2007/relationships/hdphoto" Target="../media/hdphoto17.wdp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2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png"/><Relationship Id="rId4" Type="http://schemas.microsoft.com/office/2007/relationships/hdphoto" Target="../media/hdphoto18.wdp"/><Relationship Id="rId9" Type="http://schemas.openxmlformats.org/officeDocument/2006/relationships/image" Target="../media/image6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microsoft.com/office/2007/relationships/hdphoto" Target="../media/hdphoto17.wdp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2.png"/><Relationship Id="rId7" Type="http://schemas.openxmlformats.org/officeDocument/2006/relationships/image" Target="../media/image7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png"/><Relationship Id="rId4" Type="http://schemas.microsoft.com/office/2007/relationships/hdphoto" Target="../media/hdphoto27.wdp"/><Relationship Id="rId9" Type="http://schemas.openxmlformats.org/officeDocument/2006/relationships/image" Target="../media/image7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8.wdp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2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microsoft.com/office/2007/relationships/hdphoto" Target="../media/hdphoto29.wd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microsoft.com/office/2007/relationships/hdphoto" Target="../media/hdphoto2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microsoft.com/office/2007/relationships/hdphoto" Target="../media/hdphoto6.wdp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microsoft.com/office/2007/relationships/hdphoto" Target="../media/hdphoto16.wdp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2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microsoft.com/office/2007/relationships/hdphoto" Target="../media/hdphoto16.wdp"/><Relationship Id="rId9" Type="http://schemas.openxmlformats.org/officeDocument/2006/relationships/image" Target="../media/image83.jpeg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30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openxmlformats.org/officeDocument/2006/relationships/image" Target="../media/image1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标题 44">
            <a:extLst>
              <a:ext uri="{FF2B5EF4-FFF2-40B4-BE49-F238E27FC236}">
                <a16:creationId xmlns:a16="http://schemas.microsoft.com/office/drawing/2014/main" id="{A3738185-2EF2-A8B9-3D5C-A1DC295B9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33542"/>
            <a:ext cx="9144000" cy="670561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latin typeface="Arial" panose="020B0604020202020204" pitchFamily="34" charset="0"/>
                <a:ea typeface="微软雅黑" panose="020B0503020204020204" pitchFamily="34" charset="-122"/>
              </a:rPr>
              <a:t>城市数据分析与实践</a:t>
            </a:r>
            <a:endParaRPr lang="zh-CN" altLang="en-US" sz="40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63115DEF-14AF-97DF-93B6-11EAC1DC3A12}"/>
              </a:ext>
            </a:extLst>
          </p:cNvPr>
          <p:cNvSpPr/>
          <p:nvPr/>
        </p:nvSpPr>
        <p:spPr>
          <a:xfrm>
            <a:off x="0" y="1032522"/>
            <a:ext cx="12192000" cy="45719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FDA59FD9-F8A5-9E60-F459-644B6DE5B017}"/>
              </a:ext>
            </a:extLst>
          </p:cNvPr>
          <p:cNvGrpSpPr/>
          <p:nvPr/>
        </p:nvGrpSpPr>
        <p:grpSpPr>
          <a:xfrm>
            <a:off x="461888" y="333270"/>
            <a:ext cx="1323703" cy="1323703"/>
            <a:chOff x="5434148" y="2937969"/>
            <a:chExt cx="1323703" cy="1323703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51DC0684-C113-6FB7-579B-3CC49D60710A}"/>
                </a:ext>
              </a:extLst>
            </p:cNvPr>
            <p:cNvSpPr/>
            <p:nvPr/>
          </p:nvSpPr>
          <p:spPr>
            <a:xfrm>
              <a:off x="5434148" y="2937969"/>
              <a:ext cx="1323703" cy="1323703"/>
            </a:xfrm>
            <a:prstGeom prst="ellipse">
              <a:avLst/>
            </a:prstGeom>
            <a:solidFill>
              <a:srgbClr val="182E7A"/>
            </a:solidFill>
            <a:ln>
              <a:solidFill>
                <a:srgbClr val="182E7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Picture 2" descr="华东师范大学- 维基百科，自由的百科全书">
              <a:extLst>
                <a:ext uri="{FF2B5EF4-FFF2-40B4-BE49-F238E27FC236}">
                  <a16:creationId xmlns:a16="http://schemas.microsoft.com/office/drawing/2014/main" id="{EDB1C931-9F4E-9467-6421-48BB218E29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1547" y="2975368"/>
              <a:ext cx="1248905" cy="1248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图片 24" descr="文本&#10;&#10;AI 生成的内容可能不正确。">
            <a:extLst>
              <a:ext uri="{FF2B5EF4-FFF2-40B4-BE49-F238E27FC236}">
                <a16:creationId xmlns:a16="http://schemas.microsoft.com/office/drawing/2014/main" id="{2436BCD8-696C-8834-3782-4AE8ADCB98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27077" y="6256337"/>
            <a:ext cx="1909043" cy="601663"/>
          </a:xfrm>
          <a:prstGeom prst="rect">
            <a:avLst/>
          </a:prstGeom>
        </p:spPr>
      </p:pic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7C739B03-F484-0807-DC27-4064EB5F5368}"/>
              </a:ext>
            </a:extLst>
          </p:cNvPr>
          <p:cNvSpPr/>
          <p:nvPr/>
        </p:nvSpPr>
        <p:spPr>
          <a:xfrm>
            <a:off x="0" y="30480"/>
            <a:ext cx="12192000" cy="964642"/>
          </a:xfrm>
          <a:custGeom>
            <a:avLst/>
            <a:gdLst>
              <a:gd name="connsiteX0" fmla="*/ 0 w 12192000"/>
              <a:gd name="connsiteY0" fmla="*/ 0 h 964642"/>
              <a:gd name="connsiteX1" fmla="*/ 12192000 w 12192000"/>
              <a:gd name="connsiteY1" fmla="*/ 0 h 964642"/>
              <a:gd name="connsiteX2" fmla="*/ 12192000 w 12192000"/>
              <a:gd name="connsiteY2" fmla="*/ 964642 h 964642"/>
              <a:gd name="connsiteX3" fmla="*/ 1781908 w 12192000"/>
              <a:gd name="connsiteY3" fmla="*/ 964642 h 964642"/>
              <a:gd name="connsiteX4" fmla="*/ 1120056 w 12192000"/>
              <a:gd name="connsiteY4" fmla="*/ 302790 h 964642"/>
              <a:gd name="connsiteX5" fmla="*/ 458204 w 12192000"/>
              <a:gd name="connsiteY5" fmla="*/ 964642 h 964642"/>
              <a:gd name="connsiteX6" fmla="*/ 0 w 12192000"/>
              <a:gd name="connsiteY6" fmla="*/ 964642 h 96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964642">
                <a:moveTo>
                  <a:pt x="0" y="0"/>
                </a:moveTo>
                <a:lnTo>
                  <a:pt x="12192000" y="0"/>
                </a:lnTo>
                <a:lnTo>
                  <a:pt x="12192000" y="964642"/>
                </a:lnTo>
                <a:lnTo>
                  <a:pt x="1781908" y="964642"/>
                </a:lnTo>
                <a:cubicBezTo>
                  <a:pt x="1781908" y="599111"/>
                  <a:pt x="1485587" y="302790"/>
                  <a:pt x="1120056" y="302790"/>
                </a:cubicBezTo>
                <a:cubicBezTo>
                  <a:pt x="754525" y="302790"/>
                  <a:pt x="458204" y="599111"/>
                  <a:pt x="458204" y="964642"/>
                </a:cubicBezTo>
                <a:lnTo>
                  <a:pt x="0" y="964642"/>
                </a:lnTo>
                <a:close/>
              </a:path>
            </a:pathLst>
          </a:cu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8991FE4F-AD4D-8679-3FE5-10FDD14FCC7F}"/>
              </a:ext>
            </a:extLst>
          </p:cNvPr>
          <p:cNvSpPr/>
          <p:nvPr/>
        </p:nvSpPr>
        <p:spPr>
          <a:xfrm>
            <a:off x="0" y="6356821"/>
            <a:ext cx="10227077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6A17EF28-FBA7-556B-BBBA-2239B37EDBF5}"/>
              </a:ext>
            </a:extLst>
          </p:cNvPr>
          <p:cNvSpPr/>
          <p:nvPr/>
        </p:nvSpPr>
        <p:spPr>
          <a:xfrm>
            <a:off x="0" y="6268677"/>
            <a:ext cx="10227077" cy="45719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259">
            <a:extLst>
              <a:ext uri="{FF2B5EF4-FFF2-40B4-BE49-F238E27FC236}">
                <a16:creationId xmlns:a16="http://schemas.microsoft.com/office/drawing/2014/main" id="{C0163CCE-8F88-531B-948C-1EC649ED75C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818438" y="4202407"/>
            <a:ext cx="6555125" cy="30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2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第一周：课程简介</a:t>
            </a:r>
            <a:r>
              <a:rPr lang="zh-CN" altLang="en-GB" sz="22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与</a:t>
            </a:r>
            <a:r>
              <a:rPr lang="zh-CN" altLang="en-US" sz="22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导论</a:t>
            </a:r>
            <a:endParaRPr lang="en-GB" altLang="zh-CN" sz="2200" b="1" dirty="0">
              <a:solidFill>
                <a:srgbClr val="023A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1DCE0DA2-9B54-02A9-34D4-C5B4429018C7}"/>
              </a:ext>
            </a:extLst>
          </p:cNvPr>
          <p:cNvSpPr txBox="1"/>
          <p:nvPr/>
        </p:nvSpPr>
        <p:spPr>
          <a:xfrm>
            <a:off x="1123739" y="5605411"/>
            <a:ext cx="23103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zh-CN" altLang="en-US" sz="18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主讲人：刘贇喆 博士</a:t>
            </a:r>
            <a:endParaRPr lang="en-GB" altLang="zh-CN" sz="1800" b="1" dirty="0">
              <a:solidFill>
                <a:srgbClr val="023A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6800C564-9B05-0AFE-367B-2CBE36F41FA6}"/>
              </a:ext>
            </a:extLst>
          </p:cNvPr>
          <p:cNvSpPr txBox="1"/>
          <p:nvPr/>
        </p:nvSpPr>
        <p:spPr>
          <a:xfrm>
            <a:off x="4241800" y="5605411"/>
            <a:ext cx="370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单位：华东师范大学 社会发展学院</a:t>
            </a:r>
            <a:endParaRPr lang="zh-CN" altLang="en-US" dirty="0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B5E05BAB-6EA6-E68B-27AC-F9C80C67585F}"/>
              </a:ext>
            </a:extLst>
          </p:cNvPr>
          <p:cNvSpPr txBox="1"/>
          <p:nvPr/>
        </p:nvSpPr>
        <p:spPr>
          <a:xfrm>
            <a:off x="8819917" y="5605411"/>
            <a:ext cx="2814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zh-CN" altLang="en-US" sz="18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职务：人口学 副教授</a:t>
            </a:r>
            <a:endParaRPr lang="en-GB" altLang="zh-CN" sz="1800" b="1" dirty="0">
              <a:solidFill>
                <a:srgbClr val="023A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6087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9CF58-0707-A29A-7403-977AC8DF4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FB3D8E9-0DF6-636A-299C-A196F495A179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6DBE205-334C-3D16-B603-F113A8E1D563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8036EED-124F-F77C-A99B-6441C0A42E60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B8EE2974-4614-EC25-D6C0-90434B4143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EEF24DA-4777-03FE-124C-903349BD3918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00CE934-C52A-69D1-8386-6083BE0517B5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0" name="直接连接符 269">
            <a:extLst>
              <a:ext uri="{FF2B5EF4-FFF2-40B4-BE49-F238E27FC236}">
                <a16:creationId xmlns:a16="http://schemas.microsoft.com/office/drawing/2014/main" id="{A57225B7-3105-B20C-0C5C-54F37E70B5E4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5" name="组合 244">
            <a:extLst>
              <a:ext uri="{FF2B5EF4-FFF2-40B4-BE49-F238E27FC236}">
                <a16:creationId xmlns:a16="http://schemas.microsoft.com/office/drawing/2014/main" id="{4120634E-4AB1-335C-C3AB-0FCBB87587EB}"/>
              </a:ext>
            </a:extLst>
          </p:cNvPr>
          <p:cNvGrpSpPr/>
          <p:nvPr/>
        </p:nvGrpSpPr>
        <p:grpSpPr>
          <a:xfrm>
            <a:off x="4433200" y="3057277"/>
            <a:ext cx="3325601" cy="743446"/>
            <a:chOff x="7347481" y="3666536"/>
            <a:chExt cx="3325601" cy="743446"/>
          </a:xfrm>
        </p:grpSpPr>
        <p:sp>
          <p:nvSpPr>
            <p:cNvPr id="267" name="Freeform 78">
              <a:extLst>
                <a:ext uri="{FF2B5EF4-FFF2-40B4-BE49-F238E27FC236}">
                  <a16:creationId xmlns:a16="http://schemas.microsoft.com/office/drawing/2014/main" id="{48B57656-CDE0-A33E-163E-D024B2BB0E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3862636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63" name="Group 269">
              <a:extLst>
                <a:ext uri="{FF2B5EF4-FFF2-40B4-BE49-F238E27FC236}">
                  <a16:creationId xmlns:a16="http://schemas.microsoft.com/office/drawing/2014/main" id="{32BE8CD1-3486-42B4-09CF-E560136EC5F7}"/>
                </a:ext>
              </a:extLst>
            </p:cNvPr>
            <p:cNvGrpSpPr/>
            <p:nvPr/>
          </p:nvGrpSpPr>
          <p:grpSpPr>
            <a:xfrm>
              <a:off x="8208948" y="3682641"/>
              <a:ext cx="2464134" cy="675677"/>
              <a:chOff x="8094690" y="2038021"/>
              <a:chExt cx="3071574" cy="675677"/>
            </a:xfrm>
          </p:grpSpPr>
          <p:sp>
            <p:nvSpPr>
              <p:cNvPr id="264" name="TextBox 6">
                <a:extLst>
                  <a:ext uri="{FF2B5EF4-FFF2-40B4-BE49-F238E27FC236}">
                    <a16:creationId xmlns:a16="http://schemas.microsoft.com/office/drawing/2014/main" id="{E16D623D-5EF5-29E4-CD83-A40771C7173F}"/>
                  </a:ext>
                </a:extLst>
              </p:cNvPr>
              <p:cNvSpPr txBox="1"/>
              <p:nvPr/>
            </p:nvSpPr>
            <p:spPr>
              <a:xfrm>
                <a:off x="8094692" y="2436700"/>
                <a:ext cx="3071572" cy="276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Course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Introduction</a:t>
                </a:r>
                <a:endParaRPr lang="en-GB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5" name="TextBox 268">
                <a:extLst>
                  <a:ext uri="{FF2B5EF4-FFF2-40B4-BE49-F238E27FC236}">
                    <a16:creationId xmlns:a16="http://schemas.microsoft.com/office/drawing/2014/main" id="{D1BD9B66-201B-21A2-C252-C5D64178DFBC}"/>
                  </a:ext>
                </a:extLst>
              </p:cNvPr>
              <p:cNvSpPr txBox="1"/>
              <p:nvPr/>
            </p:nvSpPr>
            <p:spPr>
              <a:xfrm>
                <a:off x="8094690" y="2038021"/>
                <a:ext cx="307157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课程简介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259017C6-D945-6DA5-9372-F3CD1FA51817}"/>
                </a:ext>
              </a:extLst>
            </p:cNvPr>
            <p:cNvSpPr txBox="1"/>
            <p:nvPr/>
          </p:nvSpPr>
          <p:spPr>
            <a:xfrm>
              <a:off x="7347481" y="3666536"/>
              <a:ext cx="90932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12" name="直接连接符 29">
              <a:extLst>
                <a:ext uri="{FF2B5EF4-FFF2-40B4-BE49-F238E27FC236}">
                  <a16:creationId xmlns:a16="http://schemas.microsoft.com/office/drawing/2014/main" id="{9BA59F07-48E5-6644-D807-63D307876EC7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3666536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247">
              <a:extLst>
                <a:ext uri="{FF2B5EF4-FFF2-40B4-BE49-F238E27FC236}">
                  <a16:creationId xmlns:a16="http://schemas.microsoft.com/office/drawing/2014/main" id="{07589AA7-F5EB-5F51-AD66-11817E7BF1EE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4409982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5675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FBFD9-F6DD-3DF1-E51E-F5A6B265C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616A2D3-9F86-4F89-397C-16316F4203CC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ECE4E80-3787-5380-6A5B-9C1BA2F7ED9C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7FAEA15-683F-8B07-8FE2-4517C8132F64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5F65CFB3-007A-5FEE-0B5E-3C9A15E69C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83E065E-611B-B8FB-BBC6-A4A852B8F3C1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0B3D798-3BF6-570F-B20C-FD580C78EA9C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B56FC762-3425-4BA5-40EF-A29F7D5A3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课程简介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Course Introduction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4B87915B-0C61-A087-0AE5-E182CB50E7EB}"/>
              </a:ext>
            </a:extLst>
          </p:cNvPr>
          <p:cNvSpPr/>
          <p:nvPr/>
        </p:nvSpPr>
        <p:spPr>
          <a:xfrm>
            <a:off x="667889" y="5100577"/>
            <a:ext cx="1135356" cy="467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85D313ED-5DDD-A3C8-32B7-8AA45811586F}"/>
              </a:ext>
            </a:extLst>
          </p:cNvPr>
          <p:cNvSpPr txBox="1"/>
          <p:nvPr/>
        </p:nvSpPr>
        <p:spPr>
          <a:xfrm>
            <a:off x="458947" y="1303911"/>
            <a:ext cx="97241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城市数据分析与实践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Urban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Data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Analytics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&amp;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Practice</a:t>
            </a:r>
            <a:endParaRPr lang="en-US" altLang="zh-CN" sz="2400" b="1" dirty="0">
              <a:solidFill>
                <a:srgbClr val="182E7A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E22B4AE-7CF9-2A7A-FF6D-85BCF565A419}"/>
              </a:ext>
            </a:extLst>
          </p:cNvPr>
          <p:cNvSpPr txBox="1"/>
          <p:nvPr/>
        </p:nvSpPr>
        <p:spPr>
          <a:xfrm>
            <a:off x="458948" y="3418673"/>
            <a:ext cx="58100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Wingdings" pitchFamily="2" charset="2"/>
              <a:buChar char="ü"/>
              <a:defRPr/>
            </a:pPr>
            <a:r>
              <a:rPr lang="zh-CN" altLang="en-US" sz="20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授课形式</a:t>
            </a:r>
            <a:endParaRPr lang="en-US" altLang="zh-CN" sz="2000" b="1" dirty="0">
              <a:solidFill>
                <a:srgbClr val="182E7A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A64DDF2-B2FC-6BF8-3633-096E170499E8}"/>
              </a:ext>
            </a:extLst>
          </p:cNvPr>
          <p:cNvSpPr txBox="1"/>
          <p:nvPr/>
        </p:nvSpPr>
        <p:spPr>
          <a:xfrm>
            <a:off x="804384" y="1844706"/>
            <a:ext cx="6096000" cy="139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课程代码：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 defTabSz="864108">
              <a:lnSpc>
                <a:spcPct val="120000"/>
              </a:lnSpc>
              <a:defRPr/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	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SOCI3312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地点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&amp;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时间：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 defTabSz="864108">
              <a:lnSpc>
                <a:spcPct val="120000"/>
              </a:lnSpc>
              <a:defRPr/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	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闵一教，周一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9:50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–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11:25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AM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FC407D1-FB86-71C5-AFAD-84DC8FA9CB6F}"/>
              </a:ext>
            </a:extLst>
          </p:cNvPr>
          <p:cNvSpPr txBox="1"/>
          <p:nvPr/>
        </p:nvSpPr>
        <p:spPr>
          <a:xfrm>
            <a:off x="804384" y="3853287"/>
            <a:ext cx="5464634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教师讲授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+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课堂实践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+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小组学习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讨论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9F61EC3C-C7E5-F94B-E04B-6C78B88EF19F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A80B1DEF-3479-D907-3522-D64A6031F764}"/>
              </a:ext>
            </a:extLst>
          </p:cNvPr>
          <p:cNvSpPr txBox="1"/>
          <p:nvPr/>
        </p:nvSpPr>
        <p:spPr>
          <a:xfrm>
            <a:off x="6285769" y="1975324"/>
            <a:ext cx="58100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Wingdings" pitchFamily="2" charset="2"/>
              <a:buChar char="ü"/>
              <a:defRPr/>
            </a:pPr>
            <a:r>
              <a:rPr lang="zh-CN" altLang="en-US" sz="20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课程类型</a:t>
            </a:r>
            <a:endParaRPr lang="en-US" altLang="zh-CN" sz="2000" b="1" dirty="0">
              <a:solidFill>
                <a:srgbClr val="182E7A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6A7955E-E2D2-A785-11F4-E7F8AEBE141E}"/>
              </a:ext>
            </a:extLst>
          </p:cNvPr>
          <p:cNvSpPr txBox="1"/>
          <p:nvPr/>
        </p:nvSpPr>
        <p:spPr>
          <a:xfrm>
            <a:off x="6631205" y="2409938"/>
            <a:ext cx="5464634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实践、代码课程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04DB0E4-A979-76C3-420B-46AE46C0DD4A}"/>
              </a:ext>
            </a:extLst>
          </p:cNvPr>
          <p:cNvSpPr txBox="1"/>
          <p:nvPr/>
        </p:nvSpPr>
        <p:spPr>
          <a:xfrm>
            <a:off x="6631205" y="2977974"/>
            <a:ext cx="5464634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R</a:t>
            </a: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语言， </a:t>
            </a:r>
            <a:r>
              <a:rPr lang="en-US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RStudio</a:t>
            </a:r>
            <a:endParaRPr lang="en-US" altLang="zh-CN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D416F750-2FFD-137B-63A4-BDD2591436AC}"/>
              </a:ext>
            </a:extLst>
          </p:cNvPr>
          <p:cNvGrpSpPr/>
          <p:nvPr/>
        </p:nvGrpSpPr>
        <p:grpSpPr>
          <a:xfrm>
            <a:off x="511893" y="4604406"/>
            <a:ext cx="7924184" cy="1320929"/>
            <a:chOff x="511893" y="4604406"/>
            <a:chExt cx="7924184" cy="1320929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DCB17EF7-3149-8EFF-B16B-908CE9AB2D5D}"/>
                </a:ext>
              </a:extLst>
            </p:cNvPr>
            <p:cNvSpPr txBox="1"/>
            <p:nvPr/>
          </p:nvSpPr>
          <p:spPr>
            <a:xfrm>
              <a:off x="511893" y="4604406"/>
              <a:ext cx="581007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lvl="0" indent="-342900" defTabSz="864108">
                <a:buFont typeface="Wingdings" pitchFamily="2" charset="2"/>
                <a:buChar char="ü"/>
                <a:defRPr/>
              </a:pPr>
              <a:r>
                <a:rPr lang="zh-CN" altLang="en-US" sz="2000" b="1" dirty="0">
                  <a:solidFill>
                    <a:srgbClr val="182E7A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课程资源</a:t>
              </a:r>
              <a:endParaRPr lang="en-US" altLang="zh-CN" sz="20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1B1E3E57-9673-7795-2D7D-E9F2202AE0DB}"/>
                </a:ext>
              </a:extLst>
            </p:cNvPr>
            <p:cNvSpPr txBox="1"/>
            <p:nvPr/>
          </p:nvSpPr>
          <p:spPr>
            <a:xfrm>
              <a:off x="857329" y="5039020"/>
              <a:ext cx="5852160" cy="3961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lvl="0" indent="-285750" defTabSz="864108">
                <a:lnSpc>
                  <a:spcPct val="120000"/>
                </a:lnSpc>
                <a:buFont typeface="Wingdings" panose="05000000000000000000" pitchFamily="2" charset="2"/>
                <a:buChar char="§"/>
                <a:defRPr/>
              </a:pPr>
              <a:r>
                <a:rPr lang="zh-CN" altLang="en-US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主要：</a:t>
              </a:r>
              <a:r>
                <a:rPr lang="en-US" altLang="zh-CN" b="1" dirty="0">
                  <a:highlight>
                    <a:srgbClr val="FFFF00"/>
                  </a:highlight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dawn-</a:t>
              </a:r>
              <a:r>
                <a:rPr lang="en-US" altLang="zh-CN" b="1" dirty="0" err="1">
                  <a:highlight>
                    <a:srgbClr val="FFFF00"/>
                  </a:highlight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ecnu.github.io</a:t>
              </a:r>
              <a:r>
                <a:rPr lang="en-US" altLang="zh-CN" b="1" dirty="0">
                  <a:highlight>
                    <a:srgbClr val="FFFF00"/>
                  </a:highlight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/teaching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76B5238F-E6BF-C3FD-36B4-87667E9058E0}"/>
                </a:ext>
              </a:extLst>
            </p:cNvPr>
            <p:cNvSpPr txBox="1"/>
            <p:nvPr/>
          </p:nvSpPr>
          <p:spPr>
            <a:xfrm>
              <a:off x="857329" y="5496220"/>
              <a:ext cx="2785523" cy="3961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lvl="0" indent="-285750" defTabSz="864108">
                <a:lnSpc>
                  <a:spcPct val="120000"/>
                </a:lnSpc>
                <a:buFont typeface="Wingdings" panose="05000000000000000000" pitchFamily="2" charset="2"/>
                <a:buChar char="§"/>
                <a:defRPr/>
              </a:pPr>
              <a:r>
                <a:rPr lang="zh-CN" altLang="en-GB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次</a:t>
              </a:r>
              <a:r>
                <a:rPr lang="zh-CN" altLang="en-US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要：</a:t>
              </a:r>
              <a:r>
                <a:rPr lang="zh-CN" altLang="en-US" b="1" dirty="0">
                  <a:highlight>
                    <a:srgbClr val="FFFF00"/>
                  </a:highlight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超星学习通</a:t>
              </a:r>
              <a:endParaRPr lang="en-US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A8945B43-6752-B5A9-D074-4ABCB89A2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1205" y="4905509"/>
              <a:ext cx="1804872" cy="1019826"/>
            </a:xfrm>
            <a:prstGeom prst="rect">
              <a:avLst/>
            </a:prstGeom>
          </p:spPr>
        </p:pic>
        <p:cxnSp>
          <p:nvCxnSpPr>
            <p:cNvPr id="23" name="直线箭头连接符 22">
              <a:extLst>
                <a:ext uri="{FF2B5EF4-FFF2-40B4-BE49-F238E27FC236}">
                  <a16:creationId xmlns:a16="http://schemas.microsoft.com/office/drawing/2014/main" id="{4AA0A270-8D5A-B650-8614-37E6905F4692}"/>
                </a:ext>
              </a:extLst>
            </p:cNvPr>
            <p:cNvCxnSpPr>
              <a:cxnSpLocks/>
            </p:cNvCxnSpPr>
            <p:nvPr/>
          </p:nvCxnSpPr>
          <p:spPr>
            <a:xfrm>
              <a:off x="3416928" y="5707094"/>
              <a:ext cx="2905035" cy="0"/>
            </a:xfrm>
            <a:prstGeom prst="straightConnector1">
              <a:avLst/>
            </a:prstGeom>
            <a:ln w="38100">
              <a:solidFill>
                <a:schemeClr val="dk1">
                  <a:alpha val="7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26" name="Picture 2" descr="Chapter 17 Basics of R and Rstudio | EPIB607">
            <a:extLst>
              <a:ext uri="{FF2B5EF4-FFF2-40B4-BE49-F238E27FC236}">
                <a16:creationId xmlns:a16="http://schemas.microsoft.com/office/drawing/2014/main" id="{FD1F8BDF-0FC8-7B61-5707-08C31602F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3522" y="2689734"/>
            <a:ext cx="2169194" cy="105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5807297F-57AB-8604-1682-3970D383AE57}"/>
              </a:ext>
            </a:extLst>
          </p:cNvPr>
          <p:cNvSpPr txBox="1"/>
          <p:nvPr/>
        </p:nvSpPr>
        <p:spPr>
          <a:xfrm>
            <a:off x="8745319" y="5415422"/>
            <a:ext cx="29812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hlinkClick r:id="rId7"/>
              </a:rPr>
              <a:t>https://www.chaoxing.com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855980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EB30C-926B-F0D5-37EA-A60D865BC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534CCC3-B3BF-E49E-CEE6-B04C5339AA04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7C34AB7-87E6-91D3-51CF-C016063BCF39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E1CA40D-E791-773C-234F-DB0A600B4BF4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18200913-15E4-56F2-77A4-EDB2DC4E93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E9A358A-53BF-954D-EA1C-F2382D2C7D56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79F31B4-B171-A252-0D41-402B53DDCB2C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2E913EAE-D267-EDC6-9CF1-35F3E98B7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课程简介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Course Introduction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D8AE9BBD-489F-EB4C-BB48-1580D6F2383D}"/>
              </a:ext>
            </a:extLst>
          </p:cNvPr>
          <p:cNvSpPr/>
          <p:nvPr/>
        </p:nvSpPr>
        <p:spPr>
          <a:xfrm>
            <a:off x="667889" y="5100577"/>
            <a:ext cx="1135356" cy="467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3407C34C-E54C-2FA9-23AE-D6FC0691A87B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D21E9FF4-8B87-A169-F7DF-687E47DD9572}"/>
              </a:ext>
            </a:extLst>
          </p:cNvPr>
          <p:cNvSpPr txBox="1"/>
          <p:nvPr/>
        </p:nvSpPr>
        <p:spPr>
          <a:xfrm>
            <a:off x="3765712" y="3605076"/>
            <a:ext cx="4660576" cy="580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lnSpc>
                <a:spcPct val="150000"/>
              </a:lnSpc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上 课 请 携 带 个 人 电 脑 ！！！</a:t>
            </a:r>
            <a:endParaRPr lang="en-US" altLang="zh-CN" sz="2400" b="1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B55CF3CB-C6D0-63EF-37A1-5836DDDD735F}"/>
              </a:ext>
            </a:extLst>
          </p:cNvPr>
          <p:cNvGrpSpPr/>
          <p:nvPr/>
        </p:nvGrpSpPr>
        <p:grpSpPr>
          <a:xfrm>
            <a:off x="4026819" y="2671528"/>
            <a:ext cx="4138361" cy="523220"/>
            <a:chOff x="4553567" y="2496434"/>
            <a:chExt cx="4138361" cy="523220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C3131203-4150-700F-FF4B-4E566EEE1B71}"/>
                </a:ext>
              </a:extLst>
            </p:cNvPr>
            <p:cNvSpPr txBox="1"/>
            <p:nvPr/>
          </p:nvSpPr>
          <p:spPr>
            <a:xfrm>
              <a:off x="5247845" y="2496434"/>
              <a:ext cx="344408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864108">
                <a:defRPr/>
              </a:pPr>
              <a:r>
                <a:rPr lang="zh-CN" altLang="en-US" sz="2800" b="1" dirty="0">
                  <a:solidFill>
                    <a:srgbClr val="182E7A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重要事项 </a:t>
              </a:r>
              <a:r>
                <a:rPr lang="en-US" altLang="zh-CN" sz="1600" b="1" i="1" dirty="0">
                  <a:solidFill>
                    <a:srgbClr val="E7E6E6">
                      <a:lumMod val="75000"/>
                    </a:srgb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Attention</a:t>
              </a:r>
              <a:r>
                <a:rPr lang="zh-CN" altLang="en-US" sz="2800" b="1" dirty="0">
                  <a:solidFill>
                    <a:srgbClr val="182E7A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endParaRPr lang="en-US" altLang="zh-CN" sz="28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20" name="图形 19" descr="警告 纯色填充">
              <a:extLst>
                <a:ext uri="{FF2B5EF4-FFF2-40B4-BE49-F238E27FC236}">
                  <a16:creationId xmlns:a16="http://schemas.microsoft.com/office/drawing/2014/main" id="{B1F60299-3EF4-10A7-85A6-69F3DD7F2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553567" y="2513301"/>
              <a:ext cx="489487" cy="4894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23657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88594-74D7-43C3-453B-363AC94AF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193AF3A-5655-66D8-C149-5CDD6F5786FD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4E965B3-E70D-3709-7E44-4FE00A65A15F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2586105-E738-8467-1A6C-793F7A168D67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1B955E26-FDA2-6924-B5A9-E3924FA4DB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D7CDF7C-5B53-9975-0779-1DD702EFA24C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D4E3161-B6FB-7136-54EF-F6582F4A1922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01C57A55-5086-3112-1575-D3C1B9842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课程简介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Course Introduction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F9045700-94EE-8A62-6EDC-C3746FA0AE52}"/>
              </a:ext>
            </a:extLst>
          </p:cNvPr>
          <p:cNvSpPr/>
          <p:nvPr/>
        </p:nvSpPr>
        <p:spPr>
          <a:xfrm>
            <a:off x="667889" y="5100577"/>
            <a:ext cx="1135356" cy="467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3968C625-6FBD-90E7-2649-D515BB86EB11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9A092AF9-10E1-BD43-8B2B-67F954280F20}"/>
              </a:ext>
            </a:extLst>
          </p:cNvPr>
          <p:cNvGrpSpPr/>
          <p:nvPr/>
        </p:nvGrpSpPr>
        <p:grpSpPr>
          <a:xfrm>
            <a:off x="607951" y="1552272"/>
            <a:ext cx="5807839" cy="506354"/>
            <a:chOff x="4553567" y="2496434"/>
            <a:chExt cx="5807839" cy="506354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EC019D2A-4358-5741-17E2-15F03F589104}"/>
                </a:ext>
              </a:extLst>
            </p:cNvPr>
            <p:cNvSpPr txBox="1"/>
            <p:nvPr/>
          </p:nvSpPr>
          <p:spPr>
            <a:xfrm>
              <a:off x="5247846" y="2496434"/>
              <a:ext cx="511356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864108">
                <a:defRPr/>
              </a:pPr>
              <a:r>
                <a:rPr lang="zh-CN" altLang="en-GB" sz="2400" b="1" dirty="0">
                  <a:solidFill>
                    <a:srgbClr val="182E7A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课堂</a:t>
              </a:r>
              <a:r>
                <a:rPr lang="zh-CN" altLang="en-US" sz="2400" b="1" dirty="0">
                  <a:solidFill>
                    <a:srgbClr val="182E7A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公约与注意事项 </a:t>
              </a:r>
              <a:r>
                <a:rPr lang="en-US" altLang="zh-CN" sz="1600" b="1" i="1" dirty="0">
                  <a:solidFill>
                    <a:srgbClr val="E7E6E6">
                      <a:lumMod val="75000"/>
                    </a:srgb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Class Etiquette</a:t>
              </a:r>
              <a:endParaRPr lang="en-US" altLang="zh-CN" sz="28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20" name="图形 19" descr="警告 纯色填充">
              <a:extLst>
                <a:ext uri="{FF2B5EF4-FFF2-40B4-BE49-F238E27FC236}">
                  <a16:creationId xmlns:a16="http://schemas.microsoft.com/office/drawing/2014/main" id="{DE32078E-490F-D079-593A-258698624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553567" y="2513301"/>
              <a:ext cx="489487" cy="489487"/>
            </a:xfrm>
            <a:prstGeom prst="rect">
              <a:avLst/>
            </a:prstGeom>
          </p:spPr>
        </p:pic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A8B306DD-E0AC-C987-1159-96ED2E94ED4C}"/>
              </a:ext>
            </a:extLst>
          </p:cNvPr>
          <p:cNvSpPr txBox="1"/>
          <p:nvPr/>
        </p:nvSpPr>
        <p:spPr>
          <a:xfrm>
            <a:off x="804383" y="2506116"/>
            <a:ext cx="11143777" cy="265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☕ 饮食规范：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请勿在教室内进食</a:t>
            </a:r>
            <a:r>
              <a:rPr lang="zh-CN" altLang="en-US" sz="2000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有异味的食物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；饮品请妥善存放，</a:t>
            </a:r>
            <a:r>
              <a:rPr lang="zh-CN" altLang="en-US" sz="2000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严防泼洒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损坏电脑等设备。</a:t>
            </a:r>
            <a:endParaRPr lang="en-US" altLang="zh-CN" sz="20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endParaRPr lang="en-US" altLang="zh-CN" sz="20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📱 电子设备：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允许使用手机等设备，但</a:t>
            </a:r>
            <a:r>
              <a:rPr lang="zh-CN" altLang="en-US" sz="2000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请保持静音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或佩戴耳机，切勿外放声音打扰他人。</a:t>
            </a:r>
            <a:endParaRPr lang="en-US" altLang="zh-CN" sz="20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🤖 </a:t>
            </a:r>
            <a:r>
              <a:rPr lang="en-GB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AI 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说明：</a:t>
            </a:r>
            <a:r>
              <a:rPr lang="zh-CN" altLang="en-US" sz="2000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允许使用 </a:t>
            </a:r>
            <a:r>
              <a:rPr lang="en-GB" altLang="zh-CN" sz="2000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AI 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工具辅助学习；但必须</a:t>
            </a:r>
            <a:r>
              <a:rPr lang="zh-CN" altLang="en-US" sz="2000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明确标注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所使用的 </a:t>
            </a:r>
            <a:r>
              <a:rPr lang="en-GB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AI 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模型或产品名称。</a:t>
            </a:r>
            <a:endParaRPr lang="en-US" altLang="zh-CN" sz="20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💡 课堂氛围：</a:t>
            </a:r>
            <a:r>
              <a:rPr lang="zh-CN" altLang="en-US" sz="2000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鼓励及时提问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zh-CN" altLang="en-US" sz="2000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自由讨论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。尊重不同观点，共同维护良好的互动环境。</a:t>
            </a:r>
          </a:p>
        </p:txBody>
      </p:sp>
    </p:spTree>
    <p:extLst>
      <p:ext uri="{BB962C8B-B14F-4D97-AF65-F5344CB8AC3E}">
        <p14:creationId xmlns:p14="http://schemas.microsoft.com/office/powerpoint/2010/main" val="41597461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F1F020-4BD3-FD45-0AA7-243F86420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620557D-FA2E-A568-F975-17302F1BF67A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A3F44D8-A283-5C34-F112-B58CA53C30EF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049C8A0-B186-109A-20D6-FC0F7A1FB86B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C1C39381-05D3-8F9A-45A6-EC6E5ABF0C6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6295ECB-83AE-B9FE-2CAD-418524860D1F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B83A719-8BB6-22B2-5587-1E78CC8F50A1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0" name="直接连接符 269">
            <a:extLst>
              <a:ext uri="{FF2B5EF4-FFF2-40B4-BE49-F238E27FC236}">
                <a16:creationId xmlns:a16="http://schemas.microsoft.com/office/drawing/2014/main" id="{35E5F0BF-33E4-BF3A-F0C4-A63934EA11AC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5" name="组合 244">
            <a:extLst>
              <a:ext uri="{FF2B5EF4-FFF2-40B4-BE49-F238E27FC236}">
                <a16:creationId xmlns:a16="http://schemas.microsoft.com/office/drawing/2014/main" id="{3023EC8A-69FE-4997-28C0-0AB08D8C8818}"/>
              </a:ext>
            </a:extLst>
          </p:cNvPr>
          <p:cNvGrpSpPr/>
          <p:nvPr/>
        </p:nvGrpSpPr>
        <p:grpSpPr>
          <a:xfrm>
            <a:off x="4433200" y="3057277"/>
            <a:ext cx="3325601" cy="743446"/>
            <a:chOff x="7347481" y="3666536"/>
            <a:chExt cx="3325601" cy="743446"/>
          </a:xfrm>
        </p:grpSpPr>
        <p:sp>
          <p:nvSpPr>
            <p:cNvPr id="267" name="Freeform 78">
              <a:extLst>
                <a:ext uri="{FF2B5EF4-FFF2-40B4-BE49-F238E27FC236}">
                  <a16:creationId xmlns:a16="http://schemas.microsoft.com/office/drawing/2014/main" id="{C1105278-69C8-26B0-D582-A5C2803E87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3862636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63" name="Group 269">
              <a:extLst>
                <a:ext uri="{FF2B5EF4-FFF2-40B4-BE49-F238E27FC236}">
                  <a16:creationId xmlns:a16="http://schemas.microsoft.com/office/drawing/2014/main" id="{0945DA3C-03AC-BFE0-C8BF-A7060CD824FE}"/>
                </a:ext>
              </a:extLst>
            </p:cNvPr>
            <p:cNvGrpSpPr/>
            <p:nvPr/>
          </p:nvGrpSpPr>
          <p:grpSpPr>
            <a:xfrm>
              <a:off x="8208948" y="3682641"/>
              <a:ext cx="2464134" cy="675677"/>
              <a:chOff x="8094690" y="2038021"/>
              <a:chExt cx="3071574" cy="675677"/>
            </a:xfrm>
          </p:grpSpPr>
          <p:sp>
            <p:nvSpPr>
              <p:cNvPr id="264" name="TextBox 6">
                <a:extLst>
                  <a:ext uri="{FF2B5EF4-FFF2-40B4-BE49-F238E27FC236}">
                    <a16:creationId xmlns:a16="http://schemas.microsoft.com/office/drawing/2014/main" id="{A8C3B628-1227-5A63-CCBB-406567C68DA0}"/>
                  </a:ext>
                </a:extLst>
              </p:cNvPr>
              <p:cNvSpPr txBox="1"/>
              <p:nvPr/>
            </p:nvSpPr>
            <p:spPr>
              <a:xfrm>
                <a:off x="8094692" y="2436700"/>
                <a:ext cx="3071572" cy="276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Learning Objectives</a:t>
                </a:r>
                <a:endParaRPr lang="en-GB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5" name="TextBox 268">
                <a:extLst>
                  <a:ext uri="{FF2B5EF4-FFF2-40B4-BE49-F238E27FC236}">
                    <a16:creationId xmlns:a16="http://schemas.microsoft.com/office/drawing/2014/main" id="{5E31F52A-BA2F-8941-5C1A-45EA4D886B63}"/>
                  </a:ext>
                </a:extLst>
              </p:cNvPr>
              <p:cNvSpPr txBox="1"/>
              <p:nvPr/>
            </p:nvSpPr>
            <p:spPr>
              <a:xfrm>
                <a:off x="8094690" y="2038021"/>
                <a:ext cx="307157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课程学习目标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BDA83C26-A407-64B5-05BE-ACE6CCCC8A79}"/>
                </a:ext>
              </a:extLst>
            </p:cNvPr>
            <p:cNvSpPr txBox="1"/>
            <p:nvPr/>
          </p:nvSpPr>
          <p:spPr>
            <a:xfrm>
              <a:off x="7347481" y="3666536"/>
              <a:ext cx="90932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2.1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12" name="直接连接符 29">
              <a:extLst>
                <a:ext uri="{FF2B5EF4-FFF2-40B4-BE49-F238E27FC236}">
                  <a16:creationId xmlns:a16="http://schemas.microsoft.com/office/drawing/2014/main" id="{CF5B79B5-FCDF-0838-C0A9-0A812ED71948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3666536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247">
              <a:extLst>
                <a:ext uri="{FF2B5EF4-FFF2-40B4-BE49-F238E27FC236}">
                  <a16:creationId xmlns:a16="http://schemas.microsoft.com/office/drawing/2014/main" id="{4AF7DBC8-E6D0-EA13-DFC7-6EE5B9B33932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4409982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3537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73242-C19B-EC22-29FE-1A47BF801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E801CE0F-D46A-8245-72AD-F8FC2D1D5424}"/>
              </a:ext>
            </a:extLst>
          </p:cNvPr>
          <p:cNvGrpSpPr/>
          <p:nvPr/>
        </p:nvGrpSpPr>
        <p:grpSpPr>
          <a:xfrm>
            <a:off x="5998650" y="1652018"/>
            <a:ext cx="5181448" cy="4012559"/>
            <a:chOff x="6819344" y="995370"/>
            <a:chExt cx="5181448" cy="4012559"/>
          </a:xfrm>
        </p:grpSpPr>
        <p:pic>
          <p:nvPicPr>
            <p:cNvPr id="3074" name="Picture 2" descr="The Q0L1 Programmable Keypad Is the Secret Weapon I Didn't Know My Workflow  Needed">
              <a:extLst>
                <a:ext uri="{FF2B5EF4-FFF2-40B4-BE49-F238E27FC236}">
                  <a16:creationId xmlns:a16="http://schemas.microsoft.com/office/drawing/2014/main" id="{2802A19B-B463-B6CA-5990-B4F5648468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700342">
              <a:off x="7574152" y="1850070"/>
              <a:ext cx="3714597" cy="31578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豆包App Logo">
              <a:extLst>
                <a:ext uri="{FF2B5EF4-FFF2-40B4-BE49-F238E27FC236}">
                  <a16:creationId xmlns:a16="http://schemas.microsoft.com/office/drawing/2014/main" id="{2606C2E3-969C-B0AF-DF66-F0A1562F91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9344" y="995370"/>
              <a:ext cx="1120091" cy="1120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>
              <a:extLst>
                <a:ext uri="{FF2B5EF4-FFF2-40B4-BE49-F238E27FC236}">
                  <a16:creationId xmlns:a16="http://schemas.microsoft.com/office/drawing/2014/main" id="{9064FC00-10F1-683B-AE7D-539E27F3B8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9244" y="1020147"/>
              <a:ext cx="1120091" cy="1115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Google Gemini | IT | Pepperdine Community">
              <a:extLst>
                <a:ext uri="{FF2B5EF4-FFF2-40B4-BE49-F238E27FC236}">
                  <a16:creationId xmlns:a16="http://schemas.microsoft.com/office/drawing/2014/main" id="{01D31D52-5897-5367-3AEF-8471952B1F7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9144" y="1337658"/>
              <a:ext cx="1768839" cy="435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 descr="Chatgpt Logo: Over 701 Royalty-Free Licensable Stock Illustrations &amp;  Drawings | Shutterstock">
              <a:extLst>
                <a:ext uri="{FF2B5EF4-FFF2-40B4-BE49-F238E27FC236}">
                  <a16:creationId xmlns:a16="http://schemas.microsoft.com/office/drawing/2014/main" id="{DB0730E8-7CD3-2575-0C2F-F379A40DED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7791" y="1019182"/>
              <a:ext cx="903001" cy="1117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430997EE-5B3B-A5A3-EAC7-2AC32FEF4B62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14519F5-6758-00A7-0E78-976B4F9ED3B2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B671B41-C8C4-BB87-2BB7-6FA9C196B8A9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251DC121-CE57-B32D-CB82-337EC896496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1AA6DC8-15DF-3B70-EFAA-DFD9C62B78FA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00DD9F1-A92E-42A8-292C-3B4208C8A610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27B7D553-5298-4511-5D79-702E25BBC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GB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课程</a:t>
            </a:r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学习目标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Learning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Objectives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2B6D2103-AED3-73AA-2012-E65A8D67DEA1}"/>
              </a:ext>
            </a:extLst>
          </p:cNvPr>
          <p:cNvSpPr/>
          <p:nvPr/>
        </p:nvSpPr>
        <p:spPr>
          <a:xfrm>
            <a:off x="667889" y="5100577"/>
            <a:ext cx="1135356" cy="467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7BCE95C9-682E-A31D-476C-EC2CECF73D99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0C3EE695-289D-E8F4-1929-790ACB8BB986}"/>
              </a:ext>
            </a:extLst>
          </p:cNvPr>
          <p:cNvSpPr txBox="1"/>
          <p:nvPr/>
        </p:nvSpPr>
        <p:spPr>
          <a:xfrm>
            <a:off x="458947" y="1303911"/>
            <a:ext cx="97241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这门课能给你带来什么？</a:t>
            </a:r>
            <a:endParaRPr lang="en-US" altLang="zh-CN" sz="2400" b="1" dirty="0">
              <a:solidFill>
                <a:srgbClr val="182E7A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56527EB-5A5D-8A34-18A3-AC4C0DB58657}"/>
              </a:ext>
            </a:extLst>
          </p:cNvPr>
          <p:cNvSpPr txBox="1"/>
          <p:nvPr/>
        </p:nvSpPr>
        <p:spPr>
          <a:xfrm>
            <a:off x="804384" y="2360427"/>
            <a:ext cx="6096000" cy="1907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破局</a:t>
            </a:r>
            <a:r>
              <a:rPr lang="en-GB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…</a:t>
            </a: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思维</a:t>
            </a:r>
            <a:r>
              <a:rPr lang="en-GB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…</a:t>
            </a: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刚需</a:t>
            </a:r>
            <a:r>
              <a:rPr lang="en-GB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…</a:t>
            </a: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7681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B85D3-E406-FE3E-7ED1-E4AE5417F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19F2DFD-BC44-4668-CAA9-E884C3317A23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EF70939-AE34-B2CB-5783-B7C35399A244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AE5090E-C5FE-368A-009D-04D0370DA1F1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F5FCC786-794C-B607-7051-B2E7D4B15A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4435AE4-E8ED-505D-7C3F-36B1E0320F52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FDD5A0A-45CF-28BB-3765-81CB24981B52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0" name="直接连接符 269">
            <a:extLst>
              <a:ext uri="{FF2B5EF4-FFF2-40B4-BE49-F238E27FC236}">
                <a16:creationId xmlns:a16="http://schemas.microsoft.com/office/drawing/2014/main" id="{2C140435-3B48-2504-9D40-9E0067E40BEF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5" name="组合 244">
            <a:extLst>
              <a:ext uri="{FF2B5EF4-FFF2-40B4-BE49-F238E27FC236}">
                <a16:creationId xmlns:a16="http://schemas.microsoft.com/office/drawing/2014/main" id="{6D66F3D1-6B09-E481-5787-B8E04D9471EB}"/>
              </a:ext>
            </a:extLst>
          </p:cNvPr>
          <p:cNvGrpSpPr/>
          <p:nvPr/>
        </p:nvGrpSpPr>
        <p:grpSpPr>
          <a:xfrm>
            <a:off x="4433200" y="3057277"/>
            <a:ext cx="3325601" cy="743446"/>
            <a:chOff x="7347481" y="3666536"/>
            <a:chExt cx="3325601" cy="743446"/>
          </a:xfrm>
        </p:grpSpPr>
        <p:sp>
          <p:nvSpPr>
            <p:cNvPr id="267" name="Freeform 78">
              <a:extLst>
                <a:ext uri="{FF2B5EF4-FFF2-40B4-BE49-F238E27FC236}">
                  <a16:creationId xmlns:a16="http://schemas.microsoft.com/office/drawing/2014/main" id="{73C570AD-4C88-3508-0247-17002D96BA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3862636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63" name="Group 269">
              <a:extLst>
                <a:ext uri="{FF2B5EF4-FFF2-40B4-BE49-F238E27FC236}">
                  <a16:creationId xmlns:a16="http://schemas.microsoft.com/office/drawing/2014/main" id="{FFA320F6-5DB4-D265-CAA8-A69D27D974FA}"/>
                </a:ext>
              </a:extLst>
            </p:cNvPr>
            <p:cNvGrpSpPr/>
            <p:nvPr/>
          </p:nvGrpSpPr>
          <p:grpSpPr>
            <a:xfrm>
              <a:off x="8208948" y="3682641"/>
              <a:ext cx="2464134" cy="675677"/>
              <a:chOff x="8094690" y="2038021"/>
              <a:chExt cx="3071574" cy="675677"/>
            </a:xfrm>
          </p:grpSpPr>
          <p:sp>
            <p:nvSpPr>
              <p:cNvPr id="264" name="TextBox 6">
                <a:extLst>
                  <a:ext uri="{FF2B5EF4-FFF2-40B4-BE49-F238E27FC236}">
                    <a16:creationId xmlns:a16="http://schemas.microsoft.com/office/drawing/2014/main" id="{BC4F2604-73E0-BAC3-7B3C-5D0A77FFED2F}"/>
                  </a:ext>
                </a:extLst>
              </p:cNvPr>
              <p:cNvSpPr txBox="1"/>
              <p:nvPr/>
            </p:nvSpPr>
            <p:spPr>
              <a:xfrm>
                <a:off x="8094692" y="2436700"/>
                <a:ext cx="3071572" cy="276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Chapter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Introduction</a:t>
                </a:r>
                <a:endParaRPr lang="en-GB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5" name="TextBox 268">
                <a:extLst>
                  <a:ext uri="{FF2B5EF4-FFF2-40B4-BE49-F238E27FC236}">
                    <a16:creationId xmlns:a16="http://schemas.microsoft.com/office/drawing/2014/main" id="{E9427E75-E19E-D392-90BE-A145830BFFB1}"/>
                  </a:ext>
                </a:extLst>
              </p:cNvPr>
              <p:cNvSpPr txBox="1"/>
              <p:nvPr/>
            </p:nvSpPr>
            <p:spPr>
              <a:xfrm>
                <a:off x="8094690" y="2038021"/>
                <a:ext cx="307157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GB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章节</a:t>
                </a:r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内容简介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5127BE5E-753E-C374-240B-C1CA687ADE43}"/>
                </a:ext>
              </a:extLst>
            </p:cNvPr>
            <p:cNvSpPr txBox="1"/>
            <p:nvPr/>
          </p:nvSpPr>
          <p:spPr>
            <a:xfrm>
              <a:off x="7347481" y="3666536"/>
              <a:ext cx="90932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2.2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12" name="直接连接符 29">
              <a:extLst>
                <a:ext uri="{FF2B5EF4-FFF2-40B4-BE49-F238E27FC236}">
                  <a16:creationId xmlns:a16="http://schemas.microsoft.com/office/drawing/2014/main" id="{D3FDF8C0-DC04-64E6-4CB6-289974B8BC73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3666536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247">
              <a:extLst>
                <a:ext uri="{FF2B5EF4-FFF2-40B4-BE49-F238E27FC236}">
                  <a16:creationId xmlns:a16="http://schemas.microsoft.com/office/drawing/2014/main" id="{2CE7DEBB-7473-8FB6-C327-28332A241BE6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4409982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849677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91577-6E05-0314-D823-0A9582FCB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107B0FC-8FB8-105D-11F9-5B77EDDC1D1A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CC8BBC7-0FDB-7E9C-8C00-5468F6DD3791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E63539A-EB21-B226-8E1B-0F209E4BA1D1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8E61650A-F428-BD13-E82D-EA3B948BF3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31E53F3-4924-336D-09F3-6CEE9DBF1F72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3D5B70A-3E32-AD41-CB67-B7B2132455DF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22A0B7F8-1623-283D-3F72-2F677C755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章节内容简介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Chapter Introduction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BB3DB914-D36C-9D22-6A08-34209745043E}"/>
              </a:ext>
            </a:extLst>
          </p:cNvPr>
          <p:cNvSpPr/>
          <p:nvPr/>
        </p:nvSpPr>
        <p:spPr>
          <a:xfrm>
            <a:off x="4369734" y="4723301"/>
            <a:ext cx="1135356" cy="467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C26821F6-9A7C-43BD-1E9F-B148D76D348A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左大括号 32">
            <a:extLst>
              <a:ext uri="{FF2B5EF4-FFF2-40B4-BE49-F238E27FC236}">
                <a16:creationId xmlns:a16="http://schemas.microsoft.com/office/drawing/2014/main" id="{81114795-0920-45A6-F05B-256D89ADE20F}"/>
              </a:ext>
            </a:extLst>
          </p:cNvPr>
          <p:cNvSpPr/>
          <p:nvPr/>
        </p:nvSpPr>
        <p:spPr>
          <a:xfrm>
            <a:off x="3965724" y="2011208"/>
            <a:ext cx="403057" cy="2835584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DB457377-9E69-AEBF-9F1E-9CC5DDB020F8}"/>
              </a:ext>
            </a:extLst>
          </p:cNvPr>
          <p:cNvGrpSpPr/>
          <p:nvPr/>
        </p:nvGrpSpPr>
        <p:grpSpPr>
          <a:xfrm>
            <a:off x="4439634" y="2043661"/>
            <a:ext cx="6518624" cy="494751"/>
            <a:chOff x="1235567" y="2886680"/>
            <a:chExt cx="6518624" cy="494751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9753B79E-C2D9-EC35-76FD-AC4A5F595429}"/>
                </a:ext>
              </a:extLst>
            </p:cNvPr>
            <p:cNvSpPr txBox="1"/>
            <p:nvPr/>
          </p:nvSpPr>
          <p:spPr>
            <a:xfrm>
              <a:off x="2887845" y="2886680"/>
              <a:ext cx="4866346" cy="4947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864108">
                <a:lnSpc>
                  <a:spcPct val="120000"/>
                </a:lnSpc>
                <a:defRPr/>
              </a:pPr>
              <a:r>
                <a:rPr lang="zh-CN" altLang="en-US" sz="2400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* </a:t>
              </a:r>
              <a:r>
                <a:rPr lang="en-US" altLang="zh-CN" sz="2400" b="1" dirty="0">
                  <a:highlight>
                    <a:srgbClr val="FFFF00"/>
                  </a:highlight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4</a:t>
              </a:r>
            </a:p>
          </p:txBody>
        </p: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AFABE62F-3C56-4F88-10E2-9ACC07365AEA}"/>
                </a:ext>
              </a:extLst>
            </p:cNvPr>
            <p:cNvGrpSpPr/>
            <p:nvPr/>
          </p:nvGrpSpPr>
          <p:grpSpPr>
            <a:xfrm>
              <a:off x="1235567" y="2891601"/>
              <a:ext cx="1343891" cy="484909"/>
              <a:chOff x="1677719" y="1948024"/>
              <a:chExt cx="1343891" cy="484909"/>
            </a:xfrm>
          </p:grpSpPr>
          <p:sp>
            <p:nvSpPr>
              <p:cNvPr id="38" name="圆角矩形 37">
                <a:extLst>
                  <a:ext uri="{FF2B5EF4-FFF2-40B4-BE49-F238E27FC236}">
                    <a16:creationId xmlns:a16="http://schemas.microsoft.com/office/drawing/2014/main" id="{348BD94C-0696-9CC1-3CF9-F97C438165DD}"/>
                  </a:ext>
                </a:extLst>
              </p:cNvPr>
              <p:cNvSpPr/>
              <p:nvPr/>
            </p:nvSpPr>
            <p:spPr>
              <a:xfrm>
                <a:off x="1677719" y="1948024"/>
                <a:ext cx="1343891" cy="484909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65000"/>
                    </a:schemeClr>
                  </a:gs>
                  <a:gs pos="53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0"/>
                    </a:schemeClr>
                  </a:gs>
                </a:gsLst>
                <a:path path="circle">
                  <a:fillToRect l="100000" b="100000"/>
                </a:path>
              </a:gra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noFill/>
                </a:endParaRP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7C256CB3-E3C2-8C2B-F94F-6C0617F16785}"/>
                  </a:ext>
                </a:extLst>
              </p:cNvPr>
              <p:cNvSpPr txBox="1"/>
              <p:nvPr/>
            </p:nvSpPr>
            <p:spPr>
              <a:xfrm>
                <a:off x="1799304" y="2005812"/>
                <a:ext cx="110072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defTabSz="864108">
                  <a:defRPr/>
                </a:pPr>
                <a:r>
                  <a:rPr lang="zh-CN" alt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基础章节</a:t>
                </a:r>
                <a:endParaRPr lang="en-US" altLang="zh-CN" sz="1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A1B2EC5F-07CE-800C-8DCA-3D6123E1C033}"/>
              </a:ext>
            </a:extLst>
          </p:cNvPr>
          <p:cNvSpPr txBox="1"/>
          <p:nvPr/>
        </p:nvSpPr>
        <p:spPr>
          <a:xfrm>
            <a:off x="1233742" y="3198167"/>
            <a:ext cx="26382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课程章节设置</a:t>
            </a:r>
            <a:endParaRPr lang="en-US" altLang="zh-CN" sz="2400" b="1" dirty="0">
              <a:solidFill>
                <a:srgbClr val="182E7A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8882D023-7150-69F0-C6E2-A7707E4D7743}"/>
              </a:ext>
            </a:extLst>
          </p:cNvPr>
          <p:cNvGrpSpPr/>
          <p:nvPr/>
        </p:nvGrpSpPr>
        <p:grpSpPr>
          <a:xfrm>
            <a:off x="4439634" y="3016635"/>
            <a:ext cx="6518624" cy="494751"/>
            <a:chOff x="1235567" y="3859654"/>
            <a:chExt cx="6518624" cy="494751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83CAC0A4-A87E-DD54-9D68-E7E800B18B23}"/>
                </a:ext>
              </a:extLst>
            </p:cNvPr>
            <p:cNvGrpSpPr/>
            <p:nvPr/>
          </p:nvGrpSpPr>
          <p:grpSpPr>
            <a:xfrm>
              <a:off x="1235567" y="3864575"/>
              <a:ext cx="1343891" cy="484909"/>
              <a:chOff x="1677719" y="1948024"/>
              <a:chExt cx="1343891" cy="484909"/>
            </a:xfrm>
          </p:grpSpPr>
          <p:sp>
            <p:nvSpPr>
              <p:cNvPr id="11" name="圆角矩形 10">
                <a:extLst>
                  <a:ext uri="{FF2B5EF4-FFF2-40B4-BE49-F238E27FC236}">
                    <a16:creationId xmlns:a16="http://schemas.microsoft.com/office/drawing/2014/main" id="{3508A7A3-88CE-1F4A-0297-583E0677CE5B}"/>
                  </a:ext>
                </a:extLst>
              </p:cNvPr>
              <p:cNvSpPr/>
              <p:nvPr/>
            </p:nvSpPr>
            <p:spPr>
              <a:xfrm>
                <a:off x="1677719" y="1948024"/>
                <a:ext cx="1343891" cy="484909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65000"/>
                    </a:schemeClr>
                  </a:gs>
                  <a:gs pos="53000">
                    <a:schemeClr val="accent5">
                      <a:lumMod val="75000"/>
                    </a:schemeClr>
                  </a:gs>
                  <a:gs pos="100000">
                    <a:schemeClr val="accent4">
                      <a:lumMod val="0"/>
                    </a:schemeClr>
                  </a:gs>
                </a:gsLst>
                <a:path path="circle">
                  <a:fillToRect l="100000" b="100000"/>
                </a:path>
              </a:gra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noFill/>
                </a:endParaRPr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EF97326-A7A1-0985-B73A-0E03348BDED6}"/>
                  </a:ext>
                </a:extLst>
              </p:cNvPr>
              <p:cNvSpPr txBox="1"/>
              <p:nvPr/>
            </p:nvSpPr>
            <p:spPr>
              <a:xfrm>
                <a:off x="1799304" y="2005812"/>
                <a:ext cx="110072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defTabSz="864108">
                  <a:defRPr/>
                </a:pPr>
                <a:r>
                  <a:rPr lang="zh-CN" altLang="en-US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专题</a:t>
                </a:r>
                <a:r>
                  <a:rPr lang="zh-CN" alt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章节</a:t>
                </a:r>
                <a:endParaRPr lang="en-US" altLang="zh-CN" sz="1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566844A9-DD38-FC00-C494-4FB31AB6A5FD}"/>
                </a:ext>
              </a:extLst>
            </p:cNvPr>
            <p:cNvSpPr txBox="1"/>
            <p:nvPr/>
          </p:nvSpPr>
          <p:spPr>
            <a:xfrm>
              <a:off x="2887845" y="3859654"/>
              <a:ext cx="4866346" cy="4947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864108">
                <a:lnSpc>
                  <a:spcPct val="120000"/>
                </a:lnSpc>
                <a:defRPr/>
              </a:pPr>
              <a:r>
                <a:rPr lang="zh-CN" altLang="en-US" sz="2400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* </a:t>
              </a:r>
              <a:r>
                <a:rPr lang="en-US" altLang="zh-CN" sz="2400" b="1" dirty="0">
                  <a:highlight>
                    <a:srgbClr val="FFFF00"/>
                  </a:highlight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5</a:t>
              </a:r>
              <a:r>
                <a:rPr lang="zh-CN" altLang="en-US" sz="2400" b="1" dirty="0">
                  <a:highlight>
                    <a:srgbClr val="FFFF00"/>
                  </a:highlight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或 </a:t>
              </a:r>
              <a:r>
                <a:rPr lang="en-US" altLang="zh-CN" sz="2400" b="1" dirty="0">
                  <a:highlight>
                    <a:srgbClr val="FFFF00"/>
                  </a:highlight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6</a:t>
              </a: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7365D95C-76CA-D4CE-2944-87707CB9C76B}"/>
              </a:ext>
            </a:extLst>
          </p:cNvPr>
          <p:cNvSpPr txBox="1"/>
          <p:nvPr/>
        </p:nvSpPr>
        <p:spPr>
          <a:xfrm>
            <a:off x="4462548" y="3814573"/>
            <a:ext cx="4866346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lnSpc>
                <a:spcPct val="120000"/>
              </a:lnSpc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期中：小组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PPT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汇报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3569B50-7C90-E3BA-C83F-FB4C56411400}"/>
              </a:ext>
            </a:extLst>
          </p:cNvPr>
          <p:cNvSpPr txBox="1"/>
          <p:nvPr/>
        </p:nvSpPr>
        <p:spPr>
          <a:xfrm>
            <a:off x="4462548" y="4450658"/>
            <a:ext cx="4866346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lnSpc>
                <a:spcPct val="120000"/>
              </a:lnSpc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期末：个人</a:t>
            </a:r>
            <a:r>
              <a:rPr lang="en-GB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GB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小组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海报 展示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92B9FE6E-925E-EAD8-4C79-556CCEB10A8F}"/>
              </a:ext>
            </a:extLst>
          </p:cNvPr>
          <p:cNvSpPr txBox="1"/>
          <p:nvPr/>
        </p:nvSpPr>
        <p:spPr>
          <a:xfrm>
            <a:off x="7653431" y="3057815"/>
            <a:ext cx="1343914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lnSpc>
                <a:spcPct val="120000"/>
              </a:lnSpc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？？？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3846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1B7CD-9949-638F-84B5-80BD956CB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00CBDAB-C433-7E80-9D42-B1685399AEDB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19BC12C-F1B6-34DB-7F51-00067FD896C7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2268402-3DEC-A656-FA84-1B4F5ABDBB33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C6C5741C-17CC-DA29-EE71-544D3DB15A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01D163C-21D8-0501-B47C-2C3EC900C519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DE22EBF-E126-F320-FC05-08DED316A64F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CA169D78-2D79-74B2-8687-134E83E25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章节内容简介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Chapter Introduction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B54134C0-79C1-2724-C16E-1746F7A0BA62}"/>
              </a:ext>
            </a:extLst>
          </p:cNvPr>
          <p:cNvSpPr/>
          <p:nvPr/>
        </p:nvSpPr>
        <p:spPr>
          <a:xfrm>
            <a:off x="667889" y="5100577"/>
            <a:ext cx="1135356" cy="467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07F20B32-FF8E-EE84-D471-9709AD2A6DFE}"/>
              </a:ext>
            </a:extLst>
          </p:cNvPr>
          <p:cNvSpPr txBox="1"/>
          <p:nvPr/>
        </p:nvSpPr>
        <p:spPr>
          <a:xfrm>
            <a:off x="458948" y="1303911"/>
            <a:ext cx="58100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Wingdings" panose="05000000000000000000" pitchFamily="2" charset="2"/>
              <a:buChar char="Ø"/>
              <a:defRPr/>
            </a:pPr>
            <a:r>
              <a:rPr lang="zh-CN" altLang="en-GB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第一</a:t>
            </a:r>
            <a:r>
              <a:rPr lang="zh-CN" altLang="en-US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章 </a:t>
            </a:r>
            <a:r>
              <a:rPr lang="en-US" altLang="zh-CN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RStudio</a:t>
            </a:r>
            <a:r>
              <a:rPr lang="zh-CN" altLang="en-US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&amp;</a:t>
            </a:r>
            <a:r>
              <a:rPr lang="zh-CN" altLang="en-US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R</a:t>
            </a:r>
            <a:r>
              <a:rPr lang="zh-CN" altLang="en-US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Markdown</a:t>
            </a:r>
            <a:r>
              <a:rPr lang="zh-CN" altLang="en-US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入门 </a:t>
            </a:r>
            <a:endParaRPr lang="en-US" altLang="zh-CN" sz="2400" b="1" dirty="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53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DD807E81-D70E-9B50-FD37-F042E7F8963D}"/>
              </a:ext>
            </a:extLst>
          </p:cNvPr>
          <p:cNvSpPr txBox="1"/>
          <p:nvPr/>
        </p:nvSpPr>
        <p:spPr>
          <a:xfrm>
            <a:off x="804384" y="2854227"/>
            <a:ext cx="5464634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R</a:t>
            </a:r>
            <a:r>
              <a:rPr lang="en-GB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Studio </a:t>
            </a:r>
            <a:r>
              <a:rPr lang="zh-CN" altLang="en-GB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基础</a:t>
            </a: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工作流</a:t>
            </a:r>
            <a:r>
              <a:rPr lang="en-GB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en-US" altLang="zh-CN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537CB6A7-187F-8573-A16C-043F0C00173F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F99B81A9-0F31-D7F9-48AF-276CB14250A9}"/>
              </a:ext>
            </a:extLst>
          </p:cNvPr>
          <p:cNvSpPr txBox="1"/>
          <p:nvPr/>
        </p:nvSpPr>
        <p:spPr>
          <a:xfrm>
            <a:off x="804384" y="3560808"/>
            <a:ext cx="5464634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R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Project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项目化规范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C2878D6-7876-4035-6772-9C9E295E6D3D}"/>
              </a:ext>
            </a:extLst>
          </p:cNvPr>
          <p:cNvSpPr txBox="1"/>
          <p:nvPr/>
        </p:nvSpPr>
        <p:spPr>
          <a:xfrm>
            <a:off x="804384" y="4267390"/>
            <a:ext cx="5464634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R</a:t>
            </a: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Markdown</a:t>
            </a: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可复现报告</a:t>
            </a:r>
            <a:endParaRPr lang="en-US" altLang="zh-CN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7A911DF8-0455-695B-4086-4177E7FDBB7E}"/>
              </a:ext>
            </a:extLst>
          </p:cNvPr>
          <p:cNvSpPr txBox="1"/>
          <p:nvPr/>
        </p:nvSpPr>
        <p:spPr>
          <a:xfrm>
            <a:off x="6736378" y="1303911"/>
            <a:ext cx="52117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Wingdings" panose="05000000000000000000" pitchFamily="2" charset="2"/>
              <a:buChar char="Ø"/>
              <a:defRPr/>
            </a:pPr>
            <a:r>
              <a:rPr lang="zh-CN" altLang="en-GB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zh-CN" altLang="en-US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二章 数据处理与探索性分析 </a:t>
            </a:r>
            <a:endParaRPr lang="en-US" altLang="zh-CN" sz="2400" b="1" dirty="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53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9329C201-B16D-0A9C-C484-0A6F6C5FCF0C}"/>
              </a:ext>
            </a:extLst>
          </p:cNvPr>
          <p:cNvSpPr txBox="1"/>
          <p:nvPr/>
        </p:nvSpPr>
        <p:spPr>
          <a:xfrm>
            <a:off x="7081814" y="2854227"/>
            <a:ext cx="4866346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数据类型与结构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6BBD2375-41B8-9BF9-4F6C-4CBC71C58C11}"/>
              </a:ext>
            </a:extLst>
          </p:cNvPr>
          <p:cNvSpPr txBox="1"/>
          <p:nvPr/>
        </p:nvSpPr>
        <p:spPr>
          <a:xfrm>
            <a:off x="7081814" y="3560808"/>
            <a:ext cx="4866346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整洁数据概念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B9A13FA-1D78-9F62-5671-7A932803F410}"/>
              </a:ext>
            </a:extLst>
          </p:cNvPr>
          <p:cNvSpPr txBox="1"/>
          <p:nvPr/>
        </p:nvSpPr>
        <p:spPr>
          <a:xfrm>
            <a:off x="7081814" y="4267390"/>
            <a:ext cx="4866346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`</a:t>
            </a:r>
            <a:r>
              <a:rPr lang="en-US" altLang="zh-CN" b="1" dirty="0" err="1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tidyverse</a:t>
            </a:r>
            <a:r>
              <a:rPr lang="en-US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`</a:t>
            </a: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数据处理工作流</a:t>
            </a:r>
            <a:endParaRPr lang="en-US" altLang="zh-CN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CB479809-D7C3-0BCE-D12F-F16AAF0EE4FF}"/>
              </a:ext>
            </a:extLst>
          </p:cNvPr>
          <p:cNvSpPr txBox="1"/>
          <p:nvPr/>
        </p:nvSpPr>
        <p:spPr>
          <a:xfrm>
            <a:off x="7081814" y="4918553"/>
            <a:ext cx="4866346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探索性数据分析 （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EDA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" name="左大括号 32">
            <a:extLst>
              <a:ext uri="{FF2B5EF4-FFF2-40B4-BE49-F238E27FC236}">
                <a16:creationId xmlns:a16="http://schemas.microsoft.com/office/drawing/2014/main" id="{10E0B6F4-2D0B-08DD-427E-79E87D2B4828}"/>
              </a:ext>
            </a:extLst>
          </p:cNvPr>
          <p:cNvSpPr/>
          <p:nvPr/>
        </p:nvSpPr>
        <p:spPr>
          <a:xfrm>
            <a:off x="522416" y="2854227"/>
            <a:ext cx="281968" cy="1809297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左大括号 33">
            <a:extLst>
              <a:ext uri="{FF2B5EF4-FFF2-40B4-BE49-F238E27FC236}">
                <a16:creationId xmlns:a16="http://schemas.microsoft.com/office/drawing/2014/main" id="{5325A9E9-8A15-708F-56C0-1B45F22C7674}"/>
              </a:ext>
            </a:extLst>
          </p:cNvPr>
          <p:cNvSpPr/>
          <p:nvPr/>
        </p:nvSpPr>
        <p:spPr>
          <a:xfrm>
            <a:off x="6798525" y="2854227"/>
            <a:ext cx="281968" cy="2458308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DD80DCFE-328A-9D42-3145-09B44D515D31}"/>
              </a:ext>
            </a:extLst>
          </p:cNvPr>
          <p:cNvGrpSpPr/>
          <p:nvPr/>
        </p:nvGrpSpPr>
        <p:grpSpPr>
          <a:xfrm>
            <a:off x="663400" y="1948024"/>
            <a:ext cx="1343891" cy="484909"/>
            <a:chOff x="1677719" y="1948024"/>
            <a:chExt cx="1343891" cy="484909"/>
          </a:xfrm>
        </p:grpSpPr>
        <p:sp>
          <p:nvSpPr>
            <p:cNvPr id="38" name="圆角矩形 37">
              <a:extLst>
                <a:ext uri="{FF2B5EF4-FFF2-40B4-BE49-F238E27FC236}">
                  <a16:creationId xmlns:a16="http://schemas.microsoft.com/office/drawing/2014/main" id="{C857AE9C-AD0F-66A9-AA46-1B8BB1D8A47A}"/>
                </a:ext>
              </a:extLst>
            </p:cNvPr>
            <p:cNvSpPr/>
            <p:nvPr/>
          </p:nvSpPr>
          <p:spPr>
            <a:xfrm>
              <a:off x="1677719" y="1948024"/>
              <a:ext cx="1343891" cy="48490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65000"/>
                  </a:schemeClr>
                </a:gs>
                <a:gs pos="53000">
                  <a:schemeClr val="accent4">
                    <a:lumMod val="75000"/>
                  </a:schemeClr>
                </a:gs>
                <a:gs pos="100000">
                  <a:schemeClr val="accent4">
                    <a:lumMod val="0"/>
                  </a:schemeClr>
                </a:gs>
              </a:gsLst>
              <a:path path="circle">
                <a:fillToRect l="100000" b="100000"/>
              </a:path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noFill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5DCACEB1-5037-5DEE-1510-999A3D2B9DBC}"/>
                </a:ext>
              </a:extLst>
            </p:cNvPr>
            <p:cNvSpPr txBox="1"/>
            <p:nvPr/>
          </p:nvSpPr>
          <p:spPr>
            <a:xfrm>
              <a:off x="1799304" y="2005812"/>
              <a:ext cx="110072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864108">
                <a:defRPr/>
              </a:pPr>
              <a:r>
                <a:rPr lang="zh-CN" altLang="en-US" sz="1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基础章节</a:t>
              </a:r>
              <a:endParaRPr lang="en-US" altLang="zh-CN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58CE7FF8-C9EF-8EFE-5B16-289D44AB0F67}"/>
              </a:ext>
            </a:extLst>
          </p:cNvPr>
          <p:cNvGrpSpPr/>
          <p:nvPr/>
        </p:nvGrpSpPr>
        <p:grpSpPr>
          <a:xfrm>
            <a:off x="6800964" y="1948024"/>
            <a:ext cx="1343891" cy="484909"/>
            <a:chOff x="1677719" y="1948024"/>
            <a:chExt cx="1343891" cy="484909"/>
          </a:xfrm>
        </p:grpSpPr>
        <p:sp>
          <p:nvSpPr>
            <p:cNvPr id="44" name="圆角矩形 43">
              <a:extLst>
                <a:ext uri="{FF2B5EF4-FFF2-40B4-BE49-F238E27FC236}">
                  <a16:creationId xmlns:a16="http://schemas.microsoft.com/office/drawing/2014/main" id="{1EFA3760-9F83-89C2-C7F5-40D4785241F4}"/>
                </a:ext>
              </a:extLst>
            </p:cNvPr>
            <p:cNvSpPr/>
            <p:nvPr/>
          </p:nvSpPr>
          <p:spPr>
            <a:xfrm>
              <a:off x="1677719" y="1948024"/>
              <a:ext cx="1343891" cy="48490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65000"/>
                  </a:schemeClr>
                </a:gs>
                <a:gs pos="53000">
                  <a:schemeClr val="accent4">
                    <a:lumMod val="75000"/>
                  </a:schemeClr>
                </a:gs>
                <a:gs pos="100000">
                  <a:schemeClr val="accent4">
                    <a:lumMod val="0"/>
                  </a:schemeClr>
                </a:gs>
              </a:gsLst>
              <a:path path="circle">
                <a:fillToRect l="100000" b="100000"/>
              </a:path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noFill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86F7180B-08AE-2C04-BAAF-BB6C4A33A605}"/>
                </a:ext>
              </a:extLst>
            </p:cNvPr>
            <p:cNvSpPr txBox="1"/>
            <p:nvPr/>
          </p:nvSpPr>
          <p:spPr>
            <a:xfrm>
              <a:off x="1799304" y="2005812"/>
              <a:ext cx="110072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864108">
                <a:defRPr/>
              </a:pPr>
              <a:r>
                <a:rPr lang="zh-CN" altLang="en-US" sz="1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基础章节</a:t>
              </a:r>
              <a:endParaRPr lang="en-US" altLang="zh-CN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69516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86F28-D5B5-4F96-4859-8CC26C977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BAE049F-382F-839D-BC4E-AF63305F32FD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7EDF50C-B0D1-7CD8-F0CE-6BB5E18B6F0D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4E6FB86-981D-110E-F866-C31CCFA07849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16236E96-C1FE-E2A0-214F-D19D43D933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BDC07C6-A75E-87D8-2B17-EBC7BF4E596E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409DB57-8CDA-F680-C625-C997E46CED98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8A51B1D8-4D75-C637-FBDC-E016C4B6BDFF}"/>
              </a:ext>
            </a:extLst>
          </p:cNvPr>
          <p:cNvSpPr/>
          <p:nvPr/>
        </p:nvSpPr>
        <p:spPr>
          <a:xfrm>
            <a:off x="667889" y="5100577"/>
            <a:ext cx="1135356" cy="467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B9136D25-726D-83C2-CF95-BD1D1E7452BD}"/>
              </a:ext>
            </a:extLst>
          </p:cNvPr>
          <p:cNvSpPr txBox="1"/>
          <p:nvPr/>
        </p:nvSpPr>
        <p:spPr>
          <a:xfrm>
            <a:off x="458948" y="1303911"/>
            <a:ext cx="58100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Wingdings" panose="05000000000000000000" pitchFamily="2" charset="2"/>
              <a:buChar char="Ø"/>
              <a:defRPr/>
            </a:pPr>
            <a:r>
              <a:rPr lang="zh-CN" altLang="en-GB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zh-CN" altLang="en-US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三章 数据可视化 </a:t>
            </a:r>
            <a:r>
              <a:rPr lang="en-US" altLang="zh-CN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ggplot2</a:t>
            </a:r>
            <a:r>
              <a:rPr lang="zh-CN" altLang="en-US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en-US" altLang="zh-CN" sz="2400" b="1" dirty="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53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6FD1637-8AA6-1568-7FA2-77881E6E637D}"/>
              </a:ext>
            </a:extLst>
          </p:cNvPr>
          <p:cNvSpPr txBox="1"/>
          <p:nvPr/>
        </p:nvSpPr>
        <p:spPr>
          <a:xfrm>
            <a:off x="804384" y="2854227"/>
            <a:ext cx="5464634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`ggplot2`</a:t>
            </a:r>
            <a:r>
              <a:rPr lang="en-GB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GB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包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基本框架</a:t>
            </a:r>
            <a:r>
              <a:rPr lang="en-GB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62B17045-8DEE-6341-3DEF-FE72DEAFE1B1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6B96301A-6B58-7B2B-594A-BF3215C20B7E}"/>
              </a:ext>
            </a:extLst>
          </p:cNvPr>
          <p:cNvSpPr txBox="1"/>
          <p:nvPr/>
        </p:nvSpPr>
        <p:spPr>
          <a:xfrm>
            <a:off x="804384" y="3560808"/>
            <a:ext cx="5464634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～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9 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类 </a:t>
            </a: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科研常见图形</a:t>
            </a:r>
            <a:endParaRPr lang="en-US" altLang="zh-CN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EE20B6E4-42F3-29BA-5C2A-5DD9978C0137}"/>
              </a:ext>
            </a:extLst>
          </p:cNvPr>
          <p:cNvSpPr txBox="1"/>
          <p:nvPr/>
        </p:nvSpPr>
        <p:spPr>
          <a:xfrm>
            <a:off x="804384" y="4267390"/>
            <a:ext cx="5464634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制图规范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与美化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CE50145D-21F1-78DE-850F-58676024B6CF}"/>
              </a:ext>
            </a:extLst>
          </p:cNvPr>
          <p:cNvSpPr txBox="1"/>
          <p:nvPr/>
        </p:nvSpPr>
        <p:spPr>
          <a:xfrm>
            <a:off x="6736378" y="1303911"/>
            <a:ext cx="52117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Wingdings" panose="05000000000000000000" pitchFamily="2" charset="2"/>
              <a:buChar char="Ø"/>
              <a:defRPr/>
            </a:pPr>
            <a:r>
              <a:rPr lang="zh-CN" altLang="en-GB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zh-CN" altLang="en-US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四章 数据可视化 </a:t>
            </a:r>
            <a:r>
              <a:rPr lang="en-US" altLang="zh-CN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：空间制图 </a:t>
            </a:r>
            <a:endParaRPr lang="en-US" altLang="zh-CN" sz="2400" b="1" dirty="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53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5C58CD6F-7F87-4D58-54F8-A05AAE8C8F3A}"/>
              </a:ext>
            </a:extLst>
          </p:cNvPr>
          <p:cNvSpPr txBox="1"/>
          <p:nvPr/>
        </p:nvSpPr>
        <p:spPr>
          <a:xfrm>
            <a:off x="7081814" y="2854227"/>
            <a:ext cx="4866346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空间数据导论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AFD4DB24-855D-CE67-C1E1-18D43E3A19E5}"/>
              </a:ext>
            </a:extLst>
          </p:cNvPr>
          <p:cNvSpPr txBox="1"/>
          <p:nvPr/>
        </p:nvSpPr>
        <p:spPr>
          <a:xfrm>
            <a:off x="7081814" y="3560808"/>
            <a:ext cx="4866346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`sf` </a:t>
            </a: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包空间数据读取与处理</a:t>
            </a:r>
            <a:endParaRPr lang="en-US" altLang="zh-CN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2C8CC221-223C-E0ED-9D57-5E106A965FE7}"/>
              </a:ext>
            </a:extLst>
          </p:cNvPr>
          <p:cNvSpPr txBox="1"/>
          <p:nvPr/>
        </p:nvSpPr>
        <p:spPr>
          <a:xfrm>
            <a:off x="7081814" y="4267390"/>
            <a:ext cx="4866346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`sf` +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GB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`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ggplot2` </a:t>
            </a: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空间制图</a:t>
            </a:r>
            <a:endParaRPr lang="en-US" altLang="zh-CN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0CF7EE43-F917-6620-A342-7EE65A4062FF}"/>
              </a:ext>
            </a:extLst>
          </p:cNvPr>
          <p:cNvSpPr txBox="1"/>
          <p:nvPr/>
        </p:nvSpPr>
        <p:spPr>
          <a:xfrm>
            <a:off x="7081814" y="4918553"/>
            <a:ext cx="4866346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制图规范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与美化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左大括号 10">
            <a:extLst>
              <a:ext uri="{FF2B5EF4-FFF2-40B4-BE49-F238E27FC236}">
                <a16:creationId xmlns:a16="http://schemas.microsoft.com/office/drawing/2014/main" id="{966E7ECD-168D-1243-EB7A-2552F8713997}"/>
              </a:ext>
            </a:extLst>
          </p:cNvPr>
          <p:cNvSpPr/>
          <p:nvPr/>
        </p:nvSpPr>
        <p:spPr>
          <a:xfrm>
            <a:off x="522416" y="2854227"/>
            <a:ext cx="281968" cy="1809297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左大括号 11">
            <a:extLst>
              <a:ext uri="{FF2B5EF4-FFF2-40B4-BE49-F238E27FC236}">
                <a16:creationId xmlns:a16="http://schemas.microsoft.com/office/drawing/2014/main" id="{038459CA-8BB3-D781-E461-882F59973B1C}"/>
              </a:ext>
            </a:extLst>
          </p:cNvPr>
          <p:cNvSpPr/>
          <p:nvPr/>
        </p:nvSpPr>
        <p:spPr>
          <a:xfrm>
            <a:off x="6798525" y="2854227"/>
            <a:ext cx="281968" cy="2458308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F4FEA12F-1B5A-BA56-89E1-1CCD847DC808}"/>
              </a:ext>
            </a:extLst>
          </p:cNvPr>
          <p:cNvGrpSpPr/>
          <p:nvPr/>
        </p:nvGrpSpPr>
        <p:grpSpPr>
          <a:xfrm>
            <a:off x="663400" y="1948024"/>
            <a:ext cx="1343891" cy="484909"/>
            <a:chOff x="1677719" y="1948024"/>
            <a:chExt cx="1343891" cy="484909"/>
          </a:xfrm>
        </p:grpSpPr>
        <p:sp>
          <p:nvSpPr>
            <p:cNvPr id="24" name="圆角矩形 23">
              <a:extLst>
                <a:ext uri="{FF2B5EF4-FFF2-40B4-BE49-F238E27FC236}">
                  <a16:creationId xmlns:a16="http://schemas.microsoft.com/office/drawing/2014/main" id="{42390A6F-25CF-6202-264B-081D72AA8E46}"/>
                </a:ext>
              </a:extLst>
            </p:cNvPr>
            <p:cNvSpPr/>
            <p:nvPr/>
          </p:nvSpPr>
          <p:spPr>
            <a:xfrm>
              <a:off x="1677719" y="1948024"/>
              <a:ext cx="1343891" cy="48490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65000"/>
                  </a:schemeClr>
                </a:gs>
                <a:gs pos="53000">
                  <a:schemeClr val="accent4">
                    <a:lumMod val="75000"/>
                  </a:schemeClr>
                </a:gs>
                <a:gs pos="100000">
                  <a:schemeClr val="accent4">
                    <a:lumMod val="0"/>
                  </a:schemeClr>
                </a:gs>
              </a:gsLst>
              <a:path path="circle">
                <a:fillToRect l="100000" b="100000"/>
              </a:path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noFill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8191607D-6885-ACB9-AB02-8D03013ACA34}"/>
                </a:ext>
              </a:extLst>
            </p:cNvPr>
            <p:cNvSpPr txBox="1"/>
            <p:nvPr/>
          </p:nvSpPr>
          <p:spPr>
            <a:xfrm>
              <a:off x="1799304" y="2005812"/>
              <a:ext cx="110072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864108">
                <a:defRPr/>
              </a:pPr>
              <a:r>
                <a:rPr lang="zh-CN" altLang="en-US" sz="1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基础章节</a:t>
              </a:r>
              <a:endParaRPr lang="en-US" altLang="zh-CN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42D2CDD6-2037-059C-F729-2E2220EE8439}"/>
              </a:ext>
            </a:extLst>
          </p:cNvPr>
          <p:cNvGrpSpPr/>
          <p:nvPr/>
        </p:nvGrpSpPr>
        <p:grpSpPr>
          <a:xfrm>
            <a:off x="6800964" y="1948024"/>
            <a:ext cx="1343891" cy="484909"/>
            <a:chOff x="1677719" y="1948024"/>
            <a:chExt cx="1343891" cy="484909"/>
          </a:xfrm>
        </p:grpSpPr>
        <p:sp>
          <p:nvSpPr>
            <p:cNvPr id="33" name="圆角矩形 32">
              <a:extLst>
                <a:ext uri="{FF2B5EF4-FFF2-40B4-BE49-F238E27FC236}">
                  <a16:creationId xmlns:a16="http://schemas.microsoft.com/office/drawing/2014/main" id="{997C2B97-70C2-F978-FCA4-F0EDD163EC53}"/>
                </a:ext>
              </a:extLst>
            </p:cNvPr>
            <p:cNvSpPr/>
            <p:nvPr/>
          </p:nvSpPr>
          <p:spPr>
            <a:xfrm>
              <a:off x="1677719" y="1948024"/>
              <a:ext cx="1343891" cy="48490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65000"/>
                  </a:schemeClr>
                </a:gs>
                <a:gs pos="53000">
                  <a:schemeClr val="accent4">
                    <a:lumMod val="75000"/>
                  </a:schemeClr>
                </a:gs>
                <a:gs pos="100000">
                  <a:schemeClr val="accent4">
                    <a:lumMod val="0"/>
                  </a:schemeClr>
                </a:gs>
              </a:gsLst>
              <a:path path="circle">
                <a:fillToRect l="100000" b="100000"/>
              </a:path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noFill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63773E02-A4BD-C5E1-26BF-1DA4D73F43CD}"/>
                </a:ext>
              </a:extLst>
            </p:cNvPr>
            <p:cNvSpPr txBox="1"/>
            <p:nvPr/>
          </p:nvSpPr>
          <p:spPr>
            <a:xfrm>
              <a:off x="1799304" y="2005812"/>
              <a:ext cx="110072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864108">
                <a:defRPr/>
              </a:pPr>
              <a:r>
                <a:rPr lang="zh-CN" altLang="en-US" sz="1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基础章节</a:t>
              </a:r>
              <a:endParaRPr lang="en-US" altLang="zh-CN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标题 7">
            <a:extLst>
              <a:ext uri="{FF2B5EF4-FFF2-40B4-BE49-F238E27FC236}">
                <a16:creationId xmlns:a16="http://schemas.microsoft.com/office/drawing/2014/main" id="{3C1806F2-29EC-8985-ADAC-3B41C9431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章节内容简介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Chapter Introduction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27152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E4C24-8E36-05D0-960B-D2B059664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4">
            <a:extLst>
              <a:ext uri="{FF2B5EF4-FFF2-40B4-BE49-F238E27FC236}">
                <a16:creationId xmlns:a16="http://schemas.microsoft.com/office/drawing/2014/main" id="{AF431270-0DB1-6657-AD36-3D2CA58D0B2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flipH="1">
            <a:off x="172719" y="273296"/>
            <a:ext cx="5754424" cy="5866935"/>
            <a:chOff x="6230840" y="1044862"/>
            <a:chExt cx="5529625" cy="5813138"/>
          </a:xfrm>
          <a:gradFill>
            <a:gsLst>
              <a:gs pos="0">
                <a:srgbClr val="182E7A">
                  <a:lumMod val="0"/>
                  <a:alpha val="0"/>
                </a:srgbClr>
              </a:gs>
              <a:gs pos="100000">
                <a:srgbClr val="182E7A">
                  <a:alpha val="44000"/>
                  <a:lumMod val="16000"/>
                  <a:lumOff val="84000"/>
                </a:srgbClr>
              </a:gs>
            </a:gsLst>
            <a:lin ang="10800000" scaled="0"/>
          </a:gradFill>
        </p:grpSpPr>
        <p:sp>
          <p:nvSpPr>
            <p:cNvPr id="14" name="Freeform: Shape 55">
              <a:extLst>
                <a:ext uri="{FF2B5EF4-FFF2-40B4-BE49-F238E27FC236}">
                  <a16:creationId xmlns:a16="http://schemas.microsoft.com/office/drawing/2014/main" id="{0424300E-F295-9BBA-DAB6-CECBAAF778F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auto">
            <a:xfrm>
              <a:off x="10947862" y="5008664"/>
              <a:ext cx="140513" cy="140513"/>
            </a:xfrm>
            <a:custGeom>
              <a:avLst/>
              <a:gdLst>
                <a:gd name="T0" fmla="*/ 72 w 86"/>
                <a:gd name="T1" fmla="*/ 86 h 86"/>
                <a:gd name="T2" fmla="*/ 0 w 86"/>
                <a:gd name="T3" fmla="*/ 18 h 86"/>
                <a:gd name="T4" fmla="*/ 18 w 86"/>
                <a:gd name="T5" fmla="*/ 0 h 86"/>
                <a:gd name="T6" fmla="*/ 86 w 86"/>
                <a:gd name="T7" fmla="*/ 72 h 86"/>
                <a:gd name="T8" fmla="*/ 72 w 86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6">
                  <a:moveTo>
                    <a:pt x="72" y="86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86" y="72"/>
                  </a:lnTo>
                  <a:lnTo>
                    <a:pt x="72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grpSp>
          <p:nvGrpSpPr>
            <p:cNvPr id="15" name="Group 56">
              <a:extLst>
                <a:ext uri="{FF2B5EF4-FFF2-40B4-BE49-F238E27FC236}">
                  <a16:creationId xmlns:a16="http://schemas.microsoft.com/office/drawing/2014/main" id="{CAD3A46D-D729-3A08-7E91-DE3CFF8CC620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7072302" y="1851988"/>
              <a:ext cx="3803693" cy="3661505"/>
              <a:chOff x="3200445" y="1228386"/>
              <a:chExt cx="2852761" cy="2746150"/>
            </a:xfrm>
            <a:grpFill/>
          </p:grpSpPr>
          <p:sp>
            <p:nvSpPr>
              <p:cNvPr id="180" name="Freeform: Shape 218">
                <a:extLst>
                  <a:ext uri="{FF2B5EF4-FFF2-40B4-BE49-F238E27FC236}">
                    <a16:creationId xmlns:a16="http://schemas.microsoft.com/office/drawing/2014/main" id="{A3FAE7EC-98C9-9225-E419-13611EC0AD1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71972" y="1364407"/>
                <a:ext cx="162980" cy="164205"/>
              </a:xfrm>
              <a:custGeom>
                <a:avLst/>
                <a:gdLst>
                  <a:gd name="T0" fmla="*/ 18 w 37"/>
                  <a:gd name="T1" fmla="*/ 37 h 37"/>
                  <a:gd name="T2" fmla="*/ 19 w 37"/>
                  <a:gd name="T3" fmla="*/ 37 h 37"/>
                  <a:gd name="T4" fmla="*/ 37 w 37"/>
                  <a:gd name="T5" fmla="*/ 18 h 37"/>
                  <a:gd name="T6" fmla="*/ 23 w 37"/>
                  <a:gd name="T7" fmla="*/ 0 h 37"/>
                  <a:gd name="T8" fmla="*/ 1 w 37"/>
                  <a:gd name="T9" fmla="*/ 12 h 37"/>
                  <a:gd name="T10" fmla="*/ 0 w 37"/>
                  <a:gd name="T11" fmla="*/ 18 h 37"/>
                  <a:gd name="T12" fmla="*/ 10 w 37"/>
                  <a:gd name="T13" fmla="*/ 24 h 37"/>
                  <a:gd name="T14" fmla="*/ 18 w 37"/>
                  <a:gd name="T1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37">
                    <a:moveTo>
                      <a:pt x="18" y="37"/>
                    </a:moveTo>
                    <a:cubicBezTo>
                      <a:pt x="18" y="37"/>
                      <a:pt x="18" y="37"/>
                      <a:pt x="19" y="37"/>
                    </a:cubicBezTo>
                    <a:cubicBezTo>
                      <a:pt x="29" y="37"/>
                      <a:pt x="37" y="29"/>
                      <a:pt x="37" y="18"/>
                    </a:cubicBezTo>
                    <a:cubicBezTo>
                      <a:pt x="37" y="10"/>
                      <a:pt x="31" y="2"/>
                      <a:pt x="23" y="0"/>
                    </a:cubicBezTo>
                    <a:cubicBezTo>
                      <a:pt x="16" y="4"/>
                      <a:pt x="8" y="8"/>
                      <a:pt x="1" y="12"/>
                    </a:cubicBezTo>
                    <a:cubicBezTo>
                      <a:pt x="1" y="14"/>
                      <a:pt x="0" y="16"/>
                      <a:pt x="0" y="18"/>
                    </a:cubicBezTo>
                    <a:cubicBezTo>
                      <a:pt x="4" y="19"/>
                      <a:pt x="7" y="21"/>
                      <a:pt x="10" y="24"/>
                    </a:cubicBezTo>
                    <a:cubicBezTo>
                      <a:pt x="14" y="28"/>
                      <a:pt x="16" y="32"/>
                      <a:pt x="18" y="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1" name="Freeform: Shape 219">
                <a:extLst>
                  <a:ext uri="{FF2B5EF4-FFF2-40B4-BE49-F238E27FC236}">
                    <a16:creationId xmlns:a16="http://schemas.microsoft.com/office/drawing/2014/main" id="{AE53282D-DF5F-2FC8-A534-18CCA548001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048431" y="1422001"/>
                <a:ext cx="35537" cy="49017"/>
              </a:xfrm>
              <a:custGeom>
                <a:avLst/>
                <a:gdLst>
                  <a:gd name="T0" fmla="*/ 0 w 29"/>
                  <a:gd name="T1" fmla="*/ 40 h 40"/>
                  <a:gd name="T2" fmla="*/ 29 w 29"/>
                  <a:gd name="T3" fmla="*/ 18 h 40"/>
                  <a:gd name="T4" fmla="*/ 0 w 29"/>
                  <a:gd name="T5" fmla="*/ 0 h 40"/>
                  <a:gd name="T6" fmla="*/ 0 w 29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0">
                    <a:moveTo>
                      <a:pt x="0" y="40"/>
                    </a:moveTo>
                    <a:lnTo>
                      <a:pt x="29" y="18"/>
                    </a:lnTo>
                    <a:lnTo>
                      <a:pt x="0" y="0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2" name="Freeform: Shape 220">
                <a:extLst>
                  <a:ext uri="{FF2B5EF4-FFF2-40B4-BE49-F238E27FC236}">
                    <a16:creationId xmlns:a16="http://schemas.microsoft.com/office/drawing/2014/main" id="{E288382A-65AB-6BE4-698A-7E926F48C70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45012" y="1426903"/>
                <a:ext cx="18381" cy="13480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3 h 3"/>
                  <a:gd name="T4" fmla="*/ 4 w 4"/>
                  <a:gd name="T5" fmla="*/ 0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1" y="3"/>
                      <a:pt x="2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1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3" name="Freeform: Shape 221">
                <a:extLst>
                  <a:ext uri="{FF2B5EF4-FFF2-40B4-BE49-F238E27FC236}">
                    <a16:creationId xmlns:a16="http://schemas.microsoft.com/office/drawing/2014/main" id="{4BC14607-388A-73B0-A127-0A964301D6C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004316" y="1355829"/>
                <a:ext cx="40439" cy="40439"/>
              </a:xfrm>
              <a:custGeom>
                <a:avLst/>
                <a:gdLst>
                  <a:gd name="T0" fmla="*/ 0 w 33"/>
                  <a:gd name="T1" fmla="*/ 7 h 33"/>
                  <a:gd name="T2" fmla="*/ 25 w 33"/>
                  <a:gd name="T3" fmla="*/ 33 h 33"/>
                  <a:gd name="T4" fmla="*/ 33 w 33"/>
                  <a:gd name="T5" fmla="*/ 0 h 33"/>
                  <a:gd name="T6" fmla="*/ 0 w 33"/>
                  <a:gd name="T7" fmla="*/ 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3">
                    <a:moveTo>
                      <a:pt x="0" y="7"/>
                    </a:moveTo>
                    <a:lnTo>
                      <a:pt x="25" y="33"/>
                    </a:lnTo>
                    <a:lnTo>
                      <a:pt x="33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4" name="Freeform: Shape 222">
                <a:extLst>
                  <a:ext uri="{FF2B5EF4-FFF2-40B4-BE49-F238E27FC236}">
                    <a16:creationId xmlns:a16="http://schemas.microsoft.com/office/drawing/2014/main" id="{FB0F2356-8194-B5E1-38BA-9D84DDD11FF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004316" y="1493075"/>
                <a:ext cx="40439" cy="44115"/>
              </a:xfrm>
              <a:custGeom>
                <a:avLst/>
                <a:gdLst>
                  <a:gd name="T0" fmla="*/ 25 w 33"/>
                  <a:gd name="T1" fmla="*/ 0 h 36"/>
                  <a:gd name="T2" fmla="*/ 0 w 33"/>
                  <a:gd name="T3" fmla="*/ 29 h 36"/>
                  <a:gd name="T4" fmla="*/ 33 w 33"/>
                  <a:gd name="T5" fmla="*/ 36 h 36"/>
                  <a:gd name="T6" fmla="*/ 25 w 33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6">
                    <a:moveTo>
                      <a:pt x="25" y="0"/>
                    </a:moveTo>
                    <a:lnTo>
                      <a:pt x="0" y="29"/>
                    </a:lnTo>
                    <a:lnTo>
                      <a:pt x="33" y="36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5" name="Freeform: Shape 223">
                <a:extLst>
                  <a:ext uri="{FF2B5EF4-FFF2-40B4-BE49-F238E27FC236}">
                    <a16:creationId xmlns:a16="http://schemas.microsoft.com/office/drawing/2014/main" id="{73C3A1ED-5C1D-F228-087E-55D3C8BB636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690610" y="1448960"/>
                <a:ext cx="357820" cy="220574"/>
              </a:xfrm>
              <a:custGeom>
                <a:avLst/>
                <a:gdLst>
                  <a:gd name="T0" fmla="*/ 66 w 81"/>
                  <a:gd name="T1" fmla="*/ 21 h 50"/>
                  <a:gd name="T2" fmla="*/ 64 w 81"/>
                  <a:gd name="T3" fmla="*/ 21 h 50"/>
                  <a:gd name="T4" fmla="*/ 57 w 81"/>
                  <a:gd name="T5" fmla="*/ 24 h 50"/>
                  <a:gd name="T6" fmla="*/ 57 w 81"/>
                  <a:gd name="T7" fmla="*/ 20 h 50"/>
                  <a:gd name="T8" fmla="*/ 56 w 81"/>
                  <a:gd name="T9" fmla="*/ 18 h 50"/>
                  <a:gd name="T10" fmla="*/ 41 w 81"/>
                  <a:gd name="T11" fmla="*/ 1 h 50"/>
                  <a:gd name="T12" fmla="*/ 39 w 81"/>
                  <a:gd name="T13" fmla="*/ 1 h 50"/>
                  <a:gd name="T14" fmla="*/ 32 w 81"/>
                  <a:gd name="T15" fmla="*/ 0 h 50"/>
                  <a:gd name="T16" fmla="*/ 31 w 81"/>
                  <a:gd name="T17" fmla="*/ 0 h 50"/>
                  <a:gd name="T18" fmla="*/ 31 w 81"/>
                  <a:gd name="T19" fmla="*/ 0 h 50"/>
                  <a:gd name="T20" fmla="*/ 9 w 81"/>
                  <a:gd name="T21" fmla="*/ 15 h 50"/>
                  <a:gd name="T22" fmla="*/ 7 w 81"/>
                  <a:gd name="T23" fmla="*/ 25 h 50"/>
                  <a:gd name="T24" fmla="*/ 8 w 81"/>
                  <a:gd name="T25" fmla="*/ 32 h 50"/>
                  <a:gd name="T26" fmla="*/ 0 w 81"/>
                  <a:gd name="T27" fmla="*/ 41 h 50"/>
                  <a:gd name="T28" fmla="*/ 9 w 81"/>
                  <a:gd name="T29" fmla="*/ 50 h 50"/>
                  <a:gd name="T30" fmla="*/ 32 w 81"/>
                  <a:gd name="T31" fmla="*/ 50 h 50"/>
                  <a:gd name="T32" fmla="*/ 33 w 81"/>
                  <a:gd name="T33" fmla="*/ 50 h 50"/>
                  <a:gd name="T34" fmla="*/ 66 w 81"/>
                  <a:gd name="T35" fmla="*/ 50 h 50"/>
                  <a:gd name="T36" fmla="*/ 81 w 81"/>
                  <a:gd name="T37" fmla="*/ 35 h 50"/>
                  <a:gd name="T38" fmla="*/ 66 w 81"/>
                  <a:gd name="T39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1" h="50">
                    <a:moveTo>
                      <a:pt x="66" y="21"/>
                    </a:moveTo>
                    <a:cubicBezTo>
                      <a:pt x="66" y="21"/>
                      <a:pt x="65" y="21"/>
                      <a:pt x="64" y="21"/>
                    </a:cubicBezTo>
                    <a:cubicBezTo>
                      <a:pt x="62" y="21"/>
                      <a:pt x="59" y="23"/>
                      <a:pt x="57" y="24"/>
                    </a:cubicBezTo>
                    <a:cubicBezTo>
                      <a:pt x="57" y="23"/>
                      <a:pt x="57" y="22"/>
                      <a:pt x="57" y="20"/>
                    </a:cubicBezTo>
                    <a:cubicBezTo>
                      <a:pt x="57" y="19"/>
                      <a:pt x="56" y="18"/>
                      <a:pt x="56" y="18"/>
                    </a:cubicBezTo>
                    <a:cubicBezTo>
                      <a:pt x="54" y="10"/>
                      <a:pt x="48" y="4"/>
                      <a:pt x="41" y="1"/>
                    </a:cubicBezTo>
                    <a:cubicBezTo>
                      <a:pt x="40" y="1"/>
                      <a:pt x="40" y="1"/>
                      <a:pt x="39" y="1"/>
                    </a:cubicBezTo>
                    <a:cubicBezTo>
                      <a:pt x="37" y="0"/>
                      <a:pt x="35" y="0"/>
                      <a:pt x="32" y="0"/>
                    </a:cubicBezTo>
                    <a:cubicBezTo>
                      <a:pt x="32" y="0"/>
                      <a:pt x="32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24" y="5"/>
                      <a:pt x="16" y="10"/>
                      <a:pt x="9" y="15"/>
                    </a:cubicBezTo>
                    <a:cubicBezTo>
                      <a:pt x="8" y="18"/>
                      <a:pt x="7" y="21"/>
                      <a:pt x="7" y="25"/>
                    </a:cubicBezTo>
                    <a:cubicBezTo>
                      <a:pt x="7" y="27"/>
                      <a:pt x="8" y="30"/>
                      <a:pt x="8" y="32"/>
                    </a:cubicBezTo>
                    <a:cubicBezTo>
                      <a:pt x="4" y="32"/>
                      <a:pt x="0" y="36"/>
                      <a:pt x="0" y="41"/>
                    </a:cubicBezTo>
                    <a:cubicBezTo>
                      <a:pt x="0" y="46"/>
                      <a:pt x="4" y="50"/>
                      <a:pt x="9" y="50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66" y="50"/>
                      <a:pt x="66" y="50"/>
                      <a:pt x="66" y="50"/>
                    </a:cubicBezTo>
                    <a:cubicBezTo>
                      <a:pt x="74" y="50"/>
                      <a:pt x="81" y="43"/>
                      <a:pt x="81" y="35"/>
                    </a:cubicBezTo>
                    <a:cubicBezTo>
                      <a:pt x="81" y="27"/>
                      <a:pt x="74" y="21"/>
                      <a:pt x="66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6" name="Freeform: Shape 224">
                <a:extLst>
                  <a:ext uri="{FF2B5EF4-FFF2-40B4-BE49-F238E27FC236}">
                    <a16:creationId xmlns:a16="http://schemas.microsoft.com/office/drawing/2014/main" id="{08C047F9-3D3E-9A47-D149-146C6B5ABD0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028761" y="3524809"/>
                <a:ext cx="318607" cy="344341"/>
              </a:xfrm>
              <a:custGeom>
                <a:avLst/>
                <a:gdLst>
                  <a:gd name="T0" fmla="*/ 60 w 72"/>
                  <a:gd name="T1" fmla="*/ 2 h 78"/>
                  <a:gd name="T2" fmla="*/ 60 w 72"/>
                  <a:gd name="T3" fmla="*/ 26 h 78"/>
                  <a:gd name="T4" fmla="*/ 64 w 72"/>
                  <a:gd name="T5" fmla="*/ 37 h 78"/>
                  <a:gd name="T6" fmla="*/ 66 w 72"/>
                  <a:gd name="T7" fmla="*/ 43 h 78"/>
                  <a:gd name="T8" fmla="*/ 60 w 72"/>
                  <a:gd name="T9" fmla="*/ 50 h 78"/>
                  <a:gd name="T10" fmla="*/ 56 w 72"/>
                  <a:gd name="T11" fmla="*/ 53 h 78"/>
                  <a:gd name="T12" fmla="*/ 60 w 72"/>
                  <a:gd name="T13" fmla="*/ 50 h 78"/>
                  <a:gd name="T14" fmla="*/ 60 w 72"/>
                  <a:gd name="T15" fmla="*/ 44 h 78"/>
                  <a:gd name="T16" fmla="*/ 56 w 72"/>
                  <a:gd name="T17" fmla="*/ 33 h 78"/>
                  <a:gd name="T18" fmla="*/ 60 w 72"/>
                  <a:gd name="T19" fmla="*/ 26 h 78"/>
                  <a:gd name="T20" fmla="*/ 55 w 72"/>
                  <a:gd name="T21" fmla="*/ 46 h 78"/>
                  <a:gd name="T22" fmla="*/ 55 w 72"/>
                  <a:gd name="T23" fmla="*/ 53 h 78"/>
                  <a:gd name="T24" fmla="*/ 55 w 72"/>
                  <a:gd name="T25" fmla="*/ 1 h 78"/>
                  <a:gd name="T26" fmla="*/ 55 w 72"/>
                  <a:gd name="T27" fmla="*/ 9 h 78"/>
                  <a:gd name="T28" fmla="*/ 55 w 72"/>
                  <a:gd name="T29" fmla="*/ 16 h 78"/>
                  <a:gd name="T30" fmla="*/ 60 w 72"/>
                  <a:gd name="T31" fmla="*/ 21 h 78"/>
                  <a:gd name="T32" fmla="*/ 31 w 72"/>
                  <a:gd name="T33" fmla="*/ 71 h 78"/>
                  <a:gd name="T34" fmla="*/ 55 w 72"/>
                  <a:gd name="T35" fmla="*/ 46 h 78"/>
                  <a:gd name="T36" fmla="*/ 50 w 72"/>
                  <a:gd name="T37" fmla="*/ 28 h 78"/>
                  <a:gd name="T38" fmla="*/ 55 w 72"/>
                  <a:gd name="T39" fmla="*/ 27 h 78"/>
                  <a:gd name="T40" fmla="*/ 55 w 72"/>
                  <a:gd name="T41" fmla="*/ 21 h 78"/>
                  <a:gd name="T42" fmla="*/ 50 w 72"/>
                  <a:gd name="T43" fmla="*/ 10 h 78"/>
                  <a:gd name="T44" fmla="*/ 55 w 72"/>
                  <a:gd name="T45" fmla="*/ 4 h 78"/>
                  <a:gd name="T46" fmla="*/ 44 w 72"/>
                  <a:gd name="T47" fmla="*/ 4 h 78"/>
                  <a:gd name="T48" fmla="*/ 22 w 72"/>
                  <a:gd name="T49" fmla="*/ 55 h 78"/>
                  <a:gd name="T50" fmla="*/ 22 w 72"/>
                  <a:gd name="T51" fmla="*/ 60 h 78"/>
                  <a:gd name="T52" fmla="*/ 26 w 72"/>
                  <a:gd name="T53" fmla="*/ 71 h 78"/>
                  <a:gd name="T54" fmla="*/ 22 w 72"/>
                  <a:gd name="T55" fmla="*/ 76 h 78"/>
                  <a:gd name="T56" fmla="*/ 22 w 72"/>
                  <a:gd name="T57" fmla="*/ 72 h 78"/>
                  <a:gd name="T58" fmla="*/ 22 w 72"/>
                  <a:gd name="T59" fmla="*/ 66 h 78"/>
                  <a:gd name="T60" fmla="*/ 16 w 72"/>
                  <a:gd name="T61" fmla="*/ 61 h 78"/>
                  <a:gd name="T62" fmla="*/ 20 w 72"/>
                  <a:gd name="T63" fmla="*/ 29 h 78"/>
                  <a:gd name="T64" fmla="*/ 17 w 72"/>
                  <a:gd name="T65" fmla="*/ 37 h 78"/>
                  <a:gd name="T66" fmla="*/ 16 w 72"/>
                  <a:gd name="T67" fmla="*/ 43 h 78"/>
                  <a:gd name="T68" fmla="*/ 20 w 72"/>
                  <a:gd name="T69" fmla="*/ 49 h 78"/>
                  <a:gd name="T70" fmla="*/ 22 w 72"/>
                  <a:gd name="T71" fmla="*/ 54 h 78"/>
                  <a:gd name="T72" fmla="*/ 11 w 72"/>
                  <a:gd name="T73" fmla="*/ 12 h 78"/>
                  <a:gd name="T74" fmla="*/ 10 w 72"/>
                  <a:gd name="T75" fmla="*/ 20 h 78"/>
                  <a:gd name="T76" fmla="*/ 14 w 72"/>
                  <a:gd name="T77" fmla="*/ 26 h 78"/>
                  <a:gd name="T78" fmla="*/ 16 w 72"/>
                  <a:gd name="T79" fmla="*/ 31 h 78"/>
                  <a:gd name="T80" fmla="*/ 16 w 72"/>
                  <a:gd name="T81" fmla="*/ 11 h 78"/>
                  <a:gd name="T82" fmla="*/ 16 w 72"/>
                  <a:gd name="T83" fmla="*/ 78 h 78"/>
                  <a:gd name="T84" fmla="*/ 15 w 72"/>
                  <a:gd name="T85" fmla="*/ 55 h 78"/>
                  <a:gd name="T86" fmla="*/ 13 w 72"/>
                  <a:gd name="T87" fmla="*/ 50 h 78"/>
                  <a:gd name="T88" fmla="*/ 16 w 72"/>
                  <a:gd name="T89" fmla="*/ 37 h 78"/>
                  <a:gd name="T90" fmla="*/ 10 w 72"/>
                  <a:gd name="T91" fmla="*/ 56 h 78"/>
                  <a:gd name="T92" fmla="*/ 4 w 72"/>
                  <a:gd name="T93" fmla="*/ 14 h 78"/>
                  <a:gd name="T94" fmla="*/ 10 w 72"/>
                  <a:gd name="T95" fmla="*/ 38 h 78"/>
                  <a:gd name="T96" fmla="*/ 10 w 72"/>
                  <a:gd name="T97" fmla="*/ 27 h 78"/>
                  <a:gd name="T98" fmla="*/ 10 w 72"/>
                  <a:gd name="T99" fmla="*/ 2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2" h="78">
                    <a:moveTo>
                      <a:pt x="60" y="55"/>
                    </a:moveTo>
                    <a:cubicBezTo>
                      <a:pt x="64" y="53"/>
                      <a:pt x="68" y="50"/>
                      <a:pt x="72" y="48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3" y="31"/>
                      <a:pt x="63" y="31"/>
                      <a:pt x="63" y="31"/>
                    </a:cubicBezTo>
                    <a:cubicBezTo>
                      <a:pt x="64" y="37"/>
                      <a:pt x="64" y="37"/>
                      <a:pt x="64" y="37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60" y="44"/>
                      <a:pt x="60" y="44"/>
                      <a:pt x="60" y="44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7" y="49"/>
                      <a:pt x="67" y="49"/>
                      <a:pt x="67" y="49"/>
                    </a:cubicBezTo>
                    <a:cubicBezTo>
                      <a:pt x="60" y="51"/>
                      <a:pt x="60" y="51"/>
                      <a:pt x="60" y="51"/>
                    </a:cubicBezTo>
                    <a:cubicBezTo>
                      <a:pt x="60" y="50"/>
                      <a:pt x="60" y="50"/>
                      <a:pt x="60" y="50"/>
                    </a:cubicBezTo>
                    <a:lnTo>
                      <a:pt x="60" y="55"/>
                    </a:lnTo>
                    <a:close/>
                    <a:moveTo>
                      <a:pt x="55" y="53"/>
                    </a:moveTo>
                    <a:cubicBezTo>
                      <a:pt x="56" y="53"/>
                      <a:pt x="56" y="53"/>
                      <a:pt x="56" y="53"/>
                    </a:cubicBezTo>
                    <a:cubicBezTo>
                      <a:pt x="57" y="57"/>
                      <a:pt x="57" y="57"/>
                      <a:pt x="57" y="57"/>
                    </a:cubicBezTo>
                    <a:cubicBezTo>
                      <a:pt x="58" y="56"/>
                      <a:pt x="59" y="56"/>
                      <a:pt x="60" y="55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60" y="44"/>
                      <a:pt x="60" y="44"/>
                      <a:pt x="60" y="44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58" y="39"/>
                      <a:pt x="58" y="39"/>
                      <a:pt x="58" y="39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55" y="28"/>
                      <a:pt x="55" y="28"/>
                      <a:pt x="55" y="28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53"/>
                      <a:pt x="55" y="53"/>
                      <a:pt x="55" y="53"/>
                    </a:cubicBezTo>
                    <a:close/>
                    <a:moveTo>
                      <a:pt x="60" y="2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1"/>
                      <a:pt x="60" y="21"/>
                      <a:pt x="60" y="21"/>
                    </a:cubicBezTo>
                    <a:lnTo>
                      <a:pt x="60" y="2"/>
                    </a:lnTo>
                    <a:close/>
                    <a:moveTo>
                      <a:pt x="22" y="76"/>
                    </a:moveTo>
                    <a:cubicBezTo>
                      <a:pt x="25" y="74"/>
                      <a:pt x="28" y="73"/>
                      <a:pt x="31" y="71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26" y="53"/>
                      <a:pt x="26" y="53"/>
                      <a:pt x="26" y="53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3" y="60"/>
                      <a:pt x="23" y="60"/>
                      <a:pt x="23" y="60"/>
                    </a:cubicBezTo>
                    <a:cubicBezTo>
                      <a:pt x="23" y="60"/>
                      <a:pt x="23" y="60"/>
                      <a:pt x="23" y="60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24" y="65"/>
                      <a:pt x="24" y="65"/>
                      <a:pt x="24" y="65"/>
                    </a:cubicBezTo>
                    <a:cubicBezTo>
                      <a:pt x="26" y="71"/>
                      <a:pt x="26" y="71"/>
                      <a:pt x="26" y="71"/>
                    </a:cubicBezTo>
                    <a:cubicBezTo>
                      <a:pt x="26" y="71"/>
                      <a:pt x="26" y="71"/>
                      <a:pt x="26" y="71"/>
                    </a:cubicBezTo>
                    <a:cubicBezTo>
                      <a:pt x="22" y="72"/>
                      <a:pt x="22" y="72"/>
                      <a:pt x="22" y="72"/>
                    </a:cubicBezTo>
                    <a:lnTo>
                      <a:pt x="22" y="76"/>
                    </a:lnTo>
                    <a:close/>
                    <a:moveTo>
                      <a:pt x="16" y="78"/>
                    </a:moveTo>
                    <a:cubicBezTo>
                      <a:pt x="18" y="77"/>
                      <a:pt x="20" y="76"/>
                      <a:pt x="22" y="76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17" y="67"/>
                      <a:pt x="17" y="67"/>
                      <a:pt x="17" y="67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16" y="62"/>
                      <a:pt x="16" y="62"/>
                      <a:pt x="16" y="62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16" y="78"/>
                      <a:pt x="16" y="78"/>
                      <a:pt x="16" y="78"/>
                    </a:cubicBezTo>
                    <a:close/>
                    <a:moveTo>
                      <a:pt x="22" y="28"/>
                    </a:moveTo>
                    <a:cubicBezTo>
                      <a:pt x="20" y="29"/>
                      <a:pt x="20" y="29"/>
                      <a:pt x="20" y="29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5"/>
                      <a:pt x="22" y="55"/>
                      <a:pt x="22" y="55"/>
                    </a:cubicBezTo>
                    <a:lnTo>
                      <a:pt x="22" y="28"/>
                    </a:lnTo>
                    <a:close/>
                    <a:moveTo>
                      <a:pt x="11" y="12"/>
                    </a:moveTo>
                    <a:cubicBezTo>
                      <a:pt x="12" y="14"/>
                      <a:pt x="12" y="14"/>
                      <a:pt x="12" y="1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1" y="12"/>
                      <a:pt x="11" y="12"/>
                      <a:pt x="11" y="12"/>
                    </a:cubicBezTo>
                    <a:close/>
                    <a:moveTo>
                      <a:pt x="10" y="56"/>
                    </a:moveTo>
                    <a:cubicBezTo>
                      <a:pt x="16" y="78"/>
                      <a:pt x="16" y="78"/>
                      <a:pt x="16" y="78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8"/>
                      <a:pt x="10" y="38"/>
                      <a:pt x="10" y="38"/>
                    </a:cubicBezTo>
                    <a:lnTo>
                      <a:pt x="10" y="56"/>
                    </a:lnTo>
                    <a:close/>
                    <a:moveTo>
                      <a:pt x="10" y="15"/>
                    </a:moveTo>
                    <a:cubicBezTo>
                      <a:pt x="5" y="16"/>
                      <a:pt x="5" y="16"/>
                      <a:pt x="5" y="16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10" y="20"/>
                      <a:pt x="10" y="20"/>
                      <a:pt x="10" y="20"/>
                    </a:cubicBezTo>
                    <a:lnTo>
                      <a:pt x="10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7" name="Freeform: Shape 225">
                <a:extLst>
                  <a:ext uri="{FF2B5EF4-FFF2-40B4-BE49-F238E27FC236}">
                    <a16:creationId xmlns:a16="http://schemas.microsoft.com/office/drawing/2014/main" id="{CDB60CA4-7263-B3C0-85A6-838A18A64EA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397674" y="3767441"/>
                <a:ext cx="283070" cy="207095"/>
              </a:xfrm>
              <a:custGeom>
                <a:avLst/>
                <a:gdLst>
                  <a:gd name="T0" fmla="*/ 16 w 64"/>
                  <a:gd name="T1" fmla="*/ 46 h 47"/>
                  <a:gd name="T2" fmla="*/ 16 w 64"/>
                  <a:gd name="T3" fmla="*/ 16 h 47"/>
                  <a:gd name="T4" fmla="*/ 56 w 64"/>
                  <a:gd name="T5" fmla="*/ 16 h 47"/>
                  <a:gd name="T6" fmla="*/ 56 w 64"/>
                  <a:gd name="T7" fmla="*/ 45 h 47"/>
                  <a:gd name="T8" fmla="*/ 51 w 64"/>
                  <a:gd name="T9" fmla="*/ 44 h 47"/>
                  <a:gd name="T10" fmla="*/ 43 w 64"/>
                  <a:gd name="T11" fmla="*/ 47 h 47"/>
                  <a:gd name="T12" fmla="*/ 64 w 64"/>
                  <a:gd name="T13" fmla="*/ 46 h 47"/>
                  <a:gd name="T14" fmla="*/ 64 w 64"/>
                  <a:gd name="T15" fmla="*/ 16 h 47"/>
                  <a:gd name="T16" fmla="*/ 64 w 64"/>
                  <a:gd name="T17" fmla="*/ 0 h 47"/>
                  <a:gd name="T18" fmla="*/ 56 w 64"/>
                  <a:gd name="T19" fmla="*/ 0 h 47"/>
                  <a:gd name="T20" fmla="*/ 16 w 64"/>
                  <a:gd name="T21" fmla="*/ 0 h 47"/>
                  <a:gd name="T22" fmla="*/ 8 w 64"/>
                  <a:gd name="T23" fmla="*/ 0 h 47"/>
                  <a:gd name="T24" fmla="*/ 8 w 64"/>
                  <a:gd name="T25" fmla="*/ 16 h 47"/>
                  <a:gd name="T26" fmla="*/ 8 w 64"/>
                  <a:gd name="T27" fmla="*/ 45 h 47"/>
                  <a:gd name="T28" fmla="*/ 3 w 64"/>
                  <a:gd name="T29" fmla="*/ 44 h 47"/>
                  <a:gd name="T30" fmla="*/ 0 w 64"/>
                  <a:gd name="T31" fmla="*/ 44 h 47"/>
                  <a:gd name="T32" fmla="*/ 16 w 64"/>
                  <a:gd name="T33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47">
                    <a:moveTo>
                      <a:pt x="16" y="46"/>
                    </a:moveTo>
                    <a:cubicBezTo>
                      <a:pt x="16" y="16"/>
                      <a:pt x="16" y="16"/>
                      <a:pt x="16" y="16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56" y="45"/>
                      <a:pt x="56" y="45"/>
                      <a:pt x="56" y="45"/>
                    </a:cubicBezTo>
                    <a:cubicBezTo>
                      <a:pt x="54" y="44"/>
                      <a:pt x="53" y="44"/>
                      <a:pt x="51" y="44"/>
                    </a:cubicBezTo>
                    <a:cubicBezTo>
                      <a:pt x="48" y="44"/>
                      <a:pt x="45" y="45"/>
                      <a:pt x="43" y="47"/>
                    </a:cubicBezTo>
                    <a:cubicBezTo>
                      <a:pt x="50" y="47"/>
                      <a:pt x="57" y="47"/>
                      <a:pt x="64" y="4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6" y="44"/>
                      <a:pt x="5" y="44"/>
                      <a:pt x="3" y="44"/>
                    </a:cubicBezTo>
                    <a:cubicBezTo>
                      <a:pt x="2" y="44"/>
                      <a:pt x="1" y="44"/>
                      <a:pt x="0" y="44"/>
                    </a:cubicBezTo>
                    <a:cubicBezTo>
                      <a:pt x="5" y="45"/>
                      <a:pt x="10" y="46"/>
                      <a:pt x="16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8" name="Freeform: Shape 226">
                <a:extLst>
                  <a:ext uri="{FF2B5EF4-FFF2-40B4-BE49-F238E27FC236}">
                    <a16:creationId xmlns:a16="http://schemas.microsoft.com/office/drawing/2014/main" id="{823155AD-E0A0-8E10-48B5-530D78A9375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333889" y="1660957"/>
                <a:ext cx="273267" cy="159304"/>
              </a:xfrm>
              <a:custGeom>
                <a:avLst/>
                <a:gdLst>
                  <a:gd name="T0" fmla="*/ 35 w 62"/>
                  <a:gd name="T1" fmla="*/ 0 h 36"/>
                  <a:gd name="T2" fmla="*/ 35 w 62"/>
                  <a:gd name="T3" fmla="*/ 6 h 36"/>
                  <a:gd name="T4" fmla="*/ 0 w 62"/>
                  <a:gd name="T5" fmla="*/ 36 h 36"/>
                  <a:gd name="T6" fmla="*/ 35 w 62"/>
                  <a:gd name="T7" fmla="*/ 29 h 36"/>
                  <a:gd name="T8" fmla="*/ 35 w 62"/>
                  <a:gd name="T9" fmla="*/ 36 h 36"/>
                  <a:gd name="T10" fmla="*/ 62 w 62"/>
                  <a:gd name="T11" fmla="*/ 18 h 36"/>
                  <a:gd name="T12" fmla="*/ 35 w 62"/>
                  <a:gd name="T1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36">
                    <a:moveTo>
                      <a:pt x="35" y="0"/>
                    </a:moveTo>
                    <a:cubicBezTo>
                      <a:pt x="35" y="6"/>
                      <a:pt x="35" y="6"/>
                      <a:pt x="35" y="6"/>
                    </a:cubicBezTo>
                    <a:cubicBezTo>
                      <a:pt x="4" y="6"/>
                      <a:pt x="0" y="36"/>
                      <a:pt x="0" y="36"/>
                    </a:cubicBezTo>
                    <a:cubicBezTo>
                      <a:pt x="0" y="36"/>
                      <a:pt x="10" y="29"/>
                      <a:pt x="35" y="29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62" y="18"/>
                      <a:pt x="62" y="18"/>
                      <a:pt x="62" y="18"/>
                    </a:cubicBezTo>
                    <a:lnTo>
                      <a:pt x="3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89" name="Freeform: Shape 227">
                <a:extLst>
                  <a:ext uri="{FF2B5EF4-FFF2-40B4-BE49-F238E27FC236}">
                    <a16:creationId xmlns:a16="http://schemas.microsoft.com/office/drawing/2014/main" id="{21395A5C-7B4A-A559-6AC6-F4CCCF97849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306930" y="1801879"/>
                <a:ext cx="269591" cy="159304"/>
              </a:xfrm>
              <a:custGeom>
                <a:avLst/>
                <a:gdLst>
                  <a:gd name="T0" fmla="*/ 27 w 61"/>
                  <a:gd name="T1" fmla="*/ 36 h 36"/>
                  <a:gd name="T2" fmla="*/ 27 w 61"/>
                  <a:gd name="T3" fmla="*/ 30 h 36"/>
                  <a:gd name="T4" fmla="*/ 61 w 61"/>
                  <a:gd name="T5" fmla="*/ 0 h 36"/>
                  <a:gd name="T6" fmla="*/ 27 w 61"/>
                  <a:gd name="T7" fmla="*/ 7 h 36"/>
                  <a:gd name="T8" fmla="*/ 27 w 61"/>
                  <a:gd name="T9" fmla="*/ 1 h 36"/>
                  <a:gd name="T10" fmla="*/ 0 w 61"/>
                  <a:gd name="T11" fmla="*/ 19 h 36"/>
                  <a:gd name="T12" fmla="*/ 27 w 61"/>
                  <a:gd name="T1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36">
                    <a:moveTo>
                      <a:pt x="27" y="36"/>
                    </a:moveTo>
                    <a:cubicBezTo>
                      <a:pt x="27" y="30"/>
                      <a:pt x="27" y="30"/>
                      <a:pt x="27" y="30"/>
                    </a:cubicBezTo>
                    <a:cubicBezTo>
                      <a:pt x="58" y="30"/>
                      <a:pt x="61" y="0"/>
                      <a:pt x="61" y="0"/>
                    </a:cubicBezTo>
                    <a:cubicBezTo>
                      <a:pt x="61" y="0"/>
                      <a:pt x="52" y="7"/>
                      <a:pt x="27" y="7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27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0" name="Freeform: Shape 228">
                <a:extLst>
                  <a:ext uri="{FF2B5EF4-FFF2-40B4-BE49-F238E27FC236}">
                    <a16:creationId xmlns:a16="http://schemas.microsoft.com/office/drawing/2014/main" id="{25DA48AF-9FB4-043E-B933-348BDBB56A4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85324" y="2977050"/>
                <a:ext cx="4902" cy="8578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1" name="Freeform: Shape 229">
                <a:extLst>
                  <a:ext uri="{FF2B5EF4-FFF2-40B4-BE49-F238E27FC236}">
                    <a16:creationId xmlns:a16="http://schemas.microsoft.com/office/drawing/2014/main" id="{FE96EB1B-0D0C-EA90-8223-C4F925A270A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85324" y="2880242"/>
                <a:ext cx="26959" cy="79652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2 w 6"/>
                  <a:gd name="T5" fmla="*/ 18 h 18"/>
                  <a:gd name="T6" fmla="*/ 6 w 6"/>
                  <a:gd name="T7" fmla="*/ 1 h 18"/>
                  <a:gd name="T8" fmla="*/ 6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cubicBezTo>
                      <a:pt x="3" y="5"/>
                      <a:pt x="1" y="11"/>
                      <a:pt x="0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4" y="12"/>
                      <a:pt x="5" y="7"/>
                      <a:pt x="6" y="1"/>
                    </a:cubicBezTo>
                    <a:cubicBezTo>
                      <a:pt x="6" y="1"/>
                      <a:pt x="6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2" name="Freeform: Shape 230">
                <a:extLst>
                  <a:ext uri="{FF2B5EF4-FFF2-40B4-BE49-F238E27FC236}">
                    <a16:creationId xmlns:a16="http://schemas.microsoft.com/office/drawing/2014/main" id="{19D6FCC0-3E9B-29A1-4FD6-F5B39F43948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41210" y="2848382"/>
                <a:ext cx="53918" cy="111513"/>
              </a:xfrm>
              <a:custGeom>
                <a:avLst/>
                <a:gdLst>
                  <a:gd name="T0" fmla="*/ 0 w 12"/>
                  <a:gd name="T1" fmla="*/ 0 h 25"/>
                  <a:gd name="T2" fmla="*/ 0 w 12"/>
                  <a:gd name="T3" fmla="*/ 25 h 25"/>
                  <a:gd name="T4" fmla="*/ 6 w 12"/>
                  <a:gd name="T5" fmla="*/ 25 h 25"/>
                  <a:gd name="T6" fmla="*/ 12 w 12"/>
                  <a:gd name="T7" fmla="*/ 4 h 25"/>
                  <a:gd name="T8" fmla="*/ 0 w 12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5">
                    <a:moveTo>
                      <a:pt x="0" y="0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17"/>
                      <a:pt x="9" y="10"/>
                      <a:pt x="12" y="4"/>
                    </a:cubicBezTo>
                    <a:cubicBezTo>
                      <a:pt x="9" y="2"/>
                      <a:pt x="4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3" name="Freeform: Shape 231">
                <a:extLst>
                  <a:ext uri="{FF2B5EF4-FFF2-40B4-BE49-F238E27FC236}">
                    <a16:creationId xmlns:a16="http://schemas.microsoft.com/office/drawing/2014/main" id="{E9F5CB18-586A-59DA-2F1F-B8FC3265108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66459" y="2977050"/>
                <a:ext cx="52693" cy="110287"/>
              </a:xfrm>
              <a:custGeom>
                <a:avLst/>
                <a:gdLst>
                  <a:gd name="T0" fmla="*/ 12 w 12"/>
                  <a:gd name="T1" fmla="*/ 25 h 25"/>
                  <a:gd name="T2" fmla="*/ 12 w 12"/>
                  <a:gd name="T3" fmla="*/ 0 h 25"/>
                  <a:gd name="T4" fmla="*/ 6 w 12"/>
                  <a:gd name="T5" fmla="*/ 0 h 25"/>
                  <a:gd name="T6" fmla="*/ 0 w 12"/>
                  <a:gd name="T7" fmla="*/ 21 h 25"/>
                  <a:gd name="T8" fmla="*/ 12 w 12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5">
                    <a:moveTo>
                      <a:pt x="12" y="25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9"/>
                      <a:pt x="3" y="16"/>
                      <a:pt x="0" y="21"/>
                    </a:cubicBezTo>
                    <a:cubicBezTo>
                      <a:pt x="3" y="23"/>
                      <a:pt x="8" y="25"/>
                      <a:pt x="1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4" name="Freeform: Shape 232">
                <a:extLst>
                  <a:ext uri="{FF2B5EF4-FFF2-40B4-BE49-F238E27FC236}">
                    <a16:creationId xmlns:a16="http://schemas.microsoft.com/office/drawing/2014/main" id="{5EBB8579-6EDB-9BF5-2360-95A3B75A405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66459" y="2848382"/>
                <a:ext cx="52693" cy="111513"/>
              </a:xfrm>
              <a:custGeom>
                <a:avLst/>
                <a:gdLst>
                  <a:gd name="T0" fmla="*/ 6 w 12"/>
                  <a:gd name="T1" fmla="*/ 25 h 25"/>
                  <a:gd name="T2" fmla="*/ 12 w 12"/>
                  <a:gd name="T3" fmla="*/ 25 h 25"/>
                  <a:gd name="T4" fmla="*/ 12 w 12"/>
                  <a:gd name="T5" fmla="*/ 0 h 25"/>
                  <a:gd name="T6" fmla="*/ 0 w 12"/>
                  <a:gd name="T7" fmla="*/ 5 h 25"/>
                  <a:gd name="T8" fmla="*/ 6 w 12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5">
                    <a:moveTo>
                      <a:pt x="6" y="25"/>
                    </a:move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8" y="1"/>
                      <a:pt x="3" y="2"/>
                      <a:pt x="0" y="5"/>
                    </a:cubicBezTo>
                    <a:cubicBezTo>
                      <a:pt x="3" y="10"/>
                      <a:pt x="6" y="17"/>
                      <a:pt x="6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5" name="Freeform: Shape 233">
                <a:extLst>
                  <a:ext uri="{FF2B5EF4-FFF2-40B4-BE49-F238E27FC236}">
                    <a16:creationId xmlns:a16="http://schemas.microsoft.com/office/drawing/2014/main" id="{79F25D87-CE50-947B-F052-2B35D2F6EBE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13767" y="2977050"/>
                <a:ext cx="61271" cy="79652"/>
              </a:xfrm>
              <a:custGeom>
                <a:avLst/>
                <a:gdLst>
                  <a:gd name="T0" fmla="*/ 8 w 14"/>
                  <a:gd name="T1" fmla="*/ 18 h 18"/>
                  <a:gd name="T2" fmla="*/ 14 w 14"/>
                  <a:gd name="T3" fmla="*/ 0 h 18"/>
                  <a:gd name="T4" fmla="*/ 0 w 14"/>
                  <a:gd name="T5" fmla="*/ 0 h 18"/>
                  <a:gd name="T6" fmla="*/ 8 w 14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8">
                    <a:moveTo>
                      <a:pt x="8" y="18"/>
                    </a:moveTo>
                    <a:cubicBezTo>
                      <a:pt x="11" y="14"/>
                      <a:pt x="13" y="7"/>
                      <a:pt x="1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3" y="13"/>
                      <a:pt x="8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6" name="Freeform: Shape 234">
                <a:extLst>
                  <a:ext uri="{FF2B5EF4-FFF2-40B4-BE49-F238E27FC236}">
                    <a16:creationId xmlns:a16="http://schemas.microsoft.com/office/drawing/2014/main" id="{84166D4D-44D2-72CB-40BA-BF280689AA9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13767" y="2880242"/>
                <a:ext cx="61271" cy="79652"/>
              </a:xfrm>
              <a:custGeom>
                <a:avLst/>
                <a:gdLst>
                  <a:gd name="T0" fmla="*/ 8 w 14"/>
                  <a:gd name="T1" fmla="*/ 0 h 18"/>
                  <a:gd name="T2" fmla="*/ 0 w 14"/>
                  <a:gd name="T3" fmla="*/ 18 h 18"/>
                  <a:gd name="T4" fmla="*/ 14 w 14"/>
                  <a:gd name="T5" fmla="*/ 18 h 18"/>
                  <a:gd name="T6" fmla="*/ 8 w 14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8">
                    <a:moveTo>
                      <a:pt x="8" y="0"/>
                    </a:moveTo>
                    <a:cubicBezTo>
                      <a:pt x="3" y="5"/>
                      <a:pt x="0" y="11"/>
                      <a:pt x="0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3" y="11"/>
                      <a:pt x="11" y="5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7" name="Freeform: Shape 235">
                <a:extLst>
                  <a:ext uri="{FF2B5EF4-FFF2-40B4-BE49-F238E27FC236}">
                    <a16:creationId xmlns:a16="http://schemas.microsoft.com/office/drawing/2014/main" id="{72009C34-1B8C-5BF0-0F07-F8A198D84DC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41210" y="2977050"/>
                <a:ext cx="35537" cy="110287"/>
              </a:xfrm>
              <a:custGeom>
                <a:avLst/>
                <a:gdLst>
                  <a:gd name="T0" fmla="*/ 0 w 8"/>
                  <a:gd name="T1" fmla="*/ 25 h 25"/>
                  <a:gd name="T2" fmla="*/ 3 w 8"/>
                  <a:gd name="T3" fmla="*/ 25 h 25"/>
                  <a:gd name="T4" fmla="*/ 8 w 8"/>
                  <a:gd name="T5" fmla="*/ 11 h 25"/>
                  <a:gd name="T6" fmla="*/ 6 w 8"/>
                  <a:gd name="T7" fmla="*/ 0 h 25"/>
                  <a:gd name="T8" fmla="*/ 0 w 8"/>
                  <a:gd name="T9" fmla="*/ 0 h 25"/>
                  <a:gd name="T10" fmla="*/ 0 w 8"/>
                  <a:gd name="T11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25">
                    <a:moveTo>
                      <a:pt x="0" y="25"/>
                    </a:moveTo>
                    <a:cubicBezTo>
                      <a:pt x="1" y="25"/>
                      <a:pt x="2" y="25"/>
                      <a:pt x="3" y="25"/>
                    </a:cubicBezTo>
                    <a:cubicBezTo>
                      <a:pt x="5" y="20"/>
                      <a:pt x="6" y="16"/>
                      <a:pt x="8" y="11"/>
                    </a:cubicBezTo>
                    <a:cubicBezTo>
                      <a:pt x="7" y="8"/>
                      <a:pt x="6" y="4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8" name="Oval 236">
                <a:extLst>
                  <a:ext uri="{FF2B5EF4-FFF2-40B4-BE49-F238E27FC236}">
                    <a16:creationId xmlns:a16="http://schemas.microsoft.com/office/drawing/2014/main" id="{F13ACBD4-6BF2-87D0-A500-73DB926EE8E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46916" y="3312813"/>
                <a:ext cx="61271" cy="61271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199" name="Freeform: Shape 237">
                <a:extLst>
                  <a:ext uri="{FF2B5EF4-FFF2-40B4-BE49-F238E27FC236}">
                    <a16:creationId xmlns:a16="http://schemas.microsoft.com/office/drawing/2014/main" id="{86F982FD-66EA-8ECE-89D3-05CB5AE2188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507961" y="3494174"/>
                <a:ext cx="132345" cy="132345"/>
              </a:xfrm>
              <a:custGeom>
                <a:avLst/>
                <a:gdLst>
                  <a:gd name="T0" fmla="*/ 15 w 30"/>
                  <a:gd name="T1" fmla="*/ 30 h 30"/>
                  <a:gd name="T2" fmla="*/ 30 w 30"/>
                  <a:gd name="T3" fmla="*/ 15 h 30"/>
                  <a:gd name="T4" fmla="*/ 15 w 30"/>
                  <a:gd name="T5" fmla="*/ 0 h 30"/>
                  <a:gd name="T6" fmla="*/ 15 w 30"/>
                  <a:gd name="T7" fmla="*/ 7 h 30"/>
                  <a:gd name="T8" fmla="*/ 23 w 30"/>
                  <a:gd name="T9" fmla="*/ 15 h 30"/>
                  <a:gd name="T10" fmla="*/ 15 w 30"/>
                  <a:gd name="T11" fmla="*/ 23 h 30"/>
                  <a:gd name="T12" fmla="*/ 15 w 30"/>
                  <a:gd name="T13" fmla="*/ 30 h 30"/>
                  <a:gd name="T14" fmla="*/ 15 w 30"/>
                  <a:gd name="T15" fmla="*/ 0 h 30"/>
                  <a:gd name="T16" fmla="*/ 0 w 30"/>
                  <a:gd name="T17" fmla="*/ 15 h 30"/>
                  <a:gd name="T18" fmla="*/ 15 w 30"/>
                  <a:gd name="T19" fmla="*/ 30 h 30"/>
                  <a:gd name="T20" fmla="*/ 15 w 30"/>
                  <a:gd name="T21" fmla="*/ 30 h 30"/>
                  <a:gd name="T22" fmla="*/ 15 w 30"/>
                  <a:gd name="T23" fmla="*/ 23 h 30"/>
                  <a:gd name="T24" fmla="*/ 15 w 30"/>
                  <a:gd name="T25" fmla="*/ 23 h 30"/>
                  <a:gd name="T26" fmla="*/ 15 w 30"/>
                  <a:gd name="T27" fmla="*/ 23 h 30"/>
                  <a:gd name="T28" fmla="*/ 7 w 30"/>
                  <a:gd name="T29" fmla="*/ 15 h 30"/>
                  <a:gd name="T30" fmla="*/ 15 w 30"/>
                  <a:gd name="T31" fmla="*/ 7 h 30"/>
                  <a:gd name="T32" fmla="*/ 15 w 30"/>
                  <a:gd name="T33" fmla="*/ 7 h 30"/>
                  <a:gd name="T34" fmla="*/ 15 w 30"/>
                  <a:gd name="T3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cubicBezTo>
                      <a:pt x="23" y="30"/>
                      <a:pt x="30" y="23"/>
                      <a:pt x="30" y="15"/>
                    </a:cubicBezTo>
                    <a:cubicBezTo>
                      <a:pt x="30" y="7"/>
                      <a:pt x="23" y="0"/>
                      <a:pt x="15" y="0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9" y="7"/>
                      <a:pt x="23" y="10"/>
                      <a:pt x="23" y="15"/>
                    </a:cubicBezTo>
                    <a:cubicBezTo>
                      <a:pt x="23" y="20"/>
                      <a:pt x="19" y="23"/>
                      <a:pt x="15" y="23"/>
                    </a:cubicBezTo>
                    <a:lnTo>
                      <a:pt x="15" y="30"/>
                    </a:lnTo>
                    <a:close/>
                    <a:moveTo>
                      <a:pt x="15" y="0"/>
                    </a:moveTo>
                    <a:cubicBezTo>
                      <a:pt x="7" y="0"/>
                      <a:pt x="0" y="7"/>
                      <a:pt x="0" y="15"/>
                    </a:cubicBezTo>
                    <a:cubicBezTo>
                      <a:pt x="0" y="23"/>
                      <a:pt x="7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0" y="23"/>
                      <a:pt x="7" y="20"/>
                      <a:pt x="7" y="15"/>
                    </a:cubicBezTo>
                    <a:cubicBezTo>
                      <a:pt x="7" y="10"/>
                      <a:pt x="10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0"/>
                      <a:pt x="15" y="0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0" name="Freeform: Shape 238">
                <a:extLst>
                  <a:ext uri="{FF2B5EF4-FFF2-40B4-BE49-F238E27FC236}">
                    <a16:creationId xmlns:a16="http://schemas.microsoft.com/office/drawing/2014/main" id="{3AFFE6EF-E190-2B50-A915-975998EA73A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494481" y="3462313"/>
                <a:ext cx="159304" cy="57594"/>
              </a:xfrm>
              <a:custGeom>
                <a:avLst/>
                <a:gdLst>
                  <a:gd name="T0" fmla="*/ 3 w 36"/>
                  <a:gd name="T1" fmla="*/ 13 h 13"/>
                  <a:gd name="T2" fmla="*/ 5 w 36"/>
                  <a:gd name="T3" fmla="*/ 12 h 13"/>
                  <a:gd name="T4" fmla="*/ 18 w 36"/>
                  <a:gd name="T5" fmla="*/ 4 h 13"/>
                  <a:gd name="T6" fmla="*/ 31 w 36"/>
                  <a:gd name="T7" fmla="*/ 12 h 13"/>
                  <a:gd name="T8" fmla="*/ 35 w 36"/>
                  <a:gd name="T9" fmla="*/ 12 h 13"/>
                  <a:gd name="T10" fmla="*/ 35 w 36"/>
                  <a:gd name="T11" fmla="*/ 9 h 13"/>
                  <a:gd name="T12" fmla="*/ 18 w 36"/>
                  <a:gd name="T13" fmla="*/ 0 h 13"/>
                  <a:gd name="T14" fmla="*/ 1 w 36"/>
                  <a:gd name="T15" fmla="*/ 9 h 13"/>
                  <a:gd name="T16" fmla="*/ 1 w 36"/>
                  <a:gd name="T17" fmla="*/ 12 h 13"/>
                  <a:gd name="T18" fmla="*/ 3 w 36"/>
                  <a:gd name="T1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13">
                    <a:moveTo>
                      <a:pt x="3" y="13"/>
                    </a:moveTo>
                    <a:cubicBezTo>
                      <a:pt x="3" y="13"/>
                      <a:pt x="4" y="12"/>
                      <a:pt x="5" y="12"/>
                    </a:cubicBezTo>
                    <a:cubicBezTo>
                      <a:pt x="8" y="7"/>
                      <a:pt x="13" y="4"/>
                      <a:pt x="18" y="4"/>
                    </a:cubicBezTo>
                    <a:cubicBezTo>
                      <a:pt x="23" y="4"/>
                      <a:pt x="28" y="7"/>
                      <a:pt x="31" y="12"/>
                    </a:cubicBezTo>
                    <a:cubicBezTo>
                      <a:pt x="32" y="13"/>
                      <a:pt x="34" y="13"/>
                      <a:pt x="35" y="12"/>
                    </a:cubicBezTo>
                    <a:cubicBezTo>
                      <a:pt x="36" y="11"/>
                      <a:pt x="36" y="10"/>
                      <a:pt x="35" y="9"/>
                    </a:cubicBezTo>
                    <a:cubicBezTo>
                      <a:pt x="31" y="3"/>
                      <a:pt x="25" y="0"/>
                      <a:pt x="18" y="0"/>
                    </a:cubicBezTo>
                    <a:cubicBezTo>
                      <a:pt x="11" y="0"/>
                      <a:pt x="5" y="3"/>
                      <a:pt x="1" y="9"/>
                    </a:cubicBezTo>
                    <a:cubicBezTo>
                      <a:pt x="0" y="10"/>
                      <a:pt x="0" y="11"/>
                      <a:pt x="1" y="12"/>
                    </a:cubicBezTo>
                    <a:cubicBezTo>
                      <a:pt x="2" y="12"/>
                      <a:pt x="2" y="13"/>
                      <a:pt x="3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1" name="Freeform: Shape 239">
                <a:extLst>
                  <a:ext uri="{FF2B5EF4-FFF2-40B4-BE49-F238E27FC236}">
                    <a16:creationId xmlns:a16="http://schemas.microsoft.com/office/drawing/2014/main" id="{39C0049F-4505-A938-4BAC-F65693DAA4D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50592" y="3494174"/>
                <a:ext cx="132345" cy="132345"/>
              </a:xfrm>
              <a:custGeom>
                <a:avLst/>
                <a:gdLst>
                  <a:gd name="T0" fmla="*/ 15 w 30"/>
                  <a:gd name="T1" fmla="*/ 0 h 30"/>
                  <a:gd name="T2" fmla="*/ 15 w 30"/>
                  <a:gd name="T3" fmla="*/ 0 h 30"/>
                  <a:gd name="T4" fmla="*/ 15 w 30"/>
                  <a:gd name="T5" fmla="*/ 7 h 30"/>
                  <a:gd name="T6" fmla="*/ 15 w 30"/>
                  <a:gd name="T7" fmla="*/ 7 h 30"/>
                  <a:gd name="T8" fmla="*/ 23 w 30"/>
                  <a:gd name="T9" fmla="*/ 15 h 30"/>
                  <a:gd name="T10" fmla="*/ 15 w 30"/>
                  <a:gd name="T11" fmla="*/ 23 h 30"/>
                  <a:gd name="T12" fmla="*/ 15 w 30"/>
                  <a:gd name="T13" fmla="*/ 23 h 30"/>
                  <a:gd name="T14" fmla="*/ 15 w 30"/>
                  <a:gd name="T15" fmla="*/ 23 h 30"/>
                  <a:gd name="T16" fmla="*/ 15 w 30"/>
                  <a:gd name="T17" fmla="*/ 30 h 30"/>
                  <a:gd name="T18" fmla="*/ 15 w 30"/>
                  <a:gd name="T19" fmla="*/ 30 h 30"/>
                  <a:gd name="T20" fmla="*/ 30 w 30"/>
                  <a:gd name="T21" fmla="*/ 15 h 30"/>
                  <a:gd name="T22" fmla="*/ 15 w 30"/>
                  <a:gd name="T23" fmla="*/ 0 h 30"/>
                  <a:gd name="T24" fmla="*/ 15 w 30"/>
                  <a:gd name="T25" fmla="*/ 0 h 30"/>
                  <a:gd name="T26" fmla="*/ 0 w 30"/>
                  <a:gd name="T27" fmla="*/ 15 h 30"/>
                  <a:gd name="T28" fmla="*/ 15 w 30"/>
                  <a:gd name="T29" fmla="*/ 30 h 30"/>
                  <a:gd name="T30" fmla="*/ 15 w 30"/>
                  <a:gd name="T31" fmla="*/ 23 h 30"/>
                  <a:gd name="T32" fmla="*/ 7 w 30"/>
                  <a:gd name="T33" fmla="*/ 15 h 30"/>
                  <a:gd name="T34" fmla="*/ 15 w 30"/>
                  <a:gd name="T35" fmla="*/ 7 h 30"/>
                  <a:gd name="T36" fmla="*/ 15 w 30"/>
                  <a:gd name="T3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" h="30">
                    <a:moveTo>
                      <a:pt x="1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9" y="7"/>
                      <a:pt x="23" y="10"/>
                      <a:pt x="23" y="15"/>
                    </a:cubicBezTo>
                    <a:cubicBezTo>
                      <a:pt x="23" y="20"/>
                      <a:pt x="19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23" y="30"/>
                      <a:pt x="30" y="23"/>
                      <a:pt x="30" y="15"/>
                    </a:cubicBezTo>
                    <a:cubicBezTo>
                      <a:pt x="30" y="7"/>
                      <a:pt x="23" y="0"/>
                      <a:pt x="15" y="0"/>
                    </a:cubicBezTo>
                    <a:close/>
                    <a:moveTo>
                      <a:pt x="15" y="0"/>
                    </a:moveTo>
                    <a:cubicBezTo>
                      <a:pt x="6" y="0"/>
                      <a:pt x="0" y="7"/>
                      <a:pt x="0" y="15"/>
                    </a:cubicBezTo>
                    <a:cubicBezTo>
                      <a:pt x="0" y="23"/>
                      <a:pt x="6" y="30"/>
                      <a:pt x="15" y="30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0" y="23"/>
                      <a:pt x="7" y="20"/>
                      <a:pt x="7" y="15"/>
                    </a:cubicBezTo>
                    <a:cubicBezTo>
                      <a:pt x="7" y="10"/>
                      <a:pt x="10" y="7"/>
                      <a:pt x="15" y="7"/>
                    </a:cubicBez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2" name="Freeform: Shape 240">
                <a:extLst>
                  <a:ext uri="{FF2B5EF4-FFF2-40B4-BE49-F238E27FC236}">
                    <a16:creationId xmlns:a16="http://schemas.microsoft.com/office/drawing/2014/main" id="{45937095-F1C6-BBD7-4CDA-1F46F5945DE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37113" y="3462313"/>
                <a:ext cx="159304" cy="57594"/>
              </a:xfrm>
              <a:custGeom>
                <a:avLst/>
                <a:gdLst>
                  <a:gd name="T0" fmla="*/ 18 w 36"/>
                  <a:gd name="T1" fmla="*/ 0 h 13"/>
                  <a:gd name="T2" fmla="*/ 1 w 36"/>
                  <a:gd name="T3" fmla="*/ 9 h 13"/>
                  <a:gd name="T4" fmla="*/ 1 w 36"/>
                  <a:gd name="T5" fmla="*/ 12 h 13"/>
                  <a:gd name="T6" fmla="*/ 3 w 36"/>
                  <a:gd name="T7" fmla="*/ 13 h 13"/>
                  <a:gd name="T8" fmla="*/ 4 w 36"/>
                  <a:gd name="T9" fmla="*/ 12 h 13"/>
                  <a:gd name="T10" fmla="*/ 18 w 36"/>
                  <a:gd name="T11" fmla="*/ 4 h 13"/>
                  <a:gd name="T12" fmla="*/ 31 w 36"/>
                  <a:gd name="T13" fmla="*/ 12 h 13"/>
                  <a:gd name="T14" fmla="*/ 35 w 36"/>
                  <a:gd name="T15" fmla="*/ 12 h 13"/>
                  <a:gd name="T16" fmla="*/ 35 w 36"/>
                  <a:gd name="T17" fmla="*/ 9 h 13"/>
                  <a:gd name="T18" fmla="*/ 18 w 36"/>
                  <a:gd name="T1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13">
                    <a:moveTo>
                      <a:pt x="18" y="0"/>
                    </a:moveTo>
                    <a:cubicBezTo>
                      <a:pt x="11" y="0"/>
                      <a:pt x="4" y="3"/>
                      <a:pt x="1" y="9"/>
                    </a:cubicBezTo>
                    <a:cubicBezTo>
                      <a:pt x="0" y="10"/>
                      <a:pt x="0" y="11"/>
                      <a:pt x="1" y="12"/>
                    </a:cubicBezTo>
                    <a:cubicBezTo>
                      <a:pt x="2" y="12"/>
                      <a:pt x="2" y="13"/>
                      <a:pt x="3" y="13"/>
                    </a:cubicBezTo>
                    <a:cubicBezTo>
                      <a:pt x="3" y="13"/>
                      <a:pt x="4" y="12"/>
                      <a:pt x="4" y="12"/>
                    </a:cubicBezTo>
                    <a:cubicBezTo>
                      <a:pt x="7" y="7"/>
                      <a:pt x="12" y="4"/>
                      <a:pt x="18" y="4"/>
                    </a:cubicBezTo>
                    <a:cubicBezTo>
                      <a:pt x="23" y="4"/>
                      <a:pt x="28" y="7"/>
                      <a:pt x="31" y="12"/>
                    </a:cubicBezTo>
                    <a:cubicBezTo>
                      <a:pt x="32" y="13"/>
                      <a:pt x="33" y="13"/>
                      <a:pt x="35" y="12"/>
                    </a:cubicBezTo>
                    <a:cubicBezTo>
                      <a:pt x="36" y="11"/>
                      <a:pt x="36" y="10"/>
                      <a:pt x="35" y="9"/>
                    </a:cubicBezTo>
                    <a:cubicBezTo>
                      <a:pt x="31" y="3"/>
                      <a:pt x="25" y="0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3" name="Freeform: Shape 241">
                <a:extLst>
                  <a:ext uri="{FF2B5EF4-FFF2-40B4-BE49-F238E27FC236}">
                    <a16:creationId xmlns:a16="http://schemas.microsoft.com/office/drawing/2014/main" id="{846B0B2A-CE99-67A1-B32B-69F00CE90FA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618248" y="3348350"/>
                <a:ext cx="234054" cy="273267"/>
              </a:xfrm>
              <a:custGeom>
                <a:avLst/>
                <a:gdLst>
                  <a:gd name="T0" fmla="*/ 36 w 53"/>
                  <a:gd name="T1" fmla="*/ 22 h 62"/>
                  <a:gd name="T2" fmla="*/ 37 w 53"/>
                  <a:gd name="T3" fmla="*/ 23 h 62"/>
                  <a:gd name="T4" fmla="*/ 51 w 53"/>
                  <a:gd name="T5" fmla="*/ 17 h 62"/>
                  <a:gd name="T6" fmla="*/ 53 w 53"/>
                  <a:gd name="T7" fmla="*/ 12 h 62"/>
                  <a:gd name="T8" fmla="*/ 48 w 53"/>
                  <a:gd name="T9" fmla="*/ 11 h 62"/>
                  <a:gd name="T10" fmla="*/ 39 w 53"/>
                  <a:gd name="T11" fmla="*/ 15 h 62"/>
                  <a:gd name="T12" fmla="*/ 38 w 53"/>
                  <a:gd name="T13" fmla="*/ 15 h 62"/>
                  <a:gd name="T14" fmla="*/ 23 w 53"/>
                  <a:gd name="T15" fmla="*/ 0 h 62"/>
                  <a:gd name="T16" fmla="*/ 21 w 53"/>
                  <a:gd name="T17" fmla="*/ 0 h 62"/>
                  <a:gd name="T18" fmla="*/ 0 w 53"/>
                  <a:gd name="T19" fmla="*/ 21 h 62"/>
                  <a:gd name="T20" fmla="*/ 0 w 53"/>
                  <a:gd name="T21" fmla="*/ 22 h 62"/>
                  <a:gd name="T22" fmla="*/ 15 w 53"/>
                  <a:gd name="T23" fmla="*/ 35 h 62"/>
                  <a:gd name="T24" fmla="*/ 15 w 53"/>
                  <a:gd name="T25" fmla="*/ 36 h 62"/>
                  <a:gd name="T26" fmla="*/ 8 w 53"/>
                  <a:gd name="T27" fmla="*/ 52 h 62"/>
                  <a:gd name="T28" fmla="*/ 8 w 53"/>
                  <a:gd name="T29" fmla="*/ 54 h 62"/>
                  <a:gd name="T30" fmla="*/ 13 w 53"/>
                  <a:gd name="T31" fmla="*/ 60 h 62"/>
                  <a:gd name="T32" fmla="*/ 16 w 53"/>
                  <a:gd name="T33" fmla="*/ 62 h 62"/>
                  <a:gd name="T34" fmla="*/ 19 w 53"/>
                  <a:gd name="T35" fmla="*/ 61 h 62"/>
                  <a:gd name="T36" fmla="*/ 20 w 53"/>
                  <a:gd name="T37" fmla="*/ 55 h 62"/>
                  <a:gd name="T38" fmla="*/ 18 w 53"/>
                  <a:gd name="T39" fmla="*/ 53 h 62"/>
                  <a:gd name="T40" fmla="*/ 18 w 53"/>
                  <a:gd name="T41" fmla="*/ 51 h 62"/>
                  <a:gd name="T42" fmla="*/ 25 w 53"/>
                  <a:gd name="T43" fmla="*/ 34 h 62"/>
                  <a:gd name="T44" fmla="*/ 25 w 53"/>
                  <a:gd name="T45" fmla="*/ 32 h 62"/>
                  <a:gd name="T46" fmla="*/ 17 w 53"/>
                  <a:gd name="T47" fmla="*/ 25 h 62"/>
                  <a:gd name="T48" fmla="*/ 17 w 53"/>
                  <a:gd name="T49" fmla="*/ 23 h 62"/>
                  <a:gd name="T50" fmla="*/ 26 w 53"/>
                  <a:gd name="T51" fmla="*/ 14 h 62"/>
                  <a:gd name="T52" fmla="*/ 27 w 53"/>
                  <a:gd name="T53" fmla="*/ 15 h 62"/>
                  <a:gd name="T54" fmla="*/ 36 w 53"/>
                  <a:gd name="T55" fmla="*/ 2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3" h="62">
                    <a:moveTo>
                      <a:pt x="36" y="22"/>
                    </a:moveTo>
                    <a:cubicBezTo>
                      <a:pt x="36" y="23"/>
                      <a:pt x="37" y="23"/>
                      <a:pt x="37" y="23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3" y="16"/>
                      <a:pt x="53" y="14"/>
                      <a:pt x="53" y="12"/>
                    </a:cubicBezTo>
                    <a:cubicBezTo>
                      <a:pt x="52" y="11"/>
                      <a:pt x="50" y="10"/>
                      <a:pt x="48" y="11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9" y="15"/>
                      <a:pt x="38" y="15"/>
                      <a:pt x="38" y="15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0"/>
                      <a:pt x="22" y="0"/>
                      <a:pt x="21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2"/>
                      <a:pt x="0" y="22"/>
                    </a:cubicBezTo>
                    <a:cubicBezTo>
                      <a:pt x="3" y="25"/>
                      <a:pt x="12" y="32"/>
                      <a:pt x="15" y="35"/>
                    </a:cubicBezTo>
                    <a:cubicBezTo>
                      <a:pt x="15" y="35"/>
                      <a:pt x="15" y="36"/>
                      <a:pt x="15" y="36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3"/>
                      <a:pt x="8" y="54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4" y="61"/>
                      <a:pt x="15" y="62"/>
                      <a:pt x="16" y="62"/>
                    </a:cubicBezTo>
                    <a:cubicBezTo>
                      <a:pt x="17" y="62"/>
                      <a:pt x="18" y="62"/>
                      <a:pt x="19" y="61"/>
                    </a:cubicBezTo>
                    <a:cubicBezTo>
                      <a:pt x="21" y="60"/>
                      <a:pt x="21" y="57"/>
                      <a:pt x="20" y="55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18" y="52"/>
                      <a:pt x="18" y="51"/>
                      <a:pt x="18" y="51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5" y="33"/>
                      <a:pt x="25" y="33"/>
                      <a:pt x="25" y="32"/>
                    </a:cubicBezTo>
                    <a:cubicBezTo>
                      <a:pt x="23" y="31"/>
                      <a:pt x="19" y="27"/>
                      <a:pt x="17" y="25"/>
                    </a:cubicBezTo>
                    <a:cubicBezTo>
                      <a:pt x="17" y="24"/>
                      <a:pt x="17" y="24"/>
                      <a:pt x="17" y="23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7" y="14"/>
                      <a:pt x="27" y="15"/>
                    </a:cubicBezTo>
                    <a:lnTo>
                      <a:pt x="36" y="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4" name="Freeform: Shape 242">
                <a:extLst>
                  <a:ext uri="{FF2B5EF4-FFF2-40B4-BE49-F238E27FC236}">
                    <a16:creationId xmlns:a16="http://schemas.microsoft.com/office/drawing/2014/main" id="{2B6D5FB5-7BCD-431D-C64D-4AFBDEE2E7B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514151" y="1696494"/>
                <a:ext cx="26959" cy="30635"/>
              </a:xfrm>
              <a:custGeom>
                <a:avLst/>
                <a:gdLst>
                  <a:gd name="T0" fmla="*/ 0 w 6"/>
                  <a:gd name="T1" fmla="*/ 7 h 7"/>
                  <a:gd name="T2" fmla="*/ 6 w 6"/>
                  <a:gd name="T3" fmla="*/ 7 h 7"/>
                  <a:gd name="T4" fmla="*/ 6 w 6"/>
                  <a:gd name="T5" fmla="*/ 0 h 7"/>
                  <a:gd name="T6" fmla="*/ 0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cubicBezTo>
                      <a:pt x="6" y="7"/>
                      <a:pt x="6" y="7"/>
                      <a:pt x="6" y="7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3"/>
                      <a:pt x="2" y="5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5" name="Freeform: Shape 243">
                <a:extLst>
                  <a:ext uri="{FF2B5EF4-FFF2-40B4-BE49-F238E27FC236}">
                    <a16:creationId xmlns:a16="http://schemas.microsoft.com/office/drawing/2014/main" id="{28AFF2BC-CBAD-275D-C9E3-B1198229CE6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097447" y="3582404"/>
                <a:ext cx="145824" cy="145824"/>
              </a:xfrm>
              <a:custGeom>
                <a:avLst/>
                <a:gdLst>
                  <a:gd name="T0" fmla="*/ 8 w 33"/>
                  <a:gd name="T1" fmla="*/ 30 h 33"/>
                  <a:gd name="T2" fmla="*/ 17 w 33"/>
                  <a:gd name="T3" fmla="*/ 33 h 33"/>
                  <a:gd name="T4" fmla="*/ 33 w 33"/>
                  <a:gd name="T5" fmla="*/ 17 h 33"/>
                  <a:gd name="T6" fmla="*/ 17 w 33"/>
                  <a:gd name="T7" fmla="*/ 0 h 33"/>
                  <a:gd name="T8" fmla="*/ 0 w 33"/>
                  <a:gd name="T9" fmla="*/ 14 h 33"/>
                  <a:gd name="T10" fmla="*/ 17 w 33"/>
                  <a:gd name="T11" fmla="*/ 14 h 33"/>
                  <a:gd name="T12" fmla="*/ 22 w 33"/>
                  <a:gd name="T13" fmla="*/ 14 h 33"/>
                  <a:gd name="T14" fmla="*/ 18 w 33"/>
                  <a:gd name="T15" fmla="*/ 18 h 33"/>
                  <a:gd name="T16" fmla="*/ 8 w 33"/>
                  <a:gd name="T17" fmla="*/ 3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3">
                    <a:moveTo>
                      <a:pt x="8" y="30"/>
                    </a:moveTo>
                    <a:cubicBezTo>
                      <a:pt x="10" y="32"/>
                      <a:pt x="13" y="33"/>
                      <a:pt x="17" y="33"/>
                    </a:cubicBezTo>
                    <a:cubicBezTo>
                      <a:pt x="26" y="33"/>
                      <a:pt x="33" y="26"/>
                      <a:pt x="33" y="17"/>
                    </a:cubicBezTo>
                    <a:cubicBezTo>
                      <a:pt x="33" y="7"/>
                      <a:pt x="26" y="0"/>
                      <a:pt x="17" y="0"/>
                    </a:cubicBezTo>
                    <a:cubicBezTo>
                      <a:pt x="8" y="0"/>
                      <a:pt x="1" y="6"/>
                      <a:pt x="0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18" y="18"/>
                      <a:pt x="18" y="18"/>
                      <a:pt x="18" y="18"/>
                    </a:cubicBezTo>
                    <a:lnTo>
                      <a:pt x="8" y="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6" name="Freeform: Shape 244">
                <a:extLst>
                  <a:ext uri="{FF2B5EF4-FFF2-40B4-BE49-F238E27FC236}">
                    <a16:creationId xmlns:a16="http://schemas.microsoft.com/office/drawing/2014/main" id="{8BB257F8-9CF5-0BFE-0E74-DD0BDC4DD1C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71972" y="3657154"/>
                <a:ext cx="300226" cy="211996"/>
              </a:xfrm>
              <a:custGeom>
                <a:avLst/>
                <a:gdLst>
                  <a:gd name="T0" fmla="*/ 30 w 68"/>
                  <a:gd name="T1" fmla="*/ 34 h 48"/>
                  <a:gd name="T2" fmla="*/ 30 w 68"/>
                  <a:gd name="T3" fmla="*/ 35 h 48"/>
                  <a:gd name="T4" fmla="*/ 30 w 68"/>
                  <a:gd name="T5" fmla="*/ 37 h 48"/>
                  <a:gd name="T6" fmla="*/ 30 w 68"/>
                  <a:gd name="T7" fmla="*/ 44 h 48"/>
                  <a:gd name="T8" fmla="*/ 37 w 68"/>
                  <a:gd name="T9" fmla="*/ 48 h 48"/>
                  <a:gd name="T10" fmla="*/ 37 w 68"/>
                  <a:gd name="T11" fmla="*/ 37 h 48"/>
                  <a:gd name="T12" fmla="*/ 37 w 68"/>
                  <a:gd name="T13" fmla="*/ 35 h 48"/>
                  <a:gd name="T14" fmla="*/ 37 w 68"/>
                  <a:gd name="T15" fmla="*/ 34 h 48"/>
                  <a:gd name="T16" fmla="*/ 57 w 68"/>
                  <a:gd name="T17" fmla="*/ 12 h 48"/>
                  <a:gd name="T18" fmla="*/ 68 w 68"/>
                  <a:gd name="T19" fmla="*/ 0 h 48"/>
                  <a:gd name="T20" fmla="*/ 51 w 68"/>
                  <a:gd name="T21" fmla="*/ 0 h 48"/>
                  <a:gd name="T22" fmla="*/ 0 w 68"/>
                  <a:gd name="T23" fmla="*/ 0 h 48"/>
                  <a:gd name="T24" fmla="*/ 30 w 68"/>
                  <a:gd name="T25" fmla="*/ 3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48">
                    <a:moveTo>
                      <a:pt x="30" y="34"/>
                    </a:move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33" y="45"/>
                      <a:pt x="35" y="47"/>
                      <a:pt x="37" y="48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37" y="35"/>
                      <a:pt x="37" y="35"/>
                      <a:pt x="37" y="35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0" y="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7" name="Freeform: Shape 245">
                <a:extLst>
                  <a:ext uri="{FF2B5EF4-FFF2-40B4-BE49-F238E27FC236}">
                    <a16:creationId xmlns:a16="http://schemas.microsoft.com/office/drawing/2014/main" id="{AF5B0A24-6265-19BE-E950-F27B8421EAB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266618" y="1903588"/>
                <a:ext cx="238955" cy="269591"/>
              </a:xfrm>
              <a:custGeom>
                <a:avLst/>
                <a:gdLst>
                  <a:gd name="T0" fmla="*/ 0 w 54"/>
                  <a:gd name="T1" fmla="*/ 61 h 61"/>
                  <a:gd name="T2" fmla="*/ 11 w 54"/>
                  <a:gd name="T3" fmla="*/ 50 h 61"/>
                  <a:gd name="T4" fmla="*/ 11 w 54"/>
                  <a:gd name="T5" fmla="*/ 50 h 61"/>
                  <a:gd name="T6" fmla="*/ 11 w 54"/>
                  <a:gd name="T7" fmla="*/ 32 h 61"/>
                  <a:gd name="T8" fmla="*/ 0 w 54"/>
                  <a:gd name="T9" fmla="*/ 61 h 61"/>
                  <a:gd name="T10" fmla="*/ 0 w 54"/>
                  <a:gd name="T11" fmla="*/ 61 h 61"/>
                  <a:gd name="T12" fmla="*/ 20 w 54"/>
                  <a:gd name="T13" fmla="*/ 14 h 61"/>
                  <a:gd name="T14" fmla="*/ 47 w 54"/>
                  <a:gd name="T15" fmla="*/ 14 h 61"/>
                  <a:gd name="T16" fmla="*/ 47 w 54"/>
                  <a:gd name="T17" fmla="*/ 40 h 61"/>
                  <a:gd name="T18" fmla="*/ 43 w 54"/>
                  <a:gd name="T19" fmla="*/ 39 h 61"/>
                  <a:gd name="T20" fmla="*/ 32 w 54"/>
                  <a:gd name="T21" fmla="*/ 50 h 61"/>
                  <a:gd name="T22" fmla="*/ 43 w 54"/>
                  <a:gd name="T23" fmla="*/ 61 h 61"/>
                  <a:gd name="T24" fmla="*/ 54 w 54"/>
                  <a:gd name="T25" fmla="*/ 50 h 61"/>
                  <a:gd name="T26" fmla="*/ 54 w 54"/>
                  <a:gd name="T27" fmla="*/ 50 h 61"/>
                  <a:gd name="T28" fmla="*/ 54 w 54"/>
                  <a:gd name="T29" fmla="*/ 50 h 61"/>
                  <a:gd name="T30" fmla="*/ 54 w 54"/>
                  <a:gd name="T31" fmla="*/ 14 h 61"/>
                  <a:gd name="T32" fmla="*/ 54 w 54"/>
                  <a:gd name="T33" fmla="*/ 0 h 61"/>
                  <a:gd name="T34" fmla="*/ 47 w 54"/>
                  <a:gd name="T35" fmla="*/ 0 h 61"/>
                  <a:gd name="T36" fmla="*/ 28 w 54"/>
                  <a:gd name="T37" fmla="*/ 0 h 61"/>
                  <a:gd name="T38" fmla="*/ 20 w 54"/>
                  <a:gd name="T39" fmla="*/ 1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" h="61">
                    <a:moveTo>
                      <a:pt x="0" y="61"/>
                    </a:moveTo>
                    <a:cubicBezTo>
                      <a:pt x="6" y="61"/>
                      <a:pt x="11" y="56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7" y="42"/>
                      <a:pt x="3" y="51"/>
                      <a:pt x="0" y="61"/>
                    </a:cubicBezTo>
                    <a:cubicBezTo>
                      <a:pt x="0" y="61"/>
                      <a:pt x="0" y="61"/>
                      <a:pt x="0" y="61"/>
                    </a:cubicBezTo>
                    <a:close/>
                    <a:moveTo>
                      <a:pt x="20" y="14"/>
                    </a:move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6" y="39"/>
                      <a:pt x="44" y="39"/>
                      <a:pt x="43" y="39"/>
                    </a:cubicBezTo>
                    <a:cubicBezTo>
                      <a:pt x="37" y="39"/>
                      <a:pt x="32" y="44"/>
                      <a:pt x="32" y="50"/>
                    </a:cubicBezTo>
                    <a:cubicBezTo>
                      <a:pt x="32" y="56"/>
                      <a:pt x="37" y="61"/>
                      <a:pt x="43" y="61"/>
                    </a:cubicBezTo>
                    <a:cubicBezTo>
                      <a:pt x="49" y="61"/>
                      <a:pt x="54" y="56"/>
                      <a:pt x="54" y="50"/>
                    </a:cubicBezTo>
                    <a:cubicBezTo>
                      <a:pt x="54" y="50"/>
                      <a:pt x="54" y="50"/>
                      <a:pt x="54" y="50"/>
                    </a:cubicBezTo>
                    <a:cubicBezTo>
                      <a:pt x="54" y="50"/>
                      <a:pt x="54" y="50"/>
                      <a:pt x="54" y="50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5" y="5"/>
                      <a:pt x="22" y="9"/>
                      <a:pt x="20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8" name="Freeform: Shape 246">
                <a:extLst>
                  <a:ext uri="{FF2B5EF4-FFF2-40B4-BE49-F238E27FC236}">
                    <a16:creationId xmlns:a16="http://schemas.microsoft.com/office/drawing/2014/main" id="{0A461AB9-3EBD-D8E8-A389-3A4BE3BC2E3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838822" y="1276177"/>
                <a:ext cx="340665" cy="274492"/>
              </a:xfrm>
              <a:custGeom>
                <a:avLst/>
                <a:gdLst>
                  <a:gd name="T0" fmla="*/ 11 w 77"/>
                  <a:gd name="T1" fmla="*/ 48 h 62"/>
                  <a:gd name="T2" fmla="*/ 32 w 77"/>
                  <a:gd name="T3" fmla="*/ 37 h 62"/>
                  <a:gd name="T4" fmla="*/ 36 w 77"/>
                  <a:gd name="T5" fmla="*/ 37 h 62"/>
                  <a:gd name="T6" fmla="*/ 36 w 77"/>
                  <a:gd name="T7" fmla="*/ 41 h 62"/>
                  <a:gd name="T8" fmla="*/ 36 w 77"/>
                  <a:gd name="T9" fmla="*/ 50 h 62"/>
                  <a:gd name="T10" fmla="*/ 35 w 77"/>
                  <a:gd name="T11" fmla="*/ 62 h 62"/>
                  <a:gd name="T12" fmla="*/ 42 w 77"/>
                  <a:gd name="T13" fmla="*/ 62 h 62"/>
                  <a:gd name="T14" fmla="*/ 41 w 77"/>
                  <a:gd name="T15" fmla="*/ 50 h 62"/>
                  <a:gd name="T16" fmla="*/ 41 w 77"/>
                  <a:gd name="T17" fmla="*/ 41 h 62"/>
                  <a:gd name="T18" fmla="*/ 41 w 77"/>
                  <a:gd name="T19" fmla="*/ 37 h 62"/>
                  <a:gd name="T20" fmla="*/ 45 w 77"/>
                  <a:gd name="T21" fmla="*/ 37 h 62"/>
                  <a:gd name="T22" fmla="*/ 66 w 77"/>
                  <a:gd name="T23" fmla="*/ 48 h 62"/>
                  <a:gd name="T24" fmla="*/ 74 w 77"/>
                  <a:gd name="T25" fmla="*/ 40 h 62"/>
                  <a:gd name="T26" fmla="*/ 74 w 77"/>
                  <a:gd name="T27" fmla="*/ 20 h 62"/>
                  <a:gd name="T28" fmla="*/ 60 w 77"/>
                  <a:gd name="T29" fmla="*/ 14 h 62"/>
                  <a:gd name="T30" fmla="*/ 43 w 77"/>
                  <a:gd name="T31" fmla="*/ 30 h 62"/>
                  <a:gd name="T32" fmla="*/ 42 w 77"/>
                  <a:gd name="T33" fmla="*/ 28 h 62"/>
                  <a:gd name="T34" fmla="*/ 46 w 77"/>
                  <a:gd name="T35" fmla="*/ 19 h 62"/>
                  <a:gd name="T36" fmla="*/ 52 w 77"/>
                  <a:gd name="T37" fmla="*/ 11 h 62"/>
                  <a:gd name="T38" fmla="*/ 22 w 77"/>
                  <a:gd name="T39" fmla="*/ 0 h 62"/>
                  <a:gd name="T40" fmla="*/ 30 w 77"/>
                  <a:gd name="T41" fmla="*/ 19 h 62"/>
                  <a:gd name="T42" fmla="*/ 35 w 77"/>
                  <a:gd name="T43" fmla="*/ 28 h 62"/>
                  <a:gd name="T44" fmla="*/ 34 w 77"/>
                  <a:gd name="T45" fmla="*/ 30 h 62"/>
                  <a:gd name="T46" fmla="*/ 8 w 77"/>
                  <a:gd name="T47" fmla="*/ 13 h 62"/>
                  <a:gd name="T48" fmla="*/ 2 w 77"/>
                  <a:gd name="T49" fmla="*/ 40 h 62"/>
                  <a:gd name="T50" fmla="*/ 11 w 77"/>
                  <a:gd name="T51" fmla="*/ 4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7" h="62">
                    <a:moveTo>
                      <a:pt x="11" y="48"/>
                    </a:moveTo>
                    <a:cubicBezTo>
                      <a:pt x="19" y="49"/>
                      <a:pt x="25" y="41"/>
                      <a:pt x="32" y="37"/>
                    </a:cubicBezTo>
                    <a:cubicBezTo>
                      <a:pt x="33" y="37"/>
                      <a:pt x="35" y="35"/>
                      <a:pt x="36" y="37"/>
                    </a:cubicBezTo>
                    <a:cubicBezTo>
                      <a:pt x="36" y="38"/>
                      <a:pt x="36" y="40"/>
                      <a:pt x="36" y="41"/>
                    </a:cubicBezTo>
                    <a:cubicBezTo>
                      <a:pt x="36" y="44"/>
                      <a:pt x="36" y="47"/>
                      <a:pt x="36" y="50"/>
                    </a:cubicBezTo>
                    <a:cubicBezTo>
                      <a:pt x="36" y="53"/>
                      <a:pt x="35" y="59"/>
                      <a:pt x="35" y="62"/>
                    </a:cubicBezTo>
                    <a:cubicBezTo>
                      <a:pt x="42" y="62"/>
                      <a:pt x="42" y="62"/>
                      <a:pt x="42" y="62"/>
                    </a:cubicBezTo>
                    <a:cubicBezTo>
                      <a:pt x="41" y="59"/>
                      <a:pt x="41" y="53"/>
                      <a:pt x="41" y="50"/>
                    </a:cubicBezTo>
                    <a:cubicBezTo>
                      <a:pt x="41" y="47"/>
                      <a:pt x="41" y="44"/>
                      <a:pt x="41" y="41"/>
                    </a:cubicBezTo>
                    <a:cubicBezTo>
                      <a:pt x="41" y="40"/>
                      <a:pt x="40" y="38"/>
                      <a:pt x="41" y="37"/>
                    </a:cubicBezTo>
                    <a:cubicBezTo>
                      <a:pt x="42" y="35"/>
                      <a:pt x="44" y="37"/>
                      <a:pt x="45" y="37"/>
                    </a:cubicBezTo>
                    <a:cubicBezTo>
                      <a:pt x="51" y="41"/>
                      <a:pt x="58" y="49"/>
                      <a:pt x="66" y="48"/>
                    </a:cubicBezTo>
                    <a:cubicBezTo>
                      <a:pt x="70" y="48"/>
                      <a:pt x="73" y="44"/>
                      <a:pt x="74" y="40"/>
                    </a:cubicBezTo>
                    <a:cubicBezTo>
                      <a:pt x="76" y="35"/>
                      <a:pt x="77" y="26"/>
                      <a:pt x="74" y="20"/>
                    </a:cubicBezTo>
                    <a:cubicBezTo>
                      <a:pt x="70" y="18"/>
                      <a:pt x="65" y="16"/>
                      <a:pt x="60" y="14"/>
                    </a:cubicBezTo>
                    <a:cubicBezTo>
                      <a:pt x="54" y="18"/>
                      <a:pt x="50" y="29"/>
                      <a:pt x="43" y="30"/>
                    </a:cubicBezTo>
                    <a:cubicBezTo>
                      <a:pt x="41" y="30"/>
                      <a:pt x="41" y="29"/>
                      <a:pt x="42" y="28"/>
                    </a:cubicBezTo>
                    <a:cubicBezTo>
                      <a:pt x="43" y="24"/>
                      <a:pt x="44" y="21"/>
                      <a:pt x="46" y="19"/>
                    </a:cubicBezTo>
                    <a:cubicBezTo>
                      <a:pt x="48" y="16"/>
                      <a:pt x="50" y="14"/>
                      <a:pt x="52" y="11"/>
                    </a:cubicBezTo>
                    <a:cubicBezTo>
                      <a:pt x="42" y="7"/>
                      <a:pt x="32" y="3"/>
                      <a:pt x="22" y="0"/>
                    </a:cubicBezTo>
                    <a:cubicBezTo>
                      <a:pt x="21" y="7"/>
                      <a:pt x="27" y="14"/>
                      <a:pt x="30" y="19"/>
                    </a:cubicBezTo>
                    <a:cubicBezTo>
                      <a:pt x="32" y="21"/>
                      <a:pt x="34" y="24"/>
                      <a:pt x="35" y="28"/>
                    </a:cubicBezTo>
                    <a:cubicBezTo>
                      <a:pt x="36" y="29"/>
                      <a:pt x="36" y="30"/>
                      <a:pt x="34" y="30"/>
                    </a:cubicBezTo>
                    <a:cubicBezTo>
                      <a:pt x="24" y="29"/>
                      <a:pt x="20" y="6"/>
                      <a:pt x="8" y="13"/>
                    </a:cubicBezTo>
                    <a:cubicBezTo>
                      <a:pt x="0" y="18"/>
                      <a:pt x="0" y="32"/>
                      <a:pt x="2" y="40"/>
                    </a:cubicBezTo>
                    <a:cubicBezTo>
                      <a:pt x="4" y="44"/>
                      <a:pt x="6" y="48"/>
                      <a:pt x="11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9" name="Freeform: Shape 247">
                <a:extLst>
                  <a:ext uri="{FF2B5EF4-FFF2-40B4-BE49-F238E27FC236}">
                    <a16:creationId xmlns:a16="http://schemas.microsoft.com/office/drawing/2014/main" id="{399E70F5-EC90-E142-B624-77DF2E616B0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32632" y="2464827"/>
                <a:ext cx="101709" cy="101709"/>
              </a:xfrm>
              <a:custGeom>
                <a:avLst/>
                <a:gdLst>
                  <a:gd name="T0" fmla="*/ 11 w 23"/>
                  <a:gd name="T1" fmla="*/ 23 h 23"/>
                  <a:gd name="T2" fmla="*/ 11 w 23"/>
                  <a:gd name="T3" fmla="*/ 23 h 23"/>
                  <a:gd name="T4" fmla="*/ 23 w 23"/>
                  <a:gd name="T5" fmla="*/ 11 h 23"/>
                  <a:gd name="T6" fmla="*/ 11 w 23"/>
                  <a:gd name="T7" fmla="*/ 0 h 23"/>
                  <a:gd name="T8" fmla="*/ 0 w 23"/>
                  <a:gd name="T9" fmla="*/ 11 h 23"/>
                  <a:gd name="T10" fmla="*/ 6 w 23"/>
                  <a:gd name="T11" fmla="*/ 15 h 23"/>
                  <a:gd name="T12" fmla="*/ 11 w 23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3">
                    <a:moveTo>
                      <a:pt x="11" y="23"/>
                    </a:moveTo>
                    <a:cubicBezTo>
                      <a:pt x="11" y="23"/>
                      <a:pt x="11" y="23"/>
                      <a:pt x="11" y="23"/>
                    </a:cubicBezTo>
                    <a:cubicBezTo>
                      <a:pt x="18" y="23"/>
                      <a:pt x="23" y="17"/>
                      <a:pt x="23" y="11"/>
                    </a:cubicBezTo>
                    <a:cubicBezTo>
                      <a:pt x="23" y="5"/>
                      <a:pt x="18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2" y="12"/>
                      <a:pt x="4" y="13"/>
                      <a:pt x="6" y="15"/>
                    </a:cubicBezTo>
                    <a:cubicBezTo>
                      <a:pt x="8" y="17"/>
                      <a:pt x="10" y="20"/>
                      <a:pt x="11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0" name="Freeform: Shape 248">
                <a:extLst>
                  <a:ext uri="{FF2B5EF4-FFF2-40B4-BE49-F238E27FC236}">
                    <a16:creationId xmlns:a16="http://schemas.microsoft.com/office/drawing/2014/main" id="{3A89C50E-3BEE-0D4B-D65E-85743132A54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68169" y="2434192"/>
                <a:ext cx="26959" cy="22057"/>
              </a:xfrm>
              <a:custGeom>
                <a:avLst/>
                <a:gdLst>
                  <a:gd name="T0" fmla="*/ 22 w 22"/>
                  <a:gd name="T1" fmla="*/ 18 h 18"/>
                  <a:gd name="T2" fmla="*/ 11 w 22"/>
                  <a:gd name="T3" fmla="*/ 0 h 18"/>
                  <a:gd name="T4" fmla="*/ 0 w 22"/>
                  <a:gd name="T5" fmla="*/ 18 h 18"/>
                  <a:gd name="T6" fmla="*/ 22 w 22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18">
                    <a:moveTo>
                      <a:pt x="22" y="18"/>
                    </a:moveTo>
                    <a:lnTo>
                      <a:pt x="11" y="0"/>
                    </a:lnTo>
                    <a:lnTo>
                      <a:pt x="0" y="18"/>
                    </a:lnTo>
                    <a:lnTo>
                      <a:pt x="22" y="1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1" name="Freeform: Shape 249">
                <a:extLst>
                  <a:ext uri="{FF2B5EF4-FFF2-40B4-BE49-F238E27FC236}">
                    <a16:creationId xmlns:a16="http://schemas.microsoft.com/office/drawing/2014/main" id="{4A374025-BA72-B919-786F-6E8383AA440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939243" y="2500364"/>
                <a:ext cx="3676" cy="25734"/>
              </a:xfrm>
              <a:custGeom>
                <a:avLst/>
                <a:gdLst>
                  <a:gd name="T0" fmla="*/ 0 w 1"/>
                  <a:gd name="T1" fmla="*/ 6 h 6"/>
                  <a:gd name="T2" fmla="*/ 1 w 1"/>
                  <a:gd name="T3" fmla="*/ 6 h 6"/>
                  <a:gd name="T4" fmla="*/ 0 w 1"/>
                  <a:gd name="T5" fmla="*/ 0 h 6"/>
                  <a:gd name="T6" fmla="*/ 0 w 1"/>
                  <a:gd name="T7" fmla="*/ 0 h 6"/>
                  <a:gd name="T8" fmla="*/ 0 w 1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0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4"/>
                      <a:pt x="1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2" name="Freeform: Shape 250">
                <a:extLst>
                  <a:ext uri="{FF2B5EF4-FFF2-40B4-BE49-F238E27FC236}">
                    <a16:creationId xmlns:a16="http://schemas.microsoft.com/office/drawing/2014/main" id="{3124D470-B84F-E549-86F2-FF7B4E91F76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10574" y="2500364"/>
                <a:ext cx="13480" cy="8578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3" name="Freeform: Shape 251">
                <a:extLst>
                  <a:ext uri="{FF2B5EF4-FFF2-40B4-BE49-F238E27FC236}">
                    <a16:creationId xmlns:a16="http://schemas.microsoft.com/office/drawing/2014/main" id="{7BE3B7F7-F83A-66FD-BFAE-3F2646CA5F8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912283" y="2456249"/>
                <a:ext cx="26959" cy="25734"/>
              </a:xfrm>
              <a:custGeom>
                <a:avLst/>
                <a:gdLst>
                  <a:gd name="T0" fmla="*/ 0 w 6"/>
                  <a:gd name="T1" fmla="*/ 2 h 6"/>
                  <a:gd name="T2" fmla="*/ 5 w 6"/>
                  <a:gd name="T3" fmla="*/ 6 h 6"/>
                  <a:gd name="T4" fmla="*/ 6 w 6"/>
                  <a:gd name="T5" fmla="*/ 2 h 6"/>
                  <a:gd name="T6" fmla="*/ 6 w 6"/>
                  <a:gd name="T7" fmla="*/ 0 h 6"/>
                  <a:gd name="T8" fmla="*/ 0 w 6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2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4" name="Freeform: Shape 252">
                <a:extLst>
                  <a:ext uri="{FF2B5EF4-FFF2-40B4-BE49-F238E27FC236}">
                    <a16:creationId xmlns:a16="http://schemas.microsoft.com/office/drawing/2014/main" id="{71E0266F-6603-C29D-DE8B-4BE05404202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912283" y="2544479"/>
                <a:ext cx="26959" cy="25734"/>
              </a:xfrm>
              <a:custGeom>
                <a:avLst/>
                <a:gdLst>
                  <a:gd name="T0" fmla="*/ 18 w 22"/>
                  <a:gd name="T1" fmla="*/ 0 h 21"/>
                  <a:gd name="T2" fmla="*/ 0 w 22"/>
                  <a:gd name="T3" fmla="*/ 18 h 21"/>
                  <a:gd name="T4" fmla="*/ 22 w 22"/>
                  <a:gd name="T5" fmla="*/ 21 h 21"/>
                  <a:gd name="T6" fmla="*/ 18 w 22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1">
                    <a:moveTo>
                      <a:pt x="18" y="0"/>
                    </a:moveTo>
                    <a:lnTo>
                      <a:pt x="0" y="18"/>
                    </a:lnTo>
                    <a:lnTo>
                      <a:pt x="22" y="21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5" name="Freeform: Shape 253">
                <a:extLst>
                  <a:ext uri="{FF2B5EF4-FFF2-40B4-BE49-F238E27FC236}">
                    <a16:creationId xmlns:a16="http://schemas.microsoft.com/office/drawing/2014/main" id="{739748B6-BFCE-DAD5-72A0-F1CE1EC1250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24054" y="2456249"/>
                <a:ext cx="26959" cy="25734"/>
              </a:xfrm>
              <a:custGeom>
                <a:avLst/>
                <a:gdLst>
                  <a:gd name="T0" fmla="*/ 7 w 22"/>
                  <a:gd name="T1" fmla="*/ 21 h 21"/>
                  <a:gd name="T2" fmla="*/ 22 w 22"/>
                  <a:gd name="T3" fmla="*/ 7 h 21"/>
                  <a:gd name="T4" fmla="*/ 0 w 22"/>
                  <a:gd name="T5" fmla="*/ 0 h 21"/>
                  <a:gd name="T6" fmla="*/ 7 w 22"/>
                  <a:gd name="T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1">
                    <a:moveTo>
                      <a:pt x="7" y="21"/>
                    </a:moveTo>
                    <a:lnTo>
                      <a:pt x="22" y="7"/>
                    </a:lnTo>
                    <a:lnTo>
                      <a:pt x="0" y="0"/>
                    </a:lnTo>
                    <a:lnTo>
                      <a:pt x="7" y="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6" name="Freeform: Shape 254">
                <a:extLst>
                  <a:ext uri="{FF2B5EF4-FFF2-40B4-BE49-F238E27FC236}">
                    <a16:creationId xmlns:a16="http://schemas.microsoft.com/office/drawing/2014/main" id="{70D88F11-A42E-C0B3-37A5-8DBA12A8CE5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17443" y="2513844"/>
                <a:ext cx="221800" cy="136021"/>
              </a:xfrm>
              <a:custGeom>
                <a:avLst/>
                <a:gdLst>
                  <a:gd name="T0" fmla="*/ 41 w 50"/>
                  <a:gd name="T1" fmla="*/ 13 h 31"/>
                  <a:gd name="T2" fmla="*/ 40 w 50"/>
                  <a:gd name="T3" fmla="*/ 14 h 31"/>
                  <a:gd name="T4" fmla="*/ 36 w 50"/>
                  <a:gd name="T5" fmla="*/ 16 h 31"/>
                  <a:gd name="T6" fmla="*/ 35 w 50"/>
                  <a:gd name="T7" fmla="*/ 13 h 31"/>
                  <a:gd name="T8" fmla="*/ 35 w 50"/>
                  <a:gd name="T9" fmla="*/ 11 h 31"/>
                  <a:gd name="T10" fmla="*/ 26 w 50"/>
                  <a:gd name="T11" fmla="*/ 1 h 31"/>
                  <a:gd name="T12" fmla="*/ 24 w 50"/>
                  <a:gd name="T13" fmla="*/ 1 h 31"/>
                  <a:gd name="T14" fmla="*/ 20 w 50"/>
                  <a:gd name="T15" fmla="*/ 0 h 31"/>
                  <a:gd name="T16" fmla="*/ 19 w 50"/>
                  <a:gd name="T17" fmla="*/ 0 h 31"/>
                  <a:gd name="T18" fmla="*/ 5 w 50"/>
                  <a:gd name="T19" fmla="*/ 16 h 31"/>
                  <a:gd name="T20" fmla="*/ 5 w 50"/>
                  <a:gd name="T21" fmla="*/ 20 h 31"/>
                  <a:gd name="T22" fmla="*/ 0 w 50"/>
                  <a:gd name="T23" fmla="*/ 26 h 31"/>
                  <a:gd name="T24" fmla="*/ 5 w 50"/>
                  <a:gd name="T25" fmla="*/ 31 h 31"/>
                  <a:gd name="T26" fmla="*/ 20 w 50"/>
                  <a:gd name="T27" fmla="*/ 31 h 31"/>
                  <a:gd name="T28" fmla="*/ 21 w 50"/>
                  <a:gd name="T29" fmla="*/ 31 h 31"/>
                  <a:gd name="T30" fmla="*/ 41 w 50"/>
                  <a:gd name="T31" fmla="*/ 31 h 31"/>
                  <a:gd name="T32" fmla="*/ 50 w 50"/>
                  <a:gd name="T33" fmla="*/ 22 h 31"/>
                  <a:gd name="T34" fmla="*/ 41 w 50"/>
                  <a:gd name="T35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0" h="31">
                    <a:moveTo>
                      <a:pt x="41" y="13"/>
                    </a:moveTo>
                    <a:cubicBezTo>
                      <a:pt x="41" y="13"/>
                      <a:pt x="41" y="14"/>
                      <a:pt x="40" y="14"/>
                    </a:cubicBezTo>
                    <a:cubicBezTo>
                      <a:pt x="38" y="14"/>
                      <a:pt x="37" y="15"/>
                      <a:pt x="36" y="16"/>
                    </a:cubicBezTo>
                    <a:cubicBezTo>
                      <a:pt x="36" y="15"/>
                      <a:pt x="36" y="14"/>
                      <a:pt x="35" y="13"/>
                    </a:cubicBezTo>
                    <a:cubicBezTo>
                      <a:pt x="35" y="13"/>
                      <a:pt x="35" y="12"/>
                      <a:pt x="35" y="11"/>
                    </a:cubicBezTo>
                    <a:cubicBezTo>
                      <a:pt x="34" y="7"/>
                      <a:pt x="30" y="3"/>
                      <a:pt x="26" y="1"/>
                    </a:cubicBezTo>
                    <a:cubicBezTo>
                      <a:pt x="25" y="1"/>
                      <a:pt x="25" y="1"/>
                      <a:pt x="24" y="1"/>
                    </a:cubicBezTo>
                    <a:cubicBezTo>
                      <a:pt x="23" y="1"/>
                      <a:pt x="21" y="0"/>
                      <a:pt x="20" y="0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1" y="1"/>
                      <a:pt x="5" y="8"/>
                      <a:pt x="5" y="16"/>
                    </a:cubicBezTo>
                    <a:cubicBezTo>
                      <a:pt x="5" y="17"/>
                      <a:pt x="5" y="19"/>
                      <a:pt x="5" y="20"/>
                    </a:cubicBezTo>
                    <a:cubicBezTo>
                      <a:pt x="2" y="21"/>
                      <a:pt x="0" y="23"/>
                      <a:pt x="0" y="26"/>
                    </a:cubicBezTo>
                    <a:cubicBezTo>
                      <a:pt x="0" y="29"/>
                      <a:pt x="2" y="31"/>
                      <a:pt x="5" y="31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6" y="31"/>
                      <a:pt x="50" y="27"/>
                      <a:pt x="50" y="22"/>
                    </a:cubicBezTo>
                    <a:cubicBezTo>
                      <a:pt x="50" y="18"/>
                      <a:pt x="46" y="13"/>
                      <a:pt x="41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7" name="Freeform: Shape 255">
                <a:extLst>
                  <a:ext uri="{FF2B5EF4-FFF2-40B4-BE49-F238E27FC236}">
                    <a16:creationId xmlns:a16="http://schemas.microsoft.com/office/drawing/2014/main" id="{34046033-DA9F-E739-BB5C-358BB16E0B8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456557" y="3361830"/>
                <a:ext cx="150726" cy="215673"/>
              </a:xfrm>
              <a:custGeom>
                <a:avLst/>
                <a:gdLst>
                  <a:gd name="T0" fmla="*/ 34 w 34"/>
                  <a:gd name="T1" fmla="*/ 49 h 49"/>
                  <a:gd name="T2" fmla="*/ 34 w 34"/>
                  <a:gd name="T3" fmla="*/ 21 h 49"/>
                  <a:gd name="T4" fmla="*/ 33 w 34"/>
                  <a:gd name="T5" fmla="*/ 13 h 49"/>
                  <a:gd name="T6" fmla="*/ 28 w 34"/>
                  <a:gd name="T7" fmla="*/ 7 h 49"/>
                  <a:gd name="T8" fmla="*/ 28 w 34"/>
                  <a:gd name="T9" fmla="*/ 2 h 49"/>
                  <a:gd name="T10" fmla="*/ 28 w 34"/>
                  <a:gd name="T11" fmla="*/ 0 h 49"/>
                  <a:gd name="T12" fmla="*/ 26 w 34"/>
                  <a:gd name="T13" fmla="*/ 0 h 49"/>
                  <a:gd name="T14" fmla="*/ 5 w 34"/>
                  <a:gd name="T15" fmla="*/ 0 h 49"/>
                  <a:gd name="T16" fmla="*/ 3 w 34"/>
                  <a:gd name="T17" fmla="*/ 0 h 49"/>
                  <a:gd name="T18" fmla="*/ 3 w 34"/>
                  <a:gd name="T19" fmla="*/ 2 h 49"/>
                  <a:gd name="T20" fmla="*/ 3 w 34"/>
                  <a:gd name="T21" fmla="*/ 7 h 49"/>
                  <a:gd name="T22" fmla="*/ 0 w 34"/>
                  <a:gd name="T23" fmla="*/ 9 h 49"/>
                  <a:gd name="T24" fmla="*/ 5 w 34"/>
                  <a:gd name="T25" fmla="*/ 17 h 49"/>
                  <a:gd name="T26" fmla="*/ 5 w 34"/>
                  <a:gd name="T27" fmla="*/ 6 h 49"/>
                  <a:gd name="T28" fmla="*/ 5 w 34"/>
                  <a:gd name="T29" fmla="*/ 6 h 49"/>
                  <a:gd name="T30" fmla="*/ 5 w 34"/>
                  <a:gd name="T31" fmla="*/ 6 h 49"/>
                  <a:gd name="T32" fmla="*/ 5 w 34"/>
                  <a:gd name="T33" fmla="*/ 2 h 49"/>
                  <a:gd name="T34" fmla="*/ 26 w 34"/>
                  <a:gd name="T35" fmla="*/ 2 h 49"/>
                  <a:gd name="T36" fmla="*/ 26 w 34"/>
                  <a:gd name="T37" fmla="*/ 6 h 49"/>
                  <a:gd name="T38" fmla="*/ 26 w 34"/>
                  <a:gd name="T39" fmla="*/ 34 h 49"/>
                  <a:gd name="T40" fmla="*/ 16 w 34"/>
                  <a:gd name="T41" fmla="*/ 24 h 49"/>
                  <a:gd name="T42" fmla="*/ 13 w 34"/>
                  <a:gd name="T43" fmla="*/ 26 h 49"/>
                  <a:gd name="T44" fmla="*/ 34 w 34"/>
                  <a:gd name="T4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" h="49">
                    <a:moveTo>
                      <a:pt x="34" y="49"/>
                    </a:moveTo>
                    <a:cubicBezTo>
                      <a:pt x="34" y="38"/>
                      <a:pt x="34" y="27"/>
                      <a:pt x="34" y="21"/>
                    </a:cubicBezTo>
                    <a:cubicBezTo>
                      <a:pt x="34" y="19"/>
                      <a:pt x="34" y="15"/>
                      <a:pt x="33" y="13"/>
                    </a:cubicBezTo>
                    <a:cubicBezTo>
                      <a:pt x="32" y="10"/>
                      <a:pt x="30" y="8"/>
                      <a:pt x="28" y="7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8"/>
                      <a:pt x="1" y="8"/>
                      <a:pt x="0" y="9"/>
                    </a:cubicBezTo>
                    <a:cubicBezTo>
                      <a:pt x="2" y="12"/>
                      <a:pt x="3" y="14"/>
                      <a:pt x="5" y="1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20" y="34"/>
                      <a:pt x="26" y="42"/>
                      <a:pt x="34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8" name="Freeform: Shape 256">
                <a:extLst>
                  <a:ext uri="{FF2B5EF4-FFF2-40B4-BE49-F238E27FC236}">
                    <a16:creationId xmlns:a16="http://schemas.microsoft.com/office/drawing/2014/main" id="{336F54A4-DFD0-8A8C-9A7A-1202BB97F37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615860" y="3383887"/>
                <a:ext cx="162980" cy="339439"/>
              </a:xfrm>
              <a:custGeom>
                <a:avLst/>
                <a:gdLst>
                  <a:gd name="T0" fmla="*/ 22 w 37"/>
                  <a:gd name="T1" fmla="*/ 66 h 77"/>
                  <a:gd name="T2" fmla="*/ 36 w 37"/>
                  <a:gd name="T3" fmla="*/ 74 h 77"/>
                  <a:gd name="T4" fmla="*/ 37 w 37"/>
                  <a:gd name="T5" fmla="*/ 74 h 77"/>
                  <a:gd name="T6" fmla="*/ 37 w 37"/>
                  <a:gd name="T7" fmla="*/ 16 h 77"/>
                  <a:gd name="T8" fmla="*/ 36 w 37"/>
                  <a:gd name="T9" fmla="*/ 8 h 77"/>
                  <a:gd name="T10" fmla="*/ 18 w 37"/>
                  <a:gd name="T11" fmla="*/ 0 h 77"/>
                  <a:gd name="T12" fmla="*/ 1 w 37"/>
                  <a:gd name="T13" fmla="*/ 8 h 77"/>
                  <a:gd name="T14" fmla="*/ 0 w 37"/>
                  <a:gd name="T15" fmla="*/ 16 h 77"/>
                  <a:gd name="T16" fmla="*/ 0 w 37"/>
                  <a:gd name="T17" fmla="*/ 46 h 77"/>
                  <a:gd name="T18" fmla="*/ 22 w 37"/>
                  <a:gd name="T19" fmla="*/ 6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77">
                    <a:moveTo>
                      <a:pt x="22" y="66"/>
                    </a:moveTo>
                    <a:cubicBezTo>
                      <a:pt x="29" y="66"/>
                      <a:pt x="34" y="69"/>
                      <a:pt x="36" y="74"/>
                    </a:cubicBezTo>
                    <a:cubicBezTo>
                      <a:pt x="37" y="77"/>
                      <a:pt x="37" y="77"/>
                      <a:pt x="37" y="74"/>
                    </a:cubicBezTo>
                    <a:cubicBezTo>
                      <a:pt x="37" y="62"/>
                      <a:pt x="37" y="28"/>
                      <a:pt x="37" y="16"/>
                    </a:cubicBezTo>
                    <a:cubicBezTo>
                      <a:pt x="37" y="14"/>
                      <a:pt x="37" y="10"/>
                      <a:pt x="36" y="8"/>
                    </a:cubicBezTo>
                    <a:cubicBezTo>
                      <a:pt x="34" y="1"/>
                      <a:pt x="27" y="0"/>
                      <a:pt x="18" y="0"/>
                    </a:cubicBezTo>
                    <a:cubicBezTo>
                      <a:pt x="10" y="0"/>
                      <a:pt x="3" y="1"/>
                      <a:pt x="1" y="8"/>
                    </a:cubicBezTo>
                    <a:cubicBezTo>
                      <a:pt x="0" y="10"/>
                      <a:pt x="0" y="14"/>
                      <a:pt x="0" y="1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7" y="53"/>
                      <a:pt x="15" y="60"/>
                      <a:pt x="22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9" name="Freeform: Shape 257">
                <a:extLst>
                  <a:ext uri="{FF2B5EF4-FFF2-40B4-BE49-F238E27FC236}">
                    <a16:creationId xmlns:a16="http://schemas.microsoft.com/office/drawing/2014/main" id="{203A4B60-6EC5-01BE-0FB9-3FEF6CC3153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550787" y="3472117"/>
                <a:ext cx="25734" cy="91906"/>
              </a:xfrm>
              <a:custGeom>
                <a:avLst/>
                <a:gdLst>
                  <a:gd name="T0" fmla="*/ 6 w 6"/>
                  <a:gd name="T1" fmla="*/ 1 h 21"/>
                  <a:gd name="T2" fmla="*/ 3 w 6"/>
                  <a:gd name="T3" fmla="*/ 0 h 21"/>
                  <a:gd name="T4" fmla="*/ 3 w 6"/>
                  <a:gd name="T5" fmla="*/ 0 h 21"/>
                  <a:gd name="T6" fmla="*/ 0 w 6"/>
                  <a:gd name="T7" fmla="*/ 1 h 21"/>
                  <a:gd name="T8" fmla="*/ 0 w 6"/>
                  <a:gd name="T9" fmla="*/ 21 h 21"/>
                  <a:gd name="T10" fmla="*/ 6 w 6"/>
                  <a:gd name="T11" fmla="*/ 15 h 21"/>
                  <a:gd name="T12" fmla="*/ 6 w 6"/>
                  <a:gd name="T13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1">
                    <a:moveTo>
                      <a:pt x="6" y="1"/>
                    </a:moveTo>
                    <a:cubicBezTo>
                      <a:pt x="5" y="1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2" y="19"/>
                      <a:pt x="4" y="17"/>
                      <a:pt x="6" y="15"/>
                    </a:cubicBezTo>
                    <a:lnTo>
                      <a:pt x="6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0" name="Freeform: Shape 258">
                <a:extLst>
                  <a:ext uri="{FF2B5EF4-FFF2-40B4-BE49-F238E27FC236}">
                    <a16:creationId xmlns:a16="http://schemas.microsoft.com/office/drawing/2014/main" id="{E72F476A-834E-D2AB-1326-752C00869BF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550787" y="3290756"/>
                <a:ext cx="25734" cy="17156"/>
              </a:xfrm>
              <a:custGeom>
                <a:avLst/>
                <a:gdLst>
                  <a:gd name="T0" fmla="*/ 4 w 6"/>
                  <a:gd name="T1" fmla="*/ 4 h 4"/>
                  <a:gd name="T2" fmla="*/ 4 w 6"/>
                  <a:gd name="T3" fmla="*/ 4 h 4"/>
                  <a:gd name="T4" fmla="*/ 6 w 6"/>
                  <a:gd name="T5" fmla="*/ 4 h 4"/>
                  <a:gd name="T6" fmla="*/ 6 w 6"/>
                  <a:gd name="T7" fmla="*/ 0 h 4"/>
                  <a:gd name="T8" fmla="*/ 0 w 6"/>
                  <a:gd name="T9" fmla="*/ 0 h 4"/>
                  <a:gd name="T10" fmla="*/ 0 w 6"/>
                  <a:gd name="T11" fmla="*/ 4 h 4"/>
                  <a:gd name="T12" fmla="*/ 4 w 6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2" y="4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1" name="Freeform: Shape 259">
                <a:extLst>
                  <a:ext uri="{FF2B5EF4-FFF2-40B4-BE49-F238E27FC236}">
                    <a16:creationId xmlns:a16="http://schemas.microsoft.com/office/drawing/2014/main" id="{1F668FAE-51CC-4EAB-00BB-04AE3E4F1FE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439274" y="3316489"/>
                <a:ext cx="243857" cy="177685"/>
              </a:xfrm>
              <a:custGeom>
                <a:avLst/>
                <a:gdLst>
                  <a:gd name="T0" fmla="*/ 31 w 55"/>
                  <a:gd name="T1" fmla="*/ 0 h 40"/>
                  <a:gd name="T2" fmla="*/ 29 w 55"/>
                  <a:gd name="T3" fmla="*/ 0 h 40"/>
                  <a:gd name="T4" fmla="*/ 29 w 55"/>
                  <a:gd name="T5" fmla="*/ 0 h 40"/>
                  <a:gd name="T6" fmla="*/ 25 w 55"/>
                  <a:gd name="T7" fmla="*/ 0 h 40"/>
                  <a:gd name="T8" fmla="*/ 0 w 55"/>
                  <a:gd name="T9" fmla="*/ 27 h 40"/>
                  <a:gd name="T10" fmla="*/ 2 w 55"/>
                  <a:gd name="T11" fmla="*/ 38 h 40"/>
                  <a:gd name="T12" fmla="*/ 3 w 55"/>
                  <a:gd name="T13" fmla="*/ 39 h 40"/>
                  <a:gd name="T14" fmla="*/ 5 w 55"/>
                  <a:gd name="T15" fmla="*/ 37 h 40"/>
                  <a:gd name="T16" fmla="*/ 12 w 55"/>
                  <a:gd name="T17" fmla="*/ 33 h 40"/>
                  <a:gd name="T18" fmla="*/ 12 w 55"/>
                  <a:gd name="T19" fmla="*/ 33 h 40"/>
                  <a:gd name="T20" fmla="*/ 19 w 55"/>
                  <a:gd name="T21" fmla="*/ 38 h 40"/>
                  <a:gd name="T22" fmla="*/ 20 w 55"/>
                  <a:gd name="T23" fmla="*/ 39 h 40"/>
                  <a:gd name="T24" fmla="*/ 21 w 55"/>
                  <a:gd name="T25" fmla="*/ 38 h 40"/>
                  <a:gd name="T26" fmla="*/ 25 w 55"/>
                  <a:gd name="T27" fmla="*/ 34 h 40"/>
                  <a:gd name="T28" fmla="*/ 28 w 55"/>
                  <a:gd name="T29" fmla="*/ 33 h 40"/>
                  <a:gd name="T30" fmla="*/ 28 w 55"/>
                  <a:gd name="T31" fmla="*/ 33 h 40"/>
                  <a:gd name="T32" fmla="*/ 31 w 55"/>
                  <a:gd name="T33" fmla="*/ 34 h 40"/>
                  <a:gd name="T34" fmla="*/ 36 w 55"/>
                  <a:gd name="T35" fmla="*/ 38 h 40"/>
                  <a:gd name="T36" fmla="*/ 36 w 55"/>
                  <a:gd name="T37" fmla="*/ 40 h 40"/>
                  <a:gd name="T38" fmla="*/ 37 w 55"/>
                  <a:gd name="T39" fmla="*/ 38 h 40"/>
                  <a:gd name="T40" fmla="*/ 44 w 55"/>
                  <a:gd name="T41" fmla="*/ 34 h 40"/>
                  <a:gd name="T42" fmla="*/ 44 w 55"/>
                  <a:gd name="T43" fmla="*/ 34 h 40"/>
                  <a:gd name="T44" fmla="*/ 45 w 55"/>
                  <a:gd name="T45" fmla="*/ 34 h 40"/>
                  <a:gd name="T46" fmla="*/ 55 w 55"/>
                  <a:gd name="T47" fmla="*/ 20 h 40"/>
                  <a:gd name="T48" fmla="*/ 31 w 55"/>
                  <a:gd name="T4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5" h="40">
                    <a:moveTo>
                      <a:pt x="31" y="0"/>
                    </a:moveTo>
                    <a:cubicBezTo>
                      <a:pt x="30" y="0"/>
                      <a:pt x="30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7" y="0"/>
                      <a:pt x="26" y="0"/>
                      <a:pt x="25" y="0"/>
                    </a:cubicBezTo>
                    <a:cubicBezTo>
                      <a:pt x="11" y="2"/>
                      <a:pt x="1" y="13"/>
                      <a:pt x="0" y="27"/>
                    </a:cubicBezTo>
                    <a:cubicBezTo>
                      <a:pt x="0" y="31"/>
                      <a:pt x="1" y="34"/>
                      <a:pt x="2" y="38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4" y="39"/>
                      <a:pt x="4" y="38"/>
                      <a:pt x="5" y="37"/>
                    </a:cubicBezTo>
                    <a:cubicBezTo>
                      <a:pt x="6" y="35"/>
                      <a:pt x="9" y="33"/>
                      <a:pt x="12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5" y="33"/>
                      <a:pt x="18" y="35"/>
                      <a:pt x="19" y="38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20" y="39"/>
                      <a:pt x="20" y="39"/>
                      <a:pt x="21" y="38"/>
                    </a:cubicBezTo>
                    <a:cubicBezTo>
                      <a:pt x="22" y="36"/>
                      <a:pt x="23" y="35"/>
                      <a:pt x="25" y="34"/>
                    </a:cubicBezTo>
                    <a:cubicBezTo>
                      <a:pt x="26" y="34"/>
                      <a:pt x="27" y="33"/>
                      <a:pt x="28" y="33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9" y="33"/>
                      <a:pt x="30" y="34"/>
                      <a:pt x="31" y="34"/>
                    </a:cubicBezTo>
                    <a:cubicBezTo>
                      <a:pt x="33" y="35"/>
                      <a:pt x="35" y="36"/>
                      <a:pt x="36" y="38"/>
                    </a:cubicBezTo>
                    <a:cubicBezTo>
                      <a:pt x="36" y="39"/>
                      <a:pt x="36" y="40"/>
                      <a:pt x="36" y="40"/>
                    </a:cubicBezTo>
                    <a:cubicBezTo>
                      <a:pt x="37" y="40"/>
                      <a:pt x="37" y="39"/>
                      <a:pt x="37" y="38"/>
                    </a:cubicBezTo>
                    <a:cubicBezTo>
                      <a:pt x="39" y="36"/>
                      <a:pt x="41" y="34"/>
                      <a:pt x="44" y="34"/>
                    </a:cubicBezTo>
                    <a:cubicBezTo>
                      <a:pt x="44" y="34"/>
                      <a:pt x="44" y="34"/>
                      <a:pt x="44" y="34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8" y="29"/>
                      <a:pt x="52" y="25"/>
                      <a:pt x="55" y="20"/>
                    </a:cubicBezTo>
                    <a:cubicBezTo>
                      <a:pt x="52" y="9"/>
                      <a:pt x="43" y="1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2" name="Freeform: Shape 260">
                <a:extLst>
                  <a:ext uri="{FF2B5EF4-FFF2-40B4-BE49-F238E27FC236}">
                    <a16:creationId xmlns:a16="http://schemas.microsoft.com/office/drawing/2014/main" id="{A9CD3BAB-03BA-A7AA-E573-0CDC4AF3D98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295964" y="1228386"/>
                <a:ext cx="322284" cy="256111"/>
              </a:xfrm>
              <a:custGeom>
                <a:avLst/>
                <a:gdLst>
                  <a:gd name="T0" fmla="*/ 71 w 73"/>
                  <a:gd name="T1" fmla="*/ 14 h 58"/>
                  <a:gd name="T2" fmla="*/ 57 w 73"/>
                  <a:gd name="T3" fmla="*/ 20 h 58"/>
                  <a:gd name="T4" fmla="*/ 51 w 73"/>
                  <a:gd name="T5" fmla="*/ 20 h 58"/>
                  <a:gd name="T6" fmla="*/ 48 w 73"/>
                  <a:gd name="T7" fmla="*/ 13 h 58"/>
                  <a:gd name="T8" fmla="*/ 52 w 73"/>
                  <a:gd name="T9" fmla="*/ 9 h 58"/>
                  <a:gd name="T10" fmla="*/ 67 w 73"/>
                  <a:gd name="T11" fmla="*/ 3 h 58"/>
                  <a:gd name="T12" fmla="*/ 51 w 73"/>
                  <a:gd name="T13" fmla="*/ 1 h 58"/>
                  <a:gd name="T14" fmla="*/ 50 w 73"/>
                  <a:gd name="T15" fmla="*/ 3 h 58"/>
                  <a:gd name="T16" fmla="*/ 43 w 73"/>
                  <a:gd name="T17" fmla="*/ 13 h 58"/>
                  <a:gd name="T18" fmla="*/ 44 w 73"/>
                  <a:gd name="T19" fmla="*/ 2 h 58"/>
                  <a:gd name="T20" fmla="*/ 38 w 73"/>
                  <a:gd name="T21" fmla="*/ 1 h 58"/>
                  <a:gd name="T22" fmla="*/ 34 w 73"/>
                  <a:gd name="T23" fmla="*/ 7 h 58"/>
                  <a:gd name="T24" fmla="*/ 27 w 73"/>
                  <a:gd name="T25" fmla="*/ 10 h 58"/>
                  <a:gd name="T26" fmla="*/ 23 w 73"/>
                  <a:gd name="T27" fmla="*/ 3 h 58"/>
                  <a:gd name="T28" fmla="*/ 22 w 73"/>
                  <a:gd name="T29" fmla="*/ 3 h 58"/>
                  <a:gd name="T30" fmla="*/ 19 w 73"/>
                  <a:gd name="T31" fmla="*/ 7 h 58"/>
                  <a:gd name="T32" fmla="*/ 17 w 73"/>
                  <a:gd name="T33" fmla="*/ 13 h 58"/>
                  <a:gd name="T34" fmla="*/ 25 w 73"/>
                  <a:gd name="T35" fmla="*/ 20 h 58"/>
                  <a:gd name="T36" fmla="*/ 14 w 73"/>
                  <a:gd name="T37" fmla="*/ 18 h 58"/>
                  <a:gd name="T38" fmla="*/ 4 w 73"/>
                  <a:gd name="T39" fmla="*/ 11 h 58"/>
                  <a:gd name="T40" fmla="*/ 0 w 73"/>
                  <a:gd name="T41" fmla="*/ 20 h 58"/>
                  <a:gd name="T42" fmla="*/ 1 w 73"/>
                  <a:gd name="T43" fmla="*/ 30 h 58"/>
                  <a:gd name="T44" fmla="*/ 16 w 73"/>
                  <a:gd name="T45" fmla="*/ 24 h 58"/>
                  <a:gd name="T46" fmla="*/ 22 w 73"/>
                  <a:gd name="T47" fmla="*/ 24 h 58"/>
                  <a:gd name="T48" fmla="*/ 24 w 73"/>
                  <a:gd name="T49" fmla="*/ 31 h 58"/>
                  <a:gd name="T50" fmla="*/ 20 w 73"/>
                  <a:gd name="T51" fmla="*/ 35 h 58"/>
                  <a:gd name="T52" fmla="*/ 6 w 73"/>
                  <a:gd name="T53" fmla="*/ 41 h 58"/>
                  <a:gd name="T54" fmla="*/ 12 w 73"/>
                  <a:gd name="T55" fmla="*/ 49 h 58"/>
                  <a:gd name="T56" fmla="*/ 22 w 73"/>
                  <a:gd name="T57" fmla="*/ 53 h 58"/>
                  <a:gd name="T58" fmla="*/ 23 w 73"/>
                  <a:gd name="T59" fmla="*/ 41 h 58"/>
                  <a:gd name="T60" fmla="*/ 30 w 73"/>
                  <a:gd name="T61" fmla="*/ 31 h 58"/>
                  <a:gd name="T62" fmla="*/ 29 w 73"/>
                  <a:gd name="T63" fmla="*/ 42 h 58"/>
                  <a:gd name="T64" fmla="*/ 34 w 73"/>
                  <a:gd name="T65" fmla="*/ 45 h 58"/>
                  <a:gd name="T66" fmla="*/ 34 w 73"/>
                  <a:gd name="T67" fmla="*/ 51 h 58"/>
                  <a:gd name="T68" fmla="*/ 38 w 73"/>
                  <a:gd name="T69" fmla="*/ 51 h 58"/>
                  <a:gd name="T70" fmla="*/ 38 w 73"/>
                  <a:gd name="T71" fmla="*/ 45 h 58"/>
                  <a:gd name="T72" fmla="*/ 44 w 73"/>
                  <a:gd name="T73" fmla="*/ 42 h 58"/>
                  <a:gd name="T74" fmla="*/ 43 w 73"/>
                  <a:gd name="T75" fmla="*/ 31 h 58"/>
                  <a:gd name="T76" fmla="*/ 50 w 73"/>
                  <a:gd name="T77" fmla="*/ 41 h 58"/>
                  <a:gd name="T78" fmla="*/ 51 w 73"/>
                  <a:gd name="T79" fmla="*/ 53 h 58"/>
                  <a:gd name="T80" fmla="*/ 61 w 73"/>
                  <a:gd name="T81" fmla="*/ 49 h 58"/>
                  <a:gd name="T82" fmla="*/ 67 w 73"/>
                  <a:gd name="T83" fmla="*/ 41 h 58"/>
                  <a:gd name="T84" fmla="*/ 52 w 73"/>
                  <a:gd name="T85" fmla="*/ 35 h 58"/>
                  <a:gd name="T86" fmla="*/ 48 w 73"/>
                  <a:gd name="T87" fmla="*/ 31 h 58"/>
                  <a:gd name="T88" fmla="*/ 51 w 73"/>
                  <a:gd name="T89" fmla="*/ 24 h 58"/>
                  <a:gd name="T90" fmla="*/ 57 w 73"/>
                  <a:gd name="T91" fmla="*/ 24 h 58"/>
                  <a:gd name="T92" fmla="*/ 71 w 73"/>
                  <a:gd name="T93" fmla="*/ 30 h 58"/>
                  <a:gd name="T94" fmla="*/ 73 w 73"/>
                  <a:gd name="T95" fmla="*/ 2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3" h="58">
                    <a:moveTo>
                      <a:pt x="73" y="20"/>
                    </a:moveTo>
                    <a:cubicBezTo>
                      <a:pt x="65" y="20"/>
                      <a:pt x="65" y="20"/>
                      <a:pt x="65" y="20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7" y="18"/>
                      <a:pt x="46" y="17"/>
                      <a:pt x="46" y="16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4" y="7"/>
                      <a:pt x="54" y="7"/>
                      <a:pt x="54" y="7"/>
                    </a:cubicBezTo>
                    <a:cubicBezTo>
                      <a:pt x="67" y="7"/>
                      <a:pt x="67" y="7"/>
                      <a:pt x="67" y="7"/>
                    </a:cubicBezTo>
                    <a:cubicBezTo>
                      <a:pt x="67" y="3"/>
                      <a:pt x="67" y="3"/>
                      <a:pt x="67" y="3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58" y="0"/>
                      <a:pt x="54" y="0"/>
                      <a:pt x="51" y="1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6" y="10"/>
                      <a:pt x="46" y="10"/>
                      <a:pt x="46" y="10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1" y="12"/>
                      <a:pt x="40" y="11"/>
                      <a:pt x="38" y="11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1" y="1"/>
                      <a:pt x="40" y="1"/>
                      <a:pt x="39" y="1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35" y="2"/>
                      <a:pt x="32" y="2"/>
                      <a:pt x="29" y="2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3" y="11"/>
                      <a:pt x="31" y="12"/>
                      <a:pt x="30" y="13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3" y="3"/>
                      <a:pt x="23" y="3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16" y="4"/>
                      <a:pt x="11" y="5"/>
                      <a:pt x="6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6" y="17"/>
                      <a:pt x="26" y="18"/>
                      <a:pt x="25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6" y="26"/>
                      <a:pt x="26" y="27"/>
                      <a:pt x="27" y="28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8" y="44"/>
                      <a:pt x="18" y="44"/>
                      <a:pt x="18" y="44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22" y="53"/>
                      <a:pt x="22" y="53"/>
                      <a:pt x="22" y="53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1" y="32"/>
                      <a:pt x="33" y="33"/>
                      <a:pt x="34" y="33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25" y="54"/>
                      <a:pt x="25" y="54"/>
                      <a:pt x="25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58"/>
                      <a:pt x="34" y="58"/>
                      <a:pt x="34" y="58"/>
                    </a:cubicBezTo>
                    <a:cubicBezTo>
                      <a:pt x="38" y="58"/>
                      <a:pt x="38" y="58"/>
                      <a:pt x="38" y="58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48" y="54"/>
                      <a:pt x="48" y="54"/>
                      <a:pt x="48" y="54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40" y="33"/>
                      <a:pt x="41" y="32"/>
                      <a:pt x="43" y="31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46" y="41"/>
                      <a:pt x="46" y="41"/>
                      <a:pt x="46" y="41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44"/>
                      <a:pt x="55" y="44"/>
                      <a:pt x="55" y="44"/>
                    </a:cubicBezTo>
                    <a:cubicBezTo>
                      <a:pt x="61" y="49"/>
                      <a:pt x="61" y="49"/>
                      <a:pt x="61" y="49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58" y="41"/>
                      <a:pt x="58" y="41"/>
                      <a:pt x="58" y="41"/>
                    </a:cubicBezTo>
                    <a:cubicBezTo>
                      <a:pt x="67" y="41"/>
                      <a:pt x="67" y="41"/>
                      <a:pt x="67" y="41"/>
                    </a:cubicBezTo>
                    <a:cubicBezTo>
                      <a:pt x="67" y="37"/>
                      <a:pt x="67" y="37"/>
                      <a:pt x="67" y="37"/>
                    </a:cubicBezTo>
                    <a:cubicBezTo>
                      <a:pt x="54" y="37"/>
                      <a:pt x="54" y="37"/>
                      <a:pt x="54" y="37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6" y="35"/>
                      <a:pt x="56" y="35"/>
                      <a:pt x="56" y="35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48" y="31"/>
                      <a:pt x="48" y="31"/>
                      <a:pt x="48" y="31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27"/>
                      <a:pt x="47" y="26"/>
                      <a:pt x="47" y="24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7" y="24"/>
                      <a:pt x="57" y="24"/>
                      <a:pt x="57" y="24"/>
                    </a:cubicBezTo>
                    <a:cubicBezTo>
                      <a:pt x="59" y="24"/>
                      <a:pt x="59" y="24"/>
                      <a:pt x="59" y="24"/>
                    </a:cubicBezTo>
                    <a:cubicBezTo>
                      <a:pt x="69" y="33"/>
                      <a:pt x="69" y="33"/>
                      <a:pt x="69" y="33"/>
                    </a:cubicBezTo>
                    <a:cubicBezTo>
                      <a:pt x="71" y="30"/>
                      <a:pt x="71" y="30"/>
                      <a:pt x="71" y="30"/>
                    </a:cubicBezTo>
                    <a:cubicBezTo>
                      <a:pt x="65" y="24"/>
                      <a:pt x="65" y="24"/>
                      <a:pt x="65" y="24"/>
                    </a:cubicBezTo>
                    <a:cubicBezTo>
                      <a:pt x="73" y="24"/>
                      <a:pt x="73" y="24"/>
                      <a:pt x="73" y="24"/>
                    </a:cubicBezTo>
                    <a:lnTo>
                      <a:pt x="73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3" name="Freeform: Shape 261">
                <a:extLst>
                  <a:ext uri="{FF2B5EF4-FFF2-40B4-BE49-F238E27FC236}">
                    <a16:creationId xmlns:a16="http://schemas.microsoft.com/office/drawing/2014/main" id="{CA961D97-EFBD-F862-986D-23FB34873A6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20536" y="2283466"/>
                <a:ext cx="259787" cy="256111"/>
              </a:xfrm>
              <a:custGeom>
                <a:avLst/>
                <a:gdLst>
                  <a:gd name="T0" fmla="*/ 52 w 59"/>
                  <a:gd name="T1" fmla="*/ 41 h 58"/>
                  <a:gd name="T2" fmla="*/ 55 w 59"/>
                  <a:gd name="T3" fmla="*/ 44 h 58"/>
                  <a:gd name="T4" fmla="*/ 48 w 59"/>
                  <a:gd name="T5" fmla="*/ 52 h 58"/>
                  <a:gd name="T6" fmla="*/ 45 w 59"/>
                  <a:gd name="T7" fmla="*/ 49 h 58"/>
                  <a:gd name="T8" fmla="*/ 37 w 59"/>
                  <a:gd name="T9" fmla="*/ 53 h 58"/>
                  <a:gd name="T10" fmla="*/ 37 w 59"/>
                  <a:gd name="T11" fmla="*/ 58 h 58"/>
                  <a:gd name="T12" fmla="*/ 29 w 59"/>
                  <a:gd name="T13" fmla="*/ 58 h 58"/>
                  <a:gd name="T14" fmla="*/ 29 w 59"/>
                  <a:gd name="T15" fmla="*/ 46 h 58"/>
                  <a:gd name="T16" fmla="*/ 42 w 59"/>
                  <a:gd name="T17" fmla="*/ 40 h 58"/>
                  <a:gd name="T18" fmla="*/ 40 w 59"/>
                  <a:gd name="T19" fmla="*/ 16 h 58"/>
                  <a:gd name="T20" fmla="*/ 40 w 59"/>
                  <a:gd name="T21" fmla="*/ 16 h 58"/>
                  <a:gd name="T22" fmla="*/ 34 w 59"/>
                  <a:gd name="T23" fmla="*/ 13 h 58"/>
                  <a:gd name="T24" fmla="*/ 29 w 59"/>
                  <a:gd name="T25" fmla="*/ 12 h 58"/>
                  <a:gd name="T26" fmla="*/ 29 w 59"/>
                  <a:gd name="T27" fmla="*/ 0 h 58"/>
                  <a:gd name="T28" fmla="*/ 32 w 59"/>
                  <a:gd name="T29" fmla="*/ 0 h 58"/>
                  <a:gd name="T30" fmla="*/ 33 w 59"/>
                  <a:gd name="T31" fmla="*/ 4 h 58"/>
                  <a:gd name="T32" fmla="*/ 41 w 59"/>
                  <a:gd name="T33" fmla="*/ 7 h 58"/>
                  <a:gd name="T34" fmla="*/ 44 w 59"/>
                  <a:gd name="T35" fmla="*/ 3 h 58"/>
                  <a:gd name="T36" fmla="*/ 52 w 59"/>
                  <a:gd name="T37" fmla="*/ 10 h 58"/>
                  <a:gd name="T38" fmla="*/ 49 w 59"/>
                  <a:gd name="T39" fmla="*/ 14 h 58"/>
                  <a:gd name="T40" fmla="*/ 53 w 59"/>
                  <a:gd name="T41" fmla="*/ 22 h 58"/>
                  <a:gd name="T42" fmla="*/ 58 w 59"/>
                  <a:gd name="T43" fmla="*/ 21 h 58"/>
                  <a:gd name="T44" fmla="*/ 59 w 59"/>
                  <a:gd name="T45" fmla="*/ 32 h 58"/>
                  <a:gd name="T46" fmla="*/ 54 w 59"/>
                  <a:gd name="T47" fmla="*/ 32 h 58"/>
                  <a:gd name="T48" fmla="*/ 52 w 59"/>
                  <a:gd name="T49" fmla="*/ 41 h 58"/>
                  <a:gd name="T50" fmla="*/ 29 w 59"/>
                  <a:gd name="T51" fmla="*/ 58 h 58"/>
                  <a:gd name="T52" fmla="*/ 26 w 59"/>
                  <a:gd name="T53" fmla="*/ 58 h 58"/>
                  <a:gd name="T54" fmla="*/ 26 w 59"/>
                  <a:gd name="T55" fmla="*/ 54 h 58"/>
                  <a:gd name="T56" fmla="*/ 18 w 59"/>
                  <a:gd name="T57" fmla="*/ 51 h 58"/>
                  <a:gd name="T58" fmla="*/ 15 w 59"/>
                  <a:gd name="T59" fmla="*/ 55 h 58"/>
                  <a:gd name="T60" fmla="*/ 7 w 59"/>
                  <a:gd name="T61" fmla="*/ 48 h 58"/>
                  <a:gd name="T62" fmla="*/ 9 w 59"/>
                  <a:gd name="T63" fmla="*/ 45 h 58"/>
                  <a:gd name="T64" fmla="*/ 5 w 59"/>
                  <a:gd name="T65" fmla="*/ 37 h 58"/>
                  <a:gd name="T66" fmla="*/ 1 w 59"/>
                  <a:gd name="T67" fmla="*/ 37 h 58"/>
                  <a:gd name="T68" fmla="*/ 0 w 59"/>
                  <a:gd name="T69" fmla="*/ 26 h 58"/>
                  <a:gd name="T70" fmla="*/ 4 w 59"/>
                  <a:gd name="T71" fmla="*/ 26 h 58"/>
                  <a:gd name="T72" fmla="*/ 7 w 59"/>
                  <a:gd name="T73" fmla="*/ 17 h 58"/>
                  <a:gd name="T74" fmla="*/ 4 w 59"/>
                  <a:gd name="T75" fmla="*/ 15 h 58"/>
                  <a:gd name="T76" fmla="*/ 11 w 59"/>
                  <a:gd name="T77" fmla="*/ 6 h 58"/>
                  <a:gd name="T78" fmla="*/ 14 w 59"/>
                  <a:gd name="T79" fmla="*/ 9 h 58"/>
                  <a:gd name="T80" fmla="*/ 22 w 59"/>
                  <a:gd name="T81" fmla="*/ 5 h 58"/>
                  <a:gd name="T82" fmla="*/ 21 w 59"/>
                  <a:gd name="T83" fmla="*/ 1 h 58"/>
                  <a:gd name="T84" fmla="*/ 29 w 59"/>
                  <a:gd name="T85" fmla="*/ 0 h 58"/>
                  <a:gd name="T86" fmla="*/ 29 w 59"/>
                  <a:gd name="T87" fmla="*/ 12 h 58"/>
                  <a:gd name="T88" fmla="*/ 16 w 59"/>
                  <a:gd name="T89" fmla="*/ 18 h 58"/>
                  <a:gd name="T90" fmla="*/ 18 w 59"/>
                  <a:gd name="T91" fmla="*/ 42 h 58"/>
                  <a:gd name="T92" fmla="*/ 24 w 59"/>
                  <a:gd name="T93" fmla="*/ 45 h 58"/>
                  <a:gd name="T94" fmla="*/ 29 w 59"/>
                  <a:gd name="T95" fmla="*/ 46 h 58"/>
                  <a:gd name="T96" fmla="*/ 29 w 59"/>
                  <a:gd name="T9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9" h="58">
                    <a:moveTo>
                      <a:pt x="52" y="41"/>
                    </a:moveTo>
                    <a:cubicBezTo>
                      <a:pt x="55" y="44"/>
                      <a:pt x="55" y="44"/>
                      <a:pt x="55" y="44"/>
                    </a:cubicBezTo>
                    <a:cubicBezTo>
                      <a:pt x="48" y="52"/>
                      <a:pt x="48" y="52"/>
                      <a:pt x="48" y="52"/>
                    </a:cubicBezTo>
                    <a:cubicBezTo>
                      <a:pt x="45" y="49"/>
                      <a:pt x="45" y="49"/>
                      <a:pt x="45" y="49"/>
                    </a:cubicBezTo>
                    <a:cubicBezTo>
                      <a:pt x="42" y="51"/>
                      <a:pt x="40" y="52"/>
                      <a:pt x="37" y="53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34" y="46"/>
                      <a:pt x="39" y="44"/>
                      <a:pt x="42" y="40"/>
                    </a:cubicBezTo>
                    <a:cubicBezTo>
                      <a:pt x="48" y="33"/>
                      <a:pt x="47" y="22"/>
                      <a:pt x="40" y="16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38" y="15"/>
                      <a:pt x="36" y="14"/>
                      <a:pt x="34" y="13"/>
                    </a:cubicBezTo>
                    <a:cubicBezTo>
                      <a:pt x="33" y="12"/>
                      <a:pt x="31" y="12"/>
                      <a:pt x="29" y="12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6" y="4"/>
                      <a:pt x="38" y="5"/>
                      <a:pt x="41" y="7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51" y="16"/>
                      <a:pt x="53" y="19"/>
                      <a:pt x="53" y="22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4" y="35"/>
                      <a:pt x="53" y="38"/>
                      <a:pt x="52" y="41"/>
                    </a:cubicBezTo>
                    <a:close/>
                    <a:moveTo>
                      <a:pt x="29" y="58"/>
                    </a:moveTo>
                    <a:cubicBezTo>
                      <a:pt x="26" y="58"/>
                      <a:pt x="26" y="58"/>
                      <a:pt x="26" y="58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3" y="54"/>
                      <a:pt x="20" y="53"/>
                      <a:pt x="18" y="51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8" y="42"/>
                      <a:pt x="6" y="40"/>
                      <a:pt x="5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5" y="23"/>
                      <a:pt x="6" y="20"/>
                      <a:pt x="7" y="17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6" y="7"/>
                      <a:pt x="19" y="6"/>
                      <a:pt x="22" y="5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4" y="12"/>
                      <a:pt x="20" y="14"/>
                      <a:pt x="16" y="18"/>
                    </a:cubicBezTo>
                    <a:cubicBezTo>
                      <a:pt x="10" y="25"/>
                      <a:pt x="11" y="36"/>
                      <a:pt x="18" y="42"/>
                    </a:cubicBezTo>
                    <a:cubicBezTo>
                      <a:pt x="20" y="44"/>
                      <a:pt x="22" y="45"/>
                      <a:pt x="24" y="45"/>
                    </a:cubicBezTo>
                    <a:cubicBezTo>
                      <a:pt x="26" y="46"/>
                      <a:pt x="28" y="46"/>
                      <a:pt x="29" y="46"/>
                    </a:cubicBezTo>
                    <a:lnTo>
                      <a:pt x="29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4" name="Freeform: Shape 262">
                <a:extLst>
                  <a:ext uri="{FF2B5EF4-FFF2-40B4-BE49-F238E27FC236}">
                    <a16:creationId xmlns:a16="http://schemas.microsoft.com/office/drawing/2014/main" id="{3FAA784E-FB3E-DD7D-B340-1988FA78947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205347" y="2729517"/>
                <a:ext cx="13480" cy="22057"/>
              </a:xfrm>
              <a:custGeom>
                <a:avLst/>
                <a:gdLst>
                  <a:gd name="T0" fmla="*/ 0 w 3"/>
                  <a:gd name="T1" fmla="*/ 5 h 5"/>
                  <a:gd name="T2" fmla="*/ 3 w 3"/>
                  <a:gd name="T3" fmla="*/ 1 h 5"/>
                  <a:gd name="T4" fmla="*/ 0 w 3"/>
                  <a:gd name="T5" fmla="*/ 0 h 5"/>
                  <a:gd name="T6" fmla="*/ 0 w 3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1" y="1"/>
                      <a:pt x="0" y="0"/>
                    </a:cubicBezTo>
                    <a:cubicBezTo>
                      <a:pt x="0" y="2"/>
                      <a:pt x="0" y="3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5" name="Freeform: Shape 263">
                <a:extLst>
                  <a:ext uri="{FF2B5EF4-FFF2-40B4-BE49-F238E27FC236}">
                    <a16:creationId xmlns:a16="http://schemas.microsoft.com/office/drawing/2014/main" id="{5AE218CA-50DC-53ED-2DC8-6EF2B1F57CA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200445" y="2671922"/>
                <a:ext cx="49017" cy="53918"/>
              </a:xfrm>
              <a:custGeom>
                <a:avLst/>
                <a:gdLst>
                  <a:gd name="T0" fmla="*/ 5 w 11"/>
                  <a:gd name="T1" fmla="*/ 12 h 12"/>
                  <a:gd name="T2" fmla="*/ 6 w 11"/>
                  <a:gd name="T3" fmla="*/ 12 h 12"/>
                  <a:gd name="T4" fmla="*/ 6 w 11"/>
                  <a:gd name="T5" fmla="*/ 12 h 12"/>
                  <a:gd name="T6" fmla="*/ 11 w 11"/>
                  <a:gd name="T7" fmla="*/ 6 h 12"/>
                  <a:gd name="T8" fmla="*/ 11 w 11"/>
                  <a:gd name="T9" fmla="*/ 6 h 12"/>
                  <a:gd name="T10" fmla="*/ 11 w 11"/>
                  <a:gd name="T11" fmla="*/ 5 h 12"/>
                  <a:gd name="T12" fmla="*/ 5 w 11"/>
                  <a:gd name="T13" fmla="*/ 0 h 12"/>
                  <a:gd name="T14" fmla="*/ 4 w 11"/>
                  <a:gd name="T15" fmla="*/ 0 h 12"/>
                  <a:gd name="T16" fmla="*/ 0 w 11"/>
                  <a:gd name="T17" fmla="*/ 3 h 12"/>
                  <a:gd name="T18" fmla="*/ 1 w 11"/>
                  <a:gd name="T19" fmla="*/ 9 h 12"/>
                  <a:gd name="T20" fmla="*/ 5 w 11"/>
                  <a:gd name="T2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12">
                    <a:moveTo>
                      <a:pt x="5" y="12"/>
                    </a:moveTo>
                    <a:cubicBezTo>
                      <a:pt x="5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9" y="11"/>
                      <a:pt x="11" y="8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5"/>
                      <a:pt x="0" y="7"/>
                      <a:pt x="1" y="9"/>
                    </a:cubicBezTo>
                    <a:cubicBezTo>
                      <a:pt x="2" y="11"/>
                      <a:pt x="3" y="12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6" name="Freeform: Shape 264">
                <a:extLst>
                  <a:ext uri="{FF2B5EF4-FFF2-40B4-BE49-F238E27FC236}">
                    <a16:creationId xmlns:a16="http://schemas.microsoft.com/office/drawing/2014/main" id="{8D5684AC-B0DA-F08B-6A0F-EE838FEA215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293577" y="2712361"/>
                <a:ext cx="96808" cy="91906"/>
              </a:xfrm>
              <a:custGeom>
                <a:avLst/>
                <a:gdLst>
                  <a:gd name="T0" fmla="*/ 12 w 22"/>
                  <a:gd name="T1" fmla="*/ 21 h 21"/>
                  <a:gd name="T2" fmla="*/ 22 w 22"/>
                  <a:gd name="T3" fmla="*/ 21 h 21"/>
                  <a:gd name="T4" fmla="*/ 6 w 22"/>
                  <a:gd name="T5" fmla="*/ 0 h 21"/>
                  <a:gd name="T6" fmla="*/ 0 w 22"/>
                  <a:gd name="T7" fmla="*/ 5 h 21"/>
                  <a:gd name="T8" fmla="*/ 12 w 22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1">
                    <a:moveTo>
                      <a:pt x="12" y="21"/>
                    </a:moveTo>
                    <a:cubicBezTo>
                      <a:pt x="22" y="21"/>
                      <a:pt x="22" y="21"/>
                      <a:pt x="22" y="2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3"/>
                      <a:pt x="2" y="5"/>
                      <a:pt x="0" y="5"/>
                    </a:cubicBezTo>
                    <a:lnTo>
                      <a:pt x="12" y="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7" name="Freeform: Shape 265">
                <a:extLst>
                  <a:ext uri="{FF2B5EF4-FFF2-40B4-BE49-F238E27FC236}">
                    <a16:creationId xmlns:a16="http://schemas.microsoft.com/office/drawing/2014/main" id="{09B4EAFC-528A-80C4-019A-7A92C9BF25A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258040" y="2671922"/>
                <a:ext cx="52693" cy="53918"/>
              </a:xfrm>
              <a:custGeom>
                <a:avLst/>
                <a:gdLst>
                  <a:gd name="T0" fmla="*/ 8 w 12"/>
                  <a:gd name="T1" fmla="*/ 0 h 12"/>
                  <a:gd name="T2" fmla="*/ 6 w 12"/>
                  <a:gd name="T3" fmla="*/ 0 h 12"/>
                  <a:gd name="T4" fmla="*/ 1 w 12"/>
                  <a:gd name="T5" fmla="*/ 5 h 12"/>
                  <a:gd name="T6" fmla="*/ 1 w 12"/>
                  <a:gd name="T7" fmla="*/ 6 h 12"/>
                  <a:gd name="T8" fmla="*/ 1 w 12"/>
                  <a:gd name="T9" fmla="*/ 6 h 12"/>
                  <a:gd name="T10" fmla="*/ 5 w 12"/>
                  <a:gd name="T11" fmla="*/ 12 h 12"/>
                  <a:gd name="T12" fmla="*/ 6 w 12"/>
                  <a:gd name="T13" fmla="*/ 12 h 12"/>
                  <a:gd name="T14" fmla="*/ 6 w 12"/>
                  <a:gd name="T15" fmla="*/ 12 h 12"/>
                  <a:gd name="T16" fmla="*/ 12 w 12"/>
                  <a:gd name="T17" fmla="*/ 7 h 12"/>
                  <a:gd name="T18" fmla="*/ 12 w 12"/>
                  <a:gd name="T19" fmla="*/ 7 h 12"/>
                  <a:gd name="T20" fmla="*/ 8 w 12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12">
                    <a:moveTo>
                      <a:pt x="8" y="0"/>
                    </a:moveTo>
                    <a:cubicBezTo>
                      <a:pt x="7" y="0"/>
                      <a:pt x="7" y="0"/>
                      <a:pt x="6" y="0"/>
                    </a:cubicBezTo>
                    <a:cubicBezTo>
                      <a:pt x="4" y="0"/>
                      <a:pt x="1" y="2"/>
                      <a:pt x="1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8"/>
                      <a:pt x="2" y="11"/>
                      <a:pt x="5" y="12"/>
                    </a:cubicBezTo>
                    <a:cubicBezTo>
                      <a:pt x="5" y="12"/>
                      <a:pt x="5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9" y="12"/>
                      <a:pt x="11" y="10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4"/>
                      <a:pt x="11" y="1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8" name="Freeform: Shape 266">
                <a:extLst>
                  <a:ext uri="{FF2B5EF4-FFF2-40B4-BE49-F238E27FC236}">
                    <a16:creationId xmlns:a16="http://schemas.microsoft.com/office/drawing/2014/main" id="{CED25A59-E94B-3556-CFEA-7FB41538A61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213925" y="2814070"/>
                <a:ext cx="220574" cy="180136"/>
              </a:xfrm>
              <a:custGeom>
                <a:avLst/>
                <a:gdLst>
                  <a:gd name="T0" fmla="*/ 9 w 50"/>
                  <a:gd name="T1" fmla="*/ 41 h 41"/>
                  <a:gd name="T2" fmla="*/ 39 w 50"/>
                  <a:gd name="T3" fmla="*/ 41 h 41"/>
                  <a:gd name="T4" fmla="*/ 50 w 50"/>
                  <a:gd name="T5" fmla="*/ 0 h 41"/>
                  <a:gd name="T6" fmla="*/ 41 w 50"/>
                  <a:gd name="T7" fmla="*/ 0 h 41"/>
                  <a:gd name="T8" fmla="*/ 31 w 50"/>
                  <a:gd name="T9" fmla="*/ 0 h 41"/>
                  <a:gd name="T10" fmla="*/ 0 w 50"/>
                  <a:gd name="T11" fmla="*/ 0 h 41"/>
                  <a:gd name="T12" fmla="*/ 9 w 50"/>
                  <a:gd name="T1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1">
                    <a:moveTo>
                      <a:pt x="9" y="41"/>
                    </a:moveTo>
                    <a:cubicBezTo>
                      <a:pt x="39" y="41"/>
                      <a:pt x="39" y="41"/>
                      <a:pt x="39" y="41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4"/>
                      <a:pt x="5" y="28"/>
                      <a:pt x="9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9" name="Freeform: Shape 267">
                <a:extLst>
                  <a:ext uri="{FF2B5EF4-FFF2-40B4-BE49-F238E27FC236}">
                    <a16:creationId xmlns:a16="http://schemas.microsoft.com/office/drawing/2014/main" id="{FCDA62FF-2141-F078-5576-236D48B1D22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35824" y="2010199"/>
                <a:ext cx="88230" cy="88230"/>
              </a:xfrm>
              <a:custGeom>
                <a:avLst/>
                <a:gdLst>
                  <a:gd name="T0" fmla="*/ 17 w 20"/>
                  <a:gd name="T1" fmla="*/ 0 h 20"/>
                  <a:gd name="T2" fmla="*/ 9 w 20"/>
                  <a:gd name="T3" fmla="*/ 0 h 20"/>
                  <a:gd name="T4" fmla="*/ 0 w 20"/>
                  <a:gd name="T5" fmla="*/ 9 h 20"/>
                  <a:gd name="T6" fmla="*/ 0 w 20"/>
                  <a:gd name="T7" fmla="*/ 20 h 20"/>
                  <a:gd name="T8" fmla="*/ 7 w 20"/>
                  <a:gd name="T9" fmla="*/ 20 h 20"/>
                  <a:gd name="T10" fmla="*/ 7 w 20"/>
                  <a:gd name="T11" fmla="*/ 9 h 20"/>
                  <a:gd name="T12" fmla="*/ 9 w 20"/>
                  <a:gd name="T13" fmla="*/ 7 h 20"/>
                  <a:gd name="T14" fmla="*/ 20 w 20"/>
                  <a:gd name="T15" fmla="*/ 7 h 20"/>
                  <a:gd name="T16" fmla="*/ 17 w 20"/>
                  <a:gd name="T1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0">
                    <a:moveTo>
                      <a:pt x="17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8"/>
                      <a:pt x="8" y="7"/>
                      <a:pt x="9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4"/>
                      <a:pt x="18" y="2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0" name="Freeform: Shape 268">
                <a:extLst>
                  <a:ext uri="{FF2B5EF4-FFF2-40B4-BE49-F238E27FC236}">
                    <a16:creationId xmlns:a16="http://schemas.microsoft.com/office/drawing/2014/main" id="{DA7B0BFC-B180-796B-215C-9F8A1FB8051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08865" y="2142544"/>
                <a:ext cx="198517" cy="149500"/>
              </a:xfrm>
              <a:custGeom>
                <a:avLst/>
                <a:gdLst>
                  <a:gd name="T0" fmla="*/ 35 w 45"/>
                  <a:gd name="T1" fmla="*/ 0 h 34"/>
                  <a:gd name="T2" fmla="*/ 29 w 45"/>
                  <a:gd name="T3" fmla="*/ 0 h 34"/>
                  <a:gd name="T4" fmla="*/ 29 w 45"/>
                  <a:gd name="T5" fmla="*/ 9 h 34"/>
                  <a:gd name="T6" fmla="*/ 34 w 45"/>
                  <a:gd name="T7" fmla="*/ 15 h 34"/>
                  <a:gd name="T8" fmla="*/ 31 w 45"/>
                  <a:gd name="T9" fmla="*/ 19 h 34"/>
                  <a:gd name="T10" fmla="*/ 31 w 45"/>
                  <a:gd name="T11" fmla="*/ 19 h 34"/>
                  <a:gd name="T12" fmla="*/ 31 w 45"/>
                  <a:gd name="T13" fmla="*/ 27 h 34"/>
                  <a:gd name="T14" fmla="*/ 29 w 45"/>
                  <a:gd name="T15" fmla="*/ 27 h 34"/>
                  <a:gd name="T16" fmla="*/ 29 w 45"/>
                  <a:gd name="T17" fmla="*/ 34 h 34"/>
                  <a:gd name="T18" fmla="*/ 45 w 45"/>
                  <a:gd name="T19" fmla="*/ 34 h 34"/>
                  <a:gd name="T20" fmla="*/ 35 w 45"/>
                  <a:gd name="T21" fmla="*/ 0 h 34"/>
                  <a:gd name="T22" fmla="*/ 29 w 45"/>
                  <a:gd name="T23" fmla="*/ 0 h 34"/>
                  <a:gd name="T24" fmla="*/ 0 w 45"/>
                  <a:gd name="T25" fmla="*/ 0 h 34"/>
                  <a:gd name="T26" fmla="*/ 0 w 45"/>
                  <a:gd name="T27" fmla="*/ 34 h 34"/>
                  <a:gd name="T28" fmla="*/ 29 w 45"/>
                  <a:gd name="T29" fmla="*/ 34 h 34"/>
                  <a:gd name="T30" fmla="*/ 29 w 45"/>
                  <a:gd name="T31" fmla="*/ 27 h 34"/>
                  <a:gd name="T32" fmla="*/ 27 w 45"/>
                  <a:gd name="T33" fmla="*/ 27 h 34"/>
                  <a:gd name="T34" fmla="*/ 27 w 45"/>
                  <a:gd name="T35" fmla="*/ 19 h 34"/>
                  <a:gd name="T36" fmla="*/ 24 w 45"/>
                  <a:gd name="T37" fmla="*/ 15 h 34"/>
                  <a:gd name="T38" fmla="*/ 29 w 45"/>
                  <a:gd name="T39" fmla="*/ 9 h 34"/>
                  <a:gd name="T40" fmla="*/ 29 w 45"/>
                  <a:gd name="T41" fmla="*/ 9 h 34"/>
                  <a:gd name="T42" fmla="*/ 29 w 45"/>
                  <a:gd name="T4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5" h="34">
                    <a:moveTo>
                      <a:pt x="35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32" y="9"/>
                      <a:pt x="34" y="12"/>
                      <a:pt x="34" y="15"/>
                    </a:cubicBezTo>
                    <a:cubicBezTo>
                      <a:pt x="34" y="17"/>
                      <a:pt x="33" y="19"/>
                      <a:pt x="31" y="19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2" y="22"/>
                      <a:pt x="39" y="11"/>
                      <a:pt x="35" y="0"/>
                    </a:cubicBezTo>
                    <a:close/>
                    <a:moveTo>
                      <a:pt x="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5" y="19"/>
                      <a:pt x="24" y="17"/>
                      <a:pt x="24" y="15"/>
                    </a:cubicBezTo>
                    <a:cubicBezTo>
                      <a:pt x="24" y="12"/>
                      <a:pt x="26" y="9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lnTo>
                      <a:pt x="2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1" name="Freeform: Shape 269">
                <a:extLst>
                  <a:ext uri="{FF2B5EF4-FFF2-40B4-BE49-F238E27FC236}">
                    <a16:creationId xmlns:a16="http://schemas.microsoft.com/office/drawing/2014/main" id="{C8D6EC96-ACF6-A4DB-4A13-E24B5F794CC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269005" y="1537190"/>
                <a:ext cx="155627" cy="66172"/>
              </a:xfrm>
              <a:custGeom>
                <a:avLst/>
                <a:gdLst>
                  <a:gd name="T0" fmla="*/ 0 w 127"/>
                  <a:gd name="T1" fmla="*/ 29 h 54"/>
                  <a:gd name="T2" fmla="*/ 51 w 127"/>
                  <a:gd name="T3" fmla="*/ 54 h 54"/>
                  <a:gd name="T4" fmla="*/ 127 w 127"/>
                  <a:gd name="T5" fmla="*/ 54 h 54"/>
                  <a:gd name="T6" fmla="*/ 15 w 127"/>
                  <a:gd name="T7" fmla="*/ 0 h 54"/>
                  <a:gd name="T8" fmla="*/ 0 w 127"/>
                  <a:gd name="T9" fmla="*/ 2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54">
                    <a:moveTo>
                      <a:pt x="0" y="29"/>
                    </a:moveTo>
                    <a:lnTo>
                      <a:pt x="51" y="54"/>
                    </a:lnTo>
                    <a:lnTo>
                      <a:pt x="127" y="54"/>
                    </a:lnTo>
                    <a:lnTo>
                      <a:pt x="15" y="0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2" name="Freeform: Shape 270">
                <a:extLst>
                  <a:ext uri="{FF2B5EF4-FFF2-40B4-BE49-F238E27FC236}">
                    <a16:creationId xmlns:a16="http://schemas.microsoft.com/office/drawing/2014/main" id="{AA6BB5FA-8339-282E-680A-A184EDAF839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269005" y="1611940"/>
                <a:ext cx="376202" cy="189939"/>
              </a:xfrm>
              <a:custGeom>
                <a:avLst/>
                <a:gdLst>
                  <a:gd name="T0" fmla="*/ 123 w 307"/>
                  <a:gd name="T1" fmla="*/ 155 h 155"/>
                  <a:gd name="T2" fmla="*/ 245 w 307"/>
                  <a:gd name="T3" fmla="*/ 155 h 155"/>
                  <a:gd name="T4" fmla="*/ 245 w 307"/>
                  <a:gd name="T5" fmla="*/ 123 h 155"/>
                  <a:gd name="T6" fmla="*/ 307 w 307"/>
                  <a:gd name="T7" fmla="*/ 123 h 155"/>
                  <a:gd name="T8" fmla="*/ 307 w 307"/>
                  <a:gd name="T9" fmla="*/ 33 h 155"/>
                  <a:gd name="T10" fmla="*/ 245 w 307"/>
                  <a:gd name="T11" fmla="*/ 33 h 155"/>
                  <a:gd name="T12" fmla="*/ 245 w 307"/>
                  <a:gd name="T13" fmla="*/ 0 h 155"/>
                  <a:gd name="T14" fmla="*/ 145 w 307"/>
                  <a:gd name="T15" fmla="*/ 0 h 155"/>
                  <a:gd name="T16" fmla="*/ 123 w 307"/>
                  <a:gd name="T17" fmla="*/ 0 h 155"/>
                  <a:gd name="T18" fmla="*/ 123 w 307"/>
                  <a:gd name="T19" fmla="*/ 62 h 155"/>
                  <a:gd name="T20" fmla="*/ 184 w 307"/>
                  <a:gd name="T21" fmla="*/ 62 h 155"/>
                  <a:gd name="T22" fmla="*/ 184 w 307"/>
                  <a:gd name="T23" fmla="*/ 94 h 155"/>
                  <a:gd name="T24" fmla="*/ 123 w 307"/>
                  <a:gd name="T25" fmla="*/ 94 h 155"/>
                  <a:gd name="T26" fmla="*/ 123 w 307"/>
                  <a:gd name="T27" fmla="*/ 155 h 155"/>
                  <a:gd name="T28" fmla="*/ 0 w 307"/>
                  <a:gd name="T29" fmla="*/ 155 h 155"/>
                  <a:gd name="T30" fmla="*/ 123 w 307"/>
                  <a:gd name="T31" fmla="*/ 155 h 155"/>
                  <a:gd name="T32" fmla="*/ 123 w 307"/>
                  <a:gd name="T33" fmla="*/ 94 h 155"/>
                  <a:gd name="T34" fmla="*/ 62 w 307"/>
                  <a:gd name="T35" fmla="*/ 94 h 155"/>
                  <a:gd name="T36" fmla="*/ 62 w 307"/>
                  <a:gd name="T37" fmla="*/ 62 h 155"/>
                  <a:gd name="T38" fmla="*/ 62 w 307"/>
                  <a:gd name="T39" fmla="*/ 62 h 155"/>
                  <a:gd name="T40" fmla="*/ 123 w 307"/>
                  <a:gd name="T41" fmla="*/ 62 h 155"/>
                  <a:gd name="T42" fmla="*/ 123 w 307"/>
                  <a:gd name="T43" fmla="*/ 0 h 155"/>
                  <a:gd name="T44" fmla="*/ 65 w 307"/>
                  <a:gd name="T45" fmla="*/ 0 h 155"/>
                  <a:gd name="T46" fmla="*/ 0 w 307"/>
                  <a:gd name="T47" fmla="*/ 0 h 155"/>
                  <a:gd name="T48" fmla="*/ 0 w 307"/>
                  <a:gd name="T49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07" h="155">
                    <a:moveTo>
                      <a:pt x="123" y="155"/>
                    </a:moveTo>
                    <a:lnTo>
                      <a:pt x="245" y="155"/>
                    </a:lnTo>
                    <a:lnTo>
                      <a:pt x="245" y="123"/>
                    </a:lnTo>
                    <a:lnTo>
                      <a:pt x="307" y="123"/>
                    </a:lnTo>
                    <a:lnTo>
                      <a:pt x="307" y="33"/>
                    </a:lnTo>
                    <a:lnTo>
                      <a:pt x="245" y="33"/>
                    </a:lnTo>
                    <a:lnTo>
                      <a:pt x="245" y="0"/>
                    </a:lnTo>
                    <a:lnTo>
                      <a:pt x="145" y="0"/>
                    </a:lnTo>
                    <a:lnTo>
                      <a:pt x="123" y="0"/>
                    </a:lnTo>
                    <a:lnTo>
                      <a:pt x="123" y="62"/>
                    </a:lnTo>
                    <a:lnTo>
                      <a:pt x="184" y="62"/>
                    </a:lnTo>
                    <a:lnTo>
                      <a:pt x="184" y="94"/>
                    </a:lnTo>
                    <a:lnTo>
                      <a:pt x="123" y="94"/>
                    </a:lnTo>
                    <a:lnTo>
                      <a:pt x="123" y="155"/>
                    </a:lnTo>
                    <a:close/>
                    <a:moveTo>
                      <a:pt x="0" y="155"/>
                    </a:moveTo>
                    <a:lnTo>
                      <a:pt x="123" y="155"/>
                    </a:lnTo>
                    <a:lnTo>
                      <a:pt x="123" y="94"/>
                    </a:lnTo>
                    <a:lnTo>
                      <a:pt x="62" y="94"/>
                    </a:lnTo>
                    <a:lnTo>
                      <a:pt x="62" y="62"/>
                    </a:lnTo>
                    <a:lnTo>
                      <a:pt x="62" y="62"/>
                    </a:lnTo>
                    <a:lnTo>
                      <a:pt x="123" y="62"/>
                    </a:lnTo>
                    <a:lnTo>
                      <a:pt x="123" y="0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1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3" name="Freeform: Shape 271">
                <a:extLst>
                  <a:ext uri="{FF2B5EF4-FFF2-40B4-BE49-F238E27FC236}">
                    <a16:creationId xmlns:a16="http://schemas.microsoft.com/office/drawing/2014/main" id="{4E1309A6-1786-2D8F-1DBB-733B6BE54E5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637918" y="1788400"/>
                <a:ext cx="84553" cy="142148"/>
              </a:xfrm>
              <a:custGeom>
                <a:avLst/>
                <a:gdLst>
                  <a:gd name="T0" fmla="*/ 0 w 19"/>
                  <a:gd name="T1" fmla="*/ 22 h 32"/>
                  <a:gd name="T2" fmla="*/ 0 w 19"/>
                  <a:gd name="T3" fmla="*/ 27 h 32"/>
                  <a:gd name="T4" fmla="*/ 6 w 19"/>
                  <a:gd name="T5" fmla="*/ 32 h 32"/>
                  <a:gd name="T6" fmla="*/ 14 w 19"/>
                  <a:gd name="T7" fmla="*/ 32 h 32"/>
                  <a:gd name="T8" fmla="*/ 19 w 19"/>
                  <a:gd name="T9" fmla="*/ 27 h 32"/>
                  <a:gd name="T10" fmla="*/ 19 w 19"/>
                  <a:gd name="T11" fmla="*/ 22 h 32"/>
                  <a:gd name="T12" fmla="*/ 12 w 19"/>
                  <a:gd name="T13" fmla="*/ 22 h 32"/>
                  <a:gd name="T14" fmla="*/ 12 w 19"/>
                  <a:gd name="T15" fmla="*/ 18 h 32"/>
                  <a:gd name="T16" fmla="*/ 19 w 19"/>
                  <a:gd name="T17" fmla="*/ 18 h 32"/>
                  <a:gd name="T18" fmla="*/ 19 w 19"/>
                  <a:gd name="T19" fmla="*/ 12 h 32"/>
                  <a:gd name="T20" fmla="*/ 12 w 19"/>
                  <a:gd name="T21" fmla="*/ 12 h 32"/>
                  <a:gd name="T22" fmla="*/ 12 w 19"/>
                  <a:gd name="T23" fmla="*/ 8 h 32"/>
                  <a:gd name="T24" fmla="*/ 19 w 19"/>
                  <a:gd name="T25" fmla="*/ 8 h 32"/>
                  <a:gd name="T26" fmla="*/ 19 w 19"/>
                  <a:gd name="T27" fmla="*/ 6 h 32"/>
                  <a:gd name="T28" fmla="*/ 14 w 19"/>
                  <a:gd name="T29" fmla="*/ 0 h 32"/>
                  <a:gd name="T30" fmla="*/ 6 w 19"/>
                  <a:gd name="T31" fmla="*/ 0 h 32"/>
                  <a:gd name="T32" fmla="*/ 0 w 19"/>
                  <a:gd name="T33" fmla="*/ 6 h 32"/>
                  <a:gd name="T34" fmla="*/ 0 w 19"/>
                  <a:gd name="T35" fmla="*/ 8 h 32"/>
                  <a:gd name="T36" fmla="*/ 7 w 19"/>
                  <a:gd name="T37" fmla="*/ 8 h 32"/>
                  <a:gd name="T38" fmla="*/ 7 w 19"/>
                  <a:gd name="T39" fmla="*/ 12 h 32"/>
                  <a:gd name="T40" fmla="*/ 0 w 19"/>
                  <a:gd name="T41" fmla="*/ 12 h 32"/>
                  <a:gd name="T42" fmla="*/ 0 w 19"/>
                  <a:gd name="T43" fmla="*/ 18 h 32"/>
                  <a:gd name="T44" fmla="*/ 7 w 19"/>
                  <a:gd name="T45" fmla="*/ 18 h 32"/>
                  <a:gd name="T46" fmla="*/ 7 w 19"/>
                  <a:gd name="T47" fmla="*/ 22 h 32"/>
                  <a:gd name="T48" fmla="*/ 0 w 19"/>
                  <a:gd name="T49" fmla="*/ 2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9" h="32">
                    <a:moveTo>
                      <a:pt x="0" y="22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30"/>
                      <a:pt x="3" y="32"/>
                      <a:pt x="6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7" y="32"/>
                      <a:pt x="19" y="30"/>
                      <a:pt x="19" y="27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3"/>
                      <a:pt x="17" y="0"/>
                      <a:pt x="14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22"/>
                      <a:pt x="7" y="22"/>
                      <a:pt x="7" y="22"/>
                    </a:cubicBezTo>
                    <a:lnTo>
                      <a:pt x="0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4" name="Freeform: Shape 272">
                <a:extLst>
                  <a:ext uri="{FF2B5EF4-FFF2-40B4-BE49-F238E27FC236}">
                    <a16:creationId xmlns:a16="http://schemas.microsoft.com/office/drawing/2014/main" id="{50A7ADB4-BCD0-0CED-DBBA-91BDDB42A09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615860" y="1917068"/>
                <a:ext cx="132345" cy="83328"/>
              </a:xfrm>
              <a:custGeom>
                <a:avLst/>
                <a:gdLst>
                  <a:gd name="T0" fmla="*/ 0 w 30"/>
                  <a:gd name="T1" fmla="*/ 0 h 19"/>
                  <a:gd name="T2" fmla="*/ 10 w 30"/>
                  <a:gd name="T3" fmla="*/ 9 h 19"/>
                  <a:gd name="T4" fmla="*/ 13 w 30"/>
                  <a:gd name="T5" fmla="*/ 9 h 19"/>
                  <a:gd name="T6" fmla="*/ 13 w 30"/>
                  <a:gd name="T7" fmla="*/ 15 h 19"/>
                  <a:gd name="T8" fmla="*/ 9 w 30"/>
                  <a:gd name="T9" fmla="*/ 15 h 19"/>
                  <a:gd name="T10" fmla="*/ 9 w 30"/>
                  <a:gd name="T11" fmla="*/ 19 h 19"/>
                  <a:gd name="T12" fmla="*/ 21 w 30"/>
                  <a:gd name="T13" fmla="*/ 19 h 19"/>
                  <a:gd name="T14" fmla="*/ 21 w 30"/>
                  <a:gd name="T15" fmla="*/ 15 h 19"/>
                  <a:gd name="T16" fmla="*/ 17 w 30"/>
                  <a:gd name="T17" fmla="*/ 15 h 19"/>
                  <a:gd name="T18" fmla="*/ 17 w 30"/>
                  <a:gd name="T19" fmla="*/ 9 h 19"/>
                  <a:gd name="T20" fmla="*/ 20 w 30"/>
                  <a:gd name="T21" fmla="*/ 9 h 19"/>
                  <a:gd name="T22" fmla="*/ 30 w 30"/>
                  <a:gd name="T23" fmla="*/ 0 h 19"/>
                  <a:gd name="T24" fmla="*/ 26 w 30"/>
                  <a:gd name="T25" fmla="*/ 0 h 19"/>
                  <a:gd name="T26" fmla="*/ 20 w 30"/>
                  <a:gd name="T27" fmla="*/ 5 h 19"/>
                  <a:gd name="T28" fmla="*/ 10 w 30"/>
                  <a:gd name="T29" fmla="*/ 5 h 19"/>
                  <a:gd name="T30" fmla="*/ 4 w 30"/>
                  <a:gd name="T31" fmla="*/ 0 h 19"/>
                  <a:gd name="T32" fmla="*/ 0 w 30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" h="19">
                    <a:moveTo>
                      <a:pt x="0" y="0"/>
                    </a:moveTo>
                    <a:cubicBezTo>
                      <a:pt x="1" y="5"/>
                      <a:pt x="5" y="9"/>
                      <a:pt x="10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5" y="9"/>
                      <a:pt x="29" y="5"/>
                      <a:pt x="30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5" y="2"/>
                      <a:pt x="23" y="5"/>
                      <a:pt x="2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7" y="5"/>
                      <a:pt x="4" y="2"/>
                      <a:pt x="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5" name="Freeform: Shape 273">
                <a:extLst>
                  <a:ext uri="{FF2B5EF4-FFF2-40B4-BE49-F238E27FC236}">
                    <a16:creationId xmlns:a16="http://schemas.microsoft.com/office/drawing/2014/main" id="{F7AD4E71-7699-DCF8-1893-9FC408C0363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369426" y="2200138"/>
                <a:ext cx="269591" cy="136021"/>
              </a:xfrm>
              <a:custGeom>
                <a:avLst/>
                <a:gdLst>
                  <a:gd name="T0" fmla="*/ 53 w 61"/>
                  <a:gd name="T1" fmla="*/ 22 h 31"/>
                  <a:gd name="T2" fmla="*/ 61 w 61"/>
                  <a:gd name="T3" fmla="*/ 11 h 31"/>
                  <a:gd name="T4" fmla="*/ 53 w 61"/>
                  <a:gd name="T5" fmla="*/ 1 h 31"/>
                  <a:gd name="T6" fmla="*/ 53 w 61"/>
                  <a:gd name="T7" fmla="*/ 5 h 31"/>
                  <a:gd name="T8" fmla="*/ 57 w 61"/>
                  <a:gd name="T9" fmla="*/ 11 h 31"/>
                  <a:gd name="T10" fmla="*/ 53 w 61"/>
                  <a:gd name="T11" fmla="*/ 17 h 31"/>
                  <a:gd name="T12" fmla="*/ 53 w 61"/>
                  <a:gd name="T13" fmla="*/ 22 h 31"/>
                  <a:gd name="T14" fmla="*/ 26 w 61"/>
                  <a:gd name="T15" fmla="*/ 31 h 31"/>
                  <a:gd name="T16" fmla="*/ 46 w 61"/>
                  <a:gd name="T17" fmla="*/ 21 h 31"/>
                  <a:gd name="T18" fmla="*/ 51 w 61"/>
                  <a:gd name="T19" fmla="*/ 22 h 31"/>
                  <a:gd name="T20" fmla="*/ 53 w 61"/>
                  <a:gd name="T21" fmla="*/ 22 h 31"/>
                  <a:gd name="T22" fmla="*/ 53 w 61"/>
                  <a:gd name="T23" fmla="*/ 17 h 31"/>
                  <a:gd name="T24" fmla="*/ 51 w 61"/>
                  <a:gd name="T25" fmla="*/ 17 h 31"/>
                  <a:gd name="T26" fmla="*/ 49 w 61"/>
                  <a:gd name="T27" fmla="*/ 17 h 31"/>
                  <a:gd name="T28" fmla="*/ 52 w 61"/>
                  <a:gd name="T29" fmla="*/ 5 h 31"/>
                  <a:gd name="T30" fmla="*/ 52 w 61"/>
                  <a:gd name="T31" fmla="*/ 5 h 31"/>
                  <a:gd name="T32" fmla="*/ 52 w 61"/>
                  <a:gd name="T33" fmla="*/ 5 h 31"/>
                  <a:gd name="T34" fmla="*/ 53 w 61"/>
                  <a:gd name="T35" fmla="*/ 5 h 31"/>
                  <a:gd name="T36" fmla="*/ 53 w 61"/>
                  <a:gd name="T37" fmla="*/ 1 h 31"/>
                  <a:gd name="T38" fmla="*/ 51 w 61"/>
                  <a:gd name="T39" fmla="*/ 0 h 31"/>
                  <a:gd name="T40" fmla="*/ 51 w 61"/>
                  <a:gd name="T41" fmla="*/ 0 h 31"/>
                  <a:gd name="T42" fmla="*/ 1 w 61"/>
                  <a:gd name="T43" fmla="*/ 0 h 31"/>
                  <a:gd name="T44" fmla="*/ 0 w 61"/>
                  <a:gd name="T45" fmla="*/ 5 h 31"/>
                  <a:gd name="T46" fmla="*/ 26 w 61"/>
                  <a:gd name="T4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1" h="31">
                    <a:moveTo>
                      <a:pt x="53" y="22"/>
                    </a:moveTo>
                    <a:cubicBezTo>
                      <a:pt x="58" y="21"/>
                      <a:pt x="61" y="16"/>
                      <a:pt x="61" y="11"/>
                    </a:cubicBezTo>
                    <a:cubicBezTo>
                      <a:pt x="61" y="6"/>
                      <a:pt x="58" y="1"/>
                      <a:pt x="53" y="1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5" y="6"/>
                      <a:pt x="57" y="8"/>
                      <a:pt x="57" y="11"/>
                    </a:cubicBezTo>
                    <a:cubicBezTo>
                      <a:pt x="57" y="14"/>
                      <a:pt x="55" y="16"/>
                      <a:pt x="53" y="17"/>
                    </a:cubicBezTo>
                    <a:lnTo>
                      <a:pt x="53" y="22"/>
                    </a:lnTo>
                    <a:close/>
                    <a:moveTo>
                      <a:pt x="26" y="31"/>
                    </a:moveTo>
                    <a:cubicBezTo>
                      <a:pt x="34" y="31"/>
                      <a:pt x="41" y="27"/>
                      <a:pt x="46" y="21"/>
                    </a:cubicBezTo>
                    <a:cubicBezTo>
                      <a:pt x="47" y="22"/>
                      <a:pt x="49" y="22"/>
                      <a:pt x="51" y="22"/>
                    </a:cubicBezTo>
                    <a:cubicBezTo>
                      <a:pt x="51" y="22"/>
                      <a:pt x="52" y="22"/>
                      <a:pt x="53" y="22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7"/>
                      <a:pt x="51" y="17"/>
                      <a:pt x="51" y="17"/>
                    </a:cubicBezTo>
                    <a:cubicBezTo>
                      <a:pt x="50" y="17"/>
                      <a:pt x="49" y="17"/>
                      <a:pt x="49" y="17"/>
                    </a:cubicBezTo>
                    <a:cubicBezTo>
                      <a:pt x="51" y="13"/>
                      <a:pt x="52" y="9"/>
                      <a:pt x="52" y="5"/>
                    </a:cubicBezTo>
                    <a:cubicBezTo>
                      <a:pt x="52" y="5"/>
                      <a:pt x="52" y="5"/>
                      <a:pt x="52" y="5"/>
                    </a:cubicBezTo>
                    <a:cubicBezTo>
                      <a:pt x="52" y="5"/>
                      <a:pt x="52" y="5"/>
                      <a:pt x="52" y="5"/>
                    </a:cubicBezTo>
                    <a:cubicBezTo>
                      <a:pt x="52" y="5"/>
                      <a:pt x="52" y="5"/>
                      <a:pt x="53" y="5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52" y="0"/>
                      <a:pt x="52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19"/>
                      <a:pt x="12" y="31"/>
                      <a:pt x="26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6" name="Rectangle 274">
                <a:extLst>
                  <a:ext uri="{FF2B5EF4-FFF2-40B4-BE49-F238E27FC236}">
                    <a16:creationId xmlns:a16="http://schemas.microsoft.com/office/drawing/2014/main" id="{C718685A-0992-B94F-3F2D-A56AE4AC60B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369426" y="2345962"/>
                <a:ext cx="247533" cy="2205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7" name="Freeform: Shape 275">
                <a:extLst>
                  <a:ext uri="{FF2B5EF4-FFF2-40B4-BE49-F238E27FC236}">
                    <a16:creationId xmlns:a16="http://schemas.microsoft.com/office/drawing/2014/main" id="{16965C40-BE65-0FF6-0131-09D5BF27AA5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427020" y="2080048"/>
                <a:ext cx="44115" cy="115189"/>
              </a:xfrm>
              <a:custGeom>
                <a:avLst/>
                <a:gdLst>
                  <a:gd name="T0" fmla="*/ 3 w 10"/>
                  <a:gd name="T1" fmla="*/ 19 h 26"/>
                  <a:gd name="T2" fmla="*/ 5 w 10"/>
                  <a:gd name="T3" fmla="*/ 25 h 26"/>
                  <a:gd name="T4" fmla="*/ 9 w 10"/>
                  <a:gd name="T5" fmla="*/ 16 h 26"/>
                  <a:gd name="T6" fmla="*/ 7 w 10"/>
                  <a:gd name="T7" fmla="*/ 11 h 26"/>
                  <a:gd name="T8" fmla="*/ 6 w 10"/>
                  <a:gd name="T9" fmla="*/ 7 h 26"/>
                  <a:gd name="T10" fmla="*/ 4 w 10"/>
                  <a:gd name="T11" fmla="*/ 2 h 26"/>
                  <a:gd name="T12" fmla="*/ 1 w 10"/>
                  <a:gd name="T13" fmla="*/ 11 h 26"/>
                  <a:gd name="T14" fmla="*/ 3 w 10"/>
                  <a:gd name="T15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26">
                    <a:moveTo>
                      <a:pt x="3" y="19"/>
                    </a:moveTo>
                    <a:cubicBezTo>
                      <a:pt x="0" y="21"/>
                      <a:pt x="2" y="26"/>
                      <a:pt x="5" y="25"/>
                    </a:cubicBezTo>
                    <a:cubicBezTo>
                      <a:pt x="9" y="23"/>
                      <a:pt x="10" y="19"/>
                      <a:pt x="9" y="16"/>
                    </a:cubicBezTo>
                    <a:cubicBezTo>
                      <a:pt x="9" y="14"/>
                      <a:pt x="7" y="12"/>
                      <a:pt x="7" y="11"/>
                    </a:cubicBezTo>
                    <a:cubicBezTo>
                      <a:pt x="6" y="10"/>
                      <a:pt x="5" y="7"/>
                      <a:pt x="6" y="7"/>
                    </a:cubicBezTo>
                    <a:cubicBezTo>
                      <a:pt x="9" y="5"/>
                      <a:pt x="7" y="0"/>
                      <a:pt x="4" y="2"/>
                    </a:cubicBezTo>
                    <a:cubicBezTo>
                      <a:pt x="1" y="4"/>
                      <a:pt x="0" y="8"/>
                      <a:pt x="1" y="11"/>
                    </a:cubicBezTo>
                    <a:cubicBezTo>
                      <a:pt x="1" y="12"/>
                      <a:pt x="6" y="19"/>
                      <a:pt x="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8" name="Freeform: Shape 276">
                <a:extLst>
                  <a:ext uri="{FF2B5EF4-FFF2-40B4-BE49-F238E27FC236}">
                    <a16:creationId xmlns:a16="http://schemas.microsoft.com/office/drawing/2014/main" id="{800FC43F-3075-578B-12B1-454FD202BA9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488291" y="2080048"/>
                <a:ext cx="44115" cy="115189"/>
              </a:xfrm>
              <a:custGeom>
                <a:avLst/>
                <a:gdLst>
                  <a:gd name="T0" fmla="*/ 4 w 10"/>
                  <a:gd name="T1" fmla="*/ 19 h 26"/>
                  <a:gd name="T2" fmla="*/ 5 w 10"/>
                  <a:gd name="T3" fmla="*/ 25 h 26"/>
                  <a:gd name="T4" fmla="*/ 9 w 10"/>
                  <a:gd name="T5" fmla="*/ 16 h 26"/>
                  <a:gd name="T6" fmla="*/ 7 w 10"/>
                  <a:gd name="T7" fmla="*/ 11 h 26"/>
                  <a:gd name="T8" fmla="*/ 7 w 10"/>
                  <a:gd name="T9" fmla="*/ 7 h 26"/>
                  <a:gd name="T10" fmla="*/ 4 w 10"/>
                  <a:gd name="T11" fmla="*/ 2 h 26"/>
                  <a:gd name="T12" fmla="*/ 1 w 10"/>
                  <a:gd name="T13" fmla="*/ 11 h 26"/>
                  <a:gd name="T14" fmla="*/ 4 w 10"/>
                  <a:gd name="T15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26">
                    <a:moveTo>
                      <a:pt x="4" y="19"/>
                    </a:moveTo>
                    <a:cubicBezTo>
                      <a:pt x="1" y="21"/>
                      <a:pt x="2" y="26"/>
                      <a:pt x="5" y="25"/>
                    </a:cubicBezTo>
                    <a:cubicBezTo>
                      <a:pt x="9" y="23"/>
                      <a:pt x="10" y="19"/>
                      <a:pt x="9" y="16"/>
                    </a:cubicBezTo>
                    <a:cubicBezTo>
                      <a:pt x="9" y="14"/>
                      <a:pt x="8" y="12"/>
                      <a:pt x="7" y="11"/>
                    </a:cubicBezTo>
                    <a:cubicBezTo>
                      <a:pt x="6" y="10"/>
                      <a:pt x="5" y="7"/>
                      <a:pt x="7" y="7"/>
                    </a:cubicBezTo>
                    <a:cubicBezTo>
                      <a:pt x="10" y="5"/>
                      <a:pt x="7" y="0"/>
                      <a:pt x="4" y="2"/>
                    </a:cubicBezTo>
                    <a:cubicBezTo>
                      <a:pt x="1" y="4"/>
                      <a:pt x="0" y="8"/>
                      <a:pt x="1" y="11"/>
                    </a:cubicBezTo>
                    <a:cubicBezTo>
                      <a:pt x="2" y="12"/>
                      <a:pt x="6" y="19"/>
                      <a:pt x="4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39" name="Freeform: Shape 277">
                <a:extLst>
                  <a:ext uri="{FF2B5EF4-FFF2-40B4-BE49-F238E27FC236}">
                    <a16:creationId xmlns:a16="http://schemas.microsoft.com/office/drawing/2014/main" id="{985B5F83-3AF1-2FB9-78B1-4D5AD72D8DE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94707" y="1638899"/>
                <a:ext cx="220574" cy="220574"/>
              </a:xfrm>
              <a:custGeom>
                <a:avLst/>
                <a:gdLst>
                  <a:gd name="T0" fmla="*/ 25 w 50"/>
                  <a:gd name="T1" fmla="*/ 47 h 50"/>
                  <a:gd name="T2" fmla="*/ 29 w 50"/>
                  <a:gd name="T3" fmla="*/ 46 h 50"/>
                  <a:gd name="T4" fmla="*/ 30 w 50"/>
                  <a:gd name="T5" fmla="*/ 50 h 50"/>
                  <a:gd name="T6" fmla="*/ 39 w 50"/>
                  <a:gd name="T7" fmla="*/ 46 h 50"/>
                  <a:gd name="T8" fmla="*/ 38 w 50"/>
                  <a:gd name="T9" fmla="*/ 43 h 50"/>
                  <a:gd name="T10" fmla="*/ 43 w 50"/>
                  <a:gd name="T11" fmla="*/ 37 h 50"/>
                  <a:gd name="T12" fmla="*/ 46 w 50"/>
                  <a:gd name="T13" fmla="*/ 39 h 50"/>
                  <a:gd name="T14" fmla="*/ 50 w 50"/>
                  <a:gd name="T15" fmla="*/ 30 h 50"/>
                  <a:gd name="T16" fmla="*/ 46 w 50"/>
                  <a:gd name="T17" fmla="*/ 29 h 50"/>
                  <a:gd name="T18" fmla="*/ 46 w 50"/>
                  <a:gd name="T19" fmla="*/ 21 h 50"/>
                  <a:gd name="T20" fmla="*/ 50 w 50"/>
                  <a:gd name="T21" fmla="*/ 20 h 50"/>
                  <a:gd name="T22" fmla="*/ 46 w 50"/>
                  <a:gd name="T23" fmla="*/ 11 h 50"/>
                  <a:gd name="T24" fmla="*/ 43 w 50"/>
                  <a:gd name="T25" fmla="*/ 12 h 50"/>
                  <a:gd name="T26" fmla="*/ 37 w 50"/>
                  <a:gd name="T27" fmla="*/ 7 h 50"/>
                  <a:gd name="T28" fmla="*/ 39 w 50"/>
                  <a:gd name="T29" fmla="*/ 4 h 50"/>
                  <a:gd name="T30" fmla="*/ 30 w 50"/>
                  <a:gd name="T31" fmla="*/ 0 h 50"/>
                  <a:gd name="T32" fmla="*/ 29 w 50"/>
                  <a:gd name="T33" fmla="*/ 4 h 50"/>
                  <a:gd name="T34" fmla="*/ 25 w 50"/>
                  <a:gd name="T35" fmla="*/ 3 h 50"/>
                  <a:gd name="T36" fmla="*/ 25 w 50"/>
                  <a:gd name="T37" fmla="*/ 10 h 50"/>
                  <a:gd name="T38" fmla="*/ 38 w 50"/>
                  <a:gd name="T39" fmla="*/ 19 h 50"/>
                  <a:gd name="T40" fmla="*/ 31 w 50"/>
                  <a:gd name="T41" fmla="*/ 38 h 50"/>
                  <a:gd name="T42" fmla="*/ 25 w 50"/>
                  <a:gd name="T43" fmla="*/ 40 h 50"/>
                  <a:gd name="T44" fmla="*/ 25 w 50"/>
                  <a:gd name="T45" fmla="*/ 40 h 50"/>
                  <a:gd name="T46" fmla="*/ 25 w 50"/>
                  <a:gd name="T47" fmla="*/ 47 h 50"/>
                  <a:gd name="T48" fmla="*/ 4 w 50"/>
                  <a:gd name="T49" fmla="*/ 29 h 50"/>
                  <a:gd name="T50" fmla="*/ 0 w 50"/>
                  <a:gd name="T51" fmla="*/ 31 h 50"/>
                  <a:gd name="T52" fmla="*/ 4 w 50"/>
                  <a:gd name="T53" fmla="*/ 39 h 50"/>
                  <a:gd name="T54" fmla="*/ 7 w 50"/>
                  <a:gd name="T55" fmla="*/ 38 h 50"/>
                  <a:gd name="T56" fmla="*/ 13 w 50"/>
                  <a:gd name="T57" fmla="*/ 43 h 50"/>
                  <a:gd name="T58" fmla="*/ 11 w 50"/>
                  <a:gd name="T59" fmla="*/ 46 h 50"/>
                  <a:gd name="T60" fmla="*/ 20 w 50"/>
                  <a:gd name="T61" fmla="*/ 50 h 50"/>
                  <a:gd name="T62" fmla="*/ 21 w 50"/>
                  <a:gd name="T63" fmla="*/ 46 h 50"/>
                  <a:gd name="T64" fmla="*/ 25 w 50"/>
                  <a:gd name="T65" fmla="*/ 47 h 50"/>
                  <a:gd name="T66" fmla="*/ 25 w 50"/>
                  <a:gd name="T67" fmla="*/ 40 h 50"/>
                  <a:gd name="T68" fmla="*/ 12 w 50"/>
                  <a:gd name="T69" fmla="*/ 31 h 50"/>
                  <a:gd name="T70" fmla="*/ 19 w 50"/>
                  <a:gd name="T71" fmla="*/ 12 h 50"/>
                  <a:gd name="T72" fmla="*/ 19 w 50"/>
                  <a:gd name="T73" fmla="*/ 12 h 50"/>
                  <a:gd name="T74" fmla="*/ 25 w 50"/>
                  <a:gd name="T75" fmla="*/ 10 h 50"/>
                  <a:gd name="T76" fmla="*/ 25 w 50"/>
                  <a:gd name="T77" fmla="*/ 10 h 50"/>
                  <a:gd name="T78" fmla="*/ 25 w 50"/>
                  <a:gd name="T79" fmla="*/ 3 h 50"/>
                  <a:gd name="T80" fmla="*/ 21 w 50"/>
                  <a:gd name="T81" fmla="*/ 4 h 50"/>
                  <a:gd name="T82" fmla="*/ 19 w 50"/>
                  <a:gd name="T83" fmla="*/ 0 h 50"/>
                  <a:gd name="T84" fmla="*/ 11 w 50"/>
                  <a:gd name="T85" fmla="*/ 4 h 50"/>
                  <a:gd name="T86" fmla="*/ 12 w 50"/>
                  <a:gd name="T87" fmla="*/ 7 h 50"/>
                  <a:gd name="T88" fmla="*/ 7 w 50"/>
                  <a:gd name="T89" fmla="*/ 13 h 50"/>
                  <a:gd name="T90" fmla="*/ 4 w 50"/>
                  <a:gd name="T91" fmla="*/ 11 h 50"/>
                  <a:gd name="T92" fmla="*/ 0 w 50"/>
                  <a:gd name="T93" fmla="*/ 20 h 50"/>
                  <a:gd name="T94" fmla="*/ 4 w 50"/>
                  <a:gd name="T95" fmla="*/ 21 h 50"/>
                  <a:gd name="T96" fmla="*/ 4 w 50"/>
                  <a:gd name="T97" fmla="*/ 2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0" h="50">
                    <a:moveTo>
                      <a:pt x="25" y="47"/>
                    </a:moveTo>
                    <a:cubicBezTo>
                      <a:pt x="26" y="47"/>
                      <a:pt x="28" y="47"/>
                      <a:pt x="29" y="46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40" y="41"/>
                      <a:pt x="41" y="39"/>
                      <a:pt x="43" y="37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50" y="30"/>
                      <a:pt x="50" y="30"/>
                      <a:pt x="50" y="30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7" y="26"/>
                      <a:pt x="47" y="24"/>
                      <a:pt x="46" y="21"/>
                    </a:cubicBezTo>
                    <a:cubicBezTo>
                      <a:pt x="50" y="20"/>
                      <a:pt x="50" y="20"/>
                      <a:pt x="50" y="20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1" y="10"/>
                      <a:pt x="39" y="9"/>
                      <a:pt x="37" y="7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7" y="3"/>
                      <a:pt x="26" y="3"/>
                      <a:pt x="25" y="3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31" y="10"/>
                      <a:pt x="36" y="14"/>
                      <a:pt x="38" y="19"/>
                    </a:cubicBezTo>
                    <a:cubicBezTo>
                      <a:pt x="42" y="27"/>
                      <a:pt x="38" y="35"/>
                      <a:pt x="31" y="38"/>
                    </a:cubicBezTo>
                    <a:cubicBezTo>
                      <a:pt x="29" y="39"/>
                      <a:pt x="27" y="40"/>
                      <a:pt x="25" y="40"/>
                    </a:cubicBezTo>
                    <a:cubicBezTo>
                      <a:pt x="25" y="40"/>
                      <a:pt x="25" y="40"/>
                      <a:pt x="25" y="40"/>
                    </a:cubicBezTo>
                    <a:lnTo>
                      <a:pt x="25" y="47"/>
                    </a:lnTo>
                    <a:close/>
                    <a:moveTo>
                      <a:pt x="4" y="29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9" y="40"/>
                      <a:pt x="11" y="42"/>
                      <a:pt x="13" y="43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3" y="47"/>
                      <a:pt x="24" y="47"/>
                      <a:pt x="25" y="47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19" y="40"/>
                      <a:pt x="14" y="36"/>
                      <a:pt x="12" y="31"/>
                    </a:cubicBezTo>
                    <a:cubicBezTo>
                      <a:pt x="8" y="23"/>
                      <a:pt x="12" y="15"/>
                      <a:pt x="19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21" y="11"/>
                      <a:pt x="23" y="10"/>
                      <a:pt x="25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4" y="3"/>
                      <a:pt x="22" y="3"/>
                      <a:pt x="21" y="4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0" y="9"/>
                      <a:pt x="8" y="11"/>
                      <a:pt x="7" y="13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4"/>
                      <a:pt x="3" y="27"/>
                      <a:pt x="4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40" name="Freeform: Shape 278">
                <a:extLst>
                  <a:ext uri="{FF2B5EF4-FFF2-40B4-BE49-F238E27FC236}">
                    <a16:creationId xmlns:a16="http://schemas.microsoft.com/office/drawing/2014/main" id="{8D862981-5FDD-4DCD-1237-F4FE8D70054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163620" y="3246641"/>
                <a:ext cx="225476" cy="229152"/>
              </a:xfrm>
              <a:custGeom>
                <a:avLst/>
                <a:gdLst>
                  <a:gd name="T0" fmla="*/ 38 w 51"/>
                  <a:gd name="T1" fmla="*/ 52 h 52"/>
                  <a:gd name="T2" fmla="*/ 35 w 51"/>
                  <a:gd name="T3" fmla="*/ 52 h 52"/>
                  <a:gd name="T4" fmla="*/ 34 w 51"/>
                  <a:gd name="T5" fmla="*/ 51 h 52"/>
                  <a:gd name="T6" fmla="*/ 30 w 51"/>
                  <a:gd name="T7" fmla="*/ 49 h 52"/>
                  <a:gd name="T8" fmla="*/ 12 w 51"/>
                  <a:gd name="T9" fmla="*/ 49 h 52"/>
                  <a:gd name="T10" fmla="*/ 8 w 51"/>
                  <a:gd name="T11" fmla="*/ 47 h 52"/>
                  <a:gd name="T12" fmla="*/ 1 w 51"/>
                  <a:gd name="T13" fmla="*/ 25 h 52"/>
                  <a:gd name="T14" fmla="*/ 4 w 51"/>
                  <a:gd name="T15" fmla="*/ 20 h 52"/>
                  <a:gd name="T16" fmla="*/ 20 w 51"/>
                  <a:gd name="T17" fmla="*/ 20 h 52"/>
                  <a:gd name="T18" fmla="*/ 19 w 51"/>
                  <a:gd name="T19" fmla="*/ 15 h 52"/>
                  <a:gd name="T20" fmla="*/ 16 w 51"/>
                  <a:gd name="T21" fmla="*/ 7 h 52"/>
                  <a:gd name="T22" fmla="*/ 18 w 51"/>
                  <a:gd name="T23" fmla="*/ 3 h 52"/>
                  <a:gd name="T24" fmla="*/ 24 w 51"/>
                  <a:gd name="T25" fmla="*/ 3 h 52"/>
                  <a:gd name="T26" fmla="*/ 28 w 51"/>
                  <a:gd name="T27" fmla="*/ 13 h 52"/>
                  <a:gd name="T28" fmla="*/ 38 w 51"/>
                  <a:gd name="T29" fmla="*/ 25 h 52"/>
                  <a:gd name="T30" fmla="*/ 40 w 51"/>
                  <a:gd name="T31" fmla="*/ 27 h 52"/>
                  <a:gd name="T32" fmla="*/ 50 w 51"/>
                  <a:gd name="T33" fmla="*/ 37 h 52"/>
                  <a:gd name="T34" fmla="*/ 50 w 51"/>
                  <a:gd name="T35" fmla="*/ 40 h 52"/>
                  <a:gd name="T36" fmla="*/ 38 w 51"/>
                  <a:gd name="T3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1" h="52">
                    <a:moveTo>
                      <a:pt x="38" y="52"/>
                    </a:moveTo>
                    <a:cubicBezTo>
                      <a:pt x="37" y="52"/>
                      <a:pt x="36" y="52"/>
                      <a:pt x="35" y="52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3" y="50"/>
                      <a:pt x="31" y="49"/>
                      <a:pt x="30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0" y="49"/>
                      <a:pt x="9" y="48"/>
                      <a:pt x="8" y="47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0" y="22"/>
                      <a:pt x="1" y="20"/>
                      <a:pt x="4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18"/>
                      <a:pt x="20" y="16"/>
                      <a:pt x="19" y="15"/>
                    </a:cubicBezTo>
                    <a:cubicBezTo>
                      <a:pt x="18" y="14"/>
                      <a:pt x="16" y="11"/>
                      <a:pt x="16" y="7"/>
                    </a:cubicBezTo>
                    <a:cubicBezTo>
                      <a:pt x="16" y="6"/>
                      <a:pt x="17" y="4"/>
                      <a:pt x="18" y="3"/>
                    </a:cubicBezTo>
                    <a:cubicBezTo>
                      <a:pt x="20" y="0"/>
                      <a:pt x="24" y="0"/>
                      <a:pt x="24" y="3"/>
                    </a:cubicBezTo>
                    <a:cubicBezTo>
                      <a:pt x="24" y="6"/>
                      <a:pt x="22" y="10"/>
                      <a:pt x="28" y="13"/>
                    </a:cubicBezTo>
                    <a:cubicBezTo>
                      <a:pt x="34" y="17"/>
                      <a:pt x="38" y="25"/>
                      <a:pt x="38" y="25"/>
                    </a:cubicBezTo>
                    <a:cubicBezTo>
                      <a:pt x="38" y="25"/>
                      <a:pt x="39" y="26"/>
                      <a:pt x="40" y="2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1" y="38"/>
                      <a:pt x="51" y="39"/>
                      <a:pt x="50" y="40"/>
                    </a:cubicBezTo>
                    <a:lnTo>
                      <a:pt x="38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41" name="Freeform: Shape 279">
                <a:extLst>
                  <a:ext uri="{FF2B5EF4-FFF2-40B4-BE49-F238E27FC236}">
                    <a16:creationId xmlns:a16="http://schemas.microsoft.com/office/drawing/2014/main" id="{A645338E-D77C-2D36-A814-67F1E94A146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335177" y="3428002"/>
                <a:ext cx="71074" cy="69849"/>
              </a:xfrm>
              <a:custGeom>
                <a:avLst/>
                <a:gdLst>
                  <a:gd name="T0" fmla="*/ 47 w 58"/>
                  <a:gd name="T1" fmla="*/ 0 h 57"/>
                  <a:gd name="T2" fmla="*/ 0 w 58"/>
                  <a:gd name="T3" fmla="*/ 46 h 57"/>
                  <a:gd name="T4" fmla="*/ 11 w 58"/>
                  <a:gd name="T5" fmla="*/ 57 h 57"/>
                  <a:gd name="T6" fmla="*/ 58 w 58"/>
                  <a:gd name="T7" fmla="*/ 10 h 57"/>
                  <a:gd name="T8" fmla="*/ 47 w 58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7">
                    <a:moveTo>
                      <a:pt x="47" y="0"/>
                    </a:moveTo>
                    <a:lnTo>
                      <a:pt x="0" y="46"/>
                    </a:lnTo>
                    <a:lnTo>
                      <a:pt x="11" y="57"/>
                    </a:lnTo>
                    <a:lnTo>
                      <a:pt x="58" y="10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42" name="Oval 280">
                <a:extLst>
                  <a:ext uri="{FF2B5EF4-FFF2-40B4-BE49-F238E27FC236}">
                    <a16:creationId xmlns:a16="http://schemas.microsoft.com/office/drawing/2014/main" id="{FF4F85EB-1B56-2677-ED16-78D91203595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017669" y="2646188"/>
                <a:ext cx="35537" cy="343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43" name="Freeform: Shape 281">
                <a:extLst>
                  <a:ext uri="{FF2B5EF4-FFF2-40B4-BE49-F238E27FC236}">
                    <a16:creationId xmlns:a16="http://schemas.microsoft.com/office/drawing/2014/main" id="{D2CB536B-ED53-D77D-E521-B9171A65ABC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634242" y="1364407"/>
                <a:ext cx="74750" cy="75976"/>
              </a:xfrm>
              <a:custGeom>
                <a:avLst/>
                <a:gdLst>
                  <a:gd name="T0" fmla="*/ 9 w 17"/>
                  <a:gd name="T1" fmla="*/ 17 h 17"/>
                  <a:gd name="T2" fmla="*/ 17 w 17"/>
                  <a:gd name="T3" fmla="*/ 9 h 17"/>
                  <a:gd name="T4" fmla="*/ 9 w 17"/>
                  <a:gd name="T5" fmla="*/ 0 h 17"/>
                  <a:gd name="T6" fmla="*/ 9 w 17"/>
                  <a:gd name="T7" fmla="*/ 3 h 17"/>
                  <a:gd name="T8" fmla="*/ 14 w 17"/>
                  <a:gd name="T9" fmla="*/ 9 h 17"/>
                  <a:gd name="T10" fmla="*/ 9 w 17"/>
                  <a:gd name="T11" fmla="*/ 14 h 17"/>
                  <a:gd name="T12" fmla="*/ 9 w 17"/>
                  <a:gd name="T13" fmla="*/ 17 h 17"/>
                  <a:gd name="T14" fmla="*/ 9 w 17"/>
                  <a:gd name="T15" fmla="*/ 0 h 17"/>
                  <a:gd name="T16" fmla="*/ 0 w 17"/>
                  <a:gd name="T17" fmla="*/ 9 h 17"/>
                  <a:gd name="T18" fmla="*/ 9 w 17"/>
                  <a:gd name="T19" fmla="*/ 17 h 17"/>
                  <a:gd name="T20" fmla="*/ 9 w 17"/>
                  <a:gd name="T21" fmla="*/ 17 h 17"/>
                  <a:gd name="T22" fmla="*/ 9 w 17"/>
                  <a:gd name="T23" fmla="*/ 14 h 17"/>
                  <a:gd name="T24" fmla="*/ 9 w 17"/>
                  <a:gd name="T25" fmla="*/ 14 h 17"/>
                  <a:gd name="T26" fmla="*/ 9 w 17"/>
                  <a:gd name="T27" fmla="*/ 14 h 17"/>
                  <a:gd name="T28" fmla="*/ 3 w 17"/>
                  <a:gd name="T29" fmla="*/ 9 h 17"/>
                  <a:gd name="T30" fmla="*/ 9 w 17"/>
                  <a:gd name="T31" fmla="*/ 3 h 17"/>
                  <a:gd name="T32" fmla="*/ 9 w 17"/>
                  <a:gd name="T33" fmla="*/ 3 h 17"/>
                  <a:gd name="T34" fmla="*/ 9 w 17"/>
                  <a:gd name="T3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17">
                    <a:moveTo>
                      <a:pt x="9" y="17"/>
                    </a:moveTo>
                    <a:cubicBezTo>
                      <a:pt x="13" y="17"/>
                      <a:pt x="17" y="13"/>
                      <a:pt x="17" y="9"/>
                    </a:cubicBezTo>
                    <a:cubicBezTo>
                      <a:pt x="17" y="4"/>
                      <a:pt x="13" y="0"/>
                      <a:pt x="9" y="0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4" y="5"/>
                      <a:pt x="14" y="9"/>
                    </a:cubicBezTo>
                    <a:cubicBezTo>
                      <a:pt x="14" y="12"/>
                      <a:pt x="12" y="14"/>
                      <a:pt x="9" y="14"/>
                    </a:cubicBezTo>
                    <a:lnTo>
                      <a:pt x="9" y="17"/>
                    </a:lnTo>
                    <a:close/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3"/>
                      <a:pt x="4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5" y="14"/>
                      <a:pt x="3" y="12"/>
                      <a:pt x="3" y="9"/>
                    </a:cubicBezTo>
                    <a:cubicBezTo>
                      <a:pt x="3" y="5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0"/>
                      <a:pt x="9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44" name="Freeform: Shape 282">
                <a:extLst>
                  <a:ext uri="{FF2B5EF4-FFF2-40B4-BE49-F238E27FC236}">
                    <a16:creationId xmlns:a16="http://schemas.microsoft.com/office/drawing/2014/main" id="{9BE80C86-108E-04C6-44B8-D63BD100DD9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588901" y="3533387"/>
                <a:ext cx="18381" cy="44115"/>
              </a:xfrm>
              <a:custGeom>
                <a:avLst/>
                <a:gdLst>
                  <a:gd name="T0" fmla="*/ 1 w 4"/>
                  <a:gd name="T1" fmla="*/ 8 h 10"/>
                  <a:gd name="T2" fmla="*/ 4 w 4"/>
                  <a:gd name="T3" fmla="*/ 3 h 10"/>
                  <a:gd name="T4" fmla="*/ 1 w 4"/>
                  <a:gd name="T5" fmla="*/ 0 h 10"/>
                  <a:gd name="T6" fmla="*/ 1 w 4"/>
                  <a:gd name="T7" fmla="*/ 8 h 10"/>
                  <a:gd name="T8" fmla="*/ 1 w 4"/>
                  <a:gd name="T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0">
                    <a:moveTo>
                      <a:pt x="1" y="8"/>
                    </a:moveTo>
                    <a:cubicBezTo>
                      <a:pt x="2" y="6"/>
                      <a:pt x="3" y="5"/>
                      <a:pt x="4" y="3"/>
                    </a:cubicBezTo>
                    <a:cubicBezTo>
                      <a:pt x="3" y="2"/>
                      <a:pt x="2" y="1"/>
                      <a:pt x="1" y="0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10"/>
                      <a:pt x="0" y="10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</p:grpSp>
        <p:grpSp>
          <p:nvGrpSpPr>
            <p:cNvPr id="16" name="Group 57">
              <a:extLst>
                <a:ext uri="{FF2B5EF4-FFF2-40B4-BE49-F238E27FC236}">
                  <a16:creationId xmlns:a16="http://schemas.microsoft.com/office/drawing/2014/main" id="{DDADF5A8-4765-84F9-8AA5-6DDE647875A3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6230840" y="1044862"/>
              <a:ext cx="5334632" cy="5300318"/>
              <a:chOff x="2569358" y="623032"/>
              <a:chExt cx="4000972" cy="3975239"/>
            </a:xfrm>
            <a:grpFill/>
          </p:grpSpPr>
          <p:sp>
            <p:nvSpPr>
              <p:cNvPr id="92" name="Freeform: Shape 130">
                <a:extLst>
                  <a:ext uri="{FF2B5EF4-FFF2-40B4-BE49-F238E27FC236}">
                    <a16:creationId xmlns:a16="http://schemas.microsoft.com/office/drawing/2014/main" id="{971645E7-7205-1B07-A104-7EBF04265F3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256624" y="2084949"/>
                <a:ext cx="225476" cy="145824"/>
              </a:xfrm>
              <a:custGeom>
                <a:avLst/>
                <a:gdLst>
                  <a:gd name="T0" fmla="*/ 0 w 51"/>
                  <a:gd name="T1" fmla="*/ 1 h 33"/>
                  <a:gd name="T2" fmla="*/ 17 w 51"/>
                  <a:gd name="T3" fmla="*/ 15 h 33"/>
                  <a:gd name="T4" fmla="*/ 22 w 51"/>
                  <a:gd name="T5" fmla="*/ 15 h 33"/>
                  <a:gd name="T6" fmla="*/ 22 w 51"/>
                  <a:gd name="T7" fmla="*/ 26 h 33"/>
                  <a:gd name="T8" fmla="*/ 16 w 51"/>
                  <a:gd name="T9" fmla="*/ 26 h 33"/>
                  <a:gd name="T10" fmla="*/ 16 w 51"/>
                  <a:gd name="T11" fmla="*/ 33 h 33"/>
                  <a:gd name="T12" fmla="*/ 36 w 51"/>
                  <a:gd name="T13" fmla="*/ 33 h 33"/>
                  <a:gd name="T14" fmla="*/ 36 w 51"/>
                  <a:gd name="T15" fmla="*/ 26 h 33"/>
                  <a:gd name="T16" fmla="*/ 29 w 51"/>
                  <a:gd name="T17" fmla="*/ 26 h 33"/>
                  <a:gd name="T18" fmla="*/ 29 w 51"/>
                  <a:gd name="T19" fmla="*/ 15 h 33"/>
                  <a:gd name="T20" fmla="*/ 35 w 51"/>
                  <a:gd name="T21" fmla="*/ 15 h 33"/>
                  <a:gd name="T22" fmla="*/ 51 w 51"/>
                  <a:gd name="T23" fmla="*/ 1 h 33"/>
                  <a:gd name="T24" fmla="*/ 45 w 51"/>
                  <a:gd name="T25" fmla="*/ 0 h 33"/>
                  <a:gd name="T26" fmla="*/ 35 w 51"/>
                  <a:gd name="T27" fmla="*/ 9 h 33"/>
                  <a:gd name="T28" fmla="*/ 17 w 51"/>
                  <a:gd name="T29" fmla="*/ 9 h 33"/>
                  <a:gd name="T30" fmla="*/ 7 w 51"/>
                  <a:gd name="T31" fmla="*/ 0 h 33"/>
                  <a:gd name="T32" fmla="*/ 0 w 51"/>
                  <a:gd name="T33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33">
                    <a:moveTo>
                      <a:pt x="0" y="1"/>
                    </a:moveTo>
                    <a:cubicBezTo>
                      <a:pt x="2" y="9"/>
                      <a:pt x="9" y="15"/>
                      <a:pt x="17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43" y="15"/>
                      <a:pt x="50" y="8"/>
                      <a:pt x="51" y="1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4" y="4"/>
                      <a:pt x="39" y="9"/>
                      <a:pt x="35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3" y="9"/>
                      <a:pt x="8" y="5"/>
                      <a:pt x="7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93" name="Freeform: Shape 131">
                <a:extLst>
                  <a:ext uri="{FF2B5EF4-FFF2-40B4-BE49-F238E27FC236}">
                    <a16:creationId xmlns:a16="http://schemas.microsoft.com/office/drawing/2014/main" id="{B9E370AD-14F2-BF3C-EFE0-80621F94B40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151239" y="1925646"/>
                <a:ext cx="100484" cy="110287"/>
              </a:xfrm>
              <a:custGeom>
                <a:avLst/>
                <a:gdLst>
                  <a:gd name="T0" fmla="*/ 19 w 23"/>
                  <a:gd name="T1" fmla="*/ 17 h 25"/>
                  <a:gd name="T2" fmla="*/ 20 w 23"/>
                  <a:gd name="T3" fmla="*/ 16 h 25"/>
                  <a:gd name="T4" fmla="*/ 22 w 23"/>
                  <a:gd name="T5" fmla="*/ 16 h 25"/>
                  <a:gd name="T6" fmla="*/ 23 w 23"/>
                  <a:gd name="T7" fmla="*/ 13 h 25"/>
                  <a:gd name="T8" fmla="*/ 22 w 23"/>
                  <a:gd name="T9" fmla="*/ 7 h 25"/>
                  <a:gd name="T10" fmla="*/ 17 w 23"/>
                  <a:gd name="T11" fmla="*/ 12 h 25"/>
                  <a:gd name="T12" fmla="*/ 15 w 23"/>
                  <a:gd name="T13" fmla="*/ 14 h 25"/>
                  <a:gd name="T14" fmla="*/ 15 w 23"/>
                  <a:gd name="T15" fmla="*/ 12 h 25"/>
                  <a:gd name="T16" fmla="*/ 17 w 23"/>
                  <a:gd name="T17" fmla="*/ 8 h 25"/>
                  <a:gd name="T18" fmla="*/ 15 w 23"/>
                  <a:gd name="T19" fmla="*/ 5 h 25"/>
                  <a:gd name="T20" fmla="*/ 11 w 23"/>
                  <a:gd name="T21" fmla="*/ 0 h 25"/>
                  <a:gd name="T22" fmla="*/ 11 w 23"/>
                  <a:gd name="T23" fmla="*/ 0 h 25"/>
                  <a:gd name="T24" fmla="*/ 11 w 23"/>
                  <a:gd name="T25" fmla="*/ 0 h 25"/>
                  <a:gd name="T26" fmla="*/ 11 w 23"/>
                  <a:gd name="T27" fmla="*/ 0 h 25"/>
                  <a:gd name="T28" fmla="*/ 11 w 23"/>
                  <a:gd name="T29" fmla="*/ 0 h 25"/>
                  <a:gd name="T30" fmla="*/ 7 w 23"/>
                  <a:gd name="T31" fmla="*/ 5 h 25"/>
                  <a:gd name="T32" fmla="*/ 5 w 23"/>
                  <a:gd name="T33" fmla="*/ 8 h 25"/>
                  <a:gd name="T34" fmla="*/ 7 w 23"/>
                  <a:gd name="T35" fmla="*/ 12 h 25"/>
                  <a:gd name="T36" fmla="*/ 7 w 23"/>
                  <a:gd name="T37" fmla="*/ 14 h 25"/>
                  <a:gd name="T38" fmla="*/ 5 w 23"/>
                  <a:gd name="T39" fmla="*/ 12 h 25"/>
                  <a:gd name="T40" fmla="*/ 0 w 23"/>
                  <a:gd name="T41" fmla="*/ 7 h 25"/>
                  <a:gd name="T42" fmla="*/ 0 w 23"/>
                  <a:gd name="T43" fmla="*/ 13 h 25"/>
                  <a:gd name="T44" fmla="*/ 0 w 23"/>
                  <a:gd name="T45" fmla="*/ 16 h 25"/>
                  <a:gd name="T46" fmla="*/ 2 w 23"/>
                  <a:gd name="T47" fmla="*/ 16 h 25"/>
                  <a:gd name="T48" fmla="*/ 4 w 23"/>
                  <a:gd name="T49" fmla="*/ 17 h 25"/>
                  <a:gd name="T50" fmla="*/ 3 w 23"/>
                  <a:gd name="T51" fmla="*/ 18 h 25"/>
                  <a:gd name="T52" fmla="*/ 0 w 23"/>
                  <a:gd name="T53" fmla="*/ 17 h 25"/>
                  <a:gd name="T54" fmla="*/ 5 w 23"/>
                  <a:gd name="T55" fmla="*/ 24 h 25"/>
                  <a:gd name="T56" fmla="*/ 7 w 23"/>
                  <a:gd name="T57" fmla="*/ 24 h 25"/>
                  <a:gd name="T58" fmla="*/ 10 w 23"/>
                  <a:gd name="T59" fmla="*/ 22 h 25"/>
                  <a:gd name="T60" fmla="*/ 11 w 23"/>
                  <a:gd name="T61" fmla="*/ 22 h 25"/>
                  <a:gd name="T62" fmla="*/ 11 w 23"/>
                  <a:gd name="T63" fmla="*/ 21 h 25"/>
                  <a:gd name="T64" fmla="*/ 11 w 23"/>
                  <a:gd name="T65" fmla="*/ 11 h 25"/>
                  <a:gd name="T66" fmla="*/ 12 w 23"/>
                  <a:gd name="T67" fmla="*/ 21 h 25"/>
                  <a:gd name="T68" fmla="*/ 12 w 23"/>
                  <a:gd name="T69" fmla="*/ 22 h 25"/>
                  <a:gd name="T70" fmla="*/ 12 w 23"/>
                  <a:gd name="T71" fmla="*/ 22 h 25"/>
                  <a:gd name="T72" fmla="*/ 15 w 23"/>
                  <a:gd name="T73" fmla="*/ 24 h 25"/>
                  <a:gd name="T74" fmla="*/ 17 w 23"/>
                  <a:gd name="T75" fmla="*/ 24 h 25"/>
                  <a:gd name="T76" fmla="*/ 23 w 23"/>
                  <a:gd name="T77" fmla="*/ 17 h 25"/>
                  <a:gd name="T78" fmla="*/ 19 w 23"/>
                  <a:gd name="T79" fmla="*/ 18 h 25"/>
                  <a:gd name="T80" fmla="*/ 19 w 23"/>
                  <a:gd name="T81" fmla="*/ 1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" h="25">
                    <a:moveTo>
                      <a:pt x="19" y="17"/>
                    </a:moveTo>
                    <a:cubicBezTo>
                      <a:pt x="19" y="17"/>
                      <a:pt x="20" y="17"/>
                      <a:pt x="20" y="16"/>
                    </a:cubicBezTo>
                    <a:cubicBezTo>
                      <a:pt x="21" y="16"/>
                      <a:pt x="22" y="16"/>
                      <a:pt x="22" y="16"/>
                    </a:cubicBezTo>
                    <a:cubicBezTo>
                      <a:pt x="23" y="15"/>
                      <a:pt x="23" y="14"/>
                      <a:pt x="23" y="13"/>
                    </a:cubicBezTo>
                    <a:cubicBezTo>
                      <a:pt x="22" y="11"/>
                      <a:pt x="22" y="9"/>
                      <a:pt x="22" y="7"/>
                    </a:cubicBezTo>
                    <a:cubicBezTo>
                      <a:pt x="20" y="9"/>
                      <a:pt x="17" y="9"/>
                      <a:pt x="17" y="12"/>
                    </a:cubicBezTo>
                    <a:cubicBezTo>
                      <a:pt x="17" y="12"/>
                      <a:pt x="16" y="14"/>
                      <a:pt x="15" y="14"/>
                    </a:cubicBezTo>
                    <a:cubicBezTo>
                      <a:pt x="14" y="13"/>
                      <a:pt x="15" y="12"/>
                      <a:pt x="15" y="12"/>
                    </a:cubicBezTo>
                    <a:cubicBezTo>
                      <a:pt x="16" y="11"/>
                      <a:pt x="17" y="10"/>
                      <a:pt x="17" y="8"/>
                    </a:cubicBezTo>
                    <a:cubicBezTo>
                      <a:pt x="17" y="7"/>
                      <a:pt x="16" y="6"/>
                      <a:pt x="15" y="5"/>
                    </a:cubicBezTo>
                    <a:cubicBezTo>
                      <a:pt x="14" y="3"/>
                      <a:pt x="12" y="2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2"/>
                      <a:pt x="8" y="3"/>
                      <a:pt x="7" y="5"/>
                    </a:cubicBezTo>
                    <a:cubicBezTo>
                      <a:pt x="6" y="6"/>
                      <a:pt x="5" y="7"/>
                      <a:pt x="5" y="8"/>
                    </a:cubicBezTo>
                    <a:cubicBezTo>
                      <a:pt x="5" y="10"/>
                      <a:pt x="6" y="11"/>
                      <a:pt x="7" y="12"/>
                    </a:cubicBezTo>
                    <a:cubicBezTo>
                      <a:pt x="7" y="12"/>
                      <a:pt x="8" y="13"/>
                      <a:pt x="7" y="14"/>
                    </a:cubicBezTo>
                    <a:cubicBezTo>
                      <a:pt x="6" y="14"/>
                      <a:pt x="6" y="12"/>
                      <a:pt x="5" y="12"/>
                    </a:cubicBezTo>
                    <a:cubicBezTo>
                      <a:pt x="5" y="9"/>
                      <a:pt x="2" y="9"/>
                      <a:pt x="0" y="7"/>
                    </a:cubicBezTo>
                    <a:cubicBezTo>
                      <a:pt x="0" y="9"/>
                      <a:pt x="0" y="11"/>
                      <a:pt x="0" y="13"/>
                    </a:cubicBezTo>
                    <a:cubicBezTo>
                      <a:pt x="0" y="14"/>
                      <a:pt x="0" y="15"/>
                      <a:pt x="0" y="16"/>
                    </a:cubicBezTo>
                    <a:cubicBezTo>
                      <a:pt x="1" y="16"/>
                      <a:pt x="1" y="16"/>
                      <a:pt x="2" y="16"/>
                    </a:cubicBezTo>
                    <a:cubicBezTo>
                      <a:pt x="2" y="17"/>
                      <a:pt x="3" y="17"/>
                      <a:pt x="4" y="17"/>
                    </a:cubicBezTo>
                    <a:cubicBezTo>
                      <a:pt x="4" y="18"/>
                      <a:pt x="4" y="18"/>
                      <a:pt x="3" y="18"/>
                    </a:cubicBezTo>
                    <a:cubicBezTo>
                      <a:pt x="2" y="18"/>
                      <a:pt x="1" y="17"/>
                      <a:pt x="0" y="17"/>
                    </a:cubicBezTo>
                    <a:cubicBezTo>
                      <a:pt x="0" y="20"/>
                      <a:pt x="2" y="23"/>
                      <a:pt x="5" y="24"/>
                    </a:cubicBezTo>
                    <a:cubicBezTo>
                      <a:pt x="6" y="25"/>
                      <a:pt x="6" y="25"/>
                      <a:pt x="7" y="24"/>
                    </a:cubicBezTo>
                    <a:cubicBezTo>
                      <a:pt x="8" y="23"/>
                      <a:pt x="9" y="23"/>
                      <a:pt x="10" y="22"/>
                    </a:cubicBezTo>
                    <a:cubicBezTo>
                      <a:pt x="10" y="22"/>
                      <a:pt x="10" y="23"/>
                      <a:pt x="11" y="22"/>
                    </a:cubicBezTo>
                    <a:cubicBezTo>
                      <a:pt x="11" y="22"/>
                      <a:pt x="11" y="21"/>
                      <a:pt x="11" y="21"/>
                    </a:cubicBezTo>
                    <a:cubicBezTo>
                      <a:pt x="11" y="17"/>
                      <a:pt x="11" y="15"/>
                      <a:pt x="11" y="11"/>
                    </a:cubicBezTo>
                    <a:cubicBezTo>
                      <a:pt x="11" y="15"/>
                      <a:pt x="12" y="17"/>
                      <a:pt x="12" y="21"/>
                    </a:cubicBezTo>
                    <a:cubicBezTo>
                      <a:pt x="12" y="21"/>
                      <a:pt x="12" y="22"/>
                      <a:pt x="12" y="22"/>
                    </a:cubicBezTo>
                    <a:cubicBezTo>
                      <a:pt x="12" y="23"/>
                      <a:pt x="12" y="22"/>
                      <a:pt x="12" y="22"/>
                    </a:cubicBezTo>
                    <a:cubicBezTo>
                      <a:pt x="13" y="23"/>
                      <a:pt x="14" y="23"/>
                      <a:pt x="15" y="24"/>
                    </a:cubicBezTo>
                    <a:cubicBezTo>
                      <a:pt x="16" y="25"/>
                      <a:pt x="16" y="25"/>
                      <a:pt x="17" y="24"/>
                    </a:cubicBezTo>
                    <a:cubicBezTo>
                      <a:pt x="20" y="23"/>
                      <a:pt x="22" y="20"/>
                      <a:pt x="23" y="17"/>
                    </a:cubicBezTo>
                    <a:cubicBezTo>
                      <a:pt x="21" y="17"/>
                      <a:pt x="20" y="18"/>
                      <a:pt x="19" y="18"/>
                    </a:cubicBezTo>
                    <a:cubicBezTo>
                      <a:pt x="18" y="18"/>
                      <a:pt x="18" y="18"/>
                      <a:pt x="19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grpSp>
            <p:nvGrpSpPr>
              <p:cNvPr id="94" name="Group 132">
                <a:extLst>
                  <a:ext uri="{FF2B5EF4-FFF2-40B4-BE49-F238E27FC236}">
                    <a16:creationId xmlns:a16="http://schemas.microsoft.com/office/drawing/2014/main" id="{456D8164-7D77-ED90-4D25-ECCB4483B65E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2569358" y="623032"/>
                <a:ext cx="4000972" cy="3975239"/>
                <a:chOff x="2569358" y="623032"/>
                <a:chExt cx="4000972" cy="3975239"/>
              </a:xfrm>
              <a:grpFill/>
            </p:grpSpPr>
            <p:sp>
              <p:nvSpPr>
                <p:cNvPr id="95" name="Freeform: Shape 133">
                  <a:extLst>
                    <a:ext uri="{FF2B5EF4-FFF2-40B4-BE49-F238E27FC236}">
                      <a16:creationId xmlns:a16="http://schemas.microsoft.com/office/drawing/2014/main" id="{3710519D-F6C7-40BE-F599-70ACA40FE01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256624" y="2680500"/>
                  <a:ext cx="300226" cy="301452"/>
                </a:xfrm>
                <a:custGeom>
                  <a:avLst/>
                  <a:gdLst>
                    <a:gd name="T0" fmla="*/ 67 w 68"/>
                    <a:gd name="T1" fmla="*/ 26 h 68"/>
                    <a:gd name="T2" fmla="*/ 53 w 68"/>
                    <a:gd name="T3" fmla="*/ 32 h 68"/>
                    <a:gd name="T4" fmla="*/ 48 w 68"/>
                    <a:gd name="T5" fmla="*/ 32 h 68"/>
                    <a:gd name="T6" fmla="*/ 45 w 68"/>
                    <a:gd name="T7" fmla="*/ 25 h 68"/>
                    <a:gd name="T8" fmla="*/ 49 w 68"/>
                    <a:gd name="T9" fmla="*/ 21 h 68"/>
                    <a:gd name="T10" fmla="*/ 63 w 68"/>
                    <a:gd name="T11" fmla="*/ 16 h 68"/>
                    <a:gd name="T12" fmla="*/ 56 w 68"/>
                    <a:gd name="T13" fmla="*/ 8 h 68"/>
                    <a:gd name="T14" fmla="*/ 48 w 68"/>
                    <a:gd name="T15" fmla="*/ 5 h 68"/>
                    <a:gd name="T16" fmla="*/ 46 w 68"/>
                    <a:gd name="T17" fmla="*/ 16 h 68"/>
                    <a:gd name="T18" fmla="*/ 40 w 68"/>
                    <a:gd name="T19" fmla="*/ 25 h 68"/>
                    <a:gd name="T20" fmla="*/ 40 w 68"/>
                    <a:gd name="T21" fmla="*/ 15 h 68"/>
                    <a:gd name="T22" fmla="*/ 36 w 68"/>
                    <a:gd name="T23" fmla="*/ 12 h 68"/>
                    <a:gd name="T24" fmla="*/ 36 w 68"/>
                    <a:gd name="T25" fmla="*/ 7 h 68"/>
                    <a:gd name="T26" fmla="*/ 32 w 68"/>
                    <a:gd name="T27" fmla="*/ 7 h 68"/>
                    <a:gd name="T28" fmla="*/ 32 w 68"/>
                    <a:gd name="T29" fmla="*/ 12 h 68"/>
                    <a:gd name="T30" fmla="*/ 27 w 68"/>
                    <a:gd name="T31" fmla="*/ 15 h 68"/>
                    <a:gd name="T32" fmla="*/ 28 w 68"/>
                    <a:gd name="T33" fmla="*/ 25 h 68"/>
                    <a:gd name="T34" fmla="*/ 21 w 68"/>
                    <a:gd name="T35" fmla="*/ 16 h 68"/>
                    <a:gd name="T36" fmla="*/ 20 w 68"/>
                    <a:gd name="T37" fmla="*/ 5 h 68"/>
                    <a:gd name="T38" fmla="*/ 11 w 68"/>
                    <a:gd name="T39" fmla="*/ 8 h 68"/>
                    <a:gd name="T40" fmla="*/ 5 w 68"/>
                    <a:gd name="T41" fmla="*/ 16 h 68"/>
                    <a:gd name="T42" fmla="*/ 19 w 68"/>
                    <a:gd name="T43" fmla="*/ 21 h 68"/>
                    <a:gd name="T44" fmla="*/ 22 w 68"/>
                    <a:gd name="T45" fmla="*/ 25 h 68"/>
                    <a:gd name="T46" fmla="*/ 20 w 68"/>
                    <a:gd name="T47" fmla="*/ 32 h 68"/>
                    <a:gd name="T48" fmla="*/ 14 w 68"/>
                    <a:gd name="T49" fmla="*/ 32 h 68"/>
                    <a:gd name="T50" fmla="*/ 1 w 68"/>
                    <a:gd name="T51" fmla="*/ 26 h 68"/>
                    <a:gd name="T52" fmla="*/ 0 w 68"/>
                    <a:gd name="T53" fmla="*/ 36 h 68"/>
                    <a:gd name="T54" fmla="*/ 3 w 68"/>
                    <a:gd name="T55" fmla="*/ 44 h 68"/>
                    <a:gd name="T56" fmla="*/ 12 w 68"/>
                    <a:gd name="T57" fmla="*/ 38 h 68"/>
                    <a:gd name="T58" fmla="*/ 23 w 68"/>
                    <a:gd name="T59" fmla="*/ 36 h 68"/>
                    <a:gd name="T60" fmla="*/ 16 w 68"/>
                    <a:gd name="T61" fmla="*/ 42 h 68"/>
                    <a:gd name="T62" fmla="*/ 17 w 68"/>
                    <a:gd name="T63" fmla="*/ 48 h 68"/>
                    <a:gd name="T64" fmla="*/ 13 w 68"/>
                    <a:gd name="T65" fmla="*/ 52 h 68"/>
                    <a:gd name="T66" fmla="*/ 16 w 68"/>
                    <a:gd name="T67" fmla="*/ 54 h 68"/>
                    <a:gd name="T68" fmla="*/ 20 w 68"/>
                    <a:gd name="T69" fmla="*/ 50 h 68"/>
                    <a:gd name="T70" fmla="*/ 25 w 68"/>
                    <a:gd name="T71" fmla="*/ 52 h 68"/>
                    <a:gd name="T72" fmla="*/ 32 w 68"/>
                    <a:gd name="T73" fmla="*/ 44 h 68"/>
                    <a:gd name="T74" fmla="*/ 30 w 68"/>
                    <a:gd name="T75" fmla="*/ 55 h 68"/>
                    <a:gd name="T76" fmla="*/ 23 w 68"/>
                    <a:gd name="T77" fmla="*/ 64 h 68"/>
                    <a:gd name="T78" fmla="*/ 32 w 68"/>
                    <a:gd name="T79" fmla="*/ 68 h 68"/>
                    <a:gd name="T80" fmla="*/ 42 w 68"/>
                    <a:gd name="T81" fmla="*/ 67 h 68"/>
                    <a:gd name="T82" fmla="*/ 36 w 68"/>
                    <a:gd name="T83" fmla="*/ 53 h 68"/>
                    <a:gd name="T84" fmla="*/ 36 w 68"/>
                    <a:gd name="T85" fmla="*/ 48 h 68"/>
                    <a:gd name="T86" fmla="*/ 42 w 68"/>
                    <a:gd name="T87" fmla="*/ 45 h 68"/>
                    <a:gd name="T88" fmla="*/ 46 w 68"/>
                    <a:gd name="T89" fmla="*/ 49 h 68"/>
                    <a:gd name="T90" fmla="*/ 52 w 68"/>
                    <a:gd name="T91" fmla="*/ 63 h 68"/>
                    <a:gd name="T92" fmla="*/ 59 w 68"/>
                    <a:gd name="T93" fmla="*/ 56 h 68"/>
                    <a:gd name="T94" fmla="*/ 63 w 68"/>
                    <a:gd name="T95" fmla="*/ 48 h 68"/>
                    <a:gd name="T96" fmla="*/ 52 w 68"/>
                    <a:gd name="T97" fmla="*/ 46 h 68"/>
                    <a:gd name="T98" fmla="*/ 42 w 68"/>
                    <a:gd name="T99" fmla="*/ 40 h 68"/>
                    <a:gd name="T100" fmla="*/ 53 w 68"/>
                    <a:gd name="T101" fmla="*/ 40 h 68"/>
                    <a:gd name="T102" fmla="*/ 55 w 68"/>
                    <a:gd name="T103" fmla="*/ 36 h 68"/>
                    <a:gd name="T104" fmla="*/ 61 w 68"/>
                    <a:gd name="T105" fmla="*/ 36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68" h="68">
                      <a:moveTo>
                        <a:pt x="68" y="32"/>
                      </a:moveTo>
                      <a:cubicBezTo>
                        <a:pt x="61" y="32"/>
                        <a:pt x="61" y="32"/>
                        <a:pt x="61" y="32"/>
                      </a:cubicBezTo>
                      <a:cubicBezTo>
                        <a:pt x="67" y="26"/>
                        <a:pt x="67" y="26"/>
                        <a:pt x="67" y="26"/>
                      </a:cubicBezTo>
                      <a:cubicBezTo>
                        <a:pt x="64" y="23"/>
                        <a:pt x="64" y="23"/>
                        <a:pt x="64" y="23"/>
                      </a:cubicBezTo>
                      <a:cubicBezTo>
                        <a:pt x="55" y="32"/>
                        <a:pt x="55" y="32"/>
                        <a:pt x="55" y="32"/>
                      </a:cubicBezTo>
                      <a:cubicBezTo>
                        <a:pt x="53" y="32"/>
                        <a:pt x="53" y="32"/>
                        <a:pt x="53" y="32"/>
                      </a:cubicBezTo>
                      <a:cubicBezTo>
                        <a:pt x="55" y="30"/>
                        <a:pt x="55" y="30"/>
                        <a:pt x="55" y="30"/>
                      </a:cubicBezTo>
                      <a:cubicBezTo>
                        <a:pt x="53" y="27"/>
                        <a:pt x="53" y="27"/>
                        <a:pt x="53" y="27"/>
                      </a:cubicBezTo>
                      <a:cubicBezTo>
                        <a:pt x="48" y="32"/>
                        <a:pt x="48" y="32"/>
                        <a:pt x="48" y="32"/>
                      </a:cubicBezTo>
                      <a:cubicBezTo>
                        <a:pt x="44" y="32"/>
                        <a:pt x="44" y="32"/>
                        <a:pt x="44" y="32"/>
                      </a:cubicBezTo>
                      <a:cubicBezTo>
                        <a:pt x="44" y="30"/>
                        <a:pt x="43" y="29"/>
                        <a:pt x="42" y="28"/>
                      </a:cubicBezTo>
                      <a:cubicBezTo>
                        <a:pt x="45" y="25"/>
                        <a:pt x="45" y="25"/>
                        <a:pt x="45" y="25"/>
                      </a:cubicBezTo>
                      <a:cubicBezTo>
                        <a:pt x="52" y="25"/>
                        <a:pt x="52" y="25"/>
                        <a:pt x="52" y="25"/>
                      </a:cubicBezTo>
                      <a:cubicBezTo>
                        <a:pt x="52" y="21"/>
                        <a:pt x="52" y="21"/>
                        <a:pt x="52" y="21"/>
                      </a:cubicBezTo>
                      <a:cubicBezTo>
                        <a:pt x="49" y="21"/>
                        <a:pt x="49" y="21"/>
                        <a:pt x="49" y="21"/>
                      </a:cubicBezTo>
                      <a:cubicBezTo>
                        <a:pt x="50" y="20"/>
                        <a:pt x="50" y="20"/>
                        <a:pt x="50" y="20"/>
                      </a:cubicBezTo>
                      <a:cubicBezTo>
                        <a:pt x="63" y="20"/>
                        <a:pt x="63" y="20"/>
                        <a:pt x="63" y="20"/>
                      </a:cubicBezTo>
                      <a:cubicBezTo>
                        <a:pt x="63" y="16"/>
                        <a:pt x="63" y="16"/>
                        <a:pt x="63" y="16"/>
                      </a:cubicBezTo>
                      <a:cubicBezTo>
                        <a:pt x="54" y="16"/>
                        <a:pt x="54" y="16"/>
                        <a:pt x="54" y="16"/>
                      </a:cubicBezTo>
                      <a:cubicBezTo>
                        <a:pt x="59" y="11"/>
                        <a:pt x="59" y="11"/>
                        <a:pt x="59" y="11"/>
                      </a:cubicBezTo>
                      <a:cubicBezTo>
                        <a:pt x="56" y="8"/>
                        <a:pt x="56" y="8"/>
                        <a:pt x="56" y="8"/>
                      </a:cubicBezTo>
                      <a:cubicBezTo>
                        <a:pt x="52" y="13"/>
                        <a:pt x="52" y="13"/>
                        <a:pt x="52" y="13"/>
                      </a:cubicBezTo>
                      <a:cubicBezTo>
                        <a:pt x="52" y="5"/>
                        <a:pt x="52" y="5"/>
                        <a:pt x="52" y="5"/>
                      </a:cubicBezTo>
                      <a:cubicBezTo>
                        <a:pt x="48" y="5"/>
                        <a:pt x="48" y="5"/>
                        <a:pt x="48" y="5"/>
                      </a:cubicBezTo>
                      <a:cubicBezTo>
                        <a:pt x="48" y="17"/>
                        <a:pt x="48" y="17"/>
                        <a:pt x="48" y="17"/>
                      </a:cubicBezTo>
                      <a:cubicBezTo>
                        <a:pt x="46" y="19"/>
                        <a:pt x="46" y="19"/>
                        <a:pt x="46" y="19"/>
                      </a:cubicBezTo>
                      <a:cubicBezTo>
                        <a:pt x="46" y="16"/>
                        <a:pt x="46" y="16"/>
                        <a:pt x="46" y="16"/>
                      </a:cubicBezTo>
                      <a:cubicBezTo>
                        <a:pt x="42" y="16"/>
                        <a:pt x="42" y="16"/>
                        <a:pt x="42" y="16"/>
                      </a:cubicBezTo>
                      <a:cubicBezTo>
                        <a:pt x="42" y="22"/>
                        <a:pt x="42" y="22"/>
                        <a:pt x="42" y="22"/>
                      </a:cubicBezTo>
                      <a:cubicBezTo>
                        <a:pt x="40" y="25"/>
                        <a:pt x="40" y="25"/>
                        <a:pt x="40" y="25"/>
                      </a:cubicBezTo>
                      <a:cubicBezTo>
                        <a:pt x="38" y="24"/>
                        <a:pt x="37" y="24"/>
                        <a:pt x="36" y="23"/>
                      </a:cubicBezTo>
                      <a:cubicBezTo>
                        <a:pt x="36" y="20"/>
                        <a:pt x="36" y="20"/>
                        <a:pt x="36" y="20"/>
                      </a:cubicBezTo>
                      <a:cubicBezTo>
                        <a:pt x="40" y="15"/>
                        <a:pt x="40" y="15"/>
                        <a:pt x="40" y="15"/>
                      </a:cubicBezTo>
                      <a:cubicBezTo>
                        <a:pt x="38" y="12"/>
                        <a:pt x="38" y="12"/>
                        <a:pt x="38" y="12"/>
                      </a:cubicBezTo>
                      <a:cubicBezTo>
                        <a:pt x="36" y="14"/>
                        <a:pt x="36" y="14"/>
                        <a:pt x="36" y="14"/>
                      </a:cubicBezTo>
                      <a:cubicBezTo>
                        <a:pt x="36" y="12"/>
                        <a:pt x="36" y="12"/>
                        <a:pt x="36" y="12"/>
                      </a:cubicBezTo>
                      <a:cubicBezTo>
                        <a:pt x="44" y="3"/>
                        <a:pt x="44" y="3"/>
                        <a:pt x="44" y="3"/>
                      </a:cubicBezTo>
                      <a:cubicBezTo>
                        <a:pt x="42" y="1"/>
                        <a:pt x="42" y="1"/>
                        <a:pt x="42" y="1"/>
                      </a:cubicBezTo>
                      <a:cubicBezTo>
                        <a:pt x="36" y="7"/>
                        <a:pt x="36" y="7"/>
                        <a:pt x="36" y="7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2" y="7"/>
                        <a:pt x="32" y="7"/>
                        <a:pt x="32" y="7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32" y="12"/>
                        <a:pt x="32" y="12"/>
                        <a:pt x="32" y="12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0" y="12"/>
                        <a:pt x="30" y="12"/>
                        <a:pt x="30" y="12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cubicBezTo>
                        <a:pt x="32" y="20"/>
                        <a:pt x="32" y="20"/>
                        <a:pt x="32" y="20"/>
                      </a:cubicBezTo>
                      <a:cubicBezTo>
                        <a:pt x="32" y="23"/>
                        <a:pt x="32" y="23"/>
                        <a:pt x="32" y="23"/>
                      </a:cubicBezTo>
                      <a:cubicBezTo>
                        <a:pt x="30" y="24"/>
                        <a:pt x="29" y="24"/>
                        <a:pt x="28" y="25"/>
                      </a:cubicBezTo>
                      <a:cubicBezTo>
                        <a:pt x="25" y="22"/>
                        <a:pt x="25" y="22"/>
                        <a:pt x="25" y="22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20" y="17"/>
                        <a:pt x="20" y="17"/>
                        <a:pt x="20" y="17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5" y="20"/>
                        <a:pt x="5" y="20"/>
                        <a:pt x="5" y="20"/>
                      </a:cubicBezTo>
                      <a:cubicBezTo>
                        <a:pt x="17" y="20"/>
                        <a:pt x="17" y="20"/>
                        <a:pt x="17" y="20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22" y="25"/>
                        <a:pt x="22" y="25"/>
                        <a:pt x="22" y="25"/>
                      </a:cubicBezTo>
                      <a:cubicBezTo>
                        <a:pt x="25" y="28"/>
                        <a:pt x="25" y="28"/>
                        <a:pt x="25" y="28"/>
                      </a:cubicBezTo>
                      <a:cubicBezTo>
                        <a:pt x="24" y="29"/>
                        <a:pt x="24" y="30"/>
                        <a:pt x="23" y="32"/>
                      </a:cubicBezTo>
                      <a:cubicBezTo>
                        <a:pt x="20" y="32"/>
                        <a:pt x="20" y="32"/>
                        <a:pt x="20" y="32"/>
                      </a:cubicBezTo>
                      <a:cubicBezTo>
                        <a:pt x="15" y="27"/>
                        <a:pt x="15" y="27"/>
                        <a:pt x="15" y="27"/>
                      </a:cubicBezTo>
                      <a:cubicBezTo>
                        <a:pt x="12" y="30"/>
                        <a:pt x="12" y="30"/>
                        <a:pt x="12" y="30"/>
                      </a:cubicBezTo>
                      <a:cubicBezTo>
                        <a:pt x="14" y="32"/>
                        <a:pt x="14" y="32"/>
                        <a:pt x="14" y="32"/>
                      </a:cubicBezTo>
                      <a:cubicBezTo>
                        <a:pt x="12" y="32"/>
                        <a:pt x="12" y="32"/>
                        <a:pt x="12" y="32"/>
                      </a:cubicBezTo>
                      <a:cubicBezTo>
                        <a:pt x="3" y="23"/>
                        <a:pt x="3" y="23"/>
                        <a:pt x="3" y="23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7" y="32"/>
                        <a:pt x="7" y="32"/>
                        <a:pt x="7" y="32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7" y="36"/>
                        <a:pt x="7" y="36"/>
                        <a:pt x="7" y="36"/>
                      </a:cubicBezTo>
                      <a:cubicBezTo>
                        <a:pt x="1" y="42"/>
                        <a:pt x="1" y="42"/>
                        <a:pt x="1" y="42"/>
                      </a:cubicBezTo>
                      <a:cubicBezTo>
                        <a:pt x="3" y="44"/>
                        <a:pt x="3" y="44"/>
                        <a:pt x="3" y="44"/>
                      </a:cubicBezTo>
                      <a:cubicBezTo>
                        <a:pt x="12" y="36"/>
                        <a:pt x="12" y="36"/>
                        <a:pt x="12" y="36"/>
                      </a:cubicBezTo>
                      <a:cubicBezTo>
                        <a:pt x="14" y="36"/>
                        <a:pt x="14" y="36"/>
                        <a:pt x="14" y="36"/>
                      </a:cubicBezTo>
                      <a:cubicBezTo>
                        <a:pt x="12" y="38"/>
                        <a:pt x="12" y="38"/>
                        <a:pt x="12" y="38"/>
                      </a:cubicBezTo>
                      <a:cubicBezTo>
                        <a:pt x="15" y="40"/>
                        <a:pt x="15" y="40"/>
                        <a:pt x="15" y="40"/>
                      </a:cubicBezTo>
                      <a:cubicBezTo>
                        <a:pt x="20" y="36"/>
                        <a:pt x="20" y="36"/>
                        <a:pt x="20" y="36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4" y="37"/>
                        <a:pt x="24" y="38"/>
                        <a:pt x="25" y="40"/>
                      </a:cubicBezTo>
                      <a:cubicBezTo>
                        <a:pt x="22" y="42"/>
                        <a:pt x="22" y="42"/>
                        <a:pt x="22" y="42"/>
                      </a:cubicBezTo>
                      <a:cubicBezTo>
                        <a:pt x="16" y="42"/>
                        <a:pt x="16" y="42"/>
                        <a:pt x="16" y="42"/>
                      </a:cubicBezTo>
                      <a:cubicBezTo>
                        <a:pt x="16" y="46"/>
                        <a:pt x="16" y="46"/>
                        <a:pt x="16" y="46"/>
                      </a:cubicBezTo>
                      <a:cubicBezTo>
                        <a:pt x="19" y="46"/>
                        <a:pt x="19" y="46"/>
                        <a:pt x="19" y="46"/>
                      </a:cubicBezTo>
                      <a:cubicBezTo>
                        <a:pt x="17" y="48"/>
                        <a:pt x="17" y="48"/>
                        <a:pt x="17" y="48"/>
                      </a:cubicBezTo>
                      <a:cubicBezTo>
                        <a:pt x="5" y="48"/>
                        <a:pt x="5" y="48"/>
                        <a:pt x="5" y="48"/>
                      </a:cubicBezTo>
                      <a:cubicBezTo>
                        <a:pt x="5" y="52"/>
                        <a:pt x="5" y="52"/>
                        <a:pt x="5" y="52"/>
                      </a:cubicBezTo>
                      <a:cubicBezTo>
                        <a:pt x="13" y="52"/>
                        <a:pt x="13" y="52"/>
                        <a:pt x="13" y="52"/>
                      </a:cubicBezTo>
                      <a:cubicBezTo>
                        <a:pt x="8" y="56"/>
                        <a:pt x="8" y="56"/>
                        <a:pt x="8" y="56"/>
                      </a:cubicBezTo>
                      <a:cubicBezTo>
                        <a:pt x="11" y="59"/>
                        <a:pt x="11" y="59"/>
                        <a:pt x="11" y="59"/>
                      </a:cubicBezTo>
                      <a:cubicBezTo>
                        <a:pt x="16" y="54"/>
                        <a:pt x="16" y="54"/>
                        <a:pt x="16" y="54"/>
                      </a:cubicBezTo>
                      <a:cubicBezTo>
                        <a:pt x="16" y="63"/>
                        <a:pt x="16" y="63"/>
                        <a:pt x="16" y="63"/>
                      </a:cubicBezTo>
                      <a:cubicBezTo>
                        <a:pt x="20" y="63"/>
                        <a:pt x="20" y="63"/>
                        <a:pt x="20" y="63"/>
                      </a:cubicBezTo>
                      <a:cubicBezTo>
                        <a:pt x="20" y="50"/>
                        <a:pt x="20" y="50"/>
                        <a:pt x="20" y="50"/>
                      </a:cubicBezTo>
                      <a:cubicBezTo>
                        <a:pt x="21" y="49"/>
                        <a:pt x="21" y="49"/>
                        <a:pt x="21" y="49"/>
                      </a:cubicBezTo>
                      <a:cubicBezTo>
                        <a:pt x="21" y="52"/>
                        <a:pt x="21" y="52"/>
                        <a:pt x="21" y="52"/>
                      </a:cubicBezTo>
                      <a:cubicBezTo>
                        <a:pt x="25" y="52"/>
                        <a:pt x="25" y="52"/>
                        <a:pt x="25" y="52"/>
                      </a:cubicBezTo>
                      <a:cubicBezTo>
                        <a:pt x="25" y="45"/>
                        <a:pt x="25" y="45"/>
                        <a:pt x="25" y="45"/>
                      </a:cubicBezTo>
                      <a:cubicBezTo>
                        <a:pt x="28" y="42"/>
                        <a:pt x="28" y="42"/>
                        <a:pt x="28" y="42"/>
                      </a:cubicBezTo>
                      <a:cubicBezTo>
                        <a:pt x="29" y="43"/>
                        <a:pt x="30" y="44"/>
                        <a:pt x="32" y="44"/>
                      </a:cubicBezTo>
                      <a:cubicBezTo>
                        <a:pt x="32" y="48"/>
                        <a:pt x="32" y="48"/>
                        <a:pt x="32" y="48"/>
                      </a:cubicBezTo>
                      <a:cubicBezTo>
                        <a:pt x="27" y="53"/>
                        <a:pt x="27" y="53"/>
                        <a:pt x="27" y="53"/>
                      </a:cubicBezTo>
                      <a:cubicBezTo>
                        <a:pt x="30" y="55"/>
                        <a:pt x="30" y="55"/>
                        <a:pt x="30" y="55"/>
                      </a:cubicBezTo>
                      <a:cubicBezTo>
                        <a:pt x="32" y="53"/>
                        <a:pt x="32" y="53"/>
                        <a:pt x="32" y="53"/>
                      </a:cubicBezTo>
                      <a:cubicBezTo>
                        <a:pt x="32" y="55"/>
                        <a:pt x="32" y="55"/>
                        <a:pt x="32" y="55"/>
                      </a:cubicBezTo>
                      <a:cubicBezTo>
                        <a:pt x="23" y="64"/>
                        <a:pt x="23" y="64"/>
                        <a:pt x="23" y="64"/>
                      </a:cubicBezTo>
                      <a:cubicBezTo>
                        <a:pt x="26" y="67"/>
                        <a:pt x="26" y="67"/>
                        <a:pt x="26" y="67"/>
                      </a:cubicBezTo>
                      <a:cubicBezTo>
                        <a:pt x="32" y="61"/>
                        <a:pt x="32" y="61"/>
                        <a:pt x="32" y="61"/>
                      </a:cubicBezTo>
                      <a:cubicBezTo>
                        <a:pt x="32" y="68"/>
                        <a:pt x="32" y="68"/>
                        <a:pt x="32" y="68"/>
                      </a:cubicBezTo>
                      <a:cubicBezTo>
                        <a:pt x="36" y="68"/>
                        <a:pt x="36" y="68"/>
                        <a:pt x="36" y="68"/>
                      </a:cubicBezTo>
                      <a:cubicBezTo>
                        <a:pt x="36" y="61"/>
                        <a:pt x="36" y="61"/>
                        <a:pt x="36" y="61"/>
                      </a:cubicBezTo>
                      <a:cubicBezTo>
                        <a:pt x="42" y="67"/>
                        <a:pt x="42" y="67"/>
                        <a:pt x="42" y="67"/>
                      </a:cubicBezTo>
                      <a:cubicBezTo>
                        <a:pt x="44" y="64"/>
                        <a:pt x="44" y="64"/>
                        <a:pt x="44" y="64"/>
                      </a:cubicBezTo>
                      <a:cubicBezTo>
                        <a:pt x="36" y="55"/>
                        <a:pt x="36" y="55"/>
                        <a:pt x="36" y="55"/>
                      </a:cubicBezTo>
                      <a:cubicBezTo>
                        <a:pt x="36" y="53"/>
                        <a:pt x="36" y="53"/>
                        <a:pt x="36" y="53"/>
                      </a:cubicBezTo>
                      <a:cubicBezTo>
                        <a:pt x="38" y="55"/>
                        <a:pt x="38" y="55"/>
                        <a:pt x="38" y="55"/>
                      </a:cubicBezTo>
                      <a:cubicBezTo>
                        <a:pt x="40" y="53"/>
                        <a:pt x="40" y="53"/>
                        <a:pt x="40" y="53"/>
                      </a:cubicBezTo>
                      <a:cubicBezTo>
                        <a:pt x="36" y="48"/>
                        <a:pt x="36" y="48"/>
                        <a:pt x="36" y="48"/>
                      </a:cubicBezTo>
                      <a:cubicBezTo>
                        <a:pt x="36" y="44"/>
                        <a:pt x="36" y="44"/>
                        <a:pt x="36" y="44"/>
                      </a:cubicBezTo>
                      <a:cubicBezTo>
                        <a:pt x="37" y="44"/>
                        <a:pt x="38" y="43"/>
                        <a:pt x="40" y="42"/>
                      </a:cubicBezTo>
                      <a:cubicBezTo>
                        <a:pt x="42" y="45"/>
                        <a:pt x="42" y="45"/>
                        <a:pt x="42" y="45"/>
                      </a:cubicBezTo>
                      <a:cubicBezTo>
                        <a:pt x="42" y="52"/>
                        <a:pt x="42" y="52"/>
                        <a:pt x="42" y="52"/>
                      </a:cubicBezTo>
                      <a:cubicBezTo>
                        <a:pt x="46" y="52"/>
                        <a:pt x="46" y="52"/>
                        <a:pt x="46" y="52"/>
                      </a:cubicBezTo>
                      <a:cubicBezTo>
                        <a:pt x="46" y="49"/>
                        <a:pt x="46" y="49"/>
                        <a:pt x="46" y="49"/>
                      </a:cubicBezTo>
                      <a:cubicBezTo>
                        <a:pt x="48" y="50"/>
                        <a:pt x="48" y="50"/>
                        <a:pt x="48" y="50"/>
                      </a:cubicBezTo>
                      <a:cubicBezTo>
                        <a:pt x="48" y="63"/>
                        <a:pt x="48" y="63"/>
                        <a:pt x="48" y="63"/>
                      </a:cubicBezTo>
                      <a:cubicBezTo>
                        <a:pt x="52" y="63"/>
                        <a:pt x="52" y="63"/>
                        <a:pt x="52" y="63"/>
                      </a:cubicBezTo>
                      <a:cubicBezTo>
                        <a:pt x="52" y="54"/>
                        <a:pt x="52" y="54"/>
                        <a:pt x="52" y="54"/>
                      </a:cubicBezTo>
                      <a:cubicBezTo>
                        <a:pt x="56" y="59"/>
                        <a:pt x="56" y="59"/>
                        <a:pt x="56" y="59"/>
                      </a:cubicBezTo>
                      <a:cubicBezTo>
                        <a:pt x="59" y="56"/>
                        <a:pt x="59" y="56"/>
                        <a:pt x="59" y="56"/>
                      </a:cubicBezTo>
                      <a:cubicBezTo>
                        <a:pt x="54" y="52"/>
                        <a:pt x="54" y="52"/>
                        <a:pt x="54" y="52"/>
                      </a:cubicBezTo>
                      <a:cubicBezTo>
                        <a:pt x="63" y="52"/>
                        <a:pt x="63" y="52"/>
                        <a:pt x="63" y="52"/>
                      </a:cubicBezTo>
                      <a:cubicBezTo>
                        <a:pt x="63" y="48"/>
                        <a:pt x="63" y="48"/>
                        <a:pt x="63" y="48"/>
                      </a:cubicBezTo>
                      <a:cubicBezTo>
                        <a:pt x="50" y="48"/>
                        <a:pt x="50" y="48"/>
                        <a:pt x="50" y="48"/>
                      </a:cubicBezTo>
                      <a:cubicBezTo>
                        <a:pt x="49" y="46"/>
                        <a:pt x="49" y="46"/>
                        <a:pt x="49" y="46"/>
                      </a:cubicBezTo>
                      <a:cubicBezTo>
                        <a:pt x="52" y="46"/>
                        <a:pt x="52" y="46"/>
                        <a:pt x="52" y="46"/>
                      </a:cubicBezTo>
                      <a:cubicBezTo>
                        <a:pt x="52" y="42"/>
                        <a:pt x="52" y="42"/>
                        <a:pt x="52" y="42"/>
                      </a:cubicBezTo>
                      <a:cubicBezTo>
                        <a:pt x="45" y="42"/>
                        <a:pt x="45" y="42"/>
                        <a:pt x="45" y="42"/>
                      </a:cubicBezTo>
                      <a:cubicBezTo>
                        <a:pt x="42" y="40"/>
                        <a:pt x="42" y="40"/>
                        <a:pt x="42" y="40"/>
                      </a:cubicBezTo>
                      <a:cubicBezTo>
                        <a:pt x="43" y="38"/>
                        <a:pt x="44" y="37"/>
                        <a:pt x="44" y="36"/>
                      </a:cubicBezTo>
                      <a:cubicBezTo>
                        <a:pt x="48" y="36"/>
                        <a:pt x="48" y="36"/>
                        <a:pt x="48" y="36"/>
                      </a:cubicBezTo>
                      <a:cubicBezTo>
                        <a:pt x="53" y="40"/>
                        <a:pt x="53" y="40"/>
                        <a:pt x="53" y="40"/>
                      </a:cubicBezTo>
                      <a:cubicBezTo>
                        <a:pt x="55" y="38"/>
                        <a:pt x="55" y="38"/>
                        <a:pt x="55" y="38"/>
                      </a:cubicBezTo>
                      <a:cubicBezTo>
                        <a:pt x="53" y="36"/>
                        <a:pt x="53" y="36"/>
                        <a:pt x="53" y="36"/>
                      </a:cubicBezTo>
                      <a:cubicBezTo>
                        <a:pt x="55" y="36"/>
                        <a:pt x="55" y="36"/>
                        <a:pt x="55" y="36"/>
                      </a:cubicBezTo>
                      <a:cubicBezTo>
                        <a:pt x="64" y="44"/>
                        <a:pt x="64" y="44"/>
                        <a:pt x="64" y="44"/>
                      </a:cubicBezTo>
                      <a:cubicBezTo>
                        <a:pt x="67" y="42"/>
                        <a:pt x="67" y="42"/>
                        <a:pt x="67" y="42"/>
                      </a:cubicBezTo>
                      <a:cubicBezTo>
                        <a:pt x="61" y="36"/>
                        <a:pt x="61" y="36"/>
                        <a:pt x="61" y="36"/>
                      </a:cubicBezTo>
                      <a:cubicBezTo>
                        <a:pt x="68" y="36"/>
                        <a:pt x="68" y="36"/>
                        <a:pt x="68" y="36"/>
                      </a:cubicBezTo>
                      <a:lnTo>
                        <a:pt x="68" y="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96" name="Freeform: Shape 134">
                  <a:extLst>
                    <a:ext uri="{FF2B5EF4-FFF2-40B4-BE49-F238E27FC236}">
                      <a16:creationId xmlns:a16="http://schemas.microsoft.com/office/drawing/2014/main" id="{ACD793EB-5B91-3614-780D-39B3DC4287ED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582838" y="2159700"/>
                  <a:ext cx="344341" cy="401935"/>
                </a:xfrm>
                <a:custGeom>
                  <a:avLst/>
                  <a:gdLst>
                    <a:gd name="T0" fmla="*/ 73 w 78"/>
                    <a:gd name="T1" fmla="*/ 84 h 91"/>
                    <a:gd name="T2" fmla="*/ 78 w 78"/>
                    <a:gd name="T3" fmla="*/ 16 h 91"/>
                    <a:gd name="T4" fmla="*/ 66 w 78"/>
                    <a:gd name="T5" fmla="*/ 12 h 91"/>
                    <a:gd name="T6" fmla="*/ 77 w 78"/>
                    <a:gd name="T7" fmla="*/ 1 h 91"/>
                    <a:gd name="T8" fmla="*/ 65 w 78"/>
                    <a:gd name="T9" fmla="*/ 7 h 91"/>
                    <a:gd name="T10" fmla="*/ 71 w 78"/>
                    <a:gd name="T11" fmla="*/ 23 h 91"/>
                    <a:gd name="T12" fmla="*/ 65 w 78"/>
                    <a:gd name="T13" fmla="*/ 63 h 91"/>
                    <a:gd name="T14" fmla="*/ 70 w 78"/>
                    <a:gd name="T15" fmla="*/ 74 h 91"/>
                    <a:gd name="T16" fmla="*/ 65 w 78"/>
                    <a:gd name="T17" fmla="*/ 91 h 91"/>
                    <a:gd name="T18" fmla="*/ 65 w 78"/>
                    <a:gd name="T19" fmla="*/ 7 h 91"/>
                    <a:gd name="T20" fmla="*/ 60 w 78"/>
                    <a:gd name="T21" fmla="*/ 8 h 91"/>
                    <a:gd name="T22" fmla="*/ 50 w 78"/>
                    <a:gd name="T23" fmla="*/ 4 h 91"/>
                    <a:gd name="T24" fmla="*/ 53 w 78"/>
                    <a:gd name="T25" fmla="*/ 12 h 91"/>
                    <a:gd name="T26" fmla="*/ 50 w 78"/>
                    <a:gd name="T27" fmla="*/ 16 h 91"/>
                    <a:gd name="T28" fmla="*/ 65 w 78"/>
                    <a:gd name="T29" fmla="*/ 23 h 91"/>
                    <a:gd name="T30" fmla="*/ 50 w 78"/>
                    <a:gd name="T31" fmla="*/ 84 h 91"/>
                    <a:gd name="T32" fmla="*/ 63 w 78"/>
                    <a:gd name="T33" fmla="*/ 91 h 91"/>
                    <a:gd name="T34" fmla="*/ 65 w 78"/>
                    <a:gd name="T35" fmla="*/ 78 h 91"/>
                    <a:gd name="T36" fmla="*/ 61 w 78"/>
                    <a:gd name="T37" fmla="*/ 74 h 91"/>
                    <a:gd name="T38" fmla="*/ 65 w 78"/>
                    <a:gd name="T39" fmla="*/ 69 h 91"/>
                    <a:gd name="T40" fmla="*/ 65 w 78"/>
                    <a:gd name="T41" fmla="*/ 63 h 91"/>
                    <a:gd name="T42" fmla="*/ 50 w 78"/>
                    <a:gd name="T43" fmla="*/ 69 h 91"/>
                    <a:gd name="T44" fmla="*/ 55 w 78"/>
                    <a:gd name="T45" fmla="*/ 74 h 91"/>
                    <a:gd name="T46" fmla="*/ 50 w 78"/>
                    <a:gd name="T47" fmla="*/ 78 h 91"/>
                    <a:gd name="T48" fmla="*/ 50 w 78"/>
                    <a:gd name="T49" fmla="*/ 84 h 91"/>
                    <a:gd name="T50" fmla="*/ 46 w 78"/>
                    <a:gd name="T51" fmla="*/ 0 h 91"/>
                    <a:gd name="T52" fmla="*/ 43 w 78"/>
                    <a:gd name="T53" fmla="*/ 4 h 91"/>
                    <a:gd name="T54" fmla="*/ 50 w 78"/>
                    <a:gd name="T55" fmla="*/ 4 h 91"/>
                    <a:gd name="T56" fmla="*/ 39 w 78"/>
                    <a:gd name="T57" fmla="*/ 16 h 91"/>
                    <a:gd name="T58" fmla="*/ 50 w 78"/>
                    <a:gd name="T59" fmla="*/ 23 h 91"/>
                    <a:gd name="T60" fmla="*/ 39 w 78"/>
                    <a:gd name="T61" fmla="*/ 84 h 91"/>
                    <a:gd name="T62" fmla="*/ 50 w 78"/>
                    <a:gd name="T63" fmla="*/ 78 h 91"/>
                    <a:gd name="T64" fmla="*/ 50 w 78"/>
                    <a:gd name="T65" fmla="*/ 69 h 91"/>
                    <a:gd name="T66" fmla="*/ 39 w 78"/>
                    <a:gd name="T67" fmla="*/ 63 h 91"/>
                    <a:gd name="T68" fmla="*/ 39 w 78"/>
                    <a:gd name="T69" fmla="*/ 16 h 91"/>
                    <a:gd name="T70" fmla="*/ 0 w 78"/>
                    <a:gd name="T71" fmla="*/ 84 h 91"/>
                    <a:gd name="T72" fmla="*/ 6 w 78"/>
                    <a:gd name="T73" fmla="*/ 91 h 91"/>
                    <a:gd name="T74" fmla="*/ 16 w 78"/>
                    <a:gd name="T75" fmla="*/ 84 h 91"/>
                    <a:gd name="T76" fmla="*/ 39 w 78"/>
                    <a:gd name="T77" fmla="*/ 63 h 91"/>
                    <a:gd name="T78" fmla="*/ 7 w 78"/>
                    <a:gd name="T79" fmla="*/ 23 h 91"/>
                    <a:gd name="T80" fmla="*/ 39 w 78"/>
                    <a:gd name="T81" fmla="*/ 23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8" h="91">
                      <a:moveTo>
                        <a:pt x="73" y="91"/>
                      </a:moveTo>
                      <a:cubicBezTo>
                        <a:pt x="73" y="84"/>
                        <a:pt x="73" y="84"/>
                        <a:pt x="73" y="84"/>
                      </a:cubicBezTo>
                      <a:cubicBezTo>
                        <a:pt x="78" y="84"/>
                        <a:pt x="78" y="84"/>
                        <a:pt x="78" y="84"/>
                      </a:cubicBezTo>
                      <a:cubicBezTo>
                        <a:pt x="78" y="16"/>
                        <a:pt x="78" y="16"/>
                        <a:pt x="78" y="16"/>
                      </a:cubicBezTo>
                      <a:cubicBezTo>
                        <a:pt x="67" y="16"/>
                        <a:pt x="67" y="16"/>
                        <a:pt x="67" y="16"/>
                      </a:cubicBezTo>
                      <a:cubicBezTo>
                        <a:pt x="67" y="15"/>
                        <a:pt x="67" y="13"/>
                        <a:pt x="66" y="12"/>
                      </a:cubicBezTo>
                      <a:cubicBezTo>
                        <a:pt x="77" y="4"/>
                        <a:pt x="77" y="4"/>
                        <a:pt x="77" y="4"/>
                      </a:cubicBezTo>
                      <a:cubicBezTo>
                        <a:pt x="78" y="3"/>
                        <a:pt x="78" y="2"/>
                        <a:pt x="77" y="1"/>
                      </a:cubicBezTo>
                      <a:cubicBezTo>
                        <a:pt x="76" y="0"/>
                        <a:pt x="75" y="0"/>
                        <a:pt x="74" y="0"/>
                      </a:cubicBezTo>
                      <a:cubicBezTo>
                        <a:pt x="65" y="7"/>
                        <a:pt x="65" y="7"/>
                        <a:pt x="65" y="7"/>
                      </a:cubicBezTo>
                      <a:cubicBezTo>
                        <a:pt x="65" y="23"/>
                        <a:pt x="65" y="23"/>
                        <a:pt x="65" y="23"/>
                      </a:cubicBezTo>
                      <a:cubicBezTo>
                        <a:pt x="71" y="23"/>
                        <a:pt x="71" y="23"/>
                        <a:pt x="71" y="23"/>
                      </a:cubicBezTo>
                      <a:cubicBezTo>
                        <a:pt x="71" y="63"/>
                        <a:pt x="71" y="63"/>
                        <a:pt x="71" y="63"/>
                      </a:cubicBezTo>
                      <a:cubicBezTo>
                        <a:pt x="65" y="63"/>
                        <a:pt x="65" y="63"/>
                        <a:pt x="65" y="63"/>
                      </a:cubicBezTo>
                      <a:cubicBezTo>
                        <a:pt x="65" y="69"/>
                        <a:pt x="65" y="69"/>
                        <a:pt x="65" y="69"/>
                      </a:cubicBezTo>
                      <a:cubicBezTo>
                        <a:pt x="68" y="69"/>
                        <a:pt x="70" y="71"/>
                        <a:pt x="70" y="74"/>
                      </a:cubicBezTo>
                      <a:cubicBezTo>
                        <a:pt x="70" y="76"/>
                        <a:pt x="68" y="78"/>
                        <a:pt x="65" y="78"/>
                      </a:cubicBezTo>
                      <a:cubicBezTo>
                        <a:pt x="65" y="91"/>
                        <a:pt x="65" y="91"/>
                        <a:pt x="65" y="91"/>
                      </a:cubicBezTo>
                      <a:lnTo>
                        <a:pt x="73" y="91"/>
                      </a:lnTo>
                      <a:close/>
                      <a:moveTo>
                        <a:pt x="65" y="7"/>
                      </a:moveTo>
                      <a:cubicBezTo>
                        <a:pt x="63" y="9"/>
                        <a:pt x="63" y="9"/>
                        <a:pt x="63" y="9"/>
                      </a:cubicBezTo>
                      <a:cubicBezTo>
                        <a:pt x="62" y="9"/>
                        <a:pt x="61" y="8"/>
                        <a:pt x="60" y="8"/>
                      </a:cubicBezTo>
                      <a:cubicBezTo>
                        <a:pt x="59" y="8"/>
                        <a:pt x="58" y="9"/>
                        <a:pt x="57" y="9"/>
                      </a:cubicBezTo>
                      <a:cubicBezTo>
                        <a:pt x="50" y="4"/>
                        <a:pt x="50" y="4"/>
                        <a:pt x="50" y="4"/>
                      </a:cubicBezTo>
                      <a:cubicBezTo>
                        <a:pt x="50" y="10"/>
                        <a:pt x="50" y="10"/>
                        <a:pt x="50" y="10"/>
                      </a:cubicBezTo>
                      <a:cubicBezTo>
                        <a:pt x="53" y="12"/>
                        <a:pt x="53" y="12"/>
                        <a:pt x="53" y="12"/>
                      </a:cubicBezTo>
                      <a:cubicBezTo>
                        <a:pt x="52" y="13"/>
                        <a:pt x="52" y="15"/>
                        <a:pt x="52" y="1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23"/>
                        <a:pt x="50" y="23"/>
                        <a:pt x="50" y="23"/>
                      </a:cubicBezTo>
                      <a:cubicBezTo>
                        <a:pt x="65" y="23"/>
                        <a:pt x="65" y="23"/>
                        <a:pt x="65" y="23"/>
                      </a:cubicBezTo>
                      <a:cubicBezTo>
                        <a:pt x="65" y="7"/>
                        <a:pt x="65" y="7"/>
                        <a:pt x="65" y="7"/>
                      </a:cubicBezTo>
                      <a:close/>
                      <a:moveTo>
                        <a:pt x="50" y="84"/>
                      </a:moveTo>
                      <a:cubicBezTo>
                        <a:pt x="63" y="84"/>
                        <a:pt x="63" y="84"/>
                        <a:pt x="63" y="84"/>
                      </a:cubicBezTo>
                      <a:cubicBezTo>
                        <a:pt x="63" y="91"/>
                        <a:pt x="63" y="91"/>
                        <a:pt x="63" y="91"/>
                      </a:cubicBezTo>
                      <a:cubicBezTo>
                        <a:pt x="65" y="91"/>
                        <a:pt x="65" y="91"/>
                        <a:pt x="65" y="91"/>
                      </a:cubicBezTo>
                      <a:cubicBezTo>
                        <a:pt x="65" y="78"/>
                        <a:pt x="65" y="78"/>
                        <a:pt x="65" y="78"/>
                      </a:cubicBezTo>
                      <a:cubicBezTo>
                        <a:pt x="65" y="78"/>
                        <a:pt x="65" y="78"/>
                        <a:pt x="65" y="78"/>
                      </a:cubicBezTo>
                      <a:cubicBezTo>
                        <a:pt x="63" y="78"/>
                        <a:pt x="61" y="76"/>
                        <a:pt x="61" y="74"/>
                      </a:cubicBezTo>
                      <a:cubicBezTo>
                        <a:pt x="61" y="74"/>
                        <a:pt x="61" y="74"/>
                        <a:pt x="61" y="74"/>
                      </a:cubicBezTo>
                      <a:cubicBezTo>
                        <a:pt x="61" y="71"/>
                        <a:pt x="63" y="69"/>
                        <a:pt x="65" y="69"/>
                      </a:cubicBezTo>
                      <a:cubicBezTo>
                        <a:pt x="65" y="69"/>
                        <a:pt x="65" y="69"/>
                        <a:pt x="65" y="69"/>
                      </a:cubicBezTo>
                      <a:cubicBezTo>
                        <a:pt x="65" y="63"/>
                        <a:pt x="65" y="63"/>
                        <a:pt x="65" y="63"/>
                      </a:cubicBezTo>
                      <a:cubicBezTo>
                        <a:pt x="50" y="63"/>
                        <a:pt x="50" y="63"/>
                        <a:pt x="50" y="63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53" y="69"/>
                        <a:pt x="55" y="71"/>
                        <a:pt x="55" y="74"/>
                      </a:cubicBezTo>
                      <a:cubicBezTo>
                        <a:pt x="55" y="76"/>
                        <a:pt x="53" y="78"/>
                        <a:pt x="50" y="78"/>
                      </a:cubicBezTo>
                      <a:cubicBezTo>
                        <a:pt x="50" y="78"/>
                        <a:pt x="50" y="78"/>
                        <a:pt x="50" y="78"/>
                      </a:cubicBezTo>
                      <a:cubicBezTo>
                        <a:pt x="50" y="78"/>
                        <a:pt x="50" y="78"/>
                        <a:pt x="50" y="78"/>
                      </a:cubicBezTo>
                      <a:lnTo>
                        <a:pt x="50" y="84"/>
                      </a:lnTo>
                      <a:close/>
                      <a:moveTo>
                        <a:pt x="50" y="4"/>
                      </a:move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5" y="0"/>
                        <a:pt x="43" y="0"/>
                        <a:pt x="42" y="1"/>
                      </a:cubicBezTo>
                      <a:cubicBezTo>
                        <a:pt x="42" y="2"/>
                        <a:pt x="42" y="3"/>
                        <a:pt x="43" y="4"/>
                      </a:cubicBezTo>
                      <a:cubicBezTo>
                        <a:pt x="50" y="10"/>
                        <a:pt x="50" y="10"/>
                        <a:pt x="50" y="10"/>
                      </a:cubicBezTo>
                      <a:cubicBezTo>
                        <a:pt x="50" y="4"/>
                        <a:pt x="50" y="4"/>
                        <a:pt x="50" y="4"/>
                      </a:cubicBezTo>
                      <a:close/>
                      <a:moveTo>
                        <a:pt x="50" y="16"/>
                      </a:moveTo>
                      <a:cubicBezTo>
                        <a:pt x="39" y="16"/>
                        <a:pt x="39" y="16"/>
                        <a:pt x="39" y="16"/>
                      </a:cubicBezTo>
                      <a:cubicBezTo>
                        <a:pt x="39" y="23"/>
                        <a:pt x="39" y="23"/>
                        <a:pt x="39" y="23"/>
                      </a:cubicBezTo>
                      <a:cubicBezTo>
                        <a:pt x="50" y="23"/>
                        <a:pt x="50" y="23"/>
                        <a:pt x="50" y="23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lose/>
                      <a:moveTo>
                        <a:pt x="39" y="84"/>
                      </a:move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78"/>
                        <a:pt x="50" y="78"/>
                        <a:pt x="50" y="78"/>
                      </a:cubicBezTo>
                      <a:cubicBezTo>
                        <a:pt x="48" y="78"/>
                        <a:pt x="46" y="76"/>
                        <a:pt x="46" y="74"/>
                      </a:cubicBezTo>
                      <a:cubicBezTo>
                        <a:pt x="46" y="71"/>
                        <a:pt x="48" y="69"/>
                        <a:pt x="50" y="69"/>
                      </a:cubicBezTo>
                      <a:cubicBezTo>
                        <a:pt x="50" y="63"/>
                        <a:pt x="50" y="63"/>
                        <a:pt x="50" y="63"/>
                      </a:cubicBezTo>
                      <a:cubicBezTo>
                        <a:pt x="39" y="63"/>
                        <a:pt x="39" y="63"/>
                        <a:pt x="39" y="63"/>
                      </a:cubicBezTo>
                      <a:lnTo>
                        <a:pt x="39" y="84"/>
                      </a:lnTo>
                      <a:close/>
                      <a:moveTo>
                        <a:pt x="39" y="16"/>
                      </a:move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6" y="84"/>
                        <a:pt x="6" y="84"/>
                        <a:pt x="6" y="84"/>
                      </a:cubicBezTo>
                      <a:cubicBezTo>
                        <a:pt x="6" y="91"/>
                        <a:pt x="6" y="91"/>
                        <a:pt x="6" y="91"/>
                      </a:cubicBezTo>
                      <a:cubicBezTo>
                        <a:pt x="16" y="91"/>
                        <a:pt x="16" y="91"/>
                        <a:pt x="16" y="91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39" y="84"/>
                        <a:pt x="39" y="84"/>
                        <a:pt x="39" y="84"/>
                      </a:cubicBezTo>
                      <a:cubicBezTo>
                        <a:pt x="39" y="63"/>
                        <a:pt x="39" y="63"/>
                        <a:pt x="39" y="63"/>
                      </a:cubicBezTo>
                      <a:cubicBezTo>
                        <a:pt x="7" y="63"/>
                        <a:pt x="7" y="63"/>
                        <a:pt x="7" y="63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39" y="23"/>
                        <a:pt x="39" y="23"/>
                        <a:pt x="39" y="23"/>
                      </a:cubicBezTo>
                      <a:lnTo>
                        <a:pt x="39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97" name="Freeform: Shape 135">
                  <a:extLst>
                    <a:ext uri="{FF2B5EF4-FFF2-40B4-BE49-F238E27FC236}">
                      <a16:creationId xmlns:a16="http://schemas.microsoft.com/office/drawing/2014/main" id="{3736BD21-021B-EBF9-C2A3-37EA17176FB7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110800" y="1687916"/>
                  <a:ext cx="208320" cy="122541"/>
                </a:xfrm>
                <a:custGeom>
                  <a:avLst/>
                  <a:gdLst>
                    <a:gd name="T0" fmla="*/ 170 w 170"/>
                    <a:gd name="T1" fmla="*/ 0 h 100"/>
                    <a:gd name="T2" fmla="*/ 11 w 170"/>
                    <a:gd name="T3" fmla="*/ 0 h 100"/>
                    <a:gd name="T4" fmla="*/ 11 w 170"/>
                    <a:gd name="T5" fmla="*/ 28 h 100"/>
                    <a:gd name="T6" fmla="*/ 0 w 170"/>
                    <a:gd name="T7" fmla="*/ 28 h 100"/>
                    <a:gd name="T8" fmla="*/ 0 w 170"/>
                    <a:gd name="T9" fmla="*/ 72 h 100"/>
                    <a:gd name="T10" fmla="*/ 11 w 170"/>
                    <a:gd name="T11" fmla="*/ 72 h 100"/>
                    <a:gd name="T12" fmla="*/ 11 w 170"/>
                    <a:gd name="T13" fmla="*/ 100 h 100"/>
                    <a:gd name="T14" fmla="*/ 170 w 170"/>
                    <a:gd name="T15" fmla="*/ 100 h 100"/>
                    <a:gd name="T16" fmla="*/ 170 w 170"/>
                    <a:gd name="T17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0" h="100">
                      <a:moveTo>
                        <a:pt x="170" y="0"/>
                      </a:moveTo>
                      <a:lnTo>
                        <a:pt x="11" y="0"/>
                      </a:lnTo>
                      <a:lnTo>
                        <a:pt x="11" y="28"/>
                      </a:lnTo>
                      <a:lnTo>
                        <a:pt x="0" y="28"/>
                      </a:lnTo>
                      <a:lnTo>
                        <a:pt x="0" y="72"/>
                      </a:lnTo>
                      <a:lnTo>
                        <a:pt x="11" y="72"/>
                      </a:lnTo>
                      <a:lnTo>
                        <a:pt x="11" y="100"/>
                      </a:lnTo>
                      <a:lnTo>
                        <a:pt x="170" y="100"/>
                      </a:lnTo>
                      <a:lnTo>
                        <a:pt x="17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98" name="Oval 136">
                  <a:extLst>
                    <a:ext uri="{FF2B5EF4-FFF2-40B4-BE49-F238E27FC236}">
                      <a16:creationId xmlns:a16="http://schemas.microsoft.com/office/drawing/2014/main" id="{DE97F35D-4B05-96B7-1890-9AF6213648A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983357" y="1709973"/>
                  <a:ext cx="66172" cy="6617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99" name="Freeform: Shape 137">
                  <a:extLst>
                    <a:ext uri="{FF2B5EF4-FFF2-40B4-BE49-F238E27FC236}">
                      <a16:creationId xmlns:a16="http://schemas.microsoft.com/office/drawing/2014/main" id="{5145506A-5A77-14FA-78C7-FFB8927F0259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925763" y="1660957"/>
                  <a:ext cx="176459" cy="330861"/>
                </a:xfrm>
                <a:custGeom>
                  <a:avLst/>
                  <a:gdLst>
                    <a:gd name="T0" fmla="*/ 20 w 40"/>
                    <a:gd name="T1" fmla="*/ 75 h 75"/>
                    <a:gd name="T2" fmla="*/ 40 w 40"/>
                    <a:gd name="T3" fmla="*/ 75 h 75"/>
                    <a:gd name="T4" fmla="*/ 40 w 40"/>
                    <a:gd name="T5" fmla="*/ 26 h 75"/>
                    <a:gd name="T6" fmla="*/ 40 w 40"/>
                    <a:gd name="T7" fmla="*/ 14 h 75"/>
                    <a:gd name="T8" fmla="*/ 40 w 40"/>
                    <a:gd name="T9" fmla="*/ 0 h 75"/>
                    <a:gd name="T10" fmla="*/ 20 w 40"/>
                    <a:gd name="T11" fmla="*/ 0 h 75"/>
                    <a:gd name="T12" fmla="*/ 20 w 40"/>
                    <a:gd name="T13" fmla="*/ 4 h 75"/>
                    <a:gd name="T14" fmla="*/ 35 w 40"/>
                    <a:gd name="T15" fmla="*/ 19 h 75"/>
                    <a:gd name="T16" fmla="*/ 20 w 40"/>
                    <a:gd name="T17" fmla="*/ 33 h 75"/>
                    <a:gd name="T18" fmla="*/ 20 w 40"/>
                    <a:gd name="T19" fmla="*/ 75 h 75"/>
                    <a:gd name="T20" fmla="*/ 0 w 40"/>
                    <a:gd name="T21" fmla="*/ 75 h 75"/>
                    <a:gd name="T22" fmla="*/ 20 w 40"/>
                    <a:gd name="T23" fmla="*/ 75 h 75"/>
                    <a:gd name="T24" fmla="*/ 20 w 40"/>
                    <a:gd name="T25" fmla="*/ 33 h 75"/>
                    <a:gd name="T26" fmla="*/ 20 w 40"/>
                    <a:gd name="T27" fmla="*/ 33 h 75"/>
                    <a:gd name="T28" fmla="*/ 5 w 40"/>
                    <a:gd name="T29" fmla="*/ 19 h 75"/>
                    <a:gd name="T30" fmla="*/ 20 w 40"/>
                    <a:gd name="T31" fmla="*/ 4 h 75"/>
                    <a:gd name="T32" fmla="*/ 20 w 40"/>
                    <a:gd name="T33" fmla="*/ 4 h 75"/>
                    <a:gd name="T34" fmla="*/ 20 w 40"/>
                    <a:gd name="T35" fmla="*/ 4 h 75"/>
                    <a:gd name="T36" fmla="*/ 20 w 40"/>
                    <a:gd name="T37" fmla="*/ 0 h 75"/>
                    <a:gd name="T38" fmla="*/ 0 w 40"/>
                    <a:gd name="T39" fmla="*/ 0 h 75"/>
                    <a:gd name="T40" fmla="*/ 0 w 40"/>
                    <a:gd name="T41" fmla="*/ 7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0" h="75">
                      <a:moveTo>
                        <a:pt x="20" y="75"/>
                      </a:moveTo>
                      <a:cubicBezTo>
                        <a:pt x="40" y="75"/>
                        <a:pt x="40" y="75"/>
                        <a:pt x="40" y="75"/>
                      </a:cubicBezTo>
                      <a:cubicBezTo>
                        <a:pt x="40" y="26"/>
                        <a:pt x="40" y="26"/>
                        <a:pt x="40" y="26"/>
                      </a:cubicBezTo>
                      <a:cubicBezTo>
                        <a:pt x="40" y="14"/>
                        <a:pt x="40" y="14"/>
                        <a:pt x="40" y="14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28" y="4"/>
                        <a:pt x="35" y="10"/>
                        <a:pt x="35" y="19"/>
                      </a:cubicBezTo>
                      <a:cubicBezTo>
                        <a:pt x="35" y="27"/>
                        <a:pt x="28" y="33"/>
                        <a:pt x="20" y="33"/>
                      </a:cubicBezTo>
                      <a:lnTo>
                        <a:pt x="20" y="75"/>
                      </a:lnTo>
                      <a:close/>
                      <a:moveTo>
                        <a:pt x="0" y="75"/>
                      </a:moveTo>
                      <a:cubicBezTo>
                        <a:pt x="20" y="75"/>
                        <a:pt x="20" y="75"/>
                        <a:pt x="20" y="75"/>
                      </a:cubicBezTo>
                      <a:cubicBezTo>
                        <a:pt x="20" y="33"/>
                        <a:pt x="20" y="33"/>
                        <a:pt x="20" y="33"/>
                      </a:cubicBezTo>
                      <a:cubicBezTo>
                        <a:pt x="20" y="33"/>
                        <a:pt x="20" y="33"/>
                        <a:pt x="20" y="33"/>
                      </a:cubicBezTo>
                      <a:cubicBezTo>
                        <a:pt x="12" y="33"/>
                        <a:pt x="5" y="27"/>
                        <a:pt x="5" y="19"/>
                      </a:cubicBezTo>
                      <a:cubicBezTo>
                        <a:pt x="5" y="10"/>
                        <a:pt x="12" y="4"/>
                        <a:pt x="20" y="4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7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0" name="Freeform: Shape 138">
                  <a:extLst>
                    <a:ext uri="{FF2B5EF4-FFF2-40B4-BE49-F238E27FC236}">
                      <a16:creationId xmlns:a16="http://schemas.microsoft.com/office/drawing/2014/main" id="{19A6F5F8-3898-2041-B0B8-414ADF3758F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360848" y="4169377"/>
                  <a:ext cx="202193" cy="203419"/>
                </a:xfrm>
                <a:custGeom>
                  <a:avLst/>
                  <a:gdLst>
                    <a:gd name="T0" fmla="*/ 41 w 46"/>
                    <a:gd name="T1" fmla="*/ 32 h 46"/>
                    <a:gd name="T2" fmla="*/ 43 w 46"/>
                    <a:gd name="T3" fmla="*/ 34 h 46"/>
                    <a:gd name="T4" fmla="*/ 38 w 46"/>
                    <a:gd name="T5" fmla="*/ 41 h 46"/>
                    <a:gd name="T6" fmla="*/ 35 w 46"/>
                    <a:gd name="T7" fmla="*/ 38 h 46"/>
                    <a:gd name="T8" fmla="*/ 29 w 46"/>
                    <a:gd name="T9" fmla="*/ 42 h 46"/>
                    <a:gd name="T10" fmla="*/ 29 w 46"/>
                    <a:gd name="T11" fmla="*/ 45 h 46"/>
                    <a:gd name="T12" fmla="*/ 23 w 46"/>
                    <a:gd name="T13" fmla="*/ 45 h 46"/>
                    <a:gd name="T14" fmla="*/ 23 w 46"/>
                    <a:gd name="T15" fmla="*/ 36 h 46"/>
                    <a:gd name="T16" fmla="*/ 33 w 46"/>
                    <a:gd name="T17" fmla="*/ 31 h 46"/>
                    <a:gd name="T18" fmla="*/ 32 w 46"/>
                    <a:gd name="T19" fmla="*/ 13 h 46"/>
                    <a:gd name="T20" fmla="*/ 32 w 46"/>
                    <a:gd name="T21" fmla="*/ 13 h 46"/>
                    <a:gd name="T22" fmla="*/ 27 w 46"/>
                    <a:gd name="T23" fmla="*/ 10 h 46"/>
                    <a:gd name="T24" fmla="*/ 23 w 46"/>
                    <a:gd name="T25" fmla="*/ 10 h 46"/>
                    <a:gd name="T26" fmla="*/ 23 w 46"/>
                    <a:gd name="T27" fmla="*/ 0 h 46"/>
                    <a:gd name="T28" fmla="*/ 26 w 46"/>
                    <a:gd name="T29" fmla="*/ 0 h 46"/>
                    <a:gd name="T30" fmla="*/ 26 w 46"/>
                    <a:gd name="T31" fmla="*/ 3 h 46"/>
                    <a:gd name="T32" fmla="*/ 32 w 46"/>
                    <a:gd name="T33" fmla="*/ 5 h 46"/>
                    <a:gd name="T34" fmla="*/ 35 w 46"/>
                    <a:gd name="T35" fmla="*/ 3 h 46"/>
                    <a:gd name="T36" fmla="*/ 41 w 46"/>
                    <a:gd name="T37" fmla="*/ 8 h 46"/>
                    <a:gd name="T38" fmla="*/ 39 w 46"/>
                    <a:gd name="T39" fmla="*/ 11 h 46"/>
                    <a:gd name="T40" fmla="*/ 42 w 46"/>
                    <a:gd name="T41" fmla="*/ 17 h 46"/>
                    <a:gd name="T42" fmla="*/ 45 w 46"/>
                    <a:gd name="T43" fmla="*/ 17 h 46"/>
                    <a:gd name="T44" fmla="*/ 46 w 46"/>
                    <a:gd name="T45" fmla="*/ 25 h 46"/>
                    <a:gd name="T46" fmla="*/ 43 w 46"/>
                    <a:gd name="T47" fmla="*/ 25 h 46"/>
                    <a:gd name="T48" fmla="*/ 41 w 46"/>
                    <a:gd name="T49" fmla="*/ 32 h 46"/>
                    <a:gd name="T50" fmla="*/ 23 w 46"/>
                    <a:gd name="T51" fmla="*/ 45 h 46"/>
                    <a:gd name="T52" fmla="*/ 21 w 46"/>
                    <a:gd name="T53" fmla="*/ 46 h 46"/>
                    <a:gd name="T54" fmla="*/ 21 w 46"/>
                    <a:gd name="T55" fmla="*/ 42 h 46"/>
                    <a:gd name="T56" fmla="*/ 14 w 46"/>
                    <a:gd name="T57" fmla="*/ 40 h 46"/>
                    <a:gd name="T58" fmla="*/ 12 w 46"/>
                    <a:gd name="T59" fmla="*/ 43 h 46"/>
                    <a:gd name="T60" fmla="*/ 6 w 46"/>
                    <a:gd name="T61" fmla="*/ 37 h 46"/>
                    <a:gd name="T62" fmla="*/ 8 w 46"/>
                    <a:gd name="T63" fmla="*/ 35 h 46"/>
                    <a:gd name="T64" fmla="*/ 5 w 46"/>
                    <a:gd name="T65" fmla="*/ 29 h 46"/>
                    <a:gd name="T66" fmla="*/ 1 w 46"/>
                    <a:gd name="T67" fmla="*/ 29 h 46"/>
                    <a:gd name="T68" fmla="*/ 0 w 46"/>
                    <a:gd name="T69" fmla="*/ 21 h 46"/>
                    <a:gd name="T70" fmla="*/ 4 w 46"/>
                    <a:gd name="T71" fmla="*/ 20 h 46"/>
                    <a:gd name="T72" fmla="*/ 6 w 46"/>
                    <a:gd name="T73" fmla="*/ 14 h 46"/>
                    <a:gd name="T74" fmla="*/ 3 w 46"/>
                    <a:gd name="T75" fmla="*/ 12 h 46"/>
                    <a:gd name="T76" fmla="*/ 9 w 46"/>
                    <a:gd name="T77" fmla="*/ 5 h 46"/>
                    <a:gd name="T78" fmla="*/ 11 w 46"/>
                    <a:gd name="T79" fmla="*/ 7 h 46"/>
                    <a:gd name="T80" fmla="*/ 17 w 46"/>
                    <a:gd name="T81" fmla="*/ 4 h 46"/>
                    <a:gd name="T82" fmla="*/ 17 w 46"/>
                    <a:gd name="T83" fmla="*/ 1 h 46"/>
                    <a:gd name="T84" fmla="*/ 23 w 46"/>
                    <a:gd name="T85" fmla="*/ 0 h 46"/>
                    <a:gd name="T86" fmla="*/ 23 w 46"/>
                    <a:gd name="T87" fmla="*/ 10 h 46"/>
                    <a:gd name="T88" fmla="*/ 13 w 46"/>
                    <a:gd name="T89" fmla="*/ 14 h 46"/>
                    <a:gd name="T90" fmla="*/ 15 w 46"/>
                    <a:gd name="T91" fmla="*/ 33 h 46"/>
                    <a:gd name="T92" fmla="*/ 19 w 46"/>
                    <a:gd name="T93" fmla="*/ 35 h 46"/>
                    <a:gd name="T94" fmla="*/ 23 w 46"/>
                    <a:gd name="T95" fmla="*/ 36 h 46"/>
                    <a:gd name="T96" fmla="*/ 23 w 46"/>
                    <a:gd name="T97" fmla="*/ 4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6" h="46">
                      <a:moveTo>
                        <a:pt x="41" y="32"/>
                      </a:moveTo>
                      <a:cubicBezTo>
                        <a:pt x="43" y="34"/>
                        <a:pt x="43" y="34"/>
                        <a:pt x="43" y="34"/>
                      </a:cubicBezTo>
                      <a:cubicBezTo>
                        <a:pt x="38" y="41"/>
                        <a:pt x="38" y="41"/>
                        <a:pt x="38" y="41"/>
                      </a:cubicBezTo>
                      <a:cubicBezTo>
                        <a:pt x="35" y="38"/>
                        <a:pt x="35" y="38"/>
                        <a:pt x="35" y="38"/>
                      </a:cubicBezTo>
                      <a:cubicBezTo>
                        <a:pt x="33" y="40"/>
                        <a:pt x="31" y="41"/>
                        <a:pt x="29" y="42"/>
                      </a:cubicBezTo>
                      <a:cubicBezTo>
                        <a:pt x="29" y="45"/>
                        <a:pt x="29" y="45"/>
                        <a:pt x="29" y="45"/>
                      </a:cubicBezTo>
                      <a:cubicBezTo>
                        <a:pt x="23" y="45"/>
                        <a:pt x="23" y="45"/>
                        <a:pt x="23" y="45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7" y="36"/>
                        <a:pt x="31" y="34"/>
                        <a:pt x="33" y="31"/>
                      </a:cubicBezTo>
                      <a:cubicBezTo>
                        <a:pt x="38" y="26"/>
                        <a:pt x="37" y="17"/>
                        <a:pt x="32" y="13"/>
                      </a:cubicBezTo>
                      <a:cubicBezTo>
                        <a:pt x="32" y="13"/>
                        <a:pt x="32" y="13"/>
                        <a:pt x="32" y="13"/>
                      </a:cubicBezTo>
                      <a:cubicBezTo>
                        <a:pt x="30" y="12"/>
                        <a:pt x="29" y="11"/>
                        <a:pt x="27" y="10"/>
                      </a:cubicBezTo>
                      <a:cubicBezTo>
                        <a:pt x="26" y="10"/>
                        <a:pt x="25" y="10"/>
                        <a:pt x="23" y="1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3"/>
                        <a:pt x="26" y="3"/>
                        <a:pt x="26" y="3"/>
                      </a:cubicBezTo>
                      <a:cubicBezTo>
                        <a:pt x="28" y="4"/>
                        <a:pt x="30" y="4"/>
                        <a:pt x="32" y="5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41" y="8"/>
                        <a:pt x="41" y="8"/>
                        <a:pt x="41" y="8"/>
                      </a:cubicBezTo>
                      <a:cubicBezTo>
                        <a:pt x="39" y="11"/>
                        <a:pt x="39" y="11"/>
                        <a:pt x="39" y="11"/>
                      </a:cubicBezTo>
                      <a:cubicBezTo>
                        <a:pt x="40" y="13"/>
                        <a:pt x="41" y="15"/>
                        <a:pt x="42" y="17"/>
                      </a:cubicBezTo>
                      <a:cubicBezTo>
                        <a:pt x="45" y="17"/>
                        <a:pt x="45" y="17"/>
                        <a:pt x="45" y="17"/>
                      </a:cubicBezTo>
                      <a:cubicBezTo>
                        <a:pt x="46" y="25"/>
                        <a:pt x="46" y="25"/>
                        <a:pt x="46" y="25"/>
                      </a:cubicBezTo>
                      <a:cubicBezTo>
                        <a:pt x="43" y="25"/>
                        <a:pt x="43" y="25"/>
                        <a:pt x="43" y="25"/>
                      </a:cubicBezTo>
                      <a:cubicBezTo>
                        <a:pt x="42" y="28"/>
                        <a:pt x="42" y="30"/>
                        <a:pt x="41" y="32"/>
                      </a:cubicBezTo>
                      <a:close/>
                      <a:moveTo>
                        <a:pt x="23" y="45"/>
                      </a:moveTo>
                      <a:cubicBezTo>
                        <a:pt x="21" y="46"/>
                        <a:pt x="21" y="46"/>
                        <a:pt x="21" y="46"/>
                      </a:cubicBezTo>
                      <a:cubicBezTo>
                        <a:pt x="21" y="42"/>
                        <a:pt x="21" y="42"/>
                        <a:pt x="21" y="42"/>
                      </a:cubicBezTo>
                      <a:cubicBezTo>
                        <a:pt x="18" y="42"/>
                        <a:pt x="16" y="41"/>
                        <a:pt x="14" y="40"/>
                      </a:cubicBezTo>
                      <a:cubicBezTo>
                        <a:pt x="12" y="43"/>
                        <a:pt x="12" y="43"/>
                        <a:pt x="12" y="43"/>
                      </a:cubicBezTo>
                      <a:cubicBezTo>
                        <a:pt x="6" y="37"/>
                        <a:pt x="6" y="37"/>
                        <a:pt x="6" y="37"/>
                      </a:cubicBezTo>
                      <a:cubicBezTo>
                        <a:pt x="8" y="35"/>
                        <a:pt x="8" y="35"/>
                        <a:pt x="8" y="35"/>
                      </a:cubicBezTo>
                      <a:cubicBezTo>
                        <a:pt x="6" y="33"/>
                        <a:pt x="5" y="31"/>
                        <a:pt x="5" y="29"/>
                      </a:cubicBezTo>
                      <a:cubicBezTo>
                        <a:pt x="1" y="29"/>
                        <a:pt x="1" y="29"/>
                        <a:pt x="1" y="29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4" y="18"/>
                        <a:pt x="5" y="16"/>
                        <a:pt x="6" y="14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3" y="6"/>
                        <a:pt x="15" y="5"/>
                        <a:pt x="17" y="4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3" y="10"/>
                        <a:pt x="23" y="10"/>
                        <a:pt x="23" y="10"/>
                      </a:cubicBezTo>
                      <a:cubicBezTo>
                        <a:pt x="19" y="10"/>
                        <a:pt x="16" y="11"/>
                        <a:pt x="13" y="14"/>
                      </a:cubicBezTo>
                      <a:cubicBezTo>
                        <a:pt x="9" y="20"/>
                        <a:pt x="9" y="28"/>
                        <a:pt x="15" y="33"/>
                      </a:cubicBezTo>
                      <a:cubicBezTo>
                        <a:pt x="16" y="34"/>
                        <a:pt x="18" y="35"/>
                        <a:pt x="19" y="35"/>
                      </a:cubicBezTo>
                      <a:cubicBezTo>
                        <a:pt x="21" y="36"/>
                        <a:pt x="22" y="36"/>
                        <a:pt x="23" y="36"/>
                      </a:cubicBezTo>
                      <a:lnTo>
                        <a:pt x="23" y="4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1" name="Freeform: Shape 139">
                  <a:extLst>
                    <a:ext uri="{FF2B5EF4-FFF2-40B4-BE49-F238E27FC236}">
                      <a16:creationId xmlns:a16="http://schemas.microsoft.com/office/drawing/2014/main" id="{41A96B98-AEE0-A1EB-48C3-7F99CC03304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066685" y="3104493"/>
                  <a:ext cx="208320" cy="398259"/>
                </a:xfrm>
                <a:custGeom>
                  <a:avLst/>
                  <a:gdLst>
                    <a:gd name="T0" fmla="*/ 24 w 47"/>
                    <a:gd name="T1" fmla="*/ 90 h 90"/>
                    <a:gd name="T2" fmla="*/ 47 w 47"/>
                    <a:gd name="T3" fmla="*/ 90 h 90"/>
                    <a:gd name="T4" fmla="*/ 47 w 47"/>
                    <a:gd name="T5" fmla="*/ 0 h 90"/>
                    <a:gd name="T6" fmla="*/ 24 w 47"/>
                    <a:gd name="T7" fmla="*/ 0 h 90"/>
                    <a:gd name="T8" fmla="*/ 24 w 47"/>
                    <a:gd name="T9" fmla="*/ 5 h 90"/>
                    <a:gd name="T10" fmla="*/ 42 w 47"/>
                    <a:gd name="T11" fmla="*/ 5 h 90"/>
                    <a:gd name="T12" fmla="*/ 42 w 47"/>
                    <a:gd name="T13" fmla="*/ 23 h 90"/>
                    <a:gd name="T14" fmla="*/ 24 w 47"/>
                    <a:gd name="T15" fmla="*/ 23 h 90"/>
                    <a:gd name="T16" fmla="*/ 24 w 47"/>
                    <a:gd name="T17" fmla="*/ 27 h 90"/>
                    <a:gd name="T18" fmla="*/ 42 w 47"/>
                    <a:gd name="T19" fmla="*/ 27 h 90"/>
                    <a:gd name="T20" fmla="*/ 42 w 47"/>
                    <a:gd name="T21" fmla="*/ 44 h 90"/>
                    <a:gd name="T22" fmla="*/ 24 w 47"/>
                    <a:gd name="T23" fmla="*/ 44 h 90"/>
                    <a:gd name="T24" fmla="*/ 24 w 47"/>
                    <a:gd name="T25" fmla="*/ 51 h 90"/>
                    <a:gd name="T26" fmla="*/ 24 w 47"/>
                    <a:gd name="T27" fmla="*/ 51 h 90"/>
                    <a:gd name="T28" fmla="*/ 29 w 47"/>
                    <a:gd name="T29" fmla="*/ 57 h 90"/>
                    <a:gd name="T30" fmla="*/ 24 w 47"/>
                    <a:gd name="T31" fmla="*/ 62 h 90"/>
                    <a:gd name="T32" fmla="*/ 24 w 47"/>
                    <a:gd name="T33" fmla="*/ 62 h 90"/>
                    <a:gd name="T34" fmla="*/ 24 w 47"/>
                    <a:gd name="T35" fmla="*/ 62 h 90"/>
                    <a:gd name="T36" fmla="*/ 24 w 47"/>
                    <a:gd name="T37" fmla="*/ 71 h 90"/>
                    <a:gd name="T38" fmla="*/ 24 w 47"/>
                    <a:gd name="T39" fmla="*/ 71 h 90"/>
                    <a:gd name="T40" fmla="*/ 29 w 47"/>
                    <a:gd name="T41" fmla="*/ 77 h 90"/>
                    <a:gd name="T42" fmla="*/ 24 w 47"/>
                    <a:gd name="T43" fmla="*/ 82 h 90"/>
                    <a:gd name="T44" fmla="*/ 24 w 47"/>
                    <a:gd name="T45" fmla="*/ 82 h 90"/>
                    <a:gd name="T46" fmla="*/ 24 w 47"/>
                    <a:gd name="T47" fmla="*/ 82 h 90"/>
                    <a:gd name="T48" fmla="*/ 24 w 47"/>
                    <a:gd name="T49" fmla="*/ 90 h 90"/>
                    <a:gd name="T50" fmla="*/ 0 w 47"/>
                    <a:gd name="T51" fmla="*/ 90 h 90"/>
                    <a:gd name="T52" fmla="*/ 24 w 47"/>
                    <a:gd name="T53" fmla="*/ 90 h 90"/>
                    <a:gd name="T54" fmla="*/ 24 w 47"/>
                    <a:gd name="T55" fmla="*/ 82 h 90"/>
                    <a:gd name="T56" fmla="*/ 18 w 47"/>
                    <a:gd name="T57" fmla="*/ 77 h 90"/>
                    <a:gd name="T58" fmla="*/ 24 w 47"/>
                    <a:gd name="T59" fmla="*/ 71 h 90"/>
                    <a:gd name="T60" fmla="*/ 24 w 47"/>
                    <a:gd name="T61" fmla="*/ 62 h 90"/>
                    <a:gd name="T62" fmla="*/ 18 w 47"/>
                    <a:gd name="T63" fmla="*/ 57 h 90"/>
                    <a:gd name="T64" fmla="*/ 24 w 47"/>
                    <a:gd name="T65" fmla="*/ 51 h 90"/>
                    <a:gd name="T66" fmla="*/ 24 w 47"/>
                    <a:gd name="T67" fmla="*/ 44 h 90"/>
                    <a:gd name="T68" fmla="*/ 5 w 47"/>
                    <a:gd name="T69" fmla="*/ 44 h 90"/>
                    <a:gd name="T70" fmla="*/ 5 w 47"/>
                    <a:gd name="T71" fmla="*/ 27 h 90"/>
                    <a:gd name="T72" fmla="*/ 5 w 47"/>
                    <a:gd name="T73" fmla="*/ 27 h 90"/>
                    <a:gd name="T74" fmla="*/ 24 w 47"/>
                    <a:gd name="T75" fmla="*/ 27 h 90"/>
                    <a:gd name="T76" fmla="*/ 24 w 47"/>
                    <a:gd name="T77" fmla="*/ 23 h 90"/>
                    <a:gd name="T78" fmla="*/ 5 w 47"/>
                    <a:gd name="T79" fmla="*/ 23 h 90"/>
                    <a:gd name="T80" fmla="*/ 5 w 47"/>
                    <a:gd name="T81" fmla="*/ 5 h 90"/>
                    <a:gd name="T82" fmla="*/ 5 w 47"/>
                    <a:gd name="T83" fmla="*/ 5 h 90"/>
                    <a:gd name="T84" fmla="*/ 24 w 47"/>
                    <a:gd name="T85" fmla="*/ 5 h 90"/>
                    <a:gd name="T86" fmla="*/ 24 w 47"/>
                    <a:gd name="T87" fmla="*/ 0 h 90"/>
                    <a:gd name="T88" fmla="*/ 0 w 47"/>
                    <a:gd name="T89" fmla="*/ 0 h 90"/>
                    <a:gd name="T90" fmla="*/ 0 w 47"/>
                    <a:gd name="T91" fmla="*/ 9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47" h="90">
                      <a:moveTo>
                        <a:pt x="24" y="90"/>
                      </a:moveTo>
                      <a:cubicBezTo>
                        <a:pt x="47" y="90"/>
                        <a:pt x="47" y="90"/>
                        <a:pt x="47" y="90"/>
                      </a:cubicBez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5"/>
                        <a:pt x="24" y="5"/>
                        <a:pt x="24" y="5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42" y="23"/>
                        <a:pt x="42" y="23"/>
                        <a:pt x="42" y="23"/>
                      </a:cubicBezTo>
                      <a:cubicBezTo>
                        <a:pt x="24" y="23"/>
                        <a:pt x="24" y="23"/>
                        <a:pt x="24" y="23"/>
                      </a:cubicBezTo>
                      <a:cubicBezTo>
                        <a:pt x="24" y="27"/>
                        <a:pt x="24" y="27"/>
                        <a:pt x="24" y="27"/>
                      </a:cubicBezTo>
                      <a:cubicBezTo>
                        <a:pt x="42" y="27"/>
                        <a:pt x="42" y="27"/>
                        <a:pt x="42" y="27"/>
                      </a:cubicBezTo>
                      <a:cubicBezTo>
                        <a:pt x="42" y="44"/>
                        <a:pt x="42" y="44"/>
                        <a:pt x="42" y="44"/>
                      </a:cubicBezTo>
                      <a:cubicBezTo>
                        <a:pt x="24" y="44"/>
                        <a:pt x="24" y="44"/>
                        <a:pt x="24" y="44"/>
                      </a:cubicBezTo>
                      <a:cubicBezTo>
                        <a:pt x="24" y="51"/>
                        <a:pt x="24" y="51"/>
                        <a:pt x="24" y="51"/>
                      </a:cubicBezTo>
                      <a:cubicBezTo>
                        <a:pt x="24" y="51"/>
                        <a:pt x="24" y="51"/>
                        <a:pt x="24" y="51"/>
                      </a:cubicBezTo>
                      <a:cubicBezTo>
                        <a:pt x="27" y="51"/>
                        <a:pt x="29" y="54"/>
                        <a:pt x="29" y="57"/>
                      </a:cubicBezTo>
                      <a:cubicBezTo>
                        <a:pt x="29" y="60"/>
                        <a:pt x="27" y="62"/>
                        <a:pt x="24" y="62"/>
                      </a:cubicBezTo>
                      <a:cubicBezTo>
                        <a:pt x="24" y="62"/>
                        <a:pt x="24" y="62"/>
                        <a:pt x="24" y="62"/>
                      </a:cubicBezTo>
                      <a:cubicBezTo>
                        <a:pt x="24" y="62"/>
                        <a:pt x="24" y="62"/>
                        <a:pt x="24" y="62"/>
                      </a:cubicBezTo>
                      <a:cubicBezTo>
                        <a:pt x="24" y="71"/>
                        <a:pt x="24" y="71"/>
                        <a:pt x="24" y="71"/>
                      </a:cubicBezTo>
                      <a:cubicBezTo>
                        <a:pt x="24" y="71"/>
                        <a:pt x="24" y="71"/>
                        <a:pt x="24" y="71"/>
                      </a:cubicBezTo>
                      <a:cubicBezTo>
                        <a:pt x="27" y="71"/>
                        <a:pt x="29" y="74"/>
                        <a:pt x="29" y="77"/>
                      </a:cubicBezTo>
                      <a:cubicBezTo>
                        <a:pt x="29" y="80"/>
                        <a:pt x="27" y="82"/>
                        <a:pt x="24" y="82"/>
                      </a:cubicBezTo>
                      <a:cubicBezTo>
                        <a:pt x="24" y="82"/>
                        <a:pt x="24" y="82"/>
                        <a:pt x="24" y="82"/>
                      </a:cubicBezTo>
                      <a:cubicBezTo>
                        <a:pt x="24" y="82"/>
                        <a:pt x="24" y="82"/>
                        <a:pt x="24" y="82"/>
                      </a:cubicBezTo>
                      <a:lnTo>
                        <a:pt x="24" y="90"/>
                      </a:lnTo>
                      <a:close/>
                      <a:moveTo>
                        <a:pt x="0" y="90"/>
                      </a:moveTo>
                      <a:cubicBezTo>
                        <a:pt x="24" y="90"/>
                        <a:pt x="24" y="90"/>
                        <a:pt x="24" y="90"/>
                      </a:cubicBezTo>
                      <a:cubicBezTo>
                        <a:pt x="24" y="82"/>
                        <a:pt x="24" y="82"/>
                        <a:pt x="24" y="82"/>
                      </a:cubicBezTo>
                      <a:cubicBezTo>
                        <a:pt x="21" y="82"/>
                        <a:pt x="18" y="80"/>
                        <a:pt x="18" y="77"/>
                      </a:cubicBezTo>
                      <a:cubicBezTo>
                        <a:pt x="18" y="74"/>
                        <a:pt x="21" y="71"/>
                        <a:pt x="24" y="71"/>
                      </a:cubicBezTo>
                      <a:cubicBezTo>
                        <a:pt x="24" y="62"/>
                        <a:pt x="24" y="62"/>
                        <a:pt x="24" y="62"/>
                      </a:cubicBezTo>
                      <a:cubicBezTo>
                        <a:pt x="21" y="62"/>
                        <a:pt x="18" y="60"/>
                        <a:pt x="18" y="57"/>
                      </a:cubicBezTo>
                      <a:cubicBezTo>
                        <a:pt x="18" y="54"/>
                        <a:pt x="21" y="51"/>
                        <a:pt x="24" y="51"/>
                      </a:cubicBezTo>
                      <a:cubicBezTo>
                        <a:pt x="24" y="44"/>
                        <a:pt x="24" y="44"/>
                        <a:pt x="24" y="44"/>
                      </a:cubicBezTo>
                      <a:cubicBezTo>
                        <a:pt x="5" y="44"/>
                        <a:pt x="5" y="44"/>
                        <a:pt x="5" y="44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24" y="27"/>
                        <a:pt x="24" y="27"/>
                        <a:pt x="24" y="27"/>
                      </a:cubicBezTo>
                      <a:cubicBezTo>
                        <a:pt x="24" y="23"/>
                        <a:pt x="24" y="23"/>
                        <a:pt x="24" y="23"/>
                      </a:cubicBezTo>
                      <a:cubicBezTo>
                        <a:pt x="5" y="23"/>
                        <a:pt x="5" y="23"/>
                        <a:pt x="5" y="23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24" y="5"/>
                        <a:pt x="24" y="5"/>
                        <a:pt x="24" y="5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9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2" name="Freeform: Shape 140">
                  <a:extLst>
                    <a:ext uri="{FF2B5EF4-FFF2-40B4-BE49-F238E27FC236}">
                      <a16:creationId xmlns:a16="http://schemas.microsoft.com/office/drawing/2014/main" id="{6ED6E57F-8AC9-C578-A6B9-1367604F4F9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292161" y="3104493"/>
                  <a:ext cx="83328" cy="398259"/>
                </a:xfrm>
                <a:custGeom>
                  <a:avLst/>
                  <a:gdLst>
                    <a:gd name="T0" fmla="*/ 68 w 68"/>
                    <a:gd name="T1" fmla="*/ 307 h 325"/>
                    <a:gd name="T2" fmla="*/ 68 w 68"/>
                    <a:gd name="T3" fmla="*/ 55 h 325"/>
                    <a:gd name="T4" fmla="*/ 0 w 68"/>
                    <a:gd name="T5" fmla="*/ 0 h 325"/>
                    <a:gd name="T6" fmla="*/ 0 w 68"/>
                    <a:gd name="T7" fmla="*/ 325 h 325"/>
                    <a:gd name="T8" fmla="*/ 68 w 68"/>
                    <a:gd name="T9" fmla="*/ 307 h 3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25">
                      <a:moveTo>
                        <a:pt x="68" y="307"/>
                      </a:moveTo>
                      <a:lnTo>
                        <a:pt x="68" y="55"/>
                      </a:lnTo>
                      <a:lnTo>
                        <a:pt x="0" y="0"/>
                      </a:lnTo>
                      <a:lnTo>
                        <a:pt x="0" y="325"/>
                      </a:lnTo>
                      <a:lnTo>
                        <a:pt x="68" y="30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3" name="Rectangle 141">
                  <a:extLst>
                    <a:ext uri="{FF2B5EF4-FFF2-40B4-BE49-F238E27FC236}">
                      <a16:creationId xmlns:a16="http://schemas.microsoft.com/office/drawing/2014/main" id="{4120EE32-5137-65FC-2999-22FFA6D448E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102222" y="3140030"/>
                  <a:ext cx="140922" cy="5391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4" name="Rectangle 142">
                  <a:extLst>
                    <a:ext uri="{FF2B5EF4-FFF2-40B4-BE49-F238E27FC236}">
                      <a16:creationId xmlns:a16="http://schemas.microsoft.com/office/drawing/2014/main" id="{F6168D63-3288-C132-FB4B-E5B2AE3043C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102222" y="3233161"/>
                  <a:ext cx="140922" cy="5269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5" name="Freeform: Shape 143">
                  <a:extLst>
                    <a:ext uri="{FF2B5EF4-FFF2-40B4-BE49-F238E27FC236}">
                      <a16:creationId xmlns:a16="http://schemas.microsoft.com/office/drawing/2014/main" id="{84D31922-1466-66AC-9F46-330EC7221BF9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300739" y="1872953"/>
                  <a:ext cx="140922" cy="238955"/>
                </a:xfrm>
                <a:custGeom>
                  <a:avLst/>
                  <a:gdLst>
                    <a:gd name="T0" fmla="*/ 0 w 32"/>
                    <a:gd name="T1" fmla="*/ 37 h 54"/>
                    <a:gd name="T2" fmla="*/ 0 w 32"/>
                    <a:gd name="T3" fmla="*/ 45 h 54"/>
                    <a:gd name="T4" fmla="*/ 9 w 32"/>
                    <a:gd name="T5" fmla="*/ 54 h 54"/>
                    <a:gd name="T6" fmla="*/ 23 w 32"/>
                    <a:gd name="T7" fmla="*/ 54 h 54"/>
                    <a:gd name="T8" fmla="*/ 32 w 32"/>
                    <a:gd name="T9" fmla="*/ 45 h 54"/>
                    <a:gd name="T10" fmla="*/ 32 w 32"/>
                    <a:gd name="T11" fmla="*/ 37 h 54"/>
                    <a:gd name="T12" fmla="*/ 20 w 32"/>
                    <a:gd name="T13" fmla="*/ 37 h 54"/>
                    <a:gd name="T14" fmla="*/ 20 w 32"/>
                    <a:gd name="T15" fmla="*/ 30 h 54"/>
                    <a:gd name="T16" fmla="*/ 32 w 32"/>
                    <a:gd name="T17" fmla="*/ 30 h 54"/>
                    <a:gd name="T18" fmla="*/ 32 w 32"/>
                    <a:gd name="T19" fmla="*/ 20 h 54"/>
                    <a:gd name="T20" fmla="*/ 20 w 32"/>
                    <a:gd name="T21" fmla="*/ 20 h 54"/>
                    <a:gd name="T22" fmla="*/ 20 w 32"/>
                    <a:gd name="T23" fmla="*/ 13 h 54"/>
                    <a:gd name="T24" fmla="*/ 32 w 32"/>
                    <a:gd name="T25" fmla="*/ 13 h 54"/>
                    <a:gd name="T26" fmla="*/ 32 w 32"/>
                    <a:gd name="T27" fmla="*/ 9 h 54"/>
                    <a:gd name="T28" fmla="*/ 23 w 32"/>
                    <a:gd name="T29" fmla="*/ 0 h 54"/>
                    <a:gd name="T30" fmla="*/ 9 w 32"/>
                    <a:gd name="T31" fmla="*/ 0 h 54"/>
                    <a:gd name="T32" fmla="*/ 0 w 32"/>
                    <a:gd name="T33" fmla="*/ 9 h 54"/>
                    <a:gd name="T34" fmla="*/ 0 w 32"/>
                    <a:gd name="T35" fmla="*/ 13 h 54"/>
                    <a:gd name="T36" fmla="*/ 11 w 32"/>
                    <a:gd name="T37" fmla="*/ 13 h 54"/>
                    <a:gd name="T38" fmla="*/ 11 w 32"/>
                    <a:gd name="T39" fmla="*/ 20 h 54"/>
                    <a:gd name="T40" fmla="*/ 0 w 32"/>
                    <a:gd name="T41" fmla="*/ 20 h 54"/>
                    <a:gd name="T42" fmla="*/ 0 w 32"/>
                    <a:gd name="T43" fmla="*/ 30 h 54"/>
                    <a:gd name="T44" fmla="*/ 11 w 32"/>
                    <a:gd name="T45" fmla="*/ 30 h 54"/>
                    <a:gd name="T46" fmla="*/ 11 w 32"/>
                    <a:gd name="T47" fmla="*/ 37 h 54"/>
                    <a:gd name="T48" fmla="*/ 0 w 32"/>
                    <a:gd name="T49" fmla="*/ 3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2" h="54">
                      <a:moveTo>
                        <a:pt x="0" y="37"/>
                      </a:moveTo>
                      <a:cubicBezTo>
                        <a:pt x="0" y="45"/>
                        <a:pt x="0" y="45"/>
                        <a:pt x="0" y="45"/>
                      </a:cubicBezTo>
                      <a:cubicBezTo>
                        <a:pt x="0" y="50"/>
                        <a:pt x="4" y="54"/>
                        <a:pt x="9" y="54"/>
                      </a:cubicBezTo>
                      <a:cubicBezTo>
                        <a:pt x="23" y="54"/>
                        <a:pt x="23" y="54"/>
                        <a:pt x="23" y="54"/>
                      </a:cubicBezTo>
                      <a:cubicBezTo>
                        <a:pt x="28" y="54"/>
                        <a:pt x="32" y="50"/>
                        <a:pt x="32" y="45"/>
                      </a:cubicBezTo>
                      <a:cubicBezTo>
                        <a:pt x="32" y="37"/>
                        <a:pt x="32" y="37"/>
                        <a:pt x="32" y="37"/>
                      </a:cubicBezTo>
                      <a:cubicBezTo>
                        <a:pt x="20" y="37"/>
                        <a:pt x="20" y="37"/>
                        <a:pt x="20" y="37"/>
                      </a:cubicBezTo>
                      <a:cubicBezTo>
                        <a:pt x="20" y="30"/>
                        <a:pt x="20" y="30"/>
                        <a:pt x="20" y="30"/>
                      </a:cubicBezTo>
                      <a:cubicBezTo>
                        <a:pt x="32" y="30"/>
                        <a:pt x="32" y="30"/>
                        <a:pt x="32" y="30"/>
                      </a:cubicBezTo>
                      <a:cubicBezTo>
                        <a:pt x="32" y="20"/>
                        <a:pt x="32" y="20"/>
                        <a:pt x="32" y="20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32" y="13"/>
                        <a:pt x="32" y="13"/>
                        <a:pt x="32" y="13"/>
                      </a:cubicBezTo>
                      <a:cubicBezTo>
                        <a:pt x="32" y="9"/>
                        <a:pt x="32" y="9"/>
                        <a:pt x="32" y="9"/>
                      </a:cubicBezTo>
                      <a:cubicBezTo>
                        <a:pt x="32" y="4"/>
                        <a:pt x="28" y="0"/>
                        <a:pt x="23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11" y="30"/>
                        <a:pt x="11" y="30"/>
                        <a:pt x="11" y="30"/>
                      </a:cubicBezTo>
                      <a:cubicBezTo>
                        <a:pt x="11" y="37"/>
                        <a:pt x="11" y="37"/>
                        <a:pt x="11" y="37"/>
                      </a:cubicBezTo>
                      <a:lnTo>
                        <a:pt x="0" y="3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6" name="Rectangle 144">
                  <a:extLst>
                    <a:ext uri="{FF2B5EF4-FFF2-40B4-BE49-F238E27FC236}">
                      <a16:creationId xmlns:a16="http://schemas.microsoft.com/office/drawing/2014/main" id="{8B6543BA-7AA3-C3FA-00A4-C120CE4056C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202833" y="680626"/>
                  <a:ext cx="44115" cy="101709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7" name="Rectangle 145">
                  <a:extLst>
                    <a:ext uri="{FF2B5EF4-FFF2-40B4-BE49-F238E27FC236}">
                      <a16:creationId xmlns:a16="http://schemas.microsoft.com/office/drawing/2014/main" id="{36573CB3-A257-E6CB-F7CC-D350E618B1B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202833" y="835028"/>
                  <a:ext cx="44115" cy="18136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8" name="Rectangle 146">
                  <a:extLst>
                    <a:ext uri="{FF2B5EF4-FFF2-40B4-BE49-F238E27FC236}">
                      <a16:creationId xmlns:a16="http://schemas.microsoft.com/office/drawing/2014/main" id="{42A2F7CC-BFD2-D21A-C392-C2071FAD55D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92546" y="680626"/>
                  <a:ext cx="49017" cy="18503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09" name="Rectangle 147">
                  <a:extLst>
                    <a:ext uri="{FF2B5EF4-FFF2-40B4-BE49-F238E27FC236}">
                      <a16:creationId xmlns:a16="http://schemas.microsoft.com/office/drawing/2014/main" id="{249FC5F0-1470-8032-2880-63A8651C892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92546" y="923258"/>
                  <a:ext cx="49017" cy="9313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0" name="Rectangle 148">
                  <a:extLst>
                    <a:ext uri="{FF2B5EF4-FFF2-40B4-BE49-F238E27FC236}">
                      <a16:creationId xmlns:a16="http://schemas.microsoft.com/office/drawing/2014/main" id="{9298A5D4-F017-4343-0761-880043A83F1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987160" y="680626"/>
                  <a:ext cx="44115" cy="3063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1" name="Rectangle 149">
                  <a:extLst>
                    <a:ext uri="{FF2B5EF4-FFF2-40B4-BE49-F238E27FC236}">
                      <a16:creationId xmlns:a16="http://schemas.microsoft.com/office/drawing/2014/main" id="{5FFCCFD2-0F10-7608-1CCC-EA0A981F45E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987160" y="763954"/>
                  <a:ext cx="44115" cy="25243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2" name="Freeform: Shape 150">
                  <a:extLst>
                    <a:ext uri="{FF2B5EF4-FFF2-40B4-BE49-F238E27FC236}">
                      <a16:creationId xmlns:a16="http://schemas.microsoft.com/office/drawing/2014/main" id="{3CD7425A-C8E9-48BA-874E-489DBFC575F7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968779" y="719840"/>
                  <a:ext cx="79652" cy="35537"/>
                </a:xfrm>
                <a:custGeom>
                  <a:avLst/>
                  <a:gdLst>
                    <a:gd name="T0" fmla="*/ 0 w 65"/>
                    <a:gd name="T1" fmla="*/ 0 h 29"/>
                    <a:gd name="T2" fmla="*/ 0 w 65"/>
                    <a:gd name="T3" fmla="*/ 29 h 29"/>
                    <a:gd name="T4" fmla="*/ 15 w 65"/>
                    <a:gd name="T5" fmla="*/ 29 h 29"/>
                    <a:gd name="T6" fmla="*/ 51 w 65"/>
                    <a:gd name="T7" fmla="*/ 29 h 29"/>
                    <a:gd name="T8" fmla="*/ 65 w 65"/>
                    <a:gd name="T9" fmla="*/ 29 h 29"/>
                    <a:gd name="T10" fmla="*/ 65 w 65"/>
                    <a:gd name="T11" fmla="*/ 0 h 29"/>
                    <a:gd name="T12" fmla="*/ 51 w 65"/>
                    <a:gd name="T13" fmla="*/ 0 h 29"/>
                    <a:gd name="T14" fmla="*/ 15 w 65"/>
                    <a:gd name="T15" fmla="*/ 0 h 29"/>
                    <a:gd name="T16" fmla="*/ 0 w 65"/>
                    <a:gd name="T1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5" h="29">
                      <a:moveTo>
                        <a:pt x="0" y="0"/>
                      </a:moveTo>
                      <a:lnTo>
                        <a:pt x="0" y="29"/>
                      </a:lnTo>
                      <a:lnTo>
                        <a:pt x="15" y="29"/>
                      </a:lnTo>
                      <a:lnTo>
                        <a:pt x="51" y="29"/>
                      </a:lnTo>
                      <a:lnTo>
                        <a:pt x="65" y="29"/>
                      </a:lnTo>
                      <a:lnTo>
                        <a:pt x="65" y="0"/>
                      </a:lnTo>
                      <a:lnTo>
                        <a:pt x="51" y="0"/>
                      </a:lnTo>
                      <a:lnTo>
                        <a:pt x="1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3" name="Freeform: Shape 151">
                  <a:extLst>
                    <a:ext uri="{FF2B5EF4-FFF2-40B4-BE49-F238E27FC236}">
                      <a16:creationId xmlns:a16="http://schemas.microsoft.com/office/drawing/2014/main" id="{0ADAE1EE-0826-6E40-D55F-644AF5C7AA1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75390" y="874242"/>
                  <a:ext cx="83328" cy="35537"/>
                </a:xfrm>
                <a:custGeom>
                  <a:avLst/>
                  <a:gdLst>
                    <a:gd name="T0" fmla="*/ 0 w 68"/>
                    <a:gd name="T1" fmla="*/ 0 h 29"/>
                    <a:gd name="T2" fmla="*/ 0 w 68"/>
                    <a:gd name="T3" fmla="*/ 29 h 29"/>
                    <a:gd name="T4" fmla="*/ 14 w 68"/>
                    <a:gd name="T5" fmla="*/ 29 h 29"/>
                    <a:gd name="T6" fmla="*/ 54 w 68"/>
                    <a:gd name="T7" fmla="*/ 29 h 29"/>
                    <a:gd name="T8" fmla="*/ 68 w 68"/>
                    <a:gd name="T9" fmla="*/ 29 h 29"/>
                    <a:gd name="T10" fmla="*/ 68 w 68"/>
                    <a:gd name="T11" fmla="*/ 0 h 29"/>
                    <a:gd name="T12" fmla="*/ 54 w 68"/>
                    <a:gd name="T13" fmla="*/ 0 h 29"/>
                    <a:gd name="T14" fmla="*/ 14 w 68"/>
                    <a:gd name="T15" fmla="*/ 0 h 29"/>
                    <a:gd name="T16" fmla="*/ 0 w 68"/>
                    <a:gd name="T1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8" h="29">
                      <a:moveTo>
                        <a:pt x="0" y="0"/>
                      </a:moveTo>
                      <a:lnTo>
                        <a:pt x="0" y="29"/>
                      </a:lnTo>
                      <a:lnTo>
                        <a:pt x="14" y="29"/>
                      </a:lnTo>
                      <a:lnTo>
                        <a:pt x="54" y="29"/>
                      </a:lnTo>
                      <a:lnTo>
                        <a:pt x="68" y="29"/>
                      </a:lnTo>
                      <a:lnTo>
                        <a:pt x="68" y="0"/>
                      </a:lnTo>
                      <a:lnTo>
                        <a:pt x="54" y="0"/>
                      </a:lnTo>
                      <a:lnTo>
                        <a:pt x="1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4" name="Freeform: Shape 152">
                  <a:extLst>
                    <a:ext uri="{FF2B5EF4-FFF2-40B4-BE49-F238E27FC236}">
                      <a16:creationId xmlns:a16="http://schemas.microsoft.com/office/drawing/2014/main" id="{A436FF9E-4EC9-35E0-382E-25D19D7A9FA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185677" y="790914"/>
                  <a:ext cx="83328" cy="35537"/>
                </a:xfrm>
                <a:custGeom>
                  <a:avLst/>
                  <a:gdLst>
                    <a:gd name="T0" fmla="*/ 14 w 68"/>
                    <a:gd name="T1" fmla="*/ 0 h 29"/>
                    <a:gd name="T2" fmla="*/ 0 w 68"/>
                    <a:gd name="T3" fmla="*/ 0 h 29"/>
                    <a:gd name="T4" fmla="*/ 0 w 68"/>
                    <a:gd name="T5" fmla="*/ 29 h 29"/>
                    <a:gd name="T6" fmla="*/ 14 w 68"/>
                    <a:gd name="T7" fmla="*/ 29 h 29"/>
                    <a:gd name="T8" fmla="*/ 50 w 68"/>
                    <a:gd name="T9" fmla="*/ 29 h 29"/>
                    <a:gd name="T10" fmla="*/ 68 w 68"/>
                    <a:gd name="T11" fmla="*/ 29 h 29"/>
                    <a:gd name="T12" fmla="*/ 68 w 68"/>
                    <a:gd name="T13" fmla="*/ 0 h 29"/>
                    <a:gd name="T14" fmla="*/ 50 w 68"/>
                    <a:gd name="T15" fmla="*/ 0 h 29"/>
                    <a:gd name="T16" fmla="*/ 14 w 68"/>
                    <a:gd name="T1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8" h="29">
                      <a:moveTo>
                        <a:pt x="14" y="0"/>
                      </a:moveTo>
                      <a:lnTo>
                        <a:pt x="0" y="0"/>
                      </a:lnTo>
                      <a:lnTo>
                        <a:pt x="0" y="29"/>
                      </a:lnTo>
                      <a:lnTo>
                        <a:pt x="14" y="29"/>
                      </a:lnTo>
                      <a:lnTo>
                        <a:pt x="50" y="29"/>
                      </a:lnTo>
                      <a:lnTo>
                        <a:pt x="68" y="29"/>
                      </a:lnTo>
                      <a:lnTo>
                        <a:pt x="68" y="0"/>
                      </a:lnTo>
                      <a:lnTo>
                        <a:pt x="50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5" name="Freeform: Shape 153">
                  <a:extLst>
                    <a:ext uri="{FF2B5EF4-FFF2-40B4-BE49-F238E27FC236}">
                      <a16:creationId xmlns:a16="http://schemas.microsoft.com/office/drawing/2014/main" id="{1AEB3C9A-61D8-BD11-D4EC-751976503A3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335177" y="623032"/>
                  <a:ext cx="442374" cy="344341"/>
                </a:xfrm>
                <a:custGeom>
                  <a:avLst/>
                  <a:gdLst>
                    <a:gd name="T0" fmla="*/ 89 w 100"/>
                    <a:gd name="T1" fmla="*/ 17 h 78"/>
                    <a:gd name="T2" fmla="*/ 81 w 100"/>
                    <a:gd name="T3" fmla="*/ 18 h 78"/>
                    <a:gd name="T4" fmla="*/ 81 w 100"/>
                    <a:gd name="T5" fmla="*/ 22 h 78"/>
                    <a:gd name="T6" fmla="*/ 91 w 100"/>
                    <a:gd name="T7" fmla="*/ 44 h 78"/>
                    <a:gd name="T8" fmla="*/ 91 w 100"/>
                    <a:gd name="T9" fmla="*/ 55 h 78"/>
                    <a:gd name="T10" fmla="*/ 81 w 100"/>
                    <a:gd name="T11" fmla="*/ 78 h 78"/>
                    <a:gd name="T12" fmla="*/ 100 w 100"/>
                    <a:gd name="T13" fmla="*/ 74 h 78"/>
                    <a:gd name="T14" fmla="*/ 100 w 100"/>
                    <a:gd name="T15" fmla="*/ 28 h 78"/>
                    <a:gd name="T16" fmla="*/ 80 w 100"/>
                    <a:gd name="T17" fmla="*/ 0 h 78"/>
                    <a:gd name="T18" fmla="*/ 50 w 100"/>
                    <a:gd name="T19" fmla="*/ 6 h 78"/>
                    <a:gd name="T20" fmla="*/ 81 w 100"/>
                    <a:gd name="T21" fmla="*/ 18 h 78"/>
                    <a:gd name="T22" fmla="*/ 50 w 100"/>
                    <a:gd name="T23" fmla="*/ 63 h 78"/>
                    <a:gd name="T24" fmla="*/ 76 w 100"/>
                    <a:gd name="T25" fmla="*/ 74 h 78"/>
                    <a:gd name="T26" fmla="*/ 81 w 100"/>
                    <a:gd name="T27" fmla="*/ 78 h 78"/>
                    <a:gd name="T28" fmla="*/ 71 w 100"/>
                    <a:gd name="T29" fmla="*/ 55 h 78"/>
                    <a:gd name="T30" fmla="*/ 81 w 100"/>
                    <a:gd name="T31" fmla="*/ 44 h 78"/>
                    <a:gd name="T32" fmla="*/ 50 w 100"/>
                    <a:gd name="T33" fmla="*/ 22 h 78"/>
                    <a:gd name="T34" fmla="*/ 50 w 100"/>
                    <a:gd name="T35" fmla="*/ 0 h 78"/>
                    <a:gd name="T36" fmla="*/ 19 w 100"/>
                    <a:gd name="T37" fmla="*/ 1 h 78"/>
                    <a:gd name="T38" fmla="*/ 25 w 100"/>
                    <a:gd name="T39" fmla="*/ 6 h 78"/>
                    <a:gd name="T40" fmla="*/ 50 w 100"/>
                    <a:gd name="T41" fmla="*/ 6 h 78"/>
                    <a:gd name="T42" fmla="*/ 19 w 100"/>
                    <a:gd name="T43" fmla="*/ 78 h 78"/>
                    <a:gd name="T44" fmla="*/ 24 w 100"/>
                    <a:gd name="T45" fmla="*/ 74 h 78"/>
                    <a:gd name="T46" fmla="*/ 50 w 100"/>
                    <a:gd name="T47" fmla="*/ 63 h 78"/>
                    <a:gd name="T48" fmla="*/ 19 w 100"/>
                    <a:gd name="T49" fmla="*/ 22 h 78"/>
                    <a:gd name="T50" fmla="*/ 29 w 100"/>
                    <a:gd name="T51" fmla="*/ 44 h 78"/>
                    <a:gd name="T52" fmla="*/ 29 w 100"/>
                    <a:gd name="T53" fmla="*/ 55 h 78"/>
                    <a:gd name="T54" fmla="*/ 19 w 100"/>
                    <a:gd name="T55" fmla="*/ 78 h 78"/>
                    <a:gd name="T56" fmla="*/ 10 w 100"/>
                    <a:gd name="T57" fmla="*/ 17 h 78"/>
                    <a:gd name="T58" fmla="*/ 0 w 100"/>
                    <a:gd name="T59" fmla="*/ 60 h 78"/>
                    <a:gd name="T60" fmla="*/ 0 w 100"/>
                    <a:gd name="T61" fmla="*/ 74 h 78"/>
                    <a:gd name="T62" fmla="*/ 19 w 100"/>
                    <a:gd name="T63" fmla="*/ 78 h 78"/>
                    <a:gd name="T64" fmla="*/ 9 w 100"/>
                    <a:gd name="T65" fmla="*/ 55 h 78"/>
                    <a:gd name="T66" fmla="*/ 19 w 100"/>
                    <a:gd name="T67" fmla="*/ 44 h 78"/>
                    <a:gd name="T68" fmla="*/ 17 w 100"/>
                    <a:gd name="T69" fmla="*/ 22 h 78"/>
                    <a:gd name="T70" fmla="*/ 19 w 100"/>
                    <a:gd name="T71" fmla="*/ 1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00" h="78">
                      <a:moveTo>
                        <a:pt x="100" y="28"/>
                      </a:moveTo>
                      <a:cubicBezTo>
                        <a:pt x="89" y="17"/>
                        <a:pt x="89" y="17"/>
                        <a:pt x="89" y="17"/>
                      </a:cubicBezTo>
                      <a:cubicBezTo>
                        <a:pt x="81" y="1"/>
                        <a:pt x="81" y="1"/>
                        <a:pt x="81" y="1"/>
                      </a:cubicBezTo>
                      <a:cubicBezTo>
                        <a:pt x="81" y="18"/>
                        <a:pt x="81" y="18"/>
                        <a:pt x="81" y="18"/>
                      </a:cubicBezTo>
                      <a:cubicBezTo>
                        <a:pt x="83" y="22"/>
                        <a:pt x="83" y="22"/>
                        <a:pt x="83" y="22"/>
                      </a:cubicBezTo>
                      <a:cubicBezTo>
                        <a:pt x="81" y="22"/>
                        <a:pt x="81" y="22"/>
                        <a:pt x="81" y="22"/>
                      </a:cubicBezTo>
                      <a:cubicBezTo>
                        <a:pt x="81" y="44"/>
                        <a:pt x="81" y="44"/>
                        <a:pt x="81" y="44"/>
                      </a:cubicBezTo>
                      <a:cubicBezTo>
                        <a:pt x="91" y="44"/>
                        <a:pt x="91" y="44"/>
                        <a:pt x="91" y="44"/>
                      </a:cubicBezTo>
                      <a:cubicBezTo>
                        <a:pt x="91" y="55"/>
                        <a:pt x="91" y="55"/>
                        <a:pt x="91" y="55"/>
                      </a:cubicBezTo>
                      <a:cubicBezTo>
                        <a:pt x="91" y="55"/>
                        <a:pt x="91" y="55"/>
                        <a:pt x="91" y="55"/>
                      </a:cubicBezTo>
                      <a:cubicBezTo>
                        <a:pt x="81" y="55"/>
                        <a:pt x="81" y="55"/>
                        <a:pt x="81" y="55"/>
                      </a:cubicBezTo>
                      <a:cubicBezTo>
                        <a:pt x="81" y="78"/>
                        <a:pt x="81" y="78"/>
                        <a:pt x="81" y="78"/>
                      </a:cubicBezTo>
                      <a:cubicBezTo>
                        <a:pt x="95" y="78"/>
                        <a:pt x="95" y="78"/>
                        <a:pt x="95" y="78"/>
                      </a:cubicBezTo>
                      <a:cubicBezTo>
                        <a:pt x="97" y="78"/>
                        <a:pt x="100" y="76"/>
                        <a:pt x="100" y="74"/>
                      </a:cubicBezTo>
                      <a:cubicBezTo>
                        <a:pt x="100" y="63"/>
                        <a:pt x="100" y="63"/>
                        <a:pt x="100" y="63"/>
                      </a:cubicBezTo>
                      <a:lnTo>
                        <a:pt x="100" y="28"/>
                      </a:lnTo>
                      <a:close/>
                      <a:moveTo>
                        <a:pt x="81" y="1"/>
                      </a:moveTo>
                      <a:cubicBezTo>
                        <a:pt x="80" y="0"/>
                        <a:pt x="80" y="0"/>
                        <a:pt x="80" y="0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50" y="6"/>
                        <a:pt x="50" y="6"/>
                        <a:pt x="50" y="6"/>
                      </a:cubicBezTo>
                      <a:cubicBezTo>
                        <a:pt x="75" y="6"/>
                        <a:pt x="75" y="6"/>
                        <a:pt x="75" y="6"/>
                      </a:cubicBezTo>
                      <a:cubicBezTo>
                        <a:pt x="81" y="18"/>
                        <a:pt x="81" y="18"/>
                        <a:pt x="81" y="18"/>
                      </a:cubicBezTo>
                      <a:cubicBezTo>
                        <a:pt x="81" y="1"/>
                        <a:pt x="81" y="1"/>
                        <a:pt x="81" y="1"/>
                      </a:cubicBezTo>
                      <a:close/>
                      <a:moveTo>
                        <a:pt x="50" y="63"/>
                      </a:moveTo>
                      <a:cubicBezTo>
                        <a:pt x="76" y="63"/>
                        <a:pt x="76" y="63"/>
                        <a:pt x="76" y="63"/>
                      </a:cubicBezTo>
                      <a:cubicBezTo>
                        <a:pt x="76" y="74"/>
                        <a:pt x="76" y="74"/>
                        <a:pt x="76" y="74"/>
                      </a:cubicBezTo>
                      <a:cubicBezTo>
                        <a:pt x="76" y="76"/>
                        <a:pt x="78" y="78"/>
                        <a:pt x="80" y="78"/>
                      </a:cubicBezTo>
                      <a:cubicBezTo>
                        <a:pt x="81" y="78"/>
                        <a:pt x="81" y="78"/>
                        <a:pt x="81" y="78"/>
                      </a:cubicBezTo>
                      <a:cubicBezTo>
                        <a:pt x="81" y="55"/>
                        <a:pt x="81" y="55"/>
                        <a:pt x="81" y="55"/>
                      </a:cubicBezTo>
                      <a:cubicBezTo>
                        <a:pt x="71" y="55"/>
                        <a:pt x="71" y="55"/>
                        <a:pt x="71" y="55"/>
                      </a:cubicBezTo>
                      <a:cubicBezTo>
                        <a:pt x="71" y="44"/>
                        <a:pt x="71" y="44"/>
                        <a:pt x="71" y="44"/>
                      </a:cubicBezTo>
                      <a:cubicBezTo>
                        <a:pt x="81" y="44"/>
                        <a:pt x="81" y="44"/>
                        <a:pt x="81" y="44"/>
                      </a:cubicBezTo>
                      <a:cubicBezTo>
                        <a:pt x="81" y="22"/>
                        <a:pt x="81" y="22"/>
                        <a:pt x="81" y="22"/>
                      </a:cubicBezTo>
                      <a:cubicBezTo>
                        <a:pt x="50" y="22"/>
                        <a:pt x="50" y="22"/>
                        <a:pt x="50" y="22"/>
                      </a:cubicBezTo>
                      <a:lnTo>
                        <a:pt x="50" y="63"/>
                      </a:lnTo>
                      <a:close/>
                      <a:moveTo>
                        <a:pt x="50" y="0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50" y="6"/>
                        <a:pt x="50" y="6"/>
                        <a:pt x="50" y="6"/>
                      </a:cubicBezTo>
                      <a:cubicBezTo>
                        <a:pt x="50" y="0"/>
                        <a:pt x="50" y="0"/>
                        <a:pt x="50" y="0"/>
                      </a:cubicBezTo>
                      <a:close/>
                      <a:moveTo>
                        <a:pt x="19" y="78"/>
                      </a:moveTo>
                      <a:cubicBezTo>
                        <a:pt x="19" y="78"/>
                        <a:pt x="19" y="78"/>
                        <a:pt x="19" y="78"/>
                      </a:cubicBezTo>
                      <a:cubicBezTo>
                        <a:pt x="22" y="78"/>
                        <a:pt x="24" y="76"/>
                        <a:pt x="24" y="74"/>
                      </a:cubicBezTo>
                      <a:cubicBezTo>
                        <a:pt x="24" y="63"/>
                        <a:pt x="24" y="63"/>
                        <a:pt x="24" y="63"/>
                      </a:cubicBezTo>
                      <a:cubicBezTo>
                        <a:pt x="50" y="63"/>
                        <a:pt x="50" y="63"/>
                        <a:pt x="50" y="63"/>
                      </a:cubicBezTo>
                      <a:cubicBezTo>
                        <a:pt x="50" y="22"/>
                        <a:pt x="50" y="22"/>
                        <a:pt x="50" y="22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19" y="44"/>
                        <a:pt x="19" y="44"/>
                        <a:pt x="19" y="44"/>
                      </a:cubicBezTo>
                      <a:cubicBezTo>
                        <a:pt x="29" y="44"/>
                        <a:pt x="29" y="44"/>
                        <a:pt x="29" y="44"/>
                      </a:cubicBezTo>
                      <a:cubicBezTo>
                        <a:pt x="29" y="55"/>
                        <a:pt x="29" y="55"/>
                        <a:pt x="29" y="55"/>
                      </a:cubicBezTo>
                      <a:cubicBezTo>
                        <a:pt x="29" y="55"/>
                        <a:pt x="29" y="55"/>
                        <a:pt x="29" y="55"/>
                      </a:cubicBezTo>
                      <a:cubicBezTo>
                        <a:pt x="19" y="55"/>
                        <a:pt x="19" y="55"/>
                        <a:pt x="19" y="55"/>
                      </a:cubicBezTo>
                      <a:lnTo>
                        <a:pt x="19" y="78"/>
                      </a:lnTo>
                      <a:close/>
                      <a:moveTo>
                        <a:pt x="19" y="1"/>
                      </a:move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60"/>
                        <a:pt x="0" y="60"/>
                        <a:pt x="0" y="60"/>
                      </a:cubicBezTo>
                      <a:cubicBezTo>
                        <a:pt x="0" y="63"/>
                        <a:pt x="0" y="63"/>
                        <a:pt x="0" y="63"/>
                      </a:cubicBezTo>
                      <a:cubicBezTo>
                        <a:pt x="0" y="74"/>
                        <a:pt x="0" y="74"/>
                        <a:pt x="0" y="74"/>
                      </a:cubicBezTo>
                      <a:cubicBezTo>
                        <a:pt x="0" y="76"/>
                        <a:pt x="2" y="78"/>
                        <a:pt x="5" y="78"/>
                      </a:cubicBezTo>
                      <a:cubicBezTo>
                        <a:pt x="19" y="78"/>
                        <a:pt x="19" y="78"/>
                        <a:pt x="19" y="78"/>
                      </a:cubicBezTo>
                      <a:cubicBezTo>
                        <a:pt x="19" y="55"/>
                        <a:pt x="19" y="55"/>
                        <a:pt x="19" y="55"/>
                      </a:cubicBezTo>
                      <a:cubicBezTo>
                        <a:pt x="9" y="55"/>
                        <a:pt x="9" y="55"/>
                        <a:pt x="9" y="55"/>
                      </a:cubicBezTo>
                      <a:cubicBezTo>
                        <a:pt x="9" y="44"/>
                        <a:pt x="9" y="44"/>
                        <a:pt x="9" y="44"/>
                      </a:cubicBezTo>
                      <a:cubicBezTo>
                        <a:pt x="19" y="44"/>
                        <a:pt x="19" y="44"/>
                        <a:pt x="19" y="44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lnTo>
                        <a:pt x="19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6" name="Freeform: Shape 154">
                  <a:extLst>
                    <a:ext uri="{FF2B5EF4-FFF2-40B4-BE49-F238E27FC236}">
                      <a16:creationId xmlns:a16="http://schemas.microsoft.com/office/drawing/2014/main" id="{0D968359-DEFA-28BB-11DC-8115412BE9B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912156" y="3455711"/>
                  <a:ext cx="374976" cy="379878"/>
                </a:xfrm>
                <a:custGeom>
                  <a:avLst/>
                  <a:gdLst>
                    <a:gd name="T0" fmla="*/ 64 w 85"/>
                    <a:gd name="T1" fmla="*/ 80 h 86"/>
                    <a:gd name="T2" fmla="*/ 79 w 85"/>
                    <a:gd name="T3" fmla="*/ 64 h 86"/>
                    <a:gd name="T4" fmla="*/ 84 w 85"/>
                    <a:gd name="T5" fmla="*/ 52 h 86"/>
                    <a:gd name="T6" fmla="*/ 84 w 85"/>
                    <a:gd name="T7" fmla="*/ 34 h 86"/>
                    <a:gd name="T8" fmla="*/ 79 w 85"/>
                    <a:gd name="T9" fmla="*/ 22 h 86"/>
                    <a:gd name="T10" fmla="*/ 64 w 85"/>
                    <a:gd name="T11" fmla="*/ 6 h 86"/>
                    <a:gd name="T12" fmla="*/ 58 w 85"/>
                    <a:gd name="T13" fmla="*/ 3 h 86"/>
                    <a:gd name="T14" fmla="*/ 45 w 85"/>
                    <a:gd name="T15" fmla="*/ 0 h 86"/>
                    <a:gd name="T16" fmla="*/ 47 w 85"/>
                    <a:gd name="T17" fmla="*/ 5 h 86"/>
                    <a:gd name="T18" fmla="*/ 53 w 85"/>
                    <a:gd name="T19" fmla="*/ 5 h 86"/>
                    <a:gd name="T20" fmla="*/ 57 w 85"/>
                    <a:gd name="T21" fmla="*/ 6 h 86"/>
                    <a:gd name="T22" fmla="*/ 56 w 85"/>
                    <a:gd name="T23" fmla="*/ 7 h 86"/>
                    <a:gd name="T24" fmla="*/ 49 w 85"/>
                    <a:gd name="T25" fmla="*/ 9 h 86"/>
                    <a:gd name="T26" fmla="*/ 50 w 85"/>
                    <a:gd name="T27" fmla="*/ 14 h 86"/>
                    <a:gd name="T28" fmla="*/ 54 w 85"/>
                    <a:gd name="T29" fmla="*/ 17 h 86"/>
                    <a:gd name="T30" fmla="*/ 60 w 85"/>
                    <a:gd name="T31" fmla="*/ 9 h 86"/>
                    <a:gd name="T32" fmla="*/ 65 w 85"/>
                    <a:gd name="T33" fmla="*/ 10 h 86"/>
                    <a:gd name="T34" fmla="*/ 68 w 85"/>
                    <a:gd name="T35" fmla="*/ 12 h 86"/>
                    <a:gd name="T36" fmla="*/ 70 w 85"/>
                    <a:gd name="T37" fmla="*/ 18 h 86"/>
                    <a:gd name="T38" fmla="*/ 69 w 85"/>
                    <a:gd name="T39" fmla="*/ 21 h 86"/>
                    <a:gd name="T40" fmla="*/ 67 w 85"/>
                    <a:gd name="T41" fmla="*/ 19 h 86"/>
                    <a:gd name="T42" fmla="*/ 61 w 85"/>
                    <a:gd name="T43" fmla="*/ 19 h 86"/>
                    <a:gd name="T44" fmla="*/ 65 w 85"/>
                    <a:gd name="T45" fmla="*/ 21 h 86"/>
                    <a:gd name="T46" fmla="*/ 56 w 85"/>
                    <a:gd name="T47" fmla="*/ 25 h 86"/>
                    <a:gd name="T48" fmla="*/ 52 w 85"/>
                    <a:gd name="T49" fmla="*/ 28 h 86"/>
                    <a:gd name="T50" fmla="*/ 46 w 85"/>
                    <a:gd name="T51" fmla="*/ 33 h 86"/>
                    <a:gd name="T52" fmla="*/ 49 w 85"/>
                    <a:gd name="T53" fmla="*/ 51 h 86"/>
                    <a:gd name="T54" fmla="*/ 54 w 85"/>
                    <a:gd name="T55" fmla="*/ 52 h 86"/>
                    <a:gd name="T56" fmla="*/ 59 w 85"/>
                    <a:gd name="T57" fmla="*/ 54 h 86"/>
                    <a:gd name="T58" fmla="*/ 66 w 85"/>
                    <a:gd name="T59" fmla="*/ 58 h 86"/>
                    <a:gd name="T60" fmla="*/ 71 w 85"/>
                    <a:gd name="T61" fmla="*/ 62 h 86"/>
                    <a:gd name="T62" fmla="*/ 77 w 85"/>
                    <a:gd name="T63" fmla="*/ 64 h 86"/>
                    <a:gd name="T64" fmla="*/ 49 w 85"/>
                    <a:gd name="T65" fmla="*/ 75 h 86"/>
                    <a:gd name="T66" fmla="*/ 0 w 85"/>
                    <a:gd name="T67" fmla="*/ 36 h 86"/>
                    <a:gd name="T68" fmla="*/ 1 w 85"/>
                    <a:gd name="T69" fmla="*/ 54 h 86"/>
                    <a:gd name="T70" fmla="*/ 9 w 85"/>
                    <a:gd name="T71" fmla="*/ 69 h 86"/>
                    <a:gd name="T72" fmla="*/ 27 w 85"/>
                    <a:gd name="T73" fmla="*/ 83 h 86"/>
                    <a:gd name="T74" fmla="*/ 43 w 85"/>
                    <a:gd name="T75" fmla="*/ 68 h 86"/>
                    <a:gd name="T76" fmla="*/ 42 w 85"/>
                    <a:gd name="T77" fmla="*/ 61 h 86"/>
                    <a:gd name="T78" fmla="*/ 44 w 85"/>
                    <a:gd name="T79" fmla="*/ 55 h 86"/>
                    <a:gd name="T80" fmla="*/ 39 w 85"/>
                    <a:gd name="T81" fmla="*/ 53 h 86"/>
                    <a:gd name="T82" fmla="*/ 33 w 85"/>
                    <a:gd name="T83" fmla="*/ 49 h 86"/>
                    <a:gd name="T84" fmla="*/ 24 w 85"/>
                    <a:gd name="T85" fmla="*/ 46 h 86"/>
                    <a:gd name="T86" fmla="*/ 21 w 85"/>
                    <a:gd name="T87" fmla="*/ 38 h 86"/>
                    <a:gd name="T88" fmla="*/ 18 w 85"/>
                    <a:gd name="T89" fmla="*/ 37 h 86"/>
                    <a:gd name="T90" fmla="*/ 18 w 85"/>
                    <a:gd name="T91" fmla="*/ 39 h 86"/>
                    <a:gd name="T92" fmla="*/ 15 w 85"/>
                    <a:gd name="T93" fmla="*/ 32 h 86"/>
                    <a:gd name="T94" fmla="*/ 15 w 85"/>
                    <a:gd name="T95" fmla="*/ 25 h 86"/>
                    <a:gd name="T96" fmla="*/ 19 w 85"/>
                    <a:gd name="T97" fmla="*/ 17 h 86"/>
                    <a:gd name="T98" fmla="*/ 18 w 85"/>
                    <a:gd name="T99" fmla="*/ 12 h 86"/>
                    <a:gd name="T100" fmla="*/ 38 w 85"/>
                    <a:gd name="T101" fmla="*/ 3 h 86"/>
                    <a:gd name="T102" fmla="*/ 45 w 85"/>
                    <a:gd name="T103" fmla="*/ 0 h 86"/>
                    <a:gd name="T104" fmla="*/ 26 w 85"/>
                    <a:gd name="T105" fmla="*/ 3 h 86"/>
                    <a:gd name="T106" fmla="*/ 12 w 85"/>
                    <a:gd name="T107" fmla="*/ 13 h 86"/>
                    <a:gd name="T108" fmla="*/ 3 w 85"/>
                    <a:gd name="T109" fmla="*/ 27 h 86"/>
                    <a:gd name="T110" fmla="*/ 45 w 85"/>
                    <a:gd name="T111" fmla="*/ 54 h 86"/>
                    <a:gd name="T112" fmla="*/ 39 w 85"/>
                    <a:gd name="T113" fmla="*/ 47 h 86"/>
                    <a:gd name="T114" fmla="*/ 38 w 85"/>
                    <a:gd name="T115" fmla="*/ 44 h 86"/>
                    <a:gd name="T116" fmla="*/ 30 w 85"/>
                    <a:gd name="T117" fmla="*/ 45 h 86"/>
                    <a:gd name="T118" fmla="*/ 34 w 85"/>
                    <a:gd name="T119" fmla="*/ 36 h 86"/>
                    <a:gd name="T120" fmla="*/ 42 w 85"/>
                    <a:gd name="T121" fmla="*/ 36 h 86"/>
                    <a:gd name="T122" fmla="*/ 44 w 85"/>
                    <a:gd name="T123" fmla="*/ 3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85" h="86">
                      <a:moveTo>
                        <a:pt x="45" y="85"/>
                      </a:moveTo>
                      <a:cubicBezTo>
                        <a:pt x="48" y="85"/>
                        <a:pt x="50" y="85"/>
                        <a:pt x="52" y="84"/>
                      </a:cubicBezTo>
                      <a:cubicBezTo>
                        <a:pt x="53" y="84"/>
                        <a:pt x="55" y="84"/>
                        <a:pt x="56" y="83"/>
                      </a:cubicBezTo>
                      <a:cubicBezTo>
                        <a:pt x="57" y="83"/>
                        <a:pt x="57" y="83"/>
                        <a:pt x="58" y="83"/>
                      </a:cubicBezTo>
                      <a:cubicBezTo>
                        <a:pt x="59" y="82"/>
                        <a:pt x="61" y="82"/>
                        <a:pt x="62" y="81"/>
                      </a:cubicBezTo>
                      <a:cubicBezTo>
                        <a:pt x="63" y="81"/>
                        <a:pt x="63" y="80"/>
                        <a:pt x="64" y="80"/>
                      </a:cubicBezTo>
                      <a:cubicBezTo>
                        <a:pt x="66" y="78"/>
                        <a:pt x="69" y="77"/>
                        <a:pt x="71" y="74"/>
                      </a:cubicBezTo>
                      <a:cubicBezTo>
                        <a:pt x="72" y="74"/>
                        <a:pt x="72" y="74"/>
                        <a:pt x="73" y="73"/>
                      </a:cubicBezTo>
                      <a:cubicBezTo>
                        <a:pt x="73" y="73"/>
                        <a:pt x="74" y="72"/>
                        <a:pt x="74" y="72"/>
                      </a:cubicBezTo>
                      <a:cubicBezTo>
                        <a:pt x="75" y="71"/>
                        <a:pt x="75" y="70"/>
                        <a:pt x="76" y="69"/>
                      </a:cubicBezTo>
                      <a:cubicBezTo>
                        <a:pt x="77" y="68"/>
                        <a:pt x="78" y="67"/>
                        <a:pt x="79" y="65"/>
                      </a:cubicBezTo>
                      <a:cubicBezTo>
                        <a:pt x="79" y="65"/>
                        <a:pt x="79" y="65"/>
                        <a:pt x="79" y="64"/>
                      </a:cubicBezTo>
                      <a:cubicBezTo>
                        <a:pt x="80" y="64"/>
                        <a:pt x="80" y="63"/>
                        <a:pt x="80" y="62"/>
                      </a:cubicBezTo>
                      <a:cubicBezTo>
                        <a:pt x="81" y="62"/>
                        <a:pt x="81" y="62"/>
                        <a:pt x="81" y="61"/>
                      </a:cubicBezTo>
                      <a:cubicBezTo>
                        <a:pt x="81" y="61"/>
                        <a:pt x="82" y="60"/>
                        <a:pt x="82" y="60"/>
                      </a:cubicBezTo>
                      <a:cubicBezTo>
                        <a:pt x="82" y="59"/>
                        <a:pt x="82" y="58"/>
                        <a:pt x="83" y="58"/>
                      </a:cubicBezTo>
                      <a:cubicBezTo>
                        <a:pt x="83" y="56"/>
                        <a:pt x="83" y="55"/>
                        <a:pt x="84" y="54"/>
                      </a:cubicBezTo>
                      <a:cubicBezTo>
                        <a:pt x="84" y="53"/>
                        <a:pt x="84" y="52"/>
                        <a:pt x="84" y="52"/>
                      </a:cubicBezTo>
                      <a:cubicBezTo>
                        <a:pt x="84" y="51"/>
                        <a:pt x="85" y="50"/>
                        <a:pt x="85" y="49"/>
                      </a:cubicBezTo>
                      <a:cubicBezTo>
                        <a:pt x="85" y="49"/>
                        <a:pt x="85" y="48"/>
                        <a:pt x="85" y="47"/>
                      </a:cubicBezTo>
                      <a:cubicBezTo>
                        <a:pt x="85" y="46"/>
                        <a:pt x="85" y="44"/>
                        <a:pt x="85" y="43"/>
                      </a:cubicBezTo>
                      <a:cubicBezTo>
                        <a:pt x="85" y="41"/>
                        <a:pt x="85" y="40"/>
                        <a:pt x="85" y="39"/>
                      </a:cubicBezTo>
                      <a:cubicBezTo>
                        <a:pt x="85" y="38"/>
                        <a:pt x="85" y="37"/>
                        <a:pt x="85" y="36"/>
                      </a:cubicBezTo>
                      <a:cubicBezTo>
                        <a:pt x="85" y="36"/>
                        <a:pt x="84" y="35"/>
                        <a:pt x="84" y="34"/>
                      </a:cubicBezTo>
                      <a:cubicBezTo>
                        <a:pt x="84" y="34"/>
                        <a:pt x="84" y="33"/>
                        <a:pt x="84" y="32"/>
                      </a:cubicBezTo>
                      <a:cubicBezTo>
                        <a:pt x="83" y="31"/>
                        <a:pt x="83" y="30"/>
                        <a:pt x="83" y="28"/>
                      </a:cubicBezTo>
                      <a:cubicBezTo>
                        <a:pt x="82" y="28"/>
                        <a:pt x="82" y="28"/>
                        <a:pt x="82" y="27"/>
                      </a:cubicBezTo>
                      <a:cubicBezTo>
                        <a:pt x="82" y="26"/>
                        <a:pt x="81" y="25"/>
                        <a:pt x="81" y="24"/>
                      </a:cubicBezTo>
                      <a:cubicBezTo>
                        <a:pt x="81" y="24"/>
                        <a:pt x="81" y="24"/>
                        <a:pt x="80" y="23"/>
                      </a:cubicBezTo>
                      <a:cubicBezTo>
                        <a:pt x="80" y="23"/>
                        <a:pt x="80" y="22"/>
                        <a:pt x="79" y="22"/>
                      </a:cubicBezTo>
                      <a:cubicBezTo>
                        <a:pt x="78" y="20"/>
                        <a:pt x="77" y="18"/>
                        <a:pt x="76" y="17"/>
                      </a:cubicBezTo>
                      <a:cubicBezTo>
                        <a:pt x="75" y="16"/>
                        <a:pt x="75" y="15"/>
                        <a:pt x="74" y="14"/>
                      </a:cubicBezTo>
                      <a:cubicBezTo>
                        <a:pt x="74" y="14"/>
                        <a:pt x="73" y="13"/>
                        <a:pt x="73" y="13"/>
                      </a:cubicBezTo>
                      <a:cubicBezTo>
                        <a:pt x="72" y="12"/>
                        <a:pt x="72" y="12"/>
                        <a:pt x="71" y="11"/>
                      </a:cubicBezTo>
                      <a:cubicBezTo>
                        <a:pt x="70" y="10"/>
                        <a:pt x="69" y="10"/>
                        <a:pt x="68" y="9"/>
                      </a:cubicBezTo>
                      <a:cubicBezTo>
                        <a:pt x="67" y="8"/>
                        <a:pt x="65" y="7"/>
                        <a:pt x="64" y="6"/>
                      </a:cubicBezTo>
                      <a:cubicBezTo>
                        <a:pt x="63" y="6"/>
                        <a:pt x="63" y="5"/>
                        <a:pt x="62" y="5"/>
                      </a:cubicBezTo>
                      <a:cubicBezTo>
                        <a:pt x="62" y="5"/>
                        <a:pt x="61" y="5"/>
                        <a:pt x="61" y="5"/>
                      </a:cubicBezTo>
                      <a:cubicBezTo>
                        <a:pt x="61" y="4"/>
                        <a:pt x="60" y="4"/>
                        <a:pt x="60" y="4"/>
                      </a:cubicBezTo>
                      <a:cubicBezTo>
                        <a:pt x="60" y="4"/>
                        <a:pt x="60" y="4"/>
                        <a:pt x="60" y="4"/>
                      </a:cubicBezTo>
                      <a:cubicBezTo>
                        <a:pt x="59" y="4"/>
                        <a:pt x="59" y="3"/>
                        <a:pt x="58" y="3"/>
                      </a:cubicBezTo>
                      <a:cubicBezTo>
                        <a:pt x="58" y="3"/>
                        <a:pt x="58" y="3"/>
                        <a:pt x="58" y="3"/>
                      </a:cubicBezTo>
                      <a:cubicBezTo>
                        <a:pt x="58" y="3"/>
                        <a:pt x="57" y="3"/>
                        <a:pt x="56" y="3"/>
                      </a:cubicBezTo>
                      <a:cubicBezTo>
                        <a:pt x="56" y="3"/>
                        <a:pt x="56" y="3"/>
                        <a:pt x="56" y="3"/>
                      </a:cubicBezTo>
                      <a:cubicBezTo>
                        <a:pt x="55" y="2"/>
                        <a:pt x="54" y="2"/>
                        <a:pt x="52" y="1"/>
                      </a:cubicBezTo>
                      <a:cubicBezTo>
                        <a:pt x="52" y="1"/>
                        <a:pt x="51" y="1"/>
                        <a:pt x="51" y="1"/>
                      </a:cubicBezTo>
                      <a:cubicBezTo>
                        <a:pt x="51" y="1"/>
                        <a:pt x="50" y="1"/>
                        <a:pt x="50" y="1"/>
                      </a:cubicBezTo>
                      <a:cubicBezTo>
                        <a:pt x="49" y="1"/>
                        <a:pt x="47" y="0"/>
                        <a:pt x="45" y="0"/>
                      </a:cubicBezTo>
                      <a:cubicBezTo>
                        <a:pt x="45" y="3"/>
                        <a:pt x="45" y="3"/>
                        <a:pt x="45" y="3"/>
                      </a:cubicBezTo>
                      <a:cubicBezTo>
                        <a:pt x="47" y="3"/>
                        <a:pt x="49" y="3"/>
                        <a:pt x="51" y="3"/>
                      </a:cubicBezTo>
                      <a:cubicBezTo>
                        <a:pt x="50" y="4"/>
                        <a:pt x="50" y="4"/>
                        <a:pt x="50" y="4"/>
                      </a:cubicBezTo>
                      <a:cubicBezTo>
                        <a:pt x="49" y="4"/>
                        <a:pt x="49" y="4"/>
                        <a:pt x="49" y="4"/>
                      </a:cubicBezTo>
                      <a:cubicBezTo>
                        <a:pt x="48" y="4"/>
                        <a:pt x="48" y="4"/>
                        <a:pt x="47" y="4"/>
                      </a:cubicBezTo>
                      <a:cubicBezTo>
                        <a:pt x="47" y="4"/>
                        <a:pt x="47" y="4"/>
                        <a:pt x="47" y="5"/>
                      </a:cubicBezTo>
                      <a:cubicBezTo>
                        <a:pt x="48" y="5"/>
                        <a:pt x="49" y="5"/>
                        <a:pt x="49" y="5"/>
                      </a:cubicBezTo>
                      <a:cubicBezTo>
                        <a:pt x="50" y="5"/>
                        <a:pt x="51" y="5"/>
                        <a:pt x="51" y="5"/>
                      </a:cubicBezTo>
                      <a:cubicBezTo>
                        <a:pt x="51" y="4"/>
                        <a:pt x="51" y="4"/>
                        <a:pt x="51" y="4"/>
                      </a:cubicBezTo>
                      <a:cubicBezTo>
                        <a:pt x="51" y="4"/>
                        <a:pt x="52" y="4"/>
                        <a:pt x="52" y="4"/>
                      </a:cubicBezTo>
                      <a:cubicBezTo>
                        <a:pt x="52" y="4"/>
                        <a:pt x="53" y="4"/>
                        <a:pt x="53" y="4"/>
                      </a:cubicBezTo>
                      <a:cubicBezTo>
                        <a:pt x="53" y="4"/>
                        <a:pt x="53" y="4"/>
                        <a:pt x="53" y="5"/>
                      </a:cubicBezTo>
                      <a:cubicBezTo>
                        <a:pt x="53" y="5"/>
                        <a:pt x="54" y="5"/>
                        <a:pt x="54" y="4"/>
                      </a:cubicBezTo>
                      <a:cubicBezTo>
                        <a:pt x="54" y="4"/>
                        <a:pt x="54" y="4"/>
                        <a:pt x="54" y="4"/>
                      </a:cubicBezTo>
                      <a:cubicBezTo>
                        <a:pt x="55" y="4"/>
                        <a:pt x="55" y="5"/>
                        <a:pt x="56" y="5"/>
                      </a:cubicBezTo>
                      <a:cubicBezTo>
                        <a:pt x="57" y="5"/>
                        <a:pt x="58" y="6"/>
                        <a:pt x="59" y="6"/>
                      </a:cubicBezTo>
                      <a:cubicBezTo>
                        <a:pt x="59" y="6"/>
                        <a:pt x="58" y="6"/>
                        <a:pt x="58" y="6"/>
                      </a:cubicBezTo>
                      <a:cubicBezTo>
                        <a:pt x="58" y="6"/>
                        <a:pt x="58" y="6"/>
                        <a:pt x="57" y="6"/>
                      </a:cubicBezTo>
                      <a:cubicBezTo>
                        <a:pt x="57" y="6"/>
                        <a:pt x="58" y="7"/>
                        <a:pt x="58" y="7"/>
                      </a:cubicBezTo>
                      <a:cubicBezTo>
                        <a:pt x="59" y="7"/>
                        <a:pt x="59" y="7"/>
                        <a:pt x="59" y="8"/>
                      </a:cubicBezTo>
                      <a:cubicBezTo>
                        <a:pt x="59" y="9"/>
                        <a:pt x="58" y="8"/>
                        <a:pt x="58" y="8"/>
                      </a:cubicBezTo>
                      <a:cubicBezTo>
                        <a:pt x="57" y="8"/>
                        <a:pt x="56" y="9"/>
                        <a:pt x="55" y="8"/>
                      </a:cubicBezTo>
                      <a:cubicBezTo>
                        <a:pt x="56" y="7"/>
                        <a:pt x="56" y="7"/>
                        <a:pt x="56" y="7"/>
                      </a:cubicBezTo>
                      <a:cubicBezTo>
                        <a:pt x="56" y="7"/>
                        <a:pt x="56" y="7"/>
                        <a:pt x="56" y="7"/>
                      </a:cubicBezTo>
                      <a:cubicBezTo>
                        <a:pt x="56" y="7"/>
                        <a:pt x="55" y="7"/>
                        <a:pt x="55" y="7"/>
                      </a:cubicBezTo>
                      <a:cubicBezTo>
                        <a:pt x="55" y="7"/>
                        <a:pt x="55" y="8"/>
                        <a:pt x="54" y="8"/>
                      </a:cubicBezTo>
                      <a:cubicBezTo>
                        <a:pt x="54" y="8"/>
                        <a:pt x="54" y="8"/>
                        <a:pt x="53" y="8"/>
                      </a:cubicBezTo>
                      <a:cubicBezTo>
                        <a:pt x="53" y="8"/>
                        <a:pt x="52" y="8"/>
                        <a:pt x="52" y="9"/>
                      </a:cubicBezTo>
                      <a:cubicBezTo>
                        <a:pt x="52" y="9"/>
                        <a:pt x="51" y="9"/>
                        <a:pt x="51" y="9"/>
                      </a:cubicBezTo>
                      <a:cubicBezTo>
                        <a:pt x="51" y="9"/>
                        <a:pt x="50" y="9"/>
                        <a:pt x="49" y="9"/>
                      </a:cubicBezTo>
                      <a:cubicBezTo>
                        <a:pt x="49" y="10"/>
                        <a:pt x="48" y="10"/>
                        <a:pt x="48" y="10"/>
                      </a:cubicBezTo>
                      <a:cubicBezTo>
                        <a:pt x="48" y="11"/>
                        <a:pt x="47" y="11"/>
                        <a:pt x="47" y="11"/>
                      </a:cubicBezTo>
                      <a:cubicBezTo>
                        <a:pt x="47" y="12"/>
                        <a:pt x="48" y="12"/>
                        <a:pt x="48" y="12"/>
                      </a:cubicBezTo>
                      <a:cubicBezTo>
                        <a:pt x="48" y="12"/>
                        <a:pt x="47" y="13"/>
                        <a:pt x="48" y="13"/>
                      </a:cubicBezTo>
                      <a:cubicBezTo>
                        <a:pt x="48" y="13"/>
                        <a:pt x="48" y="13"/>
                        <a:pt x="48" y="13"/>
                      </a:cubicBezTo>
                      <a:cubicBezTo>
                        <a:pt x="49" y="13"/>
                        <a:pt x="50" y="14"/>
                        <a:pt x="50" y="14"/>
                      </a:cubicBezTo>
                      <a:cubicBezTo>
                        <a:pt x="51" y="14"/>
                        <a:pt x="51" y="14"/>
                        <a:pt x="52" y="14"/>
                      </a:cubicBezTo>
                      <a:cubicBezTo>
                        <a:pt x="52" y="14"/>
                        <a:pt x="53" y="14"/>
                        <a:pt x="53" y="15"/>
                      </a:cubicBezTo>
                      <a:cubicBezTo>
                        <a:pt x="53" y="15"/>
                        <a:pt x="52" y="15"/>
                        <a:pt x="52" y="16"/>
                      </a:cubicBezTo>
                      <a:cubicBezTo>
                        <a:pt x="53" y="16"/>
                        <a:pt x="52" y="16"/>
                        <a:pt x="52" y="17"/>
                      </a:cubicBezTo>
                      <a:cubicBezTo>
                        <a:pt x="52" y="17"/>
                        <a:pt x="53" y="18"/>
                        <a:pt x="53" y="18"/>
                      </a:cubicBezTo>
                      <a:cubicBezTo>
                        <a:pt x="53" y="18"/>
                        <a:pt x="54" y="17"/>
                        <a:pt x="54" y="17"/>
                      </a:cubicBezTo>
                      <a:cubicBezTo>
                        <a:pt x="54" y="16"/>
                        <a:pt x="54" y="15"/>
                        <a:pt x="55" y="15"/>
                      </a:cubicBezTo>
                      <a:cubicBezTo>
                        <a:pt x="57" y="15"/>
                        <a:pt x="59" y="14"/>
                        <a:pt x="59" y="12"/>
                      </a:cubicBezTo>
                      <a:cubicBezTo>
                        <a:pt x="59" y="12"/>
                        <a:pt x="58" y="11"/>
                        <a:pt x="59" y="11"/>
                      </a:cubicBezTo>
                      <a:cubicBezTo>
                        <a:pt x="59" y="11"/>
                        <a:pt x="59" y="10"/>
                        <a:pt x="59" y="10"/>
                      </a:cubicBezTo>
                      <a:cubicBezTo>
                        <a:pt x="59" y="10"/>
                        <a:pt x="59" y="10"/>
                        <a:pt x="60" y="10"/>
                      </a:cubicBezTo>
                      <a:cubicBezTo>
                        <a:pt x="60" y="9"/>
                        <a:pt x="60" y="9"/>
                        <a:pt x="60" y="9"/>
                      </a:cubicBezTo>
                      <a:cubicBezTo>
                        <a:pt x="60" y="9"/>
                        <a:pt x="60" y="9"/>
                        <a:pt x="60" y="9"/>
                      </a:cubicBezTo>
                      <a:cubicBezTo>
                        <a:pt x="60" y="9"/>
                        <a:pt x="61" y="9"/>
                        <a:pt x="61" y="9"/>
                      </a:cubicBezTo>
                      <a:cubicBezTo>
                        <a:pt x="61" y="9"/>
                        <a:pt x="62" y="9"/>
                        <a:pt x="62" y="9"/>
                      </a:cubicBezTo>
                      <a:cubicBezTo>
                        <a:pt x="62" y="9"/>
                        <a:pt x="63" y="9"/>
                        <a:pt x="63" y="9"/>
                      </a:cubicBezTo>
                      <a:cubicBezTo>
                        <a:pt x="63" y="9"/>
                        <a:pt x="64" y="9"/>
                        <a:pt x="64" y="10"/>
                      </a:cubicBezTo>
                      <a:cubicBezTo>
                        <a:pt x="64" y="10"/>
                        <a:pt x="64" y="10"/>
                        <a:pt x="65" y="10"/>
                      </a:cubicBezTo>
                      <a:cubicBezTo>
                        <a:pt x="64" y="11"/>
                        <a:pt x="64" y="11"/>
                        <a:pt x="64" y="11"/>
                      </a:cubicBezTo>
                      <a:cubicBezTo>
                        <a:pt x="64" y="11"/>
                        <a:pt x="64" y="11"/>
                        <a:pt x="64" y="11"/>
                      </a:cubicBezTo>
                      <a:cubicBezTo>
                        <a:pt x="64" y="12"/>
                        <a:pt x="65" y="12"/>
                        <a:pt x="65" y="12"/>
                      </a:cubicBezTo>
                      <a:cubicBezTo>
                        <a:pt x="65" y="12"/>
                        <a:pt x="66" y="12"/>
                        <a:pt x="66" y="12"/>
                      </a:cubicBezTo>
                      <a:cubicBezTo>
                        <a:pt x="66" y="11"/>
                        <a:pt x="67" y="11"/>
                        <a:pt x="67" y="11"/>
                      </a:cubicBezTo>
                      <a:cubicBezTo>
                        <a:pt x="67" y="11"/>
                        <a:pt x="68" y="12"/>
                        <a:pt x="68" y="12"/>
                      </a:cubicBezTo>
                      <a:cubicBezTo>
                        <a:pt x="68" y="12"/>
                        <a:pt x="68" y="12"/>
                        <a:pt x="68" y="12"/>
                      </a:cubicBezTo>
                      <a:cubicBezTo>
                        <a:pt x="68" y="13"/>
                        <a:pt x="68" y="13"/>
                        <a:pt x="68" y="14"/>
                      </a:cubicBezTo>
                      <a:cubicBezTo>
                        <a:pt x="68" y="15"/>
                        <a:pt x="69" y="14"/>
                        <a:pt x="70" y="15"/>
                      </a:cubicBezTo>
                      <a:cubicBezTo>
                        <a:pt x="70" y="15"/>
                        <a:pt x="70" y="15"/>
                        <a:pt x="70" y="15"/>
                      </a:cubicBezTo>
                      <a:cubicBezTo>
                        <a:pt x="70" y="16"/>
                        <a:pt x="71" y="16"/>
                        <a:pt x="71" y="16"/>
                      </a:cubicBezTo>
                      <a:cubicBezTo>
                        <a:pt x="71" y="17"/>
                        <a:pt x="70" y="17"/>
                        <a:pt x="70" y="18"/>
                      </a:cubicBezTo>
                      <a:cubicBezTo>
                        <a:pt x="70" y="18"/>
                        <a:pt x="70" y="18"/>
                        <a:pt x="70" y="19"/>
                      </a:cubicBezTo>
                      <a:cubicBezTo>
                        <a:pt x="70" y="19"/>
                        <a:pt x="71" y="19"/>
                        <a:pt x="71" y="19"/>
                      </a:cubicBezTo>
                      <a:cubicBezTo>
                        <a:pt x="71" y="20"/>
                        <a:pt x="71" y="20"/>
                        <a:pt x="71" y="20"/>
                      </a:cubicBezTo>
                      <a:cubicBezTo>
                        <a:pt x="71" y="21"/>
                        <a:pt x="71" y="21"/>
                        <a:pt x="71" y="21"/>
                      </a:cubicBezTo>
                      <a:cubicBezTo>
                        <a:pt x="70" y="21"/>
                        <a:pt x="70" y="21"/>
                        <a:pt x="70" y="21"/>
                      </a:cubicBezTo>
                      <a:cubicBezTo>
                        <a:pt x="69" y="21"/>
                        <a:pt x="69" y="21"/>
                        <a:pt x="69" y="21"/>
                      </a:cubicBezTo>
                      <a:cubicBezTo>
                        <a:pt x="69" y="21"/>
                        <a:pt x="68" y="21"/>
                        <a:pt x="68" y="21"/>
                      </a:cubicBezTo>
                      <a:cubicBezTo>
                        <a:pt x="68" y="21"/>
                        <a:pt x="67" y="21"/>
                        <a:pt x="67" y="20"/>
                      </a:cubicBezTo>
                      <a:cubicBezTo>
                        <a:pt x="67" y="20"/>
                        <a:pt x="68" y="19"/>
                        <a:pt x="69" y="18"/>
                      </a:cubicBezTo>
                      <a:cubicBezTo>
                        <a:pt x="69" y="18"/>
                        <a:pt x="69" y="18"/>
                        <a:pt x="69" y="18"/>
                      </a:cubicBezTo>
                      <a:cubicBezTo>
                        <a:pt x="69" y="17"/>
                        <a:pt x="68" y="18"/>
                        <a:pt x="68" y="18"/>
                      </a:cubicBezTo>
                      <a:cubicBezTo>
                        <a:pt x="68" y="18"/>
                        <a:pt x="67" y="18"/>
                        <a:pt x="67" y="19"/>
                      </a:cubicBezTo>
                      <a:cubicBezTo>
                        <a:pt x="66" y="19"/>
                        <a:pt x="65" y="18"/>
                        <a:pt x="64" y="19"/>
                      </a:cubicBezTo>
                      <a:cubicBezTo>
                        <a:pt x="64" y="19"/>
                        <a:pt x="65" y="19"/>
                        <a:pt x="65" y="19"/>
                      </a:cubicBezTo>
                      <a:cubicBezTo>
                        <a:pt x="65" y="19"/>
                        <a:pt x="64" y="20"/>
                        <a:pt x="64" y="19"/>
                      </a:cubicBezTo>
                      <a:cubicBezTo>
                        <a:pt x="64" y="19"/>
                        <a:pt x="64" y="19"/>
                        <a:pt x="64" y="19"/>
                      </a:cubicBezTo>
                      <a:cubicBezTo>
                        <a:pt x="64" y="19"/>
                        <a:pt x="63" y="18"/>
                        <a:pt x="62" y="19"/>
                      </a:cubicBezTo>
                      <a:cubicBezTo>
                        <a:pt x="62" y="19"/>
                        <a:pt x="61" y="19"/>
                        <a:pt x="61" y="19"/>
                      </a:cubicBezTo>
                      <a:cubicBezTo>
                        <a:pt x="62" y="20"/>
                        <a:pt x="63" y="19"/>
                        <a:pt x="63" y="20"/>
                      </a:cubicBezTo>
                      <a:cubicBezTo>
                        <a:pt x="63" y="20"/>
                        <a:pt x="62" y="21"/>
                        <a:pt x="62" y="21"/>
                      </a:cubicBezTo>
                      <a:cubicBezTo>
                        <a:pt x="62" y="22"/>
                        <a:pt x="62" y="22"/>
                        <a:pt x="63" y="22"/>
                      </a:cubicBezTo>
                      <a:cubicBezTo>
                        <a:pt x="63" y="22"/>
                        <a:pt x="63" y="22"/>
                        <a:pt x="63" y="22"/>
                      </a:cubicBezTo>
                      <a:cubicBezTo>
                        <a:pt x="64" y="22"/>
                        <a:pt x="64" y="22"/>
                        <a:pt x="64" y="22"/>
                      </a:cubicBezTo>
                      <a:cubicBezTo>
                        <a:pt x="64" y="22"/>
                        <a:pt x="65" y="21"/>
                        <a:pt x="65" y="21"/>
                      </a:cubicBezTo>
                      <a:cubicBezTo>
                        <a:pt x="66" y="22"/>
                        <a:pt x="65" y="22"/>
                        <a:pt x="64" y="23"/>
                      </a:cubicBezTo>
                      <a:cubicBezTo>
                        <a:pt x="63" y="23"/>
                        <a:pt x="62" y="23"/>
                        <a:pt x="62" y="23"/>
                      </a:cubicBezTo>
                      <a:cubicBezTo>
                        <a:pt x="61" y="23"/>
                        <a:pt x="60" y="25"/>
                        <a:pt x="60" y="24"/>
                      </a:cubicBezTo>
                      <a:cubicBezTo>
                        <a:pt x="60" y="23"/>
                        <a:pt x="61" y="23"/>
                        <a:pt x="61" y="23"/>
                      </a:cubicBezTo>
                      <a:cubicBezTo>
                        <a:pt x="60" y="23"/>
                        <a:pt x="59" y="23"/>
                        <a:pt x="59" y="23"/>
                      </a:cubicBezTo>
                      <a:cubicBezTo>
                        <a:pt x="58" y="24"/>
                        <a:pt x="56" y="24"/>
                        <a:pt x="56" y="25"/>
                      </a:cubicBezTo>
                      <a:cubicBezTo>
                        <a:pt x="56" y="25"/>
                        <a:pt x="56" y="26"/>
                        <a:pt x="56" y="26"/>
                      </a:cubicBezTo>
                      <a:cubicBezTo>
                        <a:pt x="56" y="26"/>
                        <a:pt x="55" y="26"/>
                        <a:pt x="55" y="26"/>
                      </a:cubicBezTo>
                      <a:cubicBezTo>
                        <a:pt x="55" y="26"/>
                        <a:pt x="54" y="26"/>
                        <a:pt x="54" y="26"/>
                      </a:cubicBezTo>
                      <a:cubicBezTo>
                        <a:pt x="54" y="27"/>
                        <a:pt x="53" y="27"/>
                        <a:pt x="53" y="27"/>
                      </a:cubicBezTo>
                      <a:cubicBezTo>
                        <a:pt x="53" y="27"/>
                        <a:pt x="53" y="27"/>
                        <a:pt x="52" y="28"/>
                      </a:cubicBezTo>
                      <a:cubicBezTo>
                        <a:pt x="52" y="28"/>
                        <a:pt x="52" y="28"/>
                        <a:pt x="52" y="28"/>
                      </a:cubicBezTo>
                      <a:cubicBezTo>
                        <a:pt x="51" y="28"/>
                        <a:pt x="51" y="29"/>
                        <a:pt x="51" y="29"/>
                      </a:cubicBezTo>
                      <a:cubicBezTo>
                        <a:pt x="51" y="29"/>
                        <a:pt x="50" y="29"/>
                        <a:pt x="50" y="29"/>
                      </a:cubicBezTo>
                      <a:cubicBezTo>
                        <a:pt x="50" y="29"/>
                        <a:pt x="50" y="30"/>
                        <a:pt x="50" y="31"/>
                      </a:cubicBezTo>
                      <a:cubicBezTo>
                        <a:pt x="50" y="31"/>
                        <a:pt x="49" y="31"/>
                        <a:pt x="48" y="32"/>
                      </a:cubicBezTo>
                      <a:cubicBezTo>
                        <a:pt x="48" y="32"/>
                        <a:pt x="48" y="32"/>
                        <a:pt x="47" y="32"/>
                      </a:cubicBezTo>
                      <a:cubicBezTo>
                        <a:pt x="47" y="33"/>
                        <a:pt x="46" y="33"/>
                        <a:pt x="46" y="33"/>
                      </a:cubicBezTo>
                      <a:cubicBezTo>
                        <a:pt x="46" y="33"/>
                        <a:pt x="46" y="33"/>
                        <a:pt x="45" y="34"/>
                      </a:cubicBezTo>
                      <a:cubicBezTo>
                        <a:pt x="45" y="53"/>
                        <a:pt x="45" y="53"/>
                        <a:pt x="45" y="53"/>
                      </a:cubicBezTo>
                      <a:cubicBezTo>
                        <a:pt x="46" y="53"/>
                        <a:pt x="46" y="53"/>
                        <a:pt x="46" y="53"/>
                      </a:cubicBezTo>
                      <a:cubicBezTo>
                        <a:pt x="46" y="52"/>
                        <a:pt x="46" y="52"/>
                        <a:pt x="47" y="52"/>
                      </a:cubicBezTo>
                      <a:cubicBezTo>
                        <a:pt x="47" y="51"/>
                        <a:pt x="48" y="52"/>
                        <a:pt x="48" y="51"/>
                      </a:cubicBezTo>
                      <a:cubicBezTo>
                        <a:pt x="49" y="51"/>
                        <a:pt x="49" y="51"/>
                        <a:pt x="49" y="51"/>
                      </a:cubicBezTo>
                      <a:cubicBezTo>
                        <a:pt x="49" y="51"/>
                        <a:pt x="49" y="50"/>
                        <a:pt x="50" y="51"/>
                      </a:cubicBezTo>
                      <a:cubicBezTo>
                        <a:pt x="50" y="51"/>
                        <a:pt x="49" y="51"/>
                        <a:pt x="50" y="52"/>
                      </a:cubicBezTo>
                      <a:cubicBezTo>
                        <a:pt x="50" y="52"/>
                        <a:pt x="51" y="51"/>
                        <a:pt x="51" y="51"/>
                      </a:cubicBezTo>
                      <a:cubicBezTo>
                        <a:pt x="51" y="51"/>
                        <a:pt x="52" y="51"/>
                        <a:pt x="52" y="51"/>
                      </a:cubicBezTo>
                      <a:cubicBezTo>
                        <a:pt x="52" y="52"/>
                        <a:pt x="52" y="52"/>
                        <a:pt x="53" y="52"/>
                      </a:cubicBezTo>
                      <a:cubicBezTo>
                        <a:pt x="53" y="52"/>
                        <a:pt x="53" y="52"/>
                        <a:pt x="54" y="52"/>
                      </a:cubicBezTo>
                      <a:cubicBezTo>
                        <a:pt x="54" y="52"/>
                        <a:pt x="55" y="52"/>
                        <a:pt x="55" y="52"/>
                      </a:cubicBezTo>
                      <a:cubicBezTo>
                        <a:pt x="55" y="52"/>
                        <a:pt x="56" y="52"/>
                        <a:pt x="56" y="52"/>
                      </a:cubicBezTo>
                      <a:cubicBezTo>
                        <a:pt x="57" y="52"/>
                        <a:pt x="57" y="52"/>
                        <a:pt x="57" y="52"/>
                      </a:cubicBezTo>
                      <a:cubicBezTo>
                        <a:pt x="58" y="53"/>
                        <a:pt x="58" y="52"/>
                        <a:pt x="58" y="52"/>
                      </a:cubicBezTo>
                      <a:cubicBezTo>
                        <a:pt x="58" y="53"/>
                        <a:pt x="58" y="53"/>
                        <a:pt x="58" y="53"/>
                      </a:cubicBezTo>
                      <a:cubicBezTo>
                        <a:pt x="59" y="53"/>
                        <a:pt x="59" y="53"/>
                        <a:pt x="59" y="54"/>
                      </a:cubicBezTo>
                      <a:cubicBezTo>
                        <a:pt x="59" y="54"/>
                        <a:pt x="59" y="54"/>
                        <a:pt x="60" y="54"/>
                      </a:cubicBezTo>
                      <a:cubicBezTo>
                        <a:pt x="60" y="54"/>
                        <a:pt x="60" y="55"/>
                        <a:pt x="60" y="55"/>
                      </a:cubicBezTo>
                      <a:cubicBezTo>
                        <a:pt x="61" y="55"/>
                        <a:pt x="62" y="56"/>
                        <a:pt x="62" y="56"/>
                      </a:cubicBezTo>
                      <a:cubicBezTo>
                        <a:pt x="63" y="56"/>
                        <a:pt x="63" y="56"/>
                        <a:pt x="63" y="56"/>
                      </a:cubicBezTo>
                      <a:cubicBezTo>
                        <a:pt x="64" y="56"/>
                        <a:pt x="65" y="56"/>
                        <a:pt x="66" y="57"/>
                      </a:cubicBezTo>
                      <a:cubicBezTo>
                        <a:pt x="66" y="57"/>
                        <a:pt x="66" y="57"/>
                        <a:pt x="66" y="58"/>
                      </a:cubicBezTo>
                      <a:cubicBezTo>
                        <a:pt x="67" y="58"/>
                        <a:pt x="66" y="58"/>
                        <a:pt x="67" y="59"/>
                      </a:cubicBezTo>
                      <a:cubicBezTo>
                        <a:pt x="67" y="59"/>
                        <a:pt x="68" y="59"/>
                        <a:pt x="67" y="60"/>
                      </a:cubicBezTo>
                      <a:cubicBezTo>
                        <a:pt x="67" y="61"/>
                        <a:pt x="68" y="61"/>
                        <a:pt x="68" y="61"/>
                      </a:cubicBezTo>
                      <a:cubicBezTo>
                        <a:pt x="68" y="61"/>
                        <a:pt x="69" y="62"/>
                        <a:pt x="69" y="62"/>
                      </a:cubicBezTo>
                      <a:cubicBezTo>
                        <a:pt x="69" y="62"/>
                        <a:pt x="69" y="62"/>
                        <a:pt x="69" y="62"/>
                      </a:cubicBezTo>
                      <a:cubicBezTo>
                        <a:pt x="70" y="62"/>
                        <a:pt x="70" y="62"/>
                        <a:pt x="71" y="62"/>
                      </a:cubicBezTo>
                      <a:cubicBezTo>
                        <a:pt x="71" y="62"/>
                        <a:pt x="71" y="62"/>
                        <a:pt x="72" y="62"/>
                      </a:cubicBezTo>
                      <a:cubicBezTo>
                        <a:pt x="72" y="62"/>
                        <a:pt x="72" y="63"/>
                        <a:pt x="72" y="63"/>
                      </a:cubicBezTo>
                      <a:cubicBezTo>
                        <a:pt x="72" y="63"/>
                        <a:pt x="73" y="63"/>
                        <a:pt x="73" y="63"/>
                      </a:cubicBezTo>
                      <a:cubicBezTo>
                        <a:pt x="74" y="63"/>
                        <a:pt x="74" y="63"/>
                        <a:pt x="75" y="63"/>
                      </a:cubicBezTo>
                      <a:cubicBezTo>
                        <a:pt x="75" y="63"/>
                        <a:pt x="75" y="63"/>
                        <a:pt x="75" y="63"/>
                      </a:cubicBezTo>
                      <a:cubicBezTo>
                        <a:pt x="76" y="63"/>
                        <a:pt x="76" y="64"/>
                        <a:pt x="77" y="64"/>
                      </a:cubicBezTo>
                      <a:cubicBezTo>
                        <a:pt x="71" y="73"/>
                        <a:pt x="62" y="80"/>
                        <a:pt x="52" y="82"/>
                      </a:cubicBezTo>
                      <a:cubicBezTo>
                        <a:pt x="52" y="82"/>
                        <a:pt x="52" y="81"/>
                        <a:pt x="52" y="81"/>
                      </a:cubicBezTo>
                      <a:cubicBezTo>
                        <a:pt x="52" y="80"/>
                        <a:pt x="52" y="79"/>
                        <a:pt x="52" y="79"/>
                      </a:cubicBezTo>
                      <a:cubicBezTo>
                        <a:pt x="52" y="78"/>
                        <a:pt x="52" y="77"/>
                        <a:pt x="51" y="77"/>
                      </a:cubicBezTo>
                      <a:cubicBezTo>
                        <a:pt x="51" y="76"/>
                        <a:pt x="50" y="76"/>
                        <a:pt x="50" y="75"/>
                      </a:cubicBezTo>
                      <a:cubicBezTo>
                        <a:pt x="49" y="75"/>
                        <a:pt x="49" y="75"/>
                        <a:pt x="49" y="75"/>
                      </a:cubicBezTo>
                      <a:cubicBezTo>
                        <a:pt x="48" y="75"/>
                        <a:pt x="46" y="74"/>
                        <a:pt x="46" y="73"/>
                      </a:cubicBezTo>
                      <a:cubicBezTo>
                        <a:pt x="46" y="73"/>
                        <a:pt x="46" y="73"/>
                        <a:pt x="46" y="72"/>
                      </a:cubicBezTo>
                      <a:cubicBezTo>
                        <a:pt x="46" y="72"/>
                        <a:pt x="46" y="72"/>
                        <a:pt x="45" y="72"/>
                      </a:cubicBezTo>
                      <a:lnTo>
                        <a:pt x="45" y="85"/>
                      </a:lnTo>
                      <a:close/>
                      <a:moveTo>
                        <a:pt x="1" y="34"/>
                      </a:moveTo>
                      <a:cubicBezTo>
                        <a:pt x="1" y="35"/>
                        <a:pt x="0" y="36"/>
                        <a:pt x="0" y="36"/>
                      </a:cubicBezTo>
                      <a:cubicBezTo>
                        <a:pt x="0" y="37"/>
                        <a:pt x="0" y="38"/>
                        <a:pt x="0" y="39"/>
                      </a:cubicBezTo>
                      <a:cubicBezTo>
                        <a:pt x="0" y="40"/>
                        <a:pt x="0" y="41"/>
                        <a:pt x="0" y="43"/>
                      </a:cubicBezTo>
                      <a:cubicBezTo>
                        <a:pt x="0" y="44"/>
                        <a:pt x="0" y="46"/>
                        <a:pt x="0" y="47"/>
                      </a:cubicBezTo>
                      <a:cubicBezTo>
                        <a:pt x="0" y="48"/>
                        <a:pt x="0" y="49"/>
                        <a:pt x="0" y="49"/>
                      </a:cubicBezTo>
                      <a:cubicBezTo>
                        <a:pt x="0" y="50"/>
                        <a:pt x="1" y="51"/>
                        <a:pt x="1" y="52"/>
                      </a:cubicBezTo>
                      <a:cubicBezTo>
                        <a:pt x="1" y="52"/>
                        <a:pt x="1" y="53"/>
                        <a:pt x="1" y="54"/>
                      </a:cubicBezTo>
                      <a:cubicBezTo>
                        <a:pt x="2" y="55"/>
                        <a:pt x="2" y="56"/>
                        <a:pt x="2" y="58"/>
                      </a:cubicBezTo>
                      <a:cubicBezTo>
                        <a:pt x="3" y="58"/>
                        <a:pt x="3" y="59"/>
                        <a:pt x="3" y="60"/>
                      </a:cubicBezTo>
                      <a:cubicBezTo>
                        <a:pt x="3" y="60"/>
                        <a:pt x="4" y="61"/>
                        <a:pt x="4" y="61"/>
                      </a:cubicBezTo>
                      <a:cubicBezTo>
                        <a:pt x="4" y="62"/>
                        <a:pt x="4" y="62"/>
                        <a:pt x="5" y="62"/>
                      </a:cubicBezTo>
                      <a:cubicBezTo>
                        <a:pt x="5" y="63"/>
                        <a:pt x="5" y="64"/>
                        <a:pt x="5" y="64"/>
                      </a:cubicBezTo>
                      <a:cubicBezTo>
                        <a:pt x="7" y="66"/>
                        <a:pt x="8" y="68"/>
                        <a:pt x="9" y="69"/>
                      </a:cubicBezTo>
                      <a:cubicBezTo>
                        <a:pt x="10" y="70"/>
                        <a:pt x="10" y="71"/>
                        <a:pt x="11" y="72"/>
                      </a:cubicBezTo>
                      <a:cubicBezTo>
                        <a:pt x="11" y="72"/>
                        <a:pt x="12" y="73"/>
                        <a:pt x="12" y="73"/>
                      </a:cubicBezTo>
                      <a:cubicBezTo>
                        <a:pt x="13" y="74"/>
                        <a:pt x="13" y="74"/>
                        <a:pt x="14" y="74"/>
                      </a:cubicBezTo>
                      <a:cubicBezTo>
                        <a:pt x="16" y="77"/>
                        <a:pt x="19" y="78"/>
                        <a:pt x="21" y="80"/>
                      </a:cubicBezTo>
                      <a:cubicBezTo>
                        <a:pt x="22" y="80"/>
                        <a:pt x="22" y="81"/>
                        <a:pt x="23" y="81"/>
                      </a:cubicBezTo>
                      <a:cubicBezTo>
                        <a:pt x="24" y="82"/>
                        <a:pt x="26" y="82"/>
                        <a:pt x="27" y="83"/>
                      </a:cubicBezTo>
                      <a:cubicBezTo>
                        <a:pt x="27" y="83"/>
                        <a:pt x="28" y="83"/>
                        <a:pt x="29" y="83"/>
                      </a:cubicBezTo>
                      <a:cubicBezTo>
                        <a:pt x="33" y="85"/>
                        <a:pt x="38" y="86"/>
                        <a:pt x="42" y="86"/>
                      </a:cubicBezTo>
                      <a:cubicBezTo>
                        <a:pt x="43" y="86"/>
                        <a:pt x="44" y="86"/>
                        <a:pt x="45" y="85"/>
                      </a:cubicBezTo>
                      <a:cubicBezTo>
                        <a:pt x="45" y="72"/>
                        <a:pt x="45" y="72"/>
                        <a:pt x="45" y="72"/>
                      </a:cubicBezTo>
                      <a:cubicBezTo>
                        <a:pt x="45" y="71"/>
                        <a:pt x="45" y="71"/>
                        <a:pt x="45" y="71"/>
                      </a:cubicBezTo>
                      <a:cubicBezTo>
                        <a:pt x="44" y="70"/>
                        <a:pt x="44" y="69"/>
                        <a:pt x="43" y="68"/>
                      </a:cubicBezTo>
                      <a:cubicBezTo>
                        <a:pt x="43" y="68"/>
                        <a:pt x="43" y="67"/>
                        <a:pt x="42" y="67"/>
                      </a:cubicBezTo>
                      <a:cubicBezTo>
                        <a:pt x="42" y="67"/>
                        <a:pt x="42" y="66"/>
                        <a:pt x="42" y="66"/>
                      </a:cubicBezTo>
                      <a:cubicBezTo>
                        <a:pt x="41" y="66"/>
                        <a:pt x="41" y="65"/>
                        <a:pt x="41" y="65"/>
                      </a:cubicBezTo>
                      <a:cubicBezTo>
                        <a:pt x="41" y="64"/>
                        <a:pt x="42" y="64"/>
                        <a:pt x="42" y="64"/>
                      </a:cubicBezTo>
                      <a:cubicBezTo>
                        <a:pt x="42" y="63"/>
                        <a:pt x="42" y="63"/>
                        <a:pt x="42" y="63"/>
                      </a:cubicBezTo>
                      <a:cubicBezTo>
                        <a:pt x="41" y="62"/>
                        <a:pt x="42" y="62"/>
                        <a:pt x="42" y="61"/>
                      </a:cubicBezTo>
                      <a:cubicBezTo>
                        <a:pt x="42" y="61"/>
                        <a:pt x="42" y="61"/>
                        <a:pt x="42" y="60"/>
                      </a:cubicBezTo>
                      <a:cubicBezTo>
                        <a:pt x="42" y="60"/>
                        <a:pt x="43" y="60"/>
                        <a:pt x="43" y="60"/>
                      </a:cubicBezTo>
                      <a:cubicBezTo>
                        <a:pt x="43" y="60"/>
                        <a:pt x="43" y="59"/>
                        <a:pt x="43" y="59"/>
                      </a:cubicBezTo>
                      <a:cubicBezTo>
                        <a:pt x="44" y="59"/>
                        <a:pt x="44" y="58"/>
                        <a:pt x="44" y="58"/>
                      </a:cubicBezTo>
                      <a:cubicBezTo>
                        <a:pt x="45" y="58"/>
                        <a:pt x="45" y="56"/>
                        <a:pt x="44" y="55"/>
                      </a:cubicBezTo>
                      <a:cubicBezTo>
                        <a:pt x="44" y="55"/>
                        <a:pt x="44" y="55"/>
                        <a:pt x="44" y="55"/>
                      </a:cubicBezTo>
                      <a:cubicBezTo>
                        <a:pt x="44" y="54"/>
                        <a:pt x="44" y="53"/>
                        <a:pt x="43" y="53"/>
                      </a:cubicBezTo>
                      <a:cubicBezTo>
                        <a:pt x="43" y="53"/>
                        <a:pt x="43" y="54"/>
                        <a:pt x="42" y="54"/>
                      </a:cubicBezTo>
                      <a:cubicBezTo>
                        <a:pt x="42" y="54"/>
                        <a:pt x="42" y="55"/>
                        <a:pt x="42" y="55"/>
                      </a:cubicBezTo>
                      <a:cubicBezTo>
                        <a:pt x="41" y="55"/>
                        <a:pt x="41" y="54"/>
                        <a:pt x="41" y="54"/>
                      </a:cubicBezTo>
                      <a:cubicBezTo>
                        <a:pt x="40" y="54"/>
                        <a:pt x="40" y="54"/>
                        <a:pt x="40" y="54"/>
                      </a:cubicBezTo>
                      <a:cubicBezTo>
                        <a:pt x="39" y="54"/>
                        <a:pt x="39" y="53"/>
                        <a:pt x="39" y="53"/>
                      </a:cubicBezTo>
                      <a:cubicBezTo>
                        <a:pt x="38" y="53"/>
                        <a:pt x="38" y="53"/>
                        <a:pt x="38" y="52"/>
                      </a:cubicBezTo>
                      <a:cubicBezTo>
                        <a:pt x="38" y="52"/>
                        <a:pt x="38" y="52"/>
                        <a:pt x="38" y="51"/>
                      </a:cubicBezTo>
                      <a:cubicBezTo>
                        <a:pt x="37" y="51"/>
                        <a:pt x="37" y="50"/>
                        <a:pt x="36" y="50"/>
                      </a:cubicBezTo>
                      <a:cubicBezTo>
                        <a:pt x="36" y="50"/>
                        <a:pt x="35" y="50"/>
                        <a:pt x="35" y="50"/>
                      </a:cubicBezTo>
                      <a:cubicBezTo>
                        <a:pt x="35" y="49"/>
                        <a:pt x="34" y="49"/>
                        <a:pt x="34" y="49"/>
                      </a:cubicBezTo>
                      <a:cubicBezTo>
                        <a:pt x="34" y="49"/>
                        <a:pt x="34" y="49"/>
                        <a:pt x="33" y="49"/>
                      </a:cubicBezTo>
                      <a:cubicBezTo>
                        <a:pt x="32" y="49"/>
                        <a:pt x="32" y="47"/>
                        <a:pt x="31" y="47"/>
                      </a:cubicBezTo>
                      <a:cubicBezTo>
                        <a:pt x="30" y="47"/>
                        <a:pt x="30" y="48"/>
                        <a:pt x="29" y="48"/>
                      </a:cubicBezTo>
                      <a:cubicBezTo>
                        <a:pt x="29" y="48"/>
                        <a:pt x="28" y="47"/>
                        <a:pt x="28" y="47"/>
                      </a:cubicBezTo>
                      <a:cubicBezTo>
                        <a:pt x="27" y="47"/>
                        <a:pt x="27" y="47"/>
                        <a:pt x="26" y="46"/>
                      </a:cubicBezTo>
                      <a:cubicBezTo>
                        <a:pt x="26" y="46"/>
                        <a:pt x="25" y="46"/>
                        <a:pt x="25" y="46"/>
                      </a:cubicBezTo>
                      <a:cubicBezTo>
                        <a:pt x="25" y="46"/>
                        <a:pt x="25" y="46"/>
                        <a:pt x="24" y="46"/>
                      </a:cubicBezTo>
                      <a:cubicBezTo>
                        <a:pt x="24" y="45"/>
                        <a:pt x="24" y="45"/>
                        <a:pt x="23" y="45"/>
                      </a:cubicBezTo>
                      <a:cubicBezTo>
                        <a:pt x="23" y="45"/>
                        <a:pt x="23" y="44"/>
                        <a:pt x="23" y="44"/>
                      </a:cubicBezTo>
                      <a:cubicBezTo>
                        <a:pt x="23" y="44"/>
                        <a:pt x="23" y="43"/>
                        <a:pt x="23" y="43"/>
                      </a:cubicBezTo>
                      <a:cubicBezTo>
                        <a:pt x="23" y="42"/>
                        <a:pt x="22" y="41"/>
                        <a:pt x="22" y="40"/>
                      </a:cubicBezTo>
                      <a:cubicBezTo>
                        <a:pt x="21" y="40"/>
                        <a:pt x="21" y="40"/>
                        <a:pt x="21" y="39"/>
                      </a:cubicBezTo>
                      <a:cubicBezTo>
                        <a:pt x="21" y="39"/>
                        <a:pt x="21" y="39"/>
                        <a:pt x="21" y="38"/>
                      </a:cubicBezTo>
                      <a:cubicBezTo>
                        <a:pt x="20" y="38"/>
                        <a:pt x="20" y="38"/>
                        <a:pt x="20" y="37"/>
                      </a:cubicBezTo>
                      <a:cubicBezTo>
                        <a:pt x="19" y="37"/>
                        <a:pt x="19" y="37"/>
                        <a:pt x="19" y="36"/>
                      </a:cubicBezTo>
                      <a:cubicBezTo>
                        <a:pt x="19" y="36"/>
                        <a:pt x="19" y="35"/>
                        <a:pt x="19" y="35"/>
                      </a:cubicBezTo>
                      <a:cubicBezTo>
                        <a:pt x="19" y="34"/>
                        <a:pt x="17" y="34"/>
                        <a:pt x="18" y="35"/>
                      </a:cubicBezTo>
                      <a:cubicBezTo>
                        <a:pt x="18" y="36"/>
                        <a:pt x="18" y="36"/>
                        <a:pt x="18" y="36"/>
                      </a:cubicBezTo>
                      <a:cubicBezTo>
                        <a:pt x="18" y="37"/>
                        <a:pt x="18" y="37"/>
                        <a:pt x="18" y="37"/>
                      </a:cubicBezTo>
                      <a:cubicBezTo>
                        <a:pt x="19" y="38"/>
                        <a:pt x="19" y="38"/>
                        <a:pt x="19" y="38"/>
                      </a:cubicBezTo>
                      <a:cubicBezTo>
                        <a:pt x="19" y="39"/>
                        <a:pt x="19" y="40"/>
                        <a:pt x="19" y="40"/>
                      </a:cubicBezTo>
                      <a:cubicBezTo>
                        <a:pt x="20" y="40"/>
                        <a:pt x="20" y="41"/>
                        <a:pt x="20" y="41"/>
                      </a:cubicBezTo>
                      <a:cubicBezTo>
                        <a:pt x="19" y="41"/>
                        <a:pt x="19" y="41"/>
                        <a:pt x="19" y="41"/>
                      </a:cubicBezTo>
                      <a:cubicBezTo>
                        <a:pt x="19" y="41"/>
                        <a:pt x="18" y="40"/>
                        <a:pt x="18" y="40"/>
                      </a:cubicBezTo>
                      <a:cubicBezTo>
                        <a:pt x="18" y="40"/>
                        <a:pt x="18" y="39"/>
                        <a:pt x="18" y="39"/>
                      </a:cubicBezTo>
                      <a:cubicBezTo>
                        <a:pt x="18" y="38"/>
                        <a:pt x="17" y="38"/>
                        <a:pt x="17" y="38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7" y="36"/>
                        <a:pt x="17" y="36"/>
                        <a:pt x="17" y="36"/>
                      </a:cubicBezTo>
                      <a:cubicBezTo>
                        <a:pt x="16" y="35"/>
                        <a:pt x="16" y="35"/>
                        <a:pt x="16" y="34"/>
                      </a:cubicBezTo>
                      <a:cubicBezTo>
                        <a:pt x="16" y="34"/>
                        <a:pt x="16" y="33"/>
                        <a:pt x="16" y="33"/>
                      </a:cubicBezTo>
                      <a:cubicBezTo>
                        <a:pt x="16" y="33"/>
                        <a:pt x="16" y="32"/>
                        <a:pt x="15" y="32"/>
                      </a:cubicBezTo>
                      <a:cubicBezTo>
                        <a:pt x="15" y="32"/>
                        <a:pt x="15" y="32"/>
                        <a:pt x="14" y="32"/>
                      </a:cubicBezTo>
                      <a:cubicBezTo>
                        <a:pt x="14" y="31"/>
                        <a:pt x="14" y="31"/>
                        <a:pt x="14" y="30"/>
                      </a:cubicBezTo>
                      <a:cubicBezTo>
                        <a:pt x="14" y="30"/>
                        <a:pt x="14" y="29"/>
                        <a:pt x="14" y="29"/>
                      </a:cubicBezTo>
                      <a:cubicBezTo>
                        <a:pt x="14" y="28"/>
                        <a:pt x="14" y="27"/>
                        <a:pt x="14" y="27"/>
                      </a:cubicBezTo>
                      <a:cubicBezTo>
                        <a:pt x="14" y="26"/>
                        <a:pt x="15" y="26"/>
                        <a:pt x="15" y="26"/>
                      </a:cubicBezTo>
                      <a:cubicBezTo>
                        <a:pt x="15" y="25"/>
                        <a:pt x="15" y="25"/>
                        <a:pt x="15" y="25"/>
                      </a:cubicBezTo>
                      <a:cubicBezTo>
                        <a:pt x="16" y="24"/>
                        <a:pt x="16" y="24"/>
                        <a:pt x="17" y="23"/>
                      </a:cubicBezTo>
                      <a:cubicBezTo>
                        <a:pt x="17" y="22"/>
                        <a:pt x="18" y="22"/>
                        <a:pt x="18" y="21"/>
                      </a:cubicBezTo>
                      <a:cubicBezTo>
                        <a:pt x="18" y="21"/>
                        <a:pt x="19" y="20"/>
                        <a:pt x="19" y="20"/>
                      </a:cubicBezTo>
                      <a:cubicBezTo>
                        <a:pt x="19" y="19"/>
                        <a:pt x="18" y="19"/>
                        <a:pt x="18" y="19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cubicBezTo>
                        <a:pt x="19" y="18"/>
                        <a:pt x="19" y="17"/>
                        <a:pt x="19" y="17"/>
                      </a:cubicBezTo>
                      <a:cubicBezTo>
                        <a:pt x="19" y="17"/>
                        <a:pt x="18" y="16"/>
                        <a:pt x="18" y="16"/>
                      </a:cubicBezTo>
                      <a:cubicBezTo>
                        <a:pt x="19" y="15"/>
                        <a:pt x="19" y="15"/>
                        <a:pt x="19" y="15"/>
                      </a:cubicBezTo>
                      <a:cubicBezTo>
                        <a:pt x="19" y="14"/>
                        <a:pt x="18" y="15"/>
                        <a:pt x="18" y="15"/>
                      </a:cubicBezTo>
                      <a:cubicBezTo>
                        <a:pt x="17" y="14"/>
                        <a:pt x="18" y="14"/>
                        <a:pt x="18" y="14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3"/>
                        <a:pt x="18" y="12"/>
                        <a:pt x="18" y="12"/>
                      </a:cubicBezTo>
                      <a:cubicBezTo>
                        <a:pt x="18" y="12"/>
                        <a:pt x="18" y="12"/>
                        <a:pt x="17" y="11"/>
                      </a:cubicBezTo>
                      <a:cubicBezTo>
                        <a:pt x="22" y="7"/>
                        <a:pt x="29" y="4"/>
                        <a:pt x="35" y="3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35" y="3"/>
                        <a:pt x="35" y="4"/>
                        <a:pt x="36" y="4"/>
                      </a:cubicBezTo>
                      <a:cubicBezTo>
                        <a:pt x="36" y="3"/>
                        <a:pt x="36" y="4"/>
                        <a:pt x="37" y="4"/>
                      </a:cubicBezTo>
                      <a:cubicBezTo>
                        <a:pt x="37" y="4"/>
                        <a:pt x="38" y="3"/>
                        <a:pt x="38" y="3"/>
                      </a:cubicBezTo>
                      <a:cubicBezTo>
                        <a:pt x="39" y="4"/>
                        <a:pt x="40" y="4"/>
                        <a:pt x="41" y="4"/>
                      </a:cubicBezTo>
                      <a:cubicBezTo>
                        <a:pt x="41" y="4"/>
                        <a:pt x="41" y="4"/>
                        <a:pt x="41" y="3"/>
                      </a:cubicBezTo>
                      <a:cubicBezTo>
                        <a:pt x="41" y="3"/>
                        <a:pt x="41" y="3"/>
                        <a:pt x="41" y="3"/>
                      </a:cubicBezTo>
                      <a:cubicBezTo>
                        <a:pt x="42" y="3"/>
                        <a:pt x="42" y="3"/>
                        <a:pt x="42" y="3"/>
                      </a:cubicBezTo>
                      <a:cubicBezTo>
                        <a:pt x="43" y="3"/>
                        <a:pt x="44" y="3"/>
                        <a:pt x="45" y="3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5" y="0"/>
                        <a:pt x="44" y="0"/>
                        <a:pt x="43" y="0"/>
                      </a:cubicBezTo>
                      <a:cubicBezTo>
                        <a:pt x="43" y="0"/>
                        <a:pt x="43" y="0"/>
                        <a:pt x="42" y="0"/>
                      </a:cubicBezTo>
                      <a:cubicBezTo>
                        <a:pt x="42" y="0"/>
                        <a:pt x="42" y="0"/>
                        <a:pt x="41" y="0"/>
                      </a:cubicBezTo>
                      <a:cubicBezTo>
                        <a:pt x="37" y="0"/>
                        <a:pt x="33" y="1"/>
                        <a:pt x="29" y="3"/>
                      </a:cubicBezTo>
                      <a:cubicBezTo>
                        <a:pt x="28" y="3"/>
                        <a:pt x="27" y="3"/>
                        <a:pt x="27" y="3"/>
                      </a:cubicBezTo>
                      <a:cubicBezTo>
                        <a:pt x="27" y="3"/>
                        <a:pt x="26" y="3"/>
                        <a:pt x="26" y="3"/>
                      </a:cubicBezTo>
                      <a:cubicBezTo>
                        <a:pt x="26" y="4"/>
                        <a:pt x="25" y="4"/>
                        <a:pt x="25" y="4"/>
                      </a:cubicBezTo>
                      <a:cubicBezTo>
                        <a:pt x="24" y="4"/>
                        <a:pt x="24" y="5"/>
                        <a:pt x="23" y="5"/>
                      </a:cubicBezTo>
                      <a:cubicBezTo>
                        <a:pt x="22" y="5"/>
                        <a:pt x="22" y="6"/>
                        <a:pt x="21" y="6"/>
                      </a:cubicBezTo>
                      <a:cubicBezTo>
                        <a:pt x="19" y="7"/>
                        <a:pt x="17" y="9"/>
                        <a:pt x="15" y="11"/>
                      </a:cubicBezTo>
                      <a:cubicBezTo>
                        <a:pt x="14" y="11"/>
                        <a:pt x="14" y="11"/>
                        <a:pt x="14" y="11"/>
                      </a:cubicBezTo>
                      <a:cubicBezTo>
                        <a:pt x="13" y="12"/>
                        <a:pt x="13" y="12"/>
                        <a:pt x="12" y="13"/>
                      </a:cubicBezTo>
                      <a:cubicBezTo>
                        <a:pt x="12" y="13"/>
                        <a:pt x="11" y="14"/>
                        <a:pt x="11" y="14"/>
                      </a:cubicBezTo>
                      <a:cubicBezTo>
                        <a:pt x="10" y="15"/>
                        <a:pt x="10" y="16"/>
                        <a:pt x="9" y="17"/>
                      </a:cubicBezTo>
                      <a:cubicBezTo>
                        <a:pt x="8" y="18"/>
                        <a:pt x="7" y="20"/>
                        <a:pt x="5" y="22"/>
                      </a:cubicBezTo>
                      <a:cubicBezTo>
                        <a:pt x="5" y="22"/>
                        <a:pt x="5" y="23"/>
                        <a:pt x="5" y="23"/>
                      </a:cubicBezTo>
                      <a:cubicBezTo>
                        <a:pt x="4" y="24"/>
                        <a:pt x="4" y="24"/>
                        <a:pt x="4" y="24"/>
                      </a:cubicBezTo>
                      <a:cubicBezTo>
                        <a:pt x="4" y="25"/>
                        <a:pt x="3" y="26"/>
                        <a:pt x="3" y="27"/>
                      </a:cubicBezTo>
                      <a:cubicBezTo>
                        <a:pt x="3" y="28"/>
                        <a:pt x="3" y="28"/>
                        <a:pt x="2" y="28"/>
                      </a:cubicBezTo>
                      <a:cubicBezTo>
                        <a:pt x="2" y="30"/>
                        <a:pt x="2" y="31"/>
                        <a:pt x="1" y="32"/>
                      </a:cubicBezTo>
                      <a:cubicBezTo>
                        <a:pt x="1" y="33"/>
                        <a:pt x="1" y="34"/>
                        <a:pt x="1" y="34"/>
                      </a:cubicBezTo>
                      <a:close/>
                      <a:moveTo>
                        <a:pt x="45" y="34"/>
                      </a:moveTo>
                      <a:cubicBezTo>
                        <a:pt x="45" y="53"/>
                        <a:pt x="45" y="53"/>
                        <a:pt x="45" y="53"/>
                      </a:cubicBezTo>
                      <a:cubicBezTo>
                        <a:pt x="45" y="54"/>
                        <a:pt x="45" y="54"/>
                        <a:pt x="45" y="54"/>
                      </a:cubicBezTo>
                      <a:cubicBezTo>
                        <a:pt x="45" y="54"/>
                        <a:pt x="44" y="53"/>
                        <a:pt x="44" y="53"/>
                      </a:cubicBezTo>
                      <a:cubicBezTo>
                        <a:pt x="43" y="53"/>
                        <a:pt x="42" y="53"/>
                        <a:pt x="41" y="53"/>
                      </a:cubicBezTo>
                      <a:cubicBezTo>
                        <a:pt x="41" y="53"/>
                        <a:pt x="40" y="52"/>
                        <a:pt x="40" y="51"/>
                      </a:cubicBezTo>
                      <a:cubicBezTo>
                        <a:pt x="40" y="51"/>
                        <a:pt x="40" y="50"/>
                        <a:pt x="40" y="50"/>
                      </a:cubicBezTo>
                      <a:cubicBezTo>
                        <a:pt x="40" y="49"/>
                        <a:pt x="40" y="49"/>
                        <a:pt x="40" y="49"/>
                      </a:cubicBezTo>
                      <a:cubicBezTo>
                        <a:pt x="40" y="48"/>
                        <a:pt x="40" y="48"/>
                        <a:pt x="39" y="47"/>
                      </a:cubicBezTo>
                      <a:cubicBezTo>
                        <a:pt x="38" y="47"/>
                        <a:pt x="37" y="48"/>
                        <a:pt x="36" y="47"/>
                      </a:cubicBezTo>
                      <a:cubicBezTo>
                        <a:pt x="36" y="47"/>
                        <a:pt x="36" y="47"/>
                        <a:pt x="36" y="47"/>
                      </a:cubicBezTo>
                      <a:cubicBezTo>
                        <a:pt x="37" y="46"/>
                        <a:pt x="36" y="46"/>
                        <a:pt x="37" y="46"/>
                      </a:cubicBezTo>
                      <a:cubicBezTo>
                        <a:pt x="37" y="46"/>
                        <a:pt x="37" y="45"/>
                        <a:pt x="37" y="45"/>
                      </a:cubicBezTo>
                      <a:cubicBezTo>
                        <a:pt x="37" y="45"/>
                        <a:pt x="37" y="45"/>
                        <a:pt x="37" y="44"/>
                      </a:cubicBezTo>
                      <a:cubicBezTo>
                        <a:pt x="37" y="44"/>
                        <a:pt x="38" y="44"/>
                        <a:pt x="38" y="44"/>
                      </a:cubicBezTo>
                      <a:cubicBezTo>
                        <a:pt x="38" y="43"/>
                        <a:pt x="38" y="43"/>
                        <a:pt x="37" y="43"/>
                      </a:cubicBezTo>
                      <a:cubicBezTo>
                        <a:pt x="37" y="43"/>
                        <a:pt x="36" y="43"/>
                        <a:pt x="36" y="43"/>
                      </a:cubicBezTo>
                      <a:cubicBezTo>
                        <a:pt x="35" y="43"/>
                        <a:pt x="35" y="45"/>
                        <a:pt x="34" y="45"/>
                      </a:cubicBezTo>
                      <a:cubicBezTo>
                        <a:pt x="34" y="45"/>
                        <a:pt x="33" y="45"/>
                        <a:pt x="33" y="45"/>
                      </a:cubicBezTo>
                      <a:cubicBezTo>
                        <a:pt x="32" y="45"/>
                        <a:pt x="32" y="45"/>
                        <a:pt x="32" y="45"/>
                      </a:cubicBezTo>
                      <a:cubicBezTo>
                        <a:pt x="31" y="45"/>
                        <a:pt x="31" y="45"/>
                        <a:pt x="30" y="45"/>
                      </a:cubicBezTo>
                      <a:cubicBezTo>
                        <a:pt x="30" y="45"/>
                        <a:pt x="30" y="43"/>
                        <a:pt x="30" y="43"/>
                      </a:cubicBezTo>
                      <a:cubicBezTo>
                        <a:pt x="29" y="42"/>
                        <a:pt x="30" y="41"/>
                        <a:pt x="30" y="40"/>
                      </a:cubicBezTo>
                      <a:cubicBezTo>
                        <a:pt x="30" y="40"/>
                        <a:pt x="30" y="39"/>
                        <a:pt x="30" y="39"/>
                      </a:cubicBezTo>
                      <a:cubicBezTo>
                        <a:pt x="31" y="39"/>
                        <a:pt x="30" y="38"/>
                        <a:pt x="31" y="38"/>
                      </a:cubicBezTo>
                      <a:cubicBezTo>
                        <a:pt x="31" y="37"/>
                        <a:pt x="32" y="37"/>
                        <a:pt x="32" y="37"/>
                      </a:cubicBezTo>
                      <a:cubicBezTo>
                        <a:pt x="33" y="36"/>
                        <a:pt x="33" y="36"/>
                        <a:pt x="34" y="36"/>
                      </a:cubicBezTo>
                      <a:cubicBezTo>
                        <a:pt x="35" y="36"/>
                        <a:pt x="35" y="36"/>
                        <a:pt x="36" y="36"/>
                      </a:cubicBezTo>
                      <a:cubicBezTo>
                        <a:pt x="36" y="36"/>
                        <a:pt x="36" y="36"/>
                        <a:pt x="36" y="36"/>
                      </a:cubicBezTo>
                      <a:cubicBezTo>
                        <a:pt x="37" y="36"/>
                        <a:pt x="37" y="36"/>
                        <a:pt x="38" y="35"/>
                      </a:cubicBezTo>
                      <a:cubicBezTo>
                        <a:pt x="39" y="35"/>
                        <a:pt x="39" y="35"/>
                        <a:pt x="40" y="35"/>
                      </a:cubicBezTo>
                      <a:cubicBezTo>
                        <a:pt x="40" y="35"/>
                        <a:pt x="41" y="36"/>
                        <a:pt x="41" y="36"/>
                      </a:cubicBezTo>
                      <a:cubicBezTo>
                        <a:pt x="41" y="36"/>
                        <a:pt x="42" y="35"/>
                        <a:pt x="42" y="36"/>
                      </a:cubicBezTo>
                      <a:cubicBezTo>
                        <a:pt x="42" y="36"/>
                        <a:pt x="43" y="36"/>
                        <a:pt x="43" y="36"/>
                      </a:cubicBezTo>
                      <a:cubicBezTo>
                        <a:pt x="43" y="37"/>
                        <a:pt x="42" y="37"/>
                        <a:pt x="43" y="38"/>
                      </a:cubicBezTo>
                      <a:cubicBezTo>
                        <a:pt x="43" y="38"/>
                        <a:pt x="44" y="38"/>
                        <a:pt x="44" y="38"/>
                      </a:cubicBezTo>
                      <a:cubicBezTo>
                        <a:pt x="45" y="38"/>
                        <a:pt x="44" y="38"/>
                        <a:pt x="44" y="37"/>
                      </a:cubicBezTo>
                      <a:cubicBezTo>
                        <a:pt x="44" y="37"/>
                        <a:pt x="44" y="37"/>
                        <a:pt x="44" y="36"/>
                      </a:cubicBezTo>
                      <a:cubicBezTo>
                        <a:pt x="44" y="36"/>
                        <a:pt x="44" y="36"/>
                        <a:pt x="44" y="36"/>
                      </a:cubicBezTo>
                      <a:cubicBezTo>
                        <a:pt x="44" y="35"/>
                        <a:pt x="45" y="34"/>
                        <a:pt x="45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7" name="Freeform: Shape 155">
                  <a:extLst>
                    <a:ext uri="{FF2B5EF4-FFF2-40B4-BE49-F238E27FC236}">
                      <a16:creationId xmlns:a16="http://schemas.microsoft.com/office/drawing/2014/main" id="{F7B4FCE3-4166-76CB-1443-654451EBEBA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569358" y="2646188"/>
                  <a:ext cx="137246" cy="388456"/>
                </a:xfrm>
                <a:custGeom>
                  <a:avLst/>
                  <a:gdLst>
                    <a:gd name="T0" fmla="*/ 4 w 31"/>
                    <a:gd name="T1" fmla="*/ 11 h 88"/>
                    <a:gd name="T2" fmla="*/ 1 w 31"/>
                    <a:gd name="T3" fmla="*/ 22 h 88"/>
                    <a:gd name="T4" fmla="*/ 3 w 31"/>
                    <a:gd name="T5" fmla="*/ 31 h 88"/>
                    <a:gd name="T6" fmla="*/ 11 w 31"/>
                    <a:gd name="T7" fmla="*/ 40 h 88"/>
                    <a:gd name="T8" fmla="*/ 11 w 31"/>
                    <a:gd name="T9" fmla="*/ 88 h 88"/>
                    <a:gd name="T10" fmla="*/ 20 w 31"/>
                    <a:gd name="T11" fmla="*/ 88 h 88"/>
                    <a:gd name="T12" fmla="*/ 20 w 31"/>
                    <a:gd name="T13" fmla="*/ 40 h 88"/>
                    <a:gd name="T14" fmla="*/ 28 w 31"/>
                    <a:gd name="T15" fmla="*/ 31 h 88"/>
                    <a:gd name="T16" fmla="*/ 30 w 31"/>
                    <a:gd name="T17" fmla="*/ 22 h 88"/>
                    <a:gd name="T18" fmla="*/ 27 w 31"/>
                    <a:gd name="T19" fmla="*/ 11 h 88"/>
                    <a:gd name="T20" fmla="*/ 20 w 31"/>
                    <a:gd name="T21" fmla="*/ 0 h 88"/>
                    <a:gd name="T22" fmla="*/ 23 w 31"/>
                    <a:gd name="T23" fmla="*/ 21 h 88"/>
                    <a:gd name="T24" fmla="*/ 20 w 31"/>
                    <a:gd name="T25" fmla="*/ 21 h 88"/>
                    <a:gd name="T26" fmla="*/ 18 w 31"/>
                    <a:gd name="T27" fmla="*/ 0 h 88"/>
                    <a:gd name="T28" fmla="*/ 15 w 31"/>
                    <a:gd name="T29" fmla="*/ 0 h 88"/>
                    <a:gd name="T30" fmla="*/ 13 w 31"/>
                    <a:gd name="T31" fmla="*/ 0 h 88"/>
                    <a:gd name="T32" fmla="*/ 11 w 31"/>
                    <a:gd name="T33" fmla="*/ 21 h 88"/>
                    <a:gd name="T34" fmla="*/ 8 w 31"/>
                    <a:gd name="T35" fmla="*/ 21 h 88"/>
                    <a:gd name="T36" fmla="*/ 10 w 31"/>
                    <a:gd name="T37" fmla="*/ 0 h 88"/>
                    <a:gd name="T38" fmla="*/ 4 w 31"/>
                    <a:gd name="T39" fmla="*/ 11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1" h="88">
                      <a:moveTo>
                        <a:pt x="4" y="11"/>
                      </a:moveTo>
                      <a:cubicBezTo>
                        <a:pt x="2" y="14"/>
                        <a:pt x="1" y="18"/>
                        <a:pt x="1" y="22"/>
                      </a:cubicBezTo>
                      <a:cubicBezTo>
                        <a:pt x="0" y="25"/>
                        <a:pt x="1" y="28"/>
                        <a:pt x="3" y="31"/>
                      </a:cubicBezTo>
                      <a:cubicBezTo>
                        <a:pt x="4" y="34"/>
                        <a:pt x="8" y="38"/>
                        <a:pt x="11" y="40"/>
                      </a:cubicBezTo>
                      <a:cubicBezTo>
                        <a:pt x="11" y="88"/>
                        <a:pt x="11" y="88"/>
                        <a:pt x="11" y="88"/>
                      </a:cubicBezTo>
                      <a:cubicBezTo>
                        <a:pt x="20" y="88"/>
                        <a:pt x="20" y="88"/>
                        <a:pt x="20" y="88"/>
                      </a:cubicBezTo>
                      <a:cubicBezTo>
                        <a:pt x="20" y="40"/>
                        <a:pt x="20" y="40"/>
                        <a:pt x="20" y="40"/>
                      </a:cubicBezTo>
                      <a:cubicBezTo>
                        <a:pt x="23" y="38"/>
                        <a:pt x="26" y="34"/>
                        <a:pt x="28" y="31"/>
                      </a:cubicBezTo>
                      <a:cubicBezTo>
                        <a:pt x="30" y="28"/>
                        <a:pt x="31" y="25"/>
                        <a:pt x="30" y="22"/>
                      </a:cubicBezTo>
                      <a:cubicBezTo>
                        <a:pt x="30" y="18"/>
                        <a:pt x="28" y="14"/>
                        <a:pt x="27" y="11"/>
                      </a:cubicBezTo>
                      <a:cubicBezTo>
                        <a:pt x="26" y="8"/>
                        <a:pt x="24" y="1"/>
                        <a:pt x="20" y="0"/>
                      </a:cubicBezTo>
                      <a:cubicBezTo>
                        <a:pt x="23" y="21"/>
                        <a:pt x="23" y="21"/>
                        <a:pt x="23" y="21"/>
                      </a:cubicBezTo>
                      <a:cubicBezTo>
                        <a:pt x="20" y="21"/>
                        <a:pt x="20" y="21"/>
                        <a:pt x="20" y="21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7" y="1"/>
                        <a:pt x="5" y="8"/>
                        <a:pt x="4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8" name="Freeform: Shape 156">
                  <a:extLst>
                    <a:ext uri="{FF2B5EF4-FFF2-40B4-BE49-F238E27FC236}">
                      <a16:creationId xmlns:a16="http://schemas.microsoft.com/office/drawing/2014/main" id="{CFCD89B4-9631-1C26-D750-238A862C427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745817" y="2636385"/>
                  <a:ext cx="140922" cy="398259"/>
                </a:xfrm>
                <a:custGeom>
                  <a:avLst/>
                  <a:gdLst>
                    <a:gd name="T0" fmla="*/ 20 w 32"/>
                    <a:gd name="T1" fmla="*/ 90 h 90"/>
                    <a:gd name="T2" fmla="*/ 20 w 32"/>
                    <a:gd name="T3" fmla="*/ 43 h 90"/>
                    <a:gd name="T4" fmla="*/ 32 w 32"/>
                    <a:gd name="T5" fmla="*/ 24 h 90"/>
                    <a:gd name="T6" fmla="*/ 16 w 32"/>
                    <a:gd name="T7" fmla="*/ 0 h 90"/>
                    <a:gd name="T8" fmla="*/ 0 w 32"/>
                    <a:gd name="T9" fmla="*/ 24 h 90"/>
                    <a:gd name="T10" fmla="*/ 12 w 32"/>
                    <a:gd name="T11" fmla="*/ 43 h 90"/>
                    <a:gd name="T12" fmla="*/ 12 w 32"/>
                    <a:gd name="T13" fmla="*/ 90 h 90"/>
                    <a:gd name="T14" fmla="*/ 20 w 32"/>
                    <a:gd name="T15" fmla="*/ 9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2" h="90">
                      <a:moveTo>
                        <a:pt x="20" y="90"/>
                      </a:moveTo>
                      <a:cubicBezTo>
                        <a:pt x="20" y="43"/>
                        <a:pt x="20" y="43"/>
                        <a:pt x="20" y="43"/>
                      </a:cubicBezTo>
                      <a:cubicBezTo>
                        <a:pt x="27" y="41"/>
                        <a:pt x="32" y="33"/>
                        <a:pt x="32" y="24"/>
                      </a:cubicBezTo>
                      <a:cubicBezTo>
                        <a:pt x="32" y="14"/>
                        <a:pt x="25" y="0"/>
                        <a:pt x="16" y="0"/>
                      </a:cubicBezTo>
                      <a:cubicBezTo>
                        <a:pt x="7" y="0"/>
                        <a:pt x="0" y="14"/>
                        <a:pt x="0" y="24"/>
                      </a:cubicBezTo>
                      <a:cubicBezTo>
                        <a:pt x="0" y="33"/>
                        <a:pt x="5" y="41"/>
                        <a:pt x="12" y="43"/>
                      </a:cubicBezTo>
                      <a:cubicBezTo>
                        <a:pt x="12" y="90"/>
                        <a:pt x="12" y="90"/>
                        <a:pt x="12" y="90"/>
                      </a:cubicBezTo>
                      <a:lnTo>
                        <a:pt x="20" y="9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19" name="Freeform: Shape 157">
                  <a:extLst>
                    <a:ext uri="{FF2B5EF4-FFF2-40B4-BE49-F238E27FC236}">
                      <a16:creationId xmlns:a16="http://schemas.microsoft.com/office/drawing/2014/main" id="{41CF988D-4439-157F-605C-83039CAAB661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896543" y="3078759"/>
                  <a:ext cx="162980" cy="167882"/>
                </a:xfrm>
                <a:custGeom>
                  <a:avLst/>
                  <a:gdLst>
                    <a:gd name="T0" fmla="*/ 8 w 37"/>
                    <a:gd name="T1" fmla="*/ 35 h 38"/>
                    <a:gd name="T2" fmla="*/ 18 w 37"/>
                    <a:gd name="T3" fmla="*/ 38 h 38"/>
                    <a:gd name="T4" fmla="*/ 37 w 37"/>
                    <a:gd name="T5" fmla="*/ 19 h 38"/>
                    <a:gd name="T6" fmla="*/ 18 w 37"/>
                    <a:gd name="T7" fmla="*/ 0 h 38"/>
                    <a:gd name="T8" fmla="*/ 0 w 37"/>
                    <a:gd name="T9" fmla="*/ 17 h 38"/>
                    <a:gd name="T10" fmla="*/ 18 w 37"/>
                    <a:gd name="T11" fmla="*/ 17 h 38"/>
                    <a:gd name="T12" fmla="*/ 24 w 37"/>
                    <a:gd name="T13" fmla="*/ 17 h 38"/>
                    <a:gd name="T14" fmla="*/ 20 w 37"/>
                    <a:gd name="T15" fmla="*/ 21 h 38"/>
                    <a:gd name="T16" fmla="*/ 8 w 37"/>
                    <a:gd name="T17" fmla="*/ 35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7" h="38">
                      <a:moveTo>
                        <a:pt x="8" y="35"/>
                      </a:moveTo>
                      <a:cubicBezTo>
                        <a:pt x="11" y="37"/>
                        <a:pt x="14" y="38"/>
                        <a:pt x="18" y="38"/>
                      </a:cubicBezTo>
                      <a:cubicBezTo>
                        <a:pt x="29" y="38"/>
                        <a:pt x="37" y="30"/>
                        <a:pt x="37" y="19"/>
                      </a:cubicBezTo>
                      <a:cubicBezTo>
                        <a:pt x="37" y="9"/>
                        <a:pt x="29" y="0"/>
                        <a:pt x="18" y="0"/>
                      </a:cubicBezTo>
                      <a:cubicBezTo>
                        <a:pt x="9" y="0"/>
                        <a:pt x="1" y="7"/>
                        <a:pt x="0" y="17"/>
                      </a:cubicBezTo>
                      <a:cubicBezTo>
                        <a:pt x="18" y="17"/>
                        <a:pt x="18" y="17"/>
                        <a:pt x="18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0" y="21"/>
                        <a:pt x="20" y="21"/>
                        <a:pt x="20" y="21"/>
                      </a:cubicBezTo>
                      <a:lnTo>
                        <a:pt x="8" y="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0" name="Freeform: Shape 158">
                  <a:extLst>
                    <a:ext uri="{FF2B5EF4-FFF2-40B4-BE49-F238E27FC236}">
                      <a16:creationId xmlns:a16="http://schemas.microsoft.com/office/drawing/2014/main" id="{9F8CBC8A-6642-EF9B-9457-D4EA97790EF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635530" y="3162087"/>
                  <a:ext cx="340665" cy="322284"/>
                </a:xfrm>
                <a:custGeom>
                  <a:avLst/>
                  <a:gdLst>
                    <a:gd name="T0" fmla="*/ 34 w 77"/>
                    <a:gd name="T1" fmla="*/ 39 h 73"/>
                    <a:gd name="T2" fmla="*/ 34 w 77"/>
                    <a:gd name="T3" fmla="*/ 41 h 73"/>
                    <a:gd name="T4" fmla="*/ 34 w 77"/>
                    <a:gd name="T5" fmla="*/ 43 h 73"/>
                    <a:gd name="T6" fmla="*/ 34 w 77"/>
                    <a:gd name="T7" fmla="*/ 67 h 73"/>
                    <a:gd name="T8" fmla="*/ 25 w 77"/>
                    <a:gd name="T9" fmla="*/ 73 h 73"/>
                    <a:gd name="T10" fmla="*/ 51 w 77"/>
                    <a:gd name="T11" fmla="*/ 73 h 73"/>
                    <a:gd name="T12" fmla="*/ 43 w 77"/>
                    <a:gd name="T13" fmla="*/ 67 h 73"/>
                    <a:gd name="T14" fmla="*/ 43 w 77"/>
                    <a:gd name="T15" fmla="*/ 43 h 73"/>
                    <a:gd name="T16" fmla="*/ 43 w 77"/>
                    <a:gd name="T17" fmla="*/ 41 h 73"/>
                    <a:gd name="T18" fmla="*/ 43 w 77"/>
                    <a:gd name="T19" fmla="*/ 39 h 73"/>
                    <a:gd name="T20" fmla="*/ 65 w 77"/>
                    <a:gd name="T21" fmla="*/ 14 h 73"/>
                    <a:gd name="T22" fmla="*/ 77 w 77"/>
                    <a:gd name="T23" fmla="*/ 0 h 73"/>
                    <a:gd name="T24" fmla="*/ 58 w 77"/>
                    <a:gd name="T25" fmla="*/ 0 h 73"/>
                    <a:gd name="T26" fmla="*/ 0 w 77"/>
                    <a:gd name="T27" fmla="*/ 0 h 73"/>
                    <a:gd name="T28" fmla="*/ 34 w 77"/>
                    <a:gd name="T29" fmla="*/ 39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7" h="73">
                      <a:moveTo>
                        <a:pt x="34" y="39"/>
                      </a:moveTo>
                      <a:cubicBezTo>
                        <a:pt x="34" y="41"/>
                        <a:pt x="34" y="41"/>
                        <a:pt x="34" y="41"/>
                      </a:cubicBezTo>
                      <a:cubicBezTo>
                        <a:pt x="34" y="43"/>
                        <a:pt x="34" y="43"/>
                        <a:pt x="34" y="43"/>
                      </a:cubicBezTo>
                      <a:cubicBezTo>
                        <a:pt x="34" y="67"/>
                        <a:pt x="34" y="67"/>
                        <a:pt x="34" y="67"/>
                      </a:cubicBezTo>
                      <a:cubicBezTo>
                        <a:pt x="29" y="68"/>
                        <a:pt x="25" y="70"/>
                        <a:pt x="25" y="73"/>
                      </a:cubicBezTo>
                      <a:cubicBezTo>
                        <a:pt x="51" y="73"/>
                        <a:pt x="51" y="73"/>
                        <a:pt x="51" y="73"/>
                      </a:cubicBezTo>
                      <a:cubicBezTo>
                        <a:pt x="51" y="70"/>
                        <a:pt x="47" y="68"/>
                        <a:pt x="43" y="67"/>
                      </a:cubicBezTo>
                      <a:cubicBezTo>
                        <a:pt x="43" y="43"/>
                        <a:pt x="43" y="43"/>
                        <a:pt x="43" y="43"/>
                      </a:cubicBezTo>
                      <a:cubicBezTo>
                        <a:pt x="43" y="41"/>
                        <a:pt x="43" y="41"/>
                        <a:pt x="43" y="41"/>
                      </a:cubicBezTo>
                      <a:cubicBezTo>
                        <a:pt x="43" y="39"/>
                        <a:pt x="43" y="39"/>
                        <a:pt x="43" y="39"/>
                      </a:cubicBezTo>
                      <a:cubicBezTo>
                        <a:pt x="65" y="14"/>
                        <a:pt x="65" y="14"/>
                        <a:pt x="65" y="14"/>
                      </a:cubicBezTo>
                      <a:cubicBezTo>
                        <a:pt x="77" y="0"/>
                        <a:pt x="77" y="0"/>
                        <a:pt x="77" y="0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34" y="3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1" name="Freeform: Shape 159">
                  <a:extLst>
                    <a:ext uri="{FF2B5EF4-FFF2-40B4-BE49-F238E27FC236}">
                      <a16:creationId xmlns:a16="http://schemas.microsoft.com/office/drawing/2014/main" id="{4AACBD0C-B1E9-2A14-70B4-E950852F39D7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879261" y="892623"/>
                  <a:ext cx="366398" cy="93131"/>
                </a:xfrm>
                <a:custGeom>
                  <a:avLst/>
                  <a:gdLst>
                    <a:gd name="T0" fmla="*/ 198 w 299"/>
                    <a:gd name="T1" fmla="*/ 39 h 76"/>
                    <a:gd name="T2" fmla="*/ 104 w 299"/>
                    <a:gd name="T3" fmla="*/ 39 h 76"/>
                    <a:gd name="T4" fmla="*/ 104 w 299"/>
                    <a:gd name="T5" fmla="*/ 0 h 76"/>
                    <a:gd name="T6" fmla="*/ 0 w 299"/>
                    <a:gd name="T7" fmla="*/ 0 h 76"/>
                    <a:gd name="T8" fmla="*/ 0 w 299"/>
                    <a:gd name="T9" fmla="*/ 76 h 76"/>
                    <a:gd name="T10" fmla="*/ 299 w 299"/>
                    <a:gd name="T11" fmla="*/ 76 h 76"/>
                    <a:gd name="T12" fmla="*/ 299 w 299"/>
                    <a:gd name="T13" fmla="*/ 0 h 76"/>
                    <a:gd name="T14" fmla="*/ 198 w 299"/>
                    <a:gd name="T15" fmla="*/ 0 h 76"/>
                    <a:gd name="T16" fmla="*/ 198 w 299"/>
                    <a:gd name="T17" fmla="*/ 39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9" h="76">
                      <a:moveTo>
                        <a:pt x="198" y="39"/>
                      </a:moveTo>
                      <a:lnTo>
                        <a:pt x="104" y="39"/>
                      </a:lnTo>
                      <a:lnTo>
                        <a:pt x="104" y="0"/>
                      </a:lnTo>
                      <a:lnTo>
                        <a:pt x="0" y="0"/>
                      </a:lnTo>
                      <a:lnTo>
                        <a:pt x="0" y="76"/>
                      </a:lnTo>
                      <a:lnTo>
                        <a:pt x="299" y="76"/>
                      </a:lnTo>
                      <a:lnTo>
                        <a:pt x="299" y="0"/>
                      </a:lnTo>
                      <a:lnTo>
                        <a:pt x="198" y="0"/>
                      </a:lnTo>
                      <a:lnTo>
                        <a:pt x="198" y="3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2" name="Rectangle 160">
                  <a:extLst>
                    <a:ext uri="{FF2B5EF4-FFF2-40B4-BE49-F238E27FC236}">
                      <a16:creationId xmlns:a16="http://schemas.microsoft.com/office/drawing/2014/main" id="{D02562E7-BC57-F142-C843-30D0A4BDB64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028761" y="892623"/>
                  <a:ext cx="71074" cy="2573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3" name="Freeform: Shape 161">
                  <a:extLst>
                    <a:ext uri="{FF2B5EF4-FFF2-40B4-BE49-F238E27FC236}">
                      <a16:creationId xmlns:a16="http://schemas.microsoft.com/office/drawing/2014/main" id="{09DBDC0A-0F3F-4EB8-E08B-ED17E8B7EC8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879261" y="675725"/>
                  <a:ext cx="366398" cy="194841"/>
                </a:xfrm>
                <a:custGeom>
                  <a:avLst/>
                  <a:gdLst>
                    <a:gd name="T0" fmla="*/ 223 w 299"/>
                    <a:gd name="T1" fmla="*/ 0 h 159"/>
                    <a:gd name="T2" fmla="*/ 151 w 299"/>
                    <a:gd name="T3" fmla="*/ 0 h 159"/>
                    <a:gd name="T4" fmla="*/ 151 w 299"/>
                    <a:gd name="T5" fmla="*/ 29 h 159"/>
                    <a:gd name="T6" fmla="*/ 198 w 299"/>
                    <a:gd name="T7" fmla="*/ 29 h 159"/>
                    <a:gd name="T8" fmla="*/ 198 w 299"/>
                    <a:gd name="T9" fmla="*/ 58 h 159"/>
                    <a:gd name="T10" fmla="*/ 151 w 299"/>
                    <a:gd name="T11" fmla="*/ 58 h 159"/>
                    <a:gd name="T12" fmla="*/ 151 w 299"/>
                    <a:gd name="T13" fmla="*/ 159 h 159"/>
                    <a:gd name="T14" fmla="*/ 198 w 299"/>
                    <a:gd name="T15" fmla="*/ 159 h 159"/>
                    <a:gd name="T16" fmla="*/ 299 w 299"/>
                    <a:gd name="T17" fmla="*/ 159 h 159"/>
                    <a:gd name="T18" fmla="*/ 299 w 299"/>
                    <a:gd name="T19" fmla="*/ 58 h 159"/>
                    <a:gd name="T20" fmla="*/ 223 w 299"/>
                    <a:gd name="T21" fmla="*/ 58 h 159"/>
                    <a:gd name="T22" fmla="*/ 223 w 299"/>
                    <a:gd name="T23" fmla="*/ 0 h 159"/>
                    <a:gd name="T24" fmla="*/ 151 w 299"/>
                    <a:gd name="T25" fmla="*/ 0 h 159"/>
                    <a:gd name="T26" fmla="*/ 79 w 299"/>
                    <a:gd name="T27" fmla="*/ 0 h 159"/>
                    <a:gd name="T28" fmla="*/ 79 w 299"/>
                    <a:gd name="T29" fmla="*/ 58 h 159"/>
                    <a:gd name="T30" fmla="*/ 0 w 299"/>
                    <a:gd name="T31" fmla="*/ 58 h 159"/>
                    <a:gd name="T32" fmla="*/ 0 w 299"/>
                    <a:gd name="T33" fmla="*/ 159 h 159"/>
                    <a:gd name="T34" fmla="*/ 104 w 299"/>
                    <a:gd name="T35" fmla="*/ 159 h 159"/>
                    <a:gd name="T36" fmla="*/ 151 w 299"/>
                    <a:gd name="T37" fmla="*/ 159 h 159"/>
                    <a:gd name="T38" fmla="*/ 151 w 299"/>
                    <a:gd name="T39" fmla="*/ 58 h 159"/>
                    <a:gd name="T40" fmla="*/ 104 w 299"/>
                    <a:gd name="T41" fmla="*/ 58 h 159"/>
                    <a:gd name="T42" fmla="*/ 104 w 299"/>
                    <a:gd name="T43" fmla="*/ 58 h 159"/>
                    <a:gd name="T44" fmla="*/ 104 w 299"/>
                    <a:gd name="T45" fmla="*/ 29 h 159"/>
                    <a:gd name="T46" fmla="*/ 151 w 299"/>
                    <a:gd name="T47" fmla="*/ 29 h 159"/>
                    <a:gd name="T48" fmla="*/ 151 w 299"/>
                    <a:gd name="T49" fmla="*/ 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99" h="159">
                      <a:moveTo>
                        <a:pt x="223" y="0"/>
                      </a:moveTo>
                      <a:lnTo>
                        <a:pt x="151" y="0"/>
                      </a:lnTo>
                      <a:lnTo>
                        <a:pt x="151" y="29"/>
                      </a:lnTo>
                      <a:lnTo>
                        <a:pt x="198" y="29"/>
                      </a:lnTo>
                      <a:lnTo>
                        <a:pt x="198" y="58"/>
                      </a:lnTo>
                      <a:lnTo>
                        <a:pt x="151" y="58"/>
                      </a:lnTo>
                      <a:lnTo>
                        <a:pt x="151" y="159"/>
                      </a:lnTo>
                      <a:lnTo>
                        <a:pt x="198" y="159"/>
                      </a:lnTo>
                      <a:lnTo>
                        <a:pt x="299" y="159"/>
                      </a:lnTo>
                      <a:lnTo>
                        <a:pt x="299" y="58"/>
                      </a:lnTo>
                      <a:lnTo>
                        <a:pt x="223" y="58"/>
                      </a:lnTo>
                      <a:lnTo>
                        <a:pt x="223" y="0"/>
                      </a:lnTo>
                      <a:close/>
                      <a:moveTo>
                        <a:pt x="151" y="0"/>
                      </a:moveTo>
                      <a:lnTo>
                        <a:pt x="79" y="0"/>
                      </a:lnTo>
                      <a:lnTo>
                        <a:pt x="79" y="58"/>
                      </a:lnTo>
                      <a:lnTo>
                        <a:pt x="0" y="58"/>
                      </a:lnTo>
                      <a:lnTo>
                        <a:pt x="0" y="159"/>
                      </a:lnTo>
                      <a:lnTo>
                        <a:pt x="104" y="159"/>
                      </a:lnTo>
                      <a:lnTo>
                        <a:pt x="151" y="159"/>
                      </a:lnTo>
                      <a:lnTo>
                        <a:pt x="151" y="58"/>
                      </a:lnTo>
                      <a:lnTo>
                        <a:pt x="104" y="58"/>
                      </a:lnTo>
                      <a:lnTo>
                        <a:pt x="104" y="58"/>
                      </a:lnTo>
                      <a:lnTo>
                        <a:pt x="104" y="29"/>
                      </a:lnTo>
                      <a:lnTo>
                        <a:pt x="151" y="29"/>
                      </a:lnTo>
                      <a:lnTo>
                        <a:pt x="15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4" name="Freeform: Shape 162">
                  <a:extLst>
                    <a:ext uri="{FF2B5EF4-FFF2-40B4-BE49-F238E27FC236}">
                      <a16:creationId xmlns:a16="http://schemas.microsoft.com/office/drawing/2014/main" id="{2A085F8E-3641-231C-A276-E0A828548DC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908797" y="1272501"/>
                  <a:ext cx="371300" cy="379878"/>
                </a:xfrm>
                <a:custGeom>
                  <a:avLst/>
                  <a:gdLst>
                    <a:gd name="T0" fmla="*/ 42 w 84"/>
                    <a:gd name="T1" fmla="*/ 0 h 86"/>
                    <a:gd name="T2" fmla="*/ 33 w 84"/>
                    <a:gd name="T3" fmla="*/ 18 h 86"/>
                    <a:gd name="T4" fmla="*/ 33 w 84"/>
                    <a:gd name="T5" fmla="*/ 32 h 86"/>
                    <a:gd name="T6" fmla="*/ 0 w 84"/>
                    <a:gd name="T7" fmla="*/ 46 h 86"/>
                    <a:gd name="T8" fmla="*/ 0 w 84"/>
                    <a:gd name="T9" fmla="*/ 55 h 86"/>
                    <a:gd name="T10" fmla="*/ 33 w 84"/>
                    <a:gd name="T11" fmla="*/ 48 h 86"/>
                    <a:gd name="T12" fmla="*/ 33 w 84"/>
                    <a:gd name="T13" fmla="*/ 67 h 86"/>
                    <a:gd name="T14" fmla="*/ 19 w 84"/>
                    <a:gd name="T15" fmla="*/ 77 h 86"/>
                    <a:gd name="T16" fmla="*/ 19 w 84"/>
                    <a:gd name="T17" fmla="*/ 86 h 86"/>
                    <a:gd name="T18" fmla="*/ 42 w 84"/>
                    <a:gd name="T19" fmla="*/ 78 h 86"/>
                    <a:gd name="T20" fmla="*/ 65 w 84"/>
                    <a:gd name="T21" fmla="*/ 86 h 86"/>
                    <a:gd name="T22" fmla="*/ 65 w 84"/>
                    <a:gd name="T23" fmla="*/ 77 h 86"/>
                    <a:gd name="T24" fmla="*/ 52 w 84"/>
                    <a:gd name="T25" fmla="*/ 67 h 86"/>
                    <a:gd name="T26" fmla="*/ 52 w 84"/>
                    <a:gd name="T27" fmla="*/ 48 h 86"/>
                    <a:gd name="T28" fmla="*/ 84 w 84"/>
                    <a:gd name="T29" fmla="*/ 55 h 86"/>
                    <a:gd name="T30" fmla="*/ 84 w 84"/>
                    <a:gd name="T31" fmla="*/ 46 h 86"/>
                    <a:gd name="T32" fmla="*/ 52 w 84"/>
                    <a:gd name="T33" fmla="*/ 32 h 86"/>
                    <a:gd name="T34" fmla="*/ 52 w 84"/>
                    <a:gd name="T35" fmla="*/ 18 h 86"/>
                    <a:gd name="T36" fmla="*/ 42 w 84"/>
                    <a:gd name="T37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84" h="86">
                      <a:moveTo>
                        <a:pt x="42" y="0"/>
                      </a:moveTo>
                      <a:cubicBezTo>
                        <a:pt x="37" y="0"/>
                        <a:pt x="33" y="13"/>
                        <a:pt x="33" y="18"/>
                      </a:cubicBezTo>
                      <a:cubicBezTo>
                        <a:pt x="33" y="32"/>
                        <a:pt x="33" y="32"/>
                        <a:pt x="33" y="32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33" y="48"/>
                        <a:pt x="33" y="48"/>
                        <a:pt x="33" y="48"/>
                      </a:cubicBezTo>
                      <a:cubicBezTo>
                        <a:pt x="33" y="67"/>
                        <a:pt x="33" y="67"/>
                        <a:pt x="33" y="67"/>
                      </a:cubicBezTo>
                      <a:cubicBezTo>
                        <a:pt x="19" y="77"/>
                        <a:pt x="19" y="77"/>
                        <a:pt x="19" y="77"/>
                      </a:cubicBezTo>
                      <a:cubicBezTo>
                        <a:pt x="19" y="86"/>
                        <a:pt x="19" y="86"/>
                        <a:pt x="19" y="86"/>
                      </a:cubicBezTo>
                      <a:cubicBezTo>
                        <a:pt x="42" y="78"/>
                        <a:pt x="42" y="78"/>
                        <a:pt x="42" y="78"/>
                      </a:cubicBezTo>
                      <a:cubicBezTo>
                        <a:pt x="65" y="86"/>
                        <a:pt x="65" y="86"/>
                        <a:pt x="65" y="86"/>
                      </a:cubicBezTo>
                      <a:cubicBezTo>
                        <a:pt x="65" y="77"/>
                        <a:pt x="65" y="77"/>
                        <a:pt x="65" y="77"/>
                      </a:cubicBezTo>
                      <a:cubicBezTo>
                        <a:pt x="52" y="67"/>
                        <a:pt x="52" y="67"/>
                        <a:pt x="52" y="67"/>
                      </a:cubicBezTo>
                      <a:cubicBezTo>
                        <a:pt x="52" y="48"/>
                        <a:pt x="52" y="48"/>
                        <a:pt x="52" y="48"/>
                      </a:cubicBezTo>
                      <a:cubicBezTo>
                        <a:pt x="84" y="55"/>
                        <a:pt x="84" y="55"/>
                        <a:pt x="84" y="55"/>
                      </a:cubicBezTo>
                      <a:cubicBezTo>
                        <a:pt x="84" y="46"/>
                        <a:pt x="84" y="46"/>
                        <a:pt x="84" y="46"/>
                      </a:cubicBezTo>
                      <a:cubicBezTo>
                        <a:pt x="52" y="32"/>
                        <a:pt x="52" y="32"/>
                        <a:pt x="52" y="32"/>
                      </a:cubicBezTo>
                      <a:cubicBezTo>
                        <a:pt x="52" y="18"/>
                        <a:pt x="52" y="18"/>
                        <a:pt x="52" y="18"/>
                      </a:cubicBezTo>
                      <a:cubicBezTo>
                        <a:pt x="52" y="13"/>
                        <a:pt x="48" y="0"/>
                        <a:pt x="4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5" name="Freeform: Shape 163">
                  <a:extLst>
                    <a:ext uri="{FF2B5EF4-FFF2-40B4-BE49-F238E27FC236}">
                      <a16:creationId xmlns:a16="http://schemas.microsoft.com/office/drawing/2014/main" id="{6AEF2659-6BCA-4497-2656-32E68771B6F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251723" y="2292044"/>
                  <a:ext cx="269591" cy="216898"/>
                </a:xfrm>
                <a:custGeom>
                  <a:avLst/>
                  <a:gdLst>
                    <a:gd name="T0" fmla="*/ 48 w 61"/>
                    <a:gd name="T1" fmla="*/ 49 h 49"/>
                    <a:gd name="T2" fmla="*/ 48 w 61"/>
                    <a:gd name="T3" fmla="*/ 32 h 49"/>
                    <a:gd name="T4" fmla="*/ 56 w 61"/>
                    <a:gd name="T5" fmla="*/ 24 h 49"/>
                    <a:gd name="T6" fmla="*/ 61 w 61"/>
                    <a:gd name="T7" fmla="*/ 24 h 49"/>
                    <a:gd name="T8" fmla="*/ 61 w 61"/>
                    <a:gd name="T9" fmla="*/ 6 h 49"/>
                    <a:gd name="T10" fmla="*/ 54 w 61"/>
                    <a:gd name="T11" fmla="*/ 0 h 49"/>
                    <a:gd name="T12" fmla="*/ 39 w 61"/>
                    <a:gd name="T13" fmla="*/ 0 h 49"/>
                    <a:gd name="T14" fmla="*/ 39 w 61"/>
                    <a:gd name="T15" fmla="*/ 8 h 49"/>
                    <a:gd name="T16" fmla="*/ 45 w 61"/>
                    <a:gd name="T17" fmla="*/ 13 h 49"/>
                    <a:gd name="T18" fmla="*/ 39 w 61"/>
                    <a:gd name="T19" fmla="*/ 19 h 49"/>
                    <a:gd name="T20" fmla="*/ 39 w 61"/>
                    <a:gd name="T21" fmla="*/ 22 h 49"/>
                    <a:gd name="T22" fmla="*/ 45 w 61"/>
                    <a:gd name="T23" fmla="*/ 28 h 49"/>
                    <a:gd name="T24" fmla="*/ 39 w 61"/>
                    <a:gd name="T25" fmla="*/ 33 h 49"/>
                    <a:gd name="T26" fmla="*/ 39 w 61"/>
                    <a:gd name="T27" fmla="*/ 49 h 49"/>
                    <a:gd name="T28" fmla="*/ 48 w 61"/>
                    <a:gd name="T29" fmla="*/ 49 h 49"/>
                    <a:gd name="T30" fmla="*/ 39 w 61"/>
                    <a:gd name="T31" fmla="*/ 0 h 49"/>
                    <a:gd name="T32" fmla="*/ 22 w 61"/>
                    <a:gd name="T33" fmla="*/ 0 h 49"/>
                    <a:gd name="T34" fmla="*/ 22 w 61"/>
                    <a:gd name="T35" fmla="*/ 8 h 49"/>
                    <a:gd name="T36" fmla="*/ 22 w 61"/>
                    <a:gd name="T37" fmla="*/ 8 h 49"/>
                    <a:gd name="T38" fmla="*/ 22 w 61"/>
                    <a:gd name="T39" fmla="*/ 8 h 49"/>
                    <a:gd name="T40" fmla="*/ 27 w 61"/>
                    <a:gd name="T41" fmla="*/ 13 h 49"/>
                    <a:gd name="T42" fmla="*/ 22 w 61"/>
                    <a:gd name="T43" fmla="*/ 19 h 49"/>
                    <a:gd name="T44" fmla="*/ 22 w 61"/>
                    <a:gd name="T45" fmla="*/ 19 h 49"/>
                    <a:gd name="T46" fmla="*/ 22 w 61"/>
                    <a:gd name="T47" fmla="*/ 22 h 49"/>
                    <a:gd name="T48" fmla="*/ 22 w 61"/>
                    <a:gd name="T49" fmla="*/ 22 h 49"/>
                    <a:gd name="T50" fmla="*/ 22 w 61"/>
                    <a:gd name="T51" fmla="*/ 22 h 49"/>
                    <a:gd name="T52" fmla="*/ 27 w 61"/>
                    <a:gd name="T53" fmla="*/ 28 h 49"/>
                    <a:gd name="T54" fmla="*/ 22 w 61"/>
                    <a:gd name="T55" fmla="*/ 33 h 49"/>
                    <a:gd name="T56" fmla="*/ 22 w 61"/>
                    <a:gd name="T57" fmla="*/ 33 h 49"/>
                    <a:gd name="T58" fmla="*/ 22 w 61"/>
                    <a:gd name="T59" fmla="*/ 49 h 49"/>
                    <a:gd name="T60" fmla="*/ 39 w 61"/>
                    <a:gd name="T61" fmla="*/ 49 h 49"/>
                    <a:gd name="T62" fmla="*/ 39 w 61"/>
                    <a:gd name="T63" fmla="*/ 33 h 49"/>
                    <a:gd name="T64" fmla="*/ 39 w 61"/>
                    <a:gd name="T65" fmla="*/ 33 h 49"/>
                    <a:gd name="T66" fmla="*/ 34 w 61"/>
                    <a:gd name="T67" fmla="*/ 28 h 49"/>
                    <a:gd name="T68" fmla="*/ 39 w 61"/>
                    <a:gd name="T69" fmla="*/ 22 h 49"/>
                    <a:gd name="T70" fmla="*/ 39 w 61"/>
                    <a:gd name="T71" fmla="*/ 22 h 49"/>
                    <a:gd name="T72" fmla="*/ 39 w 61"/>
                    <a:gd name="T73" fmla="*/ 22 h 49"/>
                    <a:gd name="T74" fmla="*/ 39 w 61"/>
                    <a:gd name="T75" fmla="*/ 19 h 49"/>
                    <a:gd name="T76" fmla="*/ 39 w 61"/>
                    <a:gd name="T77" fmla="*/ 19 h 49"/>
                    <a:gd name="T78" fmla="*/ 34 w 61"/>
                    <a:gd name="T79" fmla="*/ 13 h 49"/>
                    <a:gd name="T80" fmla="*/ 39 w 61"/>
                    <a:gd name="T81" fmla="*/ 8 h 49"/>
                    <a:gd name="T82" fmla="*/ 39 w 61"/>
                    <a:gd name="T83" fmla="*/ 8 h 49"/>
                    <a:gd name="T84" fmla="*/ 39 w 61"/>
                    <a:gd name="T85" fmla="*/ 8 h 49"/>
                    <a:gd name="T86" fmla="*/ 39 w 61"/>
                    <a:gd name="T87" fmla="*/ 0 h 49"/>
                    <a:gd name="T88" fmla="*/ 22 w 61"/>
                    <a:gd name="T89" fmla="*/ 0 h 49"/>
                    <a:gd name="T90" fmla="*/ 6 w 61"/>
                    <a:gd name="T91" fmla="*/ 0 h 49"/>
                    <a:gd name="T92" fmla="*/ 0 w 61"/>
                    <a:gd name="T93" fmla="*/ 6 h 49"/>
                    <a:gd name="T94" fmla="*/ 0 w 61"/>
                    <a:gd name="T95" fmla="*/ 24 h 49"/>
                    <a:gd name="T96" fmla="*/ 5 w 61"/>
                    <a:gd name="T97" fmla="*/ 24 h 49"/>
                    <a:gd name="T98" fmla="*/ 13 w 61"/>
                    <a:gd name="T99" fmla="*/ 32 h 49"/>
                    <a:gd name="T100" fmla="*/ 13 w 61"/>
                    <a:gd name="T101" fmla="*/ 49 h 49"/>
                    <a:gd name="T102" fmla="*/ 22 w 61"/>
                    <a:gd name="T103" fmla="*/ 49 h 49"/>
                    <a:gd name="T104" fmla="*/ 22 w 61"/>
                    <a:gd name="T105" fmla="*/ 33 h 49"/>
                    <a:gd name="T106" fmla="*/ 16 w 61"/>
                    <a:gd name="T107" fmla="*/ 28 h 49"/>
                    <a:gd name="T108" fmla="*/ 22 w 61"/>
                    <a:gd name="T109" fmla="*/ 22 h 49"/>
                    <a:gd name="T110" fmla="*/ 22 w 61"/>
                    <a:gd name="T111" fmla="*/ 19 h 49"/>
                    <a:gd name="T112" fmla="*/ 16 w 61"/>
                    <a:gd name="T113" fmla="*/ 13 h 49"/>
                    <a:gd name="T114" fmla="*/ 22 w 61"/>
                    <a:gd name="T115" fmla="*/ 8 h 49"/>
                    <a:gd name="T116" fmla="*/ 22 w 61"/>
                    <a:gd name="T117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61" h="49">
                      <a:moveTo>
                        <a:pt x="48" y="49"/>
                      </a:moveTo>
                      <a:cubicBezTo>
                        <a:pt x="48" y="32"/>
                        <a:pt x="48" y="32"/>
                        <a:pt x="48" y="32"/>
                      </a:cubicBezTo>
                      <a:cubicBezTo>
                        <a:pt x="48" y="27"/>
                        <a:pt x="51" y="24"/>
                        <a:pt x="56" y="24"/>
                      </a:cubicBezTo>
                      <a:cubicBezTo>
                        <a:pt x="61" y="24"/>
                        <a:pt x="61" y="24"/>
                        <a:pt x="61" y="24"/>
                      </a:cubicBezTo>
                      <a:cubicBezTo>
                        <a:pt x="61" y="6"/>
                        <a:pt x="61" y="6"/>
                        <a:pt x="61" y="6"/>
                      </a:cubicBezTo>
                      <a:cubicBezTo>
                        <a:pt x="61" y="3"/>
                        <a:pt x="58" y="0"/>
                        <a:pt x="54" y="0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39" y="8"/>
                        <a:pt x="39" y="8"/>
                        <a:pt x="39" y="8"/>
                      </a:cubicBezTo>
                      <a:cubicBezTo>
                        <a:pt x="42" y="8"/>
                        <a:pt x="45" y="10"/>
                        <a:pt x="45" y="13"/>
                      </a:cubicBezTo>
                      <a:cubicBezTo>
                        <a:pt x="45" y="16"/>
                        <a:pt x="42" y="19"/>
                        <a:pt x="39" y="19"/>
                      </a:cubicBezTo>
                      <a:cubicBezTo>
                        <a:pt x="39" y="22"/>
                        <a:pt x="39" y="22"/>
                        <a:pt x="39" y="22"/>
                      </a:cubicBezTo>
                      <a:cubicBezTo>
                        <a:pt x="42" y="22"/>
                        <a:pt x="45" y="25"/>
                        <a:pt x="45" y="28"/>
                      </a:cubicBezTo>
                      <a:cubicBezTo>
                        <a:pt x="45" y="31"/>
                        <a:pt x="42" y="33"/>
                        <a:pt x="39" y="33"/>
                      </a:cubicBezTo>
                      <a:cubicBezTo>
                        <a:pt x="39" y="49"/>
                        <a:pt x="39" y="49"/>
                        <a:pt x="39" y="49"/>
                      </a:cubicBezTo>
                      <a:lnTo>
                        <a:pt x="48" y="49"/>
                      </a:lnTo>
                      <a:close/>
                      <a:moveTo>
                        <a:pt x="39" y="0"/>
                      </a:move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5" y="8"/>
                        <a:pt x="27" y="10"/>
                        <a:pt x="27" y="13"/>
                      </a:cubicBezTo>
                      <a:cubicBezTo>
                        <a:pt x="27" y="16"/>
                        <a:pt x="25" y="19"/>
                        <a:pt x="22" y="19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5" y="22"/>
                        <a:pt x="27" y="25"/>
                        <a:pt x="27" y="28"/>
                      </a:cubicBezTo>
                      <a:cubicBezTo>
                        <a:pt x="27" y="31"/>
                        <a:pt x="25" y="33"/>
                        <a:pt x="22" y="33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22" y="49"/>
                        <a:pt x="22" y="49"/>
                        <a:pt x="22" y="49"/>
                      </a:cubicBezTo>
                      <a:cubicBezTo>
                        <a:pt x="39" y="49"/>
                        <a:pt x="39" y="49"/>
                        <a:pt x="39" y="49"/>
                      </a:cubicBezTo>
                      <a:cubicBezTo>
                        <a:pt x="39" y="33"/>
                        <a:pt x="39" y="33"/>
                        <a:pt x="39" y="33"/>
                      </a:cubicBezTo>
                      <a:cubicBezTo>
                        <a:pt x="39" y="33"/>
                        <a:pt x="39" y="33"/>
                        <a:pt x="39" y="33"/>
                      </a:cubicBezTo>
                      <a:cubicBezTo>
                        <a:pt x="36" y="33"/>
                        <a:pt x="34" y="31"/>
                        <a:pt x="34" y="28"/>
                      </a:cubicBezTo>
                      <a:cubicBezTo>
                        <a:pt x="34" y="25"/>
                        <a:pt x="36" y="22"/>
                        <a:pt x="39" y="22"/>
                      </a:cubicBezTo>
                      <a:cubicBezTo>
                        <a:pt x="39" y="22"/>
                        <a:pt x="39" y="22"/>
                        <a:pt x="39" y="22"/>
                      </a:cubicBezTo>
                      <a:cubicBezTo>
                        <a:pt x="39" y="22"/>
                        <a:pt x="39" y="22"/>
                        <a:pt x="39" y="22"/>
                      </a:cubicBezTo>
                      <a:cubicBezTo>
                        <a:pt x="39" y="19"/>
                        <a:pt x="39" y="19"/>
                        <a:pt x="39" y="19"/>
                      </a:cubicBezTo>
                      <a:cubicBezTo>
                        <a:pt x="39" y="19"/>
                        <a:pt x="39" y="19"/>
                        <a:pt x="39" y="19"/>
                      </a:cubicBezTo>
                      <a:cubicBezTo>
                        <a:pt x="36" y="19"/>
                        <a:pt x="34" y="16"/>
                        <a:pt x="34" y="13"/>
                      </a:cubicBezTo>
                      <a:cubicBezTo>
                        <a:pt x="34" y="10"/>
                        <a:pt x="36" y="8"/>
                        <a:pt x="39" y="8"/>
                      </a:cubicBezTo>
                      <a:cubicBezTo>
                        <a:pt x="39" y="8"/>
                        <a:pt x="39" y="8"/>
                        <a:pt x="39" y="8"/>
                      </a:cubicBezTo>
                      <a:cubicBezTo>
                        <a:pt x="39" y="8"/>
                        <a:pt x="39" y="8"/>
                        <a:pt x="39" y="8"/>
                      </a:cubicBezTo>
                      <a:lnTo>
                        <a:pt x="39" y="0"/>
                      </a:lnTo>
                      <a:close/>
                      <a:moveTo>
                        <a:pt x="22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10" y="24"/>
                        <a:pt x="13" y="27"/>
                        <a:pt x="13" y="32"/>
                      </a:cubicBezTo>
                      <a:cubicBezTo>
                        <a:pt x="13" y="49"/>
                        <a:pt x="13" y="49"/>
                        <a:pt x="13" y="49"/>
                      </a:cubicBezTo>
                      <a:cubicBezTo>
                        <a:pt x="22" y="49"/>
                        <a:pt x="22" y="49"/>
                        <a:pt x="22" y="49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19" y="33"/>
                        <a:pt x="16" y="31"/>
                        <a:pt x="16" y="28"/>
                      </a:cubicBezTo>
                      <a:cubicBezTo>
                        <a:pt x="16" y="25"/>
                        <a:pt x="19" y="22"/>
                        <a:pt x="22" y="22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19" y="19"/>
                        <a:pt x="16" y="16"/>
                        <a:pt x="16" y="13"/>
                      </a:cubicBezTo>
                      <a:cubicBezTo>
                        <a:pt x="16" y="10"/>
                        <a:pt x="19" y="8"/>
                        <a:pt x="22" y="8"/>
                      </a:cubicBezTo>
                      <a:lnTo>
                        <a:pt x="2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6" name="Freeform: Shape 164">
                  <a:extLst>
                    <a:ext uri="{FF2B5EF4-FFF2-40B4-BE49-F238E27FC236}">
                      <a16:creationId xmlns:a16="http://schemas.microsoft.com/office/drawing/2014/main" id="{6C404048-F917-F9AD-9D38-3C913797D8E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203932" y="2412135"/>
                  <a:ext cx="366398" cy="193615"/>
                </a:xfrm>
                <a:custGeom>
                  <a:avLst/>
                  <a:gdLst>
                    <a:gd name="T0" fmla="*/ 78 w 83"/>
                    <a:gd name="T1" fmla="*/ 0 h 44"/>
                    <a:gd name="T2" fmla="*/ 72 w 83"/>
                    <a:gd name="T3" fmla="*/ 0 h 44"/>
                    <a:gd name="T4" fmla="*/ 67 w 83"/>
                    <a:gd name="T5" fmla="*/ 0 h 44"/>
                    <a:gd name="T6" fmla="*/ 61 w 83"/>
                    <a:gd name="T7" fmla="*/ 5 h 44"/>
                    <a:gd name="T8" fmla="*/ 61 w 83"/>
                    <a:gd name="T9" fmla="*/ 24 h 44"/>
                    <a:gd name="T10" fmla="*/ 21 w 83"/>
                    <a:gd name="T11" fmla="*/ 24 h 44"/>
                    <a:gd name="T12" fmla="*/ 21 w 83"/>
                    <a:gd name="T13" fmla="*/ 5 h 44"/>
                    <a:gd name="T14" fmla="*/ 16 w 83"/>
                    <a:gd name="T15" fmla="*/ 0 h 44"/>
                    <a:gd name="T16" fmla="*/ 11 w 83"/>
                    <a:gd name="T17" fmla="*/ 0 h 44"/>
                    <a:gd name="T18" fmla="*/ 6 w 83"/>
                    <a:gd name="T19" fmla="*/ 0 h 44"/>
                    <a:gd name="T20" fmla="*/ 0 w 83"/>
                    <a:gd name="T21" fmla="*/ 5 h 44"/>
                    <a:gd name="T22" fmla="*/ 0 w 83"/>
                    <a:gd name="T23" fmla="*/ 33 h 44"/>
                    <a:gd name="T24" fmla="*/ 8 w 83"/>
                    <a:gd name="T25" fmla="*/ 41 h 44"/>
                    <a:gd name="T26" fmla="*/ 8 w 83"/>
                    <a:gd name="T27" fmla="*/ 41 h 44"/>
                    <a:gd name="T28" fmla="*/ 9 w 83"/>
                    <a:gd name="T29" fmla="*/ 43 h 44"/>
                    <a:gd name="T30" fmla="*/ 11 w 83"/>
                    <a:gd name="T31" fmla="*/ 44 h 44"/>
                    <a:gd name="T32" fmla="*/ 13 w 83"/>
                    <a:gd name="T33" fmla="*/ 44 h 44"/>
                    <a:gd name="T34" fmla="*/ 15 w 83"/>
                    <a:gd name="T35" fmla="*/ 43 h 44"/>
                    <a:gd name="T36" fmla="*/ 16 w 83"/>
                    <a:gd name="T37" fmla="*/ 41 h 44"/>
                    <a:gd name="T38" fmla="*/ 16 w 83"/>
                    <a:gd name="T39" fmla="*/ 41 h 44"/>
                    <a:gd name="T40" fmla="*/ 67 w 83"/>
                    <a:gd name="T41" fmla="*/ 41 h 44"/>
                    <a:gd name="T42" fmla="*/ 67 w 83"/>
                    <a:gd name="T43" fmla="*/ 41 h 44"/>
                    <a:gd name="T44" fmla="*/ 68 w 83"/>
                    <a:gd name="T45" fmla="*/ 43 h 44"/>
                    <a:gd name="T46" fmla="*/ 70 w 83"/>
                    <a:gd name="T47" fmla="*/ 44 h 44"/>
                    <a:gd name="T48" fmla="*/ 72 w 83"/>
                    <a:gd name="T49" fmla="*/ 44 h 44"/>
                    <a:gd name="T50" fmla="*/ 74 w 83"/>
                    <a:gd name="T51" fmla="*/ 43 h 44"/>
                    <a:gd name="T52" fmla="*/ 75 w 83"/>
                    <a:gd name="T53" fmla="*/ 41 h 44"/>
                    <a:gd name="T54" fmla="*/ 75 w 83"/>
                    <a:gd name="T55" fmla="*/ 41 h 44"/>
                    <a:gd name="T56" fmla="*/ 78 w 83"/>
                    <a:gd name="T57" fmla="*/ 41 h 44"/>
                    <a:gd name="T58" fmla="*/ 83 w 83"/>
                    <a:gd name="T59" fmla="*/ 33 h 44"/>
                    <a:gd name="T60" fmla="*/ 83 w 83"/>
                    <a:gd name="T61" fmla="*/ 5 h 44"/>
                    <a:gd name="T62" fmla="*/ 78 w 83"/>
                    <a:gd name="T6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83" h="44">
                      <a:moveTo>
                        <a:pt x="78" y="0"/>
                      </a:moveTo>
                      <a:cubicBezTo>
                        <a:pt x="72" y="0"/>
                        <a:pt x="72" y="0"/>
                        <a:pt x="72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4" y="0"/>
                        <a:pt x="61" y="1"/>
                        <a:pt x="61" y="5"/>
                      </a:cubicBezTo>
                      <a:cubicBezTo>
                        <a:pt x="61" y="24"/>
                        <a:pt x="61" y="24"/>
                        <a:pt x="61" y="24"/>
                      </a:cubicBezTo>
                      <a:cubicBezTo>
                        <a:pt x="21" y="24"/>
                        <a:pt x="21" y="24"/>
                        <a:pt x="21" y="24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21" y="1"/>
                        <a:pt x="20" y="0"/>
                        <a:pt x="16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2" y="0"/>
                        <a:pt x="0" y="1"/>
                        <a:pt x="0" y="5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36"/>
                        <a:pt x="4" y="41"/>
                        <a:pt x="8" y="41"/>
                      </a:cubicBezTo>
                      <a:cubicBezTo>
                        <a:pt x="8" y="41"/>
                        <a:pt x="8" y="41"/>
                        <a:pt x="8" y="41"/>
                      </a:cubicBezTo>
                      <a:cubicBezTo>
                        <a:pt x="8" y="42"/>
                        <a:pt x="8" y="42"/>
                        <a:pt x="9" y="43"/>
                      </a:cubicBezTo>
                      <a:cubicBezTo>
                        <a:pt x="9" y="44"/>
                        <a:pt x="10" y="44"/>
                        <a:pt x="11" y="44"/>
                      </a:cubicBezTo>
                      <a:cubicBezTo>
                        <a:pt x="13" y="44"/>
                        <a:pt x="13" y="44"/>
                        <a:pt x="13" y="44"/>
                      </a:cubicBezTo>
                      <a:cubicBezTo>
                        <a:pt x="14" y="44"/>
                        <a:pt x="15" y="44"/>
                        <a:pt x="15" y="43"/>
                      </a:cubicBezTo>
                      <a:cubicBezTo>
                        <a:pt x="16" y="42"/>
                        <a:pt x="16" y="42"/>
                        <a:pt x="16" y="41"/>
                      </a:cubicBezTo>
                      <a:cubicBezTo>
                        <a:pt x="16" y="41"/>
                        <a:pt x="16" y="41"/>
                        <a:pt x="16" y="41"/>
                      </a:cubicBezTo>
                      <a:cubicBezTo>
                        <a:pt x="67" y="41"/>
                        <a:pt x="67" y="41"/>
                        <a:pt x="67" y="41"/>
                      </a:cubicBezTo>
                      <a:cubicBezTo>
                        <a:pt x="67" y="41"/>
                        <a:pt x="67" y="41"/>
                        <a:pt x="67" y="41"/>
                      </a:cubicBezTo>
                      <a:cubicBezTo>
                        <a:pt x="67" y="42"/>
                        <a:pt x="67" y="42"/>
                        <a:pt x="68" y="43"/>
                      </a:cubicBezTo>
                      <a:cubicBezTo>
                        <a:pt x="68" y="44"/>
                        <a:pt x="69" y="44"/>
                        <a:pt x="70" y="44"/>
                      </a:cubicBezTo>
                      <a:cubicBezTo>
                        <a:pt x="72" y="44"/>
                        <a:pt x="72" y="44"/>
                        <a:pt x="72" y="44"/>
                      </a:cubicBezTo>
                      <a:cubicBezTo>
                        <a:pt x="73" y="44"/>
                        <a:pt x="74" y="44"/>
                        <a:pt x="74" y="43"/>
                      </a:cubicBezTo>
                      <a:cubicBezTo>
                        <a:pt x="75" y="42"/>
                        <a:pt x="75" y="42"/>
                        <a:pt x="75" y="41"/>
                      </a:cubicBezTo>
                      <a:cubicBezTo>
                        <a:pt x="75" y="41"/>
                        <a:pt x="75" y="41"/>
                        <a:pt x="75" y="41"/>
                      </a:cubicBezTo>
                      <a:cubicBezTo>
                        <a:pt x="78" y="41"/>
                        <a:pt x="78" y="41"/>
                        <a:pt x="78" y="41"/>
                      </a:cubicBezTo>
                      <a:cubicBezTo>
                        <a:pt x="81" y="41"/>
                        <a:pt x="83" y="36"/>
                        <a:pt x="83" y="33"/>
                      </a:cubicBezTo>
                      <a:cubicBezTo>
                        <a:pt x="83" y="5"/>
                        <a:pt x="83" y="5"/>
                        <a:pt x="83" y="5"/>
                      </a:cubicBezTo>
                      <a:cubicBezTo>
                        <a:pt x="83" y="1"/>
                        <a:pt x="81" y="0"/>
                        <a:pt x="7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7" name="Oval 165">
                  <a:extLst>
                    <a:ext uri="{FF2B5EF4-FFF2-40B4-BE49-F238E27FC236}">
                      <a16:creationId xmlns:a16="http://schemas.microsoft.com/office/drawing/2014/main" id="{1E9574A4-7193-0C74-B19A-C19086A0DA2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331375" y="2336159"/>
                  <a:ext cx="31861" cy="2695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8" name="Oval 166">
                  <a:extLst>
                    <a:ext uri="{FF2B5EF4-FFF2-40B4-BE49-F238E27FC236}">
                      <a16:creationId xmlns:a16="http://schemas.microsoft.com/office/drawing/2014/main" id="{93967895-F8C2-125D-D2BA-1C2E97479AF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411026" y="2336159"/>
                  <a:ext cx="30635" cy="26959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29" name="Oval 167">
                  <a:extLst>
                    <a:ext uri="{FF2B5EF4-FFF2-40B4-BE49-F238E27FC236}">
                      <a16:creationId xmlns:a16="http://schemas.microsoft.com/office/drawing/2014/main" id="{22EE5956-30D3-1A63-3F38-2A01F8683BB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331375" y="2398655"/>
                  <a:ext cx="31861" cy="3063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0" name="Oval 168">
                  <a:extLst>
                    <a:ext uri="{FF2B5EF4-FFF2-40B4-BE49-F238E27FC236}">
                      <a16:creationId xmlns:a16="http://schemas.microsoft.com/office/drawing/2014/main" id="{87AD1994-28E4-DACF-ADDA-1C9703D566E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411026" y="2398655"/>
                  <a:ext cx="30635" cy="3063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1" name="Freeform: Shape 169">
                  <a:extLst>
                    <a:ext uri="{FF2B5EF4-FFF2-40B4-BE49-F238E27FC236}">
                      <a16:creationId xmlns:a16="http://schemas.microsoft.com/office/drawing/2014/main" id="{79E8B667-69D0-EA54-F82E-3BE9E8EC08D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514151" y="808069"/>
                  <a:ext cx="384780" cy="322284"/>
                </a:xfrm>
                <a:custGeom>
                  <a:avLst/>
                  <a:gdLst>
                    <a:gd name="T0" fmla="*/ 58 w 87"/>
                    <a:gd name="T1" fmla="*/ 0 h 73"/>
                    <a:gd name="T2" fmla="*/ 31 w 87"/>
                    <a:gd name="T3" fmla="*/ 0 h 73"/>
                    <a:gd name="T4" fmla="*/ 0 w 87"/>
                    <a:gd name="T5" fmla="*/ 26 h 73"/>
                    <a:gd name="T6" fmla="*/ 9 w 87"/>
                    <a:gd name="T7" fmla="*/ 38 h 73"/>
                    <a:gd name="T8" fmla="*/ 20 w 87"/>
                    <a:gd name="T9" fmla="*/ 27 h 73"/>
                    <a:gd name="T10" fmla="*/ 20 w 87"/>
                    <a:gd name="T11" fmla="*/ 73 h 73"/>
                    <a:gd name="T12" fmla="*/ 44 w 87"/>
                    <a:gd name="T13" fmla="*/ 73 h 73"/>
                    <a:gd name="T14" fmla="*/ 68 w 87"/>
                    <a:gd name="T15" fmla="*/ 73 h 73"/>
                    <a:gd name="T16" fmla="*/ 67 w 87"/>
                    <a:gd name="T17" fmla="*/ 27 h 73"/>
                    <a:gd name="T18" fmla="*/ 79 w 87"/>
                    <a:gd name="T19" fmla="*/ 38 h 73"/>
                    <a:gd name="T20" fmla="*/ 87 w 87"/>
                    <a:gd name="T21" fmla="*/ 26 h 73"/>
                    <a:gd name="T22" fmla="*/ 58 w 87"/>
                    <a:gd name="T23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7" h="73">
                      <a:moveTo>
                        <a:pt x="58" y="0"/>
                      </a:moveTo>
                      <a:cubicBezTo>
                        <a:pt x="53" y="8"/>
                        <a:pt x="36" y="8"/>
                        <a:pt x="31" y="0"/>
                      </a:cubicBezTo>
                      <a:cubicBezTo>
                        <a:pt x="31" y="0"/>
                        <a:pt x="5" y="15"/>
                        <a:pt x="0" y="26"/>
                      </a:cubicBezTo>
                      <a:cubicBezTo>
                        <a:pt x="9" y="38"/>
                        <a:pt x="9" y="38"/>
                        <a:pt x="9" y="38"/>
                      </a:cubicBezTo>
                      <a:cubicBezTo>
                        <a:pt x="9" y="38"/>
                        <a:pt x="16" y="30"/>
                        <a:pt x="20" y="27"/>
                      </a:cubicBezTo>
                      <a:cubicBezTo>
                        <a:pt x="20" y="73"/>
                        <a:pt x="20" y="73"/>
                        <a:pt x="20" y="73"/>
                      </a:cubicBezTo>
                      <a:cubicBezTo>
                        <a:pt x="44" y="73"/>
                        <a:pt x="44" y="73"/>
                        <a:pt x="44" y="73"/>
                      </a:cubicBezTo>
                      <a:cubicBezTo>
                        <a:pt x="68" y="73"/>
                        <a:pt x="68" y="73"/>
                        <a:pt x="68" y="73"/>
                      </a:cubicBezTo>
                      <a:cubicBezTo>
                        <a:pt x="67" y="27"/>
                        <a:pt x="67" y="27"/>
                        <a:pt x="67" y="27"/>
                      </a:cubicBezTo>
                      <a:cubicBezTo>
                        <a:pt x="71" y="30"/>
                        <a:pt x="79" y="38"/>
                        <a:pt x="79" y="38"/>
                      </a:cubicBezTo>
                      <a:cubicBezTo>
                        <a:pt x="87" y="26"/>
                        <a:pt x="87" y="26"/>
                        <a:pt x="87" y="26"/>
                      </a:cubicBezTo>
                      <a:cubicBezTo>
                        <a:pt x="82" y="15"/>
                        <a:pt x="58" y="0"/>
                        <a:pt x="5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2" name="Freeform: Shape 170">
                  <a:extLst>
                    <a:ext uri="{FF2B5EF4-FFF2-40B4-BE49-F238E27FC236}">
                      <a16:creationId xmlns:a16="http://schemas.microsoft.com/office/drawing/2014/main" id="{14915BF4-F902-6C4D-1927-C4C0C621359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656299" y="795815"/>
                  <a:ext cx="110287" cy="30635"/>
                </a:xfrm>
                <a:custGeom>
                  <a:avLst/>
                  <a:gdLst>
                    <a:gd name="T0" fmla="*/ 13 w 25"/>
                    <a:gd name="T1" fmla="*/ 7 h 7"/>
                    <a:gd name="T2" fmla="*/ 24 w 25"/>
                    <a:gd name="T3" fmla="*/ 2 h 7"/>
                    <a:gd name="T4" fmla="*/ 24 w 25"/>
                    <a:gd name="T5" fmla="*/ 0 h 7"/>
                    <a:gd name="T6" fmla="*/ 22 w 25"/>
                    <a:gd name="T7" fmla="*/ 1 h 7"/>
                    <a:gd name="T8" fmla="*/ 13 w 25"/>
                    <a:gd name="T9" fmla="*/ 5 h 7"/>
                    <a:gd name="T10" fmla="*/ 3 w 25"/>
                    <a:gd name="T11" fmla="*/ 1 h 7"/>
                    <a:gd name="T12" fmla="*/ 1 w 25"/>
                    <a:gd name="T13" fmla="*/ 0 h 7"/>
                    <a:gd name="T14" fmla="*/ 1 w 25"/>
                    <a:gd name="T15" fmla="*/ 2 h 7"/>
                    <a:gd name="T16" fmla="*/ 13 w 25"/>
                    <a:gd name="T1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" h="7">
                      <a:moveTo>
                        <a:pt x="13" y="7"/>
                      </a:moveTo>
                      <a:cubicBezTo>
                        <a:pt x="18" y="7"/>
                        <a:pt x="23" y="5"/>
                        <a:pt x="24" y="2"/>
                      </a:cubicBezTo>
                      <a:cubicBezTo>
                        <a:pt x="25" y="2"/>
                        <a:pt x="24" y="1"/>
                        <a:pt x="24" y="0"/>
                      </a:cubicBezTo>
                      <a:cubicBezTo>
                        <a:pt x="23" y="0"/>
                        <a:pt x="22" y="0"/>
                        <a:pt x="22" y="1"/>
                      </a:cubicBezTo>
                      <a:cubicBezTo>
                        <a:pt x="21" y="3"/>
                        <a:pt x="17" y="5"/>
                        <a:pt x="13" y="5"/>
                      </a:cubicBezTo>
                      <a:cubicBezTo>
                        <a:pt x="8" y="5"/>
                        <a:pt x="4" y="3"/>
                        <a:pt x="3" y="1"/>
                      </a:cubicBez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1" y="1"/>
                        <a:pt x="0" y="2"/>
                        <a:pt x="1" y="2"/>
                      </a:cubicBezTo>
                      <a:cubicBezTo>
                        <a:pt x="2" y="5"/>
                        <a:pt x="7" y="7"/>
                        <a:pt x="1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3" name="Freeform: Shape 171">
                  <a:extLst>
                    <a:ext uri="{FF2B5EF4-FFF2-40B4-BE49-F238E27FC236}">
                      <a16:creationId xmlns:a16="http://schemas.microsoft.com/office/drawing/2014/main" id="{05CFF423-68A0-9BD9-4274-213E26F151B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859591" y="3626519"/>
                  <a:ext cx="322284" cy="335763"/>
                </a:xfrm>
                <a:custGeom>
                  <a:avLst/>
                  <a:gdLst>
                    <a:gd name="T0" fmla="*/ 56 w 73"/>
                    <a:gd name="T1" fmla="*/ 2 h 76"/>
                    <a:gd name="T2" fmla="*/ 51 w 73"/>
                    <a:gd name="T3" fmla="*/ 2 h 76"/>
                    <a:gd name="T4" fmla="*/ 50 w 73"/>
                    <a:gd name="T5" fmla="*/ 3 h 76"/>
                    <a:gd name="T6" fmla="*/ 44 w 73"/>
                    <a:gd name="T7" fmla="*/ 5 h 76"/>
                    <a:gd name="T8" fmla="*/ 17 w 73"/>
                    <a:gd name="T9" fmla="*/ 5 h 76"/>
                    <a:gd name="T10" fmla="*/ 13 w 73"/>
                    <a:gd name="T11" fmla="*/ 8 h 76"/>
                    <a:gd name="T12" fmla="*/ 1 w 73"/>
                    <a:gd name="T13" fmla="*/ 40 h 76"/>
                    <a:gd name="T14" fmla="*/ 7 w 73"/>
                    <a:gd name="T15" fmla="*/ 47 h 76"/>
                    <a:gd name="T16" fmla="*/ 29 w 73"/>
                    <a:gd name="T17" fmla="*/ 47 h 76"/>
                    <a:gd name="T18" fmla="*/ 28 w 73"/>
                    <a:gd name="T19" fmla="*/ 54 h 76"/>
                    <a:gd name="T20" fmla="*/ 24 w 73"/>
                    <a:gd name="T21" fmla="*/ 66 h 76"/>
                    <a:gd name="T22" fmla="*/ 26 w 73"/>
                    <a:gd name="T23" fmla="*/ 72 h 76"/>
                    <a:gd name="T24" fmla="*/ 34 w 73"/>
                    <a:gd name="T25" fmla="*/ 72 h 76"/>
                    <a:gd name="T26" fmla="*/ 41 w 73"/>
                    <a:gd name="T27" fmla="*/ 57 h 76"/>
                    <a:gd name="T28" fmla="*/ 55 w 73"/>
                    <a:gd name="T29" fmla="*/ 40 h 76"/>
                    <a:gd name="T30" fmla="*/ 57 w 73"/>
                    <a:gd name="T31" fmla="*/ 37 h 76"/>
                    <a:gd name="T32" fmla="*/ 72 w 73"/>
                    <a:gd name="T33" fmla="*/ 23 h 76"/>
                    <a:gd name="T34" fmla="*/ 72 w 73"/>
                    <a:gd name="T35" fmla="*/ 18 h 76"/>
                    <a:gd name="T36" fmla="*/ 56 w 73"/>
                    <a:gd name="T37" fmla="*/ 2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3" h="76">
                      <a:moveTo>
                        <a:pt x="56" y="2"/>
                      </a:moveTo>
                      <a:cubicBezTo>
                        <a:pt x="54" y="0"/>
                        <a:pt x="52" y="0"/>
                        <a:pt x="51" y="2"/>
                      </a:cubicBezTo>
                      <a:cubicBezTo>
                        <a:pt x="50" y="3"/>
                        <a:pt x="50" y="3"/>
                        <a:pt x="50" y="3"/>
                      </a:cubicBezTo>
                      <a:cubicBezTo>
                        <a:pt x="48" y="4"/>
                        <a:pt x="46" y="5"/>
                        <a:pt x="44" y="5"/>
                      </a:cubicBezTo>
                      <a:cubicBezTo>
                        <a:pt x="17" y="5"/>
                        <a:pt x="17" y="5"/>
                        <a:pt x="17" y="5"/>
                      </a:cubicBezTo>
                      <a:cubicBezTo>
                        <a:pt x="15" y="5"/>
                        <a:pt x="13" y="7"/>
                        <a:pt x="13" y="8"/>
                      </a:cubicBezTo>
                      <a:cubicBezTo>
                        <a:pt x="1" y="40"/>
                        <a:pt x="1" y="40"/>
                        <a:pt x="1" y="40"/>
                      </a:cubicBezTo>
                      <a:cubicBezTo>
                        <a:pt x="0" y="44"/>
                        <a:pt x="2" y="47"/>
                        <a:pt x="7" y="47"/>
                      </a:cubicBezTo>
                      <a:cubicBezTo>
                        <a:pt x="29" y="47"/>
                        <a:pt x="29" y="47"/>
                        <a:pt x="29" y="47"/>
                      </a:cubicBezTo>
                      <a:cubicBezTo>
                        <a:pt x="30" y="50"/>
                        <a:pt x="29" y="53"/>
                        <a:pt x="28" y="54"/>
                      </a:cubicBezTo>
                      <a:cubicBezTo>
                        <a:pt x="27" y="56"/>
                        <a:pt x="23" y="60"/>
                        <a:pt x="24" y="66"/>
                      </a:cubicBezTo>
                      <a:cubicBezTo>
                        <a:pt x="24" y="68"/>
                        <a:pt x="25" y="71"/>
                        <a:pt x="26" y="72"/>
                      </a:cubicBezTo>
                      <a:cubicBezTo>
                        <a:pt x="30" y="76"/>
                        <a:pt x="34" y="75"/>
                        <a:pt x="34" y="72"/>
                      </a:cubicBezTo>
                      <a:cubicBezTo>
                        <a:pt x="34" y="67"/>
                        <a:pt x="32" y="62"/>
                        <a:pt x="41" y="57"/>
                      </a:cubicBezTo>
                      <a:cubicBezTo>
                        <a:pt x="49" y="51"/>
                        <a:pt x="55" y="40"/>
                        <a:pt x="55" y="40"/>
                      </a:cubicBezTo>
                      <a:cubicBezTo>
                        <a:pt x="55" y="40"/>
                        <a:pt x="56" y="39"/>
                        <a:pt x="57" y="37"/>
                      </a:cubicBezTo>
                      <a:cubicBezTo>
                        <a:pt x="72" y="23"/>
                        <a:pt x="72" y="23"/>
                        <a:pt x="72" y="23"/>
                      </a:cubicBezTo>
                      <a:cubicBezTo>
                        <a:pt x="73" y="22"/>
                        <a:pt x="73" y="19"/>
                        <a:pt x="72" y="18"/>
                      </a:cubicBezTo>
                      <a:lnTo>
                        <a:pt x="56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4" name="Freeform: Shape 172">
                  <a:extLst>
                    <a:ext uri="{FF2B5EF4-FFF2-40B4-BE49-F238E27FC236}">
                      <a16:creationId xmlns:a16="http://schemas.microsoft.com/office/drawing/2014/main" id="{DC922CA8-9EE6-2039-3448-CC8FCC31B70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183290" y="1029869"/>
                  <a:ext cx="366398" cy="348017"/>
                </a:xfrm>
                <a:custGeom>
                  <a:avLst/>
                  <a:gdLst>
                    <a:gd name="T0" fmla="*/ 11 w 83"/>
                    <a:gd name="T1" fmla="*/ 63 h 79"/>
                    <a:gd name="T2" fmla="*/ 34 w 83"/>
                    <a:gd name="T3" fmla="*/ 52 h 79"/>
                    <a:gd name="T4" fmla="*/ 38 w 83"/>
                    <a:gd name="T5" fmla="*/ 51 h 79"/>
                    <a:gd name="T6" fmla="*/ 39 w 83"/>
                    <a:gd name="T7" fmla="*/ 55 h 79"/>
                    <a:gd name="T8" fmla="*/ 38 w 83"/>
                    <a:gd name="T9" fmla="*/ 65 h 79"/>
                    <a:gd name="T10" fmla="*/ 38 w 83"/>
                    <a:gd name="T11" fmla="*/ 79 h 79"/>
                    <a:gd name="T12" fmla="*/ 45 w 83"/>
                    <a:gd name="T13" fmla="*/ 79 h 79"/>
                    <a:gd name="T14" fmla="*/ 44 w 83"/>
                    <a:gd name="T15" fmla="*/ 65 h 79"/>
                    <a:gd name="T16" fmla="*/ 44 w 83"/>
                    <a:gd name="T17" fmla="*/ 55 h 79"/>
                    <a:gd name="T18" fmla="*/ 44 w 83"/>
                    <a:gd name="T19" fmla="*/ 51 h 79"/>
                    <a:gd name="T20" fmla="*/ 48 w 83"/>
                    <a:gd name="T21" fmla="*/ 52 h 79"/>
                    <a:gd name="T22" fmla="*/ 71 w 83"/>
                    <a:gd name="T23" fmla="*/ 63 h 79"/>
                    <a:gd name="T24" fmla="*/ 80 w 83"/>
                    <a:gd name="T25" fmla="*/ 54 h 79"/>
                    <a:gd name="T26" fmla="*/ 74 w 83"/>
                    <a:gd name="T27" fmla="*/ 26 h 79"/>
                    <a:gd name="T28" fmla="*/ 46 w 83"/>
                    <a:gd name="T29" fmla="*/ 44 h 79"/>
                    <a:gd name="T30" fmla="*/ 45 w 83"/>
                    <a:gd name="T31" fmla="*/ 41 h 79"/>
                    <a:gd name="T32" fmla="*/ 50 w 83"/>
                    <a:gd name="T33" fmla="*/ 32 h 79"/>
                    <a:gd name="T34" fmla="*/ 59 w 83"/>
                    <a:gd name="T35" fmla="*/ 10 h 79"/>
                    <a:gd name="T36" fmla="*/ 41 w 83"/>
                    <a:gd name="T37" fmla="*/ 0 h 79"/>
                    <a:gd name="T38" fmla="*/ 23 w 83"/>
                    <a:gd name="T39" fmla="*/ 10 h 79"/>
                    <a:gd name="T40" fmla="*/ 33 w 83"/>
                    <a:gd name="T41" fmla="*/ 32 h 79"/>
                    <a:gd name="T42" fmla="*/ 38 w 83"/>
                    <a:gd name="T43" fmla="*/ 41 h 79"/>
                    <a:gd name="T44" fmla="*/ 36 w 83"/>
                    <a:gd name="T45" fmla="*/ 44 h 79"/>
                    <a:gd name="T46" fmla="*/ 8 w 83"/>
                    <a:gd name="T47" fmla="*/ 26 h 79"/>
                    <a:gd name="T48" fmla="*/ 2 w 83"/>
                    <a:gd name="T49" fmla="*/ 54 h 79"/>
                    <a:gd name="T50" fmla="*/ 11 w 83"/>
                    <a:gd name="T51" fmla="*/ 63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83" h="79">
                      <a:moveTo>
                        <a:pt x="11" y="63"/>
                      </a:moveTo>
                      <a:cubicBezTo>
                        <a:pt x="20" y="64"/>
                        <a:pt x="27" y="55"/>
                        <a:pt x="34" y="52"/>
                      </a:cubicBezTo>
                      <a:cubicBezTo>
                        <a:pt x="35" y="51"/>
                        <a:pt x="38" y="50"/>
                        <a:pt x="38" y="51"/>
                      </a:cubicBezTo>
                      <a:cubicBezTo>
                        <a:pt x="39" y="52"/>
                        <a:pt x="39" y="54"/>
                        <a:pt x="39" y="55"/>
                      </a:cubicBezTo>
                      <a:cubicBezTo>
                        <a:pt x="39" y="59"/>
                        <a:pt x="38" y="62"/>
                        <a:pt x="38" y="65"/>
                      </a:cubicBezTo>
                      <a:cubicBezTo>
                        <a:pt x="38" y="69"/>
                        <a:pt x="38" y="75"/>
                        <a:pt x="38" y="79"/>
                      </a:cubicBezTo>
                      <a:cubicBezTo>
                        <a:pt x="45" y="79"/>
                        <a:pt x="45" y="79"/>
                        <a:pt x="45" y="79"/>
                      </a:cubicBezTo>
                      <a:cubicBezTo>
                        <a:pt x="44" y="75"/>
                        <a:pt x="44" y="69"/>
                        <a:pt x="44" y="65"/>
                      </a:cubicBezTo>
                      <a:cubicBezTo>
                        <a:pt x="44" y="62"/>
                        <a:pt x="44" y="59"/>
                        <a:pt x="44" y="55"/>
                      </a:cubicBezTo>
                      <a:cubicBezTo>
                        <a:pt x="44" y="54"/>
                        <a:pt x="43" y="52"/>
                        <a:pt x="44" y="51"/>
                      </a:cubicBezTo>
                      <a:cubicBezTo>
                        <a:pt x="45" y="50"/>
                        <a:pt x="47" y="51"/>
                        <a:pt x="48" y="52"/>
                      </a:cubicBezTo>
                      <a:cubicBezTo>
                        <a:pt x="55" y="55"/>
                        <a:pt x="62" y="64"/>
                        <a:pt x="71" y="63"/>
                      </a:cubicBezTo>
                      <a:cubicBezTo>
                        <a:pt x="76" y="63"/>
                        <a:pt x="78" y="59"/>
                        <a:pt x="80" y="54"/>
                      </a:cubicBezTo>
                      <a:cubicBezTo>
                        <a:pt x="83" y="46"/>
                        <a:pt x="83" y="31"/>
                        <a:pt x="74" y="26"/>
                      </a:cubicBezTo>
                      <a:cubicBezTo>
                        <a:pt x="61" y="18"/>
                        <a:pt x="57" y="43"/>
                        <a:pt x="46" y="44"/>
                      </a:cubicBezTo>
                      <a:cubicBezTo>
                        <a:pt x="44" y="44"/>
                        <a:pt x="44" y="43"/>
                        <a:pt x="45" y="41"/>
                      </a:cubicBezTo>
                      <a:cubicBezTo>
                        <a:pt x="46" y="38"/>
                        <a:pt x="48" y="35"/>
                        <a:pt x="50" y="32"/>
                      </a:cubicBezTo>
                      <a:cubicBezTo>
                        <a:pt x="54" y="26"/>
                        <a:pt x="60" y="18"/>
                        <a:pt x="59" y="10"/>
                      </a:cubicBezTo>
                      <a:cubicBezTo>
                        <a:pt x="58" y="2"/>
                        <a:pt x="49" y="0"/>
                        <a:pt x="41" y="0"/>
                      </a:cubicBezTo>
                      <a:cubicBezTo>
                        <a:pt x="33" y="0"/>
                        <a:pt x="24" y="2"/>
                        <a:pt x="23" y="10"/>
                      </a:cubicBezTo>
                      <a:cubicBezTo>
                        <a:pt x="22" y="18"/>
                        <a:pt x="28" y="26"/>
                        <a:pt x="33" y="32"/>
                      </a:cubicBezTo>
                      <a:cubicBezTo>
                        <a:pt x="35" y="35"/>
                        <a:pt x="37" y="38"/>
                        <a:pt x="38" y="41"/>
                      </a:cubicBezTo>
                      <a:cubicBezTo>
                        <a:pt x="38" y="43"/>
                        <a:pt x="39" y="44"/>
                        <a:pt x="36" y="44"/>
                      </a:cubicBezTo>
                      <a:cubicBezTo>
                        <a:pt x="25" y="43"/>
                        <a:pt x="21" y="18"/>
                        <a:pt x="8" y="26"/>
                      </a:cubicBezTo>
                      <a:cubicBezTo>
                        <a:pt x="0" y="31"/>
                        <a:pt x="0" y="46"/>
                        <a:pt x="2" y="54"/>
                      </a:cubicBezTo>
                      <a:cubicBezTo>
                        <a:pt x="4" y="59"/>
                        <a:pt x="7" y="63"/>
                        <a:pt x="11" y="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5" name="Freeform: Shape 173">
                  <a:extLst>
                    <a:ext uri="{FF2B5EF4-FFF2-40B4-BE49-F238E27FC236}">
                      <a16:creationId xmlns:a16="http://schemas.microsoft.com/office/drawing/2014/main" id="{B761064F-432B-3665-0C1A-75835BF18B4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732338" y="1652379"/>
                  <a:ext cx="318607" cy="339439"/>
                </a:xfrm>
                <a:custGeom>
                  <a:avLst/>
                  <a:gdLst>
                    <a:gd name="T0" fmla="*/ 59 w 72"/>
                    <a:gd name="T1" fmla="*/ 53 h 77"/>
                    <a:gd name="T2" fmla="*/ 64 w 72"/>
                    <a:gd name="T3" fmla="*/ 50 h 77"/>
                    <a:gd name="T4" fmla="*/ 71 w 72"/>
                    <a:gd name="T5" fmla="*/ 48 h 77"/>
                    <a:gd name="T6" fmla="*/ 71 w 72"/>
                    <a:gd name="T7" fmla="*/ 38 h 77"/>
                    <a:gd name="T8" fmla="*/ 70 w 72"/>
                    <a:gd name="T9" fmla="*/ 22 h 77"/>
                    <a:gd name="T10" fmla="*/ 53 w 72"/>
                    <a:gd name="T11" fmla="*/ 36 h 77"/>
                    <a:gd name="T12" fmla="*/ 48 w 72"/>
                    <a:gd name="T13" fmla="*/ 42 h 77"/>
                    <a:gd name="T14" fmla="*/ 48 w 72"/>
                    <a:gd name="T15" fmla="*/ 36 h 77"/>
                    <a:gd name="T16" fmla="*/ 54 w 72"/>
                    <a:gd name="T17" fmla="*/ 25 h 77"/>
                    <a:gd name="T18" fmla="*/ 49 w 72"/>
                    <a:gd name="T19" fmla="*/ 15 h 77"/>
                    <a:gd name="T20" fmla="*/ 36 w 72"/>
                    <a:gd name="T21" fmla="*/ 0 h 77"/>
                    <a:gd name="T22" fmla="*/ 36 w 72"/>
                    <a:gd name="T23" fmla="*/ 0 h 77"/>
                    <a:gd name="T24" fmla="*/ 36 w 72"/>
                    <a:gd name="T25" fmla="*/ 0 h 77"/>
                    <a:gd name="T26" fmla="*/ 36 w 72"/>
                    <a:gd name="T27" fmla="*/ 0 h 77"/>
                    <a:gd name="T28" fmla="*/ 36 w 72"/>
                    <a:gd name="T29" fmla="*/ 0 h 77"/>
                    <a:gd name="T30" fmla="*/ 23 w 72"/>
                    <a:gd name="T31" fmla="*/ 15 h 77"/>
                    <a:gd name="T32" fmla="*/ 18 w 72"/>
                    <a:gd name="T33" fmla="*/ 25 h 77"/>
                    <a:gd name="T34" fmla="*/ 23 w 72"/>
                    <a:gd name="T35" fmla="*/ 36 h 77"/>
                    <a:gd name="T36" fmla="*/ 24 w 72"/>
                    <a:gd name="T37" fmla="*/ 42 h 77"/>
                    <a:gd name="T38" fmla="*/ 18 w 72"/>
                    <a:gd name="T39" fmla="*/ 36 h 77"/>
                    <a:gd name="T40" fmla="*/ 2 w 72"/>
                    <a:gd name="T41" fmla="*/ 22 h 77"/>
                    <a:gd name="T42" fmla="*/ 0 w 72"/>
                    <a:gd name="T43" fmla="*/ 38 h 77"/>
                    <a:gd name="T44" fmla="*/ 1 w 72"/>
                    <a:gd name="T45" fmla="*/ 48 h 77"/>
                    <a:gd name="T46" fmla="*/ 7 w 72"/>
                    <a:gd name="T47" fmla="*/ 50 h 77"/>
                    <a:gd name="T48" fmla="*/ 12 w 72"/>
                    <a:gd name="T49" fmla="*/ 53 h 77"/>
                    <a:gd name="T50" fmla="*/ 11 w 72"/>
                    <a:gd name="T51" fmla="*/ 56 h 77"/>
                    <a:gd name="T52" fmla="*/ 0 w 72"/>
                    <a:gd name="T53" fmla="*/ 53 h 77"/>
                    <a:gd name="T54" fmla="*/ 16 w 72"/>
                    <a:gd name="T55" fmla="*/ 75 h 77"/>
                    <a:gd name="T56" fmla="*/ 24 w 72"/>
                    <a:gd name="T57" fmla="*/ 74 h 77"/>
                    <a:gd name="T58" fmla="*/ 31 w 72"/>
                    <a:gd name="T59" fmla="*/ 69 h 77"/>
                    <a:gd name="T60" fmla="*/ 34 w 72"/>
                    <a:gd name="T61" fmla="*/ 68 h 77"/>
                    <a:gd name="T62" fmla="*/ 34 w 72"/>
                    <a:gd name="T63" fmla="*/ 65 h 77"/>
                    <a:gd name="T64" fmla="*/ 36 w 72"/>
                    <a:gd name="T65" fmla="*/ 34 h 77"/>
                    <a:gd name="T66" fmla="*/ 38 w 72"/>
                    <a:gd name="T67" fmla="*/ 65 h 77"/>
                    <a:gd name="T68" fmla="*/ 38 w 72"/>
                    <a:gd name="T69" fmla="*/ 68 h 77"/>
                    <a:gd name="T70" fmla="*/ 40 w 72"/>
                    <a:gd name="T71" fmla="*/ 69 h 77"/>
                    <a:gd name="T72" fmla="*/ 47 w 72"/>
                    <a:gd name="T73" fmla="*/ 74 h 77"/>
                    <a:gd name="T74" fmla="*/ 55 w 72"/>
                    <a:gd name="T75" fmla="*/ 75 h 77"/>
                    <a:gd name="T76" fmla="*/ 71 w 72"/>
                    <a:gd name="T77" fmla="*/ 53 h 77"/>
                    <a:gd name="T78" fmla="*/ 60 w 72"/>
                    <a:gd name="T79" fmla="*/ 56 h 77"/>
                    <a:gd name="T80" fmla="*/ 59 w 72"/>
                    <a:gd name="T81" fmla="*/ 53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2" h="77">
                      <a:moveTo>
                        <a:pt x="59" y="53"/>
                      </a:moveTo>
                      <a:cubicBezTo>
                        <a:pt x="61" y="51"/>
                        <a:pt x="63" y="51"/>
                        <a:pt x="64" y="50"/>
                      </a:cubicBezTo>
                      <a:cubicBezTo>
                        <a:pt x="66" y="49"/>
                        <a:pt x="69" y="49"/>
                        <a:pt x="71" y="48"/>
                      </a:cubicBezTo>
                      <a:cubicBezTo>
                        <a:pt x="71" y="45"/>
                        <a:pt x="72" y="42"/>
                        <a:pt x="71" y="38"/>
                      </a:cubicBezTo>
                      <a:cubicBezTo>
                        <a:pt x="71" y="33"/>
                        <a:pt x="70" y="28"/>
                        <a:pt x="70" y="22"/>
                      </a:cubicBezTo>
                      <a:cubicBezTo>
                        <a:pt x="63" y="26"/>
                        <a:pt x="56" y="28"/>
                        <a:pt x="53" y="36"/>
                      </a:cubicBezTo>
                      <a:cubicBezTo>
                        <a:pt x="53" y="38"/>
                        <a:pt x="51" y="43"/>
                        <a:pt x="48" y="42"/>
                      </a:cubicBezTo>
                      <a:cubicBezTo>
                        <a:pt x="46" y="40"/>
                        <a:pt x="47" y="37"/>
                        <a:pt x="48" y="36"/>
                      </a:cubicBezTo>
                      <a:cubicBezTo>
                        <a:pt x="51" y="32"/>
                        <a:pt x="54" y="30"/>
                        <a:pt x="54" y="25"/>
                      </a:cubicBezTo>
                      <a:cubicBezTo>
                        <a:pt x="54" y="21"/>
                        <a:pt x="51" y="18"/>
                        <a:pt x="49" y="15"/>
                      </a:cubicBezTo>
                      <a:cubicBezTo>
                        <a:pt x="45" y="10"/>
                        <a:pt x="40" y="6"/>
                        <a:pt x="36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2" y="6"/>
                        <a:pt x="27" y="10"/>
                        <a:pt x="23" y="15"/>
                      </a:cubicBezTo>
                      <a:cubicBezTo>
                        <a:pt x="20" y="18"/>
                        <a:pt x="18" y="21"/>
                        <a:pt x="18" y="25"/>
                      </a:cubicBezTo>
                      <a:cubicBezTo>
                        <a:pt x="18" y="30"/>
                        <a:pt x="21" y="32"/>
                        <a:pt x="23" y="36"/>
                      </a:cubicBezTo>
                      <a:cubicBezTo>
                        <a:pt x="24" y="37"/>
                        <a:pt x="26" y="40"/>
                        <a:pt x="24" y="42"/>
                      </a:cubicBezTo>
                      <a:cubicBezTo>
                        <a:pt x="21" y="43"/>
                        <a:pt x="19" y="38"/>
                        <a:pt x="18" y="36"/>
                      </a:cubicBezTo>
                      <a:cubicBezTo>
                        <a:pt x="16" y="28"/>
                        <a:pt x="9" y="26"/>
                        <a:pt x="2" y="22"/>
                      </a:cubicBezTo>
                      <a:cubicBezTo>
                        <a:pt x="2" y="28"/>
                        <a:pt x="1" y="33"/>
                        <a:pt x="0" y="38"/>
                      </a:cubicBezTo>
                      <a:cubicBezTo>
                        <a:pt x="0" y="42"/>
                        <a:pt x="0" y="45"/>
                        <a:pt x="1" y="48"/>
                      </a:cubicBezTo>
                      <a:cubicBezTo>
                        <a:pt x="3" y="49"/>
                        <a:pt x="5" y="49"/>
                        <a:pt x="7" y="50"/>
                      </a:cubicBezTo>
                      <a:cubicBezTo>
                        <a:pt x="9" y="51"/>
                        <a:pt x="11" y="51"/>
                        <a:pt x="12" y="53"/>
                      </a:cubicBezTo>
                      <a:cubicBezTo>
                        <a:pt x="14" y="54"/>
                        <a:pt x="14" y="57"/>
                        <a:pt x="11" y="56"/>
                      </a:cubicBezTo>
                      <a:cubicBezTo>
                        <a:pt x="8" y="56"/>
                        <a:pt x="4" y="52"/>
                        <a:pt x="0" y="53"/>
                      </a:cubicBezTo>
                      <a:cubicBezTo>
                        <a:pt x="2" y="62"/>
                        <a:pt x="7" y="71"/>
                        <a:pt x="16" y="75"/>
                      </a:cubicBezTo>
                      <a:cubicBezTo>
                        <a:pt x="20" y="77"/>
                        <a:pt x="21" y="76"/>
                        <a:pt x="24" y="74"/>
                      </a:cubicBezTo>
                      <a:cubicBezTo>
                        <a:pt x="27" y="72"/>
                        <a:pt x="28" y="70"/>
                        <a:pt x="31" y="69"/>
                      </a:cubicBezTo>
                      <a:cubicBezTo>
                        <a:pt x="33" y="69"/>
                        <a:pt x="34" y="70"/>
                        <a:pt x="34" y="68"/>
                      </a:cubicBezTo>
                      <a:cubicBezTo>
                        <a:pt x="34" y="67"/>
                        <a:pt x="34" y="66"/>
                        <a:pt x="34" y="65"/>
                      </a:cubicBezTo>
                      <a:cubicBezTo>
                        <a:pt x="35" y="53"/>
                        <a:pt x="35" y="46"/>
                        <a:pt x="36" y="34"/>
                      </a:cubicBezTo>
                      <a:cubicBezTo>
                        <a:pt x="36" y="46"/>
                        <a:pt x="37" y="53"/>
                        <a:pt x="38" y="65"/>
                      </a:cubicBezTo>
                      <a:cubicBezTo>
                        <a:pt x="38" y="66"/>
                        <a:pt x="38" y="67"/>
                        <a:pt x="38" y="68"/>
                      </a:cubicBezTo>
                      <a:cubicBezTo>
                        <a:pt x="38" y="70"/>
                        <a:pt x="39" y="69"/>
                        <a:pt x="40" y="69"/>
                      </a:cubicBezTo>
                      <a:cubicBezTo>
                        <a:pt x="43" y="70"/>
                        <a:pt x="45" y="72"/>
                        <a:pt x="47" y="74"/>
                      </a:cubicBezTo>
                      <a:cubicBezTo>
                        <a:pt x="50" y="76"/>
                        <a:pt x="52" y="77"/>
                        <a:pt x="55" y="75"/>
                      </a:cubicBezTo>
                      <a:cubicBezTo>
                        <a:pt x="65" y="71"/>
                        <a:pt x="70" y="62"/>
                        <a:pt x="71" y="53"/>
                      </a:cubicBezTo>
                      <a:cubicBezTo>
                        <a:pt x="68" y="52"/>
                        <a:pt x="64" y="56"/>
                        <a:pt x="60" y="56"/>
                      </a:cubicBezTo>
                      <a:cubicBezTo>
                        <a:pt x="58" y="57"/>
                        <a:pt x="58" y="54"/>
                        <a:pt x="59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6" name="Rectangle 174">
                  <a:extLst>
                    <a:ext uri="{FF2B5EF4-FFF2-40B4-BE49-F238E27FC236}">
                      <a16:creationId xmlns:a16="http://schemas.microsoft.com/office/drawing/2014/main" id="{2ED2268B-6BA6-D1FE-A59B-7440C865A6C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878162" y="1966084"/>
                  <a:ext cx="22057" cy="10538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7" name="Freeform: Shape 175">
                  <a:extLst>
                    <a:ext uri="{FF2B5EF4-FFF2-40B4-BE49-F238E27FC236}">
                      <a16:creationId xmlns:a16="http://schemas.microsoft.com/office/drawing/2014/main" id="{0DC2950E-C657-E9CD-2182-A63AEB16E1C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920861" y="1413423"/>
                  <a:ext cx="30635" cy="162980"/>
                </a:xfrm>
                <a:custGeom>
                  <a:avLst/>
                  <a:gdLst>
                    <a:gd name="T0" fmla="*/ 7 w 7"/>
                    <a:gd name="T1" fmla="*/ 1 h 37"/>
                    <a:gd name="T2" fmla="*/ 4 w 7"/>
                    <a:gd name="T3" fmla="*/ 0 h 37"/>
                    <a:gd name="T4" fmla="*/ 4 w 7"/>
                    <a:gd name="T5" fmla="*/ 0 h 37"/>
                    <a:gd name="T6" fmla="*/ 0 w 7"/>
                    <a:gd name="T7" fmla="*/ 1 h 37"/>
                    <a:gd name="T8" fmla="*/ 0 w 7"/>
                    <a:gd name="T9" fmla="*/ 37 h 37"/>
                    <a:gd name="T10" fmla="*/ 7 w 7"/>
                    <a:gd name="T11" fmla="*/ 37 h 37"/>
                    <a:gd name="T12" fmla="*/ 7 w 7"/>
                    <a:gd name="T13" fmla="*/ 1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37">
                      <a:moveTo>
                        <a:pt x="7" y="1"/>
                      </a:moveTo>
                      <a:cubicBezTo>
                        <a:pt x="6" y="1"/>
                        <a:pt x="5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1" y="1"/>
                        <a:pt x="0" y="1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7" y="37"/>
                        <a:pt x="7" y="37"/>
                        <a:pt x="7" y="37"/>
                      </a:cubicBezTo>
                      <a:lnTo>
                        <a:pt x="7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8" name="Freeform: Shape 176">
                  <a:extLst>
                    <a:ext uri="{FF2B5EF4-FFF2-40B4-BE49-F238E27FC236}">
                      <a16:creationId xmlns:a16="http://schemas.microsoft.com/office/drawing/2014/main" id="{D1D30C7E-C9CC-A36A-A86F-50DC198AF3B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920861" y="1192849"/>
                  <a:ext cx="30635" cy="22057"/>
                </a:xfrm>
                <a:custGeom>
                  <a:avLst/>
                  <a:gdLst>
                    <a:gd name="T0" fmla="*/ 5 w 7"/>
                    <a:gd name="T1" fmla="*/ 5 h 5"/>
                    <a:gd name="T2" fmla="*/ 5 w 7"/>
                    <a:gd name="T3" fmla="*/ 5 h 5"/>
                    <a:gd name="T4" fmla="*/ 7 w 7"/>
                    <a:gd name="T5" fmla="*/ 5 h 5"/>
                    <a:gd name="T6" fmla="*/ 7 w 7"/>
                    <a:gd name="T7" fmla="*/ 0 h 5"/>
                    <a:gd name="T8" fmla="*/ 0 w 7"/>
                    <a:gd name="T9" fmla="*/ 0 h 5"/>
                    <a:gd name="T10" fmla="*/ 0 w 7"/>
                    <a:gd name="T11" fmla="*/ 5 h 5"/>
                    <a:gd name="T12" fmla="*/ 5 w 7"/>
                    <a:gd name="T13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5">
                      <a:moveTo>
                        <a:pt x="5" y="5"/>
                      </a:move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6" y="5"/>
                        <a:pt x="7" y="5"/>
                        <a:pt x="7" y="5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2" y="5"/>
                        <a:pt x="3" y="5"/>
                        <a:pt x="5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9" name="Freeform: Shape 177">
                  <a:extLst>
                    <a:ext uri="{FF2B5EF4-FFF2-40B4-BE49-F238E27FC236}">
                      <a16:creationId xmlns:a16="http://schemas.microsoft.com/office/drawing/2014/main" id="{B719BDD9-8BE6-6C3A-1978-C70FBD33DEA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788517" y="1223484"/>
                  <a:ext cx="305128" cy="220574"/>
                </a:xfrm>
                <a:custGeom>
                  <a:avLst/>
                  <a:gdLst>
                    <a:gd name="T0" fmla="*/ 37 w 69"/>
                    <a:gd name="T1" fmla="*/ 0 h 50"/>
                    <a:gd name="T2" fmla="*/ 35 w 69"/>
                    <a:gd name="T3" fmla="*/ 0 h 50"/>
                    <a:gd name="T4" fmla="*/ 35 w 69"/>
                    <a:gd name="T5" fmla="*/ 0 h 50"/>
                    <a:gd name="T6" fmla="*/ 30 w 69"/>
                    <a:gd name="T7" fmla="*/ 0 h 50"/>
                    <a:gd name="T8" fmla="*/ 1 w 69"/>
                    <a:gd name="T9" fmla="*/ 33 h 50"/>
                    <a:gd name="T10" fmla="*/ 3 w 69"/>
                    <a:gd name="T11" fmla="*/ 46 h 50"/>
                    <a:gd name="T12" fmla="*/ 4 w 69"/>
                    <a:gd name="T13" fmla="*/ 48 h 50"/>
                    <a:gd name="T14" fmla="*/ 6 w 69"/>
                    <a:gd name="T15" fmla="*/ 46 h 50"/>
                    <a:gd name="T16" fmla="*/ 14 w 69"/>
                    <a:gd name="T17" fmla="*/ 40 h 50"/>
                    <a:gd name="T18" fmla="*/ 15 w 69"/>
                    <a:gd name="T19" fmla="*/ 40 h 50"/>
                    <a:gd name="T20" fmla="*/ 23 w 69"/>
                    <a:gd name="T21" fmla="*/ 46 h 50"/>
                    <a:gd name="T22" fmla="*/ 24 w 69"/>
                    <a:gd name="T23" fmla="*/ 48 h 50"/>
                    <a:gd name="T24" fmla="*/ 25 w 69"/>
                    <a:gd name="T25" fmla="*/ 46 h 50"/>
                    <a:gd name="T26" fmla="*/ 30 w 69"/>
                    <a:gd name="T27" fmla="*/ 42 h 50"/>
                    <a:gd name="T28" fmla="*/ 34 w 69"/>
                    <a:gd name="T29" fmla="*/ 41 h 50"/>
                    <a:gd name="T30" fmla="*/ 34 w 69"/>
                    <a:gd name="T31" fmla="*/ 41 h 50"/>
                    <a:gd name="T32" fmla="*/ 37 w 69"/>
                    <a:gd name="T33" fmla="*/ 42 h 50"/>
                    <a:gd name="T34" fmla="*/ 43 w 69"/>
                    <a:gd name="T35" fmla="*/ 47 h 50"/>
                    <a:gd name="T36" fmla="*/ 44 w 69"/>
                    <a:gd name="T37" fmla="*/ 48 h 50"/>
                    <a:gd name="T38" fmla="*/ 45 w 69"/>
                    <a:gd name="T39" fmla="*/ 47 h 50"/>
                    <a:gd name="T40" fmla="*/ 54 w 69"/>
                    <a:gd name="T41" fmla="*/ 41 h 50"/>
                    <a:gd name="T42" fmla="*/ 54 w 69"/>
                    <a:gd name="T43" fmla="*/ 41 h 50"/>
                    <a:gd name="T44" fmla="*/ 62 w 69"/>
                    <a:gd name="T45" fmla="*/ 47 h 50"/>
                    <a:gd name="T46" fmla="*/ 63 w 69"/>
                    <a:gd name="T47" fmla="*/ 49 h 50"/>
                    <a:gd name="T48" fmla="*/ 64 w 69"/>
                    <a:gd name="T49" fmla="*/ 50 h 50"/>
                    <a:gd name="T50" fmla="*/ 64 w 69"/>
                    <a:gd name="T51" fmla="*/ 49 h 50"/>
                    <a:gd name="T52" fmla="*/ 65 w 69"/>
                    <a:gd name="T53" fmla="*/ 47 h 50"/>
                    <a:gd name="T54" fmla="*/ 68 w 69"/>
                    <a:gd name="T55" fmla="*/ 35 h 50"/>
                    <a:gd name="T56" fmla="*/ 37 w 69"/>
                    <a:gd name="T57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69" h="50">
                      <a:moveTo>
                        <a:pt x="37" y="0"/>
                      </a:moveTo>
                      <a:cubicBezTo>
                        <a:pt x="37" y="0"/>
                        <a:pt x="36" y="0"/>
                        <a:pt x="35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3" y="0"/>
                        <a:pt x="32" y="0"/>
                        <a:pt x="30" y="0"/>
                      </a:cubicBezTo>
                      <a:cubicBezTo>
                        <a:pt x="14" y="2"/>
                        <a:pt x="1" y="16"/>
                        <a:pt x="1" y="33"/>
                      </a:cubicBezTo>
                      <a:cubicBezTo>
                        <a:pt x="0" y="38"/>
                        <a:pt x="1" y="42"/>
                        <a:pt x="3" y="46"/>
                      </a:cubicBezTo>
                      <a:cubicBezTo>
                        <a:pt x="3" y="47"/>
                        <a:pt x="4" y="48"/>
                        <a:pt x="4" y="48"/>
                      </a:cubicBezTo>
                      <a:cubicBezTo>
                        <a:pt x="5" y="48"/>
                        <a:pt x="5" y="47"/>
                        <a:pt x="6" y="46"/>
                      </a:cubicBezTo>
                      <a:cubicBezTo>
                        <a:pt x="7" y="43"/>
                        <a:pt x="11" y="40"/>
                        <a:pt x="14" y="40"/>
                      </a:cubicBezTo>
                      <a:cubicBezTo>
                        <a:pt x="14" y="40"/>
                        <a:pt x="15" y="40"/>
                        <a:pt x="15" y="40"/>
                      </a:cubicBezTo>
                      <a:cubicBezTo>
                        <a:pt x="18" y="41"/>
                        <a:pt x="22" y="43"/>
                        <a:pt x="23" y="46"/>
                      </a:cubicBezTo>
                      <a:cubicBezTo>
                        <a:pt x="24" y="47"/>
                        <a:pt x="24" y="48"/>
                        <a:pt x="24" y="48"/>
                      </a:cubicBezTo>
                      <a:cubicBezTo>
                        <a:pt x="24" y="48"/>
                        <a:pt x="25" y="47"/>
                        <a:pt x="25" y="46"/>
                      </a:cubicBezTo>
                      <a:cubicBezTo>
                        <a:pt x="26" y="44"/>
                        <a:pt x="28" y="42"/>
                        <a:pt x="30" y="42"/>
                      </a:cubicBezTo>
                      <a:cubicBezTo>
                        <a:pt x="31" y="41"/>
                        <a:pt x="33" y="41"/>
                        <a:pt x="34" y="41"/>
                      </a:cubicBezTo>
                      <a:cubicBezTo>
                        <a:pt x="34" y="41"/>
                        <a:pt x="34" y="41"/>
                        <a:pt x="34" y="41"/>
                      </a:cubicBezTo>
                      <a:cubicBezTo>
                        <a:pt x="35" y="41"/>
                        <a:pt x="36" y="41"/>
                        <a:pt x="37" y="42"/>
                      </a:cubicBezTo>
                      <a:cubicBezTo>
                        <a:pt x="40" y="42"/>
                        <a:pt x="42" y="44"/>
                        <a:pt x="43" y="47"/>
                      </a:cubicBezTo>
                      <a:cubicBezTo>
                        <a:pt x="44" y="48"/>
                        <a:pt x="44" y="48"/>
                        <a:pt x="44" y="48"/>
                      </a:cubicBezTo>
                      <a:cubicBezTo>
                        <a:pt x="44" y="48"/>
                        <a:pt x="44" y="48"/>
                        <a:pt x="45" y="47"/>
                      </a:cubicBezTo>
                      <a:cubicBezTo>
                        <a:pt x="47" y="44"/>
                        <a:pt x="50" y="41"/>
                        <a:pt x="54" y="41"/>
                      </a:cubicBezTo>
                      <a:cubicBezTo>
                        <a:pt x="54" y="41"/>
                        <a:pt x="54" y="41"/>
                        <a:pt x="54" y="41"/>
                      </a:cubicBezTo>
                      <a:cubicBezTo>
                        <a:pt x="58" y="41"/>
                        <a:pt x="61" y="44"/>
                        <a:pt x="62" y="47"/>
                      </a:cubicBezTo>
                      <a:cubicBezTo>
                        <a:pt x="63" y="48"/>
                        <a:pt x="63" y="49"/>
                        <a:pt x="63" y="49"/>
                      </a:cubicBezTo>
                      <a:cubicBezTo>
                        <a:pt x="63" y="50"/>
                        <a:pt x="63" y="50"/>
                        <a:pt x="64" y="50"/>
                      </a:cubicBezTo>
                      <a:cubicBezTo>
                        <a:pt x="64" y="50"/>
                        <a:pt x="64" y="50"/>
                        <a:pt x="64" y="49"/>
                      </a:cubicBezTo>
                      <a:cubicBezTo>
                        <a:pt x="65" y="49"/>
                        <a:pt x="65" y="48"/>
                        <a:pt x="65" y="47"/>
                      </a:cubicBezTo>
                      <a:cubicBezTo>
                        <a:pt x="67" y="44"/>
                        <a:pt x="68" y="39"/>
                        <a:pt x="68" y="35"/>
                      </a:cubicBezTo>
                      <a:cubicBezTo>
                        <a:pt x="69" y="17"/>
                        <a:pt x="55" y="2"/>
                        <a:pt x="3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0" name="Freeform: Shape 178">
                  <a:extLst>
                    <a:ext uri="{FF2B5EF4-FFF2-40B4-BE49-F238E27FC236}">
                      <a16:creationId xmlns:a16="http://schemas.microsoft.com/office/drawing/2014/main" id="{ECB875A0-CCDD-F93D-C889-4DA8A0F9444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601092" y="4491660"/>
                  <a:ext cx="118865" cy="84553"/>
                </a:xfrm>
                <a:custGeom>
                  <a:avLst/>
                  <a:gdLst>
                    <a:gd name="T0" fmla="*/ 17 w 27"/>
                    <a:gd name="T1" fmla="*/ 5 h 19"/>
                    <a:gd name="T2" fmla="*/ 24 w 27"/>
                    <a:gd name="T3" fmla="*/ 1 h 19"/>
                    <a:gd name="T4" fmla="*/ 27 w 27"/>
                    <a:gd name="T5" fmla="*/ 0 h 19"/>
                    <a:gd name="T6" fmla="*/ 16 w 27"/>
                    <a:gd name="T7" fmla="*/ 1 h 19"/>
                    <a:gd name="T8" fmla="*/ 9 w 27"/>
                    <a:gd name="T9" fmla="*/ 7 h 19"/>
                    <a:gd name="T10" fmla="*/ 5 w 27"/>
                    <a:gd name="T11" fmla="*/ 12 h 19"/>
                    <a:gd name="T12" fmla="*/ 0 w 27"/>
                    <a:gd name="T13" fmla="*/ 19 h 19"/>
                    <a:gd name="T14" fmla="*/ 9 w 27"/>
                    <a:gd name="T15" fmla="*/ 15 h 19"/>
                    <a:gd name="T16" fmla="*/ 17 w 27"/>
                    <a:gd name="T17" fmla="*/ 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" h="19">
                      <a:moveTo>
                        <a:pt x="17" y="5"/>
                      </a:moveTo>
                      <a:cubicBezTo>
                        <a:pt x="19" y="4"/>
                        <a:pt x="21" y="2"/>
                        <a:pt x="24" y="1"/>
                      </a:cubicBezTo>
                      <a:cubicBezTo>
                        <a:pt x="24" y="1"/>
                        <a:pt x="26" y="0"/>
                        <a:pt x="27" y="0"/>
                      </a:cubicBezTo>
                      <a:cubicBezTo>
                        <a:pt x="23" y="0"/>
                        <a:pt x="19" y="0"/>
                        <a:pt x="16" y="1"/>
                      </a:cubicBezTo>
                      <a:cubicBezTo>
                        <a:pt x="13" y="2"/>
                        <a:pt x="10" y="4"/>
                        <a:pt x="9" y="7"/>
                      </a:cubicBezTo>
                      <a:cubicBezTo>
                        <a:pt x="7" y="9"/>
                        <a:pt x="6" y="11"/>
                        <a:pt x="5" y="12"/>
                      </a:cubicBezTo>
                      <a:cubicBezTo>
                        <a:pt x="4" y="15"/>
                        <a:pt x="3" y="18"/>
                        <a:pt x="0" y="19"/>
                      </a:cubicBezTo>
                      <a:cubicBezTo>
                        <a:pt x="3" y="19"/>
                        <a:pt x="7" y="17"/>
                        <a:pt x="9" y="15"/>
                      </a:cubicBezTo>
                      <a:cubicBezTo>
                        <a:pt x="13" y="12"/>
                        <a:pt x="15" y="9"/>
                        <a:pt x="17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1" name="Freeform: Shape 179">
                  <a:extLst>
                    <a:ext uri="{FF2B5EF4-FFF2-40B4-BE49-F238E27FC236}">
                      <a16:creationId xmlns:a16="http://schemas.microsoft.com/office/drawing/2014/main" id="{84805628-511A-84C9-0998-FB1904CF31F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609670" y="4491660"/>
                  <a:ext cx="154402" cy="106611"/>
                </a:xfrm>
                <a:custGeom>
                  <a:avLst/>
                  <a:gdLst>
                    <a:gd name="T0" fmla="*/ 23 w 35"/>
                    <a:gd name="T1" fmla="*/ 3 h 24"/>
                    <a:gd name="T2" fmla="*/ 14 w 35"/>
                    <a:gd name="T3" fmla="*/ 11 h 24"/>
                    <a:gd name="T4" fmla="*/ 8 w 35"/>
                    <a:gd name="T5" fmla="*/ 17 h 24"/>
                    <a:gd name="T6" fmla="*/ 0 w 35"/>
                    <a:gd name="T7" fmla="*/ 20 h 24"/>
                    <a:gd name="T8" fmla="*/ 19 w 35"/>
                    <a:gd name="T9" fmla="*/ 20 h 24"/>
                    <a:gd name="T10" fmla="*/ 30 w 35"/>
                    <a:gd name="T11" fmla="*/ 6 h 24"/>
                    <a:gd name="T12" fmla="*/ 33 w 35"/>
                    <a:gd name="T13" fmla="*/ 2 h 24"/>
                    <a:gd name="T14" fmla="*/ 35 w 35"/>
                    <a:gd name="T15" fmla="*/ 1 h 24"/>
                    <a:gd name="T16" fmla="*/ 23 w 35"/>
                    <a:gd name="T17" fmla="*/ 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24">
                      <a:moveTo>
                        <a:pt x="23" y="3"/>
                      </a:moveTo>
                      <a:cubicBezTo>
                        <a:pt x="19" y="5"/>
                        <a:pt x="17" y="7"/>
                        <a:pt x="14" y="11"/>
                      </a:cubicBezTo>
                      <a:cubicBezTo>
                        <a:pt x="12" y="13"/>
                        <a:pt x="10" y="16"/>
                        <a:pt x="8" y="17"/>
                      </a:cubicBezTo>
                      <a:cubicBezTo>
                        <a:pt x="5" y="19"/>
                        <a:pt x="3" y="20"/>
                        <a:pt x="0" y="20"/>
                      </a:cubicBezTo>
                      <a:cubicBezTo>
                        <a:pt x="6" y="24"/>
                        <a:pt x="13" y="24"/>
                        <a:pt x="19" y="20"/>
                      </a:cubicBezTo>
                      <a:cubicBezTo>
                        <a:pt x="25" y="17"/>
                        <a:pt x="27" y="12"/>
                        <a:pt x="30" y="6"/>
                      </a:cubicBezTo>
                      <a:cubicBezTo>
                        <a:pt x="31" y="5"/>
                        <a:pt x="32" y="3"/>
                        <a:pt x="33" y="2"/>
                      </a:cubicBezTo>
                      <a:cubicBezTo>
                        <a:pt x="34" y="2"/>
                        <a:pt x="35" y="1"/>
                        <a:pt x="35" y="1"/>
                      </a:cubicBezTo>
                      <a:cubicBezTo>
                        <a:pt x="31" y="0"/>
                        <a:pt x="27" y="1"/>
                        <a:pt x="2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2" name="Freeform: Shape 180">
                  <a:extLst>
                    <a:ext uri="{FF2B5EF4-FFF2-40B4-BE49-F238E27FC236}">
                      <a16:creationId xmlns:a16="http://schemas.microsoft.com/office/drawing/2014/main" id="{D228DF94-415D-6028-4BED-61016B190A3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601092" y="4403430"/>
                  <a:ext cx="101709" cy="71074"/>
                </a:xfrm>
                <a:custGeom>
                  <a:avLst/>
                  <a:gdLst>
                    <a:gd name="T0" fmla="*/ 8 w 23"/>
                    <a:gd name="T1" fmla="*/ 6 h 16"/>
                    <a:gd name="T2" fmla="*/ 5 w 23"/>
                    <a:gd name="T3" fmla="*/ 11 h 16"/>
                    <a:gd name="T4" fmla="*/ 0 w 23"/>
                    <a:gd name="T5" fmla="*/ 16 h 16"/>
                    <a:gd name="T6" fmla="*/ 8 w 23"/>
                    <a:gd name="T7" fmla="*/ 13 h 16"/>
                    <a:gd name="T8" fmla="*/ 15 w 23"/>
                    <a:gd name="T9" fmla="*/ 5 h 16"/>
                    <a:gd name="T10" fmla="*/ 20 w 23"/>
                    <a:gd name="T11" fmla="*/ 1 h 16"/>
                    <a:gd name="T12" fmla="*/ 23 w 23"/>
                    <a:gd name="T13" fmla="*/ 0 h 16"/>
                    <a:gd name="T14" fmla="*/ 14 w 23"/>
                    <a:gd name="T15" fmla="*/ 1 h 16"/>
                    <a:gd name="T16" fmla="*/ 8 w 23"/>
                    <a:gd name="T17" fmla="*/ 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16">
                      <a:moveTo>
                        <a:pt x="8" y="6"/>
                      </a:moveTo>
                      <a:cubicBezTo>
                        <a:pt x="6" y="8"/>
                        <a:pt x="6" y="9"/>
                        <a:pt x="5" y="11"/>
                      </a:cubicBezTo>
                      <a:cubicBezTo>
                        <a:pt x="4" y="13"/>
                        <a:pt x="2" y="15"/>
                        <a:pt x="0" y="16"/>
                      </a:cubicBezTo>
                      <a:cubicBezTo>
                        <a:pt x="3" y="16"/>
                        <a:pt x="6" y="15"/>
                        <a:pt x="8" y="13"/>
                      </a:cubicBezTo>
                      <a:cubicBezTo>
                        <a:pt x="11" y="11"/>
                        <a:pt x="13" y="7"/>
                        <a:pt x="15" y="5"/>
                      </a:cubicBezTo>
                      <a:cubicBezTo>
                        <a:pt x="17" y="3"/>
                        <a:pt x="18" y="2"/>
                        <a:pt x="20" y="1"/>
                      </a:cubicBezTo>
                      <a:cubicBezTo>
                        <a:pt x="21" y="1"/>
                        <a:pt x="22" y="0"/>
                        <a:pt x="23" y="0"/>
                      </a:cubicBezTo>
                      <a:cubicBezTo>
                        <a:pt x="20" y="0"/>
                        <a:pt x="17" y="0"/>
                        <a:pt x="14" y="1"/>
                      </a:cubicBezTo>
                      <a:cubicBezTo>
                        <a:pt x="11" y="2"/>
                        <a:pt x="9" y="4"/>
                        <a:pt x="8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3" name="Freeform: Shape 181">
                  <a:extLst>
                    <a:ext uri="{FF2B5EF4-FFF2-40B4-BE49-F238E27FC236}">
                      <a16:creationId xmlns:a16="http://schemas.microsoft.com/office/drawing/2014/main" id="{6D070937-7615-E448-4A1E-CF26B91F6D65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609670" y="4403430"/>
                  <a:ext cx="132345" cy="93131"/>
                </a:xfrm>
                <a:custGeom>
                  <a:avLst/>
                  <a:gdLst>
                    <a:gd name="T0" fmla="*/ 28 w 30"/>
                    <a:gd name="T1" fmla="*/ 2 h 21"/>
                    <a:gd name="T2" fmla="*/ 30 w 30"/>
                    <a:gd name="T3" fmla="*/ 1 h 21"/>
                    <a:gd name="T4" fmla="*/ 19 w 30"/>
                    <a:gd name="T5" fmla="*/ 2 h 21"/>
                    <a:gd name="T6" fmla="*/ 12 w 30"/>
                    <a:gd name="T7" fmla="*/ 9 h 21"/>
                    <a:gd name="T8" fmla="*/ 6 w 30"/>
                    <a:gd name="T9" fmla="*/ 15 h 21"/>
                    <a:gd name="T10" fmla="*/ 0 w 30"/>
                    <a:gd name="T11" fmla="*/ 18 h 21"/>
                    <a:gd name="T12" fmla="*/ 16 w 30"/>
                    <a:gd name="T13" fmla="*/ 17 h 21"/>
                    <a:gd name="T14" fmla="*/ 25 w 30"/>
                    <a:gd name="T15" fmla="*/ 6 h 21"/>
                    <a:gd name="T16" fmla="*/ 28 w 30"/>
                    <a:gd name="T17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21">
                      <a:moveTo>
                        <a:pt x="28" y="2"/>
                      </a:moveTo>
                      <a:cubicBezTo>
                        <a:pt x="29" y="2"/>
                        <a:pt x="30" y="1"/>
                        <a:pt x="30" y="1"/>
                      </a:cubicBezTo>
                      <a:cubicBezTo>
                        <a:pt x="26" y="0"/>
                        <a:pt x="23" y="1"/>
                        <a:pt x="19" y="2"/>
                      </a:cubicBezTo>
                      <a:cubicBezTo>
                        <a:pt x="16" y="4"/>
                        <a:pt x="14" y="6"/>
                        <a:pt x="12" y="9"/>
                      </a:cubicBezTo>
                      <a:cubicBezTo>
                        <a:pt x="10" y="11"/>
                        <a:pt x="9" y="14"/>
                        <a:pt x="6" y="15"/>
                      </a:cubicBezTo>
                      <a:cubicBezTo>
                        <a:pt x="5" y="16"/>
                        <a:pt x="2" y="17"/>
                        <a:pt x="0" y="18"/>
                      </a:cubicBezTo>
                      <a:cubicBezTo>
                        <a:pt x="5" y="21"/>
                        <a:pt x="11" y="21"/>
                        <a:pt x="16" y="17"/>
                      </a:cubicBezTo>
                      <a:cubicBezTo>
                        <a:pt x="21" y="15"/>
                        <a:pt x="23" y="10"/>
                        <a:pt x="25" y="6"/>
                      </a:cubicBezTo>
                      <a:cubicBezTo>
                        <a:pt x="26" y="4"/>
                        <a:pt x="27" y="3"/>
                        <a:pt x="28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4" name="Freeform: Shape 182">
                  <a:extLst>
                    <a:ext uri="{FF2B5EF4-FFF2-40B4-BE49-F238E27FC236}">
                      <a16:creationId xmlns:a16="http://schemas.microsoft.com/office/drawing/2014/main" id="{95E89C69-AC5D-9459-0F9C-39DDEF1CA36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472424" y="4491660"/>
                  <a:ext cx="115189" cy="84553"/>
                </a:xfrm>
                <a:custGeom>
                  <a:avLst/>
                  <a:gdLst>
                    <a:gd name="T0" fmla="*/ 9 w 26"/>
                    <a:gd name="T1" fmla="*/ 5 h 19"/>
                    <a:gd name="T2" fmla="*/ 17 w 26"/>
                    <a:gd name="T3" fmla="*/ 15 h 19"/>
                    <a:gd name="T4" fmla="*/ 26 w 26"/>
                    <a:gd name="T5" fmla="*/ 19 h 19"/>
                    <a:gd name="T6" fmla="*/ 21 w 26"/>
                    <a:gd name="T7" fmla="*/ 12 h 19"/>
                    <a:gd name="T8" fmla="*/ 18 w 26"/>
                    <a:gd name="T9" fmla="*/ 7 h 19"/>
                    <a:gd name="T10" fmla="*/ 11 w 26"/>
                    <a:gd name="T11" fmla="*/ 1 h 19"/>
                    <a:gd name="T12" fmla="*/ 0 w 26"/>
                    <a:gd name="T13" fmla="*/ 0 h 19"/>
                    <a:gd name="T14" fmla="*/ 3 w 26"/>
                    <a:gd name="T15" fmla="*/ 1 h 19"/>
                    <a:gd name="T16" fmla="*/ 9 w 26"/>
                    <a:gd name="T17" fmla="*/ 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" h="19">
                      <a:moveTo>
                        <a:pt x="9" y="5"/>
                      </a:moveTo>
                      <a:cubicBezTo>
                        <a:pt x="12" y="9"/>
                        <a:pt x="14" y="12"/>
                        <a:pt x="17" y="15"/>
                      </a:cubicBezTo>
                      <a:cubicBezTo>
                        <a:pt x="20" y="17"/>
                        <a:pt x="23" y="19"/>
                        <a:pt x="26" y="19"/>
                      </a:cubicBezTo>
                      <a:cubicBezTo>
                        <a:pt x="24" y="18"/>
                        <a:pt x="22" y="15"/>
                        <a:pt x="21" y="12"/>
                      </a:cubicBezTo>
                      <a:cubicBezTo>
                        <a:pt x="20" y="11"/>
                        <a:pt x="19" y="9"/>
                        <a:pt x="18" y="7"/>
                      </a:cubicBezTo>
                      <a:cubicBezTo>
                        <a:pt x="16" y="4"/>
                        <a:pt x="14" y="2"/>
                        <a:pt x="11" y="1"/>
                      </a:cubicBezTo>
                      <a:cubicBezTo>
                        <a:pt x="7" y="0"/>
                        <a:pt x="3" y="0"/>
                        <a:pt x="0" y="0"/>
                      </a:cubicBezTo>
                      <a:cubicBezTo>
                        <a:pt x="1" y="0"/>
                        <a:pt x="2" y="1"/>
                        <a:pt x="3" y="1"/>
                      </a:cubicBezTo>
                      <a:cubicBezTo>
                        <a:pt x="5" y="2"/>
                        <a:pt x="7" y="4"/>
                        <a:pt x="9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5" name="Freeform: Shape 183">
                  <a:extLst>
                    <a:ext uri="{FF2B5EF4-FFF2-40B4-BE49-F238E27FC236}">
                      <a16:creationId xmlns:a16="http://schemas.microsoft.com/office/drawing/2014/main" id="{899E1CB1-D69A-94EC-63C2-2146FD0E159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424633" y="4491660"/>
                  <a:ext cx="154402" cy="106611"/>
                </a:xfrm>
                <a:custGeom>
                  <a:avLst/>
                  <a:gdLst>
                    <a:gd name="T0" fmla="*/ 6 w 35"/>
                    <a:gd name="T1" fmla="*/ 6 h 24"/>
                    <a:gd name="T2" fmla="*/ 16 w 35"/>
                    <a:gd name="T3" fmla="*/ 20 h 24"/>
                    <a:gd name="T4" fmla="*/ 35 w 35"/>
                    <a:gd name="T5" fmla="*/ 20 h 24"/>
                    <a:gd name="T6" fmla="*/ 28 w 35"/>
                    <a:gd name="T7" fmla="*/ 17 h 24"/>
                    <a:gd name="T8" fmla="*/ 21 w 35"/>
                    <a:gd name="T9" fmla="*/ 11 h 24"/>
                    <a:gd name="T10" fmla="*/ 13 w 35"/>
                    <a:gd name="T11" fmla="*/ 3 h 24"/>
                    <a:gd name="T12" fmla="*/ 0 w 35"/>
                    <a:gd name="T13" fmla="*/ 1 h 24"/>
                    <a:gd name="T14" fmla="*/ 2 w 35"/>
                    <a:gd name="T15" fmla="*/ 2 h 24"/>
                    <a:gd name="T16" fmla="*/ 6 w 35"/>
                    <a:gd name="T17" fmla="*/ 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24">
                      <a:moveTo>
                        <a:pt x="6" y="6"/>
                      </a:moveTo>
                      <a:cubicBezTo>
                        <a:pt x="9" y="12"/>
                        <a:pt x="11" y="17"/>
                        <a:pt x="16" y="20"/>
                      </a:cubicBezTo>
                      <a:cubicBezTo>
                        <a:pt x="22" y="24"/>
                        <a:pt x="30" y="24"/>
                        <a:pt x="35" y="20"/>
                      </a:cubicBezTo>
                      <a:cubicBezTo>
                        <a:pt x="33" y="20"/>
                        <a:pt x="30" y="19"/>
                        <a:pt x="28" y="17"/>
                      </a:cubicBezTo>
                      <a:cubicBezTo>
                        <a:pt x="25" y="16"/>
                        <a:pt x="23" y="13"/>
                        <a:pt x="21" y="11"/>
                      </a:cubicBezTo>
                      <a:cubicBezTo>
                        <a:pt x="19" y="7"/>
                        <a:pt x="16" y="5"/>
                        <a:pt x="13" y="3"/>
                      </a:cubicBezTo>
                      <a:cubicBezTo>
                        <a:pt x="9" y="1"/>
                        <a:pt x="4" y="0"/>
                        <a:pt x="0" y="1"/>
                      </a:cubicBezTo>
                      <a:cubicBezTo>
                        <a:pt x="1" y="1"/>
                        <a:pt x="2" y="2"/>
                        <a:pt x="2" y="2"/>
                      </a:cubicBezTo>
                      <a:cubicBezTo>
                        <a:pt x="4" y="3"/>
                        <a:pt x="5" y="5"/>
                        <a:pt x="6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6" name="Freeform: Shape 184">
                  <a:extLst>
                    <a:ext uri="{FF2B5EF4-FFF2-40B4-BE49-F238E27FC236}">
                      <a16:creationId xmlns:a16="http://schemas.microsoft.com/office/drawing/2014/main" id="{9FE249A2-4995-1A49-B312-5232C82CBAE1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485903" y="4403430"/>
                  <a:ext cx="101709" cy="71074"/>
                </a:xfrm>
                <a:custGeom>
                  <a:avLst/>
                  <a:gdLst>
                    <a:gd name="T0" fmla="*/ 10 w 23"/>
                    <a:gd name="T1" fmla="*/ 1 h 16"/>
                    <a:gd name="T2" fmla="*/ 0 w 23"/>
                    <a:gd name="T3" fmla="*/ 0 h 16"/>
                    <a:gd name="T4" fmla="*/ 3 w 23"/>
                    <a:gd name="T5" fmla="*/ 1 h 16"/>
                    <a:gd name="T6" fmla="*/ 8 w 23"/>
                    <a:gd name="T7" fmla="*/ 5 h 16"/>
                    <a:gd name="T8" fmla="*/ 15 w 23"/>
                    <a:gd name="T9" fmla="*/ 13 h 16"/>
                    <a:gd name="T10" fmla="*/ 23 w 23"/>
                    <a:gd name="T11" fmla="*/ 16 h 16"/>
                    <a:gd name="T12" fmla="*/ 19 w 23"/>
                    <a:gd name="T13" fmla="*/ 11 h 16"/>
                    <a:gd name="T14" fmla="*/ 16 w 23"/>
                    <a:gd name="T15" fmla="*/ 6 h 16"/>
                    <a:gd name="T16" fmla="*/ 10 w 23"/>
                    <a:gd name="T17" fmla="*/ 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16">
                      <a:moveTo>
                        <a:pt x="10" y="1"/>
                      </a:moveTo>
                      <a:cubicBezTo>
                        <a:pt x="7" y="0"/>
                        <a:pt x="3" y="0"/>
                        <a:pt x="0" y="0"/>
                      </a:cubicBezTo>
                      <a:cubicBezTo>
                        <a:pt x="1" y="0"/>
                        <a:pt x="2" y="1"/>
                        <a:pt x="3" y="1"/>
                      </a:cubicBezTo>
                      <a:cubicBezTo>
                        <a:pt x="5" y="2"/>
                        <a:pt x="7" y="3"/>
                        <a:pt x="8" y="5"/>
                      </a:cubicBezTo>
                      <a:cubicBezTo>
                        <a:pt x="11" y="7"/>
                        <a:pt x="13" y="11"/>
                        <a:pt x="15" y="13"/>
                      </a:cubicBezTo>
                      <a:cubicBezTo>
                        <a:pt x="18" y="15"/>
                        <a:pt x="20" y="16"/>
                        <a:pt x="23" y="16"/>
                      </a:cubicBezTo>
                      <a:cubicBezTo>
                        <a:pt x="21" y="15"/>
                        <a:pt x="20" y="13"/>
                        <a:pt x="19" y="11"/>
                      </a:cubicBezTo>
                      <a:cubicBezTo>
                        <a:pt x="18" y="9"/>
                        <a:pt x="17" y="8"/>
                        <a:pt x="16" y="6"/>
                      </a:cubicBezTo>
                      <a:cubicBezTo>
                        <a:pt x="14" y="4"/>
                        <a:pt x="12" y="2"/>
                        <a:pt x="1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7" name="Freeform: Shape 185">
                  <a:extLst>
                    <a:ext uri="{FF2B5EF4-FFF2-40B4-BE49-F238E27FC236}">
                      <a16:creationId xmlns:a16="http://schemas.microsoft.com/office/drawing/2014/main" id="{6DCB59A2-8B1B-0A29-DA83-E587359EACDD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446690" y="4403430"/>
                  <a:ext cx="132345" cy="93131"/>
                </a:xfrm>
                <a:custGeom>
                  <a:avLst/>
                  <a:gdLst>
                    <a:gd name="T0" fmla="*/ 0 w 30"/>
                    <a:gd name="T1" fmla="*/ 1 h 21"/>
                    <a:gd name="T2" fmla="*/ 2 w 30"/>
                    <a:gd name="T3" fmla="*/ 2 h 21"/>
                    <a:gd name="T4" fmla="*/ 5 w 30"/>
                    <a:gd name="T5" fmla="*/ 6 h 21"/>
                    <a:gd name="T6" fmla="*/ 14 w 30"/>
                    <a:gd name="T7" fmla="*/ 17 h 21"/>
                    <a:gd name="T8" fmla="*/ 30 w 30"/>
                    <a:gd name="T9" fmla="*/ 18 h 21"/>
                    <a:gd name="T10" fmla="*/ 24 w 30"/>
                    <a:gd name="T11" fmla="*/ 15 h 21"/>
                    <a:gd name="T12" fmla="*/ 18 w 30"/>
                    <a:gd name="T13" fmla="*/ 9 h 21"/>
                    <a:gd name="T14" fmla="*/ 11 w 30"/>
                    <a:gd name="T15" fmla="*/ 2 h 21"/>
                    <a:gd name="T16" fmla="*/ 0 w 30"/>
                    <a:gd name="T17" fmla="*/ 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21">
                      <a:moveTo>
                        <a:pt x="0" y="1"/>
                      </a:moveTo>
                      <a:cubicBezTo>
                        <a:pt x="1" y="1"/>
                        <a:pt x="2" y="2"/>
                        <a:pt x="2" y="2"/>
                      </a:cubicBezTo>
                      <a:cubicBezTo>
                        <a:pt x="3" y="3"/>
                        <a:pt x="4" y="4"/>
                        <a:pt x="5" y="6"/>
                      </a:cubicBezTo>
                      <a:cubicBezTo>
                        <a:pt x="8" y="10"/>
                        <a:pt x="9" y="15"/>
                        <a:pt x="14" y="17"/>
                      </a:cubicBezTo>
                      <a:cubicBezTo>
                        <a:pt x="19" y="21"/>
                        <a:pt x="25" y="21"/>
                        <a:pt x="30" y="18"/>
                      </a:cubicBezTo>
                      <a:cubicBezTo>
                        <a:pt x="28" y="17"/>
                        <a:pt x="26" y="16"/>
                        <a:pt x="24" y="15"/>
                      </a:cubicBezTo>
                      <a:cubicBezTo>
                        <a:pt x="22" y="14"/>
                        <a:pt x="20" y="11"/>
                        <a:pt x="18" y="9"/>
                      </a:cubicBezTo>
                      <a:cubicBezTo>
                        <a:pt x="16" y="6"/>
                        <a:pt x="14" y="4"/>
                        <a:pt x="11" y="2"/>
                      </a:cubicBezTo>
                      <a:cubicBezTo>
                        <a:pt x="8" y="1"/>
                        <a:pt x="4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8" name="Freeform: Shape 186">
                  <a:extLst>
                    <a:ext uri="{FF2B5EF4-FFF2-40B4-BE49-F238E27FC236}">
                      <a16:creationId xmlns:a16="http://schemas.microsoft.com/office/drawing/2014/main" id="{6165C00A-4FD0-2CA3-6B10-1A330723687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592514" y="4342160"/>
                  <a:ext cx="56369" cy="113963"/>
                </a:xfrm>
                <a:custGeom>
                  <a:avLst/>
                  <a:gdLst>
                    <a:gd name="T0" fmla="*/ 9 w 13"/>
                    <a:gd name="T1" fmla="*/ 8 h 26"/>
                    <a:gd name="T2" fmla="*/ 2 w 13"/>
                    <a:gd name="T3" fmla="*/ 17 h 26"/>
                    <a:gd name="T4" fmla="*/ 1 w 13"/>
                    <a:gd name="T5" fmla="*/ 26 h 26"/>
                    <a:gd name="T6" fmla="*/ 5 w 13"/>
                    <a:gd name="T7" fmla="*/ 20 h 26"/>
                    <a:gd name="T8" fmla="*/ 9 w 13"/>
                    <a:gd name="T9" fmla="*/ 16 h 26"/>
                    <a:gd name="T10" fmla="*/ 12 w 13"/>
                    <a:gd name="T11" fmla="*/ 9 h 26"/>
                    <a:gd name="T12" fmla="*/ 11 w 13"/>
                    <a:gd name="T13" fmla="*/ 0 h 26"/>
                    <a:gd name="T14" fmla="*/ 11 w 13"/>
                    <a:gd name="T15" fmla="*/ 3 h 26"/>
                    <a:gd name="T16" fmla="*/ 9 w 13"/>
                    <a:gd name="T17" fmla="*/ 8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26">
                      <a:moveTo>
                        <a:pt x="9" y="8"/>
                      </a:moveTo>
                      <a:cubicBezTo>
                        <a:pt x="6" y="11"/>
                        <a:pt x="4" y="14"/>
                        <a:pt x="2" y="17"/>
                      </a:cubicBezTo>
                      <a:cubicBezTo>
                        <a:pt x="1" y="20"/>
                        <a:pt x="0" y="23"/>
                        <a:pt x="1" y="26"/>
                      </a:cubicBezTo>
                      <a:cubicBezTo>
                        <a:pt x="1" y="23"/>
                        <a:pt x="3" y="21"/>
                        <a:pt x="5" y="20"/>
                      </a:cubicBezTo>
                      <a:cubicBezTo>
                        <a:pt x="6" y="19"/>
                        <a:pt x="8" y="18"/>
                        <a:pt x="9" y="16"/>
                      </a:cubicBezTo>
                      <a:cubicBezTo>
                        <a:pt x="11" y="14"/>
                        <a:pt x="12" y="12"/>
                        <a:pt x="12" y="9"/>
                      </a:cubicBezTo>
                      <a:cubicBezTo>
                        <a:pt x="13" y="6"/>
                        <a:pt x="12" y="3"/>
                        <a:pt x="11" y="0"/>
                      </a:cubicBezTo>
                      <a:cubicBezTo>
                        <a:pt x="11" y="0"/>
                        <a:pt x="11" y="2"/>
                        <a:pt x="11" y="3"/>
                      </a:cubicBezTo>
                      <a:cubicBezTo>
                        <a:pt x="10" y="5"/>
                        <a:pt x="10" y="7"/>
                        <a:pt x="9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49" name="Freeform: Shape 187">
                  <a:extLst>
                    <a:ext uri="{FF2B5EF4-FFF2-40B4-BE49-F238E27FC236}">
                      <a16:creationId xmlns:a16="http://schemas.microsoft.com/office/drawing/2014/main" id="{20E698B2-4716-C42F-6805-3B151F825876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560653" y="4301721"/>
                  <a:ext cx="75976" cy="145824"/>
                </a:xfrm>
                <a:custGeom>
                  <a:avLst/>
                  <a:gdLst>
                    <a:gd name="T0" fmla="*/ 6 w 17"/>
                    <a:gd name="T1" fmla="*/ 33 h 33"/>
                    <a:gd name="T2" fmla="*/ 7 w 17"/>
                    <a:gd name="T3" fmla="*/ 27 h 33"/>
                    <a:gd name="T4" fmla="*/ 11 w 17"/>
                    <a:gd name="T5" fmla="*/ 20 h 33"/>
                    <a:gd name="T6" fmla="*/ 16 w 17"/>
                    <a:gd name="T7" fmla="*/ 11 h 33"/>
                    <a:gd name="T8" fmla="*/ 16 w 17"/>
                    <a:gd name="T9" fmla="*/ 0 h 33"/>
                    <a:gd name="T10" fmla="*/ 15 w 17"/>
                    <a:gd name="T11" fmla="*/ 2 h 33"/>
                    <a:gd name="T12" fmla="*/ 12 w 17"/>
                    <a:gd name="T13" fmla="*/ 6 h 33"/>
                    <a:gd name="T14" fmla="*/ 2 w 17"/>
                    <a:gd name="T15" fmla="*/ 17 h 33"/>
                    <a:gd name="T16" fmla="*/ 6 w 17"/>
                    <a:gd name="T17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33">
                      <a:moveTo>
                        <a:pt x="6" y="33"/>
                      </a:moveTo>
                      <a:cubicBezTo>
                        <a:pt x="5" y="31"/>
                        <a:pt x="6" y="29"/>
                        <a:pt x="7" y="27"/>
                      </a:cubicBezTo>
                      <a:cubicBezTo>
                        <a:pt x="8" y="24"/>
                        <a:pt x="9" y="22"/>
                        <a:pt x="11" y="20"/>
                      </a:cubicBezTo>
                      <a:cubicBezTo>
                        <a:pt x="13" y="17"/>
                        <a:pt x="15" y="15"/>
                        <a:pt x="16" y="11"/>
                      </a:cubicBezTo>
                      <a:cubicBezTo>
                        <a:pt x="17" y="8"/>
                        <a:pt x="17" y="4"/>
                        <a:pt x="16" y="0"/>
                      </a:cubicBezTo>
                      <a:cubicBezTo>
                        <a:pt x="16" y="1"/>
                        <a:pt x="15" y="2"/>
                        <a:pt x="15" y="2"/>
                      </a:cubicBezTo>
                      <a:cubicBezTo>
                        <a:pt x="14" y="4"/>
                        <a:pt x="13" y="5"/>
                        <a:pt x="12" y="6"/>
                      </a:cubicBezTo>
                      <a:cubicBezTo>
                        <a:pt x="8" y="10"/>
                        <a:pt x="4" y="12"/>
                        <a:pt x="2" y="17"/>
                      </a:cubicBezTo>
                      <a:cubicBezTo>
                        <a:pt x="0" y="23"/>
                        <a:pt x="1" y="29"/>
                        <a:pt x="6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0" name="Freeform: Shape 188">
                  <a:extLst>
                    <a:ext uri="{FF2B5EF4-FFF2-40B4-BE49-F238E27FC236}">
                      <a16:creationId xmlns:a16="http://schemas.microsoft.com/office/drawing/2014/main" id="{F199B211-3EA6-3EA2-E68B-7C6C1B3A30C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727246" y="1033545"/>
                  <a:ext cx="140922" cy="140922"/>
                </a:xfrm>
                <a:custGeom>
                  <a:avLst/>
                  <a:gdLst>
                    <a:gd name="T0" fmla="*/ 7 w 32"/>
                    <a:gd name="T1" fmla="*/ 30 h 32"/>
                    <a:gd name="T2" fmla="*/ 16 w 32"/>
                    <a:gd name="T3" fmla="*/ 32 h 32"/>
                    <a:gd name="T4" fmla="*/ 32 w 32"/>
                    <a:gd name="T5" fmla="*/ 16 h 32"/>
                    <a:gd name="T6" fmla="*/ 16 w 32"/>
                    <a:gd name="T7" fmla="*/ 0 h 32"/>
                    <a:gd name="T8" fmla="*/ 0 w 32"/>
                    <a:gd name="T9" fmla="*/ 14 h 32"/>
                    <a:gd name="T10" fmla="*/ 16 w 32"/>
                    <a:gd name="T11" fmla="*/ 14 h 32"/>
                    <a:gd name="T12" fmla="*/ 21 w 32"/>
                    <a:gd name="T13" fmla="*/ 14 h 32"/>
                    <a:gd name="T14" fmla="*/ 18 w 32"/>
                    <a:gd name="T15" fmla="*/ 18 h 32"/>
                    <a:gd name="T16" fmla="*/ 7 w 32"/>
                    <a:gd name="T17" fmla="*/ 3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32">
                      <a:moveTo>
                        <a:pt x="7" y="30"/>
                      </a:moveTo>
                      <a:cubicBezTo>
                        <a:pt x="10" y="31"/>
                        <a:pt x="13" y="32"/>
                        <a:pt x="16" y="32"/>
                      </a:cubicBezTo>
                      <a:cubicBezTo>
                        <a:pt x="25" y="32"/>
                        <a:pt x="32" y="25"/>
                        <a:pt x="32" y="16"/>
                      </a:cubicBezTo>
                      <a:cubicBezTo>
                        <a:pt x="32" y="7"/>
                        <a:pt x="25" y="0"/>
                        <a:pt x="16" y="0"/>
                      </a:cubicBezTo>
                      <a:cubicBezTo>
                        <a:pt x="8" y="0"/>
                        <a:pt x="1" y="6"/>
                        <a:pt x="0" y="14"/>
                      </a:cubicBezTo>
                      <a:cubicBezTo>
                        <a:pt x="16" y="14"/>
                        <a:pt x="16" y="14"/>
                        <a:pt x="16" y="14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lnTo>
                        <a:pt x="7" y="3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1" name="Freeform: Shape 189">
                  <a:extLst>
                    <a:ext uri="{FF2B5EF4-FFF2-40B4-BE49-F238E27FC236}">
                      <a16:creationId xmlns:a16="http://schemas.microsoft.com/office/drawing/2014/main" id="{B8B0DA39-991C-AB59-9CE1-8B445949C1F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501770" y="1104619"/>
                  <a:ext cx="295324" cy="278169"/>
                </a:xfrm>
                <a:custGeom>
                  <a:avLst/>
                  <a:gdLst>
                    <a:gd name="T0" fmla="*/ 30 w 67"/>
                    <a:gd name="T1" fmla="*/ 34 h 63"/>
                    <a:gd name="T2" fmla="*/ 30 w 67"/>
                    <a:gd name="T3" fmla="*/ 36 h 63"/>
                    <a:gd name="T4" fmla="*/ 30 w 67"/>
                    <a:gd name="T5" fmla="*/ 37 h 63"/>
                    <a:gd name="T6" fmla="*/ 30 w 67"/>
                    <a:gd name="T7" fmla="*/ 58 h 63"/>
                    <a:gd name="T8" fmla="*/ 22 w 67"/>
                    <a:gd name="T9" fmla="*/ 63 h 63"/>
                    <a:gd name="T10" fmla="*/ 44 w 67"/>
                    <a:gd name="T11" fmla="*/ 63 h 63"/>
                    <a:gd name="T12" fmla="*/ 37 w 67"/>
                    <a:gd name="T13" fmla="*/ 58 h 63"/>
                    <a:gd name="T14" fmla="*/ 37 w 67"/>
                    <a:gd name="T15" fmla="*/ 37 h 63"/>
                    <a:gd name="T16" fmla="*/ 37 w 67"/>
                    <a:gd name="T17" fmla="*/ 36 h 63"/>
                    <a:gd name="T18" fmla="*/ 37 w 67"/>
                    <a:gd name="T19" fmla="*/ 34 h 63"/>
                    <a:gd name="T20" fmla="*/ 56 w 67"/>
                    <a:gd name="T21" fmla="*/ 12 h 63"/>
                    <a:gd name="T22" fmla="*/ 67 w 67"/>
                    <a:gd name="T23" fmla="*/ 0 h 63"/>
                    <a:gd name="T24" fmla="*/ 51 w 67"/>
                    <a:gd name="T25" fmla="*/ 0 h 63"/>
                    <a:gd name="T26" fmla="*/ 0 w 67"/>
                    <a:gd name="T27" fmla="*/ 0 h 63"/>
                    <a:gd name="T28" fmla="*/ 30 w 67"/>
                    <a:gd name="T29" fmla="*/ 34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7" h="63">
                      <a:moveTo>
                        <a:pt x="30" y="34"/>
                      </a:moveTo>
                      <a:cubicBezTo>
                        <a:pt x="30" y="36"/>
                        <a:pt x="30" y="36"/>
                        <a:pt x="30" y="36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58"/>
                        <a:pt x="30" y="58"/>
                        <a:pt x="30" y="58"/>
                      </a:cubicBezTo>
                      <a:cubicBezTo>
                        <a:pt x="25" y="58"/>
                        <a:pt x="22" y="61"/>
                        <a:pt x="22" y="63"/>
                      </a:cubicBezTo>
                      <a:cubicBezTo>
                        <a:pt x="44" y="63"/>
                        <a:pt x="44" y="63"/>
                        <a:pt x="44" y="63"/>
                      </a:cubicBezTo>
                      <a:cubicBezTo>
                        <a:pt x="44" y="61"/>
                        <a:pt x="41" y="59"/>
                        <a:pt x="37" y="58"/>
                      </a:cubicBezTo>
                      <a:cubicBezTo>
                        <a:pt x="37" y="37"/>
                        <a:pt x="37" y="37"/>
                        <a:pt x="37" y="37"/>
                      </a:cubicBezTo>
                      <a:cubicBezTo>
                        <a:pt x="37" y="36"/>
                        <a:pt x="37" y="36"/>
                        <a:pt x="37" y="36"/>
                      </a:cubicBezTo>
                      <a:cubicBezTo>
                        <a:pt x="37" y="34"/>
                        <a:pt x="37" y="34"/>
                        <a:pt x="37" y="34"/>
                      </a:cubicBezTo>
                      <a:cubicBezTo>
                        <a:pt x="56" y="12"/>
                        <a:pt x="56" y="12"/>
                        <a:pt x="56" y="12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30" y="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2" name="Freeform: Shape 190">
                  <a:extLst>
                    <a:ext uri="{FF2B5EF4-FFF2-40B4-BE49-F238E27FC236}">
                      <a16:creationId xmlns:a16="http://schemas.microsoft.com/office/drawing/2014/main" id="{CEA28275-F07A-B86E-CA72-70D855CE8BE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364524" y="795815"/>
                  <a:ext cx="220574" cy="136021"/>
                </a:xfrm>
                <a:custGeom>
                  <a:avLst/>
                  <a:gdLst>
                    <a:gd name="T0" fmla="*/ 141 w 180"/>
                    <a:gd name="T1" fmla="*/ 61 h 111"/>
                    <a:gd name="T2" fmla="*/ 180 w 180"/>
                    <a:gd name="T3" fmla="*/ 61 h 111"/>
                    <a:gd name="T4" fmla="*/ 180 w 180"/>
                    <a:gd name="T5" fmla="*/ 111 h 111"/>
                    <a:gd name="T6" fmla="*/ 141 w 180"/>
                    <a:gd name="T7" fmla="*/ 111 h 111"/>
                    <a:gd name="T8" fmla="*/ 141 w 180"/>
                    <a:gd name="T9" fmla="*/ 100 h 111"/>
                    <a:gd name="T10" fmla="*/ 155 w 180"/>
                    <a:gd name="T11" fmla="*/ 100 h 111"/>
                    <a:gd name="T12" fmla="*/ 155 w 180"/>
                    <a:gd name="T13" fmla="*/ 79 h 111"/>
                    <a:gd name="T14" fmla="*/ 141 w 180"/>
                    <a:gd name="T15" fmla="*/ 79 h 111"/>
                    <a:gd name="T16" fmla="*/ 141 w 180"/>
                    <a:gd name="T17" fmla="*/ 61 h 111"/>
                    <a:gd name="T18" fmla="*/ 90 w 180"/>
                    <a:gd name="T19" fmla="*/ 61 h 111"/>
                    <a:gd name="T20" fmla="*/ 141 w 180"/>
                    <a:gd name="T21" fmla="*/ 61 h 111"/>
                    <a:gd name="T22" fmla="*/ 141 w 180"/>
                    <a:gd name="T23" fmla="*/ 79 h 111"/>
                    <a:gd name="T24" fmla="*/ 126 w 180"/>
                    <a:gd name="T25" fmla="*/ 79 h 111"/>
                    <a:gd name="T26" fmla="*/ 126 w 180"/>
                    <a:gd name="T27" fmla="*/ 100 h 111"/>
                    <a:gd name="T28" fmla="*/ 126 w 180"/>
                    <a:gd name="T29" fmla="*/ 100 h 111"/>
                    <a:gd name="T30" fmla="*/ 141 w 180"/>
                    <a:gd name="T31" fmla="*/ 100 h 111"/>
                    <a:gd name="T32" fmla="*/ 141 w 180"/>
                    <a:gd name="T33" fmla="*/ 111 h 111"/>
                    <a:gd name="T34" fmla="*/ 90 w 180"/>
                    <a:gd name="T35" fmla="*/ 111 h 111"/>
                    <a:gd name="T36" fmla="*/ 90 w 180"/>
                    <a:gd name="T37" fmla="*/ 100 h 111"/>
                    <a:gd name="T38" fmla="*/ 105 w 180"/>
                    <a:gd name="T39" fmla="*/ 100 h 111"/>
                    <a:gd name="T40" fmla="*/ 105 w 180"/>
                    <a:gd name="T41" fmla="*/ 79 h 111"/>
                    <a:gd name="T42" fmla="*/ 90 w 180"/>
                    <a:gd name="T43" fmla="*/ 79 h 111"/>
                    <a:gd name="T44" fmla="*/ 90 w 180"/>
                    <a:gd name="T45" fmla="*/ 61 h 111"/>
                    <a:gd name="T46" fmla="*/ 65 w 180"/>
                    <a:gd name="T47" fmla="*/ 0 h 111"/>
                    <a:gd name="T48" fmla="*/ 65 w 180"/>
                    <a:gd name="T49" fmla="*/ 61 h 111"/>
                    <a:gd name="T50" fmla="*/ 90 w 180"/>
                    <a:gd name="T51" fmla="*/ 61 h 111"/>
                    <a:gd name="T52" fmla="*/ 90 w 180"/>
                    <a:gd name="T53" fmla="*/ 79 h 111"/>
                    <a:gd name="T54" fmla="*/ 76 w 180"/>
                    <a:gd name="T55" fmla="*/ 79 h 111"/>
                    <a:gd name="T56" fmla="*/ 76 w 180"/>
                    <a:gd name="T57" fmla="*/ 100 h 111"/>
                    <a:gd name="T58" fmla="*/ 76 w 180"/>
                    <a:gd name="T59" fmla="*/ 100 h 111"/>
                    <a:gd name="T60" fmla="*/ 90 w 180"/>
                    <a:gd name="T61" fmla="*/ 100 h 111"/>
                    <a:gd name="T62" fmla="*/ 90 w 180"/>
                    <a:gd name="T63" fmla="*/ 111 h 111"/>
                    <a:gd name="T64" fmla="*/ 40 w 180"/>
                    <a:gd name="T65" fmla="*/ 111 h 111"/>
                    <a:gd name="T66" fmla="*/ 40 w 180"/>
                    <a:gd name="T67" fmla="*/ 100 h 111"/>
                    <a:gd name="T68" fmla="*/ 54 w 180"/>
                    <a:gd name="T69" fmla="*/ 100 h 111"/>
                    <a:gd name="T70" fmla="*/ 54 w 180"/>
                    <a:gd name="T71" fmla="*/ 79 h 111"/>
                    <a:gd name="T72" fmla="*/ 40 w 180"/>
                    <a:gd name="T73" fmla="*/ 79 h 111"/>
                    <a:gd name="T74" fmla="*/ 40 w 180"/>
                    <a:gd name="T75" fmla="*/ 0 h 111"/>
                    <a:gd name="T76" fmla="*/ 65 w 180"/>
                    <a:gd name="T77" fmla="*/ 0 h 111"/>
                    <a:gd name="T78" fmla="*/ 40 w 180"/>
                    <a:gd name="T79" fmla="*/ 111 h 111"/>
                    <a:gd name="T80" fmla="*/ 0 w 180"/>
                    <a:gd name="T81" fmla="*/ 111 h 111"/>
                    <a:gd name="T82" fmla="*/ 0 w 180"/>
                    <a:gd name="T83" fmla="*/ 61 h 111"/>
                    <a:gd name="T84" fmla="*/ 22 w 180"/>
                    <a:gd name="T85" fmla="*/ 61 h 111"/>
                    <a:gd name="T86" fmla="*/ 22 w 180"/>
                    <a:gd name="T87" fmla="*/ 0 h 111"/>
                    <a:gd name="T88" fmla="*/ 40 w 180"/>
                    <a:gd name="T89" fmla="*/ 0 h 111"/>
                    <a:gd name="T90" fmla="*/ 40 w 180"/>
                    <a:gd name="T91" fmla="*/ 79 h 111"/>
                    <a:gd name="T92" fmla="*/ 25 w 180"/>
                    <a:gd name="T93" fmla="*/ 79 h 111"/>
                    <a:gd name="T94" fmla="*/ 25 w 180"/>
                    <a:gd name="T95" fmla="*/ 100 h 111"/>
                    <a:gd name="T96" fmla="*/ 25 w 180"/>
                    <a:gd name="T97" fmla="*/ 100 h 111"/>
                    <a:gd name="T98" fmla="*/ 40 w 180"/>
                    <a:gd name="T99" fmla="*/ 100 h 111"/>
                    <a:gd name="T100" fmla="*/ 40 w 180"/>
                    <a:gd name="T101" fmla="*/ 111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80" h="111">
                      <a:moveTo>
                        <a:pt x="141" y="61"/>
                      </a:moveTo>
                      <a:lnTo>
                        <a:pt x="180" y="61"/>
                      </a:lnTo>
                      <a:lnTo>
                        <a:pt x="180" y="111"/>
                      </a:lnTo>
                      <a:lnTo>
                        <a:pt x="141" y="111"/>
                      </a:lnTo>
                      <a:lnTo>
                        <a:pt x="141" y="100"/>
                      </a:lnTo>
                      <a:lnTo>
                        <a:pt x="155" y="100"/>
                      </a:lnTo>
                      <a:lnTo>
                        <a:pt x="155" y="79"/>
                      </a:lnTo>
                      <a:lnTo>
                        <a:pt x="141" y="79"/>
                      </a:lnTo>
                      <a:lnTo>
                        <a:pt x="141" y="61"/>
                      </a:lnTo>
                      <a:close/>
                      <a:moveTo>
                        <a:pt x="90" y="61"/>
                      </a:moveTo>
                      <a:lnTo>
                        <a:pt x="141" y="61"/>
                      </a:lnTo>
                      <a:lnTo>
                        <a:pt x="141" y="79"/>
                      </a:lnTo>
                      <a:lnTo>
                        <a:pt x="126" y="79"/>
                      </a:lnTo>
                      <a:lnTo>
                        <a:pt x="126" y="100"/>
                      </a:lnTo>
                      <a:lnTo>
                        <a:pt x="126" y="100"/>
                      </a:lnTo>
                      <a:lnTo>
                        <a:pt x="141" y="100"/>
                      </a:lnTo>
                      <a:lnTo>
                        <a:pt x="141" y="111"/>
                      </a:lnTo>
                      <a:lnTo>
                        <a:pt x="90" y="111"/>
                      </a:lnTo>
                      <a:lnTo>
                        <a:pt x="90" y="100"/>
                      </a:lnTo>
                      <a:lnTo>
                        <a:pt x="105" y="100"/>
                      </a:lnTo>
                      <a:lnTo>
                        <a:pt x="105" y="79"/>
                      </a:lnTo>
                      <a:lnTo>
                        <a:pt x="90" y="79"/>
                      </a:lnTo>
                      <a:lnTo>
                        <a:pt x="90" y="61"/>
                      </a:lnTo>
                      <a:close/>
                      <a:moveTo>
                        <a:pt x="65" y="0"/>
                      </a:moveTo>
                      <a:lnTo>
                        <a:pt x="65" y="61"/>
                      </a:lnTo>
                      <a:lnTo>
                        <a:pt x="90" y="61"/>
                      </a:lnTo>
                      <a:lnTo>
                        <a:pt x="90" y="79"/>
                      </a:lnTo>
                      <a:lnTo>
                        <a:pt x="76" y="79"/>
                      </a:lnTo>
                      <a:lnTo>
                        <a:pt x="76" y="100"/>
                      </a:lnTo>
                      <a:lnTo>
                        <a:pt x="76" y="100"/>
                      </a:lnTo>
                      <a:lnTo>
                        <a:pt x="90" y="100"/>
                      </a:lnTo>
                      <a:lnTo>
                        <a:pt x="90" y="111"/>
                      </a:lnTo>
                      <a:lnTo>
                        <a:pt x="40" y="111"/>
                      </a:lnTo>
                      <a:lnTo>
                        <a:pt x="40" y="100"/>
                      </a:lnTo>
                      <a:lnTo>
                        <a:pt x="54" y="100"/>
                      </a:lnTo>
                      <a:lnTo>
                        <a:pt x="54" y="79"/>
                      </a:lnTo>
                      <a:lnTo>
                        <a:pt x="40" y="79"/>
                      </a:lnTo>
                      <a:lnTo>
                        <a:pt x="40" y="0"/>
                      </a:lnTo>
                      <a:lnTo>
                        <a:pt x="65" y="0"/>
                      </a:lnTo>
                      <a:close/>
                      <a:moveTo>
                        <a:pt x="40" y="111"/>
                      </a:moveTo>
                      <a:lnTo>
                        <a:pt x="0" y="111"/>
                      </a:lnTo>
                      <a:lnTo>
                        <a:pt x="0" y="61"/>
                      </a:lnTo>
                      <a:lnTo>
                        <a:pt x="22" y="61"/>
                      </a:lnTo>
                      <a:lnTo>
                        <a:pt x="22" y="0"/>
                      </a:lnTo>
                      <a:lnTo>
                        <a:pt x="40" y="0"/>
                      </a:lnTo>
                      <a:lnTo>
                        <a:pt x="40" y="79"/>
                      </a:lnTo>
                      <a:lnTo>
                        <a:pt x="25" y="79"/>
                      </a:lnTo>
                      <a:lnTo>
                        <a:pt x="25" y="100"/>
                      </a:lnTo>
                      <a:lnTo>
                        <a:pt x="25" y="100"/>
                      </a:lnTo>
                      <a:lnTo>
                        <a:pt x="40" y="100"/>
                      </a:lnTo>
                      <a:lnTo>
                        <a:pt x="40" y="1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3" name="Freeform: Shape 191">
                  <a:extLst>
                    <a:ext uri="{FF2B5EF4-FFF2-40B4-BE49-F238E27FC236}">
                      <a16:creationId xmlns:a16="http://schemas.microsoft.com/office/drawing/2014/main" id="{9C7A97E9-D922-59FF-28A4-5859857035F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5342467" y="940414"/>
                  <a:ext cx="296550" cy="93131"/>
                </a:xfrm>
                <a:custGeom>
                  <a:avLst/>
                  <a:gdLst>
                    <a:gd name="T0" fmla="*/ 7 w 242"/>
                    <a:gd name="T1" fmla="*/ 76 h 76"/>
                    <a:gd name="T2" fmla="*/ 0 w 242"/>
                    <a:gd name="T3" fmla="*/ 0 h 76"/>
                    <a:gd name="T4" fmla="*/ 242 w 242"/>
                    <a:gd name="T5" fmla="*/ 0 h 76"/>
                    <a:gd name="T6" fmla="*/ 213 w 242"/>
                    <a:gd name="T7" fmla="*/ 76 h 76"/>
                    <a:gd name="T8" fmla="*/ 7 w 242"/>
                    <a:gd name="T9" fmla="*/ 76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2" h="76">
                      <a:moveTo>
                        <a:pt x="7" y="76"/>
                      </a:moveTo>
                      <a:lnTo>
                        <a:pt x="0" y="0"/>
                      </a:lnTo>
                      <a:lnTo>
                        <a:pt x="242" y="0"/>
                      </a:lnTo>
                      <a:lnTo>
                        <a:pt x="213" y="76"/>
                      </a:lnTo>
                      <a:lnTo>
                        <a:pt x="7" y="7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4" name="Freeform: Shape 192">
                  <a:extLst>
                    <a:ext uri="{FF2B5EF4-FFF2-40B4-BE49-F238E27FC236}">
                      <a16:creationId xmlns:a16="http://schemas.microsoft.com/office/drawing/2014/main" id="{C9BD9DC3-AAF3-E148-A358-687A21B80A19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664877" y="4235549"/>
                  <a:ext cx="198517" cy="198517"/>
                </a:xfrm>
                <a:custGeom>
                  <a:avLst/>
                  <a:gdLst>
                    <a:gd name="T0" fmla="*/ 22 w 45"/>
                    <a:gd name="T1" fmla="*/ 42 h 45"/>
                    <a:gd name="T2" fmla="*/ 26 w 45"/>
                    <a:gd name="T3" fmla="*/ 42 h 45"/>
                    <a:gd name="T4" fmla="*/ 27 w 45"/>
                    <a:gd name="T5" fmla="*/ 45 h 45"/>
                    <a:gd name="T6" fmla="*/ 35 w 45"/>
                    <a:gd name="T7" fmla="*/ 41 h 45"/>
                    <a:gd name="T8" fmla="*/ 34 w 45"/>
                    <a:gd name="T9" fmla="*/ 38 h 45"/>
                    <a:gd name="T10" fmla="*/ 38 w 45"/>
                    <a:gd name="T11" fmla="*/ 33 h 45"/>
                    <a:gd name="T12" fmla="*/ 42 w 45"/>
                    <a:gd name="T13" fmla="*/ 35 h 45"/>
                    <a:gd name="T14" fmla="*/ 45 w 45"/>
                    <a:gd name="T15" fmla="*/ 27 h 45"/>
                    <a:gd name="T16" fmla="*/ 42 w 45"/>
                    <a:gd name="T17" fmla="*/ 26 h 45"/>
                    <a:gd name="T18" fmla="*/ 41 w 45"/>
                    <a:gd name="T19" fmla="*/ 19 h 45"/>
                    <a:gd name="T20" fmla="*/ 45 w 45"/>
                    <a:gd name="T21" fmla="*/ 17 h 45"/>
                    <a:gd name="T22" fmla="*/ 41 w 45"/>
                    <a:gd name="T23" fmla="*/ 10 h 45"/>
                    <a:gd name="T24" fmla="*/ 38 w 45"/>
                    <a:gd name="T25" fmla="*/ 11 h 45"/>
                    <a:gd name="T26" fmla="*/ 33 w 45"/>
                    <a:gd name="T27" fmla="*/ 6 h 45"/>
                    <a:gd name="T28" fmla="*/ 35 w 45"/>
                    <a:gd name="T29" fmla="*/ 3 h 45"/>
                    <a:gd name="T30" fmla="*/ 27 w 45"/>
                    <a:gd name="T31" fmla="*/ 0 h 45"/>
                    <a:gd name="T32" fmla="*/ 26 w 45"/>
                    <a:gd name="T33" fmla="*/ 3 h 45"/>
                    <a:gd name="T34" fmla="*/ 22 w 45"/>
                    <a:gd name="T35" fmla="*/ 3 h 45"/>
                    <a:gd name="T36" fmla="*/ 22 w 45"/>
                    <a:gd name="T37" fmla="*/ 9 h 45"/>
                    <a:gd name="T38" fmla="*/ 34 w 45"/>
                    <a:gd name="T39" fmla="*/ 17 h 45"/>
                    <a:gd name="T40" fmla="*/ 27 w 45"/>
                    <a:gd name="T41" fmla="*/ 34 h 45"/>
                    <a:gd name="T42" fmla="*/ 22 w 45"/>
                    <a:gd name="T43" fmla="*/ 35 h 45"/>
                    <a:gd name="T44" fmla="*/ 22 w 45"/>
                    <a:gd name="T45" fmla="*/ 35 h 45"/>
                    <a:gd name="T46" fmla="*/ 22 w 45"/>
                    <a:gd name="T47" fmla="*/ 42 h 45"/>
                    <a:gd name="T48" fmla="*/ 3 w 45"/>
                    <a:gd name="T49" fmla="*/ 26 h 45"/>
                    <a:gd name="T50" fmla="*/ 0 w 45"/>
                    <a:gd name="T51" fmla="*/ 27 h 45"/>
                    <a:gd name="T52" fmla="*/ 3 w 45"/>
                    <a:gd name="T53" fmla="*/ 35 h 45"/>
                    <a:gd name="T54" fmla="*/ 6 w 45"/>
                    <a:gd name="T55" fmla="*/ 34 h 45"/>
                    <a:gd name="T56" fmla="*/ 11 w 45"/>
                    <a:gd name="T57" fmla="*/ 38 h 45"/>
                    <a:gd name="T58" fmla="*/ 10 w 45"/>
                    <a:gd name="T59" fmla="*/ 42 h 45"/>
                    <a:gd name="T60" fmla="*/ 18 w 45"/>
                    <a:gd name="T61" fmla="*/ 45 h 45"/>
                    <a:gd name="T62" fmla="*/ 19 w 45"/>
                    <a:gd name="T63" fmla="*/ 42 h 45"/>
                    <a:gd name="T64" fmla="*/ 22 w 45"/>
                    <a:gd name="T65" fmla="*/ 42 h 45"/>
                    <a:gd name="T66" fmla="*/ 22 w 45"/>
                    <a:gd name="T67" fmla="*/ 35 h 45"/>
                    <a:gd name="T68" fmla="*/ 10 w 45"/>
                    <a:gd name="T69" fmla="*/ 28 h 45"/>
                    <a:gd name="T70" fmla="*/ 17 w 45"/>
                    <a:gd name="T71" fmla="*/ 10 h 45"/>
                    <a:gd name="T72" fmla="*/ 17 w 45"/>
                    <a:gd name="T73" fmla="*/ 10 h 45"/>
                    <a:gd name="T74" fmla="*/ 22 w 45"/>
                    <a:gd name="T75" fmla="*/ 9 h 45"/>
                    <a:gd name="T76" fmla="*/ 22 w 45"/>
                    <a:gd name="T77" fmla="*/ 9 h 45"/>
                    <a:gd name="T78" fmla="*/ 22 w 45"/>
                    <a:gd name="T79" fmla="*/ 3 h 45"/>
                    <a:gd name="T80" fmla="*/ 19 w 45"/>
                    <a:gd name="T81" fmla="*/ 3 h 45"/>
                    <a:gd name="T82" fmla="*/ 17 w 45"/>
                    <a:gd name="T83" fmla="*/ 0 h 45"/>
                    <a:gd name="T84" fmla="*/ 10 w 45"/>
                    <a:gd name="T85" fmla="*/ 3 h 45"/>
                    <a:gd name="T86" fmla="*/ 11 w 45"/>
                    <a:gd name="T87" fmla="*/ 7 h 45"/>
                    <a:gd name="T88" fmla="*/ 6 w 45"/>
                    <a:gd name="T89" fmla="*/ 11 h 45"/>
                    <a:gd name="T90" fmla="*/ 3 w 45"/>
                    <a:gd name="T91" fmla="*/ 10 h 45"/>
                    <a:gd name="T92" fmla="*/ 0 w 45"/>
                    <a:gd name="T93" fmla="*/ 18 h 45"/>
                    <a:gd name="T94" fmla="*/ 3 w 45"/>
                    <a:gd name="T95" fmla="*/ 19 h 45"/>
                    <a:gd name="T96" fmla="*/ 3 w 45"/>
                    <a:gd name="T97" fmla="*/ 26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5" h="45">
                      <a:moveTo>
                        <a:pt x="22" y="42"/>
                      </a:moveTo>
                      <a:cubicBezTo>
                        <a:pt x="24" y="42"/>
                        <a:pt x="25" y="42"/>
                        <a:pt x="26" y="42"/>
                      </a:cubicBezTo>
                      <a:cubicBezTo>
                        <a:pt x="27" y="45"/>
                        <a:pt x="27" y="45"/>
                        <a:pt x="27" y="45"/>
                      </a:cubicBezTo>
                      <a:cubicBezTo>
                        <a:pt x="35" y="41"/>
                        <a:pt x="35" y="41"/>
                        <a:pt x="35" y="41"/>
                      </a:cubicBezTo>
                      <a:cubicBezTo>
                        <a:pt x="34" y="38"/>
                        <a:pt x="34" y="38"/>
                        <a:pt x="34" y="38"/>
                      </a:cubicBezTo>
                      <a:cubicBezTo>
                        <a:pt x="36" y="37"/>
                        <a:pt x="37" y="35"/>
                        <a:pt x="38" y="33"/>
                      </a:cubicBezTo>
                      <a:cubicBezTo>
                        <a:pt x="42" y="35"/>
                        <a:pt x="42" y="35"/>
                        <a:pt x="42" y="35"/>
                      </a:cubicBezTo>
                      <a:cubicBezTo>
                        <a:pt x="45" y="27"/>
                        <a:pt x="45" y="27"/>
                        <a:pt x="45" y="27"/>
                      </a:cubicBezTo>
                      <a:cubicBezTo>
                        <a:pt x="42" y="26"/>
                        <a:pt x="42" y="26"/>
                        <a:pt x="42" y="26"/>
                      </a:cubicBezTo>
                      <a:cubicBezTo>
                        <a:pt x="42" y="23"/>
                        <a:pt x="42" y="21"/>
                        <a:pt x="41" y="19"/>
                      </a:cubicBezTo>
                      <a:cubicBezTo>
                        <a:pt x="45" y="17"/>
                        <a:pt x="45" y="17"/>
                        <a:pt x="45" y="17"/>
                      </a:cubicBezTo>
                      <a:cubicBezTo>
                        <a:pt x="41" y="10"/>
                        <a:pt x="41" y="10"/>
                        <a:pt x="41" y="10"/>
                      </a:cubicBezTo>
                      <a:cubicBezTo>
                        <a:pt x="38" y="11"/>
                        <a:pt x="38" y="11"/>
                        <a:pt x="38" y="11"/>
                      </a:cubicBezTo>
                      <a:cubicBezTo>
                        <a:pt x="37" y="9"/>
                        <a:pt x="35" y="8"/>
                        <a:pt x="33" y="6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6" y="3"/>
                        <a:pt x="26" y="3"/>
                        <a:pt x="26" y="3"/>
                      </a:cubicBezTo>
                      <a:cubicBezTo>
                        <a:pt x="24" y="3"/>
                        <a:pt x="23" y="3"/>
                        <a:pt x="22" y="3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28" y="9"/>
                        <a:pt x="32" y="12"/>
                        <a:pt x="34" y="17"/>
                      </a:cubicBezTo>
                      <a:cubicBezTo>
                        <a:pt x="37" y="24"/>
                        <a:pt x="34" y="32"/>
                        <a:pt x="27" y="34"/>
                      </a:cubicBezTo>
                      <a:cubicBezTo>
                        <a:pt x="26" y="35"/>
                        <a:pt x="24" y="35"/>
                        <a:pt x="22" y="35"/>
                      </a:cubicBezTo>
                      <a:cubicBezTo>
                        <a:pt x="22" y="35"/>
                        <a:pt x="22" y="35"/>
                        <a:pt x="22" y="35"/>
                      </a:cubicBezTo>
                      <a:lnTo>
                        <a:pt x="22" y="42"/>
                      </a:lnTo>
                      <a:close/>
                      <a:moveTo>
                        <a:pt x="3" y="26"/>
                      </a:move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3" y="35"/>
                        <a:pt x="3" y="35"/>
                        <a:pt x="3" y="35"/>
                      </a:cubicBezTo>
                      <a:cubicBezTo>
                        <a:pt x="6" y="34"/>
                        <a:pt x="6" y="34"/>
                        <a:pt x="6" y="34"/>
                      </a:cubicBezTo>
                      <a:cubicBezTo>
                        <a:pt x="8" y="36"/>
                        <a:pt x="9" y="37"/>
                        <a:pt x="11" y="38"/>
                      </a:cubicBezTo>
                      <a:cubicBezTo>
                        <a:pt x="10" y="42"/>
                        <a:pt x="10" y="42"/>
                        <a:pt x="10" y="42"/>
                      </a:cubicBezTo>
                      <a:cubicBezTo>
                        <a:pt x="18" y="45"/>
                        <a:pt x="18" y="45"/>
                        <a:pt x="18" y="45"/>
                      </a:cubicBezTo>
                      <a:cubicBezTo>
                        <a:pt x="19" y="42"/>
                        <a:pt x="19" y="42"/>
                        <a:pt x="19" y="42"/>
                      </a:cubicBezTo>
                      <a:cubicBezTo>
                        <a:pt x="20" y="42"/>
                        <a:pt x="21" y="42"/>
                        <a:pt x="22" y="42"/>
                      </a:cubicBezTo>
                      <a:cubicBezTo>
                        <a:pt x="22" y="35"/>
                        <a:pt x="22" y="35"/>
                        <a:pt x="22" y="35"/>
                      </a:cubicBezTo>
                      <a:cubicBezTo>
                        <a:pt x="17" y="35"/>
                        <a:pt x="12" y="32"/>
                        <a:pt x="10" y="28"/>
                      </a:cubicBezTo>
                      <a:cubicBezTo>
                        <a:pt x="7" y="21"/>
                        <a:pt x="11" y="13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9" y="10"/>
                        <a:pt x="21" y="9"/>
                        <a:pt x="22" y="9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1" y="3"/>
                        <a:pt x="20" y="3"/>
                        <a:pt x="19" y="3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9" y="8"/>
                        <a:pt x="8" y="9"/>
                        <a:pt x="6" y="11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3" y="19"/>
                        <a:pt x="3" y="19"/>
                        <a:pt x="3" y="19"/>
                      </a:cubicBezTo>
                      <a:cubicBezTo>
                        <a:pt x="3" y="21"/>
                        <a:pt x="3" y="24"/>
                        <a:pt x="3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5" name="Freeform: Shape 193">
                  <a:extLst>
                    <a:ext uri="{FF2B5EF4-FFF2-40B4-BE49-F238E27FC236}">
                      <a16:creationId xmlns:a16="http://schemas.microsoft.com/office/drawing/2014/main" id="{B52BBFB5-385E-ABB3-4595-76C986DFCA7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380391" y="3029743"/>
                  <a:ext cx="110287" cy="106611"/>
                </a:xfrm>
                <a:custGeom>
                  <a:avLst/>
                  <a:gdLst>
                    <a:gd name="T0" fmla="*/ 4 w 25"/>
                    <a:gd name="T1" fmla="*/ 24 h 24"/>
                    <a:gd name="T2" fmla="*/ 8 w 25"/>
                    <a:gd name="T3" fmla="*/ 20 h 24"/>
                    <a:gd name="T4" fmla="*/ 8 w 25"/>
                    <a:gd name="T5" fmla="*/ 20 h 24"/>
                    <a:gd name="T6" fmla="*/ 8 w 25"/>
                    <a:gd name="T7" fmla="*/ 6 h 24"/>
                    <a:gd name="T8" fmla="*/ 23 w 25"/>
                    <a:gd name="T9" fmla="*/ 6 h 24"/>
                    <a:gd name="T10" fmla="*/ 23 w 25"/>
                    <a:gd name="T11" fmla="*/ 16 h 24"/>
                    <a:gd name="T12" fmla="*/ 21 w 25"/>
                    <a:gd name="T13" fmla="*/ 15 h 24"/>
                    <a:gd name="T14" fmla="*/ 17 w 25"/>
                    <a:gd name="T15" fmla="*/ 20 h 24"/>
                    <a:gd name="T16" fmla="*/ 21 w 25"/>
                    <a:gd name="T17" fmla="*/ 24 h 24"/>
                    <a:gd name="T18" fmla="*/ 25 w 25"/>
                    <a:gd name="T19" fmla="*/ 20 h 24"/>
                    <a:gd name="T20" fmla="*/ 25 w 25"/>
                    <a:gd name="T21" fmla="*/ 20 h 24"/>
                    <a:gd name="T22" fmla="*/ 25 w 25"/>
                    <a:gd name="T23" fmla="*/ 20 h 24"/>
                    <a:gd name="T24" fmla="*/ 25 w 25"/>
                    <a:gd name="T25" fmla="*/ 6 h 24"/>
                    <a:gd name="T26" fmla="*/ 25 w 25"/>
                    <a:gd name="T27" fmla="*/ 0 h 24"/>
                    <a:gd name="T28" fmla="*/ 23 w 25"/>
                    <a:gd name="T29" fmla="*/ 0 h 24"/>
                    <a:gd name="T30" fmla="*/ 8 w 25"/>
                    <a:gd name="T31" fmla="*/ 0 h 24"/>
                    <a:gd name="T32" fmla="*/ 6 w 25"/>
                    <a:gd name="T33" fmla="*/ 0 h 24"/>
                    <a:gd name="T34" fmla="*/ 6 w 25"/>
                    <a:gd name="T35" fmla="*/ 6 h 24"/>
                    <a:gd name="T36" fmla="*/ 6 w 25"/>
                    <a:gd name="T37" fmla="*/ 16 h 24"/>
                    <a:gd name="T38" fmla="*/ 4 w 25"/>
                    <a:gd name="T39" fmla="*/ 15 h 24"/>
                    <a:gd name="T40" fmla="*/ 0 w 25"/>
                    <a:gd name="T41" fmla="*/ 20 h 24"/>
                    <a:gd name="T42" fmla="*/ 4 w 25"/>
                    <a:gd name="T43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5" h="24">
                      <a:moveTo>
                        <a:pt x="4" y="24"/>
                      </a:moveTo>
                      <a:cubicBezTo>
                        <a:pt x="7" y="24"/>
                        <a:pt x="8" y="22"/>
                        <a:pt x="8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22" y="15"/>
                        <a:pt x="21" y="15"/>
                        <a:pt x="21" y="15"/>
                      </a:cubicBezTo>
                      <a:cubicBezTo>
                        <a:pt x="18" y="15"/>
                        <a:pt x="17" y="17"/>
                        <a:pt x="17" y="20"/>
                      </a:cubicBezTo>
                      <a:cubicBezTo>
                        <a:pt x="17" y="22"/>
                        <a:pt x="18" y="24"/>
                        <a:pt x="21" y="24"/>
                      </a:cubicBezTo>
                      <a:cubicBezTo>
                        <a:pt x="23" y="24"/>
                        <a:pt x="25" y="22"/>
                        <a:pt x="25" y="20"/>
                      </a:cubicBezTo>
                      <a:cubicBezTo>
                        <a:pt x="25" y="20"/>
                        <a:pt x="25" y="20"/>
                        <a:pt x="25" y="20"/>
                      </a:cubicBezTo>
                      <a:cubicBezTo>
                        <a:pt x="25" y="20"/>
                        <a:pt x="25" y="20"/>
                        <a:pt x="25" y="20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5" y="15"/>
                        <a:pt x="5" y="15"/>
                        <a:pt x="4" y="15"/>
                      </a:cubicBezTo>
                      <a:cubicBezTo>
                        <a:pt x="2" y="15"/>
                        <a:pt x="0" y="17"/>
                        <a:pt x="0" y="20"/>
                      </a:cubicBezTo>
                      <a:cubicBezTo>
                        <a:pt x="0" y="22"/>
                        <a:pt x="2" y="24"/>
                        <a:pt x="4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6" name="Freeform: Shape 194">
                  <a:extLst>
                    <a:ext uri="{FF2B5EF4-FFF2-40B4-BE49-F238E27FC236}">
                      <a16:creationId xmlns:a16="http://schemas.microsoft.com/office/drawing/2014/main" id="{03CEC9E9-827B-DA39-3038-05D3B5B77C71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6124280" y="1466116"/>
                  <a:ext cx="115189" cy="106611"/>
                </a:xfrm>
                <a:custGeom>
                  <a:avLst/>
                  <a:gdLst>
                    <a:gd name="T0" fmla="*/ 5 w 26"/>
                    <a:gd name="T1" fmla="*/ 24 h 24"/>
                    <a:gd name="T2" fmla="*/ 9 w 26"/>
                    <a:gd name="T3" fmla="*/ 20 h 24"/>
                    <a:gd name="T4" fmla="*/ 9 w 26"/>
                    <a:gd name="T5" fmla="*/ 20 h 24"/>
                    <a:gd name="T6" fmla="*/ 9 w 26"/>
                    <a:gd name="T7" fmla="*/ 6 h 24"/>
                    <a:gd name="T8" fmla="*/ 23 w 26"/>
                    <a:gd name="T9" fmla="*/ 6 h 24"/>
                    <a:gd name="T10" fmla="*/ 23 w 26"/>
                    <a:gd name="T11" fmla="*/ 16 h 24"/>
                    <a:gd name="T12" fmla="*/ 21 w 26"/>
                    <a:gd name="T13" fmla="*/ 15 h 24"/>
                    <a:gd name="T14" fmla="*/ 17 w 26"/>
                    <a:gd name="T15" fmla="*/ 20 h 24"/>
                    <a:gd name="T16" fmla="*/ 21 w 26"/>
                    <a:gd name="T17" fmla="*/ 24 h 24"/>
                    <a:gd name="T18" fmla="*/ 26 w 26"/>
                    <a:gd name="T19" fmla="*/ 20 h 24"/>
                    <a:gd name="T20" fmla="*/ 26 w 26"/>
                    <a:gd name="T21" fmla="*/ 20 h 24"/>
                    <a:gd name="T22" fmla="*/ 26 w 26"/>
                    <a:gd name="T23" fmla="*/ 20 h 24"/>
                    <a:gd name="T24" fmla="*/ 26 w 26"/>
                    <a:gd name="T25" fmla="*/ 6 h 24"/>
                    <a:gd name="T26" fmla="*/ 26 w 26"/>
                    <a:gd name="T27" fmla="*/ 0 h 24"/>
                    <a:gd name="T28" fmla="*/ 23 w 26"/>
                    <a:gd name="T29" fmla="*/ 0 h 24"/>
                    <a:gd name="T30" fmla="*/ 9 w 26"/>
                    <a:gd name="T31" fmla="*/ 0 h 24"/>
                    <a:gd name="T32" fmla="*/ 6 w 26"/>
                    <a:gd name="T33" fmla="*/ 0 h 24"/>
                    <a:gd name="T34" fmla="*/ 6 w 26"/>
                    <a:gd name="T35" fmla="*/ 6 h 24"/>
                    <a:gd name="T36" fmla="*/ 6 w 26"/>
                    <a:gd name="T37" fmla="*/ 16 h 24"/>
                    <a:gd name="T38" fmla="*/ 5 w 26"/>
                    <a:gd name="T39" fmla="*/ 15 h 24"/>
                    <a:gd name="T40" fmla="*/ 0 w 26"/>
                    <a:gd name="T41" fmla="*/ 20 h 24"/>
                    <a:gd name="T42" fmla="*/ 5 w 26"/>
                    <a:gd name="T43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6" h="24">
                      <a:moveTo>
                        <a:pt x="5" y="24"/>
                      </a:moveTo>
                      <a:cubicBezTo>
                        <a:pt x="7" y="24"/>
                        <a:pt x="9" y="22"/>
                        <a:pt x="9" y="20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23" y="16"/>
                        <a:pt x="22" y="15"/>
                        <a:pt x="21" y="15"/>
                      </a:cubicBezTo>
                      <a:cubicBezTo>
                        <a:pt x="19" y="15"/>
                        <a:pt x="17" y="17"/>
                        <a:pt x="17" y="20"/>
                      </a:cubicBezTo>
                      <a:cubicBezTo>
                        <a:pt x="17" y="22"/>
                        <a:pt x="19" y="24"/>
                        <a:pt x="21" y="24"/>
                      </a:cubicBezTo>
                      <a:cubicBezTo>
                        <a:pt x="24" y="24"/>
                        <a:pt x="26" y="22"/>
                        <a:pt x="26" y="20"/>
                      </a:cubicBezTo>
                      <a:cubicBezTo>
                        <a:pt x="26" y="20"/>
                        <a:pt x="26" y="20"/>
                        <a:pt x="26" y="20"/>
                      </a:cubicBezTo>
                      <a:cubicBezTo>
                        <a:pt x="26" y="20"/>
                        <a:pt x="26" y="20"/>
                        <a:pt x="26" y="20"/>
                      </a:cubicBezTo>
                      <a:cubicBezTo>
                        <a:pt x="26" y="6"/>
                        <a:pt x="26" y="6"/>
                        <a:pt x="26" y="6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6" y="16"/>
                        <a:pt x="5" y="15"/>
                        <a:pt x="5" y="15"/>
                      </a:cubicBezTo>
                      <a:cubicBezTo>
                        <a:pt x="2" y="15"/>
                        <a:pt x="0" y="17"/>
                        <a:pt x="0" y="20"/>
                      </a:cubicBezTo>
                      <a:cubicBezTo>
                        <a:pt x="0" y="22"/>
                        <a:pt x="2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7" name="Freeform: Shape 195">
                  <a:extLst>
                    <a:ext uri="{FF2B5EF4-FFF2-40B4-BE49-F238E27FC236}">
                      <a16:creationId xmlns:a16="http://schemas.microsoft.com/office/drawing/2014/main" id="{5AFA5B79-375C-6C51-A332-741F8297D4E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652686" y="2010199"/>
                  <a:ext cx="133570" cy="123767"/>
                </a:xfrm>
                <a:custGeom>
                  <a:avLst/>
                  <a:gdLst>
                    <a:gd name="T0" fmla="*/ 5 w 30"/>
                    <a:gd name="T1" fmla="*/ 28 h 28"/>
                    <a:gd name="T2" fmla="*/ 10 w 30"/>
                    <a:gd name="T3" fmla="*/ 23 h 28"/>
                    <a:gd name="T4" fmla="*/ 10 w 30"/>
                    <a:gd name="T5" fmla="*/ 23 h 28"/>
                    <a:gd name="T6" fmla="*/ 10 w 30"/>
                    <a:gd name="T7" fmla="*/ 6 h 28"/>
                    <a:gd name="T8" fmla="*/ 27 w 30"/>
                    <a:gd name="T9" fmla="*/ 6 h 28"/>
                    <a:gd name="T10" fmla="*/ 27 w 30"/>
                    <a:gd name="T11" fmla="*/ 18 h 28"/>
                    <a:gd name="T12" fmla="*/ 25 w 30"/>
                    <a:gd name="T13" fmla="*/ 18 h 28"/>
                    <a:gd name="T14" fmla="*/ 20 w 30"/>
                    <a:gd name="T15" fmla="*/ 23 h 28"/>
                    <a:gd name="T16" fmla="*/ 25 w 30"/>
                    <a:gd name="T17" fmla="*/ 28 h 28"/>
                    <a:gd name="T18" fmla="*/ 30 w 30"/>
                    <a:gd name="T19" fmla="*/ 23 h 28"/>
                    <a:gd name="T20" fmla="*/ 30 w 30"/>
                    <a:gd name="T21" fmla="*/ 23 h 28"/>
                    <a:gd name="T22" fmla="*/ 30 w 30"/>
                    <a:gd name="T23" fmla="*/ 23 h 28"/>
                    <a:gd name="T24" fmla="*/ 30 w 30"/>
                    <a:gd name="T25" fmla="*/ 6 h 28"/>
                    <a:gd name="T26" fmla="*/ 30 w 30"/>
                    <a:gd name="T27" fmla="*/ 0 h 28"/>
                    <a:gd name="T28" fmla="*/ 27 w 30"/>
                    <a:gd name="T29" fmla="*/ 0 h 28"/>
                    <a:gd name="T30" fmla="*/ 10 w 30"/>
                    <a:gd name="T31" fmla="*/ 0 h 28"/>
                    <a:gd name="T32" fmla="*/ 7 w 30"/>
                    <a:gd name="T33" fmla="*/ 0 h 28"/>
                    <a:gd name="T34" fmla="*/ 7 w 30"/>
                    <a:gd name="T35" fmla="*/ 6 h 28"/>
                    <a:gd name="T36" fmla="*/ 7 w 30"/>
                    <a:gd name="T37" fmla="*/ 18 h 28"/>
                    <a:gd name="T38" fmla="*/ 5 w 30"/>
                    <a:gd name="T39" fmla="*/ 18 h 28"/>
                    <a:gd name="T40" fmla="*/ 0 w 30"/>
                    <a:gd name="T41" fmla="*/ 23 h 28"/>
                    <a:gd name="T42" fmla="*/ 5 w 30"/>
                    <a:gd name="T43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0" h="28">
                      <a:moveTo>
                        <a:pt x="5" y="28"/>
                      </a:moveTo>
                      <a:cubicBezTo>
                        <a:pt x="8" y="28"/>
                        <a:pt x="10" y="26"/>
                        <a:pt x="10" y="23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27" y="6"/>
                        <a:pt x="27" y="6"/>
                        <a:pt x="27" y="6"/>
                      </a:cubicBez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6" y="18"/>
                        <a:pt x="26" y="18"/>
                        <a:pt x="25" y="18"/>
                      </a:cubicBezTo>
                      <a:cubicBezTo>
                        <a:pt x="22" y="18"/>
                        <a:pt x="20" y="20"/>
                        <a:pt x="20" y="23"/>
                      </a:cubicBezTo>
                      <a:cubicBezTo>
                        <a:pt x="20" y="26"/>
                        <a:pt x="22" y="28"/>
                        <a:pt x="25" y="28"/>
                      </a:cubicBezTo>
                      <a:cubicBezTo>
                        <a:pt x="28" y="28"/>
                        <a:pt x="30" y="26"/>
                        <a:pt x="30" y="23"/>
                      </a:cubicBezTo>
                      <a:cubicBezTo>
                        <a:pt x="30" y="23"/>
                        <a:pt x="30" y="23"/>
                        <a:pt x="30" y="23"/>
                      </a:cubicBezTo>
                      <a:cubicBezTo>
                        <a:pt x="30" y="23"/>
                        <a:pt x="30" y="23"/>
                        <a:pt x="30" y="23"/>
                      </a:cubicBezTo>
                      <a:cubicBezTo>
                        <a:pt x="30" y="6"/>
                        <a:pt x="30" y="6"/>
                        <a:pt x="30" y="6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6" y="18"/>
                        <a:pt x="5" y="18"/>
                        <a:pt x="5" y="18"/>
                      </a:cubicBezTo>
                      <a:cubicBezTo>
                        <a:pt x="2" y="18"/>
                        <a:pt x="0" y="20"/>
                        <a:pt x="0" y="23"/>
                      </a:cubicBezTo>
                      <a:cubicBezTo>
                        <a:pt x="0" y="26"/>
                        <a:pt x="2" y="28"/>
                        <a:pt x="5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8" name="Freeform: Shape 196">
                  <a:extLst>
                    <a:ext uri="{FF2B5EF4-FFF2-40B4-BE49-F238E27FC236}">
                      <a16:creationId xmlns:a16="http://schemas.microsoft.com/office/drawing/2014/main" id="{66BDE0A3-6400-9EFA-B35C-D6219700D1C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615860" y="4155897"/>
                  <a:ext cx="79652" cy="101709"/>
                </a:xfrm>
                <a:custGeom>
                  <a:avLst/>
                  <a:gdLst>
                    <a:gd name="T0" fmla="*/ 0 w 18"/>
                    <a:gd name="T1" fmla="*/ 0 h 23"/>
                    <a:gd name="T2" fmla="*/ 7 w 18"/>
                    <a:gd name="T3" fmla="*/ 23 h 23"/>
                    <a:gd name="T4" fmla="*/ 18 w 18"/>
                    <a:gd name="T5" fmla="*/ 0 h 23"/>
                    <a:gd name="T6" fmla="*/ 0 w 18"/>
                    <a:gd name="T7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23">
                      <a:moveTo>
                        <a:pt x="0" y="0"/>
                      </a:moveTo>
                      <a:cubicBezTo>
                        <a:pt x="1" y="9"/>
                        <a:pt x="3" y="17"/>
                        <a:pt x="7" y="23"/>
                      </a:cubicBezTo>
                      <a:cubicBezTo>
                        <a:pt x="13" y="17"/>
                        <a:pt x="18" y="9"/>
                        <a:pt x="18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9" name="Freeform: Shape 197">
                  <a:extLst>
                    <a:ext uri="{FF2B5EF4-FFF2-40B4-BE49-F238E27FC236}">
                      <a16:creationId xmlns:a16="http://schemas.microsoft.com/office/drawing/2014/main" id="{FAB89B1B-4F6E-E94D-24CC-D701EDD4F5C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615860" y="4028454"/>
                  <a:ext cx="79652" cy="101709"/>
                </a:xfrm>
                <a:custGeom>
                  <a:avLst/>
                  <a:gdLst>
                    <a:gd name="T0" fmla="*/ 7 w 18"/>
                    <a:gd name="T1" fmla="*/ 0 h 23"/>
                    <a:gd name="T2" fmla="*/ 0 w 18"/>
                    <a:gd name="T3" fmla="*/ 23 h 23"/>
                    <a:gd name="T4" fmla="*/ 18 w 18"/>
                    <a:gd name="T5" fmla="*/ 23 h 23"/>
                    <a:gd name="T6" fmla="*/ 7 w 18"/>
                    <a:gd name="T7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23">
                      <a:moveTo>
                        <a:pt x="7" y="0"/>
                      </a:moveTo>
                      <a:cubicBezTo>
                        <a:pt x="3" y="6"/>
                        <a:pt x="1" y="14"/>
                        <a:pt x="0" y="23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8" y="14"/>
                        <a:pt x="13" y="6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0" name="Freeform: Shape 198">
                  <a:extLst>
                    <a:ext uri="{FF2B5EF4-FFF2-40B4-BE49-F238E27FC236}">
                      <a16:creationId xmlns:a16="http://schemas.microsoft.com/office/drawing/2014/main" id="{5F8C7B56-D60F-9034-0FDE-F5B56EBEAEE5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554590" y="3988015"/>
                  <a:ext cx="69849" cy="142148"/>
                </a:xfrm>
                <a:custGeom>
                  <a:avLst/>
                  <a:gdLst>
                    <a:gd name="T0" fmla="*/ 0 w 16"/>
                    <a:gd name="T1" fmla="*/ 0 h 32"/>
                    <a:gd name="T2" fmla="*/ 0 w 16"/>
                    <a:gd name="T3" fmla="*/ 32 h 32"/>
                    <a:gd name="T4" fmla="*/ 8 w 16"/>
                    <a:gd name="T5" fmla="*/ 32 h 32"/>
                    <a:gd name="T6" fmla="*/ 16 w 16"/>
                    <a:gd name="T7" fmla="*/ 5 h 32"/>
                    <a:gd name="T8" fmla="*/ 0 w 16"/>
                    <a:gd name="T9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32">
                      <a:moveTo>
                        <a:pt x="0" y="0"/>
                      </a:move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8" y="32"/>
                        <a:pt x="8" y="32"/>
                        <a:pt x="8" y="32"/>
                      </a:cubicBezTo>
                      <a:cubicBezTo>
                        <a:pt x="9" y="21"/>
                        <a:pt x="12" y="12"/>
                        <a:pt x="16" y="5"/>
                      </a:cubicBezTo>
                      <a:cubicBezTo>
                        <a:pt x="12" y="2"/>
                        <a:pt x="6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1" name="Freeform: Shape 199">
                  <a:extLst>
                    <a:ext uri="{FF2B5EF4-FFF2-40B4-BE49-F238E27FC236}">
                      <a16:creationId xmlns:a16="http://schemas.microsoft.com/office/drawing/2014/main" id="{52AEDB67-3A76-B665-3CEB-C8D4AC23ACF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456557" y="4155897"/>
                  <a:ext cx="71074" cy="142148"/>
                </a:xfrm>
                <a:custGeom>
                  <a:avLst/>
                  <a:gdLst>
                    <a:gd name="T0" fmla="*/ 16 w 16"/>
                    <a:gd name="T1" fmla="*/ 32 h 32"/>
                    <a:gd name="T2" fmla="*/ 16 w 16"/>
                    <a:gd name="T3" fmla="*/ 0 h 32"/>
                    <a:gd name="T4" fmla="*/ 8 w 16"/>
                    <a:gd name="T5" fmla="*/ 0 h 32"/>
                    <a:gd name="T6" fmla="*/ 0 w 16"/>
                    <a:gd name="T7" fmla="*/ 27 h 32"/>
                    <a:gd name="T8" fmla="*/ 16 w 16"/>
                    <a:gd name="T9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32">
                      <a:moveTo>
                        <a:pt x="16" y="32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7" y="11"/>
                        <a:pt x="4" y="20"/>
                        <a:pt x="0" y="27"/>
                      </a:cubicBezTo>
                      <a:cubicBezTo>
                        <a:pt x="5" y="30"/>
                        <a:pt x="10" y="32"/>
                        <a:pt x="16" y="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2" name="Freeform: Shape 200">
                  <a:extLst>
                    <a:ext uri="{FF2B5EF4-FFF2-40B4-BE49-F238E27FC236}">
                      <a16:creationId xmlns:a16="http://schemas.microsoft.com/office/drawing/2014/main" id="{8E141654-6872-D3D4-9AB3-357BF1AB1D2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456557" y="3988015"/>
                  <a:ext cx="71074" cy="142148"/>
                </a:xfrm>
                <a:custGeom>
                  <a:avLst/>
                  <a:gdLst>
                    <a:gd name="T0" fmla="*/ 8 w 16"/>
                    <a:gd name="T1" fmla="*/ 32 h 32"/>
                    <a:gd name="T2" fmla="*/ 16 w 16"/>
                    <a:gd name="T3" fmla="*/ 32 h 32"/>
                    <a:gd name="T4" fmla="*/ 16 w 16"/>
                    <a:gd name="T5" fmla="*/ 0 h 32"/>
                    <a:gd name="T6" fmla="*/ 0 w 16"/>
                    <a:gd name="T7" fmla="*/ 6 h 32"/>
                    <a:gd name="T8" fmla="*/ 8 w 16"/>
                    <a:gd name="T9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32">
                      <a:moveTo>
                        <a:pt x="8" y="32"/>
                      </a:move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0" y="0"/>
                        <a:pt x="5" y="2"/>
                        <a:pt x="0" y="6"/>
                      </a:cubicBezTo>
                      <a:cubicBezTo>
                        <a:pt x="4" y="12"/>
                        <a:pt x="7" y="21"/>
                        <a:pt x="8" y="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3" name="Freeform: Shape 201">
                  <a:extLst>
                    <a:ext uri="{FF2B5EF4-FFF2-40B4-BE49-F238E27FC236}">
                      <a16:creationId xmlns:a16="http://schemas.microsoft.com/office/drawing/2014/main" id="{3B66364C-DE44-118A-BC2A-A95F870D7DC1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386708" y="4155897"/>
                  <a:ext cx="79652" cy="101709"/>
                </a:xfrm>
                <a:custGeom>
                  <a:avLst/>
                  <a:gdLst>
                    <a:gd name="T0" fmla="*/ 11 w 18"/>
                    <a:gd name="T1" fmla="*/ 23 h 23"/>
                    <a:gd name="T2" fmla="*/ 18 w 18"/>
                    <a:gd name="T3" fmla="*/ 0 h 23"/>
                    <a:gd name="T4" fmla="*/ 0 w 18"/>
                    <a:gd name="T5" fmla="*/ 0 h 23"/>
                    <a:gd name="T6" fmla="*/ 11 w 18"/>
                    <a:gd name="T7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23">
                      <a:moveTo>
                        <a:pt x="11" y="23"/>
                      </a:moveTo>
                      <a:cubicBezTo>
                        <a:pt x="15" y="17"/>
                        <a:pt x="18" y="9"/>
                        <a:pt x="1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9"/>
                        <a:pt x="5" y="17"/>
                        <a:pt x="11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4" name="Freeform: Shape 202">
                  <a:extLst>
                    <a:ext uri="{FF2B5EF4-FFF2-40B4-BE49-F238E27FC236}">
                      <a16:creationId xmlns:a16="http://schemas.microsoft.com/office/drawing/2014/main" id="{79D31FBD-5637-CD1C-E033-33C30EA4F75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386708" y="4028454"/>
                  <a:ext cx="79652" cy="101709"/>
                </a:xfrm>
                <a:custGeom>
                  <a:avLst/>
                  <a:gdLst>
                    <a:gd name="T0" fmla="*/ 11 w 18"/>
                    <a:gd name="T1" fmla="*/ 0 h 23"/>
                    <a:gd name="T2" fmla="*/ 0 w 18"/>
                    <a:gd name="T3" fmla="*/ 23 h 23"/>
                    <a:gd name="T4" fmla="*/ 18 w 18"/>
                    <a:gd name="T5" fmla="*/ 23 h 23"/>
                    <a:gd name="T6" fmla="*/ 11 w 18"/>
                    <a:gd name="T7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23">
                      <a:moveTo>
                        <a:pt x="11" y="0"/>
                      </a:moveTo>
                      <a:cubicBezTo>
                        <a:pt x="5" y="6"/>
                        <a:pt x="1" y="14"/>
                        <a:pt x="0" y="23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8" y="14"/>
                        <a:pt x="15" y="6"/>
                        <a:pt x="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5" name="Freeform: Shape 203">
                  <a:extLst>
                    <a:ext uri="{FF2B5EF4-FFF2-40B4-BE49-F238E27FC236}">
                      <a16:creationId xmlns:a16="http://schemas.microsoft.com/office/drawing/2014/main" id="{E8D8EFDC-AC50-2883-9001-A0BDB25B7AF6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554590" y="4155897"/>
                  <a:ext cx="69849" cy="142148"/>
                </a:xfrm>
                <a:custGeom>
                  <a:avLst/>
                  <a:gdLst>
                    <a:gd name="T0" fmla="*/ 0 w 16"/>
                    <a:gd name="T1" fmla="*/ 32 h 32"/>
                    <a:gd name="T2" fmla="*/ 16 w 16"/>
                    <a:gd name="T3" fmla="*/ 27 h 32"/>
                    <a:gd name="T4" fmla="*/ 8 w 16"/>
                    <a:gd name="T5" fmla="*/ 0 h 32"/>
                    <a:gd name="T6" fmla="*/ 0 w 16"/>
                    <a:gd name="T7" fmla="*/ 0 h 32"/>
                    <a:gd name="T8" fmla="*/ 0 w 16"/>
                    <a:gd name="T9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32">
                      <a:moveTo>
                        <a:pt x="0" y="32"/>
                      </a:moveTo>
                      <a:cubicBezTo>
                        <a:pt x="6" y="32"/>
                        <a:pt x="12" y="30"/>
                        <a:pt x="16" y="27"/>
                      </a:cubicBezTo>
                      <a:cubicBezTo>
                        <a:pt x="12" y="20"/>
                        <a:pt x="9" y="11"/>
                        <a:pt x="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6" name="Freeform: Shape 204">
                  <a:extLst>
                    <a:ext uri="{FF2B5EF4-FFF2-40B4-BE49-F238E27FC236}">
                      <a16:creationId xmlns:a16="http://schemas.microsoft.com/office/drawing/2014/main" id="{2E3B4173-69B9-E9A9-CC0A-8A56A871CD5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3152654" y="3882630"/>
                  <a:ext cx="207095" cy="198517"/>
                </a:xfrm>
                <a:custGeom>
                  <a:avLst/>
                  <a:gdLst>
                    <a:gd name="T0" fmla="*/ 34 w 47"/>
                    <a:gd name="T1" fmla="*/ 27 h 45"/>
                    <a:gd name="T2" fmla="*/ 32 w 47"/>
                    <a:gd name="T3" fmla="*/ 5 h 45"/>
                    <a:gd name="T4" fmla="*/ 19 w 47"/>
                    <a:gd name="T5" fmla="*/ 0 h 45"/>
                    <a:gd name="T6" fmla="*/ 19 w 47"/>
                    <a:gd name="T7" fmla="*/ 15 h 45"/>
                    <a:gd name="T8" fmla="*/ 30 w 47"/>
                    <a:gd name="T9" fmla="*/ 15 h 45"/>
                    <a:gd name="T10" fmla="*/ 30 w 47"/>
                    <a:gd name="T11" fmla="*/ 21 h 45"/>
                    <a:gd name="T12" fmla="*/ 30 w 47"/>
                    <a:gd name="T13" fmla="*/ 21 h 45"/>
                    <a:gd name="T14" fmla="*/ 30 w 47"/>
                    <a:gd name="T15" fmla="*/ 21 h 45"/>
                    <a:gd name="T16" fmla="*/ 19 w 47"/>
                    <a:gd name="T17" fmla="*/ 21 h 45"/>
                    <a:gd name="T18" fmla="*/ 19 w 47"/>
                    <a:gd name="T19" fmla="*/ 36 h 45"/>
                    <a:gd name="T20" fmla="*/ 28 w 47"/>
                    <a:gd name="T21" fmla="*/ 33 h 45"/>
                    <a:gd name="T22" fmla="*/ 41 w 47"/>
                    <a:gd name="T23" fmla="*/ 45 h 45"/>
                    <a:gd name="T24" fmla="*/ 47 w 47"/>
                    <a:gd name="T25" fmla="*/ 40 h 45"/>
                    <a:gd name="T26" fmla="*/ 34 w 47"/>
                    <a:gd name="T27" fmla="*/ 27 h 45"/>
                    <a:gd name="T28" fmla="*/ 19 w 47"/>
                    <a:gd name="T29" fmla="*/ 0 h 45"/>
                    <a:gd name="T30" fmla="*/ 7 w 47"/>
                    <a:gd name="T31" fmla="*/ 5 h 45"/>
                    <a:gd name="T32" fmla="*/ 7 w 47"/>
                    <a:gd name="T33" fmla="*/ 30 h 45"/>
                    <a:gd name="T34" fmla="*/ 19 w 47"/>
                    <a:gd name="T35" fmla="*/ 36 h 45"/>
                    <a:gd name="T36" fmla="*/ 19 w 47"/>
                    <a:gd name="T37" fmla="*/ 21 h 45"/>
                    <a:gd name="T38" fmla="*/ 8 w 47"/>
                    <a:gd name="T39" fmla="*/ 21 h 45"/>
                    <a:gd name="T40" fmla="*/ 8 w 47"/>
                    <a:gd name="T41" fmla="*/ 15 h 45"/>
                    <a:gd name="T42" fmla="*/ 19 w 47"/>
                    <a:gd name="T43" fmla="*/ 15 h 45"/>
                    <a:gd name="T44" fmla="*/ 19 w 47"/>
                    <a:gd name="T45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7" h="45">
                      <a:moveTo>
                        <a:pt x="34" y="27"/>
                      </a:moveTo>
                      <a:cubicBezTo>
                        <a:pt x="38" y="20"/>
                        <a:pt x="38" y="11"/>
                        <a:pt x="32" y="5"/>
                      </a:cubicBezTo>
                      <a:cubicBezTo>
                        <a:pt x="28" y="2"/>
                        <a:pt x="24" y="0"/>
                        <a:pt x="19" y="0"/>
                      </a:cubicBezTo>
                      <a:cubicBezTo>
                        <a:pt x="19" y="15"/>
                        <a:pt x="19" y="15"/>
                        <a:pt x="19" y="15"/>
                      </a:cubicBezTo>
                      <a:cubicBezTo>
                        <a:pt x="30" y="15"/>
                        <a:pt x="30" y="15"/>
                        <a:pt x="30" y="15"/>
                      </a:cubicBezTo>
                      <a:cubicBezTo>
                        <a:pt x="30" y="21"/>
                        <a:pt x="30" y="21"/>
                        <a:pt x="30" y="21"/>
                      </a:cubicBezTo>
                      <a:cubicBezTo>
                        <a:pt x="30" y="21"/>
                        <a:pt x="30" y="21"/>
                        <a:pt x="30" y="21"/>
                      </a:cubicBezTo>
                      <a:cubicBezTo>
                        <a:pt x="30" y="21"/>
                        <a:pt x="30" y="21"/>
                        <a:pt x="30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9" y="36"/>
                        <a:pt x="19" y="36"/>
                        <a:pt x="19" y="36"/>
                      </a:cubicBezTo>
                      <a:cubicBezTo>
                        <a:pt x="22" y="36"/>
                        <a:pt x="26" y="35"/>
                        <a:pt x="28" y="33"/>
                      </a:cubicBezTo>
                      <a:cubicBezTo>
                        <a:pt x="41" y="45"/>
                        <a:pt x="41" y="45"/>
                        <a:pt x="41" y="45"/>
                      </a:cubicBezTo>
                      <a:cubicBezTo>
                        <a:pt x="47" y="40"/>
                        <a:pt x="47" y="40"/>
                        <a:pt x="47" y="40"/>
                      </a:cubicBezTo>
                      <a:lnTo>
                        <a:pt x="34" y="27"/>
                      </a:lnTo>
                      <a:close/>
                      <a:moveTo>
                        <a:pt x="19" y="0"/>
                      </a:moveTo>
                      <a:cubicBezTo>
                        <a:pt x="15" y="0"/>
                        <a:pt x="10" y="2"/>
                        <a:pt x="7" y="5"/>
                      </a:cubicBezTo>
                      <a:cubicBezTo>
                        <a:pt x="0" y="12"/>
                        <a:pt x="0" y="23"/>
                        <a:pt x="7" y="30"/>
                      </a:cubicBezTo>
                      <a:cubicBezTo>
                        <a:pt x="10" y="34"/>
                        <a:pt x="15" y="36"/>
                        <a:pt x="19" y="36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19" y="15"/>
                        <a:pt x="19" y="15"/>
                        <a:pt x="19" y="15"/>
                      </a:cubicBezTo>
                      <a:lnTo>
                        <a:pt x="1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7" name="Rectangle 205">
                  <a:extLst>
                    <a:ext uri="{FF2B5EF4-FFF2-40B4-BE49-F238E27FC236}">
                      <a16:creationId xmlns:a16="http://schemas.microsoft.com/office/drawing/2014/main" id="{747B572C-DF24-EEEF-E15B-59474CAC90A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221214" y="4266184"/>
                  <a:ext cx="30635" cy="21689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8" name="Rectangle 206">
                  <a:extLst>
                    <a:ext uri="{FF2B5EF4-FFF2-40B4-BE49-F238E27FC236}">
                      <a16:creationId xmlns:a16="http://schemas.microsoft.com/office/drawing/2014/main" id="{319056EF-4670-199E-5465-CD67DC03772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172198" y="4386274"/>
                  <a:ext cx="35537" cy="9680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9" name="Rectangle 207">
                  <a:extLst>
                    <a:ext uri="{FF2B5EF4-FFF2-40B4-BE49-F238E27FC236}">
                      <a16:creationId xmlns:a16="http://schemas.microsoft.com/office/drawing/2014/main" id="{AFC95449-32C3-78F6-179E-75032890793D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128083" y="4298045"/>
                  <a:ext cx="30635" cy="18503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0" name="Rectangle 208">
                  <a:extLst>
                    <a:ext uri="{FF2B5EF4-FFF2-40B4-BE49-F238E27FC236}">
                      <a16:creationId xmlns:a16="http://schemas.microsoft.com/office/drawing/2014/main" id="{C999235E-6BF8-AC79-605E-324206B088D6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79066" y="4354414"/>
                  <a:ext cx="31861" cy="12866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1" name="Rectangle 209">
                  <a:extLst>
                    <a:ext uri="{FF2B5EF4-FFF2-40B4-BE49-F238E27FC236}">
                      <a16:creationId xmlns:a16="http://schemas.microsoft.com/office/drawing/2014/main" id="{1CE4EE0B-B5B8-984B-5C46-F8B62234364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31275" y="4337258"/>
                  <a:ext cx="35537" cy="14582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2" name="Rectangle 210">
                  <a:extLst>
                    <a:ext uri="{FF2B5EF4-FFF2-40B4-BE49-F238E27FC236}">
                      <a16:creationId xmlns:a16="http://schemas.microsoft.com/office/drawing/2014/main" id="{74A7BA88-4460-8887-8A5E-A5ED3019743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221214" y="4244126"/>
                  <a:ext cx="30635" cy="1348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3" name="Rectangle 211">
                  <a:extLst>
                    <a:ext uri="{FF2B5EF4-FFF2-40B4-BE49-F238E27FC236}">
                      <a16:creationId xmlns:a16="http://schemas.microsoft.com/office/drawing/2014/main" id="{DC1E729F-1661-066F-EDEF-F54FCA50E16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128083" y="4275987"/>
                  <a:ext cx="30635" cy="17156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4" name="Rectangle 212">
                  <a:extLst>
                    <a:ext uri="{FF2B5EF4-FFF2-40B4-BE49-F238E27FC236}">
                      <a16:creationId xmlns:a16="http://schemas.microsoft.com/office/drawing/2014/main" id="{F834BB45-0573-59A2-DB10-4D23E847746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79066" y="4332356"/>
                  <a:ext cx="31861" cy="1838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5" name="Rectangle 213">
                  <a:extLst>
                    <a:ext uri="{FF2B5EF4-FFF2-40B4-BE49-F238E27FC236}">
                      <a16:creationId xmlns:a16="http://schemas.microsoft.com/office/drawing/2014/main" id="{7926ED7B-07DA-EE69-6A46-3A847043AE8D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031275" y="4315200"/>
                  <a:ext cx="35537" cy="1348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6" name="Rectangle 214">
                  <a:extLst>
                    <a:ext uri="{FF2B5EF4-FFF2-40B4-BE49-F238E27FC236}">
                      <a16:creationId xmlns:a16="http://schemas.microsoft.com/office/drawing/2014/main" id="{6564C762-9EE0-B1CD-2025-AB7D4758949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172198" y="4359315"/>
                  <a:ext cx="35537" cy="17156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7" name="Freeform: Shape 215">
                  <a:extLst>
                    <a:ext uri="{FF2B5EF4-FFF2-40B4-BE49-F238E27FC236}">
                      <a16:creationId xmlns:a16="http://schemas.microsoft.com/office/drawing/2014/main" id="{C2791567-5A1F-CE8A-A144-CF6362662F9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901318" y="4345836"/>
                  <a:ext cx="286747" cy="132345"/>
                </a:xfrm>
                <a:custGeom>
                  <a:avLst/>
                  <a:gdLst>
                    <a:gd name="T0" fmla="*/ 209 w 234"/>
                    <a:gd name="T1" fmla="*/ 15 h 108"/>
                    <a:gd name="T2" fmla="*/ 191 w 234"/>
                    <a:gd name="T3" fmla="*/ 108 h 108"/>
                    <a:gd name="T4" fmla="*/ 198 w 234"/>
                    <a:gd name="T5" fmla="*/ 15 h 108"/>
                    <a:gd name="T6" fmla="*/ 202 w 234"/>
                    <a:gd name="T7" fmla="*/ 47 h 108"/>
                    <a:gd name="T8" fmla="*/ 191 w 234"/>
                    <a:gd name="T9" fmla="*/ 76 h 108"/>
                    <a:gd name="T10" fmla="*/ 176 w 234"/>
                    <a:gd name="T11" fmla="*/ 108 h 108"/>
                    <a:gd name="T12" fmla="*/ 176 w 234"/>
                    <a:gd name="T13" fmla="*/ 108 h 108"/>
                    <a:gd name="T14" fmla="*/ 187 w 234"/>
                    <a:gd name="T15" fmla="*/ 36 h 108"/>
                    <a:gd name="T16" fmla="*/ 180 w 234"/>
                    <a:gd name="T17" fmla="*/ 65 h 108"/>
                    <a:gd name="T18" fmla="*/ 176 w 234"/>
                    <a:gd name="T19" fmla="*/ 108 h 108"/>
                    <a:gd name="T20" fmla="*/ 176 w 234"/>
                    <a:gd name="T21" fmla="*/ 0 h 108"/>
                    <a:gd name="T22" fmla="*/ 162 w 234"/>
                    <a:gd name="T23" fmla="*/ 65 h 108"/>
                    <a:gd name="T24" fmla="*/ 166 w 234"/>
                    <a:gd name="T25" fmla="*/ 15 h 108"/>
                    <a:gd name="T26" fmla="*/ 162 w 234"/>
                    <a:gd name="T27" fmla="*/ 108 h 108"/>
                    <a:gd name="T28" fmla="*/ 162 w 234"/>
                    <a:gd name="T29" fmla="*/ 0 h 108"/>
                    <a:gd name="T30" fmla="*/ 148 w 234"/>
                    <a:gd name="T31" fmla="*/ 36 h 108"/>
                    <a:gd name="T32" fmla="*/ 151 w 234"/>
                    <a:gd name="T33" fmla="*/ 65 h 108"/>
                    <a:gd name="T34" fmla="*/ 148 w 234"/>
                    <a:gd name="T35" fmla="*/ 108 h 108"/>
                    <a:gd name="T36" fmla="*/ 148 w 234"/>
                    <a:gd name="T37" fmla="*/ 0 h 108"/>
                    <a:gd name="T38" fmla="*/ 129 w 234"/>
                    <a:gd name="T39" fmla="*/ 65 h 108"/>
                    <a:gd name="T40" fmla="*/ 137 w 234"/>
                    <a:gd name="T41" fmla="*/ 15 h 108"/>
                    <a:gd name="T42" fmla="*/ 129 w 234"/>
                    <a:gd name="T43" fmla="*/ 108 h 108"/>
                    <a:gd name="T44" fmla="*/ 129 w 234"/>
                    <a:gd name="T45" fmla="*/ 0 h 108"/>
                    <a:gd name="T46" fmla="*/ 115 w 234"/>
                    <a:gd name="T47" fmla="*/ 36 h 108"/>
                    <a:gd name="T48" fmla="*/ 122 w 234"/>
                    <a:gd name="T49" fmla="*/ 65 h 108"/>
                    <a:gd name="T50" fmla="*/ 115 w 234"/>
                    <a:gd name="T51" fmla="*/ 108 h 108"/>
                    <a:gd name="T52" fmla="*/ 115 w 234"/>
                    <a:gd name="T53" fmla="*/ 0 h 108"/>
                    <a:gd name="T54" fmla="*/ 101 w 234"/>
                    <a:gd name="T55" fmla="*/ 65 h 108"/>
                    <a:gd name="T56" fmla="*/ 104 w 234"/>
                    <a:gd name="T57" fmla="*/ 15 h 108"/>
                    <a:gd name="T58" fmla="*/ 101 w 234"/>
                    <a:gd name="T59" fmla="*/ 108 h 108"/>
                    <a:gd name="T60" fmla="*/ 101 w 234"/>
                    <a:gd name="T61" fmla="*/ 0 h 108"/>
                    <a:gd name="T62" fmla="*/ 86 w 234"/>
                    <a:gd name="T63" fmla="*/ 36 h 108"/>
                    <a:gd name="T64" fmla="*/ 90 w 234"/>
                    <a:gd name="T65" fmla="*/ 65 h 108"/>
                    <a:gd name="T66" fmla="*/ 86 w 234"/>
                    <a:gd name="T67" fmla="*/ 108 h 108"/>
                    <a:gd name="T68" fmla="*/ 86 w 234"/>
                    <a:gd name="T69" fmla="*/ 0 h 108"/>
                    <a:gd name="T70" fmla="*/ 68 w 234"/>
                    <a:gd name="T71" fmla="*/ 65 h 108"/>
                    <a:gd name="T72" fmla="*/ 75 w 234"/>
                    <a:gd name="T73" fmla="*/ 15 h 108"/>
                    <a:gd name="T74" fmla="*/ 68 w 234"/>
                    <a:gd name="T75" fmla="*/ 108 h 108"/>
                    <a:gd name="T76" fmla="*/ 68 w 234"/>
                    <a:gd name="T77" fmla="*/ 0 h 108"/>
                    <a:gd name="T78" fmla="*/ 54 w 234"/>
                    <a:gd name="T79" fmla="*/ 36 h 108"/>
                    <a:gd name="T80" fmla="*/ 61 w 234"/>
                    <a:gd name="T81" fmla="*/ 65 h 108"/>
                    <a:gd name="T82" fmla="*/ 54 w 234"/>
                    <a:gd name="T83" fmla="*/ 108 h 108"/>
                    <a:gd name="T84" fmla="*/ 54 w 234"/>
                    <a:gd name="T85" fmla="*/ 0 h 108"/>
                    <a:gd name="T86" fmla="*/ 39 w 234"/>
                    <a:gd name="T87" fmla="*/ 65 h 108"/>
                    <a:gd name="T88" fmla="*/ 43 w 234"/>
                    <a:gd name="T89" fmla="*/ 15 h 108"/>
                    <a:gd name="T90" fmla="*/ 39 w 234"/>
                    <a:gd name="T91" fmla="*/ 108 h 108"/>
                    <a:gd name="T92" fmla="*/ 39 w 234"/>
                    <a:gd name="T93" fmla="*/ 65 h 108"/>
                    <a:gd name="T94" fmla="*/ 39 w 234"/>
                    <a:gd name="T95" fmla="*/ 0 h 108"/>
                    <a:gd name="T96" fmla="*/ 25 w 234"/>
                    <a:gd name="T97" fmla="*/ 36 h 108"/>
                    <a:gd name="T98" fmla="*/ 14 w 234"/>
                    <a:gd name="T99" fmla="*/ 36 h 108"/>
                    <a:gd name="T100" fmla="*/ 0 w 234"/>
                    <a:gd name="T101" fmla="*/ 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34" h="108">
                      <a:moveTo>
                        <a:pt x="209" y="108"/>
                      </a:moveTo>
                      <a:lnTo>
                        <a:pt x="234" y="108"/>
                      </a:lnTo>
                      <a:lnTo>
                        <a:pt x="234" y="0"/>
                      </a:lnTo>
                      <a:lnTo>
                        <a:pt x="209" y="0"/>
                      </a:lnTo>
                      <a:lnTo>
                        <a:pt x="209" y="15"/>
                      </a:lnTo>
                      <a:lnTo>
                        <a:pt x="216" y="15"/>
                      </a:lnTo>
                      <a:lnTo>
                        <a:pt x="216" y="36"/>
                      </a:lnTo>
                      <a:lnTo>
                        <a:pt x="209" y="36"/>
                      </a:lnTo>
                      <a:lnTo>
                        <a:pt x="209" y="108"/>
                      </a:lnTo>
                      <a:close/>
                      <a:moveTo>
                        <a:pt x="191" y="108"/>
                      </a:moveTo>
                      <a:lnTo>
                        <a:pt x="209" y="108"/>
                      </a:lnTo>
                      <a:lnTo>
                        <a:pt x="209" y="36"/>
                      </a:lnTo>
                      <a:lnTo>
                        <a:pt x="198" y="36"/>
                      </a:lnTo>
                      <a:lnTo>
                        <a:pt x="198" y="15"/>
                      </a:lnTo>
                      <a:lnTo>
                        <a:pt x="198" y="15"/>
                      </a:lnTo>
                      <a:lnTo>
                        <a:pt x="209" y="15"/>
                      </a:lnTo>
                      <a:lnTo>
                        <a:pt x="209" y="0"/>
                      </a:lnTo>
                      <a:lnTo>
                        <a:pt x="191" y="0"/>
                      </a:lnTo>
                      <a:lnTo>
                        <a:pt x="191" y="47"/>
                      </a:lnTo>
                      <a:lnTo>
                        <a:pt x="202" y="47"/>
                      </a:lnTo>
                      <a:lnTo>
                        <a:pt x="202" y="65"/>
                      </a:lnTo>
                      <a:lnTo>
                        <a:pt x="202" y="65"/>
                      </a:lnTo>
                      <a:lnTo>
                        <a:pt x="191" y="65"/>
                      </a:lnTo>
                      <a:lnTo>
                        <a:pt x="191" y="76"/>
                      </a:lnTo>
                      <a:lnTo>
                        <a:pt x="191" y="76"/>
                      </a:lnTo>
                      <a:lnTo>
                        <a:pt x="191" y="98"/>
                      </a:lnTo>
                      <a:lnTo>
                        <a:pt x="191" y="98"/>
                      </a:lnTo>
                      <a:lnTo>
                        <a:pt x="191" y="98"/>
                      </a:lnTo>
                      <a:lnTo>
                        <a:pt x="191" y="108"/>
                      </a:lnTo>
                      <a:close/>
                      <a:moveTo>
                        <a:pt x="176" y="108"/>
                      </a:moveTo>
                      <a:lnTo>
                        <a:pt x="191" y="108"/>
                      </a:lnTo>
                      <a:lnTo>
                        <a:pt x="191" y="98"/>
                      </a:lnTo>
                      <a:lnTo>
                        <a:pt x="176" y="98"/>
                      </a:lnTo>
                      <a:lnTo>
                        <a:pt x="176" y="108"/>
                      </a:lnTo>
                      <a:lnTo>
                        <a:pt x="176" y="108"/>
                      </a:lnTo>
                      <a:close/>
                      <a:moveTo>
                        <a:pt x="191" y="0"/>
                      </a:moveTo>
                      <a:lnTo>
                        <a:pt x="176" y="0"/>
                      </a:lnTo>
                      <a:lnTo>
                        <a:pt x="176" y="15"/>
                      </a:lnTo>
                      <a:lnTo>
                        <a:pt x="187" y="15"/>
                      </a:lnTo>
                      <a:lnTo>
                        <a:pt x="187" y="36"/>
                      </a:lnTo>
                      <a:lnTo>
                        <a:pt x="176" y="36"/>
                      </a:lnTo>
                      <a:lnTo>
                        <a:pt x="176" y="76"/>
                      </a:lnTo>
                      <a:lnTo>
                        <a:pt x="191" y="76"/>
                      </a:lnTo>
                      <a:lnTo>
                        <a:pt x="191" y="65"/>
                      </a:lnTo>
                      <a:lnTo>
                        <a:pt x="180" y="65"/>
                      </a:lnTo>
                      <a:lnTo>
                        <a:pt x="180" y="47"/>
                      </a:lnTo>
                      <a:lnTo>
                        <a:pt x="191" y="47"/>
                      </a:lnTo>
                      <a:lnTo>
                        <a:pt x="191" y="0"/>
                      </a:lnTo>
                      <a:close/>
                      <a:moveTo>
                        <a:pt x="162" y="108"/>
                      </a:moveTo>
                      <a:lnTo>
                        <a:pt x="176" y="108"/>
                      </a:lnTo>
                      <a:lnTo>
                        <a:pt x="176" y="98"/>
                      </a:lnTo>
                      <a:lnTo>
                        <a:pt x="162" y="98"/>
                      </a:lnTo>
                      <a:lnTo>
                        <a:pt x="162" y="108"/>
                      </a:lnTo>
                      <a:lnTo>
                        <a:pt x="162" y="108"/>
                      </a:lnTo>
                      <a:close/>
                      <a:moveTo>
                        <a:pt x="176" y="0"/>
                      </a:moveTo>
                      <a:lnTo>
                        <a:pt x="162" y="0"/>
                      </a:lnTo>
                      <a:lnTo>
                        <a:pt x="162" y="47"/>
                      </a:lnTo>
                      <a:lnTo>
                        <a:pt x="173" y="47"/>
                      </a:lnTo>
                      <a:lnTo>
                        <a:pt x="173" y="65"/>
                      </a:lnTo>
                      <a:lnTo>
                        <a:pt x="162" y="65"/>
                      </a:lnTo>
                      <a:lnTo>
                        <a:pt x="162" y="76"/>
                      </a:lnTo>
                      <a:lnTo>
                        <a:pt x="176" y="76"/>
                      </a:lnTo>
                      <a:lnTo>
                        <a:pt x="176" y="36"/>
                      </a:lnTo>
                      <a:lnTo>
                        <a:pt x="166" y="36"/>
                      </a:lnTo>
                      <a:lnTo>
                        <a:pt x="166" y="15"/>
                      </a:lnTo>
                      <a:lnTo>
                        <a:pt x="166" y="15"/>
                      </a:lnTo>
                      <a:lnTo>
                        <a:pt x="176" y="15"/>
                      </a:lnTo>
                      <a:lnTo>
                        <a:pt x="176" y="0"/>
                      </a:lnTo>
                      <a:close/>
                      <a:moveTo>
                        <a:pt x="148" y="108"/>
                      </a:moveTo>
                      <a:lnTo>
                        <a:pt x="162" y="108"/>
                      </a:lnTo>
                      <a:lnTo>
                        <a:pt x="162" y="98"/>
                      </a:lnTo>
                      <a:lnTo>
                        <a:pt x="148" y="98"/>
                      </a:lnTo>
                      <a:lnTo>
                        <a:pt x="148" y="108"/>
                      </a:lnTo>
                      <a:lnTo>
                        <a:pt x="148" y="108"/>
                      </a:lnTo>
                      <a:close/>
                      <a:moveTo>
                        <a:pt x="162" y="0"/>
                      </a:moveTo>
                      <a:lnTo>
                        <a:pt x="148" y="0"/>
                      </a:lnTo>
                      <a:lnTo>
                        <a:pt x="148" y="15"/>
                      </a:lnTo>
                      <a:lnTo>
                        <a:pt x="155" y="15"/>
                      </a:lnTo>
                      <a:lnTo>
                        <a:pt x="155" y="36"/>
                      </a:lnTo>
                      <a:lnTo>
                        <a:pt x="148" y="36"/>
                      </a:lnTo>
                      <a:lnTo>
                        <a:pt x="148" y="76"/>
                      </a:lnTo>
                      <a:lnTo>
                        <a:pt x="162" y="76"/>
                      </a:lnTo>
                      <a:lnTo>
                        <a:pt x="162" y="65"/>
                      </a:lnTo>
                      <a:lnTo>
                        <a:pt x="151" y="65"/>
                      </a:lnTo>
                      <a:lnTo>
                        <a:pt x="151" y="65"/>
                      </a:lnTo>
                      <a:lnTo>
                        <a:pt x="151" y="47"/>
                      </a:lnTo>
                      <a:lnTo>
                        <a:pt x="162" y="47"/>
                      </a:lnTo>
                      <a:lnTo>
                        <a:pt x="162" y="0"/>
                      </a:lnTo>
                      <a:close/>
                      <a:moveTo>
                        <a:pt x="129" y="108"/>
                      </a:moveTo>
                      <a:lnTo>
                        <a:pt x="148" y="108"/>
                      </a:lnTo>
                      <a:lnTo>
                        <a:pt x="148" y="98"/>
                      </a:lnTo>
                      <a:lnTo>
                        <a:pt x="129" y="98"/>
                      </a:lnTo>
                      <a:lnTo>
                        <a:pt x="129" y="108"/>
                      </a:lnTo>
                      <a:lnTo>
                        <a:pt x="129" y="108"/>
                      </a:lnTo>
                      <a:close/>
                      <a:moveTo>
                        <a:pt x="148" y="0"/>
                      </a:moveTo>
                      <a:lnTo>
                        <a:pt x="129" y="0"/>
                      </a:lnTo>
                      <a:lnTo>
                        <a:pt x="129" y="47"/>
                      </a:lnTo>
                      <a:lnTo>
                        <a:pt x="140" y="47"/>
                      </a:lnTo>
                      <a:lnTo>
                        <a:pt x="140" y="65"/>
                      </a:lnTo>
                      <a:lnTo>
                        <a:pt x="129" y="65"/>
                      </a:lnTo>
                      <a:lnTo>
                        <a:pt x="129" y="76"/>
                      </a:lnTo>
                      <a:lnTo>
                        <a:pt x="148" y="76"/>
                      </a:lnTo>
                      <a:lnTo>
                        <a:pt x="148" y="36"/>
                      </a:lnTo>
                      <a:lnTo>
                        <a:pt x="137" y="36"/>
                      </a:lnTo>
                      <a:lnTo>
                        <a:pt x="137" y="15"/>
                      </a:lnTo>
                      <a:lnTo>
                        <a:pt x="137" y="15"/>
                      </a:lnTo>
                      <a:lnTo>
                        <a:pt x="148" y="15"/>
                      </a:lnTo>
                      <a:lnTo>
                        <a:pt x="148" y="0"/>
                      </a:lnTo>
                      <a:close/>
                      <a:moveTo>
                        <a:pt x="115" y="108"/>
                      </a:moveTo>
                      <a:lnTo>
                        <a:pt x="129" y="108"/>
                      </a:lnTo>
                      <a:lnTo>
                        <a:pt x="129" y="98"/>
                      </a:lnTo>
                      <a:lnTo>
                        <a:pt x="115" y="98"/>
                      </a:lnTo>
                      <a:lnTo>
                        <a:pt x="115" y="108"/>
                      </a:lnTo>
                      <a:lnTo>
                        <a:pt x="115" y="108"/>
                      </a:lnTo>
                      <a:close/>
                      <a:moveTo>
                        <a:pt x="129" y="0"/>
                      </a:moveTo>
                      <a:lnTo>
                        <a:pt x="115" y="0"/>
                      </a:lnTo>
                      <a:lnTo>
                        <a:pt x="115" y="15"/>
                      </a:lnTo>
                      <a:lnTo>
                        <a:pt x="126" y="15"/>
                      </a:lnTo>
                      <a:lnTo>
                        <a:pt x="126" y="36"/>
                      </a:lnTo>
                      <a:lnTo>
                        <a:pt x="115" y="36"/>
                      </a:lnTo>
                      <a:lnTo>
                        <a:pt x="115" y="76"/>
                      </a:lnTo>
                      <a:lnTo>
                        <a:pt x="129" y="76"/>
                      </a:lnTo>
                      <a:lnTo>
                        <a:pt x="129" y="65"/>
                      </a:lnTo>
                      <a:lnTo>
                        <a:pt x="122" y="65"/>
                      </a:lnTo>
                      <a:lnTo>
                        <a:pt x="122" y="65"/>
                      </a:lnTo>
                      <a:lnTo>
                        <a:pt x="122" y="47"/>
                      </a:lnTo>
                      <a:lnTo>
                        <a:pt x="129" y="47"/>
                      </a:lnTo>
                      <a:lnTo>
                        <a:pt x="129" y="0"/>
                      </a:lnTo>
                      <a:close/>
                      <a:moveTo>
                        <a:pt x="101" y="108"/>
                      </a:moveTo>
                      <a:lnTo>
                        <a:pt x="115" y="108"/>
                      </a:lnTo>
                      <a:lnTo>
                        <a:pt x="115" y="98"/>
                      </a:lnTo>
                      <a:lnTo>
                        <a:pt x="101" y="98"/>
                      </a:lnTo>
                      <a:lnTo>
                        <a:pt x="101" y="108"/>
                      </a:lnTo>
                      <a:lnTo>
                        <a:pt x="101" y="108"/>
                      </a:lnTo>
                      <a:close/>
                      <a:moveTo>
                        <a:pt x="115" y="0"/>
                      </a:moveTo>
                      <a:lnTo>
                        <a:pt x="101" y="0"/>
                      </a:lnTo>
                      <a:lnTo>
                        <a:pt x="101" y="47"/>
                      </a:lnTo>
                      <a:lnTo>
                        <a:pt x="111" y="47"/>
                      </a:lnTo>
                      <a:lnTo>
                        <a:pt x="111" y="65"/>
                      </a:lnTo>
                      <a:lnTo>
                        <a:pt x="101" y="65"/>
                      </a:lnTo>
                      <a:lnTo>
                        <a:pt x="101" y="76"/>
                      </a:lnTo>
                      <a:lnTo>
                        <a:pt x="115" y="76"/>
                      </a:lnTo>
                      <a:lnTo>
                        <a:pt x="115" y="36"/>
                      </a:lnTo>
                      <a:lnTo>
                        <a:pt x="104" y="36"/>
                      </a:lnTo>
                      <a:lnTo>
                        <a:pt x="104" y="15"/>
                      </a:lnTo>
                      <a:lnTo>
                        <a:pt x="104" y="15"/>
                      </a:lnTo>
                      <a:lnTo>
                        <a:pt x="115" y="15"/>
                      </a:lnTo>
                      <a:lnTo>
                        <a:pt x="115" y="0"/>
                      </a:lnTo>
                      <a:close/>
                      <a:moveTo>
                        <a:pt x="86" y="108"/>
                      </a:moveTo>
                      <a:lnTo>
                        <a:pt x="101" y="108"/>
                      </a:lnTo>
                      <a:lnTo>
                        <a:pt x="101" y="98"/>
                      </a:lnTo>
                      <a:lnTo>
                        <a:pt x="86" y="98"/>
                      </a:lnTo>
                      <a:lnTo>
                        <a:pt x="86" y="108"/>
                      </a:lnTo>
                      <a:lnTo>
                        <a:pt x="86" y="108"/>
                      </a:lnTo>
                      <a:close/>
                      <a:moveTo>
                        <a:pt x="101" y="0"/>
                      </a:moveTo>
                      <a:lnTo>
                        <a:pt x="86" y="0"/>
                      </a:lnTo>
                      <a:lnTo>
                        <a:pt x="86" y="15"/>
                      </a:lnTo>
                      <a:lnTo>
                        <a:pt x="93" y="15"/>
                      </a:lnTo>
                      <a:lnTo>
                        <a:pt x="93" y="36"/>
                      </a:lnTo>
                      <a:lnTo>
                        <a:pt x="86" y="36"/>
                      </a:lnTo>
                      <a:lnTo>
                        <a:pt x="86" y="76"/>
                      </a:lnTo>
                      <a:lnTo>
                        <a:pt x="101" y="76"/>
                      </a:lnTo>
                      <a:lnTo>
                        <a:pt x="101" y="65"/>
                      </a:lnTo>
                      <a:lnTo>
                        <a:pt x="90" y="65"/>
                      </a:lnTo>
                      <a:lnTo>
                        <a:pt x="90" y="65"/>
                      </a:lnTo>
                      <a:lnTo>
                        <a:pt x="90" y="47"/>
                      </a:lnTo>
                      <a:lnTo>
                        <a:pt x="101" y="47"/>
                      </a:lnTo>
                      <a:lnTo>
                        <a:pt x="101" y="0"/>
                      </a:lnTo>
                      <a:close/>
                      <a:moveTo>
                        <a:pt x="68" y="108"/>
                      </a:moveTo>
                      <a:lnTo>
                        <a:pt x="86" y="108"/>
                      </a:lnTo>
                      <a:lnTo>
                        <a:pt x="86" y="98"/>
                      </a:lnTo>
                      <a:lnTo>
                        <a:pt x="68" y="98"/>
                      </a:lnTo>
                      <a:lnTo>
                        <a:pt x="68" y="108"/>
                      </a:lnTo>
                      <a:lnTo>
                        <a:pt x="68" y="108"/>
                      </a:lnTo>
                      <a:close/>
                      <a:moveTo>
                        <a:pt x="86" y="0"/>
                      </a:moveTo>
                      <a:lnTo>
                        <a:pt x="68" y="0"/>
                      </a:lnTo>
                      <a:lnTo>
                        <a:pt x="68" y="47"/>
                      </a:lnTo>
                      <a:lnTo>
                        <a:pt x="79" y="47"/>
                      </a:lnTo>
                      <a:lnTo>
                        <a:pt x="79" y="65"/>
                      </a:lnTo>
                      <a:lnTo>
                        <a:pt x="68" y="65"/>
                      </a:lnTo>
                      <a:lnTo>
                        <a:pt x="68" y="76"/>
                      </a:lnTo>
                      <a:lnTo>
                        <a:pt x="86" y="76"/>
                      </a:lnTo>
                      <a:lnTo>
                        <a:pt x="86" y="36"/>
                      </a:lnTo>
                      <a:lnTo>
                        <a:pt x="75" y="36"/>
                      </a:lnTo>
                      <a:lnTo>
                        <a:pt x="75" y="15"/>
                      </a:lnTo>
                      <a:lnTo>
                        <a:pt x="75" y="15"/>
                      </a:lnTo>
                      <a:lnTo>
                        <a:pt x="86" y="15"/>
                      </a:lnTo>
                      <a:lnTo>
                        <a:pt x="86" y="0"/>
                      </a:lnTo>
                      <a:close/>
                      <a:moveTo>
                        <a:pt x="54" y="108"/>
                      </a:moveTo>
                      <a:lnTo>
                        <a:pt x="68" y="108"/>
                      </a:lnTo>
                      <a:lnTo>
                        <a:pt x="68" y="98"/>
                      </a:lnTo>
                      <a:lnTo>
                        <a:pt x="54" y="98"/>
                      </a:lnTo>
                      <a:lnTo>
                        <a:pt x="54" y="108"/>
                      </a:lnTo>
                      <a:lnTo>
                        <a:pt x="54" y="108"/>
                      </a:lnTo>
                      <a:close/>
                      <a:moveTo>
                        <a:pt x="68" y="0"/>
                      </a:moveTo>
                      <a:lnTo>
                        <a:pt x="54" y="0"/>
                      </a:lnTo>
                      <a:lnTo>
                        <a:pt x="54" y="15"/>
                      </a:lnTo>
                      <a:lnTo>
                        <a:pt x="65" y="15"/>
                      </a:lnTo>
                      <a:lnTo>
                        <a:pt x="65" y="36"/>
                      </a:lnTo>
                      <a:lnTo>
                        <a:pt x="54" y="36"/>
                      </a:lnTo>
                      <a:lnTo>
                        <a:pt x="54" y="76"/>
                      </a:lnTo>
                      <a:lnTo>
                        <a:pt x="68" y="76"/>
                      </a:lnTo>
                      <a:lnTo>
                        <a:pt x="68" y="65"/>
                      </a:lnTo>
                      <a:lnTo>
                        <a:pt x="61" y="65"/>
                      </a:lnTo>
                      <a:lnTo>
                        <a:pt x="61" y="65"/>
                      </a:lnTo>
                      <a:lnTo>
                        <a:pt x="61" y="47"/>
                      </a:lnTo>
                      <a:lnTo>
                        <a:pt x="68" y="47"/>
                      </a:lnTo>
                      <a:lnTo>
                        <a:pt x="68" y="0"/>
                      </a:lnTo>
                      <a:close/>
                      <a:moveTo>
                        <a:pt x="39" y="108"/>
                      </a:moveTo>
                      <a:lnTo>
                        <a:pt x="54" y="108"/>
                      </a:lnTo>
                      <a:lnTo>
                        <a:pt x="54" y="98"/>
                      </a:lnTo>
                      <a:lnTo>
                        <a:pt x="39" y="9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close/>
                      <a:moveTo>
                        <a:pt x="54" y="0"/>
                      </a:moveTo>
                      <a:lnTo>
                        <a:pt x="39" y="0"/>
                      </a:lnTo>
                      <a:lnTo>
                        <a:pt x="39" y="47"/>
                      </a:lnTo>
                      <a:lnTo>
                        <a:pt x="50" y="47"/>
                      </a:lnTo>
                      <a:lnTo>
                        <a:pt x="50" y="65"/>
                      </a:lnTo>
                      <a:lnTo>
                        <a:pt x="39" y="65"/>
                      </a:lnTo>
                      <a:lnTo>
                        <a:pt x="39" y="76"/>
                      </a:lnTo>
                      <a:lnTo>
                        <a:pt x="54" y="76"/>
                      </a:lnTo>
                      <a:lnTo>
                        <a:pt x="54" y="36"/>
                      </a:lnTo>
                      <a:lnTo>
                        <a:pt x="43" y="36"/>
                      </a:lnTo>
                      <a:lnTo>
                        <a:pt x="43" y="15"/>
                      </a:lnTo>
                      <a:lnTo>
                        <a:pt x="43" y="15"/>
                      </a:lnTo>
                      <a:lnTo>
                        <a:pt x="54" y="15"/>
                      </a:lnTo>
                      <a:lnTo>
                        <a:pt x="54" y="0"/>
                      </a:lnTo>
                      <a:close/>
                      <a:moveTo>
                        <a:pt x="25" y="108"/>
                      </a:moveTo>
                      <a:lnTo>
                        <a:pt x="39" y="108"/>
                      </a:lnTo>
                      <a:lnTo>
                        <a:pt x="39" y="98"/>
                      </a:lnTo>
                      <a:lnTo>
                        <a:pt x="39" y="98"/>
                      </a:lnTo>
                      <a:lnTo>
                        <a:pt x="39" y="76"/>
                      </a:lnTo>
                      <a:lnTo>
                        <a:pt x="39" y="76"/>
                      </a:lnTo>
                      <a:lnTo>
                        <a:pt x="39" y="65"/>
                      </a:lnTo>
                      <a:lnTo>
                        <a:pt x="29" y="65"/>
                      </a:lnTo>
                      <a:lnTo>
                        <a:pt x="29" y="65"/>
                      </a:lnTo>
                      <a:lnTo>
                        <a:pt x="29" y="47"/>
                      </a:lnTo>
                      <a:lnTo>
                        <a:pt x="39" y="47"/>
                      </a:lnTo>
                      <a:lnTo>
                        <a:pt x="39" y="0"/>
                      </a:lnTo>
                      <a:lnTo>
                        <a:pt x="25" y="0"/>
                      </a:lnTo>
                      <a:lnTo>
                        <a:pt x="25" y="15"/>
                      </a:lnTo>
                      <a:lnTo>
                        <a:pt x="36" y="15"/>
                      </a:lnTo>
                      <a:lnTo>
                        <a:pt x="36" y="36"/>
                      </a:lnTo>
                      <a:lnTo>
                        <a:pt x="25" y="36"/>
                      </a:lnTo>
                      <a:lnTo>
                        <a:pt x="25" y="108"/>
                      </a:lnTo>
                      <a:close/>
                      <a:moveTo>
                        <a:pt x="0" y="108"/>
                      </a:moveTo>
                      <a:lnTo>
                        <a:pt x="25" y="108"/>
                      </a:lnTo>
                      <a:lnTo>
                        <a:pt x="25" y="36"/>
                      </a:lnTo>
                      <a:lnTo>
                        <a:pt x="14" y="36"/>
                      </a:lnTo>
                      <a:lnTo>
                        <a:pt x="14" y="15"/>
                      </a:lnTo>
                      <a:lnTo>
                        <a:pt x="14" y="15"/>
                      </a:lnTo>
                      <a:lnTo>
                        <a:pt x="25" y="15"/>
                      </a:ln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8" name="Freeform: Shape 216">
                  <a:extLst>
                    <a:ext uri="{FF2B5EF4-FFF2-40B4-BE49-F238E27FC236}">
                      <a16:creationId xmlns:a16="http://schemas.microsoft.com/office/drawing/2014/main" id="{1FD8B1A4-A523-78F6-9F9B-C246B2C34A4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954011" y="4284565"/>
                  <a:ext cx="162980" cy="39213"/>
                </a:xfrm>
                <a:custGeom>
                  <a:avLst/>
                  <a:gdLst>
                    <a:gd name="T0" fmla="*/ 0 w 37"/>
                    <a:gd name="T1" fmla="*/ 5 h 9"/>
                    <a:gd name="T2" fmla="*/ 3 w 37"/>
                    <a:gd name="T3" fmla="*/ 9 h 9"/>
                    <a:gd name="T4" fmla="*/ 19 w 37"/>
                    <a:gd name="T5" fmla="*/ 5 h 9"/>
                    <a:gd name="T6" fmla="*/ 35 w 37"/>
                    <a:gd name="T7" fmla="*/ 9 h 9"/>
                    <a:gd name="T8" fmla="*/ 37 w 37"/>
                    <a:gd name="T9" fmla="*/ 5 h 9"/>
                    <a:gd name="T10" fmla="*/ 19 w 37"/>
                    <a:gd name="T11" fmla="*/ 0 h 9"/>
                    <a:gd name="T12" fmla="*/ 0 w 37"/>
                    <a:gd name="T13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9">
                      <a:moveTo>
                        <a:pt x="0" y="5"/>
                      </a:move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7" y="7"/>
                        <a:pt x="13" y="5"/>
                        <a:pt x="19" y="5"/>
                      </a:cubicBezTo>
                      <a:cubicBezTo>
                        <a:pt x="25" y="5"/>
                        <a:pt x="30" y="7"/>
                        <a:pt x="35" y="9"/>
                      </a:cubicBezTo>
                      <a:cubicBezTo>
                        <a:pt x="37" y="5"/>
                        <a:pt x="37" y="5"/>
                        <a:pt x="37" y="5"/>
                      </a:cubicBezTo>
                      <a:cubicBezTo>
                        <a:pt x="32" y="2"/>
                        <a:pt x="25" y="0"/>
                        <a:pt x="19" y="0"/>
                      </a:cubicBezTo>
                      <a:cubicBezTo>
                        <a:pt x="12" y="0"/>
                        <a:pt x="5" y="2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9" name="Freeform: Shape 217">
                  <a:extLst>
                    <a:ext uri="{FF2B5EF4-FFF2-40B4-BE49-F238E27FC236}">
                      <a16:creationId xmlns:a16="http://schemas.microsoft.com/office/drawing/2014/main" id="{D100F8A6-74A6-D1B5-DF91-EE4CC890EC5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4927052" y="4240450"/>
                  <a:ext cx="221800" cy="47791"/>
                </a:xfrm>
                <a:custGeom>
                  <a:avLst/>
                  <a:gdLst>
                    <a:gd name="T0" fmla="*/ 50 w 50"/>
                    <a:gd name="T1" fmla="*/ 6 h 11"/>
                    <a:gd name="T2" fmla="*/ 25 w 50"/>
                    <a:gd name="T3" fmla="*/ 0 h 11"/>
                    <a:gd name="T4" fmla="*/ 0 w 50"/>
                    <a:gd name="T5" fmla="*/ 6 h 11"/>
                    <a:gd name="T6" fmla="*/ 2 w 50"/>
                    <a:gd name="T7" fmla="*/ 11 h 11"/>
                    <a:gd name="T8" fmla="*/ 25 w 50"/>
                    <a:gd name="T9" fmla="*/ 5 h 11"/>
                    <a:gd name="T10" fmla="*/ 47 w 50"/>
                    <a:gd name="T11" fmla="*/ 11 h 11"/>
                    <a:gd name="T12" fmla="*/ 50 w 50"/>
                    <a:gd name="T13" fmla="*/ 6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" h="11">
                      <a:moveTo>
                        <a:pt x="50" y="6"/>
                      </a:moveTo>
                      <a:cubicBezTo>
                        <a:pt x="43" y="2"/>
                        <a:pt x="34" y="0"/>
                        <a:pt x="25" y="0"/>
                      </a:cubicBezTo>
                      <a:cubicBezTo>
                        <a:pt x="16" y="0"/>
                        <a:pt x="7" y="2"/>
                        <a:pt x="0" y="6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9" y="7"/>
                        <a:pt x="17" y="5"/>
                        <a:pt x="25" y="5"/>
                      </a:cubicBezTo>
                      <a:cubicBezTo>
                        <a:pt x="33" y="5"/>
                        <a:pt x="41" y="7"/>
                        <a:pt x="47" y="11"/>
                      </a:cubicBezTo>
                      <a:lnTo>
                        <a:pt x="50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</p:grpSp>
        </p:grpSp>
        <p:grpSp>
          <p:nvGrpSpPr>
            <p:cNvPr id="17" name="Group 58">
              <a:extLst>
                <a:ext uri="{FF2B5EF4-FFF2-40B4-BE49-F238E27FC236}">
                  <a16:creationId xmlns:a16="http://schemas.microsoft.com/office/drawing/2014/main" id="{4944C7BA-F49B-3A9A-83BB-C0372E20CD2A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6737340" y="1510523"/>
              <a:ext cx="4303649" cy="4339605"/>
              <a:chOff x="2949236" y="972275"/>
              <a:chExt cx="3227736" cy="3254695"/>
            </a:xfrm>
            <a:grpFill/>
          </p:grpSpPr>
          <p:sp>
            <p:nvSpPr>
              <p:cNvPr id="23" name="Freeform: Shape 65">
                <a:extLst>
                  <a:ext uri="{FF2B5EF4-FFF2-40B4-BE49-F238E27FC236}">
                    <a16:creationId xmlns:a16="http://schemas.microsoft.com/office/drawing/2014/main" id="{1D9DC277-3235-67AF-B693-905746DBCF1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63394" y="3855671"/>
                <a:ext cx="305128" cy="137246"/>
              </a:xfrm>
              <a:custGeom>
                <a:avLst/>
                <a:gdLst>
                  <a:gd name="T0" fmla="*/ 54 w 69"/>
                  <a:gd name="T1" fmla="*/ 31 h 31"/>
                  <a:gd name="T2" fmla="*/ 69 w 69"/>
                  <a:gd name="T3" fmla="*/ 31 h 31"/>
                  <a:gd name="T4" fmla="*/ 69 w 69"/>
                  <a:gd name="T5" fmla="*/ 12 h 31"/>
                  <a:gd name="T6" fmla="*/ 61 w 69"/>
                  <a:gd name="T7" fmla="*/ 12 h 31"/>
                  <a:gd name="T8" fmla="*/ 61 w 69"/>
                  <a:gd name="T9" fmla="*/ 6 h 31"/>
                  <a:gd name="T10" fmla="*/ 54 w 69"/>
                  <a:gd name="T11" fmla="*/ 3 h 31"/>
                  <a:gd name="T12" fmla="*/ 54 w 69"/>
                  <a:gd name="T13" fmla="*/ 18 h 31"/>
                  <a:gd name="T14" fmla="*/ 60 w 69"/>
                  <a:gd name="T15" fmla="*/ 18 h 31"/>
                  <a:gd name="T16" fmla="*/ 60 w 69"/>
                  <a:gd name="T17" fmla="*/ 26 h 31"/>
                  <a:gd name="T18" fmla="*/ 60 w 69"/>
                  <a:gd name="T19" fmla="*/ 26 h 31"/>
                  <a:gd name="T20" fmla="*/ 54 w 69"/>
                  <a:gd name="T21" fmla="*/ 26 h 31"/>
                  <a:gd name="T22" fmla="*/ 54 w 69"/>
                  <a:gd name="T23" fmla="*/ 31 h 31"/>
                  <a:gd name="T24" fmla="*/ 45 w 69"/>
                  <a:gd name="T25" fmla="*/ 0 h 31"/>
                  <a:gd name="T26" fmla="*/ 45 w 69"/>
                  <a:gd name="T27" fmla="*/ 12 h 31"/>
                  <a:gd name="T28" fmla="*/ 34 w 69"/>
                  <a:gd name="T29" fmla="*/ 12 h 31"/>
                  <a:gd name="T30" fmla="*/ 34 w 69"/>
                  <a:gd name="T31" fmla="*/ 18 h 31"/>
                  <a:gd name="T32" fmla="*/ 40 w 69"/>
                  <a:gd name="T33" fmla="*/ 18 h 31"/>
                  <a:gd name="T34" fmla="*/ 40 w 69"/>
                  <a:gd name="T35" fmla="*/ 26 h 31"/>
                  <a:gd name="T36" fmla="*/ 40 w 69"/>
                  <a:gd name="T37" fmla="*/ 26 h 31"/>
                  <a:gd name="T38" fmla="*/ 34 w 69"/>
                  <a:gd name="T39" fmla="*/ 26 h 31"/>
                  <a:gd name="T40" fmla="*/ 34 w 69"/>
                  <a:gd name="T41" fmla="*/ 31 h 31"/>
                  <a:gd name="T42" fmla="*/ 54 w 69"/>
                  <a:gd name="T43" fmla="*/ 31 h 31"/>
                  <a:gd name="T44" fmla="*/ 54 w 69"/>
                  <a:gd name="T45" fmla="*/ 26 h 31"/>
                  <a:gd name="T46" fmla="*/ 48 w 69"/>
                  <a:gd name="T47" fmla="*/ 26 h 31"/>
                  <a:gd name="T48" fmla="*/ 48 w 69"/>
                  <a:gd name="T49" fmla="*/ 18 h 31"/>
                  <a:gd name="T50" fmla="*/ 54 w 69"/>
                  <a:gd name="T51" fmla="*/ 18 h 31"/>
                  <a:gd name="T52" fmla="*/ 54 w 69"/>
                  <a:gd name="T53" fmla="*/ 3 h 31"/>
                  <a:gd name="T54" fmla="*/ 45 w 69"/>
                  <a:gd name="T55" fmla="*/ 0 h 31"/>
                  <a:gd name="T56" fmla="*/ 34 w 69"/>
                  <a:gd name="T57" fmla="*/ 12 h 31"/>
                  <a:gd name="T58" fmla="*/ 15 w 69"/>
                  <a:gd name="T59" fmla="*/ 12 h 31"/>
                  <a:gd name="T60" fmla="*/ 15 w 69"/>
                  <a:gd name="T61" fmla="*/ 18 h 31"/>
                  <a:gd name="T62" fmla="*/ 21 w 69"/>
                  <a:gd name="T63" fmla="*/ 18 h 31"/>
                  <a:gd name="T64" fmla="*/ 21 w 69"/>
                  <a:gd name="T65" fmla="*/ 26 h 31"/>
                  <a:gd name="T66" fmla="*/ 21 w 69"/>
                  <a:gd name="T67" fmla="*/ 26 h 31"/>
                  <a:gd name="T68" fmla="*/ 15 w 69"/>
                  <a:gd name="T69" fmla="*/ 26 h 31"/>
                  <a:gd name="T70" fmla="*/ 15 w 69"/>
                  <a:gd name="T71" fmla="*/ 31 h 31"/>
                  <a:gd name="T72" fmla="*/ 34 w 69"/>
                  <a:gd name="T73" fmla="*/ 31 h 31"/>
                  <a:gd name="T74" fmla="*/ 34 w 69"/>
                  <a:gd name="T75" fmla="*/ 26 h 31"/>
                  <a:gd name="T76" fmla="*/ 29 w 69"/>
                  <a:gd name="T77" fmla="*/ 26 h 31"/>
                  <a:gd name="T78" fmla="*/ 29 w 69"/>
                  <a:gd name="T79" fmla="*/ 18 h 31"/>
                  <a:gd name="T80" fmla="*/ 34 w 69"/>
                  <a:gd name="T81" fmla="*/ 18 h 31"/>
                  <a:gd name="T82" fmla="*/ 34 w 69"/>
                  <a:gd name="T83" fmla="*/ 12 h 31"/>
                  <a:gd name="T84" fmla="*/ 15 w 69"/>
                  <a:gd name="T85" fmla="*/ 12 h 31"/>
                  <a:gd name="T86" fmla="*/ 0 w 69"/>
                  <a:gd name="T87" fmla="*/ 12 h 31"/>
                  <a:gd name="T88" fmla="*/ 0 w 69"/>
                  <a:gd name="T89" fmla="*/ 31 h 31"/>
                  <a:gd name="T90" fmla="*/ 15 w 69"/>
                  <a:gd name="T91" fmla="*/ 31 h 31"/>
                  <a:gd name="T92" fmla="*/ 15 w 69"/>
                  <a:gd name="T93" fmla="*/ 26 h 31"/>
                  <a:gd name="T94" fmla="*/ 9 w 69"/>
                  <a:gd name="T95" fmla="*/ 26 h 31"/>
                  <a:gd name="T96" fmla="*/ 9 w 69"/>
                  <a:gd name="T97" fmla="*/ 18 h 31"/>
                  <a:gd name="T98" fmla="*/ 15 w 69"/>
                  <a:gd name="T99" fmla="*/ 18 h 31"/>
                  <a:gd name="T100" fmla="*/ 15 w 69"/>
                  <a:gd name="T101" fmla="*/ 1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9" h="31">
                    <a:moveTo>
                      <a:pt x="54" y="31"/>
                    </a:moveTo>
                    <a:cubicBezTo>
                      <a:pt x="69" y="31"/>
                      <a:pt x="69" y="31"/>
                      <a:pt x="69" y="31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59" y="5"/>
                      <a:pt x="57" y="4"/>
                      <a:pt x="54" y="3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54" y="26"/>
                      <a:pt x="54" y="26"/>
                      <a:pt x="54" y="26"/>
                    </a:cubicBezTo>
                    <a:lnTo>
                      <a:pt x="54" y="31"/>
                    </a:lnTo>
                    <a:close/>
                    <a:moveTo>
                      <a:pt x="45" y="0"/>
                    </a:moveTo>
                    <a:cubicBezTo>
                      <a:pt x="45" y="12"/>
                      <a:pt x="45" y="12"/>
                      <a:pt x="45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4" y="26"/>
                      <a:pt x="54" y="26"/>
                      <a:pt x="54" y="26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51" y="2"/>
                      <a:pt x="48" y="1"/>
                      <a:pt x="45" y="0"/>
                    </a:cubicBezTo>
                    <a:close/>
                    <a:moveTo>
                      <a:pt x="34" y="12"/>
                    </a:move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34" y="18"/>
                      <a:pt x="34" y="18"/>
                      <a:pt x="34" y="18"/>
                    </a:cubicBezTo>
                    <a:lnTo>
                      <a:pt x="34" y="12"/>
                    </a:lnTo>
                    <a:close/>
                    <a:moveTo>
                      <a:pt x="15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5" y="18"/>
                      <a:pt x="15" y="18"/>
                      <a:pt x="15" y="18"/>
                    </a:cubicBezTo>
                    <a:lnTo>
                      <a:pt x="15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4" name="Freeform: Shape 66">
                <a:extLst>
                  <a:ext uri="{FF2B5EF4-FFF2-40B4-BE49-F238E27FC236}">
                    <a16:creationId xmlns:a16="http://schemas.microsoft.com/office/drawing/2014/main" id="{32E9309B-80E1-90C1-24D0-A625A826012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788643" y="4001495"/>
                <a:ext cx="414189" cy="132345"/>
              </a:xfrm>
              <a:custGeom>
                <a:avLst/>
                <a:gdLst>
                  <a:gd name="T0" fmla="*/ 328 w 338"/>
                  <a:gd name="T1" fmla="*/ 108 h 108"/>
                  <a:gd name="T2" fmla="*/ 338 w 338"/>
                  <a:gd name="T3" fmla="*/ 0 h 108"/>
                  <a:gd name="T4" fmla="*/ 0 w 338"/>
                  <a:gd name="T5" fmla="*/ 0 h 108"/>
                  <a:gd name="T6" fmla="*/ 39 w 338"/>
                  <a:gd name="T7" fmla="*/ 108 h 108"/>
                  <a:gd name="T8" fmla="*/ 328 w 338"/>
                  <a:gd name="T9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08">
                    <a:moveTo>
                      <a:pt x="328" y="108"/>
                    </a:moveTo>
                    <a:lnTo>
                      <a:pt x="338" y="0"/>
                    </a:lnTo>
                    <a:lnTo>
                      <a:pt x="0" y="0"/>
                    </a:lnTo>
                    <a:lnTo>
                      <a:pt x="39" y="108"/>
                    </a:lnTo>
                    <a:lnTo>
                      <a:pt x="328" y="10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7" name="Freeform: Shape 67">
                <a:extLst>
                  <a:ext uri="{FF2B5EF4-FFF2-40B4-BE49-F238E27FC236}">
                    <a16:creationId xmlns:a16="http://schemas.microsoft.com/office/drawing/2014/main" id="{522C214D-A663-DEF9-6149-C4584804C9B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12216" y="3051800"/>
                <a:ext cx="194841" cy="278169"/>
              </a:xfrm>
              <a:custGeom>
                <a:avLst/>
                <a:gdLst>
                  <a:gd name="T0" fmla="*/ 41 w 44"/>
                  <a:gd name="T1" fmla="*/ 0 h 63"/>
                  <a:gd name="T2" fmla="*/ 0 w 44"/>
                  <a:gd name="T3" fmla="*/ 43 h 63"/>
                  <a:gd name="T4" fmla="*/ 5 w 44"/>
                  <a:gd name="T5" fmla="*/ 63 h 63"/>
                  <a:gd name="T6" fmla="*/ 5 w 44"/>
                  <a:gd name="T7" fmla="*/ 52 h 63"/>
                  <a:gd name="T8" fmla="*/ 7 w 44"/>
                  <a:gd name="T9" fmla="*/ 46 h 63"/>
                  <a:gd name="T10" fmla="*/ 7 w 44"/>
                  <a:gd name="T11" fmla="*/ 43 h 63"/>
                  <a:gd name="T12" fmla="*/ 43 w 44"/>
                  <a:gd name="T13" fmla="*/ 7 h 63"/>
                  <a:gd name="T14" fmla="*/ 44 w 44"/>
                  <a:gd name="T15" fmla="*/ 7 h 63"/>
                  <a:gd name="T16" fmla="*/ 41 w 44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63">
                    <a:moveTo>
                      <a:pt x="41" y="0"/>
                    </a:moveTo>
                    <a:cubicBezTo>
                      <a:pt x="19" y="1"/>
                      <a:pt x="0" y="20"/>
                      <a:pt x="0" y="43"/>
                    </a:cubicBezTo>
                    <a:cubicBezTo>
                      <a:pt x="0" y="50"/>
                      <a:pt x="2" y="57"/>
                      <a:pt x="5" y="63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5" y="50"/>
                      <a:pt x="6" y="48"/>
                      <a:pt x="7" y="46"/>
                    </a:cubicBezTo>
                    <a:cubicBezTo>
                      <a:pt x="7" y="45"/>
                      <a:pt x="7" y="44"/>
                      <a:pt x="7" y="43"/>
                    </a:cubicBezTo>
                    <a:cubicBezTo>
                      <a:pt x="7" y="23"/>
                      <a:pt x="23" y="7"/>
                      <a:pt x="43" y="7"/>
                    </a:cubicBezTo>
                    <a:cubicBezTo>
                      <a:pt x="43" y="7"/>
                      <a:pt x="44" y="7"/>
                      <a:pt x="44" y="7"/>
                    </a:cubicBezTo>
                    <a:cubicBezTo>
                      <a:pt x="43" y="4"/>
                      <a:pt x="42" y="2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8" name="Freeform: Shape 68">
                <a:extLst>
                  <a:ext uri="{FF2B5EF4-FFF2-40B4-BE49-F238E27FC236}">
                    <a16:creationId xmlns:a16="http://schemas.microsoft.com/office/drawing/2014/main" id="{88F30A19-4802-94BB-ACFE-6209D754CEE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47753" y="3241739"/>
                <a:ext cx="84553" cy="150726"/>
              </a:xfrm>
              <a:custGeom>
                <a:avLst/>
                <a:gdLst>
                  <a:gd name="T0" fmla="*/ 0 w 19"/>
                  <a:gd name="T1" fmla="*/ 7 h 34"/>
                  <a:gd name="T2" fmla="*/ 0 w 19"/>
                  <a:gd name="T3" fmla="*/ 9 h 34"/>
                  <a:gd name="T4" fmla="*/ 0 w 19"/>
                  <a:gd name="T5" fmla="*/ 20 h 34"/>
                  <a:gd name="T6" fmla="*/ 0 w 19"/>
                  <a:gd name="T7" fmla="*/ 25 h 34"/>
                  <a:gd name="T8" fmla="*/ 13 w 19"/>
                  <a:gd name="T9" fmla="*/ 34 h 34"/>
                  <a:gd name="T10" fmla="*/ 19 w 19"/>
                  <a:gd name="T11" fmla="*/ 34 h 34"/>
                  <a:gd name="T12" fmla="*/ 19 w 19"/>
                  <a:gd name="T13" fmla="*/ 0 h 34"/>
                  <a:gd name="T14" fmla="*/ 13 w 19"/>
                  <a:gd name="T15" fmla="*/ 0 h 34"/>
                  <a:gd name="T16" fmla="*/ 0 w 19"/>
                  <a:gd name="T17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34">
                    <a:moveTo>
                      <a:pt x="0" y="7"/>
                    </a:moveTo>
                    <a:cubicBezTo>
                      <a:pt x="0" y="8"/>
                      <a:pt x="0" y="8"/>
                      <a:pt x="0" y="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30"/>
                      <a:pt x="6" y="34"/>
                      <a:pt x="13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7" y="0"/>
                      <a:pt x="1" y="3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9" name="Freeform: Shape 69">
                <a:extLst>
                  <a:ext uri="{FF2B5EF4-FFF2-40B4-BE49-F238E27FC236}">
                    <a16:creationId xmlns:a16="http://schemas.microsoft.com/office/drawing/2014/main" id="{F9F41BDF-A8EB-EED3-FAE3-FE970FB1DFC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73229" y="3241739"/>
                <a:ext cx="79652" cy="150726"/>
              </a:xfrm>
              <a:custGeom>
                <a:avLst/>
                <a:gdLst>
                  <a:gd name="T0" fmla="*/ 1 w 18"/>
                  <a:gd name="T1" fmla="*/ 0 h 34"/>
                  <a:gd name="T2" fmla="*/ 0 w 18"/>
                  <a:gd name="T3" fmla="*/ 0 h 34"/>
                  <a:gd name="T4" fmla="*/ 0 w 18"/>
                  <a:gd name="T5" fmla="*/ 34 h 34"/>
                  <a:gd name="T6" fmla="*/ 6 w 18"/>
                  <a:gd name="T7" fmla="*/ 34 h 34"/>
                  <a:gd name="T8" fmla="*/ 18 w 18"/>
                  <a:gd name="T9" fmla="*/ 28 h 34"/>
                  <a:gd name="T10" fmla="*/ 1 w 18"/>
                  <a:gd name="T1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3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12" y="34"/>
                      <a:pt x="17" y="31"/>
                      <a:pt x="18" y="28"/>
                    </a:cubicBezTo>
                    <a:cubicBezTo>
                      <a:pt x="12" y="19"/>
                      <a:pt x="7" y="9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1" name="Rectangle 70">
                <a:extLst>
                  <a:ext uri="{FF2B5EF4-FFF2-40B4-BE49-F238E27FC236}">
                    <a16:creationId xmlns:a16="http://schemas.microsoft.com/office/drawing/2014/main" id="{667EF7E6-415A-B2EB-9B37-77ED70FBED5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927052" y="1069082"/>
                <a:ext cx="62496" cy="2205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2" name="Freeform: Shape 71">
                <a:extLst>
                  <a:ext uri="{FF2B5EF4-FFF2-40B4-BE49-F238E27FC236}">
                    <a16:creationId xmlns:a16="http://schemas.microsoft.com/office/drawing/2014/main" id="{29519E38-8A91-0BE7-B2E6-D064521BC78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697900" y="1104619"/>
                <a:ext cx="330861" cy="225476"/>
              </a:xfrm>
              <a:custGeom>
                <a:avLst/>
                <a:gdLst>
                  <a:gd name="T0" fmla="*/ 75 w 75"/>
                  <a:gd name="T1" fmla="*/ 51 h 51"/>
                  <a:gd name="T2" fmla="*/ 75 w 75"/>
                  <a:gd name="T3" fmla="*/ 0 h 51"/>
                  <a:gd name="T4" fmla="*/ 0 w 75"/>
                  <a:gd name="T5" fmla="*/ 0 h 51"/>
                  <a:gd name="T6" fmla="*/ 0 w 75"/>
                  <a:gd name="T7" fmla="*/ 34 h 51"/>
                  <a:gd name="T8" fmla="*/ 19 w 75"/>
                  <a:gd name="T9" fmla="*/ 37 h 51"/>
                  <a:gd name="T10" fmla="*/ 17 w 75"/>
                  <a:gd name="T11" fmla="*/ 27 h 51"/>
                  <a:gd name="T12" fmla="*/ 38 w 75"/>
                  <a:gd name="T13" fmla="*/ 6 h 51"/>
                  <a:gd name="T14" fmla="*/ 38 w 75"/>
                  <a:gd name="T15" fmla="*/ 6 h 51"/>
                  <a:gd name="T16" fmla="*/ 58 w 75"/>
                  <a:gd name="T17" fmla="*/ 27 h 51"/>
                  <a:gd name="T18" fmla="*/ 50 w 75"/>
                  <a:gd name="T19" fmla="*/ 43 h 51"/>
                  <a:gd name="T20" fmla="*/ 75 w 75"/>
                  <a:gd name="T2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" h="51">
                    <a:moveTo>
                      <a:pt x="75" y="51"/>
                    </a:moveTo>
                    <a:cubicBezTo>
                      <a:pt x="75" y="0"/>
                      <a:pt x="75" y="0"/>
                      <a:pt x="7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7" y="35"/>
                      <a:pt x="13" y="36"/>
                      <a:pt x="19" y="37"/>
                    </a:cubicBezTo>
                    <a:cubicBezTo>
                      <a:pt x="18" y="34"/>
                      <a:pt x="17" y="30"/>
                      <a:pt x="17" y="27"/>
                    </a:cubicBezTo>
                    <a:cubicBezTo>
                      <a:pt x="17" y="15"/>
                      <a:pt x="26" y="6"/>
                      <a:pt x="38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49" y="6"/>
                      <a:pt x="58" y="15"/>
                      <a:pt x="58" y="27"/>
                    </a:cubicBezTo>
                    <a:cubicBezTo>
                      <a:pt x="58" y="33"/>
                      <a:pt x="55" y="39"/>
                      <a:pt x="50" y="43"/>
                    </a:cubicBezTo>
                    <a:cubicBezTo>
                      <a:pt x="59" y="46"/>
                      <a:pt x="67" y="48"/>
                      <a:pt x="75" y="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4" name="Freeform: Shape 72">
                <a:extLst>
                  <a:ext uri="{FF2B5EF4-FFF2-40B4-BE49-F238E27FC236}">
                    <a16:creationId xmlns:a16="http://schemas.microsoft.com/office/drawing/2014/main" id="{E17DF796-084A-DEAD-E35B-29F5C4A6172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99609" y="1157312"/>
                <a:ext cx="127443" cy="128668"/>
              </a:xfrm>
              <a:custGeom>
                <a:avLst/>
                <a:gdLst>
                  <a:gd name="T0" fmla="*/ 16 w 29"/>
                  <a:gd name="T1" fmla="*/ 29 h 29"/>
                  <a:gd name="T2" fmla="*/ 29 w 29"/>
                  <a:gd name="T3" fmla="*/ 15 h 29"/>
                  <a:gd name="T4" fmla="*/ 15 w 29"/>
                  <a:gd name="T5" fmla="*/ 0 h 29"/>
                  <a:gd name="T6" fmla="*/ 0 w 29"/>
                  <a:gd name="T7" fmla="*/ 15 h 29"/>
                  <a:gd name="T8" fmla="*/ 8 w 29"/>
                  <a:gd name="T9" fmla="*/ 27 h 29"/>
                  <a:gd name="T10" fmla="*/ 16 w 29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9">
                    <a:moveTo>
                      <a:pt x="16" y="29"/>
                    </a:moveTo>
                    <a:cubicBezTo>
                      <a:pt x="23" y="28"/>
                      <a:pt x="29" y="22"/>
                      <a:pt x="29" y="15"/>
                    </a:cubicBezTo>
                    <a:cubicBezTo>
                      <a:pt x="29" y="7"/>
                      <a:pt x="22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20"/>
                      <a:pt x="3" y="24"/>
                      <a:pt x="8" y="27"/>
                    </a:cubicBezTo>
                    <a:cubicBezTo>
                      <a:pt x="10" y="27"/>
                      <a:pt x="13" y="28"/>
                      <a:pt x="16" y="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5" name="Freeform: Shape 73">
                <a:extLst>
                  <a:ext uri="{FF2B5EF4-FFF2-40B4-BE49-F238E27FC236}">
                    <a16:creationId xmlns:a16="http://schemas.microsoft.com/office/drawing/2014/main" id="{D8D1AD1F-719B-8C12-3D93-0FDB9631B97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020310" y="2380274"/>
                <a:ext cx="215673" cy="189939"/>
              </a:xfrm>
              <a:custGeom>
                <a:avLst/>
                <a:gdLst>
                  <a:gd name="T0" fmla="*/ 49 w 49"/>
                  <a:gd name="T1" fmla="*/ 1 h 43"/>
                  <a:gd name="T2" fmla="*/ 41 w 49"/>
                  <a:gd name="T3" fmla="*/ 0 h 43"/>
                  <a:gd name="T4" fmla="*/ 20 w 49"/>
                  <a:gd name="T5" fmla="*/ 21 h 43"/>
                  <a:gd name="T6" fmla="*/ 12 w 49"/>
                  <a:gd name="T7" fmla="*/ 18 h 43"/>
                  <a:gd name="T8" fmla="*/ 0 w 49"/>
                  <a:gd name="T9" fmla="*/ 30 h 43"/>
                  <a:gd name="T10" fmla="*/ 12 w 49"/>
                  <a:gd name="T11" fmla="*/ 43 h 43"/>
                  <a:gd name="T12" fmla="*/ 40 w 49"/>
                  <a:gd name="T13" fmla="*/ 43 h 43"/>
                  <a:gd name="T14" fmla="*/ 41 w 49"/>
                  <a:gd name="T15" fmla="*/ 43 h 43"/>
                  <a:gd name="T16" fmla="*/ 45 w 49"/>
                  <a:gd name="T17" fmla="*/ 43 h 43"/>
                  <a:gd name="T18" fmla="*/ 49 w 49"/>
                  <a:gd name="T19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3">
                    <a:moveTo>
                      <a:pt x="49" y="1"/>
                    </a:moveTo>
                    <a:cubicBezTo>
                      <a:pt x="47" y="0"/>
                      <a:pt x="44" y="0"/>
                      <a:pt x="41" y="0"/>
                    </a:cubicBezTo>
                    <a:cubicBezTo>
                      <a:pt x="29" y="0"/>
                      <a:pt x="20" y="9"/>
                      <a:pt x="20" y="21"/>
                    </a:cubicBezTo>
                    <a:cubicBezTo>
                      <a:pt x="18" y="19"/>
                      <a:pt x="15" y="18"/>
                      <a:pt x="12" y="18"/>
                    </a:cubicBezTo>
                    <a:cubicBezTo>
                      <a:pt x="5" y="18"/>
                      <a:pt x="0" y="23"/>
                      <a:pt x="0" y="30"/>
                    </a:cubicBezTo>
                    <a:cubicBezTo>
                      <a:pt x="0" y="37"/>
                      <a:pt x="5" y="43"/>
                      <a:pt x="12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1" y="43"/>
                      <a:pt x="41" y="43"/>
                      <a:pt x="41" y="43"/>
                    </a:cubicBezTo>
                    <a:cubicBezTo>
                      <a:pt x="45" y="43"/>
                      <a:pt x="45" y="43"/>
                      <a:pt x="45" y="43"/>
                    </a:cubicBezTo>
                    <a:cubicBezTo>
                      <a:pt x="46" y="29"/>
                      <a:pt x="47" y="15"/>
                      <a:pt x="4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6" name="Rectangle 74">
                <a:extLst>
                  <a:ext uri="{FF2B5EF4-FFF2-40B4-BE49-F238E27FC236}">
                    <a16:creationId xmlns:a16="http://schemas.microsoft.com/office/drawing/2014/main" id="{2B9A344B-E55F-8F97-CFED-47C29E38D2F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059523" y="2583692"/>
                <a:ext cx="26959" cy="6249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7" name="Rectangle 75">
                <a:extLst>
                  <a:ext uri="{FF2B5EF4-FFF2-40B4-BE49-F238E27FC236}">
                    <a16:creationId xmlns:a16="http://schemas.microsoft.com/office/drawing/2014/main" id="{FA509F38-58BD-345C-4432-41F11B24E37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25695" y="2619229"/>
                <a:ext cx="26959" cy="5759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8" name="Rectangle 76">
                <a:extLst>
                  <a:ext uri="{FF2B5EF4-FFF2-40B4-BE49-F238E27FC236}">
                    <a16:creationId xmlns:a16="http://schemas.microsoft.com/office/drawing/2014/main" id="{BE3674CB-93BE-5574-9253-24BEF938E5F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88191" y="2583692"/>
                <a:ext cx="25734" cy="6249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9" name="Freeform: Shape 77">
                <a:extLst>
                  <a:ext uri="{FF2B5EF4-FFF2-40B4-BE49-F238E27FC236}">
                    <a16:creationId xmlns:a16="http://schemas.microsoft.com/office/drawing/2014/main" id="{6BF2A0E7-63A1-C5A1-BA29-6461574F997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196643" y="3899786"/>
                <a:ext cx="296550" cy="291648"/>
              </a:xfrm>
              <a:custGeom>
                <a:avLst/>
                <a:gdLst>
                  <a:gd name="T0" fmla="*/ 34 w 67"/>
                  <a:gd name="T1" fmla="*/ 4 h 66"/>
                  <a:gd name="T2" fmla="*/ 37 w 67"/>
                  <a:gd name="T3" fmla="*/ 5 h 66"/>
                  <a:gd name="T4" fmla="*/ 38 w 67"/>
                  <a:gd name="T5" fmla="*/ 0 h 66"/>
                  <a:gd name="T6" fmla="*/ 48 w 67"/>
                  <a:gd name="T7" fmla="*/ 3 h 66"/>
                  <a:gd name="T8" fmla="*/ 47 w 67"/>
                  <a:gd name="T9" fmla="*/ 8 h 66"/>
                  <a:gd name="T10" fmla="*/ 56 w 67"/>
                  <a:gd name="T11" fmla="*/ 15 h 66"/>
                  <a:gd name="T12" fmla="*/ 60 w 67"/>
                  <a:gd name="T13" fmla="*/ 13 h 66"/>
                  <a:gd name="T14" fmla="*/ 65 w 67"/>
                  <a:gd name="T15" fmla="*/ 22 h 66"/>
                  <a:gd name="T16" fmla="*/ 61 w 67"/>
                  <a:gd name="T17" fmla="*/ 24 h 66"/>
                  <a:gd name="T18" fmla="*/ 62 w 67"/>
                  <a:gd name="T19" fmla="*/ 36 h 66"/>
                  <a:gd name="T20" fmla="*/ 67 w 67"/>
                  <a:gd name="T21" fmla="*/ 38 h 66"/>
                  <a:gd name="T22" fmla="*/ 64 w 67"/>
                  <a:gd name="T23" fmla="*/ 48 h 66"/>
                  <a:gd name="T24" fmla="*/ 59 w 67"/>
                  <a:gd name="T25" fmla="*/ 46 h 66"/>
                  <a:gd name="T26" fmla="*/ 52 w 67"/>
                  <a:gd name="T27" fmla="*/ 56 h 66"/>
                  <a:gd name="T28" fmla="*/ 54 w 67"/>
                  <a:gd name="T29" fmla="*/ 60 h 66"/>
                  <a:gd name="T30" fmla="*/ 45 w 67"/>
                  <a:gd name="T31" fmla="*/ 65 h 66"/>
                  <a:gd name="T32" fmla="*/ 42 w 67"/>
                  <a:gd name="T33" fmla="*/ 60 h 66"/>
                  <a:gd name="T34" fmla="*/ 34 w 67"/>
                  <a:gd name="T35" fmla="*/ 62 h 66"/>
                  <a:gd name="T36" fmla="*/ 34 w 67"/>
                  <a:gd name="T37" fmla="*/ 54 h 66"/>
                  <a:gd name="T38" fmla="*/ 54 w 67"/>
                  <a:gd name="T39" fmla="*/ 39 h 66"/>
                  <a:gd name="T40" fmla="*/ 40 w 67"/>
                  <a:gd name="T41" fmla="*/ 13 h 66"/>
                  <a:gd name="T42" fmla="*/ 34 w 67"/>
                  <a:gd name="T43" fmla="*/ 12 h 66"/>
                  <a:gd name="T44" fmla="*/ 34 w 67"/>
                  <a:gd name="T45" fmla="*/ 4 h 66"/>
                  <a:gd name="T46" fmla="*/ 16 w 67"/>
                  <a:gd name="T47" fmla="*/ 11 h 66"/>
                  <a:gd name="T48" fmla="*/ 13 w 67"/>
                  <a:gd name="T49" fmla="*/ 6 h 66"/>
                  <a:gd name="T50" fmla="*/ 23 w 67"/>
                  <a:gd name="T51" fmla="*/ 1 h 66"/>
                  <a:gd name="T52" fmla="*/ 25 w 67"/>
                  <a:gd name="T53" fmla="*/ 6 h 66"/>
                  <a:gd name="T54" fmla="*/ 34 w 67"/>
                  <a:gd name="T55" fmla="*/ 4 h 66"/>
                  <a:gd name="T56" fmla="*/ 34 w 67"/>
                  <a:gd name="T57" fmla="*/ 12 h 66"/>
                  <a:gd name="T58" fmla="*/ 13 w 67"/>
                  <a:gd name="T59" fmla="*/ 27 h 66"/>
                  <a:gd name="T60" fmla="*/ 27 w 67"/>
                  <a:gd name="T61" fmla="*/ 53 h 66"/>
                  <a:gd name="T62" fmla="*/ 27 w 67"/>
                  <a:gd name="T63" fmla="*/ 53 h 66"/>
                  <a:gd name="T64" fmla="*/ 34 w 67"/>
                  <a:gd name="T65" fmla="*/ 54 h 66"/>
                  <a:gd name="T66" fmla="*/ 34 w 67"/>
                  <a:gd name="T67" fmla="*/ 62 h 66"/>
                  <a:gd name="T68" fmla="*/ 30 w 67"/>
                  <a:gd name="T69" fmla="*/ 62 h 66"/>
                  <a:gd name="T70" fmla="*/ 29 w 67"/>
                  <a:gd name="T71" fmla="*/ 66 h 66"/>
                  <a:gd name="T72" fmla="*/ 19 w 67"/>
                  <a:gd name="T73" fmla="*/ 63 h 66"/>
                  <a:gd name="T74" fmla="*/ 20 w 67"/>
                  <a:gd name="T75" fmla="*/ 59 h 66"/>
                  <a:gd name="T76" fmla="*/ 11 w 67"/>
                  <a:gd name="T77" fmla="*/ 51 h 66"/>
                  <a:gd name="T78" fmla="*/ 7 w 67"/>
                  <a:gd name="T79" fmla="*/ 53 h 66"/>
                  <a:gd name="T80" fmla="*/ 2 w 67"/>
                  <a:gd name="T81" fmla="*/ 44 h 66"/>
                  <a:gd name="T82" fmla="*/ 6 w 67"/>
                  <a:gd name="T83" fmla="*/ 42 h 66"/>
                  <a:gd name="T84" fmla="*/ 5 w 67"/>
                  <a:gd name="T85" fmla="*/ 30 h 66"/>
                  <a:gd name="T86" fmla="*/ 0 w 67"/>
                  <a:gd name="T87" fmla="*/ 28 h 66"/>
                  <a:gd name="T88" fmla="*/ 3 w 67"/>
                  <a:gd name="T89" fmla="*/ 18 h 66"/>
                  <a:gd name="T90" fmla="*/ 8 w 67"/>
                  <a:gd name="T91" fmla="*/ 20 h 66"/>
                  <a:gd name="T92" fmla="*/ 16 w 67"/>
                  <a:gd name="T93" fmla="*/ 1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7" h="66">
                    <a:moveTo>
                      <a:pt x="34" y="4"/>
                    </a:moveTo>
                    <a:cubicBezTo>
                      <a:pt x="35" y="4"/>
                      <a:pt x="36" y="4"/>
                      <a:pt x="37" y="5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0" y="9"/>
                      <a:pt x="54" y="12"/>
                      <a:pt x="56" y="15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65" y="22"/>
                      <a:pt x="65" y="22"/>
                      <a:pt x="65" y="22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2" y="28"/>
                      <a:pt x="63" y="32"/>
                      <a:pt x="62" y="36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4" y="48"/>
                      <a:pt x="64" y="48"/>
                      <a:pt x="64" y="48"/>
                    </a:cubicBezTo>
                    <a:cubicBezTo>
                      <a:pt x="59" y="46"/>
                      <a:pt x="59" y="46"/>
                      <a:pt x="59" y="46"/>
                    </a:cubicBezTo>
                    <a:cubicBezTo>
                      <a:pt x="57" y="50"/>
                      <a:pt x="55" y="53"/>
                      <a:pt x="52" y="56"/>
                    </a:cubicBezTo>
                    <a:cubicBezTo>
                      <a:pt x="54" y="60"/>
                      <a:pt x="54" y="60"/>
                      <a:pt x="54" y="60"/>
                    </a:cubicBezTo>
                    <a:cubicBezTo>
                      <a:pt x="45" y="65"/>
                      <a:pt x="45" y="65"/>
                      <a:pt x="45" y="65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0" y="61"/>
                      <a:pt x="37" y="62"/>
                      <a:pt x="34" y="62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43" y="54"/>
                      <a:pt x="51" y="48"/>
                      <a:pt x="54" y="39"/>
                    </a:cubicBezTo>
                    <a:cubicBezTo>
                      <a:pt x="57" y="28"/>
                      <a:pt x="51" y="16"/>
                      <a:pt x="40" y="13"/>
                    </a:cubicBezTo>
                    <a:cubicBezTo>
                      <a:pt x="38" y="12"/>
                      <a:pt x="36" y="12"/>
                      <a:pt x="34" y="12"/>
                    </a:cubicBezTo>
                    <a:lnTo>
                      <a:pt x="34" y="4"/>
                    </a:lnTo>
                    <a:close/>
                    <a:moveTo>
                      <a:pt x="16" y="11"/>
                    </a:moveTo>
                    <a:cubicBezTo>
                      <a:pt x="13" y="6"/>
                      <a:pt x="13" y="6"/>
                      <a:pt x="13" y="6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8" y="5"/>
                      <a:pt x="31" y="4"/>
                      <a:pt x="34" y="4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25" y="12"/>
                      <a:pt x="16" y="18"/>
                      <a:pt x="13" y="27"/>
                    </a:cubicBezTo>
                    <a:cubicBezTo>
                      <a:pt x="10" y="38"/>
                      <a:pt x="16" y="50"/>
                      <a:pt x="27" y="53"/>
                    </a:cubicBezTo>
                    <a:cubicBezTo>
                      <a:pt x="27" y="53"/>
                      <a:pt x="27" y="53"/>
                      <a:pt x="27" y="53"/>
                    </a:cubicBezTo>
                    <a:cubicBezTo>
                      <a:pt x="30" y="54"/>
                      <a:pt x="32" y="54"/>
                      <a:pt x="34" y="54"/>
                    </a:cubicBezTo>
                    <a:cubicBezTo>
                      <a:pt x="34" y="62"/>
                      <a:pt x="34" y="62"/>
                      <a:pt x="34" y="62"/>
                    </a:cubicBezTo>
                    <a:cubicBezTo>
                      <a:pt x="33" y="62"/>
                      <a:pt x="32" y="62"/>
                      <a:pt x="30" y="62"/>
                    </a:cubicBezTo>
                    <a:cubicBezTo>
                      <a:pt x="29" y="66"/>
                      <a:pt x="29" y="66"/>
                      <a:pt x="29" y="66"/>
                    </a:cubicBezTo>
                    <a:cubicBezTo>
                      <a:pt x="19" y="63"/>
                      <a:pt x="19" y="63"/>
                      <a:pt x="19" y="63"/>
                    </a:cubicBezTo>
                    <a:cubicBezTo>
                      <a:pt x="20" y="59"/>
                      <a:pt x="20" y="59"/>
                      <a:pt x="20" y="59"/>
                    </a:cubicBezTo>
                    <a:cubicBezTo>
                      <a:pt x="17" y="57"/>
                      <a:pt x="14" y="54"/>
                      <a:pt x="11" y="51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5" y="38"/>
                      <a:pt x="5" y="34"/>
                      <a:pt x="5" y="3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10" y="16"/>
                      <a:pt x="13" y="13"/>
                      <a:pt x="16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0" name="Freeform: Shape 78">
                <a:extLst>
                  <a:ext uri="{FF2B5EF4-FFF2-40B4-BE49-F238E27FC236}">
                    <a16:creationId xmlns:a16="http://schemas.microsoft.com/office/drawing/2014/main" id="{687B7A33-DD60-B474-DE4D-F2E916BC72E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917185" y="2522422"/>
                <a:ext cx="259787" cy="286747"/>
              </a:xfrm>
              <a:custGeom>
                <a:avLst/>
                <a:gdLst>
                  <a:gd name="T0" fmla="*/ 27 w 59"/>
                  <a:gd name="T1" fmla="*/ 65 h 65"/>
                  <a:gd name="T2" fmla="*/ 59 w 59"/>
                  <a:gd name="T3" fmla="*/ 33 h 65"/>
                  <a:gd name="T4" fmla="*/ 27 w 59"/>
                  <a:gd name="T5" fmla="*/ 0 h 65"/>
                  <a:gd name="T6" fmla="*/ 27 w 59"/>
                  <a:gd name="T7" fmla="*/ 0 h 65"/>
                  <a:gd name="T8" fmla="*/ 27 w 59"/>
                  <a:gd name="T9" fmla="*/ 23 h 65"/>
                  <a:gd name="T10" fmla="*/ 43 w 59"/>
                  <a:gd name="T11" fmla="*/ 16 h 65"/>
                  <a:gd name="T12" fmla="*/ 33 w 59"/>
                  <a:gd name="T13" fmla="*/ 39 h 65"/>
                  <a:gd name="T14" fmla="*/ 27 w 59"/>
                  <a:gd name="T15" fmla="*/ 42 h 65"/>
                  <a:gd name="T16" fmla="*/ 27 w 59"/>
                  <a:gd name="T17" fmla="*/ 65 h 65"/>
                  <a:gd name="T18" fmla="*/ 27 w 59"/>
                  <a:gd name="T19" fmla="*/ 0 h 65"/>
                  <a:gd name="T20" fmla="*/ 1 w 59"/>
                  <a:gd name="T21" fmla="*/ 12 h 65"/>
                  <a:gd name="T22" fmla="*/ 1 w 59"/>
                  <a:gd name="T23" fmla="*/ 18 h 65"/>
                  <a:gd name="T24" fmla="*/ 0 w 59"/>
                  <a:gd name="T25" fmla="*/ 51 h 65"/>
                  <a:gd name="T26" fmla="*/ 27 w 59"/>
                  <a:gd name="T27" fmla="*/ 65 h 65"/>
                  <a:gd name="T28" fmla="*/ 27 w 59"/>
                  <a:gd name="T29" fmla="*/ 42 h 65"/>
                  <a:gd name="T30" fmla="*/ 10 w 59"/>
                  <a:gd name="T31" fmla="*/ 49 h 65"/>
                  <a:gd name="T32" fmla="*/ 20 w 59"/>
                  <a:gd name="T33" fmla="*/ 26 h 65"/>
                  <a:gd name="T34" fmla="*/ 20 w 59"/>
                  <a:gd name="T35" fmla="*/ 26 h 65"/>
                  <a:gd name="T36" fmla="*/ 27 w 59"/>
                  <a:gd name="T37" fmla="*/ 23 h 65"/>
                  <a:gd name="T38" fmla="*/ 27 w 59"/>
                  <a:gd name="T3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9" h="65">
                    <a:moveTo>
                      <a:pt x="27" y="65"/>
                    </a:moveTo>
                    <a:cubicBezTo>
                      <a:pt x="45" y="65"/>
                      <a:pt x="59" y="51"/>
                      <a:pt x="59" y="33"/>
                    </a:cubicBezTo>
                    <a:cubicBezTo>
                      <a:pt x="59" y="15"/>
                      <a:pt x="45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7" y="65"/>
                      <a:pt x="27" y="65"/>
                      <a:pt x="27" y="65"/>
                    </a:cubicBezTo>
                    <a:close/>
                    <a:moveTo>
                      <a:pt x="27" y="0"/>
                    </a:moveTo>
                    <a:cubicBezTo>
                      <a:pt x="16" y="0"/>
                      <a:pt x="7" y="5"/>
                      <a:pt x="1" y="12"/>
                    </a:cubicBezTo>
                    <a:cubicBezTo>
                      <a:pt x="1" y="14"/>
                      <a:pt x="1" y="16"/>
                      <a:pt x="1" y="18"/>
                    </a:cubicBezTo>
                    <a:cubicBezTo>
                      <a:pt x="1" y="29"/>
                      <a:pt x="1" y="40"/>
                      <a:pt x="0" y="51"/>
                    </a:cubicBezTo>
                    <a:cubicBezTo>
                      <a:pt x="6" y="60"/>
                      <a:pt x="15" y="65"/>
                      <a:pt x="27" y="65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7" y="23"/>
                      <a:pt x="27" y="23"/>
                      <a:pt x="27" y="23"/>
                    </a:cubicBezTo>
                    <a:lnTo>
                      <a:pt x="2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1" name="Freeform: Shape 79">
                <a:extLst>
                  <a:ext uri="{FF2B5EF4-FFF2-40B4-BE49-F238E27FC236}">
                    <a16:creationId xmlns:a16="http://schemas.microsoft.com/office/drawing/2014/main" id="{1A22E5C7-C1C2-E224-8533-8C42247DACE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291063" y="1038447"/>
                <a:ext cx="256111" cy="220574"/>
              </a:xfrm>
              <a:custGeom>
                <a:avLst/>
                <a:gdLst>
                  <a:gd name="T0" fmla="*/ 48 w 58"/>
                  <a:gd name="T1" fmla="*/ 38 h 50"/>
                  <a:gd name="T2" fmla="*/ 44 w 58"/>
                  <a:gd name="T3" fmla="*/ 8 h 50"/>
                  <a:gd name="T4" fmla="*/ 27 w 58"/>
                  <a:gd name="T5" fmla="*/ 0 h 50"/>
                  <a:gd name="T6" fmla="*/ 27 w 58"/>
                  <a:gd name="T7" fmla="*/ 20 h 50"/>
                  <a:gd name="T8" fmla="*/ 42 w 58"/>
                  <a:gd name="T9" fmla="*/ 20 h 50"/>
                  <a:gd name="T10" fmla="*/ 42 w 58"/>
                  <a:gd name="T11" fmla="*/ 30 h 50"/>
                  <a:gd name="T12" fmla="*/ 42 w 58"/>
                  <a:gd name="T13" fmla="*/ 30 h 50"/>
                  <a:gd name="T14" fmla="*/ 42 w 58"/>
                  <a:gd name="T15" fmla="*/ 30 h 50"/>
                  <a:gd name="T16" fmla="*/ 27 w 58"/>
                  <a:gd name="T17" fmla="*/ 30 h 50"/>
                  <a:gd name="T18" fmla="*/ 27 w 58"/>
                  <a:gd name="T19" fmla="*/ 50 h 50"/>
                  <a:gd name="T20" fmla="*/ 40 w 58"/>
                  <a:gd name="T21" fmla="*/ 46 h 50"/>
                  <a:gd name="T22" fmla="*/ 43 w 58"/>
                  <a:gd name="T23" fmla="*/ 49 h 50"/>
                  <a:gd name="T24" fmla="*/ 58 w 58"/>
                  <a:gd name="T25" fmla="*/ 48 h 50"/>
                  <a:gd name="T26" fmla="*/ 48 w 58"/>
                  <a:gd name="T27" fmla="*/ 38 h 50"/>
                  <a:gd name="T28" fmla="*/ 27 w 58"/>
                  <a:gd name="T29" fmla="*/ 0 h 50"/>
                  <a:gd name="T30" fmla="*/ 9 w 58"/>
                  <a:gd name="T31" fmla="*/ 8 h 50"/>
                  <a:gd name="T32" fmla="*/ 9 w 58"/>
                  <a:gd name="T33" fmla="*/ 43 h 50"/>
                  <a:gd name="T34" fmla="*/ 27 w 58"/>
                  <a:gd name="T35" fmla="*/ 50 h 50"/>
                  <a:gd name="T36" fmla="*/ 27 w 58"/>
                  <a:gd name="T37" fmla="*/ 30 h 50"/>
                  <a:gd name="T38" fmla="*/ 12 w 58"/>
                  <a:gd name="T39" fmla="*/ 30 h 50"/>
                  <a:gd name="T40" fmla="*/ 12 w 58"/>
                  <a:gd name="T41" fmla="*/ 20 h 50"/>
                  <a:gd name="T42" fmla="*/ 27 w 58"/>
                  <a:gd name="T43" fmla="*/ 20 h 50"/>
                  <a:gd name="T44" fmla="*/ 27 w 58"/>
                  <a:gd name="T4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8" h="50">
                    <a:moveTo>
                      <a:pt x="48" y="38"/>
                    </a:moveTo>
                    <a:cubicBezTo>
                      <a:pt x="54" y="29"/>
                      <a:pt x="53" y="16"/>
                      <a:pt x="44" y="8"/>
                    </a:cubicBezTo>
                    <a:cubicBezTo>
                      <a:pt x="40" y="3"/>
                      <a:pt x="33" y="0"/>
                      <a:pt x="27" y="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31" y="50"/>
                      <a:pt x="36" y="49"/>
                      <a:pt x="40" y="46"/>
                    </a:cubicBezTo>
                    <a:cubicBezTo>
                      <a:pt x="43" y="49"/>
                      <a:pt x="43" y="49"/>
                      <a:pt x="43" y="49"/>
                    </a:cubicBezTo>
                    <a:cubicBezTo>
                      <a:pt x="48" y="48"/>
                      <a:pt x="53" y="48"/>
                      <a:pt x="58" y="48"/>
                    </a:cubicBezTo>
                    <a:lnTo>
                      <a:pt x="48" y="38"/>
                    </a:lnTo>
                    <a:close/>
                    <a:moveTo>
                      <a:pt x="27" y="0"/>
                    </a:moveTo>
                    <a:cubicBezTo>
                      <a:pt x="21" y="0"/>
                      <a:pt x="14" y="3"/>
                      <a:pt x="9" y="8"/>
                    </a:cubicBezTo>
                    <a:cubicBezTo>
                      <a:pt x="0" y="17"/>
                      <a:pt x="0" y="33"/>
                      <a:pt x="9" y="43"/>
                    </a:cubicBezTo>
                    <a:cubicBezTo>
                      <a:pt x="14" y="47"/>
                      <a:pt x="21" y="50"/>
                      <a:pt x="27" y="5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27" y="20"/>
                      <a:pt x="27" y="20"/>
                      <a:pt x="27" y="20"/>
                    </a:cubicBezTo>
                    <a:lnTo>
                      <a:pt x="2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2" name="Oval 80">
                <a:extLst>
                  <a:ext uri="{FF2B5EF4-FFF2-40B4-BE49-F238E27FC236}">
                    <a16:creationId xmlns:a16="http://schemas.microsoft.com/office/drawing/2014/main" id="{F02658BD-B445-13C7-EE4E-8EED216CA3B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832632" y="3219682"/>
                <a:ext cx="84553" cy="8455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3" name="Freeform: Shape 81">
                <a:extLst>
                  <a:ext uri="{FF2B5EF4-FFF2-40B4-BE49-F238E27FC236}">
                    <a16:creationId xmlns:a16="http://schemas.microsoft.com/office/drawing/2014/main" id="{935F943B-BD02-526D-1D37-7B5CB0B6CDC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97095" y="3180468"/>
                <a:ext cx="159304" cy="234054"/>
              </a:xfrm>
              <a:custGeom>
                <a:avLst/>
                <a:gdLst>
                  <a:gd name="T0" fmla="*/ 36 w 36"/>
                  <a:gd name="T1" fmla="*/ 0 h 53"/>
                  <a:gd name="T2" fmla="*/ 18 w 36"/>
                  <a:gd name="T3" fmla="*/ 0 h 53"/>
                  <a:gd name="T4" fmla="*/ 18 w 36"/>
                  <a:gd name="T5" fmla="*/ 4 h 53"/>
                  <a:gd name="T6" fmla="*/ 18 w 36"/>
                  <a:gd name="T7" fmla="*/ 4 h 53"/>
                  <a:gd name="T8" fmla="*/ 32 w 36"/>
                  <a:gd name="T9" fmla="*/ 18 h 53"/>
                  <a:gd name="T10" fmla="*/ 18 w 36"/>
                  <a:gd name="T11" fmla="*/ 32 h 53"/>
                  <a:gd name="T12" fmla="*/ 18 w 36"/>
                  <a:gd name="T13" fmla="*/ 32 h 53"/>
                  <a:gd name="T14" fmla="*/ 18 w 36"/>
                  <a:gd name="T15" fmla="*/ 32 h 53"/>
                  <a:gd name="T16" fmla="*/ 18 w 36"/>
                  <a:gd name="T17" fmla="*/ 38 h 53"/>
                  <a:gd name="T18" fmla="*/ 18 w 36"/>
                  <a:gd name="T19" fmla="*/ 38 h 53"/>
                  <a:gd name="T20" fmla="*/ 22 w 36"/>
                  <a:gd name="T21" fmla="*/ 43 h 53"/>
                  <a:gd name="T22" fmla="*/ 18 w 36"/>
                  <a:gd name="T23" fmla="*/ 48 h 53"/>
                  <a:gd name="T24" fmla="*/ 18 w 36"/>
                  <a:gd name="T25" fmla="*/ 48 h 53"/>
                  <a:gd name="T26" fmla="*/ 18 w 36"/>
                  <a:gd name="T27" fmla="*/ 48 h 53"/>
                  <a:gd name="T28" fmla="*/ 18 w 36"/>
                  <a:gd name="T29" fmla="*/ 53 h 53"/>
                  <a:gd name="T30" fmla="*/ 36 w 36"/>
                  <a:gd name="T31" fmla="*/ 53 h 53"/>
                  <a:gd name="T32" fmla="*/ 36 w 36"/>
                  <a:gd name="T33" fmla="*/ 0 h 53"/>
                  <a:gd name="T34" fmla="*/ 18 w 36"/>
                  <a:gd name="T35" fmla="*/ 0 h 53"/>
                  <a:gd name="T36" fmla="*/ 0 w 36"/>
                  <a:gd name="T37" fmla="*/ 0 h 53"/>
                  <a:gd name="T38" fmla="*/ 0 w 36"/>
                  <a:gd name="T39" fmla="*/ 53 h 53"/>
                  <a:gd name="T40" fmla="*/ 18 w 36"/>
                  <a:gd name="T41" fmla="*/ 53 h 53"/>
                  <a:gd name="T42" fmla="*/ 18 w 36"/>
                  <a:gd name="T43" fmla="*/ 48 h 53"/>
                  <a:gd name="T44" fmla="*/ 13 w 36"/>
                  <a:gd name="T45" fmla="*/ 43 h 53"/>
                  <a:gd name="T46" fmla="*/ 18 w 36"/>
                  <a:gd name="T47" fmla="*/ 38 h 53"/>
                  <a:gd name="T48" fmla="*/ 18 w 36"/>
                  <a:gd name="T49" fmla="*/ 32 h 53"/>
                  <a:gd name="T50" fmla="*/ 4 w 36"/>
                  <a:gd name="T51" fmla="*/ 18 h 53"/>
                  <a:gd name="T52" fmla="*/ 18 w 36"/>
                  <a:gd name="T53" fmla="*/ 4 h 53"/>
                  <a:gd name="T54" fmla="*/ 18 w 36"/>
                  <a:gd name="T5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" h="53">
                    <a:moveTo>
                      <a:pt x="36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25" y="4"/>
                      <a:pt x="32" y="11"/>
                      <a:pt x="32" y="18"/>
                    </a:cubicBezTo>
                    <a:cubicBezTo>
                      <a:pt x="32" y="26"/>
                      <a:pt x="25" y="32"/>
                      <a:pt x="18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20" y="38"/>
                      <a:pt x="22" y="40"/>
                      <a:pt x="22" y="43"/>
                    </a:cubicBezTo>
                    <a:cubicBezTo>
                      <a:pt x="22" y="46"/>
                      <a:pt x="20" y="48"/>
                      <a:pt x="18" y="48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36" y="53"/>
                      <a:pt x="36" y="53"/>
                      <a:pt x="36" y="53"/>
                    </a:cubicBezTo>
                    <a:lnTo>
                      <a:pt x="36" y="0"/>
                    </a:lnTo>
                    <a:close/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5" y="48"/>
                      <a:pt x="13" y="46"/>
                      <a:pt x="13" y="43"/>
                    </a:cubicBezTo>
                    <a:cubicBezTo>
                      <a:pt x="13" y="40"/>
                      <a:pt x="15" y="38"/>
                      <a:pt x="18" y="38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0" y="32"/>
                      <a:pt x="4" y="26"/>
                      <a:pt x="4" y="18"/>
                    </a:cubicBezTo>
                    <a:cubicBezTo>
                      <a:pt x="4" y="11"/>
                      <a:pt x="10" y="4"/>
                      <a:pt x="18" y="4"/>
                    </a:cubicBez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4" name="Freeform: Shape 82">
                <a:extLst>
                  <a:ext uri="{FF2B5EF4-FFF2-40B4-BE49-F238E27FC236}">
                    <a16:creationId xmlns:a16="http://schemas.microsoft.com/office/drawing/2014/main" id="{29E72E1B-B2F7-788E-D2DF-26B10270687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651271" y="3219682"/>
                <a:ext cx="123767" cy="194841"/>
              </a:xfrm>
              <a:custGeom>
                <a:avLst/>
                <a:gdLst>
                  <a:gd name="T0" fmla="*/ 0 w 28"/>
                  <a:gd name="T1" fmla="*/ 44 h 44"/>
                  <a:gd name="T2" fmla="*/ 28 w 28"/>
                  <a:gd name="T3" fmla="*/ 44 h 44"/>
                  <a:gd name="T4" fmla="*/ 28 w 28"/>
                  <a:gd name="T5" fmla="*/ 0 h 44"/>
                  <a:gd name="T6" fmla="*/ 24 w 28"/>
                  <a:gd name="T7" fmla="*/ 8 h 44"/>
                  <a:gd name="T8" fmla="*/ 24 w 28"/>
                  <a:gd name="T9" fmla="*/ 9 h 44"/>
                  <a:gd name="T10" fmla="*/ 15 w 28"/>
                  <a:gd name="T11" fmla="*/ 22 h 44"/>
                  <a:gd name="T12" fmla="*/ 10 w 28"/>
                  <a:gd name="T13" fmla="*/ 29 h 44"/>
                  <a:gd name="T14" fmla="*/ 15 w 28"/>
                  <a:gd name="T15" fmla="*/ 34 h 44"/>
                  <a:gd name="T16" fmla="*/ 10 w 28"/>
                  <a:gd name="T17" fmla="*/ 39 h 44"/>
                  <a:gd name="T18" fmla="*/ 10 w 28"/>
                  <a:gd name="T19" fmla="*/ 39 h 44"/>
                  <a:gd name="T20" fmla="*/ 6 w 28"/>
                  <a:gd name="T21" fmla="*/ 36 h 44"/>
                  <a:gd name="T22" fmla="*/ 0 w 28"/>
                  <a:gd name="T2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44">
                    <a:moveTo>
                      <a:pt x="0" y="44"/>
                    </a:moveTo>
                    <a:cubicBezTo>
                      <a:pt x="28" y="44"/>
                      <a:pt x="28" y="44"/>
                      <a:pt x="28" y="44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3"/>
                      <a:pt x="25" y="5"/>
                      <a:pt x="24" y="8"/>
                    </a:cubicBezTo>
                    <a:cubicBezTo>
                      <a:pt x="24" y="8"/>
                      <a:pt x="24" y="9"/>
                      <a:pt x="24" y="9"/>
                    </a:cubicBezTo>
                    <a:cubicBezTo>
                      <a:pt x="24" y="15"/>
                      <a:pt x="20" y="20"/>
                      <a:pt x="15" y="22"/>
                    </a:cubicBezTo>
                    <a:cubicBezTo>
                      <a:pt x="13" y="25"/>
                      <a:pt x="12" y="27"/>
                      <a:pt x="10" y="29"/>
                    </a:cubicBezTo>
                    <a:cubicBezTo>
                      <a:pt x="13" y="30"/>
                      <a:pt x="15" y="32"/>
                      <a:pt x="15" y="34"/>
                    </a:cubicBezTo>
                    <a:cubicBezTo>
                      <a:pt x="15" y="37"/>
                      <a:pt x="12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8" y="39"/>
                      <a:pt x="6" y="38"/>
                      <a:pt x="6" y="36"/>
                    </a:cubicBezTo>
                    <a:cubicBezTo>
                      <a:pt x="4" y="39"/>
                      <a:pt x="2" y="41"/>
                      <a:pt x="0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5" name="Freeform: Shape 83">
                <a:extLst>
                  <a:ext uri="{FF2B5EF4-FFF2-40B4-BE49-F238E27FC236}">
                    <a16:creationId xmlns:a16="http://schemas.microsoft.com/office/drawing/2014/main" id="{AA83028E-1BDE-D95F-7805-E91DE8473E5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678230" y="1788400"/>
                <a:ext cx="118865" cy="62496"/>
              </a:xfrm>
              <a:custGeom>
                <a:avLst/>
                <a:gdLst>
                  <a:gd name="T0" fmla="*/ 22 w 27"/>
                  <a:gd name="T1" fmla="*/ 9 h 14"/>
                  <a:gd name="T2" fmla="*/ 0 w 27"/>
                  <a:gd name="T3" fmla="*/ 9 h 14"/>
                  <a:gd name="T4" fmla="*/ 4 w 27"/>
                  <a:gd name="T5" fmla="*/ 14 h 14"/>
                  <a:gd name="T6" fmla="*/ 27 w 27"/>
                  <a:gd name="T7" fmla="*/ 14 h 14"/>
                  <a:gd name="T8" fmla="*/ 27 w 27"/>
                  <a:gd name="T9" fmla="*/ 0 h 14"/>
                  <a:gd name="T10" fmla="*/ 22 w 27"/>
                  <a:gd name="T11" fmla="*/ 0 h 14"/>
                  <a:gd name="T12" fmla="*/ 22 w 27"/>
                  <a:gd name="T13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4">
                    <a:moveTo>
                      <a:pt x="22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1" y="10"/>
                      <a:pt x="3" y="12"/>
                      <a:pt x="4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2" y="0"/>
                      <a:pt x="22" y="0"/>
                      <a:pt x="22" y="0"/>
                    </a:cubicBezTo>
                    <a:lnTo>
                      <a:pt x="22" y="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6" name="Freeform: Shape 84">
                <a:extLst>
                  <a:ext uri="{FF2B5EF4-FFF2-40B4-BE49-F238E27FC236}">
                    <a16:creationId xmlns:a16="http://schemas.microsoft.com/office/drawing/2014/main" id="{44255272-AF9F-972A-3F9B-4A2CDBA2D46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585098" y="1603362"/>
                <a:ext cx="181361" cy="207095"/>
              </a:xfrm>
              <a:custGeom>
                <a:avLst/>
                <a:gdLst>
                  <a:gd name="T0" fmla="*/ 5 w 41"/>
                  <a:gd name="T1" fmla="*/ 27 h 47"/>
                  <a:gd name="T2" fmla="*/ 5 w 41"/>
                  <a:gd name="T3" fmla="*/ 30 h 47"/>
                  <a:gd name="T4" fmla="*/ 18 w 41"/>
                  <a:gd name="T5" fmla="*/ 47 h 47"/>
                  <a:gd name="T6" fmla="*/ 33 w 41"/>
                  <a:gd name="T7" fmla="*/ 47 h 47"/>
                  <a:gd name="T8" fmla="*/ 33 w 41"/>
                  <a:gd name="T9" fmla="*/ 27 h 47"/>
                  <a:gd name="T10" fmla="*/ 41 w 41"/>
                  <a:gd name="T11" fmla="*/ 27 h 47"/>
                  <a:gd name="T12" fmla="*/ 19 w 41"/>
                  <a:gd name="T13" fmla="*/ 0 h 47"/>
                  <a:gd name="T14" fmla="*/ 0 w 41"/>
                  <a:gd name="T15" fmla="*/ 24 h 47"/>
                  <a:gd name="T16" fmla="*/ 3 w 41"/>
                  <a:gd name="T17" fmla="*/ 27 h 47"/>
                  <a:gd name="T18" fmla="*/ 5 w 41"/>
                  <a:gd name="T19" fmla="*/ 2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7">
                    <a:moveTo>
                      <a:pt x="5" y="27"/>
                    </a:moveTo>
                    <a:cubicBezTo>
                      <a:pt x="5" y="30"/>
                      <a:pt x="5" y="30"/>
                      <a:pt x="5" y="30"/>
                    </a:cubicBezTo>
                    <a:cubicBezTo>
                      <a:pt x="10" y="35"/>
                      <a:pt x="14" y="41"/>
                      <a:pt x="18" y="47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" y="25"/>
                      <a:pt x="2" y="26"/>
                      <a:pt x="3" y="27"/>
                    </a:cubicBezTo>
                    <a:lnTo>
                      <a:pt x="5" y="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7" name="Freeform: Shape 85">
                <a:extLst>
                  <a:ext uri="{FF2B5EF4-FFF2-40B4-BE49-F238E27FC236}">
                    <a16:creationId xmlns:a16="http://schemas.microsoft.com/office/drawing/2014/main" id="{DC0F4A48-7096-B6B5-9E40-B37D8426A67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907382" y="2084949"/>
                <a:ext cx="225476" cy="357821"/>
              </a:xfrm>
              <a:custGeom>
                <a:avLst/>
                <a:gdLst>
                  <a:gd name="T0" fmla="*/ 51 w 51"/>
                  <a:gd name="T1" fmla="*/ 81 h 81"/>
                  <a:gd name="T2" fmla="*/ 45 w 51"/>
                  <a:gd name="T3" fmla="*/ 1 h 81"/>
                  <a:gd name="T4" fmla="*/ 40 w 51"/>
                  <a:gd name="T5" fmla="*/ 0 h 81"/>
                  <a:gd name="T6" fmla="*/ 45 w 51"/>
                  <a:gd name="T7" fmla="*/ 7 h 81"/>
                  <a:gd name="T8" fmla="*/ 45 w 51"/>
                  <a:gd name="T9" fmla="*/ 53 h 81"/>
                  <a:gd name="T10" fmla="*/ 40 w 51"/>
                  <a:gd name="T11" fmla="*/ 58 h 81"/>
                  <a:gd name="T12" fmla="*/ 45 w 51"/>
                  <a:gd name="T13" fmla="*/ 65 h 81"/>
                  <a:gd name="T14" fmla="*/ 40 w 51"/>
                  <a:gd name="T15" fmla="*/ 65 h 81"/>
                  <a:gd name="T16" fmla="*/ 45 w 51"/>
                  <a:gd name="T17" fmla="*/ 69 h 81"/>
                  <a:gd name="T18" fmla="*/ 45 w 51"/>
                  <a:gd name="T19" fmla="*/ 76 h 81"/>
                  <a:gd name="T20" fmla="*/ 40 w 51"/>
                  <a:gd name="T21" fmla="*/ 81 h 81"/>
                  <a:gd name="T22" fmla="*/ 35 w 51"/>
                  <a:gd name="T23" fmla="*/ 1 h 81"/>
                  <a:gd name="T24" fmla="*/ 25 w 51"/>
                  <a:gd name="T25" fmla="*/ 7 h 81"/>
                  <a:gd name="T26" fmla="*/ 40 w 51"/>
                  <a:gd name="T27" fmla="*/ 0 h 81"/>
                  <a:gd name="T28" fmla="*/ 25 w 51"/>
                  <a:gd name="T29" fmla="*/ 81 h 81"/>
                  <a:gd name="T30" fmla="*/ 40 w 51"/>
                  <a:gd name="T31" fmla="*/ 76 h 81"/>
                  <a:gd name="T32" fmla="*/ 35 w 51"/>
                  <a:gd name="T33" fmla="*/ 69 h 81"/>
                  <a:gd name="T34" fmla="*/ 40 w 51"/>
                  <a:gd name="T35" fmla="*/ 65 h 81"/>
                  <a:gd name="T36" fmla="*/ 35 w 51"/>
                  <a:gd name="T37" fmla="*/ 58 h 81"/>
                  <a:gd name="T38" fmla="*/ 40 w 51"/>
                  <a:gd name="T39" fmla="*/ 53 h 81"/>
                  <a:gd name="T40" fmla="*/ 25 w 51"/>
                  <a:gd name="T41" fmla="*/ 58 h 81"/>
                  <a:gd name="T42" fmla="*/ 30 w 51"/>
                  <a:gd name="T43" fmla="*/ 65 h 81"/>
                  <a:gd name="T44" fmla="*/ 25 w 51"/>
                  <a:gd name="T45" fmla="*/ 65 h 81"/>
                  <a:gd name="T46" fmla="*/ 30 w 51"/>
                  <a:gd name="T47" fmla="*/ 69 h 81"/>
                  <a:gd name="T48" fmla="*/ 30 w 51"/>
                  <a:gd name="T49" fmla="*/ 76 h 81"/>
                  <a:gd name="T50" fmla="*/ 25 w 51"/>
                  <a:gd name="T51" fmla="*/ 81 h 81"/>
                  <a:gd name="T52" fmla="*/ 10 w 51"/>
                  <a:gd name="T53" fmla="*/ 1 h 81"/>
                  <a:gd name="T54" fmla="*/ 25 w 51"/>
                  <a:gd name="T55" fmla="*/ 7 h 81"/>
                  <a:gd name="T56" fmla="*/ 10 w 51"/>
                  <a:gd name="T57" fmla="*/ 81 h 81"/>
                  <a:gd name="T58" fmla="*/ 25 w 51"/>
                  <a:gd name="T59" fmla="*/ 76 h 81"/>
                  <a:gd name="T60" fmla="*/ 20 w 51"/>
                  <a:gd name="T61" fmla="*/ 69 h 81"/>
                  <a:gd name="T62" fmla="*/ 25 w 51"/>
                  <a:gd name="T63" fmla="*/ 65 h 81"/>
                  <a:gd name="T64" fmla="*/ 20 w 51"/>
                  <a:gd name="T65" fmla="*/ 58 h 81"/>
                  <a:gd name="T66" fmla="*/ 25 w 51"/>
                  <a:gd name="T67" fmla="*/ 53 h 81"/>
                  <a:gd name="T68" fmla="*/ 10 w 51"/>
                  <a:gd name="T69" fmla="*/ 58 h 81"/>
                  <a:gd name="T70" fmla="*/ 15 w 51"/>
                  <a:gd name="T71" fmla="*/ 65 h 81"/>
                  <a:gd name="T72" fmla="*/ 10 w 51"/>
                  <a:gd name="T73" fmla="*/ 65 h 81"/>
                  <a:gd name="T74" fmla="*/ 15 w 51"/>
                  <a:gd name="T75" fmla="*/ 69 h 81"/>
                  <a:gd name="T76" fmla="*/ 15 w 51"/>
                  <a:gd name="T77" fmla="*/ 76 h 81"/>
                  <a:gd name="T78" fmla="*/ 10 w 51"/>
                  <a:gd name="T79" fmla="*/ 81 h 81"/>
                  <a:gd name="T80" fmla="*/ 0 w 51"/>
                  <a:gd name="T81" fmla="*/ 1 h 81"/>
                  <a:gd name="T82" fmla="*/ 1 w 51"/>
                  <a:gd name="T83" fmla="*/ 81 h 81"/>
                  <a:gd name="T84" fmla="*/ 10 w 51"/>
                  <a:gd name="T85" fmla="*/ 76 h 81"/>
                  <a:gd name="T86" fmla="*/ 5 w 51"/>
                  <a:gd name="T87" fmla="*/ 69 h 81"/>
                  <a:gd name="T88" fmla="*/ 10 w 51"/>
                  <a:gd name="T89" fmla="*/ 65 h 81"/>
                  <a:gd name="T90" fmla="*/ 5 w 51"/>
                  <a:gd name="T91" fmla="*/ 58 h 81"/>
                  <a:gd name="T92" fmla="*/ 10 w 51"/>
                  <a:gd name="T93" fmla="*/ 53 h 81"/>
                  <a:gd name="T94" fmla="*/ 5 w 51"/>
                  <a:gd name="T95" fmla="*/ 7 h 81"/>
                  <a:gd name="T96" fmla="*/ 10 w 51"/>
                  <a:gd name="T9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1" h="81">
                    <a:moveTo>
                      <a:pt x="40" y="81"/>
                    </a:moveTo>
                    <a:cubicBezTo>
                      <a:pt x="51" y="81"/>
                      <a:pt x="51" y="81"/>
                      <a:pt x="51" y="81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8"/>
                      <a:pt x="40" y="58"/>
                      <a:pt x="40" y="58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5" y="65"/>
                      <a:pt x="45" y="65"/>
                      <a:pt x="45" y="65"/>
                    </a:cubicBezTo>
                    <a:cubicBezTo>
                      <a:pt x="45" y="65"/>
                      <a:pt x="45" y="65"/>
                      <a:pt x="45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5" y="69"/>
                      <a:pt x="45" y="69"/>
                      <a:pt x="45" y="69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0" y="76"/>
                      <a:pt x="40" y="76"/>
                      <a:pt x="40" y="76"/>
                    </a:cubicBezTo>
                    <a:lnTo>
                      <a:pt x="40" y="81"/>
                    </a:lnTo>
                    <a:close/>
                    <a:moveTo>
                      <a:pt x="35" y="0"/>
                    </a:moveTo>
                    <a:cubicBezTo>
                      <a:pt x="35" y="1"/>
                      <a:pt x="35" y="1"/>
                      <a:pt x="3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5" y="0"/>
                      <a:pt x="35" y="0"/>
                      <a:pt x="35" y="0"/>
                    </a:cubicBezTo>
                    <a:close/>
                    <a:moveTo>
                      <a:pt x="25" y="81"/>
                    </a:moveTo>
                    <a:cubicBezTo>
                      <a:pt x="40" y="81"/>
                      <a:pt x="40" y="81"/>
                      <a:pt x="40" y="81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35" y="76"/>
                      <a:pt x="35" y="76"/>
                      <a:pt x="35" y="76"/>
                    </a:cubicBezTo>
                    <a:cubicBezTo>
                      <a:pt x="35" y="69"/>
                      <a:pt x="35" y="69"/>
                      <a:pt x="35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35" y="65"/>
                      <a:pt x="35" y="65"/>
                      <a:pt x="35" y="65"/>
                    </a:cubicBezTo>
                    <a:cubicBezTo>
                      <a:pt x="35" y="58"/>
                      <a:pt x="35" y="58"/>
                      <a:pt x="35" y="58"/>
                    </a:cubicBezTo>
                    <a:cubicBezTo>
                      <a:pt x="40" y="58"/>
                      <a:pt x="40" y="58"/>
                      <a:pt x="40" y="58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25" y="65"/>
                      <a:pt x="25" y="65"/>
                      <a:pt x="25" y="65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30" y="69"/>
                      <a:pt x="30" y="69"/>
                      <a:pt x="30" y="69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25" y="76"/>
                      <a:pt x="25" y="76"/>
                      <a:pt x="25" y="76"/>
                    </a:cubicBezTo>
                    <a:lnTo>
                      <a:pt x="25" y="81"/>
                    </a:lnTo>
                    <a:close/>
                    <a:moveTo>
                      <a:pt x="25" y="1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1"/>
                      <a:pt x="25" y="1"/>
                      <a:pt x="25" y="1"/>
                    </a:cubicBezTo>
                    <a:close/>
                    <a:moveTo>
                      <a:pt x="10" y="81"/>
                    </a:moveTo>
                    <a:cubicBezTo>
                      <a:pt x="25" y="81"/>
                      <a:pt x="25" y="81"/>
                      <a:pt x="25" y="81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69"/>
                      <a:pt x="20" y="69"/>
                      <a:pt x="20" y="69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5" y="65"/>
                      <a:pt x="25" y="65"/>
                      <a:pt x="25" y="65"/>
                    </a:cubicBezTo>
                    <a:cubicBezTo>
                      <a:pt x="20" y="65"/>
                      <a:pt x="20" y="65"/>
                      <a:pt x="20" y="65"/>
                    </a:cubicBezTo>
                    <a:cubicBezTo>
                      <a:pt x="20" y="58"/>
                      <a:pt x="20" y="58"/>
                      <a:pt x="20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10" y="58"/>
                      <a:pt x="10" y="58"/>
                      <a:pt x="10" y="58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76"/>
                      <a:pt x="15" y="76"/>
                      <a:pt x="15" y="76"/>
                    </a:cubicBezTo>
                    <a:cubicBezTo>
                      <a:pt x="15" y="76"/>
                      <a:pt x="15" y="76"/>
                      <a:pt x="15" y="76"/>
                    </a:cubicBezTo>
                    <a:cubicBezTo>
                      <a:pt x="10" y="76"/>
                      <a:pt x="10" y="76"/>
                      <a:pt x="10" y="76"/>
                    </a:cubicBezTo>
                    <a:lnTo>
                      <a:pt x="10" y="81"/>
                    </a:lnTo>
                    <a:close/>
                    <a:moveTo>
                      <a:pt x="1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4"/>
                      <a:pt x="1" y="78"/>
                      <a:pt x="1" y="81"/>
                    </a:cubicBezTo>
                    <a:cubicBezTo>
                      <a:pt x="10" y="81"/>
                      <a:pt x="10" y="81"/>
                      <a:pt x="10" y="81"/>
                    </a:cubicBezTo>
                    <a:cubicBezTo>
                      <a:pt x="10" y="76"/>
                      <a:pt x="10" y="76"/>
                      <a:pt x="10" y="76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5" y="69"/>
                      <a:pt x="5" y="69"/>
                      <a:pt x="5" y="69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10" y="58"/>
                      <a:pt x="10" y="58"/>
                      <a:pt x="10" y="58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5" y="53"/>
                      <a:pt x="5" y="53"/>
                      <a:pt x="5" y="53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10" y="7"/>
                      <a:pt x="10" y="7"/>
                      <a:pt x="10" y="7"/>
                    </a:cubicBezTo>
                    <a:lnTo>
                      <a:pt x="1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8" name="Freeform: Shape 86">
                <a:extLst>
                  <a:ext uri="{FF2B5EF4-FFF2-40B4-BE49-F238E27FC236}">
                    <a16:creationId xmlns:a16="http://schemas.microsoft.com/office/drawing/2014/main" id="{EC3CB65D-4BE7-3DD9-7F41-C2C85C18503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205220" y="1330095"/>
                <a:ext cx="142148" cy="61271"/>
              </a:xfrm>
              <a:custGeom>
                <a:avLst/>
                <a:gdLst>
                  <a:gd name="T0" fmla="*/ 0 w 116"/>
                  <a:gd name="T1" fmla="*/ 28 h 50"/>
                  <a:gd name="T2" fmla="*/ 44 w 116"/>
                  <a:gd name="T3" fmla="*/ 50 h 50"/>
                  <a:gd name="T4" fmla="*/ 116 w 116"/>
                  <a:gd name="T5" fmla="*/ 50 h 50"/>
                  <a:gd name="T6" fmla="*/ 15 w 116"/>
                  <a:gd name="T7" fmla="*/ 0 h 50"/>
                  <a:gd name="T8" fmla="*/ 0 w 116"/>
                  <a:gd name="T9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50">
                    <a:moveTo>
                      <a:pt x="0" y="28"/>
                    </a:moveTo>
                    <a:lnTo>
                      <a:pt x="44" y="50"/>
                    </a:lnTo>
                    <a:lnTo>
                      <a:pt x="116" y="50"/>
                    </a:lnTo>
                    <a:lnTo>
                      <a:pt x="15" y="0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9" name="Freeform: Shape 87">
                <a:extLst>
                  <a:ext uri="{FF2B5EF4-FFF2-40B4-BE49-F238E27FC236}">
                    <a16:creationId xmlns:a16="http://schemas.microsoft.com/office/drawing/2014/main" id="{C5224D05-6846-2BAA-5C0C-1F2D59BF7F7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205220" y="1399944"/>
                <a:ext cx="349243" cy="176459"/>
              </a:xfrm>
              <a:custGeom>
                <a:avLst/>
                <a:gdLst>
                  <a:gd name="T0" fmla="*/ 56 w 79"/>
                  <a:gd name="T1" fmla="*/ 40 h 40"/>
                  <a:gd name="T2" fmla="*/ 64 w 79"/>
                  <a:gd name="T3" fmla="*/ 40 h 40"/>
                  <a:gd name="T4" fmla="*/ 64 w 79"/>
                  <a:gd name="T5" fmla="*/ 32 h 40"/>
                  <a:gd name="T6" fmla="*/ 79 w 79"/>
                  <a:gd name="T7" fmla="*/ 32 h 40"/>
                  <a:gd name="T8" fmla="*/ 79 w 79"/>
                  <a:gd name="T9" fmla="*/ 8 h 40"/>
                  <a:gd name="T10" fmla="*/ 64 w 79"/>
                  <a:gd name="T11" fmla="*/ 8 h 40"/>
                  <a:gd name="T12" fmla="*/ 64 w 79"/>
                  <a:gd name="T13" fmla="*/ 0 h 40"/>
                  <a:gd name="T14" fmla="*/ 37 w 79"/>
                  <a:gd name="T15" fmla="*/ 0 h 40"/>
                  <a:gd name="T16" fmla="*/ 17 w 79"/>
                  <a:gd name="T17" fmla="*/ 0 h 40"/>
                  <a:gd name="T18" fmla="*/ 0 w 79"/>
                  <a:gd name="T19" fmla="*/ 0 h 40"/>
                  <a:gd name="T20" fmla="*/ 0 w 79"/>
                  <a:gd name="T21" fmla="*/ 2 h 40"/>
                  <a:gd name="T22" fmla="*/ 24 w 79"/>
                  <a:gd name="T23" fmla="*/ 16 h 40"/>
                  <a:gd name="T24" fmla="*/ 48 w 79"/>
                  <a:gd name="T25" fmla="*/ 16 h 40"/>
                  <a:gd name="T26" fmla="*/ 48 w 79"/>
                  <a:gd name="T27" fmla="*/ 25 h 40"/>
                  <a:gd name="T28" fmla="*/ 36 w 79"/>
                  <a:gd name="T29" fmla="*/ 25 h 40"/>
                  <a:gd name="T30" fmla="*/ 56 w 79"/>
                  <a:gd name="T3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9" h="40">
                    <a:moveTo>
                      <a:pt x="56" y="40"/>
                    </a:moveTo>
                    <a:cubicBezTo>
                      <a:pt x="64" y="40"/>
                      <a:pt x="64" y="40"/>
                      <a:pt x="64" y="40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79" y="32"/>
                      <a:pt x="79" y="32"/>
                      <a:pt x="79" y="32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64" y="8"/>
                      <a:pt x="64" y="8"/>
                      <a:pt x="64" y="8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8" y="6"/>
                      <a:pt x="16" y="11"/>
                      <a:pt x="24" y="16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43" y="30"/>
                      <a:pt x="50" y="35"/>
                      <a:pt x="56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0" name="Freeform: Shape 88">
                <a:extLst>
                  <a:ext uri="{FF2B5EF4-FFF2-40B4-BE49-F238E27FC236}">
                    <a16:creationId xmlns:a16="http://schemas.microsoft.com/office/drawing/2014/main" id="{7B661752-03B0-2402-E293-794D1B8DA5D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304542" y="4067667"/>
                <a:ext cx="296550" cy="79652"/>
              </a:xfrm>
              <a:custGeom>
                <a:avLst/>
                <a:gdLst>
                  <a:gd name="T0" fmla="*/ 33 w 242"/>
                  <a:gd name="T1" fmla="*/ 65 h 65"/>
                  <a:gd name="T2" fmla="*/ 36 w 242"/>
                  <a:gd name="T3" fmla="*/ 65 h 65"/>
                  <a:gd name="T4" fmla="*/ 202 w 242"/>
                  <a:gd name="T5" fmla="*/ 65 h 65"/>
                  <a:gd name="T6" fmla="*/ 206 w 242"/>
                  <a:gd name="T7" fmla="*/ 65 h 65"/>
                  <a:gd name="T8" fmla="*/ 242 w 242"/>
                  <a:gd name="T9" fmla="*/ 0 h 65"/>
                  <a:gd name="T10" fmla="*/ 238 w 242"/>
                  <a:gd name="T11" fmla="*/ 0 h 65"/>
                  <a:gd name="T12" fmla="*/ 206 w 242"/>
                  <a:gd name="T13" fmla="*/ 0 h 65"/>
                  <a:gd name="T14" fmla="*/ 177 w 242"/>
                  <a:gd name="T15" fmla="*/ 0 h 65"/>
                  <a:gd name="T16" fmla="*/ 65 w 242"/>
                  <a:gd name="T17" fmla="*/ 0 h 65"/>
                  <a:gd name="T18" fmla="*/ 36 w 242"/>
                  <a:gd name="T19" fmla="*/ 0 h 65"/>
                  <a:gd name="T20" fmla="*/ 0 w 242"/>
                  <a:gd name="T21" fmla="*/ 0 h 65"/>
                  <a:gd name="T22" fmla="*/ 33 w 242"/>
                  <a:gd name="T2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2" h="65">
                    <a:moveTo>
                      <a:pt x="33" y="65"/>
                    </a:moveTo>
                    <a:lnTo>
                      <a:pt x="36" y="65"/>
                    </a:lnTo>
                    <a:lnTo>
                      <a:pt x="202" y="65"/>
                    </a:lnTo>
                    <a:lnTo>
                      <a:pt x="206" y="65"/>
                    </a:lnTo>
                    <a:lnTo>
                      <a:pt x="242" y="0"/>
                    </a:lnTo>
                    <a:lnTo>
                      <a:pt x="238" y="0"/>
                    </a:lnTo>
                    <a:lnTo>
                      <a:pt x="206" y="0"/>
                    </a:lnTo>
                    <a:lnTo>
                      <a:pt x="177" y="0"/>
                    </a:lnTo>
                    <a:lnTo>
                      <a:pt x="65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33" y="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1" name="Freeform: Shape 89">
                <a:extLst>
                  <a:ext uri="{FF2B5EF4-FFF2-40B4-BE49-F238E27FC236}">
                    <a16:creationId xmlns:a16="http://schemas.microsoft.com/office/drawing/2014/main" id="{8E933E30-890E-84D3-294E-F87D66B958F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300866" y="4086048"/>
                <a:ext cx="295324" cy="140922"/>
              </a:xfrm>
              <a:custGeom>
                <a:avLst/>
                <a:gdLst>
                  <a:gd name="T0" fmla="*/ 0 w 67"/>
                  <a:gd name="T1" fmla="*/ 32 h 32"/>
                  <a:gd name="T2" fmla="*/ 67 w 67"/>
                  <a:gd name="T3" fmla="*/ 32 h 32"/>
                  <a:gd name="T4" fmla="*/ 67 w 67"/>
                  <a:gd name="T5" fmla="*/ 0 h 32"/>
                  <a:gd name="T6" fmla="*/ 60 w 67"/>
                  <a:gd name="T7" fmla="*/ 15 h 32"/>
                  <a:gd name="T8" fmla="*/ 59 w 67"/>
                  <a:gd name="T9" fmla="*/ 16 h 32"/>
                  <a:gd name="T10" fmla="*/ 58 w 67"/>
                  <a:gd name="T11" fmla="*/ 16 h 32"/>
                  <a:gd name="T12" fmla="*/ 56 w 67"/>
                  <a:gd name="T13" fmla="*/ 16 h 32"/>
                  <a:gd name="T14" fmla="*/ 39 w 67"/>
                  <a:gd name="T15" fmla="*/ 16 h 32"/>
                  <a:gd name="T16" fmla="*/ 39 w 67"/>
                  <a:gd name="T17" fmla="*/ 17 h 32"/>
                  <a:gd name="T18" fmla="*/ 39 w 67"/>
                  <a:gd name="T19" fmla="*/ 20 h 32"/>
                  <a:gd name="T20" fmla="*/ 34 w 67"/>
                  <a:gd name="T21" fmla="*/ 22 h 32"/>
                  <a:gd name="T22" fmla="*/ 30 w 67"/>
                  <a:gd name="T23" fmla="*/ 20 h 32"/>
                  <a:gd name="T24" fmla="*/ 29 w 67"/>
                  <a:gd name="T25" fmla="*/ 17 h 32"/>
                  <a:gd name="T26" fmla="*/ 29 w 67"/>
                  <a:gd name="T27" fmla="*/ 16 h 32"/>
                  <a:gd name="T28" fmla="*/ 12 w 67"/>
                  <a:gd name="T29" fmla="*/ 16 h 32"/>
                  <a:gd name="T30" fmla="*/ 10 w 67"/>
                  <a:gd name="T31" fmla="*/ 16 h 32"/>
                  <a:gd name="T32" fmla="*/ 9 w 67"/>
                  <a:gd name="T33" fmla="*/ 16 h 32"/>
                  <a:gd name="T34" fmla="*/ 8 w 67"/>
                  <a:gd name="T35" fmla="*/ 15 h 32"/>
                  <a:gd name="T36" fmla="*/ 0 w 67"/>
                  <a:gd name="T37" fmla="*/ 1 h 32"/>
                  <a:gd name="T38" fmla="*/ 0 w 67"/>
                  <a:gd name="T3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7" h="32">
                    <a:moveTo>
                      <a:pt x="0" y="32"/>
                    </a:moveTo>
                    <a:cubicBezTo>
                      <a:pt x="67" y="32"/>
                      <a:pt x="67" y="32"/>
                      <a:pt x="67" y="3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9" y="16"/>
                      <a:pt x="39" y="17"/>
                      <a:pt x="39" y="17"/>
                    </a:cubicBezTo>
                    <a:cubicBezTo>
                      <a:pt x="39" y="18"/>
                      <a:pt x="39" y="19"/>
                      <a:pt x="39" y="20"/>
                    </a:cubicBezTo>
                    <a:cubicBezTo>
                      <a:pt x="38" y="21"/>
                      <a:pt x="36" y="22"/>
                      <a:pt x="34" y="22"/>
                    </a:cubicBezTo>
                    <a:cubicBezTo>
                      <a:pt x="32" y="22"/>
                      <a:pt x="31" y="21"/>
                      <a:pt x="30" y="20"/>
                    </a:cubicBezTo>
                    <a:cubicBezTo>
                      <a:pt x="29" y="19"/>
                      <a:pt x="29" y="18"/>
                      <a:pt x="29" y="17"/>
                    </a:cubicBezTo>
                    <a:cubicBezTo>
                      <a:pt x="29" y="17"/>
                      <a:pt x="29" y="16"/>
                      <a:pt x="29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2" name="Freeform: Shape 90">
                <a:extLst>
                  <a:ext uri="{FF2B5EF4-FFF2-40B4-BE49-F238E27FC236}">
                    <a16:creationId xmlns:a16="http://schemas.microsoft.com/office/drawing/2014/main" id="{EFA2F623-7280-7137-34B5-A6B10F19B55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348657" y="3962282"/>
                <a:ext cx="208320" cy="96808"/>
              </a:xfrm>
              <a:custGeom>
                <a:avLst/>
                <a:gdLst>
                  <a:gd name="T0" fmla="*/ 47 w 47"/>
                  <a:gd name="T1" fmla="*/ 22 h 22"/>
                  <a:gd name="T2" fmla="*/ 47 w 47"/>
                  <a:gd name="T3" fmla="*/ 10 h 22"/>
                  <a:gd name="T4" fmla="*/ 38 w 47"/>
                  <a:gd name="T5" fmla="*/ 0 h 22"/>
                  <a:gd name="T6" fmla="*/ 9 w 47"/>
                  <a:gd name="T7" fmla="*/ 0 h 22"/>
                  <a:gd name="T8" fmla="*/ 0 w 47"/>
                  <a:gd name="T9" fmla="*/ 10 h 22"/>
                  <a:gd name="T10" fmla="*/ 0 w 47"/>
                  <a:gd name="T11" fmla="*/ 22 h 22"/>
                  <a:gd name="T12" fmla="*/ 8 w 47"/>
                  <a:gd name="T13" fmla="*/ 22 h 22"/>
                  <a:gd name="T14" fmla="*/ 8 w 47"/>
                  <a:gd name="T15" fmla="*/ 10 h 22"/>
                  <a:gd name="T16" fmla="*/ 9 w 47"/>
                  <a:gd name="T17" fmla="*/ 8 h 22"/>
                  <a:gd name="T18" fmla="*/ 38 w 47"/>
                  <a:gd name="T19" fmla="*/ 8 h 22"/>
                  <a:gd name="T20" fmla="*/ 39 w 47"/>
                  <a:gd name="T21" fmla="*/ 10 h 22"/>
                  <a:gd name="T22" fmla="*/ 39 w 47"/>
                  <a:gd name="T23" fmla="*/ 22 h 22"/>
                  <a:gd name="T24" fmla="*/ 47 w 47"/>
                  <a:gd name="T2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" h="22">
                    <a:moveTo>
                      <a:pt x="47" y="22"/>
                    </a:move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5"/>
                      <a:pt x="43" y="0"/>
                      <a:pt x="3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8" y="8"/>
                      <a:pt x="9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8"/>
                      <a:pt x="39" y="9"/>
                      <a:pt x="39" y="10"/>
                    </a:cubicBezTo>
                    <a:cubicBezTo>
                      <a:pt x="39" y="22"/>
                      <a:pt x="39" y="22"/>
                      <a:pt x="39" y="22"/>
                    </a:cubicBezTo>
                    <a:lnTo>
                      <a:pt x="47" y="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3" name="Freeform: Shape 91">
                <a:extLst>
                  <a:ext uri="{FF2B5EF4-FFF2-40B4-BE49-F238E27FC236}">
                    <a16:creationId xmlns:a16="http://schemas.microsoft.com/office/drawing/2014/main" id="{E7B5ECEC-F45A-04BE-46DA-59102EB024A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519053" y="1250443"/>
                <a:ext cx="308804" cy="308804"/>
              </a:xfrm>
              <a:custGeom>
                <a:avLst/>
                <a:gdLst>
                  <a:gd name="T0" fmla="*/ 35 w 70"/>
                  <a:gd name="T1" fmla="*/ 70 h 70"/>
                  <a:gd name="T2" fmla="*/ 46 w 70"/>
                  <a:gd name="T3" fmla="*/ 68 h 70"/>
                  <a:gd name="T4" fmla="*/ 63 w 70"/>
                  <a:gd name="T5" fmla="*/ 55 h 70"/>
                  <a:gd name="T6" fmla="*/ 70 w 70"/>
                  <a:gd name="T7" fmla="*/ 35 h 70"/>
                  <a:gd name="T8" fmla="*/ 35 w 70"/>
                  <a:gd name="T9" fmla="*/ 0 h 70"/>
                  <a:gd name="T10" fmla="*/ 35 w 70"/>
                  <a:gd name="T11" fmla="*/ 24 h 70"/>
                  <a:gd name="T12" fmla="*/ 45 w 70"/>
                  <a:gd name="T13" fmla="*/ 35 h 70"/>
                  <a:gd name="T14" fmla="*/ 35 w 70"/>
                  <a:gd name="T15" fmla="*/ 45 h 70"/>
                  <a:gd name="T16" fmla="*/ 35 w 70"/>
                  <a:gd name="T17" fmla="*/ 70 h 70"/>
                  <a:gd name="T18" fmla="*/ 35 w 70"/>
                  <a:gd name="T19" fmla="*/ 0 h 70"/>
                  <a:gd name="T20" fmla="*/ 0 w 70"/>
                  <a:gd name="T21" fmla="*/ 35 h 70"/>
                  <a:gd name="T22" fmla="*/ 35 w 70"/>
                  <a:gd name="T23" fmla="*/ 70 h 70"/>
                  <a:gd name="T24" fmla="*/ 35 w 70"/>
                  <a:gd name="T25" fmla="*/ 70 h 70"/>
                  <a:gd name="T26" fmla="*/ 35 w 70"/>
                  <a:gd name="T27" fmla="*/ 45 h 70"/>
                  <a:gd name="T28" fmla="*/ 35 w 70"/>
                  <a:gd name="T29" fmla="*/ 45 h 70"/>
                  <a:gd name="T30" fmla="*/ 35 w 70"/>
                  <a:gd name="T31" fmla="*/ 45 h 70"/>
                  <a:gd name="T32" fmla="*/ 25 w 70"/>
                  <a:gd name="T33" fmla="*/ 35 h 70"/>
                  <a:gd name="T34" fmla="*/ 35 w 70"/>
                  <a:gd name="T35" fmla="*/ 24 h 70"/>
                  <a:gd name="T36" fmla="*/ 35 w 70"/>
                  <a:gd name="T37" fmla="*/ 24 h 70"/>
                  <a:gd name="T38" fmla="*/ 35 w 70"/>
                  <a:gd name="T3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0" h="70">
                    <a:moveTo>
                      <a:pt x="35" y="70"/>
                    </a:moveTo>
                    <a:cubicBezTo>
                      <a:pt x="39" y="70"/>
                      <a:pt x="43" y="69"/>
                      <a:pt x="46" y="68"/>
                    </a:cubicBezTo>
                    <a:cubicBezTo>
                      <a:pt x="52" y="63"/>
                      <a:pt x="57" y="59"/>
                      <a:pt x="63" y="55"/>
                    </a:cubicBezTo>
                    <a:cubicBezTo>
                      <a:pt x="67" y="49"/>
                      <a:pt x="70" y="42"/>
                      <a:pt x="70" y="35"/>
                    </a:cubicBezTo>
                    <a:cubicBezTo>
                      <a:pt x="70" y="15"/>
                      <a:pt x="54" y="0"/>
                      <a:pt x="35" y="0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40" y="24"/>
                      <a:pt x="45" y="29"/>
                      <a:pt x="45" y="35"/>
                    </a:cubicBezTo>
                    <a:cubicBezTo>
                      <a:pt x="45" y="40"/>
                      <a:pt x="40" y="45"/>
                      <a:pt x="35" y="45"/>
                    </a:cubicBezTo>
                    <a:lnTo>
                      <a:pt x="35" y="70"/>
                    </a:lnTo>
                    <a:close/>
                    <a:moveTo>
                      <a:pt x="35" y="0"/>
                    </a:moveTo>
                    <a:cubicBezTo>
                      <a:pt x="15" y="0"/>
                      <a:pt x="0" y="15"/>
                      <a:pt x="0" y="35"/>
                    </a:cubicBezTo>
                    <a:cubicBezTo>
                      <a:pt x="0" y="54"/>
                      <a:pt x="15" y="70"/>
                      <a:pt x="35" y="70"/>
                    </a:cubicBezTo>
                    <a:cubicBezTo>
                      <a:pt x="35" y="70"/>
                      <a:pt x="35" y="70"/>
                      <a:pt x="35" y="70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29" y="45"/>
                      <a:pt x="25" y="40"/>
                      <a:pt x="25" y="35"/>
                    </a:cubicBezTo>
                    <a:cubicBezTo>
                      <a:pt x="25" y="29"/>
                      <a:pt x="29" y="24"/>
                      <a:pt x="35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0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4" name="Freeform: Shape 92">
                <a:extLst>
                  <a:ext uri="{FF2B5EF4-FFF2-40B4-BE49-F238E27FC236}">
                    <a16:creationId xmlns:a16="http://schemas.microsoft.com/office/drawing/2014/main" id="{64856E2E-9642-C68D-057E-F5AA8C64359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76905" y="1625420"/>
                <a:ext cx="257337" cy="216898"/>
              </a:xfrm>
              <a:custGeom>
                <a:avLst/>
                <a:gdLst>
                  <a:gd name="T0" fmla="*/ 15 w 58"/>
                  <a:gd name="T1" fmla="*/ 49 h 49"/>
                  <a:gd name="T2" fmla="*/ 17 w 58"/>
                  <a:gd name="T3" fmla="*/ 49 h 49"/>
                  <a:gd name="T4" fmla="*/ 21 w 58"/>
                  <a:gd name="T5" fmla="*/ 43 h 49"/>
                  <a:gd name="T6" fmla="*/ 15 w 58"/>
                  <a:gd name="T7" fmla="*/ 43 h 49"/>
                  <a:gd name="T8" fmla="*/ 15 w 58"/>
                  <a:gd name="T9" fmla="*/ 49 h 49"/>
                  <a:gd name="T10" fmla="*/ 15 w 58"/>
                  <a:gd name="T11" fmla="*/ 31 h 49"/>
                  <a:gd name="T12" fmla="*/ 19 w 58"/>
                  <a:gd name="T13" fmla="*/ 25 h 49"/>
                  <a:gd name="T14" fmla="*/ 27 w 58"/>
                  <a:gd name="T15" fmla="*/ 36 h 49"/>
                  <a:gd name="T16" fmla="*/ 35 w 58"/>
                  <a:gd name="T17" fmla="*/ 26 h 49"/>
                  <a:gd name="T18" fmla="*/ 41 w 58"/>
                  <a:gd name="T19" fmla="*/ 16 h 49"/>
                  <a:gd name="T20" fmla="*/ 41 w 58"/>
                  <a:gd name="T21" fmla="*/ 16 h 49"/>
                  <a:gd name="T22" fmla="*/ 42 w 58"/>
                  <a:gd name="T23" fmla="*/ 17 h 49"/>
                  <a:gd name="T24" fmla="*/ 58 w 58"/>
                  <a:gd name="T25" fmla="*/ 0 h 49"/>
                  <a:gd name="T26" fmla="*/ 15 w 58"/>
                  <a:gd name="T27" fmla="*/ 0 h 49"/>
                  <a:gd name="T28" fmla="*/ 15 w 58"/>
                  <a:gd name="T29" fmla="*/ 7 h 49"/>
                  <a:gd name="T30" fmla="*/ 20 w 58"/>
                  <a:gd name="T31" fmla="*/ 12 h 49"/>
                  <a:gd name="T32" fmla="*/ 15 w 58"/>
                  <a:gd name="T33" fmla="*/ 17 h 49"/>
                  <a:gd name="T34" fmla="*/ 15 w 58"/>
                  <a:gd name="T35" fmla="*/ 31 h 49"/>
                  <a:gd name="T36" fmla="*/ 0 w 58"/>
                  <a:gd name="T37" fmla="*/ 49 h 49"/>
                  <a:gd name="T38" fmla="*/ 15 w 58"/>
                  <a:gd name="T39" fmla="*/ 49 h 49"/>
                  <a:gd name="T40" fmla="*/ 15 w 58"/>
                  <a:gd name="T41" fmla="*/ 43 h 49"/>
                  <a:gd name="T42" fmla="*/ 5 w 58"/>
                  <a:gd name="T43" fmla="*/ 43 h 49"/>
                  <a:gd name="T44" fmla="*/ 5 w 58"/>
                  <a:gd name="T45" fmla="*/ 43 h 49"/>
                  <a:gd name="T46" fmla="*/ 15 w 58"/>
                  <a:gd name="T47" fmla="*/ 31 h 49"/>
                  <a:gd name="T48" fmla="*/ 15 w 58"/>
                  <a:gd name="T49" fmla="*/ 17 h 49"/>
                  <a:gd name="T50" fmla="*/ 15 w 58"/>
                  <a:gd name="T51" fmla="*/ 17 h 49"/>
                  <a:gd name="T52" fmla="*/ 9 w 58"/>
                  <a:gd name="T53" fmla="*/ 12 h 49"/>
                  <a:gd name="T54" fmla="*/ 15 w 58"/>
                  <a:gd name="T55" fmla="*/ 7 h 49"/>
                  <a:gd name="T56" fmla="*/ 15 w 58"/>
                  <a:gd name="T57" fmla="*/ 7 h 49"/>
                  <a:gd name="T58" fmla="*/ 15 w 58"/>
                  <a:gd name="T59" fmla="*/ 7 h 49"/>
                  <a:gd name="T60" fmla="*/ 15 w 58"/>
                  <a:gd name="T61" fmla="*/ 0 h 49"/>
                  <a:gd name="T62" fmla="*/ 0 w 58"/>
                  <a:gd name="T63" fmla="*/ 0 h 49"/>
                  <a:gd name="T64" fmla="*/ 0 w 58"/>
                  <a:gd name="T6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8" h="49">
                    <a:moveTo>
                      <a:pt x="15" y="49"/>
                    </a:moveTo>
                    <a:cubicBezTo>
                      <a:pt x="17" y="49"/>
                      <a:pt x="17" y="49"/>
                      <a:pt x="17" y="49"/>
                    </a:cubicBezTo>
                    <a:cubicBezTo>
                      <a:pt x="18" y="47"/>
                      <a:pt x="20" y="45"/>
                      <a:pt x="21" y="43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5" y="49"/>
                      <a:pt x="15" y="49"/>
                      <a:pt x="15" y="49"/>
                    </a:cubicBezTo>
                    <a:close/>
                    <a:moveTo>
                      <a:pt x="15" y="31"/>
                    </a:moveTo>
                    <a:cubicBezTo>
                      <a:pt x="19" y="25"/>
                      <a:pt x="19" y="25"/>
                      <a:pt x="19" y="25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29" y="32"/>
                      <a:pt x="32" y="29"/>
                      <a:pt x="35" y="26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7" y="11"/>
                      <a:pt x="53" y="6"/>
                      <a:pt x="58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8" y="7"/>
                      <a:pt x="20" y="9"/>
                      <a:pt x="20" y="12"/>
                    </a:cubicBezTo>
                    <a:cubicBezTo>
                      <a:pt x="20" y="15"/>
                      <a:pt x="18" y="17"/>
                      <a:pt x="15" y="17"/>
                    </a:cubicBezTo>
                    <a:lnTo>
                      <a:pt x="15" y="31"/>
                    </a:lnTo>
                    <a:close/>
                    <a:moveTo>
                      <a:pt x="0" y="49"/>
                    </a:move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2" y="17"/>
                      <a:pt x="9" y="15"/>
                      <a:pt x="9" y="12"/>
                    </a:cubicBezTo>
                    <a:cubicBezTo>
                      <a:pt x="9" y="9"/>
                      <a:pt x="12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5" name="Freeform: Shape 93">
                <a:extLst>
                  <a:ext uri="{FF2B5EF4-FFF2-40B4-BE49-F238E27FC236}">
                    <a16:creationId xmlns:a16="http://schemas.microsoft.com/office/drawing/2014/main" id="{66E19DFF-7A4F-CF57-3112-2CFC8F6BF53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946722" y="1143832"/>
                <a:ext cx="164205" cy="234054"/>
              </a:xfrm>
              <a:custGeom>
                <a:avLst/>
                <a:gdLst>
                  <a:gd name="T0" fmla="*/ 37 w 37"/>
                  <a:gd name="T1" fmla="*/ 35 h 53"/>
                  <a:gd name="T2" fmla="*/ 37 w 37"/>
                  <a:gd name="T3" fmla="*/ 0 h 53"/>
                  <a:gd name="T4" fmla="*/ 19 w 37"/>
                  <a:gd name="T5" fmla="*/ 0 h 53"/>
                  <a:gd name="T6" fmla="*/ 0 w 37"/>
                  <a:gd name="T7" fmla="*/ 49 h 53"/>
                  <a:gd name="T8" fmla="*/ 10 w 37"/>
                  <a:gd name="T9" fmla="*/ 53 h 53"/>
                  <a:gd name="T10" fmla="*/ 34 w 37"/>
                  <a:gd name="T11" fmla="*/ 43 h 53"/>
                  <a:gd name="T12" fmla="*/ 37 w 37"/>
                  <a:gd name="T13" fmla="*/ 3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53">
                    <a:moveTo>
                      <a:pt x="37" y="35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18" y="50"/>
                      <a:pt x="26" y="46"/>
                      <a:pt x="34" y="43"/>
                    </a:cubicBezTo>
                    <a:lnTo>
                      <a:pt x="37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6" name="Freeform: Shape 94">
                <a:extLst>
                  <a:ext uri="{FF2B5EF4-FFF2-40B4-BE49-F238E27FC236}">
                    <a16:creationId xmlns:a16="http://schemas.microsoft.com/office/drawing/2014/main" id="{CB756382-D495-16A7-E148-3DBE9D21152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124407" y="1143832"/>
                <a:ext cx="30635" cy="84553"/>
              </a:xfrm>
              <a:custGeom>
                <a:avLst/>
                <a:gdLst>
                  <a:gd name="T0" fmla="*/ 0 w 7"/>
                  <a:gd name="T1" fmla="*/ 19 h 19"/>
                  <a:gd name="T2" fmla="*/ 6 w 7"/>
                  <a:gd name="T3" fmla="*/ 0 h 19"/>
                  <a:gd name="T4" fmla="*/ 7 w 7"/>
                  <a:gd name="T5" fmla="*/ 0 h 19"/>
                  <a:gd name="T6" fmla="*/ 0 w 7"/>
                  <a:gd name="T7" fmla="*/ 0 h 19"/>
                  <a:gd name="T8" fmla="*/ 0 w 7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9">
                    <a:moveTo>
                      <a:pt x="0" y="19"/>
                    </a:moveTo>
                    <a:cubicBezTo>
                      <a:pt x="6" y="15"/>
                      <a:pt x="6" y="7"/>
                      <a:pt x="6" y="0"/>
                    </a:cubicBezTo>
                    <a:cubicBezTo>
                      <a:pt x="6" y="0"/>
                      <a:pt x="6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7" name="Freeform: Shape 95">
                <a:extLst>
                  <a:ext uri="{FF2B5EF4-FFF2-40B4-BE49-F238E27FC236}">
                    <a16:creationId xmlns:a16="http://schemas.microsoft.com/office/drawing/2014/main" id="{EB2ABF7B-41F9-60AD-D067-E1BEA06878F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124407" y="1143832"/>
                <a:ext cx="136021" cy="181361"/>
              </a:xfrm>
              <a:custGeom>
                <a:avLst/>
                <a:gdLst>
                  <a:gd name="T0" fmla="*/ 9 w 31"/>
                  <a:gd name="T1" fmla="*/ 0 h 41"/>
                  <a:gd name="T2" fmla="*/ 9 w 31"/>
                  <a:gd name="T3" fmla="*/ 0 h 41"/>
                  <a:gd name="T4" fmla="*/ 0 w 31"/>
                  <a:gd name="T5" fmla="*/ 21 h 41"/>
                  <a:gd name="T6" fmla="*/ 0 w 31"/>
                  <a:gd name="T7" fmla="*/ 35 h 41"/>
                  <a:gd name="T8" fmla="*/ 2 w 31"/>
                  <a:gd name="T9" fmla="*/ 41 h 41"/>
                  <a:gd name="T10" fmla="*/ 31 w 31"/>
                  <a:gd name="T11" fmla="*/ 32 h 41"/>
                  <a:gd name="T12" fmla="*/ 18 w 31"/>
                  <a:gd name="T13" fmla="*/ 0 h 41"/>
                  <a:gd name="T14" fmla="*/ 9 w 31"/>
                  <a:gd name="T15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41">
                    <a:moveTo>
                      <a:pt x="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9" y="8"/>
                      <a:pt x="8" y="18"/>
                      <a:pt x="0" y="21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11" y="37"/>
                      <a:pt x="21" y="35"/>
                      <a:pt x="31" y="32"/>
                    </a:cubicBezTo>
                    <a:cubicBezTo>
                      <a:pt x="18" y="0"/>
                      <a:pt x="18" y="0"/>
                      <a:pt x="18" y="0"/>
                    </a:cubicBez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8" name="Freeform: Shape 96">
                <a:extLst>
                  <a:ext uri="{FF2B5EF4-FFF2-40B4-BE49-F238E27FC236}">
                    <a16:creationId xmlns:a16="http://schemas.microsoft.com/office/drawing/2014/main" id="{3D640D70-4321-88B8-3D2C-42554F16725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031275" y="1113197"/>
                <a:ext cx="171558" cy="22057"/>
              </a:xfrm>
              <a:custGeom>
                <a:avLst/>
                <a:gdLst>
                  <a:gd name="T0" fmla="*/ 140 w 140"/>
                  <a:gd name="T1" fmla="*/ 0 h 18"/>
                  <a:gd name="T2" fmla="*/ 0 w 140"/>
                  <a:gd name="T3" fmla="*/ 0 h 18"/>
                  <a:gd name="T4" fmla="*/ 0 w 140"/>
                  <a:gd name="T5" fmla="*/ 18 h 18"/>
                  <a:gd name="T6" fmla="*/ 65 w 140"/>
                  <a:gd name="T7" fmla="*/ 18 h 18"/>
                  <a:gd name="T8" fmla="*/ 76 w 140"/>
                  <a:gd name="T9" fmla="*/ 18 h 18"/>
                  <a:gd name="T10" fmla="*/ 140 w 140"/>
                  <a:gd name="T11" fmla="*/ 18 h 18"/>
                  <a:gd name="T12" fmla="*/ 140 w 140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18">
                    <a:moveTo>
                      <a:pt x="1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65" y="18"/>
                    </a:lnTo>
                    <a:lnTo>
                      <a:pt x="76" y="18"/>
                    </a:lnTo>
                    <a:lnTo>
                      <a:pt x="140" y="18"/>
                    </a:lnTo>
                    <a:lnTo>
                      <a:pt x="14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9" name="Freeform: Shape 97">
                <a:extLst>
                  <a:ext uri="{FF2B5EF4-FFF2-40B4-BE49-F238E27FC236}">
                    <a16:creationId xmlns:a16="http://schemas.microsoft.com/office/drawing/2014/main" id="{53D9726E-115C-577D-398F-93D9D8DD5EE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51171" y="3599560"/>
                <a:ext cx="247533" cy="145824"/>
              </a:xfrm>
              <a:custGeom>
                <a:avLst/>
                <a:gdLst>
                  <a:gd name="T0" fmla="*/ 32 w 56"/>
                  <a:gd name="T1" fmla="*/ 0 h 33"/>
                  <a:gd name="T2" fmla="*/ 32 w 56"/>
                  <a:gd name="T3" fmla="*/ 6 h 33"/>
                  <a:gd name="T4" fmla="*/ 0 w 56"/>
                  <a:gd name="T5" fmla="*/ 33 h 33"/>
                  <a:gd name="T6" fmla="*/ 32 w 56"/>
                  <a:gd name="T7" fmla="*/ 27 h 33"/>
                  <a:gd name="T8" fmla="*/ 32 w 56"/>
                  <a:gd name="T9" fmla="*/ 32 h 33"/>
                  <a:gd name="T10" fmla="*/ 56 w 56"/>
                  <a:gd name="T11" fmla="*/ 16 h 33"/>
                  <a:gd name="T12" fmla="*/ 32 w 56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33">
                    <a:moveTo>
                      <a:pt x="32" y="0"/>
                    </a:moveTo>
                    <a:cubicBezTo>
                      <a:pt x="32" y="6"/>
                      <a:pt x="32" y="6"/>
                      <a:pt x="32" y="6"/>
                    </a:cubicBezTo>
                    <a:cubicBezTo>
                      <a:pt x="4" y="6"/>
                      <a:pt x="0" y="33"/>
                      <a:pt x="0" y="33"/>
                    </a:cubicBezTo>
                    <a:cubicBezTo>
                      <a:pt x="0" y="33"/>
                      <a:pt x="9" y="27"/>
                      <a:pt x="32" y="27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56" y="16"/>
                      <a:pt x="56" y="16"/>
                      <a:pt x="56" y="16"/>
                    </a:cubicBezTo>
                    <a:lnTo>
                      <a:pt x="3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0" name="Freeform: Shape 98">
                <a:extLst>
                  <a:ext uri="{FF2B5EF4-FFF2-40B4-BE49-F238E27FC236}">
                    <a16:creationId xmlns:a16="http://schemas.microsoft.com/office/drawing/2014/main" id="{A01DF0CF-E7C8-E52F-D868-FB3227D915D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29114" y="3728228"/>
                <a:ext cx="242632" cy="145824"/>
              </a:xfrm>
              <a:custGeom>
                <a:avLst/>
                <a:gdLst>
                  <a:gd name="T0" fmla="*/ 24 w 55"/>
                  <a:gd name="T1" fmla="*/ 33 h 33"/>
                  <a:gd name="T2" fmla="*/ 24 w 55"/>
                  <a:gd name="T3" fmla="*/ 28 h 33"/>
                  <a:gd name="T4" fmla="*/ 55 w 55"/>
                  <a:gd name="T5" fmla="*/ 0 h 33"/>
                  <a:gd name="T6" fmla="*/ 24 w 55"/>
                  <a:gd name="T7" fmla="*/ 7 h 33"/>
                  <a:gd name="T8" fmla="*/ 24 w 55"/>
                  <a:gd name="T9" fmla="*/ 1 h 33"/>
                  <a:gd name="T10" fmla="*/ 0 w 55"/>
                  <a:gd name="T11" fmla="*/ 17 h 33"/>
                  <a:gd name="T12" fmla="*/ 24 w 55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33">
                    <a:moveTo>
                      <a:pt x="24" y="33"/>
                    </a:moveTo>
                    <a:cubicBezTo>
                      <a:pt x="24" y="28"/>
                      <a:pt x="24" y="28"/>
                      <a:pt x="24" y="28"/>
                    </a:cubicBezTo>
                    <a:cubicBezTo>
                      <a:pt x="52" y="28"/>
                      <a:pt x="55" y="0"/>
                      <a:pt x="55" y="0"/>
                    </a:cubicBezTo>
                    <a:cubicBezTo>
                      <a:pt x="55" y="0"/>
                      <a:pt x="47" y="7"/>
                      <a:pt x="24" y="7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0" y="17"/>
                      <a:pt x="0" y="17"/>
                      <a:pt x="0" y="17"/>
                    </a:cubicBezTo>
                    <a:lnTo>
                      <a:pt x="24" y="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1" name="Freeform: Shape 99">
                <a:extLst>
                  <a:ext uri="{FF2B5EF4-FFF2-40B4-BE49-F238E27FC236}">
                    <a16:creationId xmlns:a16="http://schemas.microsoft.com/office/drawing/2014/main" id="{CE923305-3817-4584-2989-C4C34F1E245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196643" y="1104619"/>
                <a:ext cx="203418" cy="203419"/>
              </a:xfrm>
              <a:custGeom>
                <a:avLst/>
                <a:gdLst>
                  <a:gd name="T0" fmla="*/ 34 w 46"/>
                  <a:gd name="T1" fmla="*/ 43 h 46"/>
                  <a:gd name="T2" fmla="*/ 43 w 46"/>
                  <a:gd name="T3" fmla="*/ 34 h 46"/>
                  <a:gd name="T4" fmla="*/ 45 w 46"/>
                  <a:gd name="T5" fmla="*/ 27 h 46"/>
                  <a:gd name="T6" fmla="*/ 45 w 46"/>
                  <a:gd name="T7" fmla="*/ 18 h 46"/>
                  <a:gd name="T8" fmla="*/ 43 w 46"/>
                  <a:gd name="T9" fmla="*/ 11 h 46"/>
                  <a:gd name="T10" fmla="*/ 34 w 46"/>
                  <a:gd name="T11" fmla="*/ 3 h 46"/>
                  <a:gd name="T12" fmla="*/ 31 w 46"/>
                  <a:gd name="T13" fmla="*/ 1 h 46"/>
                  <a:gd name="T14" fmla="*/ 24 w 46"/>
                  <a:gd name="T15" fmla="*/ 0 h 46"/>
                  <a:gd name="T16" fmla="*/ 25 w 46"/>
                  <a:gd name="T17" fmla="*/ 2 h 46"/>
                  <a:gd name="T18" fmla="*/ 28 w 46"/>
                  <a:gd name="T19" fmla="*/ 2 h 46"/>
                  <a:gd name="T20" fmla="*/ 31 w 46"/>
                  <a:gd name="T21" fmla="*/ 3 h 46"/>
                  <a:gd name="T22" fmla="*/ 30 w 46"/>
                  <a:gd name="T23" fmla="*/ 3 h 46"/>
                  <a:gd name="T24" fmla="*/ 26 w 46"/>
                  <a:gd name="T25" fmla="*/ 5 h 46"/>
                  <a:gd name="T26" fmla="*/ 27 w 46"/>
                  <a:gd name="T27" fmla="*/ 7 h 46"/>
                  <a:gd name="T28" fmla="*/ 29 w 46"/>
                  <a:gd name="T29" fmla="*/ 8 h 46"/>
                  <a:gd name="T30" fmla="*/ 32 w 46"/>
                  <a:gd name="T31" fmla="*/ 4 h 46"/>
                  <a:gd name="T32" fmla="*/ 35 w 46"/>
                  <a:gd name="T33" fmla="*/ 5 h 46"/>
                  <a:gd name="T34" fmla="*/ 37 w 46"/>
                  <a:gd name="T35" fmla="*/ 6 h 46"/>
                  <a:gd name="T36" fmla="*/ 38 w 46"/>
                  <a:gd name="T37" fmla="*/ 9 h 46"/>
                  <a:gd name="T38" fmla="*/ 37 w 46"/>
                  <a:gd name="T39" fmla="*/ 11 h 46"/>
                  <a:gd name="T40" fmla="*/ 36 w 46"/>
                  <a:gd name="T41" fmla="*/ 9 h 46"/>
                  <a:gd name="T42" fmla="*/ 33 w 46"/>
                  <a:gd name="T43" fmla="*/ 10 h 46"/>
                  <a:gd name="T44" fmla="*/ 35 w 46"/>
                  <a:gd name="T45" fmla="*/ 11 h 46"/>
                  <a:gd name="T46" fmla="*/ 30 w 46"/>
                  <a:gd name="T47" fmla="*/ 13 h 46"/>
                  <a:gd name="T48" fmla="*/ 28 w 46"/>
                  <a:gd name="T49" fmla="*/ 15 h 46"/>
                  <a:gd name="T50" fmla="*/ 25 w 46"/>
                  <a:gd name="T51" fmla="*/ 17 h 46"/>
                  <a:gd name="T52" fmla="*/ 26 w 46"/>
                  <a:gd name="T53" fmla="*/ 27 h 46"/>
                  <a:gd name="T54" fmla="*/ 29 w 46"/>
                  <a:gd name="T55" fmla="*/ 28 h 46"/>
                  <a:gd name="T56" fmla="*/ 31 w 46"/>
                  <a:gd name="T57" fmla="*/ 28 h 46"/>
                  <a:gd name="T58" fmla="*/ 36 w 46"/>
                  <a:gd name="T59" fmla="*/ 31 h 46"/>
                  <a:gd name="T60" fmla="*/ 38 w 46"/>
                  <a:gd name="T61" fmla="*/ 33 h 46"/>
                  <a:gd name="T62" fmla="*/ 41 w 46"/>
                  <a:gd name="T63" fmla="*/ 34 h 46"/>
                  <a:gd name="T64" fmla="*/ 26 w 46"/>
                  <a:gd name="T65" fmla="*/ 40 h 46"/>
                  <a:gd name="T66" fmla="*/ 0 w 46"/>
                  <a:gd name="T67" fmla="*/ 19 h 46"/>
                  <a:gd name="T68" fmla="*/ 0 w 46"/>
                  <a:gd name="T69" fmla="*/ 28 h 46"/>
                  <a:gd name="T70" fmla="*/ 4 w 46"/>
                  <a:gd name="T71" fmla="*/ 37 h 46"/>
                  <a:gd name="T72" fmla="*/ 14 w 46"/>
                  <a:gd name="T73" fmla="*/ 44 h 46"/>
                  <a:gd name="T74" fmla="*/ 23 w 46"/>
                  <a:gd name="T75" fmla="*/ 36 h 46"/>
                  <a:gd name="T76" fmla="*/ 22 w 46"/>
                  <a:gd name="T77" fmla="*/ 33 h 46"/>
                  <a:gd name="T78" fmla="*/ 23 w 46"/>
                  <a:gd name="T79" fmla="*/ 29 h 46"/>
                  <a:gd name="T80" fmla="*/ 21 w 46"/>
                  <a:gd name="T81" fmla="*/ 28 h 46"/>
                  <a:gd name="T82" fmla="*/ 18 w 46"/>
                  <a:gd name="T83" fmla="*/ 26 h 46"/>
                  <a:gd name="T84" fmla="*/ 13 w 46"/>
                  <a:gd name="T85" fmla="*/ 24 h 46"/>
                  <a:gd name="T86" fmla="*/ 11 w 46"/>
                  <a:gd name="T87" fmla="*/ 20 h 46"/>
                  <a:gd name="T88" fmla="*/ 10 w 46"/>
                  <a:gd name="T89" fmla="*/ 20 h 46"/>
                  <a:gd name="T90" fmla="*/ 9 w 46"/>
                  <a:gd name="T91" fmla="*/ 21 h 46"/>
                  <a:gd name="T92" fmla="*/ 8 w 46"/>
                  <a:gd name="T93" fmla="*/ 17 h 46"/>
                  <a:gd name="T94" fmla="*/ 8 w 46"/>
                  <a:gd name="T95" fmla="*/ 13 h 46"/>
                  <a:gd name="T96" fmla="*/ 10 w 46"/>
                  <a:gd name="T97" fmla="*/ 9 h 46"/>
                  <a:gd name="T98" fmla="*/ 9 w 46"/>
                  <a:gd name="T99" fmla="*/ 6 h 46"/>
                  <a:gd name="T100" fmla="*/ 20 w 46"/>
                  <a:gd name="T101" fmla="*/ 1 h 46"/>
                  <a:gd name="T102" fmla="*/ 24 w 46"/>
                  <a:gd name="T103" fmla="*/ 0 h 46"/>
                  <a:gd name="T104" fmla="*/ 14 w 46"/>
                  <a:gd name="T105" fmla="*/ 1 h 46"/>
                  <a:gd name="T106" fmla="*/ 6 w 46"/>
                  <a:gd name="T107" fmla="*/ 6 h 46"/>
                  <a:gd name="T108" fmla="*/ 1 w 46"/>
                  <a:gd name="T109" fmla="*/ 14 h 46"/>
                  <a:gd name="T110" fmla="*/ 24 w 46"/>
                  <a:gd name="T111" fmla="*/ 29 h 46"/>
                  <a:gd name="T112" fmla="*/ 21 w 46"/>
                  <a:gd name="T113" fmla="*/ 25 h 46"/>
                  <a:gd name="T114" fmla="*/ 20 w 46"/>
                  <a:gd name="T115" fmla="*/ 23 h 46"/>
                  <a:gd name="T116" fmla="*/ 16 w 46"/>
                  <a:gd name="T117" fmla="*/ 24 h 46"/>
                  <a:gd name="T118" fmla="*/ 18 w 46"/>
                  <a:gd name="T119" fmla="*/ 19 h 46"/>
                  <a:gd name="T120" fmla="*/ 22 w 46"/>
                  <a:gd name="T121" fmla="*/ 19 h 46"/>
                  <a:gd name="T122" fmla="*/ 24 w 46"/>
                  <a:gd name="T123" fmla="*/ 1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6" h="46">
                    <a:moveTo>
                      <a:pt x="24" y="46"/>
                    </a:moveTo>
                    <a:cubicBezTo>
                      <a:pt x="25" y="46"/>
                      <a:pt x="27" y="45"/>
                      <a:pt x="28" y="45"/>
                    </a:cubicBezTo>
                    <a:cubicBezTo>
                      <a:pt x="29" y="45"/>
                      <a:pt x="29" y="45"/>
                      <a:pt x="30" y="45"/>
                    </a:cubicBezTo>
                    <a:cubicBezTo>
                      <a:pt x="30" y="44"/>
                      <a:pt x="31" y="44"/>
                      <a:pt x="31" y="44"/>
                    </a:cubicBezTo>
                    <a:cubicBezTo>
                      <a:pt x="32" y="44"/>
                      <a:pt x="32" y="44"/>
                      <a:pt x="33" y="43"/>
                    </a:cubicBezTo>
                    <a:cubicBezTo>
                      <a:pt x="33" y="43"/>
                      <a:pt x="34" y="43"/>
                      <a:pt x="34" y="43"/>
                    </a:cubicBezTo>
                    <a:cubicBezTo>
                      <a:pt x="36" y="42"/>
                      <a:pt x="37" y="41"/>
                      <a:pt x="38" y="40"/>
                    </a:cubicBezTo>
                    <a:cubicBezTo>
                      <a:pt x="38" y="40"/>
                      <a:pt x="39" y="39"/>
                      <a:pt x="39" y="39"/>
                    </a:cubicBezTo>
                    <a:cubicBezTo>
                      <a:pt x="39" y="39"/>
                      <a:pt x="39" y="39"/>
                      <a:pt x="40" y="38"/>
                    </a:cubicBezTo>
                    <a:cubicBezTo>
                      <a:pt x="40" y="38"/>
                      <a:pt x="40" y="37"/>
                      <a:pt x="41" y="37"/>
                    </a:cubicBezTo>
                    <a:cubicBezTo>
                      <a:pt x="41" y="36"/>
                      <a:pt x="42" y="36"/>
                      <a:pt x="42" y="35"/>
                    </a:cubicBezTo>
                    <a:cubicBezTo>
                      <a:pt x="42" y="35"/>
                      <a:pt x="43" y="34"/>
                      <a:pt x="43" y="34"/>
                    </a:cubicBezTo>
                    <a:cubicBezTo>
                      <a:pt x="43" y="34"/>
                      <a:pt x="43" y="34"/>
                      <a:pt x="43" y="33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1"/>
                      <a:pt x="44" y="31"/>
                      <a:pt x="44" y="31"/>
                    </a:cubicBezTo>
                    <a:cubicBezTo>
                      <a:pt x="45" y="30"/>
                      <a:pt x="45" y="29"/>
                      <a:pt x="45" y="28"/>
                    </a:cubicBezTo>
                    <a:cubicBezTo>
                      <a:pt x="45" y="28"/>
                      <a:pt x="45" y="28"/>
                      <a:pt x="45" y="27"/>
                    </a:cubicBezTo>
                    <a:cubicBezTo>
                      <a:pt x="45" y="27"/>
                      <a:pt x="45" y="27"/>
                      <a:pt x="45" y="26"/>
                    </a:cubicBezTo>
                    <a:cubicBezTo>
                      <a:pt x="45" y="26"/>
                      <a:pt x="46" y="25"/>
                      <a:pt x="46" y="25"/>
                    </a:cubicBezTo>
                    <a:cubicBezTo>
                      <a:pt x="46" y="24"/>
                      <a:pt x="46" y="23"/>
                      <a:pt x="46" y="23"/>
                    </a:cubicBezTo>
                    <a:cubicBezTo>
                      <a:pt x="46" y="22"/>
                      <a:pt x="46" y="21"/>
                      <a:pt x="46" y="20"/>
                    </a:cubicBezTo>
                    <a:cubicBezTo>
                      <a:pt x="46" y="20"/>
                      <a:pt x="46" y="20"/>
                      <a:pt x="45" y="19"/>
                    </a:cubicBezTo>
                    <a:cubicBezTo>
                      <a:pt x="45" y="19"/>
                      <a:pt x="45" y="18"/>
                      <a:pt x="45" y="18"/>
                    </a:cubicBezTo>
                    <a:cubicBezTo>
                      <a:pt x="45" y="18"/>
                      <a:pt x="45" y="17"/>
                      <a:pt x="45" y="17"/>
                    </a:cubicBezTo>
                    <a:cubicBezTo>
                      <a:pt x="45" y="16"/>
                      <a:pt x="45" y="15"/>
                      <a:pt x="44" y="15"/>
                    </a:cubicBezTo>
                    <a:cubicBezTo>
                      <a:pt x="44" y="15"/>
                      <a:pt x="44" y="14"/>
                      <a:pt x="44" y="14"/>
                    </a:cubicBezTo>
                    <a:cubicBezTo>
                      <a:pt x="44" y="14"/>
                      <a:pt x="44" y="13"/>
                      <a:pt x="43" y="13"/>
                    </a:cubicBezTo>
                    <a:cubicBezTo>
                      <a:pt x="43" y="13"/>
                      <a:pt x="43" y="12"/>
                      <a:pt x="43" y="12"/>
                    </a:cubicBezTo>
                    <a:cubicBezTo>
                      <a:pt x="43" y="12"/>
                      <a:pt x="43" y="12"/>
                      <a:pt x="43" y="11"/>
                    </a:cubicBezTo>
                    <a:cubicBezTo>
                      <a:pt x="42" y="10"/>
                      <a:pt x="41" y="9"/>
                      <a:pt x="41" y="8"/>
                    </a:cubicBezTo>
                    <a:cubicBezTo>
                      <a:pt x="40" y="8"/>
                      <a:pt x="40" y="8"/>
                      <a:pt x="40" y="7"/>
                    </a:cubicBezTo>
                    <a:cubicBezTo>
                      <a:pt x="39" y="7"/>
                      <a:pt x="39" y="7"/>
                      <a:pt x="39" y="6"/>
                    </a:cubicBezTo>
                    <a:cubicBezTo>
                      <a:pt x="39" y="6"/>
                      <a:pt x="38" y="6"/>
                      <a:pt x="38" y="6"/>
                    </a:cubicBezTo>
                    <a:cubicBezTo>
                      <a:pt x="38" y="5"/>
                      <a:pt x="37" y="5"/>
                      <a:pt x="36" y="4"/>
                    </a:cubicBezTo>
                    <a:cubicBezTo>
                      <a:pt x="36" y="4"/>
                      <a:pt x="35" y="3"/>
                      <a:pt x="34" y="3"/>
                    </a:cubicBezTo>
                    <a:cubicBezTo>
                      <a:pt x="34" y="2"/>
                      <a:pt x="33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0" y="1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9" y="1"/>
                      <a:pt x="29" y="0"/>
                      <a:pt x="28" y="0"/>
                    </a:cubicBezTo>
                    <a:cubicBezTo>
                      <a:pt x="28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5" y="1"/>
                      <a:pt x="26" y="1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8" y="1"/>
                      <a:pt x="28" y="1"/>
                    </a:cubicBezTo>
                    <a:cubicBezTo>
                      <a:pt x="28" y="1"/>
                      <a:pt x="28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30" y="2"/>
                      <a:pt x="30" y="2"/>
                    </a:cubicBezTo>
                    <a:cubicBezTo>
                      <a:pt x="30" y="2"/>
                      <a:pt x="31" y="2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3"/>
                      <a:pt x="32" y="3"/>
                      <a:pt x="32" y="4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9" y="3"/>
                      <a:pt x="29" y="4"/>
                      <a:pt x="29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7" y="4"/>
                      <a:pt x="27" y="4"/>
                    </a:cubicBezTo>
                    <a:cubicBezTo>
                      <a:pt x="27" y="4"/>
                      <a:pt x="27" y="4"/>
                      <a:pt x="26" y="5"/>
                    </a:cubicBezTo>
                    <a:cubicBezTo>
                      <a:pt x="26" y="5"/>
                      <a:pt x="26" y="5"/>
                      <a:pt x="25" y="5"/>
                    </a:cubicBezTo>
                    <a:cubicBezTo>
                      <a:pt x="25" y="5"/>
                      <a:pt x="25" y="6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7"/>
                      <a:pt x="26" y="6"/>
                      <a:pt x="26" y="6"/>
                    </a:cubicBezTo>
                    <a:cubicBezTo>
                      <a:pt x="26" y="6"/>
                      <a:pt x="26" y="7"/>
                      <a:pt x="27" y="7"/>
                    </a:cubicBezTo>
                    <a:cubicBezTo>
                      <a:pt x="27" y="7"/>
                      <a:pt x="27" y="7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8" y="8"/>
                      <a:pt x="28" y="8"/>
                      <a:pt x="28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9" y="9"/>
                      <a:pt x="29" y="9"/>
                      <a:pt x="29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0" y="8"/>
                      <a:pt x="31" y="7"/>
                      <a:pt x="31" y="6"/>
                    </a:cubicBezTo>
                    <a:cubicBezTo>
                      <a:pt x="31" y="6"/>
                      <a:pt x="31" y="6"/>
                      <a:pt x="31" y="5"/>
                    </a:cubicBezTo>
                    <a:cubicBezTo>
                      <a:pt x="31" y="5"/>
                      <a:pt x="32" y="5"/>
                      <a:pt x="32" y="5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4"/>
                      <a:pt x="32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4"/>
                      <a:pt x="34" y="4"/>
                      <a:pt x="34" y="4"/>
                    </a:cubicBezTo>
                    <a:cubicBezTo>
                      <a:pt x="34" y="4"/>
                      <a:pt x="34" y="5"/>
                      <a:pt x="34" y="5"/>
                    </a:cubicBezTo>
                    <a:cubicBezTo>
                      <a:pt x="34" y="5"/>
                      <a:pt x="35" y="5"/>
                      <a:pt x="35" y="5"/>
                    </a:cubicBezTo>
                    <a:cubicBezTo>
                      <a:pt x="35" y="5"/>
                      <a:pt x="34" y="5"/>
                      <a:pt x="34" y="5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4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6" y="6"/>
                      <a:pt x="36" y="5"/>
                      <a:pt x="36" y="5"/>
                    </a:cubicBezTo>
                    <a:cubicBezTo>
                      <a:pt x="36" y="6"/>
                      <a:pt x="36" y="6"/>
                      <a:pt x="37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6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7" y="9"/>
                      <a:pt x="37" y="9"/>
                      <a:pt x="37" y="10"/>
                    </a:cubicBezTo>
                    <a:cubicBezTo>
                      <a:pt x="37" y="10"/>
                      <a:pt x="38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8" y="11"/>
                      <a:pt x="38" y="11"/>
                      <a:pt x="37" y="11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0"/>
                      <a:pt x="36" y="10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9"/>
                      <a:pt x="37" y="9"/>
                      <a:pt x="36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10"/>
                      <a:pt x="35" y="9"/>
                      <a:pt x="34" y="10"/>
                    </a:cubicBezTo>
                    <a:cubicBezTo>
                      <a:pt x="34" y="10"/>
                      <a:pt x="35" y="10"/>
                      <a:pt x="35" y="10"/>
                    </a:cubicBezTo>
                    <a:cubicBezTo>
                      <a:pt x="35" y="10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9"/>
                      <a:pt x="34" y="9"/>
                      <a:pt x="33" y="9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4" y="10"/>
                      <a:pt x="34" y="10"/>
                    </a:cubicBezTo>
                    <a:cubicBezTo>
                      <a:pt x="34" y="10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4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4" y="11"/>
                      <a:pt x="35" y="11"/>
                      <a:pt x="35" y="11"/>
                    </a:cubicBezTo>
                    <a:cubicBezTo>
                      <a:pt x="35" y="11"/>
                      <a:pt x="35" y="12"/>
                      <a:pt x="34" y="12"/>
                    </a:cubicBezTo>
                    <a:cubicBezTo>
                      <a:pt x="34" y="12"/>
                      <a:pt x="33" y="12"/>
                      <a:pt x="33" y="12"/>
                    </a:cubicBezTo>
                    <a:cubicBezTo>
                      <a:pt x="33" y="12"/>
                      <a:pt x="32" y="13"/>
                      <a:pt x="32" y="12"/>
                    </a:cubicBezTo>
                    <a:cubicBezTo>
                      <a:pt x="32" y="12"/>
                      <a:pt x="32" y="12"/>
                      <a:pt x="33" y="12"/>
                    </a:cubicBezTo>
                    <a:cubicBezTo>
                      <a:pt x="32" y="12"/>
                      <a:pt x="32" y="12"/>
                      <a:pt x="31" y="12"/>
                    </a:cubicBezTo>
                    <a:cubicBezTo>
                      <a:pt x="31" y="12"/>
                      <a:pt x="30" y="12"/>
                      <a:pt x="30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3"/>
                      <a:pt x="30" y="13"/>
                      <a:pt x="29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9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5"/>
                      <a:pt x="27" y="16"/>
                      <a:pt x="27" y="16"/>
                    </a:cubicBezTo>
                    <a:cubicBezTo>
                      <a:pt x="26" y="16"/>
                      <a:pt x="26" y="17"/>
                      <a:pt x="26" y="17"/>
                    </a:cubicBezTo>
                    <a:cubicBezTo>
                      <a:pt x="26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4" y="17"/>
                      <a:pt x="24" y="18"/>
                      <a:pt x="24" y="18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8"/>
                      <a:pt x="24" y="28"/>
                      <a:pt x="25" y="28"/>
                    </a:cubicBezTo>
                    <a:cubicBezTo>
                      <a:pt x="25" y="28"/>
                      <a:pt x="25" y="28"/>
                      <a:pt x="25" y="27"/>
                    </a:cubicBezTo>
                    <a:cubicBezTo>
                      <a:pt x="25" y="27"/>
                      <a:pt x="25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7" y="27"/>
                    </a:cubicBezTo>
                    <a:cubicBezTo>
                      <a:pt x="27" y="27"/>
                      <a:pt x="26" y="27"/>
                      <a:pt x="26" y="27"/>
                    </a:cubicBezTo>
                    <a:cubicBezTo>
                      <a:pt x="27" y="28"/>
                      <a:pt x="27" y="27"/>
                      <a:pt x="27" y="27"/>
                    </a:cubicBezTo>
                    <a:cubicBezTo>
                      <a:pt x="27" y="27"/>
                      <a:pt x="28" y="27"/>
                      <a:pt x="28" y="27"/>
                    </a:cubicBezTo>
                    <a:cubicBezTo>
                      <a:pt x="28" y="27"/>
                      <a:pt x="28" y="28"/>
                      <a:pt x="28" y="28"/>
                    </a:cubicBezTo>
                    <a:cubicBezTo>
                      <a:pt x="28" y="28"/>
                      <a:pt x="29" y="28"/>
                      <a:pt x="29" y="28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30" y="27"/>
                      <a:pt x="31" y="28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9"/>
                      <a:pt x="32" y="29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30"/>
                      <a:pt x="35" y="30"/>
                      <a:pt x="35" y="30"/>
                    </a:cubicBezTo>
                    <a:cubicBezTo>
                      <a:pt x="35" y="30"/>
                      <a:pt x="36" y="31"/>
                      <a:pt x="36" y="31"/>
                    </a:cubicBezTo>
                    <a:cubicBezTo>
                      <a:pt x="36" y="31"/>
                      <a:pt x="36" y="31"/>
                      <a:pt x="36" y="31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36" y="32"/>
                      <a:pt x="36" y="32"/>
                      <a:pt x="36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3"/>
                      <a:pt x="38" y="33"/>
                      <a:pt x="38" y="33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38" y="33"/>
                      <a:pt x="39" y="34"/>
                      <a:pt x="39" y="34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39" y="34"/>
                      <a:pt x="40" y="34"/>
                      <a:pt x="40" y="34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41" y="34"/>
                      <a:pt x="41" y="34"/>
                      <a:pt x="41" y="34"/>
                    </a:cubicBezTo>
                    <a:cubicBezTo>
                      <a:pt x="38" y="39"/>
                      <a:pt x="33" y="43"/>
                      <a:pt x="28" y="44"/>
                    </a:cubicBezTo>
                    <a:cubicBezTo>
                      <a:pt x="28" y="44"/>
                      <a:pt x="28" y="44"/>
                      <a:pt x="28" y="43"/>
                    </a:cubicBezTo>
                    <a:cubicBezTo>
                      <a:pt x="28" y="43"/>
                      <a:pt x="28" y="42"/>
                      <a:pt x="28" y="42"/>
                    </a:cubicBezTo>
                    <a:cubicBezTo>
                      <a:pt x="28" y="42"/>
                      <a:pt x="27" y="41"/>
                      <a:pt x="27" y="41"/>
                    </a:cubicBezTo>
                    <a:cubicBezTo>
                      <a:pt x="27" y="41"/>
                      <a:pt x="27" y="40"/>
                      <a:pt x="26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5" y="40"/>
                      <a:pt x="25" y="39"/>
                      <a:pt x="25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4" y="38"/>
                      <a:pt x="24" y="38"/>
                    </a:cubicBezTo>
                    <a:lnTo>
                      <a:pt x="24" y="46"/>
                    </a:lnTo>
                    <a:close/>
                    <a:moveTo>
                      <a:pt x="0" y="18"/>
                    </a:moveTo>
                    <a:cubicBezTo>
                      <a:pt x="0" y="18"/>
                      <a:pt x="0" y="19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0" y="22"/>
                      <a:pt x="0" y="23"/>
                    </a:cubicBezTo>
                    <a:cubicBezTo>
                      <a:pt x="0" y="23"/>
                      <a:pt x="0" y="24"/>
                      <a:pt x="0" y="25"/>
                    </a:cubicBezTo>
                    <a:cubicBezTo>
                      <a:pt x="0" y="25"/>
                      <a:pt x="0" y="26"/>
                      <a:pt x="0" y="26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9"/>
                      <a:pt x="1" y="30"/>
                      <a:pt x="1" y="31"/>
                    </a:cubicBezTo>
                    <a:cubicBezTo>
                      <a:pt x="1" y="31"/>
                      <a:pt x="1" y="31"/>
                      <a:pt x="1" y="32"/>
                    </a:cubicBezTo>
                    <a:cubicBezTo>
                      <a:pt x="1" y="32"/>
                      <a:pt x="2" y="32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4"/>
                      <a:pt x="2" y="34"/>
                      <a:pt x="3" y="34"/>
                    </a:cubicBezTo>
                    <a:cubicBezTo>
                      <a:pt x="3" y="35"/>
                      <a:pt x="4" y="36"/>
                      <a:pt x="4" y="37"/>
                    </a:cubicBezTo>
                    <a:cubicBezTo>
                      <a:pt x="5" y="37"/>
                      <a:pt x="5" y="38"/>
                      <a:pt x="6" y="38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7" y="39"/>
                      <a:pt x="7" y="40"/>
                      <a:pt x="7" y="40"/>
                    </a:cubicBezTo>
                    <a:cubicBezTo>
                      <a:pt x="8" y="41"/>
                      <a:pt x="10" y="42"/>
                      <a:pt x="11" y="43"/>
                    </a:cubicBezTo>
                    <a:cubicBezTo>
                      <a:pt x="11" y="43"/>
                      <a:pt x="12" y="43"/>
                      <a:pt x="12" y="43"/>
                    </a:cubicBezTo>
                    <a:cubicBezTo>
                      <a:pt x="13" y="44"/>
                      <a:pt x="13" y="44"/>
                      <a:pt x="14" y="44"/>
                    </a:cubicBezTo>
                    <a:cubicBezTo>
                      <a:pt x="14" y="44"/>
                      <a:pt x="15" y="44"/>
                      <a:pt x="15" y="45"/>
                    </a:cubicBezTo>
                    <a:cubicBezTo>
                      <a:pt x="18" y="45"/>
                      <a:pt x="20" y="46"/>
                      <a:pt x="23" y="46"/>
                    </a:cubicBezTo>
                    <a:cubicBezTo>
                      <a:pt x="23" y="46"/>
                      <a:pt x="24" y="46"/>
                      <a:pt x="24" y="46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7"/>
                      <a:pt x="23" y="37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5"/>
                      <a:pt x="22" y="35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2" y="34"/>
                      <a:pt x="22" y="34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3" y="32"/>
                      <a:pt x="23" y="32"/>
                      <a:pt x="23" y="31"/>
                    </a:cubicBezTo>
                    <a:cubicBezTo>
                      <a:pt x="23" y="31"/>
                      <a:pt x="24" y="31"/>
                      <a:pt x="24" y="31"/>
                    </a:cubicBezTo>
                    <a:cubicBezTo>
                      <a:pt x="24" y="31"/>
                      <a:pt x="24" y="30"/>
                      <a:pt x="24" y="30"/>
                    </a:cubicBezTo>
                    <a:cubicBezTo>
                      <a:pt x="24" y="29"/>
                      <a:pt x="23" y="29"/>
                      <a:pt x="23" y="29"/>
                    </a:cubicBezTo>
                    <a:cubicBezTo>
                      <a:pt x="23" y="29"/>
                      <a:pt x="23" y="28"/>
                      <a:pt x="23" y="28"/>
                    </a:cubicBezTo>
                    <a:cubicBezTo>
                      <a:pt x="23" y="28"/>
                      <a:pt x="23" y="29"/>
                      <a:pt x="23" y="29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9"/>
                      <a:pt x="21" y="28"/>
                      <a:pt x="21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7"/>
                    </a:cubicBezTo>
                    <a:cubicBezTo>
                      <a:pt x="20" y="27"/>
                      <a:pt x="20" y="27"/>
                      <a:pt x="19" y="26"/>
                    </a:cubicBezTo>
                    <a:cubicBezTo>
                      <a:pt x="19" y="26"/>
                      <a:pt x="19" y="26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7" y="26"/>
                      <a:pt x="17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2" y="24"/>
                      <a:pt x="12" y="24"/>
                    </a:cubicBezTo>
                    <a:cubicBezTo>
                      <a:pt x="12" y="24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2"/>
                      <a:pt x="12" y="22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0"/>
                      <a:pt x="10" y="20"/>
                      <a:pt x="10" y="20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8"/>
                    </a:cubicBezTo>
                    <a:cubicBezTo>
                      <a:pt x="10" y="18"/>
                      <a:pt x="9" y="18"/>
                      <a:pt x="9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0" y="19"/>
                      <a:pt x="9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1"/>
                      <a:pt x="10" y="22"/>
                      <a:pt x="10" y="22"/>
                    </a:cubicBezTo>
                    <a:cubicBezTo>
                      <a:pt x="10" y="22"/>
                      <a:pt x="10" y="22"/>
                      <a:pt x="10" y="21"/>
                    </a:cubicBezTo>
                    <a:cubicBezTo>
                      <a:pt x="10" y="21"/>
                      <a:pt x="9" y="21"/>
                      <a:pt x="9" y="21"/>
                    </a:cubicBezTo>
                    <a:cubicBezTo>
                      <a:pt x="9" y="21"/>
                      <a:pt x="10" y="21"/>
                      <a:pt x="9" y="21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8" y="19"/>
                      <a:pt x="8" y="18"/>
                      <a:pt x="8" y="18"/>
                    </a:cubicBezTo>
                    <a:cubicBezTo>
                      <a:pt x="8" y="18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7" y="17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5"/>
                      <a:pt x="7" y="15"/>
                    </a:cubicBezTo>
                    <a:cubicBezTo>
                      <a:pt x="7" y="15"/>
                      <a:pt x="7" y="14"/>
                      <a:pt x="7" y="14"/>
                    </a:cubicBezTo>
                    <a:cubicBezTo>
                      <a:pt x="7" y="14"/>
                      <a:pt x="8" y="14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8" y="12"/>
                      <a:pt x="9" y="12"/>
                    </a:cubicBezTo>
                    <a:cubicBezTo>
                      <a:pt x="9" y="12"/>
                      <a:pt x="9" y="11"/>
                      <a:pt x="9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10" y="10"/>
                      <a:pt x="9" y="10"/>
                      <a:pt x="9" y="9"/>
                    </a:cubicBezTo>
                    <a:cubicBezTo>
                      <a:pt x="9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7"/>
                    </a:cubicBezTo>
                    <a:cubicBezTo>
                      <a:pt x="10" y="7"/>
                      <a:pt x="9" y="8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2" y="3"/>
                      <a:pt x="15" y="2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1" y="1"/>
                      <a:pt x="21" y="2"/>
                      <a:pt x="22" y="2"/>
                    </a:cubicBezTo>
                    <a:cubicBezTo>
                      <a:pt x="22" y="2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3" y="1"/>
                    </a:cubicBezTo>
                    <a:cubicBezTo>
                      <a:pt x="23" y="1"/>
                      <a:pt x="24" y="1"/>
                      <a:pt x="24" y="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0" y="0"/>
                      <a:pt x="17" y="0"/>
                      <a:pt x="15" y="1"/>
                    </a:cubicBezTo>
                    <a:cubicBezTo>
                      <a:pt x="15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3" y="2"/>
                      <a:pt x="13" y="2"/>
                    </a:cubicBezTo>
                    <a:cubicBezTo>
                      <a:pt x="13" y="2"/>
                      <a:pt x="12" y="2"/>
                      <a:pt x="12" y="2"/>
                    </a:cubicBezTo>
                    <a:cubicBezTo>
                      <a:pt x="12" y="2"/>
                      <a:pt x="11" y="2"/>
                      <a:pt x="11" y="3"/>
                    </a:cubicBezTo>
                    <a:cubicBezTo>
                      <a:pt x="10" y="3"/>
                      <a:pt x="9" y="4"/>
                      <a:pt x="7" y="5"/>
                    </a:cubicBezTo>
                    <a:cubicBezTo>
                      <a:pt x="7" y="5"/>
                      <a:pt x="7" y="5"/>
                      <a:pt x="7" y="6"/>
                    </a:cubicBezTo>
                    <a:cubicBezTo>
                      <a:pt x="7" y="6"/>
                      <a:pt x="7" y="6"/>
                      <a:pt x="6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5" y="8"/>
                      <a:pt x="5" y="8"/>
                      <a:pt x="4" y="8"/>
                    </a:cubicBezTo>
                    <a:cubicBezTo>
                      <a:pt x="4" y="9"/>
                      <a:pt x="3" y="10"/>
                      <a:pt x="3" y="11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3"/>
                      <a:pt x="2" y="13"/>
                    </a:cubicBezTo>
                    <a:cubicBezTo>
                      <a:pt x="2" y="13"/>
                      <a:pt x="1" y="14"/>
                      <a:pt x="1" y="14"/>
                    </a:cubicBezTo>
                    <a:cubicBezTo>
                      <a:pt x="1" y="14"/>
                      <a:pt x="1" y="15"/>
                      <a:pt x="1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17"/>
                      <a:pt x="0" y="18"/>
                      <a:pt x="0" y="18"/>
                    </a:cubicBezTo>
                    <a:close/>
                    <a:moveTo>
                      <a:pt x="24" y="18"/>
                    </a:move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29"/>
                      <a:pt x="24" y="28"/>
                      <a:pt x="23" y="28"/>
                    </a:cubicBezTo>
                    <a:cubicBezTo>
                      <a:pt x="23" y="28"/>
                      <a:pt x="23" y="28"/>
                      <a:pt x="22" y="28"/>
                    </a:cubicBezTo>
                    <a:cubicBezTo>
                      <a:pt x="22" y="28"/>
                      <a:pt x="21" y="28"/>
                      <a:pt x="21" y="27"/>
                    </a:cubicBezTo>
                    <a:cubicBezTo>
                      <a:pt x="21" y="27"/>
                      <a:pt x="21" y="27"/>
                      <a:pt x="21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0" y="25"/>
                      <a:pt x="20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4"/>
                      <a:pt x="19" y="24"/>
                    </a:cubicBezTo>
                    <a:cubicBezTo>
                      <a:pt x="19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3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4"/>
                    </a:cubicBezTo>
                    <a:cubicBezTo>
                      <a:pt x="16" y="24"/>
                      <a:pt x="16" y="23"/>
                      <a:pt x="16" y="23"/>
                    </a:cubicBezTo>
                    <a:cubicBezTo>
                      <a:pt x="15" y="22"/>
                      <a:pt x="16" y="21"/>
                      <a:pt x="16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7" y="19"/>
                      <a:pt x="17" y="19"/>
                    </a:cubicBezTo>
                    <a:cubicBezTo>
                      <a:pt x="17" y="19"/>
                      <a:pt x="18" y="19"/>
                      <a:pt x="18" y="19"/>
                    </a:cubicBezTo>
                    <a:cubicBezTo>
                      <a:pt x="18" y="19"/>
                      <a:pt x="19" y="19"/>
                      <a:pt x="19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1" y="19"/>
                      <a:pt x="21" y="18"/>
                      <a:pt x="21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3" y="19"/>
                      <a:pt x="23" y="19"/>
                    </a:cubicBezTo>
                    <a:cubicBezTo>
                      <a:pt x="23" y="19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8"/>
                      <a:pt x="24" y="18"/>
                      <a:pt x="24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2" name="Freeform: Shape 100">
                <a:extLst>
                  <a:ext uri="{FF2B5EF4-FFF2-40B4-BE49-F238E27FC236}">
                    <a16:creationId xmlns:a16="http://schemas.microsoft.com/office/drawing/2014/main" id="{2C73A2A3-B8A9-2F24-55F2-53A33E0FD81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52654" y="1776145"/>
                <a:ext cx="113963" cy="185037"/>
              </a:xfrm>
              <a:custGeom>
                <a:avLst/>
                <a:gdLst>
                  <a:gd name="T0" fmla="*/ 0 w 26"/>
                  <a:gd name="T1" fmla="*/ 29 h 42"/>
                  <a:gd name="T2" fmla="*/ 0 w 26"/>
                  <a:gd name="T3" fmla="*/ 35 h 42"/>
                  <a:gd name="T4" fmla="*/ 8 w 26"/>
                  <a:gd name="T5" fmla="*/ 42 h 42"/>
                  <a:gd name="T6" fmla="*/ 18 w 26"/>
                  <a:gd name="T7" fmla="*/ 42 h 42"/>
                  <a:gd name="T8" fmla="*/ 26 w 26"/>
                  <a:gd name="T9" fmla="*/ 35 h 42"/>
                  <a:gd name="T10" fmla="*/ 26 w 26"/>
                  <a:gd name="T11" fmla="*/ 29 h 42"/>
                  <a:gd name="T12" fmla="*/ 17 w 26"/>
                  <a:gd name="T13" fmla="*/ 29 h 42"/>
                  <a:gd name="T14" fmla="*/ 17 w 26"/>
                  <a:gd name="T15" fmla="*/ 24 h 42"/>
                  <a:gd name="T16" fmla="*/ 26 w 26"/>
                  <a:gd name="T17" fmla="*/ 24 h 42"/>
                  <a:gd name="T18" fmla="*/ 26 w 26"/>
                  <a:gd name="T19" fmla="*/ 16 h 42"/>
                  <a:gd name="T20" fmla="*/ 17 w 26"/>
                  <a:gd name="T21" fmla="*/ 16 h 42"/>
                  <a:gd name="T22" fmla="*/ 17 w 26"/>
                  <a:gd name="T23" fmla="*/ 10 h 42"/>
                  <a:gd name="T24" fmla="*/ 26 w 26"/>
                  <a:gd name="T25" fmla="*/ 10 h 42"/>
                  <a:gd name="T26" fmla="*/ 26 w 26"/>
                  <a:gd name="T27" fmla="*/ 7 h 42"/>
                  <a:gd name="T28" fmla="*/ 18 w 26"/>
                  <a:gd name="T29" fmla="*/ 0 h 42"/>
                  <a:gd name="T30" fmla="*/ 8 w 26"/>
                  <a:gd name="T31" fmla="*/ 0 h 42"/>
                  <a:gd name="T32" fmla="*/ 0 w 26"/>
                  <a:gd name="T33" fmla="*/ 7 h 42"/>
                  <a:gd name="T34" fmla="*/ 0 w 26"/>
                  <a:gd name="T35" fmla="*/ 10 h 42"/>
                  <a:gd name="T36" fmla="*/ 9 w 26"/>
                  <a:gd name="T37" fmla="*/ 10 h 42"/>
                  <a:gd name="T38" fmla="*/ 9 w 26"/>
                  <a:gd name="T39" fmla="*/ 16 h 42"/>
                  <a:gd name="T40" fmla="*/ 0 w 26"/>
                  <a:gd name="T41" fmla="*/ 16 h 42"/>
                  <a:gd name="T42" fmla="*/ 0 w 26"/>
                  <a:gd name="T43" fmla="*/ 24 h 42"/>
                  <a:gd name="T44" fmla="*/ 9 w 26"/>
                  <a:gd name="T45" fmla="*/ 24 h 42"/>
                  <a:gd name="T46" fmla="*/ 9 w 26"/>
                  <a:gd name="T47" fmla="*/ 29 h 42"/>
                  <a:gd name="T48" fmla="*/ 0 w 26"/>
                  <a:gd name="T49" fmla="*/ 2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" h="42">
                    <a:moveTo>
                      <a:pt x="0" y="29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9"/>
                      <a:pt x="4" y="42"/>
                      <a:pt x="8" y="42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22" y="42"/>
                      <a:pt x="26" y="39"/>
                      <a:pt x="26" y="35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3"/>
                      <a:pt x="22" y="0"/>
                      <a:pt x="1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9"/>
                      <a:pt x="9" y="29"/>
                      <a:pt x="9" y="29"/>
                    </a:cubicBez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3" name="Freeform: Shape 101">
                <a:extLst>
                  <a:ext uri="{FF2B5EF4-FFF2-40B4-BE49-F238E27FC236}">
                    <a16:creationId xmlns:a16="http://schemas.microsoft.com/office/drawing/2014/main" id="{AA05ECEC-59F8-B7C2-04D4-598E3880657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20794" y="1944027"/>
                <a:ext cx="177685" cy="113963"/>
              </a:xfrm>
              <a:custGeom>
                <a:avLst/>
                <a:gdLst>
                  <a:gd name="T0" fmla="*/ 0 w 40"/>
                  <a:gd name="T1" fmla="*/ 1 h 26"/>
                  <a:gd name="T2" fmla="*/ 13 w 40"/>
                  <a:gd name="T3" fmla="*/ 12 h 26"/>
                  <a:gd name="T4" fmla="*/ 17 w 40"/>
                  <a:gd name="T5" fmla="*/ 12 h 26"/>
                  <a:gd name="T6" fmla="*/ 17 w 40"/>
                  <a:gd name="T7" fmla="*/ 20 h 26"/>
                  <a:gd name="T8" fmla="*/ 12 w 40"/>
                  <a:gd name="T9" fmla="*/ 20 h 26"/>
                  <a:gd name="T10" fmla="*/ 12 w 40"/>
                  <a:gd name="T11" fmla="*/ 26 h 26"/>
                  <a:gd name="T12" fmla="*/ 28 w 40"/>
                  <a:gd name="T13" fmla="*/ 26 h 26"/>
                  <a:gd name="T14" fmla="*/ 28 w 40"/>
                  <a:gd name="T15" fmla="*/ 20 h 26"/>
                  <a:gd name="T16" fmla="*/ 23 w 40"/>
                  <a:gd name="T17" fmla="*/ 20 h 26"/>
                  <a:gd name="T18" fmla="*/ 23 w 40"/>
                  <a:gd name="T19" fmla="*/ 12 h 26"/>
                  <a:gd name="T20" fmla="*/ 27 w 40"/>
                  <a:gd name="T21" fmla="*/ 12 h 26"/>
                  <a:gd name="T22" fmla="*/ 40 w 40"/>
                  <a:gd name="T23" fmla="*/ 1 h 26"/>
                  <a:gd name="T24" fmla="*/ 35 w 40"/>
                  <a:gd name="T25" fmla="*/ 0 h 26"/>
                  <a:gd name="T26" fmla="*/ 27 w 40"/>
                  <a:gd name="T27" fmla="*/ 7 h 26"/>
                  <a:gd name="T28" fmla="*/ 13 w 40"/>
                  <a:gd name="T29" fmla="*/ 7 h 26"/>
                  <a:gd name="T30" fmla="*/ 5 w 40"/>
                  <a:gd name="T31" fmla="*/ 0 h 26"/>
                  <a:gd name="T32" fmla="*/ 0 w 40"/>
                  <a:gd name="T33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26">
                    <a:moveTo>
                      <a:pt x="0" y="1"/>
                    </a:moveTo>
                    <a:cubicBezTo>
                      <a:pt x="1" y="7"/>
                      <a:pt x="7" y="12"/>
                      <a:pt x="13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33" y="12"/>
                      <a:pt x="39" y="6"/>
                      <a:pt x="40" y="1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3"/>
                      <a:pt x="31" y="7"/>
                      <a:pt x="27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0" y="7"/>
                      <a:pt x="6" y="4"/>
                      <a:pt x="5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4" name="Freeform: Shape 102">
                <a:extLst>
                  <a:ext uri="{FF2B5EF4-FFF2-40B4-BE49-F238E27FC236}">
                    <a16:creationId xmlns:a16="http://schemas.microsoft.com/office/drawing/2014/main" id="{CB85129E-FDE3-2E04-FA95-476B889740C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2949236" y="2720939"/>
                <a:ext cx="159304" cy="251210"/>
              </a:xfrm>
              <a:custGeom>
                <a:avLst/>
                <a:gdLst>
                  <a:gd name="T0" fmla="*/ 130 w 130"/>
                  <a:gd name="T1" fmla="*/ 205 h 205"/>
                  <a:gd name="T2" fmla="*/ 115 w 130"/>
                  <a:gd name="T3" fmla="*/ 4 h 205"/>
                  <a:gd name="T4" fmla="*/ 101 w 130"/>
                  <a:gd name="T5" fmla="*/ 0 h 205"/>
                  <a:gd name="T6" fmla="*/ 115 w 130"/>
                  <a:gd name="T7" fmla="*/ 14 h 205"/>
                  <a:gd name="T8" fmla="*/ 115 w 130"/>
                  <a:gd name="T9" fmla="*/ 133 h 205"/>
                  <a:gd name="T10" fmla="*/ 101 w 130"/>
                  <a:gd name="T11" fmla="*/ 148 h 205"/>
                  <a:gd name="T12" fmla="*/ 115 w 130"/>
                  <a:gd name="T13" fmla="*/ 162 h 205"/>
                  <a:gd name="T14" fmla="*/ 101 w 130"/>
                  <a:gd name="T15" fmla="*/ 162 h 205"/>
                  <a:gd name="T16" fmla="*/ 115 w 130"/>
                  <a:gd name="T17" fmla="*/ 173 h 205"/>
                  <a:gd name="T18" fmla="*/ 115 w 130"/>
                  <a:gd name="T19" fmla="*/ 191 h 205"/>
                  <a:gd name="T20" fmla="*/ 101 w 130"/>
                  <a:gd name="T21" fmla="*/ 205 h 205"/>
                  <a:gd name="T22" fmla="*/ 90 w 130"/>
                  <a:gd name="T23" fmla="*/ 4 h 205"/>
                  <a:gd name="T24" fmla="*/ 65 w 130"/>
                  <a:gd name="T25" fmla="*/ 14 h 205"/>
                  <a:gd name="T26" fmla="*/ 101 w 130"/>
                  <a:gd name="T27" fmla="*/ 0 h 205"/>
                  <a:gd name="T28" fmla="*/ 90 w 130"/>
                  <a:gd name="T29" fmla="*/ 0 h 205"/>
                  <a:gd name="T30" fmla="*/ 101 w 130"/>
                  <a:gd name="T31" fmla="*/ 205 h 205"/>
                  <a:gd name="T32" fmla="*/ 90 w 130"/>
                  <a:gd name="T33" fmla="*/ 191 h 205"/>
                  <a:gd name="T34" fmla="*/ 101 w 130"/>
                  <a:gd name="T35" fmla="*/ 173 h 205"/>
                  <a:gd name="T36" fmla="*/ 90 w 130"/>
                  <a:gd name="T37" fmla="*/ 162 h 205"/>
                  <a:gd name="T38" fmla="*/ 101 w 130"/>
                  <a:gd name="T39" fmla="*/ 148 h 205"/>
                  <a:gd name="T40" fmla="*/ 65 w 130"/>
                  <a:gd name="T41" fmla="*/ 133 h 205"/>
                  <a:gd name="T42" fmla="*/ 76 w 130"/>
                  <a:gd name="T43" fmla="*/ 148 h 205"/>
                  <a:gd name="T44" fmla="*/ 76 w 130"/>
                  <a:gd name="T45" fmla="*/ 162 h 205"/>
                  <a:gd name="T46" fmla="*/ 65 w 130"/>
                  <a:gd name="T47" fmla="*/ 173 h 205"/>
                  <a:gd name="T48" fmla="*/ 76 w 130"/>
                  <a:gd name="T49" fmla="*/ 191 h 205"/>
                  <a:gd name="T50" fmla="*/ 65 w 130"/>
                  <a:gd name="T51" fmla="*/ 191 h 205"/>
                  <a:gd name="T52" fmla="*/ 65 w 130"/>
                  <a:gd name="T53" fmla="*/ 4 h 205"/>
                  <a:gd name="T54" fmla="*/ 25 w 130"/>
                  <a:gd name="T55" fmla="*/ 14 h 205"/>
                  <a:gd name="T56" fmla="*/ 65 w 130"/>
                  <a:gd name="T57" fmla="*/ 4 h 205"/>
                  <a:gd name="T58" fmla="*/ 25 w 130"/>
                  <a:gd name="T59" fmla="*/ 205 h 205"/>
                  <a:gd name="T60" fmla="*/ 65 w 130"/>
                  <a:gd name="T61" fmla="*/ 191 h 205"/>
                  <a:gd name="T62" fmla="*/ 50 w 130"/>
                  <a:gd name="T63" fmla="*/ 173 h 205"/>
                  <a:gd name="T64" fmla="*/ 65 w 130"/>
                  <a:gd name="T65" fmla="*/ 162 h 205"/>
                  <a:gd name="T66" fmla="*/ 50 w 130"/>
                  <a:gd name="T67" fmla="*/ 148 h 205"/>
                  <a:gd name="T68" fmla="*/ 65 w 130"/>
                  <a:gd name="T69" fmla="*/ 133 h 205"/>
                  <a:gd name="T70" fmla="*/ 25 w 130"/>
                  <a:gd name="T71" fmla="*/ 148 h 205"/>
                  <a:gd name="T72" fmla="*/ 40 w 130"/>
                  <a:gd name="T73" fmla="*/ 162 h 205"/>
                  <a:gd name="T74" fmla="*/ 25 w 130"/>
                  <a:gd name="T75" fmla="*/ 162 h 205"/>
                  <a:gd name="T76" fmla="*/ 40 w 130"/>
                  <a:gd name="T77" fmla="*/ 173 h 205"/>
                  <a:gd name="T78" fmla="*/ 40 w 130"/>
                  <a:gd name="T79" fmla="*/ 191 h 205"/>
                  <a:gd name="T80" fmla="*/ 25 w 130"/>
                  <a:gd name="T81" fmla="*/ 205 h 205"/>
                  <a:gd name="T82" fmla="*/ 0 w 130"/>
                  <a:gd name="T83" fmla="*/ 4 h 205"/>
                  <a:gd name="T84" fmla="*/ 25 w 130"/>
                  <a:gd name="T85" fmla="*/ 205 h 205"/>
                  <a:gd name="T86" fmla="*/ 14 w 130"/>
                  <a:gd name="T87" fmla="*/ 191 h 205"/>
                  <a:gd name="T88" fmla="*/ 25 w 130"/>
                  <a:gd name="T89" fmla="*/ 173 h 205"/>
                  <a:gd name="T90" fmla="*/ 14 w 130"/>
                  <a:gd name="T91" fmla="*/ 162 h 205"/>
                  <a:gd name="T92" fmla="*/ 25 w 130"/>
                  <a:gd name="T93" fmla="*/ 148 h 205"/>
                  <a:gd name="T94" fmla="*/ 14 w 130"/>
                  <a:gd name="T95" fmla="*/ 133 h 205"/>
                  <a:gd name="T96" fmla="*/ 25 w 130"/>
                  <a:gd name="T97" fmla="*/ 14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0" h="205">
                    <a:moveTo>
                      <a:pt x="101" y="205"/>
                    </a:moveTo>
                    <a:lnTo>
                      <a:pt x="130" y="205"/>
                    </a:lnTo>
                    <a:lnTo>
                      <a:pt x="130" y="4"/>
                    </a:lnTo>
                    <a:lnTo>
                      <a:pt x="115" y="4"/>
                    </a:lnTo>
                    <a:lnTo>
                      <a:pt x="115" y="0"/>
                    </a:lnTo>
                    <a:lnTo>
                      <a:pt x="101" y="0"/>
                    </a:lnTo>
                    <a:lnTo>
                      <a:pt x="101" y="14"/>
                    </a:lnTo>
                    <a:lnTo>
                      <a:pt x="115" y="14"/>
                    </a:lnTo>
                    <a:lnTo>
                      <a:pt x="115" y="133"/>
                    </a:lnTo>
                    <a:lnTo>
                      <a:pt x="115" y="133"/>
                    </a:lnTo>
                    <a:lnTo>
                      <a:pt x="101" y="133"/>
                    </a:lnTo>
                    <a:lnTo>
                      <a:pt x="101" y="148"/>
                    </a:lnTo>
                    <a:lnTo>
                      <a:pt x="115" y="148"/>
                    </a:lnTo>
                    <a:lnTo>
                      <a:pt x="115" y="162"/>
                    </a:lnTo>
                    <a:lnTo>
                      <a:pt x="115" y="162"/>
                    </a:lnTo>
                    <a:lnTo>
                      <a:pt x="101" y="162"/>
                    </a:lnTo>
                    <a:lnTo>
                      <a:pt x="101" y="173"/>
                    </a:lnTo>
                    <a:lnTo>
                      <a:pt x="115" y="173"/>
                    </a:lnTo>
                    <a:lnTo>
                      <a:pt x="115" y="191"/>
                    </a:lnTo>
                    <a:lnTo>
                      <a:pt x="115" y="191"/>
                    </a:lnTo>
                    <a:lnTo>
                      <a:pt x="101" y="191"/>
                    </a:lnTo>
                    <a:lnTo>
                      <a:pt x="101" y="205"/>
                    </a:lnTo>
                    <a:close/>
                    <a:moveTo>
                      <a:pt x="90" y="0"/>
                    </a:moveTo>
                    <a:lnTo>
                      <a:pt x="90" y="4"/>
                    </a:lnTo>
                    <a:lnTo>
                      <a:pt x="65" y="4"/>
                    </a:lnTo>
                    <a:lnTo>
                      <a:pt x="65" y="14"/>
                    </a:lnTo>
                    <a:lnTo>
                      <a:pt x="101" y="14"/>
                    </a:lnTo>
                    <a:lnTo>
                      <a:pt x="101" y="0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  <a:moveTo>
                      <a:pt x="65" y="205"/>
                    </a:moveTo>
                    <a:lnTo>
                      <a:pt x="101" y="205"/>
                    </a:lnTo>
                    <a:lnTo>
                      <a:pt x="101" y="191"/>
                    </a:lnTo>
                    <a:lnTo>
                      <a:pt x="90" y="191"/>
                    </a:lnTo>
                    <a:lnTo>
                      <a:pt x="90" y="173"/>
                    </a:lnTo>
                    <a:lnTo>
                      <a:pt x="101" y="173"/>
                    </a:lnTo>
                    <a:lnTo>
                      <a:pt x="101" y="162"/>
                    </a:lnTo>
                    <a:lnTo>
                      <a:pt x="90" y="162"/>
                    </a:lnTo>
                    <a:lnTo>
                      <a:pt x="90" y="148"/>
                    </a:lnTo>
                    <a:lnTo>
                      <a:pt x="101" y="148"/>
                    </a:lnTo>
                    <a:lnTo>
                      <a:pt x="101" y="133"/>
                    </a:lnTo>
                    <a:lnTo>
                      <a:pt x="65" y="133"/>
                    </a:lnTo>
                    <a:lnTo>
                      <a:pt x="65" y="148"/>
                    </a:lnTo>
                    <a:lnTo>
                      <a:pt x="76" y="148"/>
                    </a:lnTo>
                    <a:lnTo>
                      <a:pt x="76" y="162"/>
                    </a:lnTo>
                    <a:lnTo>
                      <a:pt x="76" y="162"/>
                    </a:lnTo>
                    <a:lnTo>
                      <a:pt x="65" y="162"/>
                    </a:lnTo>
                    <a:lnTo>
                      <a:pt x="65" y="173"/>
                    </a:lnTo>
                    <a:lnTo>
                      <a:pt x="76" y="173"/>
                    </a:lnTo>
                    <a:lnTo>
                      <a:pt x="76" y="191"/>
                    </a:lnTo>
                    <a:lnTo>
                      <a:pt x="76" y="191"/>
                    </a:lnTo>
                    <a:lnTo>
                      <a:pt x="65" y="191"/>
                    </a:lnTo>
                    <a:lnTo>
                      <a:pt x="65" y="205"/>
                    </a:lnTo>
                    <a:close/>
                    <a:moveTo>
                      <a:pt x="65" y="4"/>
                    </a:moveTo>
                    <a:lnTo>
                      <a:pt x="25" y="4"/>
                    </a:lnTo>
                    <a:lnTo>
                      <a:pt x="25" y="14"/>
                    </a:lnTo>
                    <a:lnTo>
                      <a:pt x="65" y="14"/>
                    </a:lnTo>
                    <a:lnTo>
                      <a:pt x="65" y="4"/>
                    </a:lnTo>
                    <a:lnTo>
                      <a:pt x="65" y="4"/>
                    </a:lnTo>
                    <a:close/>
                    <a:moveTo>
                      <a:pt x="25" y="205"/>
                    </a:moveTo>
                    <a:lnTo>
                      <a:pt x="65" y="205"/>
                    </a:lnTo>
                    <a:lnTo>
                      <a:pt x="65" y="191"/>
                    </a:lnTo>
                    <a:lnTo>
                      <a:pt x="50" y="191"/>
                    </a:lnTo>
                    <a:lnTo>
                      <a:pt x="50" y="173"/>
                    </a:lnTo>
                    <a:lnTo>
                      <a:pt x="65" y="173"/>
                    </a:lnTo>
                    <a:lnTo>
                      <a:pt x="65" y="162"/>
                    </a:lnTo>
                    <a:lnTo>
                      <a:pt x="50" y="162"/>
                    </a:lnTo>
                    <a:lnTo>
                      <a:pt x="50" y="148"/>
                    </a:lnTo>
                    <a:lnTo>
                      <a:pt x="65" y="148"/>
                    </a:lnTo>
                    <a:lnTo>
                      <a:pt x="65" y="133"/>
                    </a:lnTo>
                    <a:lnTo>
                      <a:pt x="25" y="133"/>
                    </a:lnTo>
                    <a:lnTo>
                      <a:pt x="25" y="148"/>
                    </a:lnTo>
                    <a:lnTo>
                      <a:pt x="40" y="148"/>
                    </a:lnTo>
                    <a:lnTo>
                      <a:pt x="40" y="162"/>
                    </a:lnTo>
                    <a:lnTo>
                      <a:pt x="40" y="162"/>
                    </a:lnTo>
                    <a:lnTo>
                      <a:pt x="25" y="162"/>
                    </a:lnTo>
                    <a:lnTo>
                      <a:pt x="25" y="173"/>
                    </a:lnTo>
                    <a:lnTo>
                      <a:pt x="40" y="173"/>
                    </a:lnTo>
                    <a:lnTo>
                      <a:pt x="40" y="191"/>
                    </a:lnTo>
                    <a:lnTo>
                      <a:pt x="40" y="191"/>
                    </a:lnTo>
                    <a:lnTo>
                      <a:pt x="25" y="191"/>
                    </a:lnTo>
                    <a:lnTo>
                      <a:pt x="25" y="205"/>
                    </a:lnTo>
                    <a:close/>
                    <a:moveTo>
                      <a:pt x="25" y="4"/>
                    </a:moveTo>
                    <a:lnTo>
                      <a:pt x="0" y="4"/>
                    </a:lnTo>
                    <a:lnTo>
                      <a:pt x="0" y="205"/>
                    </a:lnTo>
                    <a:lnTo>
                      <a:pt x="25" y="205"/>
                    </a:lnTo>
                    <a:lnTo>
                      <a:pt x="25" y="191"/>
                    </a:lnTo>
                    <a:lnTo>
                      <a:pt x="14" y="191"/>
                    </a:lnTo>
                    <a:lnTo>
                      <a:pt x="14" y="173"/>
                    </a:lnTo>
                    <a:lnTo>
                      <a:pt x="25" y="173"/>
                    </a:lnTo>
                    <a:lnTo>
                      <a:pt x="25" y="162"/>
                    </a:lnTo>
                    <a:lnTo>
                      <a:pt x="14" y="162"/>
                    </a:lnTo>
                    <a:lnTo>
                      <a:pt x="14" y="148"/>
                    </a:lnTo>
                    <a:lnTo>
                      <a:pt x="25" y="148"/>
                    </a:lnTo>
                    <a:lnTo>
                      <a:pt x="25" y="133"/>
                    </a:lnTo>
                    <a:lnTo>
                      <a:pt x="14" y="133"/>
                    </a:lnTo>
                    <a:lnTo>
                      <a:pt x="14" y="14"/>
                    </a:lnTo>
                    <a:lnTo>
                      <a:pt x="25" y="14"/>
                    </a:lnTo>
                    <a:lnTo>
                      <a:pt x="25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5" name="Freeform: Shape 103">
                <a:extLst>
                  <a:ext uri="{FF2B5EF4-FFF2-40B4-BE49-F238E27FC236}">
                    <a16:creationId xmlns:a16="http://schemas.microsoft.com/office/drawing/2014/main" id="{2E4AD555-0DBD-E4AC-FDA4-12C17E83703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08865" y="1497977"/>
                <a:ext cx="145824" cy="145824"/>
              </a:xfrm>
              <a:custGeom>
                <a:avLst/>
                <a:gdLst>
                  <a:gd name="T0" fmla="*/ 16 w 33"/>
                  <a:gd name="T1" fmla="*/ 31 h 33"/>
                  <a:gd name="T2" fmla="*/ 19 w 33"/>
                  <a:gd name="T3" fmla="*/ 31 h 33"/>
                  <a:gd name="T4" fmla="*/ 20 w 33"/>
                  <a:gd name="T5" fmla="*/ 33 h 33"/>
                  <a:gd name="T6" fmla="*/ 26 w 33"/>
                  <a:gd name="T7" fmla="*/ 31 h 33"/>
                  <a:gd name="T8" fmla="*/ 25 w 33"/>
                  <a:gd name="T9" fmla="*/ 29 h 33"/>
                  <a:gd name="T10" fmla="*/ 28 w 33"/>
                  <a:gd name="T11" fmla="*/ 25 h 33"/>
                  <a:gd name="T12" fmla="*/ 30 w 33"/>
                  <a:gd name="T13" fmla="*/ 26 h 33"/>
                  <a:gd name="T14" fmla="*/ 33 w 33"/>
                  <a:gd name="T15" fmla="*/ 20 h 33"/>
                  <a:gd name="T16" fmla="*/ 30 w 33"/>
                  <a:gd name="T17" fmla="*/ 19 h 33"/>
                  <a:gd name="T18" fmla="*/ 30 w 33"/>
                  <a:gd name="T19" fmla="*/ 14 h 33"/>
                  <a:gd name="T20" fmla="*/ 33 w 33"/>
                  <a:gd name="T21" fmla="*/ 13 h 33"/>
                  <a:gd name="T22" fmla="*/ 30 w 33"/>
                  <a:gd name="T23" fmla="*/ 8 h 33"/>
                  <a:gd name="T24" fmla="*/ 28 w 33"/>
                  <a:gd name="T25" fmla="*/ 9 h 33"/>
                  <a:gd name="T26" fmla="*/ 24 w 33"/>
                  <a:gd name="T27" fmla="*/ 5 h 33"/>
                  <a:gd name="T28" fmla="*/ 25 w 33"/>
                  <a:gd name="T29" fmla="*/ 3 h 33"/>
                  <a:gd name="T30" fmla="*/ 20 w 33"/>
                  <a:gd name="T31" fmla="*/ 0 h 33"/>
                  <a:gd name="T32" fmla="*/ 19 w 33"/>
                  <a:gd name="T33" fmla="*/ 3 h 33"/>
                  <a:gd name="T34" fmla="*/ 16 w 33"/>
                  <a:gd name="T35" fmla="*/ 3 h 33"/>
                  <a:gd name="T36" fmla="*/ 16 w 33"/>
                  <a:gd name="T37" fmla="*/ 7 h 33"/>
                  <a:gd name="T38" fmla="*/ 25 w 33"/>
                  <a:gd name="T39" fmla="*/ 13 h 33"/>
                  <a:gd name="T40" fmla="*/ 20 w 33"/>
                  <a:gd name="T41" fmla="*/ 26 h 33"/>
                  <a:gd name="T42" fmla="*/ 16 w 33"/>
                  <a:gd name="T43" fmla="*/ 26 h 33"/>
                  <a:gd name="T44" fmla="*/ 16 w 33"/>
                  <a:gd name="T45" fmla="*/ 26 h 33"/>
                  <a:gd name="T46" fmla="*/ 16 w 33"/>
                  <a:gd name="T47" fmla="*/ 31 h 33"/>
                  <a:gd name="T48" fmla="*/ 2 w 33"/>
                  <a:gd name="T49" fmla="*/ 20 h 33"/>
                  <a:gd name="T50" fmla="*/ 0 w 33"/>
                  <a:gd name="T51" fmla="*/ 21 h 33"/>
                  <a:gd name="T52" fmla="*/ 2 w 33"/>
                  <a:gd name="T53" fmla="*/ 26 h 33"/>
                  <a:gd name="T54" fmla="*/ 5 w 33"/>
                  <a:gd name="T55" fmla="*/ 25 h 33"/>
                  <a:gd name="T56" fmla="*/ 8 w 33"/>
                  <a:gd name="T57" fmla="*/ 29 h 33"/>
                  <a:gd name="T58" fmla="*/ 7 w 33"/>
                  <a:gd name="T59" fmla="*/ 31 h 33"/>
                  <a:gd name="T60" fmla="*/ 13 w 33"/>
                  <a:gd name="T61" fmla="*/ 33 h 33"/>
                  <a:gd name="T62" fmla="*/ 14 w 33"/>
                  <a:gd name="T63" fmla="*/ 31 h 33"/>
                  <a:gd name="T64" fmla="*/ 16 w 33"/>
                  <a:gd name="T65" fmla="*/ 31 h 33"/>
                  <a:gd name="T66" fmla="*/ 16 w 33"/>
                  <a:gd name="T67" fmla="*/ 26 h 33"/>
                  <a:gd name="T68" fmla="*/ 8 w 33"/>
                  <a:gd name="T69" fmla="*/ 21 h 33"/>
                  <a:gd name="T70" fmla="*/ 13 w 33"/>
                  <a:gd name="T71" fmla="*/ 8 h 33"/>
                  <a:gd name="T72" fmla="*/ 13 w 33"/>
                  <a:gd name="T73" fmla="*/ 8 h 33"/>
                  <a:gd name="T74" fmla="*/ 16 w 33"/>
                  <a:gd name="T75" fmla="*/ 7 h 33"/>
                  <a:gd name="T76" fmla="*/ 16 w 33"/>
                  <a:gd name="T77" fmla="*/ 7 h 33"/>
                  <a:gd name="T78" fmla="*/ 16 w 33"/>
                  <a:gd name="T79" fmla="*/ 3 h 33"/>
                  <a:gd name="T80" fmla="*/ 14 w 33"/>
                  <a:gd name="T81" fmla="*/ 3 h 33"/>
                  <a:gd name="T82" fmla="*/ 13 w 33"/>
                  <a:gd name="T83" fmla="*/ 1 h 33"/>
                  <a:gd name="T84" fmla="*/ 7 w 33"/>
                  <a:gd name="T85" fmla="*/ 3 h 33"/>
                  <a:gd name="T86" fmla="*/ 8 w 33"/>
                  <a:gd name="T87" fmla="*/ 5 h 33"/>
                  <a:gd name="T88" fmla="*/ 5 w 33"/>
                  <a:gd name="T89" fmla="*/ 9 h 33"/>
                  <a:gd name="T90" fmla="*/ 2 w 33"/>
                  <a:gd name="T91" fmla="*/ 8 h 33"/>
                  <a:gd name="T92" fmla="*/ 0 w 33"/>
                  <a:gd name="T93" fmla="*/ 14 h 33"/>
                  <a:gd name="T94" fmla="*/ 2 w 33"/>
                  <a:gd name="T95" fmla="*/ 15 h 33"/>
                  <a:gd name="T96" fmla="*/ 2 w 33"/>
                  <a:gd name="T97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3" h="33">
                    <a:moveTo>
                      <a:pt x="16" y="31"/>
                    </a:moveTo>
                    <a:cubicBezTo>
                      <a:pt x="17" y="31"/>
                      <a:pt x="18" y="31"/>
                      <a:pt x="19" y="31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6" y="28"/>
                      <a:pt x="27" y="26"/>
                      <a:pt x="28" y="25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1" y="18"/>
                      <a:pt x="31" y="16"/>
                      <a:pt x="30" y="14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7" y="7"/>
                      <a:pt x="26" y="6"/>
                      <a:pt x="24" y="5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8" y="3"/>
                      <a:pt x="17" y="3"/>
                      <a:pt x="16" y="3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20" y="7"/>
                      <a:pt x="24" y="10"/>
                      <a:pt x="25" y="13"/>
                    </a:cubicBezTo>
                    <a:cubicBezTo>
                      <a:pt x="27" y="18"/>
                      <a:pt x="25" y="24"/>
                      <a:pt x="20" y="26"/>
                    </a:cubicBezTo>
                    <a:cubicBezTo>
                      <a:pt x="19" y="26"/>
                      <a:pt x="18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lnTo>
                      <a:pt x="16" y="31"/>
                    </a:lnTo>
                    <a:close/>
                    <a:moveTo>
                      <a:pt x="2" y="2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6" y="27"/>
                      <a:pt x="7" y="28"/>
                      <a:pt x="8" y="29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5" y="31"/>
                      <a:pt x="16" y="31"/>
                      <a:pt x="16" y="31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3" y="26"/>
                      <a:pt x="9" y="24"/>
                      <a:pt x="8" y="21"/>
                    </a:cubicBezTo>
                    <a:cubicBezTo>
                      <a:pt x="5" y="16"/>
                      <a:pt x="8" y="10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4" y="8"/>
                      <a:pt x="15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3"/>
                      <a:pt x="15" y="3"/>
                      <a:pt x="14" y="3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6"/>
                      <a:pt x="6" y="7"/>
                      <a:pt x="5" y="9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6"/>
                      <a:pt x="2" y="18"/>
                      <a:pt x="2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6" name="Freeform: Shape 104">
                <a:extLst>
                  <a:ext uri="{FF2B5EF4-FFF2-40B4-BE49-F238E27FC236}">
                    <a16:creationId xmlns:a16="http://schemas.microsoft.com/office/drawing/2014/main" id="{DC1AF309-79EC-0712-1723-E8944C3D113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76873" y="1241865"/>
                <a:ext cx="25734" cy="30635"/>
              </a:xfrm>
              <a:custGeom>
                <a:avLst/>
                <a:gdLst>
                  <a:gd name="T0" fmla="*/ 0 w 6"/>
                  <a:gd name="T1" fmla="*/ 0 h 7"/>
                  <a:gd name="T2" fmla="*/ 2 w 6"/>
                  <a:gd name="T3" fmla="*/ 7 h 7"/>
                  <a:gd name="T4" fmla="*/ 6 w 6"/>
                  <a:gd name="T5" fmla="*/ 0 h 7"/>
                  <a:gd name="T6" fmla="*/ 0 w 6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cubicBezTo>
                      <a:pt x="0" y="3"/>
                      <a:pt x="1" y="5"/>
                      <a:pt x="2" y="7"/>
                    </a:cubicBezTo>
                    <a:cubicBezTo>
                      <a:pt x="5" y="5"/>
                      <a:pt x="6" y="3"/>
                      <a:pt x="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7" name="Freeform: Shape 105">
                <a:extLst>
                  <a:ext uri="{FF2B5EF4-FFF2-40B4-BE49-F238E27FC236}">
                    <a16:creationId xmlns:a16="http://schemas.microsoft.com/office/drawing/2014/main" id="{3FA4A773-FBC4-41FA-7FE7-C8A52D40FD6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76873" y="1197751"/>
                <a:ext cx="25734" cy="34312"/>
              </a:xfrm>
              <a:custGeom>
                <a:avLst/>
                <a:gdLst>
                  <a:gd name="T0" fmla="*/ 2 w 6"/>
                  <a:gd name="T1" fmla="*/ 0 h 8"/>
                  <a:gd name="T2" fmla="*/ 0 w 6"/>
                  <a:gd name="T3" fmla="*/ 8 h 8"/>
                  <a:gd name="T4" fmla="*/ 6 w 6"/>
                  <a:gd name="T5" fmla="*/ 8 h 8"/>
                  <a:gd name="T6" fmla="*/ 2 w 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2" y="0"/>
                    </a:moveTo>
                    <a:cubicBezTo>
                      <a:pt x="1" y="2"/>
                      <a:pt x="0" y="5"/>
                      <a:pt x="0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5"/>
                      <a:pt x="5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8" name="Freeform: Shape 106">
                <a:extLst>
                  <a:ext uri="{FF2B5EF4-FFF2-40B4-BE49-F238E27FC236}">
                    <a16:creationId xmlns:a16="http://schemas.microsoft.com/office/drawing/2014/main" id="{B507C5A4-9AD1-23E7-883F-286F81C6C97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54816" y="1184271"/>
                <a:ext cx="25734" cy="47791"/>
              </a:xfrm>
              <a:custGeom>
                <a:avLst/>
                <a:gdLst>
                  <a:gd name="T0" fmla="*/ 0 w 6"/>
                  <a:gd name="T1" fmla="*/ 0 h 11"/>
                  <a:gd name="T2" fmla="*/ 0 w 6"/>
                  <a:gd name="T3" fmla="*/ 11 h 11"/>
                  <a:gd name="T4" fmla="*/ 3 w 6"/>
                  <a:gd name="T5" fmla="*/ 11 h 11"/>
                  <a:gd name="T6" fmla="*/ 6 w 6"/>
                  <a:gd name="T7" fmla="*/ 2 h 11"/>
                  <a:gd name="T8" fmla="*/ 0 w 6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1">
                    <a:moveTo>
                      <a:pt x="0" y="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7"/>
                      <a:pt x="4" y="4"/>
                      <a:pt x="6" y="2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9" name="Freeform: Shape 107">
                <a:extLst>
                  <a:ext uri="{FF2B5EF4-FFF2-40B4-BE49-F238E27FC236}">
                    <a16:creationId xmlns:a16="http://schemas.microsoft.com/office/drawing/2014/main" id="{0F92D9DA-9FB4-9A51-279F-68646050F21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22955" y="1241865"/>
                <a:ext cx="26959" cy="44115"/>
              </a:xfrm>
              <a:custGeom>
                <a:avLst/>
                <a:gdLst>
                  <a:gd name="T0" fmla="*/ 6 w 6"/>
                  <a:gd name="T1" fmla="*/ 10 h 10"/>
                  <a:gd name="T2" fmla="*/ 6 w 6"/>
                  <a:gd name="T3" fmla="*/ 0 h 10"/>
                  <a:gd name="T4" fmla="*/ 3 w 6"/>
                  <a:gd name="T5" fmla="*/ 0 h 10"/>
                  <a:gd name="T6" fmla="*/ 0 w 6"/>
                  <a:gd name="T7" fmla="*/ 8 h 10"/>
                  <a:gd name="T8" fmla="*/ 6 w 6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6" y="1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3"/>
                      <a:pt x="2" y="6"/>
                      <a:pt x="0" y="8"/>
                    </a:cubicBezTo>
                    <a:cubicBezTo>
                      <a:pt x="2" y="9"/>
                      <a:pt x="4" y="10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0" name="Freeform: Shape 108">
                <a:extLst>
                  <a:ext uri="{FF2B5EF4-FFF2-40B4-BE49-F238E27FC236}">
                    <a16:creationId xmlns:a16="http://schemas.microsoft.com/office/drawing/2014/main" id="{BACB990F-DB51-BBD5-F7AE-9CDBE6065DF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22955" y="1184271"/>
                <a:ext cx="26959" cy="47791"/>
              </a:xfrm>
              <a:custGeom>
                <a:avLst/>
                <a:gdLst>
                  <a:gd name="T0" fmla="*/ 3 w 6"/>
                  <a:gd name="T1" fmla="*/ 11 h 11"/>
                  <a:gd name="T2" fmla="*/ 6 w 6"/>
                  <a:gd name="T3" fmla="*/ 11 h 11"/>
                  <a:gd name="T4" fmla="*/ 6 w 6"/>
                  <a:gd name="T5" fmla="*/ 0 h 11"/>
                  <a:gd name="T6" fmla="*/ 0 w 6"/>
                  <a:gd name="T7" fmla="*/ 2 h 11"/>
                  <a:gd name="T8" fmla="*/ 3 w 6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1">
                    <a:moveTo>
                      <a:pt x="3" y="11"/>
                    </a:moveTo>
                    <a:cubicBezTo>
                      <a:pt x="6" y="11"/>
                      <a:pt x="6" y="11"/>
                      <a:pt x="6" y="1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0" y="2"/>
                    </a:cubicBezTo>
                    <a:cubicBezTo>
                      <a:pt x="2" y="4"/>
                      <a:pt x="3" y="7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1" name="Freeform: Shape 109">
                <a:extLst>
                  <a:ext uri="{FF2B5EF4-FFF2-40B4-BE49-F238E27FC236}">
                    <a16:creationId xmlns:a16="http://schemas.microsoft.com/office/drawing/2014/main" id="{194BAF64-715D-DF4A-AEFC-3A72F9A27C5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00898" y="1241865"/>
                <a:ext cx="26959" cy="30635"/>
              </a:xfrm>
              <a:custGeom>
                <a:avLst/>
                <a:gdLst>
                  <a:gd name="T0" fmla="*/ 4 w 6"/>
                  <a:gd name="T1" fmla="*/ 7 h 7"/>
                  <a:gd name="T2" fmla="*/ 6 w 6"/>
                  <a:gd name="T3" fmla="*/ 0 h 7"/>
                  <a:gd name="T4" fmla="*/ 0 w 6"/>
                  <a:gd name="T5" fmla="*/ 0 h 7"/>
                  <a:gd name="T6" fmla="*/ 4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4" y="7"/>
                    </a:moveTo>
                    <a:cubicBezTo>
                      <a:pt x="5" y="5"/>
                      <a:pt x="6" y="3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1" y="5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2" name="Freeform: Shape 110">
                <a:extLst>
                  <a:ext uri="{FF2B5EF4-FFF2-40B4-BE49-F238E27FC236}">
                    <a16:creationId xmlns:a16="http://schemas.microsoft.com/office/drawing/2014/main" id="{ACE48FC3-7FDF-3B1F-BB7A-486979A3301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00898" y="1197751"/>
                <a:ext cx="26959" cy="34312"/>
              </a:xfrm>
              <a:custGeom>
                <a:avLst/>
                <a:gdLst>
                  <a:gd name="T0" fmla="*/ 4 w 6"/>
                  <a:gd name="T1" fmla="*/ 0 h 8"/>
                  <a:gd name="T2" fmla="*/ 0 w 6"/>
                  <a:gd name="T3" fmla="*/ 8 h 8"/>
                  <a:gd name="T4" fmla="*/ 6 w 6"/>
                  <a:gd name="T5" fmla="*/ 8 h 8"/>
                  <a:gd name="T6" fmla="*/ 4 w 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4" y="0"/>
                    </a:moveTo>
                    <a:cubicBezTo>
                      <a:pt x="1" y="2"/>
                      <a:pt x="0" y="5"/>
                      <a:pt x="0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5"/>
                      <a:pt x="5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3" name="Freeform: Shape 111">
                <a:extLst>
                  <a:ext uri="{FF2B5EF4-FFF2-40B4-BE49-F238E27FC236}">
                    <a16:creationId xmlns:a16="http://schemas.microsoft.com/office/drawing/2014/main" id="{7833843F-1978-A906-A989-AE61C648008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854816" y="1241865"/>
                <a:ext cx="25734" cy="44115"/>
              </a:xfrm>
              <a:custGeom>
                <a:avLst/>
                <a:gdLst>
                  <a:gd name="T0" fmla="*/ 0 w 6"/>
                  <a:gd name="T1" fmla="*/ 10 h 10"/>
                  <a:gd name="T2" fmla="*/ 6 w 6"/>
                  <a:gd name="T3" fmla="*/ 8 h 10"/>
                  <a:gd name="T4" fmla="*/ 3 w 6"/>
                  <a:gd name="T5" fmla="*/ 0 h 10"/>
                  <a:gd name="T6" fmla="*/ 0 w 6"/>
                  <a:gd name="T7" fmla="*/ 0 h 10"/>
                  <a:gd name="T8" fmla="*/ 0 w 6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0" y="10"/>
                    </a:moveTo>
                    <a:cubicBezTo>
                      <a:pt x="2" y="10"/>
                      <a:pt x="4" y="9"/>
                      <a:pt x="6" y="8"/>
                    </a:cubicBezTo>
                    <a:cubicBezTo>
                      <a:pt x="4" y="6"/>
                      <a:pt x="3" y="3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4" name="Freeform: Shape 112">
                <a:extLst>
                  <a:ext uri="{FF2B5EF4-FFF2-40B4-BE49-F238E27FC236}">
                    <a16:creationId xmlns:a16="http://schemas.microsoft.com/office/drawing/2014/main" id="{DCFA3B1D-0C3F-E305-27AB-2FD33BC2A7A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543498" y="972275"/>
                <a:ext cx="115189" cy="110287"/>
              </a:xfrm>
              <a:custGeom>
                <a:avLst/>
                <a:gdLst>
                  <a:gd name="T0" fmla="*/ 26 w 26"/>
                  <a:gd name="T1" fmla="*/ 10 h 25"/>
                  <a:gd name="T2" fmla="*/ 21 w 26"/>
                  <a:gd name="T3" fmla="*/ 12 h 25"/>
                  <a:gd name="T4" fmla="*/ 19 w 26"/>
                  <a:gd name="T5" fmla="*/ 12 h 25"/>
                  <a:gd name="T6" fmla="*/ 18 w 26"/>
                  <a:gd name="T7" fmla="*/ 9 h 25"/>
                  <a:gd name="T8" fmla="*/ 19 w 26"/>
                  <a:gd name="T9" fmla="*/ 8 h 25"/>
                  <a:gd name="T10" fmla="*/ 24 w 26"/>
                  <a:gd name="T11" fmla="*/ 6 h 25"/>
                  <a:gd name="T12" fmla="*/ 22 w 26"/>
                  <a:gd name="T13" fmla="*/ 3 h 25"/>
                  <a:gd name="T14" fmla="*/ 19 w 26"/>
                  <a:gd name="T15" fmla="*/ 2 h 25"/>
                  <a:gd name="T16" fmla="*/ 18 w 26"/>
                  <a:gd name="T17" fmla="*/ 6 h 25"/>
                  <a:gd name="T18" fmla="*/ 16 w 26"/>
                  <a:gd name="T19" fmla="*/ 9 h 25"/>
                  <a:gd name="T20" fmla="*/ 16 w 26"/>
                  <a:gd name="T21" fmla="*/ 5 h 25"/>
                  <a:gd name="T22" fmla="*/ 14 w 26"/>
                  <a:gd name="T23" fmla="*/ 4 h 25"/>
                  <a:gd name="T24" fmla="*/ 14 w 26"/>
                  <a:gd name="T25" fmla="*/ 2 h 25"/>
                  <a:gd name="T26" fmla="*/ 13 w 26"/>
                  <a:gd name="T27" fmla="*/ 2 h 25"/>
                  <a:gd name="T28" fmla="*/ 13 w 26"/>
                  <a:gd name="T29" fmla="*/ 4 h 25"/>
                  <a:gd name="T30" fmla="*/ 11 w 26"/>
                  <a:gd name="T31" fmla="*/ 5 h 25"/>
                  <a:gd name="T32" fmla="*/ 11 w 26"/>
                  <a:gd name="T33" fmla="*/ 9 h 25"/>
                  <a:gd name="T34" fmla="*/ 9 w 26"/>
                  <a:gd name="T35" fmla="*/ 6 h 25"/>
                  <a:gd name="T36" fmla="*/ 8 w 26"/>
                  <a:gd name="T37" fmla="*/ 2 h 25"/>
                  <a:gd name="T38" fmla="*/ 5 w 26"/>
                  <a:gd name="T39" fmla="*/ 3 h 25"/>
                  <a:gd name="T40" fmla="*/ 2 w 26"/>
                  <a:gd name="T41" fmla="*/ 6 h 25"/>
                  <a:gd name="T42" fmla="*/ 8 w 26"/>
                  <a:gd name="T43" fmla="*/ 8 h 25"/>
                  <a:gd name="T44" fmla="*/ 9 w 26"/>
                  <a:gd name="T45" fmla="*/ 9 h 25"/>
                  <a:gd name="T46" fmla="*/ 8 w 26"/>
                  <a:gd name="T47" fmla="*/ 12 h 25"/>
                  <a:gd name="T48" fmla="*/ 6 w 26"/>
                  <a:gd name="T49" fmla="*/ 12 h 25"/>
                  <a:gd name="T50" fmla="*/ 1 w 26"/>
                  <a:gd name="T51" fmla="*/ 10 h 25"/>
                  <a:gd name="T52" fmla="*/ 0 w 26"/>
                  <a:gd name="T53" fmla="*/ 13 h 25"/>
                  <a:gd name="T54" fmla="*/ 2 w 26"/>
                  <a:gd name="T55" fmla="*/ 17 h 25"/>
                  <a:gd name="T56" fmla="*/ 5 w 26"/>
                  <a:gd name="T57" fmla="*/ 14 h 25"/>
                  <a:gd name="T58" fmla="*/ 9 w 26"/>
                  <a:gd name="T59" fmla="*/ 13 h 25"/>
                  <a:gd name="T60" fmla="*/ 6 w 26"/>
                  <a:gd name="T61" fmla="*/ 16 h 25"/>
                  <a:gd name="T62" fmla="*/ 7 w 26"/>
                  <a:gd name="T63" fmla="*/ 18 h 25"/>
                  <a:gd name="T64" fmla="*/ 6 w 26"/>
                  <a:gd name="T65" fmla="*/ 19 h 25"/>
                  <a:gd name="T66" fmla="*/ 7 w 26"/>
                  <a:gd name="T67" fmla="*/ 20 h 25"/>
                  <a:gd name="T68" fmla="*/ 8 w 26"/>
                  <a:gd name="T69" fmla="*/ 19 h 25"/>
                  <a:gd name="T70" fmla="*/ 10 w 26"/>
                  <a:gd name="T71" fmla="*/ 19 h 25"/>
                  <a:gd name="T72" fmla="*/ 13 w 26"/>
                  <a:gd name="T73" fmla="*/ 16 h 25"/>
                  <a:gd name="T74" fmla="*/ 12 w 26"/>
                  <a:gd name="T75" fmla="*/ 21 h 25"/>
                  <a:gd name="T76" fmla="*/ 9 w 26"/>
                  <a:gd name="T77" fmla="*/ 24 h 25"/>
                  <a:gd name="T78" fmla="*/ 13 w 26"/>
                  <a:gd name="T79" fmla="*/ 25 h 25"/>
                  <a:gd name="T80" fmla="*/ 16 w 26"/>
                  <a:gd name="T81" fmla="*/ 25 h 25"/>
                  <a:gd name="T82" fmla="*/ 14 w 26"/>
                  <a:gd name="T83" fmla="*/ 20 h 25"/>
                  <a:gd name="T84" fmla="*/ 14 w 26"/>
                  <a:gd name="T85" fmla="*/ 18 h 25"/>
                  <a:gd name="T86" fmla="*/ 17 w 26"/>
                  <a:gd name="T87" fmla="*/ 17 h 25"/>
                  <a:gd name="T88" fmla="*/ 18 w 26"/>
                  <a:gd name="T89" fmla="*/ 18 h 25"/>
                  <a:gd name="T90" fmla="*/ 20 w 26"/>
                  <a:gd name="T91" fmla="*/ 24 h 25"/>
                  <a:gd name="T92" fmla="*/ 23 w 26"/>
                  <a:gd name="T93" fmla="*/ 21 h 25"/>
                  <a:gd name="T94" fmla="*/ 24 w 26"/>
                  <a:gd name="T95" fmla="*/ 18 h 25"/>
                  <a:gd name="T96" fmla="*/ 20 w 26"/>
                  <a:gd name="T97" fmla="*/ 17 h 25"/>
                  <a:gd name="T98" fmla="*/ 17 w 26"/>
                  <a:gd name="T99" fmla="*/ 15 h 25"/>
                  <a:gd name="T100" fmla="*/ 20 w 26"/>
                  <a:gd name="T101" fmla="*/ 15 h 25"/>
                  <a:gd name="T102" fmla="*/ 22 w 26"/>
                  <a:gd name="T103" fmla="*/ 13 h 25"/>
                  <a:gd name="T104" fmla="*/ 24 w 26"/>
                  <a:gd name="T105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" h="25">
                    <a:moveTo>
                      <a:pt x="26" y="12"/>
                    </a:moveTo>
                    <a:cubicBezTo>
                      <a:pt x="24" y="12"/>
                      <a:pt x="24" y="12"/>
                      <a:pt x="24" y="12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1"/>
                      <a:pt x="17" y="11"/>
                      <a:pt x="17" y="10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9"/>
                      <a:pt x="15" y="9"/>
                      <a:pt x="14" y="9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2" y="9"/>
                      <a:pt x="11" y="9"/>
                      <a:pt x="11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1"/>
                      <a:pt x="9" y="11"/>
                      <a:pt x="9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4"/>
                      <a:pt x="10" y="14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2" y="16"/>
                      <a:pt x="13" y="16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6"/>
                      <a:pt x="15" y="16"/>
                      <a:pt x="16" y="16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7" y="14"/>
                      <a:pt x="17" y="14"/>
                      <a:pt x="17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6" y="13"/>
                      <a:pt x="26" y="13"/>
                      <a:pt x="26" y="13"/>
                    </a:cubicBezTo>
                    <a:lnTo>
                      <a:pt x="26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5" name="Freeform: Shape 113">
                <a:extLst>
                  <a:ext uri="{FF2B5EF4-FFF2-40B4-BE49-F238E27FC236}">
                    <a16:creationId xmlns:a16="http://schemas.microsoft.com/office/drawing/2014/main" id="{865CDBBB-57A8-6054-C091-4A4F40BA222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015408" y="2124163"/>
                <a:ext cx="220574" cy="164205"/>
              </a:xfrm>
              <a:custGeom>
                <a:avLst/>
                <a:gdLst>
                  <a:gd name="T0" fmla="*/ 25 w 50"/>
                  <a:gd name="T1" fmla="*/ 0 h 37"/>
                  <a:gd name="T2" fmla="*/ 0 w 50"/>
                  <a:gd name="T3" fmla="*/ 25 h 37"/>
                  <a:gd name="T4" fmla="*/ 3 w 50"/>
                  <a:gd name="T5" fmla="*/ 37 h 37"/>
                  <a:gd name="T6" fmla="*/ 3 w 50"/>
                  <a:gd name="T7" fmla="*/ 30 h 37"/>
                  <a:gd name="T8" fmla="*/ 4 w 50"/>
                  <a:gd name="T9" fmla="*/ 27 h 37"/>
                  <a:gd name="T10" fmla="*/ 4 w 50"/>
                  <a:gd name="T11" fmla="*/ 25 h 37"/>
                  <a:gd name="T12" fmla="*/ 25 w 50"/>
                  <a:gd name="T13" fmla="*/ 4 h 37"/>
                  <a:gd name="T14" fmla="*/ 46 w 50"/>
                  <a:gd name="T15" fmla="*/ 25 h 37"/>
                  <a:gd name="T16" fmla="*/ 46 w 50"/>
                  <a:gd name="T17" fmla="*/ 27 h 37"/>
                  <a:gd name="T18" fmla="*/ 47 w 50"/>
                  <a:gd name="T19" fmla="*/ 30 h 37"/>
                  <a:gd name="T20" fmla="*/ 47 w 50"/>
                  <a:gd name="T21" fmla="*/ 37 h 37"/>
                  <a:gd name="T22" fmla="*/ 50 w 50"/>
                  <a:gd name="T23" fmla="*/ 25 h 37"/>
                  <a:gd name="T24" fmla="*/ 25 w 50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" h="37">
                    <a:moveTo>
                      <a:pt x="25" y="0"/>
                    </a:moveTo>
                    <a:cubicBezTo>
                      <a:pt x="11" y="0"/>
                      <a:pt x="0" y="11"/>
                      <a:pt x="0" y="25"/>
                    </a:cubicBezTo>
                    <a:cubicBezTo>
                      <a:pt x="0" y="29"/>
                      <a:pt x="1" y="33"/>
                      <a:pt x="3" y="37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29"/>
                      <a:pt x="3" y="28"/>
                      <a:pt x="4" y="27"/>
                    </a:cubicBezTo>
                    <a:cubicBezTo>
                      <a:pt x="4" y="26"/>
                      <a:pt x="4" y="26"/>
                      <a:pt x="4" y="25"/>
                    </a:cubicBezTo>
                    <a:cubicBezTo>
                      <a:pt x="4" y="14"/>
                      <a:pt x="13" y="4"/>
                      <a:pt x="25" y="4"/>
                    </a:cubicBezTo>
                    <a:cubicBezTo>
                      <a:pt x="36" y="4"/>
                      <a:pt x="46" y="14"/>
                      <a:pt x="46" y="25"/>
                    </a:cubicBezTo>
                    <a:cubicBezTo>
                      <a:pt x="46" y="26"/>
                      <a:pt x="46" y="27"/>
                      <a:pt x="46" y="27"/>
                    </a:cubicBezTo>
                    <a:cubicBezTo>
                      <a:pt x="46" y="28"/>
                      <a:pt x="47" y="29"/>
                      <a:pt x="47" y="30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9" y="34"/>
                      <a:pt x="50" y="29"/>
                      <a:pt x="50" y="25"/>
                    </a:cubicBezTo>
                    <a:cubicBezTo>
                      <a:pt x="50" y="11"/>
                      <a:pt x="39" y="0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6" name="Freeform: Shape 114">
                <a:extLst>
                  <a:ext uri="{FF2B5EF4-FFF2-40B4-BE49-F238E27FC236}">
                    <a16:creationId xmlns:a16="http://schemas.microsoft.com/office/drawing/2014/main" id="{C11084BD-B242-FF72-F8BE-21B27594FB0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032564" y="2234450"/>
                <a:ext cx="49017" cy="89455"/>
              </a:xfrm>
              <a:custGeom>
                <a:avLst/>
                <a:gdLst>
                  <a:gd name="T0" fmla="*/ 1 w 11"/>
                  <a:gd name="T1" fmla="*/ 4 h 20"/>
                  <a:gd name="T2" fmla="*/ 0 w 11"/>
                  <a:gd name="T3" fmla="*/ 5 h 20"/>
                  <a:gd name="T4" fmla="*/ 0 w 11"/>
                  <a:gd name="T5" fmla="*/ 12 h 20"/>
                  <a:gd name="T6" fmla="*/ 0 w 11"/>
                  <a:gd name="T7" fmla="*/ 15 h 20"/>
                  <a:gd name="T8" fmla="*/ 8 w 11"/>
                  <a:gd name="T9" fmla="*/ 20 h 20"/>
                  <a:gd name="T10" fmla="*/ 11 w 11"/>
                  <a:gd name="T11" fmla="*/ 20 h 20"/>
                  <a:gd name="T12" fmla="*/ 11 w 11"/>
                  <a:gd name="T13" fmla="*/ 0 h 20"/>
                  <a:gd name="T14" fmla="*/ 8 w 11"/>
                  <a:gd name="T15" fmla="*/ 0 h 20"/>
                  <a:gd name="T16" fmla="*/ 1 w 11"/>
                  <a:gd name="T17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0">
                    <a:moveTo>
                      <a:pt x="1" y="4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8"/>
                      <a:pt x="4" y="20"/>
                      <a:pt x="8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1" y="2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7" name="Freeform: Shape 115">
                <a:extLst>
                  <a:ext uri="{FF2B5EF4-FFF2-40B4-BE49-F238E27FC236}">
                    <a16:creationId xmlns:a16="http://schemas.microsoft.com/office/drawing/2014/main" id="{A2F53395-A00B-A679-09AB-FB02B34D9CC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166134" y="2234450"/>
                <a:ext cx="47791" cy="89455"/>
              </a:xfrm>
              <a:custGeom>
                <a:avLst/>
                <a:gdLst>
                  <a:gd name="T0" fmla="*/ 11 w 11"/>
                  <a:gd name="T1" fmla="*/ 15 h 20"/>
                  <a:gd name="T2" fmla="*/ 11 w 11"/>
                  <a:gd name="T3" fmla="*/ 12 h 20"/>
                  <a:gd name="T4" fmla="*/ 11 w 11"/>
                  <a:gd name="T5" fmla="*/ 5 h 20"/>
                  <a:gd name="T6" fmla="*/ 11 w 11"/>
                  <a:gd name="T7" fmla="*/ 5 h 20"/>
                  <a:gd name="T8" fmla="*/ 4 w 11"/>
                  <a:gd name="T9" fmla="*/ 0 h 20"/>
                  <a:gd name="T10" fmla="*/ 0 w 11"/>
                  <a:gd name="T11" fmla="*/ 0 h 20"/>
                  <a:gd name="T12" fmla="*/ 0 w 11"/>
                  <a:gd name="T13" fmla="*/ 20 h 20"/>
                  <a:gd name="T14" fmla="*/ 4 w 11"/>
                  <a:gd name="T15" fmla="*/ 20 h 20"/>
                  <a:gd name="T16" fmla="*/ 11 w 11"/>
                  <a:gd name="T17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0">
                    <a:moveTo>
                      <a:pt x="11" y="15"/>
                    </a:move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2"/>
                      <a:pt x="7" y="0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8" y="20"/>
                      <a:pt x="11" y="18"/>
                      <a:pt x="11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8" name="Freeform: Shape 116">
                <a:extLst>
                  <a:ext uri="{FF2B5EF4-FFF2-40B4-BE49-F238E27FC236}">
                    <a16:creationId xmlns:a16="http://schemas.microsoft.com/office/drawing/2014/main" id="{3CA7CD3A-1377-4F17-0C27-1470857B50A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712668" y="3687789"/>
                <a:ext cx="177685" cy="164205"/>
              </a:xfrm>
              <a:custGeom>
                <a:avLst/>
                <a:gdLst>
                  <a:gd name="T0" fmla="*/ 32 w 40"/>
                  <a:gd name="T1" fmla="*/ 16 h 37"/>
                  <a:gd name="T2" fmla="*/ 31 w 40"/>
                  <a:gd name="T3" fmla="*/ 13 h 37"/>
                  <a:gd name="T4" fmla="*/ 25 w 40"/>
                  <a:gd name="T5" fmla="*/ 14 h 37"/>
                  <a:gd name="T6" fmla="*/ 25 w 40"/>
                  <a:gd name="T7" fmla="*/ 9 h 37"/>
                  <a:gd name="T8" fmla="*/ 21 w 40"/>
                  <a:gd name="T9" fmla="*/ 11 h 37"/>
                  <a:gd name="T10" fmla="*/ 19 w 40"/>
                  <a:gd name="T11" fmla="*/ 5 h 37"/>
                  <a:gd name="T12" fmla="*/ 16 w 40"/>
                  <a:gd name="T13" fmla="*/ 6 h 37"/>
                  <a:gd name="T14" fmla="*/ 17 w 40"/>
                  <a:gd name="T15" fmla="*/ 12 h 37"/>
                  <a:gd name="T16" fmla="*/ 13 w 40"/>
                  <a:gd name="T17" fmla="*/ 6 h 37"/>
                  <a:gd name="T18" fmla="*/ 12 w 40"/>
                  <a:gd name="T19" fmla="*/ 0 h 37"/>
                  <a:gd name="T20" fmla="*/ 7 w 40"/>
                  <a:gd name="T21" fmla="*/ 2 h 37"/>
                  <a:gd name="T22" fmla="*/ 3 w 40"/>
                  <a:gd name="T23" fmla="*/ 7 h 37"/>
                  <a:gd name="T24" fmla="*/ 11 w 40"/>
                  <a:gd name="T25" fmla="*/ 10 h 37"/>
                  <a:gd name="T26" fmla="*/ 14 w 40"/>
                  <a:gd name="T27" fmla="*/ 12 h 37"/>
                  <a:gd name="T28" fmla="*/ 12 w 40"/>
                  <a:gd name="T29" fmla="*/ 16 h 37"/>
                  <a:gd name="T30" fmla="*/ 9 w 40"/>
                  <a:gd name="T31" fmla="*/ 16 h 37"/>
                  <a:gd name="T32" fmla="*/ 1 w 40"/>
                  <a:gd name="T33" fmla="*/ 12 h 37"/>
                  <a:gd name="T34" fmla="*/ 0 w 40"/>
                  <a:gd name="T35" fmla="*/ 18 h 37"/>
                  <a:gd name="T36" fmla="*/ 2 w 40"/>
                  <a:gd name="T37" fmla="*/ 23 h 37"/>
                  <a:gd name="T38" fmla="*/ 7 w 40"/>
                  <a:gd name="T39" fmla="*/ 19 h 37"/>
                  <a:gd name="T40" fmla="*/ 14 w 40"/>
                  <a:gd name="T41" fmla="*/ 18 h 37"/>
                  <a:gd name="T42" fmla="*/ 9 w 40"/>
                  <a:gd name="T43" fmla="*/ 22 h 37"/>
                  <a:gd name="T44" fmla="*/ 10 w 40"/>
                  <a:gd name="T45" fmla="*/ 25 h 37"/>
                  <a:gd name="T46" fmla="*/ 8 w 40"/>
                  <a:gd name="T47" fmla="*/ 27 h 37"/>
                  <a:gd name="T48" fmla="*/ 10 w 40"/>
                  <a:gd name="T49" fmla="*/ 29 h 37"/>
                  <a:gd name="T50" fmla="*/ 12 w 40"/>
                  <a:gd name="T51" fmla="*/ 27 h 37"/>
                  <a:gd name="T52" fmla="*/ 15 w 40"/>
                  <a:gd name="T53" fmla="*/ 28 h 37"/>
                  <a:gd name="T54" fmla="*/ 19 w 40"/>
                  <a:gd name="T55" fmla="*/ 23 h 37"/>
                  <a:gd name="T56" fmla="*/ 18 w 40"/>
                  <a:gd name="T57" fmla="*/ 30 h 37"/>
                  <a:gd name="T58" fmla="*/ 14 w 40"/>
                  <a:gd name="T59" fmla="*/ 35 h 37"/>
                  <a:gd name="T60" fmla="*/ 19 w 40"/>
                  <a:gd name="T61" fmla="*/ 37 h 37"/>
                  <a:gd name="T62" fmla="*/ 25 w 40"/>
                  <a:gd name="T63" fmla="*/ 36 h 37"/>
                  <a:gd name="T64" fmla="*/ 21 w 40"/>
                  <a:gd name="T65" fmla="*/ 28 h 37"/>
                  <a:gd name="T66" fmla="*/ 21 w 40"/>
                  <a:gd name="T67" fmla="*/ 25 h 37"/>
                  <a:gd name="T68" fmla="*/ 25 w 40"/>
                  <a:gd name="T69" fmla="*/ 24 h 37"/>
                  <a:gd name="T70" fmla="*/ 27 w 40"/>
                  <a:gd name="T71" fmla="*/ 26 h 37"/>
                  <a:gd name="T72" fmla="*/ 31 w 40"/>
                  <a:gd name="T73" fmla="*/ 34 h 37"/>
                  <a:gd name="T74" fmla="*/ 35 w 40"/>
                  <a:gd name="T75" fmla="*/ 30 h 37"/>
                  <a:gd name="T76" fmla="*/ 37 w 40"/>
                  <a:gd name="T77" fmla="*/ 25 h 37"/>
                  <a:gd name="T78" fmla="*/ 31 w 40"/>
                  <a:gd name="T79" fmla="*/ 24 h 37"/>
                  <a:gd name="T80" fmla="*/ 25 w 40"/>
                  <a:gd name="T81" fmla="*/ 21 h 37"/>
                  <a:gd name="T82" fmla="*/ 31 w 40"/>
                  <a:gd name="T83" fmla="*/ 21 h 37"/>
                  <a:gd name="T84" fmla="*/ 33 w 40"/>
                  <a:gd name="T85" fmla="*/ 18 h 37"/>
                  <a:gd name="T86" fmla="*/ 36 w 40"/>
                  <a:gd name="T87" fmla="*/ 1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0" h="37">
                    <a:moveTo>
                      <a:pt x="34" y="15"/>
                    </a:moveTo>
                    <a:cubicBezTo>
                      <a:pt x="33" y="16"/>
                      <a:pt x="33" y="16"/>
                      <a:pt x="33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1" y="13"/>
                      <a:pt x="31" y="13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5"/>
                      <a:pt x="26" y="14"/>
                      <a:pt x="25" y="14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8" y="11"/>
                      <a:pt x="27" y="10"/>
                      <a:pt x="25" y="9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3" y="11"/>
                      <a:pt x="22" y="11"/>
                      <a:pt x="21" y="11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1" y="7"/>
                      <a:pt x="20" y="6"/>
                      <a:pt x="19" y="5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8" y="11"/>
                      <a:pt x="17" y="11"/>
                      <a:pt x="17" y="12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4" y="15"/>
                      <a:pt x="14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9"/>
                      <a:pt x="15" y="20"/>
                      <a:pt x="15" y="21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3"/>
                      <a:pt x="18" y="23"/>
                      <a:pt x="19" y="23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2" y="23"/>
                      <a:pt x="23" y="23"/>
                      <a:pt x="24" y="22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6" y="20"/>
                      <a:pt x="26" y="19"/>
                      <a:pt x="26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8" y="23"/>
                      <a:pt x="38" y="23"/>
                      <a:pt x="38" y="23"/>
                    </a:cubicBezTo>
                    <a:cubicBezTo>
                      <a:pt x="40" y="22"/>
                      <a:pt x="40" y="22"/>
                      <a:pt x="40" y="22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7" y="17"/>
                      <a:pt x="36" y="16"/>
                      <a:pt x="34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9" name="Freeform: Shape 117">
                <a:extLst>
                  <a:ext uri="{FF2B5EF4-FFF2-40B4-BE49-F238E27FC236}">
                    <a16:creationId xmlns:a16="http://schemas.microsoft.com/office/drawing/2014/main" id="{AA362627-B8DC-7836-DEF5-8256B325BB9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329114" y="1475919"/>
                <a:ext cx="115189" cy="113963"/>
              </a:xfrm>
              <a:custGeom>
                <a:avLst/>
                <a:gdLst>
                  <a:gd name="T0" fmla="*/ 25 w 26"/>
                  <a:gd name="T1" fmla="*/ 10 h 26"/>
                  <a:gd name="T2" fmla="*/ 20 w 26"/>
                  <a:gd name="T3" fmla="*/ 12 h 26"/>
                  <a:gd name="T4" fmla="*/ 18 w 26"/>
                  <a:gd name="T5" fmla="*/ 12 h 26"/>
                  <a:gd name="T6" fmla="*/ 17 w 26"/>
                  <a:gd name="T7" fmla="*/ 10 h 26"/>
                  <a:gd name="T8" fmla="*/ 18 w 26"/>
                  <a:gd name="T9" fmla="*/ 8 h 26"/>
                  <a:gd name="T10" fmla="*/ 24 w 26"/>
                  <a:gd name="T11" fmla="*/ 6 h 26"/>
                  <a:gd name="T12" fmla="*/ 21 w 26"/>
                  <a:gd name="T13" fmla="*/ 3 h 26"/>
                  <a:gd name="T14" fmla="*/ 18 w 26"/>
                  <a:gd name="T15" fmla="*/ 2 h 26"/>
                  <a:gd name="T16" fmla="*/ 17 w 26"/>
                  <a:gd name="T17" fmla="*/ 6 h 26"/>
                  <a:gd name="T18" fmla="*/ 15 w 26"/>
                  <a:gd name="T19" fmla="*/ 10 h 26"/>
                  <a:gd name="T20" fmla="*/ 15 w 26"/>
                  <a:gd name="T21" fmla="*/ 6 h 26"/>
                  <a:gd name="T22" fmla="*/ 13 w 26"/>
                  <a:gd name="T23" fmla="*/ 5 h 26"/>
                  <a:gd name="T24" fmla="*/ 13 w 26"/>
                  <a:gd name="T25" fmla="*/ 3 h 26"/>
                  <a:gd name="T26" fmla="*/ 12 w 26"/>
                  <a:gd name="T27" fmla="*/ 3 h 26"/>
                  <a:gd name="T28" fmla="*/ 12 w 26"/>
                  <a:gd name="T29" fmla="*/ 5 h 26"/>
                  <a:gd name="T30" fmla="*/ 10 w 26"/>
                  <a:gd name="T31" fmla="*/ 6 h 26"/>
                  <a:gd name="T32" fmla="*/ 10 w 26"/>
                  <a:gd name="T33" fmla="*/ 10 h 26"/>
                  <a:gd name="T34" fmla="*/ 8 w 26"/>
                  <a:gd name="T35" fmla="*/ 6 h 26"/>
                  <a:gd name="T36" fmla="*/ 7 w 26"/>
                  <a:gd name="T37" fmla="*/ 2 h 26"/>
                  <a:gd name="T38" fmla="*/ 4 w 26"/>
                  <a:gd name="T39" fmla="*/ 3 h 26"/>
                  <a:gd name="T40" fmla="*/ 2 w 26"/>
                  <a:gd name="T41" fmla="*/ 6 h 26"/>
                  <a:gd name="T42" fmla="*/ 7 w 26"/>
                  <a:gd name="T43" fmla="*/ 8 h 26"/>
                  <a:gd name="T44" fmla="*/ 8 w 26"/>
                  <a:gd name="T45" fmla="*/ 10 h 26"/>
                  <a:gd name="T46" fmla="*/ 7 w 26"/>
                  <a:gd name="T47" fmla="*/ 12 h 26"/>
                  <a:gd name="T48" fmla="*/ 5 w 26"/>
                  <a:gd name="T49" fmla="*/ 12 h 26"/>
                  <a:gd name="T50" fmla="*/ 0 w 26"/>
                  <a:gd name="T51" fmla="*/ 10 h 26"/>
                  <a:gd name="T52" fmla="*/ 0 w 26"/>
                  <a:gd name="T53" fmla="*/ 14 h 26"/>
                  <a:gd name="T54" fmla="*/ 1 w 26"/>
                  <a:gd name="T55" fmla="*/ 17 h 26"/>
                  <a:gd name="T56" fmla="*/ 4 w 26"/>
                  <a:gd name="T57" fmla="*/ 15 h 26"/>
                  <a:gd name="T58" fmla="*/ 9 w 26"/>
                  <a:gd name="T59" fmla="*/ 14 h 26"/>
                  <a:gd name="T60" fmla="*/ 6 w 26"/>
                  <a:gd name="T61" fmla="*/ 16 h 26"/>
                  <a:gd name="T62" fmla="*/ 6 w 26"/>
                  <a:gd name="T63" fmla="*/ 18 h 26"/>
                  <a:gd name="T64" fmla="*/ 5 w 26"/>
                  <a:gd name="T65" fmla="*/ 20 h 26"/>
                  <a:gd name="T66" fmla="*/ 6 w 26"/>
                  <a:gd name="T67" fmla="*/ 21 h 26"/>
                  <a:gd name="T68" fmla="*/ 7 w 26"/>
                  <a:gd name="T69" fmla="*/ 19 h 26"/>
                  <a:gd name="T70" fmla="*/ 9 w 26"/>
                  <a:gd name="T71" fmla="*/ 20 h 26"/>
                  <a:gd name="T72" fmla="*/ 12 w 26"/>
                  <a:gd name="T73" fmla="*/ 17 h 26"/>
                  <a:gd name="T74" fmla="*/ 11 w 26"/>
                  <a:gd name="T75" fmla="*/ 21 h 26"/>
                  <a:gd name="T76" fmla="*/ 9 w 26"/>
                  <a:gd name="T77" fmla="*/ 25 h 26"/>
                  <a:gd name="T78" fmla="*/ 12 w 26"/>
                  <a:gd name="T79" fmla="*/ 26 h 26"/>
                  <a:gd name="T80" fmla="*/ 16 w 26"/>
                  <a:gd name="T81" fmla="*/ 26 h 26"/>
                  <a:gd name="T82" fmla="*/ 13 w 26"/>
                  <a:gd name="T83" fmla="*/ 20 h 26"/>
                  <a:gd name="T84" fmla="*/ 13 w 26"/>
                  <a:gd name="T85" fmla="*/ 18 h 26"/>
                  <a:gd name="T86" fmla="*/ 16 w 26"/>
                  <a:gd name="T87" fmla="*/ 17 h 26"/>
                  <a:gd name="T88" fmla="*/ 17 w 26"/>
                  <a:gd name="T89" fmla="*/ 19 h 26"/>
                  <a:gd name="T90" fmla="*/ 19 w 26"/>
                  <a:gd name="T91" fmla="*/ 24 h 26"/>
                  <a:gd name="T92" fmla="*/ 22 w 26"/>
                  <a:gd name="T93" fmla="*/ 22 h 26"/>
                  <a:gd name="T94" fmla="*/ 24 w 26"/>
                  <a:gd name="T95" fmla="*/ 18 h 26"/>
                  <a:gd name="T96" fmla="*/ 19 w 26"/>
                  <a:gd name="T97" fmla="*/ 18 h 26"/>
                  <a:gd name="T98" fmla="*/ 16 w 26"/>
                  <a:gd name="T99" fmla="*/ 15 h 26"/>
                  <a:gd name="T100" fmla="*/ 20 w 26"/>
                  <a:gd name="T101" fmla="*/ 16 h 26"/>
                  <a:gd name="T102" fmla="*/ 21 w 26"/>
                  <a:gd name="T103" fmla="*/ 14 h 26"/>
                  <a:gd name="T104" fmla="*/ 23 w 26"/>
                  <a:gd name="T105" fmla="*/ 1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" h="26">
                    <a:moveTo>
                      <a:pt x="26" y="12"/>
                    </a:moveTo>
                    <a:cubicBezTo>
                      <a:pt x="23" y="12"/>
                      <a:pt x="23" y="12"/>
                      <a:pt x="23" y="12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6" y="12"/>
                      <a:pt x="16" y="11"/>
                      <a:pt x="16" y="11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4" y="10"/>
                      <a:pt x="14" y="9"/>
                      <a:pt x="13" y="9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1" y="9"/>
                      <a:pt x="11" y="10"/>
                      <a:pt x="10" y="10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2"/>
                      <a:pt x="9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5"/>
                      <a:pt x="9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1" y="17"/>
                      <a:pt x="11" y="17"/>
                      <a:pt x="12" y="17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4" y="17"/>
                      <a:pt x="14" y="17"/>
                      <a:pt x="15" y="16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15"/>
                      <a:pt x="16" y="14"/>
                      <a:pt x="17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6" y="14"/>
                      <a:pt x="26" y="14"/>
                      <a:pt x="26" y="14"/>
                    </a:cubicBezTo>
                    <a:lnTo>
                      <a:pt x="26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0" name="Freeform: Shape 118">
                <a:extLst>
                  <a:ext uri="{FF2B5EF4-FFF2-40B4-BE49-F238E27FC236}">
                    <a16:creationId xmlns:a16="http://schemas.microsoft.com/office/drawing/2014/main" id="{7DD6A219-0F2B-9F86-DBFA-9D79C7A0892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64072" y="3984339"/>
                <a:ext cx="278169" cy="136021"/>
              </a:xfrm>
              <a:custGeom>
                <a:avLst/>
                <a:gdLst>
                  <a:gd name="T0" fmla="*/ 54 w 63"/>
                  <a:gd name="T1" fmla="*/ 22 h 31"/>
                  <a:gd name="T2" fmla="*/ 63 w 63"/>
                  <a:gd name="T3" fmla="*/ 11 h 31"/>
                  <a:gd name="T4" fmla="*/ 54 w 63"/>
                  <a:gd name="T5" fmla="*/ 0 h 31"/>
                  <a:gd name="T6" fmla="*/ 54 w 63"/>
                  <a:gd name="T7" fmla="*/ 5 h 31"/>
                  <a:gd name="T8" fmla="*/ 58 w 63"/>
                  <a:gd name="T9" fmla="*/ 11 h 31"/>
                  <a:gd name="T10" fmla="*/ 54 w 63"/>
                  <a:gd name="T11" fmla="*/ 17 h 31"/>
                  <a:gd name="T12" fmla="*/ 54 w 63"/>
                  <a:gd name="T13" fmla="*/ 22 h 31"/>
                  <a:gd name="T14" fmla="*/ 26 w 63"/>
                  <a:gd name="T15" fmla="*/ 31 h 31"/>
                  <a:gd name="T16" fmla="*/ 47 w 63"/>
                  <a:gd name="T17" fmla="*/ 21 h 31"/>
                  <a:gd name="T18" fmla="*/ 52 w 63"/>
                  <a:gd name="T19" fmla="*/ 22 h 31"/>
                  <a:gd name="T20" fmla="*/ 54 w 63"/>
                  <a:gd name="T21" fmla="*/ 22 h 31"/>
                  <a:gd name="T22" fmla="*/ 54 w 63"/>
                  <a:gd name="T23" fmla="*/ 17 h 31"/>
                  <a:gd name="T24" fmla="*/ 52 w 63"/>
                  <a:gd name="T25" fmla="*/ 17 h 31"/>
                  <a:gd name="T26" fmla="*/ 50 w 63"/>
                  <a:gd name="T27" fmla="*/ 17 h 31"/>
                  <a:gd name="T28" fmla="*/ 53 w 63"/>
                  <a:gd name="T29" fmla="*/ 5 h 31"/>
                  <a:gd name="T30" fmla="*/ 53 w 63"/>
                  <a:gd name="T31" fmla="*/ 5 h 31"/>
                  <a:gd name="T32" fmla="*/ 53 w 63"/>
                  <a:gd name="T33" fmla="*/ 5 h 31"/>
                  <a:gd name="T34" fmla="*/ 54 w 63"/>
                  <a:gd name="T35" fmla="*/ 5 h 31"/>
                  <a:gd name="T36" fmla="*/ 54 w 63"/>
                  <a:gd name="T37" fmla="*/ 0 h 31"/>
                  <a:gd name="T38" fmla="*/ 52 w 63"/>
                  <a:gd name="T39" fmla="*/ 0 h 31"/>
                  <a:gd name="T40" fmla="*/ 52 w 63"/>
                  <a:gd name="T41" fmla="*/ 0 h 31"/>
                  <a:gd name="T42" fmla="*/ 0 w 63"/>
                  <a:gd name="T43" fmla="*/ 0 h 31"/>
                  <a:gd name="T44" fmla="*/ 0 w 63"/>
                  <a:gd name="T45" fmla="*/ 5 h 31"/>
                  <a:gd name="T46" fmla="*/ 26 w 63"/>
                  <a:gd name="T4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3" h="31">
                    <a:moveTo>
                      <a:pt x="54" y="22"/>
                    </a:moveTo>
                    <a:cubicBezTo>
                      <a:pt x="59" y="21"/>
                      <a:pt x="63" y="16"/>
                      <a:pt x="63" y="11"/>
                    </a:cubicBezTo>
                    <a:cubicBezTo>
                      <a:pt x="63" y="5"/>
                      <a:pt x="59" y="1"/>
                      <a:pt x="54" y="0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6" y="6"/>
                      <a:pt x="58" y="8"/>
                      <a:pt x="58" y="11"/>
                    </a:cubicBezTo>
                    <a:cubicBezTo>
                      <a:pt x="58" y="14"/>
                      <a:pt x="56" y="16"/>
                      <a:pt x="54" y="17"/>
                    </a:cubicBezTo>
                    <a:lnTo>
                      <a:pt x="54" y="22"/>
                    </a:lnTo>
                    <a:close/>
                    <a:moveTo>
                      <a:pt x="26" y="31"/>
                    </a:moveTo>
                    <a:cubicBezTo>
                      <a:pt x="35" y="31"/>
                      <a:pt x="42" y="27"/>
                      <a:pt x="47" y="21"/>
                    </a:cubicBezTo>
                    <a:cubicBezTo>
                      <a:pt x="49" y="22"/>
                      <a:pt x="50" y="22"/>
                      <a:pt x="52" y="22"/>
                    </a:cubicBezTo>
                    <a:cubicBezTo>
                      <a:pt x="53" y="22"/>
                      <a:pt x="53" y="22"/>
                      <a:pt x="54" y="22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3" y="17"/>
                      <a:pt x="53" y="17"/>
                      <a:pt x="52" y="17"/>
                    </a:cubicBezTo>
                    <a:cubicBezTo>
                      <a:pt x="51" y="17"/>
                      <a:pt x="50" y="17"/>
                      <a:pt x="50" y="17"/>
                    </a:cubicBezTo>
                    <a:cubicBezTo>
                      <a:pt x="52" y="13"/>
                      <a:pt x="53" y="9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4" y="5"/>
                      <a:pt x="54" y="5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3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3"/>
                      <a:pt x="0" y="5"/>
                    </a:cubicBezTo>
                    <a:cubicBezTo>
                      <a:pt x="0" y="19"/>
                      <a:pt x="12" y="31"/>
                      <a:pt x="26" y="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1" name="Rectangle 119">
                <a:extLst>
                  <a:ext uri="{FF2B5EF4-FFF2-40B4-BE49-F238E27FC236}">
                    <a16:creationId xmlns:a16="http://schemas.microsoft.com/office/drawing/2014/main" id="{52D788CD-EA40-0AD6-B61E-B7B5973BD16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64072" y="4133840"/>
                <a:ext cx="251210" cy="2205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2" name="Freeform: Shape 120">
                <a:extLst>
                  <a:ext uri="{FF2B5EF4-FFF2-40B4-BE49-F238E27FC236}">
                    <a16:creationId xmlns:a16="http://schemas.microsoft.com/office/drawing/2014/main" id="{39EE4437-5E8E-6A2F-0A9B-ABD288D9E76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821666" y="3921843"/>
                <a:ext cx="44115" cy="52693"/>
              </a:xfrm>
              <a:custGeom>
                <a:avLst/>
                <a:gdLst>
                  <a:gd name="T0" fmla="*/ 3 w 10"/>
                  <a:gd name="T1" fmla="*/ 6 h 12"/>
                  <a:gd name="T2" fmla="*/ 5 w 10"/>
                  <a:gd name="T3" fmla="*/ 11 h 12"/>
                  <a:gd name="T4" fmla="*/ 9 w 10"/>
                  <a:gd name="T5" fmla="*/ 2 h 12"/>
                  <a:gd name="T6" fmla="*/ 9 w 10"/>
                  <a:gd name="T7" fmla="*/ 0 h 12"/>
                  <a:gd name="T8" fmla="*/ 3 w 10"/>
                  <a:gd name="T9" fmla="*/ 1 h 12"/>
                  <a:gd name="T10" fmla="*/ 3 w 10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2">
                    <a:moveTo>
                      <a:pt x="3" y="6"/>
                    </a:moveTo>
                    <a:cubicBezTo>
                      <a:pt x="0" y="7"/>
                      <a:pt x="2" y="12"/>
                      <a:pt x="5" y="11"/>
                    </a:cubicBezTo>
                    <a:cubicBezTo>
                      <a:pt x="9" y="9"/>
                      <a:pt x="10" y="5"/>
                      <a:pt x="9" y="2"/>
                    </a:cubicBezTo>
                    <a:cubicBezTo>
                      <a:pt x="9" y="1"/>
                      <a:pt x="9" y="1"/>
                      <a:pt x="9" y="0"/>
                    </a:cubicBezTo>
                    <a:cubicBezTo>
                      <a:pt x="7" y="1"/>
                      <a:pt x="5" y="1"/>
                      <a:pt x="3" y="1"/>
                    </a:cubicBezTo>
                    <a:cubicBezTo>
                      <a:pt x="4" y="3"/>
                      <a:pt x="5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3" name="Freeform: Shape 121">
                <a:extLst>
                  <a:ext uri="{FF2B5EF4-FFF2-40B4-BE49-F238E27FC236}">
                    <a16:creationId xmlns:a16="http://schemas.microsoft.com/office/drawing/2014/main" id="{3C550776-BC6A-8D4B-444B-F10FD36F615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887839" y="3908364"/>
                <a:ext cx="44115" cy="66172"/>
              </a:xfrm>
              <a:custGeom>
                <a:avLst/>
                <a:gdLst>
                  <a:gd name="T0" fmla="*/ 3 w 10"/>
                  <a:gd name="T1" fmla="*/ 9 h 15"/>
                  <a:gd name="T2" fmla="*/ 5 w 10"/>
                  <a:gd name="T3" fmla="*/ 14 h 15"/>
                  <a:gd name="T4" fmla="*/ 9 w 10"/>
                  <a:gd name="T5" fmla="*/ 5 h 15"/>
                  <a:gd name="T6" fmla="*/ 7 w 10"/>
                  <a:gd name="T7" fmla="*/ 0 h 15"/>
                  <a:gd name="T8" fmla="*/ 2 w 10"/>
                  <a:gd name="T9" fmla="*/ 1 h 15"/>
                  <a:gd name="T10" fmla="*/ 3 w 10"/>
                  <a:gd name="T11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5">
                    <a:moveTo>
                      <a:pt x="3" y="9"/>
                    </a:moveTo>
                    <a:cubicBezTo>
                      <a:pt x="0" y="10"/>
                      <a:pt x="2" y="15"/>
                      <a:pt x="5" y="14"/>
                    </a:cubicBezTo>
                    <a:cubicBezTo>
                      <a:pt x="9" y="12"/>
                      <a:pt x="10" y="8"/>
                      <a:pt x="9" y="5"/>
                    </a:cubicBezTo>
                    <a:cubicBezTo>
                      <a:pt x="9" y="3"/>
                      <a:pt x="8" y="2"/>
                      <a:pt x="7" y="0"/>
                    </a:cubicBezTo>
                    <a:cubicBezTo>
                      <a:pt x="5" y="1"/>
                      <a:pt x="3" y="1"/>
                      <a:pt x="2" y="1"/>
                    </a:cubicBezTo>
                    <a:cubicBezTo>
                      <a:pt x="3" y="4"/>
                      <a:pt x="5" y="8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4" name="Freeform: Shape 122">
                <a:extLst>
                  <a:ext uri="{FF2B5EF4-FFF2-40B4-BE49-F238E27FC236}">
                    <a16:creationId xmlns:a16="http://schemas.microsoft.com/office/drawing/2014/main" id="{72123514-7174-C2B2-CA02-E4BEFAE3F7A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75037" y="3467215"/>
                <a:ext cx="75976" cy="35537"/>
              </a:xfrm>
              <a:custGeom>
                <a:avLst/>
                <a:gdLst>
                  <a:gd name="T0" fmla="*/ 0 w 62"/>
                  <a:gd name="T1" fmla="*/ 18 h 29"/>
                  <a:gd name="T2" fmla="*/ 22 w 62"/>
                  <a:gd name="T3" fmla="*/ 29 h 29"/>
                  <a:gd name="T4" fmla="*/ 62 w 62"/>
                  <a:gd name="T5" fmla="*/ 29 h 29"/>
                  <a:gd name="T6" fmla="*/ 7 w 62"/>
                  <a:gd name="T7" fmla="*/ 0 h 29"/>
                  <a:gd name="T8" fmla="*/ 0 w 62"/>
                  <a:gd name="T9" fmla="*/ 1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29">
                    <a:moveTo>
                      <a:pt x="0" y="18"/>
                    </a:moveTo>
                    <a:lnTo>
                      <a:pt x="22" y="29"/>
                    </a:lnTo>
                    <a:lnTo>
                      <a:pt x="62" y="29"/>
                    </a:lnTo>
                    <a:lnTo>
                      <a:pt x="7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5" name="Freeform: Shape 123">
                <a:extLst>
                  <a:ext uri="{FF2B5EF4-FFF2-40B4-BE49-F238E27FC236}">
                    <a16:creationId xmlns:a16="http://schemas.microsoft.com/office/drawing/2014/main" id="{9CDE6DC2-119F-5650-A10F-03C868E3B5A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75037" y="3506428"/>
                <a:ext cx="186263" cy="93131"/>
              </a:xfrm>
              <a:custGeom>
                <a:avLst/>
                <a:gdLst>
                  <a:gd name="T0" fmla="*/ 62 w 152"/>
                  <a:gd name="T1" fmla="*/ 76 h 76"/>
                  <a:gd name="T2" fmla="*/ 123 w 152"/>
                  <a:gd name="T3" fmla="*/ 76 h 76"/>
                  <a:gd name="T4" fmla="*/ 123 w 152"/>
                  <a:gd name="T5" fmla="*/ 62 h 76"/>
                  <a:gd name="T6" fmla="*/ 152 w 152"/>
                  <a:gd name="T7" fmla="*/ 62 h 76"/>
                  <a:gd name="T8" fmla="*/ 152 w 152"/>
                  <a:gd name="T9" fmla="*/ 15 h 76"/>
                  <a:gd name="T10" fmla="*/ 123 w 152"/>
                  <a:gd name="T11" fmla="*/ 15 h 76"/>
                  <a:gd name="T12" fmla="*/ 123 w 152"/>
                  <a:gd name="T13" fmla="*/ 0 h 76"/>
                  <a:gd name="T14" fmla="*/ 69 w 152"/>
                  <a:gd name="T15" fmla="*/ 0 h 76"/>
                  <a:gd name="T16" fmla="*/ 62 w 152"/>
                  <a:gd name="T17" fmla="*/ 0 h 76"/>
                  <a:gd name="T18" fmla="*/ 62 w 152"/>
                  <a:gd name="T19" fmla="*/ 29 h 76"/>
                  <a:gd name="T20" fmla="*/ 90 w 152"/>
                  <a:gd name="T21" fmla="*/ 29 h 76"/>
                  <a:gd name="T22" fmla="*/ 90 w 152"/>
                  <a:gd name="T23" fmla="*/ 47 h 76"/>
                  <a:gd name="T24" fmla="*/ 62 w 152"/>
                  <a:gd name="T25" fmla="*/ 47 h 76"/>
                  <a:gd name="T26" fmla="*/ 62 w 152"/>
                  <a:gd name="T27" fmla="*/ 76 h 76"/>
                  <a:gd name="T28" fmla="*/ 0 w 152"/>
                  <a:gd name="T29" fmla="*/ 76 h 76"/>
                  <a:gd name="T30" fmla="*/ 62 w 152"/>
                  <a:gd name="T31" fmla="*/ 76 h 76"/>
                  <a:gd name="T32" fmla="*/ 62 w 152"/>
                  <a:gd name="T33" fmla="*/ 47 h 76"/>
                  <a:gd name="T34" fmla="*/ 29 w 152"/>
                  <a:gd name="T35" fmla="*/ 47 h 76"/>
                  <a:gd name="T36" fmla="*/ 29 w 152"/>
                  <a:gd name="T37" fmla="*/ 29 h 76"/>
                  <a:gd name="T38" fmla="*/ 29 w 152"/>
                  <a:gd name="T39" fmla="*/ 29 h 76"/>
                  <a:gd name="T40" fmla="*/ 62 w 152"/>
                  <a:gd name="T41" fmla="*/ 29 h 76"/>
                  <a:gd name="T42" fmla="*/ 62 w 152"/>
                  <a:gd name="T43" fmla="*/ 0 h 76"/>
                  <a:gd name="T44" fmla="*/ 33 w 152"/>
                  <a:gd name="T45" fmla="*/ 0 h 76"/>
                  <a:gd name="T46" fmla="*/ 0 w 152"/>
                  <a:gd name="T47" fmla="*/ 0 h 76"/>
                  <a:gd name="T48" fmla="*/ 0 w 152"/>
                  <a:gd name="T4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2" h="76">
                    <a:moveTo>
                      <a:pt x="62" y="76"/>
                    </a:moveTo>
                    <a:lnTo>
                      <a:pt x="123" y="76"/>
                    </a:lnTo>
                    <a:lnTo>
                      <a:pt x="123" y="62"/>
                    </a:lnTo>
                    <a:lnTo>
                      <a:pt x="152" y="62"/>
                    </a:lnTo>
                    <a:lnTo>
                      <a:pt x="152" y="15"/>
                    </a:lnTo>
                    <a:lnTo>
                      <a:pt x="123" y="15"/>
                    </a:lnTo>
                    <a:lnTo>
                      <a:pt x="123" y="0"/>
                    </a:lnTo>
                    <a:lnTo>
                      <a:pt x="69" y="0"/>
                    </a:lnTo>
                    <a:lnTo>
                      <a:pt x="62" y="0"/>
                    </a:lnTo>
                    <a:lnTo>
                      <a:pt x="62" y="29"/>
                    </a:lnTo>
                    <a:lnTo>
                      <a:pt x="90" y="29"/>
                    </a:lnTo>
                    <a:lnTo>
                      <a:pt x="90" y="47"/>
                    </a:lnTo>
                    <a:lnTo>
                      <a:pt x="62" y="47"/>
                    </a:lnTo>
                    <a:lnTo>
                      <a:pt x="62" y="76"/>
                    </a:lnTo>
                    <a:close/>
                    <a:moveTo>
                      <a:pt x="0" y="76"/>
                    </a:moveTo>
                    <a:lnTo>
                      <a:pt x="62" y="76"/>
                    </a:lnTo>
                    <a:lnTo>
                      <a:pt x="62" y="47"/>
                    </a:lnTo>
                    <a:lnTo>
                      <a:pt x="29" y="47"/>
                    </a:lnTo>
                    <a:lnTo>
                      <a:pt x="29" y="29"/>
                    </a:lnTo>
                    <a:lnTo>
                      <a:pt x="29" y="29"/>
                    </a:lnTo>
                    <a:lnTo>
                      <a:pt x="62" y="29"/>
                    </a:lnTo>
                    <a:lnTo>
                      <a:pt x="62" y="0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6" name="Freeform: Shape 124">
                <a:extLst>
                  <a:ext uri="{FF2B5EF4-FFF2-40B4-BE49-F238E27FC236}">
                    <a16:creationId xmlns:a16="http://schemas.microsoft.com/office/drawing/2014/main" id="{353F8246-90C9-4C60-F920-70EF790A285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064298" y="1038447"/>
                <a:ext cx="115189" cy="118865"/>
              </a:xfrm>
              <a:custGeom>
                <a:avLst/>
                <a:gdLst>
                  <a:gd name="T0" fmla="*/ 23 w 26"/>
                  <a:gd name="T1" fmla="*/ 19 h 27"/>
                  <a:gd name="T2" fmla="*/ 25 w 26"/>
                  <a:gd name="T3" fmla="*/ 20 h 27"/>
                  <a:gd name="T4" fmla="*/ 22 w 26"/>
                  <a:gd name="T5" fmla="*/ 24 h 27"/>
                  <a:gd name="T6" fmla="*/ 20 w 26"/>
                  <a:gd name="T7" fmla="*/ 22 h 27"/>
                  <a:gd name="T8" fmla="*/ 17 w 26"/>
                  <a:gd name="T9" fmla="*/ 24 h 27"/>
                  <a:gd name="T10" fmla="*/ 17 w 26"/>
                  <a:gd name="T11" fmla="*/ 26 h 27"/>
                  <a:gd name="T12" fmla="*/ 13 w 26"/>
                  <a:gd name="T13" fmla="*/ 27 h 27"/>
                  <a:gd name="T14" fmla="*/ 13 w 26"/>
                  <a:gd name="T15" fmla="*/ 21 h 27"/>
                  <a:gd name="T16" fmla="*/ 19 w 26"/>
                  <a:gd name="T17" fmla="*/ 18 h 27"/>
                  <a:gd name="T18" fmla="*/ 18 w 26"/>
                  <a:gd name="T19" fmla="*/ 8 h 27"/>
                  <a:gd name="T20" fmla="*/ 18 w 26"/>
                  <a:gd name="T21" fmla="*/ 8 h 27"/>
                  <a:gd name="T22" fmla="*/ 15 w 26"/>
                  <a:gd name="T23" fmla="*/ 6 h 27"/>
                  <a:gd name="T24" fmla="*/ 13 w 26"/>
                  <a:gd name="T25" fmla="*/ 6 h 27"/>
                  <a:gd name="T26" fmla="*/ 13 w 26"/>
                  <a:gd name="T27" fmla="*/ 0 h 27"/>
                  <a:gd name="T28" fmla="*/ 14 w 26"/>
                  <a:gd name="T29" fmla="*/ 0 h 27"/>
                  <a:gd name="T30" fmla="*/ 15 w 26"/>
                  <a:gd name="T31" fmla="*/ 2 h 27"/>
                  <a:gd name="T32" fmla="*/ 18 w 26"/>
                  <a:gd name="T33" fmla="*/ 3 h 27"/>
                  <a:gd name="T34" fmla="*/ 20 w 26"/>
                  <a:gd name="T35" fmla="*/ 2 h 27"/>
                  <a:gd name="T36" fmla="*/ 23 w 26"/>
                  <a:gd name="T37" fmla="*/ 5 h 27"/>
                  <a:gd name="T38" fmla="*/ 22 w 26"/>
                  <a:gd name="T39" fmla="*/ 7 h 27"/>
                  <a:gd name="T40" fmla="*/ 24 w 26"/>
                  <a:gd name="T41" fmla="*/ 10 h 27"/>
                  <a:gd name="T42" fmla="*/ 26 w 26"/>
                  <a:gd name="T43" fmla="*/ 10 h 27"/>
                  <a:gd name="T44" fmla="*/ 26 w 26"/>
                  <a:gd name="T45" fmla="*/ 15 h 27"/>
                  <a:gd name="T46" fmla="*/ 24 w 26"/>
                  <a:gd name="T47" fmla="*/ 15 h 27"/>
                  <a:gd name="T48" fmla="*/ 23 w 26"/>
                  <a:gd name="T49" fmla="*/ 19 h 27"/>
                  <a:gd name="T50" fmla="*/ 13 w 26"/>
                  <a:gd name="T51" fmla="*/ 27 h 27"/>
                  <a:gd name="T52" fmla="*/ 12 w 26"/>
                  <a:gd name="T53" fmla="*/ 27 h 27"/>
                  <a:gd name="T54" fmla="*/ 12 w 26"/>
                  <a:gd name="T55" fmla="*/ 25 h 27"/>
                  <a:gd name="T56" fmla="*/ 8 w 26"/>
                  <a:gd name="T57" fmla="*/ 24 h 27"/>
                  <a:gd name="T58" fmla="*/ 7 w 26"/>
                  <a:gd name="T59" fmla="*/ 25 h 27"/>
                  <a:gd name="T60" fmla="*/ 3 w 26"/>
                  <a:gd name="T61" fmla="*/ 22 h 27"/>
                  <a:gd name="T62" fmla="*/ 4 w 26"/>
                  <a:gd name="T63" fmla="*/ 20 h 27"/>
                  <a:gd name="T64" fmla="*/ 2 w 26"/>
                  <a:gd name="T65" fmla="*/ 17 h 27"/>
                  <a:gd name="T66" fmla="*/ 0 w 26"/>
                  <a:gd name="T67" fmla="*/ 17 h 27"/>
                  <a:gd name="T68" fmla="*/ 0 w 26"/>
                  <a:gd name="T69" fmla="*/ 12 h 27"/>
                  <a:gd name="T70" fmla="*/ 2 w 26"/>
                  <a:gd name="T71" fmla="*/ 12 h 27"/>
                  <a:gd name="T72" fmla="*/ 3 w 26"/>
                  <a:gd name="T73" fmla="*/ 8 h 27"/>
                  <a:gd name="T74" fmla="*/ 2 w 26"/>
                  <a:gd name="T75" fmla="*/ 7 h 27"/>
                  <a:gd name="T76" fmla="*/ 5 w 26"/>
                  <a:gd name="T77" fmla="*/ 3 h 27"/>
                  <a:gd name="T78" fmla="*/ 6 w 26"/>
                  <a:gd name="T79" fmla="*/ 4 h 27"/>
                  <a:gd name="T80" fmla="*/ 10 w 26"/>
                  <a:gd name="T81" fmla="*/ 3 h 27"/>
                  <a:gd name="T82" fmla="*/ 10 w 26"/>
                  <a:gd name="T83" fmla="*/ 1 h 27"/>
                  <a:gd name="T84" fmla="*/ 13 w 26"/>
                  <a:gd name="T85" fmla="*/ 0 h 27"/>
                  <a:gd name="T86" fmla="*/ 13 w 26"/>
                  <a:gd name="T87" fmla="*/ 6 h 27"/>
                  <a:gd name="T88" fmla="*/ 7 w 26"/>
                  <a:gd name="T89" fmla="*/ 9 h 27"/>
                  <a:gd name="T90" fmla="*/ 8 w 26"/>
                  <a:gd name="T91" fmla="*/ 19 h 27"/>
                  <a:gd name="T92" fmla="*/ 11 w 26"/>
                  <a:gd name="T93" fmla="*/ 21 h 27"/>
                  <a:gd name="T94" fmla="*/ 13 w 26"/>
                  <a:gd name="T95" fmla="*/ 21 h 27"/>
                  <a:gd name="T96" fmla="*/ 13 w 26"/>
                  <a:gd name="T9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6" h="27">
                    <a:moveTo>
                      <a:pt x="23" y="19"/>
                    </a:moveTo>
                    <a:cubicBezTo>
                      <a:pt x="25" y="20"/>
                      <a:pt x="25" y="20"/>
                      <a:pt x="25" y="20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3"/>
                      <a:pt x="18" y="24"/>
                      <a:pt x="17" y="24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5" y="21"/>
                      <a:pt x="17" y="20"/>
                      <a:pt x="19" y="18"/>
                    </a:cubicBezTo>
                    <a:cubicBezTo>
                      <a:pt x="22" y="15"/>
                      <a:pt x="21" y="10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7" y="7"/>
                      <a:pt x="16" y="7"/>
                      <a:pt x="15" y="6"/>
                    </a:cubicBezTo>
                    <a:cubicBezTo>
                      <a:pt x="15" y="6"/>
                      <a:pt x="14" y="6"/>
                      <a:pt x="13" y="6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6" y="2"/>
                      <a:pt x="17" y="3"/>
                      <a:pt x="18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3" y="8"/>
                      <a:pt x="24" y="9"/>
                      <a:pt x="24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6"/>
                      <a:pt x="24" y="18"/>
                      <a:pt x="23" y="19"/>
                    </a:cubicBezTo>
                    <a:close/>
                    <a:moveTo>
                      <a:pt x="13" y="27"/>
                    </a:move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0" y="25"/>
                      <a:pt x="9" y="24"/>
                      <a:pt x="8" y="24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3" y="19"/>
                      <a:pt x="3" y="18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1"/>
                      <a:pt x="2" y="9"/>
                      <a:pt x="3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8" y="3"/>
                      <a:pt x="10" y="3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1" y="6"/>
                      <a:pt x="9" y="7"/>
                      <a:pt x="7" y="9"/>
                    </a:cubicBezTo>
                    <a:cubicBezTo>
                      <a:pt x="5" y="12"/>
                      <a:pt x="5" y="17"/>
                      <a:pt x="8" y="19"/>
                    </a:cubicBezTo>
                    <a:cubicBezTo>
                      <a:pt x="9" y="20"/>
                      <a:pt x="10" y="20"/>
                      <a:pt x="11" y="21"/>
                    </a:cubicBezTo>
                    <a:cubicBezTo>
                      <a:pt x="12" y="21"/>
                      <a:pt x="12" y="21"/>
                      <a:pt x="13" y="21"/>
                    </a:cubicBezTo>
                    <a:lnTo>
                      <a:pt x="13" y="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7" name="Freeform: Shape 125">
                <a:extLst>
                  <a:ext uri="{FF2B5EF4-FFF2-40B4-BE49-F238E27FC236}">
                    <a16:creationId xmlns:a16="http://schemas.microsoft.com/office/drawing/2014/main" id="{942BB8BA-B732-6E2F-216C-3DFE2FAB5B0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430696" y="1236964"/>
                <a:ext cx="137246" cy="101709"/>
              </a:xfrm>
              <a:custGeom>
                <a:avLst/>
                <a:gdLst>
                  <a:gd name="T0" fmla="*/ 16 w 31"/>
                  <a:gd name="T1" fmla="*/ 0 h 23"/>
                  <a:gd name="T2" fmla="*/ 0 w 31"/>
                  <a:gd name="T3" fmla="*/ 15 h 23"/>
                  <a:gd name="T4" fmla="*/ 2 w 31"/>
                  <a:gd name="T5" fmla="*/ 23 h 23"/>
                  <a:gd name="T6" fmla="*/ 2 w 31"/>
                  <a:gd name="T7" fmla="*/ 19 h 23"/>
                  <a:gd name="T8" fmla="*/ 3 w 31"/>
                  <a:gd name="T9" fmla="*/ 17 h 23"/>
                  <a:gd name="T10" fmla="*/ 3 w 31"/>
                  <a:gd name="T11" fmla="*/ 15 h 23"/>
                  <a:gd name="T12" fmla="*/ 16 w 31"/>
                  <a:gd name="T13" fmla="*/ 3 h 23"/>
                  <a:gd name="T14" fmla="*/ 28 w 31"/>
                  <a:gd name="T15" fmla="*/ 15 h 23"/>
                  <a:gd name="T16" fmla="*/ 28 w 31"/>
                  <a:gd name="T17" fmla="*/ 17 h 23"/>
                  <a:gd name="T18" fmla="*/ 29 w 31"/>
                  <a:gd name="T19" fmla="*/ 19 h 23"/>
                  <a:gd name="T20" fmla="*/ 29 w 31"/>
                  <a:gd name="T21" fmla="*/ 23 h 23"/>
                  <a:gd name="T22" fmla="*/ 31 w 31"/>
                  <a:gd name="T23" fmla="*/ 15 h 23"/>
                  <a:gd name="T24" fmla="*/ 16 w 31"/>
                  <a:gd name="T2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23">
                    <a:moveTo>
                      <a:pt x="16" y="0"/>
                    </a:moveTo>
                    <a:cubicBezTo>
                      <a:pt x="7" y="0"/>
                      <a:pt x="0" y="7"/>
                      <a:pt x="0" y="15"/>
                    </a:cubicBezTo>
                    <a:cubicBezTo>
                      <a:pt x="0" y="18"/>
                      <a:pt x="1" y="21"/>
                      <a:pt x="2" y="23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8"/>
                      <a:pt x="3" y="17"/>
                      <a:pt x="3" y="17"/>
                    </a:cubicBezTo>
                    <a:cubicBezTo>
                      <a:pt x="3" y="16"/>
                      <a:pt x="3" y="16"/>
                      <a:pt x="3" y="15"/>
                    </a:cubicBezTo>
                    <a:cubicBezTo>
                      <a:pt x="3" y="8"/>
                      <a:pt x="9" y="3"/>
                      <a:pt x="16" y="3"/>
                    </a:cubicBezTo>
                    <a:cubicBezTo>
                      <a:pt x="23" y="3"/>
                      <a:pt x="28" y="8"/>
                      <a:pt x="28" y="15"/>
                    </a:cubicBezTo>
                    <a:cubicBezTo>
                      <a:pt x="28" y="16"/>
                      <a:pt x="28" y="16"/>
                      <a:pt x="28" y="17"/>
                    </a:cubicBezTo>
                    <a:cubicBezTo>
                      <a:pt x="29" y="17"/>
                      <a:pt x="29" y="18"/>
                      <a:pt x="29" y="19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30" y="21"/>
                      <a:pt x="31" y="18"/>
                      <a:pt x="31" y="15"/>
                    </a:cubicBezTo>
                    <a:cubicBezTo>
                      <a:pt x="31" y="7"/>
                      <a:pt x="24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8" name="Freeform: Shape 126">
                <a:extLst>
                  <a:ext uri="{FF2B5EF4-FFF2-40B4-BE49-F238E27FC236}">
                    <a16:creationId xmlns:a16="http://schemas.microsoft.com/office/drawing/2014/main" id="{AAD147BF-AAF8-6D09-B962-ABD227A08E1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444176" y="1308038"/>
                <a:ext cx="30635" cy="52693"/>
              </a:xfrm>
              <a:custGeom>
                <a:avLst/>
                <a:gdLst>
                  <a:gd name="T0" fmla="*/ 0 w 7"/>
                  <a:gd name="T1" fmla="*/ 2 h 12"/>
                  <a:gd name="T2" fmla="*/ 0 w 7"/>
                  <a:gd name="T3" fmla="*/ 3 h 12"/>
                  <a:gd name="T4" fmla="*/ 0 w 7"/>
                  <a:gd name="T5" fmla="*/ 7 h 12"/>
                  <a:gd name="T6" fmla="*/ 0 w 7"/>
                  <a:gd name="T7" fmla="*/ 8 h 12"/>
                  <a:gd name="T8" fmla="*/ 5 w 7"/>
                  <a:gd name="T9" fmla="*/ 12 h 12"/>
                  <a:gd name="T10" fmla="*/ 7 w 7"/>
                  <a:gd name="T11" fmla="*/ 12 h 12"/>
                  <a:gd name="T12" fmla="*/ 7 w 7"/>
                  <a:gd name="T13" fmla="*/ 0 h 12"/>
                  <a:gd name="T14" fmla="*/ 5 w 7"/>
                  <a:gd name="T15" fmla="*/ 0 h 12"/>
                  <a:gd name="T16" fmla="*/ 0 w 7"/>
                  <a:gd name="T17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2">
                    <a:moveTo>
                      <a:pt x="0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0"/>
                      <a:pt x="2" y="12"/>
                      <a:pt x="5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9" name="Freeform: Shape 127">
                <a:extLst>
                  <a:ext uri="{FF2B5EF4-FFF2-40B4-BE49-F238E27FC236}">
                    <a16:creationId xmlns:a16="http://schemas.microsoft.com/office/drawing/2014/main" id="{4F3B9590-6715-62AB-FF52-6D55203ED83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523828" y="1308038"/>
                <a:ext cx="30635" cy="52693"/>
              </a:xfrm>
              <a:custGeom>
                <a:avLst/>
                <a:gdLst>
                  <a:gd name="T0" fmla="*/ 7 w 7"/>
                  <a:gd name="T1" fmla="*/ 8 h 12"/>
                  <a:gd name="T2" fmla="*/ 7 w 7"/>
                  <a:gd name="T3" fmla="*/ 7 h 12"/>
                  <a:gd name="T4" fmla="*/ 7 w 7"/>
                  <a:gd name="T5" fmla="*/ 3 h 12"/>
                  <a:gd name="T6" fmla="*/ 7 w 7"/>
                  <a:gd name="T7" fmla="*/ 2 h 12"/>
                  <a:gd name="T8" fmla="*/ 2 w 7"/>
                  <a:gd name="T9" fmla="*/ 0 h 12"/>
                  <a:gd name="T10" fmla="*/ 0 w 7"/>
                  <a:gd name="T11" fmla="*/ 0 h 12"/>
                  <a:gd name="T12" fmla="*/ 0 w 7"/>
                  <a:gd name="T13" fmla="*/ 12 h 12"/>
                  <a:gd name="T14" fmla="*/ 2 w 7"/>
                  <a:gd name="T15" fmla="*/ 12 h 12"/>
                  <a:gd name="T16" fmla="*/ 7 w 7"/>
                  <a:gd name="T17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2">
                    <a:moveTo>
                      <a:pt x="7" y="8"/>
                    </a:moveTo>
                    <a:cubicBezTo>
                      <a:pt x="7" y="7"/>
                      <a:pt x="7" y="7"/>
                      <a:pt x="7" y="7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2"/>
                      <a:pt x="7" y="2"/>
                    </a:cubicBezTo>
                    <a:cubicBezTo>
                      <a:pt x="7" y="1"/>
                      <a:pt x="5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5" y="12"/>
                      <a:pt x="7" y="10"/>
                      <a:pt x="7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90" name="Freeform: Shape 128">
                <a:extLst>
                  <a:ext uri="{FF2B5EF4-FFF2-40B4-BE49-F238E27FC236}">
                    <a16:creationId xmlns:a16="http://schemas.microsoft.com/office/drawing/2014/main" id="{2794F4FD-0515-23D4-8854-4D086B0C8EB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987034" y="2883918"/>
                <a:ext cx="186263" cy="137246"/>
              </a:xfrm>
              <a:custGeom>
                <a:avLst/>
                <a:gdLst>
                  <a:gd name="T0" fmla="*/ 28 w 42"/>
                  <a:gd name="T1" fmla="*/ 31 h 31"/>
                  <a:gd name="T2" fmla="*/ 42 w 42"/>
                  <a:gd name="T3" fmla="*/ 31 h 31"/>
                  <a:gd name="T4" fmla="*/ 42 w 42"/>
                  <a:gd name="T5" fmla="*/ 0 h 31"/>
                  <a:gd name="T6" fmla="*/ 28 w 42"/>
                  <a:gd name="T7" fmla="*/ 0 h 31"/>
                  <a:gd name="T8" fmla="*/ 28 w 42"/>
                  <a:gd name="T9" fmla="*/ 13 h 31"/>
                  <a:gd name="T10" fmla="*/ 38 w 42"/>
                  <a:gd name="T11" fmla="*/ 27 h 31"/>
                  <a:gd name="T12" fmla="*/ 28 w 42"/>
                  <a:gd name="T13" fmla="*/ 27 h 31"/>
                  <a:gd name="T14" fmla="*/ 28 w 42"/>
                  <a:gd name="T15" fmla="*/ 31 h 31"/>
                  <a:gd name="T16" fmla="*/ 19 w 42"/>
                  <a:gd name="T17" fmla="*/ 31 h 31"/>
                  <a:gd name="T18" fmla="*/ 28 w 42"/>
                  <a:gd name="T19" fmla="*/ 31 h 31"/>
                  <a:gd name="T20" fmla="*/ 28 w 42"/>
                  <a:gd name="T21" fmla="*/ 27 h 31"/>
                  <a:gd name="T22" fmla="*/ 22 w 42"/>
                  <a:gd name="T23" fmla="*/ 27 h 31"/>
                  <a:gd name="T24" fmla="*/ 21 w 42"/>
                  <a:gd name="T25" fmla="*/ 26 h 31"/>
                  <a:gd name="T26" fmla="*/ 19 w 42"/>
                  <a:gd name="T27" fmla="*/ 23 h 31"/>
                  <a:gd name="T28" fmla="*/ 19 w 42"/>
                  <a:gd name="T29" fmla="*/ 25 h 31"/>
                  <a:gd name="T30" fmla="*/ 20 w 42"/>
                  <a:gd name="T31" fmla="*/ 27 h 31"/>
                  <a:gd name="T32" fmla="*/ 19 w 42"/>
                  <a:gd name="T33" fmla="*/ 27 h 31"/>
                  <a:gd name="T34" fmla="*/ 19 w 42"/>
                  <a:gd name="T35" fmla="*/ 31 h 31"/>
                  <a:gd name="T36" fmla="*/ 28 w 42"/>
                  <a:gd name="T37" fmla="*/ 0 h 31"/>
                  <a:gd name="T38" fmla="*/ 19 w 42"/>
                  <a:gd name="T39" fmla="*/ 0 h 31"/>
                  <a:gd name="T40" fmla="*/ 19 w 42"/>
                  <a:gd name="T41" fmla="*/ 20 h 31"/>
                  <a:gd name="T42" fmla="*/ 26 w 42"/>
                  <a:gd name="T43" fmla="*/ 10 h 31"/>
                  <a:gd name="T44" fmla="*/ 26 w 42"/>
                  <a:gd name="T45" fmla="*/ 10 h 31"/>
                  <a:gd name="T46" fmla="*/ 28 w 42"/>
                  <a:gd name="T47" fmla="*/ 13 h 31"/>
                  <a:gd name="T48" fmla="*/ 28 w 42"/>
                  <a:gd name="T49" fmla="*/ 0 h 31"/>
                  <a:gd name="T50" fmla="*/ 12 w 42"/>
                  <a:gd name="T51" fmla="*/ 31 h 31"/>
                  <a:gd name="T52" fmla="*/ 19 w 42"/>
                  <a:gd name="T53" fmla="*/ 31 h 31"/>
                  <a:gd name="T54" fmla="*/ 19 w 42"/>
                  <a:gd name="T55" fmla="*/ 27 h 31"/>
                  <a:gd name="T56" fmla="*/ 14 w 42"/>
                  <a:gd name="T57" fmla="*/ 27 h 31"/>
                  <a:gd name="T58" fmla="*/ 12 w 42"/>
                  <a:gd name="T59" fmla="*/ 27 h 31"/>
                  <a:gd name="T60" fmla="*/ 12 w 42"/>
                  <a:gd name="T61" fmla="*/ 31 h 31"/>
                  <a:gd name="T62" fmla="*/ 19 w 42"/>
                  <a:gd name="T63" fmla="*/ 0 h 31"/>
                  <a:gd name="T64" fmla="*/ 12 w 42"/>
                  <a:gd name="T65" fmla="*/ 0 h 31"/>
                  <a:gd name="T66" fmla="*/ 12 w 42"/>
                  <a:gd name="T67" fmla="*/ 6 h 31"/>
                  <a:gd name="T68" fmla="*/ 13 w 42"/>
                  <a:gd name="T69" fmla="*/ 8 h 31"/>
                  <a:gd name="T70" fmla="*/ 12 w 42"/>
                  <a:gd name="T71" fmla="*/ 10 h 31"/>
                  <a:gd name="T72" fmla="*/ 12 w 42"/>
                  <a:gd name="T73" fmla="*/ 16 h 31"/>
                  <a:gd name="T74" fmla="*/ 12 w 42"/>
                  <a:gd name="T75" fmla="*/ 16 h 31"/>
                  <a:gd name="T76" fmla="*/ 17 w 42"/>
                  <a:gd name="T77" fmla="*/ 23 h 31"/>
                  <a:gd name="T78" fmla="*/ 19 w 42"/>
                  <a:gd name="T79" fmla="*/ 25 h 31"/>
                  <a:gd name="T80" fmla="*/ 19 w 42"/>
                  <a:gd name="T81" fmla="*/ 23 h 31"/>
                  <a:gd name="T82" fmla="*/ 18 w 42"/>
                  <a:gd name="T83" fmla="*/ 22 h 31"/>
                  <a:gd name="T84" fmla="*/ 19 w 42"/>
                  <a:gd name="T85" fmla="*/ 20 h 31"/>
                  <a:gd name="T86" fmla="*/ 19 w 42"/>
                  <a:gd name="T87" fmla="*/ 0 h 31"/>
                  <a:gd name="T88" fmla="*/ 0 w 42"/>
                  <a:gd name="T89" fmla="*/ 31 h 31"/>
                  <a:gd name="T90" fmla="*/ 12 w 42"/>
                  <a:gd name="T91" fmla="*/ 31 h 31"/>
                  <a:gd name="T92" fmla="*/ 12 w 42"/>
                  <a:gd name="T93" fmla="*/ 27 h 31"/>
                  <a:gd name="T94" fmla="*/ 4 w 42"/>
                  <a:gd name="T95" fmla="*/ 27 h 31"/>
                  <a:gd name="T96" fmla="*/ 4 w 42"/>
                  <a:gd name="T97" fmla="*/ 27 h 31"/>
                  <a:gd name="T98" fmla="*/ 12 w 42"/>
                  <a:gd name="T99" fmla="*/ 16 h 31"/>
                  <a:gd name="T100" fmla="*/ 12 w 42"/>
                  <a:gd name="T101" fmla="*/ 10 h 31"/>
                  <a:gd name="T102" fmla="*/ 10 w 42"/>
                  <a:gd name="T103" fmla="*/ 11 h 31"/>
                  <a:gd name="T104" fmla="*/ 6 w 42"/>
                  <a:gd name="T105" fmla="*/ 8 h 31"/>
                  <a:gd name="T106" fmla="*/ 10 w 42"/>
                  <a:gd name="T107" fmla="*/ 4 h 31"/>
                  <a:gd name="T108" fmla="*/ 10 w 42"/>
                  <a:gd name="T109" fmla="*/ 4 h 31"/>
                  <a:gd name="T110" fmla="*/ 12 w 42"/>
                  <a:gd name="T111" fmla="*/ 6 h 31"/>
                  <a:gd name="T112" fmla="*/ 12 w 42"/>
                  <a:gd name="T113" fmla="*/ 0 h 31"/>
                  <a:gd name="T114" fmla="*/ 0 w 42"/>
                  <a:gd name="T115" fmla="*/ 0 h 31"/>
                  <a:gd name="T116" fmla="*/ 0 w 42"/>
                  <a:gd name="T11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" h="31">
                    <a:moveTo>
                      <a:pt x="28" y="31"/>
                    </a:moveTo>
                    <a:cubicBezTo>
                      <a:pt x="42" y="31"/>
                      <a:pt x="42" y="31"/>
                      <a:pt x="42" y="3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28" y="27"/>
                      <a:pt x="28" y="27"/>
                      <a:pt x="28" y="27"/>
                    </a:cubicBezTo>
                    <a:lnTo>
                      <a:pt x="28" y="31"/>
                    </a:lnTo>
                    <a:close/>
                    <a:moveTo>
                      <a:pt x="19" y="31"/>
                    </a:moveTo>
                    <a:cubicBezTo>
                      <a:pt x="28" y="31"/>
                      <a:pt x="28" y="31"/>
                      <a:pt x="28" y="31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31"/>
                      <a:pt x="19" y="31"/>
                      <a:pt x="19" y="31"/>
                    </a:cubicBezTo>
                    <a:close/>
                    <a:moveTo>
                      <a:pt x="28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8" y="13"/>
                      <a:pt x="28" y="13"/>
                      <a:pt x="28" y="13"/>
                    </a:cubicBezTo>
                    <a:lnTo>
                      <a:pt x="28" y="0"/>
                    </a:lnTo>
                    <a:close/>
                    <a:moveTo>
                      <a:pt x="12" y="31"/>
                    </a:move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31"/>
                      <a:pt x="12" y="31"/>
                      <a:pt x="12" y="31"/>
                    </a:cubicBezTo>
                    <a:close/>
                    <a:moveTo>
                      <a:pt x="19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6"/>
                      <a:pt x="13" y="7"/>
                      <a:pt x="13" y="8"/>
                    </a:cubicBezTo>
                    <a:cubicBezTo>
                      <a:pt x="13" y="8"/>
                      <a:pt x="13" y="9"/>
                      <a:pt x="12" y="10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9" y="20"/>
                      <a:pt x="19" y="20"/>
                      <a:pt x="19" y="20"/>
                    </a:cubicBezTo>
                    <a:lnTo>
                      <a:pt x="19" y="0"/>
                    </a:lnTo>
                    <a:close/>
                    <a:moveTo>
                      <a:pt x="0" y="31"/>
                    </a:move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1" y="11"/>
                      <a:pt x="10" y="11"/>
                    </a:cubicBezTo>
                    <a:cubicBezTo>
                      <a:pt x="8" y="11"/>
                      <a:pt x="6" y="9"/>
                      <a:pt x="6" y="8"/>
                    </a:cubicBezTo>
                    <a:cubicBezTo>
                      <a:pt x="6" y="6"/>
                      <a:pt x="8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2" y="5"/>
                      <a:pt x="12" y="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91" name="Freeform: Shape 129">
                <a:extLst>
                  <a:ext uri="{FF2B5EF4-FFF2-40B4-BE49-F238E27FC236}">
                    <a16:creationId xmlns:a16="http://schemas.microsoft.com/office/drawing/2014/main" id="{5637A7DC-9E65-7FE5-80BA-060D82ABC5F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66459" y="1895010"/>
                <a:ext cx="93131" cy="115189"/>
              </a:xfrm>
              <a:custGeom>
                <a:avLst/>
                <a:gdLst>
                  <a:gd name="T0" fmla="*/ 3 w 21"/>
                  <a:gd name="T1" fmla="*/ 23 h 26"/>
                  <a:gd name="T2" fmla="*/ 3 w 21"/>
                  <a:gd name="T3" fmla="*/ 22 h 26"/>
                  <a:gd name="T4" fmla="*/ 3 w 21"/>
                  <a:gd name="T5" fmla="*/ 22 h 26"/>
                  <a:gd name="T6" fmla="*/ 3 w 21"/>
                  <a:gd name="T7" fmla="*/ 6 h 26"/>
                  <a:gd name="T8" fmla="*/ 18 w 21"/>
                  <a:gd name="T9" fmla="*/ 6 h 26"/>
                  <a:gd name="T10" fmla="*/ 18 w 21"/>
                  <a:gd name="T11" fmla="*/ 17 h 26"/>
                  <a:gd name="T12" fmla="*/ 17 w 21"/>
                  <a:gd name="T13" fmla="*/ 17 h 26"/>
                  <a:gd name="T14" fmla="*/ 12 w 21"/>
                  <a:gd name="T15" fmla="*/ 22 h 26"/>
                  <a:gd name="T16" fmla="*/ 17 w 21"/>
                  <a:gd name="T17" fmla="*/ 26 h 26"/>
                  <a:gd name="T18" fmla="*/ 21 w 21"/>
                  <a:gd name="T19" fmla="*/ 22 h 26"/>
                  <a:gd name="T20" fmla="*/ 21 w 21"/>
                  <a:gd name="T21" fmla="*/ 22 h 26"/>
                  <a:gd name="T22" fmla="*/ 21 w 21"/>
                  <a:gd name="T23" fmla="*/ 22 h 26"/>
                  <a:gd name="T24" fmla="*/ 21 w 21"/>
                  <a:gd name="T25" fmla="*/ 6 h 26"/>
                  <a:gd name="T26" fmla="*/ 21 w 21"/>
                  <a:gd name="T27" fmla="*/ 0 h 26"/>
                  <a:gd name="T28" fmla="*/ 18 w 21"/>
                  <a:gd name="T29" fmla="*/ 0 h 26"/>
                  <a:gd name="T30" fmla="*/ 3 w 21"/>
                  <a:gd name="T31" fmla="*/ 0 h 26"/>
                  <a:gd name="T32" fmla="*/ 0 w 21"/>
                  <a:gd name="T33" fmla="*/ 0 h 26"/>
                  <a:gd name="T34" fmla="*/ 0 w 21"/>
                  <a:gd name="T35" fmla="*/ 6 h 26"/>
                  <a:gd name="T36" fmla="*/ 0 w 21"/>
                  <a:gd name="T37" fmla="*/ 17 h 26"/>
                  <a:gd name="T38" fmla="*/ 0 w 21"/>
                  <a:gd name="T39" fmla="*/ 17 h 26"/>
                  <a:gd name="T40" fmla="*/ 3 w 21"/>
                  <a:gd name="T41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" h="26">
                    <a:moveTo>
                      <a:pt x="3" y="23"/>
                    </a:move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7" y="17"/>
                      <a:pt x="17" y="17"/>
                    </a:cubicBezTo>
                    <a:cubicBezTo>
                      <a:pt x="14" y="17"/>
                      <a:pt x="12" y="19"/>
                      <a:pt x="12" y="22"/>
                    </a:cubicBezTo>
                    <a:cubicBezTo>
                      <a:pt x="12" y="24"/>
                      <a:pt x="14" y="26"/>
                      <a:pt x="17" y="26"/>
                    </a:cubicBezTo>
                    <a:cubicBezTo>
                      <a:pt x="19" y="26"/>
                      <a:pt x="21" y="24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9"/>
                      <a:pt x="2" y="21"/>
                      <a:pt x="3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</p:grpSp>
        <p:grpSp>
          <p:nvGrpSpPr>
            <p:cNvPr id="18" name="Group 59">
              <a:extLst>
                <a:ext uri="{FF2B5EF4-FFF2-40B4-BE49-F238E27FC236}">
                  <a16:creationId xmlns:a16="http://schemas.microsoft.com/office/drawing/2014/main" id="{F36FFE12-57CE-6CF3-A56B-B9410ABBA1DE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6698196" y="1819393"/>
              <a:ext cx="5062269" cy="5038607"/>
              <a:chOff x="4476326" y="1364544"/>
              <a:chExt cx="3796702" cy="3778956"/>
            </a:xfrm>
            <a:grpFill/>
          </p:grpSpPr>
          <p:sp>
            <p:nvSpPr>
              <p:cNvPr id="19" name="Freeform: Shape 61">
                <a:extLst>
                  <a:ext uri="{FF2B5EF4-FFF2-40B4-BE49-F238E27FC236}">
                    <a16:creationId xmlns:a16="http://schemas.microsoft.com/office/drawing/2014/main" id="{92531660-55DC-178C-D14A-8BB2BBC938C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749783" y="1386364"/>
                <a:ext cx="2829064" cy="2829064"/>
              </a:xfrm>
              <a:custGeom>
                <a:avLst/>
                <a:gdLst>
                  <a:gd name="T0" fmla="*/ 315 w 630"/>
                  <a:gd name="T1" fmla="*/ 19 h 630"/>
                  <a:gd name="T2" fmla="*/ 611 w 630"/>
                  <a:gd name="T3" fmla="*/ 315 h 630"/>
                  <a:gd name="T4" fmla="*/ 315 w 630"/>
                  <a:gd name="T5" fmla="*/ 611 h 630"/>
                  <a:gd name="T6" fmla="*/ 315 w 630"/>
                  <a:gd name="T7" fmla="*/ 630 h 630"/>
                  <a:gd name="T8" fmla="*/ 630 w 630"/>
                  <a:gd name="T9" fmla="*/ 315 h 630"/>
                  <a:gd name="T10" fmla="*/ 315 w 630"/>
                  <a:gd name="T11" fmla="*/ 0 h 630"/>
                  <a:gd name="T12" fmla="*/ 315 w 630"/>
                  <a:gd name="T13" fmla="*/ 19 h 630"/>
                  <a:gd name="T14" fmla="*/ 315 w 630"/>
                  <a:gd name="T15" fmla="*/ 611 h 630"/>
                  <a:gd name="T16" fmla="*/ 19 w 630"/>
                  <a:gd name="T17" fmla="*/ 315 h 630"/>
                  <a:gd name="T18" fmla="*/ 315 w 630"/>
                  <a:gd name="T19" fmla="*/ 19 h 630"/>
                  <a:gd name="T20" fmla="*/ 315 w 630"/>
                  <a:gd name="T21" fmla="*/ 0 h 630"/>
                  <a:gd name="T22" fmla="*/ 0 w 630"/>
                  <a:gd name="T23" fmla="*/ 315 h 630"/>
                  <a:gd name="T24" fmla="*/ 315 w 630"/>
                  <a:gd name="T25" fmla="*/ 630 h 630"/>
                  <a:gd name="T26" fmla="*/ 315 w 630"/>
                  <a:gd name="T27" fmla="*/ 611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0" h="630">
                    <a:moveTo>
                      <a:pt x="315" y="19"/>
                    </a:moveTo>
                    <a:cubicBezTo>
                      <a:pt x="479" y="19"/>
                      <a:pt x="611" y="152"/>
                      <a:pt x="611" y="315"/>
                    </a:cubicBezTo>
                    <a:cubicBezTo>
                      <a:pt x="611" y="479"/>
                      <a:pt x="479" y="611"/>
                      <a:pt x="315" y="611"/>
                    </a:cubicBezTo>
                    <a:cubicBezTo>
                      <a:pt x="315" y="630"/>
                      <a:pt x="315" y="630"/>
                      <a:pt x="315" y="630"/>
                    </a:cubicBezTo>
                    <a:cubicBezTo>
                      <a:pt x="489" y="630"/>
                      <a:pt x="630" y="489"/>
                      <a:pt x="630" y="315"/>
                    </a:cubicBezTo>
                    <a:cubicBezTo>
                      <a:pt x="630" y="141"/>
                      <a:pt x="489" y="0"/>
                      <a:pt x="315" y="0"/>
                    </a:cubicBezTo>
                    <a:lnTo>
                      <a:pt x="315" y="19"/>
                    </a:lnTo>
                    <a:close/>
                    <a:moveTo>
                      <a:pt x="315" y="611"/>
                    </a:moveTo>
                    <a:cubicBezTo>
                      <a:pt x="152" y="611"/>
                      <a:pt x="19" y="479"/>
                      <a:pt x="19" y="315"/>
                    </a:cubicBezTo>
                    <a:cubicBezTo>
                      <a:pt x="19" y="152"/>
                      <a:pt x="152" y="19"/>
                      <a:pt x="315" y="19"/>
                    </a:cubicBezTo>
                    <a:cubicBezTo>
                      <a:pt x="315" y="0"/>
                      <a:pt x="315" y="0"/>
                      <a:pt x="315" y="0"/>
                    </a:cubicBezTo>
                    <a:cubicBezTo>
                      <a:pt x="141" y="0"/>
                      <a:pt x="0" y="141"/>
                      <a:pt x="0" y="315"/>
                    </a:cubicBezTo>
                    <a:cubicBezTo>
                      <a:pt x="0" y="489"/>
                      <a:pt x="141" y="630"/>
                      <a:pt x="315" y="630"/>
                    </a:cubicBezTo>
                    <a:lnTo>
                      <a:pt x="315" y="61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0" name="Freeform: Shape 62">
                <a:extLst>
                  <a:ext uri="{FF2B5EF4-FFF2-40B4-BE49-F238E27FC236}">
                    <a16:creationId xmlns:a16="http://schemas.microsoft.com/office/drawing/2014/main" id="{287F60A3-FD38-9AE9-CA51-96800D34FAE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896145" y="3801414"/>
                <a:ext cx="1376883" cy="1342086"/>
              </a:xfrm>
              <a:custGeom>
                <a:avLst/>
                <a:gdLst>
                  <a:gd name="connsiteX0" fmla="*/ 246478 w 1376883"/>
                  <a:gd name="connsiteY0" fmla="*/ 0 h 1342086"/>
                  <a:gd name="connsiteX1" fmla="*/ 1376883 w 1376883"/>
                  <a:gd name="connsiteY1" fmla="*/ 1342086 h 1342086"/>
                  <a:gd name="connsiteX2" fmla="*/ 964218 w 1376883"/>
                  <a:gd name="connsiteY2" fmla="*/ 1342086 h 1342086"/>
                  <a:gd name="connsiteX3" fmla="*/ 0 w 1376883"/>
                  <a:gd name="connsiteY3" fmla="*/ 201522 h 1342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6883" h="1342086">
                    <a:moveTo>
                      <a:pt x="246478" y="0"/>
                    </a:moveTo>
                    <a:lnTo>
                      <a:pt x="1376883" y="1342086"/>
                    </a:lnTo>
                    <a:lnTo>
                      <a:pt x="964218" y="1342086"/>
                    </a:lnTo>
                    <a:lnTo>
                      <a:pt x="0" y="2015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1" name="Freeform: Shape 63">
                <a:extLst>
                  <a:ext uri="{FF2B5EF4-FFF2-40B4-BE49-F238E27FC236}">
                    <a16:creationId xmlns:a16="http://schemas.microsoft.com/office/drawing/2014/main" id="{EE65A15C-8862-CA7E-2C9A-63408611577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810884" y="3702203"/>
                <a:ext cx="466602" cy="430948"/>
              </a:xfrm>
              <a:custGeom>
                <a:avLst/>
                <a:gdLst>
                  <a:gd name="T0" fmla="*/ 79 w 104"/>
                  <a:gd name="T1" fmla="*/ 0 h 96"/>
                  <a:gd name="T2" fmla="*/ 0 w 104"/>
                  <a:gd name="T3" fmla="*/ 65 h 96"/>
                  <a:gd name="T4" fmla="*/ 25 w 104"/>
                  <a:gd name="T5" fmla="*/ 96 h 96"/>
                  <a:gd name="T6" fmla="*/ 104 w 104"/>
                  <a:gd name="T7" fmla="*/ 31 h 96"/>
                  <a:gd name="T8" fmla="*/ 79 w 104"/>
                  <a:gd name="T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96">
                    <a:moveTo>
                      <a:pt x="79" y="0"/>
                    </a:moveTo>
                    <a:cubicBezTo>
                      <a:pt x="0" y="65"/>
                      <a:pt x="0" y="65"/>
                      <a:pt x="0" y="65"/>
                    </a:cubicBezTo>
                    <a:cubicBezTo>
                      <a:pt x="25" y="96"/>
                      <a:pt x="25" y="96"/>
                      <a:pt x="25" y="96"/>
                    </a:cubicBezTo>
                    <a:cubicBezTo>
                      <a:pt x="63" y="85"/>
                      <a:pt x="89" y="63"/>
                      <a:pt x="104" y="31"/>
                    </a:cubicBezTo>
                    <a:lnTo>
                      <a:pt x="7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2" name="Freeform: Shape 64">
                <a:extLst>
                  <a:ext uri="{FF2B5EF4-FFF2-40B4-BE49-F238E27FC236}">
                    <a16:creationId xmlns:a16="http://schemas.microsoft.com/office/drawing/2014/main" id="{D7A7F724-75C1-06F7-9E44-329E5F436BE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476326" y="1364544"/>
                <a:ext cx="3260012" cy="2853867"/>
              </a:xfrm>
              <a:custGeom>
                <a:avLst/>
                <a:gdLst>
                  <a:gd name="T0" fmla="*/ 363 w 726"/>
                  <a:gd name="T1" fmla="*/ 636 h 636"/>
                  <a:gd name="T2" fmla="*/ 516 w 726"/>
                  <a:gd name="T3" fmla="*/ 597 h 636"/>
                  <a:gd name="T4" fmla="*/ 642 w 726"/>
                  <a:gd name="T5" fmla="*/ 166 h 636"/>
                  <a:gd name="T6" fmla="*/ 363 w 726"/>
                  <a:gd name="T7" fmla="*/ 0 h 636"/>
                  <a:gd name="T8" fmla="*/ 363 w 726"/>
                  <a:gd name="T9" fmla="*/ 18 h 636"/>
                  <a:gd name="T10" fmla="*/ 627 w 726"/>
                  <a:gd name="T11" fmla="*/ 174 h 636"/>
                  <a:gd name="T12" fmla="*/ 507 w 726"/>
                  <a:gd name="T13" fmla="*/ 582 h 636"/>
                  <a:gd name="T14" fmla="*/ 363 w 726"/>
                  <a:gd name="T15" fmla="*/ 618 h 636"/>
                  <a:gd name="T16" fmla="*/ 363 w 726"/>
                  <a:gd name="T17" fmla="*/ 636 h 636"/>
                  <a:gd name="T18" fmla="*/ 211 w 726"/>
                  <a:gd name="T19" fmla="*/ 39 h 636"/>
                  <a:gd name="T20" fmla="*/ 84 w 726"/>
                  <a:gd name="T21" fmla="*/ 471 h 636"/>
                  <a:gd name="T22" fmla="*/ 363 w 726"/>
                  <a:gd name="T23" fmla="*/ 636 h 636"/>
                  <a:gd name="T24" fmla="*/ 363 w 726"/>
                  <a:gd name="T25" fmla="*/ 618 h 636"/>
                  <a:gd name="T26" fmla="*/ 100 w 726"/>
                  <a:gd name="T27" fmla="*/ 462 h 636"/>
                  <a:gd name="T28" fmla="*/ 219 w 726"/>
                  <a:gd name="T29" fmla="*/ 55 h 636"/>
                  <a:gd name="T30" fmla="*/ 363 w 726"/>
                  <a:gd name="T31" fmla="*/ 18 h 636"/>
                  <a:gd name="T32" fmla="*/ 363 w 726"/>
                  <a:gd name="T33" fmla="*/ 0 h 636"/>
                  <a:gd name="T34" fmla="*/ 211 w 726"/>
                  <a:gd name="T35" fmla="*/ 39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26" h="636">
                    <a:moveTo>
                      <a:pt x="363" y="636"/>
                    </a:moveTo>
                    <a:cubicBezTo>
                      <a:pt x="415" y="636"/>
                      <a:pt x="467" y="623"/>
                      <a:pt x="516" y="597"/>
                    </a:cubicBezTo>
                    <a:cubicBezTo>
                      <a:pt x="670" y="513"/>
                      <a:pt x="726" y="320"/>
                      <a:pt x="642" y="166"/>
                    </a:cubicBezTo>
                    <a:cubicBezTo>
                      <a:pt x="584" y="60"/>
                      <a:pt x="476" y="0"/>
                      <a:pt x="363" y="0"/>
                    </a:cubicBezTo>
                    <a:cubicBezTo>
                      <a:pt x="363" y="18"/>
                      <a:pt x="363" y="18"/>
                      <a:pt x="363" y="18"/>
                    </a:cubicBezTo>
                    <a:cubicBezTo>
                      <a:pt x="469" y="18"/>
                      <a:pt x="572" y="74"/>
                      <a:pt x="627" y="174"/>
                    </a:cubicBezTo>
                    <a:cubicBezTo>
                      <a:pt x="706" y="320"/>
                      <a:pt x="653" y="502"/>
                      <a:pt x="507" y="582"/>
                    </a:cubicBezTo>
                    <a:cubicBezTo>
                      <a:pt x="462" y="607"/>
                      <a:pt x="412" y="619"/>
                      <a:pt x="363" y="618"/>
                    </a:cubicBezTo>
                    <a:lnTo>
                      <a:pt x="363" y="636"/>
                    </a:lnTo>
                    <a:close/>
                    <a:moveTo>
                      <a:pt x="211" y="39"/>
                    </a:moveTo>
                    <a:cubicBezTo>
                      <a:pt x="57" y="124"/>
                      <a:pt x="0" y="317"/>
                      <a:pt x="84" y="471"/>
                    </a:cubicBezTo>
                    <a:cubicBezTo>
                      <a:pt x="142" y="576"/>
                      <a:pt x="251" y="636"/>
                      <a:pt x="363" y="636"/>
                    </a:cubicBezTo>
                    <a:cubicBezTo>
                      <a:pt x="363" y="618"/>
                      <a:pt x="363" y="618"/>
                      <a:pt x="363" y="618"/>
                    </a:cubicBezTo>
                    <a:cubicBezTo>
                      <a:pt x="257" y="618"/>
                      <a:pt x="154" y="562"/>
                      <a:pt x="100" y="462"/>
                    </a:cubicBezTo>
                    <a:cubicBezTo>
                      <a:pt x="20" y="317"/>
                      <a:pt x="74" y="134"/>
                      <a:pt x="219" y="55"/>
                    </a:cubicBezTo>
                    <a:cubicBezTo>
                      <a:pt x="265" y="30"/>
                      <a:pt x="315" y="18"/>
                      <a:pt x="363" y="18"/>
                    </a:cubicBezTo>
                    <a:cubicBezTo>
                      <a:pt x="363" y="0"/>
                      <a:pt x="363" y="0"/>
                      <a:pt x="363" y="0"/>
                    </a:cubicBezTo>
                    <a:cubicBezTo>
                      <a:pt x="312" y="0"/>
                      <a:pt x="259" y="13"/>
                      <a:pt x="211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</p:grp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1BA3974B-6D86-4BD9-9B33-CC6C71D95913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2BC374E-60FA-9386-112E-20A6F0283409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5C2FA87-3CFE-A1B9-BF24-45A4B20F80CB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095BAFEE-C139-98BC-C650-BDE8C3F881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921559D-42EE-757A-05C8-BB511B078D24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ACBFD04-CA8B-2A1A-B554-E3B5E7808921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671CBC9B-4360-9CBD-2E8A-038FE9F5F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432" y="2637586"/>
            <a:ext cx="2164080" cy="71183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目录</a:t>
            </a:r>
            <a:br>
              <a:rPr lang="en-US" altLang="zh-CN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br>
            <a:r>
              <a:rPr lang="en-US" altLang="zh-CN" sz="18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Contents</a:t>
            </a:r>
            <a:endParaRPr lang="zh-CN" altLang="en-US" sz="1300" b="1" i="1" dirty="0">
              <a:solidFill>
                <a:srgbClr val="E7E6E6">
                  <a:lumMod val="7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9ADEC9C5-36E3-FB65-A3B2-28B1BA852390}"/>
              </a:ext>
            </a:extLst>
          </p:cNvPr>
          <p:cNvGrpSpPr/>
          <p:nvPr/>
        </p:nvGrpSpPr>
        <p:grpSpPr>
          <a:xfrm>
            <a:off x="7300452" y="1190326"/>
            <a:ext cx="3372628" cy="743446"/>
            <a:chOff x="7300452" y="2048744"/>
            <a:chExt cx="3372628" cy="743446"/>
          </a:xfrm>
        </p:grpSpPr>
        <p:sp>
          <p:nvSpPr>
            <p:cNvPr id="258" name="Freeform 78">
              <a:extLst>
                <a:ext uri="{FF2B5EF4-FFF2-40B4-BE49-F238E27FC236}">
                  <a16:creationId xmlns:a16="http://schemas.microsoft.com/office/drawing/2014/main" id="{67AF4704-74C8-5DB3-B90C-88A0D56A78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2280404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54" name="Group 269">
              <a:extLst>
                <a:ext uri="{FF2B5EF4-FFF2-40B4-BE49-F238E27FC236}">
                  <a16:creationId xmlns:a16="http://schemas.microsoft.com/office/drawing/2014/main" id="{E19C61B9-18EA-9D01-87CD-34EEEB211C0F}"/>
                </a:ext>
              </a:extLst>
            </p:cNvPr>
            <p:cNvGrpSpPr/>
            <p:nvPr/>
          </p:nvGrpSpPr>
          <p:grpSpPr>
            <a:xfrm>
              <a:off x="8208947" y="2100409"/>
              <a:ext cx="2464133" cy="675677"/>
              <a:chOff x="8094691" y="2038021"/>
              <a:chExt cx="2464133" cy="675677"/>
            </a:xfrm>
          </p:grpSpPr>
          <p:sp>
            <p:nvSpPr>
              <p:cNvPr id="255" name="TextBox 6">
                <a:extLst>
                  <a:ext uri="{FF2B5EF4-FFF2-40B4-BE49-F238E27FC236}">
                    <a16:creationId xmlns:a16="http://schemas.microsoft.com/office/drawing/2014/main" id="{88DA5D6D-CBB0-EB10-24EA-BDAFA55BC548}"/>
                  </a:ext>
                </a:extLst>
              </p:cNvPr>
              <p:cNvSpPr txBox="1"/>
              <p:nvPr/>
            </p:nvSpPr>
            <p:spPr>
              <a:xfrm>
                <a:off x="8094691" y="2436699"/>
                <a:ext cx="2464133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Personal Introduction</a:t>
                </a:r>
                <a:endParaRPr lang="en-GB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6" name="TextBox 268">
                <a:extLst>
                  <a:ext uri="{FF2B5EF4-FFF2-40B4-BE49-F238E27FC236}">
                    <a16:creationId xmlns:a16="http://schemas.microsoft.com/office/drawing/2014/main" id="{572B784C-6084-1C86-2697-665C163377F8}"/>
                  </a:ext>
                </a:extLst>
              </p:cNvPr>
              <p:cNvSpPr txBox="1"/>
              <p:nvPr/>
            </p:nvSpPr>
            <p:spPr>
              <a:xfrm>
                <a:off x="8094691" y="2038021"/>
                <a:ext cx="246413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个人简介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F3F515DA-1AEE-B060-95E0-E8CF15266800}"/>
                </a:ext>
              </a:extLst>
            </p:cNvPr>
            <p:cNvSpPr txBox="1"/>
            <p:nvPr/>
          </p:nvSpPr>
          <p:spPr>
            <a:xfrm>
              <a:off x="7300452" y="2084304"/>
              <a:ext cx="95635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r>
                <a:rPr lang="en-GB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D759B6AE-7453-C33F-8FB3-561CE701C3CA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2048744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接连接符 247">
              <a:extLst>
                <a:ext uri="{FF2B5EF4-FFF2-40B4-BE49-F238E27FC236}">
                  <a16:creationId xmlns:a16="http://schemas.microsoft.com/office/drawing/2014/main" id="{37389C4B-B86E-A9B4-3C38-69DBF701065C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2792190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0" name="直接连接符 269">
            <a:extLst>
              <a:ext uri="{FF2B5EF4-FFF2-40B4-BE49-F238E27FC236}">
                <a16:creationId xmlns:a16="http://schemas.microsoft.com/office/drawing/2014/main" id="{0E242210-2E7F-6899-62A6-9794EA1E8872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5" name="组合 244">
            <a:extLst>
              <a:ext uri="{FF2B5EF4-FFF2-40B4-BE49-F238E27FC236}">
                <a16:creationId xmlns:a16="http://schemas.microsoft.com/office/drawing/2014/main" id="{25CF40A0-F922-3762-9CC0-26D8C1BA8F19}"/>
              </a:ext>
            </a:extLst>
          </p:cNvPr>
          <p:cNvGrpSpPr/>
          <p:nvPr/>
        </p:nvGrpSpPr>
        <p:grpSpPr>
          <a:xfrm>
            <a:off x="7300452" y="2788931"/>
            <a:ext cx="3433589" cy="743446"/>
            <a:chOff x="7300452" y="3666536"/>
            <a:chExt cx="3433589" cy="743446"/>
          </a:xfrm>
        </p:grpSpPr>
        <p:sp>
          <p:nvSpPr>
            <p:cNvPr id="267" name="Freeform 78">
              <a:extLst>
                <a:ext uri="{FF2B5EF4-FFF2-40B4-BE49-F238E27FC236}">
                  <a16:creationId xmlns:a16="http://schemas.microsoft.com/office/drawing/2014/main" id="{BF4AA80A-FF34-19B0-A101-5E18CEDF94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3862636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63" name="Group 269">
              <a:extLst>
                <a:ext uri="{FF2B5EF4-FFF2-40B4-BE49-F238E27FC236}">
                  <a16:creationId xmlns:a16="http://schemas.microsoft.com/office/drawing/2014/main" id="{B662E4D3-E436-64FA-3C0A-9450C38EF568}"/>
                </a:ext>
              </a:extLst>
            </p:cNvPr>
            <p:cNvGrpSpPr/>
            <p:nvPr/>
          </p:nvGrpSpPr>
          <p:grpSpPr>
            <a:xfrm>
              <a:off x="8208947" y="3682641"/>
              <a:ext cx="2525094" cy="675677"/>
              <a:chOff x="8094690" y="2038021"/>
              <a:chExt cx="3147562" cy="675677"/>
            </a:xfrm>
          </p:grpSpPr>
          <p:sp>
            <p:nvSpPr>
              <p:cNvPr id="264" name="TextBox 6">
                <a:extLst>
                  <a:ext uri="{FF2B5EF4-FFF2-40B4-BE49-F238E27FC236}">
                    <a16:creationId xmlns:a16="http://schemas.microsoft.com/office/drawing/2014/main" id="{0CA396A3-C9F5-9B3C-370C-FC95910EB3C1}"/>
                  </a:ext>
                </a:extLst>
              </p:cNvPr>
              <p:cNvSpPr txBox="1"/>
              <p:nvPr/>
            </p:nvSpPr>
            <p:spPr>
              <a:xfrm>
                <a:off x="8094691" y="2436699"/>
                <a:ext cx="3147561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Course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Introduction</a:t>
                </a:r>
                <a:endParaRPr lang="en-GB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5" name="TextBox 268">
                <a:extLst>
                  <a:ext uri="{FF2B5EF4-FFF2-40B4-BE49-F238E27FC236}">
                    <a16:creationId xmlns:a16="http://schemas.microsoft.com/office/drawing/2014/main" id="{4BD097BF-B29D-FEDC-AB2F-CDD4C71A565C}"/>
                  </a:ext>
                </a:extLst>
              </p:cNvPr>
              <p:cNvSpPr txBox="1"/>
              <p:nvPr/>
            </p:nvSpPr>
            <p:spPr>
              <a:xfrm>
                <a:off x="8094690" y="2038021"/>
                <a:ext cx="307157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课程简介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47C3391B-70E2-2620-D43C-46A06F087F76}"/>
                </a:ext>
              </a:extLst>
            </p:cNvPr>
            <p:cNvSpPr txBox="1"/>
            <p:nvPr/>
          </p:nvSpPr>
          <p:spPr>
            <a:xfrm>
              <a:off x="7300452" y="3666536"/>
              <a:ext cx="95635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12" name="直接连接符 29">
              <a:extLst>
                <a:ext uri="{FF2B5EF4-FFF2-40B4-BE49-F238E27FC236}">
                  <a16:creationId xmlns:a16="http://schemas.microsoft.com/office/drawing/2014/main" id="{B2952542-87E0-1217-0E31-6049D06B6FAD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3666536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247">
              <a:extLst>
                <a:ext uri="{FF2B5EF4-FFF2-40B4-BE49-F238E27FC236}">
                  <a16:creationId xmlns:a16="http://schemas.microsoft.com/office/drawing/2014/main" id="{1C52275D-EAA2-B490-9B93-FE3F1DEC860C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4409982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30213EDC-7574-B660-5033-1B6D1B456F6B}"/>
              </a:ext>
            </a:extLst>
          </p:cNvPr>
          <p:cNvGrpSpPr/>
          <p:nvPr/>
        </p:nvGrpSpPr>
        <p:grpSpPr>
          <a:xfrm>
            <a:off x="7300452" y="4387536"/>
            <a:ext cx="4647708" cy="743446"/>
            <a:chOff x="7300452" y="3666536"/>
            <a:chExt cx="4647708" cy="743446"/>
          </a:xfrm>
        </p:grpSpPr>
        <p:sp>
          <p:nvSpPr>
            <p:cNvPr id="26" name="Freeform 78">
              <a:extLst>
                <a:ext uri="{FF2B5EF4-FFF2-40B4-BE49-F238E27FC236}">
                  <a16:creationId xmlns:a16="http://schemas.microsoft.com/office/drawing/2014/main" id="{8766F304-2E01-53FE-851F-2297B9C0B3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3862636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46" name="Group 269">
              <a:extLst>
                <a:ext uri="{FF2B5EF4-FFF2-40B4-BE49-F238E27FC236}">
                  <a16:creationId xmlns:a16="http://schemas.microsoft.com/office/drawing/2014/main" id="{975FE89E-1D22-FE80-05A5-F0D82642C529}"/>
                </a:ext>
              </a:extLst>
            </p:cNvPr>
            <p:cNvGrpSpPr/>
            <p:nvPr/>
          </p:nvGrpSpPr>
          <p:grpSpPr>
            <a:xfrm>
              <a:off x="8208947" y="3682641"/>
              <a:ext cx="3739213" cy="675677"/>
              <a:chOff x="8094690" y="2038021"/>
              <a:chExt cx="4660977" cy="675677"/>
            </a:xfrm>
          </p:grpSpPr>
          <p:sp>
            <p:nvSpPr>
              <p:cNvPr id="251" name="TextBox 6">
                <a:extLst>
                  <a:ext uri="{FF2B5EF4-FFF2-40B4-BE49-F238E27FC236}">
                    <a16:creationId xmlns:a16="http://schemas.microsoft.com/office/drawing/2014/main" id="{6A8482FC-1002-0D88-C05D-5E195B97692A}"/>
                  </a:ext>
                </a:extLst>
              </p:cNvPr>
              <p:cNvSpPr txBox="1"/>
              <p:nvPr/>
            </p:nvSpPr>
            <p:spPr>
              <a:xfrm>
                <a:off x="8094691" y="2436699"/>
                <a:ext cx="3465576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Multi-source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Spatiotemporal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Data</a:t>
                </a:r>
                <a:endParaRPr lang="en-GB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2" name="TextBox 268">
                <a:extLst>
                  <a:ext uri="{FF2B5EF4-FFF2-40B4-BE49-F238E27FC236}">
                    <a16:creationId xmlns:a16="http://schemas.microsoft.com/office/drawing/2014/main" id="{30885E24-0622-3544-9EB7-013D957BBDF1}"/>
                  </a:ext>
                </a:extLst>
              </p:cNvPr>
              <p:cNvSpPr txBox="1"/>
              <p:nvPr/>
            </p:nvSpPr>
            <p:spPr>
              <a:xfrm>
                <a:off x="8094690" y="2038021"/>
                <a:ext cx="466097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多源时空数据导论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7" name="文本框 246">
              <a:extLst>
                <a:ext uri="{FF2B5EF4-FFF2-40B4-BE49-F238E27FC236}">
                  <a16:creationId xmlns:a16="http://schemas.microsoft.com/office/drawing/2014/main" id="{DB8912EE-9EE1-C8D3-245D-1C30D6E77BE0}"/>
                </a:ext>
              </a:extLst>
            </p:cNvPr>
            <p:cNvSpPr txBox="1"/>
            <p:nvPr/>
          </p:nvSpPr>
          <p:spPr>
            <a:xfrm>
              <a:off x="7300452" y="3666536"/>
              <a:ext cx="95635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249" name="直接连接符 29">
              <a:extLst>
                <a:ext uri="{FF2B5EF4-FFF2-40B4-BE49-F238E27FC236}">
                  <a16:creationId xmlns:a16="http://schemas.microsoft.com/office/drawing/2014/main" id="{87E26010-74E1-A9B9-8270-47B7B09DDE5A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3666536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直接连接符 247">
              <a:extLst>
                <a:ext uri="{FF2B5EF4-FFF2-40B4-BE49-F238E27FC236}">
                  <a16:creationId xmlns:a16="http://schemas.microsoft.com/office/drawing/2014/main" id="{A25F2C80-EE28-C638-BFE8-030FC91E7514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4409982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30739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725D1B-6B48-1DCE-F43C-73760C3EE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3D722F8-EFAD-AA77-4959-1ED5CAF654F9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DCEDCF4-9329-5FD4-D357-B153B87CD419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B4B532F-0051-7E8F-D250-35AFE4FE95DE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1C3044FF-85D5-4B91-2047-6B77BDA753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5E151B0-D5EA-8493-3120-5CAA21ED9439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73EE2D7-068F-0D90-2674-09891209CF04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A6F05FD2-9646-E1D6-FD46-7BE913FD96AF}"/>
              </a:ext>
            </a:extLst>
          </p:cNvPr>
          <p:cNvSpPr/>
          <p:nvPr/>
        </p:nvSpPr>
        <p:spPr>
          <a:xfrm>
            <a:off x="667889" y="5100577"/>
            <a:ext cx="1135356" cy="467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B5996C72-63DB-DA40-2CBE-415001A1446F}"/>
              </a:ext>
            </a:extLst>
          </p:cNvPr>
          <p:cNvSpPr txBox="1"/>
          <p:nvPr/>
        </p:nvSpPr>
        <p:spPr>
          <a:xfrm>
            <a:off x="458948" y="1303911"/>
            <a:ext cx="58100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Wingdings" panose="05000000000000000000" pitchFamily="2" charset="2"/>
              <a:buChar char="Ø"/>
              <a:defRPr/>
            </a:pPr>
            <a:r>
              <a:rPr lang="zh-CN" altLang="en-GB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5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zh-CN" altLang="en-US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5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五章 专题研究 </a:t>
            </a:r>
            <a:r>
              <a:rPr lang="en-US" altLang="zh-CN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5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5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：空间点数据 </a:t>
            </a:r>
            <a:endParaRPr lang="en-US" altLang="zh-CN" sz="2400" b="1" dirty="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53000">
                    <a:schemeClr val="accent5">
                      <a:lumMod val="75000"/>
                    </a:schemeClr>
                  </a:gs>
                  <a:gs pos="100000">
                    <a:schemeClr val="accent4">
                      <a:lumMod val="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599B027-A1A5-20F3-8D09-AFBED1A7AA54}"/>
              </a:ext>
            </a:extLst>
          </p:cNvPr>
          <p:cNvSpPr txBox="1"/>
          <p:nvPr/>
        </p:nvSpPr>
        <p:spPr>
          <a:xfrm>
            <a:off x="804384" y="2854227"/>
            <a:ext cx="5464634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GB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空间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点数据导论</a:t>
            </a:r>
            <a:r>
              <a:rPr lang="en-GB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A5BC91C3-FB25-DC36-6E28-7D0B41B7EEE7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884A5A8D-B886-6BBC-DE57-4DFFF3BD0CCC}"/>
              </a:ext>
            </a:extLst>
          </p:cNvPr>
          <p:cNvSpPr txBox="1"/>
          <p:nvPr/>
        </p:nvSpPr>
        <p:spPr>
          <a:xfrm>
            <a:off x="804384" y="3560808"/>
            <a:ext cx="5464634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实战研究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与 反思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5394BECC-B70A-16D8-64D3-55B8B524B12C}"/>
              </a:ext>
            </a:extLst>
          </p:cNvPr>
          <p:cNvSpPr txBox="1"/>
          <p:nvPr/>
        </p:nvSpPr>
        <p:spPr>
          <a:xfrm>
            <a:off x="804384" y="4267390"/>
            <a:ext cx="5464634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实战研究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与 反思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E5057B4D-DACE-E216-475C-AD21377F5AA4}"/>
              </a:ext>
            </a:extLst>
          </p:cNvPr>
          <p:cNvSpPr txBox="1"/>
          <p:nvPr/>
        </p:nvSpPr>
        <p:spPr>
          <a:xfrm>
            <a:off x="6280300" y="1303911"/>
            <a:ext cx="52117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Wingdings" panose="05000000000000000000" pitchFamily="2" charset="2"/>
              <a:buChar char="Ø"/>
              <a:defRPr/>
            </a:pPr>
            <a:r>
              <a:rPr lang="zh-CN" altLang="en-GB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5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zh-CN" altLang="en-US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5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六章 专题研究 </a:t>
            </a:r>
            <a:r>
              <a:rPr lang="en-US" altLang="zh-CN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5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5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：图与网络分析 </a:t>
            </a:r>
            <a:endParaRPr lang="en-US" altLang="zh-CN" sz="2400" b="1" dirty="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53000">
                    <a:schemeClr val="accent5">
                      <a:lumMod val="75000"/>
                    </a:schemeClr>
                  </a:gs>
                  <a:gs pos="100000">
                    <a:schemeClr val="accent4">
                      <a:lumMod val="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C7904737-849B-C24A-8ADE-CFAC23D879DD}"/>
              </a:ext>
            </a:extLst>
          </p:cNvPr>
          <p:cNvSpPr txBox="1"/>
          <p:nvPr/>
        </p:nvSpPr>
        <p:spPr>
          <a:xfrm>
            <a:off x="6625736" y="2854227"/>
            <a:ext cx="4866346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图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网络数据导论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C9FDA724-8FE0-D7D3-2B96-B45DA7E07966}"/>
              </a:ext>
            </a:extLst>
          </p:cNvPr>
          <p:cNvSpPr txBox="1"/>
          <p:nvPr/>
        </p:nvSpPr>
        <p:spPr>
          <a:xfrm>
            <a:off x="6625736" y="3560808"/>
            <a:ext cx="4866346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实战研究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与 反思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D5881F82-39A7-F48A-632B-205E908A2B69}"/>
              </a:ext>
            </a:extLst>
          </p:cNvPr>
          <p:cNvSpPr txBox="1"/>
          <p:nvPr/>
        </p:nvSpPr>
        <p:spPr>
          <a:xfrm>
            <a:off x="6625736" y="4267390"/>
            <a:ext cx="4866346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实战研究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与 反思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左大括号 10">
            <a:extLst>
              <a:ext uri="{FF2B5EF4-FFF2-40B4-BE49-F238E27FC236}">
                <a16:creationId xmlns:a16="http://schemas.microsoft.com/office/drawing/2014/main" id="{024E5617-611D-1BE5-B7E2-9B57B54F9E68}"/>
              </a:ext>
            </a:extLst>
          </p:cNvPr>
          <p:cNvSpPr/>
          <p:nvPr/>
        </p:nvSpPr>
        <p:spPr>
          <a:xfrm>
            <a:off x="522416" y="2854227"/>
            <a:ext cx="281968" cy="1809297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左大括号 18">
            <a:extLst>
              <a:ext uri="{FF2B5EF4-FFF2-40B4-BE49-F238E27FC236}">
                <a16:creationId xmlns:a16="http://schemas.microsoft.com/office/drawing/2014/main" id="{8AFB563A-85D2-41DF-61A0-4B5D2578C3A8}"/>
              </a:ext>
            </a:extLst>
          </p:cNvPr>
          <p:cNvSpPr/>
          <p:nvPr/>
        </p:nvSpPr>
        <p:spPr>
          <a:xfrm>
            <a:off x="6278682" y="2854227"/>
            <a:ext cx="281968" cy="1809297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7D868C9-92D0-DC89-944E-9E824B32FDB7}"/>
              </a:ext>
            </a:extLst>
          </p:cNvPr>
          <p:cNvSpPr txBox="1"/>
          <p:nvPr/>
        </p:nvSpPr>
        <p:spPr>
          <a:xfrm>
            <a:off x="2944850" y="4958871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网格密铺与空间自相关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ADED06BB-519B-752E-170F-D2D85753ABF0}"/>
              </a:ext>
            </a:extLst>
          </p:cNvPr>
          <p:cNvSpPr txBox="1"/>
          <p:nvPr/>
        </p:nvSpPr>
        <p:spPr>
          <a:xfrm>
            <a:off x="2944850" y="5416071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核密度估计 （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KDE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5A1B7A43-AFBF-F78B-BEE5-4F78B52DA4F8}"/>
              </a:ext>
            </a:extLst>
          </p:cNvPr>
          <p:cNvSpPr txBox="1"/>
          <p:nvPr/>
        </p:nvSpPr>
        <p:spPr>
          <a:xfrm>
            <a:off x="2944850" y="5873271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密度聚类方式 （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DBSCAN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05A348D-5936-E79E-C7EE-5E68A9B83217}"/>
              </a:ext>
            </a:extLst>
          </p:cNvPr>
          <p:cNvSpPr txBox="1"/>
          <p:nvPr/>
        </p:nvSpPr>
        <p:spPr>
          <a:xfrm>
            <a:off x="457796" y="4958871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点数据空间可视化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FFC38C6B-6948-32C9-77DF-92B8BEDA99D1}"/>
              </a:ext>
            </a:extLst>
          </p:cNvPr>
          <p:cNvSpPr txBox="1"/>
          <p:nvPr/>
        </p:nvSpPr>
        <p:spPr>
          <a:xfrm>
            <a:off x="457796" y="5416071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点数据获取与处理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DFB0AD81-5B8A-615B-A013-BD2477EAAD23}"/>
              </a:ext>
            </a:extLst>
          </p:cNvPr>
          <p:cNvSpPr txBox="1"/>
          <p:nvPr/>
        </p:nvSpPr>
        <p:spPr>
          <a:xfrm>
            <a:off x="457796" y="5873271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社交媒体打卡；房源等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9F3A956D-10EB-551E-09EF-DD2D21C2E351}"/>
              </a:ext>
            </a:extLst>
          </p:cNvPr>
          <p:cNvSpPr txBox="1"/>
          <p:nvPr/>
        </p:nvSpPr>
        <p:spPr>
          <a:xfrm>
            <a:off x="9114230" y="4958871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节点中心度测量 （</a:t>
            </a:r>
            <a:r>
              <a:rPr lang="en-GB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Centrality)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F10DB462-5938-4581-AD90-18A37345FB3D}"/>
              </a:ext>
            </a:extLst>
          </p:cNvPr>
          <p:cNvSpPr txBox="1"/>
          <p:nvPr/>
        </p:nvSpPr>
        <p:spPr>
          <a:xfrm>
            <a:off x="9114230" y="5416071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基础拓扑指标计算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B4CA91BA-7AFB-3A4B-8E55-DB4B986B1978}"/>
              </a:ext>
            </a:extLst>
          </p:cNvPr>
          <p:cNvSpPr txBox="1"/>
          <p:nvPr/>
        </p:nvSpPr>
        <p:spPr>
          <a:xfrm>
            <a:off x="9114230" y="5873271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社区发现算法 （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Louvain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25EF621A-8A23-7C9B-0A2D-E839379BD57A}"/>
              </a:ext>
            </a:extLst>
          </p:cNvPr>
          <p:cNvSpPr txBox="1"/>
          <p:nvPr/>
        </p:nvSpPr>
        <p:spPr>
          <a:xfrm>
            <a:off x="6280300" y="4958871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GB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网络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数据处理与可视化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E3148214-7E13-50A8-A176-EA5607490E4B}"/>
              </a:ext>
            </a:extLst>
          </p:cNvPr>
          <p:cNvSpPr txBox="1"/>
          <p:nvPr/>
        </p:nvSpPr>
        <p:spPr>
          <a:xfrm>
            <a:off x="6280300" y="5416071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空间权重与图转换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C57BB6CA-ACBF-3C35-4272-AF82C82650EC}"/>
              </a:ext>
            </a:extLst>
          </p:cNvPr>
          <p:cNvSpPr txBox="1"/>
          <p:nvPr/>
        </p:nvSpPr>
        <p:spPr>
          <a:xfrm>
            <a:off x="6280300" y="5873271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交通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OD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；社会网络等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6B0C8102-D52F-D2FE-84F7-73446336A9AC}"/>
              </a:ext>
            </a:extLst>
          </p:cNvPr>
          <p:cNvGrpSpPr/>
          <p:nvPr/>
        </p:nvGrpSpPr>
        <p:grpSpPr>
          <a:xfrm>
            <a:off x="663400" y="1948024"/>
            <a:ext cx="1343891" cy="484909"/>
            <a:chOff x="1677719" y="1948024"/>
            <a:chExt cx="1343891" cy="484909"/>
          </a:xfrm>
        </p:grpSpPr>
        <p:sp>
          <p:nvSpPr>
            <p:cNvPr id="53" name="圆角矩形 52">
              <a:extLst>
                <a:ext uri="{FF2B5EF4-FFF2-40B4-BE49-F238E27FC236}">
                  <a16:creationId xmlns:a16="http://schemas.microsoft.com/office/drawing/2014/main" id="{0F740902-FCAA-7306-379A-B5D40EF9FCCA}"/>
                </a:ext>
              </a:extLst>
            </p:cNvPr>
            <p:cNvSpPr/>
            <p:nvPr/>
          </p:nvSpPr>
          <p:spPr>
            <a:xfrm>
              <a:off x="1677719" y="1948024"/>
              <a:ext cx="1343891" cy="48490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65000"/>
                  </a:schemeClr>
                </a:gs>
                <a:gs pos="53000">
                  <a:schemeClr val="accent5">
                    <a:lumMod val="75000"/>
                  </a:schemeClr>
                </a:gs>
                <a:gs pos="100000">
                  <a:schemeClr val="accent4">
                    <a:lumMod val="0"/>
                  </a:schemeClr>
                </a:gs>
              </a:gsLst>
              <a:path path="circle">
                <a:fillToRect l="100000" b="100000"/>
              </a:path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noFill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07FB7498-B70C-8911-A7CA-0BC7D2FBEE03}"/>
                </a:ext>
              </a:extLst>
            </p:cNvPr>
            <p:cNvSpPr txBox="1"/>
            <p:nvPr/>
          </p:nvSpPr>
          <p:spPr>
            <a:xfrm>
              <a:off x="1799304" y="2005812"/>
              <a:ext cx="110072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864108"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专题</a:t>
              </a:r>
              <a:r>
                <a:rPr lang="zh-CN" altLang="en-US" sz="1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章节</a:t>
              </a:r>
              <a:endParaRPr lang="en-US" altLang="zh-CN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4D71C3BD-D7C4-777B-9A9F-3F203597E56C}"/>
              </a:ext>
            </a:extLst>
          </p:cNvPr>
          <p:cNvGrpSpPr/>
          <p:nvPr/>
        </p:nvGrpSpPr>
        <p:grpSpPr>
          <a:xfrm>
            <a:off x="6800964" y="1948024"/>
            <a:ext cx="1343891" cy="484909"/>
            <a:chOff x="1677719" y="1948024"/>
            <a:chExt cx="1343891" cy="484909"/>
          </a:xfrm>
        </p:grpSpPr>
        <p:sp>
          <p:nvSpPr>
            <p:cNvPr id="56" name="圆角矩形 55">
              <a:extLst>
                <a:ext uri="{FF2B5EF4-FFF2-40B4-BE49-F238E27FC236}">
                  <a16:creationId xmlns:a16="http://schemas.microsoft.com/office/drawing/2014/main" id="{3B4F8B77-16E5-6103-9339-7E1BB61DE49D}"/>
                </a:ext>
              </a:extLst>
            </p:cNvPr>
            <p:cNvSpPr/>
            <p:nvPr/>
          </p:nvSpPr>
          <p:spPr>
            <a:xfrm>
              <a:off x="1677719" y="1948024"/>
              <a:ext cx="1343891" cy="48490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65000"/>
                  </a:schemeClr>
                </a:gs>
                <a:gs pos="53000">
                  <a:schemeClr val="accent5">
                    <a:lumMod val="75000"/>
                  </a:schemeClr>
                </a:gs>
                <a:gs pos="100000">
                  <a:schemeClr val="accent4">
                    <a:lumMod val="0"/>
                  </a:schemeClr>
                </a:gs>
              </a:gsLst>
              <a:path path="circle">
                <a:fillToRect l="100000" b="100000"/>
              </a:path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noFill/>
              </a:endParaRPr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85B22BF8-2ECD-913D-94AF-C31DE9639184}"/>
                </a:ext>
              </a:extLst>
            </p:cNvPr>
            <p:cNvSpPr txBox="1"/>
            <p:nvPr/>
          </p:nvSpPr>
          <p:spPr>
            <a:xfrm>
              <a:off x="1799304" y="2005812"/>
              <a:ext cx="110072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864108"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专题</a:t>
              </a:r>
              <a:r>
                <a:rPr lang="zh-CN" altLang="en-US" sz="1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章节</a:t>
              </a:r>
              <a:endParaRPr lang="en-US" altLang="zh-CN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60" name="标题 7">
            <a:extLst>
              <a:ext uri="{FF2B5EF4-FFF2-40B4-BE49-F238E27FC236}">
                <a16:creationId xmlns:a16="http://schemas.microsoft.com/office/drawing/2014/main" id="{B00EF8AE-61BE-2B0B-A45E-234825D17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章节内容简介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Chapter Introduction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1778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06654E-8E4D-E884-7632-E81B83885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5CCE79F-DBD5-8D71-BE16-9737C535E1C9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F24E766-CD63-9446-178F-0EE52D179460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A87AB82-16AC-968A-42F6-58EFFEF34210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7C8D943C-43BF-CCE4-81C4-515C61BD5E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338732D-FF55-1DBE-C4C1-0FEB77897F41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B271F4E-9E8F-C4DD-88D9-25719EFE14B1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93DB45DB-C7D9-04CC-7BBC-27FC1704EFBE}"/>
              </a:ext>
            </a:extLst>
          </p:cNvPr>
          <p:cNvSpPr/>
          <p:nvPr/>
        </p:nvSpPr>
        <p:spPr>
          <a:xfrm>
            <a:off x="667889" y="5100577"/>
            <a:ext cx="1135356" cy="467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79E6A0EE-9655-290F-E7CE-3FCF6E185893}"/>
              </a:ext>
            </a:extLst>
          </p:cNvPr>
          <p:cNvSpPr txBox="1"/>
          <p:nvPr/>
        </p:nvSpPr>
        <p:spPr>
          <a:xfrm>
            <a:off x="458948" y="1303911"/>
            <a:ext cx="58100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Wingdings" panose="05000000000000000000" pitchFamily="2" charset="2"/>
              <a:buChar char="Ø"/>
              <a:defRPr/>
            </a:pPr>
            <a:r>
              <a:rPr lang="zh-CN" altLang="en-GB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5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zh-CN" altLang="en-US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5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七章 专题研究 </a:t>
            </a:r>
            <a:r>
              <a:rPr lang="en-US" altLang="zh-CN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5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5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：聚类分析</a:t>
            </a:r>
            <a:endParaRPr lang="en-US" altLang="zh-CN" sz="2400" b="1" dirty="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53000">
                    <a:schemeClr val="accent5">
                      <a:lumMod val="75000"/>
                    </a:schemeClr>
                  </a:gs>
                  <a:gs pos="100000">
                    <a:schemeClr val="accent4">
                      <a:lumMod val="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C233C865-F655-FB26-15D8-C2DE13E698BD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CD26BE63-85F1-BE78-E6AD-EEEFA47E9BD8}"/>
              </a:ext>
            </a:extLst>
          </p:cNvPr>
          <p:cNvSpPr txBox="1"/>
          <p:nvPr/>
        </p:nvSpPr>
        <p:spPr>
          <a:xfrm>
            <a:off x="6281918" y="1303911"/>
            <a:ext cx="52117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342900" lvl="0" indent="-342900" defTabSz="864108">
              <a:buFont typeface="Wingdings" panose="05000000000000000000" pitchFamily="2" charset="2"/>
              <a:buChar char="Ø"/>
              <a:defRPr sz="2400" b="1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GB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5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第</a:t>
            </a:r>
            <a:r>
              <a:rPr lang="zh-CN" altLang="en-US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5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八章 专题研究 </a:t>
            </a:r>
            <a:r>
              <a:rPr lang="en-US" altLang="zh-CN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5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4</a:t>
            </a:r>
            <a:r>
              <a:rPr lang="zh-CN" altLang="en-US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5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：综合指数构建</a:t>
            </a:r>
            <a:endParaRPr lang="en-US" altLang="zh-CN" dirty="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53000">
                    <a:schemeClr val="accent5">
                      <a:lumMod val="75000"/>
                    </a:schemeClr>
                  </a:gs>
                  <a:gs pos="100000">
                    <a:schemeClr val="accent4">
                      <a:lumMod val="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DB6D2501-FF0E-01E3-55E2-667FC4FD0175}"/>
              </a:ext>
            </a:extLst>
          </p:cNvPr>
          <p:cNvSpPr txBox="1"/>
          <p:nvPr/>
        </p:nvSpPr>
        <p:spPr>
          <a:xfrm>
            <a:off x="3319039" y="4958871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K-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均值聚类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B4DC66CA-F44F-DE91-DEF3-DDA74E7B1DC7}"/>
              </a:ext>
            </a:extLst>
          </p:cNvPr>
          <p:cNvSpPr txBox="1"/>
          <p:nvPr/>
        </p:nvSpPr>
        <p:spPr>
          <a:xfrm>
            <a:off x="3319039" y="5416071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主成分分析 （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PCA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2AE9CC93-00B2-EBCC-5BCF-0123133A87EB}"/>
              </a:ext>
            </a:extLst>
          </p:cNvPr>
          <p:cNvSpPr txBox="1"/>
          <p:nvPr/>
        </p:nvSpPr>
        <p:spPr>
          <a:xfrm>
            <a:off x="3319039" y="5873271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层次聚类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B802E536-6D1E-1770-AE5F-85EF5BFAD2B8}"/>
              </a:ext>
            </a:extLst>
          </p:cNvPr>
          <p:cNvSpPr txBox="1"/>
          <p:nvPr/>
        </p:nvSpPr>
        <p:spPr>
          <a:xfrm>
            <a:off x="457796" y="4958871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地理人口特征分类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787E6AD9-014D-96EE-5FF4-A3613A7531A2}"/>
              </a:ext>
            </a:extLst>
          </p:cNvPr>
          <p:cNvSpPr txBox="1"/>
          <p:nvPr/>
        </p:nvSpPr>
        <p:spPr>
          <a:xfrm>
            <a:off x="457796" y="5416071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人口普查处理与可视化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B8535AD2-26C7-8C64-3A99-D70A49106385}"/>
              </a:ext>
            </a:extLst>
          </p:cNvPr>
          <p:cNvSpPr txBox="1"/>
          <p:nvPr/>
        </p:nvSpPr>
        <p:spPr>
          <a:xfrm>
            <a:off x="457796" y="5873271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人口普查数据；人居环境等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742CD773-49AC-7FBA-93D4-9B3995E6E09C}"/>
              </a:ext>
            </a:extLst>
          </p:cNvPr>
          <p:cNvSpPr txBox="1"/>
          <p:nvPr/>
        </p:nvSpPr>
        <p:spPr>
          <a:xfrm>
            <a:off x="9114230" y="4958871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数据标准化与权重计算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EDDE986D-39B2-2B96-A5B1-361310C957A5}"/>
              </a:ext>
            </a:extLst>
          </p:cNvPr>
          <p:cNvSpPr txBox="1"/>
          <p:nvPr/>
        </p:nvSpPr>
        <p:spPr>
          <a:xfrm>
            <a:off x="9114230" y="5416071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主成分分析 （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PCA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0DC16F96-5135-9688-3248-62F418547B76}"/>
              </a:ext>
            </a:extLst>
          </p:cNvPr>
          <p:cNvSpPr txBox="1"/>
          <p:nvPr/>
        </p:nvSpPr>
        <p:spPr>
          <a:xfrm>
            <a:off x="9114230" y="5873271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全局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局部 空间自相关分析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1F0D0AB7-8216-65D1-AE64-84921EA6AAF0}"/>
              </a:ext>
            </a:extLst>
          </p:cNvPr>
          <p:cNvSpPr txBox="1"/>
          <p:nvPr/>
        </p:nvSpPr>
        <p:spPr>
          <a:xfrm>
            <a:off x="6269018" y="4958871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Carstairs 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指数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C4A38741-5E5D-4752-DF97-1F6DE797E414}"/>
              </a:ext>
            </a:extLst>
          </p:cNvPr>
          <p:cNvSpPr txBox="1"/>
          <p:nvPr/>
        </p:nvSpPr>
        <p:spPr>
          <a:xfrm>
            <a:off x="6269018" y="5416071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多维社会剥夺指数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4ED66B2E-7319-F9DE-128D-5423A3DE001E}"/>
              </a:ext>
            </a:extLst>
          </p:cNvPr>
          <p:cNvSpPr txBox="1"/>
          <p:nvPr/>
        </p:nvSpPr>
        <p:spPr>
          <a:xfrm>
            <a:off x="6269018" y="5873271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人口普查数据；人居环境等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98011E19-CCAE-6D5D-B7D6-4F9FE1368CCA}"/>
              </a:ext>
            </a:extLst>
          </p:cNvPr>
          <p:cNvSpPr txBox="1"/>
          <p:nvPr/>
        </p:nvSpPr>
        <p:spPr>
          <a:xfrm>
            <a:off x="804384" y="2854227"/>
            <a:ext cx="5464634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数据降维 与 聚类分析导论</a:t>
            </a:r>
            <a:r>
              <a:rPr lang="en-GB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CE577539-B577-97DB-EC55-6C44BE8D29EC}"/>
              </a:ext>
            </a:extLst>
          </p:cNvPr>
          <p:cNvSpPr txBox="1"/>
          <p:nvPr/>
        </p:nvSpPr>
        <p:spPr>
          <a:xfrm>
            <a:off x="804384" y="3560808"/>
            <a:ext cx="5464634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实战研究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与 反思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68679644-B1E3-B245-8389-29DAA6E31299}"/>
              </a:ext>
            </a:extLst>
          </p:cNvPr>
          <p:cNvSpPr txBox="1"/>
          <p:nvPr/>
        </p:nvSpPr>
        <p:spPr>
          <a:xfrm>
            <a:off x="804384" y="4267390"/>
            <a:ext cx="5464634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实战研究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与 反思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9D774C52-1DAF-00F3-387B-637B631B4029}"/>
              </a:ext>
            </a:extLst>
          </p:cNvPr>
          <p:cNvSpPr txBox="1"/>
          <p:nvPr/>
        </p:nvSpPr>
        <p:spPr>
          <a:xfrm>
            <a:off x="6627354" y="2854227"/>
            <a:ext cx="4866346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数据降维 与 指数构建导论</a:t>
            </a:r>
            <a:r>
              <a:rPr lang="en-GB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A369B095-4FD3-F376-0C19-CDE24C552421}"/>
              </a:ext>
            </a:extLst>
          </p:cNvPr>
          <p:cNvSpPr txBox="1"/>
          <p:nvPr/>
        </p:nvSpPr>
        <p:spPr>
          <a:xfrm>
            <a:off x="6627354" y="3560808"/>
            <a:ext cx="4866346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实战研究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与 反思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96F81AEF-8884-E380-88D3-32013CA26981}"/>
              </a:ext>
            </a:extLst>
          </p:cNvPr>
          <p:cNvSpPr txBox="1"/>
          <p:nvPr/>
        </p:nvSpPr>
        <p:spPr>
          <a:xfrm>
            <a:off x="6627354" y="4267390"/>
            <a:ext cx="4866346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实战研究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与 反思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3" name="左大括号 52">
            <a:extLst>
              <a:ext uri="{FF2B5EF4-FFF2-40B4-BE49-F238E27FC236}">
                <a16:creationId xmlns:a16="http://schemas.microsoft.com/office/drawing/2014/main" id="{20A8FBAB-1D2B-899A-AD51-C7939A6D8B6A}"/>
              </a:ext>
            </a:extLst>
          </p:cNvPr>
          <p:cNvSpPr/>
          <p:nvPr/>
        </p:nvSpPr>
        <p:spPr>
          <a:xfrm>
            <a:off x="522416" y="2854227"/>
            <a:ext cx="281968" cy="1809297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4" name="左大括号 53">
            <a:extLst>
              <a:ext uri="{FF2B5EF4-FFF2-40B4-BE49-F238E27FC236}">
                <a16:creationId xmlns:a16="http://schemas.microsoft.com/office/drawing/2014/main" id="{531D85CE-4437-98D4-2D57-C29F06731F25}"/>
              </a:ext>
            </a:extLst>
          </p:cNvPr>
          <p:cNvSpPr/>
          <p:nvPr/>
        </p:nvSpPr>
        <p:spPr>
          <a:xfrm>
            <a:off x="6280300" y="2854227"/>
            <a:ext cx="281968" cy="1809297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594F7D87-101E-F6E0-33CA-EA172CC3AD16}"/>
              </a:ext>
            </a:extLst>
          </p:cNvPr>
          <p:cNvGrpSpPr/>
          <p:nvPr/>
        </p:nvGrpSpPr>
        <p:grpSpPr>
          <a:xfrm>
            <a:off x="663400" y="1948024"/>
            <a:ext cx="1343891" cy="484909"/>
            <a:chOff x="1677719" y="1948024"/>
            <a:chExt cx="1343891" cy="484909"/>
          </a:xfrm>
        </p:grpSpPr>
        <p:sp>
          <p:nvSpPr>
            <p:cNvPr id="65" name="圆角矩形 64">
              <a:extLst>
                <a:ext uri="{FF2B5EF4-FFF2-40B4-BE49-F238E27FC236}">
                  <a16:creationId xmlns:a16="http://schemas.microsoft.com/office/drawing/2014/main" id="{C6E00DAF-D77A-9576-A7FD-31751CB78CBF}"/>
                </a:ext>
              </a:extLst>
            </p:cNvPr>
            <p:cNvSpPr/>
            <p:nvPr/>
          </p:nvSpPr>
          <p:spPr>
            <a:xfrm>
              <a:off x="1677719" y="1948024"/>
              <a:ext cx="1343891" cy="48490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65000"/>
                  </a:schemeClr>
                </a:gs>
                <a:gs pos="53000">
                  <a:schemeClr val="accent5">
                    <a:lumMod val="75000"/>
                  </a:schemeClr>
                </a:gs>
                <a:gs pos="100000">
                  <a:schemeClr val="accent4">
                    <a:lumMod val="0"/>
                  </a:schemeClr>
                </a:gs>
              </a:gsLst>
              <a:path path="circle">
                <a:fillToRect l="100000" b="100000"/>
              </a:path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noFill/>
              </a:endParaRPr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A3F4A196-90A3-5EE2-CC76-720137D3D523}"/>
                </a:ext>
              </a:extLst>
            </p:cNvPr>
            <p:cNvSpPr txBox="1"/>
            <p:nvPr/>
          </p:nvSpPr>
          <p:spPr>
            <a:xfrm>
              <a:off x="1799304" y="2005812"/>
              <a:ext cx="110072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864108"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专题</a:t>
              </a:r>
              <a:r>
                <a:rPr lang="zh-CN" altLang="en-US" sz="1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章节</a:t>
              </a:r>
              <a:endParaRPr lang="en-US" altLang="zh-CN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19820718-528D-69A7-D4BF-4889CBF37D1D}"/>
              </a:ext>
            </a:extLst>
          </p:cNvPr>
          <p:cNvGrpSpPr/>
          <p:nvPr/>
        </p:nvGrpSpPr>
        <p:grpSpPr>
          <a:xfrm>
            <a:off x="6800964" y="1948024"/>
            <a:ext cx="1343891" cy="484909"/>
            <a:chOff x="1677719" y="1948024"/>
            <a:chExt cx="1343891" cy="484909"/>
          </a:xfrm>
        </p:grpSpPr>
        <p:sp>
          <p:nvSpPr>
            <p:cNvPr id="68" name="圆角矩形 67">
              <a:extLst>
                <a:ext uri="{FF2B5EF4-FFF2-40B4-BE49-F238E27FC236}">
                  <a16:creationId xmlns:a16="http://schemas.microsoft.com/office/drawing/2014/main" id="{32478D5B-B0B7-B617-9AA2-0FF97E16B15C}"/>
                </a:ext>
              </a:extLst>
            </p:cNvPr>
            <p:cNvSpPr/>
            <p:nvPr/>
          </p:nvSpPr>
          <p:spPr>
            <a:xfrm>
              <a:off x="1677719" y="1948024"/>
              <a:ext cx="1343891" cy="48490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65000"/>
                  </a:schemeClr>
                </a:gs>
                <a:gs pos="53000">
                  <a:schemeClr val="accent5">
                    <a:lumMod val="75000"/>
                  </a:schemeClr>
                </a:gs>
                <a:gs pos="100000">
                  <a:schemeClr val="accent4">
                    <a:lumMod val="0"/>
                  </a:schemeClr>
                </a:gs>
              </a:gsLst>
              <a:path path="circle">
                <a:fillToRect l="100000" b="100000"/>
              </a:path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noFill/>
              </a:endParaRPr>
            </a:p>
          </p:txBody>
        </p:sp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D8170F47-1A65-97C4-82EF-1BE6FF366EB5}"/>
                </a:ext>
              </a:extLst>
            </p:cNvPr>
            <p:cNvSpPr txBox="1"/>
            <p:nvPr/>
          </p:nvSpPr>
          <p:spPr>
            <a:xfrm>
              <a:off x="1799304" y="2005812"/>
              <a:ext cx="110072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864108"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专题</a:t>
              </a:r>
              <a:r>
                <a:rPr lang="zh-CN" altLang="en-US" sz="1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章节</a:t>
              </a:r>
              <a:endParaRPr lang="en-US" altLang="zh-CN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2" name="标题 7">
            <a:extLst>
              <a:ext uri="{FF2B5EF4-FFF2-40B4-BE49-F238E27FC236}">
                <a16:creationId xmlns:a16="http://schemas.microsoft.com/office/drawing/2014/main" id="{A805D25E-5539-3B80-92E2-46228BCA7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章节内容简介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Chapter Introduction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507583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F28D35-D62E-61F5-9CEC-5E21F96FF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447D5B7-1236-0463-D692-E77BDB44263E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EC7C469-5E27-1F05-C491-EE186EDE03F7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3C75DD9-C13E-0D6E-9B7A-D67EE3723A6F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7F23DE0A-74C9-2877-D30A-B64DB48F63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1787A94-B61D-E67F-9AB9-C1730F1D7ADA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FEC836E-4CCA-B86B-78AE-8EE9E26E19F8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BB6A56C4-AEA6-5773-C8F8-7C3E8E55A571}"/>
              </a:ext>
            </a:extLst>
          </p:cNvPr>
          <p:cNvSpPr/>
          <p:nvPr/>
        </p:nvSpPr>
        <p:spPr>
          <a:xfrm>
            <a:off x="667889" y="5100577"/>
            <a:ext cx="1135356" cy="467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E06A0652-7A31-0A24-6AC4-3A1C2CF9655B}"/>
              </a:ext>
            </a:extLst>
          </p:cNvPr>
          <p:cNvSpPr txBox="1"/>
          <p:nvPr/>
        </p:nvSpPr>
        <p:spPr>
          <a:xfrm>
            <a:off x="458948" y="1303911"/>
            <a:ext cx="62774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342900" lvl="0" indent="-342900" defTabSz="864108">
              <a:buFont typeface="Wingdings" panose="05000000000000000000" pitchFamily="2" charset="2"/>
              <a:buChar char="Ø"/>
              <a:defRPr sz="2400" b="1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GB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5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第</a:t>
            </a:r>
            <a:r>
              <a:rPr lang="zh-CN" altLang="en-US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5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九章 专题研究 </a:t>
            </a:r>
            <a:r>
              <a:rPr lang="en-US" altLang="zh-CN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5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5</a:t>
            </a:r>
            <a:r>
              <a:rPr lang="zh-CN" altLang="en-US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5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：自然语言处理</a:t>
            </a:r>
            <a:endParaRPr lang="en-US" altLang="zh-CN" dirty="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53000">
                    <a:schemeClr val="accent5">
                      <a:lumMod val="75000"/>
                    </a:schemeClr>
                  </a:gs>
                  <a:gs pos="100000">
                    <a:schemeClr val="accent4">
                      <a:lumMod val="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0C126D2C-A765-6712-A0CE-5EC9AFC2FD9B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F0627257-C3D2-80DA-2D49-D3D45EE6F066}"/>
              </a:ext>
            </a:extLst>
          </p:cNvPr>
          <p:cNvSpPr txBox="1"/>
          <p:nvPr/>
        </p:nvSpPr>
        <p:spPr>
          <a:xfrm>
            <a:off x="804384" y="2854227"/>
            <a:ext cx="5464634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自然语言处理导论</a:t>
            </a:r>
            <a:r>
              <a:rPr lang="en-GB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EA03C6B0-6AC1-AD4C-DC6A-04227D84E53C}"/>
              </a:ext>
            </a:extLst>
          </p:cNvPr>
          <p:cNvSpPr txBox="1"/>
          <p:nvPr/>
        </p:nvSpPr>
        <p:spPr>
          <a:xfrm>
            <a:off x="804384" y="3560808"/>
            <a:ext cx="5464634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实战研究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与 反思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82E21ED6-C34B-E2CD-3EAC-162768937B29}"/>
              </a:ext>
            </a:extLst>
          </p:cNvPr>
          <p:cNvSpPr txBox="1"/>
          <p:nvPr/>
        </p:nvSpPr>
        <p:spPr>
          <a:xfrm>
            <a:off x="804384" y="4267390"/>
            <a:ext cx="5464634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实战研究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与 反思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8" name="左大括号 37">
            <a:extLst>
              <a:ext uri="{FF2B5EF4-FFF2-40B4-BE49-F238E27FC236}">
                <a16:creationId xmlns:a16="http://schemas.microsoft.com/office/drawing/2014/main" id="{A91D56C4-BFCE-7341-A4C6-5F173F910C1F}"/>
              </a:ext>
            </a:extLst>
          </p:cNvPr>
          <p:cNvSpPr/>
          <p:nvPr/>
        </p:nvSpPr>
        <p:spPr>
          <a:xfrm>
            <a:off x="522416" y="2854227"/>
            <a:ext cx="281968" cy="1809297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5956A101-7669-252A-6117-D7679CBF8B23}"/>
              </a:ext>
            </a:extLst>
          </p:cNvPr>
          <p:cNvSpPr txBox="1"/>
          <p:nvPr/>
        </p:nvSpPr>
        <p:spPr>
          <a:xfrm>
            <a:off x="2944850" y="4958871"/>
            <a:ext cx="3151150" cy="368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关键词提取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(TF-IDF 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与词频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092A70AF-4B05-87E1-DD64-3309F7FB4209}"/>
              </a:ext>
            </a:extLst>
          </p:cNvPr>
          <p:cNvSpPr txBox="1"/>
          <p:nvPr/>
        </p:nvSpPr>
        <p:spPr>
          <a:xfrm>
            <a:off x="2944850" y="5416071"/>
            <a:ext cx="3151150" cy="368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主题模型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GB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LDA 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聚类分析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83132863-840B-EE87-4E9A-96B5789B7755}"/>
              </a:ext>
            </a:extLst>
          </p:cNvPr>
          <p:cNvSpPr txBox="1"/>
          <p:nvPr/>
        </p:nvSpPr>
        <p:spPr>
          <a:xfrm>
            <a:off x="2944850" y="5873271"/>
            <a:ext cx="3151150" cy="368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情感分析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基于情感词典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44AD3355-9763-F2E0-D9B1-1A82792F4F02}"/>
              </a:ext>
            </a:extLst>
          </p:cNvPr>
          <p:cNvSpPr txBox="1"/>
          <p:nvPr/>
        </p:nvSpPr>
        <p:spPr>
          <a:xfrm>
            <a:off x="457796" y="4958871"/>
            <a:ext cx="3151150" cy="368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文本获取与语料构建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EB7DD879-0DB8-D318-C937-F7234EC7CCBA}"/>
              </a:ext>
            </a:extLst>
          </p:cNvPr>
          <p:cNvSpPr txBox="1"/>
          <p:nvPr/>
        </p:nvSpPr>
        <p:spPr>
          <a:xfrm>
            <a:off x="457796" y="5416071"/>
            <a:ext cx="3151150" cy="368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自然语言预处理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35E0981D-EDCF-9C06-47B8-02617313EAD0}"/>
              </a:ext>
            </a:extLst>
          </p:cNvPr>
          <p:cNvSpPr txBox="1"/>
          <p:nvPr/>
        </p:nvSpPr>
        <p:spPr>
          <a:xfrm>
            <a:off x="457796" y="5873271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社交媒体；房源评价等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B7745CDC-C289-5269-76B1-95CD60D32C15}"/>
              </a:ext>
            </a:extLst>
          </p:cNvPr>
          <p:cNvSpPr txBox="1"/>
          <p:nvPr/>
        </p:nvSpPr>
        <p:spPr>
          <a:xfrm>
            <a:off x="6280300" y="1303911"/>
            <a:ext cx="52117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Wingdings" panose="05000000000000000000" pitchFamily="2" charset="2"/>
              <a:buChar char="Ø"/>
              <a:defRPr/>
            </a:pPr>
            <a:r>
              <a:rPr lang="zh-CN" altLang="en-GB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5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zh-CN" altLang="en-US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5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十章 专题研究 </a:t>
            </a:r>
            <a:r>
              <a:rPr lang="en-US" altLang="zh-CN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5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r>
            <a:r>
              <a:rPr lang="zh-CN" altLang="en-US" sz="2400" b="1" dirty="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3000">
                      <a:schemeClr val="accent5">
                        <a:lumMod val="75000"/>
                      </a:schemeClr>
                    </a:gs>
                    <a:gs pos="100000">
                      <a:schemeClr val="accent4">
                        <a:lumMod val="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：时间序列分析</a:t>
            </a:r>
            <a:endParaRPr lang="en-US" altLang="zh-CN" sz="2400" b="1" dirty="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53000">
                    <a:schemeClr val="accent5">
                      <a:lumMod val="75000"/>
                    </a:schemeClr>
                  </a:gs>
                  <a:gs pos="100000">
                    <a:schemeClr val="accent4">
                      <a:lumMod val="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EB2BF84F-775B-2FEF-1476-2F02A96B34BA}"/>
              </a:ext>
            </a:extLst>
          </p:cNvPr>
          <p:cNvSpPr txBox="1"/>
          <p:nvPr/>
        </p:nvSpPr>
        <p:spPr>
          <a:xfrm>
            <a:off x="6625736" y="2854227"/>
            <a:ext cx="4866346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时间序列数据导论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557B5007-CA86-F206-1DE1-18D4D3A448C9}"/>
              </a:ext>
            </a:extLst>
          </p:cNvPr>
          <p:cNvSpPr txBox="1"/>
          <p:nvPr/>
        </p:nvSpPr>
        <p:spPr>
          <a:xfrm>
            <a:off x="6625736" y="3560808"/>
            <a:ext cx="4866346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实战研究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与 反思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FD697B58-3329-4703-4940-69B82699AC53}"/>
              </a:ext>
            </a:extLst>
          </p:cNvPr>
          <p:cNvSpPr txBox="1"/>
          <p:nvPr/>
        </p:nvSpPr>
        <p:spPr>
          <a:xfrm>
            <a:off x="6625736" y="4267390"/>
            <a:ext cx="4866346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实战研究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与 反思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9" name="左大括号 68">
            <a:extLst>
              <a:ext uri="{FF2B5EF4-FFF2-40B4-BE49-F238E27FC236}">
                <a16:creationId xmlns:a16="http://schemas.microsoft.com/office/drawing/2014/main" id="{855C5077-2FA1-99D5-CE35-41120CC49A7C}"/>
              </a:ext>
            </a:extLst>
          </p:cNvPr>
          <p:cNvSpPr/>
          <p:nvPr/>
        </p:nvSpPr>
        <p:spPr>
          <a:xfrm>
            <a:off x="6278682" y="2854227"/>
            <a:ext cx="281968" cy="1809297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E151BE65-4538-7B95-FBAC-32289064610D}"/>
              </a:ext>
            </a:extLst>
          </p:cNvPr>
          <p:cNvSpPr/>
          <p:nvPr/>
        </p:nvSpPr>
        <p:spPr>
          <a:xfrm>
            <a:off x="6096001" y="1177636"/>
            <a:ext cx="6031452" cy="5043141"/>
          </a:xfrm>
          <a:prstGeom prst="rect">
            <a:avLst/>
          </a:prstGeom>
          <a:noFill/>
          <a:ln w="38100" cap="rnd">
            <a:solidFill>
              <a:srgbClr val="FF0000">
                <a:alpha val="70000"/>
              </a:srgb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2818BE87-104B-B594-39F2-B3EA9F8A294B}"/>
              </a:ext>
            </a:extLst>
          </p:cNvPr>
          <p:cNvSpPr txBox="1"/>
          <p:nvPr/>
        </p:nvSpPr>
        <p:spPr>
          <a:xfrm>
            <a:off x="10014155" y="619074"/>
            <a:ext cx="21132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投票自选、待定</a:t>
            </a:r>
            <a:endParaRPr kumimoji="0" lang="en-GB" altLang="zh-CN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BD021F04-CEAF-177C-99DB-A3B87BBA2EA4}"/>
              </a:ext>
            </a:extLst>
          </p:cNvPr>
          <p:cNvSpPr txBox="1"/>
          <p:nvPr/>
        </p:nvSpPr>
        <p:spPr>
          <a:xfrm>
            <a:off x="8900563" y="4958871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时序数据分解 （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STL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F37D640D-5170-E38B-7960-55A7AB9AD135}"/>
              </a:ext>
            </a:extLst>
          </p:cNvPr>
          <p:cNvSpPr txBox="1"/>
          <p:nvPr/>
        </p:nvSpPr>
        <p:spPr>
          <a:xfrm>
            <a:off x="8900563" y="5416071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时间自相关分析 （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ACF/PACF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EB1A5FDD-45B8-B5A9-F846-5CF0146A1BD7}"/>
              </a:ext>
            </a:extLst>
          </p:cNvPr>
          <p:cNvSpPr txBox="1"/>
          <p:nvPr/>
        </p:nvSpPr>
        <p:spPr>
          <a:xfrm>
            <a:off x="8900563" y="5873271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时间序列聚类 （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DTW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规整）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92FE6317-522C-9A1F-4CEA-4808B9E0AE98}"/>
              </a:ext>
            </a:extLst>
          </p:cNvPr>
          <p:cNvSpPr txBox="1"/>
          <p:nvPr/>
        </p:nvSpPr>
        <p:spPr>
          <a:xfrm>
            <a:off x="6269018" y="4958871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时序数据解析与预处理 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FAB30C84-0D0C-6C9F-F31D-E902A093F705}"/>
              </a:ext>
            </a:extLst>
          </p:cNvPr>
          <p:cNvSpPr txBox="1"/>
          <p:nvPr/>
        </p:nvSpPr>
        <p:spPr>
          <a:xfrm>
            <a:off x="6269018" y="5416071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移动窗口与平滑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2C56AC5A-3C34-37C1-F212-D967899E2124}"/>
              </a:ext>
            </a:extLst>
          </p:cNvPr>
          <p:cNvSpPr txBox="1"/>
          <p:nvPr/>
        </p:nvSpPr>
        <p:spPr>
          <a:xfrm>
            <a:off x="6269018" y="5873271"/>
            <a:ext cx="3151150" cy="36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时序数据可视化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84734286-54EB-3732-1D04-37FD630E5985}"/>
              </a:ext>
            </a:extLst>
          </p:cNvPr>
          <p:cNvGrpSpPr/>
          <p:nvPr/>
        </p:nvGrpSpPr>
        <p:grpSpPr>
          <a:xfrm>
            <a:off x="663400" y="1948024"/>
            <a:ext cx="1343891" cy="484909"/>
            <a:chOff x="1677719" y="1948024"/>
            <a:chExt cx="1343891" cy="484909"/>
          </a:xfrm>
        </p:grpSpPr>
        <p:sp>
          <p:nvSpPr>
            <p:cNvPr id="89" name="圆角矩形 88">
              <a:extLst>
                <a:ext uri="{FF2B5EF4-FFF2-40B4-BE49-F238E27FC236}">
                  <a16:creationId xmlns:a16="http://schemas.microsoft.com/office/drawing/2014/main" id="{6191307D-9E23-27F6-167B-17BDC7C199E7}"/>
                </a:ext>
              </a:extLst>
            </p:cNvPr>
            <p:cNvSpPr/>
            <p:nvPr/>
          </p:nvSpPr>
          <p:spPr>
            <a:xfrm>
              <a:off x="1677719" y="1948024"/>
              <a:ext cx="1343891" cy="48490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65000"/>
                  </a:schemeClr>
                </a:gs>
                <a:gs pos="53000">
                  <a:schemeClr val="accent5">
                    <a:lumMod val="75000"/>
                  </a:schemeClr>
                </a:gs>
                <a:gs pos="100000">
                  <a:schemeClr val="accent4">
                    <a:lumMod val="0"/>
                  </a:schemeClr>
                </a:gs>
              </a:gsLst>
              <a:path path="circle">
                <a:fillToRect l="100000" b="100000"/>
              </a:path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noFill/>
              </a:endParaRPr>
            </a:p>
          </p:txBody>
        </p:sp>
        <p:sp>
          <p:nvSpPr>
            <p:cNvPr id="90" name="文本框 89">
              <a:extLst>
                <a:ext uri="{FF2B5EF4-FFF2-40B4-BE49-F238E27FC236}">
                  <a16:creationId xmlns:a16="http://schemas.microsoft.com/office/drawing/2014/main" id="{BB8F58BD-7EE8-4C33-35DC-D9DB141A52CD}"/>
                </a:ext>
              </a:extLst>
            </p:cNvPr>
            <p:cNvSpPr txBox="1"/>
            <p:nvPr/>
          </p:nvSpPr>
          <p:spPr>
            <a:xfrm>
              <a:off x="1799304" y="2005812"/>
              <a:ext cx="110072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864108"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专题</a:t>
              </a:r>
              <a:r>
                <a:rPr lang="zh-CN" altLang="en-US" sz="1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章节</a:t>
              </a:r>
              <a:endParaRPr lang="en-US" altLang="zh-CN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9F88EB54-2C4F-5116-1708-FCC3A9CD198A}"/>
              </a:ext>
            </a:extLst>
          </p:cNvPr>
          <p:cNvGrpSpPr/>
          <p:nvPr/>
        </p:nvGrpSpPr>
        <p:grpSpPr>
          <a:xfrm>
            <a:off x="6800964" y="1948024"/>
            <a:ext cx="1343891" cy="484909"/>
            <a:chOff x="1677719" y="1948024"/>
            <a:chExt cx="1343891" cy="484909"/>
          </a:xfrm>
        </p:grpSpPr>
        <p:sp>
          <p:nvSpPr>
            <p:cNvPr id="92" name="圆角矩形 91">
              <a:extLst>
                <a:ext uri="{FF2B5EF4-FFF2-40B4-BE49-F238E27FC236}">
                  <a16:creationId xmlns:a16="http://schemas.microsoft.com/office/drawing/2014/main" id="{98E8F873-917D-81D2-EF6A-FE08D14A6415}"/>
                </a:ext>
              </a:extLst>
            </p:cNvPr>
            <p:cNvSpPr/>
            <p:nvPr/>
          </p:nvSpPr>
          <p:spPr>
            <a:xfrm>
              <a:off x="1677719" y="1948024"/>
              <a:ext cx="1343891" cy="48490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65000"/>
                  </a:schemeClr>
                </a:gs>
                <a:gs pos="53000">
                  <a:schemeClr val="accent5">
                    <a:lumMod val="75000"/>
                  </a:schemeClr>
                </a:gs>
                <a:gs pos="100000">
                  <a:schemeClr val="accent4">
                    <a:lumMod val="0"/>
                  </a:schemeClr>
                </a:gs>
              </a:gsLst>
              <a:path path="circle">
                <a:fillToRect l="100000" b="100000"/>
              </a:path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noFill/>
              </a:endParaRPr>
            </a:p>
          </p:txBody>
        </p:sp>
        <p:sp>
          <p:nvSpPr>
            <p:cNvPr id="93" name="文本框 92">
              <a:extLst>
                <a:ext uri="{FF2B5EF4-FFF2-40B4-BE49-F238E27FC236}">
                  <a16:creationId xmlns:a16="http://schemas.microsoft.com/office/drawing/2014/main" id="{821AD7D1-397B-6F66-7E25-3E386C02643C}"/>
                </a:ext>
              </a:extLst>
            </p:cNvPr>
            <p:cNvSpPr txBox="1"/>
            <p:nvPr/>
          </p:nvSpPr>
          <p:spPr>
            <a:xfrm>
              <a:off x="1799304" y="2005812"/>
              <a:ext cx="110072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864108"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专题</a:t>
              </a:r>
              <a:r>
                <a:rPr lang="zh-CN" altLang="en-US" sz="1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章节</a:t>
              </a:r>
              <a:endParaRPr lang="en-US" altLang="zh-CN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96" name="标题 7">
            <a:extLst>
              <a:ext uri="{FF2B5EF4-FFF2-40B4-BE49-F238E27FC236}">
                <a16:creationId xmlns:a16="http://schemas.microsoft.com/office/drawing/2014/main" id="{AA280214-C049-4AD9-E9F1-61FE10DB4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5694674" cy="711835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章节内容简介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Chapter Introduction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00" name="图形 99" descr="施工路障 纯色填充">
            <a:extLst>
              <a:ext uri="{FF2B5EF4-FFF2-40B4-BE49-F238E27FC236}">
                <a16:creationId xmlns:a16="http://schemas.microsoft.com/office/drawing/2014/main" id="{2628E544-E8AF-0789-7AFD-8165BC17E3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38233" y="558075"/>
            <a:ext cx="458569" cy="49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9052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6E078-2579-5AEE-892E-3B1FAF923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0A36263-B72F-3DCD-5717-E06681A7FE38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E65D9A2-F667-C4D2-9ECC-66401F6C8DA3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C683E00-366C-20C9-F237-191602F662D2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ED42461B-96B9-6531-228B-32A96863AA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89A2A83-BBB8-4C97-04C6-6E43D797C472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155CE97-1CB3-907F-31F0-984F178EC18D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0" name="直接连接符 269">
            <a:extLst>
              <a:ext uri="{FF2B5EF4-FFF2-40B4-BE49-F238E27FC236}">
                <a16:creationId xmlns:a16="http://schemas.microsoft.com/office/drawing/2014/main" id="{9BAA64C3-0D5F-3045-E409-800937381B08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5" name="组合 244">
            <a:extLst>
              <a:ext uri="{FF2B5EF4-FFF2-40B4-BE49-F238E27FC236}">
                <a16:creationId xmlns:a16="http://schemas.microsoft.com/office/drawing/2014/main" id="{EC2D2258-9731-6779-B2A8-6688E16F8B00}"/>
              </a:ext>
            </a:extLst>
          </p:cNvPr>
          <p:cNvGrpSpPr/>
          <p:nvPr/>
        </p:nvGrpSpPr>
        <p:grpSpPr>
          <a:xfrm>
            <a:off x="4433200" y="3057277"/>
            <a:ext cx="3325601" cy="743446"/>
            <a:chOff x="7347481" y="3666536"/>
            <a:chExt cx="3325601" cy="743446"/>
          </a:xfrm>
        </p:grpSpPr>
        <p:sp>
          <p:nvSpPr>
            <p:cNvPr id="267" name="Freeform 78">
              <a:extLst>
                <a:ext uri="{FF2B5EF4-FFF2-40B4-BE49-F238E27FC236}">
                  <a16:creationId xmlns:a16="http://schemas.microsoft.com/office/drawing/2014/main" id="{66B6EF55-A3E3-0E40-991C-816F23EF61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3862636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63" name="Group 269">
              <a:extLst>
                <a:ext uri="{FF2B5EF4-FFF2-40B4-BE49-F238E27FC236}">
                  <a16:creationId xmlns:a16="http://schemas.microsoft.com/office/drawing/2014/main" id="{EFEA41A8-A448-52F1-5B35-5A6142119556}"/>
                </a:ext>
              </a:extLst>
            </p:cNvPr>
            <p:cNvGrpSpPr/>
            <p:nvPr/>
          </p:nvGrpSpPr>
          <p:grpSpPr>
            <a:xfrm>
              <a:off x="8208948" y="3682641"/>
              <a:ext cx="2464134" cy="675677"/>
              <a:chOff x="8094690" y="2038021"/>
              <a:chExt cx="3071574" cy="675677"/>
            </a:xfrm>
          </p:grpSpPr>
          <p:sp>
            <p:nvSpPr>
              <p:cNvPr id="264" name="TextBox 6">
                <a:extLst>
                  <a:ext uri="{FF2B5EF4-FFF2-40B4-BE49-F238E27FC236}">
                    <a16:creationId xmlns:a16="http://schemas.microsoft.com/office/drawing/2014/main" id="{6C8C774B-0793-9C4E-764B-F4ED3635CEA9}"/>
                  </a:ext>
                </a:extLst>
              </p:cNvPr>
              <p:cNvSpPr txBox="1"/>
              <p:nvPr/>
            </p:nvSpPr>
            <p:spPr>
              <a:xfrm>
                <a:off x="8094692" y="2436700"/>
                <a:ext cx="3071572" cy="276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Online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Tutorial</a:t>
                </a:r>
                <a:endParaRPr lang="en-GB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5" name="TextBox 268">
                <a:extLst>
                  <a:ext uri="{FF2B5EF4-FFF2-40B4-BE49-F238E27FC236}">
                    <a16:creationId xmlns:a16="http://schemas.microsoft.com/office/drawing/2014/main" id="{E57B8DA2-683A-AE90-ED47-B3BB2D67E8A0}"/>
                  </a:ext>
                </a:extLst>
              </p:cNvPr>
              <p:cNvSpPr txBox="1"/>
              <p:nvPr/>
            </p:nvSpPr>
            <p:spPr>
              <a:xfrm>
                <a:off x="8094690" y="2038021"/>
                <a:ext cx="307157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在线教程使用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7BC939C6-B051-B6E0-4F60-EFA0086FCA54}"/>
                </a:ext>
              </a:extLst>
            </p:cNvPr>
            <p:cNvSpPr txBox="1"/>
            <p:nvPr/>
          </p:nvSpPr>
          <p:spPr>
            <a:xfrm>
              <a:off x="7347481" y="3666536"/>
              <a:ext cx="90932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2.3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12" name="直接连接符 29">
              <a:extLst>
                <a:ext uri="{FF2B5EF4-FFF2-40B4-BE49-F238E27FC236}">
                  <a16:creationId xmlns:a16="http://schemas.microsoft.com/office/drawing/2014/main" id="{5CF7FFF4-4C13-0E4F-C00D-3FE3F434CEA1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3666536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247">
              <a:extLst>
                <a:ext uri="{FF2B5EF4-FFF2-40B4-BE49-F238E27FC236}">
                  <a16:creationId xmlns:a16="http://schemas.microsoft.com/office/drawing/2014/main" id="{9A4ECC9E-B256-485C-DA1B-58D604CDCE1E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4409982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515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784E3-8042-0EC5-A011-2F054E562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>
            <a:extLst>
              <a:ext uri="{FF2B5EF4-FFF2-40B4-BE49-F238E27FC236}">
                <a16:creationId xmlns:a16="http://schemas.microsoft.com/office/drawing/2014/main" id="{579A356A-C0F6-40CD-2535-B77897387A86}"/>
              </a:ext>
            </a:extLst>
          </p:cNvPr>
          <p:cNvSpPr/>
          <p:nvPr/>
        </p:nvSpPr>
        <p:spPr>
          <a:xfrm>
            <a:off x="9626426" y="4680333"/>
            <a:ext cx="2082768" cy="899059"/>
          </a:xfrm>
          <a:prstGeom prst="ellipse">
            <a:avLst/>
          </a:prstGeom>
          <a:solidFill>
            <a:srgbClr val="FF0000">
              <a:alpha val="10096"/>
            </a:srgbClr>
          </a:solidFill>
          <a:ln>
            <a:solidFill>
              <a:srgbClr val="182E7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2880B9D-0891-2F81-DD21-8841E1DC4FCA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79D98AC-083E-EF76-8907-BC329AA0FB55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017261C-C9A9-655C-DD1A-282D61FA28E3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04F91ADD-327A-3FD4-16F7-B94A3A0AB6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46495DD-CAE3-CBC1-EBE9-7CD0AA37EF73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837F73D-4F78-E652-55B9-FCA6271ED251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6B7CA993-0FEA-E401-1FAB-7584BEF5C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GB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在线</a:t>
            </a:r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教程使用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Online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Tutorial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FF892B2B-C961-2C3D-A69C-2A832A0222ED}"/>
              </a:ext>
            </a:extLst>
          </p:cNvPr>
          <p:cNvSpPr txBox="1"/>
          <p:nvPr/>
        </p:nvSpPr>
        <p:spPr>
          <a:xfrm>
            <a:off x="5205198" y="462183"/>
            <a:ext cx="51244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en-GB" altLang="zh-CN" sz="24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dawn-</a:t>
            </a:r>
            <a:r>
              <a:rPr lang="en-GB" altLang="zh-CN" sz="2400" b="1" dirty="0" err="1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ecnu.github.io</a:t>
            </a:r>
            <a:r>
              <a:rPr lang="en-GB" altLang="zh-CN" sz="24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/teaching</a:t>
            </a:r>
            <a:endParaRPr lang="en-US" altLang="zh-CN" sz="2400" b="1" dirty="0">
              <a:solidFill>
                <a:srgbClr val="182E7A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632E66FB-5848-FD28-824D-CE9410174BCE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id="{2E3EE386-1DB9-E3F9-78DC-6FEF380C0F9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7157" y="1020906"/>
            <a:ext cx="6897684" cy="5176305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D0EEE5A1-0C81-63FC-9F3A-71CB39DEEB2F}"/>
              </a:ext>
            </a:extLst>
          </p:cNvPr>
          <p:cNvSpPr txBox="1"/>
          <p:nvPr/>
        </p:nvSpPr>
        <p:spPr>
          <a:xfrm>
            <a:off x="9626426" y="508349"/>
            <a:ext cx="20827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主要资源网站</a:t>
            </a:r>
            <a:endParaRPr kumimoji="0" lang="en-GB" altLang="zh-CN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4303333-076D-8CD8-5477-4881EB17C341}"/>
              </a:ext>
            </a:extLst>
          </p:cNvPr>
          <p:cNvSpPr txBox="1"/>
          <p:nvPr/>
        </p:nvSpPr>
        <p:spPr>
          <a:xfrm>
            <a:off x="403480" y="4281766"/>
            <a:ext cx="19090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选择</a:t>
            </a:r>
            <a:r>
              <a:rPr lang="zh-CN" altLang="en-US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点击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课程</a:t>
            </a:r>
            <a:endParaRPr lang="en-GB" altLang="zh-CN" b="1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8BC8E07A-2319-BC67-5581-5E52C1021521}"/>
              </a:ext>
            </a:extLst>
          </p:cNvPr>
          <p:cNvGrpSpPr/>
          <p:nvPr/>
        </p:nvGrpSpPr>
        <p:grpSpPr>
          <a:xfrm>
            <a:off x="9538233" y="1246909"/>
            <a:ext cx="2409927" cy="1041258"/>
            <a:chOff x="9538233" y="1246909"/>
            <a:chExt cx="2409927" cy="1041258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88993693-9645-8420-586A-1B016B450D70}"/>
                </a:ext>
              </a:extLst>
            </p:cNvPr>
            <p:cNvSpPr txBox="1"/>
            <p:nvPr/>
          </p:nvSpPr>
          <p:spPr>
            <a:xfrm>
              <a:off x="9626426" y="1918835"/>
              <a:ext cx="232173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lvl="0" indent="-285750" defTabSz="864108">
                <a:buFont typeface="Wingdings" panose="05000000000000000000" pitchFamily="2" charset="2"/>
                <a:buChar char="§"/>
                <a:defRPr/>
              </a:pPr>
              <a:r>
                <a:rPr lang="zh-CN" altLang="en-US" b="1" dirty="0">
                  <a:highlight>
                    <a:srgbClr val="00FFFF"/>
                  </a:highlight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光 </a:t>
              </a:r>
              <a:r>
                <a:rPr lang="en-US" altLang="zh-CN" b="1" dirty="0">
                  <a:highlight>
                    <a:srgbClr val="00FFFF"/>
                  </a:highlight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/</a:t>
              </a:r>
              <a:r>
                <a:rPr lang="zh-CN" altLang="en-US" b="1" dirty="0">
                  <a:highlight>
                    <a:srgbClr val="00FFFF"/>
                  </a:highlight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暗 </a:t>
              </a:r>
              <a:r>
                <a:rPr lang="zh-CN" altLang="en-US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模式切换</a:t>
              </a:r>
              <a:endParaRPr lang="en-GB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24" name="直线箭头连接符 23">
              <a:extLst>
                <a:ext uri="{FF2B5EF4-FFF2-40B4-BE49-F238E27FC236}">
                  <a16:creationId xmlns:a16="http://schemas.microsoft.com/office/drawing/2014/main" id="{EE12CAF1-AB37-7A8C-360C-9720906B536A}"/>
                </a:ext>
              </a:extLst>
            </p:cNvPr>
            <p:cNvCxnSpPr/>
            <p:nvPr/>
          </p:nvCxnSpPr>
          <p:spPr>
            <a:xfrm flipH="1" flipV="1">
              <a:off x="9538233" y="1246909"/>
              <a:ext cx="977367" cy="526473"/>
            </a:xfrm>
            <a:prstGeom prst="straightConnector1">
              <a:avLst/>
            </a:prstGeom>
            <a:ln w="38100">
              <a:solidFill>
                <a:schemeClr val="dk1">
                  <a:alpha val="7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8E85B9B1-4C01-805F-6643-B555E9E2BDCF}"/>
              </a:ext>
            </a:extLst>
          </p:cNvPr>
          <p:cNvCxnSpPr>
            <a:cxnSpLocks/>
          </p:cNvCxnSpPr>
          <p:nvPr/>
        </p:nvCxnSpPr>
        <p:spPr>
          <a:xfrm>
            <a:off x="2260079" y="4585122"/>
            <a:ext cx="400050" cy="548877"/>
          </a:xfrm>
          <a:prstGeom prst="straightConnector1">
            <a:avLst/>
          </a:prstGeom>
          <a:ln w="38100">
            <a:solidFill>
              <a:schemeClr val="dk1">
                <a:alpha val="70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直线箭头连接符 32">
            <a:extLst>
              <a:ext uri="{FF2B5EF4-FFF2-40B4-BE49-F238E27FC236}">
                <a16:creationId xmlns:a16="http://schemas.microsoft.com/office/drawing/2014/main" id="{C27EA156-177C-9DAD-3CA8-088EB3C37848}"/>
              </a:ext>
            </a:extLst>
          </p:cNvPr>
          <p:cNvCxnSpPr>
            <a:cxnSpLocks/>
          </p:cNvCxnSpPr>
          <p:nvPr/>
        </p:nvCxnSpPr>
        <p:spPr>
          <a:xfrm flipV="1">
            <a:off x="2260079" y="3884567"/>
            <a:ext cx="400050" cy="548877"/>
          </a:xfrm>
          <a:prstGeom prst="straightConnector1">
            <a:avLst/>
          </a:prstGeom>
          <a:ln w="38100">
            <a:solidFill>
              <a:schemeClr val="dk1">
                <a:alpha val="70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431DC313-E169-CD42-4710-FBF950B6CD07}"/>
              </a:ext>
            </a:extLst>
          </p:cNvPr>
          <p:cNvSpPr txBox="1"/>
          <p:nvPr/>
        </p:nvSpPr>
        <p:spPr>
          <a:xfrm>
            <a:off x="9756059" y="4949333"/>
            <a:ext cx="23217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本科生课程</a:t>
            </a:r>
            <a:endParaRPr lang="en-GB" altLang="zh-CN" b="1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E4A790D1-E85A-653D-ED31-2B4FCEFA2E81}"/>
              </a:ext>
            </a:extLst>
          </p:cNvPr>
          <p:cNvGrpSpPr/>
          <p:nvPr/>
        </p:nvGrpSpPr>
        <p:grpSpPr>
          <a:xfrm>
            <a:off x="8404246" y="3702424"/>
            <a:ext cx="3673547" cy="369332"/>
            <a:chOff x="8404246" y="3702424"/>
            <a:chExt cx="3673547" cy="369332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A0FE5619-B6DA-3296-BF53-7F9AF7E39499}"/>
                </a:ext>
              </a:extLst>
            </p:cNvPr>
            <p:cNvSpPr txBox="1"/>
            <p:nvPr/>
          </p:nvSpPr>
          <p:spPr>
            <a:xfrm>
              <a:off x="9756059" y="3702424"/>
              <a:ext cx="232173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lvl="0" indent="-285750" defTabSz="864108">
                <a:buFont typeface="Wingdings" panose="05000000000000000000" pitchFamily="2" charset="2"/>
                <a:buChar char="§"/>
                <a:defRPr/>
              </a:pPr>
              <a:r>
                <a:rPr lang="zh-CN" altLang="en-US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硕士博士课程</a:t>
              </a:r>
              <a:endParaRPr lang="en-GB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36" name="直线箭头连接符 35">
              <a:extLst>
                <a:ext uri="{FF2B5EF4-FFF2-40B4-BE49-F238E27FC236}">
                  <a16:creationId xmlns:a16="http://schemas.microsoft.com/office/drawing/2014/main" id="{0BC5134E-39B7-B914-55D8-65EE509656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4246" y="3884567"/>
              <a:ext cx="1222180" cy="0"/>
            </a:xfrm>
            <a:prstGeom prst="straightConnector1">
              <a:avLst/>
            </a:prstGeom>
            <a:ln w="38100">
              <a:solidFill>
                <a:schemeClr val="dk1">
                  <a:alpha val="7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8" name="直线箭头连接符 37">
            <a:extLst>
              <a:ext uri="{FF2B5EF4-FFF2-40B4-BE49-F238E27FC236}">
                <a16:creationId xmlns:a16="http://schemas.microsoft.com/office/drawing/2014/main" id="{7BB76DE2-EE34-3340-FDB9-18E3F2C71D37}"/>
              </a:ext>
            </a:extLst>
          </p:cNvPr>
          <p:cNvCxnSpPr>
            <a:cxnSpLocks/>
          </p:cNvCxnSpPr>
          <p:nvPr/>
        </p:nvCxnSpPr>
        <p:spPr>
          <a:xfrm flipH="1">
            <a:off x="8404246" y="5145331"/>
            <a:ext cx="1222180" cy="0"/>
          </a:xfrm>
          <a:prstGeom prst="straightConnector1">
            <a:avLst/>
          </a:prstGeom>
          <a:ln w="38100">
            <a:solidFill>
              <a:schemeClr val="dk1">
                <a:alpha val="70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69072325-F54A-1CBD-A787-CAC8B09ABA06}"/>
              </a:ext>
            </a:extLst>
          </p:cNvPr>
          <p:cNvSpPr txBox="1"/>
          <p:nvPr/>
        </p:nvSpPr>
        <p:spPr>
          <a:xfrm>
            <a:off x="8292951" y="2429163"/>
            <a:ext cx="38758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夜间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低光情况建议使用 黑暗模式</a:t>
            </a:r>
            <a:endParaRPr kumimoji="0" lang="en-GB" altLang="zh-CN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865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/>
      <p:bldP spid="34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79C01-A50A-47B4-3CB1-735F5177A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3815A5F-C506-9706-0F19-A990D834AFA5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33A9602-5853-AE52-45FB-9A4AC67C3636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67802E6-5D5D-D6F6-67D3-D242E4EEA06B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ABCF0894-97EF-89F4-6ED1-5EBF68A4E2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35CA38E-B94E-5631-312C-81016420885B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8E6F961-FA3F-9EF8-1BB5-76094A90D144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382891E9-471F-93AD-9155-AEE9D5F65AF5}"/>
              </a:ext>
            </a:extLst>
          </p:cNvPr>
          <p:cNvSpPr txBox="1"/>
          <p:nvPr/>
        </p:nvSpPr>
        <p:spPr>
          <a:xfrm>
            <a:off x="5152070" y="462183"/>
            <a:ext cx="70608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864108">
              <a:defRPr/>
            </a:pPr>
            <a:r>
              <a:rPr lang="en-GB" altLang="zh-CN" sz="24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…</a:t>
            </a:r>
            <a:r>
              <a:rPr lang="en-US" altLang="zh-CN" sz="24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en-GB" altLang="zh-CN" sz="24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teachings/urban-analytics</a:t>
            </a:r>
            <a:r>
              <a:rPr lang="en-US" altLang="zh-CN" sz="24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en-US" altLang="zh-CN" sz="2400" b="1" dirty="0" err="1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ba</a:t>
            </a:r>
            <a:r>
              <a:rPr lang="en-GB" altLang="zh-CN" sz="24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-26/</a:t>
            </a:r>
            <a:endParaRPr lang="en-US" altLang="zh-CN" sz="2400" b="1" dirty="0">
              <a:solidFill>
                <a:srgbClr val="182E7A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BC20F55E-1F09-A172-8C0F-15102D181D6E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id="{91046864-022F-669E-9EA4-221A6DC90E3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0795" y="1156558"/>
            <a:ext cx="6392063" cy="4905001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46C8221E-CB24-450A-DE25-2DB3B6D0284E}"/>
              </a:ext>
            </a:extLst>
          </p:cNvPr>
          <p:cNvGrpSpPr/>
          <p:nvPr/>
        </p:nvGrpSpPr>
        <p:grpSpPr>
          <a:xfrm>
            <a:off x="7562184" y="3623442"/>
            <a:ext cx="4515609" cy="369332"/>
            <a:chOff x="7562184" y="3623442"/>
            <a:chExt cx="4515609" cy="369332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4FDB69A7-8009-C5C7-DA2D-A6879C6ABEE0}"/>
                </a:ext>
              </a:extLst>
            </p:cNvPr>
            <p:cNvSpPr txBox="1"/>
            <p:nvPr/>
          </p:nvSpPr>
          <p:spPr>
            <a:xfrm>
              <a:off x="9756059" y="3623442"/>
              <a:ext cx="232173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lvl="0" indent="-285750" defTabSz="864108">
                <a:buFont typeface="Wingdings" panose="05000000000000000000" pitchFamily="2" charset="2"/>
                <a:buChar char="§"/>
                <a:defRPr/>
              </a:pPr>
              <a:r>
                <a:rPr lang="zh-CN" altLang="en-US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课程教程 （在线）</a:t>
              </a:r>
              <a:endParaRPr lang="en-GB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36" name="直线箭头连接符 35">
              <a:extLst>
                <a:ext uri="{FF2B5EF4-FFF2-40B4-BE49-F238E27FC236}">
                  <a16:creationId xmlns:a16="http://schemas.microsoft.com/office/drawing/2014/main" id="{25DEE62B-724A-A4C9-CED0-E5BC84FD9F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62184" y="3805585"/>
              <a:ext cx="2064242" cy="0"/>
            </a:xfrm>
            <a:prstGeom prst="straightConnector1">
              <a:avLst/>
            </a:prstGeom>
            <a:ln w="38100">
              <a:solidFill>
                <a:schemeClr val="dk1">
                  <a:alpha val="7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E681AB5-2A5C-95ED-3D72-D901D45DD4AD}"/>
              </a:ext>
            </a:extLst>
          </p:cNvPr>
          <p:cNvGrpSpPr/>
          <p:nvPr/>
        </p:nvGrpSpPr>
        <p:grpSpPr>
          <a:xfrm>
            <a:off x="7562184" y="2268377"/>
            <a:ext cx="3673547" cy="369332"/>
            <a:chOff x="7562184" y="2268377"/>
            <a:chExt cx="3673547" cy="369332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D437E530-5CEB-24DD-6A30-15F48AA7CE9F}"/>
                </a:ext>
              </a:extLst>
            </p:cNvPr>
            <p:cNvSpPr txBox="1"/>
            <p:nvPr/>
          </p:nvSpPr>
          <p:spPr>
            <a:xfrm>
              <a:off x="8913997" y="2268377"/>
              <a:ext cx="232173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lvl="0" indent="-285750" defTabSz="864108">
                <a:buFont typeface="Wingdings" panose="05000000000000000000" pitchFamily="2" charset="2"/>
                <a:buChar char="§"/>
                <a:defRPr/>
              </a:pPr>
              <a:r>
                <a:rPr lang="zh-CN" altLang="en-US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课程信息</a:t>
              </a:r>
              <a:endParaRPr lang="en-GB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2" name="直线箭头连接符 11">
              <a:extLst>
                <a:ext uri="{FF2B5EF4-FFF2-40B4-BE49-F238E27FC236}">
                  <a16:creationId xmlns:a16="http://schemas.microsoft.com/office/drawing/2014/main" id="{50BCBA62-CE1C-B674-F55B-CC03E60DBF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62184" y="2464374"/>
              <a:ext cx="1222180" cy="0"/>
            </a:xfrm>
            <a:prstGeom prst="straightConnector1">
              <a:avLst/>
            </a:prstGeom>
            <a:ln w="38100">
              <a:solidFill>
                <a:schemeClr val="dk1">
                  <a:alpha val="7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1BA8919B-4A17-9AE1-F332-3AB1FCA1CE4A}"/>
              </a:ext>
            </a:extLst>
          </p:cNvPr>
          <p:cNvGrpSpPr/>
          <p:nvPr/>
        </p:nvGrpSpPr>
        <p:grpSpPr>
          <a:xfrm>
            <a:off x="403480" y="3687422"/>
            <a:ext cx="1909044" cy="2077487"/>
            <a:chOff x="403480" y="3687422"/>
            <a:chExt cx="1909044" cy="2077487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610BCA8E-A51C-1B2F-44FA-100B50A0434E}"/>
                </a:ext>
              </a:extLst>
            </p:cNvPr>
            <p:cNvSpPr txBox="1"/>
            <p:nvPr/>
          </p:nvSpPr>
          <p:spPr>
            <a:xfrm>
              <a:off x="403480" y="4541499"/>
              <a:ext cx="19090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lvl="0" indent="-285750" defTabSz="864108">
                <a:buFont typeface="Wingdings" panose="05000000000000000000" pitchFamily="2" charset="2"/>
                <a:buChar char="§"/>
                <a:defRPr/>
              </a:pPr>
              <a:r>
                <a:rPr lang="zh-CN" altLang="en-US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每周章节</a:t>
              </a:r>
              <a:endParaRPr lang="en-GB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左大括号 12">
              <a:extLst>
                <a:ext uri="{FF2B5EF4-FFF2-40B4-BE49-F238E27FC236}">
                  <a16:creationId xmlns:a16="http://schemas.microsoft.com/office/drawing/2014/main" id="{0CC0C1D8-8102-92AA-509C-32A62FEB7A75}"/>
                </a:ext>
              </a:extLst>
            </p:cNvPr>
            <p:cNvSpPr/>
            <p:nvPr/>
          </p:nvSpPr>
          <p:spPr>
            <a:xfrm>
              <a:off x="1787236" y="3687422"/>
              <a:ext cx="290946" cy="2077487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9" name="标题 7">
            <a:extLst>
              <a:ext uri="{FF2B5EF4-FFF2-40B4-BE49-F238E27FC236}">
                <a16:creationId xmlns:a16="http://schemas.microsoft.com/office/drawing/2014/main" id="{D456C2F2-328F-A2C9-4A8B-8CEC1944B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GB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在线</a:t>
            </a:r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教程使用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Online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Tutorial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E2C5A1B3-124F-E7EE-5AED-51AB769E0BDD}"/>
              </a:ext>
            </a:extLst>
          </p:cNvPr>
          <p:cNvGrpSpPr/>
          <p:nvPr/>
        </p:nvGrpSpPr>
        <p:grpSpPr>
          <a:xfrm>
            <a:off x="9006600" y="4051048"/>
            <a:ext cx="3185399" cy="2714897"/>
            <a:chOff x="9006600" y="4051048"/>
            <a:chExt cx="3185399" cy="2714897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6B895844-F6D7-0A15-2756-DB9CA8E75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06600" y="4051048"/>
              <a:ext cx="2749648" cy="1651347"/>
            </a:xfrm>
            <a:prstGeom prst="rect">
              <a:avLst/>
            </a:prstGeom>
          </p:spPr>
        </p:pic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2DC1C077-EFB6-B01C-A5D7-34EE5D5D0BCE}"/>
                </a:ext>
              </a:extLst>
            </p:cNvPr>
            <p:cNvSpPr txBox="1"/>
            <p:nvPr/>
          </p:nvSpPr>
          <p:spPr>
            <a:xfrm>
              <a:off x="9756058" y="5764909"/>
              <a:ext cx="243594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lvl="0" indent="-285750" defTabSz="864108">
                <a:buFont typeface="Wingdings" panose="05000000000000000000" pitchFamily="2" charset="2"/>
                <a:buChar char="§"/>
                <a:defRPr/>
              </a:pPr>
              <a:r>
                <a:rPr lang="zh-CN" altLang="en-US" b="1" dirty="0">
                  <a:highlight>
                    <a:srgbClr val="00FFFF"/>
                  </a:highlight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右键 </a:t>
              </a:r>
              <a:r>
                <a:rPr lang="en-US" altLang="zh-CN" b="1" dirty="0">
                  <a:highlight>
                    <a:srgbClr val="00FFFF"/>
                  </a:highlight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-&gt; </a:t>
              </a:r>
              <a:r>
                <a:rPr lang="zh-CN" altLang="en-US" b="1" dirty="0">
                  <a:highlight>
                    <a:srgbClr val="00FFFF"/>
                  </a:highlight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链接另存为</a:t>
              </a:r>
              <a:endParaRPr lang="en-GB" altLang="zh-CN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10F84E01-F7AE-0874-FAF4-D5BA93112431}"/>
                </a:ext>
              </a:extLst>
            </p:cNvPr>
            <p:cNvSpPr txBox="1"/>
            <p:nvPr/>
          </p:nvSpPr>
          <p:spPr>
            <a:xfrm>
              <a:off x="9033480" y="6396613"/>
              <a:ext cx="29146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lvl="0" indent="-285750" defTabSz="864108">
                <a:buFont typeface="Wingdings" panose="05000000000000000000" pitchFamily="2" charset="2"/>
                <a:buChar char="§"/>
                <a:defRPr/>
              </a:pPr>
              <a:r>
                <a:rPr kumimoji="0" lang="zh-CN" altLang="en-GB" b="1" i="0" u="none" strike="noStrike" kern="1200" cap="none" spc="0" normalizeH="0" baseline="0" noProof="0" dirty="0">
                  <a:ln>
                    <a:noFill/>
                  </a:ln>
                  <a:effectLst/>
                  <a:highlight>
                    <a:srgbClr val="00FFFF"/>
                  </a:highlight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根据</a:t>
              </a: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effectLst/>
                  <a:highlight>
                    <a:srgbClr val="00FFFF"/>
                  </a:highlight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网速选择在线</a:t>
              </a: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effectLst/>
                  <a:highlight>
                    <a:srgbClr val="00FFFF"/>
                  </a:highlight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/</a:t>
              </a:r>
              <a:r>
                <a:rPr lang="zh-CN" altLang="en-US" b="1" dirty="0">
                  <a:highlight>
                    <a:srgbClr val="00FFFF"/>
                  </a:highlight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下载</a:t>
              </a:r>
              <a:endParaRPr kumimoji="0" lang="en-GB" altLang="zh-CN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F75B1A6F-B7CB-8DFD-7C7E-EC507F79678A}"/>
              </a:ext>
            </a:extLst>
          </p:cNvPr>
          <p:cNvSpPr txBox="1"/>
          <p:nvPr/>
        </p:nvSpPr>
        <p:spPr>
          <a:xfrm>
            <a:off x="8288652" y="1101233"/>
            <a:ext cx="37891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命名规则：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defTabSz="864108">
              <a:defRPr/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	/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教学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城市分析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本科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学年</a:t>
            </a:r>
            <a:endParaRPr lang="en-GB" altLang="zh-CN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圆角矩形 16">
            <a:extLst>
              <a:ext uri="{FF2B5EF4-FFF2-40B4-BE49-F238E27FC236}">
                <a16:creationId xmlns:a16="http://schemas.microsoft.com/office/drawing/2014/main" id="{C9D4F8CE-9BFD-1BAC-E308-A5419DAFA045}"/>
              </a:ext>
            </a:extLst>
          </p:cNvPr>
          <p:cNvSpPr/>
          <p:nvPr/>
        </p:nvSpPr>
        <p:spPr>
          <a:xfrm>
            <a:off x="2078182" y="3687421"/>
            <a:ext cx="5354369" cy="398210"/>
          </a:xfrm>
          <a:prstGeom prst="roundRect">
            <a:avLst>
              <a:gd name="adj" fmla="val 27414"/>
            </a:avLst>
          </a:prstGeom>
          <a:solidFill>
            <a:srgbClr val="FF0000">
              <a:alpha val="10096"/>
            </a:srgbClr>
          </a:solidFill>
          <a:ln>
            <a:solidFill>
              <a:srgbClr val="182E7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42535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861CDF-6FB5-45D2-E2CF-D53FD27F0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5335254F-91FE-B2DC-5CBA-CB63F0D530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983" y="923848"/>
            <a:ext cx="10268033" cy="5273353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175E6E89-487A-7E52-409A-C073B76935DA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A4EE2B6-2EDE-7EE7-AE6A-DCCB40DB4349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327D9BD-4478-F227-902B-0D7FDEDF3B34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9BB87A0C-ADB1-C903-DE34-0FEE7D5455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DA61651-ABD3-0769-3B77-38A9C2F8E198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E2D435F-3F96-4446-22A5-49E59C5CC570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1C14B7F6-F923-A1A5-77F9-0EC9993D3AB6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DBF81EDD-2AC8-DD60-0416-4BA965A34761}"/>
              </a:ext>
            </a:extLst>
          </p:cNvPr>
          <p:cNvGrpSpPr/>
          <p:nvPr/>
        </p:nvGrpSpPr>
        <p:grpSpPr>
          <a:xfrm>
            <a:off x="9124801" y="1980475"/>
            <a:ext cx="2172294" cy="369332"/>
            <a:chOff x="9124801" y="1980475"/>
            <a:chExt cx="2172294" cy="369332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FA0914F1-CE54-C9E2-E800-5CDAF09E6535}"/>
                </a:ext>
              </a:extLst>
            </p:cNvPr>
            <p:cNvSpPr txBox="1"/>
            <p:nvPr/>
          </p:nvSpPr>
          <p:spPr>
            <a:xfrm>
              <a:off x="9823145" y="1980475"/>
              <a:ext cx="147395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lvl="0" indent="-285750" defTabSz="864108">
                <a:buFont typeface="Wingdings" panose="05000000000000000000" pitchFamily="2" charset="2"/>
                <a:buChar char="§"/>
                <a:defRPr/>
              </a:pPr>
              <a:r>
                <a:rPr lang="zh-CN" altLang="en-US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章节概述</a:t>
              </a:r>
              <a:endParaRPr lang="en-GB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2" name="直线箭头连接符 11">
              <a:extLst>
                <a:ext uri="{FF2B5EF4-FFF2-40B4-BE49-F238E27FC236}">
                  <a16:creationId xmlns:a16="http://schemas.microsoft.com/office/drawing/2014/main" id="{C3A05F0D-082D-7006-46F2-B4580E6AF1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24801" y="2176472"/>
              <a:ext cx="639158" cy="0"/>
            </a:xfrm>
            <a:prstGeom prst="straightConnector1">
              <a:avLst/>
            </a:prstGeom>
            <a:ln w="38100">
              <a:solidFill>
                <a:schemeClr val="dk1">
                  <a:alpha val="7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072AEBBD-7232-78B0-9140-64526BE8284A}"/>
              </a:ext>
            </a:extLst>
          </p:cNvPr>
          <p:cNvGrpSpPr/>
          <p:nvPr/>
        </p:nvGrpSpPr>
        <p:grpSpPr>
          <a:xfrm>
            <a:off x="1123660" y="1252620"/>
            <a:ext cx="2321734" cy="991925"/>
            <a:chOff x="1123660" y="1252620"/>
            <a:chExt cx="2321734" cy="991925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7372F036-7433-BD86-6F34-299F8F69B896}"/>
                </a:ext>
              </a:extLst>
            </p:cNvPr>
            <p:cNvSpPr txBox="1"/>
            <p:nvPr/>
          </p:nvSpPr>
          <p:spPr>
            <a:xfrm>
              <a:off x="1123660" y="1875213"/>
              <a:ext cx="232173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lvl="0" indent="-285750" defTabSz="864108">
                <a:buFont typeface="Wingdings" panose="05000000000000000000" pitchFamily="2" charset="2"/>
                <a:buChar char="§"/>
                <a:defRPr/>
              </a:pPr>
              <a:r>
                <a:rPr lang="zh-CN" altLang="en-US" b="1" dirty="0">
                  <a:highlight>
                    <a:srgbClr val="00FFFF"/>
                  </a:highlight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光 </a:t>
              </a:r>
              <a:r>
                <a:rPr lang="en-US" altLang="zh-CN" b="1" dirty="0">
                  <a:highlight>
                    <a:srgbClr val="00FFFF"/>
                  </a:highlight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/</a:t>
              </a:r>
              <a:r>
                <a:rPr lang="zh-CN" altLang="en-US" b="1" dirty="0">
                  <a:highlight>
                    <a:srgbClr val="00FFFF"/>
                  </a:highlight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暗 </a:t>
              </a:r>
              <a:r>
                <a:rPr lang="zh-CN" altLang="en-US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模式</a:t>
              </a:r>
              <a:endParaRPr lang="en-GB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9" name="直线箭头连接符 8">
              <a:extLst>
                <a:ext uri="{FF2B5EF4-FFF2-40B4-BE49-F238E27FC236}">
                  <a16:creationId xmlns:a16="http://schemas.microsoft.com/office/drawing/2014/main" id="{9B157BCF-F47E-A082-F08E-479B88F13A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74618" y="1252620"/>
              <a:ext cx="0" cy="576180"/>
            </a:xfrm>
            <a:prstGeom prst="straightConnector1">
              <a:avLst/>
            </a:prstGeom>
            <a:ln w="38100">
              <a:solidFill>
                <a:schemeClr val="dk1">
                  <a:alpha val="7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F255C470-9932-9966-F9AB-A80696D2C44D}"/>
              </a:ext>
            </a:extLst>
          </p:cNvPr>
          <p:cNvGrpSpPr/>
          <p:nvPr/>
        </p:nvGrpSpPr>
        <p:grpSpPr>
          <a:xfrm>
            <a:off x="2937580" y="2092362"/>
            <a:ext cx="2015837" cy="1375836"/>
            <a:chOff x="2937580" y="2092362"/>
            <a:chExt cx="2015837" cy="1375836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CC65483-BA14-04D6-E12E-03B4FC5047A3}"/>
                </a:ext>
              </a:extLst>
            </p:cNvPr>
            <p:cNvSpPr txBox="1"/>
            <p:nvPr/>
          </p:nvSpPr>
          <p:spPr>
            <a:xfrm>
              <a:off x="2937580" y="3098866"/>
              <a:ext cx="201583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lvl="0" indent="-285750" defTabSz="864108">
                <a:buFont typeface="Wingdings" panose="05000000000000000000" pitchFamily="2" charset="2"/>
                <a:buChar char="§"/>
                <a:defRPr/>
              </a:pPr>
              <a:r>
                <a:rPr lang="zh-CN" altLang="en-US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主要章节目录</a:t>
              </a:r>
              <a:endParaRPr lang="en-GB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23" name="直线箭头连接符 22">
              <a:extLst>
                <a:ext uri="{FF2B5EF4-FFF2-40B4-BE49-F238E27FC236}">
                  <a16:creationId xmlns:a16="http://schemas.microsoft.com/office/drawing/2014/main" id="{FF16974B-13CF-0F12-15BF-648F514145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0903" y="2092362"/>
              <a:ext cx="0" cy="1014516"/>
            </a:xfrm>
            <a:prstGeom prst="straightConnector1">
              <a:avLst/>
            </a:prstGeom>
            <a:ln w="38100">
              <a:solidFill>
                <a:schemeClr val="dk1">
                  <a:alpha val="7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3025FF44-A97E-C634-23FE-CE8B24006FCA}"/>
              </a:ext>
            </a:extLst>
          </p:cNvPr>
          <p:cNvGrpSpPr/>
          <p:nvPr/>
        </p:nvGrpSpPr>
        <p:grpSpPr>
          <a:xfrm>
            <a:off x="8202995" y="2992021"/>
            <a:ext cx="3942139" cy="369332"/>
            <a:chOff x="8045505" y="2992021"/>
            <a:chExt cx="3942139" cy="369332"/>
          </a:xfrm>
        </p:grpSpPr>
        <p:cxnSp>
          <p:nvCxnSpPr>
            <p:cNvPr id="36" name="直线箭头连接符 35">
              <a:extLst>
                <a:ext uri="{FF2B5EF4-FFF2-40B4-BE49-F238E27FC236}">
                  <a16:creationId xmlns:a16="http://schemas.microsoft.com/office/drawing/2014/main" id="{D9F3535F-8F22-A5BD-54D1-2A871FA61D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45505" y="3185523"/>
              <a:ext cx="1517457" cy="0"/>
            </a:xfrm>
            <a:prstGeom prst="straightConnector1">
              <a:avLst/>
            </a:prstGeom>
            <a:ln w="38100">
              <a:solidFill>
                <a:schemeClr val="dk1">
                  <a:alpha val="7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54F2B32C-A510-6C23-51C3-A5596B008381}"/>
                </a:ext>
              </a:extLst>
            </p:cNvPr>
            <p:cNvSpPr txBox="1"/>
            <p:nvPr/>
          </p:nvSpPr>
          <p:spPr>
            <a:xfrm>
              <a:off x="9665655" y="2992021"/>
              <a:ext cx="232198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lvl="0" indent="-285750" defTabSz="864108">
                <a:buFont typeface="Wingdings" panose="05000000000000000000" pitchFamily="2" charset="2"/>
                <a:buChar char="§"/>
                <a:defRPr/>
              </a:pPr>
              <a:r>
                <a:rPr lang="zh-CN" altLang="en-GB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本</a:t>
              </a:r>
              <a:r>
                <a:rPr lang="zh-CN" altLang="en-US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章节学习导航</a:t>
              </a:r>
              <a:endParaRPr lang="en-GB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9707AA21-7B32-D134-FA48-9174ADEE0D4B}"/>
              </a:ext>
            </a:extLst>
          </p:cNvPr>
          <p:cNvGrpSpPr/>
          <p:nvPr/>
        </p:nvGrpSpPr>
        <p:grpSpPr>
          <a:xfrm>
            <a:off x="10414549" y="4649616"/>
            <a:ext cx="1473950" cy="1018202"/>
            <a:chOff x="10414549" y="4649616"/>
            <a:chExt cx="1473950" cy="1018202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531561ED-798C-9F45-1B0C-D03D39014653}"/>
                </a:ext>
              </a:extLst>
            </p:cNvPr>
            <p:cNvSpPr txBox="1"/>
            <p:nvPr/>
          </p:nvSpPr>
          <p:spPr>
            <a:xfrm>
              <a:off x="10414549" y="4649616"/>
              <a:ext cx="147395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lvl="0" indent="-285750" defTabSz="864108">
                <a:buFont typeface="Wingdings" panose="05000000000000000000" pitchFamily="2" charset="2"/>
                <a:buChar char="§"/>
                <a:defRPr/>
              </a:pPr>
              <a:r>
                <a:rPr lang="zh-CN" altLang="en-US" b="1" dirty="0">
                  <a:highlight>
                    <a:srgbClr val="00FFFF"/>
                  </a:highlight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返回导航</a:t>
              </a:r>
              <a:endParaRPr lang="en-GB" altLang="zh-CN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29" name="直线箭头连接符 28">
              <a:extLst>
                <a:ext uri="{FF2B5EF4-FFF2-40B4-BE49-F238E27FC236}">
                  <a16:creationId xmlns:a16="http://schemas.microsoft.com/office/drawing/2014/main" id="{466EA460-D02B-A2B3-DD80-06EDEF81547A}"/>
                </a:ext>
              </a:extLst>
            </p:cNvPr>
            <p:cNvCxnSpPr>
              <a:cxnSpLocks/>
            </p:cNvCxnSpPr>
            <p:nvPr/>
          </p:nvCxnSpPr>
          <p:spPr>
            <a:xfrm>
              <a:off x="10560120" y="5113643"/>
              <a:ext cx="0" cy="554175"/>
            </a:xfrm>
            <a:prstGeom prst="straightConnector1">
              <a:avLst/>
            </a:prstGeom>
            <a:ln w="38100">
              <a:solidFill>
                <a:schemeClr val="dk1">
                  <a:alpha val="7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079A64EB-E2E4-37A3-38C0-9D55A8F4026F}"/>
              </a:ext>
            </a:extLst>
          </p:cNvPr>
          <p:cNvGrpSpPr/>
          <p:nvPr/>
        </p:nvGrpSpPr>
        <p:grpSpPr>
          <a:xfrm>
            <a:off x="9124801" y="996802"/>
            <a:ext cx="2172294" cy="369332"/>
            <a:chOff x="9124801" y="996802"/>
            <a:chExt cx="2172294" cy="369332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914B3FC2-5958-A43D-59A8-ACAD53CC7D8B}"/>
                </a:ext>
              </a:extLst>
            </p:cNvPr>
            <p:cNvSpPr txBox="1"/>
            <p:nvPr/>
          </p:nvSpPr>
          <p:spPr>
            <a:xfrm>
              <a:off x="9823145" y="996802"/>
              <a:ext cx="147395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lvl="0" indent="-285750" defTabSz="864108">
                <a:buFont typeface="Wingdings" panose="05000000000000000000" pitchFamily="2" charset="2"/>
                <a:buChar char="§"/>
                <a:defRPr/>
              </a:pPr>
              <a:r>
                <a:rPr lang="zh-CN" altLang="en-US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章节标题</a:t>
              </a:r>
              <a:endParaRPr lang="en-GB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32" name="直线箭头连接符 31">
              <a:extLst>
                <a:ext uri="{FF2B5EF4-FFF2-40B4-BE49-F238E27FC236}">
                  <a16:creationId xmlns:a16="http://schemas.microsoft.com/office/drawing/2014/main" id="{1B8060A1-22CE-8539-613D-A78BDD0196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24801" y="1192799"/>
              <a:ext cx="639158" cy="0"/>
            </a:xfrm>
            <a:prstGeom prst="straightConnector1">
              <a:avLst/>
            </a:prstGeom>
            <a:ln w="38100">
              <a:solidFill>
                <a:schemeClr val="dk1">
                  <a:alpha val="7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AD1D69CD-4FFA-2CBC-C159-679C5F792D91}"/>
              </a:ext>
            </a:extLst>
          </p:cNvPr>
          <p:cNvGrpSpPr/>
          <p:nvPr/>
        </p:nvGrpSpPr>
        <p:grpSpPr>
          <a:xfrm>
            <a:off x="5050399" y="4322618"/>
            <a:ext cx="3508547" cy="1080444"/>
            <a:chOff x="5050399" y="4322618"/>
            <a:chExt cx="3508547" cy="1080444"/>
          </a:xfrm>
        </p:grpSpPr>
        <p:cxnSp>
          <p:nvCxnSpPr>
            <p:cNvPr id="37" name="直线箭头连接符 36">
              <a:extLst>
                <a:ext uri="{FF2B5EF4-FFF2-40B4-BE49-F238E27FC236}">
                  <a16:creationId xmlns:a16="http://schemas.microsoft.com/office/drawing/2014/main" id="{8AAF7C05-17B5-9583-BEE6-07ADD35349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92291" y="4322618"/>
              <a:ext cx="0" cy="581891"/>
            </a:xfrm>
            <a:prstGeom prst="straightConnector1">
              <a:avLst/>
            </a:prstGeom>
            <a:ln w="38100">
              <a:solidFill>
                <a:schemeClr val="dk1">
                  <a:alpha val="7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13ED5C25-F667-867F-7C19-A5449D6A6EE8}"/>
                </a:ext>
              </a:extLst>
            </p:cNvPr>
            <p:cNvSpPr txBox="1"/>
            <p:nvPr/>
          </p:nvSpPr>
          <p:spPr>
            <a:xfrm>
              <a:off x="5050399" y="5033730"/>
              <a:ext cx="350853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lvl="0" indent="-285750" defTabSz="864108">
                <a:buFont typeface="Wingdings" panose="05000000000000000000" pitchFamily="2" charset="2"/>
                <a:buChar char="§"/>
                <a:defRPr/>
              </a:pPr>
              <a:r>
                <a:rPr lang="zh-CN" altLang="en-US" b="1" dirty="0">
                  <a:highlight>
                    <a:srgbClr val="00FFFF"/>
                  </a:highlight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交互式小节选择 （点击进入）</a:t>
              </a:r>
              <a:endParaRPr lang="en-GB" altLang="zh-CN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42" name="直线箭头连接符 41">
              <a:extLst>
                <a:ext uri="{FF2B5EF4-FFF2-40B4-BE49-F238E27FC236}">
                  <a16:creationId xmlns:a16="http://schemas.microsoft.com/office/drawing/2014/main" id="{D5B4EEFE-E762-36C9-43DA-E8E95A30E8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09709" y="4322618"/>
              <a:ext cx="0" cy="581891"/>
            </a:xfrm>
            <a:prstGeom prst="straightConnector1">
              <a:avLst/>
            </a:prstGeom>
            <a:ln w="38100">
              <a:solidFill>
                <a:schemeClr val="dk1">
                  <a:alpha val="7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直线箭头连接符 42">
              <a:extLst>
                <a:ext uri="{FF2B5EF4-FFF2-40B4-BE49-F238E27FC236}">
                  <a16:creationId xmlns:a16="http://schemas.microsoft.com/office/drawing/2014/main" id="{40C26118-2A3E-2D31-8B63-8940EBF071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68691" y="4322618"/>
              <a:ext cx="0" cy="581891"/>
            </a:xfrm>
            <a:prstGeom prst="straightConnector1">
              <a:avLst/>
            </a:prstGeom>
            <a:ln w="38100">
              <a:solidFill>
                <a:schemeClr val="dk1">
                  <a:alpha val="7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直线箭头连接符 43">
              <a:extLst>
                <a:ext uri="{FF2B5EF4-FFF2-40B4-BE49-F238E27FC236}">
                  <a16:creationId xmlns:a16="http://schemas.microsoft.com/office/drawing/2014/main" id="{E5ECB33C-43D3-C728-DF22-629AC9092D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72255" y="4322618"/>
              <a:ext cx="0" cy="581891"/>
            </a:xfrm>
            <a:prstGeom prst="straightConnector1">
              <a:avLst/>
            </a:prstGeom>
            <a:ln w="38100">
              <a:solidFill>
                <a:schemeClr val="dk1">
                  <a:alpha val="7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直线箭头连接符 44">
              <a:extLst>
                <a:ext uri="{FF2B5EF4-FFF2-40B4-BE49-F238E27FC236}">
                  <a16:creationId xmlns:a16="http://schemas.microsoft.com/office/drawing/2014/main" id="{B0FD27F3-C867-06F0-5C8D-264C502659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58946" y="4322618"/>
              <a:ext cx="0" cy="581891"/>
            </a:xfrm>
            <a:prstGeom prst="straightConnector1">
              <a:avLst/>
            </a:prstGeom>
            <a:ln w="38100">
              <a:solidFill>
                <a:schemeClr val="dk1">
                  <a:alpha val="7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直线连接符 46">
              <a:extLst>
                <a:ext uri="{FF2B5EF4-FFF2-40B4-BE49-F238E27FC236}">
                  <a16:creationId xmlns:a16="http://schemas.microsoft.com/office/drawing/2014/main" id="{34FE6A0D-24B7-C1C4-E163-B7ED4E210E93}"/>
                </a:ext>
              </a:extLst>
            </p:cNvPr>
            <p:cNvCxnSpPr>
              <a:cxnSpLocks/>
            </p:cNvCxnSpPr>
            <p:nvPr/>
          </p:nvCxnSpPr>
          <p:spPr>
            <a:xfrm>
              <a:off x="5192291" y="4904509"/>
              <a:ext cx="3366655" cy="0"/>
            </a:xfrm>
            <a:prstGeom prst="line">
              <a:avLst/>
            </a:prstGeom>
            <a:ln w="38100" cap="rnd">
              <a:solidFill>
                <a:schemeClr val="dk1">
                  <a:alpha val="7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直线连接符 48">
              <a:extLst>
                <a:ext uri="{FF2B5EF4-FFF2-40B4-BE49-F238E27FC236}">
                  <a16:creationId xmlns:a16="http://schemas.microsoft.com/office/drawing/2014/main" id="{2484608B-413B-C7AA-1EFC-548D55D2FD13}"/>
                </a:ext>
              </a:extLst>
            </p:cNvPr>
            <p:cNvCxnSpPr>
              <a:cxnSpLocks/>
            </p:cNvCxnSpPr>
            <p:nvPr/>
          </p:nvCxnSpPr>
          <p:spPr>
            <a:xfrm>
              <a:off x="5192291" y="4904509"/>
              <a:ext cx="0" cy="209134"/>
            </a:xfrm>
            <a:prstGeom prst="line">
              <a:avLst/>
            </a:prstGeom>
            <a:ln w="38100">
              <a:solidFill>
                <a:schemeClr val="dk1">
                  <a:alpha val="7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45B738FF-BB69-AAC8-0F91-E3F00CB7E854}"/>
              </a:ext>
            </a:extLst>
          </p:cNvPr>
          <p:cNvGrpSpPr/>
          <p:nvPr/>
        </p:nvGrpSpPr>
        <p:grpSpPr>
          <a:xfrm>
            <a:off x="7563837" y="5766217"/>
            <a:ext cx="2156615" cy="369332"/>
            <a:chOff x="7563837" y="5766217"/>
            <a:chExt cx="2156615" cy="369332"/>
          </a:xfrm>
        </p:grpSpPr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E4CDEBAD-522F-DD50-4C08-C72FA48A6E2B}"/>
                </a:ext>
              </a:extLst>
            </p:cNvPr>
            <p:cNvSpPr txBox="1"/>
            <p:nvPr/>
          </p:nvSpPr>
          <p:spPr>
            <a:xfrm>
              <a:off x="8246502" y="5766217"/>
              <a:ext cx="147395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lvl="0" indent="-285750" defTabSz="864108">
                <a:buFont typeface="Wingdings" panose="05000000000000000000" pitchFamily="2" charset="2"/>
                <a:buChar char="§"/>
                <a:defRPr/>
              </a:pPr>
              <a:r>
                <a:rPr lang="zh-CN" altLang="en-US" b="1" dirty="0">
                  <a:highlight>
                    <a:srgbClr val="00FFFF"/>
                  </a:highlight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返回顶部</a:t>
              </a:r>
              <a:endParaRPr lang="en-GB" altLang="zh-CN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56" name="直线箭头连接符 55">
              <a:extLst>
                <a:ext uri="{FF2B5EF4-FFF2-40B4-BE49-F238E27FC236}">
                  <a16:creationId xmlns:a16="http://schemas.microsoft.com/office/drawing/2014/main" id="{17F51C0C-9748-0972-2AF2-D4D5995857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63837" y="5958166"/>
              <a:ext cx="639158" cy="0"/>
            </a:xfrm>
            <a:prstGeom prst="straightConnector1">
              <a:avLst/>
            </a:prstGeom>
            <a:ln w="38100">
              <a:solidFill>
                <a:schemeClr val="dk1">
                  <a:alpha val="7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1" name="标题 7">
            <a:extLst>
              <a:ext uri="{FF2B5EF4-FFF2-40B4-BE49-F238E27FC236}">
                <a16:creationId xmlns:a16="http://schemas.microsoft.com/office/drawing/2014/main" id="{4FE22DC2-2312-D7C5-8A3A-BB5BA92E1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GB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在线</a:t>
            </a:r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教程使用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Online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Tutorial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B8E1832-7285-BF18-624C-31DAFEB1E4F8}"/>
              </a:ext>
            </a:extLst>
          </p:cNvPr>
          <p:cNvSpPr txBox="1"/>
          <p:nvPr/>
        </p:nvSpPr>
        <p:spPr>
          <a:xfrm>
            <a:off x="109819" y="2348540"/>
            <a:ext cx="27007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夜间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低光情况建议使用 黑暗模式</a:t>
            </a:r>
            <a:endParaRPr kumimoji="0" lang="en-GB" altLang="zh-CN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2866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A57AD0-32C1-8DE5-A223-98F775FB6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图片 66">
            <a:extLst>
              <a:ext uri="{FF2B5EF4-FFF2-40B4-BE49-F238E27FC236}">
                <a16:creationId xmlns:a16="http://schemas.microsoft.com/office/drawing/2014/main" id="{13192BAE-B319-842F-470D-D5A2C4E471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9584" y="1810849"/>
            <a:ext cx="7542416" cy="3369606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F3F99761-2AFB-4885-347C-8B38BAA4760D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8C98836-39AD-2151-36AA-D81FC1818BDD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128C069-94CB-35D5-AE5C-D3C3F14FAD14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526FD377-6079-9266-D89A-C22900B1A7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D61219C-5A92-7085-0AC0-8B1F8CD66B32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3F8BFEA-B52C-5E18-F181-838266ED92E1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F83BECFD-7AAC-90F0-FE3F-A5C0B9A75930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96EA0544-9160-06A2-AE6C-C73D1529BD29}"/>
              </a:ext>
            </a:extLst>
          </p:cNvPr>
          <p:cNvSpPr txBox="1"/>
          <p:nvPr/>
        </p:nvSpPr>
        <p:spPr>
          <a:xfrm>
            <a:off x="458948" y="1415537"/>
            <a:ext cx="58100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教程章节示例</a:t>
            </a:r>
            <a:r>
              <a:rPr lang="en-US" altLang="zh-CN" sz="24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78935BF-2999-88FC-7073-841AFB8809FA}"/>
              </a:ext>
            </a:extLst>
          </p:cNvPr>
          <p:cNvSpPr txBox="1"/>
          <p:nvPr/>
        </p:nvSpPr>
        <p:spPr>
          <a:xfrm>
            <a:off x="804384" y="2131516"/>
            <a:ext cx="5464634" cy="429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常规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一章中有 </a:t>
            </a:r>
            <a:r>
              <a:rPr lang="en-US" altLang="zh-CN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r>
            <a:r>
              <a:rPr lang="zh-CN" altLang="en-US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个小节</a:t>
            </a:r>
            <a:endParaRPr lang="en-US" altLang="zh-CN" sz="20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EB5E954-FBCC-C7E0-964A-9A246752D350}"/>
              </a:ext>
            </a:extLst>
          </p:cNvPr>
          <p:cNvSpPr txBox="1"/>
          <p:nvPr/>
        </p:nvSpPr>
        <p:spPr>
          <a:xfrm>
            <a:off x="804384" y="2699553"/>
            <a:ext cx="5464634" cy="429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1.0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一般是背景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理论引入</a:t>
            </a:r>
            <a:endParaRPr lang="en-US" altLang="zh-CN" sz="20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13C15E9-ABA9-2137-B4E8-8516E68B8452}"/>
              </a:ext>
            </a:extLst>
          </p:cNvPr>
          <p:cNvSpPr txBox="1"/>
          <p:nvPr/>
        </p:nvSpPr>
        <p:spPr>
          <a:xfrm>
            <a:off x="804384" y="3267590"/>
            <a:ext cx="5464634" cy="429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6.0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为 </a:t>
            </a:r>
            <a:r>
              <a:rPr lang="zh-CN" altLang="en-US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章节练习</a:t>
            </a:r>
            <a:endParaRPr lang="en-US" altLang="zh-CN" sz="2000" dirty="0"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A6FFC39-1E75-6718-963D-B84692223AD0}"/>
              </a:ext>
            </a:extLst>
          </p:cNvPr>
          <p:cNvSpPr txBox="1"/>
          <p:nvPr/>
        </p:nvSpPr>
        <p:spPr>
          <a:xfrm>
            <a:off x="1146637" y="3835626"/>
            <a:ext cx="3601361" cy="106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包含 </a:t>
            </a:r>
            <a:r>
              <a:rPr lang="en-US" altLang="zh-CN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个 </a:t>
            </a: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可复制代码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的练习；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en-US" altLang="zh-CN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个 </a:t>
            </a: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无代码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的练习</a:t>
            </a:r>
            <a:endParaRPr lang="en-US" altLang="zh-CN" dirty="0"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1BC6B19-504F-EB74-2854-F58875DAA794}"/>
              </a:ext>
            </a:extLst>
          </p:cNvPr>
          <p:cNvSpPr txBox="1"/>
          <p:nvPr/>
        </p:nvSpPr>
        <p:spPr>
          <a:xfrm>
            <a:off x="804384" y="5409924"/>
            <a:ext cx="11041252" cy="429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学习流程：</a:t>
            </a:r>
            <a:r>
              <a:rPr lang="zh-CN" altLang="en-US" sz="20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按照顺序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，学习完一个小节的所有内容后，点击右下角 </a:t>
            </a:r>
            <a:r>
              <a:rPr lang="zh-CN" altLang="en-US" sz="20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章节主页 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返回本导航</a:t>
            </a:r>
            <a:endParaRPr lang="en-US" altLang="zh-CN" sz="2000" dirty="0"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标题 7">
            <a:extLst>
              <a:ext uri="{FF2B5EF4-FFF2-40B4-BE49-F238E27FC236}">
                <a16:creationId xmlns:a16="http://schemas.microsoft.com/office/drawing/2014/main" id="{7C55E8D2-191B-9804-100D-8CABBDF2A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GB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在线</a:t>
            </a:r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教程使用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Online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Tutorial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85793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C8245-7CCE-51B6-61FC-5E5885805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0AB6DA1-0F63-07D7-91DD-C5281205FC4B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2B02E7B-AC57-C174-42CE-D54DF937BF93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6CDFD2D-12AC-E108-F945-B865610FA9C6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2BA5636B-F384-C291-9F79-4A97828B8C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841507D-585A-9154-5A98-AFC1708D2F94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35445A9-7E52-2AB0-D456-082A885BA10D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3D8D1820-C394-9A62-94CE-4CBE95837CE9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C4F7DC3C-6AE3-987F-F096-01866E52356F}"/>
              </a:ext>
            </a:extLst>
          </p:cNvPr>
          <p:cNvSpPr txBox="1"/>
          <p:nvPr/>
        </p:nvSpPr>
        <p:spPr>
          <a:xfrm>
            <a:off x="458948" y="1415537"/>
            <a:ext cx="58100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教程章节示例</a:t>
            </a:r>
            <a:r>
              <a:rPr lang="en-US" altLang="zh-CN" sz="24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240C078-30C4-0E1C-A49B-32B6F62AC837}"/>
              </a:ext>
            </a:extLst>
          </p:cNvPr>
          <p:cNvSpPr txBox="1"/>
          <p:nvPr/>
        </p:nvSpPr>
        <p:spPr>
          <a:xfrm>
            <a:off x="804384" y="2131516"/>
            <a:ext cx="5464634" cy="429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GB" sz="20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小节</a:t>
            </a:r>
            <a:r>
              <a:rPr lang="zh-CN" altLang="en-US" sz="20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中存在导航界面时</a:t>
            </a:r>
            <a:endParaRPr lang="en-US" altLang="zh-CN" sz="20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2B17D33-D3C2-0324-D5ED-C2B38D1C44F5}"/>
              </a:ext>
            </a:extLst>
          </p:cNvPr>
          <p:cNvSpPr txBox="1"/>
          <p:nvPr/>
        </p:nvSpPr>
        <p:spPr>
          <a:xfrm>
            <a:off x="804384" y="2699553"/>
            <a:ext cx="5464634" cy="429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例如 第二章 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3.2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小节</a:t>
            </a:r>
            <a:endParaRPr lang="en-US" altLang="zh-CN" sz="20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A30B3E9-2C37-55DC-5389-9471078258B7}"/>
              </a:ext>
            </a:extLst>
          </p:cNvPr>
          <p:cNvSpPr txBox="1"/>
          <p:nvPr/>
        </p:nvSpPr>
        <p:spPr>
          <a:xfrm>
            <a:off x="804384" y="3267590"/>
            <a:ext cx="5464634" cy="429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按照顺序学习</a:t>
            </a:r>
            <a:endParaRPr lang="en-US" altLang="zh-CN" sz="2000" dirty="0"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AF4A53A-EFFF-7667-97A2-9EFC28B6968F}"/>
              </a:ext>
            </a:extLst>
          </p:cNvPr>
          <p:cNvSpPr txBox="1"/>
          <p:nvPr/>
        </p:nvSpPr>
        <p:spPr>
          <a:xfrm>
            <a:off x="1146637" y="3835626"/>
            <a:ext cx="3735079" cy="106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学习完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3.2</a:t>
            </a:r>
            <a:r>
              <a:rPr lang="en-GB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.1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点击右下角 </a:t>
            </a:r>
            <a:r>
              <a:rPr lang="en-US" altLang="zh-CN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xx</a:t>
            </a:r>
            <a:r>
              <a:rPr lang="zh-CN" altLang="en-US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导航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可返回 </a:t>
            </a:r>
            <a:r>
              <a:rPr lang="en-US" altLang="zh-CN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3.2</a:t>
            </a:r>
            <a:r>
              <a:rPr lang="zh-CN" altLang="en-US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导航目录</a:t>
            </a:r>
            <a:endParaRPr lang="en-US" altLang="zh-CN" dirty="0"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标题 7">
            <a:extLst>
              <a:ext uri="{FF2B5EF4-FFF2-40B4-BE49-F238E27FC236}">
                <a16:creationId xmlns:a16="http://schemas.microsoft.com/office/drawing/2014/main" id="{D08DDCD2-62B0-727E-4B91-30DB2CE15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GB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在线</a:t>
            </a:r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教程使用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Online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Tutorial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9B543C4-9E9D-C6CA-D24D-9F3C4E80C41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6660" y="326709"/>
            <a:ext cx="7154520" cy="576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776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8A53C-6609-2146-B6F9-73749744C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E09157C-3E98-D169-3580-E5BA2852FA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2583" y="1792479"/>
            <a:ext cx="6810489" cy="338002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146CC4E-0CCE-3D65-B2BC-3EBCEB7D69A0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816562D-9F53-E511-647B-127D8410E860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A377002-18E5-16BC-6518-01F9F54028D0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9D30F395-7F1D-106B-E571-5AC3B2BA3AD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E81C467-DDBF-0CFD-D263-BCCC47B731D6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099173A-DCC6-6A6C-BA54-D34F5525EED9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ECEC4F38-204F-34EF-6075-856AD2085931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662BBF89-C51E-CA74-CACF-FC7AE506497B}"/>
              </a:ext>
            </a:extLst>
          </p:cNvPr>
          <p:cNvSpPr txBox="1"/>
          <p:nvPr/>
        </p:nvSpPr>
        <p:spPr>
          <a:xfrm>
            <a:off x="458948" y="1415537"/>
            <a:ext cx="58100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注意事项</a:t>
            </a:r>
            <a:r>
              <a:rPr lang="en-US" altLang="zh-CN" sz="24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E207458-A648-BB4F-C141-71F488E0FBA2}"/>
              </a:ext>
            </a:extLst>
          </p:cNvPr>
          <p:cNvSpPr txBox="1"/>
          <p:nvPr/>
        </p:nvSpPr>
        <p:spPr>
          <a:xfrm>
            <a:off x="804384" y="2131516"/>
            <a:ext cx="5464634" cy="429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课程材料</a:t>
            </a:r>
            <a:r>
              <a:rPr lang="zh-CN" altLang="en-US" sz="20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仍在施工中，陆续更新</a:t>
            </a:r>
            <a:endParaRPr lang="en-US" altLang="zh-CN" sz="2000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BD139DD-1E9D-179E-D47E-8DBE397F83FC}"/>
              </a:ext>
            </a:extLst>
          </p:cNvPr>
          <p:cNvSpPr txBox="1"/>
          <p:nvPr/>
        </p:nvSpPr>
        <p:spPr>
          <a:xfrm>
            <a:off x="804384" y="2699553"/>
            <a:ext cx="5464634" cy="429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lang="zh-CN" altLang="en-US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上课周前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的为</a:t>
            </a:r>
            <a:r>
              <a:rPr lang="zh-CN" altLang="en-US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前瞻版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14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14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beta</a:t>
            </a:r>
            <a:r>
              <a:rPr lang="zh-CN" altLang="en-US" sz="14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版 供预习）</a:t>
            </a:r>
            <a:endParaRPr lang="en-US" altLang="zh-CN" sz="2000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0E9F5D4-C35F-B92C-3F4F-EFC3609B15AB}"/>
              </a:ext>
            </a:extLst>
          </p:cNvPr>
          <p:cNvSpPr txBox="1"/>
          <p:nvPr/>
        </p:nvSpPr>
        <p:spPr>
          <a:xfrm>
            <a:off x="804384" y="3267590"/>
            <a:ext cx="5464634" cy="697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稳定版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一定 会在 </a:t>
            </a:r>
            <a:r>
              <a:rPr lang="zh-CN" altLang="en-US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上课当周 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更新发布</a:t>
            </a: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defTabSz="864108">
              <a:lnSpc>
                <a:spcPct val="120000"/>
              </a:lnSpc>
              <a:defRPr/>
            </a:pPr>
            <a:r>
              <a:rPr lang="zh-CN" altLang="en-US" sz="14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（最终上课使用）</a:t>
            </a:r>
            <a:endParaRPr lang="en-US" altLang="zh-CN" sz="1400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9AD6ED7-0EA8-D57C-8B3F-0B5D13DD7123}"/>
              </a:ext>
            </a:extLst>
          </p:cNvPr>
          <p:cNvSpPr txBox="1"/>
          <p:nvPr/>
        </p:nvSpPr>
        <p:spPr>
          <a:xfrm>
            <a:off x="804384" y="4475734"/>
            <a:ext cx="4891878" cy="106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例如，今天 第零、一章 为 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稳定版</a:t>
            </a:r>
            <a:endParaRPr lang="en-US" altLang="zh-CN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lvl="0" indent="-28575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第二章及其后续为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前瞻版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14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（细节会有略微更新）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标题 7">
            <a:extLst>
              <a:ext uri="{FF2B5EF4-FFF2-40B4-BE49-F238E27FC236}">
                <a16:creationId xmlns:a16="http://schemas.microsoft.com/office/drawing/2014/main" id="{61B0FFE3-FCFB-64A5-7A42-9235E42E2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GB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在线</a:t>
            </a:r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教程使用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Online</a:t>
            </a:r>
            <a:r>
              <a:rPr lang="zh-CN" altLang="en-US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Tutorial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1" name="图形 10" descr="警告 纯色填充">
            <a:extLst>
              <a:ext uri="{FF2B5EF4-FFF2-40B4-BE49-F238E27FC236}">
                <a16:creationId xmlns:a16="http://schemas.microsoft.com/office/drawing/2014/main" id="{7E489134-A366-24E6-9BDC-CD0D9366EE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04253" y="1398102"/>
            <a:ext cx="489487" cy="489487"/>
          </a:xfrm>
          <a:prstGeom prst="rect">
            <a:avLst/>
          </a:prstGeom>
        </p:spPr>
      </p:pic>
      <p:sp>
        <p:nvSpPr>
          <p:cNvPr id="12" name="圆角矩形 11">
            <a:extLst>
              <a:ext uri="{FF2B5EF4-FFF2-40B4-BE49-F238E27FC236}">
                <a16:creationId xmlns:a16="http://schemas.microsoft.com/office/drawing/2014/main" id="{12EE329B-DCBA-25C8-9471-728B7F1DD508}"/>
              </a:ext>
            </a:extLst>
          </p:cNvPr>
          <p:cNvSpPr/>
          <p:nvPr/>
        </p:nvSpPr>
        <p:spPr>
          <a:xfrm>
            <a:off x="5382848" y="2187591"/>
            <a:ext cx="6004768" cy="1089242"/>
          </a:xfrm>
          <a:prstGeom prst="roundRect">
            <a:avLst>
              <a:gd name="adj" fmla="val 16404"/>
            </a:avLst>
          </a:prstGeom>
          <a:solidFill>
            <a:srgbClr val="92D050">
              <a:alpha val="10096"/>
            </a:srgbClr>
          </a:solidFill>
          <a:ln>
            <a:solidFill>
              <a:srgbClr val="182E7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圆角矩形 14">
            <a:extLst>
              <a:ext uri="{FF2B5EF4-FFF2-40B4-BE49-F238E27FC236}">
                <a16:creationId xmlns:a16="http://schemas.microsoft.com/office/drawing/2014/main" id="{62662D8D-34FC-0182-4914-55CBD6B2FD66}"/>
              </a:ext>
            </a:extLst>
          </p:cNvPr>
          <p:cNvSpPr/>
          <p:nvPr/>
        </p:nvSpPr>
        <p:spPr>
          <a:xfrm>
            <a:off x="5382848" y="3344067"/>
            <a:ext cx="6004768" cy="1828431"/>
          </a:xfrm>
          <a:prstGeom prst="roundRect">
            <a:avLst>
              <a:gd name="adj" fmla="val 15936"/>
            </a:avLst>
          </a:prstGeom>
          <a:solidFill>
            <a:srgbClr val="FF0000">
              <a:alpha val="10096"/>
            </a:srgbClr>
          </a:solidFill>
          <a:ln>
            <a:solidFill>
              <a:srgbClr val="182E7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979681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BAD0F-4F07-2D2A-A8B7-7FDDC7B3B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D7BFF93-D0C4-11F3-15FA-F4380E212EF1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9364273-0B94-B2B2-6B3D-A6F53BAEA7E4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F4CE890-619F-E46D-324B-470B7F5B5FA0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D909A651-CCD9-B30E-6613-3B73E83A78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BA77ABC-C9E5-8208-C48D-929286815F38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949BEEB-C9B0-FD89-B45A-7457E5EE87E6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3D1037EB-4767-47D9-A9AF-289604DF65F4}"/>
              </a:ext>
            </a:extLst>
          </p:cNvPr>
          <p:cNvGrpSpPr/>
          <p:nvPr/>
        </p:nvGrpSpPr>
        <p:grpSpPr>
          <a:xfrm>
            <a:off x="4413932" y="3057277"/>
            <a:ext cx="3364137" cy="743446"/>
            <a:chOff x="7308943" y="2048744"/>
            <a:chExt cx="3364137" cy="743446"/>
          </a:xfrm>
        </p:grpSpPr>
        <p:sp>
          <p:nvSpPr>
            <p:cNvPr id="258" name="Freeform 78">
              <a:extLst>
                <a:ext uri="{FF2B5EF4-FFF2-40B4-BE49-F238E27FC236}">
                  <a16:creationId xmlns:a16="http://schemas.microsoft.com/office/drawing/2014/main" id="{905ED955-BB9C-7F4B-1E25-EC749C772C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2280404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54" name="Group 269">
              <a:extLst>
                <a:ext uri="{FF2B5EF4-FFF2-40B4-BE49-F238E27FC236}">
                  <a16:creationId xmlns:a16="http://schemas.microsoft.com/office/drawing/2014/main" id="{8D5AE1AA-57D5-4F4C-B5DC-FDB26668312A}"/>
                </a:ext>
              </a:extLst>
            </p:cNvPr>
            <p:cNvGrpSpPr/>
            <p:nvPr/>
          </p:nvGrpSpPr>
          <p:grpSpPr>
            <a:xfrm>
              <a:off x="8208947" y="2100409"/>
              <a:ext cx="2464133" cy="675677"/>
              <a:chOff x="8094691" y="2038021"/>
              <a:chExt cx="2464133" cy="675677"/>
            </a:xfrm>
          </p:grpSpPr>
          <p:sp>
            <p:nvSpPr>
              <p:cNvPr id="255" name="TextBox 6">
                <a:extLst>
                  <a:ext uri="{FF2B5EF4-FFF2-40B4-BE49-F238E27FC236}">
                    <a16:creationId xmlns:a16="http://schemas.microsoft.com/office/drawing/2014/main" id="{AD1F0C49-AC2D-0573-DDB7-8A4910F8600A}"/>
                  </a:ext>
                </a:extLst>
              </p:cNvPr>
              <p:cNvSpPr txBox="1"/>
              <p:nvPr/>
            </p:nvSpPr>
            <p:spPr>
              <a:xfrm>
                <a:off x="8094691" y="2436699"/>
                <a:ext cx="2464133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Personal Introduction</a:t>
                </a:r>
                <a:endParaRPr lang="en-GB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6" name="TextBox 268">
                <a:extLst>
                  <a:ext uri="{FF2B5EF4-FFF2-40B4-BE49-F238E27FC236}">
                    <a16:creationId xmlns:a16="http://schemas.microsoft.com/office/drawing/2014/main" id="{3F1CAE64-B645-C94A-7F67-6DD028E85CFE}"/>
                  </a:ext>
                </a:extLst>
              </p:cNvPr>
              <p:cNvSpPr txBox="1"/>
              <p:nvPr/>
            </p:nvSpPr>
            <p:spPr>
              <a:xfrm>
                <a:off x="8094691" y="2038021"/>
                <a:ext cx="246413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个人简介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69696CEC-E85C-C1B8-951D-BE8870F9AB9E}"/>
                </a:ext>
              </a:extLst>
            </p:cNvPr>
            <p:cNvSpPr txBox="1"/>
            <p:nvPr/>
          </p:nvSpPr>
          <p:spPr>
            <a:xfrm>
              <a:off x="7308943" y="2084304"/>
              <a:ext cx="90000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7C916324-48ED-D78D-5E6D-51DFE50B5B46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2048744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接连接符 247">
              <a:extLst>
                <a:ext uri="{FF2B5EF4-FFF2-40B4-BE49-F238E27FC236}">
                  <a16:creationId xmlns:a16="http://schemas.microsoft.com/office/drawing/2014/main" id="{A2EDDBA9-4E14-3134-D46F-ABEF010FB5EB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2792190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0" name="直接连接符 269">
            <a:extLst>
              <a:ext uri="{FF2B5EF4-FFF2-40B4-BE49-F238E27FC236}">
                <a16:creationId xmlns:a16="http://schemas.microsoft.com/office/drawing/2014/main" id="{09213487-7032-AA67-5F9F-AE29FF9A2257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030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FC386-3EB6-236C-9EE4-25076F534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53071B2-06FF-9FCA-9A8F-4E030C5F67F7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8A0AC4A-66BC-9FB2-D36A-397B10C00939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69C51A9-079E-8998-79A1-9E4F71733D2E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60AF911A-CC49-E33E-37C7-301986C640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15B6643-901A-BFE7-74EE-DFCA6D5224CE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9BE6310-BAED-BF20-C843-2F116A638B45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0" name="直接连接符 269">
            <a:extLst>
              <a:ext uri="{FF2B5EF4-FFF2-40B4-BE49-F238E27FC236}">
                <a16:creationId xmlns:a16="http://schemas.microsoft.com/office/drawing/2014/main" id="{75F14881-E7FA-F5D0-D6FE-0FA5AC104693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5" name="组合 244">
            <a:extLst>
              <a:ext uri="{FF2B5EF4-FFF2-40B4-BE49-F238E27FC236}">
                <a16:creationId xmlns:a16="http://schemas.microsoft.com/office/drawing/2014/main" id="{2E9A0860-FB74-3E2A-795C-FD50CF1FFEA5}"/>
              </a:ext>
            </a:extLst>
          </p:cNvPr>
          <p:cNvGrpSpPr/>
          <p:nvPr/>
        </p:nvGrpSpPr>
        <p:grpSpPr>
          <a:xfrm>
            <a:off x="4433200" y="3057277"/>
            <a:ext cx="3325601" cy="743446"/>
            <a:chOff x="7347481" y="3666536"/>
            <a:chExt cx="3325601" cy="743446"/>
          </a:xfrm>
        </p:grpSpPr>
        <p:sp>
          <p:nvSpPr>
            <p:cNvPr id="267" name="Freeform 78">
              <a:extLst>
                <a:ext uri="{FF2B5EF4-FFF2-40B4-BE49-F238E27FC236}">
                  <a16:creationId xmlns:a16="http://schemas.microsoft.com/office/drawing/2014/main" id="{A7CBACA5-4A5C-B1AA-A226-E60878F885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3862636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63" name="Group 269">
              <a:extLst>
                <a:ext uri="{FF2B5EF4-FFF2-40B4-BE49-F238E27FC236}">
                  <a16:creationId xmlns:a16="http://schemas.microsoft.com/office/drawing/2014/main" id="{54AAF96A-485D-35DF-3DE0-7C39E87F766D}"/>
                </a:ext>
              </a:extLst>
            </p:cNvPr>
            <p:cNvGrpSpPr/>
            <p:nvPr/>
          </p:nvGrpSpPr>
          <p:grpSpPr>
            <a:xfrm>
              <a:off x="8208948" y="3682641"/>
              <a:ext cx="2464134" cy="675677"/>
              <a:chOff x="8094690" y="2038021"/>
              <a:chExt cx="3071574" cy="675677"/>
            </a:xfrm>
          </p:grpSpPr>
          <p:sp>
            <p:nvSpPr>
              <p:cNvPr id="264" name="TextBox 6">
                <a:extLst>
                  <a:ext uri="{FF2B5EF4-FFF2-40B4-BE49-F238E27FC236}">
                    <a16:creationId xmlns:a16="http://schemas.microsoft.com/office/drawing/2014/main" id="{BEB1F549-F27A-DDF1-A6B2-A2797079FA78}"/>
                  </a:ext>
                </a:extLst>
              </p:cNvPr>
              <p:cNvSpPr txBox="1"/>
              <p:nvPr/>
            </p:nvSpPr>
            <p:spPr>
              <a:xfrm>
                <a:off x="8094692" y="2436700"/>
                <a:ext cx="3071572" cy="276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Assessment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Criteria</a:t>
                </a:r>
                <a:endParaRPr lang="en-GB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5" name="TextBox 268">
                <a:extLst>
                  <a:ext uri="{FF2B5EF4-FFF2-40B4-BE49-F238E27FC236}">
                    <a16:creationId xmlns:a16="http://schemas.microsoft.com/office/drawing/2014/main" id="{96EC4A05-4D4A-7F06-52AE-CDC0C9FDC378}"/>
                  </a:ext>
                </a:extLst>
              </p:cNvPr>
              <p:cNvSpPr txBox="1"/>
              <p:nvPr/>
            </p:nvSpPr>
            <p:spPr>
              <a:xfrm>
                <a:off x="8094690" y="2038021"/>
                <a:ext cx="307157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考核模式与标准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20FBAB61-A64E-1BD9-3C67-1B6830986FA0}"/>
                </a:ext>
              </a:extLst>
            </p:cNvPr>
            <p:cNvSpPr txBox="1"/>
            <p:nvPr/>
          </p:nvSpPr>
          <p:spPr>
            <a:xfrm>
              <a:off x="7347481" y="3666536"/>
              <a:ext cx="90932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2.4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12" name="直接连接符 29">
              <a:extLst>
                <a:ext uri="{FF2B5EF4-FFF2-40B4-BE49-F238E27FC236}">
                  <a16:creationId xmlns:a16="http://schemas.microsoft.com/office/drawing/2014/main" id="{6AF3639F-A0EA-F03D-58E3-3ADE512733E3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3666536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247">
              <a:extLst>
                <a:ext uri="{FF2B5EF4-FFF2-40B4-BE49-F238E27FC236}">
                  <a16:creationId xmlns:a16="http://schemas.microsoft.com/office/drawing/2014/main" id="{2E487FDC-7D56-FAD0-B475-B135DF13F743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4409982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679672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A7832-5154-370D-A884-F757285B5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272697D-DC54-F739-D319-503353B68CA8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A00B92D-05EC-380F-A223-74FCB5A6DF19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282CB1A-8D96-5F26-86B6-9CC313A371E6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F76CD07E-0804-EF26-64F6-9D33E9CC4F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EF39CE7-14B8-D51F-A369-C578AE9BFBFA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CD2ED04-2BF6-615E-E112-ACC10461E615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72A1ADF5-778C-2860-625F-C2D71EA64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考核模式与标准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Assessment Criteria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F033050B-2CBB-4E6E-5A91-18174405B69C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9351D02B-8965-9D4C-2608-65894E3554CD}"/>
              </a:ext>
            </a:extLst>
          </p:cNvPr>
          <p:cNvSpPr txBox="1"/>
          <p:nvPr/>
        </p:nvSpPr>
        <p:spPr>
          <a:xfrm>
            <a:off x="458948" y="1415537"/>
            <a:ext cx="58100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考核标准概述</a:t>
            </a:r>
            <a:endParaRPr lang="en-US" altLang="zh-CN" sz="2400" b="1" dirty="0">
              <a:solidFill>
                <a:srgbClr val="182E7A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9EABCB7-191C-15B7-A9FC-D3EB26B25048}"/>
              </a:ext>
            </a:extLst>
          </p:cNvPr>
          <p:cNvSpPr txBox="1"/>
          <p:nvPr/>
        </p:nvSpPr>
        <p:spPr>
          <a:xfrm>
            <a:off x="1095329" y="2935681"/>
            <a:ext cx="5464634" cy="429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过程性考核（课堂参与） </a:t>
            </a:r>
            <a:r>
              <a:rPr lang="en-US" altLang="zh-CN" sz="20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15%</a:t>
            </a:r>
            <a:endParaRPr lang="en-US" altLang="zh-CN" sz="2000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979B16B-2A42-C5C7-DF2E-78A432FFA40E}"/>
              </a:ext>
            </a:extLst>
          </p:cNvPr>
          <p:cNvSpPr txBox="1"/>
          <p:nvPr/>
        </p:nvSpPr>
        <p:spPr>
          <a:xfrm>
            <a:off x="1095329" y="3503718"/>
            <a:ext cx="5464634" cy="429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期中考核  （研究方案 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+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方案汇报）</a:t>
            </a:r>
            <a:r>
              <a:rPr lang="en-US" altLang="zh-CN" sz="20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35%</a:t>
            </a:r>
            <a:endParaRPr lang="en-US" altLang="zh-CN" sz="2000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ECD35B2-963F-C8F2-A488-AFB7343C3064}"/>
              </a:ext>
            </a:extLst>
          </p:cNvPr>
          <p:cNvSpPr txBox="1"/>
          <p:nvPr/>
        </p:nvSpPr>
        <p:spPr>
          <a:xfrm>
            <a:off x="1095329" y="4071755"/>
            <a:ext cx="5464634" cy="429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期末考核 （研究论文，研究汇报）</a:t>
            </a:r>
            <a:r>
              <a:rPr lang="en-US" altLang="zh-CN" sz="20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50%</a:t>
            </a:r>
            <a:endParaRPr lang="en-US" altLang="zh-CN" sz="2000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89FCD35-0518-FD17-A683-1FCE42F4CFE2}"/>
              </a:ext>
            </a:extLst>
          </p:cNvPr>
          <p:cNvSpPr txBox="1"/>
          <p:nvPr/>
        </p:nvSpPr>
        <p:spPr>
          <a:xfrm>
            <a:off x="804383" y="2145189"/>
            <a:ext cx="6289144" cy="429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</a:t>
            </a:r>
            <a:r>
              <a:rPr lang="zh-CN" altLang="en-US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小组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为单位进行考核 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（每组 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3-4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人，自行组队）</a:t>
            </a:r>
            <a:endParaRPr lang="en-US" altLang="zh-CN" sz="200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4712FD5-1A12-81EE-DE5E-DB096E81CDC3}"/>
              </a:ext>
            </a:extLst>
          </p:cNvPr>
          <p:cNvSpPr txBox="1"/>
          <p:nvPr/>
        </p:nvSpPr>
        <p:spPr>
          <a:xfrm>
            <a:off x="6989468" y="2878955"/>
            <a:ext cx="4883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于</a:t>
            </a: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第三周前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完成组队，并</a:t>
            </a: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提交队伍名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名单</a:t>
            </a:r>
            <a:endParaRPr kumimoji="0" lang="en-GB" altLang="zh-CN" b="1" i="0" u="none" strike="noStrike" kern="1200" cap="none" spc="0" normalizeH="0" baseline="0" noProof="0" dirty="0">
              <a:ln>
                <a:noFill/>
              </a:ln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2" name="图形 11" descr="施工路障 纯色填充">
            <a:extLst>
              <a:ext uri="{FF2B5EF4-FFF2-40B4-BE49-F238E27FC236}">
                <a16:creationId xmlns:a16="http://schemas.microsoft.com/office/drawing/2014/main" id="{BFCA8C6C-DD19-77F2-0389-8D51304B09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89468" y="2304098"/>
            <a:ext cx="458569" cy="490938"/>
          </a:xfrm>
          <a:prstGeom prst="rect">
            <a:avLst/>
          </a:prstGeom>
        </p:spPr>
      </p:pic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84AC53D2-B206-D5A5-D241-A4F98ABB238B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6261072" y="2695328"/>
            <a:ext cx="728396" cy="368293"/>
          </a:xfrm>
          <a:prstGeom prst="straightConnector1">
            <a:avLst/>
          </a:prstGeom>
          <a:ln w="38100">
            <a:solidFill>
              <a:schemeClr val="dk1">
                <a:alpha val="70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732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A6F3A4-0DD3-DE0D-1D27-78D3A8A5F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>
            <a:extLst>
              <a:ext uri="{FF2B5EF4-FFF2-40B4-BE49-F238E27FC236}">
                <a16:creationId xmlns:a16="http://schemas.microsoft.com/office/drawing/2014/main" id="{3DCCB6CA-5181-6585-49F8-2A0FB6669C35}"/>
              </a:ext>
            </a:extLst>
          </p:cNvPr>
          <p:cNvSpPr txBox="1"/>
          <p:nvPr/>
        </p:nvSpPr>
        <p:spPr>
          <a:xfrm>
            <a:off x="1657461" y="4372976"/>
            <a:ext cx="9032344" cy="429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随堂章节练习完成度（</a:t>
            </a:r>
            <a:r>
              <a:rPr lang="zh-CN" altLang="en-US" sz="20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有代码部分 与 无代码部分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 与 </a:t>
            </a:r>
            <a:r>
              <a:rPr lang="zh-CN" altLang="en-US" sz="20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根据难度适当加分</a:t>
            </a:r>
            <a:endParaRPr lang="en-US" altLang="zh-CN" sz="2000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8E57592-DCF4-AA62-9168-B27ACC644705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8AC5C4A-0AA1-EC34-9317-8E3EA27F75BF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F3BCD2F-FDEB-188C-E21D-CA3C057C6D6F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9234632B-29C5-258F-7B8B-16DD6CF26F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2E10C4B-C968-A33F-0580-87719C169988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E44DE06-FFA8-52E5-3563-5EE2203AD527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F8EBFBDA-845A-6878-5ADF-FEED475B0EB7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E83128D1-C2FD-7E08-509F-5D59C4FDC480}"/>
              </a:ext>
            </a:extLst>
          </p:cNvPr>
          <p:cNvSpPr txBox="1"/>
          <p:nvPr/>
        </p:nvSpPr>
        <p:spPr>
          <a:xfrm>
            <a:off x="458948" y="1415537"/>
            <a:ext cx="58100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过程性考核 （</a:t>
            </a:r>
            <a:r>
              <a:rPr lang="en-US" altLang="zh-CN" sz="24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15%</a:t>
            </a:r>
            <a:r>
              <a:rPr lang="zh-CN" altLang="en-US" sz="24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altLang="zh-CN" sz="2400" b="1" dirty="0">
              <a:solidFill>
                <a:srgbClr val="182E7A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087CDD5-5AC5-5CF7-6D32-66D7F6FCD364}"/>
              </a:ext>
            </a:extLst>
          </p:cNvPr>
          <p:cNvSpPr txBox="1"/>
          <p:nvPr/>
        </p:nvSpPr>
        <p:spPr>
          <a:xfrm>
            <a:off x="1657461" y="2935681"/>
            <a:ext cx="5464634" cy="429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出勤、签到 （</a:t>
            </a:r>
            <a:r>
              <a:rPr lang="zh-CN" altLang="en-US" sz="20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扫二维码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为主，</a:t>
            </a:r>
            <a:r>
              <a:rPr lang="zh-CN" altLang="en-US" sz="20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因故可请假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altLang="zh-CN" sz="2000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3317EA2-5AED-143E-CAD2-732000652EA8}"/>
              </a:ext>
            </a:extLst>
          </p:cNvPr>
          <p:cNvSpPr txBox="1"/>
          <p:nvPr/>
        </p:nvSpPr>
        <p:spPr>
          <a:xfrm>
            <a:off x="1657461" y="3503718"/>
            <a:ext cx="5464634" cy="429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课堂参与、小组讨论 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学习等</a:t>
            </a:r>
            <a:endParaRPr lang="en-US" altLang="zh-CN" sz="2000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832CB6D-9BF7-495E-049C-CDB074D4F4B5}"/>
              </a:ext>
            </a:extLst>
          </p:cNvPr>
          <p:cNvSpPr txBox="1"/>
          <p:nvPr/>
        </p:nvSpPr>
        <p:spPr>
          <a:xfrm>
            <a:off x="804383" y="2145189"/>
            <a:ext cx="5984343" cy="429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</a:t>
            </a:r>
            <a:r>
              <a:rPr lang="zh-CN" altLang="en-US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小组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为单位进行考核，</a:t>
            </a:r>
            <a:r>
              <a:rPr lang="zh-CN" altLang="en-US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随堂记录打分</a:t>
            </a:r>
            <a:endParaRPr lang="en-US" altLang="zh-CN" sz="2000" dirty="0">
              <a:solidFill>
                <a:srgbClr val="FF0000"/>
              </a:solidFill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左大括号 10">
            <a:extLst>
              <a:ext uri="{FF2B5EF4-FFF2-40B4-BE49-F238E27FC236}">
                <a16:creationId xmlns:a16="http://schemas.microsoft.com/office/drawing/2014/main" id="{B57D9F40-211C-CADC-1327-057E24518938}"/>
              </a:ext>
            </a:extLst>
          </p:cNvPr>
          <p:cNvSpPr/>
          <p:nvPr/>
        </p:nvSpPr>
        <p:spPr>
          <a:xfrm>
            <a:off x="1343891" y="3045240"/>
            <a:ext cx="303777" cy="790015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左大括号 11">
            <a:extLst>
              <a:ext uri="{FF2B5EF4-FFF2-40B4-BE49-F238E27FC236}">
                <a16:creationId xmlns:a16="http://schemas.microsoft.com/office/drawing/2014/main" id="{319A3EE6-64CB-B7D7-CDA0-B6D7FC803274}"/>
              </a:ext>
            </a:extLst>
          </p:cNvPr>
          <p:cNvSpPr/>
          <p:nvPr/>
        </p:nvSpPr>
        <p:spPr>
          <a:xfrm>
            <a:off x="1343891" y="4371697"/>
            <a:ext cx="303777" cy="422959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021F127-052E-2110-4F77-308543ACCD35}"/>
              </a:ext>
            </a:extLst>
          </p:cNvPr>
          <p:cNvSpPr txBox="1"/>
          <p:nvPr/>
        </p:nvSpPr>
        <p:spPr>
          <a:xfrm>
            <a:off x="553750" y="3255581"/>
            <a:ext cx="7325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7.5%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6D73034-AECF-456E-8CCD-E78EFCF351F3}"/>
              </a:ext>
            </a:extLst>
          </p:cNvPr>
          <p:cNvSpPr txBox="1"/>
          <p:nvPr/>
        </p:nvSpPr>
        <p:spPr>
          <a:xfrm>
            <a:off x="553750" y="4401930"/>
            <a:ext cx="7325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7.5%</a:t>
            </a:r>
            <a:endParaRPr lang="zh-CN" altLang="en-US" dirty="0"/>
          </a:p>
        </p:txBody>
      </p:sp>
      <p:sp>
        <p:nvSpPr>
          <p:cNvPr id="22" name="标题 7">
            <a:extLst>
              <a:ext uri="{FF2B5EF4-FFF2-40B4-BE49-F238E27FC236}">
                <a16:creationId xmlns:a16="http://schemas.microsoft.com/office/drawing/2014/main" id="{5AA0D197-C55F-BFFB-36E6-3FF0AE451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考核模式与标准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Assessment Criteria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51D4D76C-8F49-EA30-D254-A31CF576D372}"/>
              </a:ext>
            </a:extLst>
          </p:cNvPr>
          <p:cNvSpPr txBox="1"/>
          <p:nvPr/>
        </p:nvSpPr>
        <p:spPr>
          <a:xfrm>
            <a:off x="8417257" y="5512345"/>
            <a:ext cx="42228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需在课堂中向老师</a:t>
            </a:r>
            <a:r>
              <a:rPr lang="zh-CN" altLang="en-US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介绍创新部分</a:t>
            </a:r>
            <a:endParaRPr kumimoji="0" lang="en-GB" altLang="zh-CN" b="1" i="0" u="none" strike="noStrike" kern="1200" cap="none" spc="0" normalizeH="0" baseline="0" noProof="0" dirty="0">
              <a:ln>
                <a:noFill/>
              </a:ln>
              <a:effectLst/>
              <a:highlight>
                <a:srgbClr val="00FFFF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4" name="图形 23" descr="施工路障 纯色填充">
            <a:extLst>
              <a:ext uri="{FF2B5EF4-FFF2-40B4-BE49-F238E27FC236}">
                <a16:creationId xmlns:a16="http://schemas.microsoft.com/office/drawing/2014/main" id="{8225CBF6-C566-B4DE-99F7-F4DB715AF3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58688" y="5455028"/>
            <a:ext cx="458569" cy="490938"/>
          </a:xfrm>
          <a:prstGeom prst="rect">
            <a:avLst/>
          </a:prstGeom>
        </p:spPr>
      </p:pic>
      <p:cxnSp>
        <p:nvCxnSpPr>
          <p:cNvPr id="25" name="直线箭头连接符 24">
            <a:extLst>
              <a:ext uri="{FF2B5EF4-FFF2-40B4-BE49-F238E27FC236}">
                <a16:creationId xmlns:a16="http://schemas.microsoft.com/office/drawing/2014/main" id="{7930DC11-891E-B1FB-C8B5-9875DF852263}"/>
              </a:ext>
            </a:extLst>
          </p:cNvPr>
          <p:cNvCxnSpPr>
            <a:cxnSpLocks/>
          </p:cNvCxnSpPr>
          <p:nvPr/>
        </p:nvCxnSpPr>
        <p:spPr>
          <a:xfrm flipV="1">
            <a:off x="8551211" y="4900853"/>
            <a:ext cx="0" cy="554175"/>
          </a:xfrm>
          <a:prstGeom prst="straightConnector1">
            <a:avLst/>
          </a:prstGeom>
          <a:ln w="38100">
            <a:solidFill>
              <a:schemeClr val="dk1">
                <a:alpha val="70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AF1CA2AA-00B1-5FD4-05F8-2DA5FE44ED9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7972" y="2425768"/>
            <a:ext cx="1804872" cy="1019826"/>
          </a:xfrm>
          <a:prstGeom prst="rect">
            <a:avLst/>
          </a:prstGeom>
        </p:spPr>
      </p:pic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2F46653D-77AB-44A1-7660-BE05B57CF825}"/>
              </a:ext>
            </a:extLst>
          </p:cNvPr>
          <p:cNvCxnSpPr>
            <a:cxnSpLocks/>
          </p:cNvCxnSpPr>
          <p:nvPr/>
        </p:nvCxnSpPr>
        <p:spPr>
          <a:xfrm>
            <a:off x="6929011" y="3210759"/>
            <a:ext cx="1029677" cy="0"/>
          </a:xfrm>
          <a:prstGeom prst="straightConnector1">
            <a:avLst/>
          </a:prstGeom>
          <a:ln w="38100">
            <a:solidFill>
              <a:schemeClr val="dk1">
                <a:alpha val="70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4469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02FE8-7F75-5380-717B-C547474A6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A7DF673-EB16-BAFD-C478-9A61BC11FB5C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A6A147A-BAC0-174E-2525-40D590918E8C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5C1F954-D956-2382-027B-39DFE9996617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72273188-9780-F80F-5CF0-7854754090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496F83E2-4139-D164-BB6E-C7F56DB3CC65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686E667-06B9-CB4F-C623-0FDB373B64C2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335276D1-68B0-1F94-4664-16B1474F0772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A88F0F3C-DD18-6A38-9FBB-A7DB92E25AA9}"/>
              </a:ext>
            </a:extLst>
          </p:cNvPr>
          <p:cNvSpPr txBox="1"/>
          <p:nvPr/>
        </p:nvSpPr>
        <p:spPr>
          <a:xfrm>
            <a:off x="458948" y="1415537"/>
            <a:ext cx="58100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期中考核 （</a:t>
            </a:r>
            <a:r>
              <a:rPr lang="en-US" altLang="zh-CN" sz="24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35%</a:t>
            </a:r>
            <a:r>
              <a:rPr lang="zh-CN" altLang="en-US" sz="24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altLang="zh-CN" sz="2400" b="1" dirty="0">
              <a:solidFill>
                <a:srgbClr val="182E7A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0D51096-6DB3-E18E-3337-48B96E0DCD8E}"/>
              </a:ext>
            </a:extLst>
          </p:cNvPr>
          <p:cNvSpPr txBox="1"/>
          <p:nvPr/>
        </p:nvSpPr>
        <p:spPr>
          <a:xfrm>
            <a:off x="1657461" y="2955834"/>
            <a:ext cx="5464634" cy="429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研究计划书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Research Proposal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262429A-0B97-BF33-8516-EE563CA292D9}"/>
              </a:ext>
            </a:extLst>
          </p:cNvPr>
          <p:cNvSpPr txBox="1"/>
          <p:nvPr/>
        </p:nvSpPr>
        <p:spPr>
          <a:xfrm>
            <a:off x="1657461" y="4371697"/>
            <a:ext cx="5464634" cy="429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方案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PPT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汇报 </a:t>
            </a:r>
            <a:r>
              <a:rPr lang="en-GB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Oral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Presentation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9CEC4FF-C913-F216-2C7E-F4B6508566EC}"/>
              </a:ext>
            </a:extLst>
          </p:cNvPr>
          <p:cNvSpPr txBox="1"/>
          <p:nvPr/>
        </p:nvSpPr>
        <p:spPr>
          <a:xfrm>
            <a:off x="804383" y="2145189"/>
            <a:ext cx="5984343" cy="429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</a:t>
            </a:r>
            <a:r>
              <a:rPr lang="zh-CN" altLang="en-US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小组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为单位进行考核，小组成员</a:t>
            </a:r>
            <a:r>
              <a:rPr lang="zh-CN" altLang="en-US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合作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完成</a:t>
            </a:r>
            <a:endParaRPr lang="en-US" altLang="zh-CN" sz="200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4D1F88E-4C24-1624-AF50-1F3D63AF0814}"/>
              </a:ext>
            </a:extLst>
          </p:cNvPr>
          <p:cNvSpPr txBox="1"/>
          <p:nvPr/>
        </p:nvSpPr>
        <p:spPr>
          <a:xfrm>
            <a:off x="553750" y="4401930"/>
            <a:ext cx="7325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15%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E26DF9A-9580-A4B2-5E8B-6B994813C89B}"/>
              </a:ext>
            </a:extLst>
          </p:cNvPr>
          <p:cNvSpPr txBox="1"/>
          <p:nvPr/>
        </p:nvSpPr>
        <p:spPr>
          <a:xfrm>
            <a:off x="553750" y="2986067"/>
            <a:ext cx="7325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20%</a:t>
            </a:r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B7D5B71-4286-7527-17B6-C127B979E422}"/>
              </a:ext>
            </a:extLst>
          </p:cNvPr>
          <p:cNvSpPr txBox="1"/>
          <p:nvPr/>
        </p:nvSpPr>
        <p:spPr>
          <a:xfrm>
            <a:off x="1657461" y="3637188"/>
            <a:ext cx="4438539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符合学术标准的 项目研究计划书 撰写</a:t>
            </a:r>
            <a:endParaRPr lang="en-US" altLang="zh-CN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749E8F3-3AD8-C7B0-64E3-3E6615DED23D}"/>
              </a:ext>
            </a:extLst>
          </p:cNvPr>
          <p:cNvSpPr txBox="1"/>
          <p:nvPr/>
        </p:nvSpPr>
        <p:spPr>
          <a:xfrm>
            <a:off x="1657461" y="5050352"/>
            <a:ext cx="5464634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研究计划小组汇报</a:t>
            </a:r>
            <a:endParaRPr lang="en-US" altLang="zh-CN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5BB85680-3169-02C9-9469-B371464C60B5}"/>
              </a:ext>
            </a:extLst>
          </p:cNvPr>
          <p:cNvSpPr txBox="1"/>
          <p:nvPr/>
        </p:nvSpPr>
        <p:spPr>
          <a:xfrm>
            <a:off x="804383" y="5609304"/>
            <a:ext cx="11041252" cy="429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具体要求 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考核标准 等 后续会陆续通知</a:t>
            </a:r>
            <a:endParaRPr lang="en-US" altLang="zh-CN" sz="2000" dirty="0">
              <a:solidFill>
                <a:srgbClr val="FF0000"/>
              </a:solidFill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左大括号 27">
            <a:extLst>
              <a:ext uri="{FF2B5EF4-FFF2-40B4-BE49-F238E27FC236}">
                <a16:creationId xmlns:a16="http://schemas.microsoft.com/office/drawing/2014/main" id="{D6800B80-259B-872B-3C16-B2061430FDC6}"/>
              </a:ext>
            </a:extLst>
          </p:cNvPr>
          <p:cNvSpPr/>
          <p:nvPr/>
        </p:nvSpPr>
        <p:spPr>
          <a:xfrm>
            <a:off x="1319989" y="4375117"/>
            <a:ext cx="303777" cy="422959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左大括号 28">
            <a:extLst>
              <a:ext uri="{FF2B5EF4-FFF2-40B4-BE49-F238E27FC236}">
                <a16:creationId xmlns:a16="http://schemas.microsoft.com/office/drawing/2014/main" id="{670335B4-C128-BE67-2C9E-B6C655A08EAB}"/>
              </a:ext>
            </a:extLst>
          </p:cNvPr>
          <p:cNvSpPr/>
          <p:nvPr/>
        </p:nvSpPr>
        <p:spPr>
          <a:xfrm>
            <a:off x="1319988" y="2959254"/>
            <a:ext cx="303777" cy="422959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标题 7">
            <a:extLst>
              <a:ext uri="{FF2B5EF4-FFF2-40B4-BE49-F238E27FC236}">
                <a16:creationId xmlns:a16="http://schemas.microsoft.com/office/drawing/2014/main" id="{5B2712AE-00E5-DD70-FD2F-03FD8F805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考核模式与标准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Assessment Criteria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3" name="直线箭头连接符 32">
            <a:extLst>
              <a:ext uri="{FF2B5EF4-FFF2-40B4-BE49-F238E27FC236}">
                <a16:creationId xmlns:a16="http://schemas.microsoft.com/office/drawing/2014/main" id="{21556C3D-681C-FA6C-0747-38E8F43D3452}"/>
              </a:ext>
            </a:extLst>
          </p:cNvPr>
          <p:cNvCxnSpPr>
            <a:cxnSpLocks/>
          </p:cNvCxnSpPr>
          <p:nvPr/>
        </p:nvCxnSpPr>
        <p:spPr>
          <a:xfrm>
            <a:off x="6269018" y="3811189"/>
            <a:ext cx="814004" cy="0"/>
          </a:xfrm>
          <a:prstGeom prst="straightConnector1">
            <a:avLst/>
          </a:prstGeom>
          <a:ln w="38100">
            <a:solidFill>
              <a:schemeClr val="dk1">
                <a:alpha val="70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左大括号 34">
            <a:extLst>
              <a:ext uri="{FF2B5EF4-FFF2-40B4-BE49-F238E27FC236}">
                <a16:creationId xmlns:a16="http://schemas.microsoft.com/office/drawing/2014/main" id="{E002E82B-26B8-94FF-DB54-F3C694510B1A}"/>
              </a:ext>
            </a:extLst>
          </p:cNvPr>
          <p:cNvSpPr/>
          <p:nvPr/>
        </p:nvSpPr>
        <p:spPr>
          <a:xfrm>
            <a:off x="7224275" y="2533561"/>
            <a:ext cx="415089" cy="2555255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B8EDB6F6-41BB-712B-BAC3-D2E9EB6FF8D0}"/>
              </a:ext>
            </a:extLst>
          </p:cNvPr>
          <p:cNvSpPr txBox="1"/>
          <p:nvPr/>
        </p:nvSpPr>
        <p:spPr>
          <a:xfrm>
            <a:off x="7699099" y="2533561"/>
            <a:ext cx="4513563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研究问题与背景</a:t>
            </a:r>
            <a:endParaRPr lang="en-US" altLang="zh-CN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DA493E89-B175-67CC-26D5-BDEA2C8F4827}"/>
              </a:ext>
            </a:extLst>
          </p:cNvPr>
          <p:cNvSpPr txBox="1"/>
          <p:nvPr/>
        </p:nvSpPr>
        <p:spPr>
          <a:xfrm>
            <a:off x="7699099" y="3097037"/>
            <a:ext cx="4513563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文献回顾与研究空白</a:t>
            </a:r>
            <a:endParaRPr lang="en-US" altLang="zh-CN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60C3681A-76EF-37CB-1957-D9673071913D}"/>
              </a:ext>
            </a:extLst>
          </p:cNvPr>
          <p:cNvSpPr txBox="1"/>
          <p:nvPr/>
        </p:nvSpPr>
        <p:spPr>
          <a:xfrm>
            <a:off x="7699099" y="3660513"/>
            <a:ext cx="4513563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研究数据与方法</a:t>
            </a:r>
            <a:endParaRPr lang="en-US" altLang="zh-CN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C231892A-016A-BCE4-C52B-8308C42B21C5}"/>
              </a:ext>
            </a:extLst>
          </p:cNvPr>
          <p:cNvSpPr txBox="1"/>
          <p:nvPr/>
        </p:nvSpPr>
        <p:spPr>
          <a:xfrm>
            <a:off x="7678437" y="4223989"/>
            <a:ext cx="4513563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预期结果与时间表</a:t>
            </a:r>
            <a:endParaRPr lang="en-US" altLang="zh-CN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93885193-79D4-A8ED-23A8-E51BE6051FE0}"/>
              </a:ext>
            </a:extLst>
          </p:cNvPr>
          <p:cNvSpPr txBox="1"/>
          <p:nvPr/>
        </p:nvSpPr>
        <p:spPr>
          <a:xfrm>
            <a:off x="7678437" y="4787466"/>
            <a:ext cx="4513563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en-GB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…</a:t>
            </a:r>
            <a:endParaRPr lang="en-US" altLang="zh-CN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88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13B557-D674-9065-D5B3-BAD9B30EC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4FADCB1-1AE4-D3B1-E2BE-02758A7C593E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09D8DE4-4C06-46E6-9CA9-E0C101B8E460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5915389-50EE-3E93-F38A-FFBAF1576BD5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ED2B2956-BE4B-CD90-CC6A-75FBAA52CEE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5F8A54C-401A-1CE9-2EDB-AAD252933BB9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8593543-F9B5-897B-B1A3-CBEC250E8D85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844CC10D-DA62-D8E0-E4B3-A91884923C9E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EDFE6825-A16A-96C9-CEB2-3921B08DE6DD}"/>
              </a:ext>
            </a:extLst>
          </p:cNvPr>
          <p:cNvSpPr txBox="1"/>
          <p:nvPr/>
        </p:nvSpPr>
        <p:spPr>
          <a:xfrm>
            <a:off x="458948" y="1415537"/>
            <a:ext cx="58100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期末考核 （</a:t>
            </a:r>
            <a:r>
              <a:rPr lang="en-US" altLang="zh-CN" sz="24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50%</a:t>
            </a:r>
            <a:r>
              <a:rPr lang="zh-CN" altLang="en-US" sz="24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altLang="zh-CN" sz="2400" b="1" dirty="0">
              <a:solidFill>
                <a:srgbClr val="182E7A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AC27A3B-2E81-9CDC-AF6A-8248441BE2B7}"/>
              </a:ext>
            </a:extLst>
          </p:cNvPr>
          <p:cNvSpPr txBox="1"/>
          <p:nvPr/>
        </p:nvSpPr>
        <p:spPr>
          <a:xfrm>
            <a:off x="1657461" y="2955834"/>
            <a:ext cx="5464634" cy="429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研究论文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Research Paper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26AFCD5-DD16-85F8-13B5-B8542D8E2868}"/>
              </a:ext>
            </a:extLst>
          </p:cNvPr>
          <p:cNvSpPr txBox="1"/>
          <p:nvPr/>
        </p:nvSpPr>
        <p:spPr>
          <a:xfrm>
            <a:off x="1657461" y="4371697"/>
            <a:ext cx="5464634" cy="429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论文海报展示 </a:t>
            </a:r>
            <a:r>
              <a:rPr lang="en-GB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Poster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Presentation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43F7130-8356-2701-940E-8461967FDAF8}"/>
              </a:ext>
            </a:extLst>
          </p:cNvPr>
          <p:cNvSpPr txBox="1"/>
          <p:nvPr/>
        </p:nvSpPr>
        <p:spPr>
          <a:xfrm>
            <a:off x="804382" y="2145189"/>
            <a:ext cx="10330649" cy="429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</a:t>
            </a:r>
            <a:r>
              <a:rPr lang="zh-CN" altLang="en-US" sz="20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个人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为单位进行考核，</a:t>
            </a:r>
            <a:r>
              <a:rPr lang="zh-CN" altLang="en-US" sz="2000" b="1" u="sng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</a:t>
            </a:r>
            <a:r>
              <a:rPr lang="zh-CN" altLang="en-US" sz="2000" b="1" u="sng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与小组成员讨论</a:t>
            </a:r>
            <a:r>
              <a:rPr lang="zh-CN" altLang="en-US" sz="2000" b="1" u="sng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是否合作</a:t>
            </a:r>
            <a:r>
              <a:rPr lang="zh-CN" altLang="en-US" sz="2000" b="1" u="sng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完成 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zh-CN" altLang="en-US" sz="20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需提前告知教师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altLang="zh-CN" sz="200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左大括号 11">
            <a:extLst>
              <a:ext uri="{FF2B5EF4-FFF2-40B4-BE49-F238E27FC236}">
                <a16:creationId xmlns:a16="http://schemas.microsoft.com/office/drawing/2014/main" id="{C012EF8A-9A84-2BBC-2811-9C35552FA345}"/>
              </a:ext>
            </a:extLst>
          </p:cNvPr>
          <p:cNvSpPr/>
          <p:nvPr/>
        </p:nvSpPr>
        <p:spPr>
          <a:xfrm>
            <a:off x="1319989" y="4375117"/>
            <a:ext cx="303777" cy="422959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2A8A8BF-F1B0-0CAC-DE59-8AED85E6D232}"/>
              </a:ext>
            </a:extLst>
          </p:cNvPr>
          <p:cNvSpPr txBox="1"/>
          <p:nvPr/>
        </p:nvSpPr>
        <p:spPr>
          <a:xfrm>
            <a:off x="553750" y="4401930"/>
            <a:ext cx="7325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15%</a:t>
            </a:r>
            <a:endParaRPr lang="zh-CN" altLang="en-US" dirty="0"/>
          </a:p>
        </p:txBody>
      </p:sp>
      <p:sp>
        <p:nvSpPr>
          <p:cNvPr id="15" name="左大括号 14">
            <a:extLst>
              <a:ext uri="{FF2B5EF4-FFF2-40B4-BE49-F238E27FC236}">
                <a16:creationId xmlns:a16="http://schemas.microsoft.com/office/drawing/2014/main" id="{627009DD-5A96-51F8-7CF1-8CAC1050815F}"/>
              </a:ext>
            </a:extLst>
          </p:cNvPr>
          <p:cNvSpPr/>
          <p:nvPr/>
        </p:nvSpPr>
        <p:spPr>
          <a:xfrm>
            <a:off x="1319988" y="2959254"/>
            <a:ext cx="303777" cy="422959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50FDDF3-99E9-7347-BCCB-288C37849923}"/>
              </a:ext>
            </a:extLst>
          </p:cNvPr>
          <p:cNvSpPr txBox="1"/>
          <p:nvPr/>
        </p:nvSpPr>
        <p:spPr>
          <a:xfrm>
            <a:off x="553750" y="2986067"/>
            <a:ext cx="7325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35%</a:t>
            </a:r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4FD0AB2-7C9F-7024-4AFB-38952C8CDC29}"/>
              </a:ext>
            </a:extLst>
          </p:cNvPr>
          <p:cNvSpPr txBox="1"/>
          <p:nvPr/>
        </p:nvSpPr>
        <p:spPr>
          <a:xfrm>
            <a:off x="1973590" y="3637188"/>
            <a:ext cx="6615774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必须使用 </a:t>
            </a:r>
            <a:r>
              <a:rPr lang="en-US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R</a:t>
            </a: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Markdown</a:t>
            </a:r>
            <a:r>
              <a:rPr lang="zh-CN" altLang="en-US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编写；代码可复现；上传电子版</a:t>
            </a:r>
            <a:endParaRPr lang="en-US" altLang="zh-CN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DA0F22D-5DBB-F612-6640-E45C1AEF0A16}"/>
              </a:ext>
            </a:extLst>
          </p:cNvPr>
          <p:cNvSpPr txBox="1"/>
          <p:nvPr/>
        </p:nvSpPr>
        <p:spPr>
          <a:xfrm>
            <a:off x="1973590" y="5050352"/>
            <a:ext cx="5464634" cy="39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A3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格式海报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+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展示</a:t>
            </a:r>
            <a:endParaRPr lang="en-US" altLang="zh-CN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54F6844-6219-5E8A-9608-BF48CA8108EF}"/>
              </a:ext>
            </a:extLst>
          </p:cNvPr>
          <p:cNvSpPr txBox="1"/>
          <p:nvPr/>
        </p:nvSpPr>
        <p:spPr>
          <a:xfrm>
            <a:off x="804383" y="5609304"/>
            <a:ext cx="11041252" cy="429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具体要求 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考核标准 等 后续会陆续通知</a:t>
            </a:r>
            <a:endParaRPr lang="en-US" altLang="zh-CN" sz="2000" dirty="0">
              <a:solidFill>
                <a:srgbClr val="FF0000"/>
              </a:solidFill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标题 7">
            <a:extLst>
              <a:ext uri="{FF2B5EF4-FFF2-40B4-BE49-F238E27FC236}">
                <a16:creationId xmlns:a16="http://schemas.microsoft.com/office/drawing/2014/main" id="{FAA1DB65-88C0-3C36-280E-1DE53197A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考核模式与标准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Assessment Criteria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560C09CB-4A06-AA52-0D32-89DFF466B0CE}"/>
              </a:ext>
            </a:extLst>
          </p:cNvPr>
          <p:cNvGrpSpPr/>
          <p:nvPr/>
        </p:nvGrpSpPr>
        <p:grpSpPr>
          <a:xfrm>
            <a:off x="6429092" y="1359370"/>
            <a:ext cx="5000908" cy="497381"/>
            <a:chOff x="6429092" y="1359370"/>
            <a:chExt cx="5000908" cy="497381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18492557-52C3-2D69-E709-192768655331}"/>
                </a:ext>
              </a:extLst>
            </p:cNvPr>
            <p:cNvSpPr txBox="1"/>
            <p:nvPr/>
          </p:nvSpPr>
          <p:spPr>
            <a:xfrm>
              <a:off x="6926473" y="1423394"/>
              <a:ext cx="450352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lvl="0" indent="-285750" defTabSz="864108">
                <a:buFont typeface="Wingdings" panose="05000000000000000000" pitchFamily="2" charset="2"/>
                <a:buChar char="§"/>
                <a:defRPr/>
              </a:pPr>
              <a:r>
                <a:rPr lang="zh-CN" altLang="en-US" b="1" dirty="0">
                  <a:highlight>
                    <a:srgbClr val="00FFFF"/>
                  </a:highlight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个人独立</a:t>
              </a:r>
              <a:r>
                <a:rPr lang="zh-CN" altLang="en-US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完成考核酌情</a:t>
              </a:r>
              <a:r>
                <a:rPr lang="zh-CN" altLang="en-US" b="1" dirty="0">
                  <a:highlight>
                    <a:srgbClr val="00FFFF"/>
                  </a:highlight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额外加分</a:t>
              </a:r>
              <a:endParaRPr kumimoji="0" lang="en-GB" altLang="zh-CN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27" name="图形 26" descr="警告 纯色填充">
              <a:extLst>
                <a:ext uri="{FF2B5EF4-FFF2-40B4-BE49-F238E27FC236}">
                  <a16:creationId xmlns:a16="http://schemas.microsoft.com/office/drawing/2014/main" id="{F696A207-9741-2B55-8249-821543B8E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429092" y="1359370"/>
              <a:ext cx="497381" cy="497381"/>
            </a:xfrm>
            <a:prstGeom prst="rect">
              <a:avLst/>
            </a:prstGeom>
          </p:spPr>
        </p:pic>
      </p:grpSp>
      <p:pic>
        <p:nvPicPr>
          <p:cNvPr id="5122" name="Picture 2" descr="Pack Hacks for Faculty: Perfecting Poster Presentations | Executive Vice  Chancellor and Provost">
            <a:extLst>
              <a:ext uri="{FF2B5EF4-FFF2-40B4-BE49-F238E27FC236}">
                <a16:creationId xmlns:a16="http://schemas.microsoft.com/office/drawing/2014/main" id="{ACADECE7-67DA-7382-9A9B-7503498D7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7366" y="4082018"/>
            <a:ext cx="3602636" cy="202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4988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7DFAF-586C-B75C-4694-BF5EFF5E5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3DCA42A-B888-37CB-EC6F-8CD43CE3ABA7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2CE315C-53D7-0A27-B66E-BC14D05685DA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12F9AFB-529F-02EF-90BB-C07417D6B7A4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C61AEDE8-560F-6AF6-DC1B-BF05C19172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9EED413-89AA-7B42-29BD-E83F2DA0874A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389900F-1584-8880-ED2C-D4335F6BCBE1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782F1B7D-8E1B-A7B2-318F-34E1DECA4B9E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44125018-0583-088B-1E68-23A8FD78621C}"/>
              </a:ext>
            </a:extLst>
          </p:cNvPr>
          <p:cNvSpPr txBox="1"/>
          <p:nvPr/>
        </p:nvSpPr>
        <p:spPr>
          <a:xfrm>
            <a:off x="458948" y="1415537"/>
            <a:ext cx="58100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额外 （</a:t>
            </a:r>
            <a:r>
              <a:rPr lang="zh-CN" altLang="en-US" sz="2400" b="1" dirty="0">
                <a:solidFill>
                  <a:srgbClr val="182E7A"/>
                </a:solidFill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自愿</a:t>
            </a:r>
            <a:r>
              <a:rPr lang="zh-CN" altLang="en-US" sz="24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，不计分）</a:t>
            </a:r>
            <a:endParaRPr lang="en-US" altLang="zh-CN" sz="2400" b="1" dirty="0">
              <a:solidFill>
                <a:srgbClr val="182E7A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6850C85-0F08-62F0-3FDA-85F66F3BE5AE}"/>
              </a:ext>
            </a:extLst>
          </p:cNvPr>
          <p:cNvSpPr txBox="1"/>
          <p:nvPr/>
        </p:nvSpPr>
        <p:spPr>
          <a:xfrm>
            <a:off x="804383" y="2145189"/>
            <a:ext cx="11009075" cy="429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优秀研究课题 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论文 可经</a:t>
            </a:r>
            <a:r>
              <a:rPr lang="zh-CN" altLang="en-US" sz="20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教师指导、改进之后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进行 </a:t>
            </a:r>
            <a:r>
              <a:rPr lang="zh-CN" altLang="en-US" sz="20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正式学术论文发表</a:t>
            </a:r>
            <a:endParaRPr lang="en-US" altLang="zh-CN" sz="200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标题 7">
            <a:extLst>
              <a:ext uri="{FF2B5EF4-FFF2-40B4-BE49-F238E27FC236}">
                <a16:creationId xmlns:a16="http://schemas.microsoft.com/office/drawing/2014/main" id="{D2D10D8A-E4E3-CAEB-81D5-7912D79F6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考核模式与标准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Assessment Criteria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33E0146A-D689-EB7A-D98A-449B1CFAF982}"/>
              </a:ext>
            </a:extLst>
          </p:cNvPr>
          <p:cNvSpPr txBox="1"/>
          <p:nvPr/>
        </p:nvSpPr>
        <p:spPr>
          <a:xfrm>
            <a:off x="4452804" y="2660552"/>
            <a:ext cx="45531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（目标 中科院二区 及以上 </a:t>
            </a:r>
            <a:r>
              <a:rPr lang="en-US" altLang="zh-CN" sz="18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SCI</a:t>
            </a:r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SSCI</a:t>
            </a:r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论文）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508FBBF-29B3-0338-CC3E-9704470993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4442" y="3429000"/>
            <a:ext cx="2343822" cy="2288017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DC236433-58E5-AA6D-740D-3448B3089741}"/>
              </a:ext>
            </a:extLst>
          </p:cNvPr>
          <p:cNvGrpSpPr/>
          <p:nvPr/>
        </p:nvGrpSpPr>
        <p:grpSpPr>
          <a:xfrm>
            <a:off x="10316361" y="3382360"/>
            <a:ext cx="1719380" cy="1783593"/>
            <a:chOff x="9557633" y="3701281"/>
            <a:chExt cx="1719380" cy="1783593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F30CE07B-30F2-FEBD-8EE3-59280D493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77033" y="3701281"/>
              <a:ext cx="1680580" cy="1482386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015F4426-4B8F-CA4C-5E3A-EE7F016E7CD1}"/>
                </a:ext>
              </a:extLst>
            </p:cNvPr>
            <p:cNvSpPr txBox="1"/>
            <p:nvPr/>
          </p:nvSpPr>
          <p:spPr>
            <a:xfrm>
              <a:off x="9557633" y="5230958"/>
              <a:ext cx="1719380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09728" indent="0">
                <a:buFont typeface="Wingdings 3"/>
                <a:buNone/>
              </a:pPr>
              <a:r>
                <a:rPr 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(</a:t>
              </a:r>
              <a:r>
                <a:rPr lang="en-US" alt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Cheng</a:t>
              </a:r>
              <a:r>
                <a:rPr lang="zh-CN" altLang="en-US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 </a:t>
              </a:r>
              <a:r>
                <a:rPr lang="en-US" alt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et</a:t>
              </a:r>
              <a:r>
                <a:rPr lang="zh-CN" altLang="en-US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 </a:t>
              </a:r>
              <a:r>
                <a:rPr lang="en-US" alt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al</a:t>
              </a:r>
              <a:r>
                <a:rPr lang="en-GB" alt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.</a:t>
              </a:r>
              <a:r>
                <a:rPr 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, 202</a:t>
              </a:r>
              <a:r>
                <a:rPr lang="en-US" altLang="zh-CN" sz="1050" b="1" i="1" dirty="0">
                  <a:latin typeface="Arial" panose="020B0604020202020204" pitchFamily="34" charset="0"/>
                  <a:ea typeface="微软雅黑" panose="020B0503020204020204" pitchFamily="34" charset="-122"/>
                </a:rPr>
                <a:t>3</a:t>
              </a:r>
              <a:r>
                <a:rPr 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)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45E02EF-8BD4-EBB3-0055-A7CFF39DBF45}"/>
              </a:ext>
            </a:extLst>
          </p:cNvPr>
          <p:cNvGrpSpPr/>
          <p:nvPr/>
        </p:nvGrpSpPr>
        <p:grpSpPr>
          <a:xfrm>
            <a:off x="564668" y="3442678"/>
            <a:ext cx="4142371" cy="1212623"/>
            <a:chOff x="804383" y="3572004"/>
            <a:chExt cx="4142371" cy="1212623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9FDE49C7-0E46-7C38-A87D-7EFB846D0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4383" y="3572004"/>
              <a:ext cx="4142371" cy="906613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E9BEF32A-7C31-5002-A5E5-FCD79ECD0442}"/>
                </a:ext>
              </a:extLst>
            </p:cNvPr>
            <p:cNvSpPr txBox="1"/>
            <p:nvPr/>
          </p:nvSpPr>
          <p:spPr>
            <a:xfrm>
              <a:off x="2015878" y="4530711"/>
              <a:ext cx="1719380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09728" indent="0">
                <a:buFont typeface="Wingdings 3"/>
                <a:buNone/>
              </a:pPr>
              <a:r>
                <a:rPr 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(</a:t>
              </a:r>
              <a:r>
                <a:rPr lang="en-US" alt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Cheng</a:t>
              </a:r>
              <a:r>
                <a:rPr lang="zh-CN" altLang="en-US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 </a:t>
              </a:r>
              <a:r>
                <a:rPr lang="en-US" alt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et</a:t>
              </a:r>
              <a:r>
                <a:rPr lang="zh-CN" altLang="en-US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 </a:t>
              </a:r>
              <a:r>
                <a:rPr lang="en-US" alt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al</a:t>
              </a:r>
              <a:r>
                <a:rPr lang="en-GB" alt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.</a:t>
              </a:r>
              <a:r>
                <a:rPr 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, 202</a:t>
              </a:r>
              <a:r>
                <a:rPr lang="en-US" alt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2</a:t>
              </a:r>
              <a:r>
                <a:rPr 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)</a:t>
              </a: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86ED2EDA-5F0D-5CBB-8F2E-C12E9D8BA563}"/>
              </a:ext>
            </a:extLst>
          </p:cNvPr>
          <p:cNvGrpSpPr/>
          <p:nvPr/>
        </p:nvGrpSpPr>
        <p:grpSpPr>
          <a:xfrm>
            <a:off x="564668" y="4716075"/>
            <a:ext cx="2459025" cy="1502348"/>
            <a:chOff x="564668" y="4716075"/>
            <a:chExt cx="2459025" cy="1502348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6E460210-0E1B-288A-857B-3109CE4C3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4668" y="4716075"/>
              <a:ext cx="2459025" cy="1294386"/>
            </a:xfrm>
            <a:prstGeom prst="rect">
              <a:avLst/>
            </a:prstGeom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E29EA187-8092-6893-EF9B-B29DBF8D9A3B}"/>
                </a:ext>
              </a:extLst>
            </p:cNvPr>
            <p:cNvSpPr txBox="1"/>
            <p:nvPr/>
          </p:nvSpPr>
          <p:spPr>
            <a:xfrm>
              <a:off x="934490" y="5964507"/>
              <a:ext cx="1719380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09728" indent="0">
                <a:buFont typeface="Wingdings 3"/>
                <a:buNone/>
              </a:pPr>
              <a:r>
                <a:rPr 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(</a:t>
              </a:r>
              <a:r>
                <a:rPr lang="en-US" alt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Cheng</a:t>
              </a:r>
              <a:r>
                <a:rPr lang="zh-CN" altLang="en-US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 </a:t>
              </a:r>
              <a:r>
                <a:rPr lang="en-US" alt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et</a:t>
              </a:r>
              <a:r>
                <a:rPr lang="zh-CN" altLang="en-US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 </a:t>
              </a:r>
              <a:r>
                <a:rPr lang="en-US" alt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al</a:t>
              </a:r>
              <a:r>
                <a:rPr lang="en-GB" alt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.</a:t>
              </a:r>
              <a:r>
                <a:rPr 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, 202</a:t>
              </a:r>
              <a:r>
                <a:rPr lang="en-US" altLang="zh-CN" sz="1050" b="1" i="1" dirty="0">
                  <a:latin typeface="Arial" panose="020B0604020202020204" pitchFamily="34" charset="0"/>
                  <a:ea typeface="微软雅黑" panose="020B0503020204020204" pitchFamily="34" charset="-122"/>
                </a:rPr>
                <a:t>1</a:t>
              </a:r>
              <a:r>
                <a:rPr 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)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5FB3EDC6-E9D8-A08A-21E1-F8B074BD9F32}"/>
              </a:ext>
            </a:extLst>
          </p:cNvPr>
          <p:cNvGrpSpPr/>
          <p:nvPr/>
        </p:nvGrpSpPr>
        <p:grpSpPr>
          <a:xfrm>
            <a:off x="7452261" y="3382360"/>
            <a:ext cx="2851101" cy="1397450"/>
            <a:chOff x="6269018" y="3429474"/>
            <a:chExt cx="2851101" cy="1397450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8078F8CC-6DC8-04CC-448A-E117A6232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9018" y="3429474"/>
              <a:ext cx="2851101" cy="1085146"/>
            </a:xfrm>
            <a:prstGeom prst="rect">
              <a:avLst/>
            </a:prstGeom>
          </p:spPr>
        </p:pic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2A85833C-D9D0-7832-102D-A6D1D5BE2670}"/>
                </a:ext>
              </a:extLst>
            </p:cNvPr>
            <p:cNvSpPr txBox="1"/>
            <p:nvPr/>
          </p:nvSpPr>
          <p:spPr>
            <a:xfrm>
              <a:off x="6834878" y="4573008"/>
              <a:ext cx="1719380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09728" indent="0">
                <a:buFont typeface="Wingdings 3"/>
                <a:buNone/>
              </a:pPr>
              <a:r>
                <a:rPr 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(</a:t>
              </a:r>
              <a:r>
                <a:rPr lang="en-US" alt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Nguyen</a:t>
              </a:r>
              <a:r>
                <a:rPr lang="zh-CN" altLang="en-US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 </a:t>
              </a:r>
              <a:r>
                <a:rPr lang="en-US" alt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et</a:t>
              </a:r>
              <a:r>
                <a:rPr lang="zh-CN" altLang="en-US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 </a:t>
              </a:r>
              <a:r>
                <a:rPr lang="en-US" alt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al</a:t>
              </a:r>
              <a:r>
                <a:rPr lang="en-GB" alt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.</a:t>
              </a:r>
              <a:r>
                <a:rPr 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, 202</a:t>
              </a:r>
              <a:r>
                <a:rPr lang="en-US" altLang="zh-CN" sz="1050" b="1" i="1" dirty="0">
                  <a:latin typeface="Arial" panose="020B0604020202020204" pitchFamily="34" charset="0"/>
                  <a:ea typeface="微软雅黑" panose="020B0503020204020204" pitchFamily="34" charset="-122"/>
                </a:rPr>
                <a:t>3</a:t>
              </a:r>
              <a:r>
                <a:rPr 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)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16955F6F-267C-C5AD-8E1D-D2D9AAF22359}"/>
              </a:ext>
            </a:extLst>
          </p:cNvPr>
          <p:cNvGrpSpPr/>
          <p:nvPr/>
        </p:nvGrpSpPr>
        <p:grpSpPr>
          <a:xfrm>
            <a:off x="3086487" y="4706377"/>
            <a:ext cx="2202176" cy="1512046"/>
            <a:chOff x="3086487" y="4706377"/>
            <a:chExt cx="2202176" cy="1512046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B4EC0693-C512-1DAF-737D-A48A24000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86487" y="4706377"/>
              <a:ext cx="2202176" cy="1294387"/>
            </a:xfrm>
            <a:prstGeom prst="rect">
              <a:avLst/>
            </a:prstGeom>
          </p:spPr>
        </p:pic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2075BFC9-9AFF-CE38-4ABD-C8C17DA97B9D}"/>
                </a:ext>
              </a:extLst>
            </p:cNvPr>
            <p:cNvSpPr txBox="1"/>
            <p:nvPr/>
          </p:nvSpPr>
          <p:spPr>
            <a:xfrm>
              <a:off x="3327885" y="5964507"/>
              <a:ext cx="1719380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09728" indent="0">
                <a:buFont typeface="Wingdings 3"/>
                <a:buNone/>
              </a:pPr>
              <a:r>
                <a:rPr 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(</a:t>
              </a:r>
              <a:r>
                <a:rPr lang="en-US" alt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Cheng</a:t>
              </a:r>
              <a:r>
                <a:rPr lang="zh-CN" altLang="en-US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 </a:t>
              </a:r>
              <a:r>
                <a:rPr lang="en-US" alt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et</a:t>
              </a:r>
              <a:r>
                <a:rPr lang="zh-CN" altLang="en-US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 </a:t>
              </a:r>
              <a:r>
                <a:rPr lang="en-US" alt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al</a:t>
              </a:r>
              <a:r>
                <a:rPr lang="en-GB" alt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.</a:t>
              </a:r>
              <a:r>
                <a:rPr 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, 202</a:t>
              </a:r>
              <a:r>
                <a:rPr lang="en-US" altLang="zh-CN" sz="1050" b="1" i="1" dirty="0">
                  <a:latin typeface="Arial" panose="020B0604020202020204" pitchFamily="34" charset="0"/>
                  <a:ea typeface="微软雅黑" panose="020B0503020204020204" pitchFamily="34" charset="-122"/>
                </a:rPr>
                <a:t>1</a:t>
              </a:r>
              <a:r>
                <a:rPr 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)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E961AE1B-677E-1725-A09B-031FE157E02C}"/>
              </a:ext>
            </a:extLst>
          </p:cNvPr>
          <p:cNvGrpSpPr/>
          <p:nvPr/>
        </p:nvGrpSpPr>
        <p:grpSpPr>
          <a:xfrm>
            <a:off x="6036012" y="4877838"/>
            <a:ext cx="3884731" cy="1242237"/>
            <a:chOff x="5439151" y="4847456"/>
            <a:chExt cx="3884731" cy="1242237"/>
          </a:xfrm>
        </p:grpSpPr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FA2FC75D-28E6-2A58-8654-0F99B7BB7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39151" y="4847456"/>
              <a:ext cx="3884731" cy="988321"/>
            </a:xfrm>
            <a:prstGeom prst="rect">
              <a:avLst/>
            </a:prstGeom>
          </p:spPr>
        </p:pic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66DFD992-95FE-92DA-151E-BDC52D6D9C2D}"/>
                </a:ext>
              </a:extLst>
            </p:cNvPr>
            <p:cNvSpPr txBox="1"/>
            <p:nvPr/>
          </p:nvSpPr>
          <p:spPr>
            <a:xfrm>
              <a:off x="6592571" y="5835777"/>
              <a:ext cx="1719380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09728" indent="0">
                <a:buFont typeface="Wingdings 3"/>
                <a:buNone/>
              </a:pPr>
              <a:r>
                <a:rPr 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(</a:t>
              </a:r>
              <a:r>
                <a:rPr lang="en-US" alt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Fisher</a:t>
              </a:r>
              <a:r>
                <a:rPr lang="zh-CN" altLang="en-US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 </a:t>
              </a:r>
              <a:r>
                <a:rPr lang="en-US" alt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et</a:t>
              </a:r>
              <a:r>
                <a:rPr lang="zh-CN" altLang="en-US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 </a:t>
              </a:r>
              <a:r>
                <a:rPr lang="en-US" alt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al</a:t>
              </a:r>
              <a:r>
                <a:rPr lang="en-GB" alt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.</a:t>
              </a:r>
              <a:r>
                <a:rPr 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, 202</a:t>
              </a:r>
              <a:r>
                <a:rPr lang="en-US" alt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2</a:t>
              </a:r>
              <a:r>
                <a:rPr 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)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DFD3CEF0-6C26-6D20-87A7-D83A8461CCC2}"/>
              </a:ext>
            </a:extLst>
          </p:cNvPr>
          <p:cNvGrpSpPr/>
          <p:nvPr/>
        </p:nvGrpSpPr>
        <p:grpSpPr>
          <a:xfrm>
            <a:off x="4772136" y="3391153"/>
            <a:ext cx="2647727" cy="1154561"/>
            <a:chOff x="4772136" y="3391153"/>
            <a:chExt cx="2647727" cy="1154561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AB16C47E-F7D6-1828-F0A1-70A50FAA6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72136" y="3391153"/>
              <a:ext cx="2647727" cy="986408"/>
            </a:xfrm>
            <a:prstGeom prst="rect">
              <a:avLst/>
            </a:prstGeom>
          </p:spPr>
        </p:pic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A45003E6-2FD2-6EAF-C306-991402EF83D2}"/>
                </a:ext>
              </a:extLst>
            </p:cNvPr>
            <p:cNvSpPr txBox="1"/>
            <p:nvPr/>
          </p:nvSpPr>
          <p:spPr>
            <a:xfrm>
              <a:off x="5236309" y="4291798"/>
              <a:ext cx="1719380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09728" indent="0">
                <a:buFont typeface="Wingdings 3"/>
                <a:buNone/>
              </a:pPr>
              <a:r>
                <a:rPr 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(</a:t>
              </a:r>
              <a:r>
                <a:rPr lang="en-US" altLang="zh-CN" sz="1050" b="1" i="1" dirty="0">
                  <a:latin typeface="Arial" panose="020B0604020202020204" pitchFamily="34" charset="0"/>
                  <a:ea typeface="微软雅黑" panose="020B0503020204020204" pitchFamily="34" charset="-122"/>
                </a:rPr>
                <a:t>Wang</a:t>
              </a:r>
              <a:r>
                <a:rPr lang="zh-CN" altLang="en-US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 </a:t>
              </a:r>
              <a:r>
                <a:rPr lang="en-US" alt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et</a:t>
              </a:r>
              <a:r>
                <a:rPr lang="zh-CN" altLang="en-US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 </a:t>
              </a:r>
              <a:r>
                <a:rPr lang="en-US" alt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al</a:t>
              </a:r>
              <a:r>
                <a:rPr lang="en-GB" alt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.</a:t>
              </a:r>
              <a:r>
                <a:rPr 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, 202</a:t>
              </a:r>
              <a:r>
                <a:rPr lang="en-US" altLang="zh-CN" sz="1050" b="1" i="1" dirty="0">
                  <a:latin typeface="Arial" panose="020B0604020202020204" pitchFamily="34" charset="0"/>
                  <a:ea typeface="微软雅黑" panose="020B0503020204020204" pitchFamily="34" charset="-122"/>
                </a:rPr>
                <a:t>4</a:t>
              </a:r>
              <a:r>
                <a:rPr 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)</a:t>
              </a: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67713F7E-4C83-6924-3A2F-3079907A5260}"/>
              </a:ext>
            </a:extLst>
          </p:cNvPr>
          <p:cNvGrpSpPr/>
          <p:nvPr/>
        </p:nvGrpSpPr>
        <p:grpSpPr>
          <a:xfrm>
            <a:off x="10191289" y="5208377"/>
            <a:ext cx="1719380" cy="1031850"/>
            <a:chOff x="10047565" y="5197179"/>
            <a:chExt cx="1719380" cy="103185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416D7AFF-78E9-0F07-16B8-CC19D49C1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59307" y="5197179"/>
              <a:ext cx="1295896" cy="863257"/>
            </a:xfrm>
            <a:prstGeom prst="rect">
              <a:avLst/>
            </a:prstGeom>
          </p:spPr>
        </p:pic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3500A3FA-AD9E-EB92-4859-665494E6AD39}"/>
                </a:ext>
              </a:extLst>
            </p:cNvPr>
            <p:cNvSpPr txBox="1"/>
            <p:nvPr/>
          </p:nvSpPr>
          <p:spPr>
            <a:xfrm>
              <a:off x="10047565" y="5975113"/>
              <a:ext cx="1719380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09728" indent="0">
                <a:buFont typeface="Wingdings 3"/>
                <a:buNone/>
              </a:pPr>
              <a:r>
                <a:rPr 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(</a:t>
              </a:r>
              <a:r>
                <a:rPr lang="en-US" alt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Cheng</a:t>
              </a:r>
              <a:r>
                <a:rPr lang="zh-CN" altLang="en-US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 </a:t>
              </a:r>
              <a:r>
                <a:rPr lang="en-US" alt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et</a:t>
              </a:r>
              <a:r>
                <a:rPr lang="zh-CN" altLang="en-US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 </a:t>
              </a:r>
              <a:r>
                <a:rPr lang="en-US" alt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al</a:t>
              </a:r>
              <a:r>
                <a:rPr lang="en-GB" alt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.</a:t>
              </a:r>
              <a:r>
                <a:rPr 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, 202</a:t>
              </a:r>
              <a:r>
                <a:rPr lang="en-US" altLang="zh-CN" sz="1050" b="1" i="1" dirty="0">
                  <a:latin typeface="Arial" panose="020B0604020202020204" pitchFamily="34" charset="0"/>
                  <a:ea typeface="微软雅黑" panose="020B0503020204020204" pitchFamily="34" charset="-122"/>
                </a:rPr>
                <a:t>2</a:t>
              </a:r>
              <a:r>
                <a:rPr 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1804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49293-0132-5ACB-2459-12CFB96E7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6D31B84-8FAB-3201-8E22-3CFAD3692E75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9CC481E-4DC9-0A96-0FC4-A1751E3DDB05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575C62D-377A-981F-CE28-32BD7ABD8802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7F8753F4-7D6C-9DB6-0BB7-D0A016F0C4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09BB272-883A-206D-ADA2-E6E6981BC1BF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951831A-134D-4390-C4A2-150BAEF73CA1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0" name="直接连接符 269">
            <a:extLst>
              <a:ext uri="{FF2B5EF4-FFF2-40B4-BE49-F238E27FC236}">
                <a16:creationId xmlns:a16="http://schemas.microsoft.com/office/drawing/2014/main" id="{5C2E47B3-A343-503A-3F3C-2FBE8D1B389A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5" name="组合 244">
            <a:extLst>
              <a:ext uri="{FF2B5EF4-FFF2-40B4-BE49-F238E27FC236}">
                <a16:creationId xmlns:a16="http://schemas.microsoft.com/office/drawing/2014/main" id="{5CA7EACD-3787-7F2F-C142-E1A1713B0ED4}"/>
              </a:ext>
            </a:extLst>
          </p:cNvPr>
          <p:cNvGrpSpPr/>
          <p:nvPr/>
        </p:nvGrpSpPr>
        <p:grpSpPr>
          <a:xfrm>
            <a:off x="4433200" y="3057277"/>
            <a:ext cx="3325601" cy="743446"/>
            <a:chOff x="7347481" y="3666536"/>
            <a:chExt cx="3325601" cy="743446"/>
          </a:xfrm>
        </p:grpSpPr>
        <p:sp>
          <p:nvSpPr>
            <p:cNvPr id="267" name="Freeform 78">
              <a:extLst>
                <a:ext uri="{FF2B5EF4-FFF2-40B4-BE49-F238E27FC236}">
                  <a16:creationId xmlns:a16="http://schemas.microsoft.com/office/drawing/2014/main" id="{956380F9-7078-2B5D-7AD2-909B5A5E1B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3862636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63" name="Group 269">
              <a:extLst>
                <a:ext uri="{FF2B5EF4-FFF2-40B4-BE49-F238E27FC236}">
                  <a16:creationId xmlns:a16="http://schemas.microsoft.com/office/drawing/2014/main" id="{43B72E88-7E49-4203-A6B6-28966C8AD3DD}"/>
                </a:ext>
              </a:extLst>
            </p:cNvPr>
            <p:cNvGrpSpPr/>
            <p:nvPr/>
          </p:nvGrpSpPr>
          <p:grpSpPr>
            <a:xfrm>
              <a:off x="8208948" y="3682641"/>
              <a:ext cx="2464134" cy="675677"/>
              <a:chOff x="8094690" y="2038021"/>
              <a:chExt cx="3071574" cy="675677"/>
            </a:xfrm>
          </p:grpSpPr>
          <p:sp>
            <p:nvSpPr>
              <p:cNvPr id="264" name="TextBox 6">
                <a:extLst>
                  <a:ext uri="{FF2B5EF4-FFF2-40B4-BE49-F238E27FC236}">
                    <a16:creationId xmlns:a16="http://schemas.microsoft.com/office/drawing/2014/main" id="{E420715A-43ED-94D2-9C0E-70DFA3162DE2}"/>
                  </a:ext>
                </a:extLst>
              </p:cNvPr>
              <p:cNvSpPr txBox="1"/>
              <p:nvPr/>
            </p:nvSpPr>
            <p:spPr>
              <a:xfrm>
                <a:off x="8094692" y="2436700"/>
                <a:ext cx="3071572" cy="276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Instructor Contact</a:t>
                </a:r>
                <a:endParaRPr lang="en-GB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5" name="TextBox 268">
                <a:extLst>
                  <a:ext uri="{FF2B5EF4-FFF2-40B4-BE49-F238E27FC236}">
                    <a16:creationId xmlns:a16="http://schemas.microsoft.com/office/drawing/2014/main" id="{442D9702-6908-FB6A-0279-160383BB5539}"/>
                  </a:ext>
                </a:extLst>
              </p:cNvPr>
              <p:cNvSpPr txBox="1"/>
              <p:nvPr/>
            </p:nvSpPr>
            <p:spPr>
              <a:xfrm>
                <a:off x="8094690" y="2038021"/>
                <a:ext cx="307157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教师联系方式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955CDCBB-A902-BA89-20D9-42CF1D58D3C9}"/>
                </a:ext>
              </a:extLst>
            </p:cNvPr>
            <p:cNvSpPr txBox="1"/>
            <p:nvPr/>
          </p:nvSpPr>
          <p:spPr>
            <a:xfrm>
              <a:off x="7347481" y="3666536"/>
              <a:ext cx="90932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2.5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12" name="直接连接符 29">
              <a:extLst>
                <a:ext uri="{FF2B5EF4-FFF2-40B4-BE49-F238E27FC236}">
                  <a16:creationId xmlns:a16="http://schemas.microsoft.com/office/drawing/2014/main" id="{CEC5436C-F1A9-572D-398B-B3F58F49B864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3666536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247">
              <a:extLst>
                <a:ext uri="{FF2B5EF4-FFF2-40B4-BE49-F238E27FC236}">
                  <a16:creationId xmlns:a16="http://schemas.microsoft.com/office/drawing/2014/main" id="{91DDB9AB-F8E6-B380-7CB6-A231DF7D0CA9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4409982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97752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2722F-88D5-3253-BEA5-BF49152ED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933DE79-6B06-5ACD-1ED7-05BA24289F30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0644B60-0B1C-D9EC-018B-1A5AB8EB6C8B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B2520DE-D55A-EE8E-1494-CF275F459A64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61D9CE8D-F0C3-E710-B803-923674CB06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13B58C6-6FE4-EC8F-8B08-3D1B43050D2A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4780398-E75B-C782-A5DA-7D227480BDF2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15B397C7-21EC-70E6-6EF4-4B581D7A6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GB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联系</a:t>
            </a:r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方式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Contact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44EB17C6-35BC-4688-3A4C-FFA002F7899B}"/>
              </a:ext>
            </a:extLst>
          </p:cNvPr>
          <p:cNvSpPr/>
          <p:nvPr/>
        </p:nvSpPr>
        <p:spPr>
          <a:xfrm>
            <a:off x="667889" y="5100577"/>
            <a:ext cx="1135356" cy="467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61CCFCC7-9854-C04D-8A9B-61EA78C29B88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FA056ADC-915D-2AD2-328A-3D62B8AE9617}"/>
              </a:ext>
            </a:extLst>
          </p:cNvPr>
          <p:cNvSpPr txBox="1"/>
          <p:nvPr/>
        </p:nvSpPr>
        <p:spPr>
          <a:xfrm>
            <a:off x="3621380" y="2630344"/>
            <a:ext cx="58100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Wingdings" pitchFamily="2" charset="2"/>
              <a:buChar char="ü"/>
              <a:defRPr/>
            </a:pPr>
            <a:r>
              <a:rPr lang="zh-CN" altLang="en-US" sz="24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教师联系方式</a:t>
            </a:r>
            <a:endParaRPr lang="en-US" altLang="zh-CN" sz="2400" b="1" dirty="0">
              <a:solidFill>
                <a:srgbClr val="182E7A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9EF1F22-0D0A-D988-6AB5-C4D4223525D9}"/>
              </a:ext>
            </a:extLst>
          </p:cNvPr>
          <p:cNvSpPr txBox="1"/>
          <p:nvPr/>
        </p:nvSpPr>
        <p:spPr>
          <a:xfrm>
            <a:off x="3966816" y="3247129"/>
            <a:ext cx="5464634" cy="1168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邮箱：</a:t>
            </a:r>
            <a:r>
              <a:rPr lang="en-GB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hlinkClick r:id="rId5"/>
              </a:rPr>
              <a:t>yzliu@soci.ecnu.edu.cn</a:t>
            </a:r>
            <a:endParaRPr lang="en-GB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GB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办公室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：法商北楼 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508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（请提前告知面谈）</a:t>
            </a: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课程微信群</a:t>
            </a:r>
            <a:endParaRPr lang="en-US" altLang="zh-CN" sz="20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4964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70E6B-5CC9-6066-0A93-A1C84C348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86D98CC-5184-A55F-33A6-6AA8D7F99D8D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4D120DC-1C2E-0C4C-784B-6BF9A2041255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AE7F090-E31C-D375-22E9-49DF8FA02CE7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11BF5221-6DEC-09C9-4A04-C523E8A9C1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14FB992-9BB0-8EAA-C24E-99B403D26232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1505545-37A7-C248-0B44-17CFB2401F21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FCE290B0-897B-9B49-AE4A-ECE65943A6FA}"/>
              </a:ext>
            </a:extLst>
          </p:cNvPr>
          <p:cNvSpPr/>
          <p:nvPr/>
        </p:nvSpPr>
        <p:spPr>
          <a:xfrm>
            <a:off x="667889" y="5100577"/>
            <a:ext cx="1135356" cy="467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2228429A-18DA-10C0-8FD1-1BEED3D8DBDA}"/>
              </a:ext>
            </a:extLst>
          </p:cNvPr>
          <p:cNvSpPr txBox="1"/>
          <p:nvPr/>
        </p:nvSpPr>
        <p:spPr>
          <a:xfrm>
            <a:off x="458947" y="1303911"/>
            <a:ext cx="97241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Wingdings" panose="05000000000000000000" pitchFamily="2" charset="2"/>
              <a:buChar char="Ø"/>
              <a:defRPr/>
            </a:pPr>
            <a:r>
              <a:rPr lang="zh-CN" altLang="en-GB" sz="24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课程</a:t>
            </a:r>
            <a:r>
              <a:rPr lang="zh-CN" altLang="en-US" sz="24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微信群</a:t>
            </a:r>
            <a:endParaRPr lang="en-US" altLang="zh-CN" sz="2400" b="1" dirty="0">
              <a:solidFill>
                <a:srgbClr val="182E7A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4E392249-00C6-F693-D68F-FB6A0EEA5ED7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F90F5B98-FC2E-A8FA-44E4-2A1E9A25BC2B}"/>
              </a:ext>
            </a:extLst>
          </p:cNvPr>
          <p:cNvSpPr txBox="1"/>
          <p:nvPr/>
        </p:nvSpPr>
        <p:spPr>
          <a:xfrm>
            <a:off x="1272725" y="2663493"/>
            <a:ext cx="58100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Wingdings" pitchFamily="2" charset="2"/>
              <a:buChar char="ü"/>
              <a:defRPr/>
            </a:pPr>
            <a:r>
              <a:rPr lang="zh-CN" altLang="en-US" sz="20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进群之后请修改自己的群昵称</a:t>
            </a:r>
            <a:endParaRPr lang="en-US" altLang="zh-CN" sz="2000" b="1" dirty="0">
              <a:solidFill>
                <a:srgbClr val="182E7A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FAF1B29-9864-BB79-26A5-BC0137B5C98E}"/>
              </a:ext>
            </a:extLst>
          </p:cNvPr>
          <p:cNvSpPr txBox="1"/>
          <p:nvPr/>
        </p:nvSpPr>
        <p:spPr>
          <a:xfrm>
            <a:off x="1272725" y="3610288"/>
            <a:ext cx="58100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Wingdings" pitchFamily="2" charset="2"/>
              <a:buChar char="ü"/>
              <a:defRPr/>
            </a:pPr>
            <a:r>
              <a:rPr lang="zh-CN" altLang="en-US" sz="2000" b="1" dirty="0">
                <a:solidFill>
                  <a:srgbClr val="182E7A"/>
                </a:solidFill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格式： 姓名 </a:t>
            </a:r>
            <a:r>
              <a:rPr lang="en-US" altLang="zh-CN" sz="2000" b="1" dirty="0">
                <a:solidFill>
                  <a:srgbClr val="182E7A"/>
                </a:solidFill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–</a:t>
            </a:r>
            <a:r>
              <a:rPr lang="zh-CN" altLang="en-US" sz="2000" b="1" dirty="0">
                <a:solidFill>
                  <a:srgbClr val="182E7A"/>
                </a:solidFill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专业 </a:t>
            </a:r>
            <a:r>
              <a:rPr lang="en-US" altLang="zh-CN" sz="2000" b="1" dirty="0">
                <a:solidFill>
                  <a:srgbClr val="182E7A"/>
                </a:solidFill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–</a:t>
            </a:r>
            <a:r>
              <a:rPr lang="zh-CN" altLang="en-US" sz="2000" b="1" dirty="0">
                <a:solidFill>
                  <a:srgbClr val="182E7A"/>
                </a:solidFill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182E7A"/>
                </a:solidFill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20xx</a:t>
            </a:r>
            <a:r>
              <a:rPr lang="zh-CN" altLang="en-US" sz="2000" b="1" dirty="0">
                <a:solidFill>
                  <a:srgbClr val="182E7A"/>
                </a:solidFill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级</a:t>
            </a:r>
            <a:endParaRPr lang="en-US" altLang="zh-CN" sz="2000" b="1" dirty="0">
              <a:solidFill>
                <a:srgbClr val="182E7A"/>
              </a:solidFill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标题 7">
            <a:extLst>
              <a:ext uri="{FF2B5EF4-FFF2-40B4-BE49-F238E27FC236}">
                <a16:creationId xmlns:a16="http://schemas.microsoft.com/office/drawing/2014/main" id="{C5A1159C-3348-752B-5C61-F5D0099C2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GB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联系</a:t>
            </a:r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方式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Contact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3" name="图片 12" descr="QR 代码&#10;&#10;AI 生成的内容可能不正确。">
            <a:extLst>
              <a:ext uri="{FF2B5EF4-FFF2-40B4-BE49-F238E27FC236}">
                <a16:creationId xmlns:a16="http://schemas.microsoft.com/office/drawing/2014/main" id="{2F96774B-249C-B535-11F2-024C8BAAAE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98" b="7551"/>
          <a:stretch>
            <a:fillRect/>
          </a:stretch>
        </p:blipFill>
        <p:spPr>
          <a:xfrm>
            <a:off x="6485496" y="416924"/>
            <a:ext cx="5247557" cy="5705832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2D5410AB-CA55-0ED6-4ECC-C97521D7C312}"/>
              </a:ext>
            </a:extLst>
          </p:cNvPr>
          <p:cNvSpPr txBox="1"/>
          <p:nvPr/>
        </p:nvSpPr>
        <p:spPr>
          <a:xfrm>
            <a:off x="1272725" y="4554668"/>
            <a:ext cx="58100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Wingdings" pitchFamily="2" charset="2"/>
              <a:buChar char="ü"/>
              <a:defRPr/>
            </a:pPr>
            <a:r>
              <a:rPr lang="zh-CN" altLang="en-US" sz="20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想申请为</a:t>
            </a:r>
            <a:r>
              <a:rPr lang="zh-CN" altLang="en-US" sz="2000" b="1" dirty="0">
                <a:solidFill>
                  <a:srgbClr val="182E7A"/>
                </a:solidFill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课代表</a:t>
            </a:r>
            <a:r>
              <a:rPr lang="zh-CN" altLang="en-US" sz="20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的同学请课后联系</a:t>
            </a:r>
            <a:endParaRPr lang="en-US" altLang="zh-CN" sz="2000" b="1" dirty="0">
              <a:solidFill>
                <a:srgbClr val="182E7A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008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24B3C-D694-14E2-E710-359906F23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9776133-15C7-1858-6329-C561BC1DFAAC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B7177CB-E24E-8111-D3D0-F415A4878A5B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630EF5E-E896-1760-4FDE-FB392155F245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4D3F2A54-9C01-BC4A-E30B-A24A5785B05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B17117A-1018-2CEA-933E-2FE93E262C51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48DDCCA-5C16-BB0A-67F7-A8F8E80B9B0C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0" name="直接连接符 269">
            <a:extLst>
              <a:ext uri="{FF2B5EF4-FFF2-40B4-BE49-F238E27FC236}">
                <a16:creationId xmlns:a16="http://schemas.microsoft.com/office/drawing/2014/main" id="{656C5997-10BD-748C-1DC9-492E15F7293A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5" name="组合 244">
            <a:extLst>
              <a:ext uri="{FF2B5EF4-FFF2-40B4-BE49-F238E27FC236}">
                <a16:creationId xmlns:a16="http://schemas.microsoft.com/office/drawing/2014/main" id="{A4FFB69B-39B0-43DB-2BF1-D5AFCDC0D74D}"/>
              </a:ext>
            </a:extLst>
          </p:cNvPr>
          <p:cNvGrpSpPr/>
          <p:nvPr/>
        </p:nvGrpSpPr>
        <p:grpSpPr>
          <a:xfrm>
            <a:off x="4433200" y="3057277"/>
            <a:ext cx="3594655" cy="743446"/>
            <a:chOff x="7347481" y="3666536"/>
            <a:chExt cx="3594655" cy="743446"/>
          </a:xfrm>
        </p:grpSpPr>
        <p:sp>
          <p:nvSpPr>
            <p:cNvPr id="267" name="Freeform 78">
              <a:extLst>
                <a:ext uri="{FF2B5EF4-FFF2-40B4-BE49-F238E27FC236}">
                  <a16:creationId xmlns:a16="http://schemas.microsoft.com/office/drawing/2014/main" id="{360B8B81-BE7C-C6BA-C123-07231358E5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537" y="3862636"/>
              <a:ext cx="216085" cy="31568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63" name="Group 269">
              <a:extLst>
                <a:ext uri="{FF2B5EF4-FFF2-40B4-BE49-F238E27FC236}">
                  <a16:creationId xmlns:a16="http://schemas.microsoft.com/office/drawing/2014/main" id="{EA81E3FD-4A76-7A74-CE19-DEA583E11D42}"/>
                </a:ext>
              </a:extLst>
            </p:cNvPr>
            <p:cNvGrpSpPr/>
            <p:nvPr/>
          </p:nvGrpSpPr>
          <p:grpSpPr>
            <a:xfrm>
              <a:off x="8178970" y="3682641"/>
              <a:ext cx="2763166" cy="675678"/>
              <a:chOff x="8057322" y="2038021"/>
              <a:chExt cx="3444321" cy="675678"/>
            </a:xfrm>
          </p:grpSpPr>
          <p:sp>
            <p:nvSpPr>
              <p:cNvPr id="264" name="TextBox 6">
                <a:extLst>
                  <a:ext uri="{FF2B5EF4-FFF2-40B4-BE49-F238E27FC236}">
                    <a16:creationId xmlns:a16="http://schemas.microsoft.com/office/drawing/2014/main" id="{ACBCAE3E-0A56-D670-6D45-3BFA703555FA}"/>
                  </a:ext>
                </a:extLst>
              </p:cNvPr>
              <p:cNvSpPr txBox="1"/>
              <p:nvPr/>
            </p:nvSpPr>
            <p:spPr>
              <a:xfrm>
                <a:off x="8057322" y="2436700"/>
                <a:ext cx="3406951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Multi-source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Spatiotemporal</a:t>
                </a:r>
                <a:r>
                  <a:rPr lang="zh-CN" altLang="en-US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b="1" i="1" dirty="0">
                    <a:solidFill>
                      <a:srgbClr val="E7E6E6">
                        <a:lumMod val="75000"/>
                      </a:srgb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Data</a:t>
                </a:r>
                <a:endParaRPr lang="en-GB" b="1" i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5" name="TextBox 268">
                <a:extLst>
                  <a:ext uri="{FF2B5EF4-FFF2-40B4-BE49-F238E27FC236}">
                    <a16:creationId xmlns:a16="http://schemas.microsoft.com/office/drawing/2014/main" id="{C0EABD2C-A780-3901-75D9-C03550BAFDAC}"/>
                  </a:ext>
                </a:extLst>
              </p:cNvPr>
              <p:cNvSpPr txBox="1"/>
              <p:nvPr/>
            </p:nvSpPr>
            <p:spPr>
              <a:xfrm>
                <a:off x="8094690" y="2038021"/>
                <a:ext cx="340695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latin typeface="Arial" panose="020B0604020202020204" pitchFamily="34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多源时空数据导论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E8B2A4F7-791E-EF76-7C83-70D63EF76D3E}"/>
                </a:ext>
              </a:extLst>
            </p:cNvPr>
            <p:cNvSpPr txBox="1"/>
            <p:nvPr/>
          </p:nvSpPr>
          <p:spPr>
            <a:xfrm>
              <a:off x="7347481" y="3666536"/>
              <a:ext cx="90932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4000" b="1" dirty="0">
                  <a:gradFill>
                    <a:gsLst>
                      <a:gs pos="0">
                        <a:srgbClr val="182E7A">
                          <a:alpha val="0"/>
                          <a:lumMod val="17000"/>
                          <a:lumOff val="83000"/>
                        </a:srgbClr>
                      </a:gs>
                      <a:gs pos="100000">
                        <a:srgbClr val="182E7A"/>
                      </a:gs>
                    </a:gsLst>
                    <a:lin ang="16200000" scaled="0"/>
                  </a:gra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3.0</a:t>
              </a:r>
              <a:endParaRPr lang="zh-CN" altLang="en-US" sz="4000" dirty="0">
                <a:gradFill>
                  <a:gsLst>
                    <a:gs pos="0">
                      <a:srgbClr val="182E7A">
                        <a:alpha val="0"/>
                        <a:lumMod val="17000"/>
                        <a:lumOff val="83000"/>
                      </a:srgbClr>
                    </a:gs>
                    <a:gs pos="100000">
                      <a:srgbClr val="182E7A"/>
                    </a:gs>
                  </a:gsLst>
                  <a:lin ang="16200000" scaled="0"/>
                </a:gra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12" name="直接连接符 29">
              <a:extLst>
                <a:ext uri="{FF2B5EF4-FFF2-40B4-BE49-F238E27FC236}">
                  <a16:creationId xmlns:a16="http://schemas.microsoft.com/office/drawing/2014/main" id="{2C19C440-344A-D0D9-309D-4328D6166DF8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3666536"/>
              <a:ext cx="3264638" cy="0"/>
            </a:xfrm>
            <a:prstGeom prst="line">
              <a:avLst/>
            </a:prstGeom>
            <a:ln w="28575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247">
              <a:extLst>
                <a:ext uri="{FF2B5EF4-FFF2-40B4-BE49-F238E27FC236}">
                  <a16:creationId xmlns:a16="http://schemas.microsoft.com/office/drawing/2014/main" id="{940F0037-A8AE-5201-57C7-076F2CC828A6}"/>
                </a:ext>
              </a:extLst>
            </p:cNvPr>
            <p:cNvCxnSpPr>
              <a:cxnSpLocks/>
            </p:cNvCxnSpPr>
            <p:nvPr/>
          </p:nvCxnSpPr>
          <p:spPr>
            <a:xfrm>
              <a:off x="7408442" y="4409982"/>
              <a:ext cx="3264638" cy="0"/>
            </a:xfrm>
            <a:prstGeom prst="line">
              <a:avLst/>
            </a:prstGeom>
            <a:ln>
              <a:solidFill>
                <a:srgbClr val="182E7A">
                  <a:alpha val="1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10572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2DB7A-2AF6-29AA-23A7-9722AC449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B341366-09F2-4301-74C0-95F192B6B04E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B5291E0-D28F-C28D-4974-F1380F504A54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EBD7A34-BF14-1490-6CF0-533A90FFBDDC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574E041A-1559-FA9E-F90D-51B414042D6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1823A63-E809-4C03-954A-E5878F23C854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762E592-C26D-2135-981E-5A6DECDA7326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1AD83A14-570C-6B27-D79F-A2F5C020C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个人简介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Personal Introduction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TextBox 8">
            <a:extLst>
              <a:ext uri="{FF2B5EF4-FFF2-40B4-BE49-F238E27FC236}">
                <a16:creationId xmlns:a16="http://schemas.microsoft.com/office/drawing/2014/main" id="{72F33B4E-6D48-D39B-FEB6-636F0136CFCF}"/>
              </a:ext>
            </a:extLst>
          </p:cNvPr>
          <p:cNvSpPr txBox="1"/>
          <p:nvPr/>
        </p:nvSpPr>
        <p:spPr>
          <a:xfrm>
            <a:off x="1528107" y="4188583"/>
            <a:ext cx="106619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8641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marR="0" lvl="0" indent="-285750" algn="l" defTabSz="8641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TextBox 14">
            <a:extLst>
              <a:ext uri="{FF2B5EF4-FFF2-40B4-BE49-F238E27FC236}">
                <a16:creationId xmlns:a16="http://schemas.microsoft.com/office/drawing/2014/main" id="{278488B6-DCEA-7710-222D-92AF142E7E67}"/>
              </a:ext>
            </a:extLst>
          </p:cNvPr>
          <p:cNvSpPr txBox="1"/>
          <p:nvPr/>
        </p:nvSpPr>
        <p:spPr>
          <a:xfrm>
            <a:off x="1332544" y="3542707"/>
            <a:ext cx="64423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rgbClr val="00336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工作经历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200" b="1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Work Experience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F7166AC2-6B3A-C899-39F1-5A507C658A58}"/>
              </a:ext>
            </a:extLst>
          </p:cNvPr>
          <p:cNvSpPr txBox="1"/>
          <p:nvPr/>
        </p:nvSpPr>
        <p:spPr>
          <a:xfrm>
            <a:off x="1332545" y="4069779"/>
            <a:ext cx="88264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itchFamily="2" charset="2"/>
              <a:buChar char="n"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2020 – </a:t>
            </a:r>
            <a:r>
              <a:rPr kumimoji="0" lang="en-GB" altLang="zh-CN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2021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	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伦敦大学学院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 </a:t>
            </a:r>
            <a:r>
              <a:rPr kumimoji="0" lang="en-GB" altLang="zh-CN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SpaceTimeLab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博士后研究员</a:t>
            </a:r>
            <a:r>
              <a:rPr kumimoji="0" lang="en-GB" altLang="zh-CN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DB3DC6F5-752C-C901-6178-E445C3616130}"/>
              </a:ext>
            </a:extLst>
          </p:cNvPr>
          <p:cNvSpPr txBox="1"/>
          <p:nvPr/>
        </p:nvSpPr>
        <p:spPr>
          <a:xfrm>
            <a:off x="1332545" y="5226831"/>
            <a:ext cx="92938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itchFamily="2" charset="2"/>
              <a:buChar char="n"/>
              <a:defRPr/>
            </a:pPr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GB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2025 (6</a:t>
            </a:r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月</a:t>
            </a:r>
            <a:r>
              <a:rPr lang="en-GB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) 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	</a:t>
            </a:r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华东师范大学，社会发展学院，人口研究所，人口学 副教授</a:t>
            </a:r>
            <a:endParaRPr lang="en-GB" altLang="zh-CN" sz="1600" b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64D4D3E6-C093-8023-71F7-85E9DE0A7AC0}"/>
              </a:ext>
            </a:extLst>
          </p:cNvPr>
          <p:cNvSpPr/>
          <p:nvPr/>
        </p:nvSpPr>
        <p:spPr>
          <a:xfrm>
            <a:off x="667889" y="5100577"/>
            <a:ext cx="1135356" cy="467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E488FED6-20D1-0CC9-403C-0F6AE10746C0}"/>
              </a:ext>
            </a:extLst>
          </p:cNvPr>
          <p:cNvSpPr txBox="1"/>
          <p:nvPr/>
        </p:nvSpPr>
        <p:spPr>
          <a:xfrm>
            <a:off x="1332544" y="4841149"/>
            <a:ext cx="101100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itchFamily="2" charset="2"/>
              <a:buChar char="n"/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GB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2022 – 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2025	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帝国理工学院，公共卫生学院，博士后研究员</a:t>
            </a:r>
            <a:endParaRPr lang="en-GB" altLang="zh-CN" sz="1600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65595BE7-18B5-63E5-56F6-616CCDFDCA5B}"/>
              </a:ext>
            </a:extLst>
          </p:cNvPr>
          <p:cNvSpPr txBox="1"/>
          <p:nvPr/>
        </p:nvSpPr>
        <p:spPr>
          <a:xfrm>
            <a:off x="1332545" y="4455464"/>
            <a:ext cx="88264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itchFamily="2" charset="2"/>
              <a:buChar char="n"/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2021 – </a:t>
            </a:r>
            <a:r>
              <a:rPr lang="en-GB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2022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	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牛津大学，马丁学院，博士后研究员</a:t>
            </a:r>
            <a:endParaRPr lang="en-GB" altLang="zh-CN" sz="1600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83" name="图形 82">
            <a:extLst>
              <a:ext uri="{FF2B5EF4-FFF2-40B4-BE49-F238E27FC236}">
                <a16:creationId xmlns:a16="http://schemas.microsoft.com/office/drawing/2014/main" id="{3094E708-A37C-BE16-20B9-48324DE9469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9421" y="3476200"/>
            <a:ext cx="533123" cy="533123"/>
          </a:xfrm>
          <a:prstGeom prst="rect">
            <a:avLst/>
          </a:prstGeom>
        </p:spPr>
      </p:pic>
      <p:sp>
        <p:nvSpPr>
          <p:cNvPr id="94" name="文本框 93">
            <a:extLst>
              <a:ext uri="{FF2B5EF4-FFF2-40B4-BE49-F238E27FC236}">
                <a16:creationId xmlns:a16="http://schemas.microsoft.com/office/drawing/2014/main" id="{96C976A3-BCF9-5F00-F101-865DB7CB9C5B}"/>
              </a:ext>
            </a:extLst>
          </p:cNvPr>
          <p:cNvSpPr txBox="1"/>
          <p:nvPr/>
        </p:nvSpPr>
        <p:spPr>
          <a:xfrm>
            <a:off x="9040407" y="4100557"/>
            <a:ext cx="23306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（合作导师</a:t>
            </a:r>
            <a:r>
              <a:rPr lang="en-GB" altLang="zh-CN" sz="1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Tao Cheng </a:t>
            </a:r>
            <a:r>
              <a:rPr lang="zh-CN" altLang="en-US" sz="1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院士）</a:t>
            </a:r>
            <a:endParaRPr lang="zh-CN" altLang="en-US" sz="12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38F5B82F-174C-CF13-BCFD-DE4360C4A8B3}"/>
              </a:ext>
            </a:extLst>
          </p:cNvPr>
          <p:cNvSpPr txBox="1"/>
          <p:nvPr/>
        </p:nvSpPr>
        <p:spPr>
          <a:xfrm>
            <a:off x="9040407" y="4486242"/>
            <a:ext cx="25016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（合作导师：</a:t>
            </a:r>
            <a:r>
              <a:rPr lang="en-GB" altLang="zh-CN" sz="1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Kazem Rahimi </a:t>
            </a:r>
            <a:r>
              <a:rPr lang="zh-CN" altLang="en-US" sz="1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教授）</a:t>
            </a:r>
            <a:endParaRPr lang="zh-CN" altLang="en-US" sz="12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920D4C82-B748-F936-EA67-3E8070D467DB}"/>
              </a:ext>
            </a:extLst>
          </p:cNvPr>
          <p:cNvSpPr txBox="1"/>
          <p:nvPr/>
        </p:nvSpPr>
        <p:spPr>
          <a:xfrm>
            <a:off x="9040407" y="4871927"/>
            <a:ext cx="26388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（合作导师： </a:t>
            </a:r>
            <a:r>
              <a:rPr lang="en-GB" altLang="zh-CN" sz="1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Daniela Fecht</a:t>
            </a:r>
            <a:r>
              <a:rPr lang="en-US" altLang="zh-CN" sz="1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1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副教授）</a:t>
            </a:r>
            <a:endParaRPr lang="zh-CN" altLang="en-US" sz="12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F6FA798-98C1-D082-6545-66DE27503014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组合 9">
            <a:extLst>
              <a:ext uri="{FF2B5EF4-FFF2-40B4-BE49-F238E27FC236}">
                <a16:creationId xmlns:a16="http://schemas.microsoft.com/office/drawing/2014/main" id="{DD160CC7-9F20-A286-E5FB-6C2354499001}"/>
              </a:ext>
            </a:extLst>
          </p:cNvPr>
          <p:cNvGrpSpPr/>
          <p:nvPr/>
        </p:nvGrpSpPr>
        <p:grpSpPr>
          <a:xfrm>
            <a:off x="667889" y="1339951"/>
            <a:ext cx="10830538" cy="1876491"/>
            <a:chOff x="667889" y="1339951"/>
            <a:chExt cx="10830538" cy="1876491"/>
          </a:xfrm>
        </p:grpSpPr>
        <p:sp>
          <p:nvSpPr>
            <p:cNvPr id="24" name="TextBox 10">
              <a:extLst>
                <a:ext uri="{FF2B5EF4-FFF2-40B4-BE49-F238E27FC236}">
                  <a16:creationId xmlns:a16="http://schemas.microsoft.com/office/drawing/2014/main" id="{F66E1ADE-86AF-6F6E-AE25-8E748C34986F}"/>
                </a:ext>
              </a:extLst>
            </p:cNvPr>
            <p:cNvSpPr txBox="1"/>
            <p:nvPr/>
          </p:nvSpPr>
          <p:spPr>
            <a:xfrm>
              <a:off x="1332544" y="1494019"/>
              <a:ext cx="644236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教育背景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kumimoji="0" lang="en-US" altLang="zh-CN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Educational Background</a:t>
              </a:r>
              <a:endPara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A87C52C5-4D9E-6484-F601-CDC7C18C3EB8}"/>
                </a:ext>
              </a:extLst>
            </p:cNvPr>
            <p:cNvSpPr txBox="1"/>
            <p:nvPr/>
          </p:nvSpPr>
          <p:spPr>
            <a:xfrm>
              <a:off x="1332544" y="2106518"/>
              <a:ext cx="985601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marR="0" lvl="0" indent="-285750" defTabSz="864108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n"/>
                <a:tabLst/>
                <a:defRPr/>
              </a:pPr>
              <a:r>
                <a:rPr lang="zh-CN" altLang="en-US" sz="1600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600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2012 – 2015	</a:t>
              </a:r>
              <a:r>
                <a:rPr lang="zh-CN" altLang="en-US" sz="1600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利物浦大学， 环境与城市规划，</a:t>
              </a:r>
              <a:r>
                <a:rPr lang="zh-CN" altLang="en-US" sz="1600" b="1" i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文学 学士</a:t>
              </a:r>
              <a:endParaRPr lang="en-GB" altLang="zh-CN" sz="1600" b="1" i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D907D7A1-9B8B-4454-85BC-225BA97BA29F}"/>
                </a:ext>
              </a:extLst>
            </p:cNvPr>
            <p:cNvSpPr txBox="1"/>
            <p:nvPr/>
          </p:nvSpPr>
          <p:spPr>
            <a:xfrm>
              <a:off x="1332545" y="2877888"/>
              <a:ext cx="1016588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lvl="0" indent="-285750" defTabSz="864108">
                <a:buFont typeface="Wingdings" pitchFamily="2" charset="2"/>
                <a:buChar char="n"/>
                <a:defRPr/>
              </a:pPr>
              <a:r>
                <a:rPr lang="zh-CN" altLang="en-US" sz="1600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600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2016 – </a:t>
              </a:r>
              <a:r>
                <a:rPr lang="en-GB" altLang="zh-CN" sz="1600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2021</a:t>
              </a:r>
              <a:r>
                <a:rPr lang="en-US" altLang="zh-CN" sz="1600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	</a:t>
              </a:r>
              <a:r>
                <a:rPr lang="zh-CN" altLang="en-US" sz="1600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利物浦大学， 地理数据科学，</a:t>
              </a:r>
              <a:r>
                <a:rPr lang="zh-CN" altLang="en-US" sz="1600" b="1" i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哲学 博士</a:t>
              </a:r>
              <a:endParaRPr lang="en-GB" altLang="zh-CN" sz="2000" i="1" kern="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DEE171F0-F2F5-C595-1BCE-8D37F26C11AF}"/>
                </a:ext>
              </a:extLst>
            </p:cNvPr>
            <p:cNvSpPr txBox="1"/>
            <p:nvPr/>
          </p:nvSpPr>
          <p:spPr>
            <a:xfrm>
              <a:off x="1332545" y="2492203"/>
              <a:ext cx="890016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lvl="0" indent="-285750" defTabSz="864108">
                <a:buFont typeface="Wingdings" pitchFamily="2" charset="2"/>
                <a:buChar char="n"/>
                <a:defRPr/>
              </a:pPr>
              <a:r>
                <a:rPr lang="zh-CN" altLang="en-US" sz="1600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600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2015 – 2016	</a:t>
              </a:r>
              <a:r>
                <a:rPr lang="zh-CN" altLang="en-US" sz="1600" b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伦敦大学学院， 地理信息科学，</a:t>
              </a:r>
              <a:r>
                <a:rPr lang="zh-CN" altLang="en-US" sz="1600" b="1" i="1" dirty="0"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理学 硕士</a:t>
              </a:r>
              <a:endParaRPr lang="en-GB" altLang="zh-CN" sz="1600" b="1" i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85" name="图形 84">
              <a:extLst>
                <a:ext uri="{FF2B5EF4-FFF2-40B4-BE49-F238E27FC236}">
                  <a16:creationId xmlns:a16="http://schemas.microsoft.com/office/drawing/2014/main" id="{B5B55357-3533-5E87-93F8-C5D3D548F220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67889" y="1339951"/>
              <a:ext cx="796189" cy="796189"/>
            </a:xfrm>
            <a:prstGeom prst="rect">
              <a:avLst/>
            </a:prstGeom>
          </p:spPr>
        </p:pic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id="{403E9061-573C-BCC9-18F2-684035AE1B8A}"/>
                </a:ext>
              </a:extLst>
            </p:cNvPr>
            <p:cNvSpPr txBox="1"/>
            <p:nvPr/>
          </p:nvSpPr>
          <p:spPr>
            <a:xfrm>
              <a:off x="9040407" y="2137296"/>
              <a:ext cx="233066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200" b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（导师</a:t>
              </a:r>
              <a:r>
                <a:rPr lang="en-GB" altLang="zh-CN" sz="1200" b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: Alex Singleton </a:t>
              </a:r>
              <a:r>
                <a:rPr lang="zh-CN" altLang="en-US" sz="1200" b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院士）</a:t>
              </a:r>
              <a:endParaRPr lang="zh-CN" alt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9" name="文本框 88">
              <a:extLst>
                <a:ext uri="{FF2B5EF4-FFF2-40B4-BE49-F238E27FC236}">
                  <a16:creationId xmlns:a16="http://schemas.microsoft.com/office/drawing/2014/main" id="{21B6E8DD-C37F-3CC8-D30C-FE5400A41284}"/>
                </a:ext>
              </a:extLst>
            </p:cNvPr>
            <p:cNvSpPr txBox="1"/>
            <p:nvPr/>
          </p:nvSpPr>
          <p:spPr>
            <a:xfrm>
              <a:off x="9040407" y="2506547"/>
              <a:ext cx="233066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200" b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（导师：</a:t>
              </a:r>
              <a:r>
                <a:rPr lang="en-GB" altLang="zh-CN" sz="1200" b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Ta</a:t>
              </a:r>
              <a:r>
                <a:rPr lang="en-US" altLang="zh-CN" sz="1200" b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o Cheng </a:t>
              </a:r>
              <a:r>
                <a:rPr lang="zh-CN" altLang="en-US" sz="1200" b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院士）</a:t>
              </a:r>
              <a:endParaRPr lang="zh-CN" alt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0" name="文本框 89">
              <a:extLst>
                <a:ext uri="{FF2B5EF4-FFF2-40B4-BE49-F238E27FC236}">
                  <a16:creationId xmlns:a16="http://schemas.microsoft.com/office/drawing/2014/main" id="{BAB4B65D-CC87-7E5F-7F99-8653D5F3354B}"/>
                </a:ext>
              </a:extLst>
            </p:cNvPr>
            <p:cNvSpPr txBox="1"/>
            <p:nvPr/>
          </p:nvSpPr>
          <p:spPr>
            <a:xfrm>
              <a:off x="9040407" y="2873615"/>
              <a:ext cx="233066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200" b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（导师</a:t>
              </a:r>
              <a:r>
                <a:rPr lang="en-GB" altLang="zh-CN" sz="1200" b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: Alex Singleton </a:t>
              </a:r>
              <a:r>
                <a:rPr lang="zh-CN" altLang="en-US" sz="1200" b="1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院士）</a:t>
              </a:r>
              <a:endParaRPr lang="zh-CN" altLang="en-US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9AA73ACF-DF4A-DDB9-8766-9E0C33BB8552}"/>
                </a:ext>
              </a:extLst>
            </p:cNvPr>
            <p:cNvCxnSpPr>
              <a:cxnSpLocks/>
            </p:cNvCxnSpPr>
            <p:nvPr/>
          </p:nvCxnSpPr>
          <p:spPr>
            <a:xfrm>
              <a:off x="1496221" y="2106518"/>
              <a:ext cx="0" cy="1109924"/>
            </a:xfrm>
            <a:prstGeom prst="line">
              <a:avLst/>
            </a:prstGeom>
            <a:ln w="38100">
              <a:solidFill>
                <a:srgbClr val="182E7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1FED415C-163C-0C8A-7A01-A0807C76E72F}"/>
              </a:ext>
            </a:extLst>
          </p:cNvPr>
          <p:cNvCxnSpPr>
            <a:cxnSpLocks/>
          </p:cNvCxnSpPr>
          <p:nvPr/>
        </p:nvCxnSpPr>
        <p:spPr>
          <a:xfrm>
            <a:off x="1492694" y="4069779"/>
            <a:ext cx="0" cy="1447101"/>
          </a:xfrm>
          <a:prstGeom prst="line">
            <a:avLst/>
          </a:prstGeom>
          <a:ln w="38100"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8676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6B49B-6A37-F9CE-911B-03812F98E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27E2E8F-36D2-2F40-E263-C5A9B973557D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9B5CB03-6D49-BE60-B741-BA2285C60437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D819657-7F5F-28D7-4C3E-8BFE7BF486BF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66616554-588E-5392-2CAB-657D865DB2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CC5E0DC-C299-5994-51D8-C52F1A3764B6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3E677D6-C617-711D-EA96-D03879107C90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3F319267-3BBD-CE18-2307-2E93E3442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多源时空数据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Multi-source Spatiotemporal Data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E8C8918A-C264-3054-4609-AD57610241FC}"/>
              </a:ext>
            </a:extLst>
          </p:cNvPr>
          <p:cNvSpPr/>
          <p:nvPr/>
        </p:nvSpPr>
        <p:spPr>
          <a:xfrm>
            <a:off x="667889" y="5100577"/>
            <a:ext cx="1135356" cy="467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930FC77F-A4A3-8504-9662-A70A0AF8F525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圆角矩形 8">
            <a:extLst>
              <a:ext uri="{FF2B5EF4-FFF2-40B4-BE49-F238E27FC236}">
                <a16:creationId xmlns:a16="http://schemas.microsoft.com/office/drawing/2014/main" id="{0153A9E6-BCED-63E7-A0ED-B61787F28A3A}"/>
              </a:ext>
            </a:extLst>
          </p:cNvPr>
          <p:cNvSpPr/>
          <p:nvPr/>
        </p:nvSpPr>
        <p:spPr>
          <a:xfrm>
            <a:off x="8165591" y="1268760"/>
            <a:ext cx="3285743" cy="4387969"/>
          </a:xfrm>
          <a:prstGeom prst="roundRect">
            <a:avLst>
              <a:gd name="adj" fmla="val 15985"/>
            </a:avLst>
          </a:prstGeom>
          <a:solidFill>
            <a:srgbClr val="00B0F0">
              <a:alpha val="5000"/>
            </a:srgbClr>
          </a:solidFill>
          <a:ln w="50800" cmpd="sng"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24FF583F-0581-5359-5329-A7E6E0DE11A3}"/>
              </a:ext>
            </a:extLst>
          </p:cNvPr>
          <p:cNvSpPr/>
          <p:nvPr/>
        </p:nvSpPr>
        <p:spPr>
          <a:xfrm>
            <a:off x="4279391" y="1268760"/>
            <a:ext cx="3285743" cy="4387969"/>
          </a:xfrm>
          <a:prstGeom prst="roundRect">
            <a:avLst/>
          </a:prstGeom>
          <a:solidFill>
            <a:srgbClr val="FFFF00">
              <a:alpha val="5000"/>
            </a:srgbClr>
          </a:solidFill>
          <a:ln w="50800" cmpd="sng"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圆角矩形 10">
            <a:extLst>
              <a:ext uri="{FF2B5EF4-FFF2-40B4-BE49-F238E27FC236}">
                <a16:creationId xmlns:a16="http://schemas.microsoft.com/office/drawing/2014/main" id="{A5D7CD50-3DF2-01AE-BF38-98F5557E053B}"/>
              </a:ext>
            </a:extLst>
          </p:cNvPr>
          <p:cNvSpPr/>
          <p:nvPr/>
        </p:nvSpPr>
        <p:spPr>
          <a:xfrm>
            <a:off x="502919" y="1268760"/>
            <a:ext cx="3285743" cy="4387969"/>
          </a:xfrm>
          <a:prstGeom prst="roundRect">
            <a:avLst/>
          </a:prstGeom>
          <a:solidFill>
            <a:srgbClr val="FF0000">
              <a:alpha val="5000"/>
            </a:srgbClr>
          </a:solidFill>
          <a:ln w="50800" cmpd="sng"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内容占位符 3">
            <a:extLst>
              <a:ext uri="{FF2B5EF4-FFF2-40B4-BE49-F238E27FC236}">
                <a16:creationId xmlns:a16="http://schemas.microsoft.com/office/drawing/2014/main" id="{C90D6D17-C4D7-0794-3F69-B2F8E7D9EF4C}"/>
              </a:ext>
            </a:extLst>
          </p:cNvPr>
          <p:cNvSpPr txBox="1">
            <a:spLocks/>
          </p:cNvSpPr>
          <p:nvPr/>
        </p:nvSpPr>
        <p:spPr>
          <a:xfrm>
            <a:off x="609601" y="1423132"/>
            <a:ext cx="3285743" cy="945067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4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0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18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zh-CN" altLang="en-US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多源 </a:t>
            </a:r>
            <a:r>
              <a:rPr lang="zh-CN" altLang="en-US" sz="1800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（来源）</a:t>
            </a:r>
            <a:endParaRPr lang="en-US" altLang="zh-CN" sz="1800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r>
              <a:rPr lang="en-US" altLang="zh-CN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Multi-source(d)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altLang="zh-CN" sz="1600" b="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zh-CN" sz="2000" b="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09728" indent="0">
              <a:buFont typeface="Wingdings 3"/>
              <a:buNone/>
            </a:pPr>
            <a:endParaRPr lang="zh-CN" sz="200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09728" indent="0">
              <a:buFont typeface="Wingdings 3"/>
              <a:buNone/>
            </a:pPr>
            <a:endParaRPr lang="zh-CN" sz="200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内容占位符 3">
            <a:extLst>
              <a:ext uri="{FF2B5EF4-FFF2-40B4-BE49-F238E27FC236}">
                <a16:creationId xmlns:a16="http://schemas.microsoft.com/office/drawing/2014/main" id="{450E8404-73D3-C3A6-6F09-3F57878C63A7}"/>
              </a:ext>
            </a:extLst>
          </p:cNvPr>
          <p:cNvSpPr txBox="1">
            <a:spLocks/>
          </p:cNvSpPr>
          <p:nvPr/>
        </p:nvSpPr>
        <p:spPr>
          <a:xfrm>
            <a:off x="4466920" y="1423132"/>
            <a:ext cx="3285743" cy="945067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4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0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18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zh-CN" altLang="en-US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时 </a:t>
            </a:r>
            <a:r>
              <a:rPr lang="zh-CN" altLang="en-US" sz="1800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（时间）</a:t>
            </a:r>
            <a:endParaRPr lang="en-US" altLang="zh-CN" sz="1800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r>
              <a:rPr lang="en-US" altLang="zh-CN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Time / Temporal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endParaRPr lang="zh-CN" altLang="en-US" sz="1800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endParaRPr lang="zh-CN" sz="1800" b="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0">
              <a:spcBef>
                <a:spcPts val="0"/>
              </a:spcBef>
            </a:pPr>
            <a:endParaRPr lang="zh-CN" sz="200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09728" indent="0">
              <a:buFont typeface="Wingdings 3"/>
              <a:buNone/>
            </a:pPr>
            <a:endParaRPr lang="zh-CN" sz="2000" b="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09728" indent="0">
              <a:buFont typeface="Wingdings 3"/>
              <a:buNone/>
            </a:pPr>
            <a:endParaRPr lang="zh-CN" sz="200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09728" indent="0">
              <a:buFont typeface="Wingdings 3"/>
              <a:buNone/>
            </a:pPr>
            <a:endParaRPr lang="zh-CN" sz="200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内容占位符 3">
            <a:extLst>
              <a:ext uri="{FF2B5EF4-FFF2-40B4-BE49-F238E27FC236}">
                <a16:creationId xmlns:a16="http://schemas.microsoft.com/office/drawing/2014/main" id="{545FD7C0-7911-7CF0-1BD5-D5812B8B2A5F}"/>
              </a:ext>
            </a:extLst>
          </p:cNvPr>
          <p:cNvSpPr txBox="1">
            <a:spLocks/>
          </p:cNvSpPr>
          <p:nvPr/>
        </p:nvSpPr>
        <p:spPr>
          <a:xfrm>
            <a:off x="8324238" y="1423132"/>
            <a:ext cx="3285743" cy="945067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4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0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18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zh-CN" altLang="en-US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空 </a:t>
            </a:r>
            <a:r>
              <a:rPr lang="zh-CN" altLang="en-US" sz="1800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（空间）</a:t>
            </a:r>
            <a:endParaRPr lang="en-US" altLang="zh-CN" sz="1800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r>
              <a:rPr lang="en-US" altLang="zh-CN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Space / Spatial</a:t>
            </a:r>
            <a:endParaRPr lang="zh-CN" altLang="en-US" sz="1800" dirty="0">
              <a:solidFill>
                <a:schemeClr val="bg1">
                  <a:lumMod val="65000"/>
                </a:schemeClr>
              </a:solidFill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endParaRPr lang="zh-CN" sz="1800" b="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0">
              <a:spcBef>
                <a:spcPts val="0"/>
              </a:spcBef>
            </a:pPr>
            <a:endParaRPr lang="zh-CN" sz="200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09728" indent="0">
              <a:buFont typeface="Wingdings 3"/>
              <a:buNone/>
            </a:pPr>
            <a:endParaRPr lang="zh-CN" sz="2000" b="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09728" indent="0">
              <a:buFont typeface="Wingdings 3"/>
              <a:buNone/>
            </a:pPr>
            <a:endParaRPr lang="zh-CN" sz="200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09728" indent="0">
              <a:buFont typeface="Wingdings 3"/>
              <a:buNone/>
            </a:pPr>
            <a:endParaRPr lang="zh-CN" sz="200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438E68C-6143-08C4-5F3B-DE28955052F3}"/>
              </a:ext>
            </a:extLst>
          </p:cNvPr>
          <p:cNvSpPr txBox="1"/>
          <p:nvPr/>
        </p:nvSpPr>
        <p:spPr>
          <a:xfrm>
            <a:off x="623392" y="2096431"/>
            <a:ext cx="192008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（单一截面 </a:t>
            </a:r>
            <a:r>
              <a:rPr lang="en-US" altLang="zh-CN" sz="12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-&gt;</a:t>
            </a:r>
            <a:r>
              <a:rPr lang="zh-CN" altLang="en-US" sz="12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全景拼图）</a:t>
            </a:r>
            <a:endParaRPr lang="zh-CN" sz="1200" noProof="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8F650B3-45AB-EC7E-AD69-57046380952D}"/>
              </a:ext>
            </a:extLst>
          </p:cNvPr>
          <p:cNvSpPr txBox="1"/>
          <p:nvPr/>
        </p:nvSpPr>
        <p:spPr>
          <a:xfrm>
            <a:off x="4466920" y="2096430"/>
            <a:ext cx="19338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（静态快照 </a:t>
            </a:r>
            <a:r>
              <a:rPr lang="en-US" altLang="zh-CN" sz="12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-&gt;</a:t>
            </a:r>
            <a:r>
              <a:rPr lang="zh-CN" altLang="en-US" sz="12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动态演化）</a:t>
            </a:r>
            <a:endParaRPr lang="zh-CN" sz="1200" noProof="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D4E0381-9508-331E-A699-BC6A7BD27094}"/>
              </a:ext>
            </a:extLst>
          </p:cNvPr>
          <p:cNvSpPr txBox="1"/>
          <p:nvPr/>
        </p:nvSpPr>
        <p:spPr>
          <a:xfrm>
            <a:off x="8324239" y="2096431"/>
            <a:ext cx="20568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（从地理坐标 </a:t>
            </a:r>
            <a:r>
              <a:rPr lang="en-US" altLang="zh-CN" sz="12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-&gt;</a:t>
            </a:r>
            <a:r>
              <a:rPr lang="zh-CN" altLang="en-US" sz="12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人本尺度）</a:t>
            </a:r>
            <a:endParaRPr lang="zh-CN" sz="1200" noProof="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BAE16BA-4A77-1034-C4A9-9C243F8FC1E9}"/>
              </a:ext>
            </a:extLst>
          </p:cNvPr>
          <p:cNvSpPr txBox="1"/>
          <p:nvPr/>
        </p:nvSpPr>
        <p:spPr>
          <a:xfrm>
            <a:off x="959224" y="2613489"/>
            <a:ext cx="2308048" cy="1228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来源丰富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主动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/ 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设计数据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被动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/ 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有机数据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8023949-6DA6-2468-BF25-27CF59357C37}"/>
              </a:ext>
            </a:extLst>
          </p:cNvPr>
          <p:cNvSpPr txBox="1"/>
          <p:nvPr/>
        </p:nvSpPr>
        <p:spPr>
          <a:xfrm>
            <a:off x="959224" y="4206134"/>
            <a:ext cx="2308048" cy="1228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</a:rPr>
              <a:t>特征异构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结构化数据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非结构化数据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A317AD0-23AE-AE3C-6547-6B14BE0F4A28}"/>
              </a:ext>
            </a:extLst>
          </p:cNvPr>
          <p:cNvSpPr txBox="1"/>
          <p:nvPr/>
        </p:nvSpPr>
        <p:spPr>
          <a:xfrm>
            <a:off x="4816543" y="2613489"/>
            <a:ext cx="2308048" cy="1228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</a:rPr>
              <a:t>尺度</a:t>
            </a:r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丰富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低频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/ 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长时序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高频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/ 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实时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FB261EA-E17A-66EF-15CC-FC9F95F8CC4F}"/>
              </a:ext>
            </a:extLst>
          </p:cNvPr>
          <p:cNvSpPr txBox="1"/>
          <p:nvPr/>
        </p:nvSpPr>
        <p:spPr>
          <a:xfrm>
            <a:off x="4816543" y="4206134"/>
            <a:ext cx="2308048" cy="1228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</a:rPr>
              <a:t>模式异构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线性趋势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周期节律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突发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/ 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异常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2145CA6-F42F-C0F4-1C82-1C3854986097}"/>
              </a:ext>
            </a:extLst>
          </p:cNvPr>
          <p:cNvSpPr txBox="1"/>
          <p:nvPr/>
        </p:nvSpPr>
        <p:spPr>
          <a:xfrm>
            <a:off x="8673861" y="2613489"/>
            <a:ext cx="3019891" cy="1228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</a:rPr>
              <a:t>尺度</a:t>
            </a:r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丰富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粗颗粒度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/ 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低分辨率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细颗粒度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/ 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高分辨率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A122584-C511-3FA9-C2D0-8A935CD5D742}"/>
              </a:ext>
            </a:extLst>
          </p:cNvPr>
          <p:cNvSpPr txBox="1"/>
          <p:nvPr/>
        </p:nvSpPr>
        <p:spPr>
          <a:xfrm>
            <a:off x="8673861" y="4206134"/>
            <a:ext cx="2308048" cy="1228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</a:rPr>
              <a:t>形态异构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点 （位置）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线 （连接）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面 （栅格、像素）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7" name="图形 26" descr="维恩图 纯色填充">
            <a:extLst>
              <a:ext uri="{FF2B5EF4-FFF2-40B4-BE49-F238E27FC236}">
                <a16:creationId xmlns:a16="http://schemas.microsoft.com/office/drawing/2014/main" id="{940D5C8A-C472-028B-A6ED-3C006AA9E8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12141" y="1417900"/>
            <a:ext cx="481501" cy="481501"/>
          </a:xfrm>
          <a:prstGeom prst="rect">
            <a:avLst/>
          </a:prstGeom>
        </p:spPr>
      </p:pic>
      <p:pic>
        <p:nvPicPr>
          <p:cNvPr id="28" name="图形 27" descr="时钟 纯色填充">
            <a:extLst>
              <a:ext uri="{FF2B5EF4-FFF2-40B4-BE49-F238E27FC236}">
                <a16:creationId xmlns:a16="http://schemas.microsoft.com/office/drawing/2014/main" id="{BFD94440-D27D-7B8C-FDAE-2F671B7D55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40230" y="1417903"/>
            <a:ext cx="476952" cy="476952"/>
          </a:xfrm>
          <a:prstGeom prst="rect">
            <a:avLst/>
          </a:prstGeom>
        </p:spPr>
      </p:pic>
      <p:pic>
        <p:nvPicPr>
          <p:cNvPr id="29" name="图形 28" descr="带标记的地图 纯色填充">
            <a:extLst>
              <a:ext uri="{FF2B5EF4-FFF2-40B4-BE49-F238E27FC236}">
                <a16:creationId xmlns:a16="http://schemas.microsoft.com/office/drawing/2014/main" id="{FDB63177-51DA-328A-82B5-C0CCE14403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19724" y="1354454"/>
            <a:ext cx="540401" cy="54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43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95DB2-30A5-6B74-7F19-C8544064B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4436E70-9819-4464-86E3-B18206C8F5EF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918709F-3F93-06BE-9847-04B8D1FD1CFF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95071CF-1952-787E-1386-9E6A68EB8C73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18B14E16-FD91-534A-5BAE-F3EC1FA3C8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3B065DB-3DE6-7D50-6045-39ED3CCE9174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84A54D2-C884-66CF-FF37-EC12DC25E5E2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254B2482-1A99-F697-1501-FEB8F624C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2610815" cy="711835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数据</a:t>
            </a:r>
            <a:r>
              <a:rPr lang="zh-CN" altLang="en-GB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案例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4ECFC4D3-5A93-E120-B446-5C50FD134337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内容占位符 3">
            <a:extLst>
              <a:ext uri="{FF2B5EF4-FFF2-40B4-BE49-F238E27FC236}">
                <a16:creationId xmlns:a16="http://schemas.microsoft.com/office/drawing/2014/main" id="{777938FC-1D8A-746E-9CDD-EEC6938DD454}"/>
              </a:ext>
            </a:extLst>
          </p:cNvPr>
          <p:cNvSpPr txBox="1">
            <a:spLocks/>
          </p:cNvSpPr>
          <p:nvPr/>
        </p:nvSpPr>
        <p:spPr>
          <a:xfrm>
            <a:off x="609601" y="1284433"/>
            <a:ext cx="3285743" cy="945067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4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0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18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zh-CN" altLang="en-US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人口普查数据</a:t>
            </a:r>
            <a:endParaRPr lang="en-US" altLang="zh-CN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r>
              <a:rPr lang="en-US" altLang="zh-CN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Population</a:t>
            </a:r>
            <a:r>
              <a:rPr lang="zh-CN" altLang="en-US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Census</a:t>
            </a:r>
            <a:endParaRPr lang="en-US" altLang="zh-CN" sz="1600" b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09728" indent="0">
              <a:buFont typeface="Wingdings 3"/>
              <a:buNone/>
            </a:pPr>
            <a:endParaRPr lang="zh-CN" sz="200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09728" indent="0">
              <a:buFont typeface="Wingdings 3"/>
              <a:buNone/>
            </a:pPr>
            <a:endParaRPr lang="zh-CN" sz="200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2C46A37-4BF0-A050-A83F-6D4F2C475576}"/>
              </a:ext>
            </a:extLst>
          </p:cNvPr>
          <p:cNvSpPr txBox="1"/>
          <p:nvPr/>
        </p:nvSpPr>
        <p:spPr>
          <a:xfrm>
            <a:off x="917881" y="4081909"/>
            <a:ext cx="3463996" cy="943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主要获取方式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官方数据门户下载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申请访问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5857B113-E7A8-B5F9-9CFE-11530AD5E741}"/>
              </a:ext>
            </a:extLst>
          </p:cNvPr>
          <p:cNvSpPr txBox="1"/>
          <p:nvPr/>
        </p:nvSpPr>
        <p:spPr>
          <a:xfrm>
            <a:off x="917880" y="5152745"/>
            <a:ext cx="3463995" cy="943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</a:rPr>
              <a:t>特征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高度结构化数据</a:t>
            </a:r>
            <a:endParaRPr lang="en-US" altLang="zh-CN" sz="1600" dirty="0"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属性丰富、低频静态</a:t>
            </a:r>
            <a:endParaRPr lang="en-US" altLang="zh-CN" sz="1600" dirty="0"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92ACAD37-0DFD-4BD9-60AA-7D12F868B196}"/>
              </a:ext>
            </a:extLst>
          </p:cNvPr>
          <p:cNvSpPr txBox="1"/>
          <p:nvPr/>
        </p:nvSpPr>
        <p:spPr>
          <a:xfrm>
            <a:off x="917880" y="3293009"/>
            <a:ext cx="3463997" cy="661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</a:rPr>
              <a:t>主要数据源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国家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 地方统计局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9A9A3FA4-244B-F192-EB79-317091E8532D}"/>
              </a:ext>
            </a:extLst>
          </p:cNvPr>
          <p:cNvSpPr txBox="1"/>
          <p:nvPr/>
        </p:nvSpPr>
        <p:spPr>
          <a:xfrm>
            <a:off x="917880" y="2222174"/>
            <a:ext cx="3463997" cy="943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范畴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主动 </a:t>
            </a:r>
            <a:r>
              <a:rPr lang="en-US" altLang="zh-CN" sz="1600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 设计数据</a:t>
            </a:r>
            <a:endParaRPr lang="en-US" altLang="zh-CN" sz="1600" dirty="0"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全样本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 普查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aphicFrame>
        <p:nvGraphicFramePr>
          <p:cNvPr id="33" name="Table 3">
            <a:extLst>
              <a:ext uri="{FF2B5EF4-FFF2-40B4-BE49-F238E27FC236}">
                <a16:creationId xmlns:a16="http://schemas.microsoft.com/office/drawing/2014/main" id="{60558CA3-47CE-B3D1-27EF-C6A99FA42D74}"/>
              </a:ext>
            </a:extLst>
          </p:cNvPr>
          <p:cNvGraphicFramePr>
            <a:graphicFrameLocks noGrp="1"/>
          </p:cNvGraphicFramePr>
          <p:nvPr/>
        </p:nvGraphicFramePr>
        <p:xfrm>
          <a:off x="6066612" y="1630703"/>
          <a:ext cx="5529580" cy="18542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160780">
                  <a:extLst>
                    <a:ext uri="{9D8B030D-6E8A-4147-A177-3AD203B41FA5}">
                      <a16:colId xmlns:a16="http://schemas.microsoft.com/office/drawing/2014/main" val="4239313570"/>
                    </a:ext>
                  </a:extLst>
                </a:gridCol>
                <a:gridCol w="830580">
                  <a:extLst>
                    <a:ext uri="{9D8B030D-6E8A-4147-A177-3AD203B41FA5}">
                      <a16:colId xmlns:a16="http://schemas.microsoft.com/office/drawing/2014/main" val="4097623601"/>
                    </a:ext>
                  </a:extLst>
                </a:gridCol>
                <a:gridCol w="830580">
                  <a:extLst>
                    <a:ext uri="{9D8B030D-6E8A-4147-A177-3AD203B41FA5}">
                      <a16:colId xmlns:a16="http://schemas.microsoft.com/office/drawing/2014/main" val="2504841069"/>
                    </a:ext>
                  </a:extLst>
                </a:gridCol>
                <a:gridCol w="474980">
                  <a:extLst>
                    <a:ext uri="{9D8B030D-6E8A-4147-A177-3AD203B41FA5}">
                      <a16:colId xmlns:a16="http://schemas.microsoft.com/office/drawing/2014/main" val="1181586899"/>
                    </a:ext>
                  </a:extLst>
                </a:gridCol>
                <a:gridCol w="843280">
                  <a:extLst>
                    <a:ext uri="{9D8B030D-6E8A-4147-A177-3AD203B41FA5}">
                      <a16:colId xmlns:a16="http://schemas.microsoft.com/office/drawing/2014/main" val="1473140826"/>
                    </a:ext>
                  </a:extLst>
                </a:gridCol>
                <a:gridCol w="1389380">
                  <a:extLst>
                    <a:ext uri="{9D8B030D-6E8A-4147-A177-3AD203B41FA5}">
                      <a16:colId xmlns:a16="http://schemas.microsoft.com/office/drawing/2014/main" val="33947662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社区编号</a:t>
                      </a:r>
                      <a:endParaRPr lang="en-US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变量</a:t>
                      </a:r>
                      <a:r>
                        <a:rPr lang="en-US" altLang="zh-CN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</a:t>
                      </a:r>
                      <a:endParaRPr lang="en-US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变量</a:t>
                      </a:r>
                      <a:r>
                        <a:rPr lang="en-US" altLang="zh-CN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</a:t>
                      </a:r>
                      <a:endParaRPr lang="en-US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变量</a:t>
                      </a:r>
                      <a:r>
                        <a:rPr lang="en-US" altLang="zh-CN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n</a:t>
                      </a:r>
                      <a:endParaRPr lang="en-US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6302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P</a:t>
                      </a:r>
                      <a:r>
                        <a:rPr lang="en-US" altLang="zh-CN" baseline="-250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</a:t>
                      </a:r>
                      <a:endParaRPr lang="en-US" baseline="-2500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120</a:t>
                      </a:r>
                      <a:endParaRPr lang="en-US" baseline="-2500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231</a:t>
                      </a:r>
                      <a:endParaRPr lang="en-US" baseline="-2500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320</a:t>
                      </a:r>
                      <a:endParaRPr lang="en-US" baseline="-2500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7645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P</a:t>
                      </a:r>
                      <a:r>
                        <a:rPr lang="en-US" altLang="zh-CN" baseline="-250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</a:t>
                      </a:r>
                      <a:endParaRPr lang="en-US" baseline="-2500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134</a:t>
                      </a:r>
                      <a:endParaRPr lang="en-US" baseline="-2500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23</a:t>
                      </a:r>
                      <a:endParaRPr lang="en-US" baseline="-2500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221</a:t>
                      </a:r>
                      <a:endParaRPr lang="en-US" baseline="-2500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7545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P</a:t>
                      </a:r>
                      <a:r>
                        <a:rPr lang="en-US" altLang="zh-CN" baseline="-250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</a:t>
                      </a:r>
                      <a:endParaRPr lang="en-US" baseline="-2500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420</a:t>
                      </a:r>
                      <a:endParaRPr lang="en-US" baseline="-2500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270</a:t>
                      </a:r>
                      <a:endParaRPr lang="en-US" baseline="-2500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234</a:t>
                      </a:r>
                      <a:endParaRPr lang="en-US" baseline="-2500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8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  <a:endParaRPr lang="en-US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  <a:endParaRPr lang="en-US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  <a:endParaRPr lang="en-US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  <a:endParaRPr lang="en-US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  <a:endParaRPr lang="en-US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0554991"/>
                  </a:ext>
                </a:extLst>
              </a:tr>
            </a:tbl>
          </a:graphicData>
        </a:graphic>
      </p:graphicFrame>
      <p:sp>
        <p:nvSpPr>
          <p:cNvPr id="34" name="右大括号 33">
            <a:extLst>
              <a:ext uri="{FF2B5EF4-FFF2-40B4-BE49-F238E27FC236}">
                <a16:creationId xmlns:a16="http://schemas.microsoft.com/office/drawing/2014/main" id="{D087304A-D803-FED2-8369-06E6F4666973}"/>
              </a:ext>
            </a:extLst>
          </p:cNvPr>
          <p:cNvSpPr/>
          <p:nvPr/>
        </p:nvSpPr>
        <p:spPr>
          <a:xfrm rot="16200000">
            <a:off x="8071794" y="533513"/>
            <a:ext cx="226760" cy="187519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33DFC96C-E0E3-F742-2501-696FA0CBF0C4}"/>
              </a:ext>
            </a:extLst>
          </p:cNvPr>
          <p:cNvSpPr txBox="1"/>
          <p:nvPr/>
        </p:nvSpPr>
        <p:spPr>
          <a:xfrm>
            <a:off x="7794215" y="955180"/>
            <a:ext cx="8381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领域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E6C14FE3-2665-01A5-8AF9-E05B26548110}"/>
              </a:ext>
            </a:extLst>
          </p:cNvPr>
          <p:cNvSpPr txBox="1"/>
          <p:nvPr/>
        </p:nvSpPr>
        <p:spPr>
          <a:xfrm>
            <a:off x="10028722" y="332656"/>
            <a:ext cx="4652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…</a:t>
            </a:r>
            <a:endParaRPr lang="zh-CN" altLang="en-US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7" name="右大括号 4">
            <a:extLst>
              <a:ext uri="{FF2B5EF4-FFF2-40B4-BE49-F238E27FC236}">
                <a16:creationId xmlns:a16="http://schemas.microsoft.com/office/drawing/2014/main" id="{52435F3D-C090-7868-D309-C2657587D6A5}"/>
              </a:ext>
            </a:extLst>
          </p:cNvPr>
          <p:cNvSpPr/>
          <p:nvPr/>
        </p:nvSpPr>
        <p:spPr>
          <a:xfrm rot="16200000">
            <a:off x="9550226" y="930270"/>
            <a:ext cx="226760" cy="1081674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19">
            <a:extLst>
              <a:ext uri="{FF2B5EF4-FFF2-40B4-BE49-F238E27FC236}">
                <a16:creationId xmlns:a16="http://schemas.microsoft.com/office/drawing/2014/main" id="{B1BCAC31-FE3A-C687-7624-49AE80EE27C4}"/>
              </a:ext>
            </a:extLst>
          </p:cNvPr>
          <p:cNvSpPr txBox="1"/>
          <p:nvPr/>
        </p:nvSpPr>
        <p:spPr>
          <a:xfrm>
            <a:off x="9244546" y="955180"/>
            <a:ext cx="8381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领域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9" name="右大括号 4">
            <a:extLst>
              <a:ext uri="{FF2B5EF4-FFF2-40B4-BE49-F238E27FC236}">
                <a16:creationId xmlns:a16="http://schemas.microsoft.com/office/drawing/2014/main" id="{B5324DEE-1593-C5BE-1D99-D7CD5F46CA7F}"/>
              </a:ext>
            </a:extLst>
          </p:cNvPr>
          <p:cNvSpPr/>
          <p:nvPr/>
        </p:nvSpPr>
        <p:spPr>
          <a:xfrm rot="16200000">
            <a:off x="8816697" y="56884"/>
            <a:ext cx="226761" cy="143360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38837778-2C84-2FEB-0A35-525DFD7CAFA7}"/>
              </a:ext>
            </a:extLst>
          </p:cNvPr>
          <p:cNvSpPr txBox="1"/>
          <p:nvPr/>
        </p:nvSpPr>
        <p:spPr>
          <a:xfrm>
            <a:off x="8511017" y="332656"/>
            <a:ext cx="9197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主题</a:t>
            </a:r>
            <a:r>
              <a:rPr lang="en-US" altLang="zh-CN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endParaRPr lang="zh-CN" altLang="en-US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1" name="文本框 19">
            <a:extLst>
              <a:ext uri="{FF2B5EF4-FFF2-40B4-BE49-F238E27FC236}">
                <a16:creationId xmlns:a16="http://schemas.microsoft.com/office/drawing/2014/main" id="{8D3B4AD9-783F-E9E2-BCB9-3346F7872572}"/>
              </a:ext>
            </a:extLst>
          </p:cNvPr>
          <p:cNvSpPr txBox="1"/>
          <p:nvPr/>
        </p:nvSpPr>
        <p:spPr>
          <a:xfrm>
            <a:off x="10707643" y="332656"/>
            <a:ext cx="9492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主题</a:t>
            </a:r>
            <a:r>
              <a:rPr lang="en-US" altLang="zh-CN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n</a:t>
            </a:r>
            <a:endParaRPr lang="zh-CN" altLang="en-US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2" name="文本框 19">
            <a:extLst>
              <a:ext uri="{FF2B5EF4-FFF2-40B4-BE49-F238E27FC236}">
                <a16:creationId xmlns:a16="http://schemas.microsoft.com/office/drawing/2014/main" id="{8E114AF6-4C25-3005-A764-1D5CFBCD20FF}"/>
              </a:ext>
            </a:extLst>
          </p:cNvPr>
          <p:cNvSpPr txBox="1"/>
          <p:nvPr/>
        </p:nvSpPr>
        <p:spPr>
          <a:xfrm>
            <a:off x="10707643" y="955180"/>
            <a:ext cx="8381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领域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n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3" name="文本框 24">
            <a:extLst>
              <a:ext uri="{FF2B5EF4-FFF2-40B4-BE49-F238E27FC236}">
                <a16:creationId xmlns:a16="http://schemas.microsoft.com/office/drawing/2014/main" id="{151575BA-975F-0A3E-5C9C-96E5C0245779}"/>
              </a:ext>
            </a:extLst>
          </p:cNvPr>
          <p:cNvSpPr txBox="1"/>
          <p:nvPr/>
        </p:nvSpPr>
        <p:spPr>
          <a:xfrm>
            <a:off x="10028721" y="955180"/>
            <a:ext cx="4652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…</a:t>
            </a:r>
            <a:endParaRPr lang="zh-CN" altLang="en-US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531FA316-5E7D-045D-88A2-94FC1B2EAC06}"/>
              </a:ext>
            </a:extLst>
          </p:cNvPr>
          <p:cNvSpPr txBox="1"/>
          <p:nvPr/>
        </p:nvSpPr>
        <p:spPr>
          <a:xfrm>
            <a:off x="4512589" y="2032542"/>
            <a:ext cx="15597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地理单元（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338FD0B0-29C8-686F-755B-DD751A65C17F}"/>
              </a:ext>
            </a:extLst>
          </p:cNvPr>
          <p:cNvSpPr txBox="1"/>
          <p:nvPr/>
        </p:nvSpPr>
        <p:spPr>
          <a:xfrm>
            <a:off x="4512590" y="3113986"/>
            <a:ext cx="15597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地理单元（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n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B2713DF0-77B3-88CF-1A98-03060A5B3E3F}"/>
              </a:ext>
            </a:extLst>
          </p:cNvPr>
          <p:cNvSpPr txBox="1"/>
          <p:nvPr/>
        </p:nvSpPr>
        <p:spPr>
          <a:xfrm rot="5400000">
            <a:off x="5059842" y="2573264"/>
            <a:ext cx="4652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…</a:t>
            </a:r>
            <a:endParaRPr lang="zh-CN" altLang="en-US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7" name="右大括号 4">
            <a:extLst>
              <a:ext uri="{FF2B5EF4-FFF2-40B4-BE49-F238E27FC236}">
                <a16:creationId xmlns:a16="http://schemas.microsoft.com/office/drawing/2014/main" id="{DDA7FAB8-D58B-FF4C-6603-F5ED51D9F544}"/>
              </a:ext>
            </a:extLst>
          </p:cNvPr>
          <p:cNvSpPr/>
          <p:nvPr/>
        </p:nvSpPr>
        <p:spPr>
          <a:xfrm rot="10800000">
            <a:off x="4342825" y="2032339"/>
            <a:ext cx="226761" cy="143360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2E2D0A96-A855-68A9-91C4-0F3B7A24D7B7}"/>
              </a:ext>
            </a:extLst>
          </p:cNvPr>
          <p:cNvSpPr txBox="1"/>
          <p:nvPr/>
        </p:nvSpPr>
        <p:spPr>
          <a:xfrm>
            <a:off x="3230233" y="2573264"/>
            <a:ext cx="1148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研究区域</a:t>
            </a:r>
          </a:p>
        </p:txBody>
      </p:sp>
      <p:pic>
        <p:nvPicPr>
          <p:cNvPr id="50" name="Picture 6">
            <a:extLst>
              <a:ext uri="{FF2B5EF4-FFF2-40B4-BE49-F238E27FC236}">
                <a16:creationId xmlns:a16="http://schemas.microsoft.com/office/drawing/2014/main" id="{1657DCAB-EF69-C425-FF83-068F4002E39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6674" y="3606737"/>
            <a:ext cx="2585162" cy="2468138"/>
          </a:xfrm>
          <a:prstGeom prst="rect">
            <a:avLst/>
          </a:prstGeom>
        </p:spPr>
      </p:pic>
      <p:sp>
        <p:nvSpPr>
          <p:cNvPr id="51" name="文本框 50">
            <a:extLst>
              <a:ext uri="{FF2B5EF4-FFF2-40B4-BE49-F238E27FC236}">
                <a16:creationId xmlns:a16="http://schemas.microsoft.com/office/drawing/2014/main" id="{36B98126-C694-BFD2-517E-290783D0F802}"/>
              </a:ext>
            </a:extLst>
          </p:cNvPr>
          <p:cNvSpPr txBox="1"/>
          <p:nvPr/>
        </p:nvSpPr>
        <p:spPr>
          <a:xfrm>
            <a:off x="6066612" y="4575332"/>
            <a:ext cx="10423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sz="1800" b="1" noProof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8个主题</a:t>
            </a:r>
            <a:endParaRPr lang="zh-CN" b="1" noProof="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AD68EBC1-003F-7CE5-6564-8AEAE0EF951E}"/>
              </a:ext>
            </a:extLst>
          </p:cNvPr>
          <p:cNvSpPr txBox="1"/>
          <p:nvPr/>
        </p:nvSpPr>
        <p:spPr>
          <a:xfrm>
            <a:off x="9764748" y="4575332"/>
            <a:ext cx="1180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noProof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16</a:t>
            </a:r>
            <a:r>
              <a:rPr lang="zh-CN" sz="1800" b="1" noProof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个</a:t>
            </a:r>
            <a:r>
              <a:rPr lang="zh-CN" altLang="en-US" sz="1800" b="1" noProof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领域</a:t>
            </a:r>
            <a:endParaRPr lang="zh-CN" b="1" noProof="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20F08080-01F1-36B4-A1F2-43EEF8123700}"/>
              </a:ext>
            </a:extLst>
          </p:cNvPr>
          <p:cNvSpPr txBox="1"/>
          <p:nvPr/>
        </p:nvSpPr>
        <p:spPr>
          <a:xfrm>
            <a:off x="9834827" y="5218096"/>
            <a:ext cx="1180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noProof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X</a:t>
            </a:r>
            <a:r>
              <a:rPr lang="zh-CN" altLang="en-US" sz="1800" b="1" noProof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zh-CN" sz="1800" b="1" noProof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个</a:t>
            </a:r>
            <a:r>
              <a:rPr lang="zh-CN" altLang="en-US" sz="1800" b="1" noProof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变量</a:t>
            </a:r>
            <a:endParaRPr lang="zh-CN" b="1" noProof="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7501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87CC8-404C-9027-FF89-800447F63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8EF7886-E4AF-0A06-B309-607F2E4DD009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5ECE7F3-319E-31B1-62BE-FFFCAEFAC442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3934CC3-55C5-049E-3012-13C98F5270FF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6BDB97D1-9C99-AEAB-D617-7AD38AFCD0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8" name="标题 7">
            <a:extLst>
              <a:ext uri="{FF2B5EF4-FFF2-40B4-BE49-F238E27FC236}">
                <a16:creationId xmlns:a16="http://schemas.microsoft.com/office/drawing/2014/main" id="{079CB1E2-B5DA-B1CF-905E-3605ECBFF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2610815" cy="711835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数据</a:t>
            </a:r>
            <a:r>
              <a:rPr lang="zh-CN" altLang="en-GB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案例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7E649868-A4A5-DE34-7E79-576A0AEA2793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内容占位符 3">
            <a:extLst>
              <a:ext uri="{FF2B5EF4-FFF2-40B4-BE49-F238E27FC236}">
                <a16:creationId xmlns:a16="http://schemas.microsoft.com/office/drawing/2014/main" id="{278E5AA8-D250-0B22-D9D5-00B08FEDF285}"/>
              </a:ext>
            </a:extLst>
          </p:cNvPr>
          <p:cNvSpPr txBox="1">
            <a:spLocks/>
          </p:cNvSpPr>
          <p:nvPr/>
        </p:nvSpPr>
        <p:spPr>
          <a:xfrm>
            <a:off x="609601" y="1284433"/>
            <a:ext cx="3285743" cy="945067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4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0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18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zh-CN" altLang="en-US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人口普查数据</a:t>
            </a:r>
            <a:endParaRPr lang="en-US" altLang="zh-CN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r>
              <a:rPr lang="en-US" altLang="zh-CN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Population</a:t>
            </a:r>
            <a:r>
              <a:rPr lang="zh-CN" altLang="en-US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Census</a:t>
            </a:r>
            <a:endParaRPr lang="en-US" altLang="zh-CN" sz="1600" b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zh-CN" sz="2000" b="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09728" indent="0">
              <a:buFont typeface="Wingdings 3"/>
              <a:buNone/>
            </a:pPr>
            <a:endParaRPr lang="zh-CN" sz="200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09728" indent="0">
              <a:buFont typeface="Wingdings 3"/>
              <a:buNone/>
            </a:pPr>
            <a:endParaRPr lang="zh-CN" sz="200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95A071FD-6F8E-4697-ECF8-106017E10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2247" y="269901"/>
            <a:ext cx="3958158" cy="334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6">
            <a:extLst>
              <a:ext uri="{FF2B5EF4-FFF2-40B4-BE49-F238E27FC236}">
                <a16:creationId xmlns:a16="http://schemas.microsoft.com/office/drawing/2014/main" id="{947C5A42-08EB-9D83-DBAE-8481E5A9C621}"/>
              </a:ext>
            </a:extLst>
          </p:cNvPr>
          <p:cNvGrpSpPr/>
          <p:nvPr/>
        </p:nvGrpSpPr>
        <p:grpSpPr>
          <a:xfrm>
            <a:off x="7700405" y="357398"/>
            <a:ext cx="4204066" cy="3218204"/>
            <a:chOff x="8987919" y="698290"/>
            <a:chExt cx="3811943" cy="2918035"/>
          </a:xfrm>
        </p:grpSpPr>
        <p:pic>
          <p:nvPicPr>
            <p:cNvPr id="28" name="Content Placeholder 3">
              <a:extLst>
                <a:ext uri="{FF2B5EF4-FFF2-40B4-BE49-F238E27FC236}">
                  <a16:creationId xmlns:a16="http://schemas.microsoft.com/office/drawing/2014/main" id="{B3427097-BDBF-C961-A564-92D727B93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87919" y="698290"/>
              <a:ext cx="3811943" cy="262989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88EB9FA-B1E7-4B13-43D8-623EDF44D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87919" y="3350723"/>
              <a:ext cx="3811943" cy="265602"/>
            </a:xfrm>
            <a:prstGeom prst="rect">
              <a:avLst/>
            </a:prstGeom>
          </p:spPr>
        </p:pic>
      </p:grpSp>
      <p:pic>
        <p:nvPicPr>
          <p:cNvPr id="48" name="图片 47">
            <a:extLst>
              <a:ext uri="{FF2B5EF4-FFF2-40B4-BE49-F238E27FC236}">
                <a16:creationId xmlns:a16="http://schemas.microsoft.com/office/drawing/2014/main" id="{5C2F3646-7C22-DABF-B469-B675FD9854D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83347" y="3575720"/>
            <a:ext cx="3082850" cy="3012379"/>
          </a:xfrm>
          <a:prstGeom prst="rect">
            <a:avLst/>
          </a:prstGeom>
        </p:spPr>
      </p:pic>
      <p:sp>
        <p:nvSpPr>
          <p:cNvPr id="54" name="文本框 53">
            <a:extLst>
              <a:ext uri="{FF2B5EF4-FFF2-40B4-BE49-F238E27FC236}">
                <a16:creationId xmlns:a16="http://schemas.microsoft.com/office/drawing/2014/main" id="{6D846A30-BEBF-3F98-E080-133E4AC8AC54}"/>
              </a:ext>
            </a:extLst>
          </p:cNvPr>
          <p:cNvSpPr txBox="1"/>
          <p:nvPr/>
        </p:nvSpPr>
        <p:spPr>
          <a:xfrm>
            <a:off x="917880" y="2222174"/>
            <a:ext cx="3463997" cy="879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</a:rPr>
              <a:t>多维社会指数构建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社会剥夺指数</a:t>
            </a:r>
            <a:endParaRPr lang="en-US" altLang="zh-CN" sz="1400" dirty="0">
              <a:highlight>
                <a:srgbClr val="00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社会脆弱性与健康风险评估</a:t>
            </a:r>
            <a:endParaRPr lang="en-US" altLang="zh-CN" sz="1400" dirty="0">
              <a:highlight>
                <a:srgbClr val="00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3E7596E1-3F62-3BBA-8700-3CB9ECBB41CC}"/>
              </a:ext>
            </a:extLst>
          </p:cNvPr>
          <p:cNvSpPr txBox="1"/>
          <p:nvPr/>
        </p:nvSpPr>
        <p:spPr>
          <a:xfrm>
            <a:off x="917880" y="3282678"/>
            <a:ext cx="3463997" cy="879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地理人口画像与空间分异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社区分析与类型划分</a:t>
            </a:r>
            <a:endParaRPr lang="en-US" altLang="zh-CN" sz="1400" dirty="0">
              <a:highlight>
                <a:srgbClr val="00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邻里特征肖像</a:t>
            </a:r>
            <a:endParaRPr lang="en-US" altLang="zh-CN" sz="1400" dirty="0">
              <a:highlight>
                <a:srgbClr val="00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FEC39C26-2D6C-9CCA-5DAE-21F3E7F89DB0}"/>
              </a:ext>
            </a:extLst>
          </p:cNvPr>
          <p:cNvSpPr txBox="1"/>
          <p:nvPr/>
        </p:nvSpPr>
        <p:spPr>
          <a:xfrm>
            <a:off x="917880" y="4339705"/>
            <a:ext cx="3463997" cy="629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城市社会空间结构识别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因子生态学分析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57" name="Picture 2">
            <a:extLst>
              <a:ext uri="{FF2B5EF4-FFF2-40B4-BE49-F238E27FC236}">
                <a16:creationId xmlns:a16="http://schemas.microsoft.com/office/drawing/2014/main" id="{F57AEC4E-50B6-0FAC-59DE-7124B1EFD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7047" y="3687680"/>
            <a:ext cx="5156300" cy="290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文本框 57">
            <a:extLst>
              <a:ext uri="{FF2B5EF4-FFF2-40B4-BE49-F238E27FC236}">
                <a16:creationId xmlns:a16="http://schemas.microsoft.com/office/drawing/2014/main" id="{9D74C265-940C-3239-2EA5-BA4D6FE565C2}"/>
              </a:ext>
            </a:extLst>
          </p:cNvPr>
          <p:cNvSpPr txBox="1"/>
          <p:nvPr/>
        </p:nvSpPr>
        <p:spPr>
          <a:xfrm>
            <a:off x="3895343" y="269901"/>
            <a:ext cx="152055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728" indent="0">
              <a:buFont typeface="Wingdings 3"/>
              <a:buNone/>
            </a:pP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(</a:t>
            </a:r>
            <a:r>
              <a:rPr lang="en-US" alt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Liu</a:t>
            </a:r>
            <a:r>
              <a:rPr lang="zh-CN" altLang="en-US" sz="105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05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&amp;</a:t>
            </a:r>
            <a:r>
              <a:rPr lang="zh-CN" altLang="en-US" sz="105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05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Chen</a:t>
            </a: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, 202</a:t>
            </a:r>
            <a:r>
              <a:rPr lang="en-US" alt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5</a:t>
            </a: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A3AB39E6-736C-76C7-AE14-BE8CB775FCB6}"/>
              </a:ext>
            </a:extLst>
          </p:cNvPr>
          <p:cNvSpPr txBox="1"/>
          <p:nvPr/>
        </p:nvSpPr>
        <p:spPr>
          <a:xfrm>
            <a:off x="10004046" y="6588099"/>
            <a:ext cx="210595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728"/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(</a:t>
            </a:r>
            <a:r>
              <a:rPr lang="zh-CN" altLang="en-US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冯健等</a:t>
            </a: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, 20</a:t>
            </a:r>
            <a:r>
              <a:rPr lang="en-US" altLang="zh-CN" sz="105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21</a:t>
            </a: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8E213902-CCF0-8591-A903-2DB08D7C5687}"/>
              </a:ext>
            </a:extLst>
          </p:cNvPr>
          <p:cNvSpPr txBox="1"/>
          <p:nvPr/>
        </p:nvSpPr>
        <p:spPr>
          <a:xfrm>
            <a:off x="5721326" y="6588099"/>
            <a:ext cx="104231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728"/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(</a:t>
            </a:r>
            <a:r>
              <a:rPr lang="en-US" alt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Esri,</a:t>
            </a:r>
            <a:r>
              <a:rPr lang="zh-CN" altLang="en-US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0</a:t>
            </a:r>
            <a:r>
              <a:rPr lang="en-US" altLang="zh-CN" sz="105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en-US" alt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5</a:t>
            </a: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4AC1ACAB-24A9-EAA2-83B9-68DE21D70869}"/>
              </a:ext>
            </a:extLst>
          </p:cNvPr>
          <p:cNvSpPr txBox="1"/>
          <p:nvPr/>
        </p:nvSpPr>
        <p:spPr>
          <a:xfrm>
            <a:off x="917880" y="5137889"/>
            <a:ext cx="3463997" cy="879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城市背景与基准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大数据偏差矫正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提供背景信息</a:t>
            </a:r>
            <a:endParaRPr lang="en-US" altLang="zh-CN" sz="1400" dirty="0">
              <a:highlight>
                <a:srgbClr val="00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34028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C263CE-E064-787F-AA69-92EB84376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771394C-ECF6-F994-7313-1AA0561A68F1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153B77C-73D7-E5CD-F3F8-467A4F2BC025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09B45B2-6D78-16D3-7BF5-68B1E556F4B4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9580F193-2631-4A2D-1F6E-B16EE31FEC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B3D01AA-25AA-F8C8-C57E-72AF642A0B8B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C868873-9E1F-A7E8-029B-BAABE74F8209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8BA92793-C867-23FD-D3A2-57D2542E8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2610815" cy="711835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数据</a:t>
            </a:r>
            <a:r>
              <a:rPr lang="zh-CN" altLang="en-GB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案例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2DCAF01B-4616-3BCC-C5FE-80D64D8516C3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内容占位符 3">
            <a:extLst>
              <a:ext uri="{FF2B5EF4-FFF2-40B4-BE49-F238E27FC236}">
                <a16:creationId xmlns:a16="http://schemas.microsoft.com/office/drawing/2014/main" id="{0F60DE36-44F1-9D5D-BBDF-D545AB88A3AC}"/>
              </a:ext>
            </a:extLst>
          </p:cNvPr>
          <p:cNvSpPr txBox="1">
            <a:spLocks/>
          </p:cNvSpPr>
          <p:nvPr/>
        </p:nvSpPr>
        <p:spPr>
          <a:xfrm>
            <a:off x="609601" y="1339095"/>
            <a:ext cx="3285743" cy="945067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4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0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18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zh-CN" altLang="en-US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社交媒体数据</a:t>
            </a:r>
            <a:endParaRPr lang="en-US" altLang="zh-CN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r>
              <a:rPr lang="en-US" altLang="zh-CN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Social</a:t>
            </a:r>
            <a:r>
              <a:rPr lang="zh-CN" altLang="en-US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Media</a:t>
            </a:r>
            <a:r>
              <a:rPr lang="zh-CN" altLang="en-US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Data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altLang="zh-CN" sz="1600" b="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zh-CN" sz="2000" b="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09728" indent="0">
              <a:buFont typeface="Wingdings 3"/>
              <a:buNone/>
            </a:pPr>
            <a:endParaRPr lang="zh-CN" sz="200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09728" indent="0">
              <a:buFont typeface="Wingdings 3"/>
              <a:buNone/>
            </a:pPr>
            <a:endParaRPr lang="zh-CN" sz="200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088072C-00FE-471A-8E74-C5C154EE50C8}"/>
              </a:ext>
            </a:extLst>
          </p:cNvPr>
          <p:cNvSpPr txBox="1"/>
          <p:nvPr/>
        </p:nvSpPr>
        <p:spPr>
          <a:xfrm>
            <a:off x="917881" y="4104972"/>
            <a:ext cx="3463996" cy="945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主要获取方式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官方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API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接口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网络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 网页爬虫 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(Web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Scraping)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036932A-9898-8EC2-1549-AFCF460387AB}"/>
              </a:ext>
            </a:extLst>
          </p:cNvPr>
          <p:cNvSpPr txBox="1"/>
          <p:nvPr/>
        </p:nvSpPr>
        <p:spPr>
          <a:xfrm>
            <a:off x="917881" y="5046371"/>
            <a:ext cx="3463996" cy="945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</a:rPr>
              <a:t>特征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半结构化数据</a:t>
            </a:r>
            <a:endParaRPr lang="en-US" altLang="zh-CN" sz="1600" dirty="0"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 高时空颗粒度、语义丰富</a:t>
            </a:r>
            <a:endParaRPr lang="en-US" altLang="zh-CN" sz="1600" dirty="0"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7618C07-BCDE-013D-E83B-C35918A8B608}"/>
              </a:ext>
            </a:extLst>
          </p:cNvPr>
          <p:cNvSpPr txBox="1"/>
          <p:nvPr/>
        </p:nvSpPr>
        <p:spPr>
          <a:xfrm>
            <a:off x="917880" y="3163573"/>
            <a:ext cx="3916668" cy="913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</a:rPr>
              <a:t>主要数据源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位置社交网络服务平台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(LBSN)</a:t>
            </a: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微博、小红书、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X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、</a:t>
            </a:r>
            <a:r>
              <a:rPr lang="en-US" altLang="zh-CN" sz="1400" dirty="0" err="1">
                <a:latin typeface="Arial" panose="020B0604020202020204" pitchFamily="34" charset="0"/>
                <a:ea typeface="微软雅黑" panose="020B0503020204020204" pitchFamily="34" charset="-122"/>
              </a:rPr>
              <a:t>Flikr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、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Instagram…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22580A0-E880-8433-CFD2-2CDB44C47E52}"/>
              </a:ext>
            </a:extLst>
          </p:cNvPr>
          <p:cNvSpPr txBox="1"/>
          <p:nvPr/>
        </p:nvSpPr>
        <p:spPr>
          <a:xfrm>
            <a:off x="917880" y="2222174"/>
            <a:ext cx="3463997" cy="945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范畴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被动 </a:t>
            </a:r>
            <a:r>
              <a:rPr lang="en-US" altLang="zh-CN" sz="1600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 有机数据</a:t>
            </a:r>
            <a:endParaRPr lang="en-US" altLang="zh-CN" sz="1600" dirty="0"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被动式 志愿者地理信息 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(VGI)</a:t>
            </a:r>
          </a:p>
        </p:txBody>
      </p:sp>
      <p:graphicFrame>
        <p:nvGraphicFramePr>
          <p:cNvPr id="14" name="Table 3">
            <a:extLst>
              <a:ext uri="{FF2B5EF4-FFF2-40B4-BE49-F238E27FC236}">
                <a16:creationId xmlns:a16="http://schemas.microsoft.com/office/drawing/2014/main" id="{6764F2BA-0D7B-896C-A729-D43DE393EFD3}"/>
              </a:ext>
            </a:extLst>
          </p:cNvPr>
          <p:cNvGraphicFramePr>
            <a:graphicFrameLocks noGrp="1"/>
          </p:cNvGraphicFramePr>
          <p:nvPr/>
        </p:nvGraphicFramePr>
        <p:xfrm>
          <a:off x="4481461" y="1101326"/>
          <a:ext cx="7400809" cy="18542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703580">
                  <a:extLst>
                    <a:ext uri="{9D8B030D-6E8A-4147-A177-3AD203B41FA5}">
                      <a16:colId xmlns:a16="http://schemas.microsoft.com/office/drawing/2014/main" val="4239313570"/>
                    </a:ext>
                  </a:extLst>
                </a:gridCol>
                <a:gridCol w="2321243">
                  <a:extLst>
                    <a:ext uri="{9D8B030D-6E8A-4147-A177-3AD203B41FA5}">
                      <a16:colId xmlns:a16="http://schemas.microsoft.com/office/drawing/2014/main" val="4097623601"/>
                    </a:ext>
                  </a:extLst>
                </a:gridCol>
                <a:gridCol w="2191131">
                  <a:extLst>
                    <a:ext uri="{9D8B030D-6E8A-4147-A177-3AD203B41FA5}">
                      <a16:colId xmlns:a16="http://schemas.microsoft.com/office/drawing/2014/main" val="2504841069"/>
                    </a:ext>
                  </a:extLst>
                </a:gridCol>
                <a:gridCol w="703580">
                  <a:extLst>
                    <a:ext uri="{9D8B030D-6E8A-4147-A177-3AD203B41FA5}">
                      <a16:colId xmlns:a16="http://schemas.microsoft.com/office/drawing/2014/main" val="1181586899"/>
                    </a:ext>
                  </a:extLst>
                </a:gridCol>
                <a:gridCol w="703580">
                  <a:extLst>
                    <a:ext uri="{9D8B030D-6E8A-4147-A177-3AD203B41FA5}">
                      <a16:colId xmlns:a16="http://schemas.microsoft.com/office/drawing/2014/main" val="1982353332"/>
                    </a:ext>
                  </a:extLst>
                </a:gridCol>
                <a:gridCol w="777695">
                  <a:extLst>
                    <a:ext uri="{9D8B030D-6E8A-4147-A177-3AD203B41FA5}">
                      <a16:colId xmlns:a16="http://schemas.microsoft.com/office/drawing/2014/main" val="3830685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用户</a:t>
                      </a:r>
                      <a:endParaRPr lang="zh-CN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时间戳</a:t>
                      </a:r>
                      <a:endParaRPr lang="zh-CN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地理坐标</a:t>
                      </a:r>
                      <a:endParaRPr lang="zh-CN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内容</a:t>
                      </a:r>
                      <a:endParaRPr lang="zh-CN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附件</a:t>
                      </a:r>
                      <a:endParaRPr lang="zh-CN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6302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P</a:t>
                      </a:r>
                      <a:r>
                        <a:rPr lang="zh-CN" baseline="-250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2025/01/21</a:t>
                      </a:r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13:45:30</a:t>
                      </a:r>
                      <a:endParaRPr lang="zh-CN" baseline="-25000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2°E,</a:t>
                      </a:r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55°N</a:t>
                      </a:r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zh-CN" baseline="-25000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7645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P</a:t>
                      </a:r>
                      <a:r>
                        <a:rPr lang="zh-CN" baseline="-250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2025/03/11</a:t>
                      </a:r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23:35:04</a:t>
                      </a:r>
                      <a:endParaRPr lang="zh-CN" altLang="zh-CN" baseline="-25000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121°E,</a:t>
                      </a:r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32°N</a:t>
                      </a:r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）</a:t>
                      </a:r>
                      <a:endParaRPr lang="zh-CN" baseline="-25000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7545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P</a:t>
                      </a:r>
                      <a:r>
                        <a:rPr lang="zh-CN" baseline="-250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2025/03/01</a:t>
                      </a:r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09:03:23</a:t>
                      </a:r>
                      <a:endParaRPr lang="zh-CN" altLang="zh-CN" baseline="-25000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73.3°W,</a:t>
                      </a:r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40.8°N</a:t>
                      </a:r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）</a:t>
                      </a:r>
                      <a:endParaRPr lang="zh-CN" baseline="-25000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8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0554991"/>
                  </a:ext>
                </a:extLst>
              </a:tr>
            </a:tbl>
          </a:graphicData>
        </a:graphic>
      </p:graphicFrame>
      <p:graphicFrame>
        <p:nvGraphicFramePr>
          <p:cNvPr id="15" name="Table 3">
            <a:extLst>
              <a:ext uri="{FF2B5EF4-FFF2-40B4-BE49-F238E27FC236}">
                <a16:creationId xmlns:a16="http://schemas.microsoft.com/office/drawing/2014/main" id="{7A326B91-F522-2FFA-8EEB-E067C4527B1F}"/>
              </a:ext>
            </a:extLst>
          </p:cNvPr>
          <p:cNvGraphicFramePr>
            <a:graphicFrameLocks noGrp="1"/>
          </p:cNvGraphicFramePr>
          <p:nvPr/>
        </p:nvGraphicFramePr>
        <p:xfrm>
          <a:off x="4481461" y="3980184"/>
          <a:ext cx="4992678" cy="18542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703580">
                  <a:extLst>
                    <a:ext uri="{9D8B030D-6E8A-4147-A177-3AD203B41FA5}">
                      <a16:colId xmlns:a16="http://schemas.microsoft.com/office/drawing/2014/main" val="4239313570"/>
                    </a:ext>
                  </a:extLst>
                </a:gridCol>
                <a:gridCol w="703580">
                  <a:extLst>
                    <a:ext uri="{9D8B030D-6E8A-4147-A177-3AD203B41FA5}">
                      <a16:colId xmlns:a16="http://schemas.microsoft.com/office/drawing/2014/main" val="2504841069"/>
                    </a:ext>
                  </a:extLst>
                </a:gridCol>
                <a:gridCol w="932180">
                  <a:extLst>
                    <a:ext uri="{9D8B030D-6E8A-4147-A177-3AD203B41FA5}">
                      <a16:colId xmlns:a16="http://schemas.microsoft.com/office/drawing/2014/main" val="1181586899"/>
                    </a:ext>
                  </a:extLst>
                </a:gridCol>
                <a:gridCol w="932180">
                  <a:extLst>
                    <a:ext uri="{9D8B030D-6E8A-4147-A177-3AD203B41FA5}">
                      <a16:colId xmlns:a16="http://schemas.microsoft.com/office/drawing/2014/main" val="1982353332"/>
                    </a:ext>
                  </a:extLst>
                </a:gridCol>
                <a:gridCol w="932180">
                  <a:extLst>
                    <a:ext uri="{9D8B030D-6E8A-4147-A177-3AD203B41FA5}">
                      <a16:colId xmlns:a16="http://schemas.microsoft.com/office/drawing/2014/main" val="3830685004"/>
                    </a:ext>
                  </a:extLst>
                </a:gridCol>
                <a:gridCol w="788978">
                  <a:extLst>
                    <a:ext uri="{9D8B030D-6E8A-4147-A177-3AD203B41FA5}">
                      <a16:colId xmlns:a16="http://schemas.microsoft.com/office/drawing/2014/main" val="3453665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用户</a:t>
                      </a:r>
                      <a:endParaRPr lang="zh-CN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性别</a:t>
                      </a:r>
                      <a:endParaRPr lang="zh-CN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发文数</a:t>
                      </a:r>
                      <a:endParaRPr lang="zh-CN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粉丝数</a:t>
                      </a:r>
                      <a:endParaRPr lang="zh-CN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关注数</a:t>
                      </a:r>
                      <a:endParaRPr lang="zh-CN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6302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P</a:t>
                      </a:r>
                      <a:r>
                        <a:rPr lang="zh-CN" baseline="-250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F</a:t>
                      </a:r>
                      <a:endParaRPr lang="zh-CN" altLang="zh-CN" baseline="-25000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7645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P</a:t>
                      </a:r>
                      <a:r>
                        <a:rPr lang="zh-CN" baseline="-250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M</a:t>
                      </a:r>
                      <a:endParaRPr lang="zh-CN" baseline="-25000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7545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P</a:t>
                      </a:r>
                      <a:r>
                        <a:rPr lang="zh-CN" baseline="-250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F</a:t>
                      </a:r>
                      <a:endParaRPr lang="zh-CN" baseline="-25000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8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0554991"/>
                  </a:ext>
                </a:extLst>
              </a:tr>
            </a:tbl>
          </a:graphicData>
        </a:graphic>
      </p:graphicFrame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0D8AC9C3-4938-5688-C7FC-6C5D2B465DA4}"/>
              </a:ext>
            </a:extLst>
          </p:cNvPr>
          <p:cNvCxnSpPr/>
          <p:nvPr/>
        </p:nvCxnSpPr>
        <p:spPr>
          <a:xfrm>
            <a:off x="4834550" y="3041964"/>
            <a:ext cx="0" cy="778598"/>
          </a:xfrm>
          <a:prstGeom prst="straightConnector1">
            <a:avLst/>
          </a:prstGeom>
          <a:ln w="50800" cmpd="sng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图片 18">
            <a:extLst>
              <a:ext uri="{FF2B5EF4-FFF2-40B4-BE49-F238E27FC236}">
                <a16:creationId xmlns:a16="http://schemas.microsoft.com/office/drawing/2014/main" id="{597EC3D3-5955-4495-30A8-DE63E198BB3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8739" y="3980184"/>
            <a:ext cx="2343531" cy="1854200"/>
          </a:xfrm>
          <a:prstGeom prst="rect">
            <a:avLst/>
          </a:prstGeom>
        </p:spPr>
      </p:pic>
      <p:cxnSp>
        <p:nvCxnSpPr>
          <p:cNvPr id="20" name="直线箭头连接符 19">
            <a:extLst>
              <a:ext uri="{FF2B5EF4-FFF2-40B4-BE49-F238E27FC236}">
                <a16:creationId xmlns:a16="http://schemas.microsoft.com/office/drawing/2014/main" id="{4894CBAC-C437-5134-AF1C-2A27104FD1B8}"/>
              </a:ext>
            </a:extLst>
          </p:cNvPr>
          <p:cNvCxnSpPr/>
          <p:nvPr/>
        </p:nvCxnSpPr>
        <p:spPr>
          <a:xfrm>
            <a:off x="10067453" y="3041964"/>
            <a:ext cx="0" cy="778598"/>
          </a:xfrm>
          <a:prstGeom prst="straightConnector1">
            <a:avLst/>
          </a:prstGeom>
          <a:ln w="50800" cmpd="sng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75CED702-48C8-6CD5-BCB6-23037CBC8917}"/>
              </a:ext>
            </a:extLst>
          </p:cNvPr>
          <p:cNvSpPr txBox="1"/>
          <p:nvPr/>
        </p:nvSpPr>
        <p:spPr>
          <a:xfrm>
            <a:off x="7470036" y="648257"/>
            <a:ext cx="22624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zh-CN" altLang="en-US" sz="1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（非必选，点数据）</a:t>
            </a:r>
            <a:endParaRPr lang="en-US" altLang="zh-CN" sz="18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8CDF12A-6A1D-5339-9BA7-6ABFBB9CCE58}"/>
              </a:ext>
            </a:extLst>
          </p:cNvPr>
          <p:cNvSpPr txBox="1"/>
          <p:nvPr/>
        </p:nvSpPr>
        <p:spPr>
          <a:xfrm>
            <a:off x="2252472" y="6353405"/>
            <a:ext cx="3254188" cy="34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6032" lvl="1">
              <a:lnSpc>
                <a:spcPct val="110000"/>
              </a:lnSpc>
              <a:spcBef>
                <a:spcPts val="100"/>
              </a:spcBef>
            </a:pPr>
            <a:r>
              <a:rPr lang="zh-CN" altLang="en-US" sz="16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（结构元数据</a:t>
            </a:r>
            <a:r>
              <a:rPr lang="en-US" altLang="zh-CN" sz="16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+</a:t>
            </a:r>
            <a:r>
              <a:rPr lang="zh-CN" altLang="en-US" sz="16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非结构内容）</a:t>
            </a:r>
            <a:endParaRPr lang="en-US" altLang="zh-CN" sz="1600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7402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DBEDB-D048-7A2E-77A7-5B8C955B9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0634912-F6FF-2F4F-A17B-1A180E6B28BF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BEF5F18-C3AD-1A1F-A90C-8E27F4C1C4FA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E7657D9-4E49-F6B2-3715-6874C665D67C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0D847C97-1E32-94F4-A570-04E2813447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5CC8820-DD26-87B8-99F4-67484731FDBF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D075E69-5783-8867-9CFB-B713AD35369C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4FF93F36-D7B2-770B-E6DB-7E3EAB802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2610815" cy="711835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数据</a:t>
            </a:r>
            <a:r>
              <a:rPr lang="zh-CN" altLang="en-GB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案例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CAE22C13-A4C2-19F8-319B-C1A7D9FD2817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内容占位符 3">
            <a:extLst>
              <a:ext uri="{FF2B5EF4-FFF2-40B4-BE49-F238E27FC236}">
                <a16:creationId xmlns:a16="http://schemas.microsoft.com/office/drawing/2014/main" id="{DBF66ED8-8E69-FD2D-0426-944629B1DC60}"/>
              </a:ext>
            </a:extLst>
          </p:cNvPr>
          <p:cNvSpPr txBox="1">
            <a:spLocks/>
          </p:cNvSpPr>
          <p:nvPr/>
        </p:nvSpPr>
        <p:spPr>
          <a:xfrm>
            <a:off x="609601" y="1339095"/>
            <a:ext cx="3285743" cy="945067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4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0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18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zh-CN" altLang="en-US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社交媒体数据</a:t>
            </a:r>
            <a:endParaRPr lang="en-US" altLang="zh-CN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r>
              <a:rPr lang="en-US" altLang="zh-CN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Social</a:t>
            </a:r>
            <a:r>
              <a:rPr lang="zh-CN" altLang="en-US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Media</a:t>
            </a:r>
            <a:r>
              <a:rPr lang="zh-CN" altLang="en-US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Data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altLang="zh-CN" sz="1600" b="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zh-CN" sz="2000" b="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09728" indent="0">
              <a:buFont typeface="Wingdings 3"/>
              <a:buNone/>
            </a:pPr>
            <a:endParaRPr lang="zh-CN" sz="200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09728" indent="0">
              <a:buFont typeface="Wingdings 3"/>
              <a:buNone/>
            </a:pPr>
            <a:endParaRPr lang="zh-CN" sz="200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5769B21-4B6F-CCF1-33A8-B4B8EB40E54D}"/>
              </a:ext>
            </a:extLst>
          </p:cNvPr>
          <p:cNvSpPr txBox="1"/>
          <p:nvPr/>
        </p:nvSpPr>
        <p:spPr>
          <a:xfrm>
            <a:off x="917881" y="3912494"/>
            <a:ext cx="3463996" cy="629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</a:rPr>
              <a:t>虚拟社区与消息扩散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社会网络分析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49D1184-51A6-8F5D-8C80-B9D33CF7B6C2}"/>
              </a:ext>
            </a:extLst>
          </p:cNvPr>
          <p:cNvSpPr txBox="1"/>
          <p:nvPr/>
        </p:nvSpPr>
        <p:spPr>
          <a:xfrm>
            <a:off x="917880" y="4544288"/>
            <a:ext cx="3463995" cy="879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</a:rPr>
              <a:t>视觉社会与场景理解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altLang="zh-CN" sz="1400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UGC</a:t>
            </a:r>
            <a:r>
              <a:rPr lang="zh-CN" altLang="en-US" sz="1400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 图像、视频分析</a:t>
            </a:r>
            <a:endParaRPr lang="en-US" altLang="zh-CN" sz="1400" dirty="0">
              <a:highlight>
                <a:srgbClr val="00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城市意象</a:t>
            </a:r>
            <a:endParaRPr lang="en-US" altLang="zh-CN" sz="1400" dirty="0">
              <a:highlight>
                <a:srgbClr val="00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CC65060D-5889-B2EB-0FBC-BD0A8AECF56B}"/>
              </a:ext>
            </a:extLst>
          </p:cNvPr>
          <p:cNvSpPr txBox="1"/>
          <p:nvPr/>
        </p:nvSpPr>
        <p:spPr>
          <a:xfrm>
            <a:off x="917880" y="3030888"/>
            <a:ext cx="3463997" cy="879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</a:rPr>
              <a:t>公共话语与情感地理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计算叙事、主题建模 （</a:t>
            </a:r>
            <a:r>
              <a:rPr lang="en-US" altLang="zh-CN" sz="1400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Topic</a:t>
            </a:r>
            <a:r>
              <a:rPr lang="zh-CN" altLang="en-US" sz="1400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）</a:t>
            </a:r>
            <a:endParaRPr lang="en-US" altLang="zh-CN" sz="1400" dirty="0">
              <a:highlight>
                <a:srgbClr val="00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社会情绪与空间映射</a:t>
            </a:r>
            <a:endParaRPr lang="en-US" altLang="zh-CN" sz="1400" dirty="0">
              <a:highlight>
                <a:srgbClr val="00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5FBE671F-8932-CD6C-C79E-5FFEA4FE5874}"/>
              </a:ext>
            </a:extLst>
          </p:cNvPr>
          <p:cNvSpPr txBox="1"/>
          <p:nvPr/>
        </p:nvSpPr>
        <p:spPr>
          <a:xfrm>
            <a:off x="917880" y="2149282"/>
            <a:ext cx="3463997" cy="879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</a:rPr>
              <a:t>数字足迹与活动热点挖掘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时空聚类分析 </a:t>
            </a:r>
            <a:r>
              <a:rPr lang="en-US" altLang="zh-CN" sz="1400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(e.g.,</a:t>
            </a:r>
            <a:r>
              <a:rPr lang="zh-CN" altLang="en-US" sz="1400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DBSCAN)</a:t>
            </a: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城市活动节律</a:t>
            </a:r>
            <a:endParaRPr lang="en-US" altLang="zh-CN" sz="1400" dirty="0">
              <a:highlight>
                <a:srgbClr val="00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FFEAFED8-5BE8-8C85-440A-8ADA0076A4DC}"/>
              </a:ext>
            </a:extLst>
          </p:cNvPr>
          <p:cNvSpPr txBox="1"/>
          <p:nvPr/>
        </p:nvSpPr>
        <p:spPr>
          <a:xfrm>
            <a:off x="917880" y="5425893"/>
            <a:ext cx="3463995" cy="629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</a:rPr>
              <a:t>异常监测与社会感知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突发事件与响应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、灾害监测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4C636AEB-E148-0454-5A77-0834515624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4342" y="229032"/>
            <a:ext cx="4208188" cy="2668486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02F168E-9590-0316-36F0-6B572788910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9182" y="3256577"/>
            <a:ext cx="4584006" cy="2668487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131166B6-344A-9352-63E4-635ED1217A1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7759" y="712125"/>
            <a:ext cx="3636583" cy="1663657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0981B2B2-4924-82FC-464E-325591EA8814}"/>
              </a:ext>
            </a:extLst>
          </p:cNvPr>
          <p:cNvSpPr txBox="1"/>
          <p:nvPr/>
        </p:nvSpPr>
        <p:spPr>
          <a:xfrm>
            <a:off x="4167759" y="5891959"/>
            <a:ext cx="146555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728" indent="0">
              <a:buFont typeface="Wingdings 3"/>
              <a:buNone/>
            </a:pP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(</a:t>
            </a:r>
            <a:r>
              <a:rPr lang="en-US" alt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Chen</a:t>
            </a:r>
            <a:r>
              <a:rPr lang="zh-CN" altLang="en-US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et</a:t>
            </a:r>
            <a:r>
              <a:rPr lang="zh-CN" altLang="en-US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al.</a:t>
            </a: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, 202</a:t>
            </a:r>
            <a:r>
              <a:rPr lang="en-US" alt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4</a:t>
            </a: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32C9C626-BF72-5473-6D02-5A64348201F8}"/>
              </a:ext>
            </a:extLst>
          </p:cNvPr>
          <p:cNvSpPr txBox="1"/>
          <p:nvPr/>
        </p:nvSpPr>
        <p:spPr>
          <a:xfrm>
            <a:off x="7761732" y="205698"/>
            <a:ext cx="146555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728" indent="0">
              <a:buFont typeface="Wingdings 3"/>
              <a:buNone/>
            </a:pP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(</a:t>
            </a:r>
            <a:r>
              <a:rPr lang="en-US" alt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Chen</a:t>
            </a:r>
            <a:r>
              <a:rPr lang="zh-CN" altLang="en-US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et</a:t>
            </a:r>
            <a:r>
              <a:rPr lang="zh-CN" altLang="en-US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al.</a:t>
            </a: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, 202</a:t>
            </a:r>
            <a:r>
              <a:rPr lang="en-US" alt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9FF39244-E0B6-4B2F-A458-C54C69EECA71}"/>
              </a:ext>
            </a:extLst>
          </p:cNvPr>
          <p:cNvSpPr txBox="1"/>
          <p:nvPr/>
        </p:nvSpPr>
        <p:spPr>
          <a:xfrm>
            <a:off x="5986050" y="2382734"/>
            <a:ext cx="146555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728" indent="0">
              <a:buFont typeface="Wingdings 3"/>
              <a:buNone/>
            </a:pP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(</a:t>
            </a:r>
            <a:r>
              <a:rPr lang="en-US" alt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Xu et</a:t>
            </a:r>
            <a:r>
              <a:rPr lang="zh-CN" altLang="en-US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al.</a:t>
            </a: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, 202</a:t>
            </a:r>
            <a:r>
              <a:rPr lang="en-US" alt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165480E7-BE39-BF70-CEE7-BCB74D414083}"/>
              </a:ext>
            </a:extLst>
          </p:cNvPr>
          <p:cNvSpPr txBox="1"/>
          <p:nvPr/>
        </p:nvSpPr>
        <p:spPr>
          <a:xfrm>
            <a:off x="10546980" y="4658478"/>
            <a:ext cx="146555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728" indent="0">
              <a:buFont typeface="Wingdings 3"/>
              <a:buNone/>
            </a:pP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(</a:t>
            </a:r>
            <a:r>
              <a:rPr lang="en-US" alt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Nie et</a:t>
            </a:r>
            <a:r>
              <a:rPr lang="zh-CN" altLang="en-US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al.</a:t>
            </a: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, 202</a:t>
            </a:r>
            <a:r>
              <a:rPr lang="en-US" alt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)</a:t>
            </a: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0545877B-C4B0-EAC1-60D7-E84FE96BC08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4733" y="3296222"/>
            <a:ext cx="3249213" cy="1328521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24BA4D23-535A-A6E4-EF0E-2875F037E1E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4733" y="4785436"/>
            <a:ext cx="1564254" cy="1344007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9C403D7E-5AF6-29E8-88D2-3301C6CC666B}"/>
              </a:ext>
            </a:extLst>
          </p:cNvPr>
          <p:cNvSpPr txBox="1"/>
          <p:nvPr/>
        </p:nvSpPr>
        <p:spPr>
          <a:xfrm>
            <a:off x="10482610" y="5849332"/>
            <a:ext cx="146555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728" indent="0">
              <a:buFont typeface="Wingdings 3"/>
              <a:buNone/>
            </a:pP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(</a:t>
            </a:r>
            <a:r>
              <a:rPr lang="en-US" alt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Cheng et</a:t>
            </a:r>
            <a:r>
              <a:rPr lang="zh-CN" altLang="en-US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al.</a:t>
            </a: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, 202</a:t>
            </a:r>
            <a:r>
              <a:rPr lang="en-US" alt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4618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8876E-F6AF-61FB-5763-424101945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B7A3BEC-CB8D-793D-7241-CA4C29E1A961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A174D4D-3478-380F-C074-6B95BC3BF05A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340C945-B590-D65F-F8E0-8FFDB69CE2DC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78C22584-87D1-E509-A81F-F03EDD64BC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6183701-1913-6783-75D0-25E82D21B135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4B70682-61CE-F591-6A86-559D91A9030E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F0DF0E23-B9DB-0E7D-CE8B-C91B272D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2610815" cy="711835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数据</a:t>
            </a:r>
            <a:r>
              <a:rPr lang="zh-CN" altLang="en-GB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案例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E10BE1C7-4445-DFCB-FBD6-16BB8A506C55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内容占位符 3">
            <a:extLst>
              <a:ext uri="{FF2B5EF4-FFF2-40B4-BE49-F238E27FC236}">
                <a16:creationId xmlns:a16="http://schemas.microsoft.com/office/drawing/2014/main" id="{29AA9395-694B-C017-4B40-A183F02566A9}"/>
              </a:ext>
            </a:extLst>
          </p:cNvPr>
          <p:cNvSpPr txBox="1">
            <a:spLocks/>
          </p:cNvSpPr>
          <p:nvPr/>
        </p:nvSpPr>
        <p:spPr>
          <a:xfrm>
            <a:off x="609601" y="1423132"/>
            <a:ext cx="3285743" cy="945067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4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0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18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zh-CN" altLang="en-US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兴趣点数据 </a:t>
            </a:r>
            <a:r>
              <a:rPr lang="en-US" altLang="zh-CN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(POI)</a:t>
            </a:r>
          </a:p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r>
              <a:rPr lang="en-US" altLang="zh-CN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Point</a:t>
            </a:r>
            <a:r>
              <a:rPr lang="zh-CN" altLang="en-US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of</a:t>
            </a:r>
            <a:r>
              <a:rPr lang="zh-CN" altLang="en-US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Interest</a:t>
            </a:r>
            <a:r>
              <a:rPr lang="zh-CN" altLang="en-US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Data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altLang="zh-CN" sz="1600" b="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zh-CN" sz="2000" b="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09728" indent="0">
              <a:buFont typeface="Wingdings 3"/>
              <a:buNone/>
            </a:pPr>
            <a:endParaRPr lang="zh-CN" sz="200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09728" indent="0">
              <a:buFont typeface="Wingdings 3"/>
              <a:buNone/>
            </a:pPr>
            <a:endParaRPr lang="zh-CN" sz="200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1FAA95B-3ABC-CF96-D86C-8BF791F21207}"/>
              </a:ext>
            </a:extLst>
          </p:cNvPr>
          <p:cNvSpPr txBox="1"/>
          <p:nvPr/>
        </p:nvSpPr>
        <p:spPr>
          <a:xfrm>
            <a:off x="917881" y="4056676"/>
            <a:ext cx="3463996" cy="1227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主要获取方式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运营商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API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 获取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网络爬虫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官方开源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3F76587D-2180-4C99-1023-AF602A76DAFA}"/>
              </a:ext>
            </a:extLst>
          </p:cNvPr>
          <p:cNvSpPr txBox="1"/>
          <p:nvPr/>
        </p:nvSpPr>
        <p:spPr>
          <a:xfrm>
            <a:off x="917880" y="5256728"/>
            <a:ext cx="3463995" cy="943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</a:rPr>
              <a:t>特征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结构化数据</a:t>
            </a:r>
            <a:endParaRPr lang="en-US" altLang="zh-CN" sz="1600" dirty="0"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语义丰富 、功能属性强</a:t>
            </a:r>
            <a:endParaRPr lang="en-US" altLang="zh-CN" sz="1600" dirty="0"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0AC5E53-50B7-9FC1-6820-AE025583B058}"/>
              </a:ext>
            </a:extLst>
          </p:cNvPr>
          <p:cNvSpPr txBox="1"/>
          <p:nvPr/>
        </p:nvSpPr>
        <p:spPr>
          <a:xfrm>
            <a:off x="917880" y="3138559"/>
            <a:ext cx="3582402" cy="945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</a:rPr>
              <a:t>主要数据源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电子地图与生活服务平台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开源众包地图 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(OpenStreetMap)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C20015E-AE67-70BE-542A-1A069B2F1893}"/>
              </a:ext>
            </a:extLst>
          </p:cNvPr>
          <p:cNvSpPr txBox="1"/>
          <p:nvPr/>
        </p:nvSpPr>
        <p:spPr>
          <a:xfrm>
            <a:off x="917880" y="2222174"/>
            <a:ext cx="3463997" cy="943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范畴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主动 </a:t>
            </a:r>
            <a:r>
              <a:rPr lang="en-US" altLang="zh-CN" sz="1600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 设计数据</a:t>
            </a:r>
            <a:endParaRPr lang="en-US" altLang="zh-CN" sz="1600" dirty="0"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主动式 志愿地理信息 </a:t>
            </a:r>
            <a:r>
              <a:rPr lang="en-US" altLang="zh-CN" sz="1600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(VGI)</a:t>
            </a:r>
          </a:p>
        </p:txBody>
      </p:sp>
      <p:graphicFrame>
        <p:nvGraphicFramePr>
          <p:cNvPr id="27" name="Table 3">
            <a:extLst>
              <a:ext uri="{FF2B5EF4-FFF2-40B4-BE49-F238E27FC236}">
                <a16:creationId xmlns:a16="http://schemas.microsoft.com/office/drawing/2014/main" id="{C49D0818-F727-8CA0-5989-C9E41A76647D}"/>
              </a:ext>
            </a:extLst>
          </p:cNvPr>
          <p:cNvGraphicFramePr>
            <a:graphicFrameLocks noGrp="1"/>
          </p:cNvGraphicFramePr>
          <p:nvPr/>
        </p:nvGraphicFramePr>
        <p:xfrm>
          <a:off x="4808561" y="1423132"/>
          <a:ext cx="7016917" cy="18542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4239313570"/>
                    </a:ext>
                  </a:extLst>
                </a:gridCol>
                <a:gridCol w="1051243">
                  <a:extLst>
                    <a:ext uri="{9D8B030D-6E8A-4147-A177-3AD203B41FA5}">
                      <a16:colId xmlns:a16="http://schemas.microsoft.com/office/drawing/2014/main" val="4097623601"/>
                    </a:ext>
                  </a:extLst>
                </a:gridCol>
                <a:gridCol w="1160780">
                  <a:extLst>
                    <a:ext uri="{9D8B030D-6E8A-4147-A177-3AD203B41FA5}">
                      <a16:colId xmlns:a16="http://schemas.microsoft.com/office/drawing/2014/main" val="2504841069"/>
                    </a:ext>
                  </a:extLst>
                </a:gridCol>
                <a:gridCol w="1846580">
                  <a:extLst>
                    <a:ext uri="{9D8B030D-6E8A-4147-A177-3AD203B41FA5}">
                      <a16:colId xmlns:a16="http://schemas.microsoft.com/office/drawing/2014/main" val="3830685004"/>
                    </a:ext>
                  </a:extLst>
                </a:gridCol>
                <a:gridCol w="682474">
                  <a:extLst>
                    <a:ext uri="{9D8B030D-6E8A-4147-A177-3AD203B41FA5}">
                      <a16:colId xmlns:a16="http://schemas.microsoft.com/office/drawing/2014/main" val="2348780943"/>
                    </a:ext>
                  </a:extLst>
                </a:gridCol>
                <a:gridCol w="703580">
                  <a:extLst>
                    <a:ext uri="{9D8B030D-6E8A-4147-A177-3AD203B41FA5}">
                      <a16:colId xmlns:a16="http://schemas.microsoft.com/office/drawing/2014/main" val="1038604720"/>
                    </a:ext>
                  </a:extLst>
                </a:gridCol>
                <a:gridCol w="474980">
                  <a:extLst>
                    <a:ext uri="{9D8B030D-6E8A-4147-A177-3AD203B41FA5}">
                      <a16:colId xmlns:a16="http://schemas.microsoft.com/office/drawing/2014/main" val="30714634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POI</a:t>
                      </a:r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编码</a:t>
                      </a:r>
                      <a:endParaRPr lang="zh-CN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名称</a:t>
                      </a:r>
                      <a:endParaRPr lang="zh-CN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地理坐标</a:t>
                      </a:r>
                      <a:endParaRPr lang="zh-CN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类型</a:t>
                      </a:r>
                      <a:endParaRPr lang="zh-CN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来源</a:t>
                      </a:r>
                      <a:endParaRPr lang="zh-CN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评分</a:t>
                      </a:r>
                      <a:endParaRPr lang="zh-CN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6302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POI</a:t>
                      </a:r>
                      <a:r>
                        <a:rPr lang="zh-CN" baseline="-250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XX</a:t>
                      </a:r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咖啡</a:t>
                      </a:r>
                      <a:endParaRPr lang="zh-CN" baseline="-25000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餐饮；咖啡厅</a:t>
                      </a:r>
                      <a:endParaRPr lang="zh-CN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7645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POI</a:t>
                      </a:r>
                      <a:r>
                        <a:rPr lang="en-US" altLang="zh-CN" baseline="-250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</a:t>
                      </a:r>
                      <a:endParaRPr lang="zh-CN" baseline="-25000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XX</a:t>
                      </a:r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医院</a:t>
                      </a:r>
                      <a:r>
                        <a:rPr lang="en-US" alt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 </a:t>
                      </a:r>
                      <a:endParaRPr lang="zh-CN" altLang="zh-CN" baseline="-25000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医疗；三甲医院</a:t>
                      </a:r>
                      <a:endParaRPr lang="zh-CN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7545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POI</a:t>
                      </a:r>
                      <a:r>
                        <a:rPr lang="en-US" altLang="zh-CN" baseline="-250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</a:t>
                      </a:r>
                      <a:endParaRPr lang="zh-CN" altLang="zh-CN" baseline="-25000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XX</a:t>
                      </a:r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公园</a:t>
                      </a:r>
                      <a:endParaRPr lang="zh-CN" altLang="zh-CN" baseline="-25000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风景名胜；公园</a:t>
                      </a:r>
                      <a:endParaRPr lang="zh-CN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8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0554991"/>
                  </a:ext>
                </a:extLst>
              </a:tr>
            </a:tbl>
          </a:graphicData>
        </a:graphic>
      </p:graphicFrame>
      <p:pic>
        <p:nvPicPr>
          <p:cNvPr id="28" name="Picture 6" descr="（来源：Maxinsight卓思）">
            <a:extLst>
              <a:ext uri="{FF2B5EF4-FFF2-40B4-BE49-F238E27FC236}">
                <a16:creationId xmlns:a16="http://schemas.microsoft.com/office/drawing/2014/main" id="{E6EB38FB-1BD4-0996-49C8-E68F3DECB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4876" y="3498753"/>
            <a:ext cx="5644286" cy="263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9567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DB1CC-1EA6-3E5F-6C22-5A3053EF5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AEFFAD8-A45B-F4D6-2FE7-758EF0805237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AD23B9C-3F9C-DE45-0190-43EA9B893000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DBD1648-4585-5969-EDB5-3EA954939719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887B3092-4C7A-BB1F-AC02-EED927246E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7781A03-CB39-2BA0-370A-02B2B94D1C2B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87EA67A-E578-E242-0E3C-AB465E3B0319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08E8BDD3-7349-B770-C51F-94ED4B249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2610815" cy="711835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数据</a:t>
            </a:r>
            <a:r>
              <a:rPr lang="zh-CN" altLang="en-GB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案例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F9C634AF-9903-E4DA-D5DC-4CF0B72B2656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59B06C71-8F1C-44A8-229C-2754ECDBE75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5331" y="218280"/>
            <a:ext cx="3597449" cy="1965318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390A5C16-6D5E-8ED7-0BFE-86FD450EB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784" y="2316489"/>
            <a:ext cx="4017956" cy="362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内容占位符 3">
            <a:extLst>
              <a:ext uri="{FF2B5EF4-FFF2-40B4-BE49-F238E27FC236}">
                <a16:creationId xmlns:a16="http://schemas.microsoft.com/office/drawing/2014/main" id="{43A860E3-31D1-43E3-41FB-8A81E5410E27}"/>
              </a:ext>
            </a:extLst>
          </p:cNvPr>
          <p:cNvSpPr txBox="1">
            <a:spLocks/>
          </p:cNvSpPr>
          <p:nvPr/>
        </p:nvSpPr>
        <p:spPr>
          <a:xfrm>
            <a:off x="609601" y="1423132"/>
            <a:ext cx="3285743" cy="945067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4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0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18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zh-CN" altLang="en-US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兴趣点数据 </a:t>
            </a:r>
            <a:r>
              <a:rPr lang="en-US" altLang="zh-CN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(POI)</a:t>
            </a:r>
          </a:p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r>
              <a:rPr lang="en-US" altLang="zh-CN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Point</a:t>
            </a:r>
            <a:r>
              <a:rPr lang="zh-CN" altLang="en-US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of</a:t>
            </a:r>
            <a:r>
              <a:rPr lang="zh-CN" altLang="en-US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Interest</a:t>
            </a:r>
            <a:r>
              <a:rPr lang="zh-CN" altLang="en-US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Data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altLang="zh-CN" sz="1600" b="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zh-CN" sz="2000" b="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09728" indent="0">
              <a:buFont typeface="Wingdings 3"/>
              <a:buNone/>
            </a:pPr>
            <a:endParaRPr lang="zh-CN" sz="200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09728" indent="0">
              <a:buFont typeface="Wingdings 3"/>
              <a:buNone/>
            </a:pPr>
            <a:endParaRPr lang="zh-CN" sz="200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B7CB110-5EA2-962F-409E-E6121387487D}"/>
              </a:ext>
            </a:extLst>
          </p:cNvPr>
          <p:cNvSpPr txBox="1"/>
          <p:nvPr/>
        </p:nvSpPr>
        <p:spPr>
          <a:xfrm>
            <a:off x="917881" y="4186166"/>
            <a:ext cx="3463996" cy="879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</a:rPr>
              <a:t>社会</a:t>
            </a:r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公平与空间正义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设施可达性</a:t>
            </a:r>
            <a:endParaRPr lang="en-US" altLang="zh-CN" sz="1400" dirty="0">
              <a:highlight>
                <a:srgbClr val="00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资源配置分析</a:t>
            </a:r>
            <a:endParaRPr lang="en-US" altLang="zh-CN" sz="1600" dirty="0">
              <a:highlight>
                <a:srgbClr val="00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3A649F9-DDC3-CBCE-AFEA-B608FBB8D66D}"/>
              </a:ext>
            </a:extLst>
          </p:cNvPr>
          <p:cNvSpPr txBox="1"/>
          <p:nvPr/>
        </p:nvSpPr>
        <p:spPr>
          <a:xfrm>
            <a:off x="917880" y="5169893"/>
            <a:ext cx="3463995" cy="879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</a:rPr>
              <a:t>经典城市理论验证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城市功能活力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街道多样性验证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84C8CF5-D636-2768-988F-7B9EDFC3FBAD}"/>
              </a:ext>
            </a:extLst>
          </p:cNvPr>
          <p:cNvSpPr txBox="1"/>
          <p:nvPr/>
        </p:nvSpPr>
        <p:spPr>
          <a:xfrm>
            <a:off x="917880" y="3204170"/>
            <a:ext cx="3582402" cy="879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</a:rPr>
              <a:t>移动</a:t>
            </a:r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行为语义增强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地点访问模式分析</a:t>
            </a:r>
            <a:endParaRPr lang="en-US" altLang="zh-CN" sz="1400" dirty="0">
              <a:highlight>
                <a:srgbClr val="00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轨迹地点推断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C6BDC71-0151-0DF9-4560-E0DCB3A92C2A}"/>
              </a:ext>
            </a:extLst>
          </p:cNvPr>
          <p:cNvSpPr txBox="1"/>
          <p:nvPr/>
        </p:nvSpPr>
        <p:spPr>
          <a:xfrm>
            <a:off x="917880" y="2222174"/>
            <a:ext cx="3463997" cy="879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城市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</a:rPr>
              <a:t>空间结构识别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城市功能区划分、识别</a:t>
            </a:r>
            <a:endParaRPr lang="en-US" altLang="zh-CN" sz="1400" dirty="0">
              <a:highlight>
                <a:srgbClr val="00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土地利用混合度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id="{38762653-7F4E-9813-628B-E76ECC5B9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2767" y="367005"/>
            <a:ext cx="4704847" cy="168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1C039396-F222-0CFB-DBE5-4F5B192434C5}"/>
              </a:ext>
            </a:extLst>
          </p:cNvPr>
          <p:cNvSpPr txBox="1"/>
          <p:nvPr/>
        </p:nvSpPr>
        <p:spPr>
          <a:xfrm>
            <a:off x="6158266" y="2090989"/>
            <a:ext cx="146555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728" indent="0">
              <a:buFont typeface="Wingdings 3"/>
              <a:buNone/>
            </a:pP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(</a:t>
            </a:r>
            <a:r>
              <a:rPr lang="en-US" altLang="zh-CN" sz="105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Chen</a:t>
            </a:r>
            <a:r>
              <a:rPr lang="zh-CN" altLang="en-US" sz="105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05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et</a:t>
            </a:r>
            <a:r>
              <a:rPr lang="zh-CN" altLang="en-US" sz="105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05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al.</a:t>
            </a: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, 202</a:t>
            </a:r>
            <a:r>
              <a:rPr lang="en-US" altLang="zh-CN" sz="105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5</a:t>
            </a: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92807C8-98ED-F215-20AF-FADB3C2818A3}"/>
              </a:ext>
            </a:extLst>
          </p:cNvPr>
          <p:cNvSpPr txBox="1"/>
          <p:nvPr/>
        </p:nvSpPr>
        <p:spPr>
          <a:xfrm>
            <a:off x="9346051" y="5966861"/>
            <a:ext cx="146555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728" indent="0">
              <a:buFont typeface="Wingdings 3"/>
              <a:buNone/>
            </a:pP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(</a:t>
            </a:r>
            <a:r>
              <a:rPr lang="en-US" altLang="zh-CN" sz="105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Lin</a:t>
            </a:r>
            <a:r>
              <a:rPr lang="zh-CN" altLang="en-US" sz="105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05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et</a:t>
            </a:r>
            <a:r>
              <a:rPr lang="zh-CN" altLang="en-US" sz="105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05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al.,</a:t>
            </a:r>
            <a:r>
              <a:rPr lang="zh-CN" altLang="en-US" sz="105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05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2025</a:t>
            </a: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)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7CD2F305-D1EF-A9A6-892E-D1CC3BC8C3D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5098" y="4157677"/>
            <a:ext cx="3463995" cy="2039534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057C48D2-F2CB-CDDF-7EA9-2E72232CFEF5}"/>
              </a:ext>
            </a:extLst>
          </p:cNvPr>
          <p:cNvSpPr txBox="1"/>
          <p:nvPr/>
        </p:nvSpPr>
        <p:spPr>
          <a:xfrm>
            <a:off x="6074961" y="5838067"/>
            <a:ext cx="146555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728" indent="0">
              <a:buFont typeface="Wingdings 3"/>
              <a:buNone/>
            </a:pP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(</a:t>
            </a:r>
            <a:r>
              <a:rPr lang="en-US" altLang="zh-CN" sz="105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Chen</a:t>
            </a:r>
            <a:r>
              <a:rPr lang="zh-CN" altLang="en-US" sz="105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05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et</a:t>
            </a:r>
            <a:r>
              <a:rPr lang="zh-CN" altLang="en-US" sz="105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05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al.</a:t>
            </a: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, 202</a:t>
            </a:r>
            <a:r>
              <a:rPr lang="en-US" alt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4</a:t>
            </a: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E61B13F4-8AA2-E4B5-CFCB-B2FE882B00C4}"/>
              </a:ext>
            </a:extLst>
          </p:cNvPr>
          <p:cNvSpPr txBox="1"/>
          <p:nvPr/>
        </p:nvSpPr>
        <p:spPr>
          <a:xfrm>
            <a:off x="10672064" y="2097278"/>
            <a:ext cx="146555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728" indent="0">
              <a:buFont typeface="Wingdings 3"/>
              <a:buNone/>
            </a:pP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(</a:t>
            </a:r>
            <a:r>
              <a:rPr lang="en-US" altLang="zh-CN" sz="105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Niu</a:t>
            </a:r>
            <a:r>
              <a:rPr lang="zh-CN" altLang="en-US" sz="105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05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&amp;</a:t>
            </a:r>
            <a:r>
              <a:rPr lang="zh-CN" altLang="en-US" sz="105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05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Silva.</a:t>
            </a: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, 202</a:t>
            </a:r>
            <a:r>
              <a:rPr lang="en-US" altLang="zh-CN" sz="105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1)</a:t>
            </a:r>
            <a:endParaRPr lang="zh-CN" sz="1050" b="1" i="1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7E4ADDA1-E8E0-BC48-1C6E-CF4FED69663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5344" y="2294770"/>
            <a:ext cx="3645167" cy="1950277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8D310C99-A5DB-91DD-B7F9-9406046311BC}"/>
              </a:ext>
            </a:extLst>
          </p:cNvPr>
          <p:cNvSpPr txBox="1"/>
          <p:nvPr/>
        </p:nvSpPr>
        <p:spPr>
          <a:xfrm>
            <a:off x="4931280" y="4151104"/>
            <a:ext cx="146555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728" indent="0">
              <a:buFont typeface="Wingdings 3"/>
              <a:buNone/>
            </a:pP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(</a:t>
            </a:r>
            <a:r>
              <a:rPr lang="en-US" altLang="zh-CN" sz="105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Wang</a:t>
            </a:r>
            <a:r>
              <a:rPr lang="zh-CN" altLang="en-US" sz="105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05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et</a:t>
            </a:r>
            <a:r>
              <a:rPr lang="zh-CN" altLang="en-US" sz="105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05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al.</a:t>
            </a: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, 202</a:t>
            </a:r>
            <a:r>
              <a:rPr lang="en-US" altLang="zh-CN" sz="105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5</a:t>
            </a: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653461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35D3FE-C334-2848-A8C9-083F07C12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B262428-5AB3-A662-17C3-D3582D022A3E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4E86824-19A3-21CD-916A-352B39983FF9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196E6E1-54DB-6712-0B10-87070AEB366C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FE7BE743-2B6C-6C79-3A91-E7F4AF51AC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8" name="标题 7">
            <a:extLst>
              <a:ext uri="{FF2B5EF4-FFF2-40B4-BE49-F238E27FC236}">
                <a16:creationId xmlns:a16="http://schemas.microsoft.com/office/drawing/2014/main" id="{F8E79140-AAF7-BA5F-75B9-AAC3DA6BB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2610815" cy="711835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数据</a:t>
            </a:r>
            <a:r>
              <a:rPr lang="zh-CN" altLang="en-GB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案例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7A7E18AB-6FA2-B3AF-5CE8-B00833BE46A5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0C54ED06-B9B7-688A-0F40-A89795688A5C}"/>
              </a:ext>
            </a:extLst>
          </p:cNvPr>
          <p:cNvSpPr txBox="1"/>
          <p:nvPr/>
        </p:nvSpPr>
        <p:spPr>
          <a:xfrm>
            <a:off x="917881" y="4056676"/>
            <a:ext cx="3463996" cy="1227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主要获取方式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政企科研合作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 申请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官方开放数据平台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商业数据购买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47FAEFE-3BCE-98F3-EDF3-8434D222E920}"/>
              </a:ext>
            </a:extLst>
          </p:cNvPr>
          <p:cNvSpPr txBox="1"/>
          <p:nvPr/>
        </p:nvSpPr>
        <p:spPr>
          <a:xfrm>
            <a:off x="917880" y="5256728"/>
            <a:ext cx="3463995" cy="943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</a:rPr>
              <a:t>特征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结构化数据 （时空序列）</a:t>
            </a:r>
            <a:endParaRPr lang="en-US" altLang="zh-CN" sz="1600" dirty="0"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海量、高频、连续、个人</a:t>
            </a:r>
            <a:endParaRPr lang="en-US" altLang="zh-CN" sz="1600" dirty="0"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3A8099CC-126C-DA8A-9776-6BFC773BBCA8}"/>
              </a:ext>
            </a:extLst>
          </p:cNvPr>
          <p:cNvSpPr txBox="1"/>
          <p:nvPr/>
        </p:nvSpPr>
        <p:spPr>
          <a:xfrm>
            <a:off x="917880" y="3140291"/>
            <a:ext cx="3463997" cy="943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</a:rPr>
              <a:t>主要数据源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移动运营商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位置服务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(LBS)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</a:rPr>
              <a:t>与交通平台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54A4110B-97C8-0F98-448E-C7B9CF60E4B5}"/>
              </a:ext>
            </a:extLst>
          </p:cNvPr>
          <p:cNvSpPr txBox="1"/>
          <p:nvPr/>
        </p:nvSpPr>
        <p:spPr>
          <a:xfrm>
            <a:off x="917880" y="2222174"/>
            <a:ext cx="3463997" cy="945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范畴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主动 </a:t>
            </a:r>
            <a:r>
              <a:rPr lang="en-US" altLang="zh-CN" sz="1600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 设计数据 （传统问卷）</a:t>
            </a:r>
            <a:endParaRPr lang="en-US" altLang="zh-CN" sz="1600" dirty="0"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被动 </a:t>
            </a:r>
            <a:r>
              <a:rPr lang="en-US" altLang="zh-CN" sz="1600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 有机数据 （新兴记录）</a:t>
            </a:r>
            <a:endParaRPr lang="en-US" altLang="zh-CN" sz="1600" dirty="0"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aphicFrame>
        <p:nvGraphicFramePr>
          <p:cNvPr id="25" name="Table 3">
            <a:extLst>
              <a:ext uri="{FF2B5EF4-FFF2-40B4-BE49-F238E27FC236}">
                <a16:creationId xmlns:a16="http://schemas.microsoft.com/office/drawing/2014/main" id="{5EC8374F-8168-58F0-AB69-AD39784D3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871855"/>
              </p:ext>
            </p:extLst>
          </p:nvPr>
        </p:nvGraphicFramePr>
        <p:xfrm>
          <a:off x="5024847" y="582920"/>
          <a:ext cx="5123307" cy="18542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703580">
                  <a:extLst>
                    <a:ext uri="{9D8B030D-6E8A-4147-A177-3AD203B41FA5}">
                      <a16:colId xmlns:a16="http://schemas.microsoft.com/office/drawing/2014/main" val="4239313570"/>
                    </a:ext>
                  </a:extLst>
                </a:gridCol>
                <a:gridCol w="2106930">
                  <a:extLst>
                    <a:ext uri="{9D8B030D-6E8A-4147-A177-3AD203B41FA5}">
                      <a16:colId xmlns:a16="http://schemas.microsoft.com/office/drawing/2014/main" val="4097623601"/>
                    </a:ext>
                  </a:extLst>
                </a:gridCol>
                <a:gridCol w="1837817">
                  <a:extLst>
                    <a:ext uri="{9D8B030D-6E8A-4147-A177-3AD203B41FA5}">
                      <a16:colId xmlns:a16="http://schemas.microsoft.com/office/drawing/2014/main" val="2504841069"/>
                    </a:ext>
                  </a:extLst>
                </a:gridCol>
                <a:gridCol w="474980">
                  <a:extLst>
                    <a:ext uri="{9D8B030D-6E8A-4147-A177-3AD203B41FA5}">
                      <a16:colId xmlns:a16="http://schemas.microsoft.com/office/drawing/2014/main" val="3830685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用户</a:t>
                      </a:r>
                      <a:endParaRPr lang="zh-CN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时间戳</a:t>
                      </a:r>
                      <a:endParaRPr lang="zh-CN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地理坐标</a:t>
                      </a:r>
                      <a:endParaRPr lang="zh-CN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6302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P</a:t>
                      </a:r>
                      <a:r>
                        <a:rPr lang="zh-CN" sz="1600" baseline="-250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2023-11-19 08:00:01</a:t>
                      </a:r>
                      <a:endParaRPr lang="zh-CN" sz="1600" baseline="-25000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116.41°E</a:t>
                      </a:r>
                      <a:r>
                        <a:rPr lang="zh-CN" altLang="en-US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39.90°N</a:t>
                      </a:r>
                      <a:endParaRPr lang="zh-CN" altLang="zh-CN" sz="1600" baseline="-25000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7645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P</a:t>
                      </a:r>
                      <a:r>
                        <a:rPr lang="en-US" altLang="zh-CN" sz="1600" baseline="-250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</a:t>
                      </a:r>
                      <a:endParaRPr lang="zh-CN" sz="1600" baseline="-25000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2023-11-19 08:05:00</a:t>
                      </a:r>
                      <a:endParaRPr lang="zh-CN" altLang="zh-CN" sz="1600" baseline="-25000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116.51°E</a:t>
                      </a:r>
                      <a:r>
                        <a:rPr lang="zh-CN" altLang="en-US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39.91°N</a:t>
                      </a:r>
                      <a:endParaRPr lang="zh-CN" altLang="zh-CN" sz="1600" baseline="-25000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7545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P</a:t>
                      </a:r>
                      <a:r>
                        <a:rPr lang="en-US" altLang="zh-CN" sz="1600" baseline="-250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</a:t>
                      </a:r>
                      <a:endParaRPr lang="zh-CN" sz="1600" baseline="-25000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2025-03-01</a:t>
                      </a:r>
                      <a:r>
                        <a:rPr lang="zh-CN" altLang="en-US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09:03:23</a:t>
                      </a:r>
                      <a:endParaRPr lang="zh-CN" altLang="zh-CN" sz="1600" baseline="-25000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116.41°E</a:t>
                      </a:r>
                      <a:r>
                        <a:rPr lang="zh-CN" altLang="en-US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39.91°N</a:t>
                      </a:r>
                      <a:endParaRPr lang="zh-CN" sz="1600" baseline="-25000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8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0554991"/>
                  </a:ext>
                </a:extLst>
              </a:tr>
            </a:tbl>
          </a:graphicData>
        </a:graphic>
      </p:graphicFrame>
      <p:sp>
        <p:nvSpPr>
          <p:cNvPr id="27" name="文本框 26">
            <a:extLst>
              <a:ext uri="{FF2B5EF4-FFF2-40B4-BE49-F238E27FC236}">
                <a16:creationId xmlns:a16="http://schemas.microsoft.com/office/drawing/2014/main" id="{4FDBA797-FDC1-4F2D-ED8A-3FBF80A037E1}"/>
              </a:ext>
            </a:extLst>
          </p:cNvPr>
          <p:cNvSpPr txBox="1"/>
          <p:nvPr/>
        </p:nvSpPr>
        <p:spPr>
          <a:xfrm>
            <a:off x="4790389" y="213588"/>
            <a:ext cx="22624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zh-CN" altLang="en-US" sz="1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（</a:t>
            </a:r>
            <a:r>
              <a:rPr lang="en-US" altLang="zh-CN" sz="1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GPS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轨迹数据</a:t>
            </a:r>
            <a:r>
              <a:rPr lang="zh-CN" altLang="en-US" sz="1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）</a:t>
            </a:r>
            <a:endParaRPr lang="en-US" altLang="zh-CN" sz="18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aphicFrame>
        <p:nvGraphicFramePr>
          <p:cNvPr id="28" name="Table 3">
            <a:extLst>
              <a:ext uri="{FF2B5EF4-FFF2-40B4-BE49-F238E27FC236}">
                <a16:creationId xmlns:a16="http://schemas.microsoft.com/office/drawing/2014/main" id="{4A445B0E-F538-10CF-FA08-416BE4D86D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618420"/>
              </p:ext>
            </p:extLst>
          </p:nvPr>
        </p:nvGraphicFramePr>
        <p:xfrm>
          <a:off x="5024847" y="2806452"/>
          <a:ext cx="6245860" cy="18542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703580">
                  <a:extLst>
                    <a:ext uri="{9D8B030D-6E8A-4147-A177-3AD203B41FA5}">
                      <a16:colId xmlns:a16="http://schemas.microsoft.com/office/drawing/2014/main" val="423931357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40976236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504841069"/>
                    </a:ext>
                  </a:extLst>
                </a:gridCol>
                <a:gridCol w="1084580">
                  <a:extLst>
                    <a:ext uri="{9D8B030D-6E8A-4147-A177-3AD203B41FA5}">
                      <a16:colId xmlns:a16="http://schemas.microsoft.com/office/drawing/2014/main" val="3830685004"/>
                    </a:ext>
                  </a:extLst>
                </a:gridCol>
                <a:gridCol w="1084580">
                  <a:extLst>
                    <a:ext uri="{9D8B030D-6E8A-4147-A177-3AD203B41FA5}">
                      <a16:colId xmlns:a16="http://schemas.microsoft.com/office/drawing/2014/main" val="348463851"/>
                    </a:ext>
                  </a:extLst>
                </a:gridCol>
                <a:gridCol w="703580">
                  <a:extLst>
                    <a:ext uri="{9D8B030D-6E8A-4147-A177-3AD203B41FA5}">
                      <a16:colId xmlns:a16="http://schemas.microsoft.com/office/drawing/2014/main" val="1198981757"/>
                    </a:ext>
                  </a:extLst>
                </a:gridCol>
                <a:gridCol w="474980">
                  <a:extLst>
                    <a:ext uri="{9D8B030D-6E8A-4147-A177-3AD203B41FA5}">
                      <a16:colId xmlns:a16="http://schemas.microsoft.com/office/drawing/2014/main" val="32094543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编号</a:t>
                      </a:r>
                      <a:endParaRPr lang="zh-CN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时间 </a:t>
                      </a:r>
                      <a:r>
                        <a:rPr lang="en-US" alt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(O)</a:t>
                      </a:r>
                      <a:endParaRPr lang="zh-CN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坐标 </a:t>
                      </a:r>
                      <a:r>
                        <a:rPr lang="en-US" alt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(O)</a:t>
                      </a:r>
                      <a:endParaRPr lang="zh-CN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时间 </a:t>
                      </a:r>
                      <a:r>
                        <a:rPr lang="en-US" alt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(D)</a:t>
                      </a:r>
                      <a:endParaRPr lang="zh-CN" altLang="zh-CN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坐标 </a:t>
                      </a:r>
                      <a:r>
                        <a:rPr lang="en-US" alt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(D)</a:t>
                      </a:r>
                      <a:endParaRPr lang="zh-CN" altLang="zh-CN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人数</a:t>
                      </a:r>
                      <a:endParaRPr lang="zh-CN" altLang="zh-CN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6302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ID</a:t>
                      </a:r>
                      <a:r>
                        <a:rPr lang="zh-CN" sz="1600" baseline="-250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7645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ID</a:t>
                      </a:r>
                      <a:r>
                        <a:rPr lang="en-US" altLang="zh-CN" sz="1600" baseline="-250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</a:t>
                      </a:r>
                      <a:endParaRPr lang="zh-CN" sz="1600" baseline="-25000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7545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ID</a:t>
                      </a:r>
                      <a:r>
                        <a:rPr lang="en-US" altLang="zh-CN" sz="1600" baseline="-250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</a:t>
                      </a:r>
                      <a:endParaRPr lang="zh-CN" altLang="zh-CN" sz="1600" baseline="-25000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8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0554991"/>
                  </a:ext>
                </a:extLst>
              </a:tr>
            </a:tbl>
          </a:graphicData>
        </a:graphic>
      </p:graphicFrame>
      <p:sp>
        <p:nvSpPr>
          <p:cNvPr id="29" name="文本框 28">
            <a:extLst>
              <a:ext uri="{FF2B5EF4-FFF2-40B4-BE49-F238E27FC236}">
                <a16:creationId xmlns:a16="http://schemas.microsoft.com/office/drawing/2014/main" id="{6947585C-44C9-93F6-3AF2-7F6FDD53CF47}"/>
              </a:ext>
            </a:extLst>
          </p:cNvPr>
          <p:cNvSpPr txBox="1"/>
          <p:nvPr/>
        </p:nvSpPr>
        <p:spPr>
          <a:xfrm>
            <a:off x="4790389" y="2437120"/>
            <a:ext cx="4172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zh-CN" altLang="en-US" sz="1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（</a:t>
            </a:r>
            <a:r>
              <a:rPr lang="en-US" altLang="zh-CN" sz="1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Origin</a:t>
            </a:r>
            <a:r>
              <a:rPr lang="zh-CN" altLang="en-US" sz="1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–</a:t>
            </a:r>
            <a:r>
              <a:rPr lang="zh-CN" altLang="en-US" sz="1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Destination</a:t>
            </a:r>
            <a:r>
              <a:rPr lang="zh-CN" altLang="en-US" sz="1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数据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起止点</a:t>
            </a:r>
            <a:r>
              <a:rPr lang="zh-CN" altLang="en-US" sz="1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）</a:t>
            </a:r>
            <a:endParaRPr lang="en-US" altLang="zh-CN" sz="18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aphicFrame>
        <p:nvGraphicFramePr>
          <p:cNvPr id="30" name="Table 3">
            <a:extLst>
              <a:ext uri="{FF2B5EF4-FFF2-40B4-BE49-F238E27FC236}">
                <a16:creationId xmlns:a16="http://schemas.microsoft.com/office/drawing/2014/main" id="{03132979-C7F8-0536-1683-3E042DBBFEF5}"/>
              </a:ext>
            </a:extLst>
          </p:cNvPr>
          <p:cNvGraphicFramePr>
            <a:graphicFrameLocks noGrp="1"/>
          </p:cNvGraphicFramePr>
          <p:nvPr/>
        </p:nvGraphicFramePr>
        <p:xfrm>
          <a:off x="6396447" y="4906032"/>
          <a:ext cx="5364480" cy="18542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703580">
                  <a:extLst>
                    <a:ext uri="{9D8B030D-6E8A-4147-A177-3AD203B41FA5}">
                      <a16:colId xmlns:a16="http://schemas.microsoft.com/office/drawing/2014/main" val="4239313570"/>
                    </a:ext>
                  </a:extLst>
                </a:gridCol>
                <a:gridCol w="703580">
                  <a:extLst>
                    <a:ext uri="{9D8B030D-6E8A-4147-A177-3AD203B41FA5}">
                      <a16:colId xmlns:a16="http://schemas.microsoft.com/office/drawing/2014/main" val="4097623601"/>
                    </a:ext>
                  </a:extLst>
                </a:gridCol>
                <a:gridCol w="703580">
                  <a:extLst>
                    <a:ext uri="{9D8B030D-6E8A-4147-A177-3AD203B41FA5}">
                      <a16:colId xmlns:a16="http://schemas.microsoft.com/office/drawing/2014/main" val="2504841069"/>
                    </a:ext>
                  </a:extLst>
                </a:gridCol>
                <a:gridCol w="1389380">
                  <a:extLst>
                    <a:ext uri="{9D8B030D-6E8A-4147-A177-3AD203B41FA5}">
                      <a16:colId xmlns:a16="http://schemas.microsoft.com/office/drawing/2014/main" val="3830685004"/>
                    </a:ext>
                  </a:extLst>
                </a:gridCol>
                <a:gridCol w="1389380">
                  <a:extLst>
                    <a:ext uri="{9D8B030D-6E8A-4147-A177-3AD203B41FA5}">
                      <a16:colId xmlns:a16="http://schemas.microsoft.com/office/drawing/2014/main" val="348463851"/>
                    </a:ext>
                  </a:extLst>
                </a:gridCol>
                <a:gridCol w="474980">
                  <a:extLst>
                    <a:ext uri="{9D8B030D-6E8A-4147-A177-3AD203B41FA5}">
                      <a16:colId xmlns:a16="http://schemas.microsoft.com/office/drawing/2014/main" val="32094543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地点</a:t>
                      </a:r>
                      <a:endParaRPr lang="zh-CN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日期</a:t>
                      </a:r>
                      <a:endParaRPr lang="zh-CN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时间</a:t>
                      </a:r>
                      <a:endParaRPr lang="zh-CN" altLang="zh-CN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人群（入）</a:t>
                      </a:r>
                      <a:endParaRPr lang="zh-CN" altLang="zh-CN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人数（出）</a:t>
                      </a:r>
                      <a:endParaRPr lang="zh-CN" altLang="zh-CN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6302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P</a:t>
                      </a:r>
                      <a:r>
                        <a:rPr lang="zh-CN" sz="1600" baseline="-250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7645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P</a:t>
                      </a:r>
                      <a:r>
                        <a:rPr lang="en-US" altLang="zh-CN" sz="1600" baseline="-250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</a:t>
                      </a:r>
                      <a:endParaRPr lang="zh-CN" altLang="zh-CN" sz="1600" baseline="-25000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7545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P</a:t>
                      </a:r>
                      <a:r>
                        <a:rPr lang="en-US" altLang="zh-CN" sz="1600" baseline="-250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</a:t>
                      </a:r>
                      <a:endParaRPr lang="zh-CN" sz="1600" baseline="-25000" noProof="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8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noProof="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0554991"/>
                  </a:ext>
                </a:extLst>
              </a:tr>
            </a:tbl>
          </a:graphicData>
        </a:graphic>
      </p:graphicFrame>
      <p:sp>
        <p:nvSpPr>
          <p:cNvPr id="31" name="文本框 30">
            <a:extLst>
              <a:ext uri="{FF2B5EF4-FFF2-40B4-BE49-F238E27FC236}">
                <a16:creationId xmlns:a16="http://schemas.microsoft.com/office/drawing/2014/main" id="{0E14C78E-F431-9B86-B4F2-C62E55CA9A7A}"/>
              </a:ext>
            </a:extLst>
          </p:cNvPr>
          <p:cNvSpPr txBox="1"/>
          <p:nvPr/>
        </p:nvSpPr>
        <p:spPr>
          <a:xfrm>
            <a:off x="3884554" y="5615824"/>
            <a:ext cx="2511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zh-CN" altLang="en-US" sz="1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（地点进出统计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数据</a:t>
            </a:r>
            <a:r>
              <a:rPr lang="zh-CN" altLang="en-US" sz="1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）</a:t>
            </a:r>
            <a:endParaRPr lang="en-US" altLang="zh-CN" sz="18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2" name="内容占位符 3">
            <a:extLst>
              <a:ext uri="{FF2B5EF4-FFF2-40B4-BE49-F238E27FC236}">
                <a16:creationId xmlns:a16="http://schemas.microsoft.com/office/drawing/2014/main" id="{DD319FCE-90AE-23B2-53A6-671060BE99DF}"/>
              </a:ext>
            </a:extLst>
          </p:cNvPr>
          <p:cNvSpPr txBox="1">
            <a:spLocks/>
          </p:cNvSpPr>
          <p:nvPr/>
        </p:nvSpPr>
        <p:spPr>
          <a:xfrm>
            <a:off x="609601" y="1242726"/>
            <a:ext cx="3285743" cy="764541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4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0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18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zh-CN" altLang="en-US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人类移动性数据</a:t>
            </a:r>
            <a:endParaRPr lang="en-US" altLang="zh-CN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r>
              <a:rPr lang="en-US" altLang="zh-CN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Human</a:t>
            </a:r>
            <a:r>
              <a:rPr lang="zh-CN" altLang="en-US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Mobility</a:t>
            </a:r>
            <a:r>
              <a:rPr lang="zh-CN" altLang="en-US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Data</a:t>
            </a:r>
            <a:endParaRPr lang="en-US" altLang="zh-CN" sz="1600" b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zh-CN" sz="2000" b="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09728" indent="0">
              <a:buFont typeface="Wingdings 3"/>
              <a:buNone/>
            </a:pPr>
            <a:endParaRPr lang="zh-CN" sz="200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09728" indent="0">
              <a:buFont typeface="Wingdings 3"/>
              <a:buNone/>
            </a:pPr>
            <a:endParaRPr lang="zh-CN" sz="200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88153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C98B72-61B5-8B59-1350-EB186AF80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38DDECC-15F9-09A7-C66A-0B67FD629A5A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F82E8CC-06E8-0DF8-AD66-30911CD02BE9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CCA3C1A-6103-EACB-CB66-3596CB835C22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1C062B5C-6447-662D-7CB9-0A79DA9993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DAE6178-3BF0-49FA-9F9F-B956BDF3A26D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1512E28-4D4A-6CB2-3B23-F5BC70895259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36C6A6EB-3D4F-53DF-9940-C6214CDD3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2610815" cy="711835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数据</a:t>
            </a:r>
            <a:r>
              <a:rPr lang="zh-CN" altLang="en-GB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案例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55406690-89D7-243E-2885-8A6BA5CDC652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34B21546-E7F4-8AC0-EFD7-E17339C74E0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4167" y="3499384"/>
            <a:ext cx="4071249" cy="227973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F07196E-862C-0C42-9544-313B994A6D8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91318" y="278387"/>
            <a:ext cx="3985364" cy="2834571"/>
          </a:xfrm>
          <a:prstGeom prst="rect">
            <a:avLst/>
          </a:prstGeom>
        </p:spPr>
      </p:pic>
      <p:sp>
        <p:nvSpPr>
          <p:cNvPr id="11" name="内容占位符 3">
            <a:extLst>
              <a:ext uri="{FF2B5EF4-FFF2-40B4-BE49-F238E27FC236}">
                <a16:creationId xmlns:a16="http://schemas.microsoft.com/office/drawing/2014/main" id="{A05DC605-CAFD-3A96-3D16-2D44B9170BCA}"/>
              </a:ext>
            </a:extLst>
          </p:cNvPr>
          <p:cNvSpPr txBox="1">
            <a:spLocks/>
          </p:cNvSpPr>
          <p:nvPr/>
        </p:nvSpPr>
        <p:spPr>
          <a:xfrm>
            <a:off x="609601" y="1242726"/>
            <a:ext cx="3285743" cy="945067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4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0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18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zh-CN" altLang="en-US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人类移动性数据</a:t>
            </a:r>
            <a:endParaRPr lang="en-US" altLang="zh-CN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r>
              <a:rPr lang="en-US" altLang="zh-CN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Human</a:t>
            </a:r>
            <a:r>
              <a:rPr lang="zh-CN" altLang="en-US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Mobility</a:t>
            </a:r>
            <a:r>
              <a:rPr lang="zh-CN" altLang="en-US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Data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altLang="zh-CN" sz="1600" b="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zh-CN" sz="2000" b="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09728" indent="0">
              <a:buFont typeface="Wingdings 3"/>
              <a:buNone/>
            </a:pPr>
            <a:endParaRPr lang="zh-CN" sz="200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09728" indent="0">
              <a:buFont typeface="Wingdings 3"/>
              <a:buNone/>
            </a:pPr>
            <a:endParaRPr lang="zh-CN" sz="200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D139D47-BF5E-B08F-F809-CED8AA915C32}"/>
              </a:ext>
            </a:extLst>
          </p:cNvPr>
          <p:cNvSpPr txBox="1"/>
          <p:nvPr/>
        </p:nvSpPr>
        <p:spPr>
          <a:xfrm>
            <a:off x="917881" y="3939858"/>
            <a:ext cx="3463996" cy="825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城市脉搏与动态韧性评估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城市节律监测</a:t>
            </a:r>
            <a:endParaRPr lang="en-US" altLang="zh-CN" sz="1400" dirty="0">
              <a:highlight>
                <a:srgbClr val="00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突发事件的冲击与恢复力</a:t>
            </a:r>
            <a:endParaRPr lang="en-US" altLang="zh-CN" sz="1400" dirty="0">
              <a:highlight>
                <a:srgbClr val="00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7E3822D-B922-2BC6-E131-33ACB2CC6B41}"/>
              </a:ext>
            </a:extLst>
          </p:cNvPr>
          <p:cNvSpPr txBox="1"/>
          <p:nvPr/>
        </p:nvSpPr>
        <p:spPr>
          <a:xfrm>
            <a:off x="917880" y="4846102"/>
            <a:ext cx="3463995" cy="825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</a:rPr>
              <a:t>人地互动与社会空间隔离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场所访问模式</a:t>
            </a:r>
            <a:endParaRPr lang="en-US" altLang="zh-CN" sz="1400" dirty="0">
              <a:highlight>
                <a:srgbClr val="00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移动性与社会隔离</a:t>
            </a:r>
            <a:endParaRPr lang="en-US" altLang="zh-CN" sz="1600" dirty="0">
              <a:highlight>
                <a:srgbClr val="00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4816A4A-E8B8-BE47-8AC3-1FDB4EFB7CAA}"/>
              </a:ext>
            </a:extLst>
          </p:cNvPr>
          <p:cNvSpPr txBox="1"/>
          <p:nvPr/>
        </p:nvSpPr>
        <p:spPr>
          <a:xfrm>
            <a:off x="917880" y="3033615"/>
            <a:ext cx="3463997" cy="825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</a:rPr>
              <a:t>空间交互与城市网络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altLang="zh-CN" sz="1400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OD</a:t>
            </a:r>
            <a:r>
              <a:rPr lang="zh-CN" altLang="en-US" sz="1400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流网络与社区发现</a:t>
            </a:r>
            <a:endParaRPr lang="en-US" altLang="zh-CN" sz="1400" dirty="0">
              <a:highlight>
                <a:srgbClr val="00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城市多中心识别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711EE08-0864-610C-9CBE-FAA7FBD8ABD1}"/>
              </a:ext>
            </a:extLst>
          </p:cNvPr>
          <p:cNvSpPr txBox="1"/>
          <p:nvPr/>
        </p:nvSpPr>
        <p:spPr>
          <a:xfrm>
            <a:off x="917880" y="2127372"/>
            <a:ext cx="3681014" cy="825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个体轨迹挖掘与行为重构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活动、驻留点识别</a:t>
            </a:r>
            <a:endParaRPr lang="en-US" altLang="zh-CN" sz="1400" dirty="0">
              <a:highlight>
                <a:srgbClr val="00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出行方式推断、与轨迹语义化</a:t>
            </a:r>
            <a:endParaRPr lang="en-US" altLang="zh-CN" sz="1400" dirty="0">
              <a:highlight>
                <a:srgbClr val="00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3AE71C1-F392-5629-83E8-46F400BBFD26}"/>
              </a:ext>
            </a:extLst>
          </p:cNvPr>
          <p:cNvSpPr txBox="1"/>
          <p:nvPr/>
        </p:nvSpPr>
        <p:spPr>
          <a:xfrm>
            <a:off x="9303662" y="151429"/>
            <a:ext cx="158558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728" indent="0">
              <a:buFont typeface="Wingdings 3"/>
              <a:buNone/>
            </a:pP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(</a:t>
            </a:r>
            <a:r>
              <a:rPr lang="en-US" alt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Liu</a:t>
            </a:r>
            <a:r>
              <a:rPr lang="zh-CN" altLang="en-US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&amp;</a:t>
            </a:r>
            <a:r>
              <a:rPr lang="zh-CN" altLang="en-US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Cheng</a:t>
            </a: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, 202</a:t>
            </a:r>
            <a:r>
              <a:rPr lang="en-US" altLang="zh-CN" sz="105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0</a:t>
            </a: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BC13379-1037-5DFE-F055-1762F02DB998}"/>
              </a:ext>
            </a:extLst>
          </p:cNvPr>
          <p:cNvSpPr txBox="1"/>
          <p:nvPr/>
        </p:nvSpPr>
        <p:spPr>
          <a:xfrm>
            <a:off x="5725166" y="151429"/>
            <a:ext cx="158558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728" indent="0">
              <a:buFont typeface="Wingdings 3"/>
              <a:buNone/>
            </a:pP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(</a:t>
            </a:r>
            <a:r>
              <a:rPr lang="en-US" alt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Cheng</a:t>
            </a:r>
            <a:r>
              <a:rPr lang="zh-CN" altLang="en-US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et</a:t>
            </a:r>
            <a:r>
              <a:rPr lang="zh-CN" altLang="en-US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al.</a:t>
            </a: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, 20</a:t>
            </a:r>
            <a:r>
              <a:rPr lang="en-US" altLang="zh-CN" sz="105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21</a:t>
            </a: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)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7EEE3F79-DACA-1D64-8B14-DDD82F7863C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3396" y="3358620"/>
            <a:ext cx="4226082" cy="2561262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3C74B593-4655-34E2-E6C8-BCE4B8A20A23}"/>
              </a:ext>
            </a:extLst>
          </p:cNvPr>
          <p:cNvSpPr txBox="1"/>
          <p:nvPr/>
        </p:nvSpPr>
        <p:spPr>
          <a:xfrm>
            <a:off x="10713953" y="5865612"/>
            <a:ext cx="146638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728" indent="0">
              <a:buFont typeface="Wingdings 3"/>
              <a:buNone/>
            </a:pP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(</a:t>
            </a:r>
            <a:r>
              <a:rPr lang="en-US" alt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Liu</a:t>
            </a:r>
            <a:r>
              <a:rPr lang="zh-CN" altLang="en-US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et</a:t>
            </a:r>
            <a:r>
              <a:rPr lang="zh-CN" altLang="en-US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al.</a:t>
            </a: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, 202</a:t>
            </a:r>
            <a:r>
              <a:rPr lang="en-US" altLang="zh-CN" sz="105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7DB9D6B-9FEE-3ACC-2489-95724B69C201}"/>
              </a:ext>
            </a:extLst>
          </p:cNvPr>
          <p:cNvSpPr txBox="1"/>
          <p:nvPr/>
        </p:nvSpPr>
        <p:spPr>
          <a:xfrm>
            <a:off x="5630847" y="5865612"/>
            <a:ext cx="161388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728" indent="0">
              <a:buFont typeface="Wingdings 3"/>
              <a:buNone/>
            </a:pP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(</a:t>
            </a:r>
            <a:r>
              <a:rPr lang="en-US" alt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Liu</a:t>
            </a:r>
            <a:r>
              <a:rPr lang="zh-CN" altLang="en-US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&amp;</a:t>
            </a:r>
            <a:r>
              <a:rPr lang="zh-CN" altLang="en-US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Chen.</a:t>
            </a: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, 202</a:t>
            </a:r>
            <a:r>
              <a:rPr lang="en-US" alt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5</a:t>
            </a:r>
            <a:r>
              <a:rPr lang="zh-CN" sz="105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)</a:t>
            </a: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C0C2AAF1-4672-38B1-2121-CE9CCB64DF7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005" y="224117"/>
            <a:ext cx="3535321" cy="300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151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47A1B-E42C-04B3-34A4-35E189C17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645FCC6-0E6F-233E-89D7-AEAD34F40F26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94EFCA8-7220-CF59-8F39-8CD1CF77D93E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4CEFAC0-338F-23AE-C80E-28E7EC36919C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9E87842D-2D32-DF1E-22DB-1A9BCCDE04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E1618E0-255A-5D20-EAE5-7DEB73426CAD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5F087AB-26A9-7DD4-F86E-56930483A7C5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EAF13023-89A0-C855-E069-0192BC013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2610815" cy="711835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数据</a:t>
            </a:r>
            <a:r>
              <a:rPr lang="zh-CN" altLang="en-GB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案例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BB0075F2-0D65-0B45-98BA-C0E278439863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内容占位符 3">
            <a:extLst>
              <a:ext uri="{FF2B5EF4-FFF2-40B4-BE49-F238E27FC236}">
                <a16:creationId xmlns:a16="http://schemas.microsoft.com/office/drawing/2014/main" id="{FB5E0085-5385-8F55-E284-574171F378C2}"/>
              </a:ext>
            </a:extLst>
          </p:cNvPr>
          <p:cNvSpPr txBox="1">
            <a:spLocks/>
          </p:cNvSpPr>
          <p:nvPr/>
        </p:nvSpPr>
        <p:spPr>
          <a:xfrm>
            <a:off x="609601" y="1423132"/>
            <a:ext cx="3285743" cy="945067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4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0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18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zh-CN" altLang="en-US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其他多源数据？</a:t>
            </a:r>
            <a:endParaRPr lang="en-US" altLang="zh-CN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altLang="zh-CN" sz="1600" b="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zh-CN" sz="2000" b="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09728" indent="0">
              <a:buFont typeface="Wingdings 3"/>
              <a:buNone/>
            </a:pPr>
            <a:endParaRPr lang="zh-CN" sz="200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09728" indent="0">
              <a:buFont typeface="Wingdings 3"/>
              <a:buNone/>
            </a:pPr>
            <a:endParaRPr lang="zh-CN" sz="200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0" name="图片 9" descr="表格&#10;&#10;AI 生成的内容可能不正确。">
            <a:extLst>
              <a:ext uri="{FF2B5EF4-FFF2-40B4-BE49-F238E27FC236}">
                <a16:creationId xmlns:a16="http://schemas.microsoft.com/office/drawing/2014/main" id="{2E5A401B-7C24-41A2-B02D-71E49FA678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5344" y="314989"/>
            <a:ext cx="6139078" cy="588221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91A7B2A-89B2-B834-1EAC-CB8DEED877A9}"/>
              </a:ext>
            </a:extLst>
          </p:cNvPr>
          <p:cNvSpPr txBox="1"/>
          <p:nvPr/>
        </p:nvSpPr>
        <p:spPr>
          <a:xfrm>
            <a:off x="9966256" y="5870278"/>
            <a:ext cx="11020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728" indent="0">
              <a:buFont typeface="Wingdings 3"/>
              <a:buNone/>
            </a:pPr>
            <a:r>
              <a:rPr lang="zh-CN" sz="110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(</a:t>
            </a:r>
            <a:r>
              <a:rPr lang="en-US" altLang="zh-CN" sz="110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Liu</a:t>
            </a:r>
            <a:r>
              <a:rPr lang="zh-CN" sz="110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, 202</a:t>
            </a:r>
            <a:r>
              <a:rPr lang="en-US" altLang="zh-CN" sz="110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sz="1100" b="1" i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543802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7469F7-CBAA-1C38-5737-9DF454A31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E396EDB-A8DB-5A6C-984C-CB20979E5370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13A1C1B-8EE4-4B83-B04A-80E1A3F85B01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A17A514-0850-906A-B507-FA6C3B90E12B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00CD5020-CDB3-5D54-4943-B4C8F208317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1671552-106C-614A-AE9C-4EBBD67990A7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5C5B538-7B13-685D-30F9-B49A857CBFBB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8">
            <a:extLst>
              <a:ext uri="{FF2B5EF4-FFF2-40B4-BE49-F238E27FC236}">
                <a16:creationId xmlns:a16="http://schemas.microsoft.com/office/drawing/2014/main" id="{7B0381FC-CAF8-EC8D-A096-433496DCD9F6}"/>
              </a:ext>
            </a:extLst>
          </p:cNvPr>
          <p:cNvSpPr txBox="1"/>
          <p:nvPr/>
        </p:nvSpPr>
        <p:spPr>
          <a:xfrm>
            <a:off x="1528107" y="4188583"/>
            <a:ext cx="106619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8641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marR="0" lvl="0" indent="-285750" algn="l" defTabSz="8641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TextBox 10">
            <a:extLst>
              <a:ext uri="{FF2B5EF4-FFF2-40B4-BE49-F238E27FC236}">
                <a16:creationId xmlns:a16="http://schemas.microsoft.com/office/drawing/2014/main" id="{A153D747-8E13-A4D2-1A21-96DAE00A54DD}"/>
              </a:ext>
            </a:extLst>
          </p:cNvPr>
          <p:cNvSpPr txBox="1"/>
          <p:nvPr/>
        </p:nvSpPr>
        <p:spPr>
          <a:xfrm>
            <a:off x="1332544" y="1307168"/>
            <a:ext cx="64423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rgbClr val="00336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研究方向 </a:t>
            </a:r>
            <a:r>
              <a:rPr lang="en-US" altLang="zh-CN" sz="12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Research Directions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5" name="TextBox 14">
            <a:extLst>
              <a:ext uri="{FF2B5EF4-FFF2-40B4-BE49-F238E27FC236}">
                <a16:creationId xmlns:a16="http://schemas.microsoft.com/office/drawing/2014/main" id="{2C650B9F-A1D6-AA01-F944-C354AEB0B612}"/>
              </a:ext>
            </a:extLst>
          </p:cNvPr>
          <p:cNvSpPr txBox="1"/>
          <p:nvPr/>
        </p:nvSpPr>
        <p:spPr>
          <a:xfrm>
            <a:off x="1332544" y="3765525"/>
            <a:ext cx="64423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rgbClr val="00336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科研业绩 </a:t>
            </a:r>
            <a:r>
              <a:rPr lang="en-US" altLang="zh-CN" sz="1200" b="1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Research Achievements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4FB65E11-9AFE-1971-F81E-3AD0CB86D7B8}"/>
              </a:ext>
            </a:extLst>
          </p:cNvPr>
          <p:cNvSpPr txBox="1"/>
          <p:nvPr/>
        </p:nvSpPr>
        <p:spPr>
          <a:xfrm>
            <a:off x="1332545" y="4292597"/>
            <a:ext cx="88264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发表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SCI / SSCI / 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国际会议论文 </a:t>
            </a:r>
            <a:r>
              <a:rPr lang="en-US" altLang="zh-CN" sz="16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25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篇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32539E6E-01E4-B3B4-86E1-DCB968885032}"/>
              </a:ext>
            </a:extLst>
          </p:cNvPr>
          <p:cNvSpPr txBox="1"/>
          <p:nvPr/>
        </p:nvSpPr>
        <p:spPr>
          <a:xfrm>
            <a:off x="1332544" y="5449649"/>
            <a:ext cx="101381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受邀担任过包括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Nature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Cell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子刊在内的， 业内权威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SCI/SSCI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期刊审稿人；国内外会议组织人、评议人</a:t>
            </a:r>
            <a:endParaRPr lang="en-GB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A8BFA8A2-013E-20E5-F130-75991FE4C6E2}"/>
              </a:ext>
            </a:extLst>
          </p:cNvPr>
          <p:cNvSpPr/>
          <p:nvPr/>
        </p:nvSpPr>
        <p:spPr>
          <a:xfrm>
            <a:off x="667889" y="5100577"/>
            <a:ext cx="1135356" cy="467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02A1E0CB-5892-F302-C476-77F1D1140956}"/>
              </a:ext>
            </a:extLst>
          </p:cNvPr>
          <p:cNvSpPr txBox="1"/>
          <p:nvPr/>
        </p:nvSpPr>
        <p:spPr>
          <a:xfrm>
            <a:off x="1332545" y="4678282"/>
            <a:ext cx="88264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其中以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第一作者 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/ 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通讯作者 发表 </a:t>
            </a:r>
            <a:r>
              <a:rPr lang="en-US" altLang="zh-CN" sz="16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11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篇 均为 </a:t>
            </a:r>
            <a:r>
              <a:rPr lang="zh-CN" altLang="en-US" sz="16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中科院一区</a:t>
            </a:r>
            <a:r>
              <a:rPr lang="en-US" altLang="zh-CN" sz="16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Top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期刊</a:t>
            </a:r>
            <a:endParaRPr lang="en-GB" altLang="zh-CN" sz="1600" b="1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2A6DDF1D-989F-75A7-0F85-37965149708F}"/>
              </a:ext>
            </a:extLst>
          </p:cNvPr>
          <p:cNvSpPr txBox="1"/>
          <p:nvPr/>
        </p:nvSpPr>
        <p:spPr>
          <a:xfrm>
            <a:off x="1332544" y="1919667"/>
            <a:ext cx="98560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多源时空数据分析</a:t>
            </a:r>
            <a:r>
              <a:rPr lang="en-GB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–</a:t>
            </a:r>
            <a:r>
              <a:rPr lang="en-GB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城市社会地理 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– 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社会空间分异</a:t>
            </a:r>
            <a:endParaRPr lang="en-GB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0D0067E-A61D-5A85-2C22-64EC14CB90EA}"/>
              </a:ext>
            </a:extLst>
          </p:cNvPr>
          <p:cNvSpPr txBox="1"/>
          <p:nvPr/>
        </p:nvSpPr>
        <p:spPr>
          <a:xfrm>
            <a:off x="1803245" y="2340824"/>
            <a:ext cx="7608256" cy="1154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defTabSz="864108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ü"/>
              <a:tabLst/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地理人口特征学 </a:t>
            </a:r>
            <a:r>
              <a:rPr lang="en-US" altLang="zh-CN" sz="1200" b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(Geodemographics)</a:t>
            </a:r>
          </a:p>
          <a:p>
            <a:pPr marL="285750" marR="0" lvl="0" indent="-285750" defTabSz="864108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ü"/>
              <a:tabLst/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地理人工智能 </a:t>
            </a:r>
            <a:r>
              <a:rPr lang="en-US" altLang="zh-CN" sz="1200" b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US" altLang="zh-CN" sz="1200" b="1" dirty="0" err="1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GeoAI</a:t>
            </a:r>
            <a:r>
              <a:rPr lang="en-US" altLang="zh-CN" sz="1200" b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</a:p>
          <a:p>
            <a:pPr marL="285750" marR="0" lvl="0" indent="-285750" defTabSz="864108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ü"/>
              <a:tabLst/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城市街景感知 </a:t>
            </a:r>
            <a:r>
              <a:rPr lang="en-US" altLang="zh-CN" sz="1200" b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(Urban Street</a:t>
            </a:r>
            <a:r>
              <a:rPr lang="zh-CN" altLang="en-US" sz="1200" b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200" b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View</a:t>
            </a:r>
            <a:r>
              <a:rPr lang="zh-CN" altLang="en-US" sz="1200" b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200" b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Perception)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D387F05C-ED22-A51E-9191-E912998082C5}"/>
              </a:ext>
            </a:extLst>
          </p:cNvPr>
          <p:cNvSpPr txBox="1"/>
          <p:nvPr/>
        </p:nvSpPr>
        <p:spPr>
          <a:xfrm>
            <a:off x="1332544" y="5063967"/>
            <a:ext cx="99806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2019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年至今 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累计引用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652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次， 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h-index </a:t>
            </a:r>
            <a:r>
              <a:rPr lang="en-US" altLang="zh-CN" sz="16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16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篇 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论文获得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ESI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高引论文，</a:t>
            </a:r>
            <a:r>
              <a:rPr lang="en-US" altLang="zh-CN" sz="16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篇 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国际权威会议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获奖会议论文</a:t>
            </a:r>
            <a:endParaRPr lang="en-GB" altLang="zh-CN" sz="1600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66DB56D-6DAE-4FFE-4265-75D816C63CD9}"/>
              </a:ext>
            </a:extLst>
          </p:cNvPr>
          <p:cNvSpPr txBox="1"/>
          <p:nvPr/>
        </p:nvSpPr>
        <p:spPr>
          <a:xfrm>
            <a:off x="8651943" y="1538000"/>
            <a:ext cx="30311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2019 - 2026/02/28 </a:t>
            </a:r>
            <a:r>
              <a:rPr lang="zh-CN" altLang="en-US" sz="1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谷歌学术引用量</a:t>
            </a:r>
            <a:endParaRPr lang="zh-CN" altLang="en-US" sz="1400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9FB04D9-210D-ABC5-B805-72BCE373F221}"/>
              </a:ext>
            </a:extLst>
          </p:cNvPr>
          <p:cNvSpPr txBox="1"/>
          <p:nvPr/>
        </p:nvSpPr>
        <p:spPr>
          <a:xfrm>
            <a:off x="1332544" y="5839424"/>
            <a:ext cx="105546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伦敦帝国理工学院 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(IC)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公共卫生学院 </a:t>
            </a:r>
            <a:r>
              <a:rPr lang="zh-CN" altLang="en-US" sz="16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荣誉研究员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；伦敦大学学院 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(UCL)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 err="1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SpaceTimeLab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实验室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1600" b="1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荣誉成员</a:t>
            </a:r>
            <a:endParaRPr lang="en-GB" altLang="zh-CN" sz="1600" b="1" dirty="0"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12B4A3D-C843-C14E-6331-38E24AED5FF7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标题 7">
            <a:extLst>
              <a:ext uri="{FF2B5EF4-FFF2-40B4-BE49-F238E27FC236}">
                <a16:creationId xmlns:a16="http://schemas.microsoft.com/office/drawing/2014/main" id="{CF672E20-1F31-A42D-3790-725E8570E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个人简介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Personal Introduction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D503D54-6A81-FE94-533E-108F2B6DEE0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6995" y="1919666"/>
            <a:ext cx="2354047" cy="2696725"/>
          </a:xfrm>
          <a:prstGeom prst="rect">
            <a:avLst/>
          </a:prstGeom>
        </p:spPr>
      </p:pic>
      <p:pic>
        <p:nvPicPr>
          <p:cNvPr id="15" name="图形 14" descr="地图指南针 纯色填充">
            <a:extLst>
              <a:ext uri="{FF2B5EF4-FFF2-40B4-BE49-F238E27FC236}">
                <a16:creationId xmlns:a16="http://schemas.microsoft.com/office/drawing/2014/main" id="{50411487-2CB7-52F1-4D7D-D0F39F3840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9974" y="1261146"/>
            <a:ext cx="587421" cy="587421"/>
          </a:xfrm>
          <a:prstGeom prst="rect">
            <a:avLst/>
          </a:prstGeom>
        </p:spPr>
      </p:pic>
      <p:pic>
        <p:nvPicPr>
          <p:cNvPr id="17" name="图形 16" descr="功能区 纯色填充">
            <a:extLst>
              <a:ext uri="{FF2B5EF4-FFF2-40B4-BE49-F238E27FC236}">
                <a16:creationId xmlns:a16="http://schemas.microsoft.com/office/drawing/2014/main" id="{333BF617-0AFD-3D0C-CAA2-D1C6B1B54C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6980" y="3724774"/>
            <a:ext cx="552016" cy="55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1880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ED7C3-CF7B-82F9-F229-EA9137725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29288ED-5F73-2D77-F3BE-762DB5D39DC4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22795F9-B6F6-C3CA-64C6-7A9102C3EF43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7EA18DC-2CED-04A8-4687-8CF5F323CBE1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833345D8-FB8A-3A3F-E74C-CF40FD5FA9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66EDD25-CFCF-0272-B73D-B168731CF0DE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BF032B9-5E76-2206-6FBC-55D3549A7E8F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3CFAB27C-194D-220A-8584-A3A74F762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016838" cy="711835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数据驱动研究范式：</a:t>
            </a:r>
            <a:r>
              <a:rPr lang="en-US" altLang="zh-CN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DIKW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E7F6A06D-59EC-67A3-0C94-21566F225DC0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3">
            <a:extLst>
              <a:ext uri="{FF2B5EF4-FFF2-40B4-BE49-F238E27FC236}">
                <a16:creationId xmlns:a16="http://schemas.microsoft.com/office/drawing/2014/main" id="{6BB3A9C5-EA74-7F57-F9E1-332A9D9205B1}"/>
              </a:ext>
            </a:extLst>
          </p:cNvPr>
          <p:cNvSpPr txBox="1">
            <a:spLocks/>
          </p:cNvSpPr>
          <p:nvPr/>
        </p:nvSpPr>
        <p:spPr>
          <a:xfrm>
            <a:off x="609601" y="1423132"/>
            <a:ext cx="3285743" cy="744507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4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0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18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en-US" altLang="zh-CN" dirty="0">
                <a:solidFill>
                  <a:srgbClr val="0070C0"/>
                </a:solidFill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DIKW</a:t>
            </a:r>
            <a:r>
              <a:rPr lang="en-US" altLang="zh-CN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金字塔</a:t>
            </a:r>
            <a:endParaRPr lang="en-US" altLang="zh-CN" dirty="0"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r>
              <a:rPr lang="zh-CN" altLang="en-US" sz="1400" b="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将数据转化为智慧的层次结构模型</a:t>
            </a:r>
            <a:endParaRPr lang="zh-CN" sz="2000" b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09728" indent="0">
              <a:buFont typeface="Wingdings 3"/>
              <a:buNone/>
            </a:pPr>
            <a:endParaRPr lang="zh-CN" sz="200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09728" indent="0">
              <a:buFont typeface="Wingdings 3"/>
              <a:buNone/>
            </a:pPr>
            <a:endParaRPr lang="zh-CN" sz="200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BCD41AAE-6073-E699-83F6-1C490A2B8F22}"/>
              </a:ext>
            </a:extLst>
          </p:cNvPr>
          <p:cNvGrpSpPr/>
          <p:nvPr/>
        </p:nvGrpSpPr>
        <p:grpSpPr>
          <a:xfrm>
            <a:off x="6359481" y="1033304"/>
            <a:ext cx="5222918" cy="4380243"/>
            <a:chOff x="6790697" y="1033304"/>
            <a:chExt cx="5222918" cy="4380243"/>
          </a:xfrm>
        </p:grpSpPr>
        <p:pic>
          <p:nvPicPr>
            <p:cNvPr id="14" name="图片 13" descr="图示&#10;&#10;AI 生成的内容可能不正确。">
              <a:extLst>
                <a:ext uri="{FF2B5EF4-FFF2-40B4-BE49-F238E27FC236}">
                  <a16:creationId xmlns:a16="http://schemas.microsoft.com/office/drawing/2014/main" id="{3BACEC44-D940-1E24-2DB0-2AA1426BF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90697" y="1033304"/>
              <a:ext cx="5222918" cy="4380243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C1948337-6812-1229-C58B-07AD1F88F689}"/>
                </a:ext>
              </a:extLst>
            </p:cNvPr>
            <p:cNvSpPr txBox="1"/>
            <p:nvPr/>
          </p:nvSpPr>
          <p:spPr>
            <a:xfrm>
              <a:off x="10536143" y="5066495"/>
              <a:ext cx="1044710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09728" indent="0">
                <a:buFont typeface="Wingdings 3"/>
                <a:buNone/>
              </a:pPr>
              <a:r>
                <a:rPr 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(</a:t>
              </a:r>
              <a:r>
                <a:rPr lang="en-US" alt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Liu</a:t>
              </a:r>
              <a:r>
                <a:rPr 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, 202</a:t>
              </a:r>
              <a:r>
                <a:rPr lang="en-US" alt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1</a:t>
              </a:r>
              <a:r>
                <a:rPr lang="zh-CN" sz="1050" b="1" i="1" noProof="0" dirty="0">
                  <a:latin typeface="Arial" panose="020B0604020202020204" pitchFamily="34" charset="0"/>
                  <a:ea typeface="微软雅黑" panose="020B0503020204020204" pitchFamily="34" charset="-122"/>
                </a:rPr>
                <a:t>)</a:t>
              </a:r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646582B6-F802-FD0D-18F6-D35047866733}"/>
              </a:ext>
            </a:extLst>
          </p:cNvPr>
          <p:cNvSpPr txBox="1"/>
          <p:nvPr/>
        </p:nvSpPr>
        <p:spPr>
          <a:xfrm>
            <a:off x="917879" y="2271263"/>
            <a:ext cx="4577803" cy="825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altLang="zh-CN" sz="1800" b="1" dirty="0">
                <a:solidFill>
                  <a:srgbClr val="0070C0"/>
                </a:solidFill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D</a:t>
            </a:r>
            <a:r>
              <a:rPr lang="en-US" altLang="zh-CN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ata </a:t>
            </a:r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（数据）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原始事实，本身无意义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例如城市数据是从</a:t>
            </a:r>
            <a:r>
              <a:rPr lang="zh-CN" altLang="en-US" sz="1400" dirty="0">
                <a:highlight>
                  <a:srgbClr val="00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城市环境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中抽象、简化而来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81EB072-224F-3D31-DCEA-60C1E0A1228B}"/>
              </a:ext>
            </a:extLst>
          </p:cNvPr>
          <p:cNvSpPr txBox="1"/>
          <p:nvPr/>
        </p:nvSpPr>
        <p:spPr>
          <a:xfrm>
            <a:off x="917880" y="3168234"/>
            <a:ext cx="3876918" cy="825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altLang="zh-CN" sz="1800" b="1" dirty="0">
                <a:solidFill>
                  <a:srgbClr val="0070C0"/>
                </a:solidFill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I</a:t>
            </a:r>
            <a:r>
              <a:rPr lang="en-US" altLang="zh-CN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nformation </a:t>
            </a:r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（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</a:rPr>
              <a:t>信息</a:t>
            </a:r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）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带有背景、关联和意义的加工后的数据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回答 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Who, Where, What, When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等问题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1084F27-8329-765C-FB8E-78844AB37687}"/>
              </a:ext>
            </a:extLst>
          </p:cNvPr>
          <p:cNvSpPr txBox="1"/>
          <p:nvPr/>
        </p:nvSpPr>
        <p:spPr>
          <a:xfrm>
            <a:off x="917880" y="4065205"/>
            <a:ext cx="4127566" cy="825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altLang="zh-CN" sz="1800" b="1" dirty="0">
                <a:solidFill>
                  <a:srgbClr val="0070C0"/>
                </a:solidFill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K</a:t>
            </a:r>
            <a:r>
              <a:rPr lang="en-US" altLang="zh-CN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nowledge</a:t>
            </a:r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（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</a:rPr>
              <a:t>知识</a:t>
            </a:r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）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组织好的信息，试图回答 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How to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 或 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Why</a:t>
            </a:r>
          </a:p>
          <a:p>
            <a:pPr marL="541782" lvl="1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对信息的理解与解释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7313228-6F2E-C14A-6A0E-1BB38D5B98EC}"/>
              </a:ext>
            </a:extLst>
          </p:cNvPr>
          <p:cNvSpPr txBox="1"/>
          <p:nvPr/>
        </p:nvSpPr>
        <p:spPr>
          <a:xfrm>
            <a:off x="917880" y="4962175"/>
            <a:ext cx="4127566" cy="825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altLang="zh-CN" sz="1800" b="1" dirty="0">
                <a:solidFill>
                  <a:srgbClr val="0070C0"/>
                </a:solidFill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W</a:t>
            </a:r>
            <a:r>
              <a:rPr lang="en-US" altLang="zh-CN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isdom</a:t>
            </a:r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（智慧）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应用知识进行决策，解决实际问题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Applied Knowledge</a:t>
            </a:r>
          </a:p>
        </p:txBody>
      </p:sp>
    </p:spTree>
    <p:extLst>
      <p:ext uri="{BB962C8B-B14F-4D97-AF65-F5344CB8AC3E}">
        <p14:creationId xmlns:p14="http://schemas.microsoft.com/office/powerpoint/2010/main" val="40275490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8" grpId="0"/>
      <p:bldP spid="1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D2936-3F05-2737-910C-953F1B4E1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7DFB4A9-7702-C189-6F21-974CAFC530DF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4BC4C6F-DE43-3284-12CB-A63447DD55B7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05CDE99-236F-389D-AB7E-4ABEFC9C0967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1878D619-9BBA-06FD-AD3E-E4F161749B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4F4AFBD-EC49-05BF-91E4-05842FD31C21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EBA5F49-EC3A-1BE6-C8BD-005BC0C440D3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A65BD1FC-FBDA-3728-1D59-E9ABDF78A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016838" cy="711835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DIKW</a:t>
            </a:r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典型案例 </a:t>
            </a:r>
            <a:r>
              <a:rPr lang="en-US" altLang="zh-CN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–</a:t>
            </a:r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John</a:t>
            </a:r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Snow</a:t>
            </a:r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&amp;</a:t>
            </a:r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伦敦霍乱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707D9272-6313-34D5-2ABC-2F114BFA32FB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内容占位符 3">
            <a:extLst>
              <a:ext uri="{FF2B5EF4-FFF2-40B4-BE49-F238E27FC236}">
                <a16:creationId xmlns:a16="http://schemas.microsoft.com/office/drawing/2014/main" id="{F55DDBD5-B4DE-5950-7676-E9CD6E0ABADE}"/>
              </a:ext>
            </a:extLst>
          </p:cNvPr>
          <p:cNvSpPr txBox="1">
            <a:spLocks/>
          </p:cNvSpPr>
          <p:nvPr/>
        </p:nvSpPr>
        <p:spPr>
          <a:xfrm>
            <a:off x="609601" y="1423132"/>
            <a:ext cx="3285743" cy="744507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4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0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18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b="1" kern="120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85750" indent="-285750">
              <a:lnSpc>
                <a:spcPct val="110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en-US" altLang="zh-CN" dirty="0">
                <a:solidFill>
                  <a:srgbClr val="0070C0"/>
                </a:solidFill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DIKW</a:t>
            </a:r>
            <a:r>
              <a:rPr lang="en-US" altLang="zh-CN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金字塔</a:t>
            </a:r>
            <a:endParaRPr lang="en-US" altLang="zh-CN" dirty="0">
              <a:highlight>
                <a:srgbClr val="00FFFF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r>
              <a:rPr lang="zh-CN" altLang="en-US" sz="1400" b="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将数据转化为智慧的层次结构模型</a:t>
            </a:r>
            <a:endParaRPr lang="zh-CN" sz="2000" b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09728" indent="0">
              <a:buFont typeface="Wingdings 3"/>
              <a:buNone/>
            </a:pPr>
            <a:endParaRPr lang="zh-CN" sz="200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09728" indent="0">
              <a:buFont typeface="Wingdings 3"/>
              <a:buNone/>
            </a:pPr>
            <a:endParaRPr lang="zh-CN" sz="2000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6E82B76-F920-5CDE-79D9-6CD7E57C3C18}"/>
              </a:ext>
            </a:extLst>
          </p:cNvPr>
          <p:cNvSpPr txBox="1"/>
          <p:nvPr/>
        </p:nvSpPr>
        <p:spPr>
          <a:xfrm>
            <a:off x="917880" y="2698292"/>
            <a:ext cx="3681014" cy="597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altLang="zh-CN" sz="1800" b="1" dirty="0">
                <a:solidFill>
                  <a:srgbClr val="0070C0"/>
                </a:solidFill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D</a:t>
            </a:r>
            <a:r>
              <a:rPr lang="en-US" altLang="zh-CN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ata </a:t>
            </a:r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（数据）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死亡事件 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– 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霍乱死亡病例记录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B11A8D7-0F19-E36B-8231-EEEB78FAE574}"/>
              </a:ext>
            </a:extLst>
          </p:cNvPr>
          <p:cNvSpPr txBox="1"/>
          <p:nvPr/>
        </p:nvSpPr>
        <p:spPr>
          <a:xfrm>
            <a:off x="917880" y="3366995"/>
            <a:ext cx="3876918" cy="825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altLang="zh-CN" sz="1800" b="1" dirty="0">
                <a:solidFill>
                  <a:srgbClr val="0070C0"/>
                </a:solidFill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I</a:t>
            </a:r>
            <a:r>
              <a:rPr lang="en-US" altLang="zh-CN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nformation </a:t>
            </a:r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（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</a:rPr>
              <a:t>信息</a:t>
            </a:r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）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Soho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区霍乱地图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死亡人数空间分布 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+ 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水泵位置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6D75CDF-5E2D-1EA7-43CB-08C1D5C4B91D}"/>
              </a:ext>
            </a:extLst>
          </p:cNvPr>
          <p:cNvSpPr txBox="1"/>
          <p:nvPr/>
        </p:nvSpPr>
        <p:spPr>
          <a:xfrm>
            <a:off x="917880" y="4263966"/>
            <a:ext cx="4127566" cy="1054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altLang="zh-CN" sz="1800" b="1" dirty="0">
                <a:solidFill>
                  <a:srgbClr val="0070C0"/>
                </a:solidFill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K</a:t>
            </a:r>
            <a:r>
              <a:rPr lang="en-US" altLang="zh-CN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nowledge</a:t>
            </a:r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（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</a:rPr>
              <a:t>知识</a:t>
            </a:r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）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病例与布罗德街水泵的距离存在空间关系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距水泵距离 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– 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死亡病例相关性与传染路径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霍乱水源传播而非气溶胶传播</a:t>
            </a:r>
            <a:endParaRPr lang="en-US" altLang="zh-CN" sz="1400" dirty="0">
              <a:solidFill>
                <a:srgbClr val="00B05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4B27B29-AAD7-1A21-71F4-6B17B538EC1F}"/>
              </a:ext>
            </a:extLst>
          </p:cNvPr>
          <p:cNvSpPr txBox="1"/>
          <p:nvPr/>
        </p:nvSpPr>
        <p:spPr>
          <a:xfrm>
            <a:off x="917880" y="5389204"/>
            <a:ext cx="4127566" cy="597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US" altLang="zh-CN" sz="1800" b="1" dirty="0">
                <a:solidFill>
                  <a:srgbClr val="0070C0"/>
                </a:solidFill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W</a:t>
            </a:r>
            <a:r>
              <a:rPr lang="en-US" altLang="zh-CN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isdom</a:t>
            </a:r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（智慧）</a:t>
            </a:r>
            <a:endParaRPr lang="en-US" altLang="zh-CN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541782" lvl="1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应用移除了布罗德街水泵把手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2" name="Picture 2" descr="John Snow - Wikipedia">
            <a:extLst>
              <a:ext uri="{FF2B5EF4-FFF2-40B4-BE49-F238E27FC236}">
                <a16:creationId xmlns:a16="http://schemas.microsoft.com/office/drawing/2014/main" id="{A27A6607-0FD3-E058-B324-B06C7C48D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62222" y="1066098"/>
            <a:ext cx="1508860" cy="221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C0C96F9E-DD05-BB16-F98E-D42C482C97F9}"/>
              </a:ext>
            </a:extLst>
          </p:cNvPr>
          <p:cNvSpPr txBox="1"/>
          <p:nvPr/>
        </p:nvSpPr>
        <p:spPr>
          <a:xfrm>
            <a:off x="10323084" y="431634"/>
            <a:ext cx="16479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b="1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Jhon Snow</a:t>
            </a:r>
          </a:p>
          <a:p>
            <a:pPr algn="ctr"/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(1813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-</a:t>
            </a: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1858)</a:t>
            </a:r>
            <a:r>
              <a:rPr lang="zh-CN" altLang="zh-CN" sz="1400" noProof="0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4" name="Picture 4" descr="John Snow | Father of Contemporary Epidemiology">
            <a:extLst>
              <a:ext uri="{FF2B5EF4-FFF2-40B4-BE49-F238E27FC236}">
                <a16:creationId xmlns:a16="http://schemas.microsoft.com/office/drawing/2014/main" id="{AE3B7878-B460-A188-C9C1-E61443AD49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0595" y="1066098"/>
            <a:ext cx="4206936" cy="221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>
            <a:extLst>
              <a:ext uri="{FF2B5EF4-FFF2-40B4-BE49-F238E27FC236}">
                <a16:creationId xmlns:a16="http://schemas.microsoft.com/office/drawing/2014/main" id="{41FAE726-36D2-3A36-9BA5-BE0D6D8A8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61221" y="3374201"/>
            <a:ext cx="3049784" cy="284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>
            <a:extLst>
              <a:ext uri="{FF2B5EF4-FFF2-40B4-BE49-F238E27FC236}">
                <a16:creationId xmlns:a16="http://schemas.microsoft.com/office/drawing/2014/main" id="{DEACDE76-3E5D-B1B2-F382-67F988F34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74962" y="3374201"/>
            <a:ext cx="3044484" cy="284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9F038BCE-1932-D53E-3010-A7C91B587788}"/>
              </a:ext>
            </a:extLst>
          </p:cNvPr>
          <p:cNvSpPr txBox="1"/>
          <p:nvPr/>
        </p:nvSpPr>
        <p:spPr>
          <a:xfrm>
            <a:off x="623392" y="2193799"/>
            <a:ext cx="37655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i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传统：</a:t>
            </a:r>
            <a:r>
              <a:rPr lang="en-US" altLang="zh-CN" sz="1800" i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“</a:t>
            </a:r>
            <a:r>
              <a:rPr lang="zh-CN" altLang="en-US" sz="1800" i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霍乱</a:t>
            </a:r>
            <a:r>
              <a:rPr lang="en-US" altLang="zh-CN" sz="1800" i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”</a:t>
            </a:r>
            <a:r>
              <a:rPr lang="zh-CN" altLang="en-US" sz="1800" i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是通过瘴气传播的！</a:t>
            </a:r>
            <a:endParaRPr lang="zh-CN" altLang="en-US" i="1" dirty="0">
              <a:solidFill>
                <a:srgbClr val="FF0000"/>
              </a:solidFill>
            </a:endParaRPr>
          </a:p>
        </p:txBody>
      </p:sp>
      <p:pic>
        <p:nvPicPr>
          <p:cNvPr id="29" name="Picture 10" descr="The Picture of Public Health: John Snow's Map of London">
            <a:extLst>
              <a:ext uri="{FF2B5EF4-FFF2-40B4-BE49-F238E27FC236}">
                <a16:creationId xmlns:a16="http://schemas.microsoft.com/office/drawing/2014/main" id="{7A5FEA63-4EEF-A569-A34C-8322F5CA12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0595" y="4972623"/>
            <a:ext cx="1587045" cy="119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2518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F4987-8F84-6934-0B27-48206E400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标题 44">
            <a:extLst>
              <a:ext uri="{FF2B5EF4-FFF2-40B4-BE49-F238E27FC236}">
                <a16:creationId xmlns:a16="http://schemas.microsoft.com/office/drawing/2014/main" id="{A9A0D8B0-0289-407B-2E81-32E70F64D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33542"/>
            <a:ext cx="9144000" cy="670561"/>
          </a:xfrm>
        </p:spPr>
        <p:txBody>
          <a:bodyPr>
            <a:normAutofit/>
          </a:bodyPr>
          <a:lstStyle/>
          <a:p>
            <a:r>
              <a:rPr lang="en-GB" altLang="zh-CN" sz="4000" b="1" dirty="0">
                <a:latin typeface="Arial" panose="020B0604020202020204" pitchFamily="34" charset="0"/>
                <a:ea typeface="微软雅黑" panose="020B0503020204020204" pitchFamily="34" charset="-122"/>
              </a:rPr>
              <a:t>Thanks!</a:t>
            </a:r>
            <a:endParaRPr lang="zh-CN" altLang="en-US" sz="40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F573D7B6-6B5D-BB1A-DB05-2A6055F8C620}"/>
              </a:ext>
            </a:extLst>
          </p:cNvPr>
          <p:cNvSpPr/>
          <p:nvPr/>
        </p:nvSpPr>
        <p:spPr>
          <a:xfrm>
            <a:off x="0" y="1032522"/>
            <a:ext cx="12192000" cy="45719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0F902C1A-DE32-EB15-360F-F1F432B73B26}"/>
              </a:ext>
            </a:extLst>
          </p:cNvPr>
          <p:cNvGrpSpPr/>
          <p:nvPr/>
        </p:nvGrpSpPr>
        <p:grpSpPr>
          <a:xfrm>
            <a:off x="461888" y="333270"/>
            <a:ext cx="1323703" cy="1323703"/>
            <a:chOff x="5434148" y="2937969"/>
            <a:chExt cx="1323703" cy="1323703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905615B1-0633-6190-70A6-924CCA9FBA72}"/>
                </a:ext>
              </a:extLst>
            </p:cNvPr>
            <p:cNvSpPr/>
            <p:nvPr/>
          </p:nvSpPr>
          <p:spPr>
            <a:xfrm>
              <a:off x="5434148" y="2937969"/>
              <a:ext cx="1323703" cy="1323703"/>
            </a:xfrm>
            <a:prstGeom prst="ellipse">
              <a:avLst/>
            </a:prstGeom>
            <a:solidFill>
              <a:srgbClr val="182E7A"/>
            </a:solidFill>
            <a:ln>
              <a:solidFill>
                <a:srgbClr val="182E7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Picture 2" descr="华东师范大学- 维基百科，自由的百科全书">
              <a:extLst>
                <a:ext uri="{FF2B5EF4-FFF2-40B4-BE49-F238E27FC236}">
                  <a16:creationId xmlns:a16="http://schemas.microsoft.com/office/drawing/2014/main" id="{9A8D5F22-6091-05C1-3023-FCC3602F2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1547" y="2975368"/>
              <a:ext cx="1248905" cy="1248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图片 24" descr="文本&#10;&#10;AI 生成的内容可能不正确。">
            <a:extLst>
              <a:ext uri="{FF2B5EF4-FFF2-40B4-BE49-F238E27FC236}">
                <a16:creationId xmlns:a16="http://schemas.microsoft.com/office/drawing/2014/main" id="{3E3CC808-B178-0EC0-4CB2-BF9339D190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27077" y="6256337"/>
            <a:ext cx="1909043" cy="601663"/>
          </a:xfrm>
          <a:prstGeom prst="rect">
            <a:avLst/>
          </a:prstGeom>
        </p:spPr>
      </p:pic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52C67B98-DACA-490F-3ED3-22C25CC138F1}"/>
              </a:ext>
            </a:extLst>
          </p:cNvPr>
          <p:cNvSpPr/>
          <p:nvPr/>
        </p:nvSpPr>
        <p:spPr>
          <a:xfrm>
            <a:off x="0" y="30480"/>
            <a:ext cx="12192000" cy="964642"/>
          </a:xfrm>
          <a:custGeom>
            <a:avLst/>
            <a:gdLst>
              <a:gd name="connsiteX0" fmla="*/ 0 w 12192000"/>
              <a:gd name="connsiteY0" fmla="*/ 0 h 964642"/>
              <a:gd name="connsiteX1" fmla="*/ 12192000 w 12192000"/>
              <a:gd name="connsiteY1" fmla="*/ 0 h 964642"/>
              <a:gd name="connsiteX2" fmla="*/ 12192000 w 12192000"/>
              <a:gd name="connsiteY2" fmla="*/ 964642 h 964642"/>
              <a:gd name="connsiteX3" fmla="*/ 1781908 w 12192000"/>
              <a:gd name="connsiteY3" fmla="*/ 964642 h 964642"/>
              <a:gd name="connsiteX4" fmla="*/ 1120056 w 12192000"/>
              <a:gd name="connsiteY4" fmla="*/ 302790 h 964642"/>
              <a:gd name="connsiteX5" fmla="*/ 458204 w 12192000"/>
              <a:gd name="connsiteY5" fmla="*/ 964642 h 964642"/>
              <a:gd name="connsiteX6" fmla="*/ 0 w 12192000"/>
              <a:gd name="connsiteY6" fmla="*/ 964642 h 96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964642">
                <a:moveTo>
                  <a:pt x="0" y="0"/>
                </a:moveTo>
                <a:lnTo>
                  <a:pt x="12192000" y="0"/>
                </a:lnTo>
                <a:lnTo>
                  <a:pt x="12192000" y="964642"/>
                </a:lnTo>
                <a:lnTo>
                  <a:pt x="1781908" y="964642"/>
                </a:lnTo>
                <a:cubicBezTo>
                  <a:pt x="1781908" y="599111"/>
                  <a:pt x="1485587" y="302790"/>
                  <a:pt x="1120056" y="302790"/>
                </a:cubicBezTo>
                <a:cubicBezTo>
                  <a:pt x="754525" y="302790"/>
                  <a:pt x="458204" y="599111"/>
                  <a:pt x="458204" y="964642"/>
                </a:cubicBezTo>
                <a:lnTo>
                  <a:pt x="0" y="964642"/>
                </a:lnTo>
                <a:close/>
              </a:path>
            </a:pathLst>
          </a:cu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1DEBE3E4-6B8C-A343-1205-27D7C6D86B7A}"/>
              </a:ext>
            </a:extLst>
          </p:cNvPr>
          <p:cNvSpPr/>
          <p:nvPr/>
        </p:nvSpPr>
        <p:spPr>
          <a:xfrm>
            <a:off x="0" y="6356821"/>
            <a:ext cx="10227077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34D60DCA-E6B6-3898-A92E-034631D50DFE}"/>
              </a:ext>
            </a:extLst>
          </p:cNvPr>
          <p:cNvSpPr/>
          <p:nvPr/>
        </p:nvSpPr>
        <p:spPr>
          <a:xfrm>
            <a:off x="0" y="6268677"/>
            <a:ext cx="10227077" cy="45719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259">
            <a:extLst>
              <a:ext uri="{FF2B5EF4-FFF2-40B4-BE49-F238E27FC236}">
                <a16:creationId xmlns:a16="http://schemas.microsoft.com/office/drawing/2014/main" id="{D107CBC7-2D98-564F-C93B-436F0D65D8B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818438" y="4202407"/>
            <a:ext cx="6555125" cy="30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2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第一周：课程简介</a:t>
            </a:r>
            <a:r>
              <a:rPr lang="zh-CN" altLang="en-GB" sz="22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与</a:t>
            </a:r>
            <a:r>
              <a:rPr lang="zh-CN" altLang="en-US" sz="22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导论</a:t>
            </a:r>
            <a:endParaRPr lang="en-GB" altLang="zh-CN" sz="2200" b="1" dirty="0">
              <a:solidFill>
                <a:srgbClr val="023A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661CE134-EDC5-D80D-F653-8C4079BA2497}"/>
              </a:ext>
            </a:extLst>
          </p:cNvPr>
          <p:cNvSpPr txBox="1"/>
          <p:nvPr/>
        </p:nvSpPr>
        <p:spPr>
          <a:xfrm>
            <a:off x="1123739" y="5605411"/>
            <a:ext cx="23103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zh-CN" altLang="en-US" sz="18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主讲人：刘贇喆 博士</a:t>
            </a:r>
            <a:endParaRPr lang="en-GB" altLang="zh-CN" sz="1800" b="1" dirty="0">
              <a:solidFill>
                <a:srgbClr val="023A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6E8EC574-859C-8DDD-453D-32F0580A40BD}"/>
              </a:ext>
            </a:extLst>
          </p:cNvPr>
          <p:cNvSpPr txBox="1"/>
          <p:nvPr/>
        </p:nvSpPr>
        <p:spPr>
          <a:xfrm>
            <a:off x="4241800" y="5605411"/>
            <a:ext cx="370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单位：华东师范大学 社会发展学院</a:t>
            </a:r>
            <a:endParaRPr lang="zh-CN" altLang="en-US" dirty="0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C0B4DDE0-E779-B5E0-7EC7-8B06CD7642F6}"/>
              </a:ext>
            </a:extLst>
          </p:cNvPr>
          <p:cNvSpPr txBox="1"/>
          <p:nvPr/>
        </p:nvSpPr>
        <p:spPr>
          <a:xfrm>
            <a:off x="8819917" y="5605411"/>
            <a:ext cx="2814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zh-CN" altLang="en-US" sz="1800" b="1" dirty="0">
                <a:solidFill>
                  <a:srgbClr val="023A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职务：人口学 副教授</a:t>
            </a:r>
            <a:endParaRPr lang="en-GB" altLang="zh-CN" sz="1800" b="1" dirty="0">
              <a:solidFill>
                <a:srgbClr val="023A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5335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7A09A-4FB1-6139-590A-13E9D3E4C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BEAED74-5419-0754-44A7-F61E8E279948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4144E5E-195C-7BEE-578C-6B447F8D13C6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90A409C-B94B-C243-40C4-87206809A4E8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5CE8DA87-411F-3309-1C7B-C0B5FB3369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55E8C7F-4A93-4B29-A8FA-CA08D224F0C8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E5D0E72-DD98-F45B-B4A1-AFA133D29C4E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8">
            <a:extLst>
              <a:ext uri="{FF2B5EF4-FFF2-40B4-BE49-F238E27FC236}">
                <a16:creationId xmlns:a16="http://schemas.microsoft.com/office/drawing/2014/main" id="{F5934FD5-23C7-0F3A-0B70-86852276D9BA}"/>
              </a:ext>
            </a:extLst>
          </p:cNvPr>
          <p:cNvSpPr txBox="1"/>
          <p:nvPr/>
        </p:nvSpPr>
        <p:spPr>
          <a:xfrm>
            <a:off x="1528107" y="4188583"/>
            <a:ext cx="106619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8641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marR="0" lvl="0" indent="-285750" algn="l" defTabSz="8641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TextBox 10">
            <a:extLst>
              <a:ext uri="{FF2B5EF4-FFF2-40B4-BE49-F238E27FC236}">
                <a16:creationId xmlns:a16="http://schemas.microsoft.com/office/drawing/2014/main" id="{0628584B-523D-7445-7BAF-D2C3FA12DF28}"/>
              </a:ext>
            </a:extLst>
          </p:cNvPr>
          <p:cNvSpPr txBox="1"/>
          <p:nvPr/>
        </p:nvSpPr>
        <p:spPr>
          <a:xfrm>
            <a:off x="1332544" y="1307168"/>
            <a:ext cx="64423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rgbClr val="00336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教学 </a:t>
            </a:r>
            <a:r>
              <a:rPr lang="en-US" altLang="zh-CN" sz="12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Teaching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5" name="TextBox 14">
            <a:extLst>
              <a:ext uri="{FF2B5EF4-FFF2-40B4-BE49-F238E27FC236}">
                <a16:creationId xmlns:a16="http://schemas.microsoft.com/office/drawing/2014/main" id="{A61A588B-CB37-EA6B-88F8-137545AAFE75}"/>
              </a:ext>
            </a:extLst>
          </p:cNvPr>
          <p:cNvSpPr txBox="1"/>
          <p:nvPr/>
        </p:nvSpPr>
        <p:spPr>
          <a:xfrm>
            <a:off x="1332544" y="3466275"/>
            <a:ext cx="64423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00336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人才培养 </a:t>
            </a:r>
            <a:r>
              <a:rPr lang="en-US" altLang="zh-CN" sz="12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Talent</a:t>
            </a:r>
            <a:r>
              <a:rPr lang="zh-CN" altLang="en-US" sz="12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2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Development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0FB6CC5D-F1F2-BA5A-EA32-E4B3BABE19D3}"/>
              </a:ext>
            </a:extLst>
          </p:cNvPr>
          <p:cNvSpPr/>
          <p:nvPr/>
        </p:nvSpPr>
        <p:spPr>
          <a:xfrm>
            <a:off x="667889" y="5100577"/>
            <a:ext cx="1135356" cy="467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BFCB7FC5-6F4E-3251-26E3-A40674936D50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标题 7">
            <a:extLst>
              <a:ext uri="{FF2B5EF4-FFF2-40B4-BE49-F238E27FC236}">
                <a16:creationId xmlns:a16="http://schemas.microsoft.com/office/drawing/2014/main" id="{EF0E1B9E-B36D-AB3B-B60F-529CA03B5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个人简介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Personal Introduction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0DE9BCF-63AE-D4BD-CE68-F6E9729A7E76}"/>
              </a:ext>
            </a:extLst>
          </p:cNvPr>
          <p:cNvSpPr txBox="1"/>
          <p:nvPr/>
        </p:nvSpPr>
        <p:spPr>
          <a:xfrm>
            <a:off x="1332544" y="1969122"/>
            <a:ext cx="105155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利物浦大学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：本科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硕士课程：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《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计算社会科学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》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《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空间分析与规划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》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《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地理数据科学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》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853B4C2-3A4E-2AAF-158F-29D8405E0410}"/>
              </a:ext>
            </a:extLst>
          </p:cNvPr>
          <p:cNvSpPr txBox="1"/>
          <p:nvPr/>
        </p:nvSpPr>
        <p:spPr>
          <a:xfrm>
            <a:off x="1332544" y="2433817"/>
            <a:ext cx="106156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伦敦大学学院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：硕士课程：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《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时空分析数据挖掘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》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F9354E8-45E8-07C9-F18B-093D6828641A}"/>
              </a:ext>
            </a:extLst>
          </p:cNvPr>
          <p:cNvSpPr txBox="1"/>
          <p:nvPr/>
        </p:nvSpPr>
        <p:spPr>
          <a:xfrm>
            <a:off x="1332544" y="2898512"/>
            <a:ext cx="106156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帝国理工学院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：硕士课程：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《GIS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空间分析与公共健康应用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》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6FE5494-A71E-3F07-1602-E64B179E00EC}"/>
              </a:ext>
            </a:extLst>
          </p:cNvPr>
          <p:cNvSpPr txBox="1"/>
          <p:nvPr/>
        </p:nvSpPr>
        <p:spPr>
          <a:xfrm>
            <a:off x="1332544" y="4112716"/>
            <a:ext cx="10515599" cy="1033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伦敦大学学院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defTabSz="864108">
              <a:lnSpc>
                <a:spcPct val="150000"/>
              </a:lnSpc>
              <a:defRPr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	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指导硕士生 </a:t>
            </a:r>
            <a:r>
              <a:rPr lang="en-US" altLang="zh-CN" sz="16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lang="zh-CN" altLang="en-US" sz="16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人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（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人获优秀毕业生）；帮助 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人获全奖至 </a:t>
            </a:r>
            <a:r>
              <a:rPr lang="zh-CN" altLang="en-US" sz="16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新加坡国立大学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人获半奖至 </a:t>
            </a:r>
            <a:r>
              <a:rPr lang="zh-CN" altLang="en-US" sz="16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曼彻斯特大学</a:t>
            </a:r>
            <a:endParaRPr lang="en-US" altLang="zh-CN" sz="1600" b="1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defTabSz="864108">
              <a:lnSpc>
                <a:spcPct val="150000"/>
              </a:lnSpc>
              <a:defRPr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	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博士生 </a:t>
            </a:r>
            <a:r>
              <a:rPr lang="en-US" altLang="zh-CN" sz="16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en-US" sz="16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人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（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入职英国博士后；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人入职英国大学讲师） 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85A3C67-87F4-5853-4EA2-0BE1CE3E0C72}"/>
              </a:ext>
            </a:extLst>
          </p:cNvPr>
          <p:cNvSpPr txBox="1"/>
          <p:nvPr/>
        </p:nvSpPr>
        <p:spPr>
          <a:xfrm>
            <a:off x="1332544" y="5221879"/>
            <a:ext cx="105155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牛津大学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zh-CN" altLang="en-GB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指导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博士生 </a:t>
            </a:r>
            <a:r>
              <a:rPr lang="en-US" altLang="zh-CN" sz="16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16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人</a:t>
            </a:r>
            <a:endParaRPr lang="en-US" altLang="zh-CN" sz="1600" b="1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D74BAC0-4113-A4B8-5347-A37F91BBE739}"/>
              </a:ext>
            </a:extLst>
          </p:cNvPr>
          <p:cNvSpPr txBox="1"/>
          <p:nvPr/>
        </p:nvSpPr>
        <p:spPr>
          <a:xfrm>
            <a:off x="1332544" y="5688518"/>
            <a:ext cx="105155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帝国理工学院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zh-CN" altLang="en-GB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指导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本科生 </a:t>
            </a:r>
            <a:r>
              <a:rPr lang="en-US" altLang="zh-CN" sz="16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16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人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（均获优秀毕业生）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1" name="图形 40" descr="教室 纯色填充">
            <a:extLst>
              <a:ext uri="{FF2B5EF4-FFF2-40B4-BE49-F238E27FC236}">
                <a16:creationId xmlns:a16="http://schemas.microsoft.com/office/drawing/2014/main" id="{ABADF1E3-A89D-433B-4579-432580F22F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8896" y="1207828"/>
            <a:ext cx="660344" cy="660344"/>
          </a:xfrm>
          <a:prstGeom prst="rect">
            <a:avLst/>
          </a:prstGeom>
        </p:spPr>
      </p:pic>
      <p:pic>
        <p:nvPicPr>
          <p:cNvPr id="43" name="图形 42" descr="毕业帽 纯色填充">
            <a:extLst>
              <a:ext uri="{FF2B5EF4-FFF2-40B4-BE49-F238E27FC236}">
                <a16:creationId xmlns:a16="http://schemas.microsoft.com/office/drawing/2014/main" id="{71B6930B-A529-AB48-911B-10A4D63F8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8896" y="3382265"/>
            <a:ext cx="660344" cy="66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28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901D4-81E4-D116-F60B-0CF730A9F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CE59948-DEFF-0A93-F292-5B94455D63AA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6543078-3B3B-3E44-9526-F4E0790F74DE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85BACBD-5743-DF67-742C-303B8AD3607B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5D77DF36-4D13-A87D-BA33-77516FDB9E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C846B4C-B85F-A092-A16E-631178B5AA51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ECFBBC1-F278-9723-DBE9-D73C39BB53DF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10">
            <a:extLst>
              <a:ext uri="{FF2B5EF4-FFF2-40B4-BE49-F238E27FC236}">
                <a16:creationId xmlns:a16="http://schemas.microsoft.com/office/drawing/2014/main" id="{9D51EB18-7D16-8C6F-76A5-5F883CDBDB18}"/>
              </a:ext>
            </a:extLst>
          </p:cNvPr>
          <p:cNvSpPr txBox="1"/>
          <p:nvPr/>
        </p:nvSpPr>
        <p:spPr>
          <a:xfrm>
            <a:off x="1332544" y="1494019"/>
            <a:ext cx="64423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rgbClr val="00336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归国后工作情况 </a:t>
            </a:r>
            <a:r>
              <a:rPr lang="en-US" altLang="zh-CN" sz="12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Current Condition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1285C2EB-BAD7-BEE8-3843-6B0C325CA15D}"/>
              </a:ext>
            </a:extLst>
          </p:cNvPr>
          <p:cNvSpPr/>
          <p:nvPr/>
        </p:nvSpPr>
        <p:spPr>
          <a:xfrm>
            <a:off x="667889" y="5100577"/>
            <a:ext cx="1135356" cy="467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8F1F8604-A829-52AE-2240-46830453FB88}"/>
              </a:ext>
            </a:extLst>
          </p:cNvPr>
          <p:cNvSpPr txBox="1"/>
          <p:nvPr/>
        </p:nvSpPr>
        <p:spPr>
          <a:xfrm>
            <a:off x="1332544" y="2172688"/>
            <a:ext cx="98560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864108"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华东师范大学 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- 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社会发展学院 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- 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人口研究所</a:t>
            </a:r>
            <a:endParaRPr lang="en-GB" altLang="zh-CN" sz="20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73CEBEA-56CA-911F-8D39-A59F6C72CFF9}"/>
              </a:ext>
            </a:extLst>
          </p:cNvPr>
          <p:cNvSpPr txBox="1"/>
          <p:nvPr/>
        </p:nvSpPr>
        <p:spPr>
          <a:xfrm>
            <a:off x="1803244" y="2805555"/>
            <a:ext cx="8764822" cy="2479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defTabSz="864108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25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7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月份入职之后已发表 </a:t>
            </a:r>
            <a:r>
              <a:rPr lang="en-US" altLang="zh-CN" sz="16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篇 </a:t>
            </a:r>
            <a:r>
              <a:rPr lang="zh-CN" altLang="en-US" sz="16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中科院一区</a:t>
            </a:r>
            <a:r>
              <a:rPr lang="en-US" altLang="zh-CN" sz="16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Top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期刊论文，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包含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篇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Nature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旗下刊物</a:t>
            </a:r>
            <a:endParaRPr lang="en-US" altLang="zh-CN" sz="1600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marR="0" lvl="0" indent="-285750" defTabSz="864108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获得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16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学术学位硕士研究生导师 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资格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预计 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2026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9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月招生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– 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正式构建课题组</a:t>
            </a: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lvl="0" indent="-285750" defTabSz="864108">
              <a:lnSpc>
                <a:spcPct val="20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2026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年春季 独立开设 </a:t>
            </a:r>
            <a:r>
              <a:rPr lang="en-US" altLang="zh-CN" sz="16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 </a:t>
            </a:r>
            <a:r>
              <a:rPr lang="zh-CN" altLang="en-US" sz="16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门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本科生 </a:t>
            </a:r>
            <a:r>
              <a:rPr lang="zh-CN" altLang="en-US" sz="1600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全新课程</a:t>
            </a:r>
            <a:r>
              <a:rPr lang="zh-CN" altLang="en-US" sz="16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以及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 </a:t>
            </a:r>
            <a:r>
              <a:rPr lang="zh-CN" altLang="en-US" sz="1600" b="1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门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硕士 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博士生 </a:t>
            </a:r>
            <a:r>
              <a:rPr lang="zh-CN" altLang="en-US" sz="1600" dirty="0"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全新课程</a:t>
            </a:r>
            <a:endParaRPr lang="en-US" altLang="zh-CN" sz="1600" dirty="0"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marR="0" lvl="0" indent="-285750" defTabSz="864108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zh-CN" altLang="en-GB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人才引进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项目：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上海市第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批白玉兰高层次人才</a:t>
            </a:r>
            <a:endParaRPr lang="en-US" altLang="zh-CN" sz="1600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defTabSz="864108">
              <a:lnSpc>
                <a:spcPct val="20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科研项目：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上海市浦江项目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《AI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赋能人民城市建设：动态街景感知驱动的城市更新评价研究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》</a:t>
            </a:r>
          </a:p>
        </p:txBody>
      </p:sp>
      <p:pic>
        <p:nvPicPr>
          <p:cNvPr id="12" name="图形 11">
            <a:extLst>
              <a:ext uri="{FF2B5EF4-FFF2-40B4-BE49-F238E27FC236}">
                <a16:creationId xmlns:a16="http://schemas.microsoft.com/office/drawing/2014/main" id="{16B4D058-3E74-34DE-0037-7FD6D197483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4299" y="1354882"/>
            <a:ext cx="711836" cy="711836"/>
          </a:xfrm>
          <a:prstGeom prst="rect">
            <a:avLst/>
          </a:prstGeom>
        </p:spPr>
      </p:pic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A5A4D6E8-E021-7555-CF32-F6A0BA0C9C01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标题 7">
            <a:extLst>
              <a:ext uri="{FF2B5EF4-FFF2-40B4-BE49-F238E27FC236}">
                <a16:creationId xmlns:a16="http://schemas.microsoft.com/office/drawing/2014/main" id="{71A1E8DC-6E30-1032-7A0F-8A315F93A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个人简介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Personal Introduction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2262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35341-E7F6-07FA-E46A-BF5E75B94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0D929E3-37FD-3B28-3E36-E2D7198AF26E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DCF1C0C-73F0-B820-95FD-180B61023084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A220F02-F69D-A6EF-360B-22AB974876B5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AB619F19-13E6-51DB-5BAF-2D1590CF33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5A81105-A456-1DAE-48FA-7124683D08D8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B6DA171-7781-2CB5-B0CA-F0B8C7C8F4E1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F0CF7D5D-E602-747F-28A6-99E9062B9C1A}"/>
              </a:ext>
            </a:extLst>
          </p:cNvPr>
          <p:cNvSpPr/>
          <p:nvPr/>
        </p:nvSpPr>
        <p:spPr>
          <a:xfrm>
            <a:off x="667889" y="5100577"/>
            <a:ext cx="1135356" cy="467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15604C31-3D14-607C-A5D3-424954820CF5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图片 10">
            <a:extLst>
              <a:ext uri="{FF2B5EF4-FFF2-40B4-BE49-F238E27FC236}">
                <a16:creationId xmlns:a16="http://schemas.microsoft.com/office/drawing/2014/main" id="{3F79437E-D059-1E16-4E84-EB3C3C0FE6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4795" y="1992527"/>
            <a:ext cx="3302410" cy="322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8566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1877C-B4AA-7A1E-1F6E-A412BE132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68E3C38-44E7-204A-1200-631360BD8720}"/>
              </a:ext>
            </a:extLst>
          </p:cNvPr>
          <p:cNvSpPr/>
          <p:nvPr/>
        </p:nvSpPr>
        <p:spPr>
          <a:xfrm>
            <a:off x="64547" y="35560"/>
            <a:ext cx="9366903" cy="114300"/>
          </a:xfrm>
          <a:prstGeom prst="rect">
            <a:avLst/>
          </a:prstGeom>
          <a:solidFill>
            <a:srgbClr val="182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C85F489-D331-38A6-55CC-8EE4026EE107}"/>
              </a:ext>
            </a:extLst>
          </p:cNvPr>
          <p:cNvSpPr/>
          <p:nvPr/>
        </p:nvSpPr>
        <p:spPr>
          <a:xfrm>
            <a:off x="10796588" y="35560"/>
            <a:ext cx="1151572" cy="114300"/>
          </a:xfrm>
          <a:prstGeom prst="rect">
            <a:avLst/>
          </a:prstGeom>
          <a:solidFill>
            <a:srgbClr val="0E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2447864-1C60-7E0C-78EE-CF7A6CE635F8}"/>
              </a:ext>
            </a:extLst>
          </p:cNvPr>
          <p:cNvSpPr/>
          <p:nvPr/>
        </p:nvSpPr>
        <p:spPr>
          <a:xfrm>
            <a:off x="9538233" y="35560"/>
            <a:ext cx="1151572" cy="114300"/>
          </a:xfrm>
          <a:prstGeom prst="rect">
            <a:avLst/>
          </a:prstGeom>
          <a:solidFill>
            <a:srgbClr val="C41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654E88FA-8E5A-0D5F-29F7-9082D714F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1" b="94052" l="977" r="97656">
                        <a14:foregroundMark x1="6797" y1="10409" x2="16367" y2="9913"/>
                        <a14:foregroundMark x1="16367" y1="9913" x2="25938" y2="16729"/>
                        <a14:foregroundMark x1="25938" y1="16729" x2="20781" y2="74102"/>
                        <a14:foregroundMark x1="2617" y1="9418" x2="4102" y2="46468"/>
                        <a14:foregroundMark x1="4102" y1="46468" x2="7266" y2="64064"/>
                        <a14:foregroundMark x1="7266" y1="64064" x2="4688" y2="82900"/>
                        <a14:foregroundMark x1="4688" y1="82900" x2="4570" y2="82900"/>
                        <a14:foregroundMark x1="977" y1="9665" x2="1328" y2="94176"/>
                        <a14:foregroundMark x1="52266" y1="87732" x2="72813" y2="84634"/>
                        <a14:foregroundMark x1="39766" y1="89715" x2="52266" y2="87856"/>
                        <a14:foregroundMark x1="82305" y1="85502" x2="87188" y2="85998"/>
                        <a14:foregroundMark x1="72813" y1="84634" x2="79648" y2="85254"/>
                        <a14:foregroundMark x1="87188" y1="85998" x2="93789" y2="85750"/>
                        <a14:foregroundMark x1="97695" y1="83643" x2="96914" y2="65799"/>
                        <a14:foregroundMark x1="97383" y1="52664" x2="97539" y2="45973"/>
                        <a14:foregroundMark x1="60547" y1="13259" x2="60078" y2="10409"/>
                        <a14:foregroundMark x1="25977" y1="8550" x2="26367" y2="10037"/>
                        <a14:foregroundMark x1="26484" y1="9665" x2="28789" y2="28253"/>
                        <a14:foregroundMark x1="28789" y1="28253" x2="27070" y2="50805"/>
                        <a14:foregroundMark x1="25938" y1="55019" x2="25664" y2="56010"/>
                        <a14:foregroundMark x1="27070" y1="50805" x2="25977" y2="54895"/>
                        <a14:foregroundMark x1="14766" y1="42255" x2="13359" y2="48451"/>
                        <a14:foregroundMark x1="14141" y1="42007" x2="16133" y2="24907"/>
                        <a14:foregroundMark x1="20625" y1="13879" x2="21641" y2="12887"/>
                        <a14:foregroundMark x1="52930" y1="81660" x2="53633" y2="84139"/>
                        <a14:foregroundMark x1="51602" y1="76952" x2="52891" y2="81537"/>
                        <a14:foregroundMark x1="52422" y1="85130" x2="52656" y2="76952"/>
                        <a14:backgroundMark x1="80547" y1="83147" x2="80703" y2="85626"/>
                        <a14:backgroundMark x1="80781" y1="82156" x2="81445" y2="87113"/>
                        <a14:backgroundMark x1="78633" y1="89343" x2="80469" y2="85998"/>
                        <a14:backgroundMark x1="27070" y1="56753" x2="26563" y2="57373"/>
                        <a14:backgroundMark x1="12969" y1="48203" x2="12812" y2="50558"/>
                        <a14:backgroundMark x1="70195" y1="57249" x2="69922" y2="59851"/>
                        <a14:backgroundMark x1="90273" y1="61214" x2="89766" y2="69641"/>
                        <a14:backgroundMark x1="93359" y1="65799" x2="93281" y2="64312"/>
                        <a14:backgroundMark x1="52500" y1="85750" x2="52969" y2="80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47" y="6220777"/>
            <a:ext cx="1909043" cy="60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4AAB654-7337-6AB0-7AD6-4B9893C620E3}"/>
              </a:ext>
            </a:extLst>
          </p:cNvPr>
          <p:cNvSpPr/>
          <p:nvPr/>
        </p:nvSpPr>
        <p:spPr>
          <a:xfrm>
            <a:off x="1973590" y="6340119"/>
            <a:ext cx="10218410" cy="482321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B2AC4E5-949C-F888-05EC-F5FBF842E4F4}"/>
              </a:ext>
            </a:extLst>
          </p:cNvPr>
          <p:cNvSpPr/>
          <p:nvPr/>
        </p:nvSpPr>
        <p:spPr>
          <a:xfrm>
            <a:off x="1973590" y="6239635"/>
            <a:ext cx="10218410" cy="58060"/>
          </a:xfrm>
          <a:prstGeom prst="rect">
            <a:avLst/>
          </a:prstGeom>
          <a:gradFill>
            <a:gsLst>
              <a:gs pos="0">
                <a:srgbClr val="182E7A">
                  <a:alpha val="0"/>
                </a:srgbClr>
              </a:gs>
              <a:gs pos="100000">
                <a:srgbClr val="182E7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5D4E12D4-9D47-ED25-F4B7-1C8017516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6" y="365125"/>
            <a:ext cx="10515600" cy="711835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1C317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分析？ </a:t>
            </a:r>
            <a:r>
              <a:rPr lang="en-US" altLang="zh-CN" sz="1600" b="1" i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Analysis</a:t>
            </a:r>
            <a:endParaRPr lang="zh-CN" altLang="en-US" sz="3600" b="1" dirty="0">
              <a:solidFill>
                <a:srgbClr val="1C317C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7052BBB0-088D-A281-FE68-3275CBAEFFA9}"/>
              </a:ext>
            </a:extLst>
          </p:cNvPr>
          <p:cNvSpPr/>
          <p:nvPr/>
        </p:nvSpPr>
        <p:spPr>
          <a:xfrm>
            <a:off x="667889" y="5100577"/>
            <a:ext cx="1135356" cy="467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75A7ABC2-A059-B996-5C7A-ACC9779CB9B3}"/>
              </a:ext>
            </a:extLst>
          </p:cNvPr>
          <p:cNvCxnSpPr>
            <a:cxnSpLocks/>
          </p:cNvCxnSpPr>
          <p:nvPr/>
        </p:nvCxnSpPr>
        <p:spPr>
          <a:xfrm>
            <a:off x="64547" y="189464"/>
            <a:ext cx="11883613" cy="0"/>
          </a:xfrm>
          <a:prstGeom prst="line">
            <a:avLst/>
          </a:prstGeom>
          <a:ln>
            <a:solidFill>
              <a:srgbClr val="182E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91CDD178-9B72-F513-E878-E83ACD96A555}"/>
              </a:ext>
            </a:extLst>
          </p:cNvPr>
          <p:cNvSpPr txBox="1"/>
          <p:nvPr/>
        </p:nvSpPr>
        <p:spPr>
          <a:xfrm>
            <a:off x="458947" y="1303911"/>
            <a:ext cx="97241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864108"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>
                <a:solidFill>
                  <a:srgbClr val="18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？？？</a:t>
            </a:r>
            <a:endParaRPr lang="en-US" altLang="zh-CN" sz="2400" b="1" dirty="0">
              <a:solidFill>
                <a:srgbClr val="182E7A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30F2D79-909D-4230-F65F-48070A32EDF7}"/>
              </a:ext>
            </a:extLst>
          </p:cNvPr>
          <p:cNvSpPr txBox="1"/>
          <p:nvPr/>
        </p:nvSpPr>
        <p:spPr>
          <a:xfrm>
            <a:off x="804384" y="2360427"/>
            <a:ext cx="6096000" cy="2645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互相学习、共同进步</a:t>
            </a:r>
            <a:r>
              <a:rPr lang="en-GB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…</a:t>
            </a: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交叉学科、跨学科、新研究范式</a:t>
            </a:r>
            <a:r>
              <a:rPr lang="en-GB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…</a:t>
            </a: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国际化思维与视野</a:t>
            </a:r>
            <a:r>
              <a:rPr lang="en-GB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…</a:t>
            </a: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lvl="0" indent="-285750" defTabSz="864108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新老师、新课程</a:t>
            </a:r>
            <a:r>
              <a:rPr lang="en-GB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…</a:t>
            </a: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0648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ic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ico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icon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7589</TotalTime>
  <Words>3797</Words>
  <Application>Microsoft Macintosh PowerPoint</Application>
  <PresentationFormat>宽屏</PresentationFormat>
  <Paragraphs>884</Paragraphs>
  <Slides>52</Slides>
  <Notes>38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52</vt:i4>
      </vt:variant>
    </vt:vector>
  </HeadingPairs>
  <TitlesOfParts>
    <vt:vector size="58" baseType="lpstr">
      <vt:lpstr>等线</vt:lpstr>
      <vt:lpstr>等线 Light</vt:lpstr>
      <vt:lpstr>Arial</vt:lpstr>
      <vt:lpstr>Wingdings</vt:lpstr>
      <vt:lpstr>Wingdings 3</vt:lpstr>
      <vt:lpstr>Office 主题​​</vt:lpstr>
      <vt:lpstr>城市数据分析与实践</vt:lpstr>
      <vt:lpstr>目录 Contents</vt:lpstr>
      <vt:lpstr>PowerPoint 演示文稿</vt:lpstr>
      <vt:lpstr>个人简介 Personal Introduction</vt:lpstr>
      <vt:lpstr>个人简介 Personal Introduction</vt:lpstr>
      <vt:lpstr>个人简介 Personal Introduction</vt:lpstr>
      <vt:lpstr>个人简介 Personal Introduction</vt:lpstr>
      <vt:lpstr>PowerPoint 演示文稿</vt:lpstr>
      <vt:lpstr>分析？ Analysis</vt:lpstr>
      <vt:lpstr>PowerPoint 演示文稿</vt:lpstr>
      <vt:lpstr>课程简介 Course Introduction</vt:lpstr>
      <vt:lpstr>课程简介 Course Introduction</vt:lpstr>
      <vt:lpstr>课程简介 Course Introduction</vt:lpstr>
      <vt:lpstr>PowerPoint 演示文稿</vt:lpstr>
      <vt:lpstr>课程学习目标 Learning Objectives</vt:lpstr>
      <vt:lpstr>PowerPoint 演示文稿</vt:lpstr>
      <vt:lpstr>章节内容简介 Chapter Introduction</vt:lpstr>
      <vt:lpstr>章节内容简介 Chapter Introduction</vt:lpstr>
      <vt:lpstr>章节内容简介 Chapter Introduction</vt:lpstr>
      <vt:lpstr>章节内容简介 Chapter Introduction</vt:lpstr>
      <vt:lpstr>章节内容简介 Chapter Introduction</vt:lpstr>
      <vt:lpstr>章节内容简介 Chapter Introduction</vt:lpstr>
      <vt:lpstr>PowerPoint 演示文稿</vt:lpstr>
      <vt:lpstr>在线教程使用 Online Tutorial</vt:lpstr>
      <vt:lpstr>在线教程使用 Online Tutorial</vt:lpstr>
      <vt:lpstr>在线教程使用 Online Tutorial</vt:lpstr>
      <vt:lpstr>在线教程使用 Online Tutorial</vt:lpstr>
      <vt:lpstr>在线教程使用 Online Tutorial</vt:lpstr>
      <vt:lpstr>在线教程使用 Online Tutorial</vt:lpstr>
      <vt:lpstr>PowerPoint 演示文稿</vt:lpstr>
      <vt:lpstr>考核模式与标准 Assessment Criteria</vt:lpstr>
      <vt:lpstr>考核模式与标准 Assessment Criteria</vt:lpstr>
      <vt:lpstr>考核模式与标准 Assessment Criteria</vt:lpstr>
      <vt:lpstr>考核模式与标准 Assessment Criteria</vt:lpstr>
      <vt:lpstr>考核模式与标准 Assessment Criteria</vt:lpstr>
      <vt:lpstr>PowerPoint 演示文稿</vt:lpstr>
      <vt:lpstr>联系方式 Contact</vt:lpstr>
      <vt:lpstr>联系方式 Contact</vt:lpstr>
      <vt:lpstr>PowerPoint 演示文稿</vt:lpstr>
      <vt:lpstr>多源时空数据 Multi-source Spatiotemporal Data</vt:lpstr>
      <vt:lpstr>数据案例</vt:lpstr>
      <vt:lpstr>数据案例</vt:lpstr>
      <vt:lpstr>数据案例</vt:lpstr>
      <vt:lpstr>数据案例</vt:lpstr>
      <vt:lpstr>数据案例</vt:lpstr>
      <vt:lpstr>数据案例</vt:lpstr>
      <vt:lpstr>数据案例</vt:lpstr>
      <vt:lpstr>数据案例</vt:lpstr>
      <vt:lpstr>数据案例</vt:lpstr>
      <vt:lpstr>数据驱动研究范式：DIKW</vt:lpstr>
      <vt:lpstr>DIKW典型案例 – John Snow &amp; 伦敦霍乱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Chen May</dc:creator>
  <cp:lastModifiedBy>Liu, Yunzhe</cp:lastModifiedBy>
  <cp:revision>43</cp:revision>
  <dcterms:created xsi:type="dcterms:W3CDTF">2025-11-22T06:00:54Z</dcterms:created>
  <dcterms:modified xsi:type="dcterms:W3CDTF">2026-03-01T15:57:27Z</dcterms:modified>
</cp:coreProperties>
</file>