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93" r:id="rId4"/>
    <p:sldId id="258" r:id="rId5"/>
    <p:sldId id="259" r:id="rId6"/>
    <p:sldId id="807" r:id="rId7"/>
    <p:sldId id="260" r:id="rId8"/>
    <p:sldId id="304" r:id="rId9"/>
    <p:sldId id="303" r:id="rId10"/>
    <p:sldId id="294" r:id="rId11"/>
    <p:sldId id="266" r:id="rId12"/>
    <p:sldId id="292" r:id="rId13"/>
    <p:sldId id="808" r:id="rId14"/>
    <p:sldId id="299" r:id="rId15"/>
    <p:sldId id="300" r:id="rId16"/>
    <p:sldId id="295" r:id="rId17"/>
    <p:sldId id="305" r:id="rId18"/>
    <p:sldId id="276" r:id="rId19"/>
    <p:sldId id="289" r:id="rId20"/>
    <p:sldId id="290" r:id="rId21"/>
    <p:sldId id="291" r:id="rId22"/>
    <p:sldId id="288" r:id="rId23"/>
    <p:sldId id="296" r:id="rId24"/>
    <p:sldId id="267" r:id="rId25"/>
    <p:sldId id="268" r:id="rId26"/>
    <p:sldId id="269" r:id="rId27"/>
    <p:sldId id="270" r:id="rId28"/>
    <p:sldId id="306" r:id="rId29"/>
    <p:sldId id="809" r:id="rId30"/>
    <p:sldId id="297" r:id="rId31"/>
    <p:sldId id="271" r:id="rId32"/>
    <p:sldId id="272" r:id="rId33"/>
    <p:sldId id="273" r:id="rId34"/>
    <p:sldId id="274" r:id="rId35"/>
    <p:sldId id="275" r:id="rId36"/>
    <p:sldId id="301" r:id="rId37"/>
    <p:sldId id="302" r:id="rId38"/>
    <p:sldId id="298" r:id="rId39"/>
    <p:sldId id="791" r:id="rId40"/>
    <p:sldId id="792" r:id="rId41"/>
    <p:sldId id="793" r:id="rId42"/>
    <p:sldId id="799" r:id="rId43"/>
    <p:sldId id="794" r:id="rId44"/>
    <p:sldId id="800" r:id="rId45"/>
    <p:sldId id="797" r:id="rId46"/>
    <p:sldId id="802" r:id="rId47"/>
    <p:sldId id="795" r:id="rId48"/>
    <p:sldId id="801" r:id="rId49"/>
    <p:sldId id="798" r:id="rId50"/>
    <p:sldId id="805" r:id="rId51"/>
    <p:sldId id="806" r:id="rId52"/>
    <p:sldId id="803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B70031"/>
    <a:srgbClr val="1C317C"/>
    <a:srgbClr val="C4172E"/>
    <a:srgbClr val="0ECB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4" autoAdjust="0"/>
    <p:restoredTop sz="78084" autoAdjust="0"/>
  </p:normalViewPr>
  <p:slideViewPr>
    <p:cSldViewPr snapToGrid="0">
      <p:cViewPr varScale="1">
        <p:scale>
          <a:sx n="87" d="100"/>
          <a:sy n="87" d="100"/>
        </p:scale>
        <p:origin x="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4DBC-7425-F28B-363B-E7B42D37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4BC1E4-2025-229F-0493-A2D3BF7A1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62B573-B9A1-C35A-E333-6C4708580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AF1B6C-2BF5-18CD-9F48-4F87B2510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9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CC8E9-BB85-666E-1DDA-3F3A19EC1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F764B1-3853-CCB2-F7CF-3BA5F6916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881CBE-629F-DDB4-E0F1-42DC7B17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96C847-2373-DA92-5E71-F32002F60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8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510B-C1F9-C949-01EE-0E2F89E22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EFC7E9-99C1-89B6-F00F-7FB2B74E3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C02ABB-0CD6-3645-688F-514EEA3DE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8ACD7B-9AC4-8FBE-ED18-7510B0DEA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8FB1-6E90-19AC-7A03-ED936DC99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A354EFA-4B1F-73D9-3CBB-426FFD7BB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4C96ED-0CE2-7C4B-9414-EA21E5846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文本数据获取与语料构建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自然语言预处理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分词与清洗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关键词提取 </a:t>
            </a:r>
            <a:r>
              <a:rPr lang="en-US" altLang="zh-CN" dirty="0"/>
              <a:t>(</a:t>
            </a:r>
            <a:r>
              <a:rPr lang="en-GB" altLang="zh-CN" dirty="0"/>
              <a:t>TF-IDF </a:t>
            </a:r>
            <a:r>
              <a:rPr lang="zh-CN" altLang="en-US" dirty="0"/>
              <a:t>与词频</a:t>
            </a:r>
            <a:r>
              <a:rPr lang="en-US" altLang="zh-CN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情感分析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基于情感词典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主题模型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LDA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聚类分析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时间数据解析与预处理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移动窗口与平滑处理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时间序列数据可视化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时间序列分解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时间自相关分析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时间序列聚类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890501-BD1C-6EC8-A12C-E0B8594CC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5981A-4904-5631-9B1D-6AC33CE7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451A5-DD3F-2A08-2548-48BA585BD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3E914A-CC47-FF83-0551-C6C70041A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1DA38C-1B23-1BA1-8747-B8A544901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7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599BC-D052-E356-078A-8380AEE9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D07234-FB19-1389-B53D-AABD38ECA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A77D43-AFF6-9EC2-EDDE-FDD83F6CA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A43621-17E3-DC69-6976-73D5D5109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0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37BB4-0937-5144-5E12-2E0E99743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39654D-C4CB-94A6-8B30-54177775B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BD804C-CE09-C95D-30DA-BDEFFC805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D2CA37-75A7-108C-C525-77ACFBC7D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46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34C0-A8B3-1C0D-D1F0-B2564E83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64394C-81E7-CA83-0303-B3109E72F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95626A-DA05-C43C-F98B-C2FE44948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91755-91BA-736A-F282-D12D7B3EF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00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442E-D0CC-FD78-1955-95CBFEAB7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DAEDB6-AD07-53BB-FC2A-3EC85452A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0B96B3-81E9-3886-A1C9-AA67A9958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B1436B-0A1E-35EE-A3A2-E19DD113A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4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26DE7-B141-253C-679D-694E74CF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9BF66F-0DBC-79A1-170B-713C914E4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4E90F9-8315-F705-C7F1-2ED109F25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549547-7858-48E3-3D17-051CBAD3F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1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1FAEB-BF60-8A5B-BE89-D2BD6B57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4152B0-0DCD-56E5-C2B7-29AA4D263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D2A0C-01F1-1A0B-06FA-A5BAC948A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92EF84-B21F-AFEB-5C01-26501956F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26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9D22-29C9-81D6-F360-686815D3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923305-19AA-D82E-A257-1706217DE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9514C3-B663-5453-A56D-2D6DFF3E9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B4404-3278-DD2D-3039-57C8E4CEF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25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740EF-7D0F-461E-6C27-5731F189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26A539-E740-7488-B7B8-C2FE4EB69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2D1C1F-0B6B-3FC5-BD44-88DC81644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F544FD-0888-C7B9-462E-CCFABD82D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5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3B3AD-0D8E-1AF1-50C4-B70DD15E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256F3F-9303-7CB5-F2B8-CCFFBB209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6E0535-1EA7-82F4-4AA8-F3140F1F8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862376-3253-AE8A-5218-234B71A4C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08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2BDD1-5572-57F5-2C07-0646FC17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971EA1-CC0D-6630-FA0A-AB846425A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8E3AE18-2D4B-395C-6238-79B5960B7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08204E-BC5D-FF01-A533-A4A19BE2B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19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C2FF-E9EC-5C90-B0AF-8DB4710B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768F80-AE1A-F8C4-26B6-DB262C2F6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B613AC-CE79-14EE-2BDE-3DCF5789B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AABB26-3A75-26D7-585B-7F20EB883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106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3C76-62D9-07EC-93C5-80B7FE14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EDC8FC-8AC7-51A9-81B6-46750C8CC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4653E16-4BBD-58D6-FC1D-AB4DC3DDD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184EE-7D06-28DB-66E6-65E01E6C2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67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FBB3-6CD0-7130-B982-27DB0AD8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29C25E-DB60-12BC-94C5-B82CFF07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168076-F985-B6E3-2CB8-4B2C4BEEB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2826C8-32B9-3B54-4991-856E59066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84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C1A77-D9DA-7EE0-A620-B8B49F241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3BCCBB-685E-DA95-0E84-C76C5D192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B57F93-0752-E4F0-CAA5-050A807E3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9424CE-3DAF-DEBD-DAD3-F3F5FF119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68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D6524-9835-D3C9-DF51-24C398CC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43DF5B-77DE-BBFD-A619-52B0E51C4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B2627D-254E-A9EC-F21E-A67AD7532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AAC49A-C362-7E6C-5C12-C6FC2C0C8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77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4B02-ACEA-333B-B95F-9846D1025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6FBB59-C403-0560-2A59-3F6A186EB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8F65DA-6F0B-8743-9971-E2CD2FF67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DE392D-E56A-06DF-F88F-919460240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3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81112-2202-AF40-6567-DC7520E6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182ACC-F7F7-495C-CD06-354E62B49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E40A04-335A-D7BD-DAE1-40CE8EE9F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https://h5.ifeng.com/c/</a:t>
            </a:r>
            <a:r>
              <a:rPr lang="en-GB" altLang="zh-CN" dirty="0" err="1"/>
              <a:t>vivoArticle</a:t>
            </a:r>
            <a:r>
              <a:rPr lang="en-GB" altLang="zh-CN" dirty="0"/>
              <a:t>/v002ZbiNrbBcn3BCR-_loDiW8FLSCVXuQFkchptKj2Haszag__?isNews=1&amp;showComments=0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FC83A1-7E48-1AE9-23F7-9A721073B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67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6CBAD-CF39-13E9-17FA-1D1CAEE76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412A8B-3DE7-BEA8-1B99-6276DC070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530849-E8BA-D0B1-0875-DE9998B63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62E0DA-BFF7-CF88-A584-4B3859D51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C117B-3BE1-6014-25C5-9302AA90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570780-3FC2-CDA4-CBE4-583F313F0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130AEB-2F5F-8E7F-B44D-5E4BB7C66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56979A-332F-229D-4ACC-B6E561822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4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6F558-E717-C102-52D8-B3F4B0D75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6C1D8B-3CDE-B35C-910D-4B98EA277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C656DA-80F6-2DD5-5BCC-3C5A71025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DCD94-D13E-7FCC-CA71-B388C62BA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64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AF067-F8B4-62FF-7116-6559DAA0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632302-8AC4-6170-5257-ED9D2911B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508A1D-BA4C-35AD-73DB-0656B3822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341245-6027-ABDC-9F1D-2232E5CFD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38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8B7FB-F0F7-69DA-71AC-C3ADA2F65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015202-7EF4-4FA4-500B-0405E81A6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FE4DD9-71DE-4E83-EB4E-401AF484B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670DFE-AD65-6E6E-6C68-5172BC7AB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27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0537-88C2-97FD-E63F-DFAF1939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6119D3-49B9-1D20-B01C-1C10E3559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15FE48-DCA1-A9F7-4B75-E9C092475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3C500B-6C13-3041-ED42-78C8DAAE5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80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A72BC-FB64-1080-B63F-9FD4B979D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150D86-B466-18E6-531F-70C765CE4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E310FE-6CD7-1972-B850-B350F7D43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57085F-ADE0-3180-CA40-34D330753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822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0406F-3477-7738-90A4-C9F13A7C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710878-6C10-C561-8117-91FE8B71F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EA37AE-29ED-5870-985C-B971ED490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86D42E-96B9-3320-8EEB-001B5558C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430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A1108-2BE2-9A57-ACE1-79F6D7F3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0D92D7-B388-05FB-BEB8-BA12321D8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3715A6-2166-DCE9-F47D-F52502DEC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4D742F-4A9C-245B-AB76-C28833776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0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54554-6C24-B954-56C3-951C9FC0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38AC0F-37F8-3F22-DC67-DBFAC0485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0756B0-57DA-E6EB-1562-6B89CCBB2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68E385-92E7-EDC3-BAD3-0397649A6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4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8E11-6B88-43BD-CC41-D725B8C1B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C027230-8307-EE71-4084-D27BA255A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DAB5A2-5DC1-1BCC-DE44-CD6219410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021729-4752-E01B-8D53-E719DBDAD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5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46B0F-61CF-9400-2131-3C2FBE88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8B6D40-E389-E794-C16C-24C7867E0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434A3C-5AAA-0F2A-D39A-B7B2DACBB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70684-1665-3E20-282D-42BBEEFD8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49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9CBA1-B67B-20FC-BC6C-7CF06942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15E349-4B2A-966A-35BE-0EAD2757C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2E14FE-FC86-FB89-DDBD-4CE0F44C4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提升竞争力，应对现实挑战 在数智时代将“社会科学洞察”与“数据科学技术”深度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思维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代码 剑客与剑，计算思维的觉醒 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培养数据驱动的独立思考与复杂问题拆解能力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刚需：提供前沿的分析工具与方法论，直接赋能你的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毕业论文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学术期刊发表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8B6ADB-3A7F-947E-828F-BE44489D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7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9B70-59BF-B720-DC9B-53F81F7B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2160AE-8565-ED81-C9F0-830DC460B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C1F647-ECA3-EF2C-9C5A-65FE6EEA9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774595-DFDB-F3EE-43BA-D98A9D63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7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AFD7B-C457-9DF1-2DBE-9D777C0E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D5FDA2-B7A3-E093-A523-4C72C2865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279CD0-8931-A092-2DA8-65BCEF98F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129718-89E9-45B3-11D9-595A72904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8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chaoxing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20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microsoft.com/office/2007/relationships/hdphoto" Target="../media/hdphoto2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8.png"/><Relationship Id="rId10" Type="http://schemas.openxmlformats.org/officeDocument/2006/relationships/image" Target="../media/image44.jpeg"/><Relationship Id="rId4" Type="http://schemas.microsoft.com/office/2007/relationships/hdphoto" Target="../media/hdphoto23.wdp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zliu@soci.ecnu.edu.cn" TargetMode="External"/><Relationship Id="rId4" Type="http://schemas.microsoft.com/office/2007/relationships/hdphoto" Target="../media/hdphoto2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microsoft.com/office/2007/relationships/hdphoto" Target="../media/hdphoto22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microsoft.com/office/2007/relationships/hdphoto" Target="../media/hdphoto26.wdp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microsoft.com/office/2007/relationships/hdphoto" Target="../media/hdphoto15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microsoft.com/office/2007/relationships/hdphoto" Target="../media/hdphoto13.wdp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microsoft.com/office/2007/relationships/hdphoto" Target="../media/hdphoto17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microsoft.com/office/2007/relationships/hdphoto" Target="../media/hdphoto18.wdp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microsoft.com/office/2007/relationships/hdphoto" Target="../media/hdphoto17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microsoft.com/office/2007/relationships/hdphoto" Target="../media/hdphoto27.wdp"/><Relationship Id="rId9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8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microsoft.com/office/2007/relationships/hdphoto" Target="../media/hdphoto29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microsoft.com/office/2007/relationships/hdphoto" Target="../media/hdphoto2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microsoft.com/office/2007/relationships/hdphoto" Target="../media/hdphoto16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microsoft.com/office/2007/relationships/hdphoto" Target="../media/hdphoto16.wdp"/><Relationship Id="rId9" Type="http://schemas.openxmlformats.org/officeDocument/2006/relationships/image" Target="../media/image83.jpe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多源城市数据分析与实践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18438" y="4202407"/>
            <a:ext cx="6555125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第一周：课程简介</a:t>
            </a:r>
            <a:r>
              <a:rPr lang="zh-CN" altLang="en-GB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导论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Course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课程简介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FBFD9-F6DD-3DF1-E51E-F5A6B265C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16A2D3-9F86-4F89-397C-16316F4203C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CE4E80-3787-5380-6A5B-9C1BA2F7ED9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7FAEA15-683F-8B07-8FE2-4517C8132F6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F65CFB3-007A-5FEE-0B5E-3C9A15E69C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83E065E-611B-B8FB-BBC6-A4A852B8F3C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B3D798-3BF6-570F-B20C-FD580C78EA9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B56FC762-3425-4BA5-40EF-A29F7D5A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Course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B87915B-0C61-A087-0AE5-E182CB50E7EB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5D313ED-5DDD-A3C8-32B7-8AA45811586F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多源城市数据分析与实践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Multi-source urban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Analytics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Practice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22B4AE-7CF9-2A7A-FF6D-85BCF565A419}"/>
              </a:ext>
            </a:extLst>
          </p:cNvPr>
          <p:cNvSpPr txBox="1"/>
          <p:nvPr/>
        </p:nvSpPr>
        <p:spPr>
          <a:xfrm>
            <a:off x="458948" y="3418673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授课形式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64DDF2-B2FC-6BF8-3633-096E170499E8}"/>
              </a:ext>
            </a:extLst>
          </p:cNvPr>
          <p:cNvSpPr txBox="1"/>
          <p:nvPr/>
        </p:nvSpPr>
        <p:spPr>
          <a:xfrm>
            <a:off x="804384" y="1844706"/>
            <a:ext cx="6096000" cy="13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课程代码：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defTabSz="864108">
              <a:lnSpc>
                <a:spcPct val="120000"/>
              </a:lnSpc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SOCI69001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地点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时间：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defTabSz="864108">
              <a:lnSpc>
                <a:spcPct val="120000"/>
              </a:lnSpc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法商南楼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，周一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14:50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16:25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C407D1-FB86-71C5-AFAD-84DC8FA9CB6F}"/>
              </a:ext>
            </a:extLst>
          </p:cNvPr>
          <p:cNvSpPr txBox="1"/>
          <p:nvPr/>
        </p:nvSpPr>
        <p:spPr>
          <a:xfrm>
            <a:off x="804384" y="385328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教师讲授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课堂实践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小组学习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讨论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F61EC3C-C7E5-F94B-E04B-6C78B88EF19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80B1DEF-3479-D907-3522-D64A6031F764}"/>
              </a:ext>
            </a:extLst>
          </p:cNvPr>
          <p:cNvSpPr txBox="1"/>
          <p:nvPr/>
        </p:nvSpPr>
        <p:spPr>
          <a:xfrm>
            <a:off x="6285769" y="1975324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课程类型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6A7955E-E2D2-A785-11F4-E7F8AEBE141E}"/>
              </a:ext>
            </a:extLst>
          </p:cNvPr>
          <p:cNvSpPr txBox="1"/>
          <p:nvPr/>
        </p:nvSpPr>
        <p:spPr>
          <a:xfrm>
            <a:off x="6631205" y="240993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实践、代码课程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04DB0E4-A979-76C3-420B-46AE46C0DD4A}"/>
              </a:ext>
            </a:extLst>
          </p:cNvPr>
          <p:cNvSpPr txBox="1"/>
          <p:nvPr/>
        </p:nvSpPr>
        <p:spPr>
          <a:xfrm>
            <a:off x="6631205" y="2977974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语言，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16F750-2FFD-137B-63A4-BDD2591436AC}"/>
              </a:ext>
            </a:extLst>
          </p:cNvPr>
          <p:cNvGrpSpPr/>
          <p:nvPr/>
        </p:nvGrpSpPr>
        <p:grpSpPr>
          <a:xfrm>
            <a:off x="511893" y="4604406"/>
            <a:ext cx="7924184" cy="1320929"/>
            <a:chOff x="511893" y="4604406"/>
            <a:chExt cx="7924184" cy="132092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B17EF7-3149-8EFF-B16B-908CE9AB2D5D}"/>
                </a:ext>
              </a:extLst>
            </p:cNvPr>
            <p:cNvSpPr txBox="1"/>
            <p:nvPr/>
          </p:nvSpPr>
          <p:spPr>
            <a:xfrm>
              <a:off x="511893" y="4604406"/>
              <a:ext cx="58100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defTabSz="864108">
                <a:buFont typeface="Wingdings" pitchFamily="2" charset="2"/>
                <a:buChar char="ü"/>
                <a:defRPr/>
              </a:pPr>
              <a:r>
                <a:rPr lang="zh-CN" altLang="en-US" sz="20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课程资源</a:t>
              </a:r>
              <a:endParaRPr lang="en-US" altLang="zh-CN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B1E3E57-9673-7795-2D7D-E9F2202AE0DB}"/>
                </a:ext>
              </a:extLst>
            </p:cNvPr>
            <p:cNvSpPr txBox="1"/>
            <p:nvPr/>
          </p:nvSpPr>
          <p:spPr>
            <a:xfrm>
              <a:off x="857329" y="5039020"/>
              <a:ext cx="5852160" cy="396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lnSpc>
                  <a:spcPct val="12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主要：</a:t>
              </a:r>
              <a:r>
                <a:rPr lang="en-US" altLang="zh-CN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dawn-</a:t>
              </a:r>
              <a:r>
                <a:rPr lang="en-US" altLang="zh-CN" b="1" dirty="0" err="1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ecnu.github.io</a:t>
              </a:r>
              <a:r>
                <a:rPr lang="en-US" altLang="zh-CN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/teaching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6B5238F-E6BF-C3FD-36B4-87667E9058E0}"/>
                </a:ext>
              </a:extLst>
            </p:cNvPr>
            <p:cNvSpPr txBox="1"/>
            <p:nvPr/>
          </p:nvSpPr>
          <p:spPr>
            <a:xfrm>
              <a:off x="857329" y="5496220"/>
              <a:ext cx="2785523" cy="396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lnSpc>
                  <a:spcPct val="12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zh-CN" altLang="en-GB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次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要：</a:t>
              </a:r>
              <a:r>
                <a:rPr lang="zh-CN" altLang="en-US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超星学习通</a:t>
              </a:r>
              <a:endPara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8945B43-6752-B5A9-D074-4ABCB89A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205" y="4905509"/>
              <a:ext cx="1804872" cy="1019826"/>
            </a:xfrm>
            <a:prstGeom prst="rect">
              <a:avLst/>
            </a:prstGeom>
          </p:spPr>
        </p:pic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4AA0A270-8D5A-B650-8614-37E6905F4692}"/>
                </a:ext>
              </a:extLst>
            </p:cNvPr>
            <p:cNvCxnSpPr>
              <a:cxnSpLocks/>
            </p:cNvCxnSpPr>
            <p:nvPr/>
          </p:nvCxnSpPr>
          <p:spPr>
            <a:xfrm>
              <a:off x="3416928" y="5707094"/>
              <a:ext cx="2905035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Chapter 17 Basics of R and Rstudio | EPIB607">
            <a:extLst>
              <a:ext uri="{FF2B5EF4-FFF2-40B4-BE49-F238E27FC236}">
                <a16:creationId xmlns:a16="http://schemas.microsoft.com/office/drawing/2014/main" id="{FD1F8BDF-0FC8-7B61-5707-08C31602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522" y="2689734"/>
            <a:ext cx="2169194" cy="10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807297F-57AB-8604-1682-3970D383AE57}"/>
              </a:ext>
            </a:extLst>
          </p:cNvPr>
          <p:cNvSpPr txBox="1"/>
          <p:nvPr/>
        </p:nvSpPr>
        <p:spPr>
          <a:xfrm>
            <a:off x="8745319" y="5415422"/>
            <a:ext cx="2981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7"/>
              </a:rPr>
              <a:t>https://www.chaoxing.com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59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B30C-926B-F0D5-37EA-A60D865BC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4CCC3-B3BF-E49E-CEE6-B04C5339AA0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C34AB7-87E6-91D3-51CF-C016063BCF3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1CA40D-E791-773C-234F-DB0A600B4BF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8200913-15E4-56F2-77A4-EDB2DC4E93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E9A358A-53BF-954D-EA1C-F2382D2C7D5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9F31B4-B171-A252-0D41-402B53DDCB2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E913EAE-D267-EDC6-9CF1-35F3E98B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Course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8AE9BBD-489F-EB4C-BB48-1580D6F2383D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407C34C-E54C-2FA9-23AE-D6FC0691A87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D21E9FF4-8B87-A169-F7DF-687E47DD9572}"/>
              </a:ext>
            </a:extLst>
          </p:cNvPr>
          <p:cNvSpPr txBox="1"/>
          <p:nvPr/>
        </p:nvSpPr>
        <p:spPr>
          <a:xfrm>
            <a:off x="3765712" y="3605076"/>
            <a:ext cx="466057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50000"/>
              </a:lnSpc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 课 请 携 带 个 人 电 脑 ！！！</a:t>
            </a:r>
            <a:endParaRPr lang="en-US" altLang="zh-CN" sz="24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55CF3CB-C6D0-63EF-37A1-5836DDDD735F}"/>
              </a:ext>
            </a:extLst>
          </p:cNvPr>
          <p:cNvGrpSpPr/>
          <p:nvPr/>
        </p:nvGrpSpPr>
        <p:grpSpPr>
          <a:xfrm>
            <a:off x="4026819" y="2671528"/>
            <a:ext cx="4138361" cy="523220"/>
            <a:chOff x="4553567" y="2496434"/>
            <a:chExt cx="4138361" cy="52322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3131203-4150-700F-FF4B-4E566EEE1B71}"/>
                </a:ext>
              </a:extLst>
            </p:cNvPr>
            <p:cNvSpPr txBox="1"/>
            <p:nvPr/>
          </p:nvSpPr>
          <p:spPr>
            <a:xfrm>
              <a:off x="5247845" y="2496434"/>
              <a:ext cx="344408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28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重要事项 </a:t>
              </a:r>
              <a:r>
                <a:rPr lang="en-US" altLang="zh-CN" sz="1600" b="1" i="1" dirty="0">
                  <a:solidFill>
                    <a:srgbClr val="E7E6E6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Attention</a:t>
              </a:r>
              <a:r>
                <a:rPr lang="zh-CN" altLang="en-US" sz="28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en-US" altLang="zh-CN" sz="2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图形 19" descr="警告 纯色填充">
              <a:extLst>
                <a:ext uri="{FF2B5EF4-FFF2-40B4-BE49-F238E27FC236}">
                  <a16:creationId xmlns:a16="http://schemas.microsoft.com/office/drawing/2014/main" id="{B1F60299-3EF4-10A7-85A6-69F3DD7F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3567" y="2513301"/>
              <a:ext cx="489487" cy="489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365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88594-74D7-43C3-453B-363AC94A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93AF3A-5655-66D8-C149-5CDD6F5786F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4E965B3-E70D-3709-7E44-4FE00A65A15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586105-E738-8467-1A6C-793F7A168D6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B955E26-FDA2-6924-B5A9-E3924FA4DB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D7CDF7C-5B53-9975-0779-1DD702EFA24C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4E3161-B6FB-7136-54EF-F6582F4A192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1C57A55-5086-3112-1575-D3C1B98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Course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9045700-94EE-8A62-6EDC-C3746FA0AE5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968C625-6FBD-90E7-2649-D515BB86EB1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A092AF9-10E1-BD43-8B2B-67F954280F20}"/>
              </a:ext>
            </a:extLst>
          </p:cNvPr>
          <p:cNvGrpSpPr/>
          <p:nvPr/>
        </p:nvGrpSpPr>
        <p:grpSpPr>
          <a:xfrm>
            <a:off x="607951" y="1552272"/>
            <a:ext cx="5807839" cy="506354"/>
            <a:chOff x="4553567" y="2496434"/>
            <a:chExt cx="5807839" cy="5063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C019D2A-4358-5741-17E2-15F03F589104}"/>
                </a:ext>
              </a:extLst>
            </p:cNvPr>
            <p:cNvSpPr txBox="1"/>
            <p:nvPr/>
          </p:nvSpPr>
          <p:spPr>
            <a:xfrm>
              <a:off x="5247846" y="2496434"/>
              <a:ext cx="5113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64108">
                <a:defRPr/>
              </a:pPr>
              <a:r>
                <a:rPr lang="zh-CN" altLang="en-GB" sz="24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课堂</a:t>
              </a:r>
              <a:r>
                <a:rPr lang="zh-CN" altLang="en-US" sz="24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公约与注意事项 </a:t>
              </a:r>
              <a:r>
                <a:rPr lang="en-US" altLang="zh-CN" sz="1600" b="1" i="1" dirty="0">
                  <a:solidFill>
                    <a:srgbClr val="E7E6E6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Class Etiquette</a:t>
              </a:r>
              <a:endParaRPr lang="en-US" altLang="zh-CN" sz="2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图形 19" descr="警告 纯色填充">
              <a:extLst>
                <a:ext uri="{FF2B5EF4-FFF2-40B4-BE49-F238E27FC236}">
                  <a16:creationId xmlns:a16="http://schemas.microsoft.com/office/drawing/2014/main" id="{DE32078E-490F-D079-593A-2586986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3567" y="2513301"/>
              <a:ext cx="489487" cy="489487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8B306DD-E0AC-C987-1159-96ED2E94ED4C}"/>
              </a:ext>
            </a:extLst>
          </p:cNvPr>
          <p:cNvSpPr txBox="1"/>
          <p:nvPr/>
        </p:nvSpPr>
        <p:spPr>
          <a:xfrm>
            <a:off x="804383" y="2506116"/>
            <a:ext cx="11143777" cy="265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☕ 饮食规范：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请勿在教室内进食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有异味的食物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；饮品请妥善存放，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严防泼洒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损坏电脑等设备。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📱 电子设备：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允许使用手机等设备，但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请保持静音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或佩戴耳机，切勿外放声音打扰他人。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🤖 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说明：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允许使用 </a:t>
            </a:r>
            <a:r>
              <a:rPr lang="en-GB" altLang="zh-CN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工具辅助学习；但必须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明确标注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所使用的 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模型或产品名称。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💡 课堂氛围：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鼓励及时提问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自由讨论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。尊重不同观点，共同维护良好的互动环境。</a:t>
            </a:r>
          </a:p>
        </p:txBody>
      </p:sp>
    </p:spTree>
    <p:extLst>
      <p:ext uri="{BB962C8B-B14F-4D97-AF65-F5344CB8AC3E}">
        <p14:creationId xmlns:p14="http://schemas.microsoft.com/office/powerpoint/2010/main" val="4159746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1F020-4BD3-FD45-0AA7-243F8642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20557D-FA2E-A568-F975-17302F1BF67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3F44D8-A283-5C34-F112-B58CA53C30E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49C8A0-B186-109A-20D6-FC0F7A1FB86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1C39381-05D3-8F9A-45A6-EC6E5ABF0C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295ECB-83AE-B9FE-2CAD-418524860D1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83A719-8BB6-22B2-5587-1E78CC8F50A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35E5F0BF-33E4-BF3A-F0C4-A63934EA11AC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3023EC8A-69FE-4997-28C0-0AB08D8C8818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C1105278-69C8-26B0-D582-A5C2803E8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0945DA3C-03AC-BFE0-C8BF-A7060CD824FE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A8C3B628-1227-5A63-CCBB-406567C68DA0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Learning Objectives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5E31F52A-BA2F-8941-5C1A-45EA4D886B63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课程学习目标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DA83C26-A407-64B5-05BE-ACE6CCCC8A79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2.1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CF5B79B5-FCDF-0838-C0A9-0A812ED71948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4AF7DBC8-E6D0-EA13-DFC7-6EE5B9B33932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53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3242-C19B-EC22-29FE-1A47BF801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801CE0F-D46A-8245-72AD-F8FC2D1D5424}"/>
              </a:ext>
            </a:extLst>
          </p:cNvPr>
          <p:cNvGrpSpPr/>
          <p:nvPr/>
        </p:nvGrpSpPr>
        <p:grpSpPr>
          <a:xfrm>
            <a:off x="5998650" y="1652018"/>
            <a:ext cx="5181448" cy="4012559"/>
            <a:chOff x="6819344" y="995370"/>
            <a:chExt cx="5181448" cy="4012559"/>
          </a:xfrm>
        </p:grpSpPr>
        <p:pic>
          <p:nvPicPr>
            <p:cNvPr id="3074" name="Picture 2" descr="The Q0L1 Programmable Keypad Is the Secret Weapon I Didn't Know My Workflow  Needed">
              <a:extLst>
                <a:ext uri="{FF2B5EF4-FFF2-40B4-BE49-F238E27FC236}">
                  <a16:creationId xmlns:a16="http://schemas.microsoft.com/office/drawing/2014/main" id="{2802A19B-B463-B6CA-5990-B4F564846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00342">
              <a:off x="7574152" y="1850070"/>
              <a:ext cx="3714597" cy="315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豆包App Logo">
              <a:extLst>
                <a:ext uri="{FF2B5EF4-FFF2-40B4-BE49-F238E27FC236}">
                  <a16:creationId xmlns:a16="http://schemas.microsoft.com/office/drawing/2014/main" id="{2606C2E3-969C-B0AF-DF66-F0A1562F9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344" y="995370"/>
              <a:ext cx="1120091" cy="112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9064FC00-10F1-683B-AE7D-539E27F3B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244" y="1020147"/>
              <a:ext cx="1120091" cy="1115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Google Gemini | IT | Pepperdine Community">
              <a:extLst>
                <a:ext uri="{FF2B5EF4-FFF2-40B4-BE49-F238E27FC236}">
                  <a16:creationId xmlns:a16="http://schemas.microsoft.com/office/drawing/2014/main" id="{01D31D52-5897-5367-3AEF-8471952B1F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144" y="1337658"/>
              <a:ext cx="1768839" cy="43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Chatgpt Logo: Over 701 Royalty-Free Licensable Stock Illustrations &amp;  Drawings | Shutterstock">
              <a:extLst>
                <a:ext uri="{FF2B5EF4-FFF2-40B4-BE49-F238E27FC236}">
                  <a16:creationId xmlns:a16="http://schemas.microsoft.com/office/drawing/2014/main" id="{DB0730E8-7CD3-2575-0C2F-F379A40DE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7791" y="1019182"/>
              <a:ext cx="903001" cy="111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430997EE-5B3B-A5A3-EAC7-2AC32FEF4B6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4519F5-6758-00A7-0E78-976B4F9ED3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671B41-C8C4-BB87-2BB7-6FA9C196B8A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51DC121-CE57-B32D-CB82-337EC89649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AA6DC8-15DF-3B70-EFAA-DFD9C62B78F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DD9F1-A92E-42A8-292C-3B4208C8A61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B7D553-5298-4511-5D79-702E25BB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学习目标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Learning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Objectives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B6D2103-AED3-73AA-2012-E65A8D67DEA1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BCE95C9-682E-A31D-476C-EC2CECF73D9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C3EE695-289D-E8F4-1929-790ACB8BB986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这门课能给你带来什么？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6527EB-5A5D-8A34-18A3-AC4C0DB58657}"/>
              </a:ext>
            </a:extLst>
          </p:cNvPr>
          <p:cNvSpPr txBox="1"/>
          <p:nvPr/>
        </p:nvSpPr>
        <p:spPr>
          <a:xfrm>
            <a:off x="804384" y="2360427"/>
            <a:ext cx="6096000" cy="190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破局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刚需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68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B85D3-E406-FE3E-7ED1-E4AE5417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9F2DFD-BC44-4668-CAA9-E884C3317A2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EF70939-AE34-B2CB-5783-B7C35399A24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E5090E-C5FE-368A-009D-04D0370DA1F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5FCC786-794C-B607-7051-B2E7D4B15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4435AE4-E8ED-505D-7C3F-36B1E0320F5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DD5A0A-45CF-28BB-3765-81CB24981B5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2C140435-3B48-2504-9D40-9E0067E40BE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D66F3D1-6B09-E481-5787-B8E04D9471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73C570AD-4C88-3508-0247-17002D96B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FFA320F6-5DB4-D265-CAA8-A69D27D974FA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C4F2604-73E0-BAC3-7B3C-5D0A77FFED2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Chapter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E9427E75-E19E-D392-90BE-A145830BFFB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GB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章节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内容简介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127BE5E-753E-C374-240B-C1CA687ADE43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2.2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D3FDF8C0-DC04-64E6-4CB6-289974B8BC7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2CE7DEBB-7473-8FB6-C327-28332A241BE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96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1577-6E05-0314-D823-0A9582FC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07B0FC-8FB8-105D-11F9-5B77EDDC1D1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C8BBC7-0FDB-7E9C-8C00-5468F6DD379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63539A-EB21-B226-8E1B-0F209E4BA1D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E61650A-F428-BD13-E82D-EA3B948BF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1E53F3-4924-336D-09F3-6CEE9DBF1F7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D5B70A-3E32-AD41-CB67-B7B2132455D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2A0B7F8-1623-283D-3F72-2F677C75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B3DB914-D36C-9D22-6A08-34209745043E}"/>
              </a:ext>
            </a:extLst>
          </p:cNvPr>
          <p:cNvSpPr/>
          <p:nvPr/>
        </p:nvSpPr>
        <p:spPr>
          <a:xfrm>
            <a:off x="4369734" y="4723301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6821F6-9A7C-43BD-1E9F-B148D76D348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81114795-0920-45A6-F05B-256D89ADE20F}"/>
              </a:ext>
            </a:extLst>
          </p:cNvPr>
          <p:cNvSpPr/>
          <p:nvPr/>
        </p:nvSpPr>
        <p:spPr>
          <a:xfrm>
            <a:off x="3965724" y="2011208"/>
            <a:ext cx="403057" cy="283558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B457377-9E69-AEBF-9F1E-9CC5DDB020F8}"/>
              </a:ext>
            </a:extLst>
          </p:cNvPr>
          <p:cNvGrpSpPr/>
          <p:nvPr/>
        </p:nvGrpSpPr>
        <p:grpSpPr>
          <a:xfrm>
            <a:off x="4439634" y="2043661"/>
            <a:ext cx="6518624" cy="494751"/>
            <a:chOff x="1235567" y="2886680"/>
            <a:chExt cx="6518624" cy="49475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753B79E-C2D9-EC35-76FD-AC4A5F595429}"/>
                </a:ext>
              </a:extLst>
            </p:cNvPr>
            <p:cNvSpPr txBox="1"/>
            <p:nvPr/>
          </p:nvSpPr>
          <p:spPr>
            <a:xfrm>
              <a:off x="2887845" y="2886680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FABE62F-3C56-4F88-10E2-9ACC07365AEA}"/>
                </a:ext>
              </a:extLst>
            </p:cNvPr>
            <p:cNvGrpSpPr/>
            <p:nvPr/>
          </p:nvGrpSpPr>
          <p:grpSpPr>
            <a:xfrm>
              <a:off x="1235567" y="2891601"/>
              <a:ext cx="1343891" cy="484909"/>
              <a:chOff x="1677719" y="1948024"/>
              <a:chExt cx="1343891" cy="484909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348BD94C-0696-9CC1-3CF9-F97C438165DD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256CB3-E3C2-8C2B-F94F-6C0617F16785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基础章节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1B2EC5F-07CE-800C-8DCA-3D6123E1C033}"/>
              </a:ext>
            </a:extLst>
          </p:cNvPr>
          <p:cNvSpPr txBox="1"/>
          <p:nvPr/>
        </p:nvSpPr>
        <p:spPr>
          <a:xfrm>
            <a:off x="1233742" y="3198167"/>
            <a:ext cx="2638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课程章节设置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882D023-7150-69F0-C6E2-A7707E4D7743}"/>
              </a:ext>
            </a:extLst>
          </p:cNvPr>
          <p:cNvGrpSpPr/>
          <p:nvPr/>
        </p:nvGrpSpPr>
        <p:grpSpPr>
          <a:xfrm>
            <a:off x="4439634" y="3016635"/>
            <a:ext cx="6518624" cy="494751"/>
            <a:chOff x="1235567" y="3859654"/>
            <a:chExt cx="6518624" cy="49475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3CAC0A4-A87E-DD54-9D68-E7E800B18B23}"/>
                </a:ext>
              </a:extLst>
            </p:cNvPr>
            <p:cNvGrpSpPr/>
            <p:nvPr/>
          </p:nvGrpSpPr>
          <p:grpSpPr>
            <a:xfrm>
              <a:off x="1235567" y="3864575"/>
              <a:ext cx="1343891" cy="484909"/>
              <a:chOff x="1677719" y="1948024"/>
              <a:chExt cx="1343891" cy="484909"/>
            </a:xfrm>
          </p:grpSpPr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508A7A3-88CE-1F4A-0297-583E0677CE5B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F97326-A7A1-0985-B73A-0E03348BDED6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</a:t>
                </a: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66844A9-DD38-FC00-C494-4FB31AB6A5FD}"/>
                </a:ext>
              </a:extLst>
            </p:cNvPr>
            <p:cNvSpPr txBox="1"/>
            <p:nvPr/>
          </p:nvSpPr>
          <p:spPr>
            <a:xfrm>
              <a:off x="2887845" y="3859654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或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365D95C-76CA-D4CE-2944-87707CB9C76B}"/>
              </a:ext>
            </a:extLst>
          </p:cNvPr>
          <p:cNvSpPr txBox="1"/>
          <p:nvPr/>
        </p:nvSpPr>
        <p:spPr>
          <a:xfrm>
            <a:off x="4462548" y="381457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期中：小组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汇报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569B50-7C90-E3BA-C83F-FB4C56411400}"/>
              </a:ext>
            </a:extLst>
          </p:cNvPr>
          <p:cNvSpPr txBox="1"/>
          <p:nvPr/>
        </p:nvSpPr>
        <p:spPr>
          <a:xfrm>
            <a:off x="4462548" y="445065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期末：个人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海报 展示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2B9FE6E-925E-EAD8-4C79-556CCEB10A8F}"/>
              </a:ext>
            </a:extLst>
          </p:cNvPr>
          <p:cNvSpPr txBox="1"/>
          <p:nvPr/>
        </p:nvSpPr>
        <p:spPr>
          <a:xfrm>
            <a:off x="7653431" y="3057815"/>
            <a:ext cx="134391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？？？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8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B7CD-9949-638F-84B5-80BD956C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0CBDAB-C433-7E80-9D42-B1685399AED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9BC12C-F1B6-34DB-7F51-00067FD896C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268402-3DEC-A656-FA84-1B4F5ABDBB3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6C5741C-17CC-DA29-EE71-544D3DB15A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1D163C-21D8-0501-B47C-2C3EC900C51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E22EBF-E126-F320-FC05-08DED316A64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A169D78-2D79-74B2-8687-134E83E2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4134C0-79C1-2724-C16E-1746F7A0BA6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7F20B32-FF8E-EE84-D471-9709AD2A6DFE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入门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D807E81-D70E-9B50-FD37-F042E7F8963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Studio </a:t>
            </a:r>
            <a:r>
              <a:rPr lang="zh-CN" altLang="en-GB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工作流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37CB6A7-187F-8573-A16C-043F0C00173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99B81A9-0F31-D7F9-48AF-276CB14250A9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项目化规范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2878D6-7876-4035-6772-9C9E295E6D3D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可复现报告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A911DF8-0455-695B-4086-4177E7FDBB7E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二章 数据处理与探索性分析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329C201-B16D-0A9C-C484-0A6F6C5FCF0C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数据类型与结构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BBD2375-41B8-9BF9-4F6C-4CBC71C58C11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整洁数据概念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B9A13FA-1D78-9F62-5671-7A932803F410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数据处理工作流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B479809-D7C3-0BCE-D12F-F16AAF0EE4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探索性数据分析 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EDA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10E0B6F4-2D0B-08DD-427E-79E87D2B482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5325A9E9-8A15-708F-56C0-1B45F22C7674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80DCFE-328A-9D42-3145-09B44D515D31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C857AE9C-AD0F-66A9-AA46-1B8BB1D8A47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DCACEB1-5037-5DEE-1510-999A3D2B9DBC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8CE7FF8-C9EF-8EFE-5B16-289D44AB0F67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1EFA3760-9F83-89C2-C7F5-40D4785241F4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6F7180B-08AE-2C04-BAAF-BB6C4A33A605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95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6F28-D5B5-4F96-4859-8CC26C97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AE049F-382F-839D-BC4E-AF63305F32F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EDF50C-B0D1-7CD8-F0CE-6BB5E18B6F0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E6FB86-981D-110E-F866-C31CCFA0784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6236E96-C1FE-E2A0-214F-D19D43D93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BDC07C6-A75E-87D8-2B17-EBC7BF4E596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09DB57-8CDA-F680-C625-C997E46CED9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A51B1D8-4D75-C637-FBDC-E016C4B6BDF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9136D25-726D-83C2-CF95-BD1D1E7452BD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FD1637-8AA6-1568-7FA2-77881E6E637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`ggplot2`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基本框架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2B17045-8DEE-6341-3DEF-FE72DEAFE1B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B96301A-6B58-7B2B-594A-BF3215C20B7E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科研常见图形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20B6E4-42F3-29BA-5C2A-5DD9978C0137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50145D-21F1-78DE-850F-58676024B6CF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：空间制图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C58CD6F-7F87-4D58-54F8-A05AAE8C8F3A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FD4DB24-855D-CE67-C1E1-18D43E3A19E5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包空间数据读取与处理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8CC221-223C-E0ED-9D57-5E106A965FE7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空间制图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F7EE43-F917-6620-A342-7EE65A4062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966E7ECD-168D-1243-EB7A-2552F8713997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038459CA-8BB3-D781-E461-882F59973B1C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FEA12F-1B5A-BA56-89E1-1CCD847DC808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2390A6F-25CF-6202-264B-081D72AA8E46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191607D-6885-ACB9-AB02-8D03013ACA34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D2CDD6-2037-059C-F729-2E2220EE8439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997C2B97-70C2-F978-FCA4-F0EDD163EC53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3773E02-A4BD-C5E1-26BF-1DA4D73F43CD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标题 7">
            <a:extLst>
              <a:ext uri="{FF2B5EF4-FFF2-40B4-BE49-F238E27FC236}">
                <a16:creationId xmlns:a16="http://schemas.microsoft.com/office/drawing/2014/main" id="{3C1806F2-29EC-8985-ADAC-3B41C943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71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1190326"/>
            <a:ext cx="3372628" cy="743446"/>
            <a:chOff x="7300452" y="2048744"/>
            <a:chExt cx="3372628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Personal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个人简介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788931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Course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课程简介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4387536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Multi-source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Spatiotemporal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多源时空数据导论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5D1B-6B48-1DCE-F43C-73760C3EE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D722F8-EFAD-AA77-4959-1ED5CAF654F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CEDCF4-9329-5FD4-D357-B153B87CD41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4B532F-0051-7E8F-D250-35AFE4FE95D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C3044FF-85D5-4B91-2047-6B77BDA753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5E151B0-D5EA-8493-3120-5CAA21ED943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3EE2D7-068F-0D90-2674-09891209CF0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6F05FD2-9646-E1D6-FD46-7BE913FD96A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5996C72-63DB-DA40-2CBE-415001A1446F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：空间点数据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99B027-A1A5-20F3-8D09-AFBED1A7AA54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5BC91C3-FB25-DC36-6E28-7D0B41B7EEE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84A5A8D-B886-6BBC-DE57-4DFFF3BD0CC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94BECC-B70A-16D8-64D3-55B8B524B12C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5057B4D-DACE-E216-475C-AD21377F5AA4}"/>
              </a:ext>
            </a:extLst>
          </p:cNvPr>
          <p:cNvSpPr txBox="1"/>
          <p:nvPr/>
        </p:nvSpPr>
        <p:spPr>
          <a:xfrm>
            <a:off x="6280300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：图与网络分析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7904737-849B-C24A-8ADE-CFAC23D879DD}"/>
              </a:ext>
            </a:extLst>
          </p:cNvPr>
          <p:cNvSpPr txBox="1"/>
          <p:nvPr/>
        </p:nvSpPr>
        <p:spPr>
          <a:xfrm>
            <a:off x="6625736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网络数据导论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9FDA724-8FE0-D7D3-2B96-B45DA7E07966}"/>
              </a:ext>
            </a:extLst>
          </p:cNvPr>
          <p:cNvSpPr txBox="1"/>
          <p:nvPr/>
        </p:nvSpPr>
        <p:spPr>
          <a:xfrm>
            <a:off x="6625736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5881F82-39A7-F48A-632B-205E908A2B69}"/>
              </a:ext>
            </a:extLst>
          </p:cNvPr>
          <p:cNvSpPr txBox="1"/>
          <p:nvPr/>
        </p:nvSpPr>
        <p:spPr>
          <a:xfrm>
            <a:off x="6625736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024E5617-611D-1BE5-B7E2-9B57B54F9E6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8AFB563A-85D2-41DF-61A0-4B5D2578C3A8}"/>
              </a:ext>
            </a:extLst>
          </p:cNvPr>
          <p:cNvSpPr/>
          <p:nvPr/>
        </p:nvSpPr>
        <p:spPr>
          <a:xfrm>
            <a:off x="6278682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7D868C9-92D0-DC89-944E-9E824B32FDB7}"/>
              </a:ext>
            </a:extLst>
          </p:cNvPr>
          <p:cNvSpPr txBox="1"/>
          <p:nvPr/>
        </p:nvSpPr>
        <p:spPr>
          <a:xfrm>
            <a:off x="294485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网格密铺与空间自相关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DED06BB-519B-752E-170F-D2D85753ABF0}"/>
              </a:ext>
            </a:extLst>
          </p:cNvPr>
          <p:cNvSpPr txBox="1"/>
          <p:nvPr/>
        </p:nvSpPr>
        <p:spPr>
          <a:xfrm>
            <a:off x="294485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核密度估计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KDE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A1B7A43-AFBF-F78B-BEE5-4F78B52DA4F8}"/>
              </a:ext>
            </a:extLst>
          </p:cNvPr>
          <p:cNvSpPr txBox="1"/>
          <p:nvPr/>
        </p:nvSpPr>
        <p:spPr>
          <a:xfrm>
            <a:off x="294485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密度聚类方式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DBSCAN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05A348D-5936-E79E-C7EE-5E68A9B83217}"/>
              </a:ext>
            </a:extLst>
          </p:cNvPr>
          <p:cNvSpPr txBox="1"/>
          <p:nvPr/>
        </p:nvSpPr>
        <p:spPr>
          <a:xfrm>
            <a:off x="457796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点数据空间可视化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FC38C6B-6948-32C9-77DF-92B8BEDA99D1}"/>
              </a:ext>
            </a:extLst>
          </p:cNvPr>
          <p:cNvSpPr txBox="1"/>
          <p:nvPr/>
        </p:nvSpPr>
        <p:spPr>
          <a:xfrm>
            <a:off x="457796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点数据获取与处理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FB0AD81-5B8A-615B-A013-BD2477EAAD23}"/>
              </a:ext>
            </a:extLst>
          </p:cNvPr>
          <p:cNvSpPr txBox="1"/>
          <p:nvPr/>
        </p:nvSpPr>
        <p:spPr>
          <a:xfrm>
            <a:off x="457796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社交媒体打卡；房源等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3A956D-10EB-551E-09EF-DD2D21C2E351}"/>
              </a:ext>
            </a:extLst>
          </p:cNvPr>
          <p:cNvSpPr txBox="1"/>
          <p:nvPr/>
        </p:nvSpPr>
        <p:spPr>
          <a:xfrm>
            <a:off x="911423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节点中心度测量 （</a:t>
            </a:r>
            <a:r>
              <a:rPr lang="en-GB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Centrality)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10DB462-5938-4581-AD90-18A37345FB3D}"/>
              </a:ext>
            </a:extLst>
          </p:cNvPr>
          <p:cNvSpPr txBox="1"/>
          <p:nvPr/>
        </p:nvSpPr>
        <p:spPr>
          <a:xfrm>
            <a:off x="911423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基础拓扑指标计算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4CA91BA-7AFB-3A4B-8E55-DB4B986B1978}"/>
              </a:ext>
            </a:extLst>
          </p:cNvPr>
          <p:cNvSpPr txBox="1"/>
          <p:nvPr/>
        </p:nvSpPr>
        <p:spPr>
          <a:xfrm>
            <a:off x="911423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社区发现算法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Louvain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5EF621A-8A23-7C9B-0A2D-E839379BD57A}"/>
              </a:ext>
            </a:extLst>
          </p:cNvPr>
          <p:cNvSpPr txBox="1"/>
          <p:nvPr/>
        </p:nvSpPr>
        <p:spPr>
          <a:xfrm>
            <a:off x="628030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数据处理与可视化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3148214-7E13-50A8-A176-EA5607490E4B}"/>
              </a:ext>
            </a:extLst>
          </p:cNvPr>
          <p:cNvSpPr txBox="1"/>
          <p:nvPr/>
        </p:nvSpPr>
        <p:spPr>
          <a:xfrm>
            <a:off x="628030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空间权重与图转换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57BB6CA-ACBF-3C35-4272-AF82C82650EC}"/>
              </a:ext>
            </a:extLst>
          </p:cNvPr>
          <p:cNvSpPr txBox="1"/>
          <p:nvPr/>
        </p:nvSpPr>
        <p:spPr>
          <a:xfrm>
            <a:off x="628030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；社会网络等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B0C8102-D52F-D2FE-84F7-73446336A9AC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53" name="圆角矩形 52">
              <a:extLst>
                <a:ext uri="{FF2B5EF4-FFF2-40B4-BE49-F238E27FC236}">
                  <a16:creationId xmlns:a16="http://schemas.microsoft.com/office/drawing/2014/main" id="{0F740902-FCAA-7306-379A-B5D40EF9FCC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7FB7498-B70C-8911-A7CA-0BC7D2FBEE03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D71C3BD-D7C4-777B-9A9F-3F203597E56C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56" name="圆角矩形 55">
              <a:extLst>
                <a:ext uri="{FF2B5EF4-FFF2-40B4-BE49-F238E27FC236}">
                  <a16:creationId xmlns:a16="http://schemas.microsoft.com/office/drawing/2014/main" id="{3B4F8B77-16E5-6103-9339-7E1BB61DE49D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5B22BF8-2ECD-913D-94AF-C31DE9639184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标题 7">
            <a:extLst>
              <a:ext uri="{FF2B5EF4-FFF2-40B4-BE49-F238E27FC236}">
                <a16:creationId xmlns:a16="http://schemas.microsoft.com/office/drawing/2014/main" id="{B00EF8AE-61BE-2B0B-A45E-234825D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7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6654E-8E4D-E884-7632-E81B8388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CCE79F-DBD5-8D71-BE16-9737C535E1C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24E766-CD63-9446-178F-0EE52D17946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87AB82-16AC-968A-42F6-58EFFEF3421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C8D943C-43BF-CCE4-81C4-515C61BD5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38732D-FF55-1DBE-C4C1-0FEB77897F4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271F4E-9E8F-C4DD-88D9-25719EFE14B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3DB45DB-C7D9-04CC-7BBC-27FC1704EFBE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9E6A0EE-9655-290F-E7CE-3FCF6E185893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七章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：聚类分析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33C865-F655-FB26-15D8-C2DE13E698B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D26BE63-85F1-BE78-E6AD-EEEFA47E9BD8}"/>
              </a:ext>
            </a:extLst>
          </p:cNvPr>
          <p:cNvSpPr txBox="1"/>
          <p:nvPr/>
        </p:nvSpPr>
        <p:spPr>
          <a:xfrm>
            <a:off x="628191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 defTabSz="864108">
              <a:buFont typeface="Wingdings" panose="05000000000000000000" pitchFamily="2" charset="2"/>
              <a:buChar char="Ø"/>
              <a:defRPr sz="2400" b="1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GB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第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八章 专题研究 </a:t>
            </a:r>
            <a:r>
              <a:rPr lang="en-US" altLang="zh-CN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4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：综合指数构建</a:t>
            </a:r>
            <a:endParaRPr lang="en-US" altLang="zh-CN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B6D2501-FF0E-01E3-55E2-667FC4FD0175}"/>
              </a:ext>
            </a:extLst>
          </p:cNvPr>
          <p:cNvSpPr txBox="1"/>
          <p:nvPr/>
        </p:nvSpPr>
        <p:spPr>
          <a:xfrm>
            <a:off x="3319039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K-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均值聚类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DC66CA-F44F-DE91-DEF3-DDA74E7B1DC7}"/>
              </a:ext>
            </a:extLst>
          </p:cNvPr>
          <p:cNvSpPr txBox="1"/>
          <p:nvPr/>
        </p:nvSpPr>
        <p:spPr>
          <a:xfrm>
            <a:off x="3319039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主成分分析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PCA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AE9CC93-00B2-EBCC-5BCF-0123133A87EB}"/>
              </a:ext>
            </a:extLst>
          </p:cNvPr>
          <p:cNvSpPr txBox="1"/>
          <p:nvPr/>
        </p:nvSpPr>
        <p:spPr>
          <a:xfrm>
            <a:off x="3319039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层次聚类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802E536-6D1E-1770-AE5F-85EF5BFAD2B8}"/>
              </a:ext>
            </a:extLst>
          </p:cNvPr>
          <p:cNvSpPr txBox="1"/>
          <p:nvPr/>
        </p:nvSpPr>
        <p:spPr>
          <a:xfrm>
            <a:off x="457796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地理人口特征分类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87E6AD9-014D-96EE-5FF4-A3613A7531A2}"/>
              </a:ext>
            </a:extLst>
          </p:cNvPr>
          <p:cNvSpPr txBox="1"/>
          <p:nvPr/>
        </p:nvSpPr>
        <p:spPr>
          <a:xfrm>
            <a:off x="457796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人口普查处理与可视化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8535AD2-26C7-8C64-3A99-D70A49106385}"/>
              </a:ext>
            </a:extLst>
          </p:cNvPr>
          <p:cNvSpPr txBox="1"/>
          <p:nvPr/>
        </p:nvSpPr>
        <p:spPr>
          <a:xfrm>
            <a:off x="457796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人口普查数据；人居环境等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42CD773-49AC-7FBA-93D4-9B3995E6E09C}"/>
              </a:ext>
            </a:extLst>
          </p:cNvPr>
          <p:cNvSpPr txBox="1"/>
          <p:nvPr/>
        </p:nvSpPr>
        <p:spPr>
          <a:xfrm>
            <a:off x="911423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数据标准化与权重计算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DDE986D-39B2-2B96-A5B1-361310C957A5}"/>
              </a:ext>
            </a:extLst>
          </p:cNvPr>
          <p:cNvSpPr txBox="1"/>
          <p:nvPr/>
        </p:nvSpPr>
        <p:spPr>
          <a:xfrm>
            <a:off x="911423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主成分分析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PCA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DC16F96-5135-9688-3248-62F418547B76}"/>
              </a:ext>
            </a:extLst>
          </p:cNvPr>
          <p:cNvSpPr txBox="1"/>
          <p:nvPr/>
        </p:nvSpPr>
        <p:spPr>
          <a:xfrm>
            <a:off x="911423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全局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局部 空间自相关分析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F0D0AB7-8216-65D1-AE64-84921EA6AAF0}"/>
              </a:ext>
            </a:extLst>
          </p:cNvPr>
          <p:cNvSpPr txBox="1"/>
          <p:nvPr/>
        </p:nvSpPr>
        <p:spPr>
          <a:xfrm>
            <a:off x="6269018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4A38741-5E5D-4752-DF97-1F6DE797E414}"/>
              </a:ext>
            </a:extLst>
          </p:cNvPr>
          <p:cNvSpPr txBox="1"/>
          <p:nvPr/>
        </p:nvSpPr>
        <p:spPr>
          <a:xfrm>
            <a:off x="6269018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多维社会剥夺指数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ED66B2E-7319-F9DE-128D-5423A3DE001E}"/>
              </a:ext>
            </a:extLst>
          </p:cNvPr>
          <p:cNvSpPr txBox="1"/>
          <p:nvPr/>
        </p:nvSpPr>
        <p:spPr>
          <a:xfrm>
            <a:off x="6269018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人口普查数据；人居环境等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8011E19-CCAE-6D5D-B7D6-4F9FE1368CCA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数据降维 与 聚类分析导论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E577539-B577-97DB-EC55-6C44BE8D29E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8679644-B1E3-B245-8389-29DAA6E31299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774C52-1DAF-00F3-387B-637B631B4029}"/>
              </a:ext>
            </a:extLst>
          </p:cNvPr>
          <p:cNvSpPr txBox="1"/>
          <p:nvPr/>
        </p:nvSpPr>
        <p:spPr>
          <a:xfrm>
            <a:off x="662735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数据降维 与 指数构建导论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369B095-4FD3-F376-0C19-CDE24C552421}"/>
              </a:ext>
            </a:extLst>
          </p:cNvPr>
          <p:cNvSpPr txBox="1"/>
          <p:nvPr/>
        </p:nvSpPr>
        <p:spPr>
          <a:xfrm>
            <a:off x="662735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6F81AEF-8884-E380-88D3-32013CA26981}"/>
              </a:ext>
            </a:extLst>
          </p:cNvPr>
          <p:cNvSpPr txBox="1"/>
          <p:nvPr/>
        </p:nvSpPr>
        <p:spPr>
          <a:xfrm>
            <a:off x="662735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左大括号 52">
            <a:extLst>
              <a:ext uri="{FF2B5EF4-FFF2-40B4-BE49-F238E27FC236}">
                <a16:creationId xmlns:a16="http://schemas.microsoft.com/office/drawing/2014/main" id="{20A8FBAB-1D2B-899A-AD51-C7939A6D8B6A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531D85CE-4437-98D4-2D57-C29F06731F25}"/>
              </a:ext>
            </a:extLst>
          </p:cNvPr>
          <p:cNvSpPr/>
          <p:nvPr/>
        </p:nvSpPr>
        <p:spPr>
          <a:xfrm>
            <a:off x="6280300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94F7D87-101E-F6E0-33CA-EA172CC3AD16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65" name="圆角矩形 64">
              <a:extLst>
                <a:ext uri="{FF2B5EF4-FFF2-40B4-BE49-F238E27FC236}">
                  <a16:creationId xmlns:a16="http://schemas.microsoft.com/office/drawing/2014/main" id="{C6E00DAF-D77A-9576-A7FD-31751CB78CBF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3F4A196-90A3-5EE2-CC76-720137D3D523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9820718-528D-69A7-D4BF-4889CBF37D1D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32478D5B-B0B7-B617-9AA2-0FF97E16B15C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8170F47-1A65-97C4-82EF-1BE6FF366EB5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标题 7">
            <a:extLst>
              <a:ext uri="{FF2B5EF4-FFF2-40B4-BE49-F238E27FC236}">
                <a16:creationId xmlns:a16="http://schemas.microsoft.com/office/drawing/2014/main" id="{A805D25E-5539-3B80-92E2-46228BCA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758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28D35-D62E-61F5-9CEC-5E21F96FF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447D5B7-1236-0463-D692-E77BDB4426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C7C469-5E27-1F05-C491-EE186EDE03F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C75DD9-C13E-0D6E-9B7A-D67EE3723A6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F23DE0A-74C9-2877-D30A-B64DB48F6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787A94-B61D-E67F-9AB9-C1730F1D7AD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EC836E-4CCA-B86B-78AE-8EE9E26E19F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B6A56C4-AEA6-5773-C8F8-7C3E8E55A571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06A0652-7A31-0A24-6AC4-3A1C2CF9655B}"/>
              </a:ext>
            </a:extLst>
          </p:cNvPr>
          <p:cNvSpPr txBox="1"/>
          <p:nvPr/>
        </p:nvSpPr>
        <p:spPr>
          <a:xfrm>
            <a:off x="458948" y="1303911"/>
            <a:ext cx="6277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 defTabSz="864108">
              <a:buFont typeface="Wingdings" panose="05000000000000000000" pitchFamily="2" charset="2"/>
              <a:buChar char="Ø"/>
              <a:defRPr sz="2400" b="1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GB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第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九章 专题研究 </a:t>
            </a:r>
            <a:r>
              <a:rPr lang="en-US" altLang="zh-CN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5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：自然语言处理</a:t>
            </a:r>
            <a:endParaRPr lang="en-US" altLang="zh-CN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C126D2C-A765-6712-A0CE-5EC9AFC2FD9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F0627257-C3D2-80DA-2D49-D3D45EE6F066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自然语言处理导论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A03C6B0-6AC1-AD4C-DC6A-04227D84E53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2E21ED6-C34B-E2CD-3EAC-162768937B29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左大括号 37">
            <a:extLst>
              <a:ext uri="{FF2B5EF4-FFF2-40B4-BE49-F238E27FC236}">
                <a16:creationId xmlns:a16="http://schemas.microsoft.com/office/drawing/2014/main" id="{A91D56C4-BFCE-7341-A4C6-5F173F910C1F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956A101-7669-252A-6117-D7679CBF8B23}"/>
              </a:ext>
            </a:extLst>
          </p:cNvPr>
          <p:cNvSpPr txBox="1"/>
          <p:nvPr/>
        </p:nvSpPr>
        <p:spPr>
          <a:xfrm>
            <a:off x="2944850" y="49588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关键词提取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(TF-IDF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与词频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A70AF-4B05-87E1-DD64-3309F7FB4209}"/>
              </a:ext>
            </a:extLst>
          </p:cNvPr>
          <p:cNvSpPr txBox="1"/>
          <p:nvPr/>
        </p:nvSpPr>
        <p:spPr>
          <a:xfrm>
            <a:off x="2944850" y="54160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主题模型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LDA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聚类分析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3132863-840B-EE87-4E9A-96B5789B7755}"/>
              </a:ext>
            </a:extLst>
          </p:cNvPr>
          <p:cNvSpPr txBox="1"/>
          <p:nvPr/>
        </p:nvSpPr>
        <p:spPr>
          <a:xfrm>
            <a:off x="2944850" y="58732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情感分析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基于情感词典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4AD3355-9763-F2E0-D9B1-1A82792F4F02}"/>
              </a:ext>
            </a:extLst>
          </p:cNvPr>
          <p:cNvSpPr txBox="1"/>
          <p:nvPr/>
        </p:nvSpPr>
        <p:spPr>
          <a:xfrm>
            <a:off x="457796" y="49588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文本获取与语料构建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B7DD879-0DB8-D318-C937-F7234EC7CCBA}"/>
              </a:ext>
            </a:extLst>
          </p:cNvPr>
          <p:cNvSpPr txBox="1"/>
          <p:nvPr/>
        </p:nvSpPr>
        <p:spPr>
          <a:xfrm>
            <a:off x="457796" y="54160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自然语言预处理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5E0981D-EDCF-9C06-47B8-02617313EAD0}"/>
              </a:ext>
            </a:extLst>
          </p:cNvPr>
          <p:cNvSpPr txBox="1"/>
          <p:nvPr/>
        </p:nvSpPr>
        <p:spPr>
          <a:xfrm>
            <a:off x="457796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社交媒体；房源评价等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7745CDC-C289-5269-76B1-95CD60D32C15}"/>
              </a:ext>
            </a:extLst>
          </p:cNvPr>
          <p:cNvSpPr txBox="1"/>
          <p:nvPr/>
        </p:nvSpPr>
        <p:spPr>
          <a:xfrm>
            <a:off x="6280300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十章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：时间序列分析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B2BF84F-775B-2FEF-1476-2F02A96B34BA}"/>
              </a:ext>
            </a:extLst>
          </p:cNvPr>
          <p:cNvSpPr txBox="1"/>
          <p:nvPr/>
        </p:nvSpPr>
        <p:spPr>
          <a:xfrm>
            <a:off x="6625736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时间序列数据导论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57B5007-CA86-F206-1DE1-18D4D3A448C9}"/>
              </a:ext>
            </a:extLst>
          </p:cNvPr>
          <p:cNvSpPr txBox="1"/>
          <p:nvPr/>
        </p:nvSpPr>
        <p:spPr>
          <a:xfrm>
            <a:off x="6625736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D697B58-3329-4703-4940-69B82699AC53}"/>
              </a:ext>
            </a:extLst>
          </p:cNvPr>
          <p:cNvSpPr txBox="1"/>
          <p:nvPr/>
        </p:nvSpPr>
        <p:spPr>
          <a:xfrm>
            <a:off x="6625736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左大括号 68">
            <a:extLst>
              <a:ext uri="{FF2B5EF4-FFF2-40B4-BE49-F238E27FC236}">
                <a16:creationId xmlns:a16="http://schemas.microsoft.com/office/drawing/2014/main" id="{855C5077-2FA1-99D5-CE35-41120CC49A7C}"/>
              </a:ext>
            </a:extLst>
          </p:cNvPr>
          <p:cNvSpPr/>
          <p:nvPr/>
        </p:nvSpPr>
        <p:spPr>
          <a:xfrm>
            <a:off x="6278682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151BE65-4538-7B95-FBAC-32289064610D}"/>
              </a:ext>
            </a:extLst>
          </p:cNvPr>
          <p:cNvSpPr/>
          <p:nvPr/>
        </p:nvSpPr>
        <p:spPr>
          <a:xfrm>
            <a:off x="6096001" y="1177636"/>
            <a:ext cx="6031452" cy="5043141"/>
          </a:xfrm>
          <a:prstGeom prst="rect">
            <a:avLst/>
          </a:prstGeom>
          <a:noFill/>
          <a:ln w="38100" cap="rnd">
            <a:solidFill>
              <a:srgbClr val="FF0000">
                <a:alpha val="70000"/>
              </a:srgb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818BE87-104B-B594-39F2-B3EA9F8A294B}"/>
              </a:ext>
            </a:extLst>
          </p:cNvPr>
          <p:cNvSpPr txBox="1"/>
          <p:nvPr/>
        </p:nvSpPr>
        <p:spPr>
          <a:xfrm>
            <a:off x="10014155" y="619074"/>
            <a:ext cx="211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投票自选、待定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D021F04-CEAF-177C-99DB-A3B87BBA2EA4}"/>
              </a:ext>
            </a:extLst>
          </p:cNvPr>
          <p:cNvSpPr txBox="1"/>
          <p:nvPr/>
        </p:nvSpPr>
        <p:spPr>
          <a:xfrm>
            <a:off x="8900563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时序数据分解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37D640D-5170-E38B-7960-55A7AB9AD135}"/>
              </a:ext>
            </a:extLst>
          </p:cNvPr>
          <p:cNvSpPr txBox="1"/>
          <p:nvPr/>
        </p:nvSpPr>
        <p:spPr>
          <a:xfrm>
            <a:off x="8900563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时间自相关分析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ACF/PACF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B1A5FDD-45B8-B5A9-F846-5CF0146A1BD7}"/>
              </a:ext>
            </a:extLst>
          </p:cNvPr>
          <p:cNvSpPr txBox="1"/>
          <p:nvPr/>
        </p:nvSpPr>
        <p:spPr>
          <a:xfrm>
            <a:off x="8900563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时间序列聚类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DTW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规整）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2FE6317-522C-9A1F-4CEA-4808B9E0AE98}"/>
              </a:ext>
            </a:extLst>
          </p:cNvPr>
          <p:cNvSpPr txBox="1"/>
          <p:nvPr/>
        </p:nvSpPr>
        <p:spPr>
          <a:xfrm>
            <a:off x="6269018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时序数据解析与预处理 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AB30C84-0D0C-6C9F-F31D-E902A093F705}"/>
              </a:ext>
            </a:extLst>
          </p:cNvPr>
          <p:cNvSpPr txBox="1"/>
          <p:nvPr/>
        </p:nvSpPr>
        <p:spPr>
          <a:xfrm>
            <a:off x="6269018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移动窗口与平滑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C56AC5A-3C34-37C1-F212-D967899E2124}"/>
              </a:ext>
            </a:extLst>
          </p:cNvPr>
          <p:cNvSpPr txBox="1"/>
          <p:nvPr/>
        </p:nvSpPr>
        <p:spPr>
          <a:xfrm>
            <a:off x="6269018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时序数据可视化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84734286-54EB-3732-1D04-37FD630E5985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89" name="圆角矩形 88">
              <a:extLst>
                <a:ext uri="{FF2B5EF4-FFF2-40B4-BE49-F238E27FC236}">
                  <a16:creationId xmlns:a16="http://schemas.microsoft.com/office/drawing/2014/main" id="{6191307D-9E23-27F6-167B-17BDC7C199E7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BB8F58BD-7EE8-4C33-35DC-D9DB141A52CD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9F88EB54-2C4F-5116-1708-FCC3A9CD198A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92" name="圆角矩形 91">
              <a:extLst>
                <a:ext uri="{FF2B5EF4-FFF2-40B4-BE49-F238E27FC236}">
                  <a16:creationId xmlns:a16="http://schemas.microsoft.com/office/drawing/2014/main" id="{98E8F873-917D-81D2-EF6A-FE08D14A6415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821AD7D1-397B-6F66-7E25-3E386C02643C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标题 7">
            <a:extLst>
              <a:ext uri="{FF2B5EF4-FFF2-40B4-BE49-F238E27FC236}">
                <a16:creationId xmlns:a16="http://schemas.microsoft.com/office/drawing/2014/main" id="{AA280214-C049-4AD9-E9F1-61FE10DB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5694674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0" name="图形 99" descr="施工路障 纯色填充">
            <a:extLst>
              <a:ext uri="{FF2B5EF4-FFF2-40B4-BE49-F238E27FC236}">
                <a16:creationId xmlns:a16="http://schemas.microsoft.com/office/drawing/2014/main" id="{2628E544-E8AF-0789-7AFD-8165BC17E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8233" y="558075"/>
            <a:ext cx="458569" cy="4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5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E078-2579-5AEE-892E-3B1FAF92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A36263-B72F-3DCD-5717-E06681A7FE3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65D9A2-F667-C4D2-9ECC-66401F6C8DA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683E00-366C-20C9-F237-191602F662D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D42461B-96B9-6531-228B-32A96863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89A2A83-BBB8-4C97-04C6-6E43D797C47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55CE97-1CB3-907F-31F0-984F178EC18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9BAA64C3-0D5F-3045-E409-800937381B08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EC2D2258-9731-6779-B2A8-6688E16F8B00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6B6EF55-A3E3-0E40-991C-816F23EF6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EFEA41A8-A448-52F1-5B35-5A6142119556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6C8C774B-0793-9C4E-764B-F4ED3635CEA9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Online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Tutorial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E57B8DA2-683A-AE90-ED47-B3BB2D67E8A0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在线教程使用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BC939C6-B051-B6E0-4F60-EFA0086FCA54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2.3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CF7FFF4-4C13-0E4F-C00D-3FE3F434CEA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9A4ECC9E-B256-485C-DA1B-58D604CDCE1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1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784E3-8042-0EC5-A011-2F054E56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79A356A-C0F6-40CD-2535-B77897387A86}"/>
              </a:ext>
            </a:extLst>
          </p:cNvPr>
          <p:cNvSpPr/>
          <p:nvPr/>
        </p:nvSpPr>
        <p:spPr>
          <a:xfrm>
            <a:off x="9626426" y="3427174"/>
            <a:ext cx="2082768" cy="899059"/>
          </a:xfrm>
          <a:prstGeom prst="ellipse">
            <a:avLst/>
          </a:prstGeom>
          <a:solidFill>
            <a:srgbClr val="FF000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2880B9D-0891-2F81-DD21-8841E1DC4FC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9D98AC-083E-EF76-8907-BC329AA0FB5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17261C-C9A9-655C-DD1A-282D61FA28E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4F91ADD-327A-3FD4-16F7-B94A3A0AB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46495DD-CAE3-CBC1-EBE9-7CD0AA37EF7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837F73D-4F78-E652-55B9-FCA6271ED25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B7CA993-0FEA-E401-1FAB-7584BEF5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F892B2B-C961-2C3D-A69C-2A832A0222ED}"/>
              </a:ext>
            </a:extLst>
          </p:cNvPr>
          <p:cNvSpPr txBox="1"/>
          <p:nvPr/>
        </p:nvSpPr>
        <p:spPr>
          <a:xfrm>
            <a:off x="5205198" y="462183"/>
            <a:ext cx="5124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dawn-</a:t>
            </a:r>
            <a:r>
              <a:rPr lang="en-GB" altLang="zh-CN" sz="2400" b="1" dirty="0" err="1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ecnu.github.io</a:t>
            </a: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/teaching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32E66FB-5848-FD28-824D-CE9410174BC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E3EE386-1DB9-E3F9-78DC-6FEF380C0F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157" y="1020906"/>
            <a:ext cx="6897684" cy="517630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0EEE5A1-0C81-63FC-9F3A-71CB39DEEB2F}"/>
              </a:ext>
            </a:extLst>
          </p:cNvPr>
          <p:cNvSpPr txBox="1"/>
          <p:nvPr/>
        </p:nvSpPr>
        <p:spPr>
          <a:xfrm>
            <a:off x="9626426" y="508349"/>
            <a:ext cx="2082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主要资源网站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303333-076D-8CD8-5477-4881EB17C341}"/>
              </a:ext>
            </a:extLst>
          </p:cNvPr>
          <p:cNvSpPr txBox="1"/>
          <p:nvPr/>
        </p:nvSpPr>
        <p:spPr>
          <a:xfrm>
            <a:off x="403480" y="4281766"/>
            <a:ext cx="190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</a:t>
            </a:r>
            <a:endParaRPr lang="en-GB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BC8E07A-2319-BC67-5581-5E52C1021521}"/>
              </a:ext>
            </a:extLst>
          </p:cNvPr>
          <p:cNvGrpSpPr/>
          <p:nvPr/>
        </p:nvGrpSpPr>
        <p:grpSpPr>
          <a:xfrm>
            <a:off x="9538233" y="1246909"/>
            <a:ext cx="2409927" cy="1041258"/>
            <a:chOff x="9538233" y="1246909"/>
            <a:chExt cx="2409927" cy="104125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8993693-9645-8420-586A-1B016B450D70}"/>
                </a:ext>
              </a:extLst>
            </p:cNvPr>
            <p:cNvSpPr txBox="1"/>
            <p:nvPr/>
          </p:nvSpPr>
          <p:spPr>
            <a:xfrm>
              <a:off x="9626426" y="1918835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光 </a:t>
              </a:r>
              <a:r>
                <a:rPr lang="en-US" altLang="zh-CN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暗 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模式切换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EE12CAF1-AB37-7A8C-360C-9720906B536A}"/>
                </a:ext>
              </a:extLst>
            </p:cNvPr>
            <p:cNvCxnSpPr/>
            <p:nvPr/>
          </p:nvCxnSpPr>
          <p:spPr>
            <a:xfrm flipH="1" flipV="1">
              <a:off x="9538233" y="1246909"/>
              <a:ext cx="977367" cy="526473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8E85B9B1-4C01-805F-6643-B555E9E2BDCF}"/>
              </a:ext>
            </a:extLst>
          </p:cNvPr>
          <p:cNvCxnSpPr>
            <a:cxnSpLocks/>
          </p:cNvCxnSpPr>
          <p:nvPr/>
        </p:nvCxnSpPr>
        <p:spPr>
          <a:xfrm>
            <a:off x="2260079" y="4585122"/>
            <a:ext cx="400050" cy="548877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C27EA156-177C-9DAD-3CA8-088EB3C37848}"/>
              </a:ext>
            </a:extLst>
          </p:cNvPr>
          <p:cNvCxnSpPr>
            <a:cxnSpLocks/>
          </p:cNvCxnSpPr>
          <p:nvPr/>
        </p:nvCxnSpPr>
        <p:spPr>
          <a:xfrm flipV="1">
            <a:off x="2260079" y="3884567"/>
            <a:ext cx="400050" cy="548877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31DC313-E169-CD42-4710-FBF950B6CD07}"/>
              </a:ext>
            </a:extLst>
          </p:cNvPr>
          <p:cNvSpPr txBox="1"/>
          <p:nvPr/>
        </p:nvSpPr>
        <p:spPr>
          <a:xfrm>
            <a:off x="9756059" y="4949333"/>
            <a:ext cx="232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本科生课程</a:t>
            </a:r>
            <a:endParaRPr lang="en-GB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4A790D1-E85A-653D-ED31-2B4FCEFA2E81}"/>
              </a:ext>
            </a:extLst>
          </p:cNvPr>
          <p:cNvGrpSpPr/>
          <p:nvPr/>
        </p:nvGrpSpPr>
        <p:grpSpPr>
          <a:xfrm>
            <a:off x="8404246" y="3702424"/>
            <a:ext cx="3673547" cy="369332"/>
            <a:chOff x="8404246" y="3702424"/>
            <a:chExt cx="3673547" cy="36933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0FE5619-B6DA-3296-BF53-7F9AF7E39499}"/>
                </a:ext>
              </a:extLst>
            </p:cNvPr>
            <p:cNvSpPr txBox="1"/>
            <p:nvPr/>
          </p:nvSpPr>
          <p:spPr>
            <a:xfrm>
              <a:off x="9756059" y="3702424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硕士博士课程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0BC5134E-39B7-B914-55D8-65EE50965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4246" y="3884567"/>
              <a:ext cx="1222180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7BB76DE2-EE34-3340-FDB9-18E3F2C71D37}"/>
              </a:ext>
            </a:extLst>
          </p:cNvPr>
          <p:cNvCxnSpPr>
            <a:cxnSpLocks/>
          </p:cNvCxnSpPr>
          <p:nvPr/>
        </p:nvCxnSpPr>
        <p:spPr>
          <a:xfrm flipH="1">
            <a:off x="8404246" y="5145331"/>
            <a:ext cx="1222180" cy="0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9072325-F54A-1CBD-A787-CAC8B09ABA06}"/>
              </a:ext>
            </a:extLst>
          </p:cNvPr>
          <p:cNvSpPr txBox="1"/>
          <p:nvPr/>
        </p:nvSpPr>
        <p:spPr>
          <a:xfrm>
            <a:off x="8292951" y="2429163"/>
            <a:ext cx="3875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夜间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低光情况建议使用 黑暗模式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65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3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9C01-A50A-47B4-3CB1-735F5177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3815A5F-C506-9706-0F19-A990D834AFA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3A9602-5853-AE52-45FB-9A4AC67C363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7802E6-5D5D-D6F6-67D3-D242E4EEA06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BCF0894-97EF-89F4-6ED1-5EBF68A4E2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5CA38E-B94E-5631-312C-81016420885B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E6F961-FA3F-9EF8-1BB5-76094A90D14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82891E9-471F-93AD-9155-AEE9D5F65AF5}"/>
              </a:ext>
            </a:extLst>
          </p:cNvPr>
          <p:cNvSpPr txBox="1"/>
          <p:nvPr/>
        </p:nvSpPr>
        <p:spPr>
          <a:xfrm>
            <a:off x="5152070" y="462183"/>
            <a:ext cx="7060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teachings/urban-analytics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err="1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msc</a:t>
            </a: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-26/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C20F55E-1F09-A172-8C0F-15102D181D6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1046864-022F-669E-9EA4-221A6DC90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795" y="1156558"/>
            <a:ext cx="6392063" cy="49050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46C8221E-CB24-450A-DE25-2DB3B6D0284E}"/>
              </a:ext>
            </a:extLst>
          </p:cNvPr>
          <p:cNvGrpSpPr/>
          <p:nvPr/>
        </p:nvGrpSpPr>
        <p:grpSpPr>
          <a:xfrm>
            <a:off x="7562184" y="3623442"/>
            <a:ext cx="4515609" cy="369332"/>
            <a:chOff x="7562184" y="3623442"/>
            <a:chExt cx="4515609" cy="36933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FDB69A7-8009-C5C7-DA2D-A6879C6ABEE0}"/>
                </a:ext>
              </a:extLst>
            </p:cNvPr>
            <p:cNvSpPr txBox="1"/>
            <p:nvPr/>
          </p:nvSpPr>
          <p:spPr>
            <a:xfrm>
              <a:off x="9756059" y="3623442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课程教程 （在线）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25DEE62B-724A-A4C9-CED0-E5BC84FD9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2184" y="3805585"/>
              <a:ext cx="2064242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681AB5-2A5C-95ED-3D72-D901D45DD4AD}"/>
              </a:ext>
            </a:extLst>
          </p:cNvPr>
          <p:cNvGrpSpPr/>
          <p:nvPr/>
        </p:nvGrpSpPr>
        <p:grpSpPr>
          <a:xfrm>
            <a:off x="7562184" y="2268377"/>
            <a:ext cx="3673547" cy="369332"/>
            <a:chOff x="7562184" y="2268377"/>
            <a:chExt cx="3673547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437E530-5CEB-24DD-6A30-15F48AA7CE9F}"/>
                </a:ext>
              </a:extLst>
            </p:cNvPr>
            <p:cNvSpPr txBox="1"/>
            <p:nvPr/>
          </p:nvSpPr>
          <p:spPr>
            <a:xfrm>
              <a:off x="8913997" y="2268377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课程信息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50BCBA62-CE1C-B674-F55B-CC03E60DBF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2184" y="2464374"/>
              <a:ext cx="1222180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BA8919B-4A17-9AE1-F332-3AB1FCA1CE4A}"/>
              </a:ext>
            </a:extLst>
          </p:cNvPr>
          <p:cNvGrpSpPr/>
          <p:nvPr/>
        </p:nvGrpSpPr>
        <p:grpSpPr>
          <a:xfrm>
            <a:off x="403480" y="3687422"/>
            <a:ext cx="1909044" cy="2077487"/>
            <a:chOff x="403480" y="3687422"/>
            <a:chExt cx="1909044" cy="207748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10BCA8E-A51C-1B2F-44FA-100B50A0434E}"/>
                </a:ext>
              </a:extLst>
            </p:cNvPr>
            <p:cNvSpPr txBox="1"/>
            <p:nvPr/>
          </p:nvSpPr>
          <p:spPr>
            <a:xfrm>
              <a:off x="403480" y="4541499"/>
              <a:ext cx="190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每周章节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0CC0C1D8-8102-92AA-509C-32A62FEB7A75}"/>
                </a:ext>
              </a:extLst>
            </p:cNvPr>
            <p:cNvSpPr/>
            <p:nvPr/>
          </p:nvSpPr>
          <p:spPr>
            <a:xfrm>
              <a:off x="1787236" y="3687422"/>
              <a:ext cx="290946" cy="2077487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标题 7">
            <a:extLst>
              <a:ext uri="{FF2B5EF4-FFF2-40B4-BE49-F238E27FC236}">
                <a16:creationId xmlns:a16="http://schemas.microsoft.com/office/drawing/2014/main" id="{D456C2F2-328F-A2C9-4A8B-8CEC1944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2C5A1B3-124F-E7EE-5AED-51AB769E0BDD}"/>
              </a:ext>
            </a:extLst>
          </p:cNvPr>
          <p:cNvGrpSpPr/>
          <p:nvPr/>
        </p:nvGrpSpPr>
        <p:grpSpPr>
          <a:xfrm>
            <a:off x="9006600" y="4051048"/>
            <a:ext cx="3185399" cy="2714897"/>
            <a:chOff x="9006600" y="4051048"/>
            <a:chExt cx="3185399" cy="271489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B895844-F6D7-0A15-2756-DB9CA8E75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6600" y="4051048"/>
              <a:ext cx="2749648" cy="1651347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DC1C077-EFB6-B01C-A5D7-34EE5D5D0BCE}"/>
                </a:ext>
              </a:extLst>
            </p:cNvPr>
            <p:cNvSpPr txBox="1"/>
            <p:nvPr/>
          </p:nvSpPr>
          <p:spPr>
            <a:xfrm>
              <a:off x="9756058" y="5764909"/>
              <a:ext cx="24359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右键 </a:t>
              </a:r>
              <a:r>
                <a:rPr lang="en-US" altLang="zh-CN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-&gt; 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链接另存为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0F84E01-F7AE-0874-FAF4-D5BA93112431}"/>
                </a:ext>
              </a:extLst>
            </p:cNvPr>
            <p:cNvSpPr txBox="1"/>
            <p:nvPr/>
          </p:nvSpPr>
          <p:spPr>
            <a:xfrm>
              <a:off x="9033480" y="6396613"/>
              <a:ext cx="2914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kumimoji="0" lang="zh-CN" altLang="en-GB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00FFFF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00FFFF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网速选择在线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00FFFF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下载</a:t>
              </a:r>
              <a:endParaRPr kumimoji="0" lang="en-GB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75B1A6F-B7CB-8DFD-7C7E-EC507F79678A}"/>
              </a:ext>
            </a:extLst>
          </p:cNvPr>
          <p:cNvSpPr txBox="1"/>
          <p:nvPr/>
        </p:nvSpPr>
        <p:spPr>
          <a:xfrm>
            <a:off x="8288652" y="1101233"/>
            <a:ext cx="3789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命名规则：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教学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城市分析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级别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学年</a:t>
            </a:r>
            <a:endParaRPr lang="en-GB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C9D4F8CE-9BFD-1BAC-E308-A5419DAFA045}"/>
              </a:ext>
            </a:extLst>
          </p:cNvPr>
          <p:cNvSpPr/>
          <p:nvPr/>
        </p:nvSpPr>
        <p:spPr>
          <a:xfrm>
            <a:off x="2078182" y="3687421"/>
            <a:ext cx="5354369" cy="398210"/>
          </a:xfrm>
          <a:prstGeom prst="roundRect">
            <a:avLst>
              <a:gd name="adj" fmla="val 27414"/>
            </a:avLst>
          </a:prstGeom>
          <a:solidFill>
            <a:srgbClr val="FF000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253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1CDF-6FB5-45D2-E2CF-D53FD27F0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335254F-91FE-B2DC-5CBA-CB63F0D530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83" y="923848"/>
            <a:ext cx="10268033" cy="527335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75E6E89-487A-7E52-409A-C073B76935D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4EE2B6-2EDE-7EE7-AE6A-DCCB40DB434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327D9BD-4478-F227-902B-0D7FDEDF3B3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BB87A0C-ADB1-C903-DE34-0FEE7D5455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A61651-ABD3-0769-3B77-38A9C2F8E19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2D435F-3F96-4446-22A5-49E59C5CC57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C14B7F6-F923-A1A5-77F9-0EC9993D3AB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DBF81EDD-2AC8-DD60-0416-4BA965A34761}"/>
              </a:ext>
            </a:extLst>
          </p:cNvPr>
          <p:cNvGrpSpPr/>
          <p:nvPr/>
        </p:nvGrpSpPr>
        <p:grpSpPr>
          <a:xfrm>
            <a:off x="9124801" y="1980475"/>
            <a:ext cx="2172294" cy="369332"/>
            <a:chOff x="9124801" y="1980475"/>
            <a:chExt cx="217229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A0914F1-CE54-C9E2-E800-5CDAF09E6535}"/>
                </a:ext>
              </a:extLst>
            </p:cNvPr>
            <p:cNvSpPr txBox="1"/>
            <p:nvPr/>
          </p:nvSpPr>
          <p:spPr>
            <a:xfrm>
              <a:off x="9823145" y="1980475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章节概述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C3A05F0D-082D-7006-46F2-B4580E6AF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4801" y="2176472"/>
              <a:ext cx="639158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72AEBBD-7232-78B0-9140-64526BE8284A}"/>
              </a:ext>
            </a:extLst>
          </p:cNvPr>
          <p:cNvGrpSpPr/>
          <p:nvPr/>
        </p:nvGrpSpPr>
        <p:grpSpPr>
          <a:xfrm>
            <a:off x="1123660" y="1252620"/>
            <a:ext cx="2321734" cy="991925"/>
            <a:chOff x="1123660" y="1252620"/>
            <a:chExt cx="2321734" cy="99192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372F036-7433-BD86-6F34-299F8F69B896}"/>
                </a:ext>
              </a:extLst>
            </p:cNvPr>
            <p:cNvSpPr txBox="1"/>
            <p:nvPr/>
          </p:nvSpPr>
          <p:spPr>
            <a:xfrm>
              <a:off x="1123660" y="1875213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光 </a:t>
              </a:r>
              <a:r>
                <a:rPr lang="en-US" altLang="zh-CN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暗 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模式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9B157BCF-F47E-A082-F08E-479B88F13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4618" y="1252620"/>
              <a:ext cx="0" cy="57618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255C470-9932-9966-F9AB-A80696D2C44D}"/>
              </a:ext>
            </a:extLst>
          </p:cNvPr>
          <p:cNvGrpSpPr/>
          <p:nvPr/>
        </p:nvGrpSpPr>
        <p:grpSpPr>
          <a:xfrm>
            <a:off x="2937580" y="2092362"/>
            <a:ext cx="2015837" cy="1375836"/>
            <a:chOff x="2937580" y="2092362"/>
            <a:chExt cx="2015837" cy="137583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C65483-BA14-04D6-E12E-03B4FC5047A3}"/>
                </a:ext>
              </a:extLst>
            </p:cNvPr>
            <p:cNvSpPr txBox="1"/>
            <p:nvPr/>
          </p:nvSpPr>
          <p:spPr>
            <a:xfrm>
              <a:off x="2937580" y="3098866"/>
              <a:ext cx="20158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主要章节目录</a:t>
              </a:r>
              <a:endPara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FF16974B-13CF-0F12-15BF-648F51414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903" y="2092362"/>
              <a:ext cx="0" cy="1014516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025FF44-A97E-C634-23FE-CE8B24006FCA}"/>
              </a:ext>
            </a:extLst>
          </p:cNvPr>
          <p:cNvGrpSpPr/>
          <p:nvPr/>
        </p:nvGrpSpPr>
        <p:grpSpPr>
          <a:xfrm>
            <a:off x="8202995" y="2992021"/>
            <a:ext cx="3942139" cy="369332"/>
            <a:chOff x="8045505" y="2992021"/>
            <a:chExt cx="3942139" cy="369332"/>
          </a:xfrm>
        </p:grpSpPr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D9F3535F-8F22-A5BD-54D1-2A871FA61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5505" y="3185523"/>
              <a:ext cx="1517457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4F2B32C-A510-6C23-51C3-A5596B008381}"/>
                </a:ext>
              </a:extLst>
            </p:cNvPr>
            <p:cNvSpPr txBox="1"/>
            <p:nvPr/>
          </p:nvSpPr>
          <p:spPr>
            <a:xfrm>
              <a:off x="9665655" y="2992021"/>
              <a:ext cx="23219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GB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本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章节学习导航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707AA21-7B32-D134-FA48-9174ADEE0D4B}"/>
              </a:ext>
            </a:extLst>
          </p:cNvPr>
          <p:cNvGrpSpPr/>
          <p:nvPr/>
        </p:nvGrpSpPr>
        <p:grpSpPr>
          <a:xfrm>
            <a:off x="10414549" y="4649616"/>
            <a:ext cx="1473950" cy="1018202"/>
            <a:chOff x="10414549" y="4649616"/>
            <a:chExt cx="1473950" cy="101820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31561ED-798C-9F45-1B0C-D03D39014653}"/>
                </a:ext>
              </a:extLst>
            </p:cNvPr>
            <p:cNvSpPr txBox="1"/>
            <p:nvPr/>
          </p:nvSpPr>
          <p:spPr>
            <a:xfrm>
              <a:off x="10414549" y="4649616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返回导航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线箭头连接符 28">
              <a:extLst>
                <a:ext uri="{FF2B5EF4-FFF2-40B4-BE49-F238E27FC236}">
                  <a16:creationId xmlns:a16="http://schemas.microsoft.com/office/drawing/2014/main" id="{466EA460-D02B-A2B3-DD80-06EDEF81547A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120" y="5113643"/>
              <a:ext cx="0" cy="554175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79A64EB-E2E4-37A3-38C0-9D55A8F4026F}"/>
              </a:ext>
            </a:extLst>
          </p:cNvPr>
          <p:cNvGrpSpPr/>
          <p:nvPr/>
        </p:nvGrpSpPr>
        <p:grpSpPr>
          <a:xfrm>
            <a:off x="9124801" y="996802"/>
            <a:ext cx="2172294" cy="369332"/>
            <a:chOff x="9124801" y="996802"/>
            <a:chExt cx="2172294" cy="36933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14B3FC2-5958-A43D-59A8-ACAD53CC7D8B}"/>
                </a:ext>
              </a:extLst>
            </p:cNvPr>
            <p:cNvSpPr txBox="1"/>
            <p:nvPr/>
          </p:nvSpPr>
          <p:spPr>
            <a:xfrm>
              <a:off x="9823145" y="996802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章节标题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1B8060A1-22CE-8539-613D-A78BDD019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4801" y="1192799"/>
              <a:ext cx="639158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D1D69CD-4FFA-2CBC-C159-679C5F792D91}"/>
              </a:ext>
            </a:extLst>
          </p:cNvPr>
          <p:cNvGrpSpPr/>
          <p:nvPr/>
        </p:nvGrpSpPr>
        <p:grpSpPr>
          <a:xfrm>
            <a:off x="5050399" y="4322618"/>
            <a:ext cx="3508547" cy="1080444"/>
            <a:chOff x="5050399" y="4322618"/>
            <a:chExt cx="3508547" cy="1080444"/>
          </a:xfrm>
        </p:grpSpPr>
        <p:cxnSp>
          <p:nvCxnSpPr>
            <p:cNvPr id="37" name="直线箭头连接符 36">
              <a:extLst>
                <a:ext uri="{FF2B5EF4-FFF2-40B4-BE49-F238E27FC236}">
                  <a16:creationId xmlns:a16="http://schemas.microsoft.com/office/drawing/2014/main" id="{8AAF7C05-17B5-9583-BEE6-07ADD3534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2291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3ED5C25-F667-867F-7C19-A5449D6A6EE8}"/>
                </a:ext>
              </a:extLst>
            </p:cNvPr>
            <p:cNvSpPr txBox="1"/>
            <p:nvPr/>
          </p:nvSpPr>
          <p:spPr>
            <a:xfrm>
              <a:off x="5050399" y="5033730"/>
              <a:ext cx="35085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交互式小节选择 （点击进入）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D5B4EEFE-E762-36C9-43DA-E8E95A30E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9709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40C26118-2A3E-2D31-8B63-8940EBF07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8691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E5ECB33C-43D3-C728-DF22-629AC9092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2255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id="{B0FD27F3-C867-06F0-5C8D-264C502659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8946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线连接符 46">
              <a:extLst>
                <a:ext uri="{FF2B5EF4-FFF2-40B4-BE49-F238E27FC236}">
                  <a16:creationId xmlns:a16="http://schemas.microsoft.com/office/drawing/2014/main" id="{34FE6A0D-24B7-C1C4-E163-B7ED4E210E93}"/>
                </a:ext>
              </a:extLst>
            </p:cNvPr>
            <p:cNvCxnSpPr>
              <a:cxnSpLocks/>
            </p:cNvCxnSpPr>
            <p:nvPr/>
          </p:nvCxnSpPr>
          <p:spPr>
            <a:xfrm>
              <a:off x="5192291" y="4904509"/>
              <a:ext cx="3366655" cy="0"/>
            </a:xfrm>
            <a:prstGeom prst="line">
              <a:avLst/>
            </a:prstGeom>
            <a:ln w="38100" cap="rnd">
              <a:solidFill>
                <a:schemeClr val="dk1">
                  <a:alpha val="7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线连接符 48">
              <a:extLst>
                <a:ext uri="{FF2B5EF4-FFF2-40B4-BE49-F238E27FC236}">
                  <a16:creationId xmlns:a16="http://schemas.microsoft.com/office/drawing/2014/main" id="{2484608B-413B-C7AA-1EFC-548D55D2FD13}"/>
                </a:ext>
              </a:extLst>
            </p:cNvPr>
            <p:cNvCxnSpPr>
              <a:cxnSpLocks/>
            </p:cNvCxnSpPr>
            <p:nvPr/>
          </p:nvCxnSpPr>
          <p:spPr>
            <a:xfrm>
              <a:off x="5192291" y="4904509"/>
              <a:ext cx="0" cy="209134"/>
            </a:xfrm>
            <a:prstGeom prst="line">
              <a:avLst/>
            </a:prstGeom>
            <a:ln w="38100">
              <a:solidFill>
                <a:schemeClr val="dk1">
                  <a:alpha val="7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5B738FF-BB69-AAC8-0F91-E3F00CB7E854}"/>
              </a:ext>
            </a:extLst>
          </p:cNvPr>
          <p:cNvGrpSpPr/>
          <p:nvPr/>
        </p:nvGrpSpPr>
        <p:grpSpPr>
          <a:xfrm>
            <a:off x="7563837" y="5766217"/>
            <a:ext cx="2156615" cy="369332"/>
            <a:chOff x="7563837" y="5766217"/>
            <a:chExt cx="2156615" cy="369332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4CDEBAD-522F-DD50-4C08-C72FA48A6E2B}"/>
                </a:ext>
              </a:extLst>
            </p:cNvPr>
            <p:cNvSpPr txBox="1"/>
            <p:nvPr/>
          </p:nvSpPr>
          <p:spPr>
            <a:xfrm>
              <a:off x="8246502" y="5766217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返回顶部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线箭头连接符 55">
              <a:extLst>
                <a:ext uri="{FF2B5EF4-FFF2-40B4-BE49-F238E27FC236}">
                  <a16:creationId xmlns:a16="http://schemas.microsoft.com/office/drawing/2014/main" id="{17F51C0C-9748-0972-2AF2-D4D599585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3837" y="5958166"/>
              <a:ext cx="639158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标题 7">
            <a:extLst>
              <a:ext uri="{FF2B5EF4-FFF2-40B4-BE49-F238E27FC236}">
                <a16:creationId xmlns:a16="http://schemas.microsoft.com/office/drawing/2014/main" id="{4FE22DC2-2312-D7C5-8A3A-BB5BA92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8E1832-7285-BF18-624C-31DAFEB1E4F8}"/>
              </a:ext>
            </a:extLst>
          </p:cNvPr>
          <p:cNvSpPr txBox="1"/>
          <p:nvPr/>
        </p:nvSpPr>
        <p:spPr>
          <a:xfrm>
            <a:off x="109819" y="2348540"/>
            <a:ext cx="2700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夜间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低光情况建议使用 黑暗模式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8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7AD0-32C1-8DE5-A223-98F775FB6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>
            <a:extLst>
              <a:ext uri="{FF2B5EF4-FFF2-40B4-BE49-F238E27FC236}">
                <a16:creationId xmlns:a16="http://schemas.microsoft.com/office/drawing/2014/main" id="{13192BAE-B319-842F-470D-D5A2C4E47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9584" y="1810849"/>
            <a:ext cx="7542416" cy="336960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3F99761-2AFB-4885-347C-8B38BAA4760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C98836-39AD-2151-36AA-D81FC1818BD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28C069-94CB-35D5-AE5C-D3C3F14FAD1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26FD377-6079-9266-D89A-C22900B1A7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61219C-5A92-7085-0AC0-8B1F8CD66B3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F8BFEA-B52C-5E18-F181-838266ED92E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83BECFD-7AAC-90F0-FE3F-A5C0B9A7593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6EA0544-9160-06A2-AE6C-C73D1529BD29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教程章节示例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78935BF-2999-88FC-7073-841AFB8809FA}"/>
              </a:ext>
            </a:extLst>
          </p:cNvPr>
          <p:cNvSpPr txBox="1"/>
          <p:nvPr/>
        </p:nvSpPr>
        <p:spPr>
          <a:xfrm>
            <a:off x="804384" y="2131516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一章中有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个小节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B5E954-FBCC-C7E0-964A-9A246752D350}"/>
              </a:ext>
            </a:extLst>
          </p:cNvPr>
          <p:cNvSpPr txBox="1"/>
          <p:nvPr/>
        </p:nvSpPr>
        <p:spPr>
          <a:xfrm>
            <a:off x="804384" y="2699553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1.0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一般是背景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理论引入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13C15E9-ABA9-2137-B4E8-8516E68B8452}"/>
              </a:ext>
            </a:extLst>
          </p:cNvPr>
          <p:cNvSpPr txBox="1"/>
          <p:nvPr/>
        </p:nvSpPr>
        <p:spPr>
          <a:xfrm>
            <a:off x="804384" y="3267590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6.0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为 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章节练习</a:t>
            </a:r>
            <a:endParaRPr lang="en-US" altLang="zh-CN" sz="20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A6FFC39-1E75-6718-963D-B84692223AD0}"/>
              </a:ext>
            </a:extLst>
          </p:cNvPr>
          <p:cNvSpPr txBox="1"/>
          <p:nvPr/>
        </p:nvSpPr>
        <p:spPr>
          <a:xfrm>
            <a:off x="1146637" y="3835626"/>
            <a:ext cx="3601361" cy="106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包含 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可复制代码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的练习；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无代码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的练习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BC6B19-504F-EB74-2854-F58875DAA794}"/>
              </a:ext>
            </a:extLst>
          </p:cNvPr>
          <p:cNvSpPr txBox="1"/>
          <p:nvPr/>
        </p:nvSpPr>
        <p:spPr>
          <a:xfrm>
            <a:off x="804384" y="5409924"/>
            <a:ext cx="11041252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学习流程：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按照顺序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，学习完一个小节的所有内容后，点击右下角 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章节主页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返回本导航</a:t>
            </a:r>
            <a:endParaRPr lang="en-US" altLang="zh-CN" sz="20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7">
            <a:extLst>
              <a:ext uri="{FF2B5EF4-FFF2-40B4-BE49-F238E27FC236}">
                <a16:creationId xmlns:a16="http://schemas.microsoft.com/office/drawing/2014/main" id="{7C55E8D2-191B-9804-100D-8CABBDF2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79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C8245-7CCE-51B6-61FC-5E588580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AB6DA1-0F63-07D7-91DD-C5281205FC4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2B02E7B-AC57-C174-42CE-D54DF937BF9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CDFD2D-12AC-E108-F945-B865610FA9C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BA5636B-F384-C291-9F79-4A97828B8C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841507D-585A-9154-5A98-AFC1708D2F9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5445A9-7E52-2AB0-D456-082A885BA10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D8D1820-C394-9A62-94CE-4CBE95837CE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4F7DC3C-6AE3-987F-F096-01866E52356F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教程章节示例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40C078-30C4-0E1C-A49B-32B6F62AC837}"/>
              </a:ext>
            </a:extLst>
          </p:cNvPr>
          <p:cNvSpPr txBox="1"/>
          <p:nvPr/>
        </p:nvSpPr>
        <p:spPr>
          <a:xfrm>
            <a:off x="804384" y="2131516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中存在导航界面时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B17D33-D3C2-0324-D5ED-C2B38D1C44F5}"/>
              </a:ext>
            </a:extLst>
          </p:cNvPr>
          <p:cNvSpPr txBox="1"/>
          <p:nvPr/>
        </p:nvSpPr>
        <p:spPr>
          <a:xfrm>
            <a:off x="804384" y="2699553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例如 第二章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30B3E9-2C37-55DC-5389-9471078258B7}"/>
              </a:ext>
            </a:extLst>
          </p:cNvPr>
          <p:cNvSpPr txBox="1"/>
          <p:nvPr/>
        </p:nvSpPr>
        <p:spPr>
          <a:xfrm>
            <a:off x="804384" y="3267590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按照顺序学习</a:t>
            </a:r>
            <a:endParaRPr lang="en-US" altLang="zh-CN" sz="20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F4A53A-EFFF-7667-97A2-9EFC28B6968F}"/>
              </a:ext>
            </a:extLst>
          </p:cNvPr>
          <p:cNvSpPr txBox="1"/>
          <p:nvPr/>
        </p:nvSpPr>
        <p:spPr>
          <a:xfrm>
            <a:off x="1146637" y="3835626"/>
            <a:ext cx="3735079" cy="106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学习完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点击右下角 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导航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可返回 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导航目录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7">
            <a:extLst>
              <a:ext uri="{FF2B5EF4-FFF2-40B4-BE49-F238E27FC236}">
                <a16:creationId xmlns:a16="http://schemas.microsoft.com/office/drawing/2014/main" id="{D08DDCD2-62B0-727E-4B91-30DB2CE1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B543C4-9E9D-C6CA-D24D-9F3C4E80C4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660" y="326709"/>
            <a:ext cx="7154520" cy="57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7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8A53C-6609-2146-B6F9-73749744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E09157C-3E98-D169-3580-E5BA2852F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583" y="1792479"/>
            <a:ext cx="6810489" cy="33800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46CC4E-0CCE-3D65-B2BC-3EBCEB7D69A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16562D-9F53-E511-647B-127D8410E86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377002-18E5-16BC-6518-01F9F54028D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D30F395-7F1D-106B-E571-5AC3B2BA3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E81C467-DDBF-0CFD-D263-BCCC47B731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99173A-DCC6-6A6C-BA54-D34F5525EED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CEC4F38-204F-34EF-6075-856AD208593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62BBF89-C51E-CA74-CACF-FC7AE506497B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注意事项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207458-A648-BB4F-C141-71F488E0FBA2}"/>
              </a:ext>
            </a:extLst>
          </p:cNvPr>
          <p:cNvSpPr txBox="1"/>
          <p:nvPr/>
        </p:nvSpPr>
        <p:spPr>
          <a:xfrm>
            <a:off x="804384" y="2131516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课程材料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仍在施工中，陆续更新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D139DD-1E9D-179E-D47E-8DBE397F83FC}"/>
              </a:ext>
            </a:extLst>
          </p:cNvPr>
          <p:cNvSpPr txBox="1"/>
          <p:nvPr/>
        </p:nvSpPr>
        <p:spPr>
          <a:xfrm>
            <a:off x="804384" y="2699553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上课周前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的为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前瞻版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beta</a:t>
            </a:r>
            <a:r>
              <a:rPr lang="zh-CN" altLang="en-US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版 供预习）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0E9F5D4-C35F-B92C-3F4F-EFC3609B15AB}"/>
              </a:ext>
            </a:extLst>
          </p:cNvPr>
          <p:cNvSpPr txBox="1"/>
          <p:nvPr/>
        </p:nvSpPr>
        <p:spPr>
          <a:xfrm>
            <a:off x="804384" y="3267590"/>
            <a:ext cx="5464634" cy="697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稳定版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一定 会在 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上课当周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更新发布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lnSpc>
                <a:spcPct val="120000"/>
              </a:lnSpc>
              <a:defRPr/>
            </a:pPr>
            <a:r>
              <a:rPr lang="zh-CN" altLang="en-US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（最终上课使用）</a:t>
            </a:r>
            <a:endParaRPr lang="en-US" altLang="zh-CN" sz="14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AD6ED7-0EA8-D57C-8B3F-0B5D13DD7123}"/>
              </a:ext>
            </a:extLst>
          </p:cNvPr>
          <p:cNvSpPr txBox="1"/>
          <p:nvPr/>
        </p:nvSpPr>
        <p:spPr>
          <a:xfrm>
            <a:off x="804384" y="4475734"/>
            <a:ext cx="4891878" cy="106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例如，今天 第零、一章 为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稳定版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第二章及其后续为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前瞻版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（细节会有略微更新）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7">
            <a:extLst>
              <a:ext uri="{FF2B5EF4-FFF2-40B4-BE49-F238E27FC236}">
                <a16:creationId xmlns:a16="http://schemas.microsoft.com/office/drawing/2014/main" id="{61B0FFE3-FCFB-64A5-7A42-9235E42E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形 10" descr="警告 纯色填充">
            <a:extLst>
              <a:ext uri="{FF2B5EF4-FFF2-40B4-BE49-F238E27FC236}">
                <a16:creationId xmlns:a16="http://schemas.microsoft.com/office/drawing/2014/main" id="{7E489134-A366-24E6-9BDC-CD0D9366E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4253" y="1398102"/>
            <a:ext cx="489487" cy="489487"/>
          </a:xfrm>
          <a:prstGeom prst="rect">
            <a:avLst/>
          </a:prstGeom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id="{12EE329B-DCBA-25C8-9471-728B7F1DD508}"/>
              </a:ext>
            </a:extLst>
          </p:cNvPr>
          <p:cNvSpPr/>
          <p:nvPr/>
        </p:nvSpPr>
        <p:spPr>
          <a:xfrm>
            <a:off x="5382848" y="2187591"/>
            <a:ext cx="6004768" cy="1089242"/>
          </a:xfrm>
          <a:prstGeom prst="roundRect">
            <a:avLst>
              <a:gd name="adj" fmla="val 16404"/>
            </a:avLst>
          </a:prstGeom>
          <a:solidFill>
            <a:srgbClr val="92D05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62662D8D-34FC-0182-4914-55CBD6B2FD66}"/>
              </a:ext>
            </a:extLst>
          </p:cNvPr>
          <p:cNvSpPr/>
          <p:nvPr/>
        </p:nvSpPr>
        <p:spPr>
          <a:xfrm>
            <a:off x="5382848" y="3344067"/>
            <a:ext cx="6004768" cy="1828431"/>
          </a:xfrm>
          <a:prstGeom prst="roundRect">
            <a:avLst>
              <a:gd name="adj" fmla="val 15936"/>
            </a:avLst>
          </a:prstGeom>
          <a:solidFill>
            <a:srgbClr val="FF000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7968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Personal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个人简介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FC386-3EB6-236C-9EE4-25076F53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3071B2-06FF-9FCA-9A8F-4E030C5F67F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A0AC4A-66BC-9FB2-D36A-397B10C0093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9C51A9-079E-8998-79A1-9E4F71733D2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0AF911A-CC49-E33E-37C7-301986C64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5B6643-901A-BFE7-74EE-DFCA6D5224C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BE6310-BAED-BF20-C843-2F116A638B4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75F14881-E7FA-F5D0-D6FE-0FA5AC10469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E9A0860-FB74-3E2A-795C-FD50CF1FFEA5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A7CBACA5-4A5C-B1AA-A226-E60878F88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54AAF96A-485D-35DF-3DE0-7C39E87F766D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EB1F549-F27A-DDF1-A6B2-A2797079FA78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Assessment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Criteria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96EC4A05-4D4A-7F06-52AE-CDC0C9FDC378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考核模式与标准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0FBAB61-A64E-1BD9-3C67-1B6830986FA0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2.4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6AF3639F-A0EA-F03D-58E3-3ADE512733E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2E487FDC-7D56-FAD0-B475-B135DF13F74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96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A7832-5154-370D-A884-F757285B5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72697D-DC54-F739-D319-503353B68CA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00B92D-05EC-380F-A223-74FCB5A6DF1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282CB1A-8D96-5F26-86B6-9CC313A371E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76CD07E-0804-EF26-64F6-9D33E9CC4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F39CE7-14B8-D51F-A369-C578AE9BFBF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D2ED04-2BF6-615E-E112-ACC10461E61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2A1ADF5-778C-2860-625F-C2D71EA6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033050B-2CBB-4E6E-5A91-18174405B69C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351D02B-8965-9D4C-2608-65894E3554CD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考核标准概述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EABCB7-191C-15B7-A9FC-D3EB26B25048}"/>
              </a:ext>
            </a:extLst>
          </p:cNvPr>
          <p:cNvSpPr txBox="1"/>
          <p:nvPr/>
        </p:nvSpPr>
        <p:spPr>
          <a:xfrm>
            <a:off x="1095329" y="2935681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过程性考核（课堂参与）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79B16B-2A42-C5C7-DF2E-78A432FFA40E}"/>
              </a:ext>
            </a:extLst>
          </p:cNvPr>
          <p:cNvSpPr txBox="1"/>
          <p:nvPr/>
        </p:nvSpPr>
        <p:spPr>
          <a:xfrm>
            <a:off x="1095329" y="3503718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期中考核  （研究方案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方案汇报）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35%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ECD35B2-963F-C8F2-A488-AFB7343C3064}"/>
              </a:ext>
            </a:extLst>
          </p:cNvPr>
          <p:cNvSpPr txBox="1"/>
          <p:nvPr/>
        </p:nvSpPr>
        <p:spPr>
          <a:xfrm>
            <a:off x="1095329" y="4071755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期末考核 （研究论文，研究汇报）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50%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9FCD35-0518-FD17-A683-1FCE42F4CFE2}"/>
              </a:ext>
            </a:extLst>
          </p:cNvPr>
          <p:cNvSpPr txBox="1"/>
          <p:nvPr/>
        </p:nvSpPr>
        <p:spPr>
          <a:xfrm>
            <a:off x="804383" y="2145189"/>
            <a:ext cx="628914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（每组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3-4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人，自行组队）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712FD5-1A12-81EE-DE5E-DB096E81CDC3}"/>
              </a:ext>
            </a:extLst>
          </p:cNvPr>
          <p:cNvSpPr txBox="1"/>
          <p:nvPr/>
        </p:nvSpPr>
        <p:spPr>
          <a:xfrm>
            <a:off x="6989468" y="2878955"/>
            <a:ext cx="488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第三周前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完成组队，并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提交队伍名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名单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形 11" descr="施工路障 纯色填充">
            <a:extLst>
              <a:ext uri="{FF2B5EF4-FFF2-40B4-BE49-F238E27FC236}">
                <a16:creationId xmlns:a16="http://schemas.microsoft.com/office/drawing/2014/main" id="{BFCA8C6C-DD19-77F2-0389-8D51304B0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9468" y="2304098"/>
            <a:ext cx="458569" cy="490938"/>
          </a:xfrm>
          <a:prstGeom prst="rect">
            <a:avLst/>
          </a:prstGeom>
        </p:spPr>
      </p:pic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84AC53D2-B206-D5A5-D241-A4F98ABB238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261072" y="2695328"/>
            <a:ext cx="728396" cy="368293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32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6F3A4-0DD3-DE0D-1D27-78D3A8A5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DCCB6CA-5181-6585-49F8-2A0FB6669C35}"/>
              </a:ext>
            </a:extLst>
          </p:cNvPr>
          <p:cNvSpPr txBox="1"/>
          <p:nvPr/>
        </p:nvSpPr>
        <p:spPr>
          <a:xfrm>
            <a:off x="1657461" y="4372976"/>
            <a:ext cx="903234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随堂章节练习完成度（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有代码部分 与 无代码部分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 与 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根据难度适当加分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E57592-DCF4-AA62-9168-B27ACC64470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AC5C4A-0AA1-EC34-9317-8E3EA27F75B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3BCD2F-FDEB-188C-E21D-CA3C057C6D6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234632B-29C5-258F-7B8B-16DD6CF26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E10C4B-C968-A33F-0580-87719C16998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44DE06-FFA8-52E5-3563-5EE2203AD52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8EBFBDA-845A-6878-5ADF-FEED475B0EB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83128D1-C2FD-7E08-509F-5D59C4FDC480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过程性考核 （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87CDD5-5AC5-5CF7-6D32-66D7F6FCD364}"/>
              </a:ext>
            </a:extLst>
          </p:cNvPr>
          <p:cNvSpPr txBox="1"/>
          <p:nvPr/>
        </p:nvSpPr>
        <p:spPr>
          <a:xfrm>
            <a:off x="1657461" y="2935681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出勤、签到 （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扫二维码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为主，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因故可请假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317EA2-5AED-143E-CAD2-732000652EA8}"/>
              </a:ext>
            </a:extLst>
          </p:cNvPr>
          <p:cNvSpPr txBox="1"/>
          <p:nvPr/>
        </p:nvSpPr>
        <p:spPr>
          <a:xfrm>
            <a:off x="1657461" y="3503718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课堂参与、小组讨论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学习等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32CB6D-9BF7-495E-049C-CDB074D4F4B5}"/>
              </a:ext>
            </a:extLst>
          </p:cNvPr>
          <p:cNvSpPr txBox="1"/>
          <p:nvPr/>
        </p:nvSpPr>
        <p:spPr>
          <a:xfrm>
            <a:off x="804383" y="2145189"/>
            <a:ext cx="5984343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为单位进行考核，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随堂记录打分</a:t>
            </a:r>
            <a:endParaRPr lang="en-US" altLang="zh-CN" sz="2000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B57D9F40-211C-CADC-1327-057E24518938}"/>
              </a:ext>
            </a:extLst>
          </p:cNvPr>
          <p:cNvSpPr/>
          <p:nvPr/>
        </p:nvSpPr>
        <p:spPr>
          <a:xfrm>
            <a:off x="1343891" y="3045240"/>
            <a:ext cx="303777" cy="79001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319A3EE6-64CB-B7D7-CDA0-B6D7FC803274}"/>
              </a:ext>
            </a:extLst>
          </p:cNvPr>
          <p:cNvSpPr/>
          <p:nvPr/>
        </p:nvSpPr>
        <p:spPr>
          <a:xfrm>
            <a:off x="1343891" y="4371697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021F127-052E-2110-4F77-308543ACCD35}"/>
              </a:ext>
            </a:extLst>
          </p:cNvPr>
          <p:cNvSpPr txBox="1"/>
          <p:nvPr/>
        </p:nvSpPr>
        <p:spPr>
          <a:xfrm>
            <a:off x="553750" y="3255581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7.5%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6D73034-AECF-456E-8CCD-E78EFCF351F3}"/>
              </a:ext>
            </a:extLst>
          </p:cNvPr>
          <p:cNvSpPr txBox="1"/>
          <p:nvPr/>
        </p:nvSpPr>
        <p:spPr>
          <a:xfrm>
            <a:off x="553750" y="4401930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7.5%</a:t>
            </a:r>
            <a:endParaRPr lang="zh-CN" altLang="en-US" dirty="0"/>
          </a:p>
        </p:txBody>
      </p:sp>
      <p:sp>
        <p:nvSpPr>
          <p:cNvPr id="22" name="标题 7">
            <a:extLst>
              <a:ext uri="{FF2B5EF4-FFF2-40B4-BE49-F238E27FC236}">
                <a16:creationId xmlns:a16="http://schemas.microsoft.com/office/drawing/2014/main" id="{5AA0D197-C55F-BFFB-36E6-3FF0AE45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1D4D76C-8F49-EA30-D254-A31CF576D372}"/>
              </a:ext>
            </a:extLst>
          </p:cNvPr>
          <p:cNvSpPr txBox="1"/>
          <p:nvPr/>
        </p:nvSpPr>
        <p:spPr>
          <a:xfrm>
            <a:off x="8417257" y="5512345"/>
            <a:ext cx="4222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需在课堂中向老师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介绍创新部分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形 23" descr="施工路障 纯色填充">
            <a:extLst>
              <a:ext uri="{FF2B5EF4-FFF2-40B4-BE49-F238E27FC236}">
                <a16:creationId xmlns:a16="http://schemas.microsoft.com/office/drawing/2014/main" id="{8225CBF6-C566-B4DE-99F7-F4DB715AF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8688" y="5455028"/>
            <a:ext cx="458569" cy="490938"/>
          </a:xfrm>
          <a:prstGeom prst="rect">
            <a:avLst/>
          </a:prstGeom>
        </p:spPr>
      </p:pic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7930DC11-891E-B1FB-C8B5-9875DF852263}"/>
              </a:ext>
            </a:extLst>
          </p:cNvPr>
          <p:cNvCxnSpPr>
            <a:cxnSpLocks/>
          </p:cNvCxnSpPr>
          <p:nvPr/>
        </p:nvCxnSpPr>
        <p:spPr>
          <a:xfrm flipV="1">
            <a:off x="8551211" y="4900853"/>
            <a:ext cx="0" cy="554175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AF1CA2AA-00B1-5FD4-05F8-2DA5FE44ED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72" y="2425768"/>
            <a:ext cx="1804872" cy="1019826"/>
          </a:xfrm>
          <a:prstGeom prst="rect">
            <a:avLst/>
          </a:prstGeom>
        </p:spPr>
      </p:pic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2F46653D-77AB-44A1-7660-BE05B57CF825}"/>
              </a:ext>
            </a:extLst>
          </p:cNvPr>
          <p:cNvCxnSpPr>
            <a:cxnSpLocks/>
          </p:cNvCxnSpPr>
          <p:nvPr/>
        </p:nvCxnSpPr>
        <p:spPr>
          <a:xfrm>
            <a:off x="6929011" y="3210759"/>
            <a:ext cx="1029677" cy="0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4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2FE8-7F75-5380-717B-C547474A6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7DF673-EB16-BAFD-C478-9A61BC11FB5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6A147A-BAC0-174E-2525-40D590918E8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C1F954-D956-2382-027B-39DFE999661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2273188-9780-F80F-5CF0-7854754090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96F83E2-4139-D164-BB6E-C7F56DB3CC6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86E667-06B9-CB4F-C623-0FDB373B64C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35276D1-68B0-1F94-4664-16B1474F07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88F0F3C-DD18-6A38-9FBB-A7DB92E25AA9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期中考核 （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35%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D51096-6DB3-E18E-3337-48B96E0DCD8E}"/>
              </a:ext>
            </a:extLst>
          </p:cNvPr>
          <p:cNvSpPr txBox="1"/>
          <p:nvPr/>
        </p:nvSpPr>
        <p:spPr>
          <a:xfrm>
            <a:off x="1657461" y="2955834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研究计划书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Research Proposal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262429A-0B97-BF33-8516-EE563CA292D9}"/>
              </a:ext>
            </a:extLst>
          </p:cNvPr>
          <p:cNvSpPr txBox="1"/>
          <p:nvPr/>
        </p:nvSpPr>
        <p:spPr>
          <a:xfrm>
            <a:off x="1657461" y="4371697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汇报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Oral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CEC4FF-C913-F216-2C7E-F4B6508566EC}"/>
              </a:ext>
            </a:extLst>
          </p:cNvPr>
          <p:cNvSpPr txBox="1"/>
          <p:nvPr/>
        </p:nvSpPr>
        <p:spPr>
          <a:xfrm>
            <a:off x="804383" y="2145189"/>
            <a:ext cx="5984343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为单位进行考核，小组成员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合作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4D1F88E-4C24-1624-AF50-1F3D63AF0814}"/>
              </a:ext>
            </a:extLst>
          </p:cNvPr>
          <p:cNvSpPr txBox="1"/>
          <p:nvPr/>
        </p:nvSpPr>
        <p:spPr>
          <a:xfrm>
            <a:off x="553750" y="4401930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26DF9A-9580-A4B2-5E8B-6B994813C89B}"/>
              </a:ext>
            </a:extLst>
          </p:cNvPr>
          <p:cNvSpPr txBox="1"/>
          <p:nvPr/>
        </p:nvSpPr>
        <p:spPr>
          <a:xfrm>
            <a:off x="553750" y="2986067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20%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B7D5B71-4286-7527-17B6-C127B979E422}"/>
              </a:ext>
            </a:extLst>
          </p:cNvPr>
          <p:cNvSpPr txBox="1"/>
          <p:nvPr/>
        </p:nvSpPr>
        <p:spPr>
          <a:xfrm>
            <a:off x="1657461" y="3637188"/>
            <a:ext cx="4438539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符合学术标准的 项目研究计划书 撰写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49E8F3-3AD8-C7B0-64E3-3E6615DED23D}"/>
              </a:ext>
            </a:extLst>
          </p:cNvPr>
          <p:cNvSpPr txBox="1"/>
          <p:nvPr/>
        </p:nvSpPr>
        <p:spPr>
          <a:xfrm>
            <a:off x="1657461" y="5050352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研究计划小组汇报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BB85680-3169-02C9-9469-B371464C60B5}"/>
              </a:ext>
            </a:extLst>
          </p:cNvPr>
          <p:cNvSpPr txBox="1"/>
          <p:nvPr/>
        </p:nvSpPr>
        <p:spPr>
          <a:xfrm>
            <a:off x="804383" y="5609304"/>
            <a:ext cx="11041252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具体要求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考核标准 等 后续会陆续通知</a:t>
            </a:r>
            <a:endParaRPr lang="en-US" altLang="zh-CN" sz="2000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D6800B80-259B-872B-3C16-B2061430FDC6}"/>
              </a:ext>
            </a:extLst>
          </p:cNvPr>
          <p:cNvSpPr/>
          <p:nvPr/>
        </p:nvSpPr>
        <p:spPr>
          <a:xfrm>
            <a:off x="1319989" y="4375117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670335B4-C128-BE67-2C9E-B6C655A08EAB}"/>
              </a:ext>
            </a:extLst>
          </p:cNvPr>
          <p:cNvSpPr/>
          <p:nvPr/>
        </p:nvSpPr>
        <p:spPr>
          <a:xfrm>
            <a:off x="1319988" y="2959254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5B2712AE-00E5-DD70-FD2F-03FD8F80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21556C3D-681C-FA6C-0747-38E8F43D3452}"/>
              </a:ext>
            </a:extLst>
          </p:cNvPr>
          <p:cNvCxnSpPr>
            <a:cxnSpLocks/>
          </p:cNvCxnSpPr>
          <p:nvPr/>
        </p:nvCxnSpPr>
        <p:spPr>
          <a:xfrm>
            <a:off x="6269018" y="3811189"/>
            <a:ext cx="814004" cy="0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E002E82B-26B8-94FF-DB54-F3C694510B1A}"/>
              </a:ext>
            </a:extLst>
          </p:cNvPr>
          <p:cNvSpPr/>
          <p:nvPr/>
        </p:nvSpPr>
        <p:spPr>
          <a:xfrm>
            <a:off x="7224275" y="2533561"/>
            <a:ext cx="415089" cy="255525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8EDB6F6-41BB-712B-BAC3-D2E9EB6FF8D0}"/>
              </a:ext>
            </a:extLst>
          </p:cNvPr>
          <p:cNvSpPr txBox="1"/>
          <p:nvPr/>
        </p:nvSpPr>
        <p:spPr>
          <a:xfrm>
            <a:off x="7699099" y="2533561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研究问题与背景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A493E89-B175-67CC-26D5-BDEA2C8F4827}"/>
              </a:ext>
            </a:extLst>
          </p:cNvPr>
          <p:cNvSpPr txBox="1"/>
          <p:nvPr/>
        </p:nvSpPr>
        <p:spPr>
          <a:xfrm>
            <a:off x="7699099" y="3097037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文献回顾与研究空白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0C3681A-76EF-37CB-1957-D9673071913D}"/>
              </a:ext>
            </a:extLst>
          </p:cNvPr>
          <p:cNvSpPr txBox="1"/>
          <p:nvPr/>
        </p:nvSpPr>
        <p:spPr>
          <a:xfrm>
            <a:off x="7699099" y="3660513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研究数据与方法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231892A-016A-BCE4-C52B-8308C42B21C5}"/>
              </a:ext>
            </a:extLst>
          </p:cNvPr>
          <p:cNvSpPr txBox="1"/>
          <p:nvPr/>
        </p:nvSpPr>
        <p:spPr>
          <a:xfrm>
            <a:off x="7678437" y="4223989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预期结果与时间表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3885193-79D4-A8ED-23A8-E51BE6051FE0}"/>
              </a:ext>
            </a:extLst>
          </p:cNvPr>
          <p:cNvSpPr txBox="1"/>
          <p:nvPr/>
        </p:nvSpPr>
        <p:spPr>
          <a:xfrm>
            <a:off x="7678437" y="4787466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8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3B557-D674-9065-D5B3-BAD9B30E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FADCB1-1AE4-D3B1-E2BE-02758A7C59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9D8DE4-4C06-46E6-9CA9-E0C101B8E46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915389-50EE-3E93-F38A-FFBAF1576BD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D2B2956-BE4B-CD90-CC6A-75FBAA52CE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F8A54C-401A-1CE9-2EDB-AAD252933BB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593543-F9B5-897B-B1A3-CBEC250E8D8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44CC10D-DA62-D8E0-E4B3-A91884923C9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DFE6825-A16A-96C9-CEB2-3921B08DE6DD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期末考核 （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50%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C27A3B-2E81-9CDC-AF6A-8248441BE2B7}"/>
              </a:ext>
            </a:extLst>
          </p:cNvPr>
          <p:cNvSpPr txBox="1"/>
          <p:nvPr/>
        </p:nvSpPr>
        <p:spPr>
          <a:xfrm>
            <a:off x="1657461" y="2955834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研究论文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Research Paper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6AFCD5-DD16-85F8-13B5-B8542D8E2868}"/>
              </a:ext>
            </a:extLst>
          </p:cNvPr>
          <p:cNvSpPr txBox="1"/>
          <p:nvPr/>
        </p:nvSpPr>
        <p:spPr>
          <a:xfrm>
            <a:off x="1657461" y="4371697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论文海报展示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Poster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3F7130-8356-2701-940E-8461967FDAF8}"/>
              </a:ext>
            </a:extLst>
          </p:cNvPr>
          <p:cNvSpPr txBox="1"/>
          <p:nvPr/>
        </p:nvSpPr>
        <p:spPr>
          <a:xfrm>
            <a:off x="804382" y="2145189"/>
            <a:ext cx="10330649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个人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为单位进行考核，</a:t>
            </a:r>
            <a:r>
              <a:rPr lang="zh-CN" altLang="en-US" sz="2000" b="1" u="sng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en-US" sz="2000" b="1" u="sng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与小组成员讨论</a:t>
            </a:r>
            <a:r>
              <a:rPr lang="zh-CN" altLang="en-US" sz="2000" b="1" u="sng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是否合作</a:t>
            </a:r>
            <a:r>
              <a:rPr lang="zh-CN" altLang="en-US" sz="2000" b="1" u="sng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需提前告知教师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C012EF8A-9A84-2BBC-2811-9C35552FA345}"/>
              </a:ext>
            </a:extLst>
          </p:cNvPr>
          <p:cNvSpPr/>
          <p:nvPr/>
        </p:nvSpPr>
        <p:spPr>
          <a:xfrm>
            <a:off x="1319989" y="4375117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A8A8BF-F1B0-0CAC-DE59-8AED85E6D232}"/>
              </a:ext>
            </a:extLst>
          </p:cNvPr>
          <p:cNvSpPr txBox="1"/>
          <p:nvPr/>
        </p:nvSpPr>
        <p:spPr>
          <a:xfrm>
            <a:off x="553750" y="4401930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endParaRPr lang="zh-CN" altLang="en-US" dirty="0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627009DD-5A96-51F8-7CF1-8CAC1050815F}"/>
              </a:ext>
            </a:extLst>
          </p:cNvPr>
          <p:cNvSpPr/>
          <p:nvPr/>
        </p:nvSpPr>
        <p:spPr>
          <a:xfrm>
            <a:off x="1319988" y="2959254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0FDDF3-99E9-7347-BCCB-288C37849923}"/>
              </a:ext>
            </a:extLst>
          </p:cNvPr>
          <p:cNvSpPr txBox="1"/>
          <p:nvPr/>
        </p:nvSpPr>
        <p:spPr>
          <a:xfrm>
            <a:off x="553750" y="2986067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35%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FD0AB2-7C9F-7024-4AFB-38952C8CDC29}"/>
              </a:ext>
            </a:extLst>
          </p:cNvPr>
          <p:cNvSpPr txBox="1"/>
          <p:nvPr/>
        </p:nvSpPr>
        <p:spPr>
          <a:xfrm>
            <a:off x="1973590" y="3637188"/>
            <a:ext cx="661577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必须使用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编写；代码可复现；上传电子版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DA0F22D-5DBB-F612-6640-E45C1AEF0A16}"/>
              </a:ext>
            </a:extLst>
          </p:cNvPr>
          <p:cNvSpPr txBox="1"/>
          <p:nvPr/>
        </p:nvSpPr>
        <p:spPr>
          <a:xfrm>
            <a:off x="1973590" y="5050352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A3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格式海报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展示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4F6844-6219-5E8A-9608-BF48CA8108EF}"/>
              </a:ext>
            </a:extLst>
          </p:cNvPr>
          <p:cNvSpPr txBox="1"/>
          <p:nvPr/>
        </p:nvSpPr>
        <p:spPr>
          <a:xfrm>
            <a:off x="804383" y="5609304"/>
            <a:ext cx="11041252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具体要求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考核标准 等 后续会陆续通知</a:t>
            </a:r>
            <a:endParaRPr lang="en-US" altLang="zh-CN" sz="2000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标题 7">
            <a:extLst>
              <a:ext uri="{FF2B5EF4-FFF2-40B4-BE49-F238E27FC236}">
                <a16:creationId xmlns:a16="http://schemas.microsoft.com/office/drawing/2014/main" id="{FAA1DB65-88C0-3C36-280E-1DE53197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60C09CB-4A06-AA52-0D32-89DFF466B0CE}"/>
              </a:ext>
            </a:extLst>
          </p:cNvPr>
          <p:cNvGrpSpPr/>
          <p:nvPr/>
        </p:nvGrpSpPr>
        <p:grpSpPr>
          <a:xfrm>
            <a:off x="6429092" y="1359370"/>
            <a:ext cx="5000908" cy="497381"/>
            <a:chOff x="6429092" y="1359370"/>
            <a:chExt cx="5000908" cy="49738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8492557-52C3-2D69-E709-192768655331}"/>
                </a:ext>
              </a:extLst>
            </p:cNvPr>
            <p:cNvSpPr txBox="1"/>
            <p:nvPr/>
          </p:nvSpPr>
          <p:spPr>
            <a:xfrm>
              <a:off x="6926473" y="1423394"/>
              <a:ext cx="45035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个人独立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完成考核酌情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额外加分</a:t>
              </a:r>
              <a:endParaRPr kumimoji="0" lang="en-GB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7" name="图形 26" descr="警告 纯色填充">
              <a:extLst>
                <a:ext uri="{FF2B5EF4-FFF2-40B4-BE49-F238E27FC236}">
                  <a16:creationId xmlns:a16="http://schemas.microsoft.com/office/drawing/2014/main" id="{F696A207-9741-2B55-8249-821543B8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29092" y="1359370"/>
              <a:ext cx="497381" cy="497381"/>
            </a:xfrm>
            <a:prstGeom prst="rect">
              <a:avLst/>
            </a:prstGeom>
          </p:spPr>
        </p:pic>
      </p:grpSp>
      <p:pic>
        <p:nvPicPr>
          <p:cNvPr id="5122" name="Picture 2" descr="Pack Hacks for Faculty: Perfecting Poster Presentations | Executive Vice  Chancellor and Provost">
            <a:extLst>
              <a:ext uri="{FF2B5EF4-FFF2-40B4-BE49-F238E27FC236}">
                <a16:creationId xmlns:a16="http://schemas.microsoft.com/office/drawing/2014/main" id="{ACADECE7-67DA-7382-9A9B-7503498D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366" y="4082018"/>
            <a:ext cx="3602636" cy="20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98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7DFAF-586C-B75C-4694-BF5EFF5E5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DCA42A-B888-37CB-EC6F-8CD43CE3ABA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CE315C-53D7-0A27-B66E-BC14D05685D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2F9AFB-529F-02EF-90BB-C07417D6B7A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61AEDE8-560F-6AF6-DC1B-BF05C191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EED413-89AA-7B42-29BD-E83F2DA087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89900F-1584-8880-ED2C-D4335F6BCBE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82F1B7D-8E1B-A7B2-318F-34E1DECA4B9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4125018-0583-088B-1E68-23A8FD78621C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额外 （</a:t>
            </a:r>
            <a:r>
              <a:rPr lang="zh-CN" altLang="en-US" sz="24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自愿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，不计分）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850C85-0F08-62F0-3FDA-85F66F3BE5AE}"/>
              </a:ext>
            </a:extLst>
          </p:cNvPr>
          <p:cNvSpPr txBox="1"/>
          <p:nvPr/>
        </p:nvSpPr>
        <p:spPr>
          <a:xfrm>
            <a:off x="804383" y="2145189"/>
            <a:ext cx="11009075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优秀研究课题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论文 可经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教师指导、改进之后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进行 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正式学术论文发表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标题 7">
            <a:extLst>
              <a:ext uri="{FF2B5EF4-FFF2-40B4-BE49-F238E27FC236}">
                <a16:creationId xmlns:a16="http://schemas.microsoft.com/office/drawing/2014/main" id="{D2D10D8A-E4E3-CAEB-81D5-7912D79F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3E0146A-D689-EB7A-D98A-449B1CFAF982}"/>
              </a:ext>
            </a:extLst>
          </p:cNvPr>
          <p:cNvSpPr txBox="1"/>
          <p:nvPr/>
        </p:nvSpPr>
        <p:spPr>
          <a:xfrm>
            <a:off x="4452804" y="2660552"/>
            <a:ext cx="455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（目标 中科院二区 及以上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SSCI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论文）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08FBBF-29B3-0338-CC3E-97044709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442" y="3429000"/>
            <a:ext cx="2343822" cy="228801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236433-58E5-AA6D-740D-3448B3089741}"/>
              </a:ext>
            </a:extLst>
          </p:cNvPr>
          <p:cNvGrpSpPr/>
          <p:nvPr/>
        </p:nvGrpSpPr>
        <p:grpSpPr>
          <a:xfrm>
            <a:off x="10316361" y="3382360"/>
            <a:ext cx="1719380" cy="1783593"/>
            <a:chOff x="9557633" y="3701281"/>
            <a:chExt cx="1719380" cy="178359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30CE07B-30F2-FEBD-8EE3-59280D493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7033" y="3701281"/>
              <a:ext cx="1680580" cy="148238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15F4426-4B8F-CA4C-5E3A-EE7F016E7CD1}"/>
                </a:ext>
              </a:extLst>
            </p:cNvPr>
            <p:cNvSpPr txBox="1"/>
            <p:nvPr/>
          </p:nvSpPr>
          <p:spPr>
            <a:xfrm>
              <a:off x="9557633" y="5230958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45E02EF-8BD4-EBB3-0055-A7CFF39DBF45}"/>
              </a:ext>
            </a:extLst>
          </p:cNvPr>
          <p:cNvGrpSpPr/>
          <p:nvPr/>
        </p:nvGrpSpPr>
        <p:grpSpPr>
          <a:xfrm>
            <a:off x="564668" y="3442678"/>
            <a:ext cx="4142371" cy="1212623"/>
            <a:chOff x="804383" y="3572004"/>
            <a:chExt cx="4142371" cy="121262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DE49C7-0E46-7C38-A87D-7EFB846D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383" y="3572004"/>
              <a:ext cx="4142371" cy="90661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9BEF32A-7C31-5002-A5E5-FCD79ECD0442}"/>
                </a:ext>
              </a:extLst>
            </p:cNvPr>
            <p:cNvSpPr txBox="1"/>
            <p:nvPr/>
          </p:nvSpPr>
          <p:spPr>
            <a:xfrm>
              <a:off x="2015878" y="4530711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6ED2EDA-5F0D-5CBB-8F2E-C12E9D8BA563}"/>
              </a:ext>
            </a:extLst>
          </p:cNvPr>
          <p:cNvGrpSpPr/>
          <p:nvPr/>
        </p:nvGrpSpPr>
        <p:grpSpPr>
          <a:xfrm>
            <a:off x="564668" y="4716075"/>
            <a:ext cx="2459025" cy="1502348"/>
            <a:chOff x="564668" y="4716075"/>
            <a:chExt cx="2459025" cy="150234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460210-0E1B-288A-857B-3109CE4C3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668" y="4716075"/>
              <a:ext cx="2459025" cy="129438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29EA187-8092-6893-EF9B-B29DBF8D9A3B}"/>
                </a:ext>
              </a:extLst>
            </p:cNvPr>
            <p:cNvSpPr txBox="1"/>
            <p:nvPr/>
          </p:nvSpPr>
          <p:spPr>
            <a:xfrm>
              <a:off x="934490" y="5964507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FB3EDC6-E9D8-A08A-21E1-F8B074BD9F32}"/>
              </a:ext>
            </a:extLst>
          </p:cNvPr>
          <p:cNvGrpSpPr/>
          <p:nvPr/>
        </p:nvGrpSpPr>
        <p:grpSpPr>
          <a:xfrm>
            <a:off x="7452261" y="3382360"/>
            <a:ext cx="2851101" cy="1397450"/>
            <a:chOff x="6269018" y="3429474"/>
            <a:chExt cx="2851101" cy="139745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078F8CC-6DC8-04CC-448A-E117A6232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018" y="3429474"/>
              <a:ext cx="2851101" cy="108514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A85833C-D9D0-7832-102D-A6D1D5BE2670}"/>
                </a:ext>
              </a:extLst>
            </p:cNvPr>
            <p:cNvSpPr txBox="1"/>
            <p:nvPr/>
          </p:nvSpPr>
          <p:spPr>
            <a:xfrm>
              <a:off x="6834878" y="4573008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Nguyen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6955F6F-267C-C5AD-8E1D-D2D9AAF22359}"/>
              </a:ext>
            </a:extLst>
          </p:cNvPr>
          <p:cNvGrpSpPr/>
          <p:nvPr/>
        </p:nvGrpSpPr>
        <p:grpSpPr>
          <a:xfrm>
            <a:off x="3086487" y="4706377"/>
            <a:ext cx="2202176" cy="1512046"/>
            <a:chOff x="3086487" y="4706377"/>
            <a:chExt cx="2202176" cy="151204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4EC0693-C512-1DAF-737D-A48A24000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6487" y="4706377"/>
              <a:ext cx="2202176" cy="1294387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075BFC9-9AFF-CE38-4ABD-C8C17DA97B9D}"/>
                </a:ext>
              </a:extLst>
            </p:cNvPr>
            <p:cNvSpPr txBox="1"/>
            <p:nvPr/>
          </p:nvSpPr>
          <p:spPr>
            <a:xfrm>
              <a:off x="3327885" y="5964507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961AE1B-677E-1725-A09B-031FE157E02C}"/>
              </a:ext>
            </a:extLst>
          </p:cNvPr>
          <p:cNvGrpSpPr/>
          <p:nvPr/>
        </p:nvGrpSpPr>
        <p:grpSpPr>
          <a:xfrm>
            <a:off x="6036012" y="4877838"/>
            <a:ext cx="3884731" cy="1242237"/>
            <a:chOff x="5439151" y="4847456"/>
            <a:chExt cx="3884731" cy="124223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A2FC75D-28E6-2A58-8654-0F99B7BB7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9151" y="4847456"/>
              <a:ext cx="3884731" cy="988321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6DFD992-95FE-92DA-151E-BDC52D6D9C2D}"/>
                </a:ext>
              </a:extLst>
            </p:cNvPr>
            <p:cNvSpPr txBox="1"/>
            <p:nvPr/>
          </p:nvSpPr>
          <p:spPr>
            <a:xfrm>
              <a:off x="6592571" y="5835777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Fisher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FD3CEF0-6C26-6D20-87A7-D83A8461CCC2}"/>
              </a:ext>
            </a:extLst>
          </p:cNvPr>
          <p:cNvGrpSpPr/>
          <p:nvPr/>
        </p:nvGrpSpPr>
        <p:grpSpPr>
          <a:xfrm>
            <a:off x="4772136" y="3391153"/>
            <a:ext cx="2647727" cy="1154561"/>
            <a:chOff x="4772136" y="3391153"/>
            <a:chExt cx="2647727" cy="1154561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B16C47E-F7D6-1828-F0A1-70A50FAA6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2136" y="3391153"/>
              <a:ext cx="2647727" cy="986408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45003E6-2FD2-6EAF-C306-991402EF83D2}"/>
                </a:ext>
              </a:extLst>
            </p:cNvPr>
            <p:cNvSpPr txBox="1"/>
            <p:nvPr/>
          </p:nvSpPr>
          <p:spPr>
            <a:xfrm>
              <a:off x="5236309" y="4291798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Wang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4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7713F7E-4C83-6924-3A2F-3079907A5260}"/>
              </a:ext>
            </a:extLst>
          </p:cNvPr>
          <p:cNvGrpSpPr/>
          <p:nvPr/>
        </p:nvGrpSpPr>
        <p:grpSpPr>
          <a:xfrm>
            <a:off x="10191289" y="5208377"/>
            <a:ext cx="1719380" cy="1031850"/>
            <a:chOff x="10047565" y="5197179"/>
            <a:chExt cx="1719380" cy="103185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16D7AFF-78E9-0F07-16B8-CC19D49C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9307" y="5197179"/>
              <a:ext cx="1295896" cy="863257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500A3FA-AD9E-EB92-4859-665494E6AD39}"/>
                </a:ext>
              </a:extLst>
            </p:cNvPr>
            <p:cNvSpPr txBox="1"/>
            <p:nvPr/>
          </p:nvSpPr>
          <p:spPr>
            <a:xfrm>
              <a:off x="10047565" y="5975113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80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9293-0132-5ACB-2459-12CFB96E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D31B84-8FAB-3201-8E22-3CFAD3692E7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CC481E-4DC9-0A96-0FC4-A1751E3DDB0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75C62D-377A-981F-CE28-32BD7ABD880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F8753F4-7D6C-9DB6-0BB7-D0A016F0C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9BB272-883A-206D-ADA2-E6E6981BC1B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51831A-134D-4390-C4A2-150BAEF73CA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5C2E47B3-A343-503A-3F3C-2FBE8D1B389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5CA7EACD-3787-7F2F-C142-E1A1713B0ED4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956380F9-7078-2B5D-7AD2-909B5A5E1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3B72E88-7E49-4203-A6B6-28966C8AD3DD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420715A-43ED-94D2-9C0E-70DFA3162DE2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Instructor Contact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42D9702-6908-FB6A-0279-160383BB5539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教师联系方式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55CDCBB-A902-BA89-20D9-42CF1D58D3C9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2.5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CEC5436C-F1A9-572D-398B-B3F58F49B86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91DDB9AB-F8E6-B380-7CB6-A231DF7D0C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775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2722F-88D5-3253-BEA5-BF49152ED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33DE79-6B06-5ACD-1ED7-05BA24289F3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644B60-0B1C-D9EC-018B-1A5AB8EB6C8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2520DE-D55A-EE8E-1494-CF275F459A6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1D9CE8D-F0C3-E710-B803-923674CB0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3B58C6-6FE4-EC8F-8B08-3D1B43050D2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780398-E75B-C782-A5DA-7D227480BDF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5B397C7-21EC-70E6-6EF4-4B581D7A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联系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方式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Contact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4EB17C6-35BC-4688-3A4C-FFA002F7899B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1CCFCC7-9854-C04D-8A9B-61EA78C29B88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A056ADC-915D-2AD2-328A-3D62B8AE9617}"/>
              </a:ext>
            </a:extLst>
          </p:cNvPr>
          <p:cNvSpPr txBox="1"/>
          <p:nvPr/>
        </p:nvSpPr>
        <p:spPr>
          <a:xfrm>
            <a:off x="3621380" y="2630344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教师联系方式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EF1F22-0D0A-D988-6AB5-C4D4223525D9}"/>
              </a:ext>
            </a:extLst>
          </p:cNvPr>
          <p:cNvSpPr txBox="1"/>
          <p:nvPr/>
        </p:nvSpPr>
        <p:spPr>
          <a:xfrm>
            <a:off x="3966816" y="3247129"/>
            <a:ext cx="5464634" cy="116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邮箱：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hlinkClick r:id="rId5"/>
              </a:rPr>
              <a:t>yzliu@soci.ecnu.edu.cn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办公室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：法商北楼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508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（请提前告知面谈）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课程微信群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9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70E6B-5CC9-6066-0A93-A1C84C34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6D98CC-5184-A55F-33A6-6AA8D7F99D8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D120DC-1C2E-0C4C-784B-6BF9A204125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E7F090-E31C-D375-22E9-49DF8FA02CE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1BF5221-6DEC-09C9-4A04-C523E8A9C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14FB992-9BB0-8EAA-C24E-99B403D2623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505545-37A7-C248-0B44-17CFB2401F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CE290B0-897B-9B49-AE4A-ECE65943A6FA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228429A-18DA-10C0-8FD1-1BEED3D8DBDA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微信群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E392249-00C6-F693-D68F-FB6A0EEA5ED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90F5B98-FC2E-A8FA-44E4-2A1E9A25BC2B}"/>
              </a:ext>
            </a:extLst>
          </p:cNvPr>
          <p:cNvSpPr txBox="1"/>
          <p:nvPr/>
        </p:nvSpPr>
        <p:spPr>
          <a:xfrm>
            <a:off x="1272725" y="2663493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进群之后请修改自己的群昵称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FAF1B29-9864-BB79-26A5-BC0137B5C98E}"/>
              </a:ext>
            </a:extLst>
          </p:cNvPr>
          <p:cNvSpPr txBox="1"/>
          <p:nvPr/>
        </p:nvSpPr>
        <p:spPr>
          <a:xfrm>
            <a:off x="1272725" y="3610288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格式： 姓名 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专业 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20xx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级 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硕士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</a:t>
            </a:r>
            <a:endParaRPr lang="en-US" altLang="zh-CN" sz="2000" b="1" dirty="0">
              <a:solidFill>
                <a:srgbClr val="182E7A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标题 7">
            <a:extLst>
              <a:ext uri="{FF2B5EF4-FFF2-40B4-BE49-F238E27FC236}">
                <a16:creationId xmlns:a16="http://schemas.microsoft.com/office/drawing/2014/main" id="{C5A1159C-3348-752B-5C61-F5D0099C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联系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方式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Contact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5410AB-CA55-0ED6-4ECC-C97521D7C312}"/>
              </a:ext>
            </a:extLst>
          </p:cNvPr>
          <p:cNvSpPr txBox="1"/>
          <p:nvPr/>
        </p:nvSpPr>
        <p:spPr>
          <a:xfrm>
            <a:off x="1272725" y="4554668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想申请为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课代表</a:t>
            </a: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的同学请课后联系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QR 代码&#10;&#10;AI 生成的内容可能不正确。">
            <a:extLst>
              <a:ext uri="{FF2B5EF4-FFF2-40B4-BE49-F238E27FC236}">
                <a16:creationId xmlns:a16="http://schemas.microsoft.com/office/drawing/2014/main" id="{A564B55E-0A95-E8A9-AFFB-F46C28231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b="7551"/>
          <a:stretch>
            <a:fillRect/>
          </a:stretch>
        </p:blipFill>
        <p:spPr>
          <a:xfrm>
            <a:off x="6577781" y="289846"/>
            <a:ext cx="5360547" cy="58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4B3C-D694-14E2-E710-359906F2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776133-15C7-1858-6329-C561BC1DFAA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7177CB-E24E-8111-D3D0-F415A4878A5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30EF5E-E896-1760-4FDE-FB392155F24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4D3F2A54-9C01-BC4A-E30B-A24A5785B0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B17117A-1018-2CEA-933E-2FE93E262C5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48DDCCA-5C16-BB0A-67F7-A8F8E80B9B0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56C5997-10BD-748C-1DC9-492E15F7293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A4FFB69B-39B0-43DB-2BF1-D5AFCDC0D74D}"/>
              </a:ext>
            </a:extLst>
          </p:cNvPr>
          <p:cNvGrpSpPr/>
          <p:nvPr/>
        </p:nvGrpSpPr>
        <p:grpSpPr>
          <a:xfrm>
            <a:off x="4433200" y="3057277"/>
            <a:ext cx="3594655" cy="743446"/>
            <a:chOff x="7347481" y="3666536"/>
            <a:chExt cx="3594655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360B8B81-BE7C-C6BA-C123-07231358E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EA81E3FD-4A76-7A74-CE19-DEA583E11D42}"/>
                </a:ext>
              </a:extLst>
            </p:cNvPr>
            <p:cNvGrpSpPr/>
            <p:nvPr/>
          </p:nvGrpSpPr>
          <p:grpSpPr>
            <a:xfrm>
              <a:off x="8178970" y="3682641"/>
              <a:ext cx="2763166" cy="675678"/>
              <a:chOff x="8057322" y="2038021"/>
              <a:chExt cx="3444321" cy="675678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ACBCAE3E-0A56-D670-6D45-3BFA703555FA}"/>
                  </a:ext>
                </a:extLst>
              </p:cNvPr>
              <p:cNvSpPr txBox="1"/>
              <p:nvPr/>
            </p:nvSpPr>
            <p:spPr>
              <a:xfrm>
                <a:off x="8057322" y="2436700"/>
                <a:ext cx="340695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Multi-source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Spatiotemporal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C0EABD2C-A780-3901-75D9-C03550BAFDA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4069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多源时空数据导论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8B2A4F7-791E-EF76-7C83-70D63EF76D3E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2C19C440-344A-D0D9-309D-4328D6166DF8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940F0037-A8AE-5201-57C7-076F2CC828A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1057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2F33B4E-6D48-D39B-FEB6-636F0136CFCF}"/>
              </a:ext>
            </a:extLst>
          </p:cNvPr>
          <p:cNvSpPr txBox="1"/>
          <p:nvPr/>
        </p:nvSpPr>
        <p:spPr>
          <a:xfrm>
            <a:off x="1528107" y="4188583"/>
            <a:ext cx="10661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278488B6-DCEA-7710-222D-92AF142E7E67}"/>
              </a:ext>
            </a:extLst>
          </p:cNvPr>
          <p:cNvSpPr txBox="1"/>
          <p:nvPr/>
        </p:nvSpPr>
        <p:spPr>
          <a:xfrm>
            <a:off x="1332544" y="3542707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工作经历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Work Experience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7166AC2-6B3A-C899-39F1-5A507C658A58}"/>
              </a:ext>
            </a:extLst>
          </p:cNvPr>
          <p:cNvSpPr txBox="1"/>
          <p:nvPr/>
        </p:nvSpPr>
        <p:spPr>
          <a:xfrm>
            <a:off x="1332545" y="4069779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 – </a:t>
            </a: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2021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伦敦大学学院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kumimoji="0" lang="en-GB" altLang="zh-CN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SpaceTimeLab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博士后研究员</a:t>
            </a: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B3DC6F5-752C-C901-6178-E445C3616130}"/>
              </a:ext>
            </a:extLst>
          </p:cNvPr>
          <p:cNvSpPr txBox="1"/>
          <p:nvPr/>
        </p:nvSpPr>
        <p:spPr>
          <a:xfrm>
            <a:off x="1332545" y="5226831"/>
            <a:ext cx="9293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 (6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华东师范大学，社会发展学院，人口研究所，人口学 副教授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4D4D3E6-C093-8023-71F7-85E9DE0A7AC0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488FED6-20D1-0CC9-403C-0F6AE10746C0}"/>
              </a:ext>
            </a:extLst>
          </p:cNvPr>
          <p:cNvSpPr txBox="1"/>
          <p:nvPr/>
        </p:nvSpPr>
        <p:spPr>
          <a:xfrm>
            <a:off x="1332544" y="4841149"/>
            <a:ext cx="10110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 –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	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帝国理工学院，公共卫生学院，博士后研究员</a:t>
            </a:r>
            <a:endParaRPr lang="en-GB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5595BE7-18B5-63E5-56F6-616CCDFDCA5B}"/>
              </a:ext>
            </a:extLst>
          </p:cNvPr>
          <p:cNvSpPr txBox="1"/>
          <p:nvPr/>
        </p:nvSpPr>
        <p:spPr>
          <a:xfrm>
            <a:off x="1332545" y="4455464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2021 – </a:t>
            </a:r>
            <a:r>
              <a:rPr lang="en-GB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牛津大学，马丁学院，博士后研究员</a:t>
            </a:r>
            <a:endParaRPr lang="en-GB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3" name="图形 82">
            <a:extLst>
              <a:ext uri="{FF2B5EF4-FFF2-40B4-BE49-F238E27FC236}">
                <a16:creationId xmlns:a16="http://schemas.microsoft.com/office/drawing/2014/main" id="{3094E708-A37C-BE16-20B9-48324DE946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421" y="3476200"/>
            <a:ext cx="533123" cy="533123"/>
          </a:xfrm>
          <a:prstGeom prst="rect">
            <a:avLst/>
          </a:prstGeom>
        </p:spPr>
      </p:pic>
      <p:sp>
        <p:nvSpPr>
          <p:cNvPr id="94" name="文本框 93">
            <a:extLst>
              <a:ext uri="{FF2B5EF4-FFF2-40B4-BE49-F238E27FC236}">
                <a16:creationId xmlns:a16="http://schemas.microsoft.com/office/drawing/2014/main" id="{96C976A3-BCF9-5F00-F101-865DB7CB9C5B}"/>
              </a:ext>
            </a:extLst>
          </p:cNvPr>
          <p:cNvSpPr txBox="1"/>
          <p:nvPr/>
        </p:nvSpPr>
        <p:spPr>
          <a:xfrm>
            <a:off x="9040407" y="4100557"/>
            <a:ext cx="23306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（合作导师</a:t>
            </a:r>
            <a:r>
              <a:rPr lang="en-GB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Tao Cheng </a:t>
            </a:r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院士）</a:t>
            </a:r>
            <a:endParaRPr lang="zh-CN" alt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38F5B82F-174C-CF13-BCFD-DE4360C4A8B3}"/>
              </a:ext>
            </a:extLst>
          </p:cNvPr>
          <p:cNvSpPr txBox="1"/>
          <p:nvPr/>
        </p:nvSpPr>
        <p:spPr>
          <a:xfrm>
            <a:off x="9040407" y="4486242"/>
            <a:ext cx="2501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（合作导师：</a:t>
            </a:r>
            <a:r>
              <a:rPr lang="en-GB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Kazem Rahimi </a:t>
            </a:r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教授）</a:t>
            </a:r>
            <a:endParaRPr lang="zh-CN" alt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920D4C82-B748-F936-EA67-3E8070D467DB}"/>
              </a:ext>
            </a:extLst>
          </p:cNvPr>
          <p:cNvSpPr txBox="1"/>
          <p:nvPr/>
        </p:nvSpPr>
        <p:spPr>
          <a:xfrm>
            <a:off x="9040407" y="4871927"/>
            <a:ext cx="2638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（合作导师： </a:t>
            </a:r>
            <a:r>
              <a:rPr lang="en-GB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Daniela Fecht</a:t>
            </a:r>
            <a:r>
              <a:rPr lang="en-US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副教授）</a:t>
            </a:r>
            <a:endParaRPr lang="zh-CN" alt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D160CC7-9F20-A286-E5FB-6C2354499001}"/>
              </a:ext>
            </a:extLst>
          </p:cNvPr>
          <p:cNvGrpSpPr/>
          <p:nvPr/>
        </p:nvGrpSpPr>
        <p:grpSpPr>
          <a:xfrm>
            <a:off x="667889" y="1339951"/>
            <a:ext cx="10830538" cy="1876491"/>
            <a:chOff x="667889" y="1339951"/>
            <a:chExt cx="10830538" cy="1876491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F66E1ADE-86AF-6F6E-AE25-8E748C34986F}"/>
                </a:ext>
              </a:extLst>
            </p:cNvPr>
            <p:cNvSpPr txBox="1"/>
            <p:nvPr/>
          </p:nvSpPr>
          <p:spPr>
            <a:xfrm>
              <a:off x="1332544" y="1494019"/>
              <a:ext cx="64423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教育背景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kumimoji="0" lang="en-US" altLang="zh-CN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Educational Background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A87C52C5-4D9E-6484-F601-CDC7C18C3EB8}"/>
                </a:ext>
              </a:extLst>
            </p:cNvPr>
            <p:cNvSpPr txBox="1"/>
            <p:nvPr/>
          </p:nvSpPr>
          <p:spPr>
            <a:xfrm>
              <a:off x="1332544" y="2106518"/>
              <a:ext cx="98560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864108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n"/>
                <a:tabLst/>
                <a:defRPr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2012 – 2015	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利物浦大学， 环境与城市规划，</a:t>
              </a:r>
              <a:r>
                <a:rPr lang="zh-CN" altLang="en-US" sz="1600" b="1" i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文学 学士</a:t>
              </a:r>
              <a:endParaRPr lang="en-GB" altLang="zh-CN" sz="1600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D907D7A1-9B8B-4454-85BC-225BA97BA29F}"/>
                </a:ext>
              </a:extLst>
            </p:cNvPr>
            <p:cNvSpPr txBox="1"/>
            <p:nvPr/>
          </p:nvSpPr>
          <p:spPr>
            <a:xfrm>
              <a:off x="1332545" y="2877888"/>
              <a:ext cx="101658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itchFamily="2" charset="2"/>
                <a:buChar char="n"/>
                <a:defRPr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2016 – </a:t>
              </a:r>
              <a:r>
                <a:rPr lang="en-GB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2021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	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利物浦大学， 地理数据科学，</a:t>
              </a:r>
              <a:r>
                <a:rPr lang="zh-CN" altLang="en-US" sz="1600" b="1" i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哲学 博士</a:t>
              </a:r>
              <a:endParaRPr lang="en-GB" altLang="zh-CN" sz="2000" i="1" kern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DEE171F0-F2F5-C595-1BCE-8D37F26C11AF}"/>
                </a:ext>
              </a:extLst>
            </p:cNvPr>
            <p:cNvSpPr txBox="1"/>
            <p:nvPr/>
          </p:nvSpPr>
          <p:spPr>
            <a:xfrm>
              <a:off x="1332545" y="2492203"/>
              <a:ext cx="89001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itchFamily="2" charset="2"/>
                <a:buChar char="n"/>
                <a:defRPr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2015 – 2016	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伦敦大学学院， 地理信息科学，</a:t>
              </a:r>
              <a:r>
                <a:rPr lang="zh-CN" altLang="en-US" sz="1600" b="1" i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理学 硕士</a:t>
              </a:r>
              <a:endParaRPr lang="en-GB" altLang="zh-CN" sz="1600" b="1" i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5" name="图形 84">
              <a:extLst>
                <a:ext uri="{FF2B5EF4-FFF2-40B4-BE49-F238E27FC236}">
                  <a16:creationId xmlns:a16="http://schemas.microsoft.com/office/drawing/2014/main" id="{B5B55357-3533-5E87-93F8-C5D3D548F2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7889" y="1339951"/>
              <a:ext cx="796189" cy="796189"/>
            </a:xfrm>
            <a:prstGeom prst="rect">
              <a:avLst/>
            </a:prstGeom>
          </p:spPr>
        </p:pic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403E9061-573C-BCC9-18F2-684035AE1B8A}"/>
                </a:ext>
              </a:extLst>
            </p:cNvPr>
            <p:cNvSpPr txBox="1"/>
            <p:nvPr/>
          </p:nvSpPr>
          <p:spPr>
            <a:xfrm>
              <a:off x="9040407" y="2137296"/>
              <a:ext cx="23306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（导师</a:t>
              </a:r>
              <a:r>
                <a:rPr lang="en-GB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Alex Singleton </a:t>
              </a:r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院士）</a:t>
              </a:r>
              <a:endPara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21B6E8DD-C37F-3CC8-D30C-FE5400A41284}"/>
                </a:ext>
              </a:extLst>
            </p:cNvPr>
            <p:cNvSpPr txBox="1"/>
            <p:nvPr/>
          </p:nvSpPr>
          <p:spPr>
            <a:xfrm>
              <a:off x="9040407" y="2506547"/>
              <a:ext cx="23306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（导师：</a:t>
              </a:r>
              <a:r>
                <a:rPr lang="en-GB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Ta</a:t>
              </a:r>
              <a:r>
                <a:rPr lang="en-US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 Cheng </a:t>
              </a:r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院士）</a:t>
              </a:r>
              <a:endPara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BAB4B65D-CC87-7E5F-7F99-8653D5F3354B}"/>
                </a:ext>
              </a:extLst>
            </p:cNvPr>
            <p:cNvSpPr txBox="1"/>
            <p:nvPr/>
          </p:nvSpPr>
          <p:spPr>
            <a:xfrm>
              <a:off x="9040407" y="2873615"/>
              <a:ext cx="23306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（导师</a:t>
              </a:r>
              <a:r>
                <a:rPr lang="en-GB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Alex Singleton </a:t>
              </a:r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院士）</a:t>
              </a:r>
              <a:endPara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AA73ACF-DF4A-DDB9-8766-9E0C33BB8552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21" y="2106518"/>
              <a:ext cx="0" cy="1109924"/>
            </a:xfrm>
            <a:prstGeom prst="line">
              <a:avLst/>
            </a:prstGeom>
            <a:ln w="38100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FED415C-163C-0C8A-7A01-A0807C76E72F}"/>
              </a:ext>
            </a:extLst>
          </p:cNvPr>
          <p:cNvCxnSpPr>
            <a:cxnSpLocks/>
          </p:cNvCxnSpPr>
          <p:nvPr/>
        </p:nvCxnSpPr>
        <p:spPr>
          <a:xfrm>
            <a:off x="1492694" y="4069779"/>
            <a:ext cx="0" cy="1447101"/>
          </a:xfrm>
          <a:prstGeom prst="line">
            <a:avLst/>
          </a:prstGeom>
          <a:ln w="38100"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B49B-6A37-F9CE-911B-03812F98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7E2E8F-36D2-2F40-E263-C5A9B973557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B5CB03-6D49-BE60-B741-BA2285C6043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819657-7F5F-28D7-4C3E-8BFE7BF486B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6616554-588E-5392-2CAB-657D865DB2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C5E0DC-C299-5994-51D8-C52F1A3764B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E677D6-C617-711D-EA96-D03879107C9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F319267-3BBD-CE18-2307-2E93E344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多源时空数据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Multi-source Spatiotemporal 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8C8918A-C264-3054-4609-AD57610241FC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30FC77F-A4A3-8504-9662-A70A0AF8F52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圆角矩形 8">
            <a:extLst>
              <a:ext uri="{FF2B5EF4-FFF2-40B4-BE49-F238E27FC236}">
                <a16:creationId xmlns:a16="http://schemas.microsoft.com/office/drawing/2014/main" id="{0153A9E6-BCED-63E7-A0ED-B61787F28A3A}"/>
              </a:ext>
            </a:extLst>
          </p:cNvPr>
          <p:cNvSpPr/>
          <p:nvPr/>
        </p:nvSpPr>
        <p:spPr>
          <a:xfrm>
            <a:off x="8165591" y="1268760"/>
            <a:ext cx="3285743" cy="4387969"/>
          </a:xfrm>
          <a:prstGeom prst="roundRect">
            <a:avLst>
              <a:gd name="adj" fmla="val 15985"/>
            </a:avLst>
          </a:prstGeom>
          <a:solidFill>
            <a:srgbClr val="00B0F0">
              <a:alpha val="5000"/>
            </a:srgbClr>
          </a:solidFill>
          <a:ln w="50800" cmpd="sng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24FF583F-0581-5359-5329-A7E6E0DE11A3}"/>
              </a:ext>
            </a:extLst>
          </p:cNvPr>
          <p:cNvSpPr/>
          <p:nvPr/>
        </p:nvSpPr>
        <p:spPr>
          <a:xfrm>
            <a:off x="4279391" y="1268760"/>
            <a:ext cx="3285743" cy="4387969"/>
          </a:xfrm>
          <a:prstGeom prst="roundRect">
            <a:avLst/>
          </a:prstGeom>
          <a:solidFill>
            <a:srgbClr val="FFFF00">
              <a:alpha val="5000"/>
            </a:srgbClr>
          </a:solidFill>
          <a:ln w="50800" cmpd="sng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A5D7CD50-3DF2-01AE-BF38-98F5557E053B}"/>
              </a:ext>
            </a:extLst>
          </p:cNvPr>
          <p:cNvSpPr/>
          <p:nvPr/>
        </p:nvSpPr>
        <p:spPr>
          <a:xfrm>
            <a:off x="502919" y="1268760"/>
            <a:ext cx="3285743" cy="4387969"/>
          </a:xfrm>
          <a:prstGeom prst="roundRect">
            <a:avLst/>
          </a:prstGeom>
          <a:solidFill>
            <a:srgbClr val="FF0000">
              <a:alpha val="5000"/>
            </a:srgbClr>
          </a:solidFill>
          <a:ln w="50800" cmpd="sng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C90D6D17-C4D7-0794-3F69-B2F8E7D9EF4C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多源 </a:t>
            </a:r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（来源）</a:t>
            </a:r>
            <a:endParaRPr lang="en-US" altLang="zh-CN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Multi-source(d)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内容占位符 3">
            <a:extLst>
              <a:ext uri="{FF2B5EF4-FFF2-40B4-BE49-F238E27FC236}">
                <a16:creationId xmlns:a16="http://schemas.microsoft.com/office/drawing/2014/main" id="{450E8404-73D3-C3A6-6F09-3F57878C63A7}"/>
              </a:ext>
            </a:extLst>
          </p:cNvPr>
          <p:cNvSpPr txBox="1">
            <a:spLocks/>
          </p:cNvSpPr>
          <p:nvPr/>
        </p:nvSpPr>
        <p:spPr>
          <a:xfrm>
            <a:off x="4466920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时 </a:t>
            </a:r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（时间）</a:t>
            </a:r>
            <a:endParaRPr lang="en-US" altLang="zh-CN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Time / Temporal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zh-CN" altLang="en-US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zh-CN" sz="18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>
              <a:spcBef>
                <a:spcPts val="0"/>
              </a:spcBef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内容占位符 3">
            <a:extLst>
              <a:ext uri="{FF2B5EF4-FFF2-40B4-BE49-F238E27FC236}">
                <a16:creationId xmlns:a16="http://schemas.microsoft.com/office/drawing/2014/main" id="{545FD7C0-7911-7CF0-1BD5-D5812B8B2A5F}"/>
              </a:ext>
            </a:extLst>
          </p:cNvPr>
          <p:cNvSpPr txBox="1">
            <a:spLocks/>
          </p:cNvSpPr>
          <p:nvPr/>
        </p:nvSpPr>
        <p:spPr>
          <a:xfrm>
            <a:off x="8324238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空 </a:t>
            </a:r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（空间）</a:t>
            </a:r>
            <a:endParaRPr lang="en-US" altLang="zh-CN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Space / Spatial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zh-CN" sz="18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>
              <a:spcBef>
                <a:spcPts val="0"/>
              </a:spcBef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38E68C-6143-08C4-5F3B-DE28955052F3}"/>
              </a:ext>
            </a:extLst>
          </p:cNvPr>
          <p:cNvSpPr txBox="1"/>
          <p:nvPr/>
        </p:nvSpPr>
        <p:spPr>
          <a:xfrm>
            <a:off x="623392" y="2096431"/>
            <a:ext cx="1920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（单一截面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-&gt;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全景拼图）</a:t>
            </a:r>
            <a:endParaRPr lang="zh-CN" sz="1200" noProof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F650B3-45AB-EC7E-AD69-57046380952D}"/>
              </a:ext>
            </a:extLst>
          </p:cNvPr>
          <p:cNvSpPr txBox="1"/>
          <p:nvPr/>
        </p:nvSpPr>
        <p:spPr>
          <a:xfrm>
            <a:off x="4466920" y="2096430"/>
            <a:ext cx="1933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（静态快照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-&gt;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动态演化）</a:t>
            </a:r>
            <a:endParaRPr lang="zh-CN" sz="1200" noProof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D4E0381-9508-331E-A699-BC6A7BD27094}"/>
              </a:ext>
            </a:extLst>
          </p:cNvPr>
          <p:cNvSpPr txBox="1"/>
          <p:nvPr/>
        </p:nvSpPr>
        <p:spPr>
          <a:xfrm>
            <a:off x="8324239" y="2096431"/>
            <a:ext cx="2056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（从地理坐标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-&gt;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人本尺度）</a:t>
            </a:r>
            <a:endParaRPr lang="zh-CN" sz="1200" noProof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AE16BA-4A77-1034-C4A9-9C243F8FC1E9}"/>
              </a:ext>
            </a:extLst>
          </p:cNvPr>
          <p:cNvSpPr txBox="1"/>
          <p:nvPr/>
        </p:nvSpPr>
        <p:spPr>
          <a:xfrm>
            <a:off x="959224" y="2613489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来源丰富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设计数据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被动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有机数据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023949-6DA6-2468-BF25-27CF59357C37}"/>
              </a:ext>
            </a:extLst>
          </p:cNvPr>
          <p:cNvSpPr txBox="1"/>
          <p:nvPr/>
        </p:nvSpPr>
        <p:spPr>
          <a:xfrm>
            <a:off x="959224" y="4206134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特征异构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结构化数据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非结构化数据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A317AD0-23AE-AE3C-6547-6B14BE0F4A28}"/>
              </a:ext>
            </a:extLst>
          </p:cNvPr>
          <p:cNvSpPr txBox="1"/>
          <p:nvPr/>
        </p:nvSpPr>
        <p:spPr>
          <a:xfrm>
            <a:off x="4816543" y="2613489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尺度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丰富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低频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长时序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高频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实时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FB261EA-E17A-66EF-15CC-FC9F95F8CC4F}"/>
              </a:ext>
            </a:extLst>
          </p:cNvPr>
          <p:cNvSpPr txBox="1"/>
          <p:nvPr/>
        </p:nvSpPr>
        <p:spPr>
          <a:xfrm>
            <a:off x="4816543" y="4206134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模式异构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线性趋势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周期节律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突发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异常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145CA6-F42F-C0F4-1C82-1C3854986097}"/>
              </a:ext>
            </a:extLst>
          </p:cNvPr>
          <p:cNvSpPr txBox="1"/>
          <p:nvPr/>
        </p:nvSpPr>
        <p:spPr>
          <a:xfrm>
            <a:off x="8673861" y="2613489"/>
            <a:ext cx="3019891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尺度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丰富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粗颗粒度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低分辨率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细颗粒度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高分辨率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122584-C511-3FA9-C2D0-8A935CD5D742}"/>
              </a:ext>
            </a:extLst>
          </p:cNvPr>
          <p:cNvSpPr txBox="1"/>
          <p:nvPr/>
        </p:nvSpPr>
        <p:spPr>
          <a:xfrm>
            <a:off x="8673861" y="4206134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形态异构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点 （位置）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线 （连接）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面 （栅格、像素）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" name="图形 26" descr="维恩图 纯色填充">
            <a:extLst>
              <a:ext uri="{FF2B5EF4-FFF2-40B4-BE49-F238E27FC236}">
                <a16:creationId xmlns:a16="http://schemas.microsoft.com/office/drawing/2014/main" id="{940D5C8A-C472-028B-A6ED-3C006AA9E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2141" y="1417900"/>
            <a:ext cx="481501" cy="481501"/>
          </a:xfrm>
          <a:prstGeom prst="rect">
            <a:avLst/>
          </a:prstGeom>
        </p:spPr>
      </p:pic>
      <p:pic>
        <p:nvPicPr>
          <p:cNvPr id="28" name="图形 27" descr="时钟 纯色填充">
            <a:extLst>
              <a:ext uri="{FF2B5EF4-FFF2-40B4-BE49-F238E27FC236}">
                <a16:creationId xmlns:a16="http://schemas.microsoft.com/office/drawing/2014/main" id="{BFD94440-D27D-7B8C-FDAE-2F671B7D5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0230" y="1417903"/>
            <a:ext cx="476952" cy="476952"/>
          </a:xfrm>
          <a:prstGeom prst="rect">
            <a:avLst/>
          </a:prstGeom>
        </p:spPr>
      </p:pic>
      <p:pic>
        <p:nvPicPr>
          <p:cNvPr id="29" name="图形 28" descr="带标记的地图 纯色填充">
            <a:extLst>
              <a:ext uri="{FF2B5EF4-FFF2-40B4-BE49-F238E27FC236}">
                <a16:creationId xmlns:a16="http://schemas.microsoft.com/office/drawing/2014/main" id="{FDB63177-51DA-328A-82B5-C0CCE1440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19724" y="1354454"/>
            <a:ext cx="540401" cy="5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95DB2-30A5-6B74-7F19-C8544064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4436E70-9819-4464-86E3-B18206C8F5E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18709F-3F93-06BE-9847-04B8D1FD1CF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5071CF-1952-787E-1386-9E6A68EB8C7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8B14E16-FD91-534A-5BAE-F3EC1FA3C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3B065DB-3DE6-7D50-6045-39ED3CCE917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84A54D2-C884-66CF-FF37-EC12DC25E5E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54B2482-1A99-F697-1501-FEB8F624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ECFC4D3-5A93-E120-B446-5C50FD13433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3">
            <a:extLst>
              <a:ext uri="{FF2B5EF4-FFF2-40B4-BE49-F238E27FC236}">
                <a16:creationId xmlns:a16="http://schemas.microsoft.com/office/drawing/2014/main" id="{777938FC-1D8A-746E-9CDD-EEC6938DD454}"/>
              </a:ext>
            </a:extLst>
          </p:cNvPr>
          <p:cNvSpPr txBox="1">
            <a:spLocks/>
          </p:cNvSpPr>
          <p:nvPr/>
        </p:nvSpPr>
        <p:spPr>
          <a:xfrm>
            <a:off x="609601" y="1284433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人口普查数据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Population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Census</a:t>
            </a:r>
            <a:endParaRPr lang="en-US" altLang="zh-CN" sz="16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C46A37-4BF0-A050-A83F-6D4F2C475576}"/>
              </a:ext>
            </a:extLst>
          </p:cNvPr>
          <p:cNvSpPr txBox="1"/>
          <p:nvPr/>
        </p:nvSpPr>
        <p:spPr>
          <a:xfrm>
            <a:off x="917881" y="4081909"/>
            <a:ext cx="3463996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官方数据门户下载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申请访问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857B113-E7A8-B5F9-9CFE-11530AD5E741}"/>
              </a:ext>
            </a:extLst>
          </p:cNvPr>
          <p:cNvSpPr txBox="1"/>
          <p:nvPr/>
        </p:nvSpPr>
        <p:spPr>
          <a:xfrm>
            <a:off x="917880" y="5152745"/>
            <a:ext cx="3463995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高度结构化数据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属性丰富、低频静态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2ACAD37-0DFD-4BD9-60AA-7D12F868B196}"/>
              </a:ext>
            </a:extLst>
          </p:cNvPr>
          <p:cNvSpPr txBox="1"/>
          <p:nvPr/>
        </p:nvSpPr>
        <p:spPr>
          <a:xfrm>
            <a:off x="917880" y="3293009"/>
            <a:ext cx="3463997" cy="66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国家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地方统计局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A9A3FA4-244B-F192-EB79-317091E8532D}"/>
              </a:ext>
            </a:extLst>
          </p:cNvPr>
          <p:cNvSpPr txBox="1"/>
          <p:nvPr/>
        </p:nvSpPr>
        <p:spPr>
          <a:xfrm>
            <a:off x="917880" y="2222174"/>
            <a:ext cx="3463997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设计数据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全样本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普查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60558CA3-47CE-B3D1-27EF-C6A99FA42D74}"/>
              </a:ext>
            </a:extLst>
          </p:cNvPr>
          <p:cNvGraphicFramePr>
            <a:graphicFrameLocks noGrp="1"/>
          </p:cNvGraphicFramePr>
          <p:nvPr/>
        </p:nvGraphicFramePr>
        <p:xfrm>
          <a:off x="6066612" y="1630703"/>
          <a:ext cx="5529580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181586899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1473140826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3394766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社区编号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baseline="-25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231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320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baseline="-25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134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221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baseline="-25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420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270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234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34" name="右大括号 33">
            <a:extLst>
              <a:ext uri="{FF2B5EF4-FFF2-40B4-BE49-F238E27FC236}">
                <a16:creationId xmlns:a16="http://schemas.microsoft.com/office/drawing/2014/main" id="{D087304A-D803-FED2-8369-06E6F4666973}"/>
              </a:ext>
            </a:extLst>
          </p:cNvPr>
          <p:cNvSpPr/>
          <p:nvPr/>
        </p:nvSpPr>
        <p:spPr>
          <a:xfrm rot="16200000">
            <a:off x="8071794" y="533513"/>
            <a:ext cx="226760" cy="187519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3DFC96C-E0E3-F742-2501-696FA0CBF0C4}"/>
              </a:ext>
            </a:extLst>
          </p:cNvPr>
          <p:cNvSpPr txBox="1"/>
          <p:nvPr/>
        </p:nvSpPr>
        <p:spPr>
          <a:xfrm>
            <a:off x="7794215" y="955180"/>
            <a:ext cx="83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6C14FE3-2665-01A5-8AF9-E05B26548110}"/>
              </a:ext>
            </a:extLst>
          </p:cNvPr>
          <p:cNvSpPr txBox="1"/>
          <p:nvPr/>
        </p:nvSpPr>
        <p:spPr>
          <a:xfrm>
            <a:off x="10028722" y="332656"/>
            <a:ext cx="465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…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右大括号 4">
            <a:extLst>
              <a:ext uri="{FF2B5EF4-FFF2-40B4-BE49-F238E27FC236}">
                <a16:creationId xmlns:a16="http://schemas.microsoft.com/office/drawing/2014/main" id="{52435F3D-C090-7868-D309-C2657587D6A5}"/>
              </a:ext>
            </a:extLst>
          </p:cNvPr>
          <p:cNvSpPr/>
          <p:nvPr/>
        </p:nvSpPr>
        <p:spPr>
          <a:xfrm rot="16200000">
            <a:off x="9550226" y="930270"/>
            <a:ext cx="226760" cy="108167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19">
            <a:extLst>
              <a:ext uri="{FF2B5EF4-FFF2-40B4-BE49-F238E27FC236}">
                <a16:creationId xmlns:a16="http://schemas.microsoft.com/office/drawing/2014/main" id="{B1BCAC31-FE3A-C687-7624-49AE80EE27C4}"/>
              </a:ext>
            </a:extLst>
          </p:cNvPr>
          <p:cNvSpPr txBox="1"/>
          <p:nvPr/>
        </p:nvSpPr>
        <p:spPr>
          <a:xfrm>
            <a:off x="9244546" y="955180"/>
            <a:ext cx="83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右大括号 4">
            <a:extLst>
              <a:ext uri="{FF2B5EF4-FFF2-40B4-BE49-F238E27FC236}">
                <a16:creationId xmlns:a16="http://schemas.microsoft.com/office/drawing/2014/main" id="{B5324DEE-1593-C5BE-1D99-D7CD5F46CA7F}"/>
              </a:ext>
            </a:extLst>
          </p:cNvPr>
          <p:cNvSpPr/>
          <p:nvPr/>
        </p:nvSpPr>
        <p:spPr>
          <a:xfrm rot="16200000">
            <a:off x="8816697" y="56884"/>
            <a:ext cx="226761" cy="14336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8837778-2C84-2FEB-0A35-525DFD7CAFA7}"/>
              </a:ext>
            </a:extLst>
          </p:cNvPr>
          <p:cNvSpPr txBox="1"/>
          <p:nvPr/>
        </p:nvSpPr>
        <p:spPr>
          <a:xfrm>
            <a:off x="8511017" y="332656"/>
            <a:ext cx="919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主题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文本框 19">
            <a:extLst>
              <a:ext uri="{FF2B5EF4-FFF2-40B4-BE49-F238E27FC236}">
                <a16:creationId xmlns:a16="http://schemas.microsoft.com/office/drawing/2014/main" id="{8D3B4AD9-783F-E9E2-BCB9-3346F7872572}"/>
              </a:ext>
            </a:extLst>
          </p:cNvPr>
          <p:cNvSpPr txBox="1"/>
          <p:nvPr/>
        </p:nvSpPr>
        <p:spPr>
          <a:xfrm>
            <a:off x="10707643" y="332656"/>
            <a:ext cx="949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主题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文本框 19">
            <a:extLst>
              <a:ext uri="{FF2B5EF4-FFF2-40B4-BE49-F238E27FC236}">
                <a16:creationId xmlns:a16="http://schemas.microsoft.com/office/drawing/2014/main" id="{8E114AF6-4C25-3005-A764-1D5CFBCD20FF}"/>
              </a:ext>
            </a:extLst>
          </p:cNvPr>
          <p:cNvSpPr txBox="1"/>
          <p:nvPr/>
        </p:nvSpPr>
        <p:spPr>
          <a:xfrm>
            <a:off x="10707643" y="955180"/>
            <a:ext cx="83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文本框 24">
            <a:extLst>
              <a:ext uri="{FF2B5EF4-FFF2-40B4-BE49-F238E27FC236}">
                <a16:creationId xmlns:a16="http://schemas.microsoft.com/office/drawing/2014/main" id="{151575BA-975F-0A3E-5C9C-96E5C0245779}"/>
              </a:ext>
            </a:extLst>
          </p:cNvPr>
          <p:cNvSpPr txBox="1"/>
          <p:nvPr/>
        </p:nvSpPr>
        <p:spPr>
          <a:xfrm>
            <a:off x="10028721" y="955180"/>
            <a:ext cx="465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…</a:t>
            </a:r>
            <a:endParaRPr lang="zh-CN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31FA316-5E7D-045D-88A2-94FC1B2EAC06}"/>
              </a:ext>
            </a:extLst>
          </p:cNvPr>
          <p:cNvSpPr txBox="1"/>
          <p:nvPr/>
        </p:nvSpPr>
        <p:spPr>
          <a:xfrm>
            <a:off x="4512589" y="2032542"/>
            <a:ext cx="1559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地理单元（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38FD0B0-29C8-686F-755B-DD751A65C17F}"/>
              </a:ext>
            </a:extLst>
          </p:cNvPr>
          <p:cNvSpPr txBox="1"/>
          <p:nvPr/>
        </p:nvSpPr>
        <p:spPr>
          <a:xfrm>
            <a:off x="4512590" y="3113986"/>
            <a:ext cx="1559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地理单元（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2713DF0-77B3-88CF-1A98-03060A5B3E3F}"/>
              </a:ext>
            </a:extLst>
          </p:cNvPr>
          <p:cNvSpPr txBox="1"/>
          <p:nvPr/>
        </p:nvSpPr>
        <p:spPr>
          <a:xfrm rot="5400000">
            <a:off x="5059842" y="2573264"/>
            <a:ext cx="465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…</a:t>
            </a:r>
            <a:endParaRPr lang="zh-CN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右大括号 4">
            <a:extLst>
              <a:ext uri="{FF2B5EF4-FFF2-40B4-BE49-F238E27FC236}">
                <a16:creationId xmlns:a16="http://schemas.microsoft.com/office/drawing/2014/main" id="{DDA7FAB8-D58B-FF4C-6603-F5ED51D9F544}"/>
              </a:ext>
            </a:extLst>
          </p:cNvPr>
          <p:cNvSpPr/>
          <p:nvPr/>
        </p:nvSpPr>
        <p:spPr>
          <a:xfrm rot="10800000">
            <a:off x="4342825" y="2032339"/>
            <a:ext cx="226761" cy="14336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E2D0A96-A855-68A9-91C4-0F3B7A24D7B7}"/>
              </a:ext>
            </a:extLst>
          </p:cNvPr>
          <p:cNvSpPr txBox="1"/>
          <p:nvPr/>
        </p:nvSpPr>
        <p:spPr>
          <a:xfrm>
            <a:off x="3230233" y="2573264"/>
            <a:ext cx="114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研究区域</a:t>
            </a:r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1657DCAB-EF69-C425-FF83-068F4002E3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674" y="3606737"/>
            <a:ext cx="2585162" cy="2468138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36B98126-C694-BFD2-517E-290783D0F802}"/>
              </a:ext>
            </a:extLst>
          </p:cNvPr>
          <p:cNvSpPr txBox="1"/>
          <p:nvPr/>
        </p:nvSpPr>
        <p:spPr>
          <a:xfrm>
            <a:off x="6066612" y="4575332"/>
            <a:ext cx="104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8个主题</a:t>
            </a:r>
            <a:endParaRPr lang="zh-CN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D68EBC1-003F-7CE5-6564-8AEAE0EF951E}"/>
              </a:ext>
            </a:extLst>
          </p:cNvPr>
          <p:cNvSpPr txBox="1"/>
          <p:nvPr/>
        </p:nvSpPr>
        <p:spPr>
          <a:xfrm>
            <a:off x="9764748" y="4575332"/>
            <a:ext cx="1180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</a:t>
            </a:r>
            <a:r>
              <a:rPr lang="zh-CN" altLang="en-US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endParaRPr lang="zh-CN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0F08080-01F1-36B4-A1F2-43EEF8123700}"/>
              </a:ext>
            </a:extLst>
          </p:cNvPr>
          <p:cNvSpPr txBox="1"/>
          <p:nvPr/>
        </p:nvSpPr>
        <p:spPr>
          <a:xfrm>
            <a:off x="9834827" y="5218096"/>
            <a:ext cx="1180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</a:t>
            </a:r>
            <a:r>
              <a:rPr lang="zh-CN" altLang="en-US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变量</a:t>
            </a:r>
            <a:endParaRPr lang="zh-CN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7501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87CC8-404C-9027-FF89-800447F6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EF7886-E4AF-0A06-B309-607F2E4DD00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ECE7F3-319E-31B1-62BE-FFFCAEFAC44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934CC3-55C5-049E-3012-13C98F5270F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BDB97D1-9C99-AEAB-D617-7AD38AFCD0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079CB1E2-B5DA-B1CF-905E-3605ECBF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E649868-A4A5-DE34-7E79-576A0AEA279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内容占位符 3">
            <a:extLst>
              <a:ext uri="{FF2B5EF4-FFF2-40B4-BE49-F238E27FC236}">
                <a16:creationId xmlns:a16="http://schemas.microsoft.com/office/drawing/2014/main" id="{278E5AA8-D250-0B22-D9D5-00B08FEDF285}"/>
              </a:ext>
            </a:extLst>
          </p:cNvPr>
          <p:cNvSpPr txBox="1">
            <a:spLocks/>
          </p:cNvSpPr>
          <p:nvPr/>
        </p:nvSpPr>
        <p:spPr>
          <a:xfrm>
            <a:off x="609601" y="1284433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人口普查数据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Population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Census</a:t>
            </a:r>
            <a:endParaRPr lang="en-US" altLang="zh-CN" sz="16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5A071FD-6F8E-4697-ECF8-106017E10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247" y="269901"/>
            <a:ext cx="3958158" cy="33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6">
            <a:extLst>
              <a:ext uri="{FF2B5EF4-FFF2-40B4-BE49-F238E27FC236}">
                <a16:creationId xmlns:a16="http://schemas.microsoft.com/office/drawing/2014/main" id="{947C5A42-08EB-9D83-DBAE-8481E5A9C621}"/>
              </a:ext>
            </a:extLst>
          </p:cNvPr>
          <p:cNvGrpSpPr/>
          <p:nvPr/>
        </p:nvGrpSpPr>
        <p:grpSpPr>
          <a:xfrm>
            <a:off x="7700405" y="357398"/>
            <a:ext cx="4204066" cy="3218204"/>
            <a:chOff x="8987919" y="698290"/>
            <a:chExt cx="3811943" cy="2918035"/>
          </a:xfrm>
        </p:grpSpPr>
        <p:pic>
          <p:nvPicPr>
            <p:cNvPr id="28" name="Content Placeholder 3">
              <a:extLst>
                <a:ext uri="{FF2B5EF4-FFF2-40B4-BE49-F238E27FC236}">
                  <a16:creationId xmlns:a16="http://schemas.microsoft.com/office/drawing/2014/main" id="{B3427097-BDBF-C961-A564-92D727B93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7919" y="698290"/>
              <a:ext cx="3811943" cy="26298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88EB9FA-B1E7-4B13-43D8-623EDF44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7919" y="3350723"/>
              <a:ext cx="3811943" cy="265602"/>
            </a:xfrm>
            <a:prstGeom prst="rect">
              <a:avLst/>
            </a:prstGeom>
          </p:spPr>
        </p:pic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5C2F3646-7C22-DABF-B469-B675FD9854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3347" y="3575720"/>
            <a:ext cx="3082850" cy="3012379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6D846A30-BEBF-3F98-E080-133E4AC8AC54}"/>
              </a:ext>
            </a:extLst>
          </p:cNvPr>
          <p:cNvSpPr txBox="1"/>
          <p:nvPr/>
        </p:nvSpPr>
        <p:spPr>
          <a:xfrm>
            <a:off x="917880" y="2222174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多维社会指数构建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社会剥夺指数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社会脆弱性与健康风险评估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E7596E1-3F62-3BBA-8700-3CB9ECBB41CC}"/>
              </a:ext>
            </a:extLst>
          </p:cNvPr>
          <p:cNvSpPr txBox="1"/>
          <p:nvPr/>
        </p:nvSpPr>
        <p:spPr>
          <a:xfrm>
            <a:off x="917880" y="3282678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地理人口画像与空间分异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社区分析与类型划分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邻里特征肖像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EC39C26-2D6C-9CCA-5DAE-21F3E7F89DB0}"/>
              </a:ext>
            </a:extLst>
          </p:cNvPr>
          <p:cNvSpPr txBox="1"/>
          <p:nvPr/>
        </p:nvSpPr>
        <p:spPr>
          <a:xfrm>
            <a:off x="917880" y="4339705"/>
            <a:ext cx="3463997" cy="62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城市社会空间结构识别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因子生态学分析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F57AEC4E-50B6-0FAC-59DE-7124B1EF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047" y="3687680"/>
            <a:ext cx="5156300" cy="29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9D74C265-940C-3239-2EA5-BA4D6FE565C2}"/>
              </a:ext>
            </a:extLst>
          </p:cNvPr>
          <p:cNvSpPr txBox="1"/>
          <p:nvPr/>
        </p:nvSpPr>
        <p:spPr>
          <a:xfrm>
            <a:off x="3895343" y="269901"/>
            <a:ext cx="152055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3AB39E6-736C-76C7-AE14-BE8CB775FCB6}"/>
              </a:ext>
            </a:extLst>
          </p:cNvPr>
          <p:cNvSpPr txBox="1"/>
          <p:nvPr/>
        </p:nvSpPr>
        <p:spPr>
          <a:xfrm>
            <a:off x="10004046" y="6588099"/>
            <a:ext cx="21059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/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冯健等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21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E213902-CCF0-8591-A903-2DB08D7C5687}"/>
              </a:ext>
            </a:extLst>
          </p:cNvPr>
          <p:cNvSpPr txBox="1"/>
          <p:nvPr/>
        </p:nvSpPr>
        <p:spPr>
          <a:xfrm>
            <a:off x="5721326" y="6588099"/>
            <a:ext cx="104231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/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Esri,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AC1ACAB-24A9-EAA2-83B9-68DE21D70869}"/>
              </a:ext>
            </a:extLst>
          </p:cNvPr>
          <p:cNvSpPr txBox="1"/>
          <p:nvPr/>
        </p:nvSpPr>
        <p:spPr>
          <a:xfrm>
            <a:off x="917880" y="5137889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城市背景与基准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大数据偏差矫正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提供背景信息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402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63CE-E064-787F-AA69-92EB84376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71394C-ECF6-F994-7313-1AA0561A68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153B77C-73D7-E5CD-F3F8-467A4F2BC02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9B45B2-6D78-16D3-7BF5-68B1E556F4B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580F193-2631-4A2D-1F6E-B16EE31FE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B3D01AA-25AA-F8C8-C57E-72AF642A0B8B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868873-9E1F-A7E8-029B-BAABE74F820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BA92793-C867-23FD-D3A2-57D2542E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DCAF01B-4616-3BCC-C5FE-80D64D8516C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0F60DE36-44F1-9D5D-BBDF-D545AB88A3AC}"/>
              </a:ext>
            </a:extLst>
          </p:cNvPr>
          <p:cNvSpPr txBox="1">
            <a:spLocks/>
          </p:cNvSpPr>
          <p:nvPr/>
        </p:nvSpPr>
        <p:spPr>
          <a:xfrm>
            <a:off x="609601" y="1339095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社交媒体数据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Social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Media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88072C-00FE-471A-8E74-C5C154EE50C8}"/>
              </a:ext>
            </a:extLst>
          </p:cNvPr>
          <p:cNvSpPr txBox="1"/>
          <p:nvPr/>
        </p:nvSpPr>
        <p:spPr>
          <a:xfrm>
            <a:off x="917881" y="4104972"/>
            <a:ext cx="3463996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API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接口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网络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网页爬虫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(Web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Scraping)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36932A-9898-8EC2-1549-AFCF460387AB}"/>
              </a:ext>
            </a:extLst>
          </p:cNvPr>
          <p:cNvSpPr txBox="1"/>
          <p:nvPr/>
        </p:nvSpPr>
        <p:spPr>
          <a:xfrm>
            <a:off x="917881" y="5046371"/>
            <a:ext cx="3463996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半结构化数据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高时空颗粒度、语义丰富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618C07-BCDE-013D-E83B-C35918A8B608}"/>
              </a:ext>
            </a:extLst>
          </p:cNvPr>
          <p:cNvSpPr txBox="1"/>
          <p:nvPr/>
        </p:nvSpPr>
        <p:spPr>
          <a:xfrm>
            <a:off x="917880" y="3163573"/>
            <a:ext cx="3916668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位置社交网络服务平台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(LBSN)</a:t>
            </a: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微博、小红书、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</a:rPr>
              <a:t>Flikr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Instagram…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2580A0-E880-8433-CFD2-2CDB44C47E52}"/>
              </a:ext>
            </a:extLst>
          </p:cNvPr>
          <p:cNvSpPr txBox="1"/>
          <p:nvPr/>
        </p:nvSpPr>
        <p:spPr>
          <a:xfrm>
            <a:off x="917880" y="2222174"/>
            <a:ext cx="3463997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被动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有机数据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被动式 志愿者地理信息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(VGI)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6764F2BA-0D7B-896C-A729-D43DE393EFD3}"/>
              </a:ext>
            </a:extLst>
          </p:cNvPr>
          <p:cNvGraphicFramePr>
            <a:graphicFrameLocks noGrp="1"/>
          </p:cNvGraphicFramePr>
          <p:nvPr/>
        </p:nvGraphicFramePr>
        <p:xfrm>
          <a:off x="4481461" y="1101326"/>
          <a:ext cx="7400809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2321243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2191131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181586899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982353332"/>
                    </a:ext>
                  </a:extLst>
                </a:gridCol>
                <a:gridCol w="777695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用户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时间戳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地理坐标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内容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附件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2025/01/21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13:45:30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2°E,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55°N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2025/03/11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23:35:04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121°E,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32°N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2025/03/01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09:03:23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73.3°W,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40.8°N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7A326B91-F522-2FFA-8EEB-E067C4527B1F}"/>
              </a:ext>
            </a:extLst>
          </p:cNvPr>
          <p:cNvGraphicFramePr>
            <a:graphicFrameLocks noGrp="1"/>
          </p:cNvGraphicFramePr>
          <p:nvPr/>
        </p:nvGraphicFramePr>
        <p:xfrm>
          <a:off x="4481461" y="3980184"/>
          <a:ext cx="4992678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1181586899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1982353332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788978">
                  <a:extLst>
                    <a:ext uri="{9D8B030D-6E8A-4147-A177-3AD203B41FA5}">
                      <a16:colId xmlns:a16="http://schemas.microsoft.com/office/drawing/2014/main" val="345366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用户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性别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发文数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粉丝数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关注数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F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F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0D8AC9C3-4938-5688-C7FC-6C5D2B465DA4}"/>
              </a:ext>
            </a:extLst>
          </p:cNvPr>
          <p:cNvCxnSpPr/>
          <p:nvPr/>
        </p:nvCxnSpPr>
        <p:spPr>
          <a:xfrm>
            <a:off x="4834550" y="3041964"/>
            <a:ext cx="0" cy="778598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597EC3D3-5955-4495-30A8-DE63E198BB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39" y="3980184"/>
            <a:ext cx="2343531" cy="1854200"/>
          </a:xfrm>
          <a:prstGeom prst="rect">
            <a:avLst/>
          </a:prstGeom>
        </p:spPr>
      </p:pic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4894CBAC-C437-5134-AF1C-2A27104FD1B8}"/>
              </a:ext>
            </a:extLst>
          </p:cNvPr>
          <p:cNvCxnSpPr/>
          <p:nvPr/>
        </p:nvCxnSpPr>
        <p:spPr>
          <a:xfrm>
            <a:off x="10067453" y="3041964"/>
            <a:ext cx="0" cy="778598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5CED702-48C8-6CD5-BCB6-23037CBC8917}"/>
              </a:ext>
            </a:extLst>
          </p:cNvPr>
          <p:cNvSpPr txBox="1"/>
          <p:nvPr/>
        </p:nvSpPr>
        <p:spPr>
          <a:xfrm>
            <a:off x="7470036" y="648257"/>
            <a:ext cx="226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（非必选，点数据）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CDF12A-6A1D-5339-9BA7-6ABFBB9CCE58}"/>
              </a:ext>
            </a:extLst>
          </p:cNvPr>
          <p:cNvSpPr txBox="1"/>
          <p:nvPr/>
        </p:nvSpPr>
        <p:spPr>
          <a:xfrm>
            <a:off x="2252472" y="6353405"/>
            <a:ext cx="3254188" cy="34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032" lvl="1">
              <a:lnSpc>
                <a:spcPct val="110000"/>
              </a:lnSpc>
              <a:spcBef>
                <a:spcPts val="100"/>
              </a:spcBef>
            </a:pP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（结构元数据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非结构内容）</a:t>
            </a:r>
            <a:endParaRPr lang="en-US" altLang="zh-CN" sz="16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40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BEDB-D048-7A2E-77A7-5B8C955B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0634912-F6FF-2F4F-A17B-1A180E6B28B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EF5F18-C3AD-1A1F-A90C-8E27F4C1C4F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7657D9-4E49-F6B2-3715-6874C665D67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D847C97-1E32-94F4-A570-04E2813447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CC8820-DD26-87B8-99F4-67484731FDB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075E69-5783-8867-9CFB-B713AD35369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FF93F36-D7B2-770B-E6DB-7E3EAB80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AE22C13-A4C2-19F8-319B-C1A7D9FD281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3">
            <a:extLst>
              <a:ext uri="{FF2B5EF4-FFF2-40B4-BE49-F238E27FC236}">
                <a16:creationId xmlns:a16="http://schemas.microsoft.com/office/drawing/2014/main" id="{DBF66ED8-8E69-FD2D-0426-944629B1DC60}"/>
              </a:ext>
            </a:extLst>
          </p:cNvPr>
          <p:cNvSpPr txBox="1">
            <a:spLocks/>
          </p:cNvSpPr>
          <p:nvPr/>
        </p:nvSpPr>
        <p:spPr>
          <a:xfrm>
            <a:off x="609601" y="1339095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社交媒体数据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Social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Media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5769B21-4B6F-CCF1-33A8-B4B8EB40E54D}"/>
              </a:ext>
            </a:extLst>
          </p:cNvPr>
          <p:cNvSpPr txBox="1"/>
          <p:nvPr/>
        </p:nvSpPr>
        <p:spPr>
          <a:xfrm>
            <a:off x="917881" y="3912494"/>
            <a:ext cx="3463996" cy="62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虚拟社区与消息扩散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社会网络分析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9D1184-51A6-8F5D-8C80-B9D33CF7B6C2}"/>
              </a:ext>
            </a:extLst>
          </p:cNvPr>
          <p:cNvSpPr txBox="1"/>
          <p:nvPr/>
        </p:nvSpPr>
        <p:spPr>
          <a:xfrm>
            <a:off x="917880" y="4544288"/>
            <a:ext cx="3463995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视觉社会与场景理解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UGC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图像、视频分析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城市意象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65060D-5889-B2EB-0FBC-BD0A8AECF56B}"/>
              </a:ext>
            </a:extLst>
          </p:cNvPr>
          <p:cNvSpPr txBox="1"/>
          <p:nvPr/>
        </p:nvSpPr>
        <p:spPr>
          <a:xfrm>
            <a:off x="917880" y="3030888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公共话语与情感地理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计算叙事、主题建模 （</a:t>
            </a: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Topic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社会情绪与空间映射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FBE671F-8932-CD6C-C79E-5FFEA4FE5874}"/>
              </a:ext>
            </a:extLst>
          </p:cNvPr>
          <p:cNvSpPr txBox="1"/>
          <p:nvPr/>
        </p:nvSpPr>
        <p:spPr>
          <a:xfrm>
            <a:off x="917880" y="2149282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数字足迹与活动热点挖掘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时空聚类分析 </a:t>
            </a: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(e.g.,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DBSCAN)</a:t>
            </a: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城市活动节律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FEAFED8-5BE8-8C85-440A-8ADA0076A4DC}"/>
              </a:ext>
            </a:extLst>
          </p:cNvPr>
          <p:cNvSpPr txBox="1"/>
          <p:nvPr/>
        </p:nvSpPr>
        <p:spPr>
          <a:xfrm>
            <a:off x="917880" y="5425893"/>
            <a:ext cx="3463995" cy="62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异常监测与社会感知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突发事件与响应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、灾害监测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C636AEB-E148-0454-5A77-083451562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342" y="229032"/>
            <a:ext cx="4208188" cy="26684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2F168E-9590-0316-36F0-6B57278891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182" y="3256577"/>
            <a:ext cx="4584006" cy="266848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31166B6-344A-9352-63E4-635ED1217A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759" y="712125"/>
            <a:ext cx="3636583" cy="166365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981B2B2-4924-82FC-464E-325591EA8814}"/>
              </a:ext>
            </a:extLst>
          </p:cNvPr>
          <p:cNvSpPr txBox="1"/>
          <p:nvPr/>
        </p:nvSpPr>
        <p:spPr>
          <a:xfrm>
            <a:off x="4167759" y="5891959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2C9C626-BF72-5473-6D02-5A64348201F8}"/>
              </a:ext>
            </a:extLst>
          </p:cNvPr>
          <p:cNvSpPr txBox="1"/>
          <p:nvPr/>
        </p:nvSpPr>
        <p:spPr>
          <a:xfrm>
            <a:off x="7761732" y="205698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FF39244-E0B6-4B2F-A458-C54C69EECA71}"/>
              </a:ext>
            </a:extLst>
          </p:cNvPr>
          <p:cNvSpPr txBox="1"/>
          <p:nvPr/>
        </p:nvSpPr>
        <p:spPr>
          <a:xfrm>
            <a:off x="5986050" y="2382734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Xu 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65480E7-BE39-BF70-CEE7-BCB74D414083}"/>
              </a:ext>
            </a:extLst>
          </p:cNvPr>
          <p:cNvSpPr txBox="1"/>
          <p:nvPr/>
        </p:nvSpPr>
        <p:spPr>
          <a:xfrm>
            <a:off x="10546980" y="4658478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Nie 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0545877B-C4B0-EAC1-60D7-E84FE96BC0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733" y="3296222"/>
            <a:ext cx="3249213" cy="132852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4BA4D23-535A-A6E4-EF0E-2875F037E1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733" y="4785436"/>
            <a:ext cx="1564254" cy="1344007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C403D7E-5AF6-29E8-88D2-3301C6CC666B}"/>
              </a:ext>
            </a:extLst>
          </p:cNvPr>
          <p:cNvSpPr txBox="1"/>
          <p:nvPr/>
        </p:nvSpPr>
        <p:spPr>
          <a:xfrm>
            <a:off x="10482610" y="5849332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Cheng 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61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8876E-F6AF-61FB-5763-42410194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7A3BEC-CB8D-793D-7241-CA4C29E1A96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174D4D-3478-380F-C074-6B95BC3BF05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40C945-B590-D65F-F8E0-8FFDB69CE2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8C22584-87D1-E509-A81F-F03EDD64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6183701-1913-6783-75D0-25E82D21B13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B70682-61CE-F591-6A86-559D91A9030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0DF0E23-B9DB-0E7D-CE8B-C91B272D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10BE1C7-4445-DFCB-FBD6-16BB8A506C5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3">
            <a:extLst>
              <a:ext uri="{FF2B5EF4-FFF2-40B4-BE49-F238E27FC236}">
                <a16:creationId xmlns:a16="http://schemas.microsoft.com/office/drawing/2014/main" id="{29AA9395-694B-C017-4B40-A183F02566A9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兴趣点数据 </a:t>
            </a:r>
            <a:r>
              <a:rPr lang="en-US" altLang="zh-CN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(POI)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Point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of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Interest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1FAA95B-3ABC-CF96-D86C-8BF791F21207}"/>
              </a:ext>
            </a:extLst>
          </p:cNvPr>
          <p:cNvSpPr txBox="1"/>
          <p:nvPr/>
        </p:nvSpPr>
        <p:spPr>
          <a:xfrm>
            <a:off x="917881" y="4056676"/>
            <a:ext cx="3463996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运营商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API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获取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网络爬虫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官方开源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76587D-2180-4C99-1023-AF602A76DAFA}"/>
              </a:ext>
            </a:extLst>
          </p:cNvPr>
          <p:cNvSpPr txBox="1"/>
          <p:nvPr/>
        </p:nvSpPr>
        <p:spPr>
          <a:xfrm>
            <a:off x="917880" y="5256728"/>
            <a:ext cx="3463995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结构化数据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语义丰富 、功能属性强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0AC5E53-50B7-9FC1-6820-AE025583B058}"/>
              </a:ext>
            </a:extLst>
          </p:cNvPr>
          <p:cNvSpPr txBox="1"/>
          <p:nvPr/>
        </p:nvSpPr>
        <p:spPr>
          <a:xfrm>
            <a:off x="917880" y="3138559"/>
            <a:ext cx="3582402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电子地图与生活服务平台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开源众包地图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(OpenStreetMap)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C20015E-AE67-70BE-542A-1A069B2F1893}"/>
              </a:ext>
            </a:extLst>
          </p:cNvPr>
          <p:cNvSpPr txBox="1"/>
          <p:nvPr/>
        </p:nvSpPr>
        <p:spPr>
          <a:xfrm>
            <a:off x="917880" y="2222174"/>
            <a:ext cx="3463997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设计数据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主动式 志愿地理信息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(VGI)</a:t>
            </a:r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C49D0818-F727-8CA0-5989-C9E41A76647D}"/>
              </a:ext>
            </a:extLst>
          </p:cNvPr>
          <p:cNvGraphicFramePr>
            <a:graphicFrameLocks noGrp="1"/>
          </p:cNvGraphicFramePr>
          <p:nvPr/>
        </p:nvGraphicFramePr>
        <p:xfrm>
          <a:off x="4808561" y="1423132"/>
          <a:ext cx="7016917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1051243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18465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682474">
                  <a:extLst>
                    <a:ext uri="{9D8B030D-6E8A-4147-A177-3AD203B41FA5}">
                      <a16:colId xmlns:a16="http://schemas.microsoft.com/office/drawing/2014/main" val="234878094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038604720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071463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编码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名称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地理坐标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类型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来源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评分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咖啡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餐饮；咖啡厅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en-US" alt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医院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医疗；三甲医院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en-US" alt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公园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风景名胜；公园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pic>
        <p:nvPicPr>
          <p:cNvPr id="28" name="Picture 6" descr="（来源：Maxinsight卓思）">
            <a:extLst>
              <a:ext uri="{FF2B5EF4-FFF2-40B4-BE49-F238E27FC236}">
                <a16:creationId xmlns:a16="http://schemas.microsoft.com/office/drawing/2014/main" id="{E6EB38FB-1BD4-0996-49C8-E68F3DEC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876" y="3498753"/>
            <a:ext cx="5644286" cy="26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56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B1CC-1EA6-3E5F-6C22-5A3053EF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EFFAD8-A45B-F4D6-2FE7-758EF080523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D23B9C-3F9C-DE45-0190-43EA9B89300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BD1648-4585-5969-EDB5-3EA95493971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87B3092-4C7A-BB1F-AC02-EED927246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781A03-CB39-2BA0-370A-02B2B94D1C2B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EA67A-E578-E242-0E3C-AB465E3B031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8E8BDD3-7349-B770-C51F-94ED4B24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9C634AF-9903-E4DA-D5DC-4CF0B72B265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59B06C71-8F1C-44A8-229C-2754ECDBE7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331" y="218280"/>
            <a:ext cx="3597449" cy="196531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90A5C16-6D5E-8ED7-0BFE-86FD450E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784" y="2316489"/>
            <a:ext cx="4017956" cy="3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43A860E3-31D1-43E3-41FB-8A81E5410E27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兴趣点数据 </a:t>
            </a:r>
            <a:r>
              <a:rPr lang="en-US" altLang="zh-CN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(POI)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Point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of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Interest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7CB110-5EA2-962F-409E-E6121387487D}"/>
              </a:ext>
            </a:extLst>
          </p:cNvPr>
          <p:cNvSpPr txBox="1"/>
          <p:nvPr/>
        </p:nvSpPr>
        <p:spPr>
          <a:xfrm>
            <a:off x="917881" y="4186166"/>
            <a:ext cx="3463996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社会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公平与空间正义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设施可达性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资源配置分析</a:t>
            </a:r>
            <a:endParaRPr lang="en-US" altLang="zh-CN" sz="16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A649F9-DDC3-CBCE-AFEA-B608FBB8D66D}"/>
              </a:ext>
            </a:extLst>
          </p:cNvPr>
          <p:cNvSpPr txBox="1"/>
          <p:nvPr/>
        </p:nvSpPr>
        <p:spPr>
          <a:xfrm>
            <a:off x="917880" y="5169893"/>
            <a:ext cx="3463995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经典城市理论验证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城市功能活力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街道多样性验证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4C8CF5-D636-2768-988F-7B9EDFC3FBAD}"/>
              </a:ext>
            </a:extLst>
          </p:cNvPr>
          <p:cNvSpPr txBox="1"/>
          <p:nvPr/>
        </p:nvSpPr>
        <p:spPr>
          <a:xfrm>
            <a:off x="917880" y="3204170"/>
            <a:ext cx="3582402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移动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行为语义增强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地点访问模式分析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轨迹地点推断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6BDC71-0151-0DF9-4560-E0DCB3A92C2A}"/>
              </a:ext>
            </a:extLst>
          </p:cNvPr>
          <p:cNvSpPr txBox="1"/>
          <p:nvPr/>
        </p:nvSpPr>
        <p:spPr>
          <a:xfrm>
            <a:off x="917880" y="2222174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空间结构识别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城市功能区划分、识别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土地利用混合度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38762653-7F4E-9813-628B-E76ECC5B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767" y="367005"/>
            <a:ext cx="4704847" cy="16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C039396-F222-0CFB-DBE5-4F5B192434C5}"/>
              </a:ext>
            </a:extLst>
          </p:cNvPr>
          <p:cNvSpPr txBox="1"/>
          <p:nvPr/>
        </p:nvSpPr>
        <p:spPr>
          <a:xfrm>
            <a:off x="6158266" y="2090989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2807C8-98ED-F215-20AF-FADB3C2818A3}"/>
              </a:ext>
            </a:extLst>
          </p:cNvPr>
          <p:cNvSpPr txBox="1"/>
          <p:nvPr/>
        </p:nvSpPr>
        <p:spPr>
          <a:xfrm>
            <a:off x="9346051" y="5966861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Lin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al.,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2025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CD2F305-D1EF-A9A6-892E-D1CC3BC8C3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098" y="4157677"/>
            <a:ext cx="3463995" cy="203953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57C48D2-F2CB-CDDF-7EA9-2E72232CFEF5}"/>
              </a:ext>
            </a:extLst>
          </p:cNvPr>
          <p:cNvSpPr txBox="1"/>
          <p:nvPr/>
        </p:nvSpPr>
        <p:spPr>
          <a:xfrm>
            <a:off x="6074961" y="5838067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61B13F4-8AA2-E4B5-CFCB-B2FE882B00C4}"/>
              </a:ext>
            </a:extLst>
          </p:cNvPr>
          <p:cNvSpPr txBox="1"/>
          <p:nvPr/>
        </p:nvSpPr>
        <p:spPr>
          <a:xfrm>
            <a:off x="10672064" y="2097278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Niu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Silva.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1)</a:t>
            </a:r>
            <a:endParaRPr lang="zh-CN" sz="1050" b="1" i="1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E4ADDA1-E8E0-BC48-1C6E-CF4FED6966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44" y="2294770"/>
            <a:ext cx="3645167" cy="195027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D310C99-A5DB-91DD-B7F9-9406046311BC}"/>
              </a:ext>
            </a:extLst>
          </p:cNvPr>
          <p:cNvSpPr txBox="1"/>
          <p:nvPr/>
        </p:nvSpPr>
        <p:spPr>
          <a:xfrm>
            <a:off x="4931280" y="4151104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Wang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5346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5D3FE-C334-2848-A8C9-083F07C12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262428-5AB3-A662-17C3-D3582D022A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E86824-19A3-21CD-916A-352B39983FF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96E6E1-54DB-6712-0B10-87070AEB366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E7BE743-2B6C-6C79-3A91-E7F4AF51A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F8E79140-AAF7-BA5F-75B9-AAC3DA6B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A7E18AB-6FA2-B3AF-5CE8-B00833BE46A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C54ED06-B9B7-688A-0F40-A89795688A5C}"/>
              </a:ext>
            </a:extLst>
          </p:cNvPr>
          <p:cNvSpPr txBox="1"/>
          <p:nvPr/>
        </p:nvSpPr>
        <p:spPr>
          <a:xfrm>
            <a:off x="917881" y="4056676"/>
            <a:ext cx="3463996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政企科研合作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申请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官方开放数据平台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商业数据购买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7FAEFE-3BCE-98F3-EDF3-8434D222E920}"/>
              </a:ext>
            </a:extLst>
          </p:cNvPr>
          <p:cNvSpPr txBox="1"/>
          <p:nvPr/>
        </p:nvSpPr>
        <p:spPr>
          <a:xfrm>
            <a:off x="917880" y="5256728"/>
            <a:ext cx="3463995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结构化数据 （时空序列）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海量、高频、连续、个人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A8099CC-126C-DA8A-9776-6BFC773BBCA8}"/>
              </a:ext>
            </a:extLst>
          </p:cNvPr>
          <p:cNvSpPr txBox="1"/>
          <p:nvPr/>
        </p:nvSpPr>
        <p:spPr>
          <a:xfrm>
            <a:off x="917880" y="3140291"/>
            <a:ext cx="3463997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移动运营商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位置服务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(LBS)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与交通平台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4A4110B-97C8-0F98-448E-C7B9CF60E4B5}"/>
              </a:ext>
            </a:extLst>
          </p:cNvPr>
          <p:cNvSpPr txBox="1"/>
          <p:nvPr/>
        </p:nvSpPr>
        <p:spPr>
          <a:xfrm>
            <a:off x="917880" y="2222174"/>
            <a:ext cx="3463997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设计数据 （传统问卷）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被动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有机数据 （新兴记录）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5EC8374F-8168-58F0-AB69-AD39784D3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71855"/>
              </p:ext>
            </p:extLst>
          </p:nvPr>
        </p:nvGraphicFramePr>
        <p:xfrm>
          <a:off x="5024847" y="582920"/>
          <a:ext cx="5123307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210693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1837817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用户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时间戳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地理坐标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2023-11-19 08:00:01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116.41°E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39.90°N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2023-11-19 08:05:00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116.51°E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39.91°N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2025-03-01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09:03:23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116.41°E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39.91°N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4FDBA797-FDC1-4F2D-ED8A-3FBF80A037E1}"/>
              </a:ext>
            </a:extLst>
          </p:cNvPr>
          <p:cNvSpPr txBox="1"/>
          <p:nvPr/>
        </p:nvSpPr>
        <p:spPr>
          <a:xfrm>
            <a:off x="4790389" y="213588"/>
            <a:ext cx="226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GPS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轨迹数据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4A445B0E-F538-10CF-FA08-416BE4D86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18420"/>
              </p:ext>
            </p:extLst>
          </p:nvPr>
        </p:nvGraphicFramePr>
        <p:xfrm>
          <a:off x="5024847" y="2806452"/>
          <a:ext cx="6245860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34846385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198981757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20945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编号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(O)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坐标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(O)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(D)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坐标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(D)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人数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6947585C-44C9-93F6-3AF2-7F6FDD53CF47}"/>
              </a:ext>
            </a:extLst>
          </p:cNvPr>
          <p:cNvSpPr txBox="1"/>
          <p:nvPr/>
        </p:nvSpPr>
        <p:spPr>
          <a:xfrm>
            <a:off x="4790389" y="2437120"/>
            <a:ext cx="417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Origin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–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Destination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起止点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03132979-C7F8-0536-1683-3E042DBBFEF5}"/>
              </a:ext>
            </a:extLst>
          </p:cNvPr>
          <p:cNvGraphicFramePr>
            <a:graphicFrameLocks noGrp="1"/>
          </p:cNvGraphicFramePr>
          <p:nvPr/>
        </p:nvGraphicFramePr>
        <p:xfrm>
          <a:off x="6396447" y="4906032"/>
          <a:ext cx="5364480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348463851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20945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地点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日期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人群（入）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人数（出）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0E14C78E-F431-9B86-B4F2-C62E55CA9A7A}"/>
              </a:ext>
            </a:extLst>
          </p:cNvPr>
          <p:cNvSpPr txBox="1"/>
          <p:nvPr/>
        </p:nvSpPr>
        <p:spPr>
          <a:xfrm>
            <a:off x="3884554" y="5615824"/>
            <a:ext cx="2511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（地点进出统计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内容占位符 3">
            <a:extLst>
              <a:ext uri="{FF2B5EF4-FFF2-40B4-BE49-F238E27FC236}">
                <a16:creationId xmlns:a16="http://schemas.microsoft.com/office/drawing/2014/main" id="{DD319FCE-90AE-23B2-53A6-671060BE99DF}"/>
              </a:ext>
            </a:extLst>
          </p:cNvPr>
          <p:cNvSpPr txBox="1">
            <a:spLocks/>
          </p:cNvSpPr>
          <p:nvPr/>
        </p:nvSpPr>
        <p:spPr>
          <a:xfrm>
            <a:off x="609601" y="1242726"/>
            <a:ext cx="3285743" cy="764541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人类移动性数据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Human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Mobility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815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98B72-61B5-8B59-1350-EB186AF80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8DDECC-15F9-09A7-C66A-0B67FD629A5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82E8CC-06E8-0DF8-AD66-30911CD02BE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A3C1A-6103-EACB-CB66-3596CB835C2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C062B5C-6447-662D-7CB9-0A79DA9993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AE6178-3BF0-49FA-9F9F-B956BDF3A26D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512E28-4D4A-6CB2-3B23-F5BC7089525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6C6A6EB-3D4F-53DF-9940-C6214CDD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5406690-89D7-243E-2885-8A6BA5CDC65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4B21546-E7F4-8AC0-EFD7-E17339C74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167" y="3499384"/>
            <a:ext cx="4071249" cy="22797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07196E-862C-0C42-9544-313B994A6D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1318" y="278387"/>
            <a:ext cx="3985364" cy="2834571"/>
          </a:xfrm>
          <a:prstGeom prst="rect">
            <a:avLst/>
          </a:prstGeom>
        </p:spPr>
      </p:pic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A05DC605-CAFD-3A96-3D16-2D44B9170BCA}"/>
              </a:ext>
            </a:extLst>
          </p:cNvPr>
          <p:cNvSpPr txBox="1">
            <a:spLocks/>
          </p:cNvSpPr>
          <p:nvPr/>
        </p:nvSpPr>
        <p:spPr>
          <a:xfrm>
            <a:off x="609601" y="1242726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人类移动性数据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Human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Mobility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139D47-BF5E-B08F-F809-CED8AA915C32}"/>
              </a:ext>
            </a:extLst>
          </p:cNvPr>
          <p:cNvSpPr txBox="1"/>
          <p:nvPr/>
        </p:nvSpPr>
        <p:spPr>
          <a:xfrm>
            <a:off x="917881" y="3939858"/>
            <a:ext cx="3463996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城市脉搏与动态韧性评估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城市节律监测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突发事件的冲击与恢复力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E3822D-B922-2BC6-E131-33ACB2CC6B41}"/>
              </a:ext>
            </a:extLst>
          </p:cNvPr>
          <p:cNvSpPr txBox="1"/>
          <p:nvPr/>
        </p:nvSpPr>
        <p:spPr>
          <a:xfrm>
            <a:off x="917880" y="4846102"/>
            <a:ext cx="3463995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人地互动与社会空间隔离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场所访问模式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移动性与社会隔离</a:t>
            </a:r>
            <a:endParaRPr lang="en-US" altLang="zh-CN" sz="16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816A4A-E8B8-BE47-8AC3-1FDB4EFB7CAA}"/>
              </a:ext>
            </a:extLst>
          </p:cNvPr>
          <p:cNvSpPr txBox="1"/>
          <p:nvPr/>
        </p:nvSpPr>
        <p:spPr>
          <a:xfrm>
            <a:off x="917880" y="3033615"/>
            <a:ext cx="3463997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空间交互与城市网络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OD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流网络与社区发现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城市多中心识别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11EE08-0864-610C-9CBE-FAA7FBD8ABD1}"/>
              </a:ext>
            </a:extLst>
          </p:cNvPr>
          <p:cNvSpPr txBox="1"/>
          <p:nvPr/>
        </p:nvSpPr>
        <p:spPr>
          <a:xfrm>
            <a:off x="917880" y="2127372"/>
            <a:ext cx="3681014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个体轨迹挖掘与行为重构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活动、驻留点识别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出行方式推断、与轨迹语义化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3AE71C1-F392-5629-83E8-46F400BBFD26}"/>
              </a:ext>
            </a:extLst>
          </p:cNvPr>
          <p:cNvSpPr txBox="1"/>
          <p:nvPr/>
        </p:nvSpPr>
        <p:spPr>
          <a:xfrm>
            <a:off x="9303662" y="151429"/>
            <a:ext cx="1585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Cheng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C13379-1037-5DFE-F055-1762F02DB998}"/>
              </a:ext>
            </a:extLst>
          </p:cNvPr>
          <p:cNvSpPr txBox="1"/>
          <p:nvPr/>
        </p:nvSpPr>
        <p:spPr>
          <a:xfrm>
            <a:off x="5725166" y="151429"/>
            <a:ext cx="1585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Cheng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21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EEE3F79-DACA-1D64-8B14-DDD82F7863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396" y="3358620"/>
            <a:ext cx="4226082" cy="256126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C74B593-4655-34E2-E6C8-BCE4B8A20A23}"/>
              </a:ext>
            </a:extLst>
          </p:cNvPr>
          <p:cNvSpPr txBox="1"/>
          <p:nvPr/>
        </p:nvSpPr>
        <p:spPr>
          <a:xfrm>
            <a:off x="10713953" y="5865612"/>
            <a:ext cx="14663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7DB9D6B-9FEE-3ACC-2489-95724B69C201}"/>
              </a:ext>
            </a:extLst>
          </p:cNvPr>
          <p:cNvSpPr txBox="1"/>
          <p:nvPr/>
        </p:nvSpPr>
        <p:spPr>
          <a:xfrm>
            <a:off x="5630847" y="5865612"/>
            <a:ext cx="16138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0C2AAF1-4672-38B1-2121-CE9CCB64DF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005" y="224117"/>
            <a:ext cx="3535321" cy="30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47A1B-E42C-04B3-34A4-35E189C17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45FCC6-0E6F-233E-89D7-AEAD34F40F2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4EFCA8-7220-CF59-8F39-8CD1CF77D93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CEFAC0-338F-23AE-C80E-28E7EC36919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E87842D-2D32-DF1E-22DB-1A9BCCDE0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E1618E0-255A-5D20-EAE5-7DEB73426CAD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F087AB-26A9-7DD4-F86E-56930483A7C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EAF13023-89A0-C855-E069-0192BC01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B0075F2-0D65-0B45-98BA-C0E27843986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FB5E0085-5385-8F55-E284-574171F378C2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其他多源数据？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 descr="表格&#10;&#10;AI 生成的内容可能不正确。">
            <a:extLst>
              <a:ext uri="{FF2B5EF4-FFF2-40B4-BE49-F238E27FC236}">
                <a16:creationId xmlns:a16="http://schemas.microsoft.com/office/drawing/2014/main" id="{2E5A401B-7C24-41A2-B02D-71E49FA67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44" y="314989"/>
            <a:ext cx="6139078" cy="58822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91A7B2A-89B2-B834-1EAC-CB8DEED877A9}"/>
              </a:ext>
            </a:extLst>
          </p:cNvPr>
          <p:cNvSpPr txBox="1"/>
          <p:nvPr/>
        </p:nvSpPr>
        <p:spPr>
          <a:xfrm>
            <a:off x="9966256" y="5870278"/>
            <a:ext cx="1102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10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10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sz="110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10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sz="110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38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469F7-CBAA-1C38-5737-9DF454A3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E396EDB-A8DB-5A6C-984C-CB20979E537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3A1C1B-8EE4-4B83-B04A-80E1A3F85B0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A17A514-0850-906A-B507-FA6C3B90E12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0CD5020-CDB3-5D54-4943-B4C8F20831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671552-106C-614A-AE9C-4EBBD67990A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C5B538-7B13-685D-30F9-B49A857CBFB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B0381FC-CAF8-EC8D-A096-433496DCD9F6}"/>
              </a:ext>
            </a:extLst>
          </p:cNvPr>
          <p:cNvSpPr txBox="1"/>
          <p:nvPr/>
        </p:nvSpPr>
        <p:spPr>
          <a:xfrm>
            <a:off x="1528107" y="4188583"/>
            <a:ext cx="10661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153D747-8E13-A4D2-1A21-96DAE00A54DD}"/>
              </a:ext>
            </a:extLst>
          </p:cNvPr>
          <p:cNvSpPr txBox="1"/>
          <p:nvPr/>
        </p:nvSpPr>
        <p:spPr>
          <a:xfrm>
            <a:off x="1332544" y="1307168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研究方向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 Directions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2C650B9F-A1D6-AA01-F944-C354AEB0B612}"/>
              </a:ext>
            </a:extLst>
          </p:cNvPr>
          <p:cNvSpPr txBox="1"/>
          <p:nvPr/>
        </p:nvSpPr>
        <p:spPr>
          <a:xfrm>
            <a:off x="1332544" y="3765525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科研业绩 </a:t>
            </a:r>
            <a:r>
              <a:rPr lang="en-US" altLang="zh-CN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 Achievements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FB65E11-9AFE-1971-F81E-3AD0CB86D7B8}"/>
              </a:ext>
            </a:extLst>
          </p:cNvPr>
          <p:cNvSpPr txBox="1"/>
          <p:nvPr/>
        </p:nvSpPr>
        <p:spPr>
          <a:xfrm>
            <a:off x="1332545" y="4292597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发表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SCI / SSCI /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国际会议论文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2539E6E-01E4-B3B4-86E1-DCB968885032}"/>
              </a:ext>
            </a:extLst>
          </p:cNvPr>
          <p:cNvSpPr txBox="1"/>
          <p:nvPr/>
        </p:nvSpPr>
        <p:spPr>
          <a:xfrm>
            <a:off x="1332544" y="5449649"/>
            <a:ext cx="101381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受邀担任过包括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Cell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子刊在内的， 业内权威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SCI/SSCI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期刊审稿人；国内外会议组织人、评议人</a:t>
            </a:r>
            <a:endParaRPr lang="en-GB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8BFA8A2-013E-20E5-F130-75991FE4C6E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2A1E0CB-5892-F302-C476-77F1D1140956}"/>
              </a:ext>
            </a:extLst>
          </p:cNvPr>
          <p:cNvSpPr txBox="1"/>
          <p:nvPr/>
        </p:nvSpPr>
        <p:spPr>
          <a:xfrm>
            <a:off x="1332545" y="4678282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其中以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第一作者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通讯作者 发表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均为 </a:t>
            </a:r>
            <a:r>
              <a:rPr lang="zh-CN" altLang="en-US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中科院一区</a:t>
            </a:r>
            <a:r>
              <a:rPr lang="en-US" altLang="zh-CN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期刊</a:t>
            </a:r>
            <a:endParaRPr lang="en-GB" altLang="zh-CN" sz="16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A6DDF1D-989F-75A7-0F85-37965149708F}"/>
              </a:ext>
            </a:extLst>
          </p:cNvPr>
          <p:cNvSpPr txBox="1"/>
          <p:nvPr/>
        </p:nvSpPr>
        <p:spPr>
          <a:xfrm>
            <a:off x="1332544" y="1919667"/>
            <a:ext cx="9856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多源时空数据分析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城市社会地理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社会空间分异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0D0067E-A61D-5A85-2C22-64EC14CB90EA}"/>
              </a:ext>
            </a:extLst>
          </p:cNvPr>
          <p:cNvSpPr txBox="1"/>
          <p:nvPr/>
        </p:nvSpPr>
        <p:spPr>
          <a:xfrm>
            <a:off x="1803245" y="2340824"/>
            <a:ext cx="7608256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86410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地理人口特征学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(Geodemographics)</a:t>
            </a:r>
          </a:p>
          <a:p>
            <a:pPr marL="285750" marR="0" lvl="0" indent="-285750" defTabSz="86410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地理人工智能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200" b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GeoAI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defTabSz="86410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城市街景感知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(Urban Street</a:t>
            </a:r>
            <a:r>
              <a:rPr lang="zh-CN" altLang="en-US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View</a:t>
            </a:r>
            <a:r>
              <a:rPr lang="zh-CN" altLang="en-US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Perception)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87F05C-ED22-A51E-9191-E912998082C5}"/>
              </a:ext>
            </a:extLst>
          </p:cNvPr>
          <p:cNvSpPr txBox="1"/>
          <p:nvPr/>
        </p:nvSpPr>
        <p:spPr>
          <a:xfrm>
            <a:off x="1332544" y="5063967"/>
            <a:ext cx="9980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年至今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累计引用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652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次，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h-index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论文获得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ESI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高引论文，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国际权威会议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获奖会议论文</a:t>
            </a:r>
            <a:endParaRPr lang="en-GB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6DB56D-6DAE-4FFE-4265-75D816C63CD9}"/>
              </a:ext>
            </a:extLst>
          </p:cNvPr>
          <p:cNvSpPr txBox="1"/>
          <p:nvPr/>
        </p:nvSpPr>
        <p:spPr>
          <a:xfrm>
            <a:off x="8651943" y="1538000"/>
            <a:ext cx="3031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2019 - 2026/02/28 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谷歌学术引用量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FB04D9-210D-ABC5-B805-72BCE373F221}"/>
              </a:ext>
            </a:extLst>
          </p:cNvPr>
          <p:cNvSpPr txBox="1"/>
          <p:nvPr/>
        </p:nvSpPr>
        <p:spPr>
          <a:xfrm>
            <a:off x="1332544" y="5839424"/>
            <a:ext cx="10554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伦敦帝国理工学院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(IC)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公共卫生学院 </a:t>
            </a:r>
            <a:r>
              <a:rPr lang="zh-CN" altLang="en-US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荣誉研究员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；伦敦大学学院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(UCL)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SpaceTimeLab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荣誉成员</a:t>
            </a:r>
            <a:endParaRPr lang="en-GB" altLang="zh-CN" sz="1600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2B4A3D-C843-C14E-6331-38E24AED5FF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标题 7">
            <a:extLst>
              <a:ext uri="{FF2B5EF4-FFF2-40B4-BE49-F238E27FC236}">
                <a16:creationId xmlns:a16="http://schemas.microsoft.com/office/drawing/2014/main" id="{CF672E20-1F31-A42D-3790-725E8570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503D54-6A81-FE94-533E-108F2B6DEE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995" y="1919666"/>
            <a:ext cx="2354047" cy="2696725"/>
          </a:xfrm>
          <a:prstGeom prst="rect">
            <a:avLst/>
          </a:prstGeom>
        </p:spPr>
      </p:pic>
      <p:pic>
        <p:nvPicPr>
          <p:cNvPr id="15" name="图形 14" descr="地图指南针 纯色填充">
            <a:extLst>
              <a:ext uri="{FF2B5EF4-FFF2-40B4-BE49-F238E27FC236}">
                <a16:creationId xmlns:a16="http://schemas.microsoft.com/office/drawing/2014/main" id="{50411487-2CB7-52F1-4D7D-D0F39F384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974" y="1261146"/>
            <a:ext cx="587421" cy="587421"/>
          </a:xfrm>
          <a:prstGeom prst="rect">
            <a:avLst/>
          </a:prstGeom>
        </p:spPr>
      </p:pic>
      <p:pic>
        <p:nvPicPr>
          <p:cNvPr id="17" name="图形 16" descr="功能区 纯色填充">
            <a:extLst>
              <a:ext uri="{FF2B5EF4-FFF2-40B4-BE49-F238E27FC236}">
                <a16:creationId xmlns:a16="http://schemas.microsoft.com/office/drawing/2014/main" id="{333BF617-0AFD-3D0C-CAA2-D1C6B1B54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980" y="3724774"/>
            <a:ext cx="552016" cy="5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D7C3-CF7B-82F9-F229-EA9137725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29288ED-5F73-2D77-F3BE-762DB5D39DC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2795F9-B6F6-C3CA-64C6-7A9102C3EF4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EA18DC-2CED-04A8-4687-8CF5F323CBE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33345D8-FB8A-3A3F-E74C-CF40FD5FA9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66EDD25-CFCF-0272-B73D-B168731CF0D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F032B9-5E76-2206-6FBC-55D3549A7E8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CFAB27C-194D-220A-8584-A3A74F76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016838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数据驱动研究范式：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DIKW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7F6A06D-59EC-67A3-0C94-21566F225DC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6BB3A9C5-EA74-7F57-F9E1-332A9D9205B1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74450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DIKW</a:t>
            </a:r>
            <a:r>
              <a:rPr lang="en-US" altLang="zh-CN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金字塔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zh-CN" altLang="en-US" sz="14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将数据转化为智慧的层次结构模型</a:t>
            </a:r>
            <a:endParaRPr lang="zh-CN" sz="20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CD41AAE-6073-E699-83F6-1C490A2B8F22}"/>
              </a:ext>
            </a:extLst>
          </p:cNvPr>
          <p:cNvGrpSpPr/>
          <p:nvPr/>
        </p:nvGrpSpPr>
        <p:grpSpPr>
          <a:xfrm>
            <a:off x="6359481" y="1033304"/>
            <a:ext cx="5222918" cy="4380243"/>
            <a:chOff x="6790697" y="1033304"/>
            <a:chExt cx="5222918" cy="4380243"/>
          </a:xfrm>
        </p:grpSpPr>
        <p:pic>
          <p:nvPicPr>
            <p:cNvPr id="14" name="图片 13" descr="图示&#10;&#10;AI 生成的内容可能不正确。">
              <a:extLst>
                <a:ext uri="{FF2B5EF4-FFF2-40B4-BE49-F238E27FC236}">
                  <a16:creationId xmlns:a16="http://schemas.microsoft.com/office/drawing/2014/main" id="{3BACEC44-D940-1E24-2DB0-2AA1426B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0697" y="1033304"/>
              <a:ext cx="5222918" cy="438024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1948337-6812-1229-C58B-07AD1F88F689}"/>
                </a:ext>
              </a:extLst>
            </p:cNvPr>
            <p:cNvSpPr txBox="1"/>
            <p:nvPr/>
          </p:nvSpPr>
          <p:spPr>
            <a:xfrm>
              <a:off x="10536143" y="5066495"/>
              <a:ext cx="104471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Liu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46582B6-F802-FD0D-18F6-D35047866733}"/>
              </a:ext>
            </a:extLst>
          </p:cNvPr>
          <p:cNvSpPr txBox="1"/>
          <p:nvPr/>
        </p:nvSpPr>
        <p:spPr>
          <a:xfrm>
            <a:off x="917879" y="2271263"/>
            <a:ext cx="4577803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ata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（数据）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原始事实，本身无意义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例如城市数据是从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城市环境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中抽象、简化而来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1EB072-224F-3D31-DCEA-60C1E0A1228B}"/>
              </a:ext>
            </a:extLst>
          </p:cNvPr>
          <p:cNvSpPr txBox="1"/>
          <p:nvPr/>
        </p:nvSpPr>
        <p:spPr>
          <a:xfrm>
            <a:off x="917880" y="3168234"/>
            <a:ext cx="3876918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I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nformation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信息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带有背景、关联和意义的加工后的数据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回答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Who, Where, What, When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等问题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084F27-8329-765C-FB8E-78844AB37687}"/>
              </a:ext>
            </a:extLst>
          </p:cNvPr>
          <p:cNvSpPr txBox="1"/>
          <p:nvPr/>
        </p:nvSpPr>
        <p:spPr>
          <a:xfrm>
            <a:off x="917880" y="4065205"/>
            <a:ext cx="4127566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nowledge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知识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组织好的信息，试图回答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How to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或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Why</a:t>
            </a: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对信息的理解与解释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7313228-6F2E-C14A-6A0E-1BB38D5B98EC}"/>
              </a:ext>
            </a:extLst>
          </p:cNvPr>
          <p:cNvSpPr txBox="1"/>
          <p:nvPr/>
        </p:nvSpPr>
        <p:spPr>
          <a:xfrm>
            <a:off x="917880" y="4962175"/>
            <a:ext cx="4127566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W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isdom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（智慧）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应用知识进行决策，解决实际问题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Applied Knowledge</a:t>
            </a:r>
          </a:p>
        </p:txBody>
      </p:sp>
    </p:spTree>
    <p:extLst>
      <p:ext uri="{BB962C8B-B14F-4D97-AF65-F5344CB8AC3E}">
        <p14:creationId xmlns:p14="http://schemas.microsoft.com/office/powerpoint/2010/main" val="402754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D2936-3F05-2737-910C-953F1B4E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DFB4A9-7702-C189-6F21-974CAFC530D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BC4C6F-DE43-3284-12CB-A63447DD55B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5CDE99-236F-389D-AB7E-4ABEFC9C096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878D619-9BBA-06FD-AD3E-E4F161749B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4F4AFBD-EC49-05BF-91E4-05842FD31C2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BA5F49-EC3A-1BE6-C8BD-005BC0C440D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A65BD1FC-FBDA-3728-1D59-E9ABDF78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016838" cy="711835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DIKW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典型案例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–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John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Snow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&amp;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伦敦霍乱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07D9272-6313-34D5-2ABC-2F114BFA32F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F55DDBD5-B4DE-5950-7676-E9CD6E0ABADE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74450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DIKW</a:t>
            </a:r>
            <a:r>
              <a:rPr lang="en-US" altLang="zh-CN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金字塔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zh-CN" altLang="en-US" sz="14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将数据转化为智慧的层次结构模型</a:t>
            </a:r>
            <a:endParaRPr lang="zh-CN" sz="20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E82B76-F920-5CDE-79D9-6CD7E57C3C18}"/>
              </a:ext>
            </a:extLst>
          </p:cNvPr>
          <p:cNvSpPr txBox="1"/>
          <p:nvPr/>
        </p:nvSpPr>
        <p:spPr>
          <a:xfrm>
            <a:off x="917880" y="2698292"/>
            <a:ext cx="3681014" cy="59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ata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（数据）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死亡事件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–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霍乱死亡病例记录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11A8D7-0F19-E36B-8231-EEEB78FAE574}"/>
              </a:ext>
            </a:extLst>
          </p:cNvPr>
          <p:cNvSpPr txBox="1"/>
          <p:nvPr/>
        </p:nvSpPr>
        <p:spPr>
          <a:xfrm>
            <a:off x="917880" y="3366995"/>
            <a:ext cx="3876918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I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nformation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信息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Soho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区霍乱地图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死亡人数空间分布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+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水泵位置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D75CDF-5E2D-1EA7-43CB-08C1D5C4B91D}"/>
              </a:ext>
            </a:extLst>
          </p:cNvPr>
          <p:cNvSpPr txBox="1"/>
          <p:nvPr/>
        </p:nvSpPr>
        <p:spPr>
          <a:xfrm>
            <a:off x="917880" y="4263966"/>
            <a:ext cx="4127566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nowledge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知识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病例与布罗德街水泵的距离存在空间关系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距水泵距离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–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死亡病例相关性与传染路径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霍乱水源传播而非气溶胶传播</a:t>
            </a:r>
            <a:endParaRPr lang="en-US" altLang="zh-CN" sz="14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B27B29-AAD7-1A21-71F4-6B17B538EC1F}"/>
              </a:ext>
            </a:extLst>
          </p:cNvPr>
          <p:cNvSpPr txBox="1"/>
          <p:nvPr/>
        </p:nvSpPr>
        <p:spPr>
          <a:xfrm>
            <a:off x="917880" y="5389204"/>
            <a:ext cx="4127566" cy="59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W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isdom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（智慧）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应用移除了布罗德街水泵把手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" name="Picture 2" descr="John Snow - Wikipedia">
            <a:extLst>
              <a:ext uri="{FF2B5EF4-FFF2-40B4-BE49-F238E27FC236}">
                <a16:creationId xmlns:a16="http://schemas.microsoft.com/office/drawing/2014/main" id="{A27A6607-0FD3-E058-B324-B06C7C48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2222" y="1066098"/>
            <a:ext cx="1508860" cy="22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0C96F9E-DD05-BB16-F98E-D42C482C97F9}"/>
              </a:ext>
            </a:extLst>
          </p:cNvPr>
          <p:cNvSpPr txBox="1"/>
          <p:nvPr/>
        </p:nvSpPr>
        <p:spPr>
          <a:xfrm>
            <a:off x="10323084" y="431634"/>
            <a:ext cx="1647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Jhon Snow</a:t>
            </a:r>
          </a:p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(1813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1858)</a:t>
            </a:r>
            <a:r>
              <a:rPr lang="zh-CN" altLang="zh-CN" sz="1400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" name="Picture 4" descr="John Snow | Father of Contemporary Epidemiology">
            <a:extLst>
              <a:ext uri="{FF2B5EF4-FFF2-40B4-BE49-F238E27FC236}">
                <a16:creationId xmlns:a16="http://schemas.microsoft.com/office/drawing/2014/main" id="{AE3B7878-B460-A188-C9C1-E61443AD4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595" y="1066098"/>
            <a:ext cx="4206936" cy="22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41FAE726-36D2-3A36-9BA5-BE0D6D8A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1221" y="3374201"/>
            <a:ext cx="3049784" cy="28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DEACDE76-3E5D-B1B2-F382-67F988F3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4962" y="3374201"/>
            <a:ext cx="3044484" cy="28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F038BCE-1932-D53E-3010-A7C91B587788}"/>
              </a:ext>
            </a:extLst>
          </p:cNvPr>
          <p:cNvSpPr txBox="1"/>
          <p:nvPr/>
        </p:nvSpPr>
        <p:spPr>
          <a:xfrm>
            <a:off x="623392" y="2193799"/>
            <a:ext cx="3765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传统：</a:t>
            </a:r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霍乱</a:t>
            </a:r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是通过瘴气传播的！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29" name="Picture 10" descr="The Picture of Public Health: John Snow's Map of London">
            <a:extLst>
              <a:ext uri="{FF2B5EF4-FFF2-40B4-BE49-F238E27FC236}">
                <a16:creationId xmlns:a16="http://schemas.microsoft.com/office/drawing/2014/main" id="{7A5FEA63-4EEF-A569-A34C-8322F5CA1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595" y="4972623"/>
            <a:ext cx="1587045" cy="11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5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D107CBC7-2D98-564F-C93B-436F0D65D8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18438" y="4202407"/>
            <a:ext cx="6555125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第一周：课程简介</a:t>
            </a:r>
            <a:r>
              <a:rPr lang="zh-CN" altLang="en-GB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导论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A09A-4FB1-6139-590A-13E9D3E4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EAED74-5419-0754-44A7-F61E8E27994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144E5E-195C-7BEE-578C-6B447F8D13C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0A409C-B94B-C243-40C4-87206809A4E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CE8DA87-411F-3309-1C7B-C0B5FB3369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5E8C7F-4A93-4B29-A8FA-CA08D224F0C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5D0E72-DD98-F45B-B4A1-AFA133D29C4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F5934FD5-23C7-0F3A-0B70-86852276D9BA}"/>
              </a:ext>
            </a:extLst>
          </p:cNvPr>
          <p:cNvSpPr txBox="1"/>
          <p:nvPr/>
        </p:nvSpPr>
        <p:spPr>
          <a:xfrm>
            <a:off x="1528107" y="4188583"/>
            <a:ext cx="10661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628584B-523D-7445-7BAF-D2C3FA12DF28}"/>
              </a:ext>
            </a:extLst>
          </p:cNvPr>
          <p:cNvSpPr txBox="1"/>
          <p:nvPr/>
        </p:nvSpPr>
        <p:spPr>
          <a:xfrm>
            <a:off x="1332544" y="1307168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Teaching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61A588B-CB37-EA6B-88F8-137545AAFE75}"/>
              </a:ext>
            </a:extLst>
          </p:cNvPr>
          <p:cNvSpPr txBox="1"/>
          <p:nvPr/>
        </p:nvSpPr>
        <p:spPr>
          <a:xfrm>
            <a:off x="1332544" y="3466275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人才培养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Talent</a:t>
            </a:r>
            <a:r>
              <a:rPr lang="zh-CN" altLang="en-US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Development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FB6CC5D-F1F2-BA5A-EA32-E4B3BABE19D3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FCB7FC5-6F4E-3251-26E3-A40674936D5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标题 7">
            <a:extLst>
              <a:ext uri="{FF2B5EF4-FFF2-40B4-BE49-F238E27FC236}">
                <a16:creationId xmlns:a16="http://schemas.microsoft.com/office/drawing/2014/main" id="{EF0E1B9E-B36D-AB3B-B60F-529CA03B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DE9BCF-63AE-D4BD-CE68-F6E9729A7E76}"/>
              </a:ext>
            </a:extLst>
          </p:cNvPr>
          <p:cNvSpPr txBox="1"/>
          <p:nvPr/>
        </p:nvSpPr>
        <p:spPr>
          <a:xfrm>
            <a:off x="1332544" y="1969122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利物浦大学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：本科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硕士课程：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计算社会科学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空间分析与规划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地理数据科学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53B4C2-3A4E-2AAF-158F-29D8405E0410}"/>
              </a:ext>
            </a:extLst>
          </p:cNvPr>
          <p:cNvSpPr txBox="1"/>
          <p:nvPr/>
        </p:nvSpPr>
        <p:spPr>
          <a:xfrm>
            <a:off x="1332544" y="2433817"/>
            <a:ext cx="10615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伦敦大学学院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：硕士课程：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时空分析数据挖掘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9354E8-45E8-07C9-F18B-093D6828641A}"/>
              </a:ext>
            </a:extLst>
          </p:cNvPr>
          <p:cNvSpPr txBox="1"/>
          <p:nvPr/>
        </p:nvSpPr>
        <p:spPr>
          <a:xfrm>
            <a:off x="1332544" y="2898512"/>
            <a:ext cx="10615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帝国理工学院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：硕士课程：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《GIS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空间分析与公共健康应用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FE5494-A71E-3F07-1602-E64B179E00EC}"/>
              </a:ext>
            </a:extLst>
          </p:cNvPr>
          <p:cNvSpPr txBox="1"/>
          <p:nvPr/>
        </p:nvSpPr>
        <p:spPr>
          <a:xfrm>
            <a:off x="1332544" y="4112716"/>
            <a:ext cx="10515599" cy="10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伦敦大学学院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lnSpc>
                <a:spcPct val="150000"/>
              </a:lnSpc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指导硕士生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人获优秀毕业生）；帮助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人获全奖至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新加坡国立大学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人获半奖至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曼彻斯特大学</a:t>
            </a:r>
            <a:endParaRPr lang="en-US" altLang="zh-CN" sz="16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lnSpc>
                <a:spcPct val="150000"/>
              </a:lnSpc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入职英国博士后；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人入职英国大学讲师） 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5A3C67-87F4-5853-4EA2-0BE1CE3E0C72}"/>
              </a:ext>
            </a:extLst>
          </p:cNvPr>
          <p:cNvSpPr txBox="1"/>
          <p:nvPr/>
        </p:nvSpPr>
        <p:spPr>
          <a:xfrm>
            <a:off x="1332544" y="5221879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牛津大学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指导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</a:t>
            </a:r>
            <a:endParaRPr lang="en-US" altLang="zh-CN" sz="16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D74BAC0-4113-A4B8-5347-A37F91BBE739}"/>
              </a:ext>
            </a:extLst>
          </p:cNvPr>
          <p:cNvSpPr txBox="1"/>
          <p:nvPr/>
        </p:nvSpPr>
        <p:spPr>
          <a:xfrm>
            <a:off x="1332544" y="5688518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帝国理工学院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指导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本科生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（均获优秀毕业生）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图形 40" descr="教室 纯色填充">
            <a:extLst>
              <a:ext uri="{FF2B5EF4-FFF2-40B4-BE49-F238E27FC236}">
                <a16:creationId xmlns:a16="http://schemas.microsoft.com/office/drawing/2014/main" id="{ABADF1E3-A89D-433B-4579-432580F22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896" y="1207828"/>
            <a:ext cx="660344" cy="660344"/>
          </a:xfrm>
          <a:prstGeom prst="rect">
            <a:avLst/>
          </a:prstGeom>
        </p:spPr>
      </p:pic>
      <p:pic>
        <p:nvPicPr>
          <p:cNvPr id="43" name="图形 42" descr="毕业帽 纯色填充">
            <a:extLst>
              <a:ext uri="{FF2B5EF4-FFF2-40B4-BE49-F238E27FC236}">
                <a16:creationId xmlns:a16="http://schemas.microsoft.com/office/drawing/2014/main" id="{71B6930B-A529-AB48-911B-10A4D63F8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896" y="3382265"/>
            <a:ext cx="660344" cy="6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2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01D4-81E4-D116-F60B-0CF730A9F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E59948-DEFF-0A93-F292-5B94455D63A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543078-3B3B-3E44-9526-F4E0790F74D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5BACBD-5743-DF67-742C-303B8AD3607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D77DF36-4D13-A87D-BA33-77516FDB9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C846B4C-B85F-A092-A16E-631178B5AA5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CFBBC1-F278-9723-DBE9-D73C39BB53D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9D51EB18-7D16-8C6F-76A5-5F883CDBDB18}"/>
              </a:ext>
            </a:extLst>
          </p:cNvPr>
          <p:cNvSpPr txBox="1"/>
          <p:nvPr/>
        </p:nvSpPr>
        <p:spPr>
          <a:xfrm>
            <a:off x="1332544" y="1494019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归国后工作情况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Current Condition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285C2EB-BAD7-BEE8-3843-6B0C325CA15D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F1F8604-A829-52AE-2240-46830453FB88}"/>
              </a:ext>
            </a:extLst>
          </p:cNvPr>
          <p:cNvSpPr txBox="1"/>
          <p:nvPr/>
        </p:nvSpPr>
        <p:spPr>
          <a:xfrm>
            <a:off x="1332544" y="2172688"/>
            <a:ext cx="9856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华东师范大学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社会发展学院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人口研究所</a:t>
            </a:r>
            <a:endParaRPr lang="en-GB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3CEBEA-56CA-911F-8D39-A59F6C72CFF9}"/>
              </a:ext>
            </a:extLst>
          </p:cNvPr>
          <p:cNvSpPr txBox="1"/>
          <p:nvPr/>
        </p:nvSpPr>
        <p:spPr>
          <a:xfrm>
            <a:off x="1803244" y="2805555"/>
            <a:ext cx="8764822" cy="2479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864108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月份入职之后已发表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中科院一区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期刊论文，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包含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旗下刊物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defTabSz="864108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获得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学术学位硕士研究生导师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资格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预计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2026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月招生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正式构建课题组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年春季 独立开设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门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本科生 </a:t>
            </a:r>
            <a:r>
              <a:rPr lang="zh-CN" altLang="en-US" sz="16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全新课程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以及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门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硕士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博士生 </a:t>
            </a:r>
            <a:r>
              <a:rPr lang="zh-CN" altLang="en-US" sz="16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全新课程</a:t>
            </a:r>
            <a:endParaRPr lang="en-US" altLang="zh-CN" sz="16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defTabSz="864108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人才引进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项目：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上海市第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批白玉兰高层次人才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科研项目：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上海市浦江项目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《AI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赋能人民城市建设：动态街景感知驱动的城市更新评价研究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16B4D058-3E74-34DE-0037-7FD6D19748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299" y="1354882"/>
            <a:ext cx="711836" cy="71183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5A4D6E8-E021-7555-CF32-F6A0BA0C9C0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标题 7">
            <a:extLst>
              <a:ext uri="{FF2B5EF4-FFF2-40B4-BE49-F238E27FC236}">
                <a16:creationId xmlns:a16="http://schemas.microsoft.com/office/drawing/2014/main" id="{71A1E8DC-6E30-1032-7A0F-8A315F93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2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35341-E7F6-07FA-E46A-BF5E75B94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0D929E3-37FD-3B28-3E36-E2D7198AF26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CF1C0C-73F0-B820-95FD-180B6102308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220F02-F69D-A6EF-360B-22AB974876B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B619F19-13E6-51DB-5BAF-2D1590CF33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A81105-A456-1DAE-48FA-7124683D08D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6DA171-7781-2CB5-B0CA-F0B8C7C8F4E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0CF7D5D-E602-747F-28A6-99E9062B9C1A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5604C31-3D14-607C-A5D3-424954820CF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F79437E-D059-1E16-4E84-EB3C3C0FE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795" y="1992527"/>
            <a:ext cx="3302410" cy="32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56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877C-B4AA-7A1E-1F6E-A412BE132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8E3C38-44E7-204A-1200-631360BD872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85F489-D331-38A6-55CC-8EE4026EE10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447864-1C60-7E0C-78EE-CF7A6CE635F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E88FA-8E5A-0D5F-29F7-9082D714F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4AAB654-7337-6AB0-7AD6-4B9893C620E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2AC4E5-949C-F888-05EC-F5FBF842E4F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5D4E12D4-9D47-ED25-F4B7-1C80175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分析？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Analysis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052BBB0-088D-A281-FE68-3275CBAEFFA9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5A7ABC2-A059-B996-5C7A-ACC9779CB9B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1CDD178-9B72-F513-E878-E83ACD96A555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？？？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0F2D79-909D-4230-F65F-48070A32EDF7}"/>
              </a:ext>
            </a:extLst>
          </p:cNvPr>
          <p:cNvSpPr txBox="1"/>
          <p:nvPr/>
        </p:nvSpPr>
        <p:spPr>
          <a:xfrm>
            <a:off x="804384" y="2360427"/>
            <a:ext cx="6096000" cy="264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互相学习、共同进步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交叉学科、跨学科、新研究范式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国际化思维与视野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新老师、新课程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6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7953</TotalTime>
  <Words>3807</Words>
  <Application>Microsoft Macintosh PowerPoint</Application>
  <PresentationFormat>宽屏</PresentationFormat>
  <Paragraphs>884</Paragraphs>
  <Slides>52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8" baseType="lpstr">
      <vt:lpstr>等线</vt:lpstr>
      <vt:lpstr>等线 Light</vt:lpstr>
      <vt:lpstr>Arial</vt:lpstr>
      <vt:lpstr>Wingdings</vt:lpstr>
      <vt:lpstr>Wingdings 3</vt:lpstr>
      <vt:lpstr>Office 主题​​</vt:lpstr>
      <vt:lpstr>多源城市数据分析与实践</vt:lpstr>
      <vt:lpstr>目录 Contents</vt:lpstr>
      <vt:lpstr>PowerPoint 演示文稿</vt:lpstr>
      <vt:lpstr>个人简介 Personal Introduction</vt:lpstr>
      <vt:lpstr>个人简介 Personal Introduction</vt:lpstr>
      <vt:lpstr>个人简介 Personal Introduction</vt:lpstr>
      <vt:lpstr>个人简介 Personal Introduction</vt:lpstr>
      <vt:lpstr>PowerPoint 演示文稿</vt:lpstr>
      <vt:lpstr>分析？ Analysis</vt:lpstr>
      <vt:lpstr>PowerPoint 演示文稿</vt:lpstr>
      <vt:lpstr>课程简介 Course Introduction</vt:lpstr>
      <vt:lpstr>课程简介 Course Introduction</vt:lpstr>
      <vt:lpstr>课程简介 Course Introduction</vt:lpstr>
      <vt:lpstr>PowerPoint 演示文稿</vt:lpstr>
      <vt:lpstr>课程学习目标 Learning Objectives</vt:lpstr>
      <vt:lpstr>PowerPoint 演示文稿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PowerPoint 演示文稿</vt:lpstr>
      <vt:lpstr>在线教程使用 Online Tutorial</vt:lpstr>
      <vt:lpstr>在线教程使用 Online Tutorial</vt:lpstr>
      <vt:lpstr>在线教程使用 Online Tutorial</vt:lpstr>
      <vt:lpstr>在线教程使用 Online Tutorial</vt:lpstr>
      <vt:lpstr>在线教程使用 Online Tutorial</vt:lpstr>
      <vt:lpstr>在线教程使用 Online Tutorial</vt:lpstr>
      <vt:lpstr>PowerPoint 演示文稿</vt:lpstr>
      <vt:lpstr>考核模式与标准 Assessment Criteria</vt:lpstr>
      <vt:lpstr>考核模式与标准 Assessment Criteria</vt:lpstr>
      <vt:lpstr>考核模式与标准 Assessment Criteria</vt:lpstr>
      <vt:lpstr>考核模式与标准 Assessment Criteria</vt:lpstr>
      <vt:lpstr>考核模式与标准 Assessment Criteria</vt:lpstr>
      <vt:lpstr>PowerPoint 演示文稿</vt:lpstr>
      <vt:lpstr>联系方式 Contact</vt:lpstr>
      <vt:lpstr>联系方式 Contact</vt:lpstr>
      <vt:lpstr>PowerPoint 演示文稿</vt:lpstr>
      <vt:lpstr>多源时空数据 Multi-source Spatiotemporal Data</vt:lpstr>
      <vt:lpstr>数据案例</vt:lpstr>
      <vt:lpstr>数据案例</vt:lpstr>
      <vt:lpstr>数据案例</vt:lpstr>
      <vt:lpstr>数据案例</vt:lpstr>
      <vt:lpstr>数据案例</vt:lpstr>
      <vt:lpstr>数据案例</vt:lpstr>
      <vt:lpstr>数据案例</vt:lpstr>
      <vt:lpstr>数据案例</vt:lpstr>
      <vt:lpstr>数据案例</vt:lpstr>
      <vt:lpstr>数据驱动研究范式：DIKW</vt:lpstr>
      <vt:lpstr>DIKW典型案例 – John Snow &amp; 伦敦霍乱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45</cp:revision>
  <dcterms:created xsi:type="dcterms:W3CDTF">2025-11-22T06:00:54Z</dcterms:created>
  <dcterms:modified xsi:type="dcterms:W3CDTF">2026-03-02T09:57:33Z</dcterms:modified>
</cp:coreProperties>
</file>