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93" r:id="rId4"/>
    <p:sldId id="258" r:id="rId5"/>
    <p:sldId id="860" r:id="rId6"/>
    <p:sldId id="861" r:id="rId7"/>
    <p:sldId id="859" r:id="rId8"/>
    <p:sldId id="862" r:id="rId9"/>
    <p:sldId id="858" r:id="rId10"/>
    <p:sldId id="863" r:id="rId11"/>
    <p:sldId id="864" r:id="rId12"/>
    <p:sldId id="877" r:id="rId13"/>
    <p:sldId id="866" r:id="rId14"/>
    <p:sldId id="867" r:id="rId15"/>
    <p:sldId id="868" r:id="rId16"/>
    <p:sldId id="869" r:id="rId17"/>
    <p:sldId id="870" r:id="rId18"/>
    <p:sldId id="871" r:id="rId19"/>
    <p:sldId id="872" r:id="rId20"/>
    <p:sldId id="873" r:id="rId21"/>
    <p:sldId id="874" r:id="rId22"/>
    <p:sldId id="876" r:id="rId23"/>
    <p:sldId id="875" r:id="rId24"/>
    <p:sldId id="803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E7A"/>
    <a:srgbClr val="FFFFFF"/>
    <a:srgbClr val="B70031"/>
    <a:srgbClr val="1C317C"/>
    <a:srgbClr val="C4172E"/>
    <a:srgbClr val="0ECB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72" autoAdjust="0"/>
    <p:restoredTop sz="78012" autoAdjust="0"/>
  </p:normalViewPr>
  <p:slideViewPr>
    <p:cSldViewPr snapToGrid="0">
      <p:cViewPr varScale="1">
        <p:scale>
          <a:sx n="87" d="100"/>
          <a:sy n="87" d="100"/>
        </p:scale>
        <p:origin x="14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86FF3-609D-421A-ADB1-4AE06691B791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4A4F2-9B46-436D-9089-A5A73B4C9D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006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824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7B5D1-DCB3-AE5C-6315-B1A797D5E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9C91CC-2347-CA07-037C-D799FE4CE9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0727E9C-EF69-0529-FA4F-61CF23C4EA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在正方形网格中，空间关系天然带有“横平竖直”的方向偏向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从中心往不同方向看，空间单元的几何关系是不是尽量一致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b="1" dirty="0"/>
              <a:t>1. </a:t>
            </a:r>
            <a:r>
              <a:rPr lang="zh-CN" altLang="en-US" b="1" dirty="0"/>
              <a:t>邻接关系更均衡</a:t>
            </a:r>
          </a:p>
          <a:p>
            <a:br>
              <a:rPr lang="zh-CN" altLang="en-US" dirty="0"/>
            </a:br>
            <a:endParaRPr lang="zh-CN" altLang="en-US" dirty="0"/>
          </a:p>
          <a:p>
            <a:r>
              <a:rPr lang="zh-CN" altLang="en-US" dirty="0"/>
              <a:t>六边形每个单元通常有 </a:t>
            </a:r>
            <a:r>
              <a:rPr lang="en-US" altLang="zh-CN" dirty="0"/>
              <a:t>6 </a:t>
            </a:r>
            <a:r>
              <a:rPr lang="zh-CN" altLang="en-US" dirty="0"/>
              <a:t>个相邻单元，关系比较一致。</a:t>
            </a:r>
          </a:p>
          <a:p>
            <a:r>
              <a:rPr lang="zh-CN" altLang="en-US" dirty="0"/>
              <a:t>正方形如果只算 </a:t>
            </a:r>
            <a:r>
              <a:rPr lang="en-GB" altLang="zh-CN" dirty="0"/>
              <a:t>rook </a:t>
            </a:r>
            <a:r>
              <a:rPr lang="zh-CN" altLang="en-US" dirty="0"/>
              <a:t>邻接是 </a:t>
            </a:r>
            <a:r>
              <a:rPr lang="en-US" altLang="zh-CN" dirty="0"/>
              <a:t>4 </a:t>
            </a:r>
            <a:r>
              <a:rPr lang="zh-CN" altLang="en-US" dirty="0"/>
              <a:t>个，如果算 </a:t>
            </a:r>
            <a:r>
              <a:rPr lang="en-GB" altLang="zh-CN" dirty="0"/>
              <a:t>queen </a:t>
            </a:r>
            <a:r>
              <a:rPr lang="zh-CN" altLang="en-US" dirty="0"/>
              <a:t>邻接是 </a:t>
            </a:r>
            <a:r>
              <a:rPr lang="en-US" altLang="zh-CN" dirty="0"/>
              <a:t>8 </a:t>
            </a:r>
            <a:r>
              <a:rPr lang="zh-CN" altLang="en-US" dirty="0"/>
              <a:t>个，但远近关系并不统一。</a:t>
            </a:r>
          </a:p>
          <a:p>
            <a:br>
              <a:rPr lang="zh-CN" altLang="en-US" dirty="0"/>
            </a:br>
            <a:endParaRPr lang="zh-CN" altLang="en-US" dirty="0"/>
          </a:p>
          <a:p>
            <a:r>
              <a:rPr lang="en-US" altLang="zh-CN" b="1" dirty="0"/>
              <a:t>2. </a:t>
            </a:r>
            <a:r>
              <a:rPr lang="zh-CN" altLang="en-US" b="1" dirty="0"/>
              <a:t>方向偏差更弱</a:t>
            </a:r>
          </a:p>
          <a:p>
            <a:br>
              <a:rPr lang="zh-CN" altLang="en-US" dirty="0"/>
            </a:br>
            <a:endParaRPr lang="zh-CN" altLang="en-US" dirty="0"/>
          </a:p>
          <a:p>
            <a:r>
              <a:rPr lang="zh-CN" altLang="en-US" dirty="0"/>
              <a:t>正方形容易强化水平</a:t>
            </a:r>
            <a:r>
              <a:rPr lang="en-US" altLang="zh-CN" dirty="0"/>
              <a:t>—</a:t>
            </a:r>
            <a:r>
              <a:rPr lang="zh-CN" altLang="en-US" dirty="0"/>
              <a:t>垂直方向。</a:t>
            </a:r>
          </a:p>
          <a:p>
            <a:r>
              <a:rPr lang="zh-CN" altLang="en-US" dirty="0"/>
              <a:t>六边形的方向偏置较弱。</a:t>
            </a:r>
          </a:p>
          <a:p>
            <a:br>
              <a:rPr lang="zh-CN" altLang="en-US" dirty="0"/>
            </a:br>
            <a:endParaRPr lang="zh-CN" altLang="en-US" dirty="0"/>
          </a:p>
          <a:p>
            <a:r>
              <a:rPr lang="en-US" altLang="zh-CN" b="1" dirty="0"/>
              <a:t>3. </a:t>
            </a:r>
            <a:r>
              <a:rPr lang="zh-CN" altLang="en-US" b="1" dirty="0"/>
              <a:t>更适合表达连续面</a:t>
            </a:r>
          </a:p>
          <a:p>
            <a:br>
              <a:rPr lang="zh-CN" altLang="en-US" dirty="0"/>
            </a:br>
            <a:endParaRPr lang="zh-CN" altLang="en-US" dirty="0"/>
          </a:p>
          <a:p>
            <a:r>
              <a:rPr lang="zh-CN" altLang="en-US" dirty="0"/>
              <a:t>对于密度、价格梯度、扩散过程这类连续空间现象，六边形往往更自然。</a:t>
            </a:r>
          </a:p>
          <a:p>
            <a:br>
              <a:rPr lang="zh-CN" altLang="en-US" dirty="0"/>
            </a:br>
            <a:endParaRPr lang="zh-CN" altLang="en-US" dirty="0"/>
          </a:p>
          <a:p>
            <a:r>
              <a:rPr lang="en-US" altLang="zh-CN" b="1" dirty="0"/>
              <a:t>4. </a:t>
            </a:r>
            <a:r>
              <a:rPr lang="zh-CN" altLang="en-US" b="1" dirty="0"/>
              <a:t>视觉上更平滑</a:t>
            </a:r>
          </a:p>
          <a:p>
            <a:br>
              <a:rPr lang="zh-CN" altLang="en-US" dirty="0"/>
            </a:br>
            <a:endParaRPr lang="zh-CN" altLang="en-US" dirty="0"/>
          </a:p>
          <a:p>
            <a:r>
              <a:rPr lang="zh-CN" altLang="en-US" dirty="0"/>
              <a:t>尤其在热点图、聚合图、蜂窝图中，六边形常常看起来比正方形更连贯。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C6957B-2640-9B9F-D5ED-EED93CF447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842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090F7-9357-9B69-29C9-C59DFDA68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F0EE79F-0C9F-F0F1-4C18-DC4A514F61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F0FF788-E05E-787D-73A2-0D7D65668D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BB6CB9-A71F-6290-E2F0-A3AEF6C3ED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283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8A7E3-2D09-B752-1CA7-DF7035820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C0A008C-2A82-BF68-5944-DC34C44F25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2EBFED0-422B-1DF5-9B96-F7AAA8C28F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4AEC40A-97A8-329B-5F0A-DBE01EBAF5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59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E7F5E-9B88-EE87-F6CF-A09497DD5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7E15BD5-7910-886C-80DB-73500E37BD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021BBB6-E6D3-CFC9-9339-A1F7BFF02D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4967F97-3B2D-CE85-1996-EB7C0C1AE8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812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A179C-03FF-4B1A-824B-B1CE5228D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9AFD20D-C4A0-E74C-3E60-1FD2C34C87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7397D4B-8A89-C340-1471-D620A75DA7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某个地区的值，与它周围地区的同一个变量的值之间是否相关</a:t>
            </a: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3D0AC6-F6F1-B20A-2C32-AC4CB1B4EC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49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D53B3-C3EE-550A-4216-F926BC4FD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C3D993F-6457-0E5A-6DDE-95B736864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0188701-901D-91D8-C80B-76C166BEAD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某个地区的值，与它周围地区的同一个变量的值之间是否相关</a:t>
            </a: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B3BEC6F-03E6-F4CD-F431-6F5336717C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46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10809-11CA-1592-75DE-45D3A006F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EDF7956-5017-7AD3-2A94-2C18B6D892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7213D98-0968-AD12-AAF9-E79B34C84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某个地区的值，与它周围地区的同一个变量的值之间是否相关</a:t>
            </a: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A20355-476C-32DE-C4E1-48A8DB9998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497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8158E-1AC7-8F0A-23A5-8BE31979C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2C734A3-F8D7-1359-7A5F-27D311ADEB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AB32480-4FEB-8A2C-F968-D0F05CAA5C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某个地区的值，与它周围地区的同一个变量的值之间是否相关</a:t>
            </a: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C4DF86-3F74-4E6B-35C4-F71F04A6D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718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92EA2-93FE-C728-D694-083CB2B67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7908F8F-91B8-DFD3-B30E-D295D179F5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FD84695-D5A3-82E8-BE65-61453D792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某个地区的值，与它周围地区的同一个变量的值之间是否相关</a:t>
            </a: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1E0DB6-B65A-C603-C9BD-A05A2E0931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259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34A41-C885-38A3-B963-8A20C755A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13C373-DB67-00CE-488B-998B0DE8CE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FBA523D-BE47-2D58-1068-4C8015553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某个地区的值，与它周围地区的同一个变量的值之间是否相关</a:t>
            </a: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C0D266-051D-8C84-D4D2-390C8D612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568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2211F-3165-AA28-E77A-69407C528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40C8AE-DF5D-15B0-F60C-140054F78E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CC5BB57-979F-DCE3-F5CF-11FEB0817A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E3FA99D-8268-6690-792C-3033EF668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955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25F8D-CACB-B4CD-3716-06F8DBFAD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D04D2FE-C384-3E8B-F70C-F378EDF482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755C8A2-52E5-567C-75DC-E15FFC020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770FFC-2E76-80C0-DFC6-09C090D991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531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7E363-E938-EE18-9A89-B93534527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F2C043A-F8A2-1F3B-0D64-ED9F7E9DBD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17DD566-0B07-C867-D04D-A82F0ADC28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F2680A-12BD-7ADB-97E1-3449E30E8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421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98A1C-A0C8-8195-FA60-3E4B36D7B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210D399-93E7-C450-6F30-3C497BD181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8BD463D-AF39-6BC7-1421-1BB5ABF50D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8BB579-115A-5FE7-F9FE-54ABD5D212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442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B36DA-EEE9-CC18-C515-DFA9E19E3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9A427D6-A90A-3C0E-CDAC-74B6B590DF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D8C45E9-9CA5-A5AC-8B7F-F659A3762F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短租房源的空间集聚，往往与旅游活动、商业活力、中心城区吸引力有关</a:t>
            </a:r>
            <a:endParaRPr lang="en-US" altLang="zh-CN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住房市场压力、租金上涨、社区商业化、绅士化（</a:t>
            </a:r>
            <a:r>
              <a:rPr lang="en-GB" altLang="zh-CN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gentrification</a:t>
            </a:r>
            <a:r>
              <a:rPr lang="zh-CN" altLang="en-GB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有关</a:t>
            </a: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E4D0D7-A2C7-B0AA-41E8-14560866C5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09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21599-58A4-6EB4-2674-F09889236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FA096DA-5999-DCF8-23F0-D02C70AD23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80FBCE5-82B5-BAA9-893D-C66728834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短租房源的空间集聚，往往与旅游活动、商业活力、中心城区吸引力有关</a:t>
            </a:r>
            <a:endParaRPr lang="en-US" altLang="zh-CN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住房市场压力、租金上涨、社区商业化、绅士化（</a:t>
            </a:r>
            <a:r>
              <a:rPr lang="en-GB" altLang="zh-CN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gentrification</a:t>
            </a:r>
            <a:r>
              <a:rPr lang="zh-CN" altLang="en-GB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有关</a:t>
            </a: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32A938-E092-15D2-4F94-6B6126DDA5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124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DA660-EAFB-C26D-BDF2-29FB35F9E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DC9B6F1-EAF1-95C7-1493-B10A3226C3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934AA94-B62A-0406-22D6-F06146547F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F7564E-155D-0055-AED6-1B706A18BB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275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CC301-FEA6-1C44-C2EC-A521DB932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EA29765-EFF3-1911-8E4B-D98C3A1D5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5F63125-BC40-E300-6156-BEB7033418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4FEEFB-8C4A-1BA5-4391-63B43BEFE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851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C210E2-2064-2116-EDB4-08FA7C1F4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6CD9F5C-5C89-0DBD-3D69-D31212291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91514C-F9CF-9B53-D179-FCDC828FD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DC5B72-D0DC-6997-25DE-87866D507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37989-36CA-BAFF-2DD9-7FCE5FCB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132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E0DB86-7AB7-2F44-88E3-375486825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126E9D2-BCF0-7A98-D217-86A4972E7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C9AE20-0069-4DFC-6476-8028D842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7ED876-DD23-EB6F-EBAB-A00ACD1F5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C35813-0796-B543-7C82-BCCCC088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69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CAAB25F-B1A4-22B6-2CD4-BCF7AA291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665469-AAA1-1415-8942-8938010BF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0B89E5-0DE9-1038-048D-114DB8591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21EEC6-33E6-B7E8-BDC5-092609752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A93976-CA4C-C04E-D156-9FD910FA5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834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8FEBEE-189E-B6CB-DD02-0353AB98B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E1DB4A-D485-3697-352B-DD2ADAA5F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2346E2-0A31-292D-BFDD-5F099B21F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DE96AC-6653-739C-1278-9AB06E246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5334B5-A475-EB10-9A4D-35E6AB04B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657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C0B08B-F415-7D15-C521-F8C6F1DF2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E3A592-9BB2-896A-74D9-9AD6E0482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C453A6-B77A-9F7B-B66C-E24E369FF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F185E6-D74A-A097-157E-4C19E6C6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CBA460-4C3D-348B-11E4-BC3DF8C1E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309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D41CC0-7BEB-B81C-6D7D-2066F9848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5C1D24-0A4B-7729-1A3E-E45CC3553F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3E474C-8EB4-1EA0-F912-4A9F67DE8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45A39F-0750-577D-C556-6527A5631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5A249C-E30C-33B8-2142-1EC0AF2A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520CB1-0B60-CB9C-556E-9C3FB67E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86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D0DBE-DD71-5003-8B64-D7A234AEC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E6FBB1-2C76-052A-20A9-7A3A11094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AA9167-CD5C-3932-686E-A17071D32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C19EEC9-CE61-8121-4A8F-DDD848C57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ADFD42-28EB-D72C-434C-C0B4BD94A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FE458A7-2541-E856-DF11-B61DF61F4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3BEB093-6BBB-6F2C-304D-AC4E2C52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F6A82BA-D004-2DD1-5A5E-C76EA18A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322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7FCBA4-2509-E648-1F99-574F3653D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0C40BD9-34B8-1F13-42B3-368DDBD35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F8773E0-D5AF-51FA-F50B-4B8032D6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C27400C-3960-FF13-FF2D-01DFDFC1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190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10CB7AC-75B4-43D9-85BC-8B53C024F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7FE5CB-9560-FE61-3A2F-BF7E8C2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CC37-76D8-CE09-AC53-11B4346E6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250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3FD98C-9306-5536-BED3-F111A22B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276423-1C81-6344-9A3E-66BB52479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29A652-5889-1D8A-0D3F-3DE777FBC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528BBE-CD4D-627D-1A0B-054BB263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27754A-BC66-A93C-7286-88BDD3648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ECFD77A-41EE-2A65-5701-FBF538CC2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598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36BED4-9145-EF89-4EF0-27A23DEA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B74D724-6CBE-59A6-2EBF-2448EB1B9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78B530-BA25-B2B6-3BFD-7C46336C5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F851B-BBBE-30B3-1E4D-51F3D6E20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3E5950-0471-B87D-E5B4-F205F947B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5E3EE4-6C0F-2649-4860-D923121D8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881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16170BC-987D-8900-209E-7C85C660F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A76173-B9AF-142E-9957-F6B0D7EF2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220C2-5514-A266-EF37-6D7C93ED9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4CEA41-311A-413F-9C61-A526BAF207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2B6050-6498-1829-5371-C38E641BA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1F9507-6DFD-5C67-C54A-7934EA1C5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76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5.wdp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insideairbnb.com/get-the-data/" TargetMode="Externa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标题 44">
            <a:extLst>
              <a:ext uri="{FF2B5EF4-FFF2-40B4-BE49-F238E27FC236}">
                <a16:creationId xmlns:a16="http://schemas.microsoft.com/office/drawing/2014/main" id="{A3738185-2EF2-A8B9-3D5C-A1DC295B9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33542"/>
            <a:ext cx="9144000" cy="670561"/>
          </a:xfrm>
        </p:spPr>
        <p:txBody>
          <a:bodyPr>
            <a:normAutofit/>
          </a:bodyPr>
          <a:lstStyle/>
          <a:p>
            <a:r>
              <a:rPr lang="zh-CN" altLang="en-US" sz="4000" b="1">
                <a:latin typeface="Arial" panose="020B0604020202020204" pitchFamily="34" charset="0"/>
                <a:ea typeface="微软雅黑" panose="020B0503020204020204" pitchFamily="34" charset="-122"/>
              </a:rPr>
              <a:t>城市</a:t>
            </a:r>
            <a:r>
              <a:rPr lang="zh-CN" altLang="en-US" sz="4000" b="1" dirty="0">
                <a:latin typeface="Arial" panose="020B0604020202020204" pitchFamily="34" charset="0"/>
                <a:ea typeface="微软雅黑" panose="020B0503020204020204" pitchFamily="34" charset="-122"/>
              </a:rPr>
              <a:t>数据分析与实践</a:t>
            </a:r>
            <a:endParaRPr lang="zh-CN" altLang="en-US" sz="4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3115DEF-14AF-97DF-93B6-11EAC1DC3A12}"/>
              </a:ext>
            </a:extLst>
          </p:cNvPr>
          <p:cNvSpPr/>
          <p:nvPr/>
        </p:nvSpPr>
        <p:spPr>
          <a:xfrm>
            <a:off x="0" y="1032522"/>
            <a:ext cx="12192000" cy="45719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FDA59FD9-F8A5-9E60-F459-644B6DE5B017}"/>
              </a:ext>
            </a:extLst>
          </p:cNvPr>
          <p:cNvGrpSpPr/>
          <p:nvPr/>
        </p:nvGrpSpPr>
        <p:grpSpPr>
          <a:xfrm>
            <a:off x="461888" y="333270"/>
            <a:ext cx="1323703" cy="1323703"/>
            <a:chOff x="5434148" y="2937969"/>
            <a:chExt cx="1323703" cy="1323703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1DC0684-C113-6FB7-579B-3CC49D60710A}"/>
                </a:ext>
              </a:extLst>
            </p:cNvPr>
            <p:cNvSpPr/>
            <p:nvPr/>
          </p:nvSpPr>
          <p:spPr>
            <a:xfrm>
              <a:off x="5434148" y="2937969"/>
              <a:ext cx="1323703" cy="1323703"/>
            </a:xfrm>
            <a:prstGeom prst="ellipse">
              <a:avLst/>
            </a:prstGeom>
            <a:solidFill>
              <a:srgbClr val="182E7A"/>
            </a:solidFill>
            <a:ln>
              <a:solidFill>
                <a:srgbClr val="182E7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Picture 2" descr="华东师范大学- 维基百科，自由的百科全书">
              <a:extLst>
                <a:ext uri="{FF2B5EF4-FFF2-40B4-BE49-F238E27FC236}">
                  <a16:creationId xmlns:a16="http://schemas.microsoft.com/office/drawing/2014/main" id="{EDB1C931-9F4E-9467-6421-48BB218E29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547" y="2975368"/>
              <a:ext cx="1248905" cy="124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图片 24" descr="文本&#10;&#10;AI 生成的内容可能不正确。">
            <a:extLst>
              <a:ext uri="{FF2B5EF4-FFF2-40B4-BE49-F238E27FC236}">
                <a16:creationId xmlns:a16="http://schemas.microsoft.com/office/drawing/2014/main" id="{2436BCD8-696C-8834-3782-4AE8ADCB98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27077" y="6256337"/>
            <a:ext cx="1909043" cy="601663"/>
          </a:xfrm>
          <a:prstGeom prst="rect">
            <a:avLst/>
          </a:prstGeom>
        </p:spPr>
      </p:pic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7C739B03-F484-0807-DC27-4064EB5F5368}"/>
              </a:ext>
            </a:extLst>
          </p:cNvPr>
          <p:cNvSpPr/>
          <p:nvPr/>
        </p:nvSpPr>
        <p:spPr>
          <a:xfrm>
            <a:off x="0" y="30480"/>
            <a:ext cx="12192000" cy="964642"/>
          </a:xfrm>
          <a:custGeom>
            <a:avLst/>
            <a:gdLst>
              <a:gd name="connsiteX0" fmla="*/ 0 w 12192000"/>
              <a:gd name="connsiteY0" fmla="*/ 0 h 964642"/>
              <a:gd name="connsiteX1" fmla="*/ 12192000 w 12192000"/>
              <a:gd name="connsiteY1" fmla="*/ 0 h 964642"/>
              <a:gd name="connsiteX2" fmla="*/ 12192000 w 12192000"/>
              <a:gd name="connsiteY2" fmla="*/ 964642 h 964642"/>
              <a:gd name="connsiteX3" fmla="*/ 1781908 w 12192000"/>
              <a:gd name="connsiteY3" fmla="*/ 964642 h 964642"/>
              <a:gd name="connsiteX4" fmla="*/ 1120056 w 12192000"/>
              <a:gd name="connsiteY4" fmla="*/ 302790 h 964642"/>
              <a:gd name="connsiteX5" fmla="*/ 458204 w 12192000"/>
              <a:gd name="connsiteY5" fmla="*/ 964642 h 964642"/>
              <a:gd name="connsiteX6" fmla="*/ 0 w 12192000"/>
              <a:gd name="connsiteY6" fmla="*/ 964642 h 9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64642">
                <a:moveTo>
                  <a:pt x="0" y="0"/>
                </a:moveTo>
                <a:lnTo>
                  <a:pt x="12192000" y="0"/>
                </a:lnTo>
                <a:lnTo>
                  <a:pt x="12192000" y="964642"/>
                </a:lnTo>
                <a:lnTo>
                  <a:pt x="1781908" y="964642"/>
                </a:lnTo>
                <a:cubicBezTo>
                  <a:pt x="1781908" y="599111"/>
                  <a:pt x="1485587" y="302790"/>
                  <a:pt x="1120056" y="302790"/>
                </a:cubicBezTo>
                <a:cubicBezTo>
                  <a:pt x="754525" y="302790"/>
                  <a:pt x="458204" y="599111"/>
                  <a:pt x="458204" y="964642"/>
                </a:cubicBezTo>
                <a:lnTo>
                  <a:pt x="0" y="964642"/>
                </a:lnTo>
                <a:close/>
              </a:path>
            </a:pathLst>
          </a:cu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991FE4F-AD4D-8679-3FE5-10FDD14FCC7F}"/>
              </a:ext>
            </a:extLst>
          </p:cNvPr>
          <p:cNvSpPr/>
          <p:nvPr/>
        </p:nvSpPr>
        <p:spPr>
          <a:xfrm>
            <a:off x="0" y="6356821"/>
            <a:ext cx="10227077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A17EF28-FBA7-556B-BBBA-2239B37EDBF5}"/>
              </a:ext>
            </a:extLst>
          </p:cNvPr>
          <p:cNvSpPr/>
          <p:nvPr/>
        </p:nvSpPr>
        <p:spPr>
          <a:xfrm>
            <a:off x="0" y="6268677"/>
            <a:ext cx="10227077" cy="45719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259">
            <a:extLst>
              <a:ext uri="{FF2B5EF4-FFF2-40B4-BE49-F238E27FC236}">
                <a16:creationId xmlns:a16="http://schemas.microsoft.com/office/drawing/2014/main" id="{C0163CCE-8F88-531B-948C-1EC649ED75C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0374" y="4202407"/>
            <a:ext cx="6871252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第七周：教程 第五章 专题研究重点解析 </a:t>
            </a:r>
            <a:endParaRPr lang="en-GB" altLang="zh-CN" sz="22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1DCE0DA2-9B54-02A9-34D4-C5B4429018C7}"/>
              </a:ext>
            </a:extLst>
          </p:cNvPr>
          <p:cNvSpPr txBox="1"/>
          <p:nvPr/>
        </p:nvSpPr>
        <p:spPr>
          <a:xfrm>
            <a:off x="1123739" y="5605411"/>
            <a:ext cx="2310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主讲人：刘贇喆 博士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800C564-9B05-0AFE-367B-2CBE36F41FA6}"/>
              </a:ext>
            </a:extLst>
          </p:cNvPr>
          <p:cNvSpPr txBox="1"/>
          <p:nvPr/>
        </p:nvSpPr>
        <p:spPr>
          <a:xfrm>
            <a:off x="4241800" y="5605411"/>
            <a:ext cx="370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单位：华东师范大学 社会发展学院</a:t>
            </a:r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B5E05BAB-6EA6-E68B-27AC-F9C80C67585F}"/>
              </a:ext>
            </a:extLst>
          </p:cNvPr>
          <p:cNvSpPr txBox="1"/>
          <p:nvPr/>
        </p:nvSpPr>
        <p:spPr>
          <a:xfrm>
            <a:off x="8819917" y="5605411"/>
            <a:ext cx="2814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职务：人口学 副教授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08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E78E2-34CB-26D1-5C66-B77D48930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23E1C50-4145-E2DA-EC2B-151596A0D63A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02EAEE6-8D97-528B-C566-09A829050A62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7878F07-5F1C-07AE-99CC-CD0928ED7026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50B280A9-48BE-366B-C270-1B953DDF0C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3DCF01A-CD24-44CA-D619-E7281E1EF915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6D8DEAD-F3EF-2C9E-A72E-3DC4D10E8FD6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4BB1B56A-76B1-B915-A05A-32DD8DB6A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5F59A8FA-40BE-10F9-DFCC-842D77CA1C5D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890FDD3A-CBEB-698A-586E-26A203A8446F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曼哈顿 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短租市场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房源空间分布 与 房价空间异质性分析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Short-term property rental data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EF60E37-14A0-802C-45F5-66D1D0702689}"/>
              </a:ext>
            </a:extLst>
          </p:cNvPr>
          <p:cNvSpPr txBox="1"/>
          <p:nvPr/>
        </p:nvSpPr>
        <p:spPr>
          <a:xfrm>
            <a:off x="728956" y="2799322"/>
            <a:ext cx="870249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现实背景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（自行查阅关键词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注意</a:t>
            </a:r>
            <a:r>
              <a:rPr lang="zh-CN" altLang="en-US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高亮黄字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部分）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Airbnb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不是普通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POI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平台化短租住房现象</a:t>
            </a: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短租房源的空间集聚，与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旅游活动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商业活力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中心城区吸引力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有关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短租房源的房价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住房市场压力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租金上涨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社区商业化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绅士化</a:t>
            </a: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GB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gentrification</a:t>
            </a:r>
            <a:r>
              <a:rPr lang="zh-CN" altLang="en-GB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1354727-9E6B-8B84-DDB0-B87790105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3900" y="592339"/>
            <a:ext cx="3604260" cy="164553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BB32CAF-CA08-1C4F-C97F-41F0DBC25D92}"/>
              </a:ext>
            </a:extLst>
          </p:cNvPr>
          <p:cNvSpPr txBox="1"/>
          <p:nvPr/>
        </p:nvSpPr>
        <p:spPr>
          <a:xfrm>
            <a:off x="8954683" y="359386"/>
            <a:ext cx="2382694" cy="37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en-US" altLang="zh-CN" sz="18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2025</a:t>
            </a:r>
            <a:r>
              <a:rPr lang="zh-CN" altLang="en-US" sz="18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中科院 </a:t>
            </a:r>
            <a:r>
              <a:rPr lang="en-US" altLang="zh-CN" sz="18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18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区 </a:t>
            </a:r>
            <a:r>
              <a:rPr lang="en-US" altLang="zh-CN" sz="18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Top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204C8CC-33B7-D1C5-D401-305F9817C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1889" y="2415575"/>
            <a:ext cx="3604260" cy="188743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E9BCD18-4651-7C82-470B-0E66E49A5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9249" y="4549246"/>
            <a:ext cx="3604259" cy="164796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CEB3744-E8DF-C920-43AA-A2D31EEE9A1E}"/>
              </a:ext>
            </a:extLst>
          </p:cNvPr>
          <p:cNvSpPr txBox="1"/>
          <p:nvPr/>
        </p:nvSpPr>
        <p:spPr>
          <a:xfrm>
            <a:off x="8954683" y="4359886"/>
            <a:ext cx="2382694" cy="37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en-US" altLang="zh-CN" sz="18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2025</a:t>
            </a:r>
            <a:r>
              <a:rPr lang="zh-CN" altLang="en-US" sz="18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中科院 </a:t>
            </a:r>
            <a:r>
              <a:rPr lang="en-US" altLang="zh-CN" sz="18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18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区 </a:t>
            </a:r>
            <a:r>
              <a:rPr lang="en-US" altLang="zh-CN" sz="18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Top</a:t>
            </a:r>
          </a:p>
        </p:txBody>
      </p:sp>
    </p:spTree>
    <p:extLst>
      <p:ext uri="{BB962C8B-B14F-4D97-AF65-F5344CB8AC3E}">
        <p14:creationId xmlns:p14="http://schemas.microsoft.com/office/powerpoint/2010/main" val="1513167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33DBE-595E-F8CA-DA24-B2804F74D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FF025D5-66B6-2801-5728-A89DD4F83F64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DE0FE0D-09EA-87D7-CB71-B53BD80DD9C3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F032C90-D8B1-CB94-889D-64271EBF29EE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849AC758-6F35-A8CA-8A17-F2DD930843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8BA32E6-0028-454E-E74C-1CBC0F2B5AA6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3A057D8-228B-7D80-73FE-B7D55BB5A7C2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159C7E47-F5C7-E10A-14B1-6D10FBA6E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466A690-32A1-5C5E-B95F-783CBC2F629D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3F22FC27-E75B-4A49-F5EC-4A1B5500CFF2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曼哈顿 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短租市场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房源空间分布 与 房价空间异质性分析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Short-term property rental data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C682534-CD21-36C7-F583-9FCD63AC5BE1}"/>
              </a:ext>
            </a:extLst>
          </p:cNvPr>
          <p:cNvSpPr txBox="1"/>
          <p:nvPr/>
        </p:nvSpPr>
        <p:spPr>
          <a:xfrm>
            <a:off x="728956" y="2799322"/>
            <a:ext cx="870249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研究问题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（拟定）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曼哈顿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Airbnb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房源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主要分布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在哪里？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不同区域的房价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是否存在显著差异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高价房源或低房价房源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是否形成空间聚集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？如是，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在哪里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下箭头 20">
            <a:extLst>
              <a:ext uri="{FF2B5EF4-FFF2-40B4-BE49-F238E27FC236}">
                <a16:creationId xmlns:a16="http://schemas.microsoft.com/office/drawing/2014/main" id="{C45ED008-BE41-4BAE-9AE8-4F55D7F4C099}"/>
              </a:ext>
            </a:extLst>
          </p:cNvPr>
          <p:cNvSpPr/>
          <p:nvPr/>
        </p:nvSpPr>
        <p:spPr>
          <a:xfrm rot="16200000">
            <a:off x="7536392" y="2906110"/>
            <a:ext cx="448574" cy="1238955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下箭头 20">
            <a:extLst>
              <a:ext uri="{FF2B5EF4-FFF2-40B4-BE49-F238E27FC236}">
                <a16:creationId xmlns:a16="http://schemas.microsoft.com/office/drawing/2014/main" id="{1862C3A5-800C-617E-DCAB-932251B749F3}"/>
              </a:ext>
            </a:extLst>
          </p:cNvPr>
          <p:cNvSpPr/>
          <p:nvPr/>
        </p:nvSpPr>
        <p:spPr>
          <a:xfrm rot="16200000">
            <a:off x="7536392" y="3461282"/>
            <a:ext cx="448574" cy="1238955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下箭头 20">
            <a:extLst>
              <a:ext uri="{FF2B5EF4-FFF2-40B4-BE49-F238E27FC236}">
                <a16:creationId xmlns:a16="http://schemas.microsoft.com/office/drawing/2014/main" id="{91F62537-39D7-E30E-8B9D-5E526254FDA6}"/>
              </a:ext>
            </a:extLst>
          </p:cNvPr>
          <p:cNvSpPr/>
          <p:nvPr/>
        </p:nvSpPr>
        <p:spPr>
          <a:xfrm rot="16200000">
            <a:off x="7536392" y="4016453"/>
            <a:ext cx="448574" cy="1238955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7D56198-C57B-41CF-731E-EFB875B19D28}"/>
              </a:ext>
            </a:extLst>
          </p:cNvPr>
          <p:cNvSpPr txBox="1"/>
          <p:nvPr/>
        </p:nvSpPr>
        <p:spPr>
          <a:xfrm>
            <a:off x="8754398" y="2799322"/>
            <a:ext cx="31937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研究方法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（对应问题）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空间数据分布图 （地图）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分层设色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--&gt;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自然断点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空间自相关检验；冷热区？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032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92BC5-5691-8A82-9882-67360451A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726DDD5-93FD-F15C-EC2E-A745F29BE8F2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73CEC59-3BD6-F6AF-6EB7-C73A8E1EC7E8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5DDDE06-3E8A-71B3-7E16-29EBF55C3DD6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031F2D95-3AC4-7713-EC68-FA14EC90EF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0F21DDB-C7F6-37D5-7B04-680D1E3428CE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BCC6348-1314-6838-8458-135E68A043E5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644CECD4-8B8B-2509-A1CB-6B226517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CA46B56-DF54-DDED-D511-1B3DD406EFC5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38097D8D-D80B-F554-C8E1-FB457B44839F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曼哈顿 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短租市场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房源空间分布 与 房价空间异质性分析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Short-term property rental data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2DD9D22-9B5A-3ABE-9FFB-94B32298479B}"/>
              </a:ext>
            </a:extLst>
          </p:cNvPr>
          <p:cNvSpPr txBox="1"/>
          <p:nvPr/>
        </p:nvSpPr>
        <p:spPr>
          <a:xfrm>
            <a:off x="728956" y="2799322"/>
            <a:ext cx="495540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研究步骤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（拟定）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数据获取 （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获取什么？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数据预处理 （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筛选、过滤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空间制图 （原始数据制图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数据降维制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图）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754D86A-DB40-A9F3-705D-EE8003CEF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r="8496"/>
          <a:stretch>
            <a:fillRect/>
          </a:stretch>
        </p:blipFill>
        <p:spPr bwMode="auto">
          <a:xfrm>
            <a:off x="5497286" y="2199896"/>
            <a:ext cx="1879802" cy="323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00C20874-10B0-0BE9-3FF4-E3D243485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7"/>
          <a:stretch>
            <a:fillRect/>
          </a:stretch>
        </p:blipFill>
        <p:spPr bwMode="auto">
          <a:xfrm>
            <a:off x="7474506" y="2199896"/>
            <a:ext cx="2404777" cy="323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6141BB20-F83D-7E13-F329-B5A2F8403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r="7535"/>
          <a:stretch>
            <a:fillRect/>
          </a:stretch>
        </p:blipFill>
        <p:spPr bwMode="auto">
          <a:xfrm>
            <a:off x="9976701" y="2199896"/>
            <a:ext cx="2215299" cy="323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下箭头 20">
            <a:extLst>
              <a:ext uri="{FF2B5EF4-FFF2-40B4-BE49-F238E27FC236}">
                <a16:creationId xmlns:a16="http://schemas.microsoft.com/office/drawing/2014/main" id="{BD9942C4-AC87-6B55-2B25-00A5A0557700}"/>
              </a:ext>
            </a:extLst>
          </p:cNvPr>
          <p:cNvSpPr/>
          <p:nvPr/>
        </p:nvSpPr>
        <p:spPr>
          <a:xfrm rot="16200000">
            <a:off x="8541557" y="2672220"/>
            <a:ext cx="349301" cy="6063695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434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92708-226F-5B8A-C9EF-A6148F8F4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AEF28534-F11F-ED8D-66BE-C17EA0D4AB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r="8496"/>
          <a:stretch>
            <a:fillRect/>
          </a:stretch>
        </p:blipFill>
        <p:spPr bwMode="auto">
          <a:xfrm>
            <a:off x="5129897" y="810758"/>
            <a:ext cx="3119158" cy="536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9E30B9E8-C932-3FE9-05DC-F1BD47E43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7"/>
          <a:stretch>
            <a:fillRect/>
          </a:stretch>
        </p:blipFill>
        <p:spPr bwMode="auto">
          <a:xfrm>
            <a:off x="8201751" y="810759"/>
            <a:ext cx="3990249" cy="536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1019173-1336-64FD-69B2-0C45004F1FA5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2581886-B56B-366F-8317-F850625A8B77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AA70E3B-A5A2-BADE-F110-E533FDFC73CC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0333B074-4371-EA70-C3ED-9382483191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D279141-E279-0900-37FF-A5C114ADA337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AF4C945-D9A9-757B-72CE-C316FA0D28BA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7850468B-41EC-F2CB-5042-65BCBFFD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BD2FA69B-C56E-F713-8695-AAC24241E0E4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6D7D83AB-7695-C84E-C68B-9F0097C857B8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数据获取与预处理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Data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Acquisition &amp; Pre-processing  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370CEB9-3AED-E2F1-DA1B-1F1A90C7FB4A}"/>
              </a:ext>
            </a:extLst>
          </p:cNvPr>
          <p:cNvSpPr txBox="1"/>
          <p:nvPr/>
        </p:nvSpPr>
        <p:spPr>
          <a:xfrm>
            <a:off x="728956" y="2799322"/>
            <a:ext cx="495540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GB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纽约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市边界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--&gt;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曼哈顿边界提取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Airbnb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数据获取与读取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数据变量过滤 （所需变量）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空间数据过滤 （研究区域）</a:t>
            </a:r>
          </a:p>
          <a:p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592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AE6D5-4D9A-0E7D-4F86-3C39CA13A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>
            <a:extLst>
              <a:ext uri="{FF2B5EF4-FFF2-40B4-BE49-F238E27FC236}">
                <a16:creationId xmlns:a16="http://schemas.microsoft.com/office/drawing/2014/main" id="{62E050C4-11CC-4FF0-7DCA-952AA4A1E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r="7535"/>
          <a:stretch>
            <a:fillRect/>
          </a:stretch>
        </p:blipFill>
        <p:spPr bwMode="auto">
          <a:xfrm>
            <a:off x="8078289" y="277174"/>
            <a:ext cx="4012474" cy="585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76D057B-7511-4D50-799A-DAE0DC406B21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2F515F4-01E4-DEC1-5DB0-66D7B9ACC04B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D2A24C6-9862-B874-3B0B-784CD3C1834B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D3EBEA40-C394-944E-1B4C-326A44D0D4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0962D20-6A2E-3DAE-803D-6AE278B1D08F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36C9F29-42D2-BA32-6969-806AC6D39A3E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1C0CC74D-D6A8-B74A-EC7E-0FB81A53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AE1D8B6E-A00B-6B0A-137E-ED9DB0677E5D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CA7F120A-2227-D5B5-C367-8197193E9037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网格化降维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Binning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AB62C95-4262-9156-EAA3-1606E866CFC8}"/>
              </a:ext>
            </a:extLst>
          </p:cNvPr>
          <p:cNvSpPr txBox="1"/>
          <p:nvPr/>
        </p:nvSpPr>
        <p:spPr>
          <a:xfrm>
            <a:off x="728956" y="2431355"/>
            <a:ext cx="764760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数据降维制图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（六边形网格降维）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将 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离散点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聚合成为 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规则的 面状统计单元</a:t>
            </a: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有效平滑局部波动，抵抗极值干扰， 提取宏观空间聚集模式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为何选用 六边形？ ‘各相同性’；减弱边缘效应</a:t>
            </a:r>
            <a:b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zh-CN" altLang="en-US" dirty="0">
                <a:highlight>
                  <a:srgbClr val="FFFF00"/>
                </a:highlight>
              </a:rPr>
              <a:t>从中心往不同方向看，空间单元的几何关系是一致的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如何选择 六边形边长？ 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15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分钟城市”</a:t>
            </a:r>
          </a:p>
        </p:txBody>
      </p:sp>
    </p:spTree>
    <p:extLst>
      <p:ext uri="{BB962C8B-B14F-4D97-AF65-F5344CB8AC3E}">
        <p14:creationId xmlns:p14="http://schemas.microsoft.com/office/powerpoint/2010/main" val="163857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2B7C-38D0-28E6-1C87-8C9BBA917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705EA4F-846F-CE4B-6227-51E5F3AA2056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BC19468-D306-A64F-9394-21E3D6FCF16F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AAF66E3-77F4-47E2-44EB-4DD05E062028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B6B6EF38-B7D1-FD08-61CB-40AFEAB94B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75C4E41-29F2-F717-A011-F7BF5A4AAB80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BCE1216-5391-68D2-C77A-FC3D96D1F4D5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132FC78A-E70A-8049-0260-81D1D8630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7AFCEEF-16C1-0CE3-0035-0E8261EF3613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F9B21C52-054D-1F5B-F8E7-A9D92E02B39A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六边形网格化降维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Hexagon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al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Binning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6D9F685-C71B-6F86-B8C8-073831DFAB4F}"/>
              </a:ext>
            </a:extLst>
          </p:cNvPr>
          <p:cNvSpPr txBox="1"/>
          <p:nvPr/>
        </p:nvSpPr>
        <p:spPr>
          <a:xfrm>
            <a:off x="728956" y="2799322"/>
            <a:ext cx="7647601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六边形网格生成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dirty="0" err="1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st_make_grid</a:t>
            </a:r>
            <a:r>
              <a:rPr lang="en-US" altLang="zh-CN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()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GB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注意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：坐标系单位 （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NAD83: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英尺）</a:t>
            </a: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英尺 </a:t>
            </a:r>
            <a:r>
              <a:rPr lang="en-US" altLang="zh-CN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-&gt; </a:t>
            </a:r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米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转换 </a:t>
            </a:r>
            <a:r>
              <a:rPr lang="en-GB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units::</a:t>
            </a:r>
            <a:r>
              <a:rPr lang="en-GB" altLang="zh-CN" b="1" dirty="0" err="1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set_units</a:t>
            </a:r>
            <a:r>
              <a:rPr lang="en-GB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()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GB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构建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面积 约为 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0.1km</a:t>
            </a:r>
            <a:r>
              <a:rPr lang="en-US" altLang="zh-CN" b="1" baseline="3000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b="1" baseline="3000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 六边形网格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baseline="30000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‘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Point-in-polygon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</a:t>
            </a:r>
            <a:r>
              <a:rPr lang="en-US" altLang="zh-CN" b="1" dirty="0" err="1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st_join</a:t>
            </a:r>
            <a:r>
              <a:rPr lang="en-US" altLang="zh-CN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()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计算 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落在六边形网格中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中位数房价</a:t>
            </a:r>
            <a:endParaRPr lang="en-US" altLang="zh-CN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3A87524-F5E8-38BC-8A3A-914D6B5D3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126" y="3496284"/>
            <a:ext cx="1384300" cy="914400"/>
          </a:xfrm>
          <a:prstGeom prst="rect">
            <a:avLst/>
          </a:prstGeom>
        </p:spPr>
      </p:pic>
      <p:pic>
        <p:nvPicPr>
          <p:cNvPr id="12290" name="Picture 2" descr="Figure 5.5. 15分钟城市概念图">
            <a:extLst>
              <a:ext uri="{FF2B5EF4-FFF2-40B4-BE49-F238E27FC236}">
                <a16:creationId xmlns:a16="http://schemas.microsoft.com/office/drawing/2014/main" id="{E9663D5E-2454-4980-450F-090D93713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00" y="1067005"/>
            <a:ext cx="3578760" cy="197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7CCF744-DCD5-C70E-9174-36127928786B}"/>
              </a:ext>
            </a:extLst>
          </p:cNvPr>
          <p:cNvSpPr txBox="1"/>
          <p:nvPr/>
        </p:nvSpPr>
        <p:spPr>
          <a:xfrm>
            <a:off x="8379011" y="416387"/>
            <a:ext cx="357875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15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分钟城市”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15-minute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City</a:t>
            </a:r>
            <a:endParaRPr lang="zh-CN" altLang="en-US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AAB7C7B1-24CA-28FA-2EB8-C6F164030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r="5898"/>
          <a:stretch>
            <a:fillRect/>
          </a:stretch>
        </p:blipFill>
        <p:spPr bwMode="auto">
          <a:xfrm>
            <a:off x="8379010" y="3219173"/>
            <a:ext cx="3578760" cy="284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430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BA39F-B05C-8C6D-6F9C-6E4D4E76D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56788AA-5579-AF01-3411-943ECB287EA7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9313489-6241-2328-4A4D-7A28C18B2C79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50DDABA-FD4B-3F53-E31D-78CDD936EB36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BA853CF4-511F-8B4F-7DA2-6852C61E0F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0D132A0-38DA-E160-3CBB-DA49921A23EB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4383443-012A-2EB6-3163-DA6FFDAF84BB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F5CCE057-8DD6-A7CB-15A5-4F5AA2441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E65FFD1-1C5C-B3F0-4077-22588D4A9077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B7A6DC11-3567-9E5B-EA8B-339FFD97E41C}"/>
              </a:ext>
            </a:extLst>
          </p:cNvPr>
          <p:cNvSpPr txBox="1"/>
          <p:nvPr/>
        </p:nvSpPr>
        <p:spPr>
          <a:xfrm>
            <a:off x="401326" y="1254658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‘物以类聚，人以群分’</a:t>
            </a: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338" name="Picture 2" descr="，AI 生成">
            <a:extLst>
              <a:ext uri="{FF2B5EF4-FFF2-40B4-BE49-F238E27FC236}">
                <a16:creationId xmlns:a16="http://schemas.microsoft.com/office/drawing/2014/main" id="{653E354E-6A60-69A8-2A8E-535E24C85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0"/>
          <a:stretch>
            <a:fillRect/>
          </a:stretch>
        </p:blipFill>
        <p:spPr bwMode="auto">
          <a:xfrm>
            <a:off x="1973590" y="2140242"/>
            <a:ext cx="8286745" cy="396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613B24D9-1696-6767-10C4-4A5FCEF4F2BD}"/>
              </a:ext>
            </a:extLst>
          </p:cNvPr>
          <p:cNvSpPr txBox="1"/>
          <p:nvPr/>
        </p:nvSpPr>
        <p:spPr>
          <a:xfrm>
            <a:off x="8715367" y="1210297"/>
            <a:ext cx="251585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108">
              <a:defRPr/>
            </a:pP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同质性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homophily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402C3F-0DE4-82C2-64AA-8AE7863046A7}"/>
              </a:ext>
            </a:extLst>
          </p:cNvPr>
          <p:cNvSpPr txBox="1"/>
          <p:nvPr/>
        </p:nvSpPr>
        <p:spPr>
          <a:xfrm>
            <a:off x="918400" y="1728486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Birds of a Feather Flock Together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2728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83C8F-3301-501F-F57C-11664E529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8C7132-9AE6-8437-2328-D998FC3AA0EC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2C05A33-8F06-D652-C3C7-FC407849EAB2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16198D3-7D72-EF14-C0FB-6AECABAB9F88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2D809394-1B88-0086-D0F8-68B0F4F019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D418151-7F49-9C37-5D8A-1AADDEDA618B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17B7CED-5E21-1F81-2525-4DB2F1288DAE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B021F6D8-9A15-8C8C-84F4-6FC041064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EF8004B6-EBC3-2635-6818-CE46DE44A3BD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2BE51895-6C62-81A3-CC96-0E6401AF6F3B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地理学第一定律 （托布勒）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Tobler’s First Law of Geography</a:t>
            </a: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59B07C5-DAD5-1F5F-A68F-9CE9A9FD1F7E}"/>
              </a:ext>
            </a:extLst>
          </p:cNvPr>
          <p:cNvSpPr txBox="1"/>
          <p:nvPr/>
        </p:nvSpPr>
        <p:spPr>
          <a:xfrm>
            <a:off x="728956" y="2799322"/>
            <a:ext cx="7647601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108">
              <a:defRPr/>
            </a:pP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社会 同质性的 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空间现象</a:t>
            </a: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相隔近的事物比相隔远的事物更加有关联</a:t>
            </a: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b="1" baseline="30000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4" descr="Tobler's first law of geography - Wikipedia">
            <a:extLst>
              <a:ext uri="{FF2B5EF4-FFF2-40B4-BE49-F238E27FC236}">
                <a16:creationId xmlns:a16="http://schemas.microsoft.com/office/drawing/2014/main" id="{7AAA51D1-F2B9-6D38-C1F8-77666B737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730" y="2007290"/>
            <a:ext cx="1940056" cy="248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26A5485-EE68-1A30-4110-D7453F6A77B1}"/>
              </a:ext>
            </a:extLst>
          </p:cNvPr>
          <p:cNvSpPr txBox="1"/>
          <p:nvPr/>
        </p:nvSpPr>
        <p:spPr>
          <a:xfrm>
            <a:off x="9877920" y="4548778"/>
            <a:ext cx="1632819" cy="579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Waldo</a:t>
            </a:r>
            <a:r>
              <a:rPr lang="zh-CN" altLang="en-US" sz="18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8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Tobler</a:t>
            </a:r>
          </a:p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</a:rPr>
              <a:t>(1930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</a:rPr>
              <a:t>-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</a:rPr>
              <a:t>2018)</a:t>
            </a:r>
            <a:r>
              <a:rPr lang="zh-CN" altLang="zh-CN" sz="14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6" name="Picture 6" descr="First Law of Geography (1.3)">
            <a:extLst>
              <a:ext uri="{FF2B5EF4-FFF2-40B4-BE49-F238E27FC236}">
                <a16:creationId xmlns:a16="http://schemas.microsoft.com/office/drawing/2014/main" id="{EF05EAB3-CB69-3F2E-10CF-543C90FFD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 t="3959" b="8037"/>
          <a:stretch>
            <a:fillRect/>
          </a:stretch>
        </p:blipFill>
        <p:spPr bwMode="auto">
          <a:xfrm>
            <a:off x="5776803" y="2007291"/>
            <a:ext cx="3713150" cy="245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B434ADE-03FA-0EA4-E17E-C1909B9AEB81}"/>
              </a:ext>
            </a:extLst>
          </p:cNvPr>
          <p:cNvSpPr txBox="1"/>
          <p:nvPr/>
        </p:nvSpPr>
        <p:spPr>
          <a:xfrm>
            <a:off x="9377655" y="5098224"/>
            <a:ext cx="281434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050" b="1" i="0" u="none" strike="noStrike" dirty="0">
                <a:solidFill>
                  <a:srgbClr val="BFBFBF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University of California, Santa Barbara</a:t>
            </a:r>
            <a:r>
              <a:rPr lang="en-GB" altLang="zh-CN" sz="1050" b="0" i="0" u="none" strike="noStrike" dirty="0">
                <a:solidFill>
                  <a:srgbClr val="BFBFBF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 </a:t>
            </a:r>
            <a:endParaRPr lang="zh-CN" altLang="en-US" sz="105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1CDB6F2-B7F8-0198-E9D5-DEA43229FADB}"/>
              </a:ext>
            </a:extLst>
          </p:cNvPr>
          <p:cNvSpPr txBox="1"/>
          <p:nvPr/>
        </p:nvSpPr>
        <p:spPr>
          <a:xfrm>
            <a:off x="6430855" y="4548778"/>
            <a:ext cx="2633345" cy="579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托布勒 地理学第一定律</a:t>
            </a:r>
            <a:endParaRPr lang="en-US" altLang="zh-CN" sz="1800" b="1" noProof="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</a:rPr>
              <a:t>1970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323CEFB-28EE-3B2D-37F4-1BEF1DDADBBD}"/>
              </a:ext>
            </a:extLst>
          </p:cNvPr>
          <p:cNvSpPr txBox="1"/>
          <p:nvPr/>
        </p:nvSpPr>
        <p:spPr>
          <a:xfrm>
            <a:off x="9515869" y="1633197"/>
            <a:ext cx="2351776" cy="335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“近代地理学界的牛顿”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24EE227-DA42-962D-25D1-9F8A17ACF082}"/>
              </a:ext>
            </a:extLst>
          </p:cNvPr>
          <p:cNvSpPr txBox="1"/>
          <p:nvPr/>
        </p:nvSpPr>
        <p:spPr>
          <a:xfrm>
            <a:off x="728956" y="4548520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空间自相关 </a:t>
            </a:r>
            <a:r>
              <a:rPr lang="en-US" altLang="zh-CN" sz="1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Spatial Autocorrelation</a:t>
            </a:r>
          </a:p>
        </p:txBody>
      </p:sp>
    </p:spTree>
    <p:extLst>
      <p:ext uri="{BB962C8B-B14F-4D97-AF65-F5344CB8AC3E}">
        <p14:creationId xmlns:p14="http://schemas.microsoft.com/office/powerpoint/2010/main" val="3730202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617BA-A9E5-AA46-19CB-F759E0C60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4FE28D0-9287-5F2F-0B70-02257242F22E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A103EFD-F7FA-E254-B625-1A767609DC4F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9E532A1-5755-F51F-ACBA-D1A2565DD75D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7CC1C509-1EB4-B949-A089-B9C308334E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3DAE8D4-EFB2-5A0C-928A-318C2955B542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734816-A2C5-AC94-F227-2E25F4C148DD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2CFCFA56-66A5-D224-CB49-F9D54A566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1FDD2DD-1504-AA52-31B7-A1275B0E8F2C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4633A38C-55BA-D508-5E6F-42E434B195B6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空间自相关 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Spatial Autocorrelation</a:t>
            </a: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D011091-B8F6-3667-74C7-810921EB5A63}"/>
              </a:ext>
            </a:extLst>
          </p:cNvPr>
          <p:cNvSpPr txBox="1"/>
          <p:nvPr/>
        </p:nvSpPr>
        <p:spPr>
          <a:xfrm>
            <a:off x="728956" y="1924926"/>
            <a:ext cx="7647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GB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自 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相关</a:t>
            </a:r>
            <a:endParaRPr lang="en-US" altLang="zh-CN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B7630FA-2D1D-F42C-5190-0FF32519ECB5}"/>
              </a:ext>
            </a:extLst>
          </p:cNvPr>
          <p:cNvSpPr txBox="1"/>
          <p:nvPr/>
        </p:nvSpPr>
        <p:spPr>
          <a:xfrm>
            <a:off x="1060036" y="2752220"/>
            <a:ext cx="6593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某个地区的值，与它</a:t>
            </a:r>
            <a:r>
              <a:rPr lang="zh-CN" altLang="en-US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周围地区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zh-CN" altLang="en-US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同一个变量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的值之间是否相关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D54EEB4-17D1-B0E7-D26C-96BD545C329A}"/>
                  </a:ext>
                </a:extLst>
              </p:cNvPr>
              <p:cNvSpPr txBox="1"/>
              <p:nvPr/>
            </p:nvSpPr>
            <p:spPr>
              <a:xfrm>
                <a:off x="1059621" y="3175820"/>
                <a:ext cx="67027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GB" altLang="zh-CN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GB" altLang="zh-CN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1" lang="zh-CN" altLang="en-US" sz="3200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D54EEB4-17D1-B0E7-D26C-96BD545C3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621" y="3175820"/>
                <a:ext cx="670277" cy="492443"/>
              </a:xfrm>
              <a:prstGeom prst="rect">
                <a:avLst/>
              </a:prstGeom>
              <a:blipFill>
                <a:blip r:embed="rId5"/>
                <a:stretch>
                  <a:fillRect b="-205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D7A5D9BA-4B4B-8FC0-8D7B-B0363A6F4113}"/>
                  </a:ext>
                </a:extLst>
              </p:cNvPr>
              <p:cNvSpPr txBox="1"/>
              <p:nvPr/>
            </p:nvSpPr>
            <p:spPr>
              <a:xfrm>
                <a:off x="3046071" y="3216315"/>
                <a:ext cx="670277" cy="5320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GB" altLang="zh-CN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GB" altLang="zh-CN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kumimoji="1" lang="zh-CN" altLang="en-US" sz="3200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D7A5D9BA-4B4B-8FC0-8D7B-B0363A6F41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071" y="3216315"/>
                <a:ext cx="670277" cy="532005"/>
              </a:xfrm>
              <a:prstGeom prst="rect">
                <a:avLst/>
              </a:prstGeom>
              <a:blipFill>
                <a:blip r:embed="rId6"/>
                <a:stretch>
                  <a:fillRect b="-232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CD3DA87F-790D-9ED1-BF50-4EDD88BA560C}"/>
              </a:ext>
            </a:extLst>
          </p:cNvPr>
          <p:cNvSpPr txBox="1"/>
          <p:nvPr/>
        </p:nvSpPr>
        <p:spPr>
          <a:xfrm>
            <a:off x="1661282" y="3353205"/>
            <a:ext cx="1722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与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邻近地区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27481F8-1E34-5CA9-D54B-77D274A74014}"/>
              </a:ext>
            </a:extLst>
          </p:cNvPr>
          <p:cNvSpPr txBox="1"/>
          <p:nvPr/>
        </p:nvSpPr>
        <p:spPr>
          <a:xfrm>
            <a:off x="3548642" y="3353205"/>
            <a:ext cx="1722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的关系</a:t>
            </a:r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AC93694-4511-24CE-8B6E-2E5564C5EECC}"/>
              </a:ext>
            </a:extLst>
          </p:cNvPr>
          <p:cNvSpPr txBox="1"/>
          <p:nvPr/>
        </p:nvSpPr>
        <p:spPr>
          <a:xfrm>
            <a:off x="1157811" y="3819787"/>
            <a:ext cx="65930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altLang="zh-CN" sz="16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600" dirty="0">
                <a:latin typeface="Cambria Math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与 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j</a:t>
            </a:r>
            <a:r>
              <a:rPr lang="zh-CN" altLang="en-US" sz="1600" dirty="0">
                <a:latin typeface="Cambria Math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分别代表  地区 </a:t>
            </a:r>
            <a:r>
              <a:rPr lang="en-US" altLang="zh-CN" sz="16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zh-CN" altLang="en-US" sz="1600" dirty="0">
                <a:latin typeface="Cambria Math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与 地区 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j</a:t>
            </a:r>
            <a:endParaRPr lang="zh-CN" altLang="en-US" sz="1600" dirty="0">
              <a:latin typeface="Cambria Math" panose="020405030504060302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10AEF2B-010A-AEE4-6218-48476325D24B}"/>
              </a:ext>
            </a:extLst>
          </p:cNvPr>
          <p:cNvSpPr txBox="1"/>
          <p:nvPr/>
        </p:nvSpPr>
        <p:spPr>
          <a:xfrm>
            <a:off x="1157811" y="4311324"/>
            <a:ext cx="65930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* 第 </a:t>
            </a:r>
            <a:r>
              <a:rPr lang="en-US" altLang="zh-CN" sz="16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个六边形的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Airbnb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中位租金 与 第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j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个六边形的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Airbnb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中位租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EB531684-2854-025C-F92A-2EC19AA522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654" y="1186207"/>
            <a:ext cx="27813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16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3" grpId="0"/>
      <p:bldP spid="34" grpId="0"/>
      <p:bldP spid="35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A6ADD-B4D2-894D-97ED-6CE387861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6DC2A89-1121-61A0-8C09-D11C1A3E784C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B9E0C5B-F618-60D0-D9E9-3E15C000B407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59BDFBC-C675-1959-7D09-BB92E5DE3AF4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E071E49D-4C9D-5774-CED1-382917A550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E807843-1CB9-9911-1496-2481A588D2F1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603C7B4-C4D1-8DCA-4244-3997654F311E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295E4D09-37FF-8CC2-B968-BAA0FC18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CE9FEA96-C019-775A-BF10-29F252556099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524A04D1-648D-C01A-4027-417CDF02310B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邻接矩阵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Adjacency matrix</a:t>
            </a: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56421F7-F8FC-E734-645B-0D36875FF761}"/>
              </a:ext>
            </a:extLst>
          </p:cNvPr>
          <p:cNvSpPr txBox="1"/>
          <p:nvPr/>
        </p:nvSpPr>
        <p:spPr>
          <a:xfrm>
            <a:off x="3477514" y="1256752"/>
            <a:ext cx="7647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如何定义</a:t>
            </a:r>
            <a:r>
              <a:rPr lang="zh-CN" altLang="en-US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“邻近地区”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D88A353-8CD9-A771-1E1B-A051A1706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68" y="2170689"/>
            <a:ext cx="2781300" cy="3860800"/>
          </a:xfrm>
          <a:prstGeom prst="rect">
            <a:avLst/>
          </a:prstGeom>
        </p:spPr>
      </p:pic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DD5ABC28-4E7E-0577-BBFB-155429246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77517"/>
              </p:ext>
            </p:extLst>
          </p:nvPr>
        </p:nvGraphicFramePr>
        <p:xfrm>
          <a:off x="7301315" y="2004968"/>
          <a:ext cx="4393837" cy="4079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7790">
                  <a:extLst>
                    <a:ext uri="{9D8B030D-6E8A-4147-A177-3AD203B41FA5}">
                      <a16:colId xmlns:a16="http://schemas.microsoft.com/office/drawing/2014/main" val="2053761935"/>
                    </a:ext>
                  </a:extLst>
                </a:gridCol>
                <a:gridCol w="400367">
                  <a:extLst>
                    <a:ext uri="{9D8B030D-6E8A-4147-A177-3AD203B41FA5}">
                      <a16:colId xmlns:a16="http://schemas.microsoft.com/office/drawing/2014/main" val="815872596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3658544227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3516521380"/>
                    </a:ext>
                  </a:extLst>
                </a:gridCol>
                <a:gridCol w="409893">
                  <a:extLst>
                    <a:ext uri="{9D8B030D-6E8A-4147-A177-3AD203B41FA5}">
                      <a16:colId xmlns:a16="http://schemas.microsoft.com/office/drawing/2014/main" val="2724838765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4094692531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426353336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1899178182"/>
                    </a:ext>
                  </a:extLst>
                </a:gridCol>
                <a:gridCol w="414655">
                  <a:extLst>
                    <a:ext uri="{9D8B030D-6E8A-4147-A177-3AD203B41FA5}">
                      <a16:colId xmlns:a16="http://schemas.microsoft.com/office/drawing/2014/main" val="3627465611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3533800590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10729512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A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B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C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D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E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F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G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H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I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J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924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A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4177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B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6758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C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2858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D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4318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E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6704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F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5897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G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4603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H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8973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I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3050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J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1905261"/>
                  </a:ext>
                </a:extLst>
              </a:tr>
            </a:tbl>
          </a:graphicData>
        </a:graphic>
      </p:graphicFrame>
      <p:sp>
        <p:nvSpPr>
          <p:cNvPr id="28" name="下箭头 20">
            <a:extLst>
              <a:ext uri="{FF2B5EF4-FFF2-40B4-BE49-F238E27FC236}">
                <a16:creationId xmlns:a16="http://schemas.microsoft.com/office/drawing/2014/main" id="{C62598F4-8692-66C0-26F8-7D77CB3F204B}"/>
              </a:ext>
            </a:extLst>
          </p:cNvPr>
          <p:cNvSpPr/>
          <p:nvPr/>
        </p:nvSpPr>
        <p:spPr>
          <a:xfrm rot="16200000">
            <a:off x="5434839" y="3481611"/>
            <a:ext cx="448574" cy="1238955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6A533A4-6DE4-3218-B69F-6EF5C2C96BA7}"/>
              </a:ext>
            </a:extLst>
          </p:cNvPr>
          <p:cNvSpPr txBox="1"/>
          <p:nvPr/>
        </p:nvSpPr>
        <p:spPr>
          <a:xfrm>
            <a:off x="5039648" y="4547071"/>
            <a:ext cx="1431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Queen </a:t>
            </a:r>
            <a:r>
              <a:rPr lang="zh-CN" altLang="en-GB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邻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接</a:t>
            </a:r>
            <a:endParaRPr lang="zh-CN" altLang="en-US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FA3D0D6-CD74-A912-C4BF-BDF0F66716FC}"/>
              </a:ext>
            </a:extLst>
          </p:cNvPr>
          <p:cNvSpPr txBox="1"/>
          <p:nvPr/>
        </p:nvSpPr>
        <p:spPr>
          <a:xfrm>
            <a:off x="5039648" y="4951517"/>
            <a:ext cx="1431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Rook </a:t>
            </a:r>
            <a:r>
              <a:rPr lang="zh-CN" altLang="en-GB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邻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接</a:t>
            </a:r>
            <a:endParaRPr lang="zh-CN" altLang="en-US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323DA7D-23DC-525A-5EBA-5ACA043BB1E7}"/>
              </a:ext>
            </a:extLst>
          </p:cNvPr>
          <p:cNvSpPr txBox="1"/>
          <p:nvPr/>
        </p:nvSpPr>
        <p:spPr>
          <a:xfrm>
            <a:off x="5039648" y="5355963"/>
            <a:ext cx="1431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KNN</a:t>
            </a:r>
            <a:endParaRPr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CC38B0E0-84BE-9C0C-10A6-658DE26415A4}"/>
              </a:ext>
            </a:extLst>
          </p:cNvPr>
          <p:cNvSpPr txBox="1"/>
          <p:nvPr/>
        </p:nvSpPr>
        <p:spPr>
          <a:xfrm>
            <a:off x="5039648" y="5760410"/>
            <a:ext cx="1431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935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/>
      <p:bldP spid="44" grpId="0"/>
      <p:bldP spid="45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E4C24-8E36-05D0-960B-D2B059664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54">
            <a:extLst>
              <a:ext uri="{FF2B5EF4-FFF2-40B4-BE49-F238E27FC236}">
                <a16:creationId xmlns:a16="http://schemas.microsoft.com/office/drawing/2014/main" id="{AF431270-0DB1-6657-AD36-3D2CA58D0B2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flipH="1">
            <a:off x="172719" y="273296"/>
            <a:ext cx="5754424" cy="5866935"/>
            <a:chOff x="6230840" y="1044862"/>
            <a:chExt cx="5529625" cy="5813138"/>
          </a:xfrm>
          <a:gradFill>
            <a:gsLst>
              <a:gs pos="0">
                <a:srgbClr val="182E7A">
                  <a:lumMod val="0"/>
                  <a:alpha val="0"/>
                </a:srgbClr>
              </a:gs>
              <a:gs pos="100000">
                <a:srgbClr val="182E7A">
                  <a:alpha val="44000"/>
                  <a:lumMod val="16000"/>
                  <a:lumOff val="84000"/>
                </a:srgbClr>
              </a:gs>
            </a:gsLst>
            <a:lin ang="10800000" scaled="0"/>
          </a:gradFill>
        </p:grpSpPr>
        <p:sp>
          <p:nvSpPr>
            <p:cNvPr id="14" name="Freeform: Shape 55">
              <a:extLst>
                <a:ext uri="{FF2B5EF4-FFF2-40B4-BE49-F238E27FC236}">
                  <a16:creationId xmlns:a16="http://schemas.microsoft.com/office/drawing/2014/main" id="{0424300E-F295-9BBA-DAB6-CECBAAF778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947862" y="5008664"/>
              <a:ext cx="140513" cy="140513"/>
            </a:xfrm>
            <a:custGeom>
              <a:avLst/>
              <a:gdLst>
                <a:gd name="T0" fmla="*/ 72 w 86"/>
                <a:gd name="T1" fmla="*/ 86 h 86"/>
                <a:gd name="T2" fmla="*/ 0 w 86"/>
                <a:gd name="T3" fmla="*/ 18 h 86"/>
                <a:gd name="T4" fmla="*/ 18 w 86"/>
                <a:gd name="T5" fmla="*/ 0 h 86"/>
                <a:gd name="T6" fmla="*/ 86 w 86"/>
                <a:gd name="T7" fmla="*/ 72 h 86"/>
                <a:gd name="T8" fmla="*/ 72 w 86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6">
                  <a:moveTo>
                    <a:pt x="72" y="86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86" y="72"/>
                  </a:lnTo>
                  <a:lnTo>
                    <a:pt x="72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grpSp>
          <p:nvGrpSpPr>
            <p:cNvPr id="15" name="Group 56">
              <a:extLst>
                <a:ext uri="{FF2B5EF4-FFF2-40B4-BE49-F238E27FC236}">
                  <a16:creationId xmlns:a16="http://schemas.microsoft.com/office/drawing/2014/main" id="{CAD3A46D-D729-3A08-7E91-DE3CFF8CC62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072302" y="1851988"/>
              <a:ext cx="3803693" cy="3661505"/>
              <a:chOff x="3200445" y="1228386"/>
              <a:chExt cx="2852761" cy="2746150"/>
            </a:xfrm>
            <a:grpFill/>
          </p:grpSpPr>
          <p:sp>
            <p:nvSpPr>
              <p:cNvPr id="180" name="Freeform: Shape 218">
                <a:extLst>
                  <a:ext uri="{FF2B5EF4-FFF2-40B4-BE49-F238E27FC236}">
                    <a16:creationId xmlns:a16="http://schemas.microsoft.com/office/drawing/2014/main" id="{A3FAE7EC-98C9-9225-E419-13611EC0AD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1972" y="1364407"/>
                <a:ext cx="162980" cy="164205"/>
              </a:xfrm>
              <a:custGeom>
                <a:avLst/>
                <a:gdLst>
                  <a:gd name="T0" fmla="*/ 18 w 37"/>
                  <a:gd name="T1" fmla="*/ 37 h 37"/>
                  <a:gd name="T2" fmla="*/ 19 w 37"/>
                  <a:gd name="T3" fmla="*/ 37 h 37"/>
                  <a:gd name="T4" fmla="*/ 37 w 37"/>
                  <a:gd name="T5" fmla="*/ 18 h 37"/>
                  <a:gd name="T6" fmla="*/ 23 w 37"/>
                  <a:gd name="T7" fmla="*/ 0 h 37"/>
                  <a:gd name="T8" fmla="*/ 1 w 37"/>
                  <a:gd name="T9" fmla="*/ 12 h 37"/>
                  <a:gd name="T10" fmla="*/ 0 w 37"/>
                  <a:gd name="T11" fmla="*/ 18 h 37"/>
                  <a:gd name="T12" fmla="*/ 10 w 37"/>
                  <a:gd name="T13" fmla="*/ 24 h 37"/>
                  <a:gd name="T14" fmla="*/ 18 w 37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37">
                    <a:moveTo>
                      <a:pt x="18" y="37"/>
                    </a:moveTo>
                    <a:cubicBezTo>
                      <a:pt x="18" y="37"/>
                      <a:pt x="18" y="37"/>
                      <a:pt x="19" y="37"/>
                    </a:cubicBezTo>
                    <a:cubicBezTo>
                      <a:pt x="29" y="37"/>
                      <a:pt x="37" y="29"/>
                      <a:pt x="37" y="18"/>
                    </a:cubicBezTo>
                    <a:cubicBezTo>
                      <a:pt x="37" y="10"/>
                      <a:pt x="31" y="2"/>
                      <a:pt x="23" y="0"/>
                    </a:cubicBezTo>
                    <a:cubicBezTo>
                      <a:pt x="16" y="4"/>
                      <a:pt x="8" y="8"/>
                      <a:pt x="1" y="12"/>
                    </a:cubicBezTo>
                    <a:cubicBezTo>
                      <a:pt x="1" y="14"/>
                      <a:pt x="0" y="16"/>
                      <a:pt x="0" y="18"/>
                    </a:cubicBezTo>
                    <a:cubicBezTo>
                      <a:pt x="4" y="19"/>
                      <a:pt x="7" y="21"/>
                      <a:pt x="10" y="24"/>
                    </a:cubicBezTo>
                    <a:cubicBezTo>
                      <a:pt x="14" y="28"/>
                      <a:pt x="16" y="32"/>
                      <a:pt x="18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1" name="Freeform: Shape 219">
                <a:extLst>
                  <a:ext uri="{FF2B5EF4-FFF2-40B4-BE49-F238E27FC236}">
                    <a16:creationId xmlns:a16="http://schemas.microsoft.com/office/drawing/2014/main" id="{AE53282D-DF5F-2FC8-A534-18CCA548001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48431" y="1422001"/>
                <a:ext cx="35537" cy="49017"/>
              </a:xfrm>
              <a:custGeom>
                <a:avLst/>
                <a:gdLst>
                  <a:gd name="T0" fmla="*/ 0 w 29"/>
                  <a:gd name="T1" fmla="*/ 40 h 40"/>
                  <a:gd name="T2" fmla="*/ 29 w 29"/>
                  <a:gd name="T3" fmla="*/ 18 h 40"/>
                  <a:gd name="T4" fmla="*/ 0 w 29"/>
                  <a:gd name="T5" fmla="*/ 0 h 40"/>
                  <a:gd name="T6" fmla="*/ 0 w 29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0">
                    <a:moveTo>
                      <a:pt x="0" y="40"/>
                    </a:moveTo>
                    <a:lnTo>
                      <a:pt x="29" y="18"/>
                    </a:lnTo>
                    <a:lnTo>
                      <a:pt x="0" y="0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2" name="Freeform: Shape 220">
                <a:extLst>
                  <a:ext uri="{FF2B5EF4-FFF2-40B4-BE49-F238E27FC236}">
                    <a16:creationId xmlns:a16="http://schemas.microsoft.com/office/drawing/2014/main" id="{E288382A-65AB-6BE4-698A-7E926F48C70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45012" y="1426903"/>
                <a:ext cx="18381" cy="13480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3 h 3"/>
                  <a:gd name="T4" fmla="*/ 4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3"/>
                      <a:pt x="2" y="3"/>
                      <a:pt x="4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1"/>
                      <a:pt x="1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3" name="Freeform: Shape 221">
                <a:extLst>
                  <a:ext uri="{FF2B5EF4-FFF2-40B4-BE49-F238E27FC236}">
                    <a16:creationId xmlns:a16="http://schemas.microsoft.com/office/drawing/2014/main" id="{4BC14607-388A-73B0-A127-0A964301D6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04316" y="1355829"/>
                <a:ext cx="40439" cy="40439"/>
              </a:xfrm>
              <a:custGeom>
                <a:avLst/>
                <a:gdLst>
                  <a:gd name="T0" fmla="*/ 0 w 33"/>
                  <a:gd name="T1" fmla="*/ 7 h 33"/>
                  <a:gd name="T2" fmla="*/ 25 w 33"/>
                  <a:gd name="T3" fmla="*/ 33 h 33"/>
                  <a:gd name="T4" fmla="*/ 33 w 33"/>
                  <a:gd name="T5" fmla="*/ 0 h 33"/>
                  <a:gd name="T6" fmla="*/ 0 w 33"/>
                  <a:gd name="T7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33">
                    <a:moveTo>
                      <a:pt x="0" y="7"/>
                    </a:moveTo>
                    <a:lnTo>
                      <a:pt x="25" y="33"/>
                    </a:lnTo>
                    <a:lnTo>
                      <a:pt x="33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4" name="Freeform: Shape 222">
                <a:extLst>
                  <a:ext uri="{FF2B5EF4-FFF2-40B4-BE49-F238E27FC236}">
                    <a16:creationId xmlns:a16="http://schemas.microsoft.com/office/drawing/2014/main" id="{FB0F2356-8194-B5E1-38BA-9D84DDD11FF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04316" y="1493075"/>
                <a:ext cx="40439" cy="44115"/>
              </a:xfrm>
              <a:custGeom>
                <a:avLst/>
                <a:gdLst>
                  <a:gd name="T0" fmla="*/ 25 w 33"/>
                  <a:gd name="T1" fmla="*/ 0 h 36"/>
                  <a:gd name="T2" fmla="*/ 0 w 33"/>
                  <a:gd name="T3" fmla="*/ 29 h 36"/>
                  <a:gd name="T4" fmla="*/ 33 w 33"/>
                  <a:gd name="T5" fmla="*/ 36 h 36"/>
                  <a:gd name="T6" fmla="*/ 25 w 33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36">
                    <a:moveTo>
                      <a:pt x="25" y="0"/>
                    </a:moveTo>
                    <a:lnTo>
                      <a:pt x="0" y="29"/>
                    </a:lnTo>
                    <a:lnTo>
                      <a:pt x="33" y="36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5" name="Freeform: Shape 223">
                <a:extLst>
                  <a:ext uri="{FF2B5EF4-FFF2-40B4-BE49-F238E27FC236}">
                    <a16:creationId xmlns:a16="http://schemas.microsoft.com/office/drawing/2014/main" id="{73C3A1ED-5C1D-F228-087E-55D3C8BB636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90610" y="1448960"/>
                <a:ext cx="357820" cy="220574"/>
              </a:xfrm>
              <a:custGeom>
                <a:avLst/>
                <a:gdLst>
                  <a:gd name="T0" fmla="*/ 66 w 81"/>
                  <a:gd name="T1" fmla="*/ 21 h 50"/>
                  <a:gd name="T2" fmla="*/ 64 w 81"/>
                  <a:gd name="T3" fmla="*/ 21 h 50"/>
                  <a:gd name="T4" fmla="*/ 57 w 81"/>
                  <a:gd name="T5" fmla="*/ 24 h 50"/>
                  <a:gd name="T6" fmla="*/ 57 w 81"/>
                  <a:gd name="T7" fmla="*/ 20 h 50"/>
                  <a:gd name="T8" fmla="*/ 56 w 81"/>
                  <a:gd name="T9" fmla="*/ 18 h 50"/>
                  <a:gd name="T10" fmla="*/ 41 w 81"/>
                  <a:gd name="T11" fmla="*/ 1 h 50"/>
                  <a:gd name="T12" fmla="*/ 39 w 81"/>
                  <a:gd name="T13" fmla="*/ 1 h 50"/>
                  <a:gd name="T14" fmla="*/ 32 w 81"/>
                  <a:gd name="T15" fmla="*/ 0 h 50"/>
                  <a:gd name="T16" fmla="*/ 31 w 81"/>
                  <a:gd name="T17" fmla="*/ 0 h 50"/>
                  <a:gd name="T18" fmla="*/ 31 w 81"/>
                  <a:gd name="T19" fmla="*/ 0 h 50"/>
                  <a:gd name="T20" fmla="*/ 9 w 81"/>
                  <a:gd name="T21" fmla="*/ 15 h 50"/>
                  <a:gd name="T22" fmla="*/ 7 w 81"/>
                  <a:gd name="T23" fmla="*/ 25 h 50"/>
                  <a:gd name="T24" fmla="*/ 8 w 81"/>
                  <a:gd name="T25" fmla="*/ 32 h 50"/>
                  <a:gd name="T26" fmla="*/ 0 w 81"/>
                  <a:gd name="T27" fmla="*/ 41 h 50"/>
                  <a:gd name="T28" fmla="*/ 9 w 81"/>
                  <a:gd name="T29" fmla="*/ 50 h 50"/>
                  <a:gd name="T30" fmla="*/ 32 w 81"/>
                  <a:gd name="T31" fmla="*/ 50 h 50"/>
                  <a:gd name="T32" fmla="*/ 33 w 81"/>
                  <a:gd name="T33" fmla="*/ 50 h 50"/>
                  <a:gd name="T34" fmla="*/ 66 w 81"/>
                  <a:gd name="T35" fmla="*/ 50 h 50"/>
                  <a:gd name="T36" fmla="*/ 81 w 81"/>
                  <a:gd name="T37" fmla="*/ 35 h 50"/>
                  <a:gd name="T38" fmla="*/ 66 w 81"/>
                  <a:gd name="T39" fmla="*/ 2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1" h="50">
                    <a:moveTo>
                      <a:pt x="66" y="21"/>
                    </a:moveTo>
                    <a:cubicBezTo>
                      <a:pt x="66" y="21"/>
                      <a:pt x="65" y="21"/>
                      <a:pt x="64" y="21"/>
                    </a:cubicBezTo>
                    <a:cubicBezTo>
                      <a:pt x="62" y="21"/>
                      <a:pt x="59" y="23"/>
                      <a:pt x="57" y="24"/>
                    </a:cubicBezTo>
                    <a:cubicBezTo>
                      <a:pt x="57" y="23"/>
                      <a:pt x="57" y="22"/>
                      <a:pt x="57" y="20"/>
                    </a:cubicBezTo>
                    <a:cubicBezTo>
                      <a:pt x="57" y="19"/>
                      <a:pt x="56" y="18"/>
                      <a:pt x="56" y="18"/>
                    </a:cubicBezTo>
                    <a:cubicBezTo>
                      <a:pt x="54" y="10"/>
                      <a:pt x="48" y="4"/>
                      <a:pt x="41" y="1"/>
                    </a:cubicBezTo>
                    <a:cubicBezTo>
                      <a:pt x="40" y="1"/>
                      <a:pt x="40" y="1"/>
                      <a:pt x="39" y="1"/>
                    </a:cubicBezTo>
                    <a:cubicBezTo>
                      <a:pt x="37" y="0"/>
                      <a:pt x="35" y="0"/>
                      <a:pt x="32" y="0"/>
                    </a:cubicBezTo>
                    <a:cubicBezTo>
                      <a:pt x="32" y="0"/>
                      <a:pt x="32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4" y="5"/>
                      <a:pt x="16" y="10"/>
                      <a:pt x="9" y="15"/>
                    </a:cubicBezTo>
                    <a:cubicBezTo>
                      <a:pt x="8" y="18"/>
                      <a:pt x="7" y="21"/>
                      <a:pt x="7" y="25"/>
                    </a:cubicBezTo>
                    <a:cubicBezTo>
                      <a:pt x="7" y="27"/>
                      <a:pt x="8" y="30"/>
                      <a:pt x="8" y="32"/>
                    </a:cubicBezTo>
                    <a:cubicBezTo>
                      <a:pt x="4" y="32"/>
                      <a:pt x="0" y="36"/>
                      <a:pt x="0" y="41"/>
                    </a:cubicBezTo>
                    <a:cubicBezTo>
                      <a:pt x="0" y="46"/>
                      <a:pt x="4" y="50"/>
                      <a:pt x="9" y="50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74" y="50"/>
                      <a:pt x="81" y="43"/>
                      <a:pt x="81" y="35"/>
                    </a:cubicBezTo>
                    <a:cubicBezTo>
                      <a:pt x="81" y="27"/>
                      <a:pt x="74" y="21"/>
                      <a:pt x="66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6" name="Freeform: Shape 224">
                <a:extLst>
                  <a:ext uri="{FF2B5EF4-FFF2-40B4-BE49-F238E27FC236}">
                    <a16:creationId xmlns:a16="http://schemas.microsoft.com/office/drawing/2014/main" id="{08C047F9-3D3E-9A47-D149-146C6B5ABD0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028761" y="3524809"/>
                <a:ext cx="318607" cy="344341"/>
              </a:xfrm>
              <a:custGeom>
                <a:avLst/>
                <a:gdLst>
                  <a:gd name="T0" fmla="*/ 60 w 72"/>
                  <a:gd name="T1" fmla="*/ 2 h 78"/>
                  <a:gd name="T2" fmla="*/ 60 w 72"/>
                  <a:gd name="T3" fmla="*/ 26 h 78"/>
                  <a:gd name="T4" fmla="*/ 64 w 72"/>
                  <a:gd name="T5" fmla="*/ 37 h 78"/>
                  <a:gd name="T6" fmla="*/ 66 w 72"/>
                  <a:gd name="T7" fmla="*/ 43 h 78"/>
                  <a:gd name="T8" fmla="*/ 60 w 72"/>
                  <a:gd name="T9" fmla="*/ 50 h 78"/>
                  <a:gd name="T10" fmla="*/ 56 w 72"/>
                  <a:gd name="T11" fmla="*/ 53 h 78"/>
                  <a:gd name="T12" fmla="*/ 60 w 72"/>
                  <a:gd name="T13" fmla="*/ 50 h 78"/>
                  <a:gd name="T14" fmla="*/ 60 w 72"/>
                  <a:gd name="T15" fmla="*/ 44 h 78"/>
                  <a:gd name="T16" fmla="*/ 56 w 72"/>
                  <a:gd name="T17" fmla="*/ 33 h 78"/>
                  <a:gd name="T18" fmla="*/ 60 w 72"/>
                  <a:gd name="T19" fmla="*/ 26 h 78"/>
                  <a:gd name="T20" fmla="*/ 55 w 72"/>
                  <a:gd name="T21" fmla="*/ 46 h 78"/>
                  <a:gd name="T22" fmla="*/ 55 w 72"/>
                  <a:gd name="T23" fmla="*/ 53 h 78"/>
                  <a:gd name="T24" fmla="*/ 55 w 72"/>
                  <a:gd name="T25" fmla="*/ 1 h 78"/>
                  <a:gd name="T26" fmla="*/ 55 w 72"/>
                  <a:gd name="T27" fmla="*/ 9 h 78"/>
                  <a:gd name="T28" fmla="*/ 55 w 72"/>
                  <a:gd name="T29" fmla="*/ 16 h 78"/>
                  <a:gd name="T30" fmla="*/ 60 w 72"/>
                  <a:gd name="T31" fmla="*/ 21 h 78"/>
                  <a:gd name="T32" fmla="*/ 31 w 72"/>
                  <a:gd name="T33" fmla="*/ 71 h 78"/>
                  <a:gd name="T34" fmla="*/ 55 w 72"/>
                  <a:gd name="T35" fmla="*/ 46 h 78"/>
                  <a:gd name="T36" fmla="*/ 50 w 72"/>
                  <a:gd name="T37" fmla="*/ 28 h 78"/>
                  <a:gd name="T38" fmla="*/ 55 w 72"/>
                  <a:gd name="T39" fmla="*/ 27 h 78"/>
                  <a:gd name="T40" fmla="*/ 55 w 72"/>
                  <a:gd name="T41" fmla="*/ 21 h 78"/>
                  <a:gd name="T42" fmla="*/ 50 w 72"/>
                  <a:gd name="T43" fmla="*/ 10 h 78"/>
                  <a:gd name="T44" fmla="*/ 55 w 72"/>
                  <a:gd name="T45" fmla="*/ 4 h 78"/>
                  <a:gd name="T46" fmla="*/ 44 w 72"/>
                  <a:gd name="T47" fmla="*/ 4 h 78"/>
                  <a:gd name="T48" fmla="*/ 22 w 72"/>
                  <a:gd name="T49" fmla="*/ 55 h 78"/>
                  <a:gd name="T50" fmla="*/ 22 w 72"/>
                  <a:gd name="T51" fmla="*/ 60 h 78"/>
                  <a:gd name="T52" fmla="*/ 26 w 72"/>
                  <a:gd name="T53" fmla="*/ 71 h 78"/>
                  <a:gd name="T54" fmla="*/ 22 w 72"/>
                  <a:gd name="T55" fmla="*/ 76 h 78"/>
                  <a:gd name="T56" fmla="*/ 22 w 72"/>
                  <a:gd name="T57" fmla="*/ 72 h 78"/>
                  <a:gd name="T58" fmla="*/ 22 w 72"/>
                  <a:gd name="T59" fmla="*/ 66 h 78"/>
                  <a:gd name="T60" fmla="*/ 16 w 72"/>
                  <a:gd name="T61" fmla="*/ 61 h 78"/>
                  <a:gd name="T62" fmla="*/ 20 w 72"/>
                  <a:gd name="T63" fmla="*/ 29 h 78"/>
                  <a:gd name="T64" fmla="*/ 17 w 72"/>
                  <a:gd name="T65" fmla="*/ 37 h 78"/>
                  <a:gd name="T66" fmla="*/ 16 w 72"/>
                  <a:gd name="T67" fmla="*/ 43 h 78"/>
                  <a:gd name="T68" fmla="*/ 20 w 72"/>
                  <a:gd name="T69" fmla="*/ 49 h 78"/>
                  <a:gd name="T70" fmla="*/ 22 w 72"/>
                  <a:gd name="T71" fmla="*/ 54 h 78"/>
                  <a:gd name="T72" fmla="*/ 11 w 72"/>
                  <a:gd name="T73" fmla="*/ 12 h 78"/>
                  <a:gd name="T74" fmla="*/ 10 w 72"/>
                  <a:gd name="T75" fmla="*/ 20 h 78"/>
                  <a:gd name="T76" fmla="*/ 14 w 72"/>
                  <a:gd name="T77" fmla="*/ 26 h 78"/>
                  <a:gd name="T78" fmla="*/ 16 w 72"/>
                  <a:gd name="T79" fmla="*/ 31 h 78"/>
                  <a:gd name="T80" fmla="*/ 16 w 72"/>
                  <a:gd name="T81" fmla="*/ 11 h 78"/>
                  <a:gd name="T82" fmla="*/ 16 w 72"/>
                  <a:gd name="T83" fmla="*/ 78 h 78"/>
                  <a:gd name="T84" fmla="*/ 15 w 72"/>
                  <a:gd name="T85" fmla="*/ 55 h 78"/>
                  <a:gd name="T86" fmla="*/ 13 w 72"/>
                  <a:gd name="T87" fmla="*/ 50 h 78"/>
                  <a:gd name="T88" fmla="*/ 16 w 72"/>
                  <a:gd name="T89" fmla="*/ 37 h 78"/>
                  <a:gd name="T90" fmla="*/ 10 w 72"/>
                  <a:gd name="T91" fmla="*/ 56 h 78"/>
                  <a:gd name="T92" fmla="*/ 4 w 72"/>
                  <a:gd name="T93" fmla="*/ 14 h 78"/>
                  <a:gd name="T94" fmla="*/ 10 w 72"/>
                  <a:gd name="T95" fmla="*/ 38 h 78"/>
                  <a:gd name="T96" fmla="*/ 10 w 72"/>
                  <a:gd name="T97" fmla="*/ 27 h 78"/>
                  <a:gd name="T98" fmla="*/ 10 w 72"/>
                  <a:gd name="T99" fmla="*/ 2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2" h="78">
                    <a:moveTo>
                      <a:pt x="60" y="55"/>
                    </a:moveTo>
                    <a:cubicBezTo>
                      <a:pt x="64" y="53"/>
                      <a:pt x="68" y="50"/>
                      <a:pt x="72" y="48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3" y="31"/>
                      <a:pt x="63" y="31"/>
                      <a:pt x="63" y="31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7" y="49"/>
                      <a:pt x="67" y="49"/>
                      <a:pt x="67" y="49"/>
                    </a:cubicBezTo>
                    <a:cubicBezTo>
                      <a:pt x="60" y="51"/>
                      <a:pt x="60" y="51"/>
                      <a:pt x="60" y="51"/>
                    </a:cubicBezTo>
                    <a:cubicBezTo>
                      <a:pt x="60" y="50"/>
                      <a:pt x="60" y="50"/>
                      <a:pt x="60" y="50"/>
                    </a:cubicBezTo>
                    <a:lnTo>
                      <a:pt x="60" y="55"/>
                    </a:lnTo>
                    <a:close/>
                    <a:moveTo>
                      <a:pt x="55" y="53"/>
                    </a:moveTo>
                    <a:cubicBezTo>
                      <a:pt x="56" y="53"/>
                      <a:pt x="56" y="53"/>
                      <a:pt x="56" y="53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8" y="56"/>
                      <a:pt x="59" y="56"/>
                      <a:pt x="60" y="55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53"/>
                      <a:pt x="55" y="53"/>
                      <a:pt x="55" y="53"/>
                    </a:cubicBezTo>
                    <a:close/>
                    <a:moveTo>
                      <a:pt x="60" y="2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21"/>
                      <a:pt x="60" y="21"/>
                      <a:pt x="60" y="21"/>
                    </a:cubicBezTo>
                    <a:lnTo>
                      <a:pt x="60" y="2"/>
                    </a:lnTo>
                    <a:close/>
                    <a:moveTo>
                      <a:pt x="22" y="76"/>
                    </a:moveTo>
                    <a:cubicBezTo>
                      <a:pt x="25" y="74"/>
                      <a:pt x="28" y="73"/>
                      <a:pt x="31" y="71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4" y="65"/>
                      <a:pt x="24" y="65"/>
                      <a:pt x="24" y="65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2" y="72"/>
                      <a:pt x="22" y="72"/>
                      <a:pt x="22" y="72"/>
                    </a:cubicBezTo>
                    <a:lnTo>
                      <a:pt x="22" y="76"/>
                    </a:lnTo>
                    <a:close/>
                    <a:moveTo>
                      <a:pt x="16" y="78"/>
                    </a:moveTo>
                    <a:cubicBezTo>
                      <a:pt x="18" y="77"/>
                      <a:pt x="20" y="76"/>
                      <a:pt x="22" y="76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17" y="67"/>
                      <a:pt x="17" y="67"/>
                      <a:pt x="17" y="67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16" y="62"/>
                      <a:pt x="16" y="62"/>
                      <a:pt x="16" y="62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6" y="78"/>
                      <a:pt x="16" y="78"/>
                      <a:pt x="16" y="78"/>
                    </a:cubicBezTo>
                    <a:close/>
                    <a:moveTo>
                      <a:pt x="22" y="28"/>
                    </a:moveTo>
                    <a:cubicBezTo>
                      <a:pt x="20" y="29"/>
                      <a:pt x="20" y="29"/>
                      <a:pt x="20" y="29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5"/>
                      <a:pt x="22" y="55"/>
                      <a:pt x="22" y="55"/>
                    </a:cubicBezTo>
                    <a:lnTo>
                      <a:pt x="22" y="28"/>
                    </a:lnTo>
                    <a:close/>
                    <a:moveTo>
                      <a:pt x="11" y="12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1" y="12"/>
                      <a:pt x="11" y="12"/>
                      <a:pt x="11" y="12"/>
                    </a:cubicBezTo>
                    <a:close/>
                    <a:moveTo>
                      <a:pt x="10" y="56"/>
                    </a:move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8"/>
                      <a:pt x="10" y="38"/>
                      <a:pt x="10" y="38"/>
                    </a:cubicBezTo>
                    <a:lnTo>
                      <a:pt x="10" y="56"/>
                    </a:lnTo>
                    <a:close/>
                    <a:moveTo>
                      <a:pt x="10" y="15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10" y="20"/>
                      <a:pt x="10" y="20"/>
                      <a:pt x="10" y="20"/>
                    </a:cubicBezTo>
                    <a:lnTo>
                      <a:pt x="1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7" name="Freeform: Shape 225">
                <a:extLst>
                  <a:ext uri="{FF2B5EF4-FFF2-40B4-BE49-F238E27FC236}">
                    <a16:creationId xmlns:a16="http://schemas.microsoft.com/office/drawing/2014/main" id="{CDB60CA4-7263-B3C0-85A6-838A18A64E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97674" y="3767441"/>
                <a:ext cx="283070" cy="207095"/>
              </a:xfrm>
              <a:custGeom>
                <a:avLst/>
                <a:gdLst>
                  <a:gd name="T0" fmla="*/ 16 w 64"/>
                  <a:gd name="T1" fmla="*/ 46 h 47"/>
                  <a:gd name="T2" fmla="*/ 16 w 64"/>
                  <a:gd name="T3" fmla="*/ 16 h 47"/>
                  <a:gd name="T4" fmla="*/ 56 w 64"/>
                  <a:gd name="T5" fmla="*/ 16 h 47"/>
                  <a:gd name="T6" fmla="*/ 56 w 64"/>
                  <a:gd name="T7" fmla="*/ 45 h 47"/>
                  <a:gd name="T8" fmla="*/ 51 w 64"/>
                  <a:gd name="T9" fmla="*/ 44 h 47"/>
                  <a:gd name="T10" fmla="*/ 43 w 64"/>
                  <a:gd name="T11" fmla="*/ 47 h 47"/>
                  <a:gd name="T12" fmla="*/ 64 w 64"/>
                  <a:gd name="T13" fmla="*/ 46 h 47"/>
                  <a:gd name="T14" fmla="*/ 64 w 64"/>
                  <a:gd name="T15" fmla="*/ 16 h 47"/>
                  <a:gd name="T16" fmla="*/ 64 w 64"/>
                  <a:gd name="T17" fmla="*/ 0 h 47"/>
                  <a:gd name="T18" fmla="*/ 56 w 64"/>
                  <a:gd name="T19" fmla="*/ 0 h 47"/>
                  <a:gd name="T20" fmla="*/ 16 w 64"/>
                  <a:gd name="T21" fmla="*/ 0 h 47"/>
                  <a:gd name="T22" fmla="*/ 8 w 64"/>
                  <a:gd name="T23" fmla="*/ 0 h 47"/>
                  <a:gd name="T24" fmla="*/ 8 w 64"/>
                  <a:gd name="T25" fmla="*/ 16 h 47"/>
                  <a:gd name="T26" fmla="*/ 8 w 64"/>
                  <a:gd name="T27" fmla="*/ 45 h 47"/>
                  <a:gd name="T28" fmla="*/ 3 w 64"/>
                  <a:gd name="T29" fmla="*/ 44 h 47"/>
                  <a:gd name="T30" fmla="*/ 0 w 64"/>
                  <a:gd name="T31" fmla="*/ 44 h 47"/>
                  <a:gd name="T32" fmla="*/ 16 w 64"/>
                  <a:gd name="T33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47">
                    <a:moveTo>
                      <a:pt x="16" y="46"/>
                    </a:moveTo>
                    <a:cubicBezTo>
                      <a:pt x="16" y="16"/>
                      <a:pt x="16" y="16"/>
                      <a:pt x="16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45"/>
                      <a:pt x="56" y="45"/>
                      <a:pt x="56" y="45"/>
                    </a:cubicBezTo>
                    <a:cubicBezTo>
                      <a:pt x="54" y="44"/>
                      <a:pt x="53" y="44"/>
                      <a:pt x="51" y="44"/>
                    </a:cubicBezTo>
                    <a:cubicBezTo>
                      <a:pt x="48" y="44"/>
                      <a:pt x="45" y="45"/>
                      <a:pt x="43" y="47"/>
                    </a:cubicBezTo>
                    <a:cubicBezTo>
                      <a:pt x="50" y="47"/>
                      <a:pt x="57" y="47"/>
                      <a:pt x="64" y="46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6" y="44"/>
                      <a:pt x="5" y="44"/>
                      <a:pt x="3" y="44"/>
                    </a:cubicBezTo>
                    <a:cubicBezTo>
                      <a:pt x="2" y="44"/>
                      <a:pt x="1" y="44"/>
                      <a:pt x="0" y="44"/>
                    </a:cubicBezTo>
                    <a:cubicBezTo>
                      <a:pt x="5" y="45"/>
                      <a:pt x="10" y="46"/>
                      <a:pt x="16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8" name="Freeform: Shape 226">
                <a:extLst>
                  <a:ext uri="{FF2B5EF4-FFF2-40B4-BE49-F238E27FC236}">
                    <a16:creationId xmlns:a16="http://schemas.microsoft.com/office/drawing/2014/main" id="{823155AD-E0A0-8E10-48B5-530D78A937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33889" y="1660957"/>
                <a:ext cx="273267" cy="159304"/>
              </a:xfrm>
              <a:custGeom>
                <a:avLst/>
                <a:gdLst>
                  <a:gd name="T0" fmla="*/ 35 w 62"/>
                  <a:gd name="T1" fmla="*/ 0 h 36"/>
                  <a:gd name="T2" fmla="*/ 35 w 62"/>
                  <a:gd name="T3" fmla="*/ 6 h 36"/>
                  <a:gd name="T4" fmla="*/ 0 w 62"/>
                  <a:gd name="T5" fmla="*/ 36 h 36"/>
                  <a:gd name="T6" fmla="*/ 35 w 62"/>
                  <a:gd name="T7" fmla="*/ 29 h 36"/>
                  <a:gd name="T8" fmla="*/ 35 w 62"/>
                  <a:gd name="T9" fmla="*/ 36 h 36"/>
                  <a:gd name="T10" fmla="*/ 62 w 62"/>
                  <a:gd name="T11" fmla="*/ 18 h 36"/>
                  <a:gd name="T12" fmla="*/ 35 w 62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36">
                    <a:moveTo>
                      <a:pt x="35" y="0"/>
                    </a:moveTo>
                    <a:cubicBezTo>
                      <a:pt x="35" y="6"/>
                      <a:pt x="35" y="6"/>
                      <a:pt x="35" y="6"/>
                    </a:cubicBezTo>
                    <a:cubicBezTo>
                      <a:pt x="4" y="6"/>
                      <a:pt x="0" y="36"/>
                      <a:pt x="0" y="36"/>
                    </a:cubicBezTo>
                    <a:cubicBezTo>
                      <a:pt x="0" y="36"/>
                      <a:pt x="10" y="29"/>
                      <a:pt x="35" y="29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62" y="18"/>
                      <a:pt x="62" y="18"/>
                      <a:pt x="62" y="18"/>
                    </a:cubicBezTo>
                    <a:lnTo>
                      <a:pt x="3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9" name="Freeform: Shape 227">
                <a:extLst>
                  <a:ext uri="{FF2B5EF4-FFF2-40B4-BE49-F238E27FC236}">
                    <a16:creationId xmlns:a16="http://schemas.microsoft.com/office/drawing/2014/main" id="{21395A5C-7B4A-A559-6AC6-F4CCCF97849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06930" y="1801879"/>
                <a:ext cx="269591" cy="159304"/>
              </a:xfrm>
              <a:custGeom>
                <a:avLst/>
                <a:gdLst>
                  <a:gd name="T0" fmla="*/ 27 w 61"/>
                  <a:gd name="T1" fmla="*/ 36 h 36"/>
                  <a:gd name="T2" fmla="*/ 27 w 61"/>
                  <a:gd name="T3" fmla="*/ 30 h 36"/>
                  <a:gd name="T4" fmla="*/ 61 w 61"/>
                  <a:gd name="T5" fmla="*/ 0 h 36"/>
                  <a:gd name="T6" fmla="*/ 27 w 61"/>
                  <a:gd name="T7" fmla="*/ 7 h 36"/>
                  <a:gd name="T8" fmla="*/ 27 w 61"/>
                  <a:gd name="T9" fmla="*/ 1 h 36"/>
                  <a:gd name="T10" fmla="*/ 0 w 61"/>
                  <a:gd name="T11" fmla="*/ 19 h 36"/>
                  <a:gd name="T12" fmla="*/ 27 w 61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36">
                    <a:moveTo>
                      <a:pt x="27" y="36"/>
                    </a:moveTo>
                    <a:cubicBezTo>
                      <a:pt x="27" y="30"/>
                      <a:pt x="27" y="30"/>
                      <a:pt x="27" y="30"/>
                    </a:cubicBezTo>
                    <a:cubicBezTo>
                      <a:pt x="58" y="30"/>
                      <a:pt x="61" y="0"/>
                      <a:pt x="61" y="0"/>
                    </a:cubicBezTo>
                    <a:cubicBezTo>
                      <a:pt x="61" y="0"/>
                      <a:pt x="52" y="7"/>
                      <a:pt x="27" y="7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27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0" name="Freeform: Shape 228">
                <a:extLst>
                  <a:ext uri="{FF2B5EF4-FFF2-40B4-BE49-F238E27FC236}">
                    <a16:creationId xmlns:a16="http://schemas.microsoft.com/office/drawing/2014/main" id="{25DA48AF-9FB4-043E-B933-348BDBB56A4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85324" y="2977050"/>
                <a:ext cx="4902" cy="8578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1" name="Freeform: Shape 229">
                <a:extLst>
                  <a:ext uri="{FF2B5EF4-FFF2-40B4-BE49-F238E27FC236}">
                    <a16:creationId xmlns:a16="http://schemas.microsoft.com/office/drawing/2014/main" id="{FE96EB1B-0D0C-EA90-8223-C4F925A270A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85324" y="2880242"/>
                <a:ext cx="26959" cy="79652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2 w 6"/>
                  <a:gd name="T5" fmla="*/ 18 h 18"/>
                  <a:gd name="T6" fmla="*/ 6 w 6"/>
                  <a:gd name="T7" fmla="*/ 1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cubicBezTo>
                      <a:pt x="3" y="5"/>
                      <a:pt x="1" y="11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12"/>
                      <a:pt x="5" y="7"/>
                      <a:pt x="6" y="1"/>
                    </a:cubicBezTo>
                    <a:cubicBezTo>
                      <a:pt x="6" y="1"/>
                      <a:pt x="6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2" name="Freeform: Shape 230">
                <a:extLst>
                  <a:ext uri="{FF2B5EF4-FFF2-40B4-BE49-F238E27FC236}">
                    <a16:creationId xmlns:a16="http://schemas.microsoft.com/office/drawing/2014/main" id="{19D6FCC0-3E9B-29A1-4FD6-F5B39F43948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41210" y="2848382"/>
                <a:ext cx="53918" cy="111513"/>
              </a:xfrm>
              <a:custGeom>
                <a:avLst/>
                <a:gdLst>
                  <a:gd name="T0" fmla="*/ 0 w 12"/>
                  <a:gd name="T1" fmla="*/ 0 h 25"/>
                  <a:gd name="T2" fmla="*/ 0 w 12"/>
                  <a:gd name="T3" fmla="*/ 25 h 25"/>
                  <a:gd name="T4" fmla="*/ 6 w 12"/>
                  <a:gd name="T5" fmla="*/ 25 h 25"/>
                  <a:gd name="T6" fmla="*/ 12 w 12"/>
                  <a:gd name="T7" fmla="*/ 4 h 25"/>
                  <a:gd name="T8" fmla="*/ 0 w 12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17"/>
                      <a:pt x="9" y="10"/>
                      <a:pt x="12" y="4"/>
                    </a:cubicBezTo>
                    <a:cubicBezTo>
                      <a:pt x="9" y="2"/>
                      <a:pt x="4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3" name="Freeform: Shape 231">
                <a:extLst>
                  <a:ext uri="{FF2B5EF4-FFF2-40B4-BE49-F238E27FC236}">
                    <a16:creationId xmlns:a16="http://schemas.microsoft.com/office/drawing/2014/main" id="{E9F5CB18-586A-59DA-2F1F-B8FC3265108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2977050"/>
                <a:ext cx="52693" cy="110287"/>
              </a:xfrm>
              <a:custGeom>
                <a:avLst/>
                <a:gdLst>
                  <a:gd name="T0" fmla="*/ 12 w 12"/>
                  <a:gd name="T1" fmla="*/ 25 h 25"/>
                  <a:gd name="T2" fmla="*/ 12 w 12"/>
                  <a:gd name="T3" fmla="*/ 0 h 25"/>
                  <a:gd name="T4" fmla="*/ 6 w 12"/>
                  <a:gd name="T5" fmla="*/ 0 h 25"/>
                  <a:gd name="T6" fmla="*/ 0 w 12"/>
                  <a:gd name="T7" fmla="*/ 21 h 25"/>
                  <a:gd name="T8" fmla="*/ 12 w 12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12" y="25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9"/>
                      <a:pt x="3" y="16"/>
                      <a:pt x="0" y="21"/>
                    </a:cubicBezTo>
                    <a:cubicBezTo>
                      <a:pt x="3" y="23"/>
                      <a:pt x="8" y="25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4" name="Freeform: Shape 232">
                <a:extLst>
                  <a:ext uri="{FF2B5EF4-FFF2-40B4-BE49-F238E27FC236}">
                    <a16:creationId xmlns:a16="http://schemas.microsoft.com/office/drawing/2014/main" id="{5EBB8579-6EDB-9BF5-2360-95A3B75A405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2848382"/>
                <a:ext cx="52693" cy="111513"/>
              </a:xfrm>
              <a:custGeom>
                <a:avLst/>
                <a:gdLst>
                  <a:gd name="T0" fmla="*/ 6 w 12"/>
                  <a:gd name="T1" fmla="*/ 25 h 25"/>
                  <a:gd name="T2" fmla="*/ 12 w 12"/>
                  <a:gd name="T3" fmla="*/ 25 h 25"/>
                  <a:gd name="T4" fmla="*/ 12 w 12"/>
                  <a:gd name="T5" fmla="*/ 0 h 25"/>
                  <a:gd name="T6" fmla="*/ 0 w 12"/>
                  <a:gd name="T7" fmla="*/ 5 h 25"/>
                  <a:gd name="T8" fmla="*/ 6 w 12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6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3" y="2"/>
                      <a:pt x="0" y="5"/>
                    </a:cubicBezTo>
                    <a:cubicBezTo>
                      <a:pt x="3" y="10"/>
                      <a:pt x="6" y="17"/>
                      <a:pt x="6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5" name="Freeform: Shape 233">
                <a:extLst>
                  <a:ext uri="{FF2B5EF4-FFF2-40B4-BE49-F238E27FC236}">
                    <a16:creationId xmlns:a16="http://schemas.microsoft.com/office/drawing/2014/main" id="{79F25D87-CE50-947B-F052-2B35D2F6EBE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3767" y="2977050"/>
                <a:ext cx="61271" cy="79652"/>
              </a:xfrm>
              <a:custGeom>
                <a:avLst/>
                <a:gdLst>
                  <a:gd name="T0" fmla="*/ 8 w 14"/>
                  <a:gd name="T1" fmla="*/ 18 h 18"/>
                  <a:gd name="T2" fmla="*/ 14 w 14"/>
                  <a:gd name="T3" fmla="*/ 0 h 18"/>
                  <a:gd name="T4" fmla="*/ 0 w 14"/>
                  <a:gd name="T5" fmla="*/ 0 h 18"/>
                  <a:gd name="T6" fmla="*/ 8 w 14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8">
                    <a:moveTo>
                      <a:pt x="8" y="18"/>
                    </a:moveTo>
                    <a:cubicBezTo>
                      <a:pt x="11" y="14"/>
                      <a:pt x="13" y="7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3" y="13"/>
                      <a:pt x="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6" name="Freeform: Shape 234">
                <a:extLst>
                  <a:ext uri="{FF2B5EF4-FFF2-40B4-BE49-F238E27FC236}">
                    <a16:creationId xmlns:a16="http://schemas.microsoft.com/office/drawing/2014/main" id="{84166D4D-44D2-72CB-40BA-BF280689AA9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3767" y="2880242"/>
                <a:ext cx="61271" cy="79652"/>
              </a:xfrm>
              <a:custGeom>
                <a:avLst/>
                <a:gdLst>
                  <a:gd name="T0" fmla="*/ 8 w 14"/>
                  <a:gd name="T1" fmla="*/ 0 h 18"/>
                  <a:gd name="T2" fmla="*/ 0 w 14"/>
                  <a:gd name="T3" fmla="*/ 18 h 18"/>
                  <a:gd name="T4" fmla="*/ 14 w 14"/>
                  <a:gd name="T5" fmla="*/ 18 h 18"/>
                  <a:gd name="T6" fmla="*/ 8 w 1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8">
                    <a:moveTo>
                      <a:pt x="8" y="0"/>
                    </a:moveTo>
                    <a:cubicBezTo>
                      <a:pt x="3" y="5"/>
                      <a:pt x="0" y="11"/>
                      <a:pt x="0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1"/>
                      <a:pt x="11" y="5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7" name="Freeform: Shape 235">
                <a:extLst>
                  <a:ext uri="{FF2B5EF4-FFF2-40B4-BE49-F238E27FC236}">
                    <a16:creationId xmlns:a16="http://schemas.microsoft.com/office/drawing/2014/main" id="{72009C34-1B8C-5BF0-0F07-F8A198D84D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41210" y="2977050"/>
                <a:ext cx="35537" cy="110287"/>
              </a:xfrm>
              <a:custGeom>
                <a:avLst/>
                <a:gdLst>
                  <a:gd name="T0" fmla="*/ 0 w 8"/>
                  <a:gd name="T1" fmla="*/ 25 h 25"/>
                  <a:gd name="T2" fmla="*/ 3 w 8"/>
                  <a:gd name="T3" fmla="*/ 25 h 25"/>
                  <a:gd name="T4" fmla="*/ 8 w 8"/>
                  <a:gd name="T5" fmla="*/ 11 h 25"/>
                  <a:gd name="T6" fmla="*/ 6 w 8"/>
                  <a:gd name="T7" fmla="*/ 0 h 25"/>
                  <a:gd name="T8" fmla="*/ 0 w 8"/>
                  <a:gd name="T9" fmla="*/ 0 h 25"/>
                  <a:gd name="T10" fmla="*/ 0 w 8"/>
                  <a:gd name="T1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cubicBezTo>
                      <a:pt x="1" y="25"/>
                      <a:pt x="2" y="25"/>
                      <a:pt x="3" y="25"/>
                    </a:cubicBezTo>
                    <a:cubicBezTo>
                      <a:pt x="5" y="20"/>
                      <a:pt x="6" y="16"/>
                      <a:pt x="8" y="11"/>
                    </a:cubicBezTo>
                    <a:cubicBezTo>
                      <a:pt x="7" y="8"/>
                      <a:pt x="6" y="4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8" name="Oval 236">
                <a:extLst>
                  <a:ext uri="{FF2B5EF4-FFF2-40B4-BE49-F238E27FC236}">
                    <a16:creationId xmlns:a16="http://schemas.microsoft.com/office/drawing/2014/main" id="{F13ACBD4-6BF2-87D0-A500-73DB926EE8E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46916" y="3312813"/>
                <a:ext cx="61271" cy="61271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9" name="Freeform: Shape 237">
                <a:extLst>
                  <a:ext uri="{FF2B5EF4-FFF2-40B4-BE49-F238E27FC236}">
                    <a16:creationId xmlns:a16="http://schemas.microsoft.com/office/drawing/2014/main" id="{86F982FD-66EA-8ECE-89D3-05CB5AE2188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507961" y="3494174"/>
                <a:ext cx="132345" cy="132345"/>
              </a:xfrm>
              <a:custGeom>
                <a:avLst/>
                <a:gdLst>
                  <a:gd name="T0" fmla="*/ 15 w 30"/>
                  <a:gd name="T1" fmla="*/ 30 h 30"/>
                  <a:gd name="T2" fmla="*/ 30 w 30"/>
                  <a:gd name="T3" fmla="*/ 15 h 30"/>
                  <a:gd name="T4" fmla="*/ 15 w 30"/>
                  <a:gd name="T5" fmla="*/ 0 h 30"/>
                  <a:gd name="T6" fmla="*/ 15 w 30"/>
                  <a:gd name="T7" fmla="*/ 7 h 30"/>
                  <a:gd name="T8" fmla="*/ 23 w 30"/>
                  <a:gd name="T9" fmla="*/ 15 h 30"/>
                  <a:gd name="T10" fmla="*/ 15 w 30"/>
                  <a:gd name="T11" fmla="*/ 23 h 30"/>
                  <a:gd name="T12" fmla="*/ 15 w 30"/>
                  <a:gd name="T13" fmla="*/ 30 h 30"/>
                  <a:gd name="T14" fmla="*/ 15 w 30"/>
                  <a:gd name="T15" fmla="*/ 0 h 30"/>
                  <a:gd name="T16" fmla="*/ 0 w 30"/>
                  <a:gd name="T17" fmla="*/ 15 h 30"/>
                  <a:gd name="T18" fmla="*/ 15 w 30"/>
                  <a:gd name="T19" fmla="*/ 30 h 30"/>
                  <a:gd name="T20" fmla="*/ 15 w 30"/>
                  <a:gd name="T21" fmla="*/ 30 h 30"/>
                  <a:gd name="T22" fmla="*/ 15 w 30"/>
                  <a:gd name="T23" fmla="*/ 23 h 30"/>
                  <a:gd name="T24" fmla="*/ 15 w 30"/>
                  <a:gd name="T25" fmla="*/ 23 h 30"/>
                  <a:gd name="T26" fmla="*/ 15 w 30"/>
                  <a:gd name="T27" fmla="*/ 23 h 30"/>
                  <a:gd name="T28" fmla="*/ 7 w 30"/>
                  <a:gd name="T29" fmla="*/ 15 h 30"/>
                  <a:gd name="T30" fmla="*/ 15 w 30"/>
                  <a:gd name="T31" fmla="*/ 7 h 30"/>
                  <a:gd name="T32" fmla="*/ 15 w 30"/>
                  <a:gd name="T33" fmla="*/ 7 h 30"/>
                  <a:gd name="T34" fmla="*/ 15 w 30"/>
                  <a:gd name="T3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cubicBezTo>
                      <a:pt x="23" y="30"/>
                      <a:pt x="30" y="23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9" y="7"/>
                      <a:pt x="23" y="10"/>
                      <a:pt x="23" y="15"/>
                    </a:cubicBezTo>
                    <a:cubicBezTo>
                      <a:pt x="23" y="20"/>
                      <a:pt x="19" y="23"/>
                      <a:pt x="15" y="23"/>
                    </a:cubicBezTo>
                    <a:lnTo>
                      <a:pt x="15" y="30"/>
                    </a:lnTo>
                    <a:close/>
                    <a:moveTo>
                      <a:pt x="15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23"/>
                      <a:pt x="7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0" y="23"/>
                      <a:pt x="7" y="20"/>
                      <a:pt x="7" y="15"/>
                    </a:cubicBezTo>
                    <a:cubicBezTo>
                      <a:pt x="7" y="10"/>
                      <a:pt x="10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0"/>
                      <a:pt x="1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0" name="Freeform: Shape 238">
                <a:extLst>
                  <a:ext uri="{FF2B5EF4-FFF2-40B4-BE49-F238E27FC236}">
                    <a16:creationId xmlns:a16="http://schemas.microsoft.com/office/drawing/2014/main" id="{3AFFE6EF-E190-2B50-A915-975998EA73A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494481" y="3462313"/>
                <a:ext cx="159304" cy="57594"/>
              </a:xfrm>
              <a:custGeom>
                <a:avLst/>
                <a:gdLst>
                  <a:gd name="T0" fmla="*/ 3 w 36"/>
                  <a:gd name="T1" fmla="*/ 13 h 13"/>
                  <a:gd name="T2" fmla="*/ 5 w 36"/>
                  <a:gd name="T3" fmla="*/ 12 h 13"/>
                  <a:gd name="T4" fmla="*/ 18 w 36"/>
                  <a:gd name="T5" fmla="*/ 4 h 13"/>
                  <a:gd name="T6" fmla="*/ 31 w 36"/>
                  <a:gd name="T7" fmla="*/ 12 h 13"/>
                  <a:gd name="T8" fmla="*/ 35 w 36"/>
                  <a:gd name="T9" fmla="*/ 12 h 13"/>
                  <a:gd name="T10" fmla="*/ 35 w 36"/>
                  <a:gd name="T11" fmla="*/ 9 h 13"/>
                  <a:gd name="T12" fmla="*/ 18 w 36"/>
                  <a:gd name="T13" fmla="*/ 0 h 13"/>
                  <a:gd name="T14" fmla="*/ 1 w 36"/>
                  <a:gd name="T15" fmla="*/ 9 h 13"/>
                  <a:gd name="T16" fmla="*/ 1 w 36"/>
                  <a:gd name="T17" fmla="*/ 12 h 13"/>
                  <a:gd name="T18" fmla="*/ 3 w 36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3">
                    <a:moveTo>
                      <a:pt x="3" y="13"/>
                    </a:moveTo>
                    <a:cubicBezTo>
                      <a:pt x="3" y="13"/>
                      <a:pt x="4" y="12"/>
                      <a:pt x="5" y="12"/>
                    </a:cubicBezTo>
                    <a:cubicBezTo>
                      <a:pt x="8" y="7"/>
                      <a:pt x="13" y="4"/>
                      <a:pt x="18" y="4"/>
                    </a:cubicBezTo>
                    <a:cubicBezTo>
                      <a:pt x="23" y="4"/>
                      <a:pt x="28" y="7"/>
                      <a:pt x="31" y="12"/>
                    </a:cubicBezTo>
                    <a:cubicBezTo>
                      <a:pt x="32" y="13"/>
                      <a:pt x="34" y="13"/>
                      <a:pt x="35" y="12"/>
                    </a:cubicBezTo>
                    <a:cubicBezTo>
                      <a:pt x="36" y="11"/>
                      <a:pt x="36" y="10"/>
                      <a:pt x="35" y="9"/>
                    </a:cubicBezTo>
                    <a:cubicBezTo>
                      <a:pt x="31" y="3"/>
                      <a:pt x="25" y="0"/>
                      <a:pt x="18" y="0"/>
                    </a:cubicBezTo>
                    <a:cubicBezTo>
                      <a:pt x="11" y="0"/>
                      <a:pt x="5" y="3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2" y="12"/>
                      <a:pt x="2" y="13"/>
                      <a:pt x="3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1" name="Freeform: Shape 239">
                <a:extLst>
                  <a:ext uri="{FF2B5EF4-FFF2-40B4-BE49-F238E27FC236}">
                    <a16:creationId xmlns:a16="http://schemas.microsoft.com/office/drawing/2014/main" id="{39C0049F-4505-A938-4BAC-F65693DAA4D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50592" y="3494174"/>
                <a:ext cx="132345" cy="132345"/>
              </a:xfrm>
              <a:custGeom>
                <a:avLst/>
                <a:gdLst>
                  <a:gd name="T0" fmla="*/ 15 w 30"/>
                  <a:gd name="T1" fmla="*/ 0 h 30"/>
                  <a:gd name="T2" fmla="*/ 15 w 30"/>
                  <a:gd name="T3" fmla="*/ 0 h 30"/>
                  <a:gd name="T4" fmla="*/ 15 w 30"/>
                  <a:gd name="T5" fmla="*/ 7 h 30"/>
                  <a:gd name="T6" fmla="*/ 15 w 30"/>
                  <a:gd name="T7" fmla="*/ 7 h 30"/>
                  <a:gd name="T8" fmla="*/ 23 w 30"/>
                  <a:gd name="T9" fmla="*/ 15 h 30"/>
                  <a:gd name="T10" fmla="*/ 15 w 30"/>
                  <a:gd name="T11" fmla="*/ 23 h 30"/>
                  <a:gd name="T12" fmla="*/ 15 w 30"/>
                  <a:gd name="T13" fmla="*/ 23 h 30"/>
                  <a:gd name="T14" fmla="*/ 15 w 30"/>
                  <a:gd name="T15" fmla="*/ 23 h 30"/>
                  <a:gd name="T16" fmla="*/ 15 w 30"/>
                  <a:gd name="T17" fmla="*/ 30 h 30"/>
                  <a:gd name="T18" fmla="*/ 15 w 30"/>
                  <a:gd name="T19" fmla="*/ 30 h 30"/>
                  <a:gd name="T20" fmla="*/ 30 w 30"/>
                  <a:gd name="T21" fmla="*/ 15 h 30"/>
                  <a:gd name="T22" fmla="*/ 15 w 30"/>
                  <a:gd name="T23" fmla="*/ 0 h 30"/>
                  <a:gd name="T24" fmla="*/ 15 w 30"/>
                  <a:gd name="T25" fmla="*/ 0 h 30"/>
                  <a:gd name="T26" fmla="*/ 0 w 30"/>
                  <a:gd name="T27" fmla="*/ 15 h 30"/>
                  <a:gd name="T28" fmla="*/ 15 w 30"/>
                  <a:gd name="T29" fmla="*/ 30 h 30"/>
                  <a:gd name="T30" fmla="*/ 15 w 30"/>
                  <a:gd name="T31" fmla="*/ 23 h 30"/>
                  <a:gd name="T32" fmla="*/ 7 w 30"/>
                  <a:gd name="T33" fmla="*/ 15 h 30"/>
                  <a:gd name="T34" fmla="*/ 15 w 30"/>
                  <a:gd name="T35" fmla="*/ 7 h 30"/>
                  <a:gd name="T36" fmla="*/ 15 w 30"/>
                  <a:gd name="T3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30"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9" y="7"/>
                      <a:pt x="23" y="10"/>
                      <a:pt x="23" y="15"/>
                    </a:cubicBezTo>
                    <a:cubicBezTo>
                      <a:pt x="23" y="20"/>
                      <a:pt x="19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23" y="30"/>
                      <a:pt x="30" y="23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lose/>
                    <a:moveTo>
                      <a:pt x="15" y="0"/>
                    </a:moveTo>
                    <a:cubicBezTo>
                      <a:pt x="6" y="0"/>
                      <a:pt x="0" y="7"/>
                      <a:pt x="0" y="15"/>
                    </a:cubicBezTo>
                    <a:cubicBezTo>
                      <a:pt x="0" y="23"/>
                      <a:pt x="6" y="30"/>
                      <a:pt x="15" y="30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0" y="23"/>
                      <a:pt x="7" y="20"/>
                      <a:pt x="7" y="15"/>
                    </a:cubicBezTo>
                    <a:cubicBezTo>
                      <a:pt x="7" y="10"/>
                      <a:pt x="10" y="7"/>
                      <a:pt x="15" y="7"/>
                    </a:cubicBez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2" name="Freeform: Shape 240">
                <a:extLst>
                  <a:ext uri="{FF2B5EF4-FFF2-40B4-BE49-F238E27FC236}">
                    <a16:creationId xmlns:a16="http://schemas.microsoft.com/office/drawing/2014/main" id="{45937095-F1C6-BBD7-4CDA-1F46F5945D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37113" y="3462313"/>
                <a:ext cx="159304" cy="57594"/>
              </a:xfrm>
              <a:custGeom>
                <a:avLst/>
                <a:gdLst>
                  <a:gd name="T0" fmla="*/ 18 w 36"/>
                  <a:gd name="T1" fmla="*/ 0 h 13"/>
                  <a:gd name="T2" fmla="*/ 1 w 36"/>
                  <a:gd name="T3" fmla="*/ 9 h 13"/>
                  <a:gd name="T4" fmla="*/ 1 w 36"/>
                  <a:gd name="T5" fmla="*/ 12 h 13"/>
                  <a:gd name="T6" fmla="*/ 3 w 36"/>
                  <a:gd name="T7" fmla="*/ 13 h 13"/>
                  <a:gd name="T8" fmla="*/ 4 w 36"/>
                  <a:gd name="T9" fmla="*/ 12 h 13"/>
                  <a:gd name="T10" fmla="*/ 18 w 36"/>
                  <a:gd name="T11" fmla="*/ 4 h 13"/>
                  <a:gd name="T12" fmla="*/ 31 w 36"/>
                  <a:gd name="T13" fmla="*/ 12 h 13"/>
                  <a:gd name="T14" fmla="*/ 35 w 36"/>
                  <a:gd name="T15" fmla="*/ 12 h 13"/>
                  <a:gd name="T16" fmla="*/ 35 w 36"/>
                  <a:gd name="T17" fmla="*/ 9 h 13"/>
                  <a:gd name="T18" fmla="*/ 18 w 36"/>
                  <a:gd name="T1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3">
                    <a:moveTo>
                      <a:pt x="18" y="0"/>
                    </a:moveTo>
                    <a:cubicBezTo>
                      <a:pt x="11" y="0"/>
                      <a:pt x="4" y="3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2" y="12"/>
                      <a:pt x="2" y="13"/>
                      <a:pt x="3" y="13"/>
                    </a:cubicBezTo>
                    <a:cubicBezTo>
                      <a:pt x="3" y="13"/>
                      <a:pt x="4" y="12"/>
                      <a:pt x="4" y="12"/>
                    </a:cubicBezTo>
                    <a:cubicBezTo>
                      <a:pt x="7" y="7"/>
                      <a:pt x="12" y="4"/>
                      <a:pt x="18" y="4"/>
                    </a:cubicBezTo>
                    <a:cubicBezTo>
                      <a:pt x="23" y="4"/>
                      <a:pt x="28" y="7"/>
                      <a:pt x="31" y="12"/>
                    </a:cubicBezTo>
                    <a:cubicBezTo>
                      <a:pt x="32" y="13"/>
                      <a:pt x="33" y="13"/>
                      <a:pt x="35" y="12"/>
                    </a:cubicBezTo>
                    <a:cubicBezTo>
                      <a:pt x="36" y="11"/>
                      <a:pt x="36" y="10"/>
                      <a:pt x="35" y="9"/>
                    </a:cubicBezTo>
                    <a:cubicBezTo>
                      <a:pt x="31" y="3"/>
                      <a:pt x="25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3" name="Freeform: Shape 241">
                <a:extLst>
                  <a:ext uri="{FF2B5EF4-FFF2-40B4-BE49-F238E27FC236}">
                    <a16:creationId xmlns:a16="http://schemas.microsoft.com/office/drawing/2014/main" id="{846B0B2A-CE99-67A1-B32B-69F00CE90FA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618248" y="3348350"/>
                <a:ext cx="234054" cy="273267"/>
              </a:xfrm>
              <a:custGeom>
                <a:avLst/>
                <a:gdLst>
                  <a:gd name="T0" fmla="*/ 36 w 53"/>
                  <a:gd name="T1" fmla="*/ 22 h 62"/>
                  <a:gd name="T2" fmla="*/ 37 w 53"/>
                  <a:gd name="T3" fmla="*/ 23 h 62"/>
                  <a:gd name="T4" fmla="*/ 51 w 53"/>
                  <a:gd name="T5" fmla="*/ 17 h 62"/>
                  <a:gd name="T6" fmla="*/ 53 w 53"/>
                  <a:gd name="T7" fmla="*/ 12 h 62"/>
                  <a:gd name="T8" fmla="*/ 48 w 53"/>
                  <a:gd name="T9" fmla="*/ 11 h 62"/>
                  <a:gd name="T10" fmla="*/ 39 w 53"/>
                  <a:gd name="T11" fmla="*/ 15 h 62"/>
                  <a:gd name="T12" fmla="*/ 38 w 53"/>
                  <a:gd name="T13" fmla="*/ 15 h 62"/>
                  <a:gd name="T14" fmla="*/ 23 w 53"/>
                  <a:gd name="T15" fmla="*/ 0 h 62"/>
                  <a:gd name="T16" fmla="*/ 21 w 53"/>
                  <a:gd name="T17" fmla="*/ 0 h 62"/>
                  <a:gd name="T18" fmla="*/ 0 w 53"/>
                  <a:gd name="T19" fmla="*/ 21 h 62"/>
                  <a:gd name="T20" fmla="*/ 0 w 53"/>
                  <a:gd name="T21" fmla="*/ 22 h 62"/>
                  <a:gd name="T22" fmla="*/ 15 w 53"/>
                  <a:gd name="T23" fmla="*/ 35 h 62"/>
                  <a:gd name="T24" fmla="*/ 15 w 53"/>
                  <a:gd name="T25" fmla="*/ 36 h 62"/>
                  <a:gd name="T26" fmla="*/ 8 w 53"/>
                  <a:gd name="T27" fmla="*/ 52 h 62"/>
                  <a:gd name="T28" fmla="*/ 8 w 53"/>
                  <a:gd name="T29" fmla="*/ 54 h 62"/>
                  <a:gd name="T30" fmla="*/ 13 w 53"/>
                  <a:gd name="T31" fmla="*/ 60 h 62"/>
                  <a:gd name="T32" fmla="*/ 16 w 53"/>
                  <a:gd name="T33" fmla="*/ 62 h 62"/>
                  <a:gd name="T34" fmla="*/ 19 w 53"/>
                  <a:gd name="T35" fmla="*/ 61 h 62"/>
                  <a:gd name="T36" fmla="*/ 20 w 53"/>
                  <a:gd name="T37" fmla="*/ 55 h 62"/>
                  <a:gd name="T38" fmla="*/ 18 w 53"/>
                  <a:gd name="T39" fmla="*/ 53 h 62"/>
                  <a:gd name="T40" fmla="*/ 18 w 53"/>
                  <a:gd name="T41" fmla="*/ 51 h 62"/>
                  <a:gd name="T42" fmla="*/ 25 w 53"/>
                  <a:gd name="T43" fmla="*/ 34 h 62"/>
                  <a:gd name="T44" fmla="*/ 25 w 53"/>
                  <a:gd name="T45" fmla="*/ 32 h 62"/>
                  <a:gd name="T46" fmla="*/ 17 w 53"/>
                  <a:gd name="T47" fmla="*/ 25 h 62"/>
                  <a:gd name="T48" fmla="*/ 17 w 53"/>
                  <a:gd name="T49" fmla="*/ 23 h 62"/>
                  <a:gd name="T50" fmla="*/ 26 w 53"/>
                  <a:gd name="T51" fmla="*/ 14 h 62"/>
                  <a:gd name="T52" fmla="*/ 27 w 53"/>
                  <a:gd name="T53" fmla="*/ 15 h 62"/>
                  <a:gd name="T54" fmla="*/ 36 w 53"/>
                  <a:gd name="T55" fmla="*/ 2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3" h="62">
                    <a:moveTo>
                      <a:pt x="36" y="22"/>
                    </a:moveTo>
                    <a:cubicBezTo>
                      <a:pt x="36" y="23"/>
                      <a:pt x="37" y="23"/>
                      <a:pt x="37" y="23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3" y="16"/>
                      <a:pt x="53" y="14"/>
                      <a:pt x="53" y="12"/>
                    </a:cubicBezTo>
                    <a:cubicBezTo>
                      <a:pt x="52" y="11"/>
                      <a:pt x="50" y="10"/>
                      <a:pt x="48" y="11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9" y="15"/>
                      <a:pt x="38" y="15"/>
                      <a:pt x="38" y="1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1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3" y="25"/>
                      <a:pt x="12" y="32"/>
                      <a:pt x="15" y="35"/>
                    </a:cubicBezTo>
                    <a:cubicBezTo>
                      <a:pt x="15" y="35"/>
                      <a:pt x="15" y="36"/>
                      <a:pt x="15" y="36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2"/>
                      <a:pt x="8" y="53"/>
                      <a:pt x="8" y="54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4" y="61"/>
                      <a:pt x="15" y="62"/>
                      <a:pt x="16" y="62"/>
                    </a:cubicBezTo>
                    <a:cubicBezTo>
                      <a:pt x="17" y="62"/>
                      <a:pt x="18" y="62"/>
                      <a:pt x="19" y="61"/>
                    </a:cubicBezTo>
                    <a:cubicBezTo>
                      <a:pt x="21" y="60"/>
                      <a:pt x="21" y="57"/>
                      <a:pt x="20" y="55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52"/>
                      <a:pt x="18" y="51"/>
                      <a:pt x="18" y="51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3"/>
                      <a:pt x="25" y="33"/>
                      <a:pt x="25" y="32"/>
                    </a:cubicBezTo>
                    <a:cubicBezTo>
                      <a:pt x="23" y="31"/>
                      <a:pt x="19" y="27"/>
                      <a:pt x="17" y="25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7" y="14"/>
                      <a:pt x="27" y="15"/>
                    </a:cubicBezTo>
                    <a:lnTo>
                      <a:pt x="36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4" name="Freeform: Shape 242">
                <a:extLst>
                  <a:ext uri="{FF2B5EF4-FFF2-40B4-BE49-F238E27FC236}">
                    <a16:creationId xmlns:a16="http://schemas.microsoft.com/office/drawing/2014/main" id="{2B6D5FB5-7BCD-431D-C64D-4AFBDEE2E7B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14151" y="1696494"/>
                <a:ext cx="26959" cy="30635"/>
              </a:xfrm>
              <a:custGeom>
                <a:avLst/>
                <a:gdLst>
                  <a:gd name="T0" fmla="*/ 0 w 6"/>
                  <a:gd name="T1" fmla="*/ 7 h 7"/>
                  <a:gd name="T2" fmla="*/ 6 w 6"/>
                  <a:gd name="T3" fmla="*/ 7 h 7"/>
                  <a:gd name="T4" fmla="*/ 6 w 6"/>
                  <a:gd name="T5" fmla="*/ 0 h 7"/>
                  <a:gd name="T6" fmla="*/ 0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3"/>
                      <a:pt x="2" y="5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5" name="Freeform: Shape 243">
                <a:extLst>
                  <a:ext uri="{FF2B5EF4-FFF2-40B4-BE49-F238E27FC236}">
                    <a16:creationId xmlns:a16="http://schemas.microsoft.com/office/drawing/2014/main" id="{28AFF2BC-CBAD-275D-C9E3-B1198229CE6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97447" y="3582404"/>
                <a:ext cx="145824" cy="145824"/>
              </a:xfrm>
              <a:custGeom>
                <a:avLst/>
                <a:gdLst>
                  <a:gd name="T0" fmla="*/ 8 w 33"/>
                  <a:gd name="T1" fmla="*/ 30 h 33"/>
                  <a:gd name="T2" fmla="*/ 17 w 33"/>
                  <a:gd name="T3" fmla="*/ 33 h 33"/>
                  <a:gd name="T4" fmla="*/ 33 w 33"/>
                  <a:gd name="T5" fmla="*/ 17 h 33"/>
                  <a:gd name="T6" fmla="*/ 17 w 33"/>
                  <a:gd name="T7" fmla="*/ 0 h 33"/>
                  <a:gd name="T8" fmla="*/ 0 w 33"/>
                  <a:gd name="T9" fmla="*/ 14 h 33"/>
                  <a:gd name="T10" fmla="*/ 17 w 33"/>
                  <a:gd name="T11" fmla="*/ 14 h 33"/>
                  <a:gd name="T12" fmla="*/ 22 w 33"/>
                  <a:gd name="T13" fmla="*/ 14 h 33"/>
                  <a:gd name="T14" fmla="*/ 18 w 33"/>
                  <a:gd name="T15" fmla="*/ 18 h 33"/>
                  <a:gd name="T16" fmla="*/ 8 w 33"/>
                  <a:gd name="T17" fmla="*/ 3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3">
                    <a:moveTo>
                      <a:pt x="8" y="30"/>
                    </a:moveTo>
                    <a:cubicBezTo>
                      <a:pt x="10" y="32"/>
                      <a:pt x="13" y="33"/>
                      <a:pt x="17" y="33"/>
                    </a:cubicBezTo>
                    <a:cubicBezTo>
                      <a:pt x="26" y="33"/>
                      <a:pt x="33" y="26"/>
                      <a:pt x="33" y="17"/>
                    </a:cubicBezTo>
                    <a:cubicBezTo>
                      <a:pt x="33" y="7"/>
                      <a:pt x="26" y="0"/>
                      <a:pt x="17" y="0"/>
                    </a:cubicBezTo>
                    <a:cubicBezTo>
                      <a:pt x="8" y="0"/>
                      <a:pt x="1" y="6"/>
                      <a:pt x="0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18" y="18"/>
                      <a:pt x="18" y="18"/>
                      <a:pt x="18" y="18"/>
                    </a:cubicBezTo>
                    <a:lnTo>
                      <a:pt x="8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6" name="Freeform: Shape 244">
                <a:extLst>
                  <a:ext uri="{FF2B5EF4-FFF2-40B4-BE49-F238E27FC236}">
                    <a16:creationId xmlns:a16="http://schemas.microsoft.com/office/drawing/2014/main" id="{8BB257F8-9CF5-0BFE-0E74-DD0BDC4DD1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1972" y="3657154"/>
                <a:ext cx="300226" cy="211996"/>
              </a:xfrm>
              <a:custGeom>
                <a:avLst/>
                <a:gdLst>
                  <a:gd name="T0" fmla="*/ 30 w 68"/>
                  <a:gd name="T1" fmla="*/ 34 h 48"/>
                  <a:gd name="T2" fmla="*/ 30 w 68"/>
                  <a:gd name="T3" fmla="*/ 35 h 48"/>
                  <a:gd name="T4" fmla="*/ 30 w 68"/>
                  <a:gd name="T5" fmla="*/ 37 h 48"/>
                  <a:gd name="T6" fmla="*/ 30 w 68"/>
                  <a:gd name="T7" fmla="*/ 44 h 48"/>
                  <a:gd name="T8" fmla="*/ 37 w 68"/>
                  <a:gd name="T9" fmla="*/ 48 h 48"/>
                  <a:gd name="T10" fmla="*/ 37 w 68"/>
                  <a:gd name="T11" fmla="*/ 37 h 48"/>
                  <a:gd name="T12" fmla="*/ 37 w 68"/>
                  <a:gd name="T13" fmla="*/ 35 h 48"/>
                  <a:gd name="T14" fmla="*/ 37 w 68"/>
                  <a:gd name="T15" fmla="*/ 34 h 48"/>
                  <a:gd name="T16" fmla="*/ 57 w 68"/>
                  <a:gd name="T17" fmla="*/ 12 h 48"/>
                  <a:gd name="T18" fmla="*/ 68 w 68"/>
                  <a:gd name="T19" fmla="*/ 0 h 48"/>
                  <a:gd name="T20" fmla="*/ 51 w 68"/>
                  <a:gd name="T21" fmla="*/ 0 h 48"/>
                  <a:gd name="T22" fmla="*/ 0 w 68"/>
                  <a:gd name="T23" fmla="*/ 0 h 48"/>
                  <a:gd name="T24" fmla="*/ 30 w 68"/>
                  <a:gd name="T25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48">
                    <a:moveTo>
                      <a:pt x="30" y="34"/>
                    </a:move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3" y="45"/>
                      <a:pt x="35" y="47"/>
                      <a:pt x="37" y="48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" y="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7" name="Freeform: Shape 245">
                <a:extLst>
                  <a:ext uri="{FF2B5EF4-FFF2-40B4-BE49-F238E27FC236}">
                    <a16:creationId xmlns:a16="http://schemas.microsoft.com/office/drawing/2014/main" id="{AF5B0A24-6265-19BE-E950-F27B8421EAB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66618" y="1903588"/>
                <a:ext cx="238955" cy="269591"/>
              </a:xfrm>
              <a:custGeom>
                <a:avLst/>
                <a:gdLst>
                  <a:gd name="T0" fmla="*/ 0 w 54"/>
                  <a:gd name="T1" fmla="*/ 61 h 61"/>
                  <a:gd name="T2" fmla="*/ 11 w 54"/>
                  <a:gd name="T3" fmla="*/ 50 h 61"/>
                  <a:gd name="T4" fmla="*/ 11 w 54"/>
                  <a:gd name="T5" fmla="*/ 50 h 61"/>
                  <a:gd name="T6" fmla="*/ 11 w 54"/>
                  <a:gd name="T7" fmla="*/ 32 h 61"/>
                  <a:gd name="T8" fmla="*/ 0 w 54"/>
                  <a:gd name="T9" fmla="*/ 61 h 61"/>
                  <a:gd name="T10" fmla="*/ 0 w 54"/>
                  <a:gd name="T11" fmla="*/ 61 h 61"/>
                  <a:gd name="T12" fmla="*/ 20 w 54"/>
                  <a:gd name="T13" fmla="*/ 14 h 61"/>
                  <a:gd name="T14" fmla="*/ 47 w 54"/>
                  <a:gd name="T15" fmla="*/ 14 h 61"/>
                  <a:gd name="T16" fmla="*/ 47 w 54"/>
                  <a:gd name="T17" fmla="*/ 40 h 61"/>
                  <a:gd name="T18" fmla="*/ 43 w 54"/>
                  <a:gd name="T19" fmla="*/ 39 h 61"/>
                  <a:gd name="T20" fmla="*/ 32 w 54"/>
                  <a:gd name="T21" fmla="*/ 50 h 61"/>
                  <a:gd name="T22" fmla="*/ 43 w 54"/>
                  <a:gd name="T23" fmla="*/ 61 h 61"/>
                  <a:gd name="T24" fmla="*/ 54 w 54"/>
                  <a:gd name="T25" fmla="*/ 50 h 61"/>
                  <a:gd name="T26" fmla="*/ 54 w 54"/>
                  <a:gd name="T27" fmla="*/ 50 h 61"/>
                  <a:gd name="T28" fmla="*/ 54 w 54"/>
                  <a:gd name="T29" fmla="*/ 50 h 61"/>
                  <a:gd name="T30" fmla="*/ 54 w 54"/>
                  <a:gd name="T31" fmla="*/ 14 h 61"/>
                  <a:gd name="T32" fmla="*/ 54 w 54"/>
                  <a:gd name="T33" fmla="*/ 0 h 61"/>
                  <a:gd name="T34" fmla="*/ 47 w 54"/>
                  <a:gd name="T35" fmla="*/ 0 h 61"/>
                  <a:gd name="T36" fmla="*/ 28 w 54"/>
                  <a:gd name="T37" fmla="*/ 0 h 61"/>
                  <a:gd name="T38" fmla="*/ 20 w 54"/>
                  <a:gd name="T39" fmla="*/ 1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4" h="61">
                    <a:moveTo>
                      <a:pt x="0" y="61"/>
                    </a:moveTo>
                    <a:cubicBezTo>
                      <a:pt x="6" y="61"/>
                      <a:pt x="11" y="56"/>
                      <a:pt x="11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7" y="42"/>
                      <a:pt x="3" y="5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lose/>
                    <a:moveTo>
                      <a:pt x="20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6" y="39"/>
                      <a:pt x="44" y="39"/>
                      <a:pt x="43" y="39"/>
                    </a:cubicBezTo>
                    <a:cubicBezTo>
                      <a:pt x="37" y="39"/>
                      <a:pt x="32" y="44"/>
                      <a:pt x="32" y="50"/>
                    </a:cubicBezTo>
                    <a:cubicBezTo>
                      <a:pt x="32" y="56"/>
                      <a:pt x="37" y="61"/>
                      <a:pt x="43" y="61"/>
                    </a:cubicBezTo>
                    <a:cubicBezTo>
                      <a:pt x="49" y="61"/>
                      <a:pt x="54" y="56"/>
                      <a:pt x="54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5"/>
                      <a:pt x="22" y="9"/>
                      <a:pt x="20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8" name="Freeform: Shape 246">
                <a:extLst>
                  <a:ext uri="{FF2B5EF4-FFF2-40B4-BE49-F238E27FC236}">
                    <a16:creationId xmlns:a16="http://schemas.microsoft.com/office/drawing/2014/main" id="{0A461AB9-3EBD-D8E8-A389-3A4BE3BC2E3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38822" y="1276177"/>
                <a:ext cx="340665" cy="274492"/>
              </a:xfrm>
              <a:custGeom>
                <a:avLst/>
                <a:gdLst>
                  <a:gd name="T0" fmla="*/ 11 w 77"/>
                  <a:gd name="T1" fmla="*/ 48 h 62"/>
                  <a:gd name="T2" fmla="*/ 32 w 77"/>
                  <a:gd name="T3" fmla="*/ 37 h 62"/>
                  <a:gd name="T4" fmla="*/ 36 w 77"/>
                  <a:gd name="T5" fmla="*/ 37 h 62"/>
                  <a:gd name="T6" fmla="*/ 36 w 77"/>
                  <a:gd name="T7" fmla="*/ 41 h 62"/>
                  <a:gd name="T8" fmla="*/ 36 w 77"/>
                  <a:gd name="T9" fmla="*/ 50 h 62"/>
                  <a:gd name="T10" fmla="*/ 35 w 77"/>
                  <a:gd name="T11" fmla="*/ 62 h 62"/>
                  <a:gd name="T12" fmla="*/ 42 w 77"/>
                  <a:gd name="T13" fmla="*/ 62 h 62"/>
                  <a:gd name="T14" fmla="*/ 41 w 77"/>
                  <a:gd name="T15" fmla="*/ 50 h 62"/>
                  <a:gd name="T16" fmla="*/ 41 w 77"/>
                  <a:gd name="T17" fmla="*/ 41 h 62"/>
                  <a:gd name="T18" fmla="*/ 41 w 77"/>
                  <a:gd name="T19" fmla="*/ 37 h 62"/>
                  <a:gd name="T20" fmla="*/ 45 w 77"/>
                  <a:gd name="T21" fmla="*/ 37 h 62"/>
                  <a:gd name="T22" fmla="*/ 66 w 77"/>
                  <a:gd name="T23" fmla="*/ 48 h 62"/>
                  <a:gd name="T24" fmla="*/ 74 w 77"/>
                  <a:gd name="T25" fmla="*/ 40 h 62"/>
                  <a:gd name="T26" fmla="*/ 74 w 77"/>
                  <a:gd name="T27" fmla="*/ 20 h 62"/>
                  <a:gd name="T28" fmla="*/ 60 w 77"/>
                  <a:gd name="T29" fmla="*/ 14 h 62"/>
                  <a:gd name="T30" fmla="*/ 43 w 77"/>
                  <a:gd name="T31" fmla="*/ 30 h 62"/>
                  <a:gd name="T32" fmla="*/ 42 w 77"/>
                  <a:gd name="T33" fmla="*/ 28 h 62"/>
                  <a:gd name="T34" fmla="*/ 46 w 77"/>
                  <a:gd name="T35" fmla="*/ 19 h 62"/>
                  <a:gd name="T36" fmla="*/ 52 w 77"/>
                  <a:gd name="T37" fmla="*/ 11 h 62"/>
                  <a:gd name="T38" fmla="*/ 22 w 77"/>
                  <a:gd name="T39" fmla="*/ 0 h 62"/>
                  <a:gd name="T40" fmla="*/ 30 w 77"/>
                  <a:gd name="T41" fmla="*/ 19 h 62"/>
                  <a:gd name="T42" fmla="*/ 35 w 77"/>
                  <a:gd name="T43" fmla="*/ 28 h 62"/>
                  <a:gd name="T44" fmla="*/ 34 w 77"/>
                  <a:gd name="T45" fmla="*/ 30 h 62"/>
                  <a:gd name="T46" fmla="*/ 8 w 77"/>
                  <a:gd name="T47" fmla="*/ 13 h 62"/>
                  <a:gd name="T48" fmla="*/ 2 w 77"/>
                  <a:gd name="T49" fmla="*/ 40 h 62"/>
                  <a:gd name="T50" fmla="*/ 11 w 77"/>
                  <a:gd name="T51" fmla="*/ 4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7" h="62">
                    <a:moveTo>
                      <a:pt x="11" y="48"/>
                    </a:moveTo>
                    <a:cubicBezTo>
                      <a:pt x="19" y="49"/>
                      <a:pt x="25" y="41"/>
                      <a:pt x="32" y="37"/>
                    </a:cubicBezTo>
                    <a:cubicBezTo>
                      <a:pt x="33" y="37"/>
                      <a:pt x="35" y="35"/>
                      <a:pt x="36" y="37"/>
                    </a:cubicBezTo>
                    <a:cubicBezTo>
                      <a:pt x="36" y="38"/>
                      <a:pt x="36" y="40"/>
                      <a:pt x="36" y="41"/>
                    </a:cubicBezTo>
                    <a:cubicBezTo>
                      <a:pt x="36" y="44"/>
                      <a:pt x="36" y="47"/>
                      <a:pt x="36" y="50"/>
                    </a:cubicBezTo>
                    <a:cubicBezTo>
                      <a:pt x="36" y="53"/>
                      <a:pt x="35" y="59"/>
                      <a:pt x="35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1" y="59"/>
                      <a:pt x="41" y="53"/>
                      <a:pt x="41" y="50"/>
                    </a:cubicBezTo>
                    <a:cubicBezTo>
                      <a:pt x="41" y="47"/>
                      <a:pt x="41" y="44"/>
                      <a:pt x="41" y="41"/>
                    </a:cubicBezTo>
                    <a:cubicBezTo>
                      <a:pt x="41" y="40"/>
                      <a:pt x="40" y="38"/>
                      <a:pt x="41" y="37"/>
                    </a:cubicBezTo>
                    <a:cubicBezTo>
                      <a:pt x="42" y="35"/>
                      <a:pt x="44" y="37"/>
                      <a:pt x="45" y="37"/>
                    </a:cubicBezTo>
                    <a:cubicBezTo>
                      <a:pt x="51" y="41"/>
                      <a:pt x="58" y="49"/>
                      <a:pt x="66" y="48"/>
                    </a:cubicBezTo>
                    <a:cubicBezTo>
                      <a:pt x="70" y="48"/>
                      <a:pt x="73" y="44"/>
                      <a:pt x="74" y="40"/>
                    </a:cubicBezTo>
                    <a:cubicBezTo>
                      <a:pt x="76" y="35"/>
                      <a:pt x="77" y="26"/>
                      <a:pt x="74" y="20"/>
                    </a:cubicBezTo>
                    <a:cubicBezTo>
                      <a:pt x="70" y="18"/>
                      <a:pt x="65" y="16"/>
                      <a:pt x="60" y="14"/>
                    </a:cubicBezTo>
                    <a:cubicBezTo>
                      <a:pt x="54" y="18"/>
                      <a:pt x="50" y="29"/>
                      <a:pt x="43" y="30"/>
                    </a:cubicBezTo>
                    <a:cubicBezTo>
                      <a:pt x="41" y="30"/>
                      <a:pt x="41" y="29"/>
                      <a:pt x="42" y="28"/>
                    </a:cubicBezTo>
                    <a:cubicBezTo>
                      <a:pt x="43" y="24"/>
                      <a:pt x="44" y="21"/>
                      <a:pt x="46" y="19"/>
                    </a:cubicBezTo>
                    <a:cubicBezTo>
                      <a:pt x="48" y="16"/>
                      <a:pt x="50" y="14"/>
                      <a:pt x="52" y="11"/>
                    </a:cubicBezTo>
                    <a:cubicBezTo>
                      <a:pt x="42" y="7"/>
                      <a:pt x="32" y="3"/>
                      <a:pt x="22" y="0"/>
                    </a:cubicBezTo>
                    <a:cubicBezTo>
                      <a:pt x="21" y="7"/>
                      <a:pt x="27" y="14"/>
                      <a:pt x="30" y="19"/>
                    </a:cubicBezTo>
                    <a:cubicBezTo>
                      <a:pt x="32" y="21"/>
                      <a:pt x="34" y="24"/>
                      <a:pt x="35" y="28"/>
                    </a:cubicBezTo>
                    <a:cubicBezTo>
                      <a:pt x="36" y="29"/>
                      <a:pt x="36" y="30"/>
                      <a:pt x="34" y="30"/>
                    </a:cubicBezTo>
                    <a:cubicBezTo>
                      <a:pt x="24" y="29"/>
                      <a:pt x="20" y="6"/>
                      <a:pt x="8" y="13"/>
                    </a:cubicBezTo>
                    <a:cubicBezTo>
                      <a:pt x="0" y="18"/>
                      <a:pt x="0" y="32"/>
                      <a:pt x="2" y="40"/>
                    </a:cubicBezTo>
                    <a:cubicBezTo>
                      <a:pt x="4" y="44"/>
                      <a:pt x="6" y="48"/>
                      <a:pt x="11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9" name="Freeform: Shape 247">
                <a:extLst>
                  <a:ext uri="{FF2B5EF4-FFF2-40B4-BE49-F238E27FC236}">
                    <a16:creationId xmlns:a16="http://schemas.microsoft.com/office/drawing/2014/main" id="{399E70F5-EC90-E142-B624-77DF2E616B0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32632" y="2464827"/>
                <a:ext cx="101709" cy="101709"/>
              </a:xfrm>
              <a:custGeom>
                <a:avLst/>
                <a:gdLst>
                  <a:gd name="T0" fmla="*/ 11 w 23"/>
                  <a:gd name="T1" fmla="*/ 23 h 23"/>
                  <a:gd name="T2" fmla="*/ 11 w 23"/>
                  <a:gd name="T3" fmla="*/ 23 h 23"/>
                  <a:gd name="T4" fmla="*/ 23 w 23"/>
                  <a:gd name="T5" fmla="*/ 11 h 23"/>
                  <a:gd name="T6" fmla="*/ 11 w 23"/>
                  <a:gd name="T7" fmla="*/ 0 h 23"/>
                  <a:gd name="T8" fmla="*/ 0 w 23"/>
                  <a:gd name="T9" fmla="*/ 11 h 23"/>
                  <a:gd name="T10" fmla="*/ 6 w 23"/>
                  <a:gd name="T11" fmla="*/ 15 h 23"/>
                  <a:gd name="T12" fmla="*/ 11 w 23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3">
                    <a:moveTo>
                      <a:pt x="11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8" y="23"/>
                      <a:pt x="23" y="17"/>
                      <a:pt x="23" y="11"/>
                    </a:cubicBezTo>
                    <a:cubicBezTo>
                      <a:pt x="23" y="5"/>
                      <a:pt x="18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2" y="12"/>
                      <a:pt x="4" y="13"/>
                      <a:pt x="6" y="15"/>
                    </a:cubicBezTo>
                    <a:cubicBezTo>
                      <a:pt x="8" y="17"/>
                      <a:pt x="10" y="20"/>
                      <a:pt x="11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0" name="Freeform: Shape 248">
                <a:extLst>
                  <a:ext uri="{FF2B5EF4-FFF2-40B4-BE49-F238E27FC236}">
                    <a16:creationId xmlns:a16="http://schemas.microsoft.com/office/drawing/2014/main" id="{3A89C50E-3BEE-0D4B-D65E-85743132A5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68169" y="2434192"/>
                <a:ext cx="26959" cy="22057"/>
              </a:xfrm>
              <a:custGeom>
                <a:avLst/>
                <a:gdLst>
                  <a:gd name="T0" fmla="*/ 22 w 22"/>
                  <a:gd name="T1" fmla="*/ 18 h 18"/>
                  <a:gd name="T2" fmla="*/ 11 w 22"/>
                  <a:gd name="T3" fmla="*/ 0 h 18"/>
                  <a:gd name="T4" fmla="*/ 0 w 22"/>
                  <a:gd name="T5" fmla="*/ 18 h 18"/>
                  <a:gd name="T6" fmla="*/ 22 w 22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">
                    <a:moveTo>
                      <a:pt x="22" y="18"/>
                    </a:moveTo>
                    <a:lnTo>
                      <a:pt x="11" y="0"/>
                    </a:lnTo>
                    <a:lnTo>
                      <a:pt x="0" y="18"/>
                    </a:lnTo>
                    <a:lnTo>
                      <a:pt x="22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1" name="Freeform: Shape 249">
                <a:extLst>
                  <a:ext uri="{FF2B5EF4-FFF2-40B4-BE49-F238E27FC236}">
                    <a16:creationId xmlns:a16="http://schemas.microsoft.com/office/drawing/2014/main" id="{4A374025-BA72-B919-786F-6E8383AA440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39243" y="2500364"/>
                <a:ext cx="3676" cy="25734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6 h 6"/>
                  <a:gd name="T4" fmla="*/ 0 w 1"/>
                  <a:gd name="T5" fmla="*/ 0 h 6"/>
                  <a:gd name="T6" fmla="*/ 0 w 1"/>
                  <a:gd name="T7" fmla="*/ 0 h 6"/>
                  <a:gd name="T8" fmla="*/ 0 w 1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2" name="Freeform: Shape 250">
                <a:extLst>
                  <a:ext uri="{FF2B5EF4-FFF2-40B4-BE49-F238E27FC236}">
                    <a16:creationId xmlns:a16="http://schemas.microsoft.com/office/drawing/2014/main" id="{3124D470-B84F-E549-86F2-FF7B4E91F76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10574" y="2500364"/>
                <a:ext cx="13480" cy="8578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3" y="2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3" name="Freeform: Shape 251">
                <a:extLst>
                  <a:ext uri="{FF2B5EF4-FFF2-40B4-BE49-F238E27FC236}">
                    <a16:creationId xmlns:a16="http://schemas.microsoft.com/office/drawing/2014/main" id="{7BE3B7F7-F83A-66FD-BFAE-3F2646CA5F8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2283" y="2456249"/>
                <a:ext cx="26959" cy="25734"/>
              </a:xfrm>
              <a:custGeom>
                <a:avLst/>
                <a:gdLst>
                  <a:gd name="T0" fmla="*/ 0 w 6"/>
                  <a:gd name="T1" fmla="*/ 2 h 6"/>
                  <a:gd name="T2" fmla="*/ 5 w 6"/>
                  <a:gd name="T3" fmla="*/ 6 h 6"/>
                  <a:gd name="T4" fmla="*/ 6 w 6"/>
                  <a:gd name="T5" fmla="*/ 2 h 6"/>
                  <a:gd name="T6" fmla="*/ 6 w 6"/>
                  <a:gd name="T7" fmla="*/ 0 h 6"/>
                  <a:gd name="T8" fmla="*/ 0 w 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2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4" name="Freeform: Shape 252">
                <a:extLst>
                  <a:ext uri="{FF2B5EF4-FFF2-40B4-BE49-F238E27FC236}">
                    <a16:creationId xmlns:a16="http://schemas.microsoft.com/office/drawing/2014/main" id="{71E0266F-6603-C29D-DE8B-4BE05404202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2283" y="2544479"/>
                <a:ext cx="26959" cy="25734"/>
              </a:xfrm>
              <a:custGeom>
                <a:avLst/>
                <a:gdLst>
                  <a:gd name="T0" fmla="*/ 18 w 22"/>
                  <a:gd name="T1" fmla="*/ 0 h 21"/>
                  <a:gd name="T2" fmla="*/ 0 w 22"/>
                  <a:gd name="T3" fmla="*/ 18 h 21"/>
                  <a:gd name="T4" fmla="*/ 22 w 22"/>
                  <a:gd name="T5" fmla="*/ 21 h 21"/>
                  <a:gd name="T6" fmla="*/ 18 w 22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">
                    <a:moveTo>
                      <a:pt x="18" y="0"/>
                    </a:moveTo>
                    <a:lnTo>
                      <a:pt x="0" y="18"/>
                    </a:lnTo>
                    <a:lnTo>
                      <a:pt x="22" y="21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5" name="Freeform: Shape 253">
                <a:extLst>
                  <a:ext uri="{FF2B5EF4-FFF2-40B4-BE49-F238E27FC236}">
                    <a16:creationId xmlns:a16="http://schemas.microsoft.com/office/drawing/2014/main" id="{739748B6-BFCE-DAD5-72A0-F1CE1EC1250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24054" y="2456249"/>
                <a:ext cx="26959" cy="25734"/>
              </a:xfrm>
              <a:custGeom>
                <a:avLst/>
                <a:gdLst>
                  <a:gd name="T0" fmla="*/ 7 w 22"/>
                  <a:gd name="T1" fmla="*/ 21 h 21"/>
                  <a:gd name="T2" fmla="*/ 22 w 22"/>
                  <a:gd name="T3" fmla="*/ 7 h 21"/>
                  <a:gd name="T4" fmla="*/ 0 w 22"/>
                  <a:gd name="T5" fmla="*/ 0 h 21"/>
                  <a:gd name="T6" fmla="*/ 7 w 22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">
                    <a:moveTo>
                      <a:pt x="7" y="21"/>
                    </a:moveTo>
                    <a:lnTo>
                      <a:pt x="22" y="7"/>
                    </a:lnTo>
                    <a:lnTo>
                      <a:pt x="0" y="0"/>
                    </a:lnTo>
                    <a:lnTo>
                      <a:pt x="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6" name="Freeform: Shape 254">
                <a:extLst>
                  <a:ext uri="{FF2B5EF4-FFF2-40B4-BE49-F238E27FC236}">
                    <a16:creationId xmlns:a16="http://schemas.microsoft.com/office/drawing/2014/main" id="{70D88F11-A42E-C0B3-37A5-8DBA12A8CE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7443" y="2513844"/>
                <a:ext cx="221800" cy="136021"/>
              </a:xfrm>
              <a:custGeom>
                <a:avLst/>
                <a:gdLst>
                  <a:gd name="T0" fmla="*/ 41 w 50"/>
                  <a:gd name="T1" fmla="*/ 13 h 31"/>
                  <a:gd name="T2" fmla="*/ 40 w 50"/>
                  <a:gd name="T3" fmla="*/ 14 h 31"/>
                  <a:gd name="T4" fmla="*/ 36 w 50"/>
                  <a:gd name="T5" fmla="*/ 16 h 31"/>
                  <a:gd name="T6" fmla="*/ 35 w 50"/>
                  <a:gd name="T7" fmla="*/ 13 h 31"/>
                  <a:gd name="T8" fmla="*/ 35 w 50"/>
                  <a:gd name="T9" fmla="*/ 11 h 31"/>
                  <a:gd name="T10" fmla="*/ 26 w 50"/>
                  <a:gd name="T11" fmla="*/ 1 h 31"/>
                  <a:gd name="T12" fmla="*/ 24 w 50"/>
                  <a:gd name="T13" fmla="*/ 1 h 31"/>
                  <a:gd name="T14" fmla="*/ 20 w 50"/>
                  <a:gd name="T15" fmla="*/ 0 h 31"/>
                  <a:gd name="T16" fmla="*/ 19 w 50"/>
                  <a:gd name="T17" fmla="*/ 0 h 31"/>
                  <a:gd name="T18" fmla="*/ 5 w 50"/>
                  <a:gd name="T19" fmla="*/ 16 h 31"/>
                  <a:gd name="T20" fmla="*/ 5 w 50"/>
                  <a:gd name="T21" fmla="*/ 20 h 31"/>
                  <a:gd name="T22" fmla="*/ 0 w 50"/>
                  <a:gd name="T23" fmla="*/ 26 h 31"/>
                  <a:gd name="T24" fmla="*/ 5 w 50"/>
                  <a:gd name="T25" fmla="*/ 31 h 31"/>
                  <a:gd name="T26" fmla="*/ 20 w 50"/>
                  <a:gd name="T27" fmla="*/ 31 h 31"/>
                  <a:gd name="T28" fmla="*/ 21 w 50"/>
                  <a:gd name="T29" fmla="*/ 31 h 31"/>
                  <a:gd name="T30" fmla="*/ 41 w 50"/>
                  <a:gd name="T31" fmla="*/ 31 h 31"/>
                  <a:gd name="T32" fmla="*/ 50 w 50"/>
                  <a:gd name="T33" fmla="*/ 22 h 31"/>
                  <a:gd name="T34" fmla="*/ 41 w 50"/>
                  <a:gd name="T35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" h="31">
                    <a:moveTo>
                      <a:pt x="41" y="13"/>
                    </a:moveTo>
                    <a:cubicBezTo>
                      <a:pt x="41" y="13"/>
                      <a:pt x="41" y="14"/>
                      <a:pt x="40" y="14"/>
                    </a:cubicBezTo>
                    <a:cubicBezTo>
                      <a:pt x="38" y="14"/>
                      <a:pt x="37" y="15"/>
                      <a:pt x="36" y="16"/>
                    </a:cubicBezTo>
                    <a:cubicBezTo>
                      <a:pt x="36" y="15"/>
                      <a:pt x="36" y="14"/>
                      <a:pt x="35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4" y="7"/>
                      <a:pt x="30" y="3"/>
                      <a:pt x="26" y="1"/>
                    </a:cubicBezTo>
                    <a:cubicBezTo>
                      <a:pt x="25" y="1"/>
                      <a:pt x="25" y="1"/>
                      <a:pt x="24" y="1"/>
                    </a:cubicBezTo>
                    <a:cubicBezTo>
                      <a:pt x="23" y="1"/>
                      <a:pt x="21" y="0"/>
                      <a:pt x="20" y="0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1" y="1"/>
                      <a:pt x="5" y="8"/>
                      <a:pt x="5" y="16"/>
                    </a:cubicBezTo>
                    <a:cubicBezTo>
                      <a:pt x="5" y="17"/>
                      <a:pt x="5" y="19"/>
                      <a:pt x="5" y="20"/>
                    </a:cubicBezTo>
                    <a:cubicBezTo>
                      <a:pt x="2" y="21"/>
                      <a:pt x="0" y="23"/>
                      <a:pt x="0" y="26"/>
                    </a:cubicBezTo>
                    <a:cubicBezTo>
                      <a:pt x="0" y="29"/>
                      <a:pt x="2" y="31"/>
                      <a:pt x="5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6" y="31"/>
                      <a:pt x="50" y="27"/>
                      <a:pt x="50" y="22"/>
                    </a:cubicBezTo>
                    <a:cubicBezTo>
                      <a:pt x="50" y="18"/>
                      <a:pt x="46" y="13"/>
                      <a:pt x="41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7" name="Freeform: Shape 255">
                <a:extLst>
                  <a:ext uri="{FF2B5EF4-FFF2-40B4-BE49-F238E27FC236}">
                    <a16:creationId xmlns:a16="http://schemas.microsoft.com/office/drawing/2014/main" id="{34046033-DA9F-E739-BB5C-358BB16E0B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456557" y="3361830"/>
                <a:ext cx="150726" cy="215673"/>
              </a:xfrm>
              <a:custGeom>
                <a:avLst/>
                <a:gdLst>
                  <a:gd name="T0" fmla="*/ 34 w 34"/>
                  <a:gd name="T1" fmla="*/ 49 h 49"/>
                  <a:gd name="T2" fmla="*/ 34 w 34"/>
                  <a:gd name="T3" fmla="*/ 21 h 49"/>
                  <a:gd name="T4" fmla="*/ 33 w 34"/>
                  <a:gd name="T5" fmla="*/ 13 h 49"/>
                  <a:gd name="T6" fmla="*/ 28 w 34"/>
                  <a:gd name="T7" fmla="*/ 7 h 49"/>
                  <a:gd name="T8" fmla="*/ 28 w 34"/>
                  <a:gd name="T9" fmla="*/ 2 h 49"/>
                  <a:gd name="T10" fmla="*/ 28 w 34"/>
                  <a:gd name="T11" fmla="*/ 0 h 49"/>
                  <a:gd name="T12" fmla="*/ 26 w 34"/>
                  <a:gd name="T13" fmla="*/ 0 h 49"/>
                  <a:gd name="T14" fmla="*/ 5 w 34"/>
                  <a:gd name="T15" fmla="*/ 0 h 49"/>
                  <a:gd name="T16" fmla="*/ 3 w 34"/>
                  <a:gd name="T17" fmla="*/ 0 h 49"/>
                  <a:gd name="T18" fmla="*/ 3 w 34"/>
                  <a:gd name="T19" fmla="*/ 2 h 49"/>
                  <a:gd name="T20" fmla="*/ 3 w 34"/>
                  <a:gd name="T21" fmla="*/ 7 h 49"/>
                  <a:gd name="T22" fmla="*/ 0 w 34"/>
                  <a:gd name="T23" fmla="*/ 9 h 49"/>
                  <a:gd name="T24" fmla="*/ 5 w 34"/>
                  <a:gd name="T25" fmla="*/ 17 h 49"/>
                  <a:gd name="T26" fmla="*/ 5 w 34"/>
                  <a:gd name="T27" fmla="*/ 6 h 49"/>
                  <a:gd name="T28" fmla="*/ 5 w 34"/>
                  <a:gd name="T29" fmla="*/ 6 h 49"/>
                  <a:gd name="T30" fmla="*/ 5 w 34"/>
                  <a:gd name="T31" fmla="*/ 6 h 49"/>
                  <a:gd name="T32" fmla="*/ 5 w 34"/>
                  <a:gd name="T33" fmla="*/ 2 h 49"/>
                  <a:gd name="T34" fmla="*/ 26 w 34"/>
                  <a:gd name="T35" fmla="*/ 2 h 49"/>
                  <a:gd name="T36" fmla="*/ 26 w 34"/>
                  <a:gd name="T37" fmla="*/ 6 h 49"/>
                  <a:gd name="T38" fmla="*/ 26 w 34"/>
                  <a:gd name="T39" fmla="*/ 34 h 49"/>
                  <a:gd name="T40" fmla="*/ 16 w 34"/>
                  <a:gd name="T41" fmla="*/ 24 h 49"/>
                  <a:gd name="T42" fmla="*/ 13 w 34"/>
                  <a:gd name="T43" fmla="*/ 26 h 49"/>
                  <a:gd name="T44" fmla="*/ 34 w 34"/>
                  <a:gd name="T4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" h="49">
                    <a:moveTo>
                      <a:pt x="34" y="49"/>
                    </a:moveTo>
                    <a:cubicBezTo>
                      <a:pt x="34" y="38"/>
                      <a:pt x="34" y="27"/>
                      <a:pt x="34" y="21"/>
                    </a:cubicBezTo>
                    <a:cubicBezTo>
                      <a:pt x="34" y="19"/>
                      <a:pt x="34" y="15"/>
                      <a:pt x="33" y="13"/>
                    </a:cubicBezTo>
                    <a:cubicBezTo>
                      <a:pt x="32" y="10"/>
                      <a:pt x="30" y="8"/>
                      <a:pt x="28" y="7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0" y="9"/>
                    </a:cubicBezTo>
                    <a:cubicBezTo>
                      <a:pt x="2" y="12"/>
                      <a:pt x="3" y="14"/>
                      <a:pt x="5" y="1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20" y="34"/>
                      <a:pt x="26" y="42"/>
                      <a:pt x="34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8" name="Freeform: Shape 256">
                <a:extLst>
                  <a:ext uri="{FF2B5EF4-FFF2-40B4-BE49-F238E27FC236}">
                    <a16:creationId xmlns:a16="http://schemas.microsoft.com/office/drawing/2014/main" id="{336F54A4-DFD0-8A8C-9A7A-1202BB97F37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15860" y="3383887"/>
                <a:ext cx="162980" cy="339439"/>
              </a:xfrm>
              <a:custGeom>
                <a:avLst/>
                <a:gdLst>
                  <a:gd name="T0" fmla="*/ 22 w 37"/>
                  <a:gd name="T1" fmla="*/ 66 h 77"/>
                  <a:gd name="T2" fmla="*/ 36 w 37"/>
                  <a:gd name="T3" fmla="*/ 74 h 77"/>
                  <a:gd name="T4" fmla="*/ 37 w 37"/>
                  <a:gd name="T5" fmla="*/ 74 h 77"/>
                  <a:gd name="T6" fmla="*/ 37 w 37"/>
                  <a:gd name="T7" fmla="*/ 16 h 77"/>
                  <a:gd name="T8" fmla="*/ 36 w 37"/>
                  <a:gd name="T9" fmla="*/ 8 h 77"/>
                  <a:gd name="T10" fmla="*/ 18 w 37"/>
                  <a:gd name="T11" fmla="*/ 0 h 77"/>
                  <a:gd name="T12" fmla="*/ 1 w 37"/>
                  <a:gd name="T13" fmla="*/ 8 h 77"/>
                  <a:gd name="T14" fmla="*/ 0 w 37"/>
                  <a:gd name="T15" fmla="*/ 16 h 77"/>
                  <a:gd name="T16" fmla="*/ 0 w 37"/>
                  <a:gd name="T17" fmla="*/ 46 h 77"/>
                  <a:gd name="T18" fmla="*/ 22 w 37"/>
                  <a:gd name="T19" fmla="*/ 6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77">
                    <a:moveTo>
                      <a:pt x="22" y="66"/>
                    </a:moveTo>
                    <a:cubicBezTo>
                      <a:pt x="29" y="66"/>
                      <a:pt x="34" y="69"/>
                      <a:pt x="36" y="74"/>
                    </a:cubicBezTo>
                    <a:cubicBezTo>
                      <a:pt x="37" y="77"/>
                      <a:pt x="37" y="77"/>
                      <a:pt x="37" y="74"/>
                    </a:cubicBezTo>
                    <a:cubicBezTo>
                      <a:pt x="37" y="62"/>
                      <a:pt x="37" y="28"/>
                      <a:pt x="37" y="16"/>
                    </a:cubicBezTo>
                    <a:cubicBezTo>
                      <a:pt x="37" y="14"/>
                      <a:pt x="37" y="10"/>
                      <a:pt x="36" y="8"/>
                    </a:cubicBezTo>
                    <a:cubicBezTo>
                      <a:pt x="34" y="1"/>
                      <a:pt x="27" y="0"/>
                      <a:pt x="18" y="0"/>
                    </a:cubicBezTo>
                    <a:cubicBezTo>
                      <a:pt x="10" y="0"/>
                      <a:pt x="3" y="1"/>
                      <a:pt x="1" y="8"/>
                    </a:cubicBezTo>
                    <a:cubicBezTo>
                      <a:pt x="0" y="10"/>
                      <a:pt x="0" y="14"/>
                      <a:pt x="0" y="1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7" y="53"/>
                      <a:pt x="15" y="60"/>
                      <a:pt x="22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9" name="Freeform: Shape 257">
                <a:extLst>
                  <a:ext uri="{FF2B5EF4-FFF2-40B4-BE49-F238E27FC236}">
                    <a16:creationId xmlns:a16="http://schemas.microsoft.com/office/drawing/2014/main" id="{203A4B60-6EC5-01BE-0FB9-3FEF6CC3153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50787" y="3472117"/>
                <a:ext cx="25734" cy="91906"/>
              </a:xfrm>
              <a:custGeom>
                <a:avLst/>
                <a:gdLst>
                  <a:gd name="T0" fmla="*/ 6 w 6"/>
                  <a:gd name="T1" fmla="*/ 1 h 21"/>
                  <a:gd name="T2" fmla="*/ 3 w 6"/>
                  <a:gd name="T3" fmla="*/ 0 h 21"/>
                  <a:gd name="T4" fmla="*/ 3 w 6"/>
                  <a:gd name="T5" fmla="*/ 0 h 21"/>
                  <a:gd name="T6" fmla="*/ 0 w 6"/>
                  <a:gd name="T7" fmla="*/ 1 h 21"/>
                  <a:gd name="T8" fmla="*/ 0 w 6"/>
                  <a:gd name="T9" fmla="*/ 21 h 21"/>
                  <a:gd name="T10" fmla="*/ 6 w 6"/>
                  <a:gd name="T11" fmla="*/ 15 h 21"/>
                  <a:gd name="T12" fmla="*/ 6 w 6"/>
                  <a:gd name="T1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1">
                    <a:moveTo>
                      <a:pt x="6" y="1"/>
                    </a:moveTo>
                    <a:cubicBezTo>
                      <a:pt x="5" y="1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19"/>
                      <a:pt x="4" y="17"/>
                      <a:pt x="6" y="15"/>
                    </a:cubicBezTo>
                    <a:lnTo>
                      <a:pt x="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0" name="Freeform: Shape 258">
                <a:extLst>
                  <a:ext uri="{FF2B5EF4-FFF2-40B4-BE49-F238E27FC236}">
                    <a16:creationId xmlns:a16="http://schemas.microsoft.com/office/drawing/2014/main" id="{E72F476A-834E-D2AB-1326-752C00869BF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50787" y="3290756"/>
                <a:ext cx="25734" cy="17156"/>
              </a:xfrm>
              <a:custGeom>
                <a:avLst/>
                <a:gdLst>
                  <a:gd name="T0" fmla="*/ 4 w 6"/>
                  <a:gd name="T1" fmla="*/ 4 h 4"/>
                  <a:gd name="T2" fmla="*/ 4 w 6"/>
                  <a:gd name="T3" fmla="*/ 4 h 4"/>
                  <a:gd name="T4" fmla="*/ 6 w 6"/>
                  <a:gd name="T5" fmla="*/ 4 h 4"/>
                  <a:gd name="T6" fmla="*/ 6 w 6"/>
                  <a:gd name="T7" fmla="*/ 0 h 4"/>
                  <a:gd name="T8" fmla="*/ 0 w 6"/>
                  <a:gd name="T9" fmla="*/ 0 h 4"/>
                  <a:gd name="T10" fmla="*/ 0 w 6"/>
                  <a:gd name="T11" fmla="*/ 4 h 4"/>
                  <a:gd name="T12" fmla="*/ 4 w 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1" name="Freeform: Shape 259">
                <a:extLst>
                  <a:ext uri="{FF2B5EF4-FFF2-40B4-BE49-F238E27FC236}">
                    <a16:creationId xmlns:a16="http://schemas.microsoft.com/office/drawing/2014/main" id="{1F668FAE-51CC-4EAB-00BB-04AE3E4F1FE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39274" y="3316489"/>
                <a:ext cx="243857" cy="177685"/>
              </a:xfrm>
              <a:custGeom>
                <a:avLst/>
                <a:gdLst>
                  <a:gd name="T0" fmla="*/ 31 w 55"/>
                  <a:gd name="T1" fmla="*/ 0 h 40"/>
                  <a:gd name="T2" fmla="*/ 29 w 55"/>
                  <a:gd name="T3" fmla="*/ 0 h 40"/>
                  <a:gd name="T4" fmla="*/ 29 w 55"/>
                  <a:gd name="T5" fmla="*/ 0 h 40"/>
                  <a:gd name="T6" fmla="*/ 25 w 55"/>
                  <a:gd name="T7" fmla="*/ 0 h 40"/>
                  <a:gd name="T8" fmla="*/ 0 w 55"/>
                  <a:gd name="T9" fmla="*/ 27 h 40"/>
                  <a:gd name="T10" fmla="*/ 2 w 55"/>
                  <a:gd name="T11" fmla="*/ 38 h 40"/>
                  <a:gd name="T12" fmla="*/ 3 w 55"/>
                  <a:gd name="T13" fmla="*/ 39 h 40"/>
                  <a:gd name="T14" fmla="*/ 5 w 55"/>
                  <a:gd name="T15" fmla="*/ 37 h 40"/>
                  <a:gd name="T16" fmla="*/ 12 w 55"/>
                  <a:gd name="T17" fmla="*/ 33 h 40"/>
                  <a:gd name="T18" fmla="*/ 12 w 55"/>
                  <a:gd name="T19" fmla="*/ 33 h 40"/>
                  <a:gd name="T20" fmla="*/ 19 w 55"/>
                  <a:gd name="T21" fmla="*/ 38 h 40"/>
                  <a:gd name="T22" fmla="*/ 20 w 55"/>
                  <a:gd name="T23" fmla="*/ 39 h 40"/>
                  <a:gd name="T24" fmla="*/ 21 w 55"/>
                  <a:gd name="T25" fmla="*/ 38 h 40"/>
                  <a:gd name="T26" fmla="*/ 25 w 55"/>
                  <a:gd name="T27" fmla="*/ 34 h 40"/>
                  <a:gd name="T28" fmla="*/ 28 w 55"/>
                  <a:gd name="T29" fmla="*/ 33 h 40"/>
                  <a:gd name="T30" fmla="*/ 28 w 55"/>
                  <a:gd name="T31" fmla="*/ 33 h 40"/>
                  <a:gd name="T32" fmla="*/ 31 w 55"/>
                  <a:gd name="T33" fmla="*/ 34 h 40"/>
                  <a:gd name="T34" fmla="*/ 36 w 55"/>
                  <a:gd name="T35" fmla="*/ 38 h 40"/>
                  <a:gd name="T36" fmla="*/ 36 w 55"/>
                  <a:gd name="T37" fmla="*/ 40 h 40"/>
                  <a:gd name="T38" fmla="*/ 37 w 55"/>
                  <a:gd name="T39" fmla="*/ 38 h 40"/>
                  <a:gd name="T40" fmla="*/ 44 w 55"/>
                  <a:gd name="T41" fmla="*/ 34 h 40"/>
                  <a:gd name="T42" fmla="*/ 44 w 55"/>
                  <a:gd name="T43" fmla="*/ 34 h 40"/>
                  <a:gd name="T44" fmla="*/ 45 w 55"/>
                  <a:gd name="T45" fmla="*/ 34 h 40"/>
                  <a:gd name="T46" fmla="*/ 55 w 55"/>
                  <a:gd name="T47" fmla="*/ 20 h 40"/>
                  <a:gd name="T48" fmla="*/ 31 w 55"/>
                  <a:gd name="T4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5" h="40">
                    <a:moveTo>
                      <a:pt x="31" y="0"/>
                    </a:moveTo>
                    <a:cubicBezTo>
                      <a:pt x="30" y="0"/>
                      <a:pt x="30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7" y="0"/>
                      <a:pt x="26" y="0"/>
                      <a:pt x="25" y="0"/>
                    </a:cubicBezTo>
                    <a:cubicBezTo>
                      <a:pt x="11" y="2"/>
                      <a:pt x="1" y="13"/>
                      <a:pt x="0" y="27"/>
                    </a:cubicBezTo>
                    <a:cubicBezTo>
                      <a:pt x="0" y="31"/>
                      <a:pt x="1" y="34"/>
                      <a:pt x="2" y="38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39"/>
                      <a:pt x="4" y="38"/>
                      <a:pt x="5" y="37"/>
                    </a:cubicBezTo>
                    <a:cubicBezTo>
                      <a:pt x="6" y="35"/>
                      <a:pt x="9" y="33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5" y="33"/>
                      <a:pt x="18" y="35"/>
                      <a:pt x="19" y="38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39"/>
                      <a:pt x="20" y="39"/>
                      <a:pt x="21" y="38"/>
                    </a:cubicBezTo>
                    <a:cubicBezTo>
                      <a:pt x="22" y="36"/>
                      <a:pt x="23" y="35"/>
                      <a:pt x="25" y="34"/>
                    </a:cubicBezTo>
                    <a:cubicBezTo>
                      <a:pt x="26" y="34"/>
                      <a:pt x="27" y="33"/>
                      <a:pt x="28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9" y="33"/>
                      <a:pt x="30" y="34"/>
                      <a:pt x="31" y="34"/>
                    </a:cubicBezTo>
                    <a:cubicBezTo>
                      <a:pt x="33" y="35"/>
                      <a:pt x="35" y="36"/>
                      <a:pt x="36" y="38"/>
                    </a:cubicBezTo>
                    <a:cubicBezTo>
                      <a:pt x="36" y="39"/>
                      <a:pt x="36" y="40"/>
                      <a:pt x="36" y="40"/>
                    </a:cubicBezTo>
                    <a:cubicBezTo>
                      <a:pt x="37" y="40"/>
                      <a:pt x="37" y="39"/>
                      <a:pt x="37" y="38"/>
                    </a:cubicBezTo>
                    <a:cubicBezTo>
                      <a:pt x="39" y="36"/>
                      <a:pt x="41" y="34"/>
                      <a:pt x="44" y="34"/>
                    </a:cubicBezTo>
                    <a:cubicBezTo>
                      <a:pt x="44" y="34"/>
                      <a:pt x="44" y="34"/>
                      <a:pt x="44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8" y="29"/>
                      <a:pt x="52" y="25"/>
                      <a:pt x="55" y="20"/>
                    </a:cubicBezTo>
                    <a:cubicBezTo>
                      <a:pt x="52" y="9"/>
                      <a:pt x="43" y="1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2" name="Freeform: Shape 260">
                <a:extLst>
                  <a:ext uri="{FF2B5EF4-FFF2-40B4-BE49-F238E27FC236}">
                    <a16:creationId xmlns:a16="http://schemas.microsoft.com/office/drawing/2014/main" id="{A9CD3BAB-03BA-A7AA-E573-0CDC4AF3D98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95964" y="1228386"/>
                <a:ext cx="322284" cy="256111"/>
              </a:xfrm>
              <a:custGeom>
                <a:avLst/>
                <a:gdLst>
                  <a:gd name="T0" fmla="*/ 71 w 73"/>
                  <a:gd name="T1" fmla="*/ 14 h 58"/>
                  <a:gd name="T2" fmla="*/ 57 w 73"/>
                  <a:gd name="T3" fmla="*/ 20 h 58"/>
                  <a:gd name="T4" fmla="*/ 51 w 73"/>
                  <a:gd name="T5" fmla="*/ 20 h 58"/>
                  <a:gd name="T6" fmla="*/ 48 w 73"/>
                  <a:gd name="T7" fmla="*/ 13 h 58"/>
                  <a:gd name="T8" fmla="*/ 52 w 73"/>
                  <a:gd name="T9" fmla="*/ 9 h 58"/>
                  <a:gd name="T10" fmla="*/ 67 w 73"/>
                  <a:gd name="T11" fmla="*/ 3 h 58"/>
                  <a:gd name="T12" fmla="*/ 51 w 73"/>
                  <a:gd name="T13" fmla="*/ 1 h 58"/>
                  <a:gd name="T14" fmla="*/ 50 w 73"/>
                  <a:gd name="T15" fmla="*/ 3 h 58"/>
                  <a:gd name="T16" fmla="*/ 43 w 73"/>
                  <a:gd name="T17" fmla="*/ 13 h 58"/>
                  <a:gd name="T18" fmla="*/ 44 w 73"/>
                  <a:gd name="T19" fmla="*/ 2 h 58"/>
                  <a:gd name="T20" fmla="*/ 38 w 73"/>
                  <a:gd name="T21" fmla="*/ 1 h 58"/>
                  <a:gd name="T22" fmla="*/ 34 w 73"/>
                  <a:gd name="T23" fmla="*/ 7 h 58"/>
                  <a:gd name="T24" fmla="*/ 27 w 73"/>
                  <a:gd name="T25" fmla="*/ 10 h 58"/>
                  <a:gd name="T26" fmla="*/ 23 w 73"/>
                  <a:gd name="T27" fmla="*/ 3 h 58"/>
                  <a:gd name="T28" fmla="*/ 22 w 73"/>
                  <a:gd name="T29" fmla="*/ 3 h 58"/>
                  <a:gd name="T30" fmla="*/ 19 w 73"/>
                  <a:gd name="T31" fmla="*/ 7 h 58"/>
                  <a:gd name="T32" fmla="*/ 17 w 73"/>
                  <a:gd name="T33" fmla="*/ 13 h 58"/>
                  <a:gd name="T34" fmla="*/ 25 w 73"/>
                  <a:gd name="T35" fmla="*/ 20 h 58"/>
                  <a:gd name="T36" fmla="*/ 14 w 73"/>
                  <a:gd name="T37" fmla="*/ 18 h 58"/>
                  <a:gd name="T38" fmla="*/ 4 w 73"/>
                  <a:gd name="T39" fmla="*/ 11 h 58"/>
                  <a:gd name="T40" fmla="*/ 0 w 73"/>
                  <a:gd name="T41" fmla="*/ 20 h 58"/>
                  <a:gd name="T42" fmla="*/ 1 w 73"/>
                  <a:gd name="T43" fmla="*/ 30 h 58"/>
                  <a:gd name="T44" fmla="*/ 16 w 73"/>
                  <a:gd name="T45" fmla="*/ 24 h 58"/>
                  <a:gd name="T46" fmla="*/ 22 w 73"/>
                  <a:gd name="T47" fmla="*/ 24 h 58"/>
                  <a:gd name="T48" fmla="*/ 24 w 73"/>
                  <a:gd name="T49" fmla="*/ 31 h 58"/>
                  <a:gd name="T50" fmla="*/ 20 w 73"/>
                  <a:gd name="T51" fmla="*/ 35 h 58"/>
                  <a:gd name="T52" fmla="*/ 6 w 73"/>
                  <a:gd name="T53" fmla="*/ 41 h 58"/>
                  <a:gd name="T54" fmla="*/ 12 w 73"/>
                  <a:gd name="T55" fmla="*/ 49 h 58"/>
                  <a:gd name="T56" fmla="*/ 22 w 73"/>
                  <a:gd name="T57" fmla="*/ 53 h 58"/>
                  <a:gd name="T58" fmla="*/ 23 w 73"/>
                  <a:gd name="T59" fmla="*/ 41 h 58"/>
                  <a:gd name="T60" fmla="*/ 30 w 73"/>
                  <a:gd name="T61" fmla="*/ 31 h 58"/>
                  <a:gd name="T62" fmla="*/ 29 w 73"/>
                  <a:gd name="T63" fmla="*/ 42 h 58"/>
                  <a:gd name="T64" fmla="*/ 34 w 73"/>
                  <a:gd name="T65" fmla="*/ 45 h 58"/>
                  <a:gd name="T66" fmla="*/ 34 w 73"/>
                  <a:gd name="T67" fmla="*/ 51 h 58"/>
                  <a:gd name="T68" fmla="*/ 38 w 73"/>
                  <a:gd name="T69" fmla="*/ 51 h 58"/>
                  <a:gd name="T70" fmla="*/ 38 w 73"/>
                  <a:gd name="T71" fmla="*/ 45 h 58"/>
                  <a:gd name="T72" fmla="*/ 44 w 73"/>
                  <a:gd name="T73" fmla="*/ 42 h 58"/>
                  <a:gd name="T74" fmla="*/ 43 w 73"/>
                  <a:gd name="T75" fmla="*/ 31 h 58"/>
                  <a:gd name="T76" fmla="*/ 50 w 73"/>
                  <a:gd name="T77" fmla="*/ 41 h 58"/>
                  <a:gd name="T78" fmla="*/ 51 w 73"/>
                  <a:gd name="T79" fmla="*/ 53 h 58"/>
                  <a:gd name="T80" fmla="*/ 61 w 73"/>
                  <a:gd name="T81" fmla="*/ 49 h 58"/>
                  <a:gd name="T82" fmla="*/ 67 w 73"/>
                  <a:gd name="T83" fmla="*/ 41 h 58"/>
                  <a:gd name="T84" fmla="*/ 52 w 73"/>
                  <a:gd name="T85" fmla="*/ 35 h 58"/>
                  <a:gd name="T86" fmla="*/ 48 w 73"/>
                  <a:gd name="T87" fmla="*/ 31 h 58"/>
                  <a:gd name="T88" fmla="*/ 51 w 73"/>
                  <a:gd name="T89" fmla="*/ 24 h 58"/>
                  <a:gd name="T90" fmla="*/ 57 w 73"/>
                  <a:gd name="T91" fmla="*/ 24 h 58"/>
                  <a:gd name="T92" fmla="*/ 71 w 73"/>
                  <a:gd name="T93" fmla="*/ 30 h 58"/>
                  <a:gd name="T94" fmla="*/ 73 w 73"/>
                  <a:gd name="T95" fmla="*/ 2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3" h="58">
                    <a:moveTo>
                      <a:pt x="73" y="20"/>
                    </a:moveTo>
                    <a:cubicBezTo>
                      <a:pt x="65" y="20"/>
                      <a:pt x="65" y="20"/>
                      <a:pt x="65" y="2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18"/>
                      <a:pt x="46" y="17"/>
                      <a:pt x="46" y="16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58" y="0"/>
                      <a:pt x="54" y="0"/>
                      <a:pt x="51" y="1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1" y="12"/>
                      <a:pt x="40" y="11"/>
                      <a:pt x="38" y="11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1" y="1"/>
                      <a:pt x="40" y="1"/>
                      <a:pt x="39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3" y="11"/>
                      <a:pt x="31" y="12"/>
                      <a:pt x="30" y="13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3"/>
                      <a:pt x="23" y="3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6" y="4"/>
                      <a:pt x="11" y="5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6" y="17"/>
                      <a:pt x="26" y="18"/>
                      <a:pt x="25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6" y="26"/>
                      <a:pt x="26" y="27"/>
                      <a:pt x="27" y="28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1" y="32"/>
                      <a:pt x="33" y="33"/>
                      <a:pt x="34" y="33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25" y="54"/>
                      <a:pt x="25" y="54"/>
                      <a:pt x="25" y="54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8" y="58"/>
                      <a:pt x="38" y="58"/>
                      <a:pt x="38" y="58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40" y="33"/>
                      <a:pt x="41" y="32"/>
                      <a:pt x="43" y="31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61" y="49"/>
                      <a:pt x="61" y="49"/>
                      <a:pt x="61" y="49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1"/>
                      <a:pt x="56" y="31"/>
                      <a:pt x="56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27"/>
                      <a:pt x="47" y="26"/>
                      <a:pt x="47" y="24"/>
                    </a:cubicBezTo>
                    <a:cubicBezTo>
                      <a:pt x="51" y="24"/>
                      <a:pt x="51" y="24"/>
                      <a:pt x="51" y="24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69" y="33"/>
                      <a:pt x="69" y="33"/>
                      <a:pt x="69" y="33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73" y="24"/>
                      <a:pt x="73" y="24"/>
                      <a:pt x="73" y="24"/>
                    </a:cubicBezTo>
                    <a:lnTo>
                      <a:pt x="7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3" name="Freeform: Shape 261">
                <a:extLst>
                  <a:ext uri="{FF2B5EF4-FFF2-40B4-BE49-F238E27FC236}">
                    <a16:creationId xmlns:a16="http://schemas.microsoft.com/office/drawing/2014/main" id="{CA961D97-EFBD-F862-986D-23FB34873A6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0536" y="2283466"/>
                <a:ext cx="259787" cy="256111"/>
              </a:xfrm>
              <a:custGeom>
                <a:avLst/>
                <a:gdLst>
                  <a:gd name="T0" fmla="*/ 52 w 59"/>
                  <a:gd name="T1" fmla="*/ 41 h 58"/>
                  <a:gd name="T2" fmla="*/ 55 w 59"/>
                  <a:gd name="T3" fmla="*/ 44 h 58"/>
                  <a:gd name="T4" fmla="*/ 48 w 59"/>
                  <a:gd name="T5" fmla="*/ 52 h 58"/>
                  <a:gd name="T6" fmla="*/ 45 w 59"/>
                  <a:gd name="T7" fmla="*/ 49 h 58"/>
                  <a:gd name="T8" fmla="*/ 37 w 59"/>
                  <a:gd name="T9" fmla="*/ 53 h 58"/>
                  <a:gd name="T10" fmla="*/ 37 w 59"/>
                  <a:gd name="T11" fmla="*/ 58 h 58"/>
                  <a:gd name="T12" fmla="*/ 29 w 59"/>
                  <a:gd name="T13" fmla="*/ 58 h 58"/>
                  <a:gd name="T14" fmla="*/ 29 w 59"/>
                  <a:gd name="T15" fmla="*/ 46 h 58"/>
                  <a:gd name="T16" fmla="*/ 42 w 59"/>
                  <a:gd name="T17" fmla="*/ 40 h 58"/>
                  <a:gd name="T18" fmla="*/ 40 w 59"/>
                  <a:gd name="T19" fmla="*/ 16 h 58"/>
                  <a:gd name="T20" fmla="*/ 40 w 59"/>
                  <a:gd name="T21" fmla="*/ 16 h 58"/>
                  <a:gd name="T22" fmla="*/ 34 w 59"/>
                  <a:gd name="T23" fmla="*/ 13 h 58"/>
                  <a:gd name="T24" fmla="*/ 29 w 59"/>
                  <a:gd name="T25" fmla="*/ 12 h 58"/>
                  <a:gd name="T26" fmla="*/ 29 w 59"/>
                  <a:gd name="T27" fmla="*/ 0 h 58"/>
                  <a:gd name="T28" fmla="*/ 32 w 59"/>
                  <a:gd name="T29" fmla="*/ 0 h 58"/>
                  <a:gd name="T30" fmla="*/ 33 w 59"/>
                  <a:gd name="T31" fmla="*/ 4 h 58"/>
                  <a:gd name="T32" fmla="*/ 41 w 59"/>
                  <a:gd name="T33" fmla="*/ 7 h 58"/>
                  <a:gd name="T34" fmla="*/ 44 w 59"/>
                  <a:gd name="T35" fmla="*/ 3 h 58"/>
                  <a:gd name="T36" fmla="*/ 52 w 59"/>
                  <a:gd name="T37" fmla="*/ 10 h 58"/>
                  <a:gd name="T38" fmla="*/ 49 w 59"/>
                  <a:gd name="T39" fmla="*/ 14 h 58"/>
                  <a:gd name="T40" fmla="*/ 53 w 59"/>
                  <a:gd name="T41" fmla="*/ 22 h 58"/>
                  <a:gd name="T42" fmla="*/ 58 w 59"/>
                  <a:gd name="T43" fmla="*/ 21 h 58"/>
                  <a:gd name="T44" fmla="*/ 59 w 59"/>
                  <a:gd name="T45" fmla="*/ 32 h 58"/>
                  <a:gd name="T46" fmla="*/ 54 w 59"/>
                  <a:gd name="T47" fmla="*/ 32 h 58"/>
                  <a:gd name="T48" fmla="*/ 52 w 59"/>
                  <a:gd name="T49" fmla="*/ 41 h 58"/>
                  <a:gd name="T50" fmla="*/ 29 w 59"/>
                  <a:gd name="T51" fmla="*/ 58 h 58"/>
                  <a:gd name="T52" fmla="*/ 26 w 59"/>
                  <a:gd name="T53" fmla="*/ 58 h 58"/>
                  <a:gd name="T54" fmla="*/ 26 w 59"/>
                  <a:gd name="T55" fmla="*/ 54 h 58"/>
                  <a:gd name="T56" fmla="*/ 18 w 59"/>
                  <a:gd name="T57" fmla="*/ 51 h 58"/>
                  <a:gd name="T58" fmla="*/ 15 w 59"/>
                  <a:gd name="T59" fmla="*/ 55 h 58"/>
                  <a:gd name="T60" fmla="*/ 7 w 59"/>
                  <a:gd name="T61" fmla="*/ 48 h 58"/>
                  <a:gd name="T62" fmla="*/ 9 w 59"/>
                  <a:gd name="T63" fmla="*/ 45 h 58"/>
                  <a:gd name="T64" fmla="*/ 5 w 59"/>
                  <a:gd name="T65" fmla="*/ 37 h 58"/>
                  <a:gd name="T66" fmla="*/ 1 w 59"/>
                  <a:gd name="T67" fmla="*/ 37 h 58"/>
                  <a:gd name="T68" fmla="*/ 0 w 59"/>
                  <a:gd name="T69" fmla="*/ 26 h 58"/>
                  <a:gd name="T70" fmla="*/ 4 w 59"/>
                  <a:gd name="T71" fmla="*/ 26 h 58"/>
                  <a:gd name="T72" fmla="*/ 7 w 59"/>
                  <a:gd name="T73" fmla="*/ 17 h 58"/>
                  <a:gd name="T74" fmla="*/ 4 w 59"/>
                  <a:gd name="T75" fmla="*/ 15 h 58"/>
                  <a:gd name="T76" fmla="*/ 11 w 59"/>
                  <a:gd name="T77" fmla="*/ 6 h 58"/>
                  <a:gd name="T78" fmla="*/ 14 w 59"/>
                  <a:gd name="T79" fmla="*/ 9 h 58"/>
                  <a:gd name="T80" fmla="*/ 22 w 59"/>
                  <a:gd name="T81" fmla="*/ 5 h 58"/>
                  <a:gd name="T82" fmla="*/ 21 w 59"/>
                  <a:gd name="T83" fmla="*/ 1 h 58"/>
                  <a:gd name="T84" fmla="*/ 29 w 59"/>
                  <a:gd name="T85" fmla="*/ 0 h 58"/>
                  <a:gd name="T86" fmla="*/ 29 w 59"/>
                  <a:gd name="T87" fmla="*/ 12 h 58"/>
                  <a:gd name="T88" fmla="*/ 16 w 59"/>
                  <a:gd name="T89" fmla="*/ 18 h 58"/>
                  <a:gd name="T90" fmla="*/ 18 w 59"/>
                  <a:gd name="T91" fmla="*/ 42 h 58"/>
                  <a:gd name="T92" fmla="*/ 24 w 59"/>
                  <a:gd name="T93" fmla="*/ 45 h 58"/>
                  <a:gd name="T94" fmla="*/ 29 w 59"/>
                  <a:gd name="T95" fmla="*/ 46 h 58"/>
                  <a:gd name="T96" fmla="*/ 29 w 59"/>
                  <a:gd name="T9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9" h="58">
                    <a:moveTo>
                      <a:pt x="52" y="41"/>
                    </a:moveTo>
                    <a:cubicBezTo>
                      <a:pt x="55" y="44"/>
                      <a:pt x="55" y="44"/>
                      <a:pt x="55" y="44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5" y="49"/>
                      <a:pt x="45" y="49"/>
                      <a:pt x="45" y="49"/>
                    </a:cubicBezTo>
                    <a:cubicBezTo>
                      <a:pt x="42" y="51"/>
                      <a:pt x="40" y="52"/>
                      <a:pt x="37" y="53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4" y="46"/>
                      <a:pt x="39" y="44"/>
                      <a:pt x="42" y="40"/>
                    </a:cubicBezTo>
                    <a:cubicBezTo>
                      <a:pt x="48" y="33"/>
                      <a:pt x="47" y="22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38" y="15"/>
                      <a:pt x="36" y="14"/>
                      <a:pt x="34" y="13"/>
                    </a:cubicBezTo>
                    <a:cubicBezTo>
                      <a:pt x="33" y="12"/>
                      <a:pt x="31" y="12"/>
                      <a:pt x="29" y="12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6" y="4"/>
                      <a:pt x="38" y="5"/>
                      <a:pt x="41" y="7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51" y="16"/>
                      <a:pt x="53" y="19"/>
                      <a:pt x="53" y="22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54" y="35"/>
                      <a:pt x="53" y="38"/>
                      <a:pt x="52" y="41"/>
                    </a:cubicBezTo>
                    <a:close/>
                    <a:moveTo>
                      <a:pt x="29" y="58"/>
                    </a:moveTo>
                    <a:cubicBezTo>
                      <a:pt x="26" y="58"/>
                      <a:pt x="26" y="58"/>
                      <a:pt x="26" y="58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3" y="54"/>
                      <a:pt x="20" y="53"/>
                      <a:pt x="18" y="51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8" y="42"/>
                      <a:pt x="6" y="40"/>
                      <a:pt x="5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5" y="23"/>
                      <a:pt x="6" y="20"/>
                      <a:pt x="7" y="17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6" y="7"/>
                      <a:pt x="19" y="6"/>
                      <a:pt x="22" y="5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4" y="12"/>
                      <a:pt x="20" y="14"/>
                      <a:pt x="16" y="18"/>
                    </a:cubicBezTo>
                    <a:cubicBezTo>
                      <a:pt x="10" y="25"/>
                      <a:pt x="11" y="36"/>
                      <a:pt x="18" y="42"/>
                    </a:cubicBezTo>
                    <a:cubicBezTo>
                      <a:pt x="20" y="44"/>
                      <a:pt x="22" y="45"/>
                      <a:pt x="24" y="45"/>
                    </a:cubicBezTo>
                    <a:cubicBezTo>
                      <a:pt x="26" y="46"/>
                      <a:pt x="28" y="46"/>
                      <a:pt x="29" y="46"/>
                    </a:cubicBezTo>
                    <a:lnTo>
                      <a:pt x="29" y="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4" name="Freeform: Shape 262">
                <a:extLst>
                  <a:ext uri="{FF2B5EF4-FFF2-40B4-BE49-F238E27FC236}">
                    <a16:creationId xmlns:a16="http://schemas.microsoft.com/office/drawing/2014/main" id="{3FAA784E-FB3E-DD7D-B340-1988FA78947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05347" y="2729517"/>
                <a:ext cx="13480" cy="22057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1 h 5"/>
                  <a:gd name="T4" fmla="*/ 0 w 3"/>
                  <a:gd name="T5" fmla="*/ 0 h 5"/>
                  <a:gd name="T6" fmla="*/ 0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ubicBezTo>
                      <a:pt x="0" y="2"/>
                      <a:pt x="0" y="3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5" name="Freeform: Shape 263">
                <a:extLst>
                  <a:ext uri="{FF2B5EF4-FFF2-40B4-BE49-F238E27FC236}">
                    <a16:creationId xmlns:a16="http://schemas.microsoft.com/office/drawing/2014/main" id="{5AE218CA-50DC-53ED-2DC8-6EF2B1F57CA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00445" y="2671922"/>
                <a:ext cx="49017" cy="53918"/>
              </a:xfrm>
              <a:custGeom>
                <a:avLst/>
                <a:gdLst>
                  <a:gd name="T0" fmla="*/ 5 w 11"/>
                  <a:gd name="T1" fmla="*/ 12 h 12"/>
                  <a:gd name="T2" fmla="*/ 6 w 11"/>
                  <a:gd name="T3" fmla="*/ 12 h 12"/>
                  <a:gd name="T4" fmla="*/ 6 w 11"/>
                  <a:gd name="T5" fmla="*/ 12 h 12"/>
                  <a:gd name="T6" fmla="*/ 11 w 11"/>
                  <a:gd name="T7" fmla="*/ 6 h 12"/>
                  <a:gd name="T8" fmla="*/ 11 w 11"/>
                  <a:gd name="T9" fmla="*/ 6 h 12"/>
                  <a:gd name="T10" fmla="*/ 11 w 11"/>
                  <a:gd name="T11" fmla="*/ 5 h 12"/>
                  <a:gd name="T12" fmla="*/ 5 w 11"/>
                  <a:gd name="T13" fmla="*/ 0 h 12"/>
                  <a:gd name="T14" fmla="*/ 4 w 11"/>
                  <a:gd name="T15" fmla="*/ 0 h 12"/>
                  <a:gd name="T16" fmla="*/ 0 w 11"/>
                  <a:gd name="T17" fmla="*/ 3 h 12"/>
                  <a:gd name="T18" fmla="*/ 1 w 11"/>
                  <a:gd name="T19" fmla="*/ 9 h 12"/>
                  <a:gd name="T20" fmla="*/ 5 w 11"/>
                  <a:gd name="T2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2">
                    <a:moveTo>
                      <a:pt x="5" y="12"/>
                    </a:move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9" y="11"/>
                      <a:pt x="11" y="8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5"/>
                      <a:pt x="0" y="7"/>
                      <a:pt x="1" y="9"/>
                    </a:cubicBezTo>
                    <a:cubicBezTo>
                      <a:pt x="2" y="11"/>
                      <a:pt x="3" y="12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6" name="Freeform: Shape 264">
                <a:extLst>
                  <a:ext uri="{FF2B5EF4-FFF2-40B4-BE49-F238E27FC236}">
                    <a16:creationId xmlns:a16="http://schemas.microsoft.com/office/drawing/2014/main" id="{8D5684AC-B0DA-F08B-6A0F-EE838FEA21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93577" y="2712361"/>
                <a:ext cx="96808" cy="91906"/>
              </a:xfrm>
              <a:custGeom>
                <a:avLst/>
                <a:gdLst>
                  <a:gd name="T0" fmla="*/ 12 w 22"/>
                  <a:gd name="T1" fmla="*/ 21 h 21"/>
                  <a:gd name="T2" fmla="*/ 22 w 22"/>
                  <a:gd name="T3" fmla="*/ 21 h 21"/>
                  <a:gd name="T4" fmla="*/ 6 w 22"/>
                  <a:gd name="T5" fmla="*/ 0 h 21"/>
                  <a:gd name="T6" fmla="*/ 0 w 22"/>
                  <a:gd name="T7" fmla="*/ 5 h 21"/>
                  <a:gd name="T8" fmla="*/ 12 w 22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12" y="21"/>
                    </a:moveTo>
                    <a:cubicBezTo>
                      <a:pt x="22" y="21"/>
                      <a:pt x="22" y="21"/>
                      <a:pt x="22" y="2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3"/>
                      <a:pt x="2" y="5"/>
                      <a:pt x="0" y="5"/>
                    </a:cubicBezTo>
                    <a:lnTo>
                      <a:pt x="12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7" name="Freeform: Shape 265">
                <a:extLst>
                  <a:ext uri="{FF2B5EF4-FFF2-40B4-BE49-F238E27FC236}">
                    <a16:creationId xmlns:a16="http://schemas.microsoft.com/office/drawing/2014/main" id="{09B4EAFC-528A-80C4-019A-7A92C9BF25A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58040" y="2671922"/>
                <a:ext cx="52693" cy="53918"/>
              </a:xfrm>
              <a:custGeom>
                <a:avLst/>
                <a:gdLst>
                  <a:gd name="T0" fmla="*/ 8 w 12"/>
                  <a:gd name="T1" fmla="*/ 0 h 12"/>
                  <a:gd name="T2" fmla="*/ 6 w 12"/>
                  <a:gd name="T3" fmla="*/ 0 h 12"/>
                  <a:gd name="T4" fmla="*/ 1 w 12"/>
                  <a:gd name="T5" fmla="*/ 5 h 12"/>
                  <a:gd name="T6" fmla="*/ 1 w 12"/>
                  <a:gd name="T7" fmla="*/ 6 h 12"/>
                  <a:gd name="T8" fmla="*/ 1 w 12"/>
                  <a:gd name="T9" fmla="*/ 6 h 12"/>
                  <a:gd name="T10" fmla="*/ 5 w 12"/>
                  <a:gd name="T11" fmla="*/ 12 h 12"/>
                  <a:gd name="T12" fmla="*/ 6 w 12"/>
                  <a:gd name="T13" fmla="*/ 12 h 12"/>
                  <a:gd name="T14" fmla="*/ 6 w 12"/>
                  <a:gd name="T15" fmla="*/ 12 h 12"/>
                  <a:gd name="T16" fmla="*/ 12 w 12"/>
                  <a:gd name="T17" fmla="*/ 7 h 12"/>
                  <a:gd name="T18" fmla="*/ 12 w 12"/>
                  <a:gd name="T19" fmla="*/ 7 h 12"/>
                  <a:gd name="T20" fmla="*/ 8 w 12"/>
                  <a:gd name="T2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2">
                    <a:moveTo>
                      <a:pt x="8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4" y="0"/>
                      <a:pt x="1" y="2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8"/>
                      <a:pt x="2" y="11"/>
                      <a:pt x="5" y="12"/>
                    </a:cubicBezTo>
                    <a:cubicBezTo>
                      <a:pt x="5" y="12"/>
                      <a:pt x="5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9" y="12"/>
                      <a:pt x="11" y="10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4"/>
                      <a:pt x="11" y="1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8" name="Freeform: Shape 266">
                <a:extLst>
                  <a:ext uri="{FF2B5EF4-FFF2-40B4-BE49-F238E27FC236}">
                    <a16:creationId xmlns:a16="http://schemas.microsoft.com/office/drawing/2014/main" id="{CED25A59-E94B-3556-CFEA-7FB41538A61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13925" y="2814070"/>
                <a:ext cx="220574" cy="180136"/>
              </a:xfrm>
              <a:custGeom>
                <a:avLst/>
                <a:gdLst>
                  <a:gd name="T0" fmla="*/ 9 w 50"/>
                  <a:gd name="T1" fmla="*/ 41 h 41"/>
                  <a:gd name="T2" fmla="*/ 39 w 50"/>
                  <a:gd name="T3" fmla="*/ 41 h 41"/>
                  <a:gd name="T4" fmla="*/ 50 w 50"/>
                  <a:gd name="T5" fmla="*/ 0 h 41"/>
                  <a:gd name="T6" fmla="*/ 41 w 50"/>
                  <a:gd name="T7" fmla="*/ 0 h 41"/>
                  <a:gd name="T8" fmla="*/ 31 w 50"/>
                  <a:gd name="T9" fmla="*/ 0 h 41"/>
                  <a:gd name="T10" fmla="*/ 0 w 50"/>
                  <a:gd name="T11" fmla="*/ 0 h 41"/>
                  <a:gd name="T12" fmla="*/ 9 w 50"/>
                  <a:gd name="T1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41">
                    <a:moveTo>
                      <a:pt x="9" y="41"/>
                    </a:moveTo>
                    <a:cubicBezTo>
                      <a:pt x="39" y="41"/>
                      <a:pt x="39" y="41"/>
                      <a:pt x="39" y="41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4"/>
                      <a:pt x="5" y="28"/>
                      <a:pt x="9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9" name="Freeform: Shape 267">
                <a:extLst>
                  <a:ext uri="{FF2B5EF4-FFF2-40B4-BE49-F238E27FC236}">
                    <a16:creationId xmlns:a16="http://schemas.microsoft.com/office/drawing/2014/main" id="{FCDA62FF-2141-F078-5576-236D48B1D22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35824" y="2010199"/>
                <a:ext cx="88230" cy="88230"/>
              </a:xfrm>
              <a:custGeom>
                <a:avLst/>
                <a:gdLst>
                  <a:gd name="T0" fmla="*/ 17 w 20"/>
                  <a:gd name="T1" fmla="*/ 0 h 20"/>
                  <a:gd name="T2" fmla="*/ 9 w 20"/>
                  <a:gd name="T3" fmla="*/ 0 h 20"/>
                  <a:gd name="T4" fmla="*/ 0 w 20"/>
                  <a:gd name="T5" fmla="*/ 9 h 20"/>
                  <a:gd name="T6" fmla="*/ 0 w 20"/>
                  <a:gd name="T7" fmla="*/ 20 h 20"/>
                  <a:gd name="T8" fmla="*/ 7 w 20"/>
                  <a:gd name="T9" fmla="*/ 20 h 20"/>
                  <a:gd name="T10" fmla="*/ 7 w 20"/>
                  <a:gd name="T11" fmla="*/ 9 h 20"/>
                  <a:gd name="T12" fmla="*/ 9 w 20"/>
                  <a:gd name="T13" fmla="*/ 7 h 20"/>
                  <a:gd name="T14" fmla="*/ 20 w 20"/>
                  <a:gd name="T15" fmla="*/ 7 h 20"/>
                  <a:gd name="T16" fmla="*/ 17 w 20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0">
                    <a:moveTo>
                      <a:pt x="17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8" y="7"/>
                      <a:pt x="9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4"/>
                      <a:pt x="18" y="2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0" name="Freeform: Shape 268">
                <a:extLst>
                  <a:ext uri="{FF2B5EF4-FFF2-40B4-BE49-F238E27FC236}">
                    <a16:creationId xmlns:a16="http://schemas.microsoft.com/office/drawing/2014/main" id="{DA7B0BFC-B180-796B-215C-9F8A1FB8051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08865" y="2142544"/>
                <a:ext cx="198517" cy="149500"/>
              </a:xfrm>
              <a:custGeom>
                <a:avLst/>
                <a:gdLst>
                  <a:gd name="T0" fmla="*/ 35 w 45"/>
                  <a:gd name="T1" fmla="*/ 0 h 34"/>
                  <a:gd name="T2" fmla="*/ 29 w 45"/>
                  <a:gd name="T3" fmla="*/ 0 h 34"/>
                  <a:gd name="T4" fmla="*/ 29 w 45"/>
                  <a:gd name="T5" fmla="*/ 9 h 34"/>
                  <a:gd name="T6" fmla="*/ 34 w 45"/>
                  <a:gd name="T7" fmla="*/ 15 h 34"/>
                  <a:gd name="T8" fmla="*/ 31 w 45"/>
                  <a:gd name="T9" fmla="*/ 19 h 34"/>
                  <a:gd name="T10" fmla="*/ 31 w 45"/>
                  <a:gd name="T11" fmla="*/ 19 h 34"/>
                  <a:gd name="T12" fmla="*/ 31 w 45"/>
                  <a:gd name="T13" fmla="*/ 27 h 34"/>
                  <a:gd name="T14" fmla="*/ 29 w 45"/>
                  <a:gd name="T15" fmla="*/ 27 h 34"/>
                  <a:gd name="T16" fmla="*/ 29 w 45"/>
                  <a:gd name="T17" fmla="*/ 34 h 34"/>
                  <a:gd name="T18" fmla="*/ 45 w 45"/>
                  <a:gd name="T19" fmla="*/ 34 h 34"/>
                  <a:gd name="T20" fmla="*/ 35 w 45"/>
                  <a:gd name="T21" fmla="*/ 0 h 34"/>
                  <a:gd name="T22" fmla="*/ 29 w 45"/>
                  <a:gd name="T23" fmla="*/ 0 h 34"/>
                  <a:gd name="T24" fmla="*/ 0 w 45"/>
                  <a:gd name="T25" fmla="*/ 0 h 34"/>
                  <a:gd name="T26" fmla="*/ 0 w 45"/>
                  <a:gd name="T27" fmla="*/ 34 h 34"/>
                  <a:gd name="T28" fmla="*/ 29 w 45"/>
                  <a:gd name="T29" fmla="*/ 34 h 34"/>
                  <a:gd name="T30" fmla="*/ 29 w 45"/>
                  <a:gd name="T31" fmla="*/ 27 h 34"/>
                  <a:gd name="T32" fmla="*/ 27 w 45"/>
                  <a:gd name="T33" fmla="*/ 27 h 34"/>
                  <a:gd name="T34" fmla="*/ 27 w 45"/>
                  <a:gd name="T35" fmla="*/ 19 h 34"/>
                  <a:gd name="T36" fmla="*/ 24 w 45"/>
                  <a:gd name="T37" fmla="*/ 15 h 34"/>
                  <a:gd name="T38" fmla="*/ 29 w 45"/>
                  <a:gd name="T39" fmla="*/ 9 h 34"/>
                  <a:gd name="T40" fmla="*/ 29 w 45"/>
                  <a:gd name="T41" fmla="*/ 9 h 34"/>
                  <a:gd name="T42" fmla="*/ 29 w 45"/>
                  <a:gd name="T4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" h="34">
                    <a:moveTo>
                      <a:pt x="35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32" y="9"/>
                      <a:pt x="34" y="12"/>
                      <a:pt x="34" y="15"/>
                    </a:cubicBezTo>
                    <a:cubicBezTo>
                      <a:pt x="34" y="17"/>
                      <a:pt x="33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2" y="22"/>
                      <a:pt x="39" y="11"/>
                      <a:pt x="35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5" y="19"/>
                      <a:pt x="24" y="17"/>
                      <a:pt x="24" y="15"/>
                    </a:cubicBezTo>
                    <a:cubicBezTo>
                      <a:pt x="24" y="12"/>
                      <a:pt x="26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1" name="Freeform: Shape 269">
                <a:extLst>
                  <a:ext uri="{FF2B5EF4-FFF2-40B4-BE49-F238E27FC236}">
                    <a16:creationId xmlns:a16="http://schemas.microsoft.com/office/drawing/2014/main" id="{C8D6EC96-ACF6-A4DB-4A13-E24B5F794CC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69005" y="1537190"/>
                <a:ext cx="155627" cy="66172"/>
              </a:xfrm>
              <a:custGeom>
                <a:avLst/>
                <a:gdLst>
                  <a:gd name="T0" fmla="*/ 0 w 127"/>
                  <a:gd name="T1" fmla="*/ 29 h 54"/>
                  <a:gd name="T2" fmla="*/ 51 w 127"/>
                  <a:gd name="T3" fmla="*/ 54 h 54"/>
                  <a:gd name="T4" fmla="*/ 127 w 127"/>
                  <a:gd name="T5" fmla="*/ 54 h 54"/>
                  <a:gd name="T6" fmla="*/ 15 w 127"/>
                  <a:gd name="T7" fmla="*/ 0 h 54"/>
                  <a:gd name="T8" fmla="*/ 0 w 127"/>
                  <a:gd name="T9" fmla="*/ 2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54">
                    <a:moveTo>
                      <a:pt x="0" y="29"/>
                    </a:moveTo>
                    <a:lnTo>
                      <a:pt x="51" y="54"/>
                    </a:lnTo>
                    <a:lnTo>
                      <a:pt x="127" y="54"/>
                    </a:lnTo>
                    <a:lnTo>
                      <a:pt x="15" y="0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2" name="Freeform: Shape 270">
                <a:extLst>
                  <a:ext uri="{FF2B5EF4-FFF2-40B4-BE49-F238E27FC236}">
                    <a16:creationId xmlns:a16="http://schemas.microsoft.com/office/drawing/2014/main" id="{AA6BB5FA-8339-282E-680A-A184EDAF839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69005" y="1611940"/>
                <a:ext cx="376202" cy="189939"/>
              </a:xfrm>
              <a:custGeom>
                <a:avLst/>
                <a:gdLst>
                  <a:gd name="T0" fmla="*/ 123 w 307"/>
                  <a:gd name="T1" fmla="*/ 155 h 155"/>
                  <a:gd name="T2" fmla="*/ 245 w 307"/>
                  <a:gd name="T3" fmla="*/ 155 h 155"/>
                  <a:gd name="T4" fmla="*/ 245 w 307"/>
                  <a:gd name="T5" fmla="*/ 123 h 155"/>
                  <a:gd name="T6" fmla="*/ 307 w 307"/>
                  <a:gd name="T7" fmla="*/ 123 h 155"/>
                  <a:gd name="T8" fmla="*/ 307 w 307"/>
                  <a:gd name="T9" fmla="*/ 33 h 155"/>
                  <a:gd name="T10" fmla="*/ 245 w 307"/>
                  <a:gd name="T11" fmla="*/ 33 h 155"/>
                  <a:gd name="T12" fmla="*/ 245 w 307"/>
                  <a:gd name="T13" fmla="*/ 0 h 155"/>
                  <a:gd name="T14" fmla="*/ 145 w 307"/>
                  <a:gd name="T15" fmla="*/ 0 h 155"/>
                  <a:gd name="T16" fmla="*/ 123 w 307"/>
                  <a:gd name="T17" fmla="*/ 0 h 155"/>
                  <a:gd name="T18" fmla="*/ 123 w 307"/>
                  <a:gd name="T19" fmla="*/ 62 h 155"/>
                  <a:gd name="T20" fmla="*/ 184 w 307"/>
                  <a:gd name="T21" fmla="*/ 62 h 155"/>
                  <a:gd name="T22" fmla="*/ 184 w 307"/>
                  <a:gd name="T23" fmla="*/ 94 h 155"/>
                  <a:gd name="T24" fmla="*/ 123 w 307"/>
                  <a:gd name="T25" fmla="*/ 94 h 155"/>
                  <a:gd name="T26" fmla="*/ 123 w 307"/>
                  <a:gd name="T27" fmla="*/ 155 h 155"/>
                  <a:gd name="T28" fmla="*/ 0 w 307"/>
                  <a:gd name="T29" fmla="*/ 155 h 155"/>
                  <a:gd name="T30" fmla="*/ 123 w 307"/>
                  <a:gd name="T31" fmla="*/ 155 h 155"/>
                  <a:gd name="T32" fmla="*/ 123 w 307"/>
                  <a:gd name="T33" fmla="*/ 94 h 155"/>
                  <a:gd name="T34" fmla="*/ 62 w 307"/>
                  <a:gd name="T35" fmla="*/ 94 h 155"/>
                  <a:gd name="T36" fmla="*/ 62 w 307"/>
                  <a:gd name="T37" fmla="*/ 62 h 155"/>
                  <a:gd name="T38" fmla="*/ 62 w 307"/>
                  <a:gd name="T39" fmla="*/ 62 h 155"/>
                  <a:gd name="T40" fmla="*/ 123 w 307"/>
                  <a:gd name="T41" fmla="*/ 62 h 155"/>
                  <a:gd name="T42" fmla="*/ 123 w 307"/>
                  <a:gd name="T43" fmla="*/ 0 h 155"/>
                  <a:gd name="T44" fmla="*/ 65 w 307"/>
                  <a:gd name="T45" fmla="*/ 0 h 155"/>
                  <a:gd name="T46" fmla="*/ 0 w 307"/>
                  <a:gd name="T47" fmla="*/ 0 h 155"/>
                  <a:gd name="T48" fmla="*/ 0 w 307"/>
                  <a:gd name="T49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07" h="155">
                    <a:moveTo>
                      <a:pt x="123" y="155"/>
                    </a:moveTo>
                    <a:lnTo>
                      <a:pt x="245" y="155"/>
                    </a:lnTo>
                    <a:lnTo>
                      <a:pt x="245" y="123"/>
                    </a:lnTo>
                    <a:lnTo>
                      <a:pt x="307" y="123"/>
                    </a:lnTo>
                    <a:lnTo>
                      <a:pt x="307" y="33"/>
                    </a:lnTo>
                    <a:lnTo>
                      <a:pt x="245" y="33"/>
                    </a:lnTo>
                    <a:lnTo>
                      <a:pt x="245" y="0"/>
                    </a:lnTo>
                    <a:lnTo>
                      <a:pt x="145" y="0"/>
                    </a:lnTo>
                    <a:lnTo>
                      <a:pt x="123" y="0"/>
                    </a:lnTo>
                    <a:lnTo>
                      <a:pt x="123" y="62"/>
                    </a:lnTo>
                    <a:lnTo>
                      <a:pt x="184" y="62"/>
                    </a:lnTo>
                    <a:lnTo>
                      <a:pt x="184" y="94"/>
                    </a:lnTo>
                    <a:lnTo>
                      <a:pt x="123" y="94"/>
                    </a:lnTo>
                    <a:lnTo>
                      <a:pt x="123" y="155"/>
                    </a:lnTo>
                    <a:close/>
                    <a:moveTo>
                      <a:pt x="0" y="155"/>
                    </a:moveTo>
                    <a:lnTo>
                      <a:pt x="123" y="155"/>
                    </a:lnTo>
                    <a:lnTo>
                      <a:pt x="123" y="94"/>
                    </a:lnTo>
                    <a:lnTo>
                      <a:pt x="62" y="94"/>
                    </a:lnTo>
                    <a:lnTo>
                      <a:pt x="62" y="62"/>
                    </a:lnTo>
                    <a:lnTo>
                      <a:pt x="62" y="62"/>
                    </a:lnTo>
                    <a:lnTo>
                      <a:pt x="123" y="62"/>
                    </a:lnTo>
                    <a:lnTo>
                      <a:pt x="123" y="0"/>
                    </a:lnTo>
                    <a:lnTo>
                      <a:pt x="65" y="0"/>
                    </a:lnTo>
                    <a:lnTo>
                      <a:pt x="0" y="0"/>
                    </a:lnTo>
                    <a:lnTo>
                      <a:pt x="0" y="1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3" name="Freeform: Shape 271">
                <a:extLst>
                  <a:ext uri="{FF2B5EF4-FFF2-40B4-BE49-F238E27FC236}">
                    <a16:creationId xmlns:a16="http://schemas.microsoft.com/office/drawing/2014/main" id="{4E1309A6-1786-2D8F-1DBB-733B6BE54E5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37918" y="1788400"/>
                <a:ext cx="84553" cy="142148"/>
              </a:xfrm>
              <a:custGeom>
                <a:avLst/>
                <a:gdLst>
                  <a:gd name="T0" fmla="*/ 0 w 19"/>
                  <a:gd name="T1" fmla="*/ 22 h 32"/>
                  <a:gd name="T2" fmla="*/ 0 w 19"/>
                  <a:gd name="T3" fmla="*/ 27 h 32"/>
                  <a:gd name="T4" fmla="*/ 6 w 19"/>
                  <a:gd name="T5" fmla="*/ 32 h 32"/>
                  <a:gd name="T6" fmla="*/ 14 w 19"/>
                  <a:gd name="T7" fmla="*/ 32 h 32"/>
                  <a:gd name="T8" fmla="*/ 19 w 19"/>
                  <a:gd name="T9" fmla="*/ 27 h 32"/>
                  <a:gd name="T10" fmla="*/ 19 w 19"/>
                  <a:gd name="T11" fmla="*/ 22 h 32"/>
                  <a:gd name="T12" fmla="*/ 12 w 19"/>
                  <a:gd name="T13" fmla="*/ 22 h 32"/>
                  <a:gd name="T14" fmla="*/ 12 w 19"/>
                  <a:gd name="T15" fmla="*/ 18 h 32"/>
                  <a:gd name="T16" fmla="*/ 19 w 19"/>
                  <a:gd name="T17" fmla="*/ 18 h 32"/>
                  <a:gd name="T18" fmla="*/ 19 w 19"/>
                  <a:gd name="T19" fmla="*/ 12 h 32"/>
                  <a:gd name="T20" fmla="*/ 12 w 19"/>
                  <a:gd name="T21" fmla="*/ 12 h 32"/>
                  <a:gd name="T22" fmla="*/ 12 w 19"/>
                  <a:gd name="T23" fmla="*/ 8 h 32"/>
                  <a:gd name="T24" fmla="*/ 19 w 19"/>
                  <a:gd name="T25" fmla="*/ 8 h 32"/>
                  <a:gd name="T26" fmla="*/ 19 w 19"/>
                  <a:gd name="T27" fmla="*/ 6 h 32"/>
                  <a:gd name="T28" fmla="*/ 14 w 19"/>
                  <a:gd name="T29" fmla="*/ 0 h 32"/>
                  <a:gd name="T30" fmla="*/ 6 w 19"/>
                  <a:gd name="T31" fmla="*/ 0 h 32"/>
                  <a:gd name="T32" fmla="*/ 0 w 19"/>
                  <a:gd name="T33" fmla="*/ 6 h 32"/>
                  <a:gd name="T34" fmla="*/ 0 w 19"/>
                  <a:gd name="T35" fmla="*/ 8 h 32"/>
                  <a:gd name="T36" fmla="*/ 7 w 19"/>
                  <a:gd name="T37" fmla="*/ 8 h 32"/>
                  <a:gd name="T38" fmla="*/ 7 w 19"/>
                  <a:gd name="T39" fmla="*/ 12 h 32"/>
                  <a:gd name="T40" fmla="*/ 0 w 19"/>
                  <a:gd name="T41" fmla="*/ 12 h 32"/>
                  <a:gd name="T42" fmla="*/ 0 w 19"/>
                  <a:gd name="T43" fmla="*/ 18 h 32"/>
                  <a:gd name="T44" fmla="*/ 7 w 19"/>
                  <a:gd name="T45" fmla="*/ 18 h 32"/>
                  <a:gd name="T46" fmla="*/ 7 w 19"/>
                  <a:gd name="T47" fmla="*/ 22 h 32"/>
                  <a:gd name="T48" fmla="*/ 0 w 19"/>
                  <a:gd name="T4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2">
                    <a:moveTo>
                      <a:pt x="0" y="22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30"/>
                      <a:pt x="3" y="32"/>
                      <a:pt x="6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7" y="32"/>
                      <a:pt x="19" y="30"/>
                      <a:pt x="19" y="27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3"/>
                      <a:pt x="17" y="0"/>
                      <a:pt x="1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22"/>
                      <a:pt x="7" y="22"/>
                      <a:pt x="7" y="22"/>
                    </a:cubicBez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4" name="Freeform: Shape 272">
                <a:extLst>
                  <a:ext uri="{FF2B5EF4-FFF2-40B4-BE49-F238E27FC236}">
                    <a16:creationId xmlns:a16="http://schemas.microsoft.com/office/drawing/2014/main" id="{50A7ADB4-BCD0-0CED-DBBA-91BDDB42A09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15860" y="1917068"/>
                <a:ext cx="132345" cy="83328"/>
              </a:xfrm>
              <a:custGeom>
                <a:avLst/>
                <a:gdLst>
                  <a:gd name="T0" fmla="*/ 0 w 30"/>
                  <a:gd name="T1" fmla="*/ 0 h 19"/>
                  <a:gd name="T2" fmla="*/ 10 w 30"/>
                  <a:gd name="T3" fmla="*/ 9 h 19"/>
                  <a:gd name="T4" fmla="*/ 13 w 30"/>
                  <a:gd name="T5" fmla="*/ 9 h 19"/>
                  <a:gd name="T6" fmla="*/ 13 w 30"/>
                  <a:gd name="T7" fmla="*/ 15 h 19"/>
                  <a:gd name="T8" fmla="*/ 9 w 30"/>
                  <a:gd name="T9" fmla="*/ 15 h 19"/>
                  <a:gd name="T10" fmla="*/ 9 w 30"/>
                  <a:gd name="T11" fmla="*/ 19 h 19"/>
                  <a:gd name="T12" fmla="*/ 21 w 30"/>
                  <a:gd name="T13" fmla="*/ 19 h 19"/>
                  <a:gd name="T14" fmla="*/ 21 w 30"/>
                  <a:gd name="T15" fmla="*/ 15 h 19"/>
                  <a:gd name="T16" fmla="*/ 17 w 30"/>
                  <a:gd name="T17" fmla="*/ 15 h 19"/>
                  <a:gd name="T18" fmla="*/ 17 w 30"/>
                  <a:gd name="T19" fmla="*/ 9 h 19"/>
                  <a:gd name="T20" fmla="*/ 20 w 30"/>
                  <a:gd name="T21" fmla="*/ 9 h 19"/>
                  <a:gd name="T22" fmla="*/ 30 w 30"/>
                  <a:gd name="T23" fmla="*/ 0 h 19"/>
                  <a:gd name="T24" fmla="*/ 26 w 30"/>
                  <a:gd name="T25" fmla="*/ 0 h 19"/>
                  <a:gd name="T26" fmla="*/ 20 w 30"/>
                  <a:gd name="T27" fmla="*/ 5 h 19"/>
                  <a:gd name="T28" fmla="*/ 10 w 30"/>
                  <a:gd name="T29" fmla="*/ 5 h 19"/>
                  <a:gd name="T30" fmla="*/ 4 w 30"/>
                  <a:gd name="T31" fmla="*/ 0 h 19"/>
                  <a:gd name="T32" fmla="*/ 0 w 30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19">
                    <a:moveTo>
                      <a:pt x="0" y="0"/>
                    </a:moveTo>
                    <a:cubicBezTo>
                      <a:pt x="1" y="5"/>
                      <a:pt x="5" y="9"/>
                      <a:pt x="10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5" y="9"/>
                      <a:pt x="29" y="5"/>
                      <a:pt x="30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5" y="2"/>
                      <a:pt x="23" y="5"/>
                      <a:pt x="2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5"/>
                      <a:pt x="4" y="2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5" name="Freeform: Shape 273">
                <a:extLst>
                  <a:ext uri="{FF2B5EF4-FFF2-40B4-BE49-F238E27FC236}">
                    <a16:creationId xmlns:a16="http://schemas.microsoft.com/office/drawing/2014/main" id="{F7AD4E71-7699-DCF8-1893-9FC408C0363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69426" y="2200138"/>
                <a:ext cx="269591" cy="136021"/>
              </a:xfrm>
              <a:custGeom>
                <a:avLst/>
                <a:gdLst>
                  <a:gd name="T0" fmla="*/ 53 w 61"/>
                  <a:gd name="T1" fmla="*/ 22 h 31"/>
                  <a:gd name="T2" fmla="*/ 61 w 61"/>
                  <a:gd name="T3" fmla="*/ 11 h 31"/>
                  <a:gd name="T4" fmla="*/ 53 w 61"/>
                  <a:gd name="T5" fmla="*/ 1 h 31"/>
                  <a:gd name="T6" fmla="*/ 53 w 61"/>
                  <a:gd name="T7" fmla="*/ 5 h 31"/>
                  <a:gd name="T8" fmla="*/ 57 w 61"/>
                  <a:gd name="T9" fmla="*/ 11 h 31"/>
                  <a:gd name="T10" fmla="*/ 53 w 61"/>
                  <a:gd name="T11" fmla="*/ 17 h 31"/>
                  <a:gd name="T12" fmla="*/ 53 w 61"/>
                  <a:gd name="T13" fmla="*/ 22 h 31"/>
                  <a:gd name="T14" fmla="*/ 26 w 61"/>
                  <a:gd name="T15" fmla="*/ 31 h 31"/>
                  <a:gd name="T16" fmla="*/ 46 w 61"/>
                  <a:gd name="T17" fmla="*/ 21 h 31"/>
                  <a:gd name="T18" fmla="*/ 51 w 61"/>
                  <a:gd name="T19" fmla="*/ 22 h 31"/>
                  <a:gd name="T20" fmla="*/ 53 w 61"/>
                  <a:gd name="T21" fmla="*/ 22 h 31"/>
                  <a:gd name="T22" fmla="*/ 53 w 61"/>
                  <a:gd name="T23" fmla="*/ 17 h 31"/>
                  <a:gd name="T24" fmla="*/ 51 w 61"/>
                  <a:gd name="T25" fmla="*/ 17 h 31"/>
                  <a:gd name="T26" fmla="*/ 49 w 61"/>
                  <a:gd name="T27" fmla="*/ 17 h 31"/>
                  <a:gd name="T28" fmla="*/ 52 w 61"/>
                  <a:gd name="T29" fmla="*/ 5 h 31"/>
                  <a:gd name="T30" fmla="*/ 52 w 61"/>
                  <a:gd name="T31" fmla="*/ 5 h 31"/>
                  <a:gd name="T32" fmla="*/ 52 w 61"/>
                  <a:gd name="T33" fmla="*/ 5 h 31"/>
                  <a:gd name="T34" fmla="*/ 53 w 61"/>
                  <a:gd name="T35" fmla="*/ 5 h 31"/>
                  <a:gd name="T36" fmla="*/ 53 w 61"/>
                  <a:gd name="T37" fmla="*/ 1 h 31"/>
                  <a:gd name="T38" fmla="*/ 51 w 61"/>
                  <a:gd name="T39" fmla="*/ 0 h 31"/>
                  <a:gd name="T40" fmla="*/ 51 w 61"/>
                  <a:gd name="T41" fmla="*/ 0 h 31"/>
                  <a:gd name="T42" fmla="*/ 1 w 61"/>
                  <a:gd name="T43" fmla="*/ 0 h 31"/>
                  <a:gd name="T44" fmla="*/ 0 w 61"/>
                  <a:gd name="T45" fmla="*/ 5 h 31"/>
                  <a:gd name="T46" fmla="*/ 26 w 61"/>
                  <a:gd name="T4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1" h="31">
                    <a:moveTo>
                      <a:pt x="53" y="22"/>
                    </a:moveTo>
                    <a:cubicBezTo>
                      <a:pt x="58" y="21"/>
                      <a:pt x="61" y="16"/>
                      <a:pt x="61" y="11"/>
                    </a:cubicBezTo>
                    <a:cubicBezTo>
                      <a:pt x="61" y="6"/>
                      <a:pt x="58" y="1"/>
                      <a:pt x="53" y="1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5" y="6"/>
                      <a:pt x="57" y="8"/>
                      <a:pt x="57" y="11"/>
                    </a:cubicBezTo>
                    <a:cubicBezTo>
                      <a:pt x="57" y="14"/>
                      <a:pt x="55" y="16"/>
                      <a:pt x="53" y="17"/>
                    </a:cubicBezTo>
                    <a:lnTo>
                      <a:pt x="53" y="22"/>
                    </a:lnTo>
                    <a:close/>
                    <a:moveTo>
                      <a:pt x="26" y="31"/>
                    </a:moveTo>
                    <a:cubicBezTo>
                      <a:pt x="34" y="31"/>
                      <a:pt x="41" y="27"/>
                      <a:pt x="46" y="21"/>
                    </a:cubicBezTo>
                    <a:cubicBezTo>
                      <a:pt x="47" y="22"/>
                      <a:pt x="49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1" y="17"/>
                      <a:pt x="51" y="17"/>
                    </a:cubicBezTo>
                    <a:cubicBezTo>
                      <a:pt x="50" y="17"/>
                      <a:pt x="49" y="17"/>
                      <a:pt x="49" y="17"/>
                    </a:cubicBezTo>
                    <a:cubicBezTo>
                      <a:pt x="51" y="13"/>
                      <a:pt x="52" y="9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0"/>
                      <a:pt x="52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5"/>
                    </a:cubicBezTo>
                    <a:cubicBezTo>
                      <a:pt x="0" y="19"/>
                      <a:pt x="12" y="31"/>
                      <a:pt x="2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6" name="Rectangle 274">
                <a:extLst>
                  <a:ext uri="{FF2B5EF4-FFF2-40B4-BE49-F238E27FC236}">
                    <a16:creationId xmlns:a16="http://schemas.microsoft.com/office/drawing/2014/main" id="{C718685A-0992-B94F-3F2D-A56AE4AC60B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69426" y="2345962"/>
                <a:ext cx="247533" cy="2205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7" name="Freeform: Shape 275">
                <a:extLst>
                  <a:ext uri="{FF2B5EF4-FFF2-40B4-BE49-F238E27FC236}">
                    <a16:creationId xmlns:a16="http://schemas.microsoft.com/office/drawing/2014/main" id="{16965C40-BE65-0FF6-0131-09D5BF27AA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27020" y="2080048"/>
                <a:ext cx="44115" cy="115189"/>
              </a:xfrm>
              <a:custGeom>
                <a:avLst/>
                <a:gdLst>
                  <a:gd name="T0" fmla="*/ 3 w 10"/>
                  <a:gd name="T1" fmla="*/ 19 h 26"/>
                  <a:gd name="T2" fmla="*/ 5 w 10"/>
                  <a:gd name="T3" fmla="*/ 25 h 26"/>
                  <a:gd name="T4" fmla="*/ 9 w 10"/>
                  <a:gd name="T5" fmla="*/ 16 h 26"/>
                  <a:gd name="T6" fmla="*/ 7 w 10"/>
                  <a:gd name="T7" fmla="*/ 11 h 26"/>
                  <a:gd name="T8" fmla="*/ 6 w 10"/>
                  <a:gd name="T9" fmla="*/ 7 h 26"/>
                  <a:gd name="T10" fmla="*/ 4 w 10"/>
                  <a:gd name="T11" fmla="*/ 2 h 26"/>
                  <a:gd name="T12" fmla="*/ 1 w 10"/>
                  <a:gd name="T13" fmla="*/ 11 h 26"/>
                  <a:gd name="T14" fmla="*/ 3 w 10"/>
                  <a:gd name="T15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6">
                    <a:moveTo>
                      <a:pt x="3" y="19"/>
                    </a:moveTo>
                    <a:cubicBezTo>
                      <a:pt x="0" y="21"/>
                      <a:pt x="2" y="26"/>
                      <a:pt x="5" y="25"/>
                    </a:cubicBezTo>
                    <a:cubicBezTo>
                      <a:pt x="9" y="23"/>
                      <a:pt x="10" y="19"/>
                      <a:pt x="9" y="16"/>
                    </a:cubicBezTo>
                    <a:cubicBezTo>
                      <a:pt x="9" y="14"/>
                      <a:pt x="7" y="12"/>
                      <a:pt x="7" y="11"/>
                    </a:cubicBezTo>
                    <a:cubicBezTo>
                      <a:pt x="6" y="10"/>
                      <a:pt x="5" y="7"/>
                      <a:pt x="6" y="7"/>
                    </a:cubicBezTo>
                    <a:cubicBezTo>
                      <a:pt x="9" y="5"/>
                      <a:pt x="7" y="0"/>
                      <a:pt x="4" y="2"/>
                    </a:cubicBezTo>
                    <a:cubicBezTo>
                      <a:pt x="1" y="4"/>
                      <a:pt x="0" y="8"/>
                      <a:pt x="1" y="11"/>
                    </a:cubicBezTo>
                    <a:cubicBezTo>
                      <a:pt x="1" y="12"/>
                      <a:pt x="6" y="19"/>
                      <a:pt x="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8" name="Freeform: Shape 276">
                <a:extLst>
                  <a:ext uri="{FF2B5EF4-FFF2-40B4-BE49-F238E27FC236}">
                    <a16:creationId xmlns:a16="http://schemas.microsoft.com/office/drawing/2014/main" id="{800FC43F-3075-578B-12B1-454FD202BA9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88291" y="2080048"/>
                <a:ext cx="44115" cy="115189"/>
              </a:xfrm>
              <a:custGeom>
                <a:avLst/>
                <a:gdLst>
                  <a:gd name="T0" fmla="*/ 4 w 10"/>
                  <a:gd name="T1" fmla="*/ 19 h 26"/>
                  <a:gd name="T2" fmla="*/ 5 w 10"/>
                  <a:gd name="T3" fmla="*/ 25 h 26"/>
                  <a:gd name="T4" fmla="*/ 9 w 10"/>
                  <a:gd name="T5" fmla="*/ 16 h 26"/>
                  <a:gd name="T6" fmla="*/ 7 w 10"/>
                  <a:gd name="T7" fmla="*/ 11 h 26"/>
                  <a:gd name="T8" fmla="*/ 7 w 10"/>
                  <a:gd name="T9" fmla="*/ 7 h 26"/>
                  <a:gd name="T10" fmla="*/ 4 w 10"/>
                  <a:gd name="T11" fmla="*/ 2 h 26"/>
                  <a:gd name="T12" fmla="*/ 1 w 10"/>
                  <a:gd name="T13" fmla="*/ 11 h 26"/>
                  <a:gd name="T14" fmla="*/ 4 w 10"/>
                  <a:gd name="T15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6">
                    <a:moveTo>
                      <a:pt x="4" y="19"/>
                    </a:moveTo>
                    <a:cubicBezTo>
                      <a:pt x="1" y="21"/>
                      <a:pt x="2" y="26"/>
                      <a:pt x="5" y="25"/>
                    </a:cubicBezTo>
                    <a:cubicBezTo>
                      <a:pt x="9" y="23"/>
                      <a:pt x="10" y="19"/>
                      <a:pt x="9" y="16"/>
                    </a:cubicBezTo>
                    <a:cubicBezTo>
                      <a:pt x="9" y="14"/>
                      <a:pt x="8" y="12"/>
                      <a:pt x="7" y="11"/>
                    </a:cubicBezTo>
                    <a:cubicBezTo>
                      <a:pt x="6" y="10"/>
                      <a:pt x="5" y="7"/>
                      <a:pt x="7" y="7"/>
                    </a:cubicBezTo>
                    <a:cubicBezTo>
                      <a:pt x="10" y="5"/>
                      <a:pt x="7" y="0"/>
                      <a:pt x="4" y="2"/>
                    </a:cubicBezTo>
                    <a:cubicBezTo>
                      <a:pt x="1" y="4"/>
                      <a:pt x="0" y="8"/>
                      <a:pt x="1" y="11"/>
                    </a:cubicBezTo>
                    <a:cubicBezTo>
                      <a:pt x="2" y="12"/>
                      <a:pt x="6" y="19"/>
                      <a:pt x="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9" name="Freeform: Shape 277">
                <a:extLst>
                  <a:ext uri="{FF2B5EF4-FFF2-40B4-BE49-F238E27FC236}">
                    <a16:creationId xmlns:a16="http://schemas.microsoft.com/office/drawing/2014/main" id="{985B5F83-3AF1-2FB9-78B1-4D5AD72D8D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94707" y="1638899"/>
                <a:ext cx="220574" cy="220574"/>
              </a:xfrm>
              <a:custGeom>
                <a:avLst/>
                <a:gdLst>
                  <a:gd name="T0" fmla="*/ 25 w 50"/>
                  <a:gd name="T1" fmla="*/ 47 h 50"/>
                  <a:gd name="T2" fmla="*/ 29 w 50"/>
                  <a:gd name="T3" fmla="*/ 46 h 50"/>
                  <a:gd name="T4" fmla="*/ 30 w 50"/>
                  <a:gd name="T5" fmla="*/ 50 h 50"/>
                  <a:gd name="T6" fmla="*/ 39 w 50"/>
                  <a:gd name="T7" fmla="*/ 46 h 50"/>
                  <a:gd name="T8" fmla="*/ 38 w 50"/>
                  <a:gd name="T9" fmla="*/ 43 h 50"/>
                  <a:gd name="T10" fmla="*/ 43 w 50"/>
                  <a:gd name="T11" fmla="*/ 37 h 50"/>
                  <a:gd name="T12" fmla="*/ 46 w 50"/>
                  <a:gd name="T13" fmla="*/ 39 h 50"/>
                  <a:gd name="T14" fmla="*/ 50 w 50"/>
                  <a:gd name="T15" fmla="*/ 30 h 50"/>
                  <a:gd name="T16" fmla="*/ 46 w 50"/>
                  <a:gd name="T17" fmla="*/ 29 h 50"/>
                  <a:gd name="T18" fmla="*/ 46 w 50"/>
                  <a:gd name="T19" fmla="*/ 21 h 50"/>
                  <a:gd name="T20" fmla="*/ 50 w 50"/>
                  <a:gd name="T21" fmla="*/ 20 h 50"/>
                  <a:gd name="T22" fmla="*/ 46 w 50"/>
                  <a:gd name="T23" fmla="*/ 11 h 50"/>
                  <a:gd name="T24" fmla="*/ 43 w 50"/>
                  <a:gd name="T25" fmla="*/ 12 h 50"/>
                  <a:gd name="T26" fmla="*/ 37 w 50"/>
                  <a:gd name="T27" fmla="*/ 7 h 50"/>
                  <a:gd name="T28" fmla="*/ 39 w 50"/>
                  <a:gd name="T29" fmla="*/ 4 h 50"/>
                  <a:gd name="T30" fmla="*/ 30 w 50"/>
                  <a:gd name="T31" fmla="*/ 0 h 50"/>
                  <a:gd name="T32" fmla="*/ 29 w 50"/>
                  <a:gd name="T33" fmla="*/ 4 h 50"/>
                  <a:gd name="T34" fmla="*/ 25 w 50"/>
                  <a:gd name="T35" fmla="*/ 3 h 50"/>
                  <a:gd name="T36" fmla="*/ 25 w 50"/>
                  <a:gd name="T37" fmla="*/ 10 h 50"/>
                  <a:gd name="T38" fmla="*/ 38 w 50"/>
                  <a:gd name="T39" fmla="*/ 19 h 50"/>
                  <a:gd name="T40" fmla="*/ 31 w 50"/>
                  <a:gd name="T41" fmla="*/ 38 h 50"/>
                  <a:gd name="T42" fmla="*/ 25 w 50"/>
                  <a:gd name="T43" fmla="*/ 40 h 50"/>
                  <a:gd name="T44" fmla="*/ 25 w 50"/>
                  <a:gd name="T45" fmla="*/ 40 h 50"/>
                  <a:gd name="T46" fmla="*/ 25 w 50"/>
                  <a:gd name="T47" fmla="*/ 47 h 50"/>
                  <a:gd name="T48" fmla="*/ 4 w 50"/>
                  <a:gd name="T49" fmla="*/ 29 h 50"/>
                  <a:gd name="T50" fmla="*/ 0 w 50"/>
                  <a:gd name="T51" fmla="*/ 31 h 50"/>
                  <a:gd name="T52" fmla="*/ 4 w 50"/>
                  <a:gd name="T53" fmla="*/ 39 h 50"/>
                  <a:gd name="T54" fmla="*/ 7 w 50"/>
                  <a:gd name="T55" fmla="*/ 38 h 50"/>
                  <a:gd name="T56" fmla="*/ 13 w 50"/>
                  <a:gd name="T57" fmla="*/ 43 h 50"/>
                  <a:gd name="T58" fmla="*/ 11 w 50"/>
                  <a:gd name="T59" fmla="*/ 46 h 50"/>
                  <a:gd name="T60" fmla="*/ 20 w 50"/>
                  <a:gd name="T61" fmla="*/ 50 h 50"/>
                  <a:gd name="T62" fmla="*/ 21 w 50"/>
                  <a:gd name="T63" fmla="*/ 46 h 50"/>
                  <a:gd name="T64" fmla="*/ 25 w 50"/>
                  <a:gd name="T65" fmla="*/ 47 h 50"/>
                  <a:gd name="T66" fmla="*/ 25 w 50"/>
                  <a:gd name="T67" fmla="*/ 40 h 50"/>
                  <a:gd name="T68" fmla="*/ 12 w 50"/>
                  <a:gd name="T69" fmla="*/ 31 h 50"/>
                  <a:gd name="T70" fmla="*/ 19 w 50"/>
                  <a:gd name="T71" fmla="*/ 12 h 50"/>
                  <a:gd name="T72" fmla="*/ 19 w 50"/>
                  <a:gd name="T73" fmla="*/ 12 h 50"/>
                  <a:gd name="T74" fmla="*/ 25 w 50"/>
                  <a:gd name="T75" fmla="*/ 10 h 50"/>
                  <a:gd name="T76" fmla="*/ 25 w 50"/>
                  <a:gd name="T77" fmla="*/ 10 h 50"/>
                  <a:gd name="T78" fmla="*/ 25 w 50"/>
                  <a:gd name="T79" fmla="*/ 3 h 50"/>
                  <a:gd name="T80" fmla="*/ 21 w 50"/>
                  <a:gd name="T81" fmla="*/ 4 h 50"/>
                  <a:gd name="T82" fmla="*/ 19 w 50"/>
                  <a:gd name="T83" fmla="*/ 0 h 50"/>
                  <a:gd name="T84" fmla="*/ 11 w 50"/>
                  <a:gd name="T85" fmla="*/ 4 h 50"/>
                  <a:gd name="T86" fmla="*/ 12 w 50"/>
                  <a:gd name="T87" fmla="*/ 7 h 50"/>
                  <a:gd name="T88" fmla="*/ 7 w 50"/>
                  <a:gd name="T89" fmla="*/ 13 h 50"/>
                  <a:gd name="T90" fmla="*/ 4 w 50"/>
                  <a:gd name="T91" fmla="*/ 11 h 50"/>
                  <a:gd name="T92" fmla="*/ 0 w 50"/>
                  <a:gd name="T93" fmla="*/ 20 h 50"/>
                  <a:gd name="T94" fmla="*/ 4 w 50"/>
                  <a:gd name="T95" fmla="*/ 21 h 50"/>
                  <a:gd name="T96" fmla="*/ 4 w 50"/>
                  <a:gd name="T97" fmla="*/ 2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0" h="50">
                    <a:moveTo>
                      <a:pt x="25" y="47"/>
                    </a:moveTo>
                    <a:cubicBezTo>
                      <a:pt x="26" y="47"/>
                      <a:pt x="28" y="47"/>
                      <a:pt x="29" y="46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0" y="41"/>
                      <a:pt x="41" y="39"/>
                      <a:pt x="43" y="37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50" y="30"/>
                      <a:pt x="50" y="30"/>
                      <a:pt x="50" y="30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7" y="26"/>
                      <a:pt x="47" y="24"/>
                      <a:pt x="46" y="21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1" y="10"/>
                      <a:pt x="39" y="9"/>
                      <a:pt x="37" y="7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7" y="3"/>
                      <a:pt x="26" y="3"/>
                      <a:pt x="25" y="3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31" y="10"/>
                      <a:pt x="36" y="14"/>
                      <a:pt x="38" y="19"/>
                    </a:cubicBezTo>
                    <a:cubicBezTo>
                      <a:pt x="42" y="27"/>
                      <a:pt x="38" y="35"/>
                      <a:pt x="31" y="38"/>
                    </a:cubicBezTo>
                    <a:cubicBezTo>
                      <a:pt x="29" y="39"/>
                      <a:pt x="27" y="40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lnTo>
                      <a:pt x="25" y="47"/>
                    </a:lnTo>
                    <a:close/>
                    <a:moveTo>
                      <a:pt x="4" y="29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9" y="40"/>
                      <a:pt x="11" y="42"/>
                      <a:pt x="13" y="43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3" y="47"/>
                      <a:pt x="24" y="47"/>
                      <a:pt x="25" y="47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19" y="40"/>
                      <a:pt x="14" y="36"/>
                      <a:pt x="12" y="31"/>
                    </a:cubicBezTo>
                    <a:cubicBezTo>
                      <a:pt x="8" y="23"/>
                      <a:pt x="12" y="15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21" y="11"/>
                      <a:pt x="23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4" y="3"/>
                      <a:pt x="22" y="3"/>
                      <a:pt x="21" y="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0" y="9"/>
                      <a:pt x="8" y="11"/>
                      <a:pt x="7" y="13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4"/>
                      <a:pt x="3" y="27"/>
                      <a:pt x="4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0" name="Freeform: Shape 278">
                <a:extLst>
                  <a:ext uri="{FF2B5EF4-FFF2-40B4-BE49-F238E27FC236}">
                    <a16:creationId xmlns:a16="http://schemas.microsoft.com/office/drawing/2014/main" id="{8D862981-5FDD-4DCD-1237-F4FE8D7005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63620" y="3246641"/>
                <a:ext cx="225476" cy="229152"/>
              </a:xfrm>
              <a:custGeom>
                <a:avLst/>
                <a:gdLst>
                  <a:gd name="T0" fmla="*/ 38 w 51"/>
                  <a:gd name="T1" fmla="*/ 52 h 52"/>
                  <a:gd name="T2" fmla="*/ 35 w 51"/>
                  <a:gd name="T3" fmla="*/ 52 h 52"/>
                  <a:gd name="T4" fmla="*/ 34 w 51"/>
                  <a:gd name="T5" fmla="*/ 51 h 52"/>
                  <a:gd name="T6" fmla="*/ 30 w 51"/>
                  <a:gd name="T7" fmla="*/ 49 h 52"/>
                  <a:gd name="T8" fmla="*/ 12 w 51"/>
                  <a:gd name="T9" fmla="*/ 49 h 52"/>
                  <a:gd name="T10" fmla="*/ 8 w 51"/>
                  <a:gd name="T11" fmla="*/ 47 h 52"/>
                  <a:gd name="T12" fmla="*/ 1 w 51"/>
                  <a:gd name="T13" fmla="*/ 25 h 52"/>
                  <a:gd name="T14" fmla="*/ 4 w 51"/>
                  <a:gd name="T15" fmla="*/ 20 h 52"/>
                  <a:gd name="T16" fmla="*/ 20 w 51"/>
                  <a:gd name="T17" fmla="*/ 20 h 52"/>
                  <a:gd name="T18" fmla="*/ 19 w 51"/>
                  <a:gd name="T19" fmla="*/ 15 h 52"/>
                  <a:gd name="T20" fmla="*/ 16 w 51"/>
                  <a:gd name="T21" fmla="*/ 7 h 52"/>
                  <a:gd name="T22" fmla="*/ 18 w 51"/>
                  <a:gd name="T23" fmla="*/ 3 h 52"/>
                  <a:gd name="T24" fmla="*/ 24 w 51"/>
                  <a:gd name="T25" fmla="*/ 3 h 52"/>
                  <a:gd name="T26" fmla="*/ 28 w 51"/>
                  <a:gd name="T27" fmla="*/ 13 h 52"/>
                  <a:gd name="T28" fmla="*/ 38 w 51"/>
                  <a:gd name="T29" fmla="*/ 25 h 52"/>
                  <a:gd name="T30" fmla="*/ 40 w 51"/>
                  <a:gd name="T31" fmla="*/ 27 h 52"/>
                  <a:gd name="T32" fmla="*/ 50 w 51"/>
                  <a:gd name="T33" fmla="*/ 37 h 52"/>
                  <a:gd name="T34" fmla="*/ 50 w 51"/>
                  <a:gd name="T35" fmla="*/ 40 h 52"/>
                  <a:gd name="T36" fmla="*/ 38 w 51"/>
                  <a:gd name="T3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1" h="52">
                    <a:moveTo>
                      <a:pt x="38" y="52"/>
                    </a:moveTo>
                    <a:cubicBezTo>
                      <a:pt x="37" y="52"/>
                      <a:pt x="36" y="52"/>
                      <a:pt x="35" y="52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3" y="50"/>
                      <a:pt x="31" y="49"/>
                      <a:pt x="3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0" y="49"/>
                      <a:pt x="9" y="48"/>
                      <a:pt x="8" y="47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2"/>
                      <a:pt x="1" y="20"/>
                      <a:pt x="4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20" y="16"/>
                      <a:pt x="19" y="15"/>
                    </a:cubicBezTo>
                    <a:cubicBezTo>
                      <a:pt x="18" y="14"/>
                      <a:pt x="16" y="11"/>
                      <a:pt x="16" y="7"/>
                    </a:cubicBezTo>
                    <a:cubicBezTo>
                      <a:pt x="16" y="6"/>
                      <a:pt x="17" y="4"/>
                      <a:pt x="18" y="3"/>
                    </a:cubicBezTo>
                    <a:cubicBezTo>
                      <a:pt x="20" y="0"/>
                      <a:pt x="24" y="0"/>
                      <a:pt x="24" y="3"/>
                    </a:cubicBezTo>
                    <a:cubicBezTo>
                      <a:pt x="24" y="6"/>
                      <a:pt x="22" y="10"/>
                      <a:pt x="28" y="13"/>
                    </a:cubicBezTo>
                    <a:cubicBezTo>
                      <a:pt x="34" y="17"/>
                      <a:pt x="38" y="25"/>
                      <a:pt x="38" y="25"/>
                    </a:cubicBezTo>
                    <a:cubicBezTo>
                      <a:pt x="38" y="25"/>
                      <a:pt x="39" y="26"/>
                      <a:pt x="40" y="27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51" y="38"/>
                      <a:pt x="51" y="39"/>
                      <a:pt x="50" y="40"/>
                    </a:cubicBezTo>
                    <a:lnTo>
                      <a:pt x="38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1" name="Freeform: Shape 279">
                <a:extLst>
                  <a:ext uri="{FF2B5EF4-FFF2-40B4-BE49-F238E27FC236}">
                    <a16:creationId xmlns:a16="http://schemas.microsoft.com/office/drawing/2014/main" id="{A645338E-D77C-2D36-A814-67F1E94A146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35177" y="3428002"/>
                <a:ext cx="71074" cy="69849"/>
              </a:xfrm>
              <a:custGeom>
                <a:avLst/>
                <a:gdLst>
                  <a:gd name="T0" fmla="*/ 47 w 58"/>
                  <a:gd name="T1" fmla="*/ 0 h 57"/>
                  <a:gd name="T2" fmla="*/ 0 w 58"/>
                  <a:gd name="T3" fmla="*/ 46 h 57"/>
                  <a:gd name="T4" fmla="*/ 11 w 58"/>
                  <a:gd name="T5" fmla="*/ 57 h 57"/>
                  <a:gd name="T6" fmla="*/ 58 w 58"/>
                  <a:gd name="T7" fmla="*/ 10 h 57"/>
                  <a:gd name="T8" fmla="*/ 47 w 58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7">
                    <a:moveTo>
                      <a:pt x="47" y="0"/>
                    </a:moveTo>
                    <a:lnTo>
                      <a:pt x="0" y="46"/>
                    </a:lnTo>
                    <a:lnTo>
                      <a:pt x="11" y="57"/>
                    </a:lnTo>
                    <a:lnTo>
                      <a:pt x="58" y="10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2" name="Oval 280">
                <a:extLst>
                  <a:ext uri="{FF2B5EF4-FFF2-40B4-BE49-F238E27FC236}">
                    <a16:creationId xmlns:a16="http://schemas.microsoft.com/office/drawing/2014/main" id="{FF4F85EB-1B56-2677-ED16-78D9120359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017669" y="2646188"/>
                <a:ext cx="35537" cy="343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3" name="Freeform: Shape 281">
                <a:extLst>
                  <a:ext uri="{FF2B5EF4-FFF2-40B4-BE49-F238E27FC236}">
                    <a16:creationId xmlns:a16="http://schemas.microsoft.com/office/drawing/2014/main" id="{D2CB536B-ED53-D77D-E521-B9171A65A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34242" y="1364407"/>
                <a:ext cx="74750" cy="75976"/>
              </a:xfrm>
              <a:custGeom>
                <a:avLst/>
                <a:gdLst>
                  <a:gd name="T0" fmla="*/ 9 w 17"/>
                  <a:gd name="T1" fmla="*/ 17 h 17"/>
                  <a:gd name="T2" fmla="*/ 17 w 17"/>
                  <a:gd name="T3" fmla="*/ 9 h 17"/>
                  <a:gd name="T4" fmla="*/ 9 w 17"/>
                  <a:gd name="T5" fmla="*/ 0 h 17"/>
                  <a:gd name="T6" fmla="*/ 9 w 17"/>
                  <a:gd name="T7" fmla="*/ 3 h 17"/>
                  <a:gd name="T8" fmla="*/ 14 w 17"/>
                  <a:gd name="T9" fmla="*/ 9 h 17"/>
                  <a:gd name="T10" fmla="*/ 9 w 17"/>
                  <a:gd name="T11" fmla="*/ 14 h 17"/>
                  <a:gd name="T12" fmla="*/ 9 w 17"/>
                  <a:gd name="T13" fmla="*/ 17 h 17"/>
                  <a:gd name="T14" fmla="*/ 9 w 17"/>
                  <a:gd name="T15" fmla="*/ 0 h 17"/>
                  <a:gd name="T16" fmla="*/ 0 w 17"/>
                  <a:gd name="T17" fmla="*/ 9 h 17"/>
                  <a:gd name="T18" fmla="*/ 9 w 17"/>
                  <a:gd name="T19" fmla="*/ 17 h 17"/>
                  <a:gd name="T20" fmla="*/ 9 w 17"/>
                  <a:gd name="T21" fmla="*/ 17 h 17"/>
                  <a:gd name="T22" fmla="*/ 9 w 17"/>
                  <a:gd name="T23" fmla="*/ 14 h 17"/>
                  <a:gd name="T24" fmla="*/ 9 w 17"/>
                  <a:gd name="T25" fmla="*/ 14 h 17"/>
                  <a:gd name="T26" fmla="*/ 9 w 17"/>
                  <a:gd name="T27" fmla="*/ 14 h 17"/>
                  <a:gd name="T28" fmla="*/ 3 w 17"/>
                  <a:gd name="T29" fmla="*/ 9 h 17"/>
                  <a:gd name="T30" fmla="*/ 9 w 17"/>
                  <a:gd name="T31" fmla="*/ 3 h 17"/>
                  <a:gd name="T32" fmla="*/ 9 w 17"/>
                  <a:gd name="T33" fmla="*/ 3 h 17"/>
                  <a:gd name="T34" fmla="*/ 9 w 17"/>
                  <a:gd name="T3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17">
                    <a:moveTo>
                      <a:pt x="9" y="17"/>
                    </a:moveTo>
                    <a:cubicBezTo>
                      <a:pt x="13" y="17"/>
                      <a:pt x="17" y="13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3"/>
                      <a:pt x="14" y="5"/>
                      <a:pt x="14" y="9"/>
                    </a:cubicBezTo>
                    <a:cubicBezTo>
                      <a:pt x="14" y="12"/>
                      <a:pt x="12" y="14"/>
                      <a:pt x="9" y="14"/>
                    </a:cubicBezTo>
                    <a:lnTo>
                      <a:pt x="9" y="17"/>
                    </a:lnTo>
                    <a:close/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5" y="14"/>
                      <a:pt x="3" y="12"/>
                      <a:pt x="3" y="9"/>
                    </a:cubicBezTo>
                    <a:cubicBezTo>
                      <a:pt x="3" y="5"/>
                      <a:pt x="5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0"/>
                      <a:pt x="9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4" name="Freeform: Shape 282">
                <a:extLst>
                  <a:ext uri="{FF2B5EF4-FFF2-40B4-BE49-F238E27FC236}">
                    <a16:creationId xmlns:a16="http://schemas.microsoft.com/office/drawing/2014/main" id="{9BE80C86-108E-04C6-44B8-D63BD100DD9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88901" y="3533387"/>
                <a:ext cx="18381" cy="44115"/>
              </a:xfrm>
              <a:custGeom>
                <a:avLst/>
                <a:gdLst>
                  <a:gd name="T0" fmla="*/ 1 w 4"/>
                  <a:gd name="T1" fmla="*/ 8 h 10"/>
                  <a:gd name="T2" fmla="*/ 4 w 4"/>
                  <a:gd name="T3" fmla="*/ 3 h 10"/>
                  <a:gd name="T4" fmla="*/ 1 w 4"/>
                  <a:gd name="T5" fmla="*/ 0 h 10"/>
                  <a:gd name="T6" fmla="*/ 1 w 4"/>
                  <a:gd name="T7" fmla="*/ 8 h 10"/>
                  <a:gd name="T8" fmla="*/ 1 w 4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1" y="8"/>
                    </a:moveTo>
                    <a:cubicBezTo>
                      <a:pt x="2" y="6"/>
                      <a:pt x="3" y="5"/>
                      <a:pt x="4" y="3"/>
                    </a:cubicBezTo>
                    <a:cubicBezTo>
                      <a:pt x="3" y="2"/>
                      <a:pt x="2" y="1"/>
                      <a:pt x="1" y="0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0"/>
                      <a:pt x="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  <p:grpSp>
          <p:nvGrpSpPr>
            <p:cNvPr id="16" name="Group 57">
              <a:extLst>
                <a:ext uri="{FF2B5EF4-FFF2-40B4-BE49-F238E27FC236}">
                  <a16:creationId xmlns:a16="http://schemas.microsoft.com/office/drawing/2014/main" id="{DDADF5A8-4765-84F9-8AA5-6DDE647875A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230840" y="1044862"/>
              <a:ext cx="5334632" cy="5300318"/>
              <a:chOff x="2569358" y="623032"/>
              <a:chExt cx="4000972" cy="3975239"/>
            </a:xfrm>
            <a:grpFill/>
          </p:grpSpPr>
          <p:sp>
            <p:nvSpPr>
              <p:cNvPr id="92" name="Freeform: Shape 130">
                <a:extLst>
                  <a:ext uri="{FF2B5EF4-FFF2-40B4-BE49-F238E27FC236}">
                    <a16:creationId xmlns:a16="http://schemas.microsoft.com/office/drawing/2014/main" id="{971645E7-7205-1B07-A104-7EBF04265F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256624" y="2084949"/>
                <a:ext cx="225476" cy="145824"/>
              </a:xfrm>
              <a:custGeom>
                <a:avLst/>
                <a:gdLst>
                  <a:gd name="T0" fmla="*/ 0 w 51"/>
                  <a:gd name="T1" fmla="*/ 1 h 33"/>
                  <a:gd name="T2" fmla="*/ 17 w 51"/>
                  <a:gd name="T3" fmla="*/ 15 h 33"/>
                  <a:gd name="T4" fmla="*/ 22 w 51"/>
                  <a:gd name="T5" fmla="*/ 15 h 33"/>
                  <a:gd name="T6" fmla="*/ 22 w 51"/>
                  <a:gd name="T7" fmla="*/ 26 h 33"/>
                  <a:gd name="T8" fmla="*/ 16 w 51"/>
                  <a:gd name="T9" fmla="*/ 26 h 33"/>
                  <a:gd name="T10" fmla="*/ 16 w 51"/>
                  <a:gd name="T11" fmla="*/ 33 h 33"/>
                  <a:gd name="T12" fmla="*/ 36 w 51"/>
                  <a:gd name="T13" fmla="*/ 33 h 33"/>
                  <a:gd name="T14" fmla="*/ 36 w 51"/>
                  <a:gd name="T15" fmla="*/ 26 h 33"/>
                  <a:gd name="T16" fmla="*/ 29 w 51"/>
                  <a:gd name="T17" fmla="*/ 26 h 33"/>
                  <a:gd name="T18" fmla="*/ 29 w 51"/>
                  <a:gd name="T19" fmla="*/ 15 h 33"/>
                  <a:gd name="T20" fmla="*/ 35 w 51"/>
                  <a:gd name="T21" fmla="*/ 15 h 33"/>
                  <a:gd name="T22" fmla="*/ 51 w 51"/>
                  <a:gd name="T23" fmla="*/ 1 h 33"/>
                  <a:gd name="T24" fmla="*/ 45 w 51"/>
                  <a:gd name="T25" fmla="*/ 0 h 33"/>
                  <a:gd name="T26" fmla="*/ 35 w 51"/>
                  <a:gd name="T27" fmla="*/ 9 h 33"/>
                  <a:gd name="T28" fmla="*/ 17 w 51"/>
                  <a:gd name="T29" fmla="*/ 9 h 33"/>
                  <a:gd name="T30" fmla="*/ 7 w 51"/>
                  <a:gd name="T31" fmla="*/ 0 h 33"/>
                  <a:gd name="T32" fmla="*/ 0 w 51"/>
                  <a:gd name="T33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33">
                    <a:moveTo>
                      <a:pt x="0" y="1"/>
                    </a:moveTo>
                    <a:cubicBezTo>
                      <a:pt x="2" y="9"/>
                      <a:pt x="9" y="15"/>
                      <a:pt x="17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43" y="15"/>
                      <a:pt x="50" y="8"/>
                      <a:pt x="51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4" y="4"/>
                      <a:pt x="39" y="9"/>
                      <a:pt x="35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9"/>
                      <a:pt x="8" y="5"/>
                      <a:pt x="7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3" name="Freeform: Shape 131">
                <a:extLst>
                  <a:ext uri="{FF2B5EF4-FFF2-40B4-BE49-F238E27FC236}">
                    <a16:creationId xmlns:a16="http://schemas.microsoft.com/office/drawing/2014/main" id="{B9E370AD-14F2-BF3C-EFE0-80621F94B40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151239" y="1925646"/>
                <a:ext cx="100484" cy="110287"/>
              </a:xfrm>
              <a:custGeom>
                <a:avLst/>
                <a:gdLst>
                  <a:gd name="T0" fmla="*/ 19 w 23"/>
                  <a:gd name="T1" fmla="*/ 17 h 25"/>
                  <a:gd name="T2" fmla="*/ 20 w 23"/>
                  <a:gd name="T3" fmla="*/ 16 h 25"/>
                  <a:gd name="T4" fmla="*/ 22 w 23"/>
                  <a:gd name="T5" fmla="*/ 16 h 25"/>
                  <a:gd name="T6" fmla="*/ 23 w 23"/>
                  <a:gd name="T7" fmla="*/ 13 h 25"/>
                  <a:gd name="T8" fmla="*/ 22 w 23"/>
                  <a:gd name="T9" fmla="*/ 7 h 25"/>
                  <a:gd name="T10" fmla="*/ 17 w 23"/>
                  <a:gd name="T11" fmla="*/ 12 h 25"/>
                  <a:gd name="T12" fmla="*/ 15 w 23"/>
                  <a:gd name="T13" fmla="*/ 14 h 25"/>
                  <a:gd name="T14" fmla="*/ 15 w 23"/>
                  <a:gd name="T15" fmla="*/ 12 h 25"/>
                  <a:gd name="T16" fmla="*/ 17 w 23"/>
                  <a:gd name="T17" fmla="*/ 8 h 25"/>
                  <a:gd name="T18" fmla="*/ 15 w 23"/>
                  <a:gd name="T19" fmla="*/ 5 h 25"/>
                  <a:gd name="T20" fmla="*/ 11 w 23"/>
                  <a:gd name="T21" fmla="*/ 0 h 25"/>
                  <a:gd name="T22" fmla="*/ 11 w 23"/>
                  <a:gd name="T23" fmla="*/ 0 h 25"/>
                  <a:gd name="T24" fmla="*/ 11 w 23"/>
                  <a:gd name="T25" fmla="*/ 0 h 25"/>
                  <a:gd name="T26" fmla="*/ 11 w 23"/>
                  <a:gd name="T27" fmla="*/ 0 h 25"/>
                  <a:gd name="T28" fmla="*/ 11 w 23"/>
                  <a:gd name="T29" fmla="*/ 0 h 25"/>
                  <a:gd name="T30" fmla="*/ 7 w 23"/>
                  <a:gd name="T31" fmla="*/ 5 h 25"/>
                  <a:gd name="T32" fmla="*/ 5 w 23"/>
                  <a:gd name="T33" fmla="*/ 8 h 25"/>
                  <a:gd name="T34" fmla="*/ 7 w 23"/>
                  <a:gd name="T35" fmla="*/ 12 h 25"/>
                  <a:gd name="T36" fmla="*/ 7 w 23"/>
                  <a:gd name="T37" fmla="*/ 14 h 25"/>
                  <a:gd name="T38" fmla="*/ 5 w 23"/>
                  <a:gd name="T39" fmla="*/ 12 h 25"/>
                  <a:gd name="T40" fmla="*/ 0 w 23"/>
                  <a:gd name="T41" fmla="*/ 7 h 25"/>
                  <a:gd name="T42" fmla="*/ 0 w 23"/>
                  <a:gd name="T43" fmla="*/ 13 h 25"/>
                  <a:gd name="T44" fmla="*/ 0 w 23"/>
                  <a:gd name="T45" fmla="*/ 16 h 25"/>
                  <a:gd name="T46" fmla="*/ 2 w 23"/>
                  <a:gd name="T47" fmla="*/ 16 h 25"/>
                  <a:gd name="T48" fmla="*/ 4 w 23"/>
                  <a:gd name="T49" fmla="*/ 17 h 25"/>
                  <a:gd name="T50" fmla="*/ 3 w 23"/>
                  <a:gd name="T51" fmla="*/ 18 h 25"/>
                  <a:gd name="T52" fmla="*/ 0 w 23"/>
                  <a:gd name="T53" fmla="*/ 17 h 25"/>
                  <a:gd name="T54" fmla="*/ 5 w 23"/>
                  <a:gd name="T55" fmla="*/ 24 h 25"/>
                  <a:gd name="T56" fmla="*/ 7 w 23"/>
                  <a:gd name="T57" fmla="*/ 24 h 25"/>
                  <a:gd name="T58" fmla="*/ 10 w 23"/>
                  <a:gd name="T59" fmla="*/ 22 h 25"/>
                  <a:gd name="T60" fmla="*/ 11 w 23"/>
                  <a:gd name="T61" fmla="*/ 22 h 25"/>
                  <a:gd name="T62" fmla="*/ 11 w 23"/>
                  <a:gd name="T63" fmla="*/ 21 h 25"/>
                  <a:gd name="T64" fmla="*/ 11 w 23"/>
                  <a:gd name="T65" fmla="*/ 11 h 25"/>
                  <a:gd name="T66" fmla="*/ 12 w 23"/>
                  <a:gd name="T67" fmla="*/ 21 h 25"/>
                  <a:gd name="T68" fmla="*/ 12 w 23"/>
                  <a:gd name="T69" fmla="*/ 22 h 25"/>
                  <a:gd name="T70" fmla="*/ 12 w 23"/>
                  <a:gd name="T71" fmla="*/ 22 h 25"/>
                  <a:gd name="T72" fmla="*/ 15 w 23"/>
                  <a:gd name="T73" fmla="*/ 24 h 25"/>
                  <a:gd name="T74" fmla="*/ 17 w 23"/>
                  <a:gd name="T75" fmla="*/ 24 h 25"/>
                  <a:gd name="T76" fmla="*/ 23 w 23"/>
                  <a:gd name="T77" fmla="*/ 17 h 25"/>
                  <a:gd name="T78" fmla="*/ 19 w 23"/>
                  <a:gd name="T79" fmla="*/ 18 h 25"/>
                  <a:gd name="T80" fmla="*/ 19 w 23"/>
                  <a:gd name="T81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25">
                    <a:moveTo>
                      <a:pt x="19" y="17"/>
                    </a:moveTo>
                    <a:cubicBezTo>
                      <a:pt x="19" y="17"/>
                      <a:pt x="20" y="17"/>
                      <a:pt x="20" y="16"/>
                    </a:cubicBezTo>
                    <a:cubicBezTo>
                      <a:pt x="21" y="16"/>
                      <a:pt x="22" y="16"/>
                      <a:pt x="22" y="16"/>
                    </a:cubicBezTo>
                    <a:cubicBezTo>
                      <a:pt x="23" y="15"/>
                      <a:pt x="23" y="14"/>
                      <a:pt x="23" y="13"/>
                    </a:cubicBezTo>
                    <a:cubicBezTo>
                      <a:pt x="22" y="11"/>
                      <a:pt x="22" y="9"/>
                      <a:pt x="22" y="7"/>
                    </a:cubicBezTo>
                    <a:cubicBezTo>
                      <a:pt x="20" y="9"/>
                      <a:pt x="17" y="9"/>
                      <a:pt x="17" y="12"/>
                    </a:cubicBezTo>
                    <a:cubicBezTo>
                      <a:pt x="17" y="12"/>
                      <a:pt x="16" y="14"/>
                      <a:pt x="15" y="14"/>
                    </a:cubicBezTo>
                    <a:cubicBezTo>
                      <a:pt x="14" y="13"/>
                      <a:pt x="15" y="12"/>
                      <a:pt x="15" y="12"/>
                    </a:cubicBezTo>
                    <a:cubicBezTo>
                      <a:pt x="16" y="11"/>
                      <a:pt x="17" y="10"/>
                      <a:pt x="17" y="8"/>
                    </a:cubicBezTo>
                    <a:cubicBezTo>
                      <a:pt x="17" y="7"/>
                      <a:pt x="16" y="6"/>
                      <a:pt x="15" y="5"/>
                    </a:cubicBezTo>
                    <a:cubicBezTo>
                      <a:pt x="14" y="3"/>
                      <a:pt x="12" y="2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2"/>
                      <a:pt x="8" y="3"/>
                      <a:pt x="7" y="5"/>
                    </a:cubicBezTo>
                    <a:cubicBezTo>
                      <a:pt x="6" y="6"/>
                      <a:pt x="5" y="7"/>
                      <a:pt x="5" y="8"/>
                    </a:cubicBezTo>
                    <a:cubicBezTo>
                      <a:pt x="5" y="10"/>
                      <a:pt x="6" y="11"/>
                      <a:pt x="7" y="12"/>
                    </a:cubicBezTo>
                    <a:cubicBezTo>
                      <a:pt x="7" y="12"/>
                      <a:pt x="8" y="13"/>
                      <a:pt x="7" y="14"/>
                    </a:cubicBezTo>
                    <a:cubicBezTo>
                      <a:pt x="6" y="14"/>
                      <a:pt x="6" y="12"/>
                      <a:pt x="5" y="12"/>
                    </a:cubicBezTo>
                    <a:cubicBezTo>
                      <a:pt x="5" y="9"/>
                      <a:pt x="2" y="9"/>
                      <a:pt x="0" y="7"/>
                    </a:cubicBezTo>
                    <a:cubicBezTo>
                      <a:pt x="0" y="9"/>
                      <a:pt x="0" y="11"/>
                      <a:pt x="0" y="13"/>
                    </a:cubicBezTo>
                    <a:cubicBezTo>
                      <a:pt x="0" y="14"/>
                      <a:pt x="0" y="15"/>
                      <a:pt x="0" y="16"/>
                    </a:cubicBezTo>
                    <a:cubicBezTo>
                      <a:pt x="1" y="16"/>
                      <a:pt x="1" y="16"/>
                      <a:pt x="2" y="16"/>
                    </a:cubicBezTo>
                    <a:cubicBezTo>
                      <a:pt x="2" y="17"/>
                      <a:pt x="3" y="17"/>
                      <a:pt x="4" y="17"/>
                    </a:cubicBezTo>
                    <a:cubicBezTo>
                      <a:pt x="4" y="18"/>
                      <a:pt x="4" y="18"/>
                      <a:pt x="3" y="18"/>
                    </a:cubicBezTo>
                    <a:cubicBezTo>
                      <a:pt x="2" y="18"/>
                      <a:pt x="1" y="17"/>
                      <a:pt x="0" y="17"/>
                    </a:cubicBezTo>
                    <a:cubicBezTo>
                      <a:pt x="0" y="20"/>
                      <a:pt x="2" y="23"/>
                      <a:pt x="5" y="24"/>
                    </a:cubicBezTo>
                    <a:cubicBezTo>
                      <a:pt x="6" y="25"/>
                      <a:pt x="6" y="25"/>
                      <a:pt x="7" y="24"/>
                    </a:cubicBezTo>
                    <a:cubicBezTo>
                      <a:pt x="8" y="23"/>
                      <a:pt x="9" y="23"/>
                      <a:pt x="10" y="22"/>
                    </a:cubicBezTo>
                    <a:cubicBezTo>
                      <a:pt x="10" y="22"/>
                      <a:pt x="10" y="23"/>
                      <a:pt x="11" y="22"/>
                    </a:cubicBezTo>
                    <a:cubicBezTo>
                      <a:pt x="11" y="22"/>
                      <a:pt x="11" y="21"/>
                      <a:pt x="11" y="21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1" y="15"/>
                      <a:pt x="12" y="17"/>
                      <a:pt x="12" y="21"/>
                    </a:cubicBezTo>
                    <a:cubicBezTo>
                      <a:pt x="12" y="21"/>
                      <a:pt x="12" y="22"/>
                      <a:pt x="12" y="22"/>
                    </a:cubicBezTo>
                    <a:cubicBezTo>
                      <a:pt x="12" y="23"/>
                      <a:pt x="12" y="22"/>
                      <a:pt x="12" y="22"/>
                    </a:cubicBezTo>
                    <a:cubicBezTo>
                      <a:pt x="13" y="23"/>
                      <a:pt x="14" y="23"/>
                      <a:pt x="15" y="24"/>
                    </a:cubicBezTo>
                    <a:cubicBezTo>
                      <a:pt x="16" y="25"/>
                      <a:pt x="16" y="25"/>
                      <a:pt x="17" y="24"/>
                    </a:cubicBezTo>
                    <a:cubicBezTo>
                      <a:pt x="20" y="23"/>
                      <a:pt x="22" y="20"/>
                      <a:pt x="23" y="17"/>
                    </a:cubicBezTo>
                    <a:cubicBezTo>
                      <a:pt x="21" y="17"/>
                      <a:pt x="20" y="18"/>
                      <a:pt x="19" y="18"/>
                    </a:cubicBezTo>
                    <a:cubicBezTo>
                      <a:pt x="18" y="18"/>
                      <a:pt x="18" y="18"/>
                      <a:pt x="19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grpSp>
            <p:nvGrpSpPr>
              <p:cNvPr id="94" name="Group 132">
                <a:extLst>
                  <a:ext uri="{FF2B5EF4-FFF2-40B4-BE49-F238E27FC236}">
                    <a16:creationId xmlns:a16="http://schemas.microsoft.com/office/drawing/2014/main" id="{456D8164-7D77-ED90-4D25-ECCB4483B65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569358" y="623032"/>
                <a:ext cx="4000972" cy="3975239"/>
                <a:chOff x="2569358" y="623032"/>
                <a:chExt cx="4000972" cy="3975239"/>
              </a:xfrm>
              <a:grpFill/>
            </p:grpSpPr>
            <p:sp>
              <p:nvSpPr>
                <p:cNvPr id="95" name="Freeform: Shape 133">
                  <a:extLst>
                    <a:ext uri="{FF2B5EF4-FFF2-40B4-BE49-F238E27FC236}">
                      <a16:creationId xmlns:a16="http://schemas.microsoft.com/office/drawing/2014/main" id="{3710519D-F6C7-40BE-F599-70ACA40FE01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56624" y="2680500"/>
                  <a:ext cx="300226" cy="301452"/>
                </a:xfrm>
                <a:custGeom>
                  <a:avLst/>
                  <a:gdLst>
                    <a:gd name="T0" fmla="*/ 67 w 68"/>
                    <a:gd name="T1" fmla="*/ 26 h 68"/>
                    <a:gd name="T2" fmla="*/ 53 w 68"/>
                    <a:gd name="T3" fmla="*/ 32 h 68"/>
                    <a:gd name="T4" fmla="*/ 48 w 68"/>
                    <a:gd name="T5" fmla="*/ 32 h 68"/>
                    <a:gd name="T6" fmla="*/ 45 w 68"/>
                    <a:gd name="T7" fmla="*/ 25 h 68"/>
                    <a:gd name="T8" fmla="*/ 49 w 68"/>
                    <a:gd name="T9" fmla="*/ 21 h 68"/>
                    <a:gd name="T10" fmla="*/ 63 w 68"/>
                    <a:gd name="T11" fmla="*/ 16 h 68"/>
                    <a:gd name="T12" fmla="*/ 56 w 68"/>
                    <a:gd name="T13" fmla="*/ 8 h 68"/>
                    <a:gd name="T14" fmla="*/ 48 w 68"/>
                    <a:gd name="T15" fmla="*/ 5 h 68"/>
                    <a:gd name="T16" fmla="*/ 46 w 68"/>
                    <a:gd name="T17" fmla="*/ 16 h 68"/>
                    <a:gd name="T18" fmla="*/ 40 w 68"/>
                    <a:gd name="T19" fmla="*/ 25 h 68"/>
                    <a:gd name="T20" fmla="*/ 40 w 68"/>
                    <a:gd name="T21" fmla="*/ 15 h 68"/>
                    <a:gd name="T22" fmla="*/ 36 w 68"/>
                    <a:gd name="T23" fmla="*/ 12 h 68"/>
                    <a:gd name="T24" fmla="*/ 36 w 68"/>
                    <a:gd name="T25" fmla="*/ 7 h 68"/>
                    <a:gd name="T26" fmla="*/ 32 w 68"/>
                    <a:gd name="T27" fmla="*/ 7 h 68"/>
                    <a:gd name="T28" fmla="*/ 32 w 68"/>
                    <a:gd name="T29" fmla="*/ 12 h 68"/>
                    <a:gd name="T30" fmla="*/ 27 w 68"/>
                    <a:gd name="T31" fmla="*/ 15 h 68"/>
                    <a:gd name="T32" fmla="*/ 28 w 68"/>
                    <a:gd name="T33" fmla="*/ 25 h 68"/>
                    <a:gd name="T34" fmla="*/ 21 w 68"/>
                    <a:gd name="T35" fmla="*/ 16 h 68"/>
                    <a:gd name="T36" fmla="*/ 20 w 68"/>
                    <a:gd name="T37" fmla="*/ 5 h 68"/>
                    <a:gd name="T38" fmla="*/ 11 w 68"/>
                    <a:gd name="T39" fmla="*/ 8 h 68"/>
                    <a:gd name="T40" fmla="*/ 5 w 68"/>
                    <a:gd name="T41" fmla="*/ 16 h 68"/>
                    <a:gd name="T42" fmla="*/ 19 w 68"/>
                    <a:gd name="T43" fmla="*/ 21 h 68"/>
                    <a:gd name="T44" fmla="*/ 22 w 68"/>
                    <a:gd name="T45" fmla="*/ 25 h 68"/>
                    <a:gd name="T46" fmla="*/ 20 w 68"/>
                    <a:gd name="T47" fmla="*/ 32 h 68"/>
                    <a:gd name="T48" fmla="*/ 14 w 68"/>
                    <a:gd name="T49" fmla="*/ 32 h 68"/>
                    <a:gd name="T50" fmla="*/ 1 w 68"/>
                    <a:gd name="T51" fmla="*/ 26 h 68"/>
                    <a:gd name="T52" fmla="*/ 0 w 68"/>
                    <a:gd name="T53" fmla="*/ 36 h 68"/>
                    <a:gd name="T54" fmla="*/ 3 w 68"/>
                    <a:gd name="T55" fmla="*/ 44 h 68"/>
                    <a:gd name="T56" fmla="*/ 12 w 68"/>
                    <a:gd name="T57" fmla="*/ 38 h 68"/>
                    <a:gd name="T58" fmla="*/ 23 w 68"/>
                    <a:gd name="T59" fmla="*/ 36 h 68"/>
                    <a:gd name="T60" fmla="*/ 16 w 68"/>
                    <a:gd name="T61" fmla="*/ 42 h 68"/>
                    <a:gd name="T62" fmla="*/ 17 w 68"/>
                    <a:gd name="T63" fmla="*/ 48 h 68"/>
                    <a:gd name="T64" fmla="*/ 13 w 68"/>
                    <a:gd name="T65" fmla="*/ 52 h 68"/>
                    <a:gd name="T66" fmla="*/ 16 w 68"/>
                    <a:gd name="T67" fmla="*/ 54 h 68"/>
                    <a:gd name="T68" fmla="*/ 20 w 68"/>
                    <a:gd name="T69" fmla="*/ 50 h 68"/>
                    <a:gd name="T70" fmla="*/ 25 w 68"/>
                    <a:gd name="T71" fmla="*/ 52 h 68"/>
                    <a:gd name="T72" fmla="*/ 32 w 68"/>
                    <a:gd name="T73" fmla="*/ 44 h 68"/>
                    <a:gd name="T74" fmla="*/ 30 w 68"/>
                    <a:gd name="T75" fmla="*/ 55 h 68"/>
                    <a:gd name="T76" fmla="*/ 23 w 68"/>
                    <a:gd name="T77" fmla="*/ 64 h 68"/>
                    <a:gd name="T78" fmla="*/ 32 w 68"/>
                    <a:gd name="T79" fmla="*/ 68 h 68"/>
                    <a:gd name="T80" fmla="*/ 42 w 68"/>
                    <a:gd name="T81" fmla="*/ 67 h 68"/>
                    <a:gd name="T82" fmla="*/ 36 w 68"/>
                    <a:gd name="T83" fmla="*/ 53 h 68"/>
                    <a:gd name="T84" fmla="*/ 36 w 68"/>
                    <a:gd name="T85" fmla="*/ 48 h 68"/>
                    <a:gd name="T86" fmla="*/ 42 w 68"/>
                    <a:gd name="T87" fmla="*/ 45 h 68"/>
                    <a:gd name="T88" fmla="*/ 46 w 68"/>
                    <a:gd name="T89" fmla="*/ 49 h 68"/>
                    <a:gd name="T90" fmla="*/ 52 w 68"/>
                    <a:gd name="T91" fmla="*/ 63 h 68"/>
                    <a:gd name="T92" fmla="*/ 59 w 68"/>
                    <a:gd name="T93" fmla="*/ 56 h 68"/>
                    <a:gd name="T94" fmla="*/ 63 w 68"/>
                    <a:gd name="T95" fmla="*/ 48 h 68"/>
                    <a:gd name="T96" fmla="*/ 52 w 68"/>
                    <a:gd name="T97" fmla="*/ 46 h 68"/>
                    <a:gd name="T98" fmla="*/ 42 w 68"/>
                    <a:gd name="T99" fmla="*/ 40 h 68"/>
                    <a:gd name="T100" fmla="*/ 53 w 68"/>
                    <a:gd name="T101" fmla="*/ 40 h 68"/>
                    <a:gd name="T102" fmla="*/ 55 w 68"/>
                    <a:gd name="T103" fmla="*/ 36 h 68"/>
                    <a:gd name="T104" fmla="*/ 61 w 68"/>
                    <a:gd name="T105" fmla="*/ 36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8" h="68">
                      <a:moveTo>
                        <a:pt x="68" y="32"/>
                      </a:moveTo>
                      <a:cubicBezTo>
                        <a:pt x="61" y="32"/>
                        <a:pt x="61" y="32"/>
                        <a:pt x="61" y="32"/>
                      </a:cubicBezTo>
                      <a:cubicBezTo>
                        <a:pt x="67" y="26"/>
                        <a:pt x="67" y="26"/>
                        <a:pt x="67" y="26"/>
                      </a:cubicBezTo>
                      <a:cubicBezTo>
                        <a:pt x="64" y="23"/>
                        <a:pt x="64" y="23"/>
                        <a:pt x="64" y="23"/>
                      </a:cubicBez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3" y="32"/>
                        <a:pt x="53" y="32"/>
                        <a:pt x="53" y="32"/>
                      </a:cubicBezTo>
                      <a:cubicBezTo>
                        <a:pt x="55" y="30"/>
                        <a:pt x="55" y="30"/>
                        <a:pt x="55" y="30"/>
                      </a:cubicBezTo>
                      <a:cubicBezTo>
                        <a:pt x="53" y="27"/>
                        <a:pt x="53" y="27"/>
                        <a:pt x="53" y="27"/>
                      </a:cubicBezTo>
                      <a:cubicBezTo>
                        <a:pt x="48" y="32"/>
                        <a:pt x="48" y="32"/>
                        <a:pt x="48" y="32"/>
                      </a:cubicBezTo>
                      <a:cubicBezTo>
                        <a:pt x="44" y="32"/>
                        <a:pt x="44" y="32"/>
                        <a:pt x="44" y="32"/>
                      </a:cubicBezTo>
                      <a:cubicBezTo>
                        <a:pt x="44" y="30"/>
                        <a:pt x="43" y="29"/>
                        <a:pt x="42" y="28"/>
                      </a:cubicBezTo>
                      <a:cubicBezTo>
                        <a:pt x="45" y="25"/>
                        <a:pt x="45" y="25"/>
                        <a:pt x="45" y="25"/>
                      </a:cubicBezTo>
                      <a:cubicBezTo>
                        <a:pt x="52" y="25"/>
                        <a:pt x="52" y="25"/>
                        <a:pt x="52" y="25"/>
                      </a:cubicBezTo>
                      <a:cubicBezTo>
                        <a:pt x="52" y="21"/>
                        <a:pt x="52" y="21"/>
                        <a:pt x="52" y="21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0" y="20"/>
                        <a:pt x="50" y="20"/>
                        <a:pt x="50" y="20"/>
                      </a:cubicBezTo>
                      <a:cubicBezTo>
                        <a:pt x="63" y="20"/>
                        <a:pt x="63" y="20"/>
                        <a:pt x="63" y="20"/>
                      </a:cubicBezTo>
                      <a:cubicBezTo>
                        <a:pt x="63" y="16"/>
                        <a:pt x="63" y="16"/>
                        <a:pt x="63" y="16"/>
                      </a:cubicBezTo>
                      <a:cubicBezTo>
                        <a:pt x="54" y="16"/>
                        <a:pt x="54" y="16"/>
                        <a:pt x="54" y="16"/>
                      </a:cubicBezTo>
                      <a:cubicBezTo>
                        <a:pt x="59" y="11"/>
                        <a:pt x="59" y="11"/>
                        <a:pt x="59" y="11"/>
                      </a:cubicBezTo>
                      <a:cubicBezTo>
                        <a:pt x="56" y="8"/>
                        <a:pt x="56" y="8"/>
                        <a:pt x="56" y="8"/>
                      </a:cubicBezTo>
                      <a:cubicBezTo>
                        <a:pt x="52" y="13"/>
                        <a:pt x="52" y="13"/>
                        <a:pt x="52" y="13"/>
                      </a:cubicBezTo>
                      <a:cubicBezTo>
                        <a:pt x="52" y="5"/>
                        <a:pt x="52" y="5"/>
                        <a:pt x="52" y="5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8" y="17"/>
                        <a:pt x="48" y="17"/>
                        <a:pt x="48" y="17"/>
                      </a:cubicBezTo>
                      <a:cubicBezTo>
                        <a:pt x="46" y="19"/>
                        <a:pt x="46" y="19"/>
                        <a:pt x="46" y="19"/>
                      </a:cubicBezTo>
                      <a:cubicBezTo>
                        <a:pt x="46" y="16"/>
                        <a:pt x="46" y="16"/>
                        <a:pt x="46" y="16"/>
                      </a:cubicBezTo>
                      <a:cubicBezTo>
                        <a:pt x="42" y="16"/>
                        <a:pt x="42" y="16"/>
                        <a:pt x="42" y="16"/>
                      </a:cubicBezTo>
                      <a:cubicBezTo>
                        <a:pt x="42" y="22"/>
                        <a:pt x="42" y="22"/>
                        <a:pt x="42" y="22"/>
                      </a:cubicBezTo>
                      <a:cubicBezTo>
                        <a:pt x="40" y="25"/>
                        <a:pt x="40" y="25"/>
                        <a:pt x="40" y="25"/>
                      </a:cubicBezTo>
                      <a:cubicBezTo>
                        <a:pt x="38" y="24"/>
                        <a:pt x="37" y="24"/>
                        <a:pt x="36" y="23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40" y="15"/>
                        <a:pt x="40" y="15"/>
                        <a:pt x="40" y="15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6" y="14"/>
                        <a:pt x="36" y="14"/>
                        <a:pt x="36" y="14"/>
                      </a:cubicBezTo>
                      <a:cubicBezTo>
                        <a:pt x="36" y="12"/>
                        <a:pt x="36" y="12"/>
                        <a:pt x="36" y="12"/>
                      </a:cubicBezTo>
                      <a:cubicBezTo>
                        <a:pt x="44" y="3"/>
                        <a:pt x="44" y="3"/>
                        <a:pt x="44" y="3"/>
                      </a:cubicBezTo>
                      <a:cubicBezTo>
                        <a:pt x="42" y="1"/>
                        <a:pt x="42" y="1"/>
                        <a:pt x="42" y="1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2" y="7"/>
                        <a:pt x="32" y="7"/>
                        <a:pt x="32" y="7"/>
                      </a:cubicBezTo>
                      <a:cubicBezTo>
                        <a:pt x="26" y="1"/>
                        <a:pt x="26" y="1"/>
                        <a:pt x="26" y="1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32" y="12"/>
                        <a:pt x="32" y="12"/>
                        <a:pt x="32" y="12"/>
                      </a:cubicBezTo>
                      <a:cubicBezTo>
                        <a:pt x="32" y="14"/>
                        <a:pt x="32" y="14"/>
                        <a:pt x="32" y="14"/>
                      </a:cubicBez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27" y="15"/>
                        <a:pt x="27" y="15"/>
                        <a:pt x="27" y="15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2" y="23"/>
                        <a:pt x="32" y="23"/>
                        <a:pt x="32" y="23"/>
                      </a:cubicBezTo>
                      <a:cubicBezTo>
                        <a:pt x="30" y="24"/>
                        <a:pt x="29" y="24"/>
                        <a:pt x="28" y="25"/>
                      </a:cubicBezTo>
                      <a:cubicBezTo>
                        <a:pt x="25" y="22"/>
                        <a:pt x="25" y="22"/>
                        <a:pt x="25" y="22"/>
                      </a:cubicBezTo>
                      <a:cubicBezTo>
                        <a:pt x="25" y="16"/>
                        <a:pt x="25" y="16"/>
                        <a:pt x="25" y="16"/>
                      </a:cubicBezTo>
                      <a:cubicBezTo>
                        <a:pt x="21" y="16"/>
                        <a:pt x="21" y="16"/>
                        <a:pt x="21" y="16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20" y="17"/>
                        <a:pt x="20" y="17"/>
                        <a:pt x="20" y="17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5" y="20"/>
                        <a:pt x="5" y="20"/>
                        <a:pt x="5" y="20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22" y="25"/>
                        <a:pt x="22" y="25"/>
                        <a:pt x="22" y="25"/>
                      </a:cubicBezTo>
                      <a:cubicBezTo>
                        <a:pt x="25" y="28"/>
                        <a:pt x="25" y="28"/>
                        <a:pt x="25" y="28"/>
                      </a:cubicBezTo>
                      <a:cubicBezTo>
                        <a:pt x="24" y="29"/>
                        <a:pt x="24" y="30"/>
                        <a:pt x="23" y="32"/>
                      </a:cubicBezTo>
                      <a:cubicBezTo>
                        <a:pt x="20" y="32"/>
                        <a:pt x="20" y="32"/>
                        <a:pt x="20" y="32"/>
                      </a:cubicBezTo>
                      <a:cubicBezTo>
                        <a:pt x="15" y="27"/>
                        <a:pt x="15" y="27"/>
                        <a:pt x="15" y="27"/>
                      </a:cubicBez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4" y="32"/>
                        <a:pt x="14" y="32"/>
                        <a:pt x="14" y="32"/>
                      </a:cubicBezTo>
                      <a:cubicBezTo>
                        <a:pt x="12" y="32"/>
                        <a:pt x="12" y="32"/>
                        <a:pt x="12" y="32"/>
                      </a:cubicBezTo>
                      <a:cubicBezTo>
                        <a:pt x="3" y="23"/>
                        <a:pt x="3" y="23"/>
                        <a:pt x="3" y="23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7" y="32"/>
                        <a:pt x="7" y="32"/>
                        <a:pt x="7" y="32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1" y="42"/>
                        <a:pt x="1" y="42"/>
                        <a:pt x="1" y="42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2" y="38"/>
                        <a:pt x="12" y="38"/>
                        <a:pt x="12" y="38"/>
                      </a:cubicBezTo>
                      <a:cubicBezTo>
                        <a:pt x="15" y="40"/>
                        <a:pt x="15" y="40"/>
                        <a:pt x="15" y="40"/>
                      </a:cubicBezTo>
                      <a:cubicBezTo>
                        <a:pt x="20" y="36"/>
                        <a:pt x="20" y="36"/>
                        <a:pt x="20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4" y="37"/>
                        <a:pt x="24" y="38"/>
                        <a:pt x="25" y="40"/>
                      </a:cubicBezTo>
                      <a:cubicBezTo>
                        <a:pt x="22" y="42"/>
                        <a:pt x="22" y="42"/>
                        <a:pt x="22" y="42"/>
                      </a:cubicBezTo>
                      <a:cubicBezTo>
                        <a:pt x="16" y="42"/>
                        <a:pt x="16" y="42"/>
                        <a:pt x="16" y="42"/>
                      </a:cubicBezTo>
                      <a:cubicBezTo>
                        <a:pt x="16" y="46"/>
                        <a:pt x="16" y="46"/>
                        <a:pt x="16" y="46"/>
                      </a:cubicBezTo>
                      <a:cubicBezTo>
                        <a:pt x="19" y="46"/>
                        <a:pt x="19" y="46"/>
                        <a:pt x="19" y="46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5" y="48"/>
                        <a:pt x="5" y="48"/>
                        <a:pt x="5" y="48"/>
                      </a:cubicBezTo>
                      <a:cubicBezTo>
                        <a:pt x="5" y="52"/>
                        <a:pt x="5" y="52"/>
                        <a:pt x="5" y="52"/>
                      </a:cubicBezTo>
                      <a:cubicBezTo>
                        <a:pt x="13" y="52"/>
                        <a:pt x="13" y="52"/>
                        <a:pt x="13" y="52"/>
                      </a:cubicBezTo>
                      <a:cubicBezTo>
                        <a:pt x="8" y="56"/>
                        <a:pt x="8" y="56"/>
                        <a:pt x="8" y="56"/>
                      </a:cubicBezTo>
                      <a:cubicBezTo>
                        <a:pt x="11" y="59"/>
                        <a:pt x="11" y="59"/>
                        <a:pt x="11" y="59"/>
                      </a:cubicBezTo>
                      <a:cubicBezTo>
                        <a:pt x="16" y="54"/>
                        <a:pt x="16" y="54"/>
                        <a:pt x="16" y="54"/>
                      </a:cubicBezTo>
                      <a:cubicBezTo>
                        <a:pt x="16" y="63"/>
                        <a:pt x="16" y="63"/>
                        <a:pt x="16" y="63"/>
                      </a:cubicBezTo>
                      <a:cubicBezTo>
                        <a:pt x="20" y="63"/>
                        <a:pt x="20" y="63"/>
                        <a:pt x="20" y="63"/>
                      </a:cubicBezTo>
                      <a:cubicBezTo>
                        <a:pt x="20" y="50"/>
                        <a:pt x="20" y="50"/>
                        <a:pt x="20" y="50"/>
                      </a:cubicBezTo>
                      <a:cubicBezTo>
                        <a:pt x="21" y="49"/>
                        <a:pt x="21" y="49"/>
                        <a:pt x="21" y="49"/>
                      </a:cubicBezTo>
                      <a:cubicBezTo>
                        <a:pt x="21" y="52"/>
                        <a:pt x="21" y="52"/>
                        <a:pt x="21" y="52"/>
                      </a:cubicBezTo>
                      <a:cubicBezTo>
                        <a:pt x="25" y="52"/>
                        <a:pt x="25" y="52"/>
                        <a:pt x="25" y="52"/>
                      </a:cubicBezTo>
                      <a:cubicBezTo>
                        <a:pt x="25" y="45"/>
                        <a:pt x="25" y="45"/>
                        <a:pt x="25" y="45"/>
                      </a:cubicBezTo>
                      <a:cubicBezTo>
                        <a:pt x="28" y="42"/>
                        <a:pt x="28" y="42"/>
                        <a:pt x="28" y="42"/>
                      </a:cubicBezTo>
                      <a:cubicBezTo>
                        <a:pt x="29" y="43"/>
                        <a:pt x="30" y="44"/>
                        <a:pt x="32" y="44"/>
                      </a:cubicBezTo>
                      <a:cubicBezTo>
                        <a:pt x="32" y="48"/>
                        <a:pt x="32" y="48"/>
                        <a:pt x="32" y="48"/>
                      </a:cubicBezTo>
                      <a:cubicBezTo>
                        <a:pt x="27" y="53"/>
                        <a:pt x="27" y="53"/>
                        <a:pt x="27" y="53"/>
                      </a:cubicBezTo>
                      <a:cubicBezTo>
                        <a:pt x="30" y="55"/>
                        <a:pt x="30" y="55"/>
                        <a:pt x="30" y="55"/>
                      </a:cubicBezTo>
                      <a:cubicBezTo>
                        <a:pt x="32" y="53"/>
                        <a:pt x="32" y="53"/>
                        <a:pt x="32" y="53"/>
                      </a:cubicBezTo>
                      <a:cubicBezTo>
                        <a:pt x="32" y="55"/>
                        <a:pt x="32" y="55"/>
                        <a:pt x="32" y="55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6" y="67"/>
                        <a:pt x="26" y="67"/>
                        <a:pt x="26" y="67"/>
                      </a:cubicBezTo>
                      <a:cubicBezTo>
                        <a:pt x="32" y="61"/>
                        <a:pt x="32" y="61"/>
                        <a:pt x="32" y="61"/>
                      </a:cubicBezTo>
                      <a:cubicBezTo>
                        <a:pt x="32" y="68"/>
                        <a:pt x="32" y="68"/>
                        <a:pt x="32" y="68"/>
                      </a:cubicBezTo>
                      <a:cubicBezTo>
                        <a:pt x="36" y="68"/>
                        <a:pt x="36" y="68"/>
                        <a:pt x="36" y="68"/>
                      </a:cubicBezTo>
                      <a:cubicBezTo>
                        <a:pt x="36" y="61"/>
                        <a:pt x="36" y="61"/>
                        <a:pt x="36" y="61"/>
                      </a:cubicBezTo>
                      <a:cubicBezTo>
                        <a:pt x="42" y="67"/>
                        <a:pt x="42" y="67"/>
                        <a:pt x="42" y="67"/>
                      </a:cubicBezTo>
                      <a:cubicBezTo>
                        <a:pt x="44" y="64"/>
                        <a:pt x="44" y="64"/>
                        <a:pt x="44" y="64"/>
                      </a:cubicBezTo>
                      <a:cubicBezTo>
                        <a:pt x="36" y="55"/>
                        <a:pt x="36" y="55"/>
                        <a:pt x="36" y="55"/>
                      </a:cubicBezTo>
                      <a:cubicBezTo>
                        <a:pt x="36" y="53"/>
                        <a:pt x="36" y="53"/>
                        <a:pt x="36" y="53"/>
                      </a:cubicBezTo>
                      <a:cubicBezTo>
                        <a:pt x="38" y="55"/>
                        <a:pt x="38" y="55"/>
                        <a:pt x="38" y="55"/>
                      </a:cubicBezTo>
                      <a:cubicBezTo>
                        <a:pt x="40" y="53"/>
                        <a:pt x="40" y="53"/>
                        <a:pt x="40" y="53"/>
                      </a:cubicBezTo>
                      <a:cubicBezTo>
                        <a:pt x="36" y="48"/>
                        <a:pt x="36" y="48"/>
                        <a:pt x="36" y="48"/>
                      </a:cubicBezTo>
                      <a:cubicBezTo>
                        <a:pt x="36" y="44"/>
                        <a:pt x="36" y="44"/>
                        <a:pt x="36" y="44"/>
                      </a:cubicBezTo>
                      <a:cubicBezTo>
                        <a:pt x="37" y="44"/>
                        <a:pt x="38" y="43"/>
                        <a:pt x="40" y="42"/>
                      </a:cubicBezTo>
                      <a:cubicBezTo>
                        <a:pt x="42" y="45"/>
                        <a:pt x="42" y="45"/>
                        <a:pt x="42" y="45"/>
                      </a:cubicBezTo>
                      <a:cubicBezTo>
                        <a:pt x="42" y="52"/>
                        <a:pt x="42" y="52"/>
                        <a:pt x="42" y="52"/>
                      </a:cubicBezTo>
                      <a:cubicBezTo>
                        <a:pt x="46" y="52"/>
                        <a:pt x="46" y="52"/>
                        <a:pt x="46" y="52"/>
                      </a:cubicBezTo>
                      <a:cubicBezTo>
                        <a:pt x="46" y="49"/>
                        <a:pt x="46" y="49"/>
                        <a:pt x="46" y="49"/>
                      </a:cubicBezTo>
                      <a:cubicBezTo>
                        <a:pt x="48" y="50"/>
                        <a:pt x="48" y="50"/>
                        <a:pt x="48" y="50"/>
                      </a:cubicBezTo>
                      <a:cubicBezTo>
                        <a:pt x="48" y="63"/>
                        <a:pt x="48" y="63"/>
                        <a:pt x="48" y="63"/>
                      </a:cubicBezTo>
                      <a:cubicBezTo>
                        <a:pt x="52" y="63"/>
                        <a:pt x="52" y="63"/>
                        <a:pt x="52" y="63"/>
                      </a:cubicBezTo>
                      <a:cubicBezTo>
                        <a:pt x="52" y="54"/>
                        <a:pt x="52" y="54"/>
                        <a:pt x="52" y="54"/>
                      </a:cubicBezTo>
                      <a:cubicBezTo>
                        <a:pt x="56" y="59"/>
                        <a:pt x="56" y="59"/>
                        <a:pt x="56" y="59"/>
                      </a:cubicBezTo>
                      <a:cubicBezTo>
                        <a:pt x="59" y="56"/>
                        <a:pt x="59" y="56"/>
                        <a:pt x="59" y="56"/>
                      </a:cubicBezTo>
                      <a:cubicBezTo>
                        <a:pt x="54" y="52"/>
                        <a:pt x="54" y="52"/>
                        <a:pt x="54" y="52"/>
                      </a:cubicBezTo>
                      <a:cubicBezTo>
                        <a:pt x="63" y="52"/>
                        <a:pt x="63" y="52"/>
                        <a:pt x="63" y="52"/>
                      </a:cubicBezTo>
                      <a:cubicBezTo>
                        <a:pt x="63" y="48"/>
                        <a:pt x="63" y="48"/>
                        <a:pt x="63" y="48"/>
                      </a:cubicBezTo>
                      <a:cubicBezTo>
                        <a:pt x="50" y="48"/>
                        <a:pt x="50" y="48"/>
                        <a:pt x="50" y="48"/>
                      </a:cubicBezTo>
                      <a:cubicBezTo>
                        <a:pt x="49" y="46"/>
                        <a:pt x="49" y="46"/>
                        <a:pt x="49" y="46"/>
                      </a:cubicBezTo>
                      <a:cubicBezTo>
                        <a:pt x="52" y="46"/>
                        <a:pt x="52" y="46"/>
                        <a:pt x="52" y="46"/>
                      </a:cubicBezTo>
                      <a:cubicBezTo>
                        <a:pt x="52" y="42"/>
                        <a:pt x="52" y="42"/>
                        <a:pt x="52" y="42"/>
                      </a:cubicBezTo>
                      <a:cubicBezTo>
                        <a:pt x="45" y="42"/>
                        <a:pt x="45" y="42"/>
                        <a:pt x="45" y="42"/>
                      </a:cubicBezTo>
                      <a:cubicBezTo>
                        <a:pt x="42" y="40"/>
                        <a:pt x="42" y="40"/>
                        <a:pt x="42" y="40"/>
                      </a:cubicBezTo>
                      <a:cubicBezTo>
                        <a:pt x="43" y="38"/>
                        <a:pt x="44" y="37"/>
                        <a:pt x="44" y="36"/>
                      </a:cubicBezTo>
                      <a:cubicBezTo>
                        <a:pt x="48" y="36"/>
                        <a:pt x="48" y="36"/>
                        <a:pt x="48" y="36"/>
                      </a:cubicBezTo>
                      <a:cubicBezTo>
                        <a:pt x="53" y="40"/>
                        <a:pt x="53" y="40"/>
                        <a:pt x="53" y="40"/>
                      </a:cubicBezTo>
                      <a:cubicBezTo>
                        <a:pt x="55" y="38"/>
                        <a:pt x="55" y="38"/>
                        <a:pt x="55" y="38"/>
                      </a:cubicBezTo>
                      <a:cubicBezTo>
                        <a:pt x="53" y="36"/>
                        <a:pt x="53" y="36"/>
                        <a:pt x="53" y="36"/>
                      </a:cubicBezTo>
                      <a:cubicBezTo>
                        <a:pt x="55" y="36"/>
                        <a:pt x="55" y="36"/>
                        <a:pt x="55" y="36"/>
                      </a:cubicBezTo>
                      <a:cubicBezTo>
                        <a:pt x="64" y="44"/>
                        <a:pt x="64" y="44"/>
                        <a:pt x="64" y="44"/>
                      </a:cubicBezTo>
                      <a:cubicBezTo>
                        <a:pt x="67" y="42"/>
                        <a:pt x="67" y="42"/>
                        <a:pt x="67" y="42"/>
                      </a:cubicBezTo>
                      <a:cubicBezTo>
                        <a:pt x="61" y="36"/>
                        <a:pt x="61" y="36"/>
                        <a:pt x="61" y="36"/>
                      </a:cubicBezTo>
                      <a:cubicBezTo>
                        <a:pt x="68" y="36"/>
                        <a:pt x="68" y="36"/>
                        <a:pt x="68" y="36"/>
                      </a:cubicBezTo>
                      <a:lnTo>
                        <a:pt x="68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6" name="Freeform: Shape 134">
                  <a:extLst>
                    <a:ext uri="{FF2B5EF4-FFF2-40B4-BE49-F238E27FC236}">
                      <a16:creationId xmlns:a16="http://schemas.microsoft.com/office/drawing/2014/main" id="{ACD793EB-5B91-3614-780D-39B3DC4287E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582838" y="2159700"/>
                  <a:ext cx="344341" cy="401935"/>
                </a:xfrm>
                <a:custGeom>
                  <a:avLst/>
                  <a:gdLst>
                    <a:gd name="T0" fmla="*/ 73 w 78"/>
                    <a:gd name="T1" fmla="*/ 84 h 91"/>
                    <a:gd name="T2" fmla="*/ 78 w 78"/>
                    <a:gd name="T3" fmla="*/ 16 h 91"/>
                    <a:gd name="T4" fmla="*/ 66 w 78"/>
                    <a:gd name="T5" fmla="*/ 12 h 91"/>
                    <a:gd name="T6" fmla="*/ 77 w 78"/>
                    <a:gd name="T7" fmla="*/ 1 h 91"/>
                    <a:gd name="T8" fmla="*/ 65 w 78"/>
                    <a:gd name="T9" fmla="*/ 7 h 91"/>
                    <a:gd name="T10" fmla="*/ 71 w 78"/>
                    <a:gd name="T11" fmla="*/ 23 h 91"/>
                    <a:gd name="T12" fmla="*/ 65 w 78"/>
                    <a:gd name="T13" fmla="*/ 63 h 91"/>
                    <a:gd name="T14" fmla="*/ 70 w 78"/>
                    <a:gd name="T15" fmla="*/ 74 h 91"/>
                    <a:gd name="T16" fmla="*/ 65 w 78"/>
                    <a:gd name="T17" fmla="*/ 91 h 91"/>
                    <a:gd name="T18" fmla="*/ 65 w 78"/>
                    <a:gd name="T19" fmla="*/ 7 h 91"/>
                    <a:gd name="T20" fmla="*/ 60 w 78"/>
                    <a:gd name="T21" fmla="*/ 8 h 91"/>
                    <a:gd name="T22" fmla="*/ 50 w 78"/>
                    <a:gd name="T23" fmla="*/ 4 h 91"/>
                    <a:gd name="T24" fmla="*/ 53 w 78"/>
                    <a:gd name="T25" fmla="*/ 12 h 91"/>
                    <a:gd name="T26" fmla="*/ 50 w 78"/>
                    <a:gd name="T27" fmla="*/ 16 h 91"/>
                    <a:gd name="T28" fmla="*/ 65 w 78"/>
                    <a:gd name="T29" fmla="*/ 23 h 91"/>
                    <a:gd name="T30" fmla="*/ 50 w 78"/>
                    <a:gd name="T31" fmla="*/ 84 h 91"/>
                    <a:gd name="T32" fmla="*/ 63 w 78"/>
                    <a:gd name="T33" fmla="*/ 91 h 91"/>
                    <a:gd name="T34" fmla="*/ 65 w 78"/>
                    <a:gd name="T35" fmla="*/ 78 h 91"/>
                    <a:gd name="T36" fmla="*/ 61 w 78"/>
                    <a:gd name="T37" fmla="*/ 74 h 91"/>
                    <a:gd name="T38" fmla="*/ 65 w 78"/>
                    <a:gd name="T39" fmla="*/ 69 h 91"/>
                    <a:gd name="T40" fmla="*/ 65 w 78"/>
                    <a:gd name="T41" fmla="*/ 63 h 91"/>
                    <a:gd name="T42" fmla="*/ 50 w 78"/>
                    <a:gd name="T43" fmla="*/ 69 h 91"/>
                    <a:gd name="T44" fmla="*/ 55 w 78"/>
                    <a:gd name="T45" fmla="*/ 74 h 91"/>
                    <a:gd name="T46" fmla="*/ 50 w 78"/>
                    <a:gd name="T47" fmla="*/ 78 h 91"/>
                    <a:gd name="T48" fmla="*/ 50 w 78"/>
                    <a:gd name="T49" fmla="*/ 84 h 91"/>
                    <a:gd name="T50" fmla="*/ 46 w 78"/>
                    <a:gd name="T51" fmla="*/ 0 h 91"/>
                    <a:gd name="T52" fmla="*/ 43 w 78"/>
                    <a:gd name="T53" fmla="*/ 4 h 91"/>
                    <a:gd name="T54" fmla="*/ 50 w 78"/>
                    <a:gd name="T55" fmla="*/ 4 h 91"/>
                    <a:gd name="T56" fmla="*/ 39 w 78"/>
                    <a:gd name="T57" fmla="*/ 16 h 91"/>
                    <a:gd name="T58" fmla="*/ 50 w 78"/>
                    <a:gd name="T59" fmla="*/ 23 h 91"/>
                    <a:gd name="T60" fmla="*/ 39 w 78"/>
                    <a:gd name="T61" fmla="*/ 84 h 91"/>
                    <a:gd name="T62" fmla="*/ 50 w 78"/>
                    <a:gd name="T63" fmla="*/ 78 h 91"/>
                    <a:gd name="T64" fmla="*/ 50 w 78"/>
                    <a:gd name="T65" fmla="*/ 69 h 91"/>
                    <a:gd name="T66" fmla="*/ 39 w 78"/>
                    <a:gd name="T67" fmla="*/ 63 h 91"/>
                    <a:gd name="T68" fmla="*/ 39 w 78"/>
                    <a:gd name="T69" fmla="*/ 16 h 91"/>
                    <a:gd name="T70" fmla="*/ 0 w 78"/>
                    <a:gd name="T71" fmla="*/ 84 h 91"/>
                    <a:gd name="T72" fmla="*/ 6 w 78"/>
                    <a:gd name="T73" fmla="*/ 91 h 91"/>
                    <a:gd name="T74" fmla="*/ 16 w 78"/>
                    <a:gd name="T75" fmla="*/ 84 h 91"/>
                    <a:gd name="T76" fmla="*/ 39 w 78"/>
                    <a:gd name="T77" fmla="*/ 63 h 91"/>
                    <a:gd name="T78" fmla="*/ 7 w 78"/>
                    <a:gd name="T79" fmla="*/ 23 h 91"/>
                    <a:gd name="T80" fmla="*/ 39 w 78"/>
                    <a:gd name="T81" fmla="*/ 23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8" h="91">
                      <a:moveTo>
                        <a:pt x="73" y="91"/>
                      </a:moveTo>
                      <a:cubicBezTo>
                        <a:pt x="73" y="84"/>
                        <a:pt x="73" y="84"/>
                        <a:pt x="73" y="84"/>
                      </a:cubicBezTo>
                      <a:cubicBezTo>
                        <a:pt x="78" y="84"/>
                        <a:pt x="78" y="84"/>
                        <a:pt x="78" y="84"/>
                      </a:cubicBezTo>
                      <a:cubicBezTo>
                        <a:pt x="78" y="16"/>
                        <a:pt x="78" y="16"/>
                        <a:pt x="78" y="16"/>
                      </a:cubicBezTo>
                      <a:cubicBezTo>
                        <a:pt x="67" y="16"/>
                        <a:pt x="67" y="16"/>
                        <a:pt x="67" y="16"/>
                      </a:cubicBezTo>
                      <a:cubicBezTo>
                        <a:pt x="67" y="15"/>
                        <a:pt x="67" y="13"/>
                        <a:pt x="66" y="12"/>
                      </a:cubicBezTo>
                      <a:cubicBezTo>
                        <a:pt x="77" y="4"/>
                        <a:pt x="77" y="4"/>
                        <a:pt x="77" y="4"/>
                      </a:cubicBezTo>
                      <a:cubicBezTo>
                        <a:pt x="78" y="3"/>
                        <a:pt x="78" y="2"/>
                        <a:pt x="77" y="1"/>
                      </a:cubicBezTo>
                      <a:cubicBezTo>
                        <a:pt x="76" y="0"/>
                        <a:pt x="75" y="0"/>
                        <a:pt x="74" y="0"/>
                      </a:cubicBezTo>
                      <a:cubicBezTo>
                        <a:pt x="65" y="7"/>
                        <a:pt x="65" y="7"/>
                        <a:pt x="65" y="7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71" y="23"/>
                        <a:pt x="71" y="23"/>
                        <a:pt x="71" y="23"/>
                      </a:cubicBezTo>
                      <a:cubicBezTo>
                        <a:pt x="71" y="63"/>
                        <a:pt x="71" y="63"/>
                        <a:pt x="71" y="63"/>
                      </a:cubicBezTo>
                      <a:cubicBezTo>
                        <a:pt x="65" y="63"/>
                        <a:pt x="65" y="63"/>
                        <a:pt x="65" y="63"/>
                      </a:cubicBezTo>
                      <a:cubicBezTo>
                        <a:pt x="65" y="69"/>
                        <a:pt x="65" y="69"/>
                        <a:pt x="65" y="69"/>
                      </a:cubicBezTo>
                      <a:cubicBezTo>
                        <a:pt x="68" y="69"/>
                        <a:pt x="70" y="71"/>
                        <a:pt x="70" y="74"/>
                      </a:cubicBezTo>
                      <a:cubicBezTo>
                        <a:pt x="70" y="76"/>
                        <a:pt x="68" y="78"/>
                        <a:pt x="65" y="78"/>
                      </a:cubicBezTo>
                      <a:cubicBezTo>
                        <a:pt x="65" y="91"/>
                        <a:pt x="65" y="91"/>
                        <a:pt x="65" y="91"/>
                      </a:cubicBezTo>
                      <a:lnTo>
                        <a:pt x="73" y="91"/>
                      </a:lnTo>
                      <a:close/>
                      <a:moveTo>
                        <a:pt x="65" y="7"/>
                      </a:moveTo>
                      <a:cubicBezTo>
                        <a:pt x="63" y="9"/>
                        <a:pt x="63" y="9"/>
                        <a:pt x="63" y="9"/>
                      </a:cubicBezTo>
                      <a:cubicBezTo>
                        <a:pt x="62" y="9"/>
                        <a:pt x="61" y="8"/>
                        <a:pt x="60" y="8"/>
                      </a:cubicBezTo>
                      <a:cubicBezTo>
                        <a:pt x="59" y="8"/>
                        <a:pt x="58" y="9"/>
                        <a:pt x="57" y="9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53" y="12"/>
                        <a:pt x="53" y="12"/>
                        <a:pt x="53" y="12"/>
                      </a:cubicBezTo>
                      <a:cubicBezTo>
                        <a:pt x="52" y="13"/>
                        <a:pt x="52" y="15"/>
                        <a:pt x="52" y="1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5" y="7"/>
                        <a:pt x="65" y="7"/>
                        <a:pt x="65" y="7"/>
                      </a:cubicBezTo>
                      <a:close/>
                      <a:moveTo>
                        <a:pt x="50" y="84"/>
                      </a:moveTo>
                      <a:cubicBezTo>
                        <a:pt x="63" y="84"/>
                        <a:pt x="63" y="84"/>
                        <a:pt x="63" y="84"/>
                      </a:cubicBezTo>
                      <a:cubicBezTo>
                        <a:pt x="63" y="91"/>
                        <a:pt x="63" y="91"/>
                        <a:pt x="63" y="91"/>
                      </a:cubicBezTo>
                      <a:cubicBezTo>
                        <a:pt x="65" y="91"/>
                        <a:pt x="65" y="91"/>
                        <a:pt x="65" y="91"/>
                      </a:cubicBezTo>
                      <a:cubicBezTo>
                        <a:pt x="65" y="78"/>
                        <a:pt x="65" y="78"/>
                        <a:pt x="65" y="78"/>
                      </a:cubicBezTo>
                      <a:cubicBezTo>
                        <a:pt x="65" y="78"/>
                        <a:pt x="65" y="78"/>
                        <a:pt x="65" y="78"/>
                      </a:cubicBezTo>
                      <a:cubicBezTo>
                        <a:pt x="63" y="78"/>
                        <a:pt x="61" y="76"/>
                        <a:pt x="61" y="74"/>
                      </a:cubicBezTo>
                      <a:cubicBezTo>
                        <a:pt x="61" y="74"/>
                        <a:pt x="61" y="74"/>
                        <a:pt x="61" y="74"/>
                      </a:cubicBezTo>
                      <a:cubicBezTo>
                        <a:pt x="61" y="71"/>
                        <a:pt x="63" y="69"/>
                        <a:pt x="65" y="69"/>
                      </a:cubicBezTo>
                      <a:cubicBezTo>
                        <a:pt x="65" y="69"/>
                        <a:pt x="65" y="69"/>
                        <a:pt x="65" y="69"/>
                      </a:cubicBezTo>
                      <a:cubicBezTo>
                        <a:pt x="65" y="63"/>
                        <a:pt x="65" y="63"/>
                        <a:pt x="65" y="63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53" y="69"/>
                        <a:pt x="55" y="71"/>
                        <a:pt x="55" y="74"/>
                      </a:cubicBezTo>
                      <a:cubicBezTo>
                        <a:pt x="55" y="76"/>
                        <a:pt x="53" y="78"/>
                        <a:pt x="50" y="78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lnTo>
                        <a:pt x="50" y="84"/>
                      </a:lnTo>
                      <a:close/>
                      <a:moveTo>
                        <a:pt x="50" y="4"/>
                      </a:move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5" y="0"/>
                        <a:pt x="43" y="0"/>
                        <a:pt x="42" y="1"/>
                      </a:cubicBezTo>
                      <a:cubicBezTo>
                        <a:pt x="42" y="2"/>
                        <a:pt x="42" y="3"/>
                        <a:pt x="43" y="4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50" y="4"/>
                        <a:pt x="50" y="4"/>
                        <a:pt x="50" y="4"/>
                      </a:cubicBezTo>
                      <a:close/>
                      <a:moveTo>
                        <a:pt x="50" y="16"/>
                      </a:moveTo>
                      <a:cubicBezTo>
                        <a:pt x="39" y="16"/>
                        <a:pt x="39" y="16"/>
                        <a:pt x="39" y="16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lose/>
                      <a:moveTo>
                        <a:pt x="39" y="84"/>
                      </a:moveTo>
                      <a:cubicBezTo>
                        <a:pt x="50" y="84"/>
                        <a:pt x="50" y="84"/>
                        <a:pt x="50" y="84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cubicBezTo>
                        <a:pt x="48" y="78"/>
                        <a:pt x="46" y="76"/>
                        <a:pt x="46" y="74"/>
                      </a:cubicBezTo>
                      <a:cubicBezTo>
                        <a:pt x="46" y="71"/>
                        <a:pt x="48" y="69"/>
                        <a:pt x="50" y="69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39" y="63"/>
                        <a:pt x="39" y="63"/>
                        <a:pt x="39" y="63"/>
                      </a:cubicBezTo>
                      <a:lnTo>
                        <a:pt x="39" y="84"/>
                      </a:lnTo>
                      <a:close/>
                      <a:moveTo>
                        <a:pt x="39" y="16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6" y="84"/>
                        <a:pt x="6" y="84"/>
                        <a:pt x="6" y="84"/>
                      </a:cubicBezTo>
                      <a:cubicBezTo>
                        <a:pt x="6" y="91"/>
                        <a:pt x="6" y="91"/>
                        <a:pt x="6" y="91"/>
                      </a:cubicBezTo>
                      <a:cubicBezTo>
                        <a:pt x="16" y="91"/>
                        <a:pt x="16" y="91"/>
                        <a:pt x="16" y="91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39" y="84"/>
                        <a:pt x="39" y="84"/>
                        <a:pt x="39" y="84"/>
                      </a:cubicBezTo>
                      <a:cubicBezTo>
                        <a:pt x="39" y="63"/>
                        <a:pt x="39" y="63"/>
                        <a:pt x="39" y="63"/>
                      </a:cubicBezTo>
                      <a:cubicBezTo>
                        <a:pt x="7" y="63"/>
                        <a:pt x="7" y="63"/>
                        <a:pt x="7" y="6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lnTo>
                        <a:pt x="39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7" name="Freeform: Shape 135">
                  <a:extLst>
                    <a:ext uri="{FF2B5EF4-FFF2-40B4-BE49-F238E27FC236}">
                      <a16:creationId xmlns:a16="http://schemas.microsoft.com/office/drawing/2014/main" id="{3736BD21-021B-EBF9-C2A3-37EA17176FB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10800" y="1687916"/>
                  <a:ext cx="208320" cy="122541"/>
                </a:xfrm>
                <a:custGeom>
                  <a:avLst/>
                  <a:gdLst>
                    <a:gd name="T0" fmla="*/ 170 w 170"/>
                    <a:gd name="T1" fmla="*/ 0 h 100"/>
                    <a:gd name="T2" fmla="*/ 11 w 170"/>
                    <a:gd name="T3" fmla="*/ 0 h 100"/>
                    <a:gd name="T4" fmla="*/ 11 w 170"/>
                    <a:gd name="T5" fmla="*/ 28 h 100"/>
                    <a:gd name="T6" fmla="*/ 0 w 170"/>
                    <a:gd name="T7" fmla="*/ 28 h 100"/>
                    <a:gd name="T8" fmla="*/ 0 w 170"/>
                    <a:gd name="T9" fmla="*/ 72 h 100"/>
                    <a:gd name="T10" fmla="*/ 11 w 170"/>
                    <a:gd name="T11" fmla="*/ 72 h 100"/>
                    <a:gd name="T12" fmla="*/ 11 w 170"/>
                    <a:gd name="T13" fmla="*/ 100 h 100"/>
                    <a:gd name="T14" fmla="*/ 170 w 170"/>
                    <a:gd name="T15" fmla="*/ 100 h 100"/>
                    <a:gd name="T16" fmla="*/ 170 w 170"/>
                    <a:gd name="T17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0" h="100">
                      <a:moveTo>
                        <a:pt x="170" y="0"/>
                      </a:moveTo>
                      <a:lnTo>
                        <a:pt x="11" y="0"/>
                      </a:lnTo>
                      <a:lnTo>
                        <a:pt x="11" y="28"/>
                      </a:lnTo>
                      <a:lnTo>
                        <a:pt x="0" y="28"/>
                      </a:lnTo>
                      <a:lnTo>
                        <a:pt x="0" y="72"/>
                      </a:lnTo>
                      <a:lnTo>
                        <a:pt x="11" y="72"/>
                      </a:lnTo>
                      <a:lnTo>
                        <a:pt x="11" y="100"/>
                      </a:lnTo>
                      <a:lnTo>
                        <a:pt x="170" y="100"/>
                      </a:lnTo>
                      <a:lnTo>
                        <a:pt x="17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8" name="Oval 136">
                  <a:extLst>
                    <a:ext uri="{FF2B5EF4-FFF2-40B4-BE49-F238E27FC236}">
                      <a16:creationId xmlns:a16="http://schemas.microsoft.com/office/drawing/2014/main" id="{DE97F35D-4B05-96B7-1890-9AF6213648A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83357" y="1709973"/>
                  <a:ext cx="66172" cy="6617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9" name="Freeform: Shape 137">
                  <a:extLst>
                    <a:ext uri="{FF2B5EF4-FFF2-40B4-BE49-F238E27FC236}">
                      <a16:creationId xmlns:a16="http://schemas.microsoft.com/office/drawing/2014/main" id="{5145506A-5A77-14FA-78C7-FFB8927F025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5763" y="1660957"/>
                  <a:ext cx="176459" cy="330861"/>
                </a:xfrm>
                <a:custGeom>
                  <a:avLst/>
                  <a:gdLst>
                    <a:gd name="T0" fmla="*/ 20 w 40"/>
                    <a:gd name="T1" fmla="*/ 75 h 75"/>
                    <a:gd name="T2" fmla="*/ 40 w 40"/>
                    <a:gd name="T3" fmla="*/ 75 h 75"/>
                    <a:gd name="T4" fmla="*/ 40 w 40"/>
                    <a:gd name="T5" fmla="*/ 26 h 75"/>
                    <a:gd name="T6" fmla="*/ 40 w 40"/>
                    <a:gd name="T7" fmla="*/ 14 h 75"/>
                    <a:gd name="T8" fmla="*/ 40 w 40"/>
                    <a:gd name="T9" fmla="*/ 0 h 75"/>
                    <a:gd name="T10" fmla="*/ 20 w 40"/>
                    <a:gd name="T11" fmla="*/ 0 h 75"/>
                    <a:gd name="T12" fmla="*/ 20 w 40"/>
                    <a:gd name="T13" fmla="*/ 4 h 75"/>
                    <a:gd name="T14" fmla="*/ 35 w 40"/>
                    <a:gd name="T15" fmla="*/ 19 h 75"/>
                    <a:gd name="T16" fmla="*/ 20 w 40"/>
                    <a:gd name="T17" fmla="*/ 33 h 75"/>
                    <a:gd name="T18" fmla="*/ 20 w 40"/>
                    <a:gd name="T19" fmla="*/ 75 h 75"/>
                    <a:gd name="T20" fmla="*/ 0 w 40"/>
                    <a:gd name="T21" fmla="*/ 75 h 75"/>
                    <a:gd name="T22" fmla="*/ 20 w 40"/>
                    <a:gd name="T23" fmla="*/ 75 h 75"/>
                    <a:gd name="T24" fmla="*/ 20 w 40"/>
                    <a:gd name="T25" fmla="*/ 33 h 75"/>
                    <a:gd name="T26" fmla="*/ 20 w 40"/>
                    <a:gd name="T27" fmla="*/ 33 h 75"/>
                    <a:gd name="T28" fmla="*/ 5 w 40"/>
                    <a:gd name="T29" fmla="*/ 19 h 75"/>
                    <a:gd name="T30" fmla="*/ 20 w 40"/>
                    <a:gd name="T31" fmla="*/ 4 h 75"/>
                    <a:gd name="T32" fmla="*/ 20 w 40"/>
                    <a:gd name="T33" fmla="*/ 4 h 75"/>
                    <a:gd name="T34" fmla="*/ 20 w 40"/>
                    <a:gd name="T35" fmla="*/ 4 h 75"/>
                    <a:gd name="T36" fmla="*/ 20 w 40"/>
                    <a:gd name="T37" fmla="*/ 0 h 75"/>
                    <a:gd name="T38" fmla="*/ 0 w 40"/>
                    <a:gd name="T39" fmla="*/ 0 h 75"/>
                    <a:gd name="T40" fmla="*/ 0 w 40"/>
                    <a:gd name="T41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0" h="75">
                      <a:moveTo>
                        <a:pt x="20" y="75"/>
                      </a:moveTo>
                      <a:cubicBezTo>
                        <a:pt x="40" y="75"/>
                        <a:pt x="40" y="75"/>
                        <a:pt x="40" y="75"/>
                      </a:cubicBezTo>
                      <a:cubicBezTo>
                        <a:pt x="40" y="26"/>
                        <a:pt x="40" y="26"/>
                        <a:pt x="40" y="26"/>
                      </a:cubicBezTo>
                      <a:cubicBezTo>
                        <a:pt x="40" y="14"/>
                        <a:pt x="40" y="14"/>
                        <a:pt x="40" y="14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8" y="4"/>
                        <a:pt x="35" y="10"/>
                        <a:pt x="35" y="19"/>
                      </a:cubicBezTo>
                      <a:cubicBezTo>
                        <a:pt x="35" y="27"/>
                        <a:pt x="28" y="33"/>
                        <a:pt x="20" y="33"/>
                      </a:cubicBezTo>
                      <a:lnTo>
                        <a:pt x="20" y="75"/>
                      </a:lnTo>
                      <a:close/>
                      <a:moveTo>
                        <a:pt x="0" y="75"/>
                      </a:moveTo>
                      <a:cubicBezTo>
                        <a:pt x="20" y="75"/>
                        <a:pt x="20" y="75"/>
                        <a:pt x="20" y="75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12" y="33"/>
                        <a:pt x="5" y="27"/>
                        <a:pt x="5" y="19"/>
                      </a:cubicBezTo>
                      <a:cubicBezTo>
                        <a:pt x="5" y="10"/>
                        <a:pt x="12" y="4"/>
                        <a:pt x="20" y="4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0" name="Freeform: Shape 138">
                  <a:extLst>
                    <a:ext uri="{FF2B5EF4-FFF2-40B4-BE49-F238E27FC236}">
                      <a16:creationId xmlns:a16="http://schemas.microsoft.com/office/drawing/2014/main" id="{19A6F5F8-3898-2041-B0B8-414ADF3758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60848" y="4169377"/>
                  <a:ext cx="202193" cy="203419"/>
                </a:xfrm>
                <a:custGeom>
                  <a:avLst/>
                  <a:gdLst>
                    <a:gd name="T0" fmla="*/ 41 w 46"/>
                    <a:gd name="T1" fmla="*/ 32 h 46"/>
                    <a:gd name="T2" fmla="*/ 43 w 46"/>
                    <a:gd name="T3" fmla="*/ 34 h 46"/>
                    <a:gd name="T4" fmla="*/ 38 w 46"/>
                    <a:gd name="T5" fmla="*/ 41 h 46"/>
                    <a:gd name="T6" fmla="*/ 35 w 46"/>
                    <a:gd name="T7" fmla="*/ 38 h 46"/>
                    <a:gd name="T8" fmla="*/ 29 w 46"/>
                    <a:gd name="T9" fmla="*/ 42 h 46"/>
                    <a:gd name="T10" fmla="*/ 29 w 46"/>
                    <a:gd name="T11" fmla="*/ 45 h 46"/>
                    <a:gd name="T12" fmla="*/ 23 w 46"/>
                    <a:gd name="T13" fmla="*/ 45 h 46"/>
                    <a:gd name="T14" fmla="*/ 23 w 46"/>
                    <a:gd name="T15" fmla="*/ 36 h 46"/>
                    <a:gd name="T16" fmla="*/ 33 w 46"/>
                    <a:gd name="T17" fmla="*/ 31 h 46"/>
                    <a:gd name="T18" fmla="*/ 32 w 46"/>
                    <a:gd name="T19" fmla="*/ 13 h 46"/>
                    <a:gd name="T20" fmla="*/ 32 w 46"/>
                    <a:gd name="T21" fmla="*/ 13 h 46"/>
                    <a:gd name="T22" fmla="*/ 27 w 46"/>
                    <a:gd name="T23" fmla="*/ 10 h 46"/>
                    <a:gd name="T24" fmla="*/ 23 w 46"/>
                    <a:gd name="T25" fmla="*/ 10 h 46"/>
                    <a:gd name="T26" fmla="*/ 23 w 46"/>
                    <a:gd name="T27" fmla="*/ 0 h 46"/>
                    <a:gd name="T28" fmla="*/ 26 w 46"/>
                    <a:gd name="T29" fmla="*/ 0 h 46"/>
                    <a:gd name="T30" fmla="*/ 26 w 46"/>
                    <a:gd name="T31" fmla="*/ 3 h 46"/>
                    <a:gd name="T32" fmla="*/ 32 w 46"/>
                    <a:gd name="T33" fmla="*/ 5 h 46"/>
                    <a:gd name="T34" fmla="*/ 35 w 46"/>
                    <a:gd name="T35" fmla="*/ 3 h 46"/>
                    <a:gd name="T36" fmla="*/ 41 w 46"/>
                    <a:gd name="T37" fmla="*/ 8 h 46"/>
                    <a:gd name="T38" fmla="*/ 39 w 46"/>
                    <a:gd name="T39" fmla="*/ 11 h 46"/>
                    <a:gd name="T40" fmla="*/ 42 w 46"/>
                    <a:gd name="T41" fmla="*/ 17 h 46"/>
                    <a:gd name="T42" fmla="*/ 45 w 46"/>
                    <a:gd name="T43" fmla="*/ 17 h 46"/>
                    <a:gd name="T44" fmla="*/ 46 w 46"/>
                    <a:gd name="T45" fmla="*/ 25 h 46"/>
                    <a:gd name="T46" fmla="*/ 43 w 46"/>
                    <a:gd name="T47" fmla="*/ 25 h 46"/>
                    <a:gd name="T48" fmla="*/ 41 w 46"/>
                    <a:gd name="T49" fmla="*/ 32 h 46"/>
                    <a:gd name="T50" fmla="*/ 23 w 46"/>
                    <a:gd name="T51" fmla="*/ 45 h 46"/>
                    <a:gd name="T52" fmla="*/ 21 w 46"/>
                    <a:gd name="T53" fmla="*/ 46 h 46"/>
                    <a:gd name="T54" fmla="*/ 21 w 46"/>
                    <a:gd name="T55" fmla="*/ 42 h 46"/>
                    <a:gd name="T56" fmla="*/ 14 w 46"/>
                    <a:gd name="T57" fmla="*/ 40 h 46"/>
                    <a:gd name="T58" fmla="*/ 12 w 46"/>
                    <a:gd name="T59" fmla="*/ 43 h 46"/>
                    <a:gd name="T60" fmla="*/ 6 w 46"/>
                    <a:gd name="T61" fmla="*/ 37 h 46"/>
                    <a:gd name="T62" fmla="*/ 8 w 46"/>
                    <a:gd name="T63" fmla="*/ 35 h 46"/>
                    <a:gd name="T64" fmla="*/ 5 w 46"/>
                    <a:gd name="T65" fmla="*/ 29 h 46"/>
                    <a:gd name="T66" fmla="*/ 1 w 46"/>
                    <a:gd name="T67" fmla="*/ 29 h 46"/>
                    <a:gd name="T68" fmla="*/ 0 w 46"/>
                    <a:gd name="T69" fmla="*/ 21 h 46"/>
                    <a:gd name="T70" fmla="*/ 4 w 46"/>
                    <a:gd name="T71" fmla="*/ 20 h 46"/>
                    <a:gd name="T72" fmla="*/ 6 w 46"/>
                    <a:gd name="T73" fmla="*/ 14 h 46"/>
                    <a:gd name="T74" fmla="*/ 3 w 46"/>
                    <a:gd name="T75" fmla="*/ 12 h 46"/>
                    <a:gd name="T76" fmla="*/ 9 w 46"/>
                    <a:gd name="T77" fmla="*/ 5 h 46"/>
                    <a:gd name="T78" fmla="*/ 11 w 46"/>
                    <a:gd name="T79" fmla="*/ 7 h 46"/>
                    <a:gd name="T80" fmla="*/ 17 w 46"/>
                    <a:gd name="T81" fmla="*/ 4 h 46"/>
                    <a:gd name="T82" fmla="*/ 17 w 46"/>
                    <a:gd name="T83" fmla="*/ 1 h 46"/>
                    <a:gd name="T84" fmla="*/ 23 w 46"/>
                    <a:gd name="T85" fmla="*/ 0 h 46"/>
                    <a:gd name="T86" fmla="*/ 23 w 46"/>
                    <a:gd name="T87" fmla="*/ 10 h 46"/>
                    <a:gd name="T88" fmla="*/ 13 w 46"/>
                    <a:gd name="T89" fmla="*/ 14 h 46"/>
                    <a:gd name="T90" fmla="*/ 15 w 46"/>
                    <a:gd name="T91" fmla="*/ 33 h 46"/>
                    <a:gd name="T92" fmla="*/ 19 w 46"/>
                    <a:gd name="T93" fmla="*/ 35 h 46"/>
                    <a:gd name="T94" fmla="*/ 23 w 46"/>
                    <a:gd name="T95" fmla="*/ 36 h 46"/>
                    <a:gd name="T96" fmla="*/ 23 w 46"/>
                    <a:gd name="T97" fmla="*/ 45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6" h="46">
                      <a:moveTo>
                        <a:pt x="41" y="32"/>
                      </a:move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38" y="41"/>
                        <a:pt x="38" y="41"/>
                        <a:pt x="38" y="41"/>
                      </a:cubicBezTo>
                      <a:cubicBezTo>
                        <a:pt x="35" y="38"/>
                        <a:pt x="35" y="38"/>
                        <a:pt x="35" y="38"/>
                      </a:cubicBezTo>
                      <a:cubicBezTo>
                        <a:pt x="33" y="40"/>
                        <a:pt x="31" y="41"/>
                        <a:pt x="29" y="42"/>
                      </a:cubicBezTo>
                      <a:cubicBezTo>
                        <a:pt x="29" y="45"/>
                        <a:pt x="29" y="45"/>
                        <a:pt x="29" y="45"/>
                      </a:cubicBezTo>
                      <a:cubicBezTo>
                        <a:pt x="23" y="45"/>
                        <a:pt x="23" y="45"/>
                        <a:pt x="23" y="45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7" y="36"/>
                        <a:pt x="31" y="34"/>
                        <a:pt x="33" y="31"/>
                      </a:cubicBezTo>
                      <a:cubicBezTo>
                        <a:pt x="38" y="26"/>
                        <a:pt x="37" y="17"/>
                        <a:pt x="32" y="1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30" y="12"/>
                        <a:pt x="29" y="11"/>
                        <a:pt x="27" y="10"/>
                      </a:cubicBezTo>
                      <a:cubicBezTo>
                        <a:pt x="26" y="10"/>
                        <a:pt x="25" y="10"/>
                        <a:pt x="23" y="1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8" y="4"/>
                        <a:pt x="30" y="4"/>
                        <a:pt x="32" y="5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41" y="8"/>
                        <a:pt x="41" y="8"/>
                        <a:pt x="41" y="8"/>
                      </a:cubicBezTo>
                      <a:cubicBezTo>
                        <a:pt x="39" y="11"/>
                        <a:pt x="39" y="11"/>
                        <a:pt x="39" y="11"/>
                      </a:cubicBezTo>
                      <a:cubicBezTo>
                        <a:pt x="40" y="13"/>
                        <a:pt x="41" y="15"/>
                        <a:pt x="42" y="17"/>
                      </a:cubicBezTo>
                      <a:cubicBezTo>
                        <a:pt x="45" y="17"/>
                        <a:pt x="45" y="17"/>
                        <a:pt x="45" y="17"/>
                      </a:cubicBezTo>
                      <a:cubicBezTo>
                        <a:pt x="46" y="25"/>
                        <a:pt x="46" y="25"/>
                        <a:pt x="46" y="25"/>
                      </a:cubicBezTo>
                      <a:cubicBezTo>
                        <a:pt x="43" y="25"/>
                        <a:pt x="43" y="25"/>
                        <a:pt x="43" y="25"/>
                      </a:cubicBezTo>
                      <a:cubicBezTo>
                        <a:pt x="42" y="28"/>
                        <a:pt x="42" y="30"/>
                        <a:pt x="41" y="32"/>
                      </a:cubicBezTo>
                      <a:close/>
                      <a:moveTo>
                        <a:pt x="23" y="45"/>
                      </a:moveTo>
                      <a:cubicBezTo>
                        <a:pt x="21" y="46"/>
                        <a:pt x="21" y="46"/>
                        <a:pt x="21" y="46"/>
                      </a:cubicBezTo>
                      <a:cubicBezTo>
                        <a:pt x="21" y="42"/>
                        <a:pt x="21" y="42"/>
                        <a:pt x="21" y="42"/>
                      </a:cubicBezTo>
                      <a:cubicBezTo>
                        <a:pt x="18" y="42"/>
                        <a:pt x="16" y="41"/>
                        <a:pt x="14" y="40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6" y="37"/>
                        <a:pt x="6" y="37"/>
                        <a:pt x="6" y="37"/>
                      </a:cubicBezTo>
                      <a:cubicBezTo>
                        <a:pt x="8" y="35"/>
                        <a:pt x="8" y="35"/>
                        <a:pt x="8" y="35"/>
                      </a:cubicBezTo>
                      <a:cubicBezTo>
                        <a:pt x="6" y="33"/>
                        <a:pt x="5" y="31"/>
                        <a:pt x="5" y="29"/>
                      </a:cubicBezTo>
                      <a:cubicBezTo>
                        <a:pt x="1" y="29"/>
                        <a:pt x="1" y="29"/>
                        <a:pt x="1" y="29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18"/>
                        <a:pt x="5" y="16"/>
                        <a:pt x="6" y="14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3" y="6"/>
                        <a:pt x="15" y="5"/>
                        <a:pt x="17" y="4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19" y="10"/>
                        <a:pt x="16" y="11"/>
                        <a:pt x="13" y="14"/>
                      </a:cubicBezTo>
                      <a:cubicBezTo>
                        <a:pt x="9" y="20"/>
                        <a:pt x="9" y="28"/>
                        <a:pt x="15" y="33"/>
                      </a:cubicBezTo>
                      <a:cubicBezTo>
                        <a:pt x="16" y="34"/>
                        <a:pt x="18" y="35"/>
                        <a:pt x="19" y="35"/>
                      </a:cubicBezTo>
                      <a:cubicBezTo>
                        <a:pt x="21" y="36"/>
                        <a:pt x="22" y="36"/>
                        <a:pt x="23" y="36"/>
                      </a:cubicBezTo>
                      <a:lnTo>
                        <a:pt x="23" y="4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1" name="Freeform: Shape 139">
                  <a:extLst>
                    <a:ext uri="{FF2B5EF4-FFF2-40B4-BE49-F238E27FC236}">
                      <a16:creationId xmlns:a16="http://schemas.microsoft.com/office/drawing/2014/main" id="{41A96B98-AEE0-A1EB-48C3-7F99CC0330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066685" y="3104493"/>
                  <a:ext cx="208320" cy="398259"/>
                </a:xfrm>
                <a:custGeom>
                  <a:avLst/>
                  <a:gdLst>
                    <a:gd name="T0" fmla="*/ 24 w 47"/>
                    <a:gd name="T1" fmla="*/ 90 h 90"/>
                    <a:gd name="T2" fmla="*/ 47 w 47"/>
                    <a:gd name="T3" fmla="*/ 90 h 90"/>
                    <a:gd name="T4" fmla="*/ 47 w 47"/>
                    <a:gd name="T5" fmla="*/ 0 h 90"/>
                    <a:gd name="T6" fmla="*/ 24 w 47"/>
                    <a:gd name="T7" fmla="*/ 0 h 90"/>
                    <a:gd name="T8" fmla="*/ 24 w 47"/>
                    <a:gd name="T9" fmla="*/ 5 h 90"/>
                    <a:gd name="T10" fmla="*/ 42 w 47"/>
                    <a:gd name="T11" fmla="*/ 5 h 90"/>
                    <a:gd name="T12" fmla="*/ 42 w 47"/>
                    <a:gd name="T13" fmla="*/ 23 h 90"/>
                    <a:gd name="T14" fmla="*/ 24 w 47"/>
                    <a:gd name="T15" fmla="*/ 23 h 90"/>
                    <a:gd name="T16" fmla="*/ 24 w 47"/>
                    <a:gd name="T17" fmla="*/ 27 h 90"/>
                    <a:gd name="T18" fmla="*/ 42 w 47"/>
                    <a:gd name="T19" fmla="*/ 27 h 90"/>
                    <a:gd name="T20" fmla="*/ 42 w 47"/>
                    <a:gd name="T21" fmla="*/ 44 h 90"/>
                    <a:gd name="T22" fmla="*/ 24 w 47"/>
                    <a:gd name="T23" fmla="*/ 44 h 90"/>
                    <a:gd name="T24" fmla="*/ 24 w 47"/>
                    <a:gd name="T25" fmla="*/ 51 h 90"/>
                    <a:gd name="T26" fmla="*/ 24 w 47"/>
                    <a:gd name="T27" fmla="*/ 51 h 90"/>
                    <a:gd name="T28" fmla="*/ 29 w 47"/>
                    <a:gd name="T29" fmla="*/ 57 h 90"/>
                    <a:gd name="T30" fmla="*/ 24 w 47"/>
                    <a:gd name="T31" fmla="*/ 62 h 90"/>
                    <a:gd name="T32" fmla="*/ 24 w 47"/>
                    <a:gd name="T33" fmla="*/ 62 h 90"/>
                    <a:gd name="T34" fmla="*/ 24 w 47"/>
                    <a:gd name="T35" fmla="*/ 62 h 90"/>
                    <a:gd name="T36" fmla="*/ 24 w 47"/>
                    <a:gd name="T37" fmla="*/ 71 h 90"/>
                    <a:gd name="T38" fmla="*/ 24 w 47"/>
                    <a:gd name="T39" fmla="*/ 71 h 90"/>
                    <a:gd name="T40" fmla="*/ 29 w 47"/>
                    <a:gd name="T41" fmla="*/ 77 h 90"/>
                    <a:gd name="T42" fmla="*/ 24 w 47"/>
                    <a:gd name="T43" fmla="*/ 82 h 90"/>
                    <a:gd name="T44" fmla="*/ 24 w 47"/>
                    <a:gd name="T45" fmla="*/ 82 h 90"/>
                    <a:gd name="T46" fmla="*/ 24 w 47"/>
                    <a:gd name="T47" fmla="*/ 82 h 90"/>
                    <a:gd name="T48" fmla="*/ 24 w 47"/>
                    <a:gd name="T49" fmla="*/ 90 h 90"/>
                    <a:gd name="T50" fmla="*/ 0 w 47"/>
                    <a:gd name="T51" fmla="*/ 90 h 90"/>
                    <a:gd name="T52" fmla="*/ 24 w 47"/>
                    <a:gd name="T53" fmla="*/ 90 h 90"/>
                    <a:gd name="T54" fmla="*/ 24 w 47"/>
                    <a:gd name="T55" fmla="*/ 82 h 90"/>
                    <a:gd name="T56" fmla="*/ 18 w 47"/>
                    <a:gd name="T57" fmla="*/ 77 h 90"/>
                    <a:gd name="T58" fmla="*/ 24 w 47"/>
                    <a:gd name="T59" fmla="*/ 71 h 90"/>
                    <a:gd name="T60" fmla="*/ 24 w 47"/>
                    <a:gd name="T61" fmla="*/ 62 h 90"/>
                    <a:gd name="T62" fmla="*/ 18 w 47"/>
                    <a:gd name="T63" fmla="*/ 57 h 90"/>
                    <a:gd name="T64" fmla="*/ 24 w 47"/>
                    <a:gd name="T65" fmla="*/ 51 h 90"/>
                    <a:gd name="T66" fmla="*/ 24 w 47"/>
                    <a:gd name="T67" fmla="*/ 44 h 90"/>
                    <a:gd name="T68" fmla="*/ 5 w 47"/>
                    <a:gd name="T69" fmla="*/ 44 h 90"/>
                    <a:gd name="T70" fmla="*/ 5 w 47"/>
                    <a:gd name="T71" fmla="*/ 27 h 90"/>
                    <a:gd name="T72" fmla="*/ 5 w 47"/>
                    <a:gd name="T73" fmla="*/ 27 h 90"/>
                    <a:gd name="T74" fmla="*/ 24 w 47"/>
                    <a:gd name="T75" fmla="*/ 27 h 90"/>
                    <a:gd name="T76" fmla="*/ 24 w 47"/>
                    <a:gd name="T77" fmla="*/ 23 h 90"/>
                    <a:gd name="T78" fmla="*/ 5 w 47"/>
                    <a:gd name="T79" fmla="*/ 23 h 90"/>
                    <a:gd name="T80" fmla="*/ 5 w 47"/>
                    <a:gd name="T81" fmla="*/ 5 h 90"/>
                    <a:gd name="T82" fmla="*/ 5 w 47"/>
                    <a:gd name="T83" fmla="*/ 5 h 90"/>
                    <a:gd name="T84" fmla="*/ 24 w 47"/>
                    <a:gd name="T85" fmla="*/ 5 h 90"/>
                    <a:gd name="T86" fmla="*/ 24 w 47"/>
                    <a:gd name="T87" fmla="*/ 0 h 90"/>
                    <a:gd name="T88" fmla="*/ 0 w 47"/>
                    <a:gd name="T89" fmla="*/ 0 h 90"/>
                    <a:gd name="T90" fmla="*/ 0 w 47"/>
                    <a:gd name="T91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7" h="90">
                      <a:moveTo>
                        <a:pt x="24" y="90"/>
                      </a:moveTo>
                      <a:cubicBezTo>
                        <a:pt x="47" y="90"/>
                        <a:pt x="47" y="90"/>
                        <a:pt x="47" y="90"/>
                      </a:cubicBezTo>
                      <a:cubicBezTo>
                        <a:pt x="47" y="0"/>
                        <a:pt x="47" y="0"/>
                        <a:pt x="47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42" y="23"/>
                        <a:pt x="42" y="23"/>
                        <a:pt x="42" y="23"/>
                      </a:cubicBezTo>
                      <a:cubicBezTo>
                        <a:pt x="24" y="23"/>
                        <a:pt x="24" y="23"/>
                        <a:pt x="24" y="23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42" y="27"/>
                        <a:pt x="42" y="27"/>
                        <a:pt x="42" y="27"/>
                      </a:cubicBezTo>
                      <a:cubicBezTo>
                        <a:pt x="42" y="44"/>
                        <a:pt x="42" y="44"/>
                        <a:pt x="42" y="44"/>
                      </a:cubicBezTo>
                      <a:cubicBezTo>
                        <a:pt x="24" y="44"/>
                        <a:pt x="24" y="44"/>
                        <a:pt x="24" y="44"/>
                      </a:cubicBezTo>
                      <a:cubicBezTo>
                        <a:pt x="24" y="51"/>
                        <a:pt x="24" y="51"/>
                        <a:pt x="24" y="51"/>
                      </a:cubicBezTo>
                      <a:cubicBezTo>
                        <a:pt x="24" y="51"/>
                        <a:pt x="24" y="51"/>
                        <a:pt x="24" y="51"/>
                      </a:cubicBezTo>
                      <a:cubicBezTo>
                        <a:pt x="27" y="51"/>
                        <a:pt x="29" y="54"/>
                        <a:pt x="29" y="57"/>
                      </a:cubicBezTo>
                      <a:cubicBezTo>
                        <a:pt x="29" y="60"/>
                        <a:pt x="27" y="62"/>
                        <a:pt x="24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71"/>
                        <a:pt x="24" y="71"/>
                        <a:pt x="24" y="71"/>
                      </a:cubicBezTo>
                      <a:cubicBezTo>
                        <a:pt x="24" y="71"/>
                        <a:pt x="24" y="71"/>
                        <a:pt x="24" y="71"/>
                      </a:cubicBezTo>
                      <a:cubicBezTo>
                        <a:pt x="27" y="71"/>
                        <a:pt x="29" y="74"/>
                        <a:pt x="29" y="77"/>
                      </a:cubicBezTo>
                      <a:cubicBezTo>
                        <a:pt x="29" y="80"/>
                        <a:pt x="27" y="82"/>
                        <a:pt x="24" y="82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lnTo>
                        <a:pt x="24" y="90"/>
                      </a:lnTo>
                      <a:close/>
                      <a:moveTo>
                        <a:pt x="0" y="90"/>
                      </a:moveTo>
                      <a:cubicBezTo>
                        <a:pt x="24" y="90"/>
                        <a:pt x="24" y="90"/>
                        <a:pt x="24" y="90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1" y="82"/>
                        <a:pt x="18" y="80"/>
                        <a:pt x="18" y="77"/>
                      </a:cubicBezTo>
                      <a:cubicBezTo>
                        <a:pt x="18" y="74"/>
                        <a:pt x="21" y="71"/>
                        <a:pt x="24" y="71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1" y="62"/>
                        <a:pt x="18" y="60"/>
                        <a:pt x="18" y="57"/>
                      </a:cubicBezTo>
                      <a:cubicBezTo>
                        <a:pt x="18" y="54"/>
                        <a:pt x="21" y="51"/>
                        <a:pt x="24" y="51"/>
                      </a:cubicBezTo>
                      <a:cubicBezTo>
                        <a:pt x="24" y="44"/>
                        <a:pt x="24" y="44"/>
                        <a:pt x="24" y="44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24" y="23"/>
                        <a:pt x="24" y="23"/>
                        <a:pt x="24" y="23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2" name="Freeform: Shape 140">
                  <a:extLst>
                    <a:ext uri="{FF2B5EF4-FFF2-40B4-BE49-F238E27FC236}">
                      <a16:creationId xmlns:a16="http://schemas.microsoft.com/office/drawing/2014/main" id="{6ED6E57F-8AC9-C578-A6B9-1367604F4F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92161" y="3104493"/>
                  <a:ext cx="83328" cy="398259"/>
                </a:xfrm>
                <a:custGeom>
                  <a:avLst/>
                  <a:gdLst>
                    <a:gd name="T0" fmla="*/ 68 w 68"/>
                    <a:gd name="T1" fmla="*/ 307 h 325"/>
                    <a:gd name="T2" fmla="*/ 68 w 68"/>
                    <a:gd name="T3" fmla="*/ 55 h 325"/>
                    <a:gd name="T4" fmla="*/ 0 w 68"/>
                    <a:gd name="T5" fmla="*/ 0 h 325"/>
                    <a:gd name="T6" fmla="*/ 0 w 68"/>
                    <a:gd name="T7" fmla="*/ 325 h 325"/>
                    <a:gd name="T8" fmla="*/ 68 w 68"/>
                    <a:gd name="T9" fmla="*/ 307 h 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25">
                      <a:moveTo>
                        <a:pt x="68" y="307"/>
                      </a:moveTo>
                      <a:lnTo>
                        <a:pt x="68" y="55"/>
                      </a:lnTo>
                      <a:lnTo>
                        <a:pt x="0" y="0"/>
                      </a:lnTo>
                      <a:lnTo>
                        <a:pt x="0" y="325"/>
                      </a:lnTo>
                      <a:lnTo>
                        <a:pt x="68" y="3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3" name="Rectangle 141">
                  <a:extLst>
                    <a:ext uri="{FF2B5EF4-FFF2-40B4-BE49-F238E27FC236}">
                      <a16:creationId xmlns:a16="http://schemas.microsoft.com/office/drawing/2014/main" id="{4120EE32-5137-65FC-2999-22FFA6D448E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02222" y="3140030"/>
                  <a:ext cx="140922" cy="5391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4" name="Rectangle 142">
                  <a:extLst>
                    <a:ext uri="{FF2B5EF4-FFF2-40B4-BE49-F238E27FC236}">
                      <a16:creationId xmlns:a16="http://schemas.microsoft.com/office/drawing/2014/main" id="{F6168D63-3288-C132-FB4B-E5B2AE3043C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02222" y="3233161"/>
                  <a:ext cx="140922" cy="5269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5" name="Freeform: Shape 143">
                  <a:extLst>
                    <a:ext uri="{FF2B5EF4-FFF2-40B4-BE49-F238E27FC236}">
                      <a16:creationId xmlns:a16="http://schemas.microsoft.com/office/drawing/2014/main" id="{84D31922-1466-66AC-9F46-330EC7221BF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00739" y="1872953"/>
                  <a:ext cx="140922" cy="238955"/>
                </a:xfrm>
                <a:custGeom>
                  <a:avLst/>
                  <a:gdLst>
                    <a:gd name="T0" fmla="*/ 0 w 32"/>
                    <a:gd name="T1" fmla="*/ 37 h 54"/>
                    <a:gd name="T2" fmla="*/ 0 w 32"/>
                    <a:gd name="T3" fmla="*/ 45 h 54"/>
                    <a:gd name="T4" fmla="*/ 9 w 32"/>
                    <a:gd name="T5" fmla="*/ 54 h 54"/>
                    <a:gd name="T6" fmla="*/ 23 w 32"/>
                    <a:gd name="T7" fmla="*/ 54 h 54"/>
                    <a:gd name="T8" fmla="*/ 32 w 32"/>
                    <a:gd name="T9" fmla="*/ 45 h 54"/>
                    <a:gd name="T10" fmla="*/ 32 w 32"/>
                    <a:gd name="T11" fmla="*/ 37 h 54"/>
                    <a:gd name="T12" fmla="*/ 20 w 32"/>
                    <a:gd name="T13" fmla="*/ 37 h 54"/>
                    <a:gd name="T14" fmla="*/ 20 w 32"/>
                    <a:gd name="T15" fmla="*/ 30 h 54"/>
                    <a:gd name="T16" fmla="*/ 32 w 32"/>
                    <a:gd name="T17" fmla="*/ 30 h 54"/>
                    <a:gd name="T18" fmla="*/ 32 w 32"/>
                    <a:gd name="T19" fmla="*/ 20 h 54"/>
                    <a:gd name="T20" fmla="*/ 20 w 32"/>
                    <a:gd name="T21" fmla="*/ 20 h 54"/>
                    <a:gd name="T22" fmla="*/ 20 w 32"/>
                    <a:gd name="T23" fmla="*/ 13 h 54"/>
                    <a:gd name="T24" fmla="*/ 32 w 32"/>
                    <a:gd name="T25" fmla="*/ 13 h 54"/>
                    <a:gd name="T26" fmla="*/ 32 w 32"/>
                    <a:gd name="T27" fmla="*/ 9 h 54"/>
                    <a:gd name="T28" fmla="*/ 23 w 32"/>
                    <a:gd name="T29" fmla="*/ 0 h 54"/>
                    <a:gd name="T30" fmla="*/ 9 w 32"/>
                    <a:gd name="T31" fmla="*/ 0 h 54"/>
                    <a:gd name="T32" fmla="*/ 0 w 32"/>
                    <a:gd name="T33" fmla="*/ 9 h 54"/>
                    <a:gd name="T34" fmla="*/ 0 w 32"/>
                    <a:gd name="T35" fmla="*/ 13 h 54"/>
                    <a:gd name="T36" fmla="*/ 11 w 32"/>
                    <a:gd name="T37" fmla="*/ 13 h 54"/>
                    <a:gd name="T38" fmla="*/ 11 w 32"/>
                    <a:gd name="T39" fmla="*/ 20 h 54"/>
                    <a:gd name="T40" fmla="*/ 0 w 32"/>
                    <a:gd name="T41" fmla="*/ 20 h 54"/>
                    <a:gd name="T42" fmla="*/ 0 w 32"/>
                    <a:gd name="T43" fmla="*/ 30 h 54"/>
                    <a:gd name="T44" fmla="*/ 11 w 32"/>
                    <a:gd name="T45" fmla="*/ 30 h 54"/>
                    <a:gd name="T46" fmla="*/ 11 w 32"/>
                    <a:gd name="T47" fmla="*/ 37 h 54"/>
                    <a:gd name="T48" fmla="*/ 0 w 32"/>
                    <a:gd name="T49" fmla="*/ 37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2" h="54">
                      <a:moveTo>
                        <a:pt x="0" y="37"/>
                      </a:move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0" y="50"/>
                        <a:pt x="4" y="54"/>
                        <a:pt x="9" y="54"/>
                      </a:cubicBezTo>
                      <a:cubicBezTo>
                        <a:pt x="23" y="54"/>
                        <a:pt x="23" y="54"/>
                        <a:pt x="23" y="54"/>
                      </a:cubicBezTo>
                      <a:cubicBezTo>
                        <a:pt x="28" y="54"/>
                        <a:pt x="32" y="50"/>
                        <a:pt x="32" y="45"/>
                      </a:cubicBezTo>
                      <a:cubicBezTo>
                        <a:pt x="32" y="37"/>
                        <a:pt x="32" y="37"/>
                        <a:pt x="32" y="37"/>
                      </a:cubicBezTo>
                      <a:cubicBezTo>
                        <a:pt x="20" y="37"/>
                        <a:pt x="20" y="37"/>
                        <a:pt x="20" y="37"/>
                      </a:cubicBezTo>
                      <a:cubicBezTo>
                        <a:pt x="20" y="30"/>
                        <a:pt x="20" y="30"/>
                        <a:pt x="20" y="30"/>
                      </a:cubicBezTo>
                      <a:cubicBezTo>
                        <a:pt x="32" y="30"/>
                        <a:pt x="32" y="30"/>
                        <a:pt x="32" y="30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20" y="20"/>
                        <a:pt x="20" y="20"/>
                        <a:pt x="20" y="20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32" y="9"/>
                        <a:pt x="32" y="9"/>
                        <a:pt x="32" y="9"/>
                      </a:cubicBezTo>
                      <a:cubicBezTo>
                        <a:pt x="32" y="4"/>
                        <a:pt x="28" y="0"/>
                        <a:pt x="23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1" y="37"/>
                        <a:pt x="11" y="37"/>
                        <a:pt x="11" y="37"/>
                      </a:cubicBezTo>
                      <a:lnTo>
                        <a:pt x="0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6" name="Rectangle 144">
                  <a:extLst>
                    <a:ext uri="{FF2B5EF4-FFF2-40B4-BE49-F238E27FC236}">
                      <a16:creationId xmlns:a16="http://schemas.microsoft.com/office/drawing/2014/main" id="{8B6543BA-7AA3-C3FA-00A4-C120CE4056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02833" y="680626"/>
                  <a:ext cx="44115" cy="101709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7" name="Rectangle 145">
                  <a:extLst>
                    <a:ext uri="{FF2B5EF4-FFF2-40B4-BE49-F238E27FC236}">
                      <a16:creationId xmlns:a16="http://schemas.microsoft.com/office/drawing/2014/main" id="{36573CB3-A257-E6CB-F7CC-D350E618B1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02833" y="835028"/>
                  <a:ext cx="44115" cy="18136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8" name="Rectangle 146">
                  <a:extLst>
                    <a:ext uri="{FF2B5EF4-FFF2-40B4-BE49-F238E27FC236}">
                      <a16:creationId xmlns:a16="http://schemas.microsoft.com/office/drawing/2014/main" id="{42A2F7CC-BFD2-D21A-C392-C2071FAD55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92546" y="680626"/>
                  <a:ext cx="49017" cy="18503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9" name="Rectangle 147">
                  <a:extLst>
                    <a:ext uri="{FF2B5EF4-FFF2-40B4-BE49-F238E27FC236}">
                      <a16:creationId xmlns:a16="http://schemas.microsoft.com/office/drawing/2014/main" id="{249FC5F0-1470-8032-2880-63A8651C89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92546" y="923258"/>
                  <a:ext cx="49017" cy="9313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0" name="Rectangle 148">
                  <a:extLst>
                    <a:ext uri="{FF2B5EF4-FFF2-40B4-BE49-F238E27FC236}">
                      <a16:creationId xmlns:a16="http://schemas.microsoft.com/office/drawing/2014/main" id="{9298A5D4-F017-4343-0761-880043A83F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87160" y="680626"/>
                  <a:ext cx="44115" cy="3063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1" name="Rectangle 149">
                  <a:extLst>
                    <a:ext uri="{FF2B5EF4-FFF2-40B4-BE49-F238E27FC236}">
                      <a16:creationId xmlns:a16="http://schemas.microsoft.com/office/drawing/2014/main" id="{5FFCCFD2-0F10-7608-1CCC-EA0A981F45E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87160" y="763954"/>
                  <a:ext cx="44115" cy="25243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2" name="Freeform: Shape 150">
                  <a:extLst>
                    <a:ext uri="{FF2B5EF4-FFF2-40B4-BE49-F238E27FC236}">
                      <a16:creationId xmlns:a16="http://schemas.microsoft.com/office/drawing/2014/main" id="{3CD7425A-C8E9-48BA-874E-489DBFC575F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68779" y="719840"/>
                  <a:ext cx="79652" cy="35537"/>
                </a:xfrm>
                <a:custGeom>
                  <a:avLst/>
                  <a:gdLst>
                    <a:gd name="T0" fmla="*/ 0 w 65"/>
                    <a:gd name="T1" fmla="*/ 0 h 29"/>
                    <a:gd name="T2" fmla="*/ 0 w 65"/>
                    <a:gd name="T3" fmla="*/ 29 h 29"/>
                    <a:gd name="T4" fmla="*/ 15 w 65"/>
                    <a:gd name="T5" fmla="*/ 29 h 29"/>
                    <a:gd name="T6" fmla="*/ 51 w 65"/>
                    <a:gd name="T7" fmla="*/ 29 h 29"/>
                    <a:gd name="T8" fmla="*/ 65 w 65"/>
                    <a:gd name="T9" fmla="*/ 29 h 29"/>
                    <a:gd name="T10" fmla="*/ 65 w 65"/>
                    <a:gd name="T11" fmla="*/ 0 h 29"/>
                    <a:gd name="T12" fmla="*/ 51 w 65"/>
                    <a:gd name="T13" fmla="*/ 0 h 29"/>
                    <a:gd name="T14" fmla="*/ 15 w 65"/>
                    <a:gd name="T15" fmla="*/ 0 h 29"/>
                    <a:gd name="T16" fmla="*/ 0 w 65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5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15" y="29"/>
                      </a:lnTo>
                      <a:lnTo>
                        <a:pt x="51" y="29"/>
                      </a:lnTo>
                      <a:lnTo>
                        <a:pt x="65" y="29"/>
                      </a:lnTo>
                      <a:lnTo>
                        <a:pt x="65" y="0"/>
                      </a:lnTo>
                      <a:lnTo>
                        <a:pt x="51" y="0"/>
                      </a:lnTo>
                      <a:lnTo>
                        <a:pt x="1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3" name="Freeform: Shape 151">
                  <a:extLst>
                    <a:ext uri="{FF2B5EF4-FFF2-40B4-BE49-F238E27FC236}">
                      <a16:creationId xmlns:a16="http://schemas.microsoft.com/office/drawing/2014/main" id="{0ADAE1EE-0826-6E40-D55F-644AF5C7AA1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5390" y="874242"/>
                  <a:ext cx="83328" cy="35537"/>
                </a:xfrm>
                <a:custGeom>
                  <a:avLst/>
                  <a:gdLst>
                    <a:gd name="T0" fmla="*/ 0 w 68"/>
                    <a:gd name="T1" fmla="*/ 0 h 29"/>
                    <a:gd name="T2" fmla="*/ 0 w 68"/>
                    <a:gd name="T3" fmla="*/ 29 h 29"/>
                    <a:gd name="T4" fmla="*/ 14 w 68"/>
                    <a:gd name="T5" fmla="*/ 29 h 29"/>
                    <a:gd name="T6" fmla="*/ 54 w 68"/>
                    <a:gd name="T7" fmla="*/ 29 h 29"/>
                    <a:gd name="T8" fmla="*/ 68 w 68"/>
                    <a:gd name="T9" fmla="*/ 29 h 29"/>
                    <a:gd name="T10" fmla="*/ 68 w 68"/>
                    <a:gd name="T11" fmla="*/ 0 h 29"/>
                    <a:gd name="T12" fmla="*/ 54 w 68"/>
                    <a:gd name="T13" fmla="*/ 0 h 29"/>
                    <a:gd name="T14" fmla="*/ 14 w 68"/>
                    <a:gd name="T15" fmla="*/ 0 h 29"/>
                    <a:gd name="T16" fmla="*/ 0 w 68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14" y="29"/>
                      </a:lnTo>
                      <a:lnTo>
                        <a:pt x="54" y="29"/>
                      </a:lnTo>
                      <a:lnTo>
                        <a:pt x="68" y="29"/>
                      </a:lnTo>
                      <a:lnTo>
                        <a:pt x="68" y="0"/>
                      </a:lnTo>
                      <a:lnTo>
                        <a:pt x="54" y="0"/>
                      </a:lnTo>
                      <a:lnTo>
                        <a:pt x="1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4" name="Freeform: Shape 152">
                  <a:extLst>
                    <a:ext uri="{FF2B5EF4-FFF2-40B4-BE49-F238E27FC236}">
                      <a16:creationId xmlns:a16="http://schemas.microsoft.com/office/drawing/2014/main" id="{A436FF9E-4EC9-35E0-382E-25D19D7A9FA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85677" y="790914"/>
                  <a:ext cx="83328" cy="35537"/>
                </a:xfrm>
                <a:custGeom>
                  <a:avLst/>
                  <a:gdLst>
                    <a:gd name="T0" fmla="*/ 14 w 68"/>
                    <a:gd name="T1" fmla="*/ 0 h 29"/>
                    <a:gd name="T2" fmla="*/ 0 w 68"/>
                    <a:gd name="T3" fmla="*/ 0 h 29"/>
                    <a:gd name="T4" fmla="*/ 0 w 68"/>
                    <a:gd name="T5" fmla="*/ 29 h 29"/>
                    <a:gd name="T6" fmla="*/ 14 w 68"/>
                    <a:gd name="T7" fmla="*/ 29 h 29"/>
                    <a:gd name="T8" fmla="*/ 50 w 68"/>
                    <a:gd name="T9" fmla="*/ 29 h 29"/>
                    <a:gd name="T10" fmla="*/ 68 w 68"/>
                    <a:gd name="T11" fmla="*/ 29 h 29"/>
                    <a:gd name="T12" fmla="*/ 68 w 68"/>
                    <a:gd name="T13" fmla="*/ 0 h 29"/>
                    <a:gd name="T14" fmla="*/ 50 w 68"/>
                    <a:gd name="T15" fmla="*/ 0 h 29"/>
                    <a:gd name="T16" fmla="*/ 14 w 68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29">
                      <a:moveTo>
                        <a:pt x="14" y="0"/>
                      </a:moveTo>
                      <a:lnTo>
                        <a:pt x="0" y="0"/>
                      </a:lnTo>
                      <a:lnTo>
                        <a:pt x="0" y="29"/>
                      </a:lnTo>
                      <a:lnTo>
                        <a:pt x="14" y="29"/>
                      </a:lnTo>
                      <a:lnTo>
                        <a:pt x="50" y="29"/>
                      </a:lnTo>
                      <a:lnTo>
                        <a:pt x="68" y="29"/>
                      </a:lnTo>
                      <a:lnTo>
                        <a:pt x="68" y="0"/>
                      </a:lnTo>
                      <a:lnTo>
                        <a:pt x="50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5" name="Freeform: Shape 153">
                  <a:extLst>
                    <a:ext uri="{FF2B5EF4-FFF2-40B4-BE49-F238E27FC236}">
                      <a16:creationId xmlns:a16="http://schemas.microsoft.com/office/drawing/2014/main" id="{1AEB3C9A-61D8-BD11-D4EC-751976503A3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335177" y="623032"/>
                  <a:ext cx="442374" cy="344341"/>
                </a:xfrm>
                <a:custGeom>
                  <a:avLst/>
                  <a:gdLst>
                    <a:gd name="T0" fmla="*/ 89 w 100"/>
                    <a:gd name="T1" fmla="*/ 17 h 78"/>
                    <a:gd name="T2" fmla="*/ 81 w 100"/>
                    <a:gd name="T3" fmla="*/ 18 h 78"/>
                    <a:gd name="T4" fmla="*/ 81 w 100"/>
                    <a:gd name="T5" fmla="*/ 22 h 78"/>
                    <a:gd name="T6" fmla="*/ 91 w 100"/>
                    <a:gd name="T7" fmla="*/ 44 h 78"/>
                    <a:gd name="T8" fmla="*/ 91 w 100"/>
                    <a:gd name="T9" fmla="*/ 55 h 78"/>
                    <a:gd name="T10" fmla="*/ 81 w 100"/>
                    <a:gd name="T11" fmla="*/ 78 h 78"/>
                    <a:gd name="T12" fmla="*/ 100 w 100"/>
                    <a:gd name="T13" fmla="*/ 74 h 78"/>
                    <a:gd name="T14" fmla="*/ 100 w 100"/>
                    <a:gd name="T15" fmla="*/ 28 h 78"/>
                    <a:gd name="T16" fmla="*/ 80 w 100"/>
                    <a:gd name="T17" fmla="*/ 0 h 78"/>
                    <a:gd name="T18" fmla="*/ 50 w 100"/>
                    <a:gd name="T19" fmla="*/ 6 h 78"/>
                    <a:gd name="T20" fmla="*/ 81 w 100"/>
                    <a:gd name="T21" fmla="*/ 18 h 78"/>
                    <a:gd name="T22" fmla="*/ 50 w 100"/>
                    <a:gd name="T23" fmla="*/ 63 h 78"/>
                    <a:gd name="T24" fmla="*/ 76 w 100"/>
                    <a:gd name="T25" fmla="*/ 74 h 78"/>
                    <a:gd name="T26" fmla="*/ 81 w 100"/>
                    <a:gd name="T27" fmla="*/ 78 h 78"/>
                    <a:gd name="T28" fmla="*/ 71 w 100"/>
                    <a:gd name="T29" fmla="*/ 55 h 78"/>
                    <a:gd name="T30" fmla="*/ 81 w 100"/>
                    <a:gd name="T31" fmla="*/ 44 h 78"/>
                    <a:gd name="T32" fmla="*/ 50 w 100"/>
                    <a:gd name="T33" fmla="*/ 22 h 78"/>
                    <a:gd name="T34" fmla="*/ 50 w 100"/>
                    <a:gd name="T35" fmla="*/ 0 h 78"/>
                    <a:gd name="T36" fmla="*/ 19 w 100"/>
                    <a:gd name="T37" fmla="*/ 1 h 78"/>
                    <a:gd name="T38" fmla="*/ 25 w 100"/>
                    <a:gd name="T39" fmla="*/ 6 h 78"/>
                    <a:gd name="T40" fmla="*/ 50 w 100"/>
                    <a:gd name="T41" fmla="*/ 6 h 78"/>
                    <a:gd name="T42" fmla="*/ 19 w 100"/>
                    <a:gd name="T43" fmla="*/ 78 h 78"/>
                    <a:gd name="T44" fmla="*/ 24 w 100"/>
                    <a:gd name="T45" fmla="*/ 74 h 78"/>
                    <a:gd name="T46" fmla="*/ 50 w 100"/>
                    <a:gd name="T47" fmla="*/ 63 h 78"/>
                    <a:gd name="T48" fmla="*/ 19 w 100"/>
                    <a:gd name="T49" fmla="*/ 22 h 78"/>
                    <a:gd name="T50" fmla="*/ 29 w 100"/>
                    <a:gd name="T51" fmla="*/ 44 h 78"/>
                    <a:gd name="T52" fmla="*/ 29 w 100"/>
                    <a:gd name="T53" fmla="*/ 55 h 78"/>
                    <a:gd name="T54" fmla="*/ 19 w 100"/>
                    <a:gd name="T55" fmla="*/ 78 h 78"/>
                    <a:gd name="T56" fmla="*/ 10 w 100"/>
                    <a:gd name="T57" fmla="*/ 17 h 78"/>
                    <a:gd name="T58" fmla="*/ 0 w 100"/>
                    <a:gd name="T59" fmla="*/ 60 h 78"/>
                    <a:gd name="T60" fmla="*/ 0 w 100"/>
                    <a:gd name="T61" fmla="*/ 74 h 78"/>
                    <a:gd name="T62" fmla="*/ 19 w 100"/>
                    <a:gd name="T63" fmla="*/ 78 h 78"/>
                    <a:gd name="T64" fmla="*/ 9 w 100"/>
                    <a:gd name="T65" fmla="*/ 55 h 78"/>
                    <a:gd name="T66" fmla="*/ 19 w 100"/>
                    <a:gd name="T67" fmla="*/ 44 h 78"/>
                    <a:gd name="T68" fmla="*/ 17 w 100"/>
                    <a:gd name="T69" fmla="*/ 22 h 78"/>
                    <a:gd name="T70" fmla="*/ 19 w 100"/>
                    <a:gd name="T71" fmla="*/ 1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00" h="78">
                      <a:moveTo>
                        <a:pt x="100" y="28"/>
                      </a:moveTo>
                      <a:cubicBezTo>
                        <a:pt x="89" y="17"/>
                        <a:pt x="89" y="17"/>
                        <a:pt x="89" y="17"/>
                      </a:cubicBezTo>
                      <a:cubicBezTo>
                        <a:pt x="81" y="1"/>
                        <a:pt x="81" y="1"/>
                        <a:pt x="81" y="1"/>
                      </a:cubicBezTo>
                      <a:cubicBezTo>
                        <a:pt x="81" y="18"/>
                        <a:pt x="81" y="18"/>
                        <a:pt x="81" y="18"/>
                      </a:cubicBezTo>
                      <a:cubicBezTo>
                        <a:pt x="83" y="22"/>
                        <a:pt x="83" y="22"/>
                        <a:pt x="83" y="22"/>
                      </a:cubicBezTo>
                      <a:cubicBezTo>
                        <a:pt x="81" y="22"/>
                        <a:pt x="81" y="22"/>
                        <a:pt x="81" y="22"/>
                      </a:cubicBezTo>
                      <a:cubicBezTo>
                        <a:pt x="81" y="44"/>
                        <a:pt x="81" y="44"/>
                        <a:pt x="81" y="44"/>
                      </a:cubicBezTo>
                      <a:cubicBezTo>
                        <a:pt x="91" y="44"/>
                        <a:pt x="91" y="44"/>
                        <a:pt x="91" y="44"/>
                      </a:cubicBezTo>
                      <a:cubicBezTo>
                        <a:pt x="91" y="55"/>
                        <a:pt x="91" y="55"/>
                        <a:pt x="91" y="55"/>
                      </a:cubicBezTo>
                      <a:cubicBezTo>
                        <a:pt x="91" y="55"/>
                        <a:pt x="91" y="55"/>
                        <a:pt x="91" y="55"/>
                      </a:cubicBezTo>
                      <a:cubicBezTo>
                        <a:pt x="81" y="55"/>
                        <a:pt x="81" y="55"/>
                        <a:pt x="81" y="55"/>
                      </a:cubicBezTo>
                      <a:cubicBezTo>
                        <a:pt x="81" y="78"/>
                        <a:pt x="81" y="78"/>
                        <a:pt x="81" y="78"/>
                      </a:cubicBezTo>
                      <a:cubicBezTo>
                        <a:pt x="95" y="78"/>
                        <a:pt x="95" y="78"/>
                        <a:pt x="95" y="78"/>
                      </a:cubicBezTo>
                      <a:cubicBezTo>
                        <a:pt x="97" y="78"/>
                        <a:pt x="100" y="76"/>
                        <a:pt x="100" y="74"/>
                      </a:cubicBezTo>
                      <a:cubicBezTo>
                        <a:pt x="100" y="63"/>
                        <a:pt x="100" y="63"/>
                        <a:pt x="100" y="63"/>
                      </a:cubicBezTo>
                      <a:lnTo>
                        <a:pt x="100" y="28"/>
                      </a:lnTo>
                      <a:close/>
                      <a:moveTo>
                        <a:pt x="81" y="1"/>
                      </a:moveTo>
                      <a:cubicBezTo>
                        <a:pt x="80" y="0"/>
                        <a:pt x="80" y="0"/>
                        <a:pt x="80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50" y="6"/>
                        <a:pt x="50" y="6"/>
                        <a:pt x="50" y="6"/>
                      </a:cubicBezTo>
                      <a:cubicBezTo>
                        <a:pt x="75" y="6"/>
                        <a:pt x="75" y="6"/>
                        <a:pt x="75" y="6"/>
                      </a:cubicBezTo>
                      <a:cubicBezTo>
                        <a:pt x="81" y="18"/>
                        <a:pt x="81" y="18"/>
                        <a:pt x="81" y="18"/>
                      </a:cubicBezTo>
                      <a:cubicBezTo>
                        <a:pt x="81" y="1"/>
                        <a:pt x="81" y="1"/>
                        <a:pt x="81" y="1"/>
                      </a:cubicBezTo>
                      <a:close/>
                      <a:moveTo>
                        <a:pt x="50" y="63"/>
                      </a:moveTo>
                      <a:cubicBezTo>
                        <a:pt x="76" y="63"/>
                        <a:pt x="76" y="63"/>
                        <a:pt x="76" y="63"/>
                      </a:cubicBezTo>
                      <a:cubicBezTo>
                        <a:pt x="76" y="74"/>
                        <a:pt x="76" y="74"/>
                        <a:pt x="76" y="74"/>
                      </a:cubicBezTo>
                      <a:cubicBezTo>
                        <a:pt x="76" y="76"/>
                        <a:pt x="78" y="78"/>
                        <a:pt x="80" y="78"/>
                      </a:cubicBezTo>
                      <a:cubicBezTo>
                        <a:pt x="81" y="78"/>
                        <a:pt x="81" y="78"/>
                        <a:pt x="81" y="78"/>
                      </a:cubicBezTo>
                      <a:cubicBezTo>
                        <a:pt x="81" y="55"/>
                        <a:pt x="81" y="55"/>
                        <a:pt x="81" y="55"/>
                      </a:cubicBezTo>
                      <a:cubicBezTo>
                        <a:pt x="71" y="55"/>
                        <a:pt x="71" y="55"/>
                        <a:pt x="71" y="55"/>
                      </a:cubicBezTo>
                      <a:cubicBezTo>
                        <a:pt x="71" y="44"/>
                        <a:pt x="71" y="44"/>
                        <a:pt x="71" y="44"/>
                      </a:cubicBezTo>
                      <a:cubicBezTo>
                        <a:pt x="81" y="44"/>
                        <a:pt x="81" y="44"/>
                        <a:pt x="81" y="44"/>
                      </a:cubicBezTo>
                      <a:cubicBezTo>
                        <a:pt x="81" y="22"/>
                        <a:pt x="81" y="22"/>
                        <a:pt x="81" y="22"/>
                      </a:cubicBezTo>
                      <a:cubicBezTo>
                        <a:pt x="50" y="22"/>
                        <a:pt x="50" y="22"/>
                        <a:pt x="50" y="22"/>
                      </a:cubicBezTo>
                      <a:lnTo>
                        <a:pt x="50" y="63"/>
                      </a:lnTo>
                      <a:close/>
                      <a:moveTo>
                        <a:pt x="5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50" y="6"/>
                        <a:pt x="50" y="6"/>
                        <a:pt x="50" y="6"/>
                      </a:cubicBezTo>
                      <a:cubicBezTo>
                        <a:pt x="50" y="0"/>
                        <a:pt x="50" y="0"/>
                        <a:pt x="50" y="0"/>
                      </a:cubicBezTo>
                      <a:close/>
                      <a:moveTo>
                        <a:pt x="19" y="78"/>
                      </a:move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22" y="78"/>
                        <a:pt x="24" y="76"/>
                        <a:pt x="24" y="74"/>
                      </a:cubicBezTo>
                      <a:cubicBezTo>
                        <a:pt x="24" y="63"/>
                        <a:pt x="24" y="63"/>
                        <a:pt x="24" y="63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50" y="22"/>
                        <a:pt x="50" y="22"/>
                        <a:pt x="50" y="22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29" y="44"/>
                        <a:pt x="29" y="44"/>
                        <a:pt x="29" y="44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19" y="55"/>
                        <a:pt x="19" y="55"/>
                        <a:pt x="19" y="55"/>
                      </a:cubicBezTo>
                      <a:lnTo>
                        <a:pt x="19" y="78"/>
                      </a:lnTo>
                      <a:close/>
                      <a:moveTo>
                        <a:pt x="19" y="1"/>
                      </a:move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60"/>
                        <a:pt x="0" y="60"/>
                        <a:pt x="0" y="60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76"/>
                        <a:pt x="2" y="78"/>
                        <a:pt x="5" y="78"/>
                      </a:cubicBez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19" y="55"/>
                        <a:pt x="19" y="55"/>
                        <a:pt x="19" y="55"/>
                      </a:cubicBezTo>
                      <a:cubicBezTo>
                        <a:pt x="9" y="55"/>
                        <a:pt x="9" y="55"/>
                        <a:pt x="9" y="55"/>
                      </a:cubicBezTo>
                      <a:cubicBezTo>
                        <a:pt x="9" y="44"/>
                        <a:pt x="9" y="44"/>
                        <a:pt x="9" y="44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lnTo>
                        <a:pt x="19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6" name="Freeform: Shape 154">
                  <a:extLst>
                    <a:ext uri="{FF2B5EF4-FFF2-40B4-BE49-F238E27FC236}">
                      <a16:creationId xmlns:a16="http://schemas.microsoft.com/office/drawing/2014/main" id="{0D968359-DEFA-28BB-11DC-8115412BE9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912156" y="3455711"/>
                  <a:ext cx="374976" cy="379878"/>
                </a:xfrm>
                <a:custGeom>
                  <a:avLst/>
                  <a:gdLst>
                    <a:gd name="T0" fmla="*/ 64 w 85"/>
                    <a:gd name="T1" fmla="*/ 80 h 86"/>
                    <a:gd name="T2" fmla="*/ 79 w 85"/>
                    <a:gd name="T3" fmla="*/ 64 h 86"/>
                    <a:gd name="T4" fmla="*/ 84 w 85"/>
                    <a:gd name="T5" fmla="*/ 52 h 86"/>
                    <a:gd name="T6" fmla="*/ 84 w 85"/>
                    <a:gd name="T7" fmla="*/ 34 h 86"/>
                    <a:gd name="T8" fmla="*/ 79 w 85"/>
                    <a:gd name="T9" fmla="*/ 22 h 86"/>
                    <a:gd name="T10" fmla="*/ 64 w 85"/>
                    <a:gd name="T11" fmla="*/ 6 h 86"/>
                    <a:gd name="T12" fmla="*/ 58 w 85"/>
                    <a:gd name="T13" fmla="*/ 3 h 86"/>
                    <a:gd name="T14" fmla="*/ 45 w 85"/>
                    <a:gd name="T15" fmla="*/ 0 h 86"/>
                    <a:gd name="T16" fmla="*/ 47 w 85"/>
                    <a:gd name="T17" fmla="*/ 5 h 86"/>
                    <a:gd name="T18" fmla="*/ 53 w 85"/>
                    <a:gd name="T19" fmla="*/ 5 h 86"/>
                    <a:gd name="T20" fmla="*/ 57 w 85"/>
                    <a:gd name="T21" fmla="*/ 6 h 86"/>
                    <a:gd name="T22" fmla="*/ 56 w 85"/>
                    <a:gd name="T23" fmla="*/ 7 h 86"/>
                    <a:gd name="T24" fmla="*/ 49 w 85"/>
                    <a:gd name="T25" fmla="*/ 9 h 86"/>
                    <a:gd name="T26" fmla="*/ 50 w 85"/>
                    <a:gd name="T27" fmla="*/ 14 h 86"/>
                    <a:gd name="T28" fmla="*/ 54 w 85"/>
                    <a:gd name="T29" fmla="*/ 17 h 86"/>
                    <a:gd name="T30" fmla="*/ 60 w 85"/>
                    <a:gd name="T31" fmla="*/ 9 h 86"/>
                    <a:gd name="T32" fmla="*/ 65 w 85"/>
                    <a:gd name="T33" fmla="*/ 10 h 86"/>
                    <a:gd name="T34" fmla="*/ 68 w 85"/>
                    <a:gd name="T35" fmla="*/ 12 h 86"/>
                    <a:gd name="T36" fmla="*/ 70 w 85"/>
                    <a:gd name="T37" fmla="*/ 18 h 86"/>
                    <a:gd name="T38" fmla="*/ 69 w 85"/>
                    <a:gd name="T39" fmla="*/ 21 h 86"/>
                    <a:gd name="T40" fmla="*/ 67 w 85"/>
                    <a:gd name="T41" fmla="*/ 19 h 86"/>
                    <a:gd name="T42" fmla="*/ 61 w 85"/>
                    <a:gd name="T43" fmla="*/ 19 h 86"/>
                    <a:gd name="T44" fmla="*/ 65 w 85"/>
                    <a:gd name="T45" fmla="*/ 21 h 86"/>
                    <a:gd name="T46" fmla="*/ 56 w 85"/>
                    <a:gd name="T47" fmla="*/ 25 h 86"/>
                    <a:gd name="T48" fmla="*/ 52 w 85"/>
                    <a:gd name="T49" fmla="*/ 28 h 86"/>
                    <a:gd name="T50" fmla="*/ 46 w 85"/>
                    <a:gd name="T51" fmla="*/ 33 h 86"/>
                    <a:gd name="T52" fmla="*/ 49 w 85"/>
                    <a:gd name="T53" fmla="*/ 51 h 86"/>
                    <a:gd name="T54" fmla="*/ 54 w 85"/>
                    <a:gd name="T55" fmla="*/ 52 h 86"/>
                    <a:gd name="T56" fmla="*/ 59 w 85"/>
                    <a:gd name="T57" fmla="*/ 54 h 86"/>
                    <a:gd name="T58" fmla="*/ 66 w 85"/>
                    <a:gd name="T59" fmla="*/ 58 h 86"/>
                    <a:gd name="T60" fmla="*/ 71 w 85"/>
                    <a:gd name="T61" fmla="*/ 62 h 86"/>
                    <a:gd name="T62" fmla="*/ 77 w 85"/>
                    <a:gd name="T63" fmla="*/ 64 h 86"/>
                    <a:gd name="T64" fmla="*/ 49 w 85"/>
                    <a:gd name="T65" fmla="*/ 75 h 86"/>
                    <a:gd name="T66" fmla="*/ 0 w 85"/>
                    <a:gd name="T67" fmla="*/ 36 h 86"/>
                    <a:gd name="T68" fmla="*/ 1 w 85"/>
                    <a:gd name="T69" fmla="*/ 54 h 86"/>
                    <a:gd name="T70" fmla="*/ 9 w 85"/>
                    <a:gd name="T71" fmla="*/ 69 h 86"/>
                    <a:gd name="T72" fmla="*/ 27 w 85"/>
                    <a:gd name="T73" fmla="*/ 83 h 86"/>
                    <a:gd name="T74" fmla="*/ 43 w 85"/>
                    <a:gd name="T75" fmla="*/ 68 h 86"/>
                    <a:gd name="T76" fmla="*/ 42 w 85"/>
                    <a:gd name="T77" fmla="*/ 61 h 86"/>
                    <a:gd name="T78" fmla="*/ 44 w 85"/>
                    <a:gd name="T79" fmla="*/ 55 h 86"/>
                    <a:gd name="T80" fmla="*/ 39 w 85"/>
                    <a:gd name="T81" fmla="*/ 53 h 86"/>
                    <a:gd name="T82" fmla="*/ 33 w 85"/>
                    <a:gd name="T83" fmla="*/ 49 h 86"/>
                    <a:gd name="T84" fmla="*/ 24 w 85"/>
                    <a:gd name="T85" fmla="*/ 46 h 86"/>
                    <a:gd name="T86" fmla="*/ 21 w 85"/>
                    <a:gd name="T87" fmla="*/ 38 h 86"/>
                    <a:gd name="T88" fmla="*/ 18 w 85"/>
                    <a:gd name="T89" fmla="*/ 37 h 86"/>
                    <a:gd name="T90" fmla="*/ 18 w 85"/>
                    <a:gd name="T91" fmla="*/ 39 h 86"/>
                    <a:gd name="T92" fmla="*/ 15 w 85"/>
                    <a:gd name="T93" fmla="*/ 32 h 86"/>
                    <a:gd name="T94" fmla="*/ 15 w 85"/>
                    <a:gd name="T95" fmla="*/ 25 h 86"/>
                    <a:gd name="T96" fmla="*/ 19 w 85"/>
                    <a:gd name="T97" fmla="*/ 17 h 86"/>
                    <a:gd name="T98" fmla="*/ 18 w 85"/>
                    <a:gd name="T99" fmla="*/ 12 h 86"/>
                    <a:gd name="T100" fmla="*/ 38 w 85"/>
                    <a:gd name="T101" fmla="*/ 3 h 86"/>
                    <a:gd name="T102" fmla="*/ 45 w 85"/>
                    <a:gd name="T103" fmla="*/ 0 h 86"/>
                    <a:gd name="T104" fmla="*/ 26 w 85"/>
                    <a:gd name="T105" fmla="*/ 3 h 86"/>
                    <a:gd name="T106" fmla="*/ 12 w 85"/>
                    <a:gd name="T107" fmla="*/ 13 h 86"/>
                    <a:gd name="T108" fmla="*/ 3 w 85"/>
                    <a:gd name="T109" fmla="*/ 27 h 86"/>
                    <a:gd name="T110" fmla="*/ 45 w 85"/>
                    <a:gd name="T111" fmla="*/ 54 h 86"/>
                    <a:gd name="T112" fmla="*/ 39 w 85"/>
                    <a:gd name="T113" fmla="*/ 47 h 86"/>
                    <a:gd name="T114" fmla="*/ 38 w 85"/>
                    <a:gd name="T115" fmla="*/ 44 h 86"/>
                    <a:gd name="T116" fmla="*/ 30 w 85"/>
                    <a:gd name="T117" fmla="*/ 45 h 86"/>
                    <a:gd name="T118" fmla="*/ 34 w 85"/>
                    <a:gd name="T119" fmla="*/ 36 h 86"/>
                    <a:gd name="T120" fmla="*/ 42 w 85"/>
                    <a:gd name="T121" fmla="*/ 36 h 86"/>
                    <a:gd name="T122" fmla="*/ 44 w 85"/>
                    <a:gd name="T123" fmla="*/ 3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85" h="86">
                      <a:moveTo>
                        <a:pt x="45" y="85"/>
                      </a:moveTo>
                      <a:cubicBezTo>
                        <a:pt x="48" y="85"/>
                        <a:pt x="50" y="85"/>
                        <a:pt x="52" y="84"/>
                      </a:cubicBezTo>
                      <a:cubicBezTo>
                        <a:pt x="53" y="84"/>
                        <a:pt x="55" y="84"/>
                        <a:pt x="56" y="83"/>
                      </a:cubicBezTo>
                      <a:cubicBezTo>
                        <a:pt x="57" y="83"/>
                        <a:pt x="57" y="83"/>
                        <a:pt x="58" y="83"/>
                      </a:cubicBezTo>
                      <a:cubicBezTo>
                        <a:pt x="59" y="82"/>
                        <a:pt x="61" y="82"/>
                        <a:pt x="62" y="81"/>
                      </a:cubicBezTo>
                      <a:cubicBezTo>
                        <a:pt x="63" y="81"/>
                        <a:pt x="63" y="80"/>
                        <a:pt x="64" y="80"/>
                      </a:cubicBezTo>
                      <a:cubicBezTo>
                        <a:pt x="66" y="78"/>
                        <a:pt x="69" y="77"/>
                        <a:pt x="71" y="74"/>
                      </a:cubicBezTo>
                      <a:cubicBezTo>
                        <a:pt x="72" y="74"/>
                        <a:pt x="72" y="74"/>
                        <a:pt x="73" y="73"/>
                      </a:cubicBezTo>
                      <a:cubicBezTo>
                        <a:pt x="73" y="73"/>
                        <a:pt x="74" y="72"/>
                        <a:pt x="74" y="72"/>
                      </a:cubicBezTo>
                      <a:cubicBezTo>
                        <a:pt x="75" y="71"/>
                        <a:pt x="75" y="70"/>
                        <a:pt x="76" y="69"/>
                      </a:cubicBezTo>
                      <a:cubicBezTo>
                        <a:pt x="77" y="68"/>
                        <a:pt x="78" y="67"/>
                        <a:pt x="79" y="65"/>
                      </a:cubicBezTo>
                      <a:cubicBezTo>
                        <a:pt x="79" y="65"/>
                        <a:pt x="79" y="65"/>
                        <a:pt x="79" y="64"/>
                      </a:cubicBezTo>
                      <a:cubicBezTo>
                        <a:pt x="80" y="64"/>
                        <a:pt x="80" y="63"/>
                        <a:pt x="80" y="62"/>
                      </a:cubicBezTo>
                      <a:cubicBezTo>
                        <a:pt x="81" y="62"/>
                        <a:pt x="81" y="62"/>
                        <a:pt x="81" y="61"/>
                      </a:cubicBezTo>
                      <a:cubicBezTo>
                        <a:pt x="81" y="61"/>
                        <a:pt x="82" y="60"/>
                        <a:pt x="82" y="60"/>
                      </a:cubicBezTo>
                      <a:cubicBezTo>
                        <a:pt x="82" y="59"/>
                        <a:pt x="82" y="58"/>
                        <a:pt x="83" y="58"/>
                      </a:cubicBezTo>
                      <a:cubicBezTo>
                        <a:pt x="83" y="56"/>
                        <a:pt x="83" y="55"/>
                        <a:pt x="84" y="54"/>
                      </a:cubicBezTo>
                      <a:cubicBezTo>
                        <a:pt x="84" y="53"/>
                        <a:pt x="84" y="52"/>
                        <a:pt x="84" y="52"/>
                      </a:cubicBezTo>
                      <a:cubicBezTo>
                        <a:pt x="84" y="51"/>
                        <a:pt x="85" y="50"/>
                        <a:pt x="85" y="49"/>
                      </a:cubicBezTo>
                      <a:cubicBezTo>
                        <a:pt x="85" y="49"/>
                        <a:pt x="85" y="48"/>
                        <a:pt x="85" y="47"/>
                      </a:cubicBezTo>
                      <a:cubicBezTo>
                        <a:pt x="85" y="46"/>
                        <a:pt x="85" y="44"/>
                        <a:pt x="85" y="43"/>
                      </a:cubicBezTo>
                      <a:cubicBezTo>
                        <a:pt x="85" y="41"/>
                        <a:pt x="85" y="40"/>
                        <a:pt x="85" y="39"/>
                      </a:cubicBezTo>
                      <a:cubicBezTo>
                        <a:pt x="85" y="38"/>
                        <a:pt x="85" y="37"/>
                        <a:pt x="85" y="36"/>
                      </a:cubicBezTo>
                      <a:cubicBezTo>
                        <a:pt x="85" y="36"/>
                        <a:pt x="84" y="35"/>
                        <a:pt x="84" y="34"/>
                      </a:cubicBezTo>
                      <a:cubicBezTo>
                        <a:pt x="84" y="34"/>
                        <a:pt x="84" y="33"/>
                        <a:pt x="84" y="32"/>
                      </a:cubicBezTo>
                      <a:cubicBezTo>
                        <a:pt x="83" y="31"/>
                        <a:pt x="83" y="30"/>
                        <a:pt x="83" y="28"/>
                      </a:cubicBezTo>
                      <a:cubicBezTo>
                        <a:pt x="82" y="28"/>
                        <a:pt x="82" y="28"/>
                        <a:pt x="82" y="27"/>
                      </a:cubicBezTo>
                      <a:cubicBezTo>
                        <a:pt x="82" y="26"/>
                        <a:pt x="81" y="25"/>
                        <a:pt x="81" y="24"/>
                      </a:cubicBezTo>
                      <a:cubicBezTo>
                        <a:pt x="81" y="24"/>
                        <a:pt x="81" y="24"/>
                        <a:pt x="80" y="23"/>
                      </a:cubicBezTo>
                      <a:cubicBezTo>
                        <a:pt x="80" y="23"/>
                        <a:pt x="80" y="22"/>
                        <a:pt x="79" y="22"/>
                      </a:cubicBezTo>
                      <a:cubicBezTo>
                        <a:pt x="78" y="20"/>
                        <a:pt x="77" y="18"/>
                        <a:pt x="76" y="17"/>
                      </a:cubicBezTo>
                      <a:cubicBezTo>
                        <a:pt x="75" y="16"/>
                        <a:pt x="75" y="15"/>
                        <a:pt x="74" y="14"/>
                      </a:cubicBezTo>
                      <a:cubicBezTo>
                        <a:pt x="74" y="14"/>
                        <a:pt x="73" y="13"/>
                        <a:pt x="73" y="13"/>
                      </a:cubicBezTo>
                      <a:cubicBezTo>
                        <a:pt x="72" y="12"/>
                        <a:pt x="72" y="12"/>
                        <a:pt x="71" y="11"/>
                      </a:cubicBezTo>
                      <a:cubicBezTo>
                        <a:pt x="70" y="10"/>
                        <a:pt x="69" y="10"/>
                        <a:pt x="68" y="9"/>
                      </a:cubicBezTo>
                      <a:cubicBezTo>
                        <a:pt x="67" y="8"/>
                        <a:pt x="65" y="7"/>
                        <a:pt x="64" y="6"/>
                      </a:cubicBezTo>
                      <a:cubicBezTo>
                        <a:pt x="63" y="6"/>
                        <a:pt x="63" y="5"/>
                        <a:pt x="62" y="5"/>
                      </a:cubicBezTo>
                      <a:cubicBezTo>
                        <a:pt x="62" y="5"/>
                        <a:pt x="61" y="5"/>
                        <a:pt x="61" y="5"/>
                      </a:cubicBezTo>
                      <a:cubicBezTo>
                        <a:pt x="61" y="4"/>
                        <a:pt x="60" y="4"/>
                        <a:pt x="60" y="4"/>
                      </a:cubicBezTo>
                      <a:cubicBezTo>
                        <a:pt x="60" y="4"/>
                        <a:pt x="60" y="4"/>
                        <a:pt x="60" y="4"/>
                      </a:cubicBezTo>
                      <a:cubicBezTo>
                        <a:pt x="59" y="4"/>
                        <a:pt x="59" y="3"/>
                        <a:pt x="58" y="3"/>
                      </a:cubicBezTo>
                      <a:cubicBezTo>
                        <a:pt x="58" y="3"/>
                        <a:pt x="58" y="3"/>
                        <a:pt x="58" y="3"/>
                      </a:cubicBezTo>
                      <a:cubicBezTo>
                        <a:pt x="58" y="3"/>
                        <a:pt x="57" y="3"/>
                        <a:pt x="56" y="3"/>
                      </a:cubicBezTo>
                      <a:cubicBezTo>
                        <a:pt x="56" y="3"/>
                        <a:pt x="56" y="3"/>
                        <a:pt x="56" y="3"/>
                      </a:cubicBezTo>
                      <a:cubicBezTo>
                        <a:pt x="55" y="2"/>
                        <a:pt x="54" y="2"/>
                        <a:pt x="52" y="1"/>
                      </a:cubicBezTo>
                      <a:cubicBezTo>
                        <a:pt x="52" y="1"/>
                        <a:pt x="51" y="1"/>
                        <a:pt x="51" y="1"/>
                      </a:cubicBezTo>
                      <a:cubicBezTo>
                        <a:pt x="51" y="1"/>
                        <a:pt x="50" y="1"/>
                        <a:pt x="50" y="1"/>
                      </a:cubicBezTo>
                      <a:cubicBezTo>
                        <a:pt x="49" y="1"/>
                        <a:pt x="47" y="0"/>
                        <a:pt x="45" y="0"/>
                      </a:cubicBezTo>
                      <a:cubicBezTo>
                        <a:pt x="45" y="3"/>
                        <a:pt x="45" y="3"/>
                        <a:pt x="45" y="3"/>
                      </a:cubicBezTo>
                      <a:cubicBezTo>
                        <a:pt x="47" y="3"/>
                        <a:pt x="49" y="3"/>
                        <a:pt x="51" y="3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49" y="4"/>
                        <a:pt x="49" y="4"/>
                        <a:pt x="49" y="4"/>
                      </a:cubicBezTo>
                      <a:cubicBezTo>
                        <a:pt x="48" y="4"/>
                        <a:pt x="48" y="4"/>
                        <a:pt x="47" y="4"/>
                      </a:cubicBezTo>
                      <a:cubicBezTo>
                        <a:pt x="47" y="4"/>
                        <a:pt x="47" y="4"/>
                        <a:pt x="47" y="5"/>
                      </a:cubicBezTo>
                      <a:cubicBezTo>
                        <a:pt x="48" y="5"/>
                        <a:pt x="49" y="5"/>
                        <a:pt x="49" y="5"/>
                      </a:cubicBezTo>
                      <a:cubicBezTo>
                        <a:pt x="50" y="5"/>
                        <a:pt x="51" y="5"/>
                        <a:pt x="51" y="5"/>
                      </a:cubicBezTo>
                      <a:cubicBezTo>
                        <a:pt x="51" y="4"/>
                        <a:pt x="51" y="4"/>
                        <a:pt x="51" y="4"/>
                      </a:cubicBezTo>
                      <a:cubicBezTo>
                        <a:pt x="51" y="4"/>
                        <a:pt x="52" y="4"/>
                        <a:pt x="52" y="4"/>
                      </a:cubicBezTo>
                      <a:cubicBezTo>
                        <a:pt x="52" y="4"/>
                        <a:pt x="53" y="4"/>
                        <a:pt x="53" y="4"/>
                      </a:cubicBezTo>
                      <a:cubicBezTo>
                        <a:pt x="53" y="4"/>
                        <a:pt x="53" y="4"/>
                        <a:pt x="53" y="5"/>
                      </a:cubicBezTo>
                      <a:cubicBezTo>
                        <a:pt x="53" y="5"/>
                        <a:pt x="54" y="5"/>
                        <a:pt x="54" y="4"/>
                      </a:cubicBezTo>
                      <a:cubicBezTo>
                        <a:pt x="54" y="4"/>
                        <a:pt x="54" y="4"/>
                        <a:pt x="54" y="4"/>
                      </a:cubicBezTo>
                      <a:cubicBezTo>
                        <a:pt x="55" y="4"/>
                        <a:pt x="55" y="5"/>
                        <a:pt x="56" y="5"/>
                      </a:cubicBezTo>
                      <a:cubicBezTo>
                        <a:pt x="57" y="5"/>
                        <a:pt x="58" y="6"/>
                        <a:pt x="59" y="6"/>
                      </a:cubicBezTo>
                      <a:cubicBezTo>
                        <a:pt x="59" y="6"/>
                        <a:pt x="58" y="6"/>
                        <a:pt x="58" y="6"/>
                      </a:cubicBezTo>
                      <a:cubicBezTo>
                        <a:pt x="58" y="6"/>
                        <a:pt x="58" y="6"/>
                        <a:pt x="57" y="6"/>
                      </a:cubicBezTo>
                      <a:cubicBezTo>
                        <a:pt x="57" y="6"/>
                        <a:pt x="58" y="7"/>
                        <a:pt x="58" y="7"/>
                      </a:cubicBezTo>
                      <a:cubicBezTo>
                        <a:pt x="59" y="7"/>
                        <a:pt x="59" y="7"/>
                        <a:pt x="59" y="8"/>
                      </a:cubicBezTo>
                      <a:cubicBezTo>
                        <a:pt x="59" y="9"/>
                        <a:pt x="58" y="8"/>
                        <a:pt x="58" y="8"/>
                      </a:cubicBezTo>
                      <a:cubicBezTo>
                        <a:pt x="57" y="8"/>
                        <a:pt x="56" y="9"/>
                        <a:pt x="55" y="8"/>
                      </a:cubicBezTo>
                      <a:cubicBezTo>
                        <a:pt x="56" y="7"/>
                        <a:pt x="56" y="7"/>
                        <a:pt x="56" y="7"/>
                      </a:cubicBezTo>
                      <a:cubicBezTo>
                        <a:pt x="56" y="7"/>
                        <a:pt x="56" y="7"/>
                        <a:pt x="56" y="7"/>
                      </a:cubicBezTo>
                      <a:cubicBezTo>
                        <a:pt x="56" y="7"/>
                        <a:pt x="55" y="7"/>
                        <a:pt x="55" y="7"/>
                      </a:cubicBezTo>
                      <a:cubicBezTo>
                        <a:pt x="55" y="7"/>
                        <a:pt x="55" y="8"/>
                        <a:pt x="54" y="8"/>
                      </a:cubicBezTo>
                      <a:cubicBezTo>
                        <a:pt x="54" y="8"/>
                        <a:pt x="54" y="8"/>
                        <a:pt x="53" y="8"/>
                      </a:cubicBezTo>
                      <a:cubicBezTo>
                        <a:pt x="53" y="8"/>
                        <a:pt x="52" y="8"/>
                        <a:pt x="52" y="9"/>
                      </a:cubicBezTo>
                      <a:cubicBezTo>
                        <a:pt x="52" y="9"/>
                        <a:pt x="51" y="9"/>
                        <a:pt x="51" y="9"/>
                      </a:cubicBezTo>
                      <a:cubicBezTo>
                        <a:pt x="51" y="9"/>
                        <a:pt x="50" y="9"/>
                        <a:pt x="49" y="9"/>
                      </a:cubicBezTo>
                      <a:cubicBezTo>
                        <a:pt x="49" y="10"/>
                        <a:pt x="48" y="10"/>
                        <a:pt x="48" y="10"/>
                      </a:cubicBezTo>
                      <a:cubicBezTo>
                        <a:pt x="48" y="11"/>
                        <a:pt x="47" y="11"/>
                        <a:pt x="47" y="11"/>
                      </a:cubicBezTo>
                      <a:cubicBezTo>
                        <a:pt x="47" y="12"/>
                        <a:pt x="48" y="12"/>
                        <a:pt x="48" y="12"/>
                      </a:cubicBezTo>
                      <a:cubicBezTo>
                        <a:pt x="48" y="12"/>
                        <a:pt x="47" y="13"/>
                        <a:pt x="48" y="13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9" y="13"/>
                        <a:pt x="50" y="14"/>
                        <a:pt x="50" y="14"/>
                      </a:cubicBezTo>
                      <a:cubicBezTo>
                        <a:pt x="51" y="14"/>
                        <a:pt x="51" y="14"/>
                        <a:pt x="52" y="14"/>
                      </a:cubicBezTo>
                      <a:cubicBezTo>
                        <a:pt x="52" y="14"/>
                        <a:pt x="53" y="14"/>
                        <a:pt x="53" y="15"/>
                      </a:cubicBezTo>
                      <a:cubicBezTo>
                        <a:pt x="53" y="15"/>
                        <a:pt x="52" y="15"/>
                        <a:pt x="52" y="16"/>
                      </a:cubicBezTo>
                      <a:cubicBezTo>
                        <a:pt x="53" y="16"/>
                        <a:pt x="52" y="16"/>
                        <a:pt x="52" y="17"/>
                      </a:cubicBezTo>
                      <a:cubicBezTo>
                        <a:pt x="52" y="17"/>
                        <a:pt x="53" y="18"/>
                        <a:pt x="53" y="18"/>
                      </a:cubicBezTo>
                      <a:cubicBezTo>
                        <a:pt x="53" y="18"/>
                        <a:pt x="54" y="17"/>
                        <a:pt x="54" y="17"/>
                      </a:cubicBezTo>
                      <a:cubicBezTo>
                        <a:pt x="54" y="16"/>
                        <a:pt x="54" y="15"/>
                        <a:pt x="55" y="15"/>
                      </a:cubicBezTo>
                      <a:cubicBezTo>
                        <a:pt x="57" y="15"/>
                        <a:pt x="59" y="14"/>
                        <a:pt x="59" y="12"/>
                      </a:cubicBezTo>
                      <a:cubicBezTo>
                        <a:pt x="59" y="12"/>
                        <a:pt x="58" y="11"/>
                        <a:pt x="59" y="11"/>
                      </a:cubicBezTo>
                      <a:cubicBezTo>
                        <a:pt x="59" y="11"/>
                        <a:pt x="59" y="10"/>
                        <a:pt x="59" y="10"/>
                      </a:cubicBezTo>
                      <a:cubicBezTo>
                        <a:pt x="59" y="10"/>
                        <a:pt x="59" y="10"/>
                        <a:pt x="60" y="10"/>
                      </a:cubicBezTo>
                      <a:cubicBezTo>
                        <a:pt x="60" y="9"/>
                        <a:pt x="60" y="9"/>
                        <a:pt x="60" y="9"/>
                      </a:cubicBezTo>
                      <a:cubicBezTo>
                        <a:pt x="60" y="9"/>
                        <a:pt x="60" y="9"/>
                        <a:pt x="60" y="9"/>
                      </a:cubicBezTo>
                      <a:cubicBezTo>
                        <a:pt x="60" y="9"/>
                        <a:pt x="61" y="9"/>
                        <a:pt x="61" y="9"/>
                      </a:cubicBezTo>
                      <a:cubicBezTo>
                        <a:pt x="61" y="9"/>
                        <a:pt x="62" y="9"/>
                        <a:pt x="62" y="9"/>
                      </a:cubicBezTo>
                      <a:cubicBezTo>
                        <a:pt x="62" y="9"/>
                        <a:pt x="63" y="9"/>
                        <a:pt x="63" y="9"/>
                      </a:cubicBezTo>
                      <a:cubicBezTo>
                        <a:pt x="63" y="9"/>
                        <a:pt x="64" y="9"/>
                        <a:pt x="64" y="10"/>
                      </a:cubicBezTo>
                      <a:cubicBezTo>
                        <a:pt x="64" y="10"/>
                        <a:pt x="64" y="10"/>
                        <a:pt x="65" y="10"/>
                      </a:cubicBezTo>
                      <a:cubicBezTo>
                        <a:pt x="64" y="11"/>
                        <a:pt x="64" y="11"/>
                        <a:pt x="64" y="11"/>
                      </a:cubicBezTo>
                      <a:cubicBezTo>
                        <a:pt x="64" y="11"/>
                        <a:pt x="64" y="11"/>
                        <a:pt x="64" y="11"/>
                      </a:cubicBezTo>
                      <a:cubicBezTo>
                        <a:pt x="64" y="12"/>
                        <a:pt x="65" y="12"/>
                        <a:pt x="65" y="12"/>
                      </a:cubicBezTo>
                      <a:cubicBezTo>
                        <a:pt x="65" y="12"/>
                        <a:pt x="66" y="12"/>
                        <a:pt x="66" y="12"/>
                      </a:cubicBezTo>
                      <a:cubicBezTo>
                        <a:pt x="66" y="11"/>
                        <a:pt x="67" y="11"/>
                        <a:pt x="67" y="11"/>
                      </a:cubicBezTo>
                      <a:cubicBezTo>
                        <a:pt x="67" y="11"/>
                        <a:pt x="68" y="12"/>
                        <a:pt x="68" y="12"/>
                      </a:cubicBezTo>
                      <a:cubicBezTo>
                        <a:pt x="68" y="12"/>
                        <a:pt x="68" y="12"/>
                        <a:pt x="68" y="12"/>
                      </a:cubicBezTo>
                      <a:cubicBezTo>
                        <a:pt x="68" y="13"/>
                        <a:pt x="68" y="13"/>
                        <a:pt x="68" y="14"/>
                      </a:cubicBezTo>
                      <a:cubicBezTo>
                        <a:pt x="68" y="15"/>
                        <a:pt x="69" y="14"/>
                        <a:pt x="70" y="15"/>
                      </a:cubicBezTo>
                      <a:cubicBezTo>
                        <a:pt x="70" y="15"/>
                        <a:pt x="70" y="15"/>
                        <a:pt x="70" y="15"/>
                      </a:cubicBezTo>
                      <a:cubicBezTo>
                        <a:pt x="70" y="16"/>
                        <a:pt x="71" y="16"/>
                        <a:pt x="71" y="16"/>
                      </a:cubicBezTo>
                      <a:cubicBezTo>
                        <a:pt x="71" y="17"/>
                        <a:pt x="70" y="17"/>
                        <a:pt x="70" y="18"/>
                      </a:cubicBezTo>
                      <a:cubicBezTo>
                        <a:pt x="70" y="18"/>
                        <a:pt x="70" y="18"/>
                        <a:pt x="70" y="19"/>
                      </a:cubicBezTo>
                      <a:cubicBezTo>
                        <a:pt x="70" y="19"/>
                        <a:pt x="71" y="19"/>
                        <a:pt x="71" y="19"/>
                      </a:cubicBezTo>
                      <a:cubicBezTo>
                        <a:pt x="71" y="20"/>
                        <a:pt x="71" y="20"/>
                        <a:pt x="71" y="20"/>
                      </a:cubicBezTo>
                      <a:cubicBezTo>
                        <a:pt x="71" y="21"/>
                        <a:pt x="71" y="21"/>
                        <a:pt x="71" y="21"/>
                      </a:cubicBezTo>
                      <a:cubicBezTo>
                        <a:pt x="70" y="21"/>
                        <a:pt x="70" y="21"/>
                        <a:pt x="70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8" y="21"/>
                        <a:pt x="68" y="21"/>
                      </a:cubicBezTo>
                      <a:cubicBezTo>
                        <a:pt x="68" y="21"/>
                        <a:pt x="67" y="21"/>
                        <a:pt x="67" y="20"/>
                      </a:cubicBezTo>
                      <a:cubicBezTo>
                        <a:pt x="67" y="20"/>
                        <a:pt x="68" y="19"/>
                        <a:pt x="69" y="18"/>
                      </a:cubicBezTo>
                      <a:cubicBezTo>
                        <a:pt x="69" y="18"/>
                        <a:pt x="69" y="18"/>
                        <a:pt x="69" y="18"/>
                      </a:cubicBezTo>
                      <a:cubicBezTo>
                        <a:pt x="69" y="17"/>
                        <a:pt x="68" y="18"/>
                        <a:pt x="68" y="18"/>
                      </a:cubicBezTo>
                      <a:cubicBezTo>
                        <a:pt x="68" y="18"/>
                        <a:pt x="67" y="18"/>
                        <a:pt x="67" y="19"/>
                      </a:cubicBezTo>
                      <a:cubicBezTo>
                        <a:pt x="66" y="19"/>
                        <a:pt x="65" y="18"/>
                        <a:pt x="64" y="19"/>
                      </a:cubicBezTo>
                      <a:cubicBezTo>
                        <a:pt x="64" y="19"/>
                        <a:pt x="65" y="19"/>
                        <a:pt x="65" y="19"/>
                      </a:cubicBezTo>
                      <a:cubicBezTo>
                        <a:pt x="65" y="19"/>
                        <a:pt x="64" y="20"/>
                        <a:pt x="64" y="19"/>
                      </a:cubicBezTo>
                      <a:cubicBezTo>
                        <a:pt x="64" y="19"/>
                        <a:pt x="64" y="19"/>
                        <a:pt x="64" y="19"/>
                      </a:cubicBezTo>
                      <a:cubicBezTo>
                        <a:pt x="64" y="19"/>
                        <a:pt x="63" y="18"/>
                        <a:pt x="62" y="19"/>
                      </a:cubicBezTo>
                      <a:cubicBezTo>
                        <a:pt x="62" y="19"/>
                        <a:pt x="61" y="19"/>
                        <a:pt x="61" y="19"/>
                      </a:cubicBezTo>
                      <a:cubicBezTo>
                        <a:pt x="62" y="20"/>
                        <a:pt x="63" y="19"/>
                        <a:pt x="63" y="20"/>
                      </a:cubicBezTo>
                      <a:cubicBezTo>
                        <a:pt x="63" y="20"/>
                        <a:pt x="62" y="21"/>
                        <a:pt x="62" y="21"/>
                      </a:cubicBezTo>
                      <a:cubicBezTo>
                        <a:pt x="62" y="22"/>
                        <a:pt x="62" y="22"/>
                        <a:pt x="63" y="22"/>
                      </a:cubicBezTo>
                      <a:cubicBezTo>
                        <a:pt x="63" y="22"/>
                        <a:pt x="63" y="22"/>
                        <a:pt x="63" y="22"/>
                      </a:cubicBezTo>
                      <a:cubicBezTo>
                        <a:pt x="64" y="22"/>
                        <a:pt x="64" y="22"/>
                        <a:pt x="64" y="22"/>
                      </a:cubicBezTo>
                      <a:cubicBezTo>
                        <a:pt x="64" y="22"/>
                        <a:pt x="65" y="21"/>
                        <a:pt x="65" y="21"/>
                      </a:cubicBezTo>
                      <a:cubicBezTo>
                        <a:pt x="66" y="22"/>
                        <a:pt x="65" y="22"/>
                        <a:pt x="64" y="23"/>
                      </a:cubicBezTo>
                      <a:cubicBezTo>
                        <a:pt x="63" y="23"/>
                        <a:pt x="62" y="23"/>
                        <a:pt x="62" y="23"/>
                      </a:cubicBezTo>
                      <a:cubicBezTo>
                        <a:pt x="61" y="23"/>
                        <a:pt x="60" y="25"/>
                        <a:pt x="60" y="24"/>
                      </a:cubicBezTo>
                      <a:cubicBezTo>
                        <a:pt x="60" y="23"/>
                        <a:pt x="61" y="23"/>
                        <a:pt x="61" y="23"/>
                      </a:cubicBezTo>
                      <a:cubicBezTo>
                        <a:pt x="60" y="23"/>
                        <a:pt x="59" y="23"/>
                        <a:pt x="59" y="23"/>
                      </a:cubicBezTo>
                      <a:cubicBezTo>
                        <a:pt x="58" y="24"/>
                        <a:pt x="56" y="24"/>
                        <a:pt x="56" y="25"/>
                      </a:cubicBezTo>
                      <a:cubicBezTo>
                        <a:pt x="56" y="25"/>
                        <a:pt x="56" y="26"/>
                        <a:pt x="56" y="26"/>
                      </a:cubicBezTo>
                      <a:cubicBezTo>
                        <a:pt x="56" y="26"/>
                        <a:pt x="55" y="26"/>
                        <a:pt x="55" y="26"/>
                      </a:cubicBezTo>
                      <a:cubicBezTo>
                        <a:pt x="55" y="26"/>
                        <a:pt x="54" y="26"/>
                        <a:pt x="54" y="26"/>
                      </a:cubicBezTo>
                      <a:cubicBezTo>
                        <a:pt x="54" y="27"/>
                        <a:pt x="53" y="27"/>
                        <a:pt x="53" y="27"/>
                      </a:cubicBezTo>
                      <a:cubicBezTo>
                        <a:pt x="53" y="27"/>
                        <a:pt x="53" y="27"/>
                        <a:pt x="52" y="28"/>
                      </a:cubicBezTo>
                      <a:cubicBezTo>
                        <a:pt x="52" y="28"/>
                        <a:pt x="52" y="28"/>
                        <a:pt x="52" y="28"/>
                      </a:cubicBezTo>
                      <a:cubicBezTo>
                        <a:pt x="51" y="28"/>
                        <a:pt x="51" y="29"/>
                        <a:pt x="51" y="29"/>
                      </a:cubicBezTo>
                      <a:cubicBezTo>
                        <a:pt x="51" y="29"/>
                        <a:pt x="50" y="29"/>
                        <a:pt x="50" y="29"/>
                      </a:cubicBezTo>
                      <a:cubicBezTo>
                        <a:pt x="50" y="29"/>
                        <a:pt x="50" y="30"/>
                        <a:pt x="50" y="31"/>
                      </a:cubicBezTo>
                      <a:cubicBezTo>
                        <a:pt x="50" y="31"/>
                        <a:pt x="49" y="31"/>
                        <a:pt x="48" y="32"/>
                      </a:cubicBezTo>
                      <a:cubicBezTo>
                        <a:pt x="48" y="32"/>
                        <a:pt x="48" y="32"/>
                        <a:pt x="47" y="32"/>
                      </a:cubicBezTo>
                      <a:cubicBezTo>
                        <a:pt x="47" y="33"/>
                        <a:pt x="46" y="33"/>
                        <a:pt x="46" y="33"/>
                      </a:cubicBezTo>
                      <a:cubicBezTo>
                        <a:pt x="46" y="33"/>
                        <a:pt x="46" y="33"/>
                        <a:pt x="45" y="34"/>
                      </a:cubicBezTo>
                      <a:cubicBezTo>
                        <a:pt x="45" y="53"/>
                        <a:pt x="45" y="53"/>
                        <a:pt x="45" y="53"/>
                      </a:cubicBezTo>
                      <a:cubicBezTo>
                        <a:pt x="46" y="53"/>
                        <a:pt x="46" y="53"/>
                        <a:pt x="46" y="53"/>
                      </a:cubicBezTo>
                      <a:cubicBezTo>
                        <a:pt x="46" y="52"/>
                        <a:pt x="46" y="52"/>
                        <a:pt x="47" y="52"/>
                      </a:cubicBezTo>
                      <a:cubicBezTo>
                        <a:pt x="47" y="51"/>
                        <a:pt x="48" y="52"/>
                        <a:pt x="48" y="51"/>
                      </a:cubicBezTo>
                      <a:cubicBezTo>
                        <a:pt x="49" y="51"/>
                        <a:pt x="49" y="51"/>
                        <a:pt x="49" y="51"/>
                      </a:cubicBezTo>
                      <a:cubicBezTo>
                        <a:pt x="49" y="51"/>
                        <a:pt x="49" y="50"/>
                        <a:pt x="50" y="51"/>
                      </a:cubicBezTo>
                      <a:cubicBezTo>
                        <a:pt x="50" y="51"/>
                        <a:pt x="49" y="51"/>
                        <a:pt x="50" y="52"/>
                      </a:cubicBezTo>
                      <a:cubicBezTo>
                        <a:pt x="50" y="52"/>
                        <a:pt x="51" y="51"/>
                        <a:pt x="51" y="51"/>
                      </a:cubicBezTo>
                      <a:cubicBezTo>
                        <a:pt x="51" y="51"/>
                        <a:pt x="52" y="51"/>
                        <a:pt x="52" y="51"/>
                      </a:cubicBezTo>
                      <a:cubicBezTo>
                        <a:pt x="52" y="52"/>
                        <a:pt x="52" y="52"/>
                        <a:pt x="53" y="52"/>
                      </a:cubicBezTo>
                      <a:cubicBezTo>
                        <a:pt x="53" y="52"/>
                        <a:pt x="53" y="52"/>
                        <a:pt x="54" y="52"/>
                      </a:cubicBezTo>
                      <a:cubicBezTo>
                        <a:pt x="54" y="52"/>
                        <a:pt x="55" y="52"/>
                        <a:pt x="55" y="52"/>
                      </a:cubicBezTo>
                      <a:cubicBezTo>
                        <a:pt x="55" y="52"/>
                        <a:pt x="56" y="52"/>
                        <a:pt x="56" y="52"/>
                      </a:cubicBezTo>
                      <a:cubicBezTo>
                        <a:pt x="57" y="52"/>
                        <a:pt x="57" y="52"/>
                        <a:pt x="57" y="52"/>
                      </a:cubicBezTo>
                      <a:cubicBezTo>
                        <a:pt x="58" y="53"/>
                        <a:pt x="58" y="52"/>
                        <a:pt x="58" y="52"/>
                      </a:cubicBezTo>
                      <a:cubicBezTo>
                        <a:pt x="58" y="53"/>
                        <a:pt x="58" y="53"/>
                        <a:pt x="58" y="53"/>
                      </a:cubicBezTo>
                      <a:cubicBezTo>
                        <a:pt x="59" y="53"/>
                        <a:pt x="59" y="53"/>
                        <a:pt x="59" y="54"/>
                      </a:cubicBezTo>
                      <a:cubicBezTo>
                        <a:pt x="59" y="54"/>
                        <a:pt x="59" y="54"/>
                        <a:pt x="60" y="54"/>
                      </a:cubicBezTo>
                      <a:cubicBezTo>
                        <a:pt x="60" y="54"/>
                        <a:pt x="60" y="55"/>
                        <a:pt x="60" y="55"/>
                      </a:cubicBezTo>
                      <a:cubicBezTo>
                        <a:pt x="61" y="55"/>
                        <a:pt x="62" y="56"/>
                        <a:pt x="62" y="56"/>
                      </a:cubicBezTo>
                      <a:cubicBezTo>
                        <a:pt x="63" y="56"/>
                        <a:pt x="63" y="56"/>
                        <a:pt x="63" y="56"/>
                      </a:cubicBezTo>
                      <a:cubicBezTo>
                        <a:pt x="64" y="56"/>
                        <a:pt x="65" y="56"/>
                        <a:pt x="66" y="57"/>
                      </a:cubicBezTo>
                      <a:cubicBezTo>
                        <a:pt x="66" y="57"/>
                        <a:pt x="66" y="57"/>
                        <a:pt x="66" y="58"/>
                      </a:cubicBezTo>
                      <a:cubicBezTo>
                        <a:pt x="67" y="58"/>
                        <a:pt x="66" y="58"/>
                        <a:pt x="67" y="59"/>
                      </a:cubicBezTo>
                      <a:cubicBezTo>
                        <a:pt x="67" y="59"/>
                        <a:pt x="68" y="59"/>
                        <a:pt x="67" y="60"/>
                      </a:cubicBezTo>
                      <a:cubicBezTo>
                        <a:pt x="67" y="61"/>
                        <a:pt x="68" y="61"/>
                        <a:pt x="68" y="61"/>
                      </a:cubicBezTo>
                      <a:cubicBezTo>
                        <a:pt x="68" y="61"/>
                        <a:pt x="69" y="62"/>
                        <a:pt x="69" y="62"/>
                      </a:cubicBezTo>
                      <a:cubicBezTo>
                        <a:pt x="69" y="62"/>
                        <a:pt x="69" y="62"/>
                        <a:pt x="69" y="62"/>
                      </a:cubicBezTo>
                      <a:cubicBezTo>
                        <a:pt x="70" y="62"/>
                        <a:pt x="70" y="62"/>
                        <a:pt x="71" y="62"/>
                      </a:cubicBezTo>
                      <a:cubicBezTo>
                        <a:pt x="71" y="62"/>
                        <a:pt x="71" y="62"/>
                        <a:pt x="72" y="62"/>
                      </a:cubicBezTo>
                      <a:cubicBezTo>
                        <a:pt x="72" y="62"/>
                        <a:pt x="72" y="63"/>
                        <a:pt x="72" y="63"/>
                      </a:cubicBezTo>
                      <a:cubicBezTo>
                        <a:pt x="72" y="63"/>
                        <a:pt x="73" y="63"/>
                        <a:pt x="73" y="63"/>
                      </a:cubicBezTo>
                      <a:cubicBezTo>
                        <a:pt x="74" y="63"/>
                        <a:pt x="74" y="63"/>
                        <a:pt x="75" y="63"/>
                      </a:cubicBezTo>
                      <a:cubicBezTo>
                        <a:pt x="75" y="63"/>
                        <a:pt x="75" y="63"/>
                        <a:pt x="75" y="63"/>
                      </a:cubicBezTo>
                      <a:cubicBezTo>
                        <a:pt x="76" y="63"/>
                        <a:pt x="76" y="64"/>
                        <a:pt x="77" y="64"/>
                      </a:cubicBezTo>
                      <a:cubicBezTo>
                        <a:pt x="71" y="73"/>
                        <a:pt x="62" y="80"/>
                        <a:pt x="52" y="82"/>
                      </a:cubicBezTo>
                      <a:cubicBezTo>
                        <a:pt x="52" y="82"/>
                        <a:pt x="52" y="81"/>
                        <a:pt x="52" y="81"/>
                      </a:cubicBezTo>
                      <a:cubicBezTo>
                        <a:pt x="52" y="80"/>
                        <a:pt x="52" y="79"/>
                        <a:pt x="52" y="79"/>
                      </a:cubicBezTo>
                      <a:cubicBezTo>
                        <a:pt x="52" y="78"/>
                        <a:pt x="52" y="77"/>
                        <a:pt x="51" y="77"/>
                      </a:cubicBezTo>
                      <a:cubicBezTo>
                        <a:pt x="51" y="76"/>
                        <a:pt x="50" y="76"/>
                        <a:pt x="50" y="75"/>
                      </a:cubicBezTo>
                      <a:cubicBezTo>
                        <a:pt x="49" y="75"/>
                        <a:pt x="49" y="75"/>
                        <a:pt x="49" y="75"/>
                      </a:cubicBezTo>
                      <a:cubicBezTo>
                        <a:pt x="48" y="75"/>
                        <a:pt x="46" y="74"/>
                        <a:pt x="46" y="73"/>
                      </a:cubicBezTo>
                      <a:cubicBezTo>
                        <a:pt x="46" y="73"/>
                        <a:pt x="46" y="73"/>
                        <a:pt x="46" y="72"/>
                      </a:cubicBezTo>
                      <a:cubicBezTo>
                        <a:pt x="46" y="72"/>
                        <a:pt x="46" y="72"/>
                        <a:pt x="45" y="72"/>
                      </a:cubicBezTo>
                      <a:lnTo>
                        <a:pt x="45" y="85"/>
                      </a:lnTo>
                      <a:close/>
                      <a:moveTo>
                        <a:pt x="1" y="34"/>
                      </a:moveTo>
                      <a:cubicBezTo>
                        <a:pt x="1" y="35"/>
                        <a:pt x="0" y="36"/>
                        <a:pt x="0" y="36"/>
                      </a:cubicBezTo>
                      <a:cubicBezTo>
                        <a:pt x="0" y="37"/>
                        <a:pt x="0" y="38"/>
                        <a:pt x="0" y="39"/>
                      </a:cubicBezTo>
                      <a:cubicBezTo>
                        <a:pt x="0" y="40"/>
                        <a:pt x="0" y="41"/>
                        <a:pt x="0" y="43"/>
                      </a:cubicBezTo>
                      <a:cubicBezTo>
                        <a:pt x="0" y="44"/>
                        <a:pt x="0" y="46"/>
                        <a:pt x="0" y="47"/>
                      </a:cubicBezTo>
                      <a:cubicBezTo>
                        <a:pt x="0" y="48"/>
                        <a:pt x="0" y="49"/>
                        <a:pt x="0" y="49"/>
                      </a:cubicBezTo>
                      <a:cubicBezTo>
                        <a:pt x="0" y="50"/>
                        <a:pt x="1" y="51"/>
                        <a:pt x="1" y="52"/>
                      </a:cubicBezTo>
                      <a:cubicBezTo>
                        <a:pt x="1" y="52"/>
                        <a:pt x="1" y="53"/>
                        <a:pt x="1" y="54"/>
                      </a:cubicBezTo>
                      <a:cubicBezTo>
                        <a:pt x="2" y="55"/>
                        <a:pt x="2" y="56"/>
                        <a:pt x="2" y="58"/>
                      </a:cubicBezTo>
                      <a:cubicBezTo>
                        <a:pt x="3" y="58"/>
                        <a:pt x="3" y="59"/>
                        <a:pt x="3" y="60"/>
                      </a:cubicBezTo>
                      <a:cubicBezTo>
                        <a:pt x="3" y="60"/>
                        <a:pt x="4" y="61"/>
                        <a:pt x="4" y="61"/>
                      </a:cubicBezTo>
                      <a:cubicBezTo>
                        <a:pt x="4" y="62"/>
                        <a:pt x="4" y="62"/>
                        <a:pt x="5" y="62"/>
                      </a:cubicBezTo>
                      <a:cubicBezTo>
                        <a:pt x="5" y="63"/>
                        <a:pt x="5" y="64"/>
                        <a:pt x="5" y="64"/>
                      </a:cubicBezTo>
                      <a:cubicBezTo>
                        <a:pt x="7" y="66"/>
                        <a:pt x="8" y="68"/>
                        <a:pt x="9" y="69"/>
                      </a:cubicBezTo>
                      <a:cubicBezTo>
                        <a:pt x="10" y="70"/>
                        <a:pt x="10" y="71"/>
                        <a:pt x="11" y="72"/>
                      </a:cubicBezTo>
                      <a:cubicBezTo>
                        <a:pt x="11" y="72"/>
                        <a:pt x="12" y="73"/>
                        <a:pt x="12" y="73"/>
                      </a:cubicBezTo>
                      <a:cubicBezTo>
                        <a:pt x="13" y="74"/>
                        <a:pt x="13" y="74"/>
                        <a:pt x="14" y="74"/>
                      </a:cubicBezTo>
                      <a:cubicBezTo>
                        <a:pt x="16" y="77"/>
                        <a:pt x="19" y="78"/>
                        <a:pt x="21" y="80"/>
                      </a:cubicBezTo>
                      <a:cubicBezTo>
                        <a:pt x="22" y="80"/>
                        <a:pt x="22" y="81"/>
                        <a:pt x="23" y="81"/>
                      </a:cubicBezTo>
                      <a:cubicBezTo>
                        <a:pt x="24" y="82"/>
                        <a:pt x="26" y="82"/>
                        <a:pt x="27" y="83"/>
                      </a:cubicBezTo>
                      <a:cubicBezTo>
                        <a:pt x="27" y="83"/>
                        <a:pt x="28" y="83"/>
                        <a:pt x="29" y="83"/>
                      </a:cubicBezTo>
                      <a:cubicBezTo>
                        <a:pt x="33" y="85"/>
                        <a:pt x="38" y="86"/>
                        <a:pt x="42" y="86"/>
                      </a:cubicBezTo>
                      <a:cubicBezTo>
                        <a:pt x="43" y="86"/>
                        <a:pt x="44" y="86"/>
                        <a:pt x="45" y="85"/>
                      </a:cubicBezTo>
                      <a:cubicBezTo>
                        <a:pt x="45" y="72"/>
                        <a:pt x="45" y="72"/>
                        <a:pt x="45" y="72"/>
                      </a:cubicBezTo>
                      <a:cubicBezTo>
                        <a:pt x="45" y="71"/>
                        <a:pt x="45" y="71"/>
                        <a:pt x="45" y="71"/>
                      </a:cubicBezTo>
                      <a:cubicBezTo>
                        <a:pt x="44" y="70"/>
                        <a:pt x="44" y="69"/>
                        <a:pt x="43" y="68"/>
                      </a:cubicBezTo>
                      <a:cubicBezTo>
                        <a:pt x="43" y="68"/>
                        <a:pt x="43" y="67"/>
                        <a:pt x="42" y="67"/>
                      </a:cubicBezTo>
                      <a:cubicBezTo>
                        <a:pt x="42" y="67"/>
                        <a:pt x="42" y="66"/>
                        <a:pt x="42" y="66"/>
                      </a:cubicBezTo>
                      <a:cubicBezTo>
                        <a:pt x="41" y="66"/>
                        <a:pt x="41" y="65"/>
                        <a:pt x="41" y="65"/>
                      </a:cubicBezTo>
                      <a:cubicBezTo>
                        <a:pt x="41" y="64"/>
                        <a:pt x="42" y="64"/>
                        <a:pt x="42" y="64"/>
                      </a:cubicBezTo>
                      <a:cubicBezTo>
                        <a:pt x="42" y="63"/>
                        <a:pt x="42" y="63"/>
                        <a:pt x="42" y="63"/>
                      </a:cubicBezTo>
                      <a:cubicBezTo>
                        <a:pt x="41" y="62"/>
                        <a:pt x="42" y="62"/>
                        <a:pt x="42" y="61"/>
                      </a:cubicBezTo>
                      <a:cubicBezTo>
                        <a:pt x="42" y="61"/>
                        <a:pt x="42" y="61"/>
                        <a:pt x="42" y="60"/>
                      </a:cubicBezTo>
                      <a:cubicBezTo>
                        <a:pt x="42" y="60"/>
                        <a:pt x="43" y="60"/>
                        <a:pt x="43" y="60"/>
                      </a:cubicBezTo>
                      <a:cubicBezTo>
                        <a:pt x="43" y="60"/>
                        <a:pt x="43" y="59"/>
                        <a:pt x="43" y="59"/>
                      </a:cubicBezTo>
                      <a:cubicBezTo>
                        <a:pt x="44" y="59"/>
                        <a:pt x="44" y="58"/>
                        <a:pt x="44" y="58"/>
                      </a:cubicBezTo>
                      <a:cubicBezTo>
                        <a:pt x="45" y="58"/>
                        <a:pt x="45" y="56"/>
                        <a:pt x="44" y="55"/>
                      </a:cubicBezTo>
                      <a:cubicBezTo>
                        <a:pt x="44" y="55"/>
                        <a:pt x="44" y="55"/>
                        <a:pt x="44" y="55"/>
                      </a:cubicBezTo>
                      <a:cubicBezTo>
                        <a:pt x="44" y="54"/>
                        <a:pt x="44" y="53"/>
                        <a:pt x="43" y="53"/>
                      </a:cubicBezTo>
                      <a:cubicBezTo>
                        <a:pt x="43" y="53"/>
                        <a:pt x="43" y="54"/>
                        <a:pt x="42" y="54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1" y="55"/>
                        <a:pt x="41" y="54"/>
                        <a:pt x="41" y="54"/>
                      </a:cubicBezTo>
                      <a:cubicBezTo>
                        <a:pt x="40" y="54"/>
                        <a:pt x="40" y="54"/>
                        <a:pt x="40" y="54"/>
                      </a:cubicBezTo>
                      <a:cubicBezTo>
                        <a:pt x="39" y="54"/>
                        <a:pt x="39" y="53"/>
                        <a:pt x="39" y="53"/>
                      </a:cubicBezTo>
                      <a:cubicBezTo>
                        <a:pt x="38" y="53"/>
                        <a:pt x="38" y="53"/>
                        <a:pt x="38" y="52"/>
                      </a:cubicBezTo>
                      <a:cubicBezTo>
                        <a:pt x="38" y="52"/>
                        <a:pt x="38" y="52"/>
                        <a:pt x="38" y="51"/>
                      </a:cubicBezTo>
                      <a:cubicBezTo>
                        <a:pt x="37" y="51"/>
                        <a:pt x="37" y="50"/>
                        <a:pt x="36" y="50"/>
                      </a:cubicBezTo>
                      <a:cubicBezTo>
                        <a:pt x="36" y="50"/>
                        <a:pt x="35" y="50"/>
                        <a:pt x="35" y="50"/>
                      </a:cubicBezTo>
                      <a:cubicBezTo>
                        <a:pt x="35" y="49"/>
                        <a:pt x="34" y="49"/>
                        <a:pt x="34" y="49"/>
                      </a:cubicBezTo>
                      <a:cubicBezTo>
                        <a:pt x="34" y="49"/>
                        <a:pt x="34" y="49"/>
                        <a:pt x="33" y="49"/>
                      </a:cubicBezTo>
                      <a:cubicBezTo>
                        <a:pt x="32" y="49"/>
                        <a:pt x="32" y="47"/>
                        <a:pt x="31" y="47"/>
                      </a:cubicBezTo>
                      <a:cubicBezTo>
                        <a:pt x="30" y="47"/>
                        <a:pt x="30" y="48"/>
                        <a:pt x="29" y="48"/>
                      </a:cubicBezTo>
                      <a:cubicBezTo>
                        <a:pt x="29" y="48"/>
                        <a:pt x="28" y="47"/>
                        <a:pt x="28" y="47"/>
                      </a:cubicBezTo>
                      <a:cubicBezTo>
                        <a:pt x="27" y="47"/>
                        <a:pt x="27" y="47"/>
                        <a:pt x="26" y="46"/>
                      </a:cubicBezTo>
                      <a:cubicBezTo>
                        <a:pt x="26" y="46"/>
                        <a:pt x="25" y="46"/>
                        <a:pt x="25" y="46"/>
                      </a:cubicBezTo>
                      <a:cubicBezTo>
                        <a:pt x="25" y="46"/>
                        <a:pt x="25" y="46"/>
                        <a:pt x="24" y="46"/>
                      </a:cubicBezTo>
                      <a:cubicBezTo>
                        <a:pt x="24" y="45"/>
                        <a:pt x="24" y="45"/>
                        <a:pt x="23" y="45"/>
                      </a:cubicBezTo>
                      <a:cubicBezTo>
                        <a:pt x="23" y="45"/>
                        <a:pt x="23" y="44"/>
                        <a:pt x="23" y="44"/>
                      </a:cubicBezTo>
                      <a:cubicBezTo>
                        <a:pt x="23" y="44"/>
                        <a:pt x="23" y="43"/>
                        <a:pt x="23" y="43"/>
                      </a:cubicBezTo>
                      <a:cubicBezTo>
                        <a:pt x="23" y="42"/>
                        <a:pt x="22" y="41"/>
                        <a:pt x="22" y="40"/>
                      </a:cubicBezTo>
                      <a:cubicBezTo>
                        <a:pt x="21" y="40"/>
                        <a:pt x="21" y="40"/>
                        <a:pt x="21" y="39"/>
                      </a:cubicBezTo>
                      <a:cubicBezTo>
                        <a:pt x="21" y="39"/>
                        <a:pt x="21" y="39"/>
                        <a:pt x="21" y="38"/>
                      </a:cubicBezTo>
                      <a:cubicBezTo>
                        <a:pt x="20" y="38"/>
                        <a:pt x="20" y="38"/>
                        <a:pt x="20" y="37"/>
                      </a:cubicBezTo>
                      <a:cubicBezTo>
                        <a:pt x="19" y="37"/>
                        <a:pt x="19" y="37"/>
                        <a:pt x="19" y="36"/>
                      </a:cubicBezTo>
                      <a:cubicBezTo>
                        <a:pt x="19" y="36"/>
                        <a:pt x="19" y="35"/>
                        <a:pt x="19" y="35"/>
                      </a:cubicBezTo>
                      <a:cubicBezTo>
                        <a:pt x="19" y="34"/>
                        <a:pt x="17" y="34"/>
                        <a:pt x="18" y="35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19" y="38"/>
                        <a:pt x="19" y="38"/>
                        <a:pt x="19" y="38"/>
                      </a:cubicBezTo>
                      <a:cubicBezTo>
                        <a:pt x="19" y="39"/>
                        <a:pt x="19" y="40"/>
                        <a:pt x="19" y="40"/>
                      </a:cubicBezTo>
                      <a:cubicBezTo>
                        <a:pt x="20" y="40"/>
                        <a:pt x="20" y="41"/>
                        <a:pt x="20" y="41"/>
                      </a:cubicBezTo>
                      <a:cubicBezTo>
                        <a:pt x="19" y="41"/>
                        <a:pt x="19" y="41"/>
                        <a:pt x="19" y="41"/>
                      </a:cubicBezTo>
                      <a:cubicBezTo>
                        <a:pt x="19" y="41"/>
                        <a:pt x="18" y="40"/>
                        <a:pt x="18" y="40"/>
                      </a:cubicBezTo>
                      <a:cubicBezTo>
                        <a:pt x="18" y="40"/>
                        <a:pt x="18" y="39"/>
                        <a:pt x="18" y="39"/>
                      </a:cubicBezTo>
                      <a:cubicBezTo>
                        <a:pt x="18" y="38"/>
                        <a:pt x="17" y="38"/>
                        <a:pt x="17" y="38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ubicBezTo>
                        <a:pt x="17" y="36"/>
                        <a:pt x="17" y="36"/>
                        <a:pt x="17" y="36"/>
                      </a:cubicBezTo>
                      <a:cubicBezTo>
                        <a:pt x="16" y="35"/>
                        <a:pt x="16" y="35"/>
                        <a:pt x="16" y="34"/>
                      </a:cubicBezTo>
                      <a:cubicBezTo>
                        <a:pt x="16" y="34"/>
                        <a:pt x="16" y="33"/>
                        <a:pt x="16" y="33"/>
                      </a:cubicBezTo>
                      <a:cubicBezTo>
                        <a:pt x="16" y="33"/>
                        <a:pt x="16" y="32"/>
                        <a:pt x="15" y="32"/>
                      </a:cubicBezTo>
                      <a:cubicBezTo>
                        <a:pt x="15" y="32"/>
                        <a:pt x="15" y="32"/>
                        <a:pt x="14" y="32"/>
                      </a:cubicBezTo>
                      <a:cubicBezTo>
                        <a:pt x="14" y="31"/>
                        <a:pt x="14" y="31"/>
                        <a:pt x="14" y="30"/>
                      </a:cubicBezTo>
                      <a:cubicBezTo>
                        <a:pt x="14" y="30"/>
                        <a:pt x="14" y="29"/>
                        <a:pt x="14" y="29"/>
                      </a:cubicBezTo>
                      <a:cubicBezTo>
                        <a:pt x="14" y="28"/>
                        <a:pt x="14" y="27"/>
                        <a:pt x="14" y="27"/>
                      </a:cubicBezTo>
                      <a:cubicBezTo>
                        <a:pt x="14" y="26"/>
                        <a:pt x="15" y="26"/>
                        <a:pt x="15" y="26"/>
                      </a:cubicBezTo>
                      <a:cubicBezTo>
                        <a:pt x="15" y="25"/>
                        <a:pt x="15" y="25"/>
                        <a:pt x="15" y="25"/>
                      </a:cubicBezTo>
                      <a:cubicBezTo>
                        <a:pt x="16" y="24"/>
                        <a:pt x="16" y="24"/>
                        <a:pt x="17" y="23"/>
                      </a:cubicBezTo>
                      <a:cubicBezTo>
                        <a:pt x="17" y="22"/>
                        <a:pt x="18" y="22"/>
                        <a:pt x="18" y="21"/>
                      </a:cubicBezTo>
                      <a:cubicBezTo>
                        <a:pt x="18" y="21"/>
                        <a:pt x="19" y="20"/>
                        <a:pt x="19" y="20"/>
                      </a:cubicBezTo>
                      <a:cubicBezTo>
                        <a:pt x="19" y="19"/>
                        <a:pt x="18" y="19"/>
                        <a:pt x="18" y="19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9" y="18"/>
                        <a:pt x="19" y="17"/>
                        <a:pt x="19" y="17"/>
                      </a:cubicBezTo>
                      <a:cubicBezTo>
                        <a:pt x="19" y="17"/>
                        <a:pt x="18" y="16"/>
                        <a:pt x="18" y="16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4"/>
                        <a:pt x="18" y="15"/>
                        <a:pt x="18" y="15"/>
                      </a:cubicBezTo>
                      <a:cubicBezTo>
                        <a:pt x="17" y="14"/>
                        <a:pt x="18" y="14"/>
                        <a:pt x="18" y="14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8" y="13"/>
                        <a:pt x="18" y="12"/>
                        <a:pt x="18" y="12"/>
                      </a:cubicBezTo>
                      <a:cubicBezTo>
                        <a:pt x="18" y="12"/>
                        <a:pt x="18" y="12"/>
                        <a:pt x="17" y="11"/>
                      </a:cubicBezTo>
                      <a:cubicBezTo>
                        <a:pt x="22" y="7"/>
                        <a:pt x="29" y="4"/>
                        <a:pt x="35" y="3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35" y="3"/>
                        <a:pt x="35" y="4"/>
                        <a:pt x="36" y="4"/>
                      </a:cubicBezTo>
                      <a:cubicBezTo>
                        <a:pt x="36" y="3"/>
                        <a:pt x="36" y="4"/>
                        <a:pt x="37" y="4"/>
                      </a:cubicBezTo>
                      <a:cubicBezTo>
                        <a:pt x="37" y="4"/>
                        <a:pt x="38" y="3"/>
                        <a:pt x="38" y="3"/>
                      </a:cubicBezTo>
                      <a:cubicBezTo>
                        <a:pt x="39" y="4"/>
                        <a:pt x="40" y="4"/>
                        <a:pt x="41" y="4"/>
                      </a:cubicBezTo>
                      <a:cubicBezTo>
                        <a:pt x="41" y="4"/>
                        <a:pt x="41" y="4"/>
                        <a:pt x="41" y="3"/>
                      </a:cubicBezTo>
                      <a:cubicBezTo>
                        <a:pt x="41" y="3"/>
                        <a:pt x="41" y="3"/>
                        <a:pt x="41" y="3"/>
                      </a:cubicBezTo>
                      <a:cubicBezTo>
                        <a:pt x="42" y="3"/>
                        <a:pt x="42" y="3"/>
                        <a:pt x="42" y="3"/>
                      </a:cubicBezTo>
                      <a:cubicBezTo>
                        <a:pt x="43" y="3"/>
                        <a:pt x="44" y="3"/>
                        <a:pt x="45" y="3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45" y="0"/>
                        <a:pt x="44" y="0"/>
                        <a:pt x="43" y="0"/>
                      </a:cubicBezTo>
                      <a:cubicBezTo>
                        <a:pt x="43" y="0"/>
                        <a:pt x="43" y="0"/>
                        <a:pt x="42" y="0"/>
                      </a:cubicBezTo>
                      <a:cubicBezTo>
                        <a:pt x="42" y="0"/>
                        <a:pt x="42" y="0"/>
                        <a:pt x="41" y="0"/>
                      </a:cubicBezTo>
                      <a:cubicBezTo>
                        <a:pt x="37" y="0"/>
                        <a:pt x="33" y="1"/>
                        <a:pt x="29" y="3"/>
                      </a:cubicBezTo>
                      <a:cubicBezTo>
                        <a:pt x="28" y="3"/>
                        <a:pt x="27" y="3"/>
                        <a:pt x="27" y="3"/>
                      </a:cubicBezTo>
                      <a:cubicBezTo>
                        <a:pt x="27" y="3"/>
                        <a:pt x="26" y="3"/>
                        <a:pt x="26" y="3"/>
                      </a:cubicBezTo>
                      <a:cubicBezTo>
                        <a:pt x="26" y="4"/>
                        <a:pt x="25" y="4"/>
                        <a:pt x="25" y="4"/>
                      </a:cubicBezTo>
                      <a:cubicBezTo>
                        <a:pt x="24" y="4"/>
                        <a:pt x="24" y="5"/>
                        <a:pt x="23" y="5"/>
                      </a:cubicBezTo>
                      <a:cubicBezTo>
                        <a:pt x="22" y="5"/>
                        <a:pt x="22" y="6"/>
                        <a:pt x="21" y="6"/>
                      </a:cubicBezTo>
                      <a:cubicBezTo>
                        <a:pt x="19" y="7"/>
                        <a:pt x="17" y="9"/>
                        <a:pt x="15" y="11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3" y="12"/>
                        <a:pt x="13" y="12"/>
                        <a:pt x="12" y="13"/>
                      </a:cubicBezTo>
                      <a:cubicBezTo>
                        <a:pt x="12" y="13"/>
                        <a:pt x="11" y="14"/>
                        <a:pt x="11" y="14"/>
                      </a:cubicBezTo>
                      <a:cubicBezTo>
                        <a:pt x="10" y="15"/>
                        <a:pt x="10" y="16"/>
                        <a:pt x="9" y="17"/>
                      </a:cubicBezTo>
                      <a:cubicBezTo>
                        <a:pt x="8" y="18"/>
                        <a:pt x="7" y="20"/>
                        <a:pt x="5" y="22"/>
                      </a:cubicBezTo>
                      <a:cubicBezTo>
                        <a:pt x="5" y="22"/>
                        <a:pt x="5" y="23"/>
                        <a:pt x="5" y="23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4" y="25"/>
                        <a:pt x="3" y="26"/>
                        <a:pt x="3" y="27"/>
                      </a:cubicBezTo>
                      <a:cubicBezTo>
                        <a:pt x="3" y="28"/>
                        <a:pt x="3" y="28"/>
                        <a:pt x="2" y="28"/>
                      </a:cubicBezTo>
                      <a:cubicBezTo>
                        <a:pt x="2" y="30"/>
                        <a:pt x="2" y="31"/>
                        <a:pt x="1" y="32"/>
                      </a:cubicBezTo>
                      <a:cubicBezTo>
                        <a:pt x="1" y="33"/>
                        <a:pt x="1" y="34"/>
                        <a:pt x="1" y="34"/>
                      </a:cubicBezTo>
                      <a:close/>
                      <a:moveTo>
                        <a:pt x="45" y="34"/>
                      </a:moveTo>
                      <a:cubicBezTo>
                        <a:pt x="45" y="53"/>
                        <a:pt x="45" y="53"/>
                        <a:pt x="45" y="53"/>
                      </a:cubicBezTo>
                      <a:cubicBezTo>
                        <a:pt x="45" y="54"/>
                        <a:pt x="45" y="54"/>
                        <a:pt x="45" y="54"/>
                      </a:cubicBezTo>
                      <a:cubicBezTo>
                        <a:pt x="45" y="54"/>
                        <a:pt x="44" y="53"/>
                        <a:pt x="44" y="53"/>
                      </a:cubicBezTo>
                      <a:cubicBezTo>
                        <a:pt x="43" y="53"/>
                        <a:pt x="42" y="53"/>
                        <a:pt x="41" y="53"/>
                      </a:cubicBezTo>
                      <a:cubicBezTo>
                        <a:pt x="41" y="53"/>
                        <a:pt x="40" y="52"/>
                        <a:pt x="40" y="51"/>
                      </a:cubicBezTo>
                      <a:cubicBezTo>
                        <a:pt x="40" y="51"/>
                        <a:pt x="40" y="50"/>
                        <a:pt x="40" y="50"/>
                      </a:cubicBezTo>
                      <a:cubicBezTo>
                        <a:pt x="40" y="49"/>
                        <a:pt x="40" y="49"/>
                        <a:pt x="40" y="49"/>
                      </a:cubicBezTo>
                      <a:cubicBezTo>
                        <a:pt x="40" y="48"/>
                        <a:pt x="40" y="48"/>
                        <a:pt x="39" y="47"/>
                      </a:cubicBezTo>
                      <a:cubicBezTo>
                        <a:pt x="38" y="47"/>
                        <a:pt x="37" y="48"/>
                        <a:pt x="36" y="47"/>
                      </a:cubicBezTo>
                      <a:cubicBezTo>
                        <a:pt x="36" y="47"/>
                        <a:pt x="36" y="47"/>
                        <a:pt x="36" y="47"/>
                      </a:cubicBezTo>
                      <a:cubicBezTo>
                        <a:pt x="37" y="46"/>
                        <a:pt x="36" y="46"/>
                        <a:pt x="37" y="46"/>
                      </a:cubicBezTo>
                      <a:cubicBezTo>
                        <a:pt x="37" y="46"/>
                        <a:pt x="37" y="45"/>
                        <a:pt x="37" y="45"/>
                      </a:cubicBezTo>
                      <a:cubicBezTo>
                        <a:pt x="37" y="45"/>
                        <a:pt x="37" y="45"/>
                        <a:pt x="37" y="44"/>
                      </a:cubicBezTo>
                      <a:cubicBezTo>
                        <a:pt x="37" y="44"/>
                        <a:pt x="38" y="44"/>
                        <a:pt x="38" y="44"/>
                      </a:cubicBezTo>
                      <a:cubicBezTo>
                        <a:pt x="38" y="43"/>
                        <a:pt x="38" y="43"/>
                        <a:pt x="37" y="43"/>
                      </a:cubicBezTo>
                      <a:cubicBezTo>
                        <a:pt x="37" y="43"/>
                        <a:pt x="36" y="43"/>
                        <a:pt x="36" y="43"/>
                      </a:cubicBezTo>
                      <a:cubicBezTo>
                        <a:pt x="35" y="43"/>
                        <a:pt x="35" y="45"/>
                        <a:pt x="34" y="45"/>
                      </a:cubicBezTo>
                      <a:cubicBezTo>
                        <a:pt x="34" y="45"/>
                        <a:pt x="33" y="45"/>
                        <a:pt x="33" y="45"/>
                      </a:cubicBezTo>
                      <a:cubicBezTo>
                        <a:pt x="32" y="45"/>
                        <a:pt x="32" y="45"/>
                        <a:pt x="32" y="45"/>
                      </a:cubicBezTo>
                      <a:cubicBezTo>
                        <a:pt x="31" y="45"/>
                        <a:pt x="31" y="45"/>
                        <a:pt x="30" y="45"/>
                      </a:cubicBezTo>
                      <a:cubicBezTo>
                        <a:pt x="30" y="45"/>
                        <a:pt x="30" y="43"/>
                        <a:pt x="30" y="43"/>
                      </a:cubicBezTo>
                      <a:cubicBezTo>
                        <a:pt x="29" y="42"/>
                        <a:pt x="30" y="41"/>
                        <a:pt x="30" y="40"/>
                      </a:cubicBezTo>
                      <a:cubicBezTo>
                        <a:pt x="30" y="40"/>
                        <a:pt x="30" y="39"/>
                        <a:pt x="30" y="39"/>
                      </a:cubicBezTo>
                      <a:cubicBezTo>
                        <a:pt x="31" y="39"/>
                        <a:pt x="30" y="38"/>
                        <a:pt x="31" y="38"/>
                      </a:cubicBezTo>
                      <a:cubicBezTo>
                        <a:pt x="31" y="37"/>
                        <a:pt x="32" y="37"/>
                        <a:pt x="32" y="37"/>
                      </a:cubicBezTo>
                      <a:cubicBezTo>
                        <a:pt x="33" y="36"/>
                        <a:pt x="33" y="36"/>
                        <a:pt x="34" y="36"/>
                      </a:cubicBezTo>
                      <a:cubicBezTo>
                        <a:pt x="35" y="36"/>
                        <a:pt x="35" y="36"/>
                        <a:pt x="36" y="36"/>
                      </a:cubicBezTo>
                      <a:cubicBezTo>
                        <a:pt x="36" y="36"/>
                        <a:pt x="36" y="36"/>
                        <a:pt x="36" y="36"/>
                      </a:cubicBezTo>
                      <a:cubicBezTo>
                        <a:pt x="37" y="36"/>
                        <a:pt x="37" y="36"/>
                        <a:pt x="38" y="35"/>
                      </a:cubicBezTo>
                      <a:cubicBezTo>
                        <a:pt x="39" y="35"/>
                        <a:pt x="39" y="35"/>
                        <a:pt x="40" y="35"/>
                      </a:cubicBezTo>
                      <a:cubicBezTo>
                        <a:pt x="40" y="35"/>
                        <a:pt x="41" y="36"/>
                        <a:pt x="41" y="36"/>
                      </a:cubicBezTo>
                      <a:cubicBezTo>
                        <a:pt x="41" y="36"/>
                        <a:pt x="42" y="35"/>
                        <a:pt x="42" y="36"/>
                      </a:cubicBezTo>
                      <a:cubicBezTo>
                        <a:pt x="42" y="36"/>
                        <a:pt x="43" y="36"/>
                        <a:pt x="43" y="36"/>
                      </a:cubicBezTo>
                      <a:cubicBezTo>
                        <a:pt x="43" y="37"/>
                        <a:pt x="42" y="37"/>
                        <a:pt x="43" y="38"/>
                      </a:cubicBezTo>
                      <a:cubicBezTo>
                        <a:pt x="43" y="38"/>
                        <a:pt x="44" y="38"/>
                        <a:pt x="44" y="38"/>
                      </a:cubicBezTo>
                      <a:cubicBezTo>
                        <a:pt x="45" y="38"/>
                        <a:pt x="44" y="38"/>
                        <a:pt x="44" y="37"/>
                      </a:cubicBezTo>
                      <a:cubicBezTo>
                        <a:pt x="44" y="37"/>
                        <a:pt x="44" y="37"/>
                        <a:pt x="44" y="36"/>
                      </a:cubicBezTo>
                      <a:cubicBezTo>
                        <a:pt x="44" y="36"/>
                        <a:pt x="44" y="36"/>
                        <a:pt x="44" y="36"/>
                      </a:cubicBezTo>
                      <a:cubicBezTo>
                        <a:pt x="44" y="35"/>
                        <a:pt x="45" y="34"/>
                        <a:pt x="45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7" name="Freeform: Shape 155">
                  <a:extLst>
                    <a:ext uri="{FF2B5EF4-FFF2-40B4-BE49-F238E27FC236}">
                      <a16:creationId xmlns:a16="http://schemas.microsoft.com/office/drawing/2014/main" id="{F7B4FCE3-4166-76CB-1443-654451EBEBA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569358" y="2646188"/>
                  <a:ext cx="137246" cy="388456"/>
                </a:xfrm>
                <a:custGeom>
                  <a:avLst/>
                  <a:gdLst>
                    <a:gd name="T0" fmla="*/ 4 w 31"/>
                    <a:gd name="T1" fmla="*/ 11 h 88"/>
                    <a:gd name="T2" fmla="*/ 1 w 31"/>
                    <a:gd name="T3" fmla="*/ 22 h 88"/>
                    <a:gd name="T4" fmla="*/ 3 w 31"/>
                    <a:gd name="T5" fmla="*/ 31 h 88"/>
                    <a:gd name="T6" fmla="*/ 11 w 31"/>
                    <a:gd name="T7" fmla="*/ 40 h 88"/>
                    <a:gd name="T8" fmla="*/ 11 w 31"/>
                    <a:gd name="T9" fmla="*/ 88 h 88"/>
                    <a:gd name="T10" fmla="*/ 20 w 31"/>
                    <a:gd name="T11" fmla="*/ 88 h 88"/>
                    <a:gd name="T12" fmla="*/ 20 w 31"/>
                    <a:gd name="T13" fmla="*/ 40 h 88"/>
                    <a:gd name="T14" fmla="*/ 28 w 31"/>
                    <a:gd name="T15" fmla="*/ 31 h 88"/>
                    <a:gd name="T16" fmla="*/ 30 w 31"/>
                    <a:gd name="T17" fmla="*/ 22 h 88"/>
                    <a:gd name="T18" fmla="*/ 27 w 31"/>
                    <a:gd name="T19" fmla="*/ 11 h 88"/>
                    <a:gd name="T20" fmla="*/ 20 w 31"/>
                    <a:gd name="T21" fmla="*/ 0 h 88"/>
                    <a:gd name="T22" fmla="*/ 23 w 31"/>
                    <a:gd name="T23" fmla="*/ 21 h 88"/>
                    <a:gd name="T24" fmla="*/ 20 w 31"/>
                    <a:gd name="T25" fmla="*/ 21 h 88"/>
                    <a:gd name="T26" fmla="*/ 18 w 31"/>
                    <a:gd name="T27" fmla="*/ 0 h 88"/>
                    <a:gd name="T28" fmla="*/ 15 w 31"/>
                    <a:gd name="T29" fmla="*/ 0 h 88"/>
                    <a:gd name="T30" fmla="*/ 13 w 31"/>
                    <a:gd name="T31" fmla="*/ 0 h 88"/>
                    <a:gd name="T32" fmla="*/ 11 w 31"/>
                    <a:gd name="T33" fmla="*/ 21 h 88"/>
                    <a:gd name="T34" fmla="*/ 8 w 31"/>
                    <a:gd name="T35" fmla="*/ 21 h 88"/>
                    <a:gd name="T36" fmla="*/ 10 w 31"/>
                    <a:gd name="T37" fmla="*/ 0 h 88"/>
                    <a:gd name="T38" fmla="*/ 4 w 31"/>
                    <a:gd name="T39" fmla="*/ 11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" h="88">
                      <a:moveTo>
                        <a:pt x="4" y="11"/>
                      </a:moveTo>
                      <a:cubicBezTo>
                        <a:pt x="2" y="14"/>
                        <a:pt x="1" y="18"/>
                        <a:pt x="1" y="22"/>
                      </a:cubicBezTo>
                      <a:cubicBezTo>
                        <a:pt x="0" y="25"/>
                        <a:pt x="1" y="28"/>
                        <a:pt x="3" y="31"/>
                      </a:cubicBezTo>
                      <a:cubicBezTo>
                        <a:pt x="4" y="34"/>
                        <a:pt x="8" y="38"/>
                        <a:pt x="11" y="40"/>
                      </a:cubicBezTo>
                      <a:cubicBezTo>
                        <a:pt x="11" y="88"/>
                        <a:pt x="11" y="88"/>
                        <a:pt x="11" y="88"/>
                      </a:cubicBezTo>
                      <a:cubicBezTo>
                        <a:pt x="20" y="88"/>
                        <a:pt x="20" y="88"/>
                        <a:pt x="20" y="88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3" y="38"/>
                        <a:pt x="26" y="34"/>
                        <a:pt x="28" y="31"/>
                      </a:cubicBezTo>
                      <a:cubicBezTo>
                        <a:pt x="30" y="28"/>
                        <a:pt x="31" y="25"/>
                        <a:pt x="30" y="22"/>
                      </a:cubicBezTo>
                      <a:cubicBezTo>
                        <a:pt x="30" y="18"/>
                        <a:pt x="28" y="14"/>
                        <a:pt x="27" y="11"/>
                      </a:cubicBezTo>
                      <a:cubicBezTo>
                        <a:pt x="26" y="8"/>
                        <a:pt x="24" y="1"/>
                        <a:pt x="20" y="0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1" y="21"/>
                        <a:pt x="11" y="21"/>
                        <a:pt x="11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1"/>
                        <a:pt x="5" y="8"/>
                        <a:pt x="4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8" name="Freeform: Shape 156">
                  <a:extLst>
                    <a:ext uri="{FF2B5EF4-FFF2-40B4-BE49-F238E27FC236}">
                      <a16:creationId xmlns:a16="http://schemas.microsoft.com/office/drawing/2014/main" id="{CFCD89B4-9631-1C26-D750-238A862C42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745817" y="2636385"/>
                  <a:ext cx="140922" cy="398259"/>
                </a:xfrm>
                <a:custGeom>
                  <a:avLst/>
                  <a:gdLst>
                    <a:gd name="T0" fmla="*/ 20 w 32"/>
                    <a:gd name="T1" fmla="*/ 90 h 90"/>
                    <a:gd name="T2" fmla="*/ 20 w 32"/>
                    <a:gd name="T3" fmla="*/ 43 h 90"/>
                    <a:gd name="T4" fmla="*/ 32 w 32"/>
                    <a:gd name="T5" fmla="*/ 24 h 90"/>
                    <a:gd name="T6" fmla="*/ 16 w 32"/>
                    <a:gd name="T7" fmla="*/ 0 h 90"/>
                    <a:gd name="T8" fmla="*/ 0 w 32"/>
                    <a:gd name="T9" fmla="*/ 24 h 90"/>
                    <a:gd name="T10" fmla="*/ 12 w 32"/>
                    <a:gd name="T11" fmla="*/ 43 h 90"/>
                    <a:gd name="T12" fmla="*/ 12 w 32"/>
                    <a:gd name="T13" fmla="*/ 90 h 90"/>
                    <a:gd name="T14" fmla="*/ 20 w 32"/>
                    <a:gd name="T15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2" h="90">
                      <a:moveTo>
                        <a:pt x="20" y="90"/>
                      </a:moveTo>
                      <a:cubicBezTo>
                        <a:pt x="20" y="43"/>
                        <a:pt x="20" y="43"/>
                        <a:pt x="20" y="43"/>
                      </a:cubicBezTo>
                      <a:cubicBezTo>
                        <a:pt x="27" y="41"/>
                        <a:pt x="32" y="33"/>
                        <a:pt x="32" y="24"/>
                      </a:cubicBezTo>
                      <a:cubicBezTo>
                        <a:pt x="32" y="14"/>
                        <a:pt x="25" y="0"/>
                        <a:pt x="16" y="0"/>
                      </a:cubicBezTo>
                      <a:cubicBezTo>
                        <a:pt x="7" y="0"/>
                        <a:pt x="0" y="14"/>
                        <a:pt x="0" y="24"/>
                      </a:cubicBezTo>
                      <a:cubicBezTo>
                        <a:pt x="0" y="33"/>
                        <a:pt x="5" y="41"/>
                        <a:pt x="12" y="43"/>
                      </a:cubicBezTo>
                      <a:cubicBezTo>
                        <a:pt x="12" y="90"/>
                        <a:pt x="12" y="90"/>
                        <a:pt x="12" y="90"/>
                      </a:cubicBezTo>
                      <a:lnTo>
                        <a:pt x="20" y="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9" name="Freeform: Shape 157">
                  <a:extLst>
                    <a:ext uri="{FF2B5EF4-FFF2-40B4-BE49-F238E27FC236}">
                      <a16:creationId xmlns:a16="http://schemas.microsoft.com/office/drawing/2014/main" id="{41CF988D-4439-157F-605C-83039CAAB66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896543" y="3078759"/>
                  <a:ext cx="162980" cy="167882"/>
                </a:xfrm>
                <a:custGeom>
                  <a:avLst/>
                  <a:gdLst>
                    <a:gd name="T0" fmla="*/ 8 w 37"/>
                    <a:gd name="T1" fmla="*/ 35 h 38"/>
                    <a:gd name="T2" fmla="*/ 18 w 37"/>
                    <a:gd name="T3" fmla="*/ 38 h 38"/>
                    <a:gd name="T4" fmla="*/ 37 w 37"/>
                    <a:gd name="T5" fmla="*/ 19 h 38"/>
                    <a:gd name="T6" fmla="*/ 18 w 37"/>
                    <a:gd name="T7" fmla="*/ 0 h 38"/>
                    <a:gd name="T8" fmla="*/ 0 w 37"/>
                    <a:gd name="T9" fmla="*/ 17 h 38"/>
                    <a:gd name="T10" fmla="*/ 18 w 37"/>
                    <a:gd name="T11" fmla="*/ 17 h 38"/>
                    <a:gd name="T12" fmla="*/ 24 w 37"/>
                    <a:gd name="T13" fmla="*/ 17 h 38"/>
                    <a:gd name="T14" fmla="*/ 20 w 37"/>
                    <a:gd name="T15" fmla="*/ 21 h 38"/>
                    <a:gd name="T16" fmla="*/ 8 w 37"/>
                    <a:gd name="T17" fmla="*/ 35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8">
                      <a:moveTo>
                        <a:pt x="8" y="35"/>
                      </a:moveTo>
                      <a:cubicBezTo>
                        <a:pt x="11" y="37"/>
                        <a:pt x="14" y="38"/>
                        <a:pt x="18" y="38"/>
                      </a:cubicBezTo>
                      <a:cubicBezTo>
                        <a:pt x="29" y="38"/>
                        <a:pt x="37" y="30"/>
                        <a:pt x="37" y="19"/>
                      </a:cubicBezTo>
                      <a:cubicBezTo>
                        <a:pt x="37" y="9"/>
                        <a:pt x="29" y="0"/>
                        <a:pt x="18" y="0"/>
                      </a:cubicBezTo>
                      <a:cubicBezTo>
                        <a:pt x="9" y="0"/>
                        <a:pt x="1" y="7"/>
                        <a:pt x="0" y="17"/>
                      </a:cubicBezTo>
                      <a:cubicBezTo>
                        <a:pt x="18" y="17"/>
                        <a:pt x="18" y="17"/>
                        <a:pt x="18" y="17"/>
                      </a:cubicBezTo>
                      <a:cubicBezTo>
                        <a:pt x="24" y="17"/>
                        <a:pt x="24" y="17"/>
                        <a:pt x="24" y="17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lnTo>
                        <a:pt x="8" y="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0" name="Freeform: Shape 158">
                  <a:extLst>
                    <a:ext uri="{FF2B5EF4-FFF2-40B4-BE49-F238E27FC236}">
                      <a16:creationId xmlns:a16="http://schemas.microsoft.com/office/drawing/2014/main" id="{9F8CBC8A-6642-EF9B-9457-D4EA97790E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635530" y="3162087"/>
                  <a:ext cx="340665" cy="322284"/>
                </a:xfrm>
                <a:custGeom>
                  <a:avLst/>
                  <a:gdLst>
                    <a:gd name="T0" fmla="*/ 34 w 77"/>
                    <a:gd name="T1" fmla="*/ 39 h 73"/>
                    <a:gd name="T2" fmla="*/ 34 w 77"/>
                    <a:gd name="T3" fmla="*/ 41 h 73"/>
                    <a:gd name="T4" fmla="*/ 34 w 77"/>
                    <a:gd name="T5" fmla="*/ 43 h 73"/>
                    <a:gd name="T6" fmla="*/ 34 w 77"/>
                    <a:gd name="T7" fmla="*/ 67 h 73"/>
                    <a:gd name="T8" fmla="*/ 25 w 77"/>
                    <a:gd name="T9" fmla="*/ 73 h 73"/>
                    <a:gd name="T10" fmla="*/ 51 w 77"/>
                    <a:gd name="T11" fmla="*/ 73 h 73"/>
                    <a:gd name="T12" fmla="*/ 43 w 77"/>
                    <a:gd name="T13" fmla="*/ 67 h 73"/>
                    <a:gd name="T14" fmla="*/ 43 w 77"/>
                    <a:gd name="T15" fmla="*/ 43 h 73"/>
                    <a:gd name="T16" fmla="*/ 43 w 77"/>
                    <a:gd name="T17" fmla="*/ 41 h 73"/>
                    <a:gd name="T18" fmla="*/ 43 w 77"/>
                    <a:gd name="T19" fmla="*/ 39 h 73"/>
                    <a:gd name="T20" fmla="*/ 65 w 77"/>
                    <a:gd name="T21" fmla="*/ 14 h 73"/>
                    <a:gd name="T22" fmla="*/ 77 w 77"/>
                    <a:gd name="T23" fmla="*/ 0 h 73"/>
                    <a:gd name="T24" fmla="*/ 58 w 77"/>
                    <a:gd name="T25" fmla="*/ 0 h 73"/>
                    <a:gd name="T26" fmla="*/ 0 w 77"/>
                    <a:gd name="T27" fmla="*/ 0 h 73"/>
                    <a:gd name="T28" fmla="*/ 34 w 77"/>
                    <a:gd name="T29" fmla="*/ 39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7" h="73">
                      <a:moveTo>
                        <a:pt x="34" y="39"/>
                      </a:move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4" y="43"/>
                        <a:pt x="34" y="43"/>
                        <a:pt x="34" y="43"/>
                      </a:cubicBezTo>
                      <a:cubicBezTo>
                        <a:pt x="34" y="67"/>
                        <a:pt x="34" y="67"/>
                        <a:pt x="34" y="67"/>
                      </a:cubicBezTo>
                      <a:cubicBezTo>
                        <a:pt x="29" y="68"/>
                        <a:pt x="25" y="70"/>
                        <a:pt x="25" y="73"/>
                      </a:cubicBezTo>
                      <a:cubicBezTo>
                        <a:pt x="51" y="73"/>
                        <a:pt x="51" y="73"/>
                        <a:pt x="51" y="73"/>
                      </a:cubicBezTo>
                      <a:cubicBezTo>
                        <a:pt x="51" y="70"/>
                        <a:pt x="47" y="68"/>
                        <a:pt x="43" y="67"/>
                      </a:cubicBezTo>
                      <a:cubicBezTo>
                        <a:pt x="43" y="43"/>
                        <a:pt x="43" y="43"/>
                        <a:pt x="43" y="43"/>
                      </a:cubicBezTo>
                      <a:cubicBezTo>
                        <a:pt x="43" y="41"/>
                        <a:pt x="43" y="41"/>
                        <a:pt x="43" y="41"/>
                      </a:cubicBezTo>
                      <a:cubicBezTo>
                        <a:pt x="43" y="39"/>
                        <a:pt x="43" y="39"/>
                        <a:pt x="43" y="39"/>
                      </a:cubicBezTo>
                      <a:cubicBezTo>
                        <a:pt x="65" y="14"/>
                        <a:pt x="65" y="14"/>
                        <a:pt x="65" y="14"/>
                      </a:cubicBezTo>
                      <a:cubicBezTo>
                        <a:pt x="77" y="0"/>
                        <a:pt x="77" y="0"/>
                        <a:pt x="77" y="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4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1" name="Freeform: Shape 159">
                  <a:extLst>
                    <a:ext uri="{FF2B5EF4-FFF2-40B4-BE49-F238E27FC236}">
                      <a16:creationId xmlns:a16="http://schemas.microsoft.com/office/drawing/2014/main" id="{4AACBD0C-B1E9-2A14-70B4-E950852F39D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879261" y="892623"/>
                  <a:ext cx="366398" cy="93131"/>
                </a:xfrm>
                <a:custGeom>
                  <a:avLst/>
                  <a:gdLst>
                    <a:gd name="T0" fmla="*/ 198 w 299"/>
                    <a:gd name="T1" fmla="*/ 39 h 76"/>
                    <a:gd name="T2" fmla="*/ 104 w 299"/>
                    <a:gd name="T3" fmla="*/ 39 h 76"/>
                    <a:gd name="T4" fmla="*/ 104 w 299"/>
                    <a:gd name="T5" fmla="*/ 0 h 76"/>
                    <a:gd name="T6" fmla="*/ 0 w 299"/>
                    <a:gd name="T7" fmla="*/ 0 h 76"/>
                    <a:gd name="T8" fmla="*/ 0 w 299"/>
                    <a:gd name="T9" fmla="*/ 76 h 76"/>
                    <a:gd name="T10" fmla="*/ 299 w 299"/>
                    <a:gd name="T11" fmla="*/ 76 h 76"/>
                    <a:gd name="T12" fmla="*/ 299 w 299"/>
                    <a:gd name="T13" fmla="*/ 0 h 76"/>
                    <a:gd name="T14" fmla="*/ 198 w 299"/>
                    <a:gd name="T15" fmla="*/ 0 h 76"/>
                    <a:gd name="T16" fmla="*/ 198 w 299"/>
                    <a:gd name="T17" fmla="*/ 39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9" h="76">
                      <a:moveTo>
                        <a:pt x="198" y="39"/>
                      </a:moveTo>
                      <a:lnTo>
                        <a:pt x="104" y="39"/>
                      </a:lnTo>
                      <a:lnTo>
                        <a:pt x="104" y="0"/>
                      </a:lnTo>
                      <a:lnTo>
                        <a:pt x="0" y="0"/>
                      </a:lnTo>
                      <a:lnTo>
                        <a:pt x="0" y="76"/>
                      </a:lnTo>
                      <a:lnTo>
                        <a:pt x="299" y="76"/>
                      </a:lnTo>
                      <a:lnTo>
                        <a:pt x="299" y="0"/>
                      </a:lnTo>
                      <a:lnTo>
                        <a:pt x="198" y="0"/>
                      </a:lnTo>
                      <a:lnTo>
                        <a:pt x="198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2" name="Rectangle 160">
                  <a:extLst>
                    <a:ext uri="{FF2B5EF4-FFF2-40B4-BE49-F238E27FC236}">
                      <a16:creationId xmlns:a16="http://schemas.microsoft.com/office/drawing/2014/main" id="{D02562E7-BC57-F142-C843-30D0A4BDB6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028761" y="892623"/>
                  <a:ext cx="71074" cy="2573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3" name="Freeform: Shape 161">
                  <a:extLst>
                    <a:ext uri="{FF2B5EF4-FFF2-40B4-BE49-F238E27FC236}">
                      <a16:creationId xmlns:a16="http://schemas.microsoft.com/office/drawing/2014/main" id="{09DBDC0A-0F3F-4EB8-E08B-ED17E8B7EC8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879261" y="675725"/>
                  <a:ext cx="366398" cy="194841"/>
                </a:xfrm>
                <a:custGeom>
                  <a:avLst/>
                  <a:gdLst>
                    <a:gd name="T0" fmla="*/ 223 w 299"/>
                    <a:gd name="T1" fmla="*/ 0 h 159"/>
                    <a:gd name="T2" fmla="*/ 151 w 299"/>
                    <a:gd name="T3" fmla="*/ 0 h 159"/>
                    <a:gd name="T4" fmla="*/ 151 w 299"/>
                    <a:gd name="T5" fmla="*/ 29 h 159"/>
                    <a:gd name="T6" fmla="*/ 198 w 299"/>
                    <a:gd name="T7" fmla="*/ 29 h 159"/>
                    <a:gd name="T8" fmla="*/ 198 w 299"/>
                    <a:gd name="T9" fmla="*/ 58 h 159"/>
                    <a:gd name="T10" fmla="*/ 151 w 299"/>
                    <a:gd name="T11" fmla="*/ 58 h 159"/>
                    <a:gd name="T12" fmla="*/ 151 w 299"/>
                    <a:gd name="T13" fmla="*/ 159 h 159"/>
                    <a:gd name="T14" fmla="*/ 198 w 299"/>
                    <a:gd name="T15" fmla="*/ 159 h 159"/>
                    <a:gd name="T16" fmla="*/ 299 w 299"/>
                    <a:gd name="T17" fmla="*/ 159 h 159"/>
                    <a:gd name="T18" fmla="*/ 299 w 299"/>
                    <a:gd name="T19" fmla="*/ 58 h 159"/>
                    <a:gd name="T20" fmla="*/ 223 w 299"/>
                    <a:gd name="T21" fmla="*/ 58 h 159"/>
                    <a:gd name="T22" fmla="*/ 223 w 299"/>
                    <a:gd name="T23" fmla="*/ 0 h 159"/>
                    <a:gd name="T24" fmla="*/ 151 w 299"/>
                    <a:gd name="T25" fmla="*/ 0 h 159"/>
                    <a:gd name="T26" fmla="*/ 79 w 299"/>
                    <a:gd name="T27" fmla="*/ 0 h 159"/>
                    <a:gd name="T28" fmla="*/ 79 w 299"/>
                    <a:gd name="T29" fmla="*/ 58 h 159"/>
                    <a:gd name="T30" fmla="*/ 0 w 299"/>
                    <a:gd name="T31" fmla="*/ 58 h 159"/>
                    <a:gd name="T32" fmla="*/ 0 w 299"/>
                    <a:gd name="T33" fmla="*/ 159 h 159"/>
                    <a:gd name="T34" fmla="*/ 104 w 299"/>
                    <a:gd name="T35" fmla="*/ 159 h 159"/>
                    <a:gd name="T36" fmla="*/ 151 w 299"/>
                    <a:gd name="T37" fmla="*/ 159 h 159"/>
                    <a:gd name="T38" fmla="*/ 151 w 299"/>
                    <a:gd name="T39" fmla="*/ 58 h 159"/>
                    <a:gd name="T40" fmla="*/ 104 w 299"/>
                    <a:gd name="T41" fmla="*/ 58 h 159"/>
                    <a:gd name="T42" fmla="*/ 104 w 299"/>
                    <a:gd name="T43" fmla="*/ 58 h 159"/>
                    <a:gd name="T44" fmla="*/ 104 w 299"/>
                    <a:gd name="T45" fmla="*/ 29 h 159"/>
                    <a:gd name="T46" fmla="*/ 151 w 299"/>
                    <a:gd name="T47" fmla="*/ 29 h 159"/>
                    <a:gd name="T48" fmla="*/ 151 w 299"/>
                    <a:gd name="T49" fmla="*/ 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99" h="159">
                      <a:moveTo>
                        <a:pt x="223" y="0"/>
                      </a:moveTo>
                      <a:lnTo>
                        <a:pt x="151" y="0"/>
                      </a:lnTo>
                      <a:lnTo>
                        <a:pt x="151" y="29"/>
                      </a:lnTo>
                      <a:lnTo>
                        <a:pt x="198" y="29"/>
                      </a:lnTo>
                      <a:lnTo>
                        <a:pt x="198" y="58"/>
                      </a:lnTo>
                      <a:lnTo>
                        <a:pt x="151" y="58"/>
                      </a:lnTo>
                      <a:lnTo>
                        <a:pt x="151" y="159"/>
                      </a:lnTo>
                      <a:lnTo>
                        <a:pt x="198" y="159"/>
                      </a:lnTo>
                      <a:lnTo>
                        <a:pt x="299" y="159"/>
                      </a:lnTo>
                      <a:lnTo>
                        <a:pt x="299" y="58"/>
                      </a:lnTo>
                      <a:lnTo>
                        <a:pt x="223" y="58"/>
                      </a:lnTo>
                      <a:lnTo>
                        <a:pt x="223" y="0"/>
                      </a:lnTo>
                      <a:close/>
                      <a:moveTo>
                        <a:pt x="151" y="0"/>
                      </a:moveTo>
                      <a:lnTo>
                        <a:pt x="79" y="0"/>
                      </a:lnTo>
                      <a:lnTo>
                        <a:pt x="79" y="58"/>
                      </a:lnTo>
                      <a:lnTo>
                        <a:pt x="0" y="58"/>
                      </a:lnTo>
                      <a:lnTo>
                        <a:pt x="0" y="159"/>
                      </a:lnTo>
                      <a:lnTo>
                        <a:pt x="104" y="159"/>
                      </a:lnTo>
                      <a:lnTo>
                        <a:pt x="151" y="159"/>
                      </a:lnTo>
                      <a:lnTo>
                        <a:pt x="151" y="58"/>
                      </a:lnTo>
                      <a:lnTo>
                        <a:pt x="104" y="58"/>
                      </a:lnTo>
                      <a:lnTo>
                        <a:pt x="104" y="58"/>
                      </a:lnTo>
                      <a:lnTo>
                        <a:pt x="104" y="29"/>
                      </a:lnTo>
                      <a:lnTo>
                        <a:pt x="151" y="29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4" name="Freeform: Shape 162">
                  <a:extLst>
                    <a:ext uri="{FF2B5EF4-FFF2-40B4-BE49-F238E27FC236}">
                      <a16:creationId xmlns:a16="http://schemas.microsoft.com/office/drawing/2014/main" id="{2A085F8E-3641-231C-A276-E0A828548D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908797" y="1272501"/>
                  <a:ext cx="371300" cy="379878"/>
                </a:xfrm>
                <a:custGeom>
                  <a:avLst/>
                  <a:gdLst>
                    <a:gd name="T0" fmla="*/ 42 w 84"/>
                    <a:gd name="T1" fmla="*/ 0 h 86"/>
                    <a:gd name="T2" fmla="*/ 33 w 84"/>
                    <a:gd name="T3" fmla="*/ 18 h 86"/>
                    <a:gd name="T4" fmla="*/ 33 w 84"/>
                    <a:gd name="T5" fmla="*/ 32 h 86"/>
                    <a:gd name="T6" fmla="*/ 0 w 84"/>
                    <a:gd name="T7" fmla="*/ 46 h 86"/>
                    <a:gd name="T8" fmla="*/ 0 w 84"/>
                    <a:gd name="T9" fmla="*/ 55 h 86"/>
                    <a:gd name="T10" fmla="*/ 33 w 84"/>
                    <a:gd name="T11" fmla="*/ 48 h 86"/>
                    <a:gd name="T12" fmla="*/ 33 w 84"/>
                    <a:gd name="T13" fmla="*/ 67 h 86"/>
                    <a:gd name="T14" fmla="*/ 19 w 84"/>
                    <a:gd name="T15" fmla="*/ 77 h 86"/>
                    <a:gd name="T16" fmla="*/ 19 w 84"/>
                    <a:gd name="T17" fmla="*/ 86 h 86"/>
                    <a:gd name="T18" fmla="*/ 42 w 84"/>
                    <a:gd name="T19" fmla="*/ 78 h 86"/>
                    <a:gd name="T20" fmla="*/ 65 w 84"/>
                    <a:gd name="T21" fmla="*/ 86 h 86"/>
                    <a:gd name="T22" fmla="*/ 65 w 84"/>
                    <a:gd name="T23" fmla="*/ 77 h 86"/>
                    <a:gd name="T24" fmla="*/ 52 w 84"/>
                    <a:gd name="T25" fmla="*/ 67 h 86"/>
                    <a:gd name="T26" fmla="*/ 52 w 84"/>
                    <a:gd name="T27" fmla="*/ 48 h 86"/>
                    <a:gd name="T28" fmla="*/ 84 w 84"/>
                    <a:gd name="T29" fmla="*/ 55 h 86"/>
                    <a:gd name="T30" fmla="*/ 84 w 84"/>
                    <a:gd name="T31" fmla="*/ 46 h 86"/>
                    <a:gd name="T32" fmla="*/ 52 w 84"/>
                    <a:gd name="T33" fmla="*/ 32 h 86"/>
                    <a:gd name="T34" fmla="*/ 52 w 84"/>
                    <a:gd name="T35" fmla="*/ 18 h 86"/>
                    <a:gd name="T36" fmla="*/ 42 w 84"/>
                    <a:gd name="T37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84" h="86">
                      <a:moveTo>
                        <a:pt x="42" y="0"/>
                      </a:moveTo>
                      <a:cubicBezTo>
                        <a:pt x="37" y="0"/>
                        <a:pt x="33" y="13"/>
                        <a:pt x="33" y="18"/>
                      </a:cubicBezTo>
                      <a:cubicBezTo>
                        <a:pt x="33" y="32"/>
                        <a:pt x="33" y="32"/>
                        <a:pt x="33" y="32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33" y="48"/>
                        <a:pt x="33" y="48"/>
                        <a:pt x="33" y="48"/>
                      </a:cubicBezTo>
                      <a:cubicBezTo>
                        <a:pt x="33" y="67"/>
                        <a:pt x="33" y="67"/>
                        <a:pt x="33" y="67"/>
                      </a:cubicBezTo>
                      <a:cubicBezTo>
                        <a:pt x="19" y="77"/>
                        <a:pt x="19" y="77"/>
                        <a:pt x="19" y="77"/>
                      </a:cubicBezTo>
                      <a:cubicBezTo>
                        <a:pt x="19" y="86"/>
                        <a:pt x="19" y="86"/>
                        <a:pt x="19" y="86"/>
                      </a:cubicBezTo>
                      <a:cubicBezTo>
                        <a:pt x="42" y="78"/>
                        <a:pt x="42" y="78"/>
                        <a:pt x="42" y="78"/>
                      </a:cubicBezTo>
                      <a:cubicBezTo>
                        <a:pt x="65" y="86"/>
                        <a:pt x="65" y="86"/>
                        <a:pt x="65" y="86"/>
                      </a:cubicBezTo>
                      <a:cubicBezTo>
                        <a:pt x="65" y="77"/>
                        <a:pt x="65" y="77"/>
                        <a:pt x="65" y="77"/>
                      </a:cubicBezTo>
                      <a:cubicBezTo>
                        <a:pt x="52" y="67"/>
                        <a:pt x="52" y="67"/>
                        <a:pt x="52" y="67"/>
                      </a:cubicBezTo>
                      <a:cubicBezTo>
                        <a:pt x="52" y="48"/>
                        <a:pt x="52" y="48"/>
                        <a:pt x="52" y="48"/>
                      </a:cubicBezTo>
                      <a:cubicBezTo>
                        <a:pt x="84" y="55"/>
                        <a:pt x="84" y="55"/>
                        <a:pt x="84" y="55"/>
                      </a:cubicBezTo>
                      <a:cubicBezTo>
                        <a:pt x="84" y="46"/>
                        <a:pt x="84" y="46"/>
                        <a:pt x="84" y="46"/>
                      </a:cubicBezTo>
                      <a:cubicBezTo>
                        <a:pt x="52" y="32"/>
                        <a:pt x="52" y="32"/>
                        <a:pt x="52" y="32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52" y="13"/>
                        <a:pt x="48" y="0"/>
                        <a:pt x="4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5" name="Freeform: Shape 163">
                  <a:extLst>
                    <a:ext uri="{FF2B5EF4-FFF2-40B4-BE49-F238E27FC236}">
                      <a16:creationId xmlns:a16="http://schemas.microsoft.com/office/drawing/2014/main" id="{6AEF2659-6BCA-4497-2656-32E68771B6F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51723" y="2292044"/>
                  <a:ext cx="269591" cy="216898"/>
                </a:xfrm>
                <a:custGeom>
                  <a:avLst/>
                  <a:gdLst>
                    <a:gd name="T0" fmla="*/ 48 w 61"/>
                    <a:gd name="T1" fmla="*/ 49 h 49"/>
                    <a:gd name="T2" fmla="*/ 48 w 61"/>
                    <a:gd name="T3" fmla="*/ 32 h 49"/>
                    <a:gd name="T4" fmla="*/ 56 w 61"/>
                    <a:gd name="T5" fmla="*/ 24 h 49"/>
                    <a:gd name="T6" fmla="*/ 61 w 61"/>
                    <a:gd name="T7" fmla="*/ 24 h 49"/>
                    <a:gd name="T8" fmla="*/ 61 w 61"/>
                    <a:gd name="T9" fmla="*/ 6 h 49"/>
                    <a:gd name="T10" fmla="*/ 54 w 61"/>
                    <a:gd name="T11" fmla="*/ 0 h 49"/>
                    <a:gd name="T12" fmla="*/ 39 w 61"/>
                    <a:gd name="T13" fmla="*/ 0 h 49"/>
                    <a:gd name="T14" fmla="*/ 39 w 61"/>
                    <a:gd name="T15" fmla="*/ 8 h 49"/>
                    <a:gd name="T16" fmla="*/ 45 w 61"/>
                    <a:gd name="T17" fmla="*/ 13 h 49"/>
                    <a:gd name="T18" fmla="*/ 39 w 61"/>
                    <a:gd name="T19" fmla="*/ 19 h 49"/>
                    <a:gd name="T20" fmla="*/ 39 w 61"/>
                    <a:gd name="T21" fmla="*/ 22 h 49"/>
                    <a:gd name="T22" fmla="*/ 45 w 61"/>
                    <a:gd name="T23" fmla="*/ 28 h 49"/>
                    <a:gd name="T24" fmla="*/ 39 w 61"/>
                    <a:gd name="T25" fmla="*/ 33 h 49"/>
                    <a:gd name="T26" fmla="*/ 39 w 61"/>
                    <a:gd name="T27" fmla="*/ 49 h 49"/>
                    <a:gd name="T28" fmla="*/ 48 w 61"/>
                    <a:gd name="T29" fmla="*/ 49 h 49"/>
                    <a:gd name="T30" fmla="*/ 39 w 61"/>
                    <a:gd name="T31" fmla="*/ 0 h 49"/>
                    <a:gd name="T32" fmla="*/ 22 w 61"/>
                    <a:gd name="T33" fmla="*/ 0 h 49"/>
                    <a:gd name="T34" fmla="*/ 22 w 61"/>
                    <a:gd name="T35" fmla="*/ 8 h 49"/>
                    <a:gd name="T36" fmla="*/ 22 w 61"/>
                    <a:gd name="T37" fmla="*/ 8 h 49"/>
                    <a:gd name="T38" fmla="*/ 22 w 61"/>
                    <a:gd name="T39" fmla="*/ 8 h 49"/>
                    <a:gd name="T40" fmla="*/ 27 w 61"/>
                    <a:gd name="T41" fmla="*/ 13 h 49"/>
                    <a:gd name="T42" fmla="*/ 22 w 61"/>
                    <a:gd name="T43" fmla="*/ 19 h 49"/>
                    <a:gd name="T44" fmla="*/ 22 w 61"/>
                    <a:gd name="T45" fmla="*/ 19 h 49"/>
                    <a:gd name="T46" fmla="*/ 22 w 61"/>
                    <a:gd name="T47" fmla="*/ 22 h 49"/>
                    <a:gd name="T48" fmla="*/ 22 w 61"/>
                    <a:gd name="T49" fmla="*/ 22 h 49"/>
                    <a:gd name="T50" fmla="*/ 22 w 61"/>
                    <a:gd name="T51" fmla="*/ 22 h 49"/>
                    <a:gd name="T52" fmla="*/ 27 w 61"/>
                    <a:gd name="T53" fmla="*/ 28 h 49"/>
                    <a:gd name="T54" fmla="*/ 22 w 61"/>
                    <a:gd name="T55" fmla="*/ 33 h 49"/>
                    <a:gd name="T56" fmla="*/ 22 w 61"/>
                    <a:gd name="T57" fmla="*/ 33 h 49"/>
                    <a:gd name="T58" fmla="*/ 22 w 61"/>
                    <a:gd name="T59" fmla="*/ 49 h 49"/>
                    <a:gd name="T60" fmla="*/ 39 w 61"/>
                    <a:gd name="T61" fmla="*/ 49 h 49"/>
                    <a:gd name="T62" fmla="*/ 39 w 61"/>
                    <a:gd name="T63" fmla="*/ 33 h 49"/>
                    <a:gd name="T64" fmla="*/ 39 w 61"/>
                    <a:gd name="T65" fmla="*/ 33 h 49"/>
                    <a:gd name="T66" fmla="*/ 34 w 61"/>
                    <a:gd name="T67" fmla="*/ 28 h 49"/>
                    <a:gd name="T68" fmla="*/ 39 w 61"/>
                    <a:gd name="T69" fmla="*/ 22 h 49"/>
                    <a:gd name="T70" fmla="*/ 39 w 61"/>
                    <a:gd name="T71" fmla="*/ 22 h 49"/>
                    <a:gd name="T72" fmla="*/ 39 w 61"/>
                    <a:gd name="T73" fmla="*/ 22 h 49"/>
                    <a:gd name="T74" fmla="*/ 39 w 61"/>
                    <a:gd name="T75" fmla="*/ 19 h 49"/>
                    <a:gd name="T76" fmla="*/ 39 w 61"/>
                    <a:gd name="T77" fmla="*/ 19 h 49"/>
                    <a:gd name="T78" fmla="*/ 34 w 61"/>
                    <a:gd name="T79" fmla="*/ 13 h 49"/>
                    <a:gd name="T80" fmla="*/ 39 w 61"/>
                    <a:gd name="T81" fmla="*/ 8 h 49"/>
                    <a:gd name="T82" fmla="*/ 39 w 61"/>
                    <a:gd name="T83" fmla="*/ 8 h 49"/>
                    <a:gd name="T84" fmla="*/ 39 w 61"/>
                    <a:gd name="T85" fmla="*/ 8 h 49"/>
                    <a:gd name="T86" fmla="*/ 39 w 61"/>
                    <a:gd name="T87" fmla="*/ 0 h 49"/>
                    <a:gd name="T88" fmla="*/ 22 w 61"/>
                    <a:gd name="T89" fmla="*/ 0 h 49"/>
                    <a:gd name="T90" fmla="*/ 6 w 61"/>
                    <a:gd name="T91" fmla="*/ 0 h 49"/>
                    <a:gd name="T92" fmla="*/ 0 w 61"/>
                    <a:gd name="T93" fmla="*/ 6 h 49"/>
                    <a:gd name="T94" fmla="*/ 0 w 61"/>
                    <a:gd name="T95" fmla="*/ 24 h 49"/>
                    <a:gd name="T96" fmla="*/ 5 w 61"/>
                    <a:gd name="T97" fmla="*/ 24 h 49"/>
                    <a:gd name="T98" fmla="*/ 13 w 61"/>
                    <a:gd name="T99" fmla="*/ 32 h 49"/>
                    <a:gd name="T100" fmla="*/ 13 w 61"/>
                    <a:gd name="T101" fmla="*/ 49 h 49"/>
                    <a:gd name="T102" fmla="*/ 22 w 61"/>
                    <a:gd name="T103" fmla="*/ 49 h 49"/>
                    <a:gd name="T104" fmla="*/ 22 w 61"/>
                    <a:gd name="T105" fmla="*/ 33 h 49"/>
                    <a:gd name="T106" fmla="*/ 16 w 61"/>
                    <a:gd name="T107" fmla="*/ 28 h 49"/>
                    <a:gd name="T108" fmla="*/ 22 w 61"/>
                    <a:gd name="T109" fmla="*/ 22 h 49"/>
                    <a:gd name="T110" fmla="*/ 22 w 61"/>
                    <a:gd name="T111" fmla="*/ 19 h 49"/>
                    <a:gd name="T112" fmla="*/ 16 w 61"/>
                    <a:gd name="T113" fmla="*/ 13 h 49"/>
                    <a:gd name="T114" fmla="*/ 22 w 61"/>
                    <a:gd name="T115" fmla="*/ 8 h 49"/>
                    <a:gd name="T116" fmla="*/ 22 w 61"/>
                    <a:gd name="T117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61" h="49">
                      <a:moveTo>
                        <a:pt x="48" y="49"/>
                      </a:moveTo>
                      <a:cubicBezTo>
                        <a:pt x="48" y="32"/>
                        <a:pt x="48" y="32"/>
                        <a:pt x="48" y="32"/>
                      </a:cubicBezTo>
                      <a:cubicBezTo>
                        <a:pt x="48" y="27"/>
                        <a:pt x="51" y="24"/>
                        <a:pt x="56" y="24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61" y="6"/>
                        <a:pt x="61" y="6"/>
                        <a:pt x="61" y="6"/>
                      </a:cubicBezTo>
                      <a:cubicBezTo>
                        <a:pt x="61" y="3"/>
                        <a:pt x="58" y="0"/>
                        <a:pt x="54" y="0"/>
                      </a:cubicBez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39" y="8"/>
                        <a:pt x="39" y="8"/>
                        <a:pt x="39" y="8"/>
                      </a:cubicBezTo>
                      <a:cubicBezTo>
                        <a:pt x="42" y="8"/>
                        <a:pt x="45" y="10"/>
                        <a:pt x="45" y="13"/>
                      </a:cubicBezTo>
                      <a:cubicBezTo>
                        <a:pt x="45" y="16"/>
                        <a:pt x="42" y="19"/>
                        <a:pt x="39" y="19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42" y="22"/>
                        <a:pt x="45" y="25"/>
                        <a:pt x="45" y="28"/>
                      </a:cubicBezTo>
                      <a:cubicBezTo>
                        <a:pt x="45" y="31"/>
                        <a:pt x="42" y="33"/>
                        <a:pt x="39" y="33"/>
                      </a:cubicBezTo>
                      <a:cubicBezTo>
                        <a:pt x="39" y="49"/>
                        <a:pt x="39" y="49"/>
                        <a:pt x="39" y="49"/>
                      </a:cubicBezTo>
                      <a:lnTo>
                        <a:pt x="48" y="49"/>
                      </a:lnTo>
                      <a:close/>
                      <a:moveTo>
                        <a:pt x="39" y="0"/>
                      </a:move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5" y="8"/>
                        <a:pt x="27" y="10"/>
                        <a:pt x="27" y="13"/>
                      </a:cubicBezTo>
                      <a:cubicBezTo>
                        <a:pt x="27" y="16"/>
                        <a:pt x="25" y="19"/>
                        <a:pt x="22" y="19"/>
                      </a:cubicBezTo>
                      <a:cubicBezTo>
                        <a:pt x="22" y="19"/>
                        <a:pt x="22" y="19"/>
                        <a:pt x="22" y="19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2"/>
                        <a:pt x="27" y="25"/>
                        <a:pt x="27" y="28"/>
                      </a:cubicBezTo>
                      <a:cubicBezTo>
                        <a:pt x="27" y="31"/>
                        <a:pt x="25" y="33"/>
                        <a:pt x="22" y="33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39" y="49"/>
                        <a:pt x="39" y="49"/>
                        <a:pt x="39" y="49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36" y="33"/>
                        <a:pt x="34" y="31"/>
                        <a:pt x="34" y="28"/>
                      </a:cubicBezTo>
                      <a:cubicBezTo>
                        <a:pt x="34" y="25"/>
                        <a:pt x="36" y="22"/>
                        <a:pt x="3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9" y="19"/>
                        <a:pt x="39" y="19"/>
                        <a:pt x="39" y="19"/>
                      </a:cubicBezTo>
                      <a:cubicBezTo>
                        <a:pt x="39" y="19"/>
                        <a:pt x="39" y="19"/>
                        <a:pt x="39" y="19"/>
                      </a:cubicBezTo>
                      <a:cubicBezTo>
                        <a:pt x="36" y="19"/>
                        <a:pt x="34" y="16"/>
                        <a:pt x="34" y="13"/>
                      </a:cubicBezTo>
                      <a:cubicBezTo>
                        <a:pt x="34" y="10"/>
                        <a:pt x="36" y="8"/>
                        <a:pt x="39" y="8"/>
                      </a:cubicBezTo>
                      <a:cubicBezTo>
                        <a:pt x="39" y="8"/>
                        <a:pt x="39" y="8"/>
                        <a:pt x="39" y="8"/>
                      </a:cubicBezTo>
                      <a:cubicBezTo>
                        <a:pt x="39" y="8"/>
                        <a:pt x="39" y="8"/>
                        <a:pt x="39" y="8"/>
                      </a:cubicBezTo>
                      <a:lnTo>
                        <a:pt x="39" y="0"/>
                      </a:lnTo>
                      <a:close/>
                      <a:moveTo>
                        <a:pt x="22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5" y="24"/>
                        <a:pt x="5" y="24"/>
                        <a:pt x="5" y="24"/>
                      </a:cubicBezTo>
                      <a:cubicBezTo>
                        <a:pt x="10" y="24"/>
                        <a:pt x="13" y="27"/>
                        <a:pt x="13" y="32"/>
                      </a:cubicBezTo>
                      <a:cubicBezTo>
                        <a:pt x="13" y="49"/>
                        <a:pt x="13" y="49"/>
                        <a:pt x="13" y="49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19" y="33"/>
                        <a:pt x="16" y="31"/>
                        <a:pt x="16" y="28"/>
                      </a:cubicBezTo>
                      <a:cubicBezTo>
                        <a:pt x="16" y="25"/>
                        <a:pt x="19" y="22"/>
                        <a:pt x="22" y="22"/>
                      </a:cubicBezTo>
                      <a:cubicBezTo>
                        <a:pt x="22" y="19"/>
                        <a:pt x="22" y="19"/>
                        <a:pt x="22" y="19"/>
                      </a:cubicBezTo>
                      <a:cubicBezTo>
                        <a:pt x="19" y="19"/>
                        <a:pt x="16" y="16"/>
                        <a:pt x="16" y="13"/>
                      </a:cubicBezTo>
                      <a:cubicBezTo>
                        <a:pt x="16" y="10"/>
                        <a:pt x="19" y="8"/>
                        <a:pt x="22" y="8"/>
                      </a:cubicBezTo>
                      <a:lnTo>
                        <a:pt x="2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6" name="Freeform: Shape 164">
                  <a:extLst>
                    <a:ext uri="{FF2B5EF4-FFF2-40B4-BE49-F238E27FC236}">
                      <a16:creationId xmlns:a16="http://schemas.microsoft.com/office/drawing/2014/main" id="{6C404048-F917-F9AD-9D38-3C913797D8E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03932" y="2412135"/>
                  <a:ext cx="366398" cy="193615"/>
                </a:xfrm>
                <a:custGeom>
                  <a:avLst/>
                  <a:gdLst>
                    <a:gd name="T0" fmla="*/ 78 w 83"/>
                    <a:gd name="T1" fmla="*/ 0 h 44"/>
                    <a:gd name="T2" fmla="*/ 72 w 83"/>
                    <a:gd name="T3" fmla="*/ 0 h 44"/>
                    <a:gd name="T4" fmla="*/ 67 w 83"/>
                    <a:gd name="T5" fmla="*/ 0 h 44"/>
                    <a:gd name="T6" fmla="*/ 61 w 83"/>
                    <a:gd name="T7" fmla="*/ 5 h 44"/>
                    <a:gd name="T8" fmla="*/ 61 w 83"/>
                    <a:gd name="T9" fmla="*/ 24 h 44"/>
                    <a:gd name="T10" fmla="*/ 21 w 83"/>
                    <a:gd name="T11" fmla="*/ 24 h 44"/>
                    <a:gd name="T12" fmla="*/ 21 w 83"/>
                    <a:gd name="T13" fmla="*/ 5 h 44"/>
                    <a:gd name="T14" fmla="*/ 16 w 83"/>
                    <a:gd name="T15" fmla="*/ 0 h 44"/>
                    <a:gd name="T16" fmla="*/ 11 w 83"/>
                    <a:gd name="T17" fmla="*/ 0 h 44"/>
                    <a:gd name="T18" fmla="*/ 6 w 83"/>
                    <a:gd name="T19" fmla="*/ 0 h 44"/>
                    <a:gd name="T20" fmla="*/ 0 w 83"/>
                    <a:gd name="T21" fmla="*/ 5 h 44"/>
                    <a:gd name="T22" fmla="*/ 0 w 83"/>
                    <a:gd name="T23" fmla="*/ 33 h 44"/>
                    <a:gd name="T24" fmla="*/ 8 w 83"/>
                    <a:gd name="T25" fmla="*/ 41 h 44"/>
                    <a:gd name="T26" fmla="*/ 8 w 83"/>
                    <a:gd name="T27" fmla="*/ 41 h 44"/>
                    <a:gd name="T28" fmla="*/ 9 w 83"/>
                    <a:gd name="T29" fmla="*/ 43 h 44"/>
                    <a:gd name="T30" fmla="*/ 11 w 83"/>
                    <a:gd name="T31" fmla="*/ 44 h 44"/>
                    <a:gd name="T32" fmla="*/ 13 w 83"/>
                    <a:gd name="T33" fmla="*/ 44 h 44"/>
                    <a:gd name="T34" fmla="*/ 15 w 83"/>
                    <a:gd name="T35" fmla="*/ 43 h 44"/>
                    <a:gd name="T36" fmla="*/ 16 w 83"/>
                    <a:gd name="T37" fmla="*/ 41 h 44"/>
                    <a:gd name="T38" fmla="*/ 16 w 83"/>
                    <a:gd name="T39" fmla="*/ 41 h 44"/>
                    <a:gd name="T40" fmla="*/ 67 w 83"/>
                    <a:gd name="T41" fmla="*/ 41 h 44"/>
                    <a:gd name="T42" fmla="*/ 67 w 83"/>
                    <a:gd name="T43" fmla="*/ 41 h 44"/>
                    <a:gd name="T44" fmla="*/ 68 w 83"/>
                    <a:gd name="T45" fmla="*/ 43 h 44"/>
                    <a:gd name="T46" fmla="*/ 70 w 83"/>
                    <a:gd name="T47" fmla="*/ 44 h 44"/>
                    <a:gd name="T48" fmla="*/ 72 w 83"/>
                    <a:gd name="T49" fmla="*/ 44 h 44"/>
                    <a:gd name="T50" fmla="*/ 74 w 83"/>
                    <a:gd name="T51" fmla="*/ 43 h 44"/>
                    <a:gd name="T52" fmla="*/ 75 w 83"/>
                    <a:gd name="T53" fmla="*/ 41 h 44"/>
                    <a:gd name="T54" fmla="*/ 75 w 83"/>
                    <a:gd name="T55" fmla="*/ 41 h 44"/>
                    <a:gd name="T56" fmla="*/ 78 w 83"/>
                    <a:gd name="T57" fmla="*/ 41 h 44"/>
                    <a:gd name="T58" fmla="*/ 83 w 83"/>
                    <a:gd name="T59" fmla="*/ 33 h 44"/>
                    <a:gd name="T60" fmla="*/ 83 w 83"/>
                    <a:gd name="T61" fmla="*/ 5 h 44"/>
                    <a:gd name="T62" fmla="*/ 78 w 83"/>
                    <a:gd name="T6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3" h="44">
                      <a:moveTo>
                        <a:pt x="78" y="0"/>
                      </a:moveTo>
                      <a:cubicBezTo>
                        <a:pt x="72" y="0"/>
                        <a:pt x="72" y="0"/>
                        <a:pt x="72" y="0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64" y="0"/>
                        <a:pt x="61" y="1"/>
                        <a:pt x="61" y="5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21" y="24"/>
                        <a:pt x="21" y="24"/>
                        <a:pt x="21" y="24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21" y="1"/>
                        <a:pt x="20" y="0"/>
                        <a:pt x="16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0" y="1"/>
                        <a:pt x="0" y="5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0" y="36"/>
                        <a:pt x="4" y="41"/>
                        <a:pt x="8" y="41"/>
                      </a:cubicBezTo>
                      <a:cubicBezTo>
                        <a:pt x="8" y="41"/>
                        <a:pt x="8" y="41"/>
                        <a:pt x="8" y="41"/>
                      </a:cubicBezTo>
                      <a:cubicBezTo>
                        <a:pt x="8" y="42"/>
                        <a:pt x="8" y="42"/>
                        <a:pt x="9" y="43"/>
                      </a:cubicBezTo>
                      <a:cubicBezTo>
                        <a:pt x="9" y="44"/>
                        <a:pt x="10" y="44"/>
                        <a:pt x="11" y="44"/>
                      </a:cubicBezTo>
                      <a:cubicBezTo>
                        <a:pt x="13" y="44"/>
                        <a:pt x="13" y="44"/>
                        <a:pt x="13" y="44"/>
                      </a:cubicBezTo>
                      <a:cubicBezTo>
                        <a:pt x="14" y="44"/>
                        <a:pt x="15" y="44"/>
                        <a:pt x="15" y="43"/>
                      </a:cubicBezTo>
                      <a:cubicBezTo>
                        <a:pt x="16" y="42"/>
                        <a:pt x="16" y="42"/>
                        <a:pt x="16" y="41"/>
                      </a:cubicBezTo>
                      <a:cubicBezTo>
                        <a:pt x="16" y="41"/>
                        <a:pt x="16" y="41"/>
                        <a:pt x="16" y="41"/>
                      </a:cubicBezTo>
                      <a:cubicBezTo>
                        <a:pt x="67" y="41"/>
                        <a:pt x="67" y="41"/>
                        <a:pt x="67" y="41"/>
                      </a:cubicBezTo>
                      <a:cubicBezTo>
                        <a:pt x="67" y="41"/>
                        <a:pt x="67" y="41"/>
                        <a:pt x="67" y="41"/>
                      </a:cubicBezTo>
                      <a:cubicBezTo>
                        <a:pt x="67" y="42"/>
                        <a:pt x="67" y="42"/>
                        <a:pt x="68" y="43"/>
                      </a:cubicBezTo>
                      <a:cubicBezTo>
                        <a:pt x="68" y="44"/>
                        <a:pt x="69" y="44"/>
                        <a:pt x="70" y="44"/>
                      </a:cubicBezTo>
                      <a:cubicBezTo>
                        <a:pt x="72" y="44"/>
                        <a:pt x="72" y="44"/>
                        <a:pt x="72" y="44"/>
                      </a:cubicBezTo>
                      <a:cubicBezTo>
                        <a:pt x="73" y="44"/>
                        <a:pt x="74" y="44"/>
                        <a:pt x="74" y="43"/>
                      </a:cubicBezTo>
                      <a:cubicBezTo>
                        <a:pt x="75" y="42"/>
                        <a:pt x="75" y="42"/>
                        <a:pt x="75" y="41"/>
                      </a:cubicBezTo>
                      <a:cubicBezTo>
                        <a:pt x="75" y="41"/>
                        <a:pt x="75" y="41"/>
                        <a:pt x="75" y="41"/>
                      </a:cubicBezTo>
                      <a:cubicBezTo>
                        <a:pt x="78" y="41"/>
                        <a:pt x="78" y="41"/>
                        <a:pt x="78" y="41"/>
                      </a:cubicBezTo>
                      <a:cubicBezTo>
                        <a:pt x="81" y="41"/>
                        <a:pt x="83" y="36"/>
                        <a:pt x="83" y="33"/>
                      </a:cubicBezTo>
                      <a:cubicBezTo>
                        <a:pt x="83" y="5"/>
                        <a:pt x="83" y="5"/>
                        <a:pt x="83" y="5"/>
                      </a:cubicBezTo>
                      <a:cubicBezTo>
                        <a:pt x="83" y="1"/>
                        <a:pt x="81" y="0"/>
                        <a:pt x="7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7" name="Oval 165">
                  <a:extLst>
                    <a:ext uri="{FF2B5EF4-FFF2-40B4-BE49-F238E27FC236}">
                      <a16:creationId xmlns:a16="http://schemas.microsoft.com/office/drawing/2014/main" id="{1E9574A4-7193-0C74-B19A-C19086A0DA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31375" y="2336159"/>
                  <a:ext cx="31861" cy="26959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8" name="Oval 166">
                  <a:extLst>
                    <a:ext uri="{FF2B5EF4-FFF2-40B4-BE49-F238E27FC236}">
                      <a16:creationId xmlns:a16="http://schemas.microsoft.com/office/drawing/2014/main" id="{93967895-F8C2-125D-D2BA-1C2E97479A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411026" y="2336159"/>
                  <a:ext cx="30635" cy="26959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9" name="Oval 167">
                  <a:extLst>
                    <a:ext uri="{FF2B5EF4-FFF2-40B4-BE49-F238E27FC236}">
                      <a16:creationId xmlns:a16="http://schemas.microsoft.com/office/drawing/2014/main" id="{22EE5956-30D3-1A63-3F38-2A01F8683B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31375" y="2398655"/>
                  <a:ext cx="31861" cy="3063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0" name="Oval 168">
                  <a:extLst>
                    <a:ext uri="{FF2B5EF4-FFF2-40B4-BE49-F238E27FC236}">
                      <a16:creationId xmlns:a16="http://schemas.microsoft.com/office/drawing/2014/main" id="{87AD1994-28E4-DACF-ADDA-1C9703D566E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411026" y="2398655"/>
                  <a:ext cx="30635" cy="3063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1" name="Freeform: Shape 169">
                  <a:extLst>
                    <a:ext uri="{FF2B5EF4-FFF2-40B4-BE49-F238E27FC236}">
                      <a16:creationId xmlns:a16="http://schemas.microsoft.com/office/drawing/2014/main" id="{79E8B667-69D0-EA54-F82E-3BE9E8EC08D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14151" y="808069"/>
                  <a:ext cx="384780" cy="322284"/>
                </a:xfrm>
                <a:custGeom>
                  <a:avLst/>
                  <a:gdLst>
                    <a:gd name="T0" fmla="*/ 58 w 87"/>
                    <a:gd name="T1" fmla="*/ 0 h 73"/>
                    <a:gd name="T2" fmla="*/ 31 w 87"/>
                    <a:gd name="T3" fmla="*/ 0 h 73"/>
                    <a:gd name="T4" fmla="*/ 0 w 87"/>
                    <a:gd name="T5" fmla="*/ 26 h 73"/>
                    <a:gd name="T6" fmla="*/ 9 w 87"/>
                    <a:gd name="T7" fmla="*/ 38 h 73"/>
                    <a:gd name="T8" fmla="*/ 20 w 87"/>
                    <a:gd name="T9" fmla="*/ 27 h 73"/>
                    <a:gd name="T10" fmla="*/ 20 w 87"/>
                    <a:gd name="T11" fmla="*/ 73 h 73"/>
                    <a:gd name="T12" fmla="*/ 44 w 87"/>
                    <a:gd name="T13" fmla="*/ 73 h 73"/>
                    <a:gd name="T14" fmla="*/ 68 w 87"/>
                    <a:gd name="T15" fmla="*/ 73 h 73"/>
                    <a:gd name="T16" fmla="*/ 67 w 87"/>
                    <a:gd name="T17" fmla="*/ 27 h 73"/>
                    <a:gd name="T18" fmla="*/ 79 w 87"/>
                    <a:gd name="T19" fmla="*/ 38 h 73"/>
                    <a:gd name="T20" fmla="*/ 87 w 87"/>
                    <a:gd name="T21" fmla="*/ 26 h 73"/>
                    <a:gd name="T22" fmla="*/ 58 w 87"/>
                    <a:gd name="T2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7" h="73">
                      <a:moveTo>
                        <a:pt x="58" y="0"/>
                      </a:moveTo>
                      <a:cubicBezTo>
                        <a:pt x="53" y="8"/>
                        <a:pt x="36" y="8"/>
                        <a:pt x="31" y="0"/>
                      </a:cubicBezTo>
                      <a:cubicBezTo>
                        <a:pt x="31" y="0"/>
                        <a:pt x="5" y="15"/>
                        <a:pt x="0" y="26"/>
                      </a:cubicBezTo>
                      <a:cubicBezTo>
                        <a:pt x="9" y="38"/>
                        <a:pt x="9" y="38"/>
                        <a:pt x="9" y="38"/>
                      </a:cubicBezTo>
                      <a:cubicBezTo>
                        <a:pt x="9" y="38"/>
                        <a:pt x="16" y="30"/>
                        <a:pt x="20" y="27"/>
                      </a:cubicBezTo>
                      <a:cubicBezTo>
                        <a:pt x="20" y="73"/>
                        <a:pt x="20" y="73"/>
                        <a:pt x="20" y="73"/>
                      </a:cubicBezTo>
                      <a:cubicBezTo>
                        <a:pt x="44" y="73"/>
                        <a:pt x="44" y="73"/>
                        <a:pt x="44" y="73"/>
                      </a:cubicBezTo>
                      <a:cubicBezTo>
                        <a:pt x="68" y="73"/>
                        <a:pt x="68" y="73"/>
                        <a:pt x="68" y="73"/>
                      </a:cubicBezTo>
                      <a:cubicBezTo>
                        <a:pt x="67" y="27"/>
                        <a:pt x="67" y="27"/>
                        <a:pt x="67" y="27"/>
                      </a:cubicBezTo>
                      <a:cubicBezTo>
                        <a:pt x="71" y="30"/>
                        <a:pt x="79" y="38"/>
                        <a:pt x="79" y="38"/>
                      </a:cubicBezTo>
                      <a:cubicBezTo>
                        <a:pt x="87" y="26"/>
                        <a:pt x="87" y="26"/>
                        <a:pt x="87" y="26"/>
                      </a:cubicBezTo>
                      <a:cubicBezTo>
                        <a:pt x="82" y="15"/>
                        <a:pt x="58" y="0"/>
                        <a:pt x="5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2" name="Freeform: Shape 170">
                  <a:extLst>
                    <a:ext uri="{FF2B5EF4-FFF2-40B4-BE49-F238E27FC236}">
                      <a16:creationId xmlns:a16="http://schemas.microsoft.com/office/drawing/2014/main" id="{14915BF4-F902-6C4D-1927-C4C0C62135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56299" y="795815"/>
                  <a:ext cx="110287" cy="30635"/>
                </a:xfrm>
                <a:custGeom>
                  <a:avLst/>
                  <a:gdLst>
                    <a:gd name="T0" fmla="*/ 13 w 25"/>
                    <a:gd name="T1" fmla="*/ 7 h 7"/>
                    <a:gd name="T2" fmla="*/ 24 w 25"/>
                    <a:gd name="T3" fmla="*/ 2 h 7"/>
                    <a:gd name="T4" fmla="*/ 24 w 25"/>
                    <a:gd name="T5" fmla="*/ 0 h 7"/>
                    <a:gd name="T6" fmla="*/ 22 w 25"/>
                    <a:gd name="T7" fmla="*/ 1 h 7"/>
                    <a:gd name="T8" fmla="*/ 13 w 25"/>
                    <a:gd name="T9" fmla="*/ 5 h 7"/>
                    <a:gd name="T10" fmla="*/ 3 w 25"/>
                    <a:gd name="T11" fmla="*/ 1 h 7"/>
                    <a:gd name="T12" fmla="*/ 1 w 25"/>
                    <a:gd name="T13" fmla="*/ 0 h 7"/>
                    <a:gd name="T14" fmla="*/ 1 w 25"/>
                    <a:gd name="T15" fmla="*/ 2 h 7"/>
                    <a:gd name="T16" fmla="*/ 13 w 25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7">
                      <a:moveTo>
                        <a:pt x="13" y="7"/>
                      </a:moveTo>
                      <a:cubicBezTo>
                        <a:pt x="18" y="7"/>
                        <a:pt x="23" y="5"/>
                        <a:pt x="24" y="2"/>
                      </a:cubicBezTo>
                      <a:cubicBezTo>
                        <a:pt x="25" y="2"/>
                        <a:pt x="24" y="1"/>
                        <a:pt x="24" y="0"/>
                      </a:cubicBezTo>
                      <a:cubicBezTo>
                        <a:pt x="23" y="0"/>
                        <a:pt x="22" y="0"/>
                        <a:pt x="22" y="1"/>
                      </a:cubicBezTo>
                      <a:cubicBezTo>
                        <a:pt x="21" y="3"/>
                        <a:pt x="17" y="5"/>
                        <a:pt x="13" y="5"/>
                      </a:cubicBezTo>
                      <a:cubicBezTo>
                        <a:pt x="8" y="5"/>
                        <a:pt x="4" y="3"/>
                        <a:pt x="3" y="1"/>
                      </a:cubicBez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1" y="1"/>
                        <a:pt x="0" y="2"/>
                        <a:pt x="1" y="2"/>
                      </a:cubicBezTo>
                      <a:cubicBezTo>
                        <a:pt x="2" y="5"/>
                        <a:pt x="7" y="7"/>
                        <a:pt x="1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3" name="Freeform: Shape 171">
                  <a:extLst>
                    <a:ext uri="{FF2B5EF4-FFF2-40B4-BE49-F238E27FC236}">
                      <a16:creationId xmlns:a16="http://schemas.microsoft.com/office/drawing/2014/main" id="{05CFF423-68A0-9BD9-4274-213E26F151B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859591" y="3626519"/>
                  <a:ext cx="322284" cy="335763"/>
                </a:xfrm>
                <a:custGeom>
                  <a:avLst/>
                  <a:gdLst>
                    <a:gd name="T0" fmla="*/ 56 w 73"/>
                    <a:gd name="T1" fmla="*/ 2 h 76"/>
                    <a:gd name="T2" fmla="*/ 51 w 73"/>
                    <a:gd name="T3" fmla="*/ 2 h 76"/>
                    <a:gd name="T4" fmla="*/ 50 w 73"/>
                    <a:gd name="T5" fmla="*/ 3 h 76"/>
                    <a:gd name="T6" fmla="*/ 44 w 73"/>
                    <a:gd name="T7" fmla="*/ 5 h 76"/>
                    <a:gd name="T8" fmla="*/ 17 w 73"/>
                    <a:gd name="T9" fmla="*/ 5 h 76"/>
                    <a:gd name="T10" fmla="*/ 13 w 73"/>
                    <a:gd name="T11" fmla="*/ 8 h 76"/>
                    <a:gd name="T12" fmla="*/ 1 w 73"/>
                    <a:gd name="T13" fmla="*/ 40 h 76"/>
                    <a:gd name="T14" fmla="*/ 7 w 73"/>
                    <a:gd name="T15" fmla="*/ 47 h 76"/>
                    <a:gd name="T16" fmla="*/ 29 w 73"/>
                    <a:gd name="T17" fmla="*/ 47 h 76"/>
                    <a:gd name="T18" fmla="*/ 28 w 73"/>
                    <a:gd name="T19" fmla="*/ 54 h 76"/>
                    <a:gd name="T20" fmla="*/ 24 w 73"/>
                    <a:gd name="T21" fmla="*/ 66 h 76"/>
                    <a:gd name="T22" fmla="*/ 26 w 73"/>
                    <a:gd name="T23" fmla="*/ 72 h 76"/>
                    <a:gd name="T24" fmla="*/ 34 w 73"/>
                    <a:gd name="T25" fmla="*/ 72 h 76"/>
                    <a:gd name="T26" fmla="*/ 41 w 73"/>
                    <a:gd name="T27" fmla="*/ 57 h 76"/>
                    <a:gd name="T28" fmla="*/ 55 w 73"/>
                    <a:gd name="T29" fmla="*/ 40 h 76"/>
                    <a:gd name="T30" fmla="*/ 57 w 73"/>
                    <a:gd name="T31" fmla="*/ 37 h 76"/>
                    <a:gd name="T32" fmla="*/ 72 w 73"/>
                    <a:gd name="T33" fmla="*/ 23 h 76"/>
                    <a:gd name="T34" fmla="*/ 72 w 73"/>
                    <a:gd name="T35" fmla="*/ 18 h 76"/>
                    <a:gd name="T36" fmla="*/ 56 w 73"/>
                    <a:gd name="T37" fmla="*/ 2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3" h="76">
                      <a:moveTo>
                        <a:pt x="56" y="2"/>
                      </a:moveTo>
                      <a:cubicBezTo>
                        <a:pt x="54" y="0"/>
                        <a:pt x="52" y="0"/>
                        <a:pt x="51" y="2"/>
                      </a:cubicBezTo>
                      <a:cubicBezTo>
                        <a:pt x="50" y="3"/>
                        <a:pt x="50" y="3"/>
                        <a:pt x="50" y="3"/>
                      </a:cubicBezTo>
                      <a:cubicBezTo>
                        <a:pt x="48" y="4"/>
                        <a:pt x="46" y="5"/>
                        <a:pt x="44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5" y="5"/>
                        <a:pt x="13" y="7"/>
                        <a:pt x="13" y="8"/>
                      </a:cubicBezTo>
                      <a:cubicBezTo>
                        <a:pt x="1" y="40"/>
                        <a:pt x="1" y="40"/>
                        <a:pt x="1" y="40"/>
                      </a:cubicBezTo>
                      <a:cubicBezTo>
                        <a:pt x="0" y="44"/>
                        <a:pt x="2" y="47"/>
                        <a:pt x="7" y="47"/>
                      </a:cubicBezTo>
                      <a:cubicBezTo>
                        <a:pt x="29" y="47"/>
                        <a:pt x="29" y="47"/>
                        <a:pt x="29" y="47"/>
                      </a:cubicBezTo>
                      <a:cubicBezTo>
                        <a:pt x="30" y="50"/>
                        <a:pt x="29" y="53"/>
                        <a:pt x="28" y="54"/>
                      </a:cubicBezTo>
                      <a:cubicBezTo>
                        <a:pt x="27" y="56"/>
                        <a:pt x="23" y="60"/>
                        <a:pt x="24" y="66"/>
                      </a:cubicBezTo>
                      <a:cubicBezTo>
                        <a:pt x="24" y="68"/>
                        <a:pt x="25" y="71"/>
                        <a:pt x="26" y="72"/>
                      </a:cubicBezTo>
                      <a:cubicBezTo>
                        <a:pt x="30" y="76"/>
                        <a:pt x="34" y="75"/>
                        <a:pt x="34" y="72"/>
                      </a:cubicBezTo>
                      <a:cubicBezTo>
                        <a:pt x="34" y="67"/>
                        <a:pt x="32" y="62"/>
                        <a:pt x="41" y="57"/>
                      </a:cubicBezTo>
                      <a:cubicBezTo>
                        <a:pt x="49" y="51"/>
                        <a:pt x="55" y="40"/>
                        <a:pt x="55" y="40"/>
                      </a:cubicBezTo>
                      <a:cubicBezTo>
                        <a:pt x="55" y="40"/>
                        <a:pt x="56" y="39"/>
                        <a:pt x="57" y="37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cubicBezTo>
                        <a:pt x="73" y="22"/>
                        <a:pt x="73" y="19"/>
                        <a:pt x="72" y="18"/>
                      </a:cubicBezTo>
                      <a:lnTo>
                        <a:pt x="56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4" name="Freeform: Shape 172">
                  <a:extLst>
                    <a:ext uri="{FF2B5EF4-FFF2-40B4-BE49-F238E27FC236}">
                      <a16:creationId xmlns:a16="http://schemas.microsoft.com/office/drawing/2014/main" id="{DC922CA8-9EE6-2039-3448-CC8FCC31B70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183290" y="1029869"/>
                  <a:ext cx="366398" cy="348017"/>
                </a:xfrm>
                <a:custGeom>
                  <a:avLst/>
                  <a:gdLst>
                    <a:gd name="T0" fmla="*/ 11 w 83"/>
                    <a:gd name="T1" fmla="*/ 63 h 79"/>
                    <a:gd name="T2" fmla="*/ 34 w 83"/>
                    <a:gd name="T3" fmla="*/ 52 h 79"/>
                    <a:gd name="T4" fmla="*/ 38 w 83"/>
                    <a:gd name="T5" fmla="*/ 51 h 79"/>
                    <a:gd name="T6" fmla="*/ 39 w 83"/>
                    <a:gd name="T7" fmla="*/ 55 h 79"/>
                    <a:gd name="T8" fmla="*/ 38 w 83"/>
                    <a:gd name="T9" fmla="*/ 65 h 79"/>
                    <a:gd name="T10" fmla="*/ 38 w 83"/>
                    <a:gd name="T11" fmla="*/ 79 h 79"/>
                    <a:gd name="T12" fmla="*/ 45 w 83"/>
                    <a:gd name="T13" fmla="*/ 79 h 79"/>
                    <a:gd name="T14" fmla="*/ 44 w 83"/>
                    <a:gd name="T15" fmla="*/ 65 h 79"/>
                    <a:gd name="T16" fmla="*/ 44 w 83"/>
                    <a:gd name="T17" fmla="*/ 55 h 79"/>
                    <a:gd name="T18" fmla="*/ 44 w 83"/>
                    <a:gd name="T19" fmla="*/ 51 h 79"/>
                    <a:gd name="T20" fmla="*/ 48 w 83"/>
                    <a:gd name="T21" fmla="*/ 52 h 79"/>
                    <a:gd name="T22" fmla="*/ 71 w 83"/>
                    <a:gd name="T23" fmla="*/ 63 h 79"/>
                    <a:gd name="T24" fmla="*/ 80 w 83"/>
                    <a:gd name="T25" fmla="*/ 54 h 79"/>
                    <a:gd name="T26" fmla="*/ 74 w 83"/>
                    <a:gd name="T27" fmla="*/ 26 h 79"/>
                    <a:gd name="T28" fmla="*/ 46 w 83"/>
                    <a:gd name="T29" fmla="*/ 44 h 79"/>
                    <a:gd name="T30" fmla="*/ 45 w 83"/>
                    <a:gd name="T31" fmla="*/ 41 h 79"/>
                    <a:gd name="T32" fmla="*/ 50 w 83"/>
                    <a:gd name="T33" fmla="*/ 32 h 79"/>
                    <a:gd name="T34" fmla="*/ 59 w 83"/>
                    <a:gd name="T35" fmla="*/ 10 h 79"/>
                    <a:gd name="T36" fmla="*/ 41 w 83"/>
                    <a:gd name="T37" fmla="*/ 0 h 79"/>
                    <a:gd name="T38" fmla="*/ 23 w 83"/>
                    <a:gd name="T39" fmla="*/ 10 h 79"/>
                    <a:gd name="T40" fmla="*/ 33 w 83"/>
                    <a:gd name="T41" fmla="*/ 32 h 79"/>
                    <a:gd name="T42" fmla="*/ 38 w 83"/>
                    <a:gd name="T43" fmla="*/ 41 h 79"/>
                    <a:gd name="T44" fmla="*/ 36 w 83"/>
                    <a:gd name="T45" fmla="*/ 44 h 79"/>
                    <a:gd name="T46" fmla="*/ 8 w 83"/>
                    <a:gd name="T47" fmla="*/ 26 h 79"/>
                    <a:gd name="T48" fmla="*/ 2 w 83"/>
                    <a:gd name="T49" fmla="*/ 54 h 79"/>
                    <a:gd name="T50" fmla="*/ 11 w 83"/>
                    <a:gd name="T51" fmla="*/ 63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3" h="79">
                      <a:moveTo>
                        <a:pt x="11" y="63"/>
                      </a:moveTo>
                      <a:cubicBezTo>
                        <a:pt x="20" y="64"/>
                        <a:pt x="27" y="55"/>
                        <a:pt x="34" y="52"/>
                      </a:cubicBezTo>
                      <a:cubicBezTo>
                        <a:pt x="35" y="51"/>
                        <a:pt x="38" y="50"/>
                        <a:pt x="38" y="51"/>
                      </a:cubicBezTo>
                      <a:cubicBezTo>
                        <a:pt x="39" y="52"/>
                        <a:pt x="39" y="54"/>
                        <a:pt x="39" y="55"/>
                      </a:cubicBezTo>
                      <a:cubicBezTo>
                        <a:pt x="39" y="59"/>
                        <a:pt x="38" y="62"/>
                        <a:pt x="38" y="65"/>
                      </a:cubicBezTo>
                      <a:cubicBezTo>
                        <a:pt x="38" y="69"/>
                        <a:pt x="38" y="75"/>
                        <a:pt x="38" y="79"/>
                      </a:cubicBezTo>
                      <a:cubicBezTo>
                        <a:pt x="45" y="79"/>
                        <a:pt x="45" y="79"/>
                        <a:pt x="45" y="79"/>
                      </a:cubicBezTo>
                      <a:cubicBezTo>
                        <a:pt x="44" y="75"/>
                        <a:pt x="44" y="69"/>
                        <a:pt x="44" y="65"/>
                      </a:cubicBezTo>
                      <a:cubicBezTo>
                        <a:pt x="44" y="62"/>
                        <a:pt x="44" y="59"/>
                        <a:pt x="44" y="55"/>
                      </a:cubicBezTo>
                      <a:cubicBezTo>
                        <a:pt x="44" y="54"/>
                        <a:pt x="43" y="52"/>
                        <a:pt x="44" y="51"/>
                      </a:cubicBezTo>
                      <a:cubicBezTo>
                        <a:pt x="45" y="50"/>
                        <a:pt x="47" y="51"/>
                        <a:pt x="48" y="52"/>
                      </a:cubicBezTo>
                      <a:cubicBezTo>
                        <a:pt x="55" y="55"/>
                        <a:pt x="62" y="64"/>
                        <a:pt x="71" y="63"/>
                      </a:cubicBezTo>
                      <a:cubicBezTo>
                        <a:pt x="76" y="63"/>
                        <a:pt x="78" y="59"/>
                        <a:pt x="80" y="54"/>
                      </a:cubicBezTo>
                      <a:cubicBezTo>
                        <a:pt x="83" y="46"/>
                        <a:pt x="83" y="31"/>
                        <a:pt x="74" y="26"/>
                      </a:cubicBezTo>
                      <a:cubicBezTo>
                        <a:pt x="61" y="18"/>
                        <a:pt x="57" y="43"/>
                        <a:pt x="46" y="44"/>
                      </a:cubicBezTo>
                      <a:cubicBezTo>
                        <a:pt x="44" y="44"/>
                        <a:pt x="44" y="43"/>
                        <a:pt x="45" y="41"/>
                      </a:cubicBezTo>
                      <a:cubicBezTo>
                        <a:pt x="46" y="38"/>
                        <a:pt x="48" y="35"/>
                        <a:pt x="50" y="32"/>
                      </a:cubicBezTo>
                      <a:cubicBezTo>
                        <a:pt x="54" y="26"/>
                        <a:pt x="60" y="18"/>
                        <a:pt x="59" y="10"/>
                      </a:cubicBezTo>
                      <a:cubicBezTo>
                        <a:pt x="58" y="2"/>
                        <a:pt x="49" y="0"/>
                        <a:pt x="41" y="0"/>
                      </a:cubicBezTo>
                      <a:cubicBezTo>
                        <a:pt x="33" y="0"/>
                        <a:pt x="24" y="2"/>
                        <a:pt x="23" y="10"/>
                      </a:cubicBezTo>
                      <a:cubicBezTo>
                        <a:pt x="22" y="18"/>
                        <a:pt x="28" y="26"/>
                        <a:pt x="33" y="32"/>
                      </a:cubicBezTo>
                      <a:cubicBezTo>
                        <a:pt x="35" y="35"/>
                        <a:pt x="37" y="38"/>
                        <a:pt x="38" y="41"/>
                      </a:cubicBezTo>
                      <a:cubicBezTo>
                        <a:pt x="38" y="43"/>
                        <a:pt x="39" y="44"/>
                        <a:pt x="36" y="44"/>
                      </a:cubicBezTo>
                      <a:cubicBezTo>
                        <a:pt x="25" y="43"/>
                        <a:pt x="21" y="18"/>
                        <a:pt x="8" y="26"/>
                      </a:cubicBezTo>
                      <a:cubicBezTo>
                        <a:pt x="0" y="31"/>
                        <a:pt x="0" y="46"/>
                        <a:pt x="2" y="54"/>
                      </a:cubicBezTo>
                      <a:cubicBezTo>
                        <a:pt x="4" y="59"/>
                        <a:pt x="7" y="63"/>
                        <a:pt x="11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5" name="Freeform: Shape 173">
                  <a:extLst>
                    <a:ext uri="{FF2B5EF4-FFF2-40B4-BE49-F238E27FC236}">
                      <a16:creationId xmlns:a16="http://schemas.microsoft.com/office/drawing/2014/main" id="{B761064F-432B-3665-0C1A-75835BF18B4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732338" y="1652379"/>
                  <a:ext cx="318607" cy="339439"/>
                </a:xfrm>
                <a:custGeom>
                  <a:avLst/>
                  <a:gdLst>
                    <a:gd name="T0" fmla="*/ 59 w 72"/>
                    <a:gd name="T1" fmla="*/ 53 h 77"/>
                    <a:gd name="T2" fmla="*/ 64 w 72"/>
                    <a:gd name="T3" fmla="*/ 50 h 77"/>
                    <a:gd name="T4" fmla="*/ 71 w 72"/>
                    <a:gd name="T5" fmla="*/ 48 h 77"/>
                    <a:gd name="T6" fmla="*/ 71 w 72"/>
                    <a:gd name="T7" fmla="*/ 38 h 77"/>
                    <a:gd name="T8" fmla="*/ 70 w 72"/>
                    <a:gd name="T9" fmla="*/ 22 h 77"/>
                    <a:gd name="T10" fmla="*/ 53 w 72"/>
                    <a:gd name="T11" fmla="*/ 36 h 77"/>
                    <a:gd name="T12" fmla="*/ 48 w 72"/>
                    <a:gd name="T13" fmla="*/ 42 h 77"/>
                    <a:gd name="T14" fmla="*/ 48 w 72"/>
                    <a:gd name="T15" fmla="*/ 36 h 77"/>
                    <a:gd name="T16" fmla="*/ 54 w 72"/>
                    <a:gd name="T17" fmla="*/ 25 h 77"/>
                    <a:gd name="T18" fmla="*/ 49 w 72"/>
                    <a:gd name="T19" fmla="*/ 15 h 77"/>
                    <a:gd name="T20" fmla="*/ 36 w 72"/>
                    <a:gd name="T21" fmla="*/ 0 h 77"/>
                    <a:gd name="T22" fmla="*/ 36 w 72"/>
                    <a:gd name="T23" fmla="*/ 0 h 77"/>
                    <a:gd name="T24" fmla="*/ 36 w 72"/>
                    <a:gd name="T25" fmla="*/ 0 h 77"/>
                    <a:gd name="T26" fmla="*/ 36 w 72"/>
                    <a:gd name="T27" fmla="*/ 0 h 77"/>
                    <a:gd name="T28" fmla="*/ 36 w 72"/>
                    <a:gd name="T29" fmla="*/ 0 h 77"/>
                    <a:gd name="T30" fmla="*/ 23 w 72"/>
                    <a:gd name="T31" fmla="*/ 15 h 77"/>
                    <a:gd name="T32" fmla="*/ 18 w 72"/>
                    <a:gd name="T33" fmla="*/ 25 h 77"/>
                    <a:gd name="T34" fmla="*/ 23 w 72"/>
                    <a:gd name="T35" fmla="*/ 36 h 77"/>
                    <a:gd name="T36" fmla="*/ 24 w 72"/>
                    <a:gd name="T37" fmla="*/ 42 h 77"/>
                    <a:gd name="T38" fmla="*/ 18 w 72"/>
                    <a:gd name="T39" fmla="*/ 36 h 77"/>
                    <a:gd name="T40" fmla="*/ 2 w 72"/>
                    <a:gd name="T41" fmla="*/ 22 h 77"/>
                    <a:gd name="T42" fmla="*/ 0 w 72"/>
                    <a:gd name="T43" fmla="*/ 38 h 77"/>
                    <a:gd name="T44" fmla="*/ 1 w 72"/>
                    <a:gd name="T45" fmla="*/ 48 h 77"/>
                    <a:gd name="T46" fmla="*/ 7 w 72"/>
                    <a:gd name="T47" fmla="*/ 50 h 77"/>
                    <a:gd name="T48" fmla="*/ 12 w 72"/>
                    <a:gd name="T49" fmla="*/ 53 h 77"/>
                    <a:gd name="T50" fmla="*/ 11 w 72"/>
                    <a:gd name="T51" fmla="*/ 56 h 77"/>
                    <a:gd name="T52" fmla="*/ 0 w 72"/>
                    <a:gd name="T53" fmla="*/ 53 h 77"/>
                    <a:gd name="T54" fmla="*/ 16 w 72"/>
                    <a:gd name="T55" fmla="*/ 75 h 77"/>
                    <a:gd name="T56" fmla="*/ 24 w 72"/>
                    <a:gd name="T57" fmla="*/ 74 h 77"/>
                    <a:gd name="T58" fmla="*/ 31 w 72"/>
                    <a:gd name="T59" fmla="*/ 69 h 77"/>
                    <a:gd name="T60" fmla="*/ 34 w 72"/>
                    <a:gd name="T61" fmla="*/ 68 h 77"/>
                    <a:gd name="T62" fmla="*/ 34 w 72"/>
                    <a:gd name="T63" fmla="*/ 65 h 77"/>
                    <a:gd name="T64" fmla="*/ 36 w 72"/>
                    <a:gd name="T65" fmla="*/ 34 h 77"/>
                    <a:gd name="T66" fmla="*/ 38 w 72"/>
                    <a:gd name="T67" fmla="*/ 65 h 77"/>
                    <a:gd name="T68" fmla="*/ 38 w 72"/>
                    <a:gd name="T69" fmla="*/ 68 h 77"/>
                    <a:gd name="T70" fmla="*/ 40 w 72"/>
                    <a:gd name="T71" fmla="*/ 69 h 77"/>
                    <a:gd name="T72" fmla="*/ 47 w 72"/>
                    <a:gd name="T73" fmla="*/ 74 h 77"/>
                    <a:gd name="T74" fmla="*/ 55 w 72"/>
                    <a:gd name="T75" fmla="*/ 75 h 77"/>
                    <a:gd name="T76" fmla="*/ 71 w 72"/>
                    <a:gd name="T77" fmla="*/ 53 h 77"/>
                    <a:gd name="T78" fmla="*/ 60 w 72"/>
                    <a:gd name="T79" fmla="*/ 56 h 77"/>
                    <a:gd name="T80" fmla="*/ 59 w 72"/>
                    <a:gd name="T81" fmla="*/ 53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2" h="77">
                      <a:moveTo>
                        <a:pt x="59" y="53"/>
                      </a:moveTo>
                      <a:cubicBezTo>
                        <a:pt x="61" y="51"/>
                        <a:pt x="63" y="51"/>
                        <a:pt x="64" y="50"/>
                      </a:cubicBezTo>
                      <a:cubicBezTo>
                        <a:pt x="66" y="49"/>
                        <a:pt x="69" y="49"/>
                        <a:pt x="71" y="48"/>
                      </a:cubicBezTo>
                      <a:cubicBezTo>
                        <a:pt x="71" y="45"/>
                        <a:pt x="72" y="42"/>
                        <a:pt x="71" y="38"/>
                      </a:cubicBezTo>
                      <a:cubicBezTo>
                        <a:pt x="71" y="33"/>
                        <a:pt x="70" y="28"/>
                        <a:pt x="70" y="22"/>
                      </a:cubicBezTo>
                      <a:cubicBezTo>
                        <a:pt x="63" y="26"/>
                        <a:pt x="56" y="28"/>
                        <a:pt x="53" y="36"/>
                      </a:cubicBezTo>
                      <a:cubicBezTo>
                        <a:pt x="53" y="38"/>
                        <a:pt x="51" y="43"/>
                        <a:pt x="48" y="42"/>
                      </a:cubicBezTo>
                      <a:cubicBezTo>
                        <a:pt x="46" y="40"/>
                        <a:pt x="47" y="37"/>
                        <a:pt x="48" y="36"/>
                      </a:cubicBezTo>
                      <a:cubicBezTo>
                        <a:pt x="51" y="32"/>
                        <a:pt x="54" y="30"/>
                        <a:pt x="54" y="25"/>
                      </a:cubicBezTo>
                      <a:cubicBezTo>
                        <a:pt x="54" y="21"/>
                        <a:pt x="51" y="18"/>
                        <a:pt x="49" y="15"/>
                      </a:cubicBezTo>
                      <a:cubicBezTo>
                        <a:pt x="45" y="10"/>
                        <a:pt x="40" y="6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6"/>
                        <a:pt x="27" y="10"/>
                        <a:pt x="23" y="15"/>
                      </a:cubicBezTo>
                      <a:cubicBezTo>
                        <a:pt x="20" y="18"/>
                        <a:pt x="18" y="21"/>
                        <a:pt x="18" y="25"/>
                      </a:cubicBezTo>
                      <a:cubicBezTo>
                        <a:pt x="18" y="30"/>
                        <a:pt x="21" y="32"/>
                        <a:pt x="23" y="36"/>
                      </a:cubicBezTo>
                      <a:cubicBezTo>
                        <a:pt x="24" y="37"/>
                        <a:pt x="26" y="40"/>
                        <a:pt x="24" y="42"/>
                      </a:cubicBezTo>
                      <a:cubicBezTo>
                        <a:pt x="21" y="43"/>
                        <a:pt x="19" y="38"/>
                        <a:pt x="18" y="36"/>
                      </a:cubicBezTo>
                      <a:cubicBezTo>
                        <a:pt x="16" y="28"/>
                        <a:pt x="9" y="26"/>
                        <a:pt x="2" y="22"/>
                      </a:cubicBezTo>
                      <a:cubicBezTo>
                        <a:pt x="2" y="28"/>
                        <a:pt x="1" y="33"/>
                        <a:pt x="0" y="38"/>
                      </a:cubicBezTo>
                      <a:cubicBezTo>
                        <a:pt x="0" y="42"/>
                        <a:pt x="0" y="45"/>
                        <a:pt x="1" y="48"/>
                      </a:cubicBezTo>
                      <a:cubicBezTo>
                        <a:pt x="3" y="49"/>
                        <a:pt x="5" y="49"/>
                        <a:pt x="7" y="50"/>
                      </a:cubicBezTo>
                      <a:cubicBezTo>
                        <a:pt x="9" y="51"/>
                        <a:pt x="11" y="51"/>
                        <a:pt x="12" y="53"/>
                      </a:cubicBezTo>
                      <a:cubicBezTo>
                        <a:pt x="14" y="54"/>
                        <a:pt x="14" y="57"/>
                        <a:pt x="11" y="56"/>
                      </a:cubicBezTo>
                      <a:cubicBezTo>
                        <a:pt x="8" y="56"/>
                        <a:pt x="4" y="52"/>
                        <a:pt x="0" y="53"/>
                      </a:cubicBezTo>
                      <a:cubicBezTo>
                        <a:pt x="2" y="62"/>
                        <a:pt x="7" y="71"/>
                        <a:pt x="16" y="75"/>
                      </a:cubicBezTo>
                      <a:cubicBezTo>
                        <a:pt x="20" y="77"/>
                        <a:pt x="21" y="76"/>
                        <a:pt x="24" y="74"/>
                      </a:cubicBezTo>
                      <a:cubicBezTo>
                        <a:pt x="27" y="72"/>
                        <a:pt x="28" y="70"/>
                        <a:pt x="31" y="69"/>
                      </a:cubicBezTo>
                      <a:cubicBezTo>
                        <a:pt x="33" y="69"/>
                        <a:pt x="34" y="70"/>
                        <a:pt x="34" y="68"/>
                      </a:cubicBezTo>
                      <a:cubicBezTo>
                        <a:pt x="34" y="67"/>
                        <a:pt x="34" y="66"/>
                        <a:pt x="34" y="65"/>
                      </a:cubicBezTo>
                      <a:cubicBezTo>
                        <a:pt x="35" y="53"/>
                        <a:pt x="35" y="46"/>
                        <a:pt x="36" y="34"/>
                      </a:cubicBezTo>
                      <a:cubicBezTo>
                        <a:pt x="36" y="46"/>
                        <a:pt x="37" y="53"/>
                        <a:pt x="38" y="65"/>
                      </a:cubicBezTo>
                      <a:cubicBezTo>
                        <a:pt x="38" y="66"/>
                        <a:pt x="38" y="67"/>
                        <a:pt x="38" y="68"/>
                      </a:cubicBezTo>
                      <a:cubicBezTo>
                        <a:pt x="38" y="70"/>
                        <a:pt x="39" y="69"/>
                        <a:pt x="40" y="69"/>
                      </a:cubicBezTo>
                      <a:cubicBezTo>
                        <a:pt x="43" y="70"/>
                        <a:pt x="45" y="72"/>
                        <a:pt x="47" y="74"/>
                      </a:cubicBezTo>
                      <a:cubicBezTo>
                        <a:pt x="50" y="76"/>
                        <a:pt x="52" y="77"/>
                        <a:pt x="55" y="75"/>
                      </a:cubicBezTo>
                      <a:cubicBezTo>
                        <a:pt x="65" y="71"/>
                        <a:pt x="70" y="62"/>
                        <a:pt x="71" y="53"/>
                      </a:cubicBezTo>
                      <a:cubicBezTo>
                        <a:pt x="68" y="52"/>
                        <a:pt x="64" y="56"/>
                        <a:pt x="60" y="56"/>
                      </a:cubicBezTo>
                      <a:cubicBezTo>
                        <a:pt x="58" y="57"/>
                        <a:pt x="58" y="54"/>
                        <a:pt x="59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6" name="Rectangle 174">
                  <a:extLst>
                    <a:ext uri="{FF2B5EF4-FFF2-40B4-BE49-F238E27FC236}">
                      <a16:creationId xmlns:a16="http://schemas.microsoft.com/office/drawing/2014/main" id="{2ED2268B-6BA6-D1FE-A59B-7440C865A6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878162" y="1966084"/>
                  <a:ext cx="22057" cy="10538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7" name="Freeform: Shape 175">
                  <a:extLst>
                    <a:ext uri="{FF2B5EF4-FFF2-40B4-BE49-F238E27FC236}">
                      <a16:creationId xmlns:a16="http://schemas.microsoft.com/office/drawing/2014/main" id="{0DC2950E-C657-E9CD-2182-A63AEB16E1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0861" y="1413423"/>
                  <a:ext cx="30635" cy="162980"/>
                </a:xfrm>
                <a:custGeom>
                  <a:avLst/>
                  <a:gdLst>
                    <a:gd name="T0" fmla="*/ 7 w 7"/>
                    <a:gd name="T1" fmla="*/ 1 h 37"/>
                    <a:gd name="T2" fmla="*/ 4 w 7"/>
                    <a:gd name="T3" fmla="*/ 0 h 37"/>
                    <a:gd name="T4" fmla="*/ 4 w 7"/>
                    <a:gd name="T5" fmla="*/ 0 h 37"/>
                    <a:gd name="T6" fmla="*/ 0 w 7"/>
                    <a:gd name="T7" fmla="*/ 1 h 37"/>
                    <a:gd name="T8" fmla="*/ 0 w 7"/>
                    <a:gd name="T9" fmla="*/ 37 h 37"/>
                    <a:gd name="T10" fmla="*/ 7 w 7"/>
                    <a:gd name="T11" fmla="*/ 37 h 37"/>
                    <a:gd name="T12" fmla="*/ 7 w 7"/>
                    <a:gd name="T13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37">
                      <a:moveTo>
                        <a:pt x="7" y="1"/>
                      </a:moveTo>
                      <a:cubicBezTo>
                        <a:pt x="6" y="1"/>
                        <a:pt x="5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1" y="1"/>
                        <a:pt x="0" y="1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7" y="37"/>
                        <a:pt x="7" y="37"/>
                        <a:pt x="7" y="37"/>
                      </a:cubicBezTo>
                      <a:lnTo>
                        <a:pt x="7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8" name="Freeform: Shape 176">
                  <a:extLst>
                    <a:ext uri="{FF2B5EF4-FFF2-40B4-BE49-F238E27FC236}">
                      <a16:creationId xmlns:a16="http://schemas.microsoft.com/office/drawing/2014/main" id="{D1D30C7E-C9CC-A36A-A86F-50DC198AF3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0861" y="1192849"/>
                  <a:ext cx="30635" cy="22057"/>
                </a:xfrm>
                <a:custGeom>
                  <a:avLst/>
                  <a:gdLst>
                    <a:gd name="T0" fmla="*/ 5 w 7"/>
                    <a:gd name="T1" fmla="*/ 5 h 5"/>
                    <a:gd name="T2" fmla="*/ 5 w 7"/>
                    <a:gd name="T3" fmla="*/ 5 h 5"/>
                    <a:gd name="T4" fmla="*/ 7 w 7"/>
                    <a:gd name="T5" fmla="*/ 5 h 5"/>
                    <a:gd name="T6" fmla="*/ 7 w 7"/>
                    <a:gd name="T7" fmla="*/ 0 h 5"/>
                    <a:gd name="T8" fmla="*/ 0 w 7"/>
                    <a:gd name="T9" fmla="*/ 0 h 5"/>
                    <a:gd name="T10" fmla="*/ 0 w 7"/>
                    <a:gd name="T11" fmla="*/ 5 h 5"/>
                    <a:gd name="T12" fmla="*/ 5 w 7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5">
                      <a:moveTo>
                        <a:pt x="5" y="5"/>
                      </a:move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6" y="5"/>
                        <a:pt x="7" y="5"/>
                        <a:pt x="7" y="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5"/>
                        <a:pt x="3" y="5"/>
                        <a:pt x="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9" name="Freeform: Shape 177">
                  <a:extLst>
                    <a:ext uri="{FF2B5EF4-FFF2-40B4-BE49-F238E27FC236}">
                      <a16:creationId xmlns:a16="http://schemas.microsoft.com/office/drawing/2014/main" id="{B719BDD9-8BE6-6C3A-1978-C70FBD33DEA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788517" y="1223484"/>
                  <a:ext cx="305128" cy="220574"/>
                </a:xfrm>
                <a:custGeom>
                  <a:avLst/>
                  <a:gdLst>
                    <a:gd name="T0" fmla="*/ 37 w 69"/>
                    <a:gd name="T1" fmla="*/ 0 h 50"/>
                    <a:gd name="T2" fmla="*/ 35 w 69"/>
                    <a:gd name="T3" fmla="*/ 0 h 50"/>
                    <a:gd name="T4" fmla="*/ 35 w 69"/>
                    <a:gd name="T5" fmla="*/ 0 h 50"/>
                    <a:gd name="T6" fmla="*/ 30 w 69"/>
                    <a:gd name="T7" fmla="*/ 0 h 50"/>
                    <a:gd name="T8" fmla="*/ 1 w 69"/>
                    <a:gd name="T9" fmla="*/ 33 h 50"/>
                    <a:gd name="T10" fmla="*/ 3 w 69"/>
                    <a:gd name="T11" fmla="*/ 46 h 50"/>
                    <a:gd name="T12" fmla="*/ 4 w 69"/>
                    <a:gd name="T13" fmla="*/ 48 h 50"/>
                    <a:gd name="T14" fmla="*/ 6 w 69"/>
                    <a:gd name="T15" fmla="*/ 46 h 50"/>
                    <a:gd name="T16" fmla="*/ 14 w 69"/>
                    <a:gd name="T17" fmla="*/ 40 h 50"/>
                    <a:gd name="T18" fmla="*/ 15 w 69"/>
                    <a:gd name="T19" fmla="*/ 40 h 50"/>
                    <a:gd name="T20" fmla="*/ 23 w 69"/>
                    <a:gd name="T21" fmla="*/ 46 h 50"/>
                    <a:gd name="T22" fmla="*/ 24 w 69"/>
                    <a:gd name="T23" fmla="*/ 48 h 50"/>
                    <a:gd name="T24" fmla="*/ 25 w 69"/>
                    <a:gd name="T25" fmla="*/ 46 h 50"/>
                    <a:gd name="T26" fmla="*/ 30 w 69"/>
                    <a:gd name="T27" fmla="*/ 42 h 50"/>
                    <a:gd name="T28" fmla="*/ 34 w 69"/>
                    <a:gd name="T29" fmla="*/ 41 h 50"/>
                    <a:gd name="T30" fmla="*/ 34 w 69"/>
                    <a:gd name="T31" fmla="*/ 41 h 50"/>
                    <a:gd name="T32" fmla="*/ 37 w 69"/>
                    <a:gd name="T33" fmla="*/ 42 h 50"/>
                    <a:gd name="T34" fmla="*/ 43 w 69"/>
                    <a:gd name="T35" fmla="*/ 47 h 50"/>
                    <a:gd name="T36" fmla="*/ 44 w 69"/>
                    <a:gd name="T37" fmla="*/ 48 h 50"/>
                    <a:gd name="T38" fmla="*/ 45 w 69"/>
                    <a:gd name="T39" fmla="*/ 47 h 50"/>
                    <a:gd name="T40" fmla="*/ 54 w 69"/>
                    <a:gd name="T41" fmla="*/ 41 h 50"/>
                    <a:gd name="T42" fmla="*/ 54 w 69"/>
                    <a:gd name="T43" fmla="*/ 41 h 50"/>
                    <a:gd name="T44" fmla="*/ 62 w 69"/>
                    <a:gd name="T45" fmla="*/ 47 h 50"/>
                    <a:gd name="T46" fmla="*/ 63 w 69"/>
                    <a:gd name="T47" fmla="*/ 49 h 50"/>
                    <a:gd name="T48" fmla="*/ 64 w 69"/>
                    <a:gd name="T49" fmla="*/ 50 h 50"/>
                    <a:gd name="T50" fmla="*/ 64 w 69"/>
                    <a:gd name="T51" fmla="*/ 49 h 50"/>
                    <a:gd name="T52" fmla="*/ 65 w 69"/>
                    <a:gd name="T53" fmla="*/ 47 h 50"/>
                    <a:gd name="T54" fmla="*/ 68 w 69"/>
                    <a:gd name="T55" fmla="*/ 35 h 50"/>
                    <a:gd name="T56" fmla="*/ 37 w 69"/>
                    <a:gd name="T57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69" h="50">
                      <a:moveTo>
                        <a:pt x="37" y="0"/>
                      </a:moveTo>
                      <a:cubicBezTo>
                        <a:pt x="37" y="0"/>
                        <a:pt x="36" y="0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0"/>
                        <a:pt x="32" y="0"/>
                        <a:pt x="30" y="0"/>
                      </a:cubicBezTo>
                      <a:cubicBezTo>
                        <a:pt x="14" y="2"/>
                        <a:pt x="1" y="16"/>
                        <a:pt x="1" y="33"/>
                      </a:cubicBezTo>
                      <a:cubicBezTo>
                        <a:pt x="0" y="38"/>
                        <a:pt x="1" y="42"/>
                        <a:pt x="3" y="46"/>
                      </a:cubicBezTo>
                      <a:cubicBezTo>
                        <a:pt x="3" y="47"/>
                        <a:pt x="4" y="48"/>
                        <a:pt x="4" y="48"/>
                      </a:cubicBezTo>
                      <a:cubicBezTo>
                        <a:pt x="5" y="48"/>
                        <a:pt x="5" y="47"/>
                        <a:pt x="6" y="46"/>
                      </a:cubicBezTo>
                      <a:cubicBezTo>
                        <a:pt x="7" y="43"/>
                        <a:pt x="11" y="40"/>
                        <a:pt x="14" y="40"/>
                      </a:cubicBezTo>
                      <a:cubicBezTo>
                        <a:pt x="14" y="40"/>
                        <a:pt x="15" y="40"/>
                        <a:pt x="15" y="40"/>
                      </a:cubicBezTo>
                      <a:cubicBezTo>
                        <a:pt x="18" y="41"/>
                        <a:pt x="22" y="43"/>
                        <a:pt x="23" y="46"/>
                      </a:cubicBezTo>
                      <a:cubicBezTo>
                        <a:pt x="24" y="47"/>
                        <a:pt x="24" y="48"/>
                        <a:pt x="24" y="48"/>
                      </a:cubicBezTo>
                      <a:cubicBezTo>
                        <a:pt x="24" y="48"/>
                        <a:pt x="25" y="47"/>
                        <a:pt x="25" y="46"/>
                      </a:cubicBezTo>
                      <a:cubicBezTo>
                        <a:pt x="26" y="44"/>
                        <a:pt x="28" y="42"/>
                        <a:pt x="30" y="42"/>
                      </a:cubicBezTo>
                      <a:cubicBezTo>
                        <a:pt x="31" y="41"/>
                        <a:pt x="33" y="41"/>
                        <a:pt x="34" y="41"/>
                      </a:cubicBez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5" y="41"/>
                        <a:pt x="36" y="41"/>
                        <a:pt x="37" y="42"/>
                      </a:cubicBezTo>
                      <a:cubicBezTo>
                        <a:pt x="40" y="42"/>
                        <a:pt x="42" y="44"/>
                        <a:pt x="43" y="47"/>
                      </a:cubicBezTo>
                      <a:cubicBezTo>
                        <a:pt x="44" y="48"/>
                        <a:pt x="44" y="48"/>
                        <a:pt x="44" y="48"/>
                      </a:cubicBezTo>
                      <a:cubicBezTo>
                        <a:pt x="44" y="48"/>
                        <a:pt x="44" y="48"/>
                        <a:pt x="45" y="47"/>
                      </a:cubicBezTo>
                      <a:cubicBezTo>
                        <a:pt x="47" y="44"/>
                        <a:pt x="50" y="41"/>
                        <a:pt x="54" y="41"/>
                      </a:cubicBezTo>
                      <a:cubicBezTo>
                        <a:pt x="54" y="41"/>
                        <a:pt x="54" y="41"/>
                        <a:pt x="54" y="41"/>
                      </a:cubicBezTo>
                      <a:cubicBezTo>
                        <a:pt x="58" y="41"/>
                        <a:pt x="61" y="44"/>
                        <a:pt x="62" y="47"/>
                      </a:cubicBezTo>
                      <a:cubicBezTo>
                        <a:pt x="63" y="48"/>
                        <a:pt x="63" y="49"/>
                        <a:pt x="63" y="49"/>
                      </a:cubicBezTo>
                      <a:cubicBezTo>
                        <a:pt x="63" y="50"/>
                        <a:pt x="63" y="50"/>
                        <a:pt x="64" y="50"/>
                      </a:cubicBezTo>
                      <a:cubicBezTo>
                        <a:pt x="64" y="50"/>
                        <a:pt x="64" y="50"/>
                        <a:pt x="64" y="49"/>
                      </a:cubicBezTo>
                      <a:cubicBezTo>
                        <a:pt x="65" y="49"/>
                        <a:pt x="65" y="48"/>
                        <a:pt x="65" y="47"/>
                      </a:cubicBezTo>
                      <a:cubicBezTo>
                        <a:pt x="67" y="44"/>
                        <a:pt x="68" y="39"/>
                        <a:pt x="68" y="35"/>
                      </a:cubicBezTo>
                      <a:cubicBezTo>
                        <a:pt x="69" y="17"/>
                        <a:pt x="55" y="2"/>
                        <a:pt x="3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0" name="Freeform: Shape 178">
                  <a:extLst>
                    <a:ext uri="{FF2B5EF4-FFF2-40B4-BE49-F238E27FC236}">
                      <a16:creationId xmlns:a16="http://schemas.microsoft.com/office/drawing/2014/main" id="{ECB875A0-CCDD-F93D-C889-4DA8A0F9444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1092" y="4491660"/>
                  <a:ext cx="118865" cy="84553"/>
                </a:xfrm>
                <a:custGeom>
                  <a:avLst/>
                  <a:gdLst>
                    <a:gd name="T0" fmla="*/ 17 w 27"/>
                    <a:gd name="T1" fmla="*/ 5 h 19"/>
                    <a:gd name="T2" fmla="*/ 24 w 27"/>
                    <a:gd name="T3" fmla="*/ 1 h 19"/>
                    <a:gd name="T4" fmla="*/ 27 w 27"/>
                    <a:gd name="T5" fmla="*/ 0 h 19"/>
                    <a:gd name="T6" fmla="*/ 16 w 27"/>
                    <a:gd name="T7" fmla="*/ 1 h 19"/>
                    <a:gd name="T8" fmla="*/ 9 w 27"/>
                    <a:gd name="T9" fmla="*/ 7 h 19"/>
                    <a:gd name="T10" fmla="*/ 5 w 27"/>
                    <a:gd name="T11" fmla="*/ 12 h 19"/>
                    <a:gd name="T12" fmla="*/ 0 w 27"/>
                    <a:gd name="T13" fmla="*/ 19 h 19"/>
                    <a:gd name="T14" fmla="*/ 9 w 27"/>
                    <a:gd name="T15" fmla="*/ 15 h 19"/>
                    <a:gd name="T16" fmla="*/ 17 w 27"/>
                    <a:gd name="T17" fmla="*/ 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" h="19">
                      <a:moveTo>
                        <a:pt x="17" y="5"/>
                      </a:moveTo>
                      <a:cubicBezTo>
                        <a:pt x="19" y="4"/>
                        <a:pt x="21" y="2"/>
                        <a:pt x="24" y="1"/>
                      </a:cubicBezTo>
                      <a:cubicBezTo>
                        <a:pt x="24" y="1"/>
                        <a:pt x="26" y="0"/>
                        <a:pt x="27" y="0"/>
                      </a:cubicBezTo>
                      <a:cubicBezTo>
                        <a:pt x="23" y="0"/>
                        <a:pt x="19" y="0"/>
                        <a:pt x="16" y="1"/>
                      </a:cubicBezTo>
                      <a:cubicBezTo>
                        <a:pt x="13" y="2"/>
                        <a:pt x="10" y="4"/>
                        <a:pt x="9" y="7"/>
                      </a:cubicBezTo>
                      <a:cubicBezTo>
                        <a:pt x="7" y="9"/>
                        <a:pt x="6" y="11"/>
                        <a:pt x="5" y="12"/>
                      </a:cubicBezTo>
                      <a:cubicBezTo>
                        <a:pt x="4" y="15"/>
                        <a:pt x="3" y="18"/>
                        <a:pt x="0" y="19"/>
                      </a:cubicBezTo>
                      <a:cubicBezTo>
                        <a:pt x="3" y="19"/>
                        <a:pt x="7" y="17"/>
                        <a:pt x="9" y="15"/>
                      </a:cubicBezTo>
                      <a:cubicBezTo>
                        <a:pt x="13" y="12"/>
                        <a:pt x="15" y="9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1" name="Freeform: Shape 179">
                  <a:extLst>
                    <a:ext uri="{FF2B5EF4-FFF2-40B4-BE49-F238E27FC236}">
                      <a16:creationId xmlns:a16="http://schemas.microsoft.com/office/drawing/2014/main" id="{84805628-511A-84C9-0998-FB1904CF31F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9670" y="4491660"/>
                  <a:ext cx="154402" cy="106611"/>
                </a:xfrm>
                <a:custGeom>
                  <a:avLst/>
                  <a:gdLst>
                    <a:gd name="T0" fmla="*/ 23 w 35"/>
                    <a:gd name="T1" fmla="*/ 3 h 24"/>
                    <a:gd name="T2" fmla="*/ 14 w 35"/>
                    <a:gd name="T3" fmla="*/ 11 h 24"/>
                    <a:gd name="T4" fmla="*/ 8 w 35"/>
                    <a:gd name="T5" fmla="*/ 17 h 24"/>
                    <a:gd name="T6" fmla="*/ 0 w 35"/>
                    <a:gd name="T7" fmla="*/ 20 h 24"/>
                    <a:gd name="T8" fmla="*/ 19 w 35"/>
                    <a:gd name="T9" fmla="*/ 20 h 24"/>
                    <a:gd name="T10" fmla="*/ 30 w 35"/>
                    <a:gd name="T11" fmla="*/ 6 h 24"/>
                    <a:gd name="T12" fmla="*/ 33 w 35"/>
                    <a:gd name="T13" fmla="*/ 2 h 24"/>
                    <a:gd name="T14" fmla="*/ 35 w 35"/>
                    <a:gd name="T15" fmla="*/ 1 h 24"/>
                    <a:gd name="T16" fmla="*/ 23 w 35"/>
                    <a:gd name="T17" fmla="*/ 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24">
                      <a:moveTo>
                        <a:pt x="23" y="3"/>
                      </a:moveTo>
                      <a:cubicBezTo>
                        <a:pt x="19" y="5"/>
                        <a:pt x="17" y="7"/>
                        <a:pt x="14" y="11"/>
                      </a:cubicBezTo>
                      <a:cubicBezTo>
                        <a:pt x="12" y="13"/>
                        <a:pt x="10" y="16"/>
                        <a:pt x="8" y="17"/>
                      </a:cubicBezTo>
                      <a:cubicBezTo>
                        <a:pt x="5" y="19"/>
                        <a:pt x="3" y="20"/>
                        <a:pt x="0" y="20"/>
                      </a:cubicBezTo>
                      <a:cubicBezTo>
                        <a:pt x="6" y="24"/>
                        <a:pt x="13" y="24"/>
                        <a:pt x="19" y="20"/>
                      </a:cubicBezTo>
                      <a:cubicBezTo>
                        <a:pt x="25" y="17"/>
                        <a:pt x="27" y="12"/>
                        <a:pt x="30" y="6"/>
                      </a:cubicBezTo>
                      <a:cubicBezTo>
                        <a:pt x="31" y="5"/>
                        <a:pt x="32" y="3"/>
                        <a:pt x="33" y="2"/>
                      </a:cubicBezTo>
                      <a:cubicBezTo>
                        <a:pt x="34" y="2"/>
                        <a:pt x="35" y="1"/>
                        <a:pt x="35" y="1"/>
                      </a:cubicBezTo>
                      <a:cubicBezTo>
                        <a:pt x="31" y="0"/>
                        <a:pt x="27" y="1"/>
                        <a:pt x="2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2" name="Freeform: Shape 180">
                  <a:extLst>
                    <a:ext uri="{FF2B5EF4-FFF2-40B4-BE49-F238E27FC236}">
                      <a16:creationId xmlns:a16="http://schemas.microsoft.com/office/drawing/2014/main" id="{D228DF94-415D-6028-4BED-61016B190A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1092" y="4403430"/>
                  <a:ext cx="101709" cy="71074"/>
                </a:xfrm>
                <a:custGeom>
                  <a:avLst/>
                  <a:gdLst>
                    <a:gd name="T0" fmla="*/ 8 w 23"/>
                    <a:gd name="T1" fmla="*/ 6 h 16"/>
                    <a:gd name="T2" fmla="*/ 5 w 23"/>
                    <a:gd name="T3" fmla="*/ 11 h 16"/>
                    <a:gd name="T4" fmla="*/ 0 w 23"/>
                    <a:gd name="T5" fmla="*/ 16 h 16"/>
                    <a:gd name="T6" fmla="*/ 8 w 23"/>
                    <a:gd name="T7" fmla="*/ 13 h 16"/>
                    <a:gd name="T8" fmla="*/ 15 w 23"/>
                    <a:gd name="T9" fmla="*/ 5 h 16"/>
                    <a:gd name="T10" fmla="*/ 20 w 23"/>
                    <a:gd name="T11" fmla="*/ 1 h 16"/>
                    <a:gd name="T12" fmla="*/ 23 w 23"/>
                    <a:gd name="T13" fmla="*/ 0 h 16"/>
                    <a:gd name="T14" fmla="*/ 14 w 23"/>
                    <a:gd name="T15" fmla="*/ 1 h 16"/>
                    <a:gd name="T16" fmla="*/ 8 w 23"/>
                    <a:gd name="T17" fmla="*/ 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16">
                      <a:moveTo>
                        <a:pt x="8" y="6"/>
                      </a:moveTo>
                      <a:cubicBezTo>
                        <a:pt x="6" y="8"/>
                        <a:pt x="6" y="9"/>
                        <a:pt x="5" y="11"/>
                      </a:cubicBezTo>
                      <a:cubicBezTo>
                        <a:pt x="4" y="13"/>
                        <a:pt x="2" y="15"/>
                        <a:pt x="0" y="16"/>
                      </a:cubicBezTo>
                      <a:cubicBezTo>
                        <a:pt x="3" y="16"/>
                        <a:pt x="6" y="15"/>
                        <a:pt x="8" y="13"/>
                      </a:cubicBezTo>
                      <a:cubicBezTo>
                        <a:pt x="11" y="11"/>
                        <a:pt x="13" y="7"/>
                        <a:pt x="15" y="5"/>
                      </a:cubicBezTo>
                      <a:cubicBezTo>
                        <a:pt x="17" y="3"/>
                        <a:pt x="18" y="2"/>
                        <a:pt x="20" y="1"/>
                      </a:cubicBezTo>
                      <a:cubicBezTo>
                        <a:pt x="21" y="1"/>
                        <a:pt x="22" y="0"/>
                        <a:pt x="23" y="0"/>
                      </a:cubicBezTo>
                      <a:cubicBezTo>
                        <a:pt x="20" y="0"/>
                        <a:pt x="17" y="0"/>
                        <a:pt x="14" y="1"/>
                      </a:cubicBezTo>
                      <a:cubicBezTo>
                        <a:pt x="11" y="2"/>
                        <a:pt x="9" y="4"/>
                        <a:pt x="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3" name="Freeform: Shape 181">
                  <a:extLst>
                    <a:ext uri="{FF2B5EF4-FFF2-40B4-BE49-F238E27FC236}">
                      <a16:creationId xmlns:a16="http://schemas.microsoft.com/office/drawing/2014/main" id="{6D070937-7615-E448-4A1E-CF26B91F6D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9670" y="4403430"/>
                  <a:ext cx="132345" cy="93131"/>
                </a:xfrm>
                <a:custGeom>
                  <a:avLst/>
                  <a:gdLst>
                    <a:gd name="T0" fmla="*/ 28 w 30"/>
                    <a:gd name="T1" fmla="*/ 2 h 21"/>
                    <a:gd name="T2" fmla="*/ 30 w 30"/>
                    <a:gd name="T3" fmla="*/ 1 h 21"/>
                    <a:gd name="T4" fmla="*/ 19 w 30"/>
                    <a:gd name="T5" fmla="*/ 2 h 21"/>
                    <a:gd name="T6" fmla="*/ 12 w 30"/>
                    <a:gd name="T7" fmla="*/ 9 h 21"/>
                    <a:gd name="T8" fmla="*/ 6 w 30"/>
                    <a:gd name="T9" fmla="*/ 15 h 21"/>
                    <a:gd name="T10" fmla="*/ 0 w 30"/>
                    <a:gd name="T11" fmla="*/ 18 h 21"/>
                    <a:gd name="T12" fmla="*/ 16 w 30"/>
                    <a:gd name="T13" fmla="*/ 17 h 21"/>
                    <a:gd name="T14" fmla="*/ 25 w 30"/>
                    <a:gd name="T15" fmla="*/ 6 h 21"/>
                    <a:gd name="T16" fmla="*/ 28 w 30"/>
                    <a:gd name="T17" fmla="*/ 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21">
                      <a:moveTo>
                        <a:pt x="28" y="2"/>
                      </a:moveTo>
                      <a:cubicBezTo>
                        <a:pt x="29" y="2"/>
                        <a:pt x="30" y="1"/>
                        <a:pt x="30" y="1"/>
                      </a:cubicBezTo>
                      <a:cubicBezTo>
                        <a:pt x="26" y="0"/>
                        <a:pt x="23" y="1"/>
                        <a:pt x="19" y="2"/>
                      </a:cubicBezTo>
                      <a:cubicBezTo>
                        <a:pt x="16" y="4"/>
                        <a:pt x="14" y="6"/>
                        <a:pt x="12" y="9"/>
                      </a:cubicBezTo>
                      <a:cubicBezTo>
                        <a:pt x="10" y="11"/>
                        <a:pt x="9" y="14"/>
                        <a:pt x="6" y="15"/>
                      </a:cubicBezTo>
                      <a:cubicBezTo>
                        <a:pt x="5" y="16"/>
                        <a:pt x="2" y="17"/>
                        <a:pt x="0" y="18"/>
                      </a:cubicBezTo>
                      <a:cubicBezTo>
                        <a:pt x="5" y="21"/>
                        <a:pt x="11" y="21"/>
                        <a:pt x="16" y="17"/>
                      </a:cubicBezTo>
                      <a:cubicBezTo>
                        <a:pt x="21" y="15"/>
                        <a:pt x="23" y="10"/>
                        <a:pt x="25" y="6"/>
                      </a:cubicBezTo>
                      <a:cubicBezTo>
                        <a:pt x="26" y="4"/>
                        <a:pt x="27" y="3"/>
                        <a:pt x="2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4" name="Freeform: Shape 182">
                  <a:extLst>
                    <a:ext uri="{FF2B5EF4-FFF2-40B4-BE49-F238E27FC236}">
                      <a16:creationId xmlns:a16="http://schemas.microsoft.com/office/drawing/2014/main" id="{95E89C69-AC5D-9459-0F9C-39DDEF1CA36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72424" y="4491660"/>
                  <a:ext cx="115189" cy="84553"/>
                </a:xfrm>
                <a:custGeom>
                  <a:avLst/>
                  <a:gdLst>
                    <a:gd name="T0" fmla="*/ 9 w 26"/>
                    <a:gd name="T1" fmla="*/ 5 h 19"/>
                    <a:gd name="T2" fmla="*/ 17 w 26"/>
                    <a:gd name="T3" fmla="*/ 15 h 19"/>
                    <a:gd name="T4" fmla="*/ 26 w 26"/>
                    <a:gd name="T5" fmla="*/ 19 h 19"/>
                    <a:gd name="T6" fmla="*/ 21 w 26"/>
                    <a:gd name="T7" fmla="*/ 12 h 19"/>
                    <a:gd name="T8" fmla="*/ 18 w 26"/>
                    <a:gd name="T9" fmla="*/ 7 h 19"/>
                    <a:gd name="T10" fmla="*/ 11 w 26"/>
                    <a:gd name="T11" fmla="*/ 1 h 19"/>
                    <a:gd name="T12" fmla="*/ 0 w 26"/>
                    <a:gd name="T13" fmla="*/ 0 h 19"/>
                    <a:gd name="T14" fmla="*/ 3 w 26"/>
                    <a:gd name="T15" fmla="*/ 1 h 19"/>
                    <a:gd name="T16" fmla="*/ 9 w 26"/>
                    <a:gd name="T17" fmla="*/ 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9">
                      <a:moveTo>
                        <a:pt x="9" y="5"/>
                      </a:moveTo>
                      <a:cubicBezTo>
                        <a:pt x="12" y="9"/>
                        <a:pt x="14" y="12"/>
                        <a:pt x="17" y="15"/>
                      </a:cubicBezTo>
                      <a:cubicBezTo>
                        <a:pt x="20" y="17"/>
                        <a:pt x="23" y="19"/>
                        <a:pt x="26" y="19"/>
                      </a:cubicBezTo>
                      <a:cubicBezTo>
                        <a:pt x="24" y="18"/>
                        <a:pt x="22" y="15"/>
                        <a:pt x="21" y="12"/>
                      </a:cubicBezTo>
                      <a:cubicBezTo>
                        <a:pt x="20" y="11"/>
                        <a:pt x="19" y="9"/>
                        <a:pt x="18" y="7"/>
                      </a:cubicBezTo>
                      <a:cubicBezTo>
                        <a:pt x="16" y="4"/>
                        <a:pt x="14" y="2"/>
                        <a:pt x="11" y="1"/>
                      </a:cubicBezTo>
                      <a:cubicBezTo>
                        <a:pt x="7" y="0"/>
                        <a:pt x="3" y="0"/>
                        <a:pt x="0" y="0"/>
                      </a:cubicBezTo>
                      <a:cubicBezTo>
                        <a:pt x="1" y="0"/>
                        <a:pt x="2" y="1"/>
                        <a:pt x="3" y="1"/>
                      </a:cubicBezTo>
                      <a:cubicBezTo>
                        <a:pt x="5" y="2"/>
                        <a:pt x="7" y="4"/>
                        <a:pt x="9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5" name="Freeform: Shape 183">
                  <a:extLst>
                    <a:ext uri="{FF2B5EF4-FFF2-40B4-BE49-F238E27FC236}">
                      <a16:creationId xmlns:a16="http://schemas.microsoft.com/office/drawing/2014/main" id="{899E1CB1-D69A-94EC-63C2-2146FD0E15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24633" y="4491660"/>
                  <a:ext cx="154402" cy="106611"/>
                </a:xfrm>
                <a:custGeom>
                  <a:avLst/>
                  <a:gdLst>
                    <a:gd name="T0" fmla="*/ 6 w 35"/>
                    <a:gd name="T1" fmla="*/ 6 h 24"/>
                    <a:gd name="T2" fmla="*/ 16 w 35"/>
                    <a:gd name="T3" fmla="*/ 20 h 24"/>
                    <a:gd name="T4" fmla="*/ 35 w 35"/>
                    <a:gd name="T5" fmla="*/ 20 h 24"/>
                    <a:gd name="T6" fmla="*/ 28 w 35"/>
                    <a:gd name="T7" fmla="*/ 17 h 24"/>
                    <a:gd name="T8" fmla="*/ 21 w 35"/>
                    <a:gd name="T9" fmla="*/ 11 h 24"/>
                    <a:gd name="T10" fmla="*/ 13 w 35"/>
                    <a:gd name="T11" fmla="*/ 3 h 24"/>
                    <a:gd name="T12" fmla="*/ 0 w 35"/>
                    <a:gd name="T13" fmla="*/ 1 h 24"/>
                    <a:gd name="T14" fmla="*/ 2 w 35"/>
                    <a:gd name="T15" fmla="*/ 2 h 24"/>
                    <a:gd name="T16" fmla="*/ 6 w 35"/>
                    <a:gd name="T17" fmla="*/ 6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24">
                      <a:moveTo>
                        <a:pt x="6" y="6"/>
                      </a:moveTo>
                      <a:cubicBezTo>
                        <a:pt x="9" y="12"/>
                        <a:pt x="11" y="17"/>
                        <a:pt x="16" y="20"/>
                      </a:cubicBezTo>
                      <a:cubicBezTo>
                        <a:pt x="22" y="24"/>
                        <a:pt x="30" y="24"/>
                        <a:pt x="35" y="20"/>
                      </a:cubicBezTo>
                      <a:cubicBezTo>
                        <a:pt x="33" y="20"/>
                        <a:pt x="30" y="19"/>
                        <a:pt x="28" y="17"/>
                      </a:cubicBezTo>
                      <a:cubicBezTo>
                        <a:pt x="25" y="16"/>
                        <a:pt x="23" y="13"/>
                        <a:pt x="21" y="11"/>
                      </a:cubicBezTo>
                      <a:cubicBezTo>
                        <a:pt x="19" y="7"/>
                        <a:pt x="16" y="5"/>
                        <a:pt x="13" y="3"/>
                      </a:cubicBezTo>
                      <a:cubicBezTo>
                        <a:pt x="9" y="1"/>
                        <a:pt x="4" y="0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ubicBezTo>
                        <a:pt x="4" y="3"/>
                        <a:pt x="5" y="5"/>
                        <a:pt x="6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6" name="Freeform: Shape 184">
                  <a:extLst>
                    <a:ext uri="{FF2B5EF4-FFF2-40B4-BE49-F238E27FC236}">
                      <a16:creationId xmlns:a16="http://schemas.microsoft.com/office/drawing/2014/main" id="{9FE249A2-4995-1A49-B312-5232C82CBAE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85903" y="4403430"/>
                  <a:ext cx="101709" cy="71074"/>
                </a:xfrm>
                <a:custGeom>
                  <a:avLst/>
                  <a:gdLst>
                    <a:gd name="T0" fmla="*/ 10 w 23"/>
                    <a:gd name="T1" fmla="*/ 1 h 16"/>
                    <a:gd name="T2" fmla="*/ 0 w 23"/>
                    <a:gd name="T3" fmla="*/ 0 h 16"/>
                    <a:gd name="T4" fmla="*/ 3 w 23"/>
                    <a:gd name="T5" fmla="*/ 1 h 16"/>
                    <a:gd name="T6" fmla="*/ 8 w 23"/>
                    <a:gd name="T7" fmla="*/ 5 h 16"/>
                    <a:gd name="T8" fmla="*/ 15 w 23"/>
                    <a:gd name="T9" fmla="*/ 13 h 16"/>
                    <a:gd name="T10" fmla="*/ 23 w 23"/>
                    <a:gd name="T11" fmla="*/ 16 h 16"/>
                    <a:gd name="T12" fmla="*/ 19 w 23"/>
                    <a:gd name="T13" fmla="*/ 11 h 16"/>
                    <a:gd name="T14" fmla="*/ 16 w 23"/>
                    <a:gd name="T15" fmla="*/ 6 h 16"/>
                    <a:gd name="T16" fmla="*/ 10 w 23"/>
                    <a:gd name="T17" fmla="*/ 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16">
                      <a:moveTo>
                        <a:pt x="10" y="1"/>
                      </a:moveTo>
                      <a:cubicBezTo>
                        <a:pt x="7" y="0"/>
                        <a:pt x="3" y="0"/>
                        <a:pt x="0" y="0"/>
                      </a:cubicBezTo>
                      <a:cubicBezTo>
                        <a:pt x="1" y="0"/>
                        <a:pt x="2" y="1"/>
                        <a:pt x="3" y="1"/>
                      </a:cubicBezTo>
                      <a:cubicBezTo>
                        <a:pt x="5" y="2"/>
                        <a:pt x="7" y="3"/>
                        <a:pt x="8" y="5"/>
                      </a:cubicBezTo>
                      <a:cubicBezTo>
                        <a:pt x="11" y="7"/>
                        <a:pt x="13" y="11"/>
                        <a:pt x="15" y="13"/>
                      </a:cubicBezTo>
                      <a:cubicBezTo>
                        <a:pt x="18" y="15"/>
                        <a:pt x="20" y="16"/>
                        <a:pt x="23" y="16"/>
                      </a:cubicBezTo>
                      <a:cubicBezTo>
                        <a:pt x="21" y="15"/>
                        <a:pt x="20" y="13"/>
                        <a:pt x="19" y="11"/>
                      </a:cubicBezTo>
                      <a:cubicBezTo>
                        <a:pt x="18" y="9"/>
                        <a:pt x="17" y="8"/>
                        <a:pt x="16" y="6"/>
                      </a:cubicBezTo>
                      <a:cubicBezTo>
                        <a:pt x="14" y="4"/>
                        <a:pt x="12" y="2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7" name="Freeform: Shape 185">
                  <a:extLst>
                    <a:ext uri="{FF2B5EF4-FFF2-40B4-BE49-F238E27FC236}">
                      <a16:creationId xmlns:a16="http://schemas.microsoft.com/office/drawing/2014/main" id="{6DCB59A2-8B1B-0A29-DA83-E587359EACD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46690" y="4403430"/>
                  <a:ext cx="132345" cy="93131"/>
                </a:xfrm>
                <a:custGeom>
                  <a:avLst/>
                  <a:gdLst>
                    <a:gd name="T0" fmla="*/ 0 w 30"/>
                    <a:gd name="T1" fmla="*/ 1 h 21"/>
                    <a:gd name="T2" fmla="*/ 2 w 30"/>
                    <a:gd name="T3" fmla="*/ 2 h 21"/>
                    <a:gd name="T4" fmla="*/ 5 w 30"/>
                    <a:gd name="T5" fmla="*/ 6 h 21"/>
                    <a:gd name="T6" fmla="*/ 14 w 30"/>
                    <a:gd name="T7" fmla="*/ 17 h 21"/>
                    <a:gd name="T8" fmla="*/ 30 w 30"/>
                    <a:gd name="T9" fmla="*/ 18 h 21"/>
                    <a:gd name="T10" fmla="*/ 24 w 30"/>
                    <a:gd name="T11" fmla="*/ 15 h 21"/>
                    <a:gd name="T12" fmla="*/ 18 w 30"/>
                    <a:gd name="T13" fmla="*/ 9 h 21"/>
                    <a:gd name="T14" fmla="*/ 11 w 30"/>
                    <a:gd name="T15" fmla="*/ 2 h 21"/>
                    <a:gd name="T16" fmla="*/ 0 w 30"/>
                    <a:gd name="T17" fmla="*/ 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21">
                      <a:moveTo>
                        <a:pt x="0" y="1"/>
                      </a:moveTo>
                      <a:cubicBezTo>
                        <a:pt x="1" y="1"/>
                        <a:pt x="2" y="2"/>
                        <a:pt x="2" y="2"/>
                      </a:cubicBezTo>
                      <a:cubicBezTo>
                        <a:pt x="3" y="3"/>
                        <a:pt x="4" y="4"/>
                        <a:pt x="5" y="6"/>
                      </a:cubicBezTo>
                      <a:cubicBezTo>
                        <a:pt x="8" y="10"/>
                        <a:pt x="9" y="15"/>
                        <a:pt x="14" y="17"/>
                      </a:cubicBezTo>
                      <a:cubicBezTo>
                        <a:pt x="19" y="21"/>
                        <a:pt x="25" y="21"/>
                        <a:pt x="30" y="18"/>
                      </a:cubicBezTo>
                      <a:cubicBezTo>
                        <a:pt x="28" y="17"/>
                        <a:pt x="26" y="16"/>
                        <a:pt x="24" y="15"/>
                      </a:cubicBezTo>
                      <a:cubicBezTo>
                        <a:pt x="22" y="14"/>
                        <a:pt x="20" y="11"/>
                        <a:pt x="18" y="9"/>
                      </a:cubicBezTo>
                      <a:cubicBezTo>
                        <a:pt x="16" y="6"/>
                        <a:pt x="14" y="4"/>
                        <a:pt x="11" y="2"/>
                      </a:cubicBezTo>
                      <a:cubicBezTo>
                        <a:pt x="8" y="1"/>
                        <a:pt x="4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8" name="Freeform: Shape 186">
                  <a:extLst>
                    <a:ext uri="{FF2B5EF4-FFF2-40B4-BE49-F238E27FC236}">
                      <a16:creationId xmlns:a16="http://schemas.microsoft.com/office/drawing/2014/main" id="{6165C00A-4FD0-2CA3-6B10-1A33072368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592514" y="4342160"/>
                  <a:ext cx="56369" cy="113963"/>
                </a:xfrm>
                <a:custGeom>
                  <a:avLst/>
                  <a:gdLst>
                    <a:gd name="T0" fmla="*/ 9 w 13"/>
                    <a:gd name="T1" fmla="*/ 8 h 26"/>
                    <a:gd name="T2" fmla="*/ 2 w 13"/>
                    <a:gd name="T3" fmla="*/ 17 h 26"/>
                    <a:gd name="T4" fmla="*/ 1 w 13"/>
                    <a:gd name="T5" fmla="*/ 26 h 26"/>
                    <a:gd name="T6" fmla="*/ 5 w 13"/>
                    <a:gd name="T7" fmla="*/ 20 h 26"/>
                    <a:gd name="T8" fmla="*/ 9 w 13"/>
                    <a:gd name="T9" fmla="*/ 16 h 26"/>
                    <a:gd name="T10" fmla="*/ 12 w 13"/>
                    <a:gd name="T11" fmla="*/ 9 h 26"/>
                    <a:gd name="T12" fmla="*/ 11 w 13"/>
                    <a:gd name="T13" fmla="*/ 0 h 26"/>
                    <a:gd name="T14" fmla="*/ 11 w 13"/>
                    <a:gd name="T15" fmla="*/ 3 h 26"/>
                    <a:gd name="T16" fmla="*/ 9 w 13"/>
                    <a:gd name="T17" fmla="*/ 8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26">
                      <a:moveTo>
                        <a:pt x="9" y="8"/>
                      </a:moveTo>
                      <a:cubicBezTo>
                        <a:pt x="6" y="11"/>
                        <a:pt x="4" y="14"/>
                        <a:pt x="2" y="17"/>
                      </a:cubicBezTo>
                      <a:cubicBezTo>
                        <a:pt x="1" y="20"/>
                        <a:pt x="0" y="23"/>
                        <a:pt x="1" y="26"/>
                      </a:cubicBezTo>
                      <a:cubicBezTo>
                        <a:pt x="1" y="23"/>
                        <a:pt x="3" y="21"/>
                        <a:pt x="5" y="20"/>
                      </a:cubicBezTo>
                      <a:cubicBezTo>
                        <a:pt x="6" y="19"/>
                        <a:pt x="8" y="18"/>
                        <a:pt x="9" y="16"/>
                      </a:cubicBezTo>
                      <a:cubicBezTo>
                        <a:pt x="11" y="14"/>
                        <a:pt x="12" y="12"/>
                        <a:pt x="12" y="9"/>
                      </a:cubicBezTo>
                      <a:cubicBezTo>
                        <a:pt x="13" y="6"/>
                        <a:pt x="12" y="3"/>
                        <a:pt x="11" y="0"/>
                      </a:cubicBezTo>
                      <a:cubicBezTo>
                        <a:pt x="11" y="0"/>
                        <a:pt x="11" y="2"/>
                        <a:pt x="11" y="3"/>
                      </a:cubicBezTo>
                      <a:cubicBezTo>
                        <a:pt x="10" y="5"/>
                        <a:pt x="10" y="7"/>
                        <a:pt x="9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9" name="Freeform: Shape 187">
                  <a:extLst>
                    <a:ext uri="{FF2B5EF4-FFF2-40B4-BE49-F238E27FC236}">
                      <a16:creationId xmlns:a16="http://schemas.microsoft.com/office/drawing/2014/main" id="{20E698B2-4716-C42F-6805-3B151F82587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560653" y="4301721"/>
                  <a:ext cx="75976" cy="145824"/>
                </a:xfrm>
                <a:custGeom>
                  <a:avLst/>
                  <a:gdLst>
                    <a:gd name="T0" fmla="*/ 6 w 17"/>
                    <a:gd name="T1" fmla="*/ 33 h 33"/>
                    <a:gd name="T2" fmla="*/ 7 w 17"/>
                    <a:gd name="T3" fmla="*/ 27 h 33"/>
                    <a:gd name="T4" fmla="*/ 11 w 17"/>
                    <a:gd name="T5" fmla="*/ 20 h 33"/>
                    <a:gd name="T6" fmla="*/ 16 w 17"/>
                    <a:gd name="T7" fmla="*/ 11 h 33"/>
                    <a:gd name="T8" fmla="*/ 16 w 17"/>
                    <a:gd name="T9" fmla="*/ 0 h 33"/>
                    <a:gd name="T10" fmla="*/ 15 w 17"/>
                    <a:gd name="T11" fmla="*/ 2 h 33"/>
                    <a:gd name="T12" fmla="*/ 12 w 17"/>
                    <a:gd name="T13" fmla="*/ 6 h 33"/>
                    <a:gd name="T14" fmla="*/ 2 w 17"/>
                    <a:gd name="T15" fmla="*/ 17 h 33"/>
                    <a:gd name="T16" fmla="*/ 6 w 17"/>
                    <a:gd name="T17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33">
                      <a:moveTo>
                        <a:pt x="6" y="33"/>
                      </a:moveTo>
                      <a:cubicBezTo>
                        <a:pt x="5" y="31"/>
                        <a:pt x="6" y="29"/>
                        <a:pt x="7" y="27"/>
                      </a:cubicBezTo>
                      <a:cubicBezTo>
                        <a:pt x="8" y="24"/>
                        <a:pt x="9" y="22"/>
                        <a:pt x="11" y="20"/>
                      </a:cubicBezTo>
                      <a:cubicBezTo>
                        <a:pt x="13" y="17"/>
                        <a:pt x="15" y="15"/>
                        <a:pt x="16" y="11"/>
                      </a:cubicBezTo>
                      <a:cubicBezTo>
                        <a:pt x="17" y="8"/>
                        <a:pt x="17" y="4"/>
                        <a:pt x="16" y="0"/>
                      </a:cubicBezTo>
                      <a:cubicBezTo>
                        <a:pt x="16" y="1"/>
                        <a:pt x="15" y="2"/>
                        <a:pt x="15" y="2"/>
                      </a:cubicBezTo>
                      <a:cubicBezTo>
                        <a:pt x="14" y="4"/>
                        <a:pt x="13" y="5"/>
                        <a:pt x="12" y="6"/>
                      </a:cubicBezTo>
                      <a:cubicBezTo>
                        <a:pt x="8" y="10"/>
                        <a:pt x="4" y="12"/>
                        <a:pt x="2" y="17"/>
                      </a:cubicBezTo>
                      <a:cubicBezTo>
                        <a:pt x="0" y="23"/>
                        <a:pt x="1" y="29"/>
                        <a:pt x="6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0" name="Freeform: Shape 188">
                  <a:extLst>
                    <a:ext uri="{FF2B5EF4-FFF2-40B4-BE49-F238E27FC236}">
                      <a16:creationId xmlns:a16="http://schemas.microsoft.com/office/drawing/2014/main" id="{F199B211-3EA6-3EA2-E68B-7C6C1B3A30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727246" y="1033545"/>
                  <a:ext cx="140922" cy="140922"/>
                </a:xfrm>
                <a:custGeom>
                  <a:avLst/>
                  <a:gdLst>
                    <a:gd name="T0" fmla="*/ 7 w 32"/>
                    <a:gd name="T1" fmla="*/ 30 h 32"/>
                    <a:gd name="T2" fmla="*/ 16 w 32"/>
                    <a:gd name="T3" fmla="*/ 32 h 32"/>
                    <a:gd name="T4" fmla="*/ 32 w 32"/>
                    <a:gd name="T5" fmla="*/ 16 h 32"/>
                    <a:gd name="T6" fmla="*/ 16 w 32"/>
                    <a:gd name="T7" fmla="*/ 0 h 32"/>
                    <a:gd name="T8" fmla="*/ 0 w 32"/>
                    <a:gd name="T9" fmla="*/ 14 h 32"/>
                    <a:gd name="T10" fmla="*/ 16 w 32"/>
                    <a:gd name="T11" fmla="*/ 14 h 32"/>
                    <a:gd name="T12" fmla="*/ 21 w 32"/>
                    <a:gd name="T13" fmla="*/ 14 h 32"/>
                    <a:gd name="T14" fmla="*/ 18 w 32"/>
                    <a:gd name="T15" fmla="*/ 18 h 32"/>
                    <a:gd name="T16" fmla="*/ 7 w 32"/>
                    <a:gd name="T17" fmla="*/ 3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32">
                      <a:moveTo>
                        <a:pt x="7" y="30"/>
                      </a:moveTo>
                      <a:cubicBezTo>
                        <a:pt x="10" y="31"/>
                        <a:pt x="13" y="32"/>
                        <a:pt x="16" y="32"/>
                      </a:cubicBezTo>
                      <a:cubicBezTo>
                        <a:pt x="25" y="32"/>
                        <a:pt x="32" y="25"/>
                        <a:pt x="32" y="16"/>
                      </a:cubicBezTo>
                      <a:cubicBezTo>
                        <a:pt x="32" y="7"/>
                        <a:pt x="25" y="0"/>
                        <a:pt x="16" y="0"/>
                      </a:cubicBezTo>
                      <a:cubicBezTo>
                        <a:pt x="8" y="0"/>
                        <a:pt x="1" y="6"/>
                        <a:pt x="0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21" y="14"/>
                        <a:pt x="21" y="14"/>
                        <a:pt x="21" y="14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lnTo>
                        <a:pt x="7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1" name="Freeform: Shape 189">
                  <a:extLst>
                    <a:ext uri="{FF2B5EF4-FFF2-40B4-BE49-F238E27FC236}">
                      <a16:creationId xmlns:a16="http://schemas.microsoft.com/office/drawing/2014/main" id="{B8B0DA39-991C-AB59-9CE1-8B445949C1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501770" y="1104619"/>
                  <a:ext cx="295324" cy="278169"/>
                </a:xfrm>
                <a:custGeom>
                  <a:avLst/>
                  <a:gdLst>
                    <a:gd name="T0" fmla="*/ 30 w 67"/>
                    <a:gd name="T1" fmla="*/ 34 h 63"/>
                    <a:gd name="T2" fmla="*/ 30 w 67"/>
                    <a:gd name="T3" fmla="*/ 36 h 63"/>
                    <a:gd name="T4" fmla="*/ 30 w 67"/>
                    <a:gd name="T5" fmla="*/ 37 h 63"/>
                    <a:gd name="T6" fmla="*/ 30 w 67"/>
                    <a:gd name="T7" fmla="*/ 58 h 63"/>
                    <a:gd name="T8" fmla="*/ 22 w 67"/>
                    <a:gd name="T9" fmla="*/ 63 h 63"/>
                    <a:gd name="T10" fmla="*/ 44 w 67"/>
                    <a:gd name="T11" fmla="*/ 63 h 63"/>
                    <a:gd name="T12" fmla="*/ 37 w 67"/>
                    <a:gd name="T13" fmla="*/ 58 h 63"/>
                    <a:gd name="T14" fmla="*/ 37 w 67"/>
                    <a:gd name="T15" fmla="*/ 37 h 63"/>
                    <a:gd name="T16" fmla="*/ 37 w 67"/>
                    <a:gd name="T17" fmla="*/ 36 h 63"/>
                    <a:gd name="T18" fmla="*/ 37 w 67"/>
                    <a:gd name="T19" fmla="*/ 34 h 63"/>
                    <a:gd name="T20" fmla="*/ 56 w 67"/>
                    <a:gd name="T21" fmla="*/ 12 h 63"/>
                    <a:gd name="T22" fmla="*/ 67 w 67"/>
                    <a:gd name="T23" fmla="*/ 0 h 63"/>
                    <a:gd name="T24" fmla="*/ 51 w 67"/>
                    <a:gd name="T25" fmla="*/ 0 h 63"/>
                    <a:gd name="T26" fmla="*/ 0 w 67"/>
                    <a:gd name="T27" fmla="*/ 0 h 63"/>
                    <a:gd name="T28" fmla="*/ 30 w 67"/>
                    <a:gd name="T29" fmla="*/ 34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7" h="63">
                      <a:moveTo>
                        <a:pt x="30" y="34"/>
                      </a:moveTo>
                      <a:cubicBezTo>
                        <a:pt x="30" y="36"/>
                        <a:pt x="30" y="36"/>
                        <a:pt x="30" y="36"/>
                      </a:cubicBezTo>
                      <a:cubicBezTo>
                        <a:pt x="30" y="37"/>
                        <a:pt x="30" y="37"/>
                        <a:pt x="30" y="37"/>
                      </a:cubicBezTo>
                      <a:cubicBezTo>
                        <a:pt x="30" y="58"/>
                        <a:pt x="30" y="58"/>
                        <a:pt x="30" y="58"/>
                      </a:cubicBezTo>
                      <a:cubicBezTo>
                        <a:pt x="25" y="58"/>
                        <a:pt x="22" y="61"/>
                        <a:pt x="22" y="63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cubicBezTo>
                        <a:pt x="44" y="61"/>
                        <a:pt x="41" y="59"/>
                        <a:pt x="37" y="58"/>
                      </a:cubicBezTo>
                      <a:cubicBezTo>
                        <a:pt x="37" y="37"/>
                        <a:pt x="37" y="37"/>
                        <a:pt x="37" y="37"/>
                      </a:cubicBezTo>
                      <a:cubicBezTo>
                        <a:pt x="37" y="36"/>
                        <a:pt x="37" y="36"/>
                        <a:pt x="37" y="36"/>
                      </a:cubicBezTo>
                      <a:cubicBezTo>
                        <a:pt x="37" y="34"/>
                        <a:pt x="37" y="34"/>
                        <a:pt x="37" y="34"/>
                      </a:cubicBezTo>
                      <a:cubicBezTo>
                        <a:pt x="56" y="12"/>
                        <a:pt x="56" y="12"/>
                        <a:pt x="56" y="12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0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2" name="Freeform: Shape 190">
                  <a:extLst>
                    <a:ext uri="{FF2B5EF4-FFF2-40B4-BE49-F238E27FC236}">
                      <a16:creationId xmlns:a16="http://schemas.microsoft.com/office/drawing/2014/main" id="{CEA28275-F07A-B86E-CA72-70D855CE8BE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64524" y="795815"/>
                  <a:ext cx="220574" cy="136021"/>
                </a:xfrm>
                <a:custGeom>
                  <a:avLst/>
                  <a:gdLst>
                    <a:gd name="T0" fmla="*/ 141 w 180"/>
                    <a:gd name="T1" fmla="*/ 61 h 111"/>
                    <a:gd name="T2" fmla="*/ 180 w 180"/>
                    <a:gd name="T3" fmla="*/ 61 h 111"/>
                    <a:gd name="T4" fmla="*/ 180 w 180"/>
                    <a:gd name="T5" fmla="*/ 111 h 111"/>
                    <a:gd name="T6" fmla="*/ 141 w 180"/>
                    <a:gd name="T7" fmla="*/ 111 h 111"/>
                    <a:gd name="T8" fmla="*/ 141 w 180"/>
                    <a:gd name="T9" fmla="*/ 100 h 111"/>
                    <a:gd name="T10" fmla="*/ 155 w 180"/>
                    <a:gd name="T11" fmla="*/ 100 h 111"/>
                    <a:gd name="T12" fmla="*/ 155 w 180"/>
                    <a:gd name="T13" fmla="*/ 79 h 111"/>
                    <a:gd name="T14" fmla="*/ 141 w 180"/>
                    <a:gd name="T15" fmla="*/ 79 h 111"/>
                    <a:gd name="T16" fmla="*/ 141 w 180"/>
                    <a:gd name="T17" fmla="*/ 61 h 111"/>
                    <a:gd name="T18" fmla="*/ 90 w 180"/>
                    <a:gd name="T19" fmla="*/ 61 h 111"/>
                    <a:gd name="T20" fmla="*/ 141 w 180"/>
                    <a:gd name="T21" fmla="*/ 61 h 111"/>
                    <a:gd name="T22" fmla="*/ 141 w 180"/>
                    <a:gd name="T23" fmla="*/ 79 h 111"/>
                    <a:gd name="T24" fmla="*/ 126 w 180"/>
                    <a:gd name="T25" fmla="*/ 79 h 111"/>
                    <a:gd name="T26" fmla="*/ 126 w 180"/>
                    <a:gd name="T27" fmla="*/ 100 h 111"/>
                    <a:gd name="T28" fmla="*/ 126 w 180"/>
                    <a:gd name="T29" fmla="*/ 100 h 111"/>
                    <a:gd name="T30" fmla="*/ 141 w 180"/>
                    <a:gd name="T31" fmla="*/ 100 h 111"/>
                    <a:gd name="T32" fmla="*/ 141 w 180"/>
                    <a:gd name="T33" fmla="*/ 111 h 111"/>
                    <a:gd name="T34" fmla="*/ 90 w 180"/>
                    <a:gd name="T35" fmla="*/ 111 h 111"/>
                    <a:gd name="T36" fmla="*/ 90 w 180"/>
                    <a:gd name="T37" fmla="*/ 100 h 111"/>
                    <a:gd name="T38" fmla="*/ 105 w 180"/>
                    <a:gd name="T39" fmla="*/ 100 h 111"/>
                    <a:gd name="T40" fmla="*/ 105 w 180"/>
                    <a:gd name="T41" fmla="*/ 79 h 111"/>
                    <a:gd name="T42" fmla="*/ 90 w 180"/>
                    <a:gd name="T43" fmla="*/ 79 h 111"/>
                    <a:gd name="T44" fmla="*/ 90 w 180"/>
                    <a:gd name="T45" fmla="*/ 61 h 111"/>
                    <a:gd name="T46" fmla="*/ 65 w 180"/>
                    <a:gd name="T47" fmla="*/ 0 h 111"/>
                    <a:gd name="T48" fmla="*/ 65 w 180"/>
                    <a:gd name="T49" fmla="*/ 61 h 111"/>
                    <a:gd name="T50" fmla="*/ 90 w 180"/>
                    <a:gd name="T51" fmla="*/ 61 h 111"/>
                    <a:gd name="T52" fmla="*/ 90 w 180"/>
                    <a:gd name="T53" fmla="*/ 79 h 111"/>
                    <a:gd name="T54" fmla="*/ 76 w 180"/>
                    <a:gd name="T55" fmla="*/ 79 h 111"/>
                    <a:gd name="T56" fmla="*/ 76 w 180"/>
                    <a:gd name="T57" fmla="*/ 100 h 111"/>
                    <a:gd name="T58" fmla="*/ 76 w 180"/>
                    <a:gd name="T59" fmla="*/ 100 h 111"/>
                    <a:gd name="T60" fmla="*/ 90 w 180"/>
                    <a:gd name="T61" fmla="*/ 100 h 111"/>
                    <a:gd name="T62" fmla="*/ 90 w 180"/>
                    <a:gd name="T63" fmla="*/ 111 h 111"/>
                    <a:gd name="T64" fmla="*/ 40 w 180"/>
                    <a:gd name="T65" fmla="*/ 111 h 111"/>
                    <a:gd name="T66" fmla="*/ 40 w 180"/>
                    <a:gd name="T67" fmla="*/ 100 h 111"/>
                    <a:gd name="T68" fmla="*/ 54 w 180"/>
                    <a:gd name="T69" fmla="*/ 100 h 111"/>
                    <a:gd name="T70" fmla="*/ 54 w 180"/>
                    <a:gd name="T71" fmla="*/ 79 h 111"/>
                    <a:gd name="T72" fmla="*/ 40 w 180"/>
                    <a:gd name="T73" fmla="*/ 79 h 111"/>
                    <a:gd name="T74" fmla="*/ 40 w 180"/>
                    <a:gd name="T75" fmla="*/ 0 h 111"/>
                    <a:gd name="T76" fmla="*/ 65 w 180"/>
                    <a:gd name="T77" fmla="*/ 0 h 111"/>
                    <a:gd name="T78" fmla="*/ 40 w 180"/>
                    <a:gd name="T79" fmla="*/ 111 h 111"/>
                    <a:gd name="T80" fmla="*/ 0 w 180"/>
                    <a:gd name="T81" fmla="*/ 111 h 111"/>
                    <a:gd name="T82" fmla="*/ 0 w 180"/>
                    <a:gd name="T83" fmla="*/ 61 h 111"/>
                    <a:gd name="T84" fmla="*/ 22 w 180"/>
                    <a:gd name="T85" fmla="*/ 61 h 111"/>
                    <a:gd name="T86" fmla="*/ 22 w 180"/>
                    <a:gd name="T87" fmla="*/ 0 h 111"/>
                    <a:gd name="T88" fmla="*/ 40 w 180"/>
                    <a:gd name="T89" fmla="*/ 0 h 111"/>
                    <a:gd name="T90" fmla="*/ 40 w 180"/>
                    <a:gd name="T91" fmla="*/ 79 h 111"/>
                    <a:gd name="T92" fmla="*/ 25 w 180"/>
                    <a:gd name="T93" fmla="*/ 79 h 111"/>
                    <a:gd name="T94" fmla="*/ 25 w 180"/>
                    <a:gd name="T95" fmla="*/ 100 h 111"/>
                    <a:gd name="T96" fmla="*/ 25 w 180"/>
                    <a:gd name="T97" fmla="*/ 100 h 111"/>
                    <a:gd name="T98" fmla="*/ 40 w 180"/>
                    <a:gd name="T99" fmla="*/ 100 h 111"/>
                    <a:gd name="T100" fmla="*/ 40 w 180"/>
                    <a:gd name="T101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80" h="111">
                      <a:moveTo>
                        <a:pt x="141" y="61"/>
                      </a:moveTo>
                      <a:lnTo>
                        <a:pt x="180" y="61"/>
                      </a:lnTo>
                      <a:lnTo>
                        <a:pt x="180" y="111"/>
                      </a:lnTo>
                      <a:lnTo>
                        <a:pt x="141" y="111"/>
                      </a:lnTo>
                      <a:lnTo>
                        <a:pt x="141" y="100"/>
                      </a:lnTo>
                      <a:lnTo>
                        <a:pt x="155" y="100"/>
                      </a:lnTo>
                      <a:lnTo>
                        <a:pt x="155" y="79"/>
                      </a:lnTo>
                      <a:lnTo>
                        <a:pt x="141" y="79"/>
                      </a:lnTo>
                      <a:lnTo>
                        <a:pt x="141" y="61"/>
                      </a:lnTo>
                      <a:close/>
                      <a:moveTo>
                        <a:pt x="90" y="61"/>
                      </a:moveTo>
                      <a:lnTo>
                        <a:pt x="141" y="61"/>
                      </a:lnTo>
                      <a:lnTo>
                        <a:pt x="141" y="79"/>
                      </a:lnTo>
                      <a:lnTo>
                        <a:pt x="126" y="79"/>
                      </a:lnTo>
                      <a:lnTo>
                        <a:pt x="126" y="100"/>
                      </a:lnTo>
                      <a:lnTo>
                        <a:pt x="126" y="100"/>
                      </a:lnTo>
                      <a:lnTo>
                        <a:pt x="141" y="100"/>
                      </a:lnTo>
                      <a:lnTo>
                        <a:pt x="141" y="111"/>
                      </a:lnTo>
                      <a:lnTo>
                        <a:pt x="90" y="111"/>
                      </a:lnTo>
                      <a:lnTo>
                        <a:pt x="90" y="100"/>
                      </a:lnTo>
                      <a:lnTo>
                        <a:pt x="105" y="100"/>
                      </a:lnTo>
                      <a:lnTo>
                        <a:pt x="105" y="79"/>
                      </a:lnTo>
                      <a:lnTo>
                        <a:pt x="90" y="79"/>
                      </a:lnTo>
                      <a:lnTo>
                        <a:pt x="90" y="61"/>
                      </a:lnTo>
                      <a:close/>
                      <a:moveTo>
                        <a:pt x="65" y="0"/>
                      </a:moveTo>
                      <a:lnTo>
                        <a:pt x="65" y="61"/>
                      </a:lnTo>
                      <a:lnTo>
                        <a:pt x="90" y="61"/>
                      </a:lnTo>
                      <a:lnTo>
                        <a:pt x="90" y="79"/>
                      </a:lnTo>
                      <a:lnTo>
                        <a:pt x="76" y="79"/>
                      </a:lnTo>
                      <a:lnTo>
                        <a:pt x="76" y="100"/>
                      </a:lnTo>
                      <a:lnTo>
                        <a:pt x="76" y="100"/>
                      </a:lnTo>
                      <a:lnTo>
                        <a:pt x="90" y="100"/>
                      </a:lnTo>
                      <a:lnTo>
                        <a:pt x="90" y="111"/>
                      </a:lnTo>
                      <a:lnTo>
                        <a:pt x="40" y="111"/>
                      </a:lnTo>
                      <a:lnTo>
                        <a:pt x="40" y="100"/>
                      </a:lnTo>
                      <a:lnTo>
                        <a:pt x="54" y="100"/>
                      </a:lnTo>
                      <a:lnTo>
                        <a:pt x="54" y="79"/>
                      </a:lnTo>
                      <a:lnTo>
                        <a:pt x="40" y="79"/>
                      </a:lnTo>
                      <a:lnTo>
                        <a:pt x="40" y="0"/>
                      </a:lnTo>
                      <a:lnTo>
                        <a:pt x="65" y="0"/>
                      </a:lnTo>
                      <a:close/>
                      <a:moveTo>
                        <a:pt x="40" y="111"/>
                      </a:moveTo>
                      <a:lnTo>
                        <a:pt x="0" y="111"/>
                      </a:lnTo>
                      <a:lnTo>
                        <a:pt x="0" y="61"/>
                      </a:lnTo>
                      <a:lnTo>
                        <a:pt x="22" y="61"/>
                      </a:lnTo>
                      <a:lnTo>
                        <a:pt x="22" y="0"/>
                      </a:lnTo>
                      <a:lnTo>
                        <a:pt x="40" y="0"/>
                      </a:lnTo>
                      <a:lnTo>
                        <a:pt x="40" y="79"/>
                      </a:lnTo>
                      <a:lnTo>
                        <a:pt x="25" y="79"/>
                      </a:lnTo>
                      <a:lnTo>
                        <a:pt x="25" y="100"/>
                      </a:lnTo>
                      <a:lnTo>
                        <a:pt x="25" y="100"/>
                      </a:lnTo>
                      <a:lnTo>
                        <a:pt x="40" y="100"/>
                      </a:lnTo>
                      <a:lnTo>
                        <a:pt x="40" y="1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3" name="Freeform: Shape 191">
                  <a:extLst>
                    <a:ext uri="{FF2B5EF4-FFF2-40B4-BE49-F238E27FC236}">
                      <a16:creationId xmlns:a16="http://schemas.microsoft.com/office/drawing/2014/main" id="{9C7A97E9-D922-59FF-28A4-5859857035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42467" y="940414"/>
                  <a:ext cx="296550" cy="93131"/>
                </a:xfrm>
                <a:custGeom>
                  <a:avLst/>
                  <a:gdLst>
                    <a:gd name="T0" fmla="*/ 7 w 242"/>
                    <a:gd name="T1" fmla="*/ 76 h 76"/>
                    <a:gd name="T2" fmla="*/ 0 w 242"/>
                    <a:gd name="T3" fmla="*/ 0 h 76"/>
                    <a:gd name="T4" fmla="*/ 242 w 242"/>
                    <a:gd name="T5" fmla="*/ 0 h 76"/>
                    <a:gd name="T6" fmla="*/ 213 w 242"/>
                    <a:gd name="T7" fmla="*/ 76 h 76"/>
                    <a:gd name="T8" fmla="*/ 7 w 242"/>
                    <a:gd name="T9" fmla="*/ 7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76">
                      <a:moveTo>
                        <a:pt x="7" y="76"/>
                      </a:move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213" y="76"/>
                      </a:lnTo>
                      <a:lnTo>
                        <a:pt x="7" y="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4" name="Freeform: Shape 192">
                  <a:extLst>
                    <a:ext uri="{FF2B5EF4-FFF2-40B4-BE49-F238E27FC236}">
                      <a16:creationId xmlns:a16="http://schemas.microsoft.com/office/drawing/2014/main" id="{C9BD9DC3-AAF3-E148-A358-687A21B80A1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64877" y="4235549"/>
                  <a:ext cx="198517" cy="198517"/>
                </a:xfrm>
                <a:custGeom>
                  <a:avLst/>
                  <a:gdLst>
                    <a:gd name="T0" fmla="*/ 22 w 45"/>
                    <a:gd name="T1" fmla="*/ 42 h 45"/>
                    <a:gd name="T2" fmla="*/ 26 w 45"/>
                    <a:gd name="T3" fmla="*/ 42 h 45"/>
                    <a:gd name="T4" fmla="*/ 27 w 45"/>
                    <a:gd name="T5" fmla="*/ 45 h 45"/>
                    <a:gd name="T6" fmla="*/ 35 w 45"/>
                    <a:gd name="T7" fmla="*/ 41 h 45"/>
                    <a:gd name="T8" fmla="*/ 34 w 45"/>
                    <a:gd name="T9" fmla="*/ 38 h 45"/>
                    <a:gd name="T10" fmla="*/ 38 w 45"/>
                    <a:gd name="T11" fmla="*/ 33 h 45"/>
                    <a:gd name="T12" fmla="*/ 42 w 45"/>
                    <a:gd name="T13" fmla="*/ 35 h 45"/>
                    <a:gd name="T14" fmla="*/ 45 w 45"/>
                    <a:gd name="T15" fmla="*/ 27 h 45"/>
                    <a:gd name="T16" fmla="*/ 42 w 45"/>
                    <a:gd name="T17" fmla="*/ 26 h 45"/>
                    <a:gd name="T18" fmla="*/ 41 w 45"/>
                    <a:gd name="T19" fmla="*/ 19 h 45"/>
                    <a:gd name="T20" fmla="*/ 45 w 45"/>
                    <a:gd name="T21" fmla="*/ 17 h 45"/>
                    <a:gd name="T22" fmla="*/ 41 w 45"/>
                    <a:gd name="T23" fmla="*/ 10 h 45"/>
                    <a:gd name="T24" fmla="*/ 38 w 45"/>
                    <a:gd name="T25" fmla="*/ 11 h 45"/>
                    <a:gd name="T26" fmla="*/ 33 w 45"/>
                    <a:gd name="T27" fmla="*/ 6 h 45"/>
                    <a:gd name="T28" fmla="*/ 35 w 45"/>
                    <a:gd name="T29" fmla="*/ 3 h 45"/>
                    <a:gd name="T30" fmla="*/ 27 w 45"/>
                    <a:gd name="T31" fmla="*/ 0 h 45"/>
                    <a:gd name="T32" fmla="*/ 26 w 45"/>
                    <a:gd name="T33" fmla="*/ 3 h 45"/>
                    <a:gd name="T34" fmla="*/ 22 w 45"/>
                    <a:gd name="T35" fmla="*/ 3 h 45"/>
                    <a:gd name="T36" fmla="*/ 22 w 45"/>
                    <a:gd name="T37" fmla="*/ 9 h 45"/>
                    <a:gd name="T38" fmla="*/ 34 w 45"/>
                    <a:gd name="T39" fmla="*/ 17 h 45"/>
                    <a:gd name="T40" fmla="*/ 27 w 45"/>
                    <a:gd name="T41" fmla="*/ 34 h 45"/>
                    <a:gd name="T42" fmla="*/ 22 w 45"/>
                    <a:gd name="T43" fmla="*/ 35 h 45"/>
                    <a:gd name="T44" fmla="*/ 22 w 45"/>
                    <a:gd name="T45" fmla="*/ 35 h 45"/>
                    <a:gd name="T46" fmla="*/ 22 w 45"/>
                    <a:gd name="T47" fmla="*/ 42 h 45"/>
                    <a:gd name="T48" fmla="*/ 3 w 45"/>
                    <a:gd name="T49" fmla="*/ 26 h 45"/>
                    <a:gd name="T50" fmla="*/ 0 w 45"/>
                    <a:gd name="T51" fmla="*/ 27 h 45"/>
                    <a:gd name="T52" fmla="*/ 3 w 45"/>
                    <a:gd name="T53" fmla="*/ 35 h 45"/>
                    <a:gd name="T54" fmla="*/ 6 w 45"/>
                    <a:gd name="T55" fmla="*/ 34 h 45"/>
                    <a:gd name="T56" fmla="*/ 11 w 45"/>
                    <a:gd name="T57" fmla="*/ 38 h 45"/>
                    <a:gd name="T58" fmla="*/ 10 w 45"/>
                    <a:gd name="T59" fmla="*/ 42 h 45"/>
                    <a:gd name="T60" fmla="*/ 18 w 45"/>
                    <a:gd name="T61" fmla="*/ 45 h 45"/>
                    <a:gd name="T62" fmla="*/ 19 w 45"/>
                    <a:gd name="T63" fmla="*/ 42 h 45"/>
                    <a:gd name="T64" fmla="*/ 22 w 45"/>
                    <a:gd name="T65" fmla="*/ 42 h 45"/>
                    <a:gd name="T66" fmla="*/ 22 w 45"/>
                    <a:gd name="T67" fmla="*/ 35 h 45"/>
                    <a:gd name="T68" fmla="*/ 10 w 45"/>
                    <a:gd name="T69" fmla="*/ 28 h 45"/>
                    <a:gd name="T70" fmla="*/ 17 w 45"/>
                    <a:gd name="T71" fmla="*/ 10 h 45"/>
                    <a:gd name="T72" fmla="*/ 17 w 45"/>
                    <a:gd name="T73" fmla="*/ 10 h 45"/>
                    <a:gd name="T74" fmla="*/ 22 w 45"/>
                    <a:gd name="T75" fmla="*/ 9 h 45"/>
                    <a:gd name="T76" fmla="*/ 22 w 45"/>
                    <a:gd name="T77" fmla="*/ 9 h 45"/>
                    <a:gd name="T78" fmla="*/ 22 w 45"/>
                    <a:gd name="T79" fmla="*/ 3 h 45"/>
                    <a:gd name="T80" fmla="*/ 19 w 45"/>
                    <a:gd name="T81" fmla="*/ 3 h 45"/>
                    <a:gd name="T82" fmla="*/ 17 w 45"/>
                    <a:gd name="T83" fmla="*/ 0 h 45"/>
                    <a:gd name="T84" fmla="*/ 10 w 45"/>
                    <a:gd name="T85" fmla="*/ 3 h 45"/>
                    <a:gd name="T86" fmla="*/ 11 w 45"/>
                    <a:gd name="T87" fmla="*/ 7 h 45"/>
                    <a:gd name="T88" fmla="*/ 6 w 45"/>
                    <a:gd name="T89" fmla="*/ 11 h 45"/>
                    <a:gd name="T90" fmla="*/ 3 w 45"/>
                    <a:gd name="T91" fmla="*/ 10 h 45"/>
                    <a:gd name="T92" fmla="*/ 0 w 45"/>
                    <a:gd name="T93" fmla="*/ 18 h 45"/>
                    <a:gd name="T94" fmla="*/ 3 w 45"/>
                    <a:gd name="T95" fmla="*/ 19 h 45"/>
                    <a:gd name="T96" fmla="*/ 3 w 45"/>
                    <a:gd name="T97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" h="45">
                      <a:moveTo>
                        <a:pt x="22" y="42"/>
                      </a:moveTo>
                      <a:cubicBezTo>
                        <a:pt x="24" y="42"/>
                        <a:pt x="25" y="42"/>
                        <a:pt x="26" y="42"/>
                      </a:cubicBezTo>
                      <a:cubicBezTo>
                        <a:pt x="27" y="45"/>
                        <a:pt x="27" y="45"/>
                        <a:pt x="27" y="45"/>
                      </a:cubicBezTo>
                      <a:cubicBezTo>
                        <a:pt x="35" y="41"/>
                        <a:pt x="35" y="41"/>
                        <a:pt x="35" y="41"/>
                      </a:cubicBezTo>
                      <a:cubicBezTo>
                        <a:pt x="34" y="38"/>
                        <a:pt x="34" y="38"/>
                        <a:pt x="34" y="38"/>
                      </a:cubicBezTo>
                      <a:cubicBezTo>
                        <a:pt x="36" y="37"/>
                        <a:pt x="37" y="35"/>
                        <a:pt x="38" y="33"/>
                      </a:cubicBezTo>
                      <a:cubicBezTo>
                        <a:pt x="42" y="35"/>
                        <a:pt x="42" y="35"/>
                        <a:pt x="42" y="35"/>
                      </a:cubicBezTo>
                      <a:cubicBezTo>
                        <a:pt x="45" y="27"/>
                        <a:pt x="45" y="27"/>
                        <a:pt x="45" y="27"/>
                      </a:cubicBezTo>
                      <a:cubicBezTo>
                        <a:pt x="42" y="26"/>
                        <a:pt x="42" y="26"/>
                        <a:pt x="42" y="26"/>
                      </a:cubicBezTo>
                      <a:cubicBezTo>
                        <a:pt x="42" y="23"/>
                        <a:pt x="42" y="21"/>
                        <a:pt x="41" y="19"/>
                      </a:cubicBezTo>
                      <a:cubicBezTo>
                        <a:pt x="45" y="17"/>
                        <a:pt x="45" y="17"/>
                        <a:pt x="45" y="17"/>
                      </a:cubicBezTo>
                      <a:cubicBezTo>
                        <a:pt x="41" y="10"/>
                        <a:pt x="41" y="10"/>
                        <a:pt x="41" y="10"/>
                      </a:cubicBezTo>
                      <a:cubicBezTo>
                        <a:pt x="38" y="11"/>
                        <a:pt x="38" y="11"/>
                        <a:pt x="38" y="11"/>
                      </a:cubicBezTo>
                      <a:cubicBezTo>
                        <a:pt x="37" y="9"/>
                        <a:pt x="35" y="8"/>
                        <a:pt x="33" y="6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4" y="3"/>
                        <a:pt x="23" y="3"/>
                        <a:pt x="22" y="3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8" y="9"/>
                        <a:pt x="32" y="12"/>
                        <a:pt x="34" y="17"/>
                      </a:cubicBezTo>
                      <a:cubicBezTo>
                        <a:pt x="37" y="24"/>
                        <a:pt x="34" y="32"/>
                        <a:pt x="27" y="34"/>
                      </a:cubicBezTo>
                      <a:cubicBezTo>
                        <a:pt x="26" y="35"/>
                        <a:pt x="24" y="35"/>
                        <a:pt x="22" y="35"/>
                      </a:cubicBezTo>
                      <a:cubicBezTo>
                        <a:pt x="22" y="35"/>
                        <a:pt x="22" y="35"/>
                        <a:pt x="22" y="35"/>
                      </a:cubicBezTo>
                      <a:lnTo>
                        <a:pt x="22" y="42"/>
                      </a:lnTo>
                      <a:close/>
                      <a:moveTo>
                        <a:pt x="3" y="26"/>
                      </a:move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3" y="35"/>
                        <a:pt x="3" y="35"/>
                        <a:pt x="3" y="35"/>
                      </a:cubicBez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8" y="36"/>
                        <a:pt x="9" y="37"/>
                        <a:pt x="11" y="38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9" y="42"/>
                        <a:pt x="19" y="42"/>
                        <a:pt x="19" y="42"/>
                      </a:cubicBezTo>
                      <a:cubicBezTo>
                        <a:pt x="20" y="42"/>
                        <a:pt x="21" y="42"/>
                        <a:pt x="22" y="42"/>
                      </a:cubicBezTo>
                      <a:cubicBezTo>
                        <a:pt x="22" y="35"/>
                        <a:pt x="22" y="35"/>
                        <a:pt x="22" y="35"/>
                      </a:cubicBezTo>
                      <a:cubicBezTo>
                        <a:pt x="17" y="35"/>
                        <a:pt x="12" y="32"/>
                        <a:pt x="10" y="28"/>
                      </a:cubicBezTo>
                      <a:cubicBezTo>
                        <a:pt x="7" y="21"/>
                        <a:pt x="11" y="13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9" y="10"/>
                        <a:pt x="21" y="9"/>
                        <a:pt x="22" y="9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1" y="3"/>
                        <a:pt x="20" y="3"/>
                        <a:pt x="19" y="3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9" y="8"/>
                        <a:pt x="8" y="9"/>
                        <a:pt x="6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3" y="21"/>
                        <a:pt x="3" y="24"/>
                        <a:pt x="3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5" name="Freeform: Shape 193">
                  <a:extLst>
                    <a:ext uri="{FF2B5EF4-FFF2-40B4-BE49-F238E27FC236}">
                      <a16:creationId xmlns:a16="http://schemas.microsoft.com/office/drawing/2014/main" id="{B52BBFB5-385E-ABB3-4595-76C986DFCA7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80391" y="3029743"/>
                  <a:ext cx="110287" cy="106611"/>
                </a:xfrm>
                <a:custGeom>
                  <a:avLst/>
                  <a:gdLst>
                    <a:gd name="T0" fmla="*/ 4 w 25"/>
                    <a:gd name="T1" fmla="*/ 24 h 24"/>
                    <a:gd name="T2" fmla="*/ 8 w 25"/>
                    <a:gd name="T3" fmla="*/ 20 h 24"/>
                    <a:gd name="T4" fmla="*/ 8 w 25"/>
                    <a:gd name="T5" fmla="*/ 20 h 24"/>
                    <a:gd name="T6" fmla="*/ 8 w 25"/>
                    <a:gd name="T7" fmla="*/ 6 h 24"/>
                    <a:gd name="T8" fmla="*/ 23 w 25"/>
                    <a:gd name="T9" fmla="*/ 6 h 24"/>
                    <a:gd name="T10" fmla="*/ 23 w 25"/>
                    <a:gd name="T11" fmla="*/ 16 h 24"/>
                    <a:gd name="T12" fmla="*/ 21 w 25"/>
                    <a:gd name="T13" fmla="*/ 15 h 24"/>
                    <a:gd name="T14" fmla="*/ 17 w 25"/>
                    <a:gd name="T15" fmla="*/ 20 h 24"/>
                    <a:gd name="T16" fmla="*/ 21 w 25"/>
                    <a:gd name="T17" fmla="*/ 24 h 24"/>
                    <a:gd name="T18" fmla="*/ 25 w 25"/>
                    <a:gd name="T19" fmla="*/ 20 h 24"/>
                    <a:gd name="T20" fmla="*/ 25 w 25"/>
                    <a:gd name="T21" fmla="*/ 20 h 24"/>
                    <a:gd name="T22" fmla="*/ 25 w 25"/>
                    <a:gd name="T23" fmla="*/ 20 h 24"/>
                    <a:gd name="T24" fmla="*/ 25 w 25"/>
                    <a:gd name="T25" fmla="*/ 6 h 24"/>
                    <a:gd name="T26" fmla="*/ 25 w 25"/>
                    <a:gd name="T27" fmla="*/ 0 h 24"/>
                    <a:gd name="T28" fmla="*/ 23 w 25"/>
                    <a:gd name="T29" fmla="*/ 0 h 24"/>
                    <a:gd name="T30" fmla="*/ 8 w 25"/>
                    <a:gd name="T31" fmla="*/ 0 h 24"/>
                    <a:gd name="T32" fmla="*/ 6 w 25"/>
                    <a:gd name="T33" fmla="*/ 0 h 24"/>
                    <a:gd name="T34" fmla="*/ 6 w 25"/>
                    <a:gd name="T35" fmla="*/ 6 h 24"/>
                    <a:gd name="T36" fmla="*/ 6 w 25"/>
                    <a:gd name="T37" fmla="*/ 16 h 24"/>
                    <a:gd name="T38" fmla="*/ 4 w 25"/>
                    <a:gd name="T39" fmla="*/ 15 h 24"/>
                    <a:gd name="T40" fmla="*/ 0 w 25"/>
                    <a:gd name="T41" fmla="*/ 20 h 24"/>
                    <a:gd name="T42" fmla="*/ 4 w 25"/>
                    <a:gd name="T43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5" h="24">
                      <a:moveTo>
                        <a:pt x="4" y="24"/>
                      </a:moveTo>
                      <a:cubicBezTo>
                        <a:pt x="7" y="24"/>
                        <a:pt x="8" y="22"/>
                        <a:pt x="8" y="20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2" y="15"/>
                        <a:pt x="21" y="15"/>
                        <a:pt x="21" y="15"/>
                      </a:cubicBezTo>
                      <a:cubicBezTo>
                        <a:pt x="18" y="15"/>
                        <a:pt x="17" y="17"/>
                        <a:pt x="17" y="20"/>
                      </a:cubicBezTo>
                      <a:cubicBezTo>
                        <a:pt x="17" y="22"/>
                        <a:pt x="18" y="24"/>
                        <a:pt x="21" y="24"/>
                      </a:cubicBezTo>
                      <a:cubicBezTo>
                        <a:pt x="23" y="24"/>
                        <a:pt x="25" y="22"/>
                        <a:pt x="25" y="20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5" y="15"/>
                        <a:pt x="5" y="15"/>
                        <a:pt x="4" y="15"/>
                      </a:cubicBezTo>
                      <a:cubicBezTo>
                        <a:pt x="2" y="15"/>
                        <a:pt x="0" y="17"/>
                        <a:pt x="0" y="20"/>
                      </a:cubicBezTo>
                      <a:cubicBezTo>
                        <a:pt x="0" y="22"/>
                        <a:pt x="2" y="24"/>
                        <a:pt x="4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6" name="Freeform: Shape 194">
                  <a:extLst>
                    <a:ext uri="{FF2B5EF4-FFF2-40B4-BE49-F238E27FC236}">
                      <a16:creationId xmlns:a16="http://schemas.microsoft.com/office/drawing/2014/main" id="{03CEC9E9-827B-DA39-3038-05D3B5B77C7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24280" y="1466116"/>
                  <a:ext cx="115189" cy="106611"/>
                </a:xfrm>
                <a:custGeom>
                  <a:avLst/>
                  <a:gdLst>
                    <a:gd name="T0" fmla="*/ 5 w 26"/>
                    <a:gd name="T1" fmla="*/ 24 h 24"/>
                    <a:gd name="T2" fmla="*/ 9 w 26"/>
                    <a:gd name="T3" fmla="*/ 20 h 24"/>
                    <a:gd name="T4" fmla="*/ 9 w 26"/>
                    <a:gd name="T5" fmla="*/ 20 h 24"/>
                    <a:gd name="T6" fmla="*/ 9 w 26"/>
                    <a:gd name="T7" fmla="*/ 6 h 24"/>
                    <a:gd name="T8" fmla="*/ 23 w 26"/>
                    <a:gd name="T9" fmla="*/ 6 h 24"/>
                    <a:gd name="T10" fmla="*/ 23 w 26"/>
                    <a:gd name="T11" fmla="*/ 16 h 24"/>
                    <a:gd name="T12" fmla="*/ 21 w 26"/>
                    <a:gd name="T13" fmla="*/ 15 h 24"/>
                    <a:gd name="T14" fmla="*/ 17 w 26"/>
                    <a:gd name="T15" fmla="*/ 20 h 24"/>
                    <a:gd name="T16" fmla="*/ 21 w 26"/>
                    <a:gd name="T17" fmla="*/ 24 h 24"/>
                    <a:gd name="T18" fmla="*/ 26 w 26"/>
                    <a:gd name="T19" fmla="*/ 20 h 24"/>
                    <a:gd name="T20" fmla="*/ 26 w 26"/>
                    <a:gd name="T21" fmla="*/ 20 h 24"/>
                    <a:gd name="T22" fmla="*/ 26 w 26"/>
                    <a:gd name="T23" fmla="*/ 20 h 24"/>
                    <a:gd name="T24" fmla="*/ 26 w 26"/>
                    <a:gd name="T25" fmla="*/ 6 h 24"/>
                    <a:gd name="T26" fmla="*/ 26 w 26"/>
                    <a:gd name="T27" fmla="*/ 0 h 24"/>
                    <a:gd name="T28" fmla="*/ 23 w 26"/>
                    <a:gd name="T29" fmla="*/ 0 h 24"/>
                    <a:gd name="T30" fmla="*/ 9 w 26"/>
                    <a:gd name="T31" fmla="*/ 0 h 24"/>
                    <a:gd name="T32" fmla="*/ 6 w 26"/>
                    <a:gd name="T33" fmla="*/ 0 h 24"/>
                    <a:gd name="T34" fmla="*/ 6 w 26"/>
                    <a:gd name="T35" fmla="*/ 6 h 24"/>
                    <a:gd name="T36" fmla="*/ 6 w 26"/>
                    <a:gd name="T37" fmla="*/ 16 h 24"/>
                    <a:gd name="T38" fmla="*/ 5 w 26"/>
                    <a:gd name="T39" fmla="*/ 15 h 24"/>
                    <a:gd name="T40" fmla="*/ 0 w 26"/>
                    <a:gd name="T41" fmla="*/ 20 h 24"/>
                    <a:gd name="T42" fmla="*/ 5 w 26"/>
                    <a:gd name="T43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6" h="24">
                      <a:moveTo>
                        <a:pt x="5" y="24"/>
                      </a:moveTo>
                      <a:cubicBezTo>
                        <a:pt x="7" y="24"/>
                        <a:pt x="9" y="22"/>
                        <a:pt x="9" y="20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3" y="16"/>
                        <a:pt x="22" y="15"/>
                        <a:pt x="21" y="15"/>
                      </a:cubicBezTo>
                      <a:cubicBezTo>
                        <a:pt x="19" y="15"/>
                        <a:pt x="17" y="17"/>
                        <a:pt x="17" y="20"/>
                      </a:cubicBezTo>
                      <a:cubicBezTo>
                        <a:pt x="17" y="22"/>
                        <a:pt x="19" y="24"/>
                        <a:pt x="21" y="24"/>
                      </a:cubicBezTo>
                      <a:cubicBezTo>
                        <a:pt x="24" y="24"/>
                        <a:pt x="26" y="22"/>
                        <a:pt x="26" y="20"/>
                      </a:cubicBezTo>
                      <a:cubicBezTo>
                        <a:pt x="26" y="20"/>
                        <a:pt x="26" y="20"/>
                        <a:pt x="26" y="20"/>
                      </a:cubicBezTo>
                      <a:cubicBezTo>
                        <a:pt x="26" y="20"/>
                        <a:pt x="26" y="20"/>
                        <a:pt x="26" y="20"/>
                      </a:cubicBezTo>
                      <a:cubicBezTo>
                        <a:pt x="26" y="6"/>
                        <a:pt x="26" y="6"/>
                        <a:pt x="26" y="6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6" y="16"/>
                        <a:pt x="5" y="15"/>
                        <a:pt x="5" y="15"/>
                      </a:cubicBezTo>
                      <a:cubicBezTo>
                        <a:pt x="2" y="15"/>
                        <a:pt x="0" y="17"/>
                        <a:pt x="0" y="20"/>
                      </a:cubicBezTo>
                      <a:cubicBezTo>
                        <a:pt x="0" y="22"/>
                        <a:pt x="2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7" name="Freeform: Shape 195">
                  <a:extLst>
                    <a:ext uri="{FF2B5EF4-FFF2-40B4-BE49-F238E27FC236}">
                      <a16:creationId xmlns:a16="http://schemas.microsoft.com/office/drawing/2014/main" id="{5AFA5B79-375C-6C51-A332-741F8297D4E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652686" y="2010199"/>
                  <a:ext cx="133570" cy="123767"/>
                </a:xfrm>
                <a:custGeom>
                  <a:avLst/>
                  <a:gdLst>
                    <a:gd name="T0" fmla="*/ 5 w 30"/>
                    <a:gd name="T1" fmla="*/ 28 h 28"/>
                    <a:gd name="T2" fmla="*/ 10 w 30"/>
                    <a:gd name="T3" fmla="*/ 23 h 28"/>
                    <a:gd name="T4" fmla="*/ 10 w 30"/>
                    <a:gd name="T5" fmla="*/ 23 h 28"/>
                    <a:gd name="T6" fmla="*/ 10 w 30"/>
                    <a:gd name="T7" fmla="*/ 6 h 28"/>
                    <a:gd name="T8" fmla="*/ 27 w 30"/>
                    <a:gd name="T9" fmla="*/ 6 h 28"/>
                    <a:gd name="T10" fmla="*/ 27 w 30"/>
                    <a:gd name="T11" fmla="*/ 18 h 28"/>
                    <a:gd name="T12" fmla="*/ 25 w 30"/>
                    <a:gd name="T13" fmla="*/ 18 h 28"/>
                    <a:gd name="T14" fmla="*/ 20 w 30"/>
                    <a:gd name="T15" fmla="*/ 23 h 28"/>
                    <a:gd name="T16" fmla="*/ 25 w 30"/>
                    <a:gd name="T17" fmla="*/ 28 h 28"/>
                    <a:gd name="T18" fmla="*/ 30 w 30"/>
                    <a:gd name="T19" fmla="*/ 23 h 28"/>
                    <a:gd name="T20" fmla="*/ 30 w 30"/>
                    <a:gd name="T21" fmla="*/ 23 h 28"/>
                    <a:gd name="T22" fmla="*/ 30 w 30"/>
                    <a:gd name="T23" fmla="*/ 23 h 28"/>
                    <a:gd name="T24" fmla="*/ 30 w 30"/>
                    <a:gd name="T25" fmla="*/ 6 h 28"/>
                    <a:gd name="T26" fmla="*/ 30 w 30"/>
                    <a:gd name="T27" fmla="*/ 0 h 28"/>
                    <a:gd name="T28" fmla="*/ 27 w 30"/>
                    <a:gd name="T29" fmla="*/ 0 h 28"/>
                    <a:gd name="T30" fmla="*/ 10 w 30"/>
                    <a:gd name="T31" fmla="*/ 0 h 28"/>
                    <a:gd name="T32" fmla="*/ 7 w 30"/>
                    <a:gd name="T33" fmla="*/ 0 h 28"/>
                    <a:gd name="T34" fmla="*/ 7 w 30"/>
                    <a:gd name="T35" fmla="*/ 6 h 28"/>
                    <a:gd name="T36" fmla="*/ 7 w 30"/>
                    <a:gd name="T37" fmla="*/ 18 h 28"/>
                    <a:gd name="T38" fmla="*/ 5 w 30"/>
                    <a:gd name="T39" fmla="*/ 18 h 28"/>
                    <a:gd name="T40" fmla="*/ 0 w 30"/>
                    <a:gd name="T41" fmla="*/ 23 h 28"/>
                    <a:gd name="T42" fmla="*/ 5 w 30"/>
                    <a:gd name="T4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0" h="28">
                      <a:moveTo>
                        <a:pt x="5" y="28"/>
                      </a:moveTo>
                      <a:cubicBezTo>
                        <a:pt x="8" y="28"/>
                        <a:pt x="10" y="26"/>
                        <a:pt x="10" y="23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7" y="18"/>
                        <a:pt x="27" y="18"/>
                        <a:pt x="27" y="18"/>
                      </a:cubicBezTo>
                      <a:cubicBezTo>
                        <a:pt x="26" y="18"/>
                        <a:pt x="26" y="18"/>
                        <a:pt x="25" y="18"/>
                      </a:cubicBezTo>
                      <a:cubicBezTo>
                        <a:pt x="22" y="18"/>
                        <a:pt x="20" y="20"/>
                        <a:pt x="20" y="23"/>
                      </a:cubicBezTo>
                      <a:cubicBezTo>
                        <a:pt x="20" y="26"/>
                        <a:pt x="22" y="28"/>
                        <a:pt x="25" y="28"/>
                      </a:cubicBezTo>
                      <a:cubicBezTo>
                        <a:pt x="28" y="28"/>
                        <a:pt x="30" y="26"/>
                        <a:pt x="30" y="23"/>
                      </a:cubicBez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6" y="18"/>
                        <a:pt x="5" y="18"/>
                        <a:pt x="5" y="18"/>
                      </a:cubicBezTo>
                      <a:cubicBezTo>
                        <a:pt x="2" y="18"/>
                        <a:pt x="0" y="20"/>
                        <a:pt x="0" y="23"/>
                      </a:cubicBezTo>
                      <a:cubicBezTo>
                        <a:pt x="0" y="26"/>
                        <a:pt x="2" y="28"/>
                        <a:pt x="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8" name="Freeform: Shape 196">
                  <a:extLst>
                    <a:ext uri="{FF2B5EF4-FFF2-40B4-BE49-F238E27FC236}">
                      <a16:creationId xmlns:a16="http://schemas.microsoft.com/office/drawing/2014/main" id="{66BDE0A3-6400-9EFA-B35C-D6219700D1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15860" y="4155897"/>
                  <a:ext cx="79652" cy="101709"/>
                </a:xfrm>
                <a:custGeom>
                  <a:avLst/>
                  <a:gdLst>
                    <a:gd name="T0" fmla="*/ 0 w 18"/>
                    <a:gd name="T1" fmla="*/ 0 h 23"/>
                    <a:gd name="T2" fmla="*/ 7 w 18"/>
                    <a:gd name="T3" fmla="*/ 23 h 23"/>
                    <a:gd name="T4" fmla="*/ 18 w 18"/>
                    <a:gd name="T5" fmla="*/ 0 h 23"/>
                    <a:gd name="T6" fmla="*/ 0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0" y="0"/>
                      </a:moveTo>
                      <a:cubicBezTo>
                        <a:pt x="1" y="9"/>
                        <a:pt x="3" y="17"/>
                        <a:pt x="7" y="23"/>
                      </a:cubicBezTo>
                      <a:cubicBezTo>
                        <a:pt x="13" y="17"/>
                        <a:pt x="18" y="9"/>
                        <a:pt x="18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9" name="Freeform: Shape 197">
                  <a:extLst>
                    <a:ext uri="{FF2B5EF4-FFF2-40B4-BE49-F238E27FC236}">
                      <a16:creationId xmlns:a16="http://schemas.microsoft.com/office/drawing/2014/main" id="{FAB89B1B-4F6E-E94D-24CC-D701EDD4F5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15860" y="4028454"/>
                  <a:ext cx="79652" cy="101709"/>
                </a:xfrm>
                <a:custGeom>
                  <a:avLst/>
                  <a:gdLst>
                    <a:gd name="T0" fmla="*/ 7 w 18"/>
                    <a:gd name="T1" fmla="*/ 0 h 23"/>
                    <a:gd name="T2" fmla="*/ 0 w 18"/>
                    <a:gd name="T3" fmla="*/ 23 h 23"/>
                    <a:gd name="T4" fmla="*/ 18 w 18"/>
                    <a:gd name="T5" fmla="*/ 23 h 23"/>
                    <a:gd name="T6" fmla="*/ 7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7" y="0"/>
                      </a:moveTo>
                      <a:cubicBezTo>
                        <a:pt x="3" y="6"/>
                        <a:pt x="1" y="14"/>
                        <a:pt x="0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8" y="14"/>
                        <a:pt x="13" y="6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0" name="Freeform: Shape 198">
                  <a:extLst>
                    <a:ext uri="{FF2B5EF4-FFF2-40B4-BE49-F238E27FC236}">
                      <a16:creationId xmlns:a16="http://schemas.microsoft.com/office/drawing/2014/main" id="{5F8C7B56-D60F-9034-0FDE-F5B56EBEAE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54590" y="3988015"/>
                  <a:ext cx="69849" cy="142148"/>
                </a:xfrm>
                <a:custGeom>
                  <a:avLst/>
                  <a:gdLst>
                    <a:gd name="T0" fmla="*/ 0 w 16"/>
                    <a:gd name="T1" fmla="*/ 0 h 32"/>
                    <a:gd name="T2" fmla="*/ 0 w 16"/>
                    <a:gd name="T3" fmla="*/ 32 h 32"/>
                    <a:gd name="T4" fmla="*/ 8 w 16"/>
                    <a:gd name="T5" fmla="*/ 32 h 32"/>
                    <a:gd name="T6" fmla="*/ 16 w 16"/>
                    <a:gd name="T7" fmla="*/ 5 h 32"/>
                    <a:gd name="T8" fmla="*/ 0 w 16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0" y="0"/>
                      </a:move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9" y="21"/>
                        <a:pt x="12" y="12"/>
                        <a:pt x="16" y="5"/>
                      </a:cubicBezTo>
                      <a:cubicBezTo>
                        <a:pt x="12" y="2"/>
                        <a:pt x="6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1" name="Freeform: Shape 199">
                  <a:extLst>
                    <a:ext uri="{FF2B5EF4-FFF2-40B4-BE49-F238E27FC236}">
                      <a16:creationId xmlns:a16="http://schemas.microsoft.com/office/drawing/2014/main" id="{52AEDB67-3A76-B665-3CEB-C8D4AC23ACF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456557" y="4155897"/>
                  <a:ext cx="71074" cy="142148"/>
                </a:xfrm>
                <a:custGeom>
                  <a:avLst/>
                  <a:gdLst>
                    <a:gd name="T0" fmla="*/ 16 w 16"/>
                    <a:gd name="T1" fmla="*/ 32 h 32"/>
                    <a:gd name="T2" fmla="*/ 16 w 16"/>
                    <a:gd name="T3" fmla="*/ 0 h 32"/>
                    <a:gd name="T4" fmla="*/ 8 w 16"/>
                    <a:gd name="T5" fmla="*/ 0 h 32"/>
                    <a:gd name="T6" fmla="*/ 0 w 16"/>
                    <a:gd name="T7" fmla="*/ 27 h 32"/>
                    <a:gd name="T8" fmla="*/ 16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16" y="32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11"/>
                        <a:pt x="4" y="20"/>
                        <a:pt x="0" y="27"/>
                      </a:cubicBezTo>
                      <a:cubicBezTo>
                        <a:pt x="5" y="30"/>
                        <a:pt x="10" y="32"/>
                        <a:pt x="16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2" name="Freeform: Shape 200">
                  <a:extLst>
                    <a:ext uri="{FF2B5EF4-FFF2-40B4-BE49-F238E27FC236}">
                      <a16:creationId xmlns:a16="http://schemas.microsoft.com/office/drawing/2014/main" id="{8E141654-6872-D3D4-9AB3-357BF1AB1D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456557" y="3988015"/>
                  <a:ext cx="71074" cy="142148"/>
                </a:xfrm>
                <a:custGeom>
                  <a:avLst/>
                  <a:gdLst>
                    <a:gd name="T0" fmla="*/ 8 w 16"/>
                    <a:gd name="T1" fmla="*/ 32 h 32"/>
                    <a:gd name="T2" fmla="*/ 16 w 16"/>
                    <a:gd name="T3" fmla="*/ 32 h 32"/>
                    <a:gd name="T4" fmla="*/ 16 w 16"/>
                    <a:gd name="T5" fmla="*/ 0 h 32"/>
                    <a:gd name="T6" fmla="*/ 0 w 16"/>
                    <a:gd name="T7" fmla="*/ 6 h 32"/>
                    <a:gd name="T8" fmla="*/ 8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8" y="32"/>
                      </a:move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0" y="0"/>
                        <a:pt x="5" y="2"/>
                        <a:pt x="0" y="6"/>
                      </a:cubicBezTo>
                      <a:cubicBezTo>
                        <a:pt x="4" y="12"/>
                        <a:pt x="7" y="21"/>
                        <a:pt x="8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3" name="Freeform: Shape 201">
                  <a:extLst>
                    <a:ext uri="{FF2B5EF4-FFF2-40B4-BE49-F238E27FC236}">
                      <a16:creationId xmlns:a16="http://schemas.microsoft.com/office/drawing/2014/main" id="{3B66364C-DE44-118A-BC2A-A95F870D7DC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386708" y="4155897"/>
                  <a:ext cx="79652" cy="101709"/>
                </a:xfrm>
                <a:custGeom>
                  <a:avLst/>
                  <a:gdLst>
                    <a:gd name="T0" fmla="*/ 11 w 18"/>
                    <a:gd name="T1" fmla="*/ 23 h 23"/>
                    <a:gd name="T2" fmla="*/ 18 w 18"/>
                    <a:gd name="T3" fmla="*/ 0 h 23"/>
                    <a:gd name="T4" fmla="*/ 0 w 18"/>
                    <a:gd name="T5" fmla="*/ 0 h 23"/>
                    <a:gd name="T6" fmla="*/ 11 w 18"/>
                    <a:gd name="T7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11" y="23"/>
                      </a:moveTo>
                      <a:cubicBezTo>
                        <a:pt x="15" y="17"/>
                        <a:pt x="18" y="9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9"/>
                        <a:pt x="5" y="17"/>
                        <a:pt x="11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4" name="Freeform: Shape 202">
                  <a:extLst>
                    <a:ext uri="{FF2B5EF4-FFF2-40B4-BE49-F238E27FC236}">
                      <a16:creationId xmlns:a16="http://schemas.microsoft.com/office/drawing/2014/main" id="{79D31FBD-5637-CD1C-E033-33C30EA4F7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386708" y="4028454"/>
                  <a:ext cx="79652" cy="101709"/>
                </a:xfrm>
                <a:custGeom>
                  <a:avLst/>
                  <a:gdLst>
                    <a:gd name="T0" fmla="*/ 11 w 18"/>
                    <a:gd name="T1" fmla="*/ 0 h 23"/>
                    <a:gd name="T2" fmla="*/ 0 w 18"/>
                    <a:gd name="T3" fmla="*/ 23 h 23"/>
                    <a:gd name="T4" fmla="*/ 18 w 18"/>
                    <a:gd name="T5" fmla="*/ 23 h 23"/>
                    <a:gd name="T6" fmla="*/ 11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11" y="0"/>
                      </a:moveTo>
                      <a:cubicBezTo>
                        <a:pt x="5" y="6"/>
                        <a:pt x="1" y="14"/>
                        <a:pt x="0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8" y="14"/>
                        <a:pt x="15" y="6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5" name="Freeform: Shape 203">
                  <a:extLst>
                    <a:ext uri="{FF2B5EF4-FFF2-40B4-BE49-F238E27FC236}">
                      <a16:creationId xmlns:a16="http://schemas.microsoft.com/office/drawing/2014/main" id="{E8D8EFDC-AC50-2883-9001-A0BDB25B7AF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54590" y="4155897"/>
                  <a:ext cx="69849" cy="142148"/>
                </a:xfrm>
                <a:custGeom>
                  <a:avLst/>
                  <a:gdLst>
                    <a:gd name="T0" fmla="*/ 0 w 16"/>
                    <a:gd name="T1" fmla="*/ 32 h 32"/>
                    <a:gd name="T2" fmla="*/ 16 w 16"/>
                    <a:gd name="T3" fmla="*/ 27 h 32"/>
                    <a:gd name="T4" fmla="*/ 8 w 16"/>
                    <a:gd name="T5" fmla="*/ 0 h 32"/>
                    <a:gd name="T6" fmla="*/ 0 w 16"/>
                    <a:gd name="T7" fmla="*/ 0 h 32"/>
                    <a:gd name="T8" fmla="*/ 0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0" y="32"/>
                      </a:moveTo>
                      <a:cubicBezTo>
                        <a:pt x="6" y="32"/>
                        <a:pt x="12" y="30"/>
                        <a:pt x="16" y="27"/>
                      </a:cubicBezTo>
                      <a:cubicBezTo>
                        <a:pt x="12" y="20"/>
                        <a:pt x="9" y="11"/>
                        <a:pt x="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6" name="Freeform: Shape 204">
                  <a:extLst>
                    <a:ext uri="{FF2B5EF4-FFF2-40B4-BE49-F238E27FC236}">
                      <a16:creationId xmlns:a16="http://schemas.microsoft.com/office/drawing/2014/main" id="{2E3B4173-69B9-E9A9-CC0A-8A56A871CD5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152654" y="3882630"/>
                  <a:ext cx="207095" cy="198517"/>
                </a:xfrm>
                <a:custGeom>
                  <a:avLst/>
                  <a:gdLst>
                    <a:gd name="T0" fmla="*/ 34 w 47"/>
                    <a:gd name="T1" fmla="*/ 27 h 45"/>
                    <a:gd name="T2" fmla="*/ 32 w 47"/>
                    <a:gd name="T3" fmla="*/ 5 h 45"/>
                    <a:gd name="T4" fmla="*/ 19 w 47"/>
                    <a:gd name="T5" fmla="*/ 0 h 45"/>
                    <a:gd name="T6" fmla="*/ 19 w 47"/>
                    <a:gd name="T7" fmla="*/ 15 h 45"/>
                    <a:gd name="T8" fmla="*/ 30 w 47"/>
                    <a:gd name="T9" fmla="*/ 15 h 45"/>
                    <a:gd name="T10" fmla="*/ 30 w 47"/>
                    <a:gd name="T11" fmla="*/ 21 h 45"/>
                    <a:gd name="T12" fmla="*/ 30 w 47"/>
                    <a:gd name="T13" fmla="*/ 21 h 45"/>
                    <a:gd name="T14" fmla="*/ 30 w 47"/>
                    <a:gd name="T15" fmla="*/ 21 h 45"/>
                    <a:gd name="T16" fmla="*/ 19 w 47"/>
                    <a:gd name="T17" fmla="*/ 21 h 45"/>
                    <a:gd name="T18" fmla="*/ 19 w 47"/>
                    <a:gd name="T19" fmla="*/ 36 h 45"/>
                    <a:gd name="T20" fmla="*/ 28 w 47"/>
                    <a:gd name="T21" fmla="*/ 33 h 45"/>
                    <a:gd name="T22" fmla="*/ 41 w 47"/>
                    <a:gd name="T23" fmla="*/ 45 h 45"/>
                    <a:gd name="T24" fmla="*/ 47 w 47"/>
                    <a:gd name="T25" fmla="*/ 40 h 45"/>
                    <a:gd name="T26" fmla="*/ 34 w 47"/>
                    <a:gd name="T27" fmla="*/ 27 h 45"/>
                    <a:gd name="T28" fmla="*/ 19 w 47"/>
                    <a:gd name="T29" fmla="*/ 0 h 45"/>
                    <a:gd name="T30" fmla="*/ 7 w 47"/>
                    <a:gd name="T31" fmla="*/ 5 h 45"/>
                    <a:gd name="T32" fmla="*/ 7 w 47"/>
                    <a:gd name="T33" fmla="*/ 30 h 45"/>
                    <a:gd name="T34" fmla="*/ 19 w 47"/>
                    <a:gd name="T35" fmla="*/ 36 h 45"/>
                    <a:gd name="T36" fmla="*/ 19 w 47"/>
                    <a:gd name="T37" fmla="*/ 21 h 45"/>
                    <a:gd name="T38" fmla="*/ 8 w 47"/>
                    <a:gd name="T39" fmla="*/ 21 h 45"/>
                    <a:gd name="T40" fmla="*/ 8 w 47"/>
                    <a:gd name="T41" fmla="*/ 15 h 45"/>
                    <a:gd name="T42" fmla="*/ 19 w 47"/>
                    <a:gd name="T43" fmla="*/ 15 h 45"/>
                    <a:gd name="T44" fmla="*/ 19 w 47"/>
                    <a:gd name="T45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7" h="45">
                      <a:moveTo>
                        <a:pt x="34" y="27"/>
                      </a:moveTo>
                      <a:cubicBezTo>
                        <a:pt x="38" y="20"/>
                        <a:pt x="38" y="11"/>
                        <a:pt x="32" y="5"/>
                      </a:cubicBezTo>
                      <a:cubicBezTo>
                        <a:pt x="28" y="2"/>
                        <a:pt x="24" y="0"/>
                        <a:pt x="19" y="0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30" y="15"/>
                        <a:pt x="30" y="15"/>
                        <a:pt x="30" y="15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9" y="36"/>
                        <a:pt x="19" y="36"/>
                        <a:pt x="19" y="36"/>
                      </a:cubicBezTo>
                      <a:cubicBezTo>
                        <a:pt x="22" y="36"/>
                        <a:pt x="26" y="35"/>
                        <a:pt x="28" y="33"/>
                      </a:cubicBezTo>
                      <a:cubicBezTo>
                        <a:pt x="41" y="45"/>
                        <a:pt x="41" y="45"/>
                        <a:pt x="41" y="45"/>
                      </a:cubicBezTo>
                      <a:cubicBezTo>
                        <a:pt x="47" y="40"/>
                        <a:pt x="47" y="40"/>
                        <a:pt x="47" y="40"/>
                      </a:cubicBezTo>
                      <a:lnTo>
                        <a:pt x="34" y="27"/>
                      </a:lnTo>
                      <a:close/>
                      <a:moveTo>
                        <a:pt x="19" y="0"/>
                      </a:moveTo>
                      <a:cubicBezTo>
                        <a:pt x="15" y="0"/>
                        <a:pt x="10" y="2"/>
                        <a:pt x="7" y="5"/>
                      </a:cubicBezTo>
                      <a:cubicBezTo>
                        <a:pt x="0" y="12"/>
                        <a:pt x="0" y="23"/>
                        <a:pt x="7" y="30"/>
                      </a:cubicBezTo>
                      <a:cubicBezTo>
                        <a:pt x="10" y="34"/>
                        <a:pt x="15" y="36"/>
                        <a:pt x="19" y="36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7" name="Rectangle 205">
                  <a:extLst>
                    <a:ext uri="{FF2B5EF4-FFF2-40B4-BE49-F238E27FC236}">
                      <a16:creationId xmlns:a16="http://schemas.microsoft.com/office/drawing/2014/main" id="{747B572C-DF24-EEEF-E15B-59474CAC90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21214" y="4266184"/>
                  <a:ext cx="30635" cy="21689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8" name="Rectangle 206">
                  <a:extLst>
                    <a:ext uri="{FF2B5EF4-FFF2-40B4-BE49-F238E27FC236}">
                      <a16:creationId xmlns:a16="http://schemas.microsoft.com/office/drawing/2014/main" id="{319056EF-4670-199E-5465-CD67DC0377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72198" y="4386274"/>
                  <a:ext cx="35537" cy="9680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9" name="Rectangle 207">
                  <a:extLst>
                    <a:ext uri="{FF2B5EF4-FFF2-40B4-BE49-F238E27FC236}">
                      <a16:creationId xmlns:a16="http://schemas.microsoft.com/office/drawing/2014/main" id="{AFC95449-32C3-78F6-179E-75032890793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28083" y="4298045"/>
                  <a:ext cx="30635" cy="18503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0" name="Rectangle 208">
                  <a:extLst>
                    <a:ext uri="{FF2B5EF4-FFF2-40B4-BE49-F238E27FC236}">
                      <a16:creationId xmlns:a16="http://schemas.microsoft.com/office/drawing/2014/main" id="{C999235E-6BF8-AC79-605E-324206B088D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9066" y="4354414"/>
                  <a:ext cx="31861" cy="12866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1" name="Rectangle 209">
                  <a:extLst>
                    <a:ext uri="{FF2B5EF4-FFF2-40B4-BE49-F238E27FC236}">
                      <a16:creationId xmlns:a16="http://schemas.microsoft.com/office/drawing/2014/main" id="{1CE4EE0B-B5B8-984B-5C46-F8B6223436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31275" y="4337258"/>
                  <a:ext cx="35537" cy="14582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2" name="Rectangle 210">
                  <a:extLst>
                    <a:ext uri="{FF2B5EF4-FFF2-40B4-BE49-F238E27FC236}">
                      <a16:creationId xmlns:a16="http://schemas.microsoft.com/office/drawing/2014/main" id="{74A7BA88-4460-8887-8A5E-A5ED3019743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21214" y="4244126"/>
                  <a:ext cx="30635" cy="1348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3" name="Rectangle 211">
                  <a:extLst>
                    <a:ext uri="{FF2B5EF4-FFF2-40B4-BE49-F238E27FC236}">
                      <a16:creationId xmlns:a16="http://schemas.microsoft.com/office/drawing/2014/main" id="{DC1E729F-1661-066F-EDEF-F54FCA50E16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28083" y="4275987"/>
                  <a:ext cx="30635" cy="1715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4" name="Rectangle 212">
                  <a:extLst>
                    <a:ext uri="{FF2B5EF4-FFF2-40B4-BE49-F238E27FC236}">
                      <a16:creationId xmlns:a16="http://schemas.microsoft.com/office/drawing/2014/main" id="{F834BB45-0573-59A2-DB10-4D23E847746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9066" y="4332356"/>
                  <a:ext cx="31861" cy="1838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5" name="Rectangle 213">
                  <a:extLst>
                    <a:ext uri="{FF2B5EF4-FFF2-40B4-BE49-F238E27FC236}">
                      <a16:creationId xmlns:a16="http://schemas.microsoft.com/office/drawing/2014/main" id="{7926ED7B-07DA-EE69-6A46-3A847043AE8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31275" y="4315200"/>
                  <a:ext cx="35537" cy="1348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6" name="Rectangle 214">
                  <a:extLst>
                    <a:ext uri="{FF2B5EF4-FFF2-40B4-BE49-F238E27FC236}">
                      <a16:creationId xmlns:a16="http://schemas.microsoft.com/office/drawing/2014/main" id="{6564C762-9EE0-B1CD-2025-AB7D4758949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72198" y="4359315"/>
                  <a:ext cx="35537" cy="1715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7" name="Freeform: Shape 215">
                  <a:extLst>
                    <a:ext uri="{FF2B5EF4-FFF2-40B4-BE49-F238E27FC236}">
                      <a16:creationId xmlns:a16="http://schemas.microsoft.com/office/drawing/2014/main" id="{C2791567-5A1F-CE8A-A144-CF6362662F9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01318" y="4345836"/>
                  <a:ext cx="286747" cy="132345"/>
                </a:xfrm>
                <a:custGeom>
                  <a:avLst/>
                  <a:gdLst>
                    <a:gd name="T0" fmla="*/ 209 w 234"/>
                    <a:gd name="T1" fmla="*/ 15 h 108"/>
                    <a:gd name="T2" fmla="*/ 191 w 234"/>
                    <a:gd name="T3" fmla="*/ 108 h 108"/>
                    <a:gd name="T4" fmla="*/ 198 w 234"/>
                    <a:gd name="T5" fmla="*/ 15 h 108"/>
                    <a:gd name="T6" fmla="*/ 202 w 234"/>
                    <a:gd name="T7" fmla="*/ 47 h 108"/>
                    <a:gd name="T8" fmla="*/ 191 w 234"/>
                    <a:gd name="T9" fmla="*/ 76 h 108"/>
                    <a:gd name="T10" fmla="*/ 176 w 234"/>
                    <a:gd name="T11" fmla="*/ 108 h 108"/>
                    <a:gd name="T12" fmla="*/ 176 w 234"/>
                    <a:gd name="T13" fmla="*/ 108 h 108"/>
                    <a:gd name="T14" fmla="*/ 187 w 234"/>
                    <a:gd name="T15" fmla="*/ 36 h 108"/>
                    <a:gd name="T16" fmla="*/ 180 w 234"/>
                    <a:gd name="T17" fmla="*/ 65 h 108"/>
                    <a:gd name="T18" fmla="*/ 176 w 234"/>
                    <a:gd name="T19" fmla="*/ 108 h 108"/>
                    <a:gd name="T20" fmla="*/ 176 w 234"/>
                    <a:gd name="T21" fmla="*/ 0 h 108"/>
                    <a:gd name="T22" fmla="*/ 162 w 234"/>
                    <a:gd name="T23" fmla="*/ 65 h 108"/>
                    <a:gd name="T24" fmla="*/ 166 w 234"/>
                    <a:gd name="T25" fmla="*/ 15 h 108"/>
                    <a:gd name="T26" fmla="*/ 162 w 234"/>
                    <a:gd name="T27" fmla="*/ 108 h 108"/>
                    <a:gd name="T28" fmla="*/ 162 w 234"/>
                    <a:gd name="T29" fmla="*/ 0 h 108"/>
                    <a:gd name="T30" fmla="*/ 148 w 234"/>
                    <a:gd name="T31" fmla="*/ 36 h 108"/>
                    <a:gd name="T32" fmla="*/ 151 w 234"/>
                    <a:gd name="T33" fmla="*/ 65 h 108"/>
                    <a:gd name="T34" fmla="*/ 148 w 234"/>
                    <a:gd name="T35" fmla="*/ 108 h 108"/>
                    <a:gd name="T36" fmla="*/ 148 w 234"/>
                    <a:gd name="T37" fmla="*/ 0 h 108"/>
                    <a:gd name="T38" fmla="*/ 129 w 234"/>
                    <a:gd name="T39" fmla="*/ 65 h 108"/>
                    <a:gd name="T40" fmla="*/ 137 w 234"/>
                    <a:gd name="T41" fmla="*/ 15 h 108"/>
                    <a:gd name="T42" fmla="*/ 129 w 234"/>
                    <a:gd name="T43" fmla="*/ 108 h 108"/>
                    <a:gd name="T44" fmla="*/ 129 w 234"/>
                    <a:gd name="T45" fmla="*/ 0 h 108"/>
                    <a:gd name="T46" fmla="*/ 115 w 234"/>
                    <a:gd name="T47" fmla="*/ 36 h 108"/>
                    <a:gd name="T48" fmla="*/ 122 w 234"/>
                    <a:gd name="T49" fmla="*/ 65 h 108"/>
                    <a:gd name="T50" fmla="*/ 115 w 234"/>
                    <a:gd name="T51" fmla="*/ 108 h 108"/>
                    <a:gd name="T52" fmla="*/ 115 w 234"/>
                    <a:gd name="T53" fmla="*/ 0 h 108"/>
                    <a:gd name="T54" fmla="*/ 101 w 234"/>
                    <a:gd name="T55" fmla="*/ 65 h 108"/>
                    <a:gd name="T56" fmla="*/ 104 w 234"/>
                    <a:gd name="T57" fmla="*/ 15 h 108"/>
                    <a:gd name="T58" fmla="*/ 101 w 234"/>
                    <a:gd name="T59" fmla="*/ 108 h 108"/>
                    <a:gd name="T60" fmla="*/ 101 w 234"/>
                    <a:gd name="T61" fmla="*/ 0 h 108"/>
                    <a:gd name="T62" fmla="*/ 86 w 234"/>
                    <a:gd name="T63" fmla="*/ 36 h 108"/>
                    <a:gd name="T64" fmla="*/ 90 w 234"/>
                    <a:gd name="T65" fmla="*/ 65 h 108"/>
                    <a:gd name="T66" fmla="*/ 86 w 234"/>
                    <a:gd name="T67" fmla="*/ 108 h 108"/>
                    <a:gd name="T68" fmla="*/ 86 w 234"/>
                    <a:gd name="T69" fmla="*/ 0 h 108"/>
                    <a:gd name="T70" fmla="*/ 68 w 234"/>
                    <a:gd name="T71" fmla="*/ 65 h 108"/>
                    <a:gd name="T72" fmla="*/ 75 w 234"/>
                    <a:gd name="T73" fmla="*/ 15 h 108"/>
                    <a:gd name="T74" fmla="*/ 68 w 234"/>
                    <a:gd name="T75" fmla="*/ 108 h 108"/>
                    <a:gd name="T76" fmla="*/ 68 w 234"/>
                    <a:gd name="T77" fmla="*/ 0 h 108"/>
                    <a:gd name="T78" fmla="*/ 54 w 234"/>
                    <a:gd name="T79" fmla="*/ 36 h 108"/>
                    <a:gd name="T80" fmla="*/ 61 w 234"/>
                    <a:gd name="T81" fmla="*/ 65 h 108"/>
                    <a:gd name="T82" fmla="*/ 54 w 234"/>
                    <a:gd name="T83" fmla="*/ 108 h 108"/>
                    <a:gd name="T84" fmla="*/ 54 w 234"/>
                    <a:gd name="T85" fmla="*/ 0 h 108"/>
                    <a:gd name="T86" fmla="*/ 39 w 234"/>
                    <a:gd name="T87" fmla="*/ 65 h 108"/>
                    <a:gd name="T88" fmla="*/ 43 w 234"/>
                    <a:gd name="T89" fmla="*/ 15 h 108"/>
                    <a:gd name="T90" fmla="*/ 39 w 234"/>
                    <a:gd name="T91" fmla="*/ 108 h 108"/>
                    <a:gd name="T92" fmla="*/ 39 w 234"/>
                    <a:gd name="T93" fmla="*/ 65 h 108"/>
                    <a:gd name="T94" fmla="*/ 39 w 234"/>
                    <a:gd name="T95" fmla="*/ 0 h 108"/>
                    <a:gd name="T96" fmla="*/ 25 w 234"/>
                    <a:gd name="T97" fmla="*/ 36 h 108"/>
                    <a:gd name="T98" fmla="*/ 14 w 234"/>
                    <a:gd name="T99" fmla="*/ 36 h 108"/>
                    <a:gd name="T100" fmla="*/ 0 w 234"/>
                    <a:gd name="T101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34" h="108">
                      <a:moveTo>
                        <a:pt x="209" y="108"/>
                      </a:moveTo>
                      <a:lnTo>
                        <a:pt x="234" y="108"/>
                      </a:lnTo>
                      <a:lnTo>
                        <a:pt x="234" y="0"/>
                      </a:lnTo>
                      <a:lnTo>
                        <a:pt x="209" y="0"/>
                      </a:lnTo>
                      <a:lnTo>
                        <a:pt x="209" y="15"/>
                      </a:lnTo>
                      <a:lnTo>
                        <a:pt x="216" y="15"/>
                      </a:lnTo>
                      <a:lnTo>
                        <a:pt x="216" y="36"/>
                      </a:lnTo>
                      <a:lnTo>
                        <a:pt x="209" y="36"/>
                      </a:lnTo>
                      <a:lnTo>
                        <a:pt x="209" y="108"/>
                      </a:lnTo>
                      <a:close/>
                      <a:moveTo>
                        <a:pt x="191" y="108"/>
                      </a:moveTo>
                      <a:lnTo>
                        <a:pt x="209" y="108"/>
                      </a:lnTo>
                      <a:lnTo>
                        <a:pt x="209" y="36"/>
                      </a:lnTo>
                      <a:lnTo>
                        <a:pt x="198" y="36"/>
                      </a:lnTo>
                      <a:lnTo>
                        <a:pt x="198" y="15"/>
                      </a:lnTo>
                      <a:lnTo>
                        <a:pt x="198" y="15"/>
                      </a:lnTo>
                      <a:lnTo>
                        <a:pt x="209" y="15"/>
                      </a:lnTo>
                      <a:lnTo>
                        <a:pt x="209" y="0"/>
                      </a:lnTo>
                      <a:lnTo>
                        <a:pt x="191" y="0"/>
                      </a:lnTo>
                      <a:lnTo>
                        <a:pt x="191" y="47"/>
                      </a:lnTo>
                      <a:lnTo>
                        <a:pt x="202" y="47"/>
                      </a:lnTo>
                      <a:lnTo>
                        <a:pt x="202" y="65"/>
                      </a:lnTo>
                      <a:lnTo>
                        <a:pt x="202" y="65"/>
                      </a:lnTo>
                      <a:lnTo>
                        <a:pt x="191" y="65"/>
                      </a:lnTo>
                      <a:lnTo>
                        <a:pt x="191" y="76"/>
                      </a:lnTo>
                      <a:lnTo>
                        <a:pt x="191" y="76"/>
                      </a:lnTo>
                      <a:lnTo>
                        <a:pt x="191" y="98"/>
                      </a:lnTo>
                      <a:lnTo>
                        <a:pt x="191" y="98"/>
                      </a:lnTo>
                      <a:lnTo>
                        <a:pt x="191" y="98"/>
                      </a:lnTo>
                      <a:lnTo>
                        <a:pt x="191" y="108"/>
                      </a:lnTo>
                      <a:close/>
                      <a:moveTo>
                        <a:pt x="176" y="108"/>
                      </a:moveTo>
                      <a:lnTo>
                        <a:pt x="191" y="108"/>
                      </a:lnTo>
                      <a:lnTo>
                        <a:pt x="191" y="98"/>
                      </a:lnTo>
                      <a:lnTo>
                        <a:pt x="176" y="98"/>
                      </a:lnTo>
                      <a:lnTo>
                        <a:pt x="176" y="108"/>
                      </a:lnTo>
                      <a:lnTo>
                        <a:pt x="176" y="108"/>
                      </a:lnTo>
                      <a:close/>
                      <a:moveTo>
                        <a:pt x="191" y="0"/>
                      </a:moveTo>
                      <a:lnTo>
                        <a:pt x="176" y="0"/>
                      </a:lnTo>
                      <a:lnTo>
                        <a:pt x="176" y="15"/>
                      </a:lnTo>
                      <a:lnTo>
                        <a:pt x="187" y="15"/>
                      </a:lnTo>
                      <a:lnTo>
                        <a:pt x="187" y="36"/>
                      </a:lnTo>
                      <a:lnTo>
                        <a:pt x="176" y="36"/>
                      </a:lnTo>
                      <a:lnTo>
                        <a:pt x="176" y="76"/>
                      </a:lnTo>
                      <a:lnTo>
                        <a:pt x="191" y="76"/>
                      </a:lnTo>
                      <a:lnTo>
                        <a:pt x="191" y="65"/>
                      </a:lnTo>
                      <a:lnTo>
                        <a:pt x="180" y="65"/>
                      </a:lnTo>
                      <a:lnTo>
                        <a:pt x="180" y="47"/>
                      </a:lnTo>
                      <a:lnTo>
                        <a:pt x="191" y="47"/>
                      </a:lnTo>
                      <a:lnTo>
                        <a:pt x="191" y="0"/>
                      </a:lnTo>
                      <a:close/>
                      <a:moveTo>
                        <a:pt x="162" y="108"/>
                      </a:moveTo>
                      <a:lnTo>
                        <a:pt x="176" y="108"/>
                      </a:lnTo>
                      <a:lnTo>
                        <a:pt x="176" y="98"/>
                      </a:lnTo>
                      <a:lnTo>
                        <a:pt x="162" y="98"/>
                      </a:lnTo>
                      <a:lnTo>
                        <a:pt x="162" y="108"/>
                      </a:lnTo>
                      <a:lnTo>
                        <a:pt x="162" y="108"/>
                      </a:lnTo>
                      <a:close/>
                      <a:moveTo>
                        <a:pt x="176" y="0"/>
                      </a:moveTo>
                      <a:lnTo>
                        <a:pt x="162" y="0"/>
                      </a:lnTo>
                      <a:lnTo>
                        <a:pt x="162" y="47"/>
                      </a:lnTo>
                      <a:lnTo>
                        <a:pt x="173" y="47"/>
                      </a:lnTo>
                      <a:lnTo>
                        <a:pt x="173" y="65"/>
                      </a:lnTo>
                      <a:lnTo>
                        <a:pt x="162" y="65"/>
                      </a:lnTo>
                      <a:lnTo>
                        <a:pt x="162" y="76"/>
                      </a:lnTo>
                      <a:lnTo>
                        <a:pt x="176" y="76"/>
                      </a:lnTo>
                      <a:lnTo>
                        <a:pt x="176" y="36"/>
                      </a:lnTo>
                      <a:lnTo>
                        <a:pt x="166" y="36"/>
                      </a:lnTo>
                      <a:lnTo>
                        <a:pt x="166" y="15"/>
                      </a:lnTo>
                      <a:lnTo>
                        <a:pt x="166" y="15"/>
                      </a:lnTo>
                      <a:lnTo>
                        <a:pt x="176" y="15"/>
                      </a:lnTo>
                      <a:lnTo>
                        <a:pt x="176" y="0"/>
                      </a:lnTo>
                      <a:close/>
                      <a:moveTo>
                        <a:pt x="148" y="108"/>
                      </a:moveTo>
                      <a:lnTo>
                        <a:pt x="162" y="108"/>
                      </a:lnTo>
                      <a:lnTo>
                        <a:pt x="162" y="98"/>
                      </a:lnTo>
                      <a:lnTo>
                        <a:pt x="148" y="98"/>
                      </a:lnTo>
                      <a:lnTo>
                        <a:pt x="148" y="108"/>
                      </a:lnTo>
                      <a:lnTo>
                        <a:pt x="148" y="108"/>
                      </a:lnTo>
                      <a:close/>
                      <a:moveTo>
                        <a:pt x="162" y="0"/>
                      </a:moveTo>
                      <a:lnTo>
                        <a:pt x="148" y="0"/>
                      </a:lnTo>
                      <a:lnTo>
                        <a:pt x="148" y="15"/>
                      </a:lnTo>
                      <a:lnTo>
                        <a:pt x="155" y="15"/>
                      </a:lnTo>
                      <a:lnTo>
                        <a:pt x="155" y="36"/>
                      </a:lnTo>
                      <a:lnTo>
                        <a:pt x="148" y="36"/>
                      </a:lnTo>
                      <a:lnTo>
                        <a:pt x="148" y="76"/>
                      </a:lnTo>
                      <a:lnTo>
                        <a:pt x="162" y="76"/>
                      </a:lnTo>
                      <a:lnTo>
                        <a:pt x="162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47"/>
                      </a:lnTo>
                      <a:lnTo>
                        <a:pt x="162" y="47"/>
                      </a:lnTo>
                      <a:lnTo>
                        <a:pt x="162" y="0"/>
                      </a:lnTo>
                      <a:close/>
                      <a:moveTo>
                        <a:pt x="129" y="108"/>
                      </a:moveTo>
                      <a:lnTo>
                        <a:pt x="148" y="108"/>
                      </a:lnTo>
                      <a:lnTo>
                        <a:pt x="148" y="98"/>
                      </a:lnTo>
                      <a:lnTo>
                        <a:pt x="129" y="98"/>
                      </a:lnTo>
                      <a:lnTo>
                        <a:pt x="129" y="108"/>
                      </a:lnTo>
                      <a:lnTo>
                        <a:pt x="129" y="108"/>
                      </a:lnTo>
                      <a:close/>
                      <a:moveTo>
                        <a:pt x="148" y="0"/>
                      </a:moveTo>
                      <a:lnTo>
                        <a:pt x="129" y="0"/>
                      </a:lnTo>
                      <a:lnTo>
                        <a:pt x="129" y="47"/>
                      </a:lnTo>
                      <a:lnTo>
                        <a:pt x="140" y="47"/>
                      </a:lnTo>
                      <a:lnTo>
                        <a:pt x="140" y="65"/>
                      </a:lnTo>
                      <a:lnTo>
                        <a:pt x="129" y="65"/>
                      </a:lnTo>
                      <a:lnTo>
                        <a:pt x="129" y="76"/>
                      </a:lnTo>
                      <a:lnTo>
                        <a:pt x="148" y="76"/>
                      </a:lnTo>
                      <a:lnTo>
                        <a:pt x="148" y="36"/>
                      </a:lnTo>
                      <a:lnTo>
                        <a:pt x="137" y="36"/>
                      </a:lnTo>
                      <a:lnTo>
                        <a:pt x="137" y="15"/>
                      </a:lnTo>
                      <a:lnTo>
                        <a:pt x="137" y="15"/>
                      </a:lnTo>
                      <a:lnTo>
                        <a:pt x="148" y="15"/>
                      </a:lnTo>
                      <a:lnTo>
                        <a:pt x="148" y="0"/>
                      </a:lnTo>
                      <a:close/>
                      <a:moveTo>
                        <a:pt x="115" y="108"/>
                      </a:moveTo>
                      <a:lnTo>
                        <a:pt x="129" y="108"/>
                      </a:lnTo>
                      <a:lnTo>
                        <a:pt x="129" y="98"/>
                      </a:lnTo>
                      <a:lnTo>
                        <a:pt x="115" y="98"/>
                      </a:lnTo>
                      <a:lnTo>
                        <a:pt x="115" y="108"/>
                      </a:lnTo>
                      <a:lnTo>
                        <a:pt x="115" y="108"/>
                      </a:lnTo>
                      <a:close/>
                      <a:moveTo>
                        <a:pt x="129" y="0"/>
                      </a:moveTo>
                      <a:lnTo>
                        <a:pt x="115" y="0"/>
                      </a:lnTo>
                      <a:lnTo>
                        <a:pt x="115" y="15"/>
                      </a:lnTo>
                      <a:lnTo>
                        <a:pt x="126" y="15"/>
                      </a:lnTo>
                      <a:lnTo>
                        <a:pt x="126" y="36"/>
                      </a:lnTo>
                      <a:lnTo>
                        <a:pt x="115" y="36"/>
                      </a:lnTo>
                      <a:lnTo>
                        <a:pt x="115" y="76"/>
                      </a:lnTo>
                      <a:lnTo>
                        <a:pt x="129" y="76"/>
                      </a:lnTo>
                      <a:lnTo>
                        <a:pt x="129" y="65"/>
                      </a:lnTo>
                      <a:lnTo>
                        <a:pt x="122" y="65"/>
                      </a:lnTo>
                      <a:lnTo>
                        <a:pt x="122" y="65"/>
                      </a:lnTo>
                      <a:lnTo>
                        <a:pt x="122" y="47"/>
                      </a:lnTo>
                      <a:lnTo>
                        <a:pt x="129" y="47"/>
                      </a:lnTo>
                      <a:lnTo>
                        <a:pt x="129" y="0"/>
                      </a:lnTo>
                      <a:close/>
                      <a:moveTo>
                        <a:pt x="101" y="108"/>
                      </a:moveTo>
                      <a:lnTo>
                        <a:pt x="115" y="108"/>
                      </a:lnTo>
                      <a:lnTo>
                        <a:pt x="115" y="98"/>
                      </a:lnTo>
                      <a:lnTo>
                        <a:pt x="101" y="98"/>
                      </a:lnTo>
                      <a:lnTo>
                        <a:pt x="101" y="108"/>
                      </a:lnTo>
                      <a:lnTo>
                        <a:pt x="101" y="108"/>
                      </a:lnTo>
                      <a:close/>
                      <a:moveTo>
                        <a:pt x="115" y="0"/>
                      </a:moveTo>
                      <a:lnTo>
                        <a:pt x="101" y="0"/>
                      </a:lnTo>
                      <a:lnTo>
                        <a:pt x="101" y="47"/>
                      </a:lnTo>
                      <a:lnTo>
                        <a:pt x="111" y="47"/>
                      </a:lnTo>
                      <a:lnTo>
                        <a:pt x="111" y="65"/>
                      </a:lnTo>
                      <a:lnTo>
                        <a:pt x="101" y="65"/>
                      </a:lnTo>
                      <a:lnTo>
                        <a:pt x="101" y="76"/>
                      </a:lnTo>
                      <a:lnTo>
                        <a:pt x="115" y="76"/>
                      </a:lnTo>
                      <a:lnTo>
                        <a:pt x="115" y="36"/>
                      </a:lnTo>
                      <a:lnTo>
                        <a:pt x="104" y="36"/>
                      </a:lnTo>
                      <a:lnTo>
                        <a:pt x="104" y="15"/>
                      </a:lnTo>
                      <a:lnTo>
                        <a:pt x="104" y="15"/>
                      </a:lnTo>
                      <a:lnTo>
                        <a:pt x="115" y="15"/>
                      </a:lnTo>
                      <a:lnTo>
                        <a:pt x="115" y="0"/>
                      </a:lnTo>
                      <a:close/>
                      <a:moveTo>
                        <a:pt x="86" y="108"/>
                      </a:moveTo>
                      <a:lnTo>
                        <a:pt x="101" y="108"/>
                      </a:lnTo>
                      <a:lnTo>
                        <a:pt x="101" y="98"/>
                      </a:lnTo>
                      <a:lnTo>
                        <a:pt x="86" y="98"/>
                      </a:lnTo>
                      <a:lnTo>
                        <a:pt x="86" y="108"/>
                      </a:lnTo>
                      <a:lnTo>
                        <a:pt x="86" y="108"/>
                      </a:lnTo>
                      <a:close/>
                      <a:moveTo>
                        <a:pt x="101" y="0"/>
                      </a:moveTo>
                      <a:lnTo>
                        <a:pt x="86" y="0"/>
                      </a:lnTo>
                      <a:lnTo>
                        <a:pt x="86" y="15"/>
                      </a:lnTo>
                      <a:lnTo>
                        <a:pt x="93" y="15"/>
                      </a:lnTo>
                      <a:lnTo>
                        <a:pt x="93" y="36"/>
                      </a:lnTo>
                      <a:lnTo>
                        <a:pt x="86" y="36"/>
                      </a:lnTo>
                      <a:lnTo>
                        <a:pt x="86" y="76"/>
                      </a:lnTo>
                      <a:lnTo>
                        <a:pt x="101" y="76"/>
                      </a:lnTo>
                      <a:lnTo>
                        <a:pt x="101" y="65"/>
                      </a:lnTo>
                      <a:lnTo>
                        <a:pt x="90" y="65"/>
                      </a:lnTo>
                      <a:lnTo>
                        <a:pt x="90" y="65"/>
                      </a:lnTo>
                      <a:lnTo>
                        <a:pt x="90" y="47"/>
                      </a:lnTo>
                      <a:lnTo>
                        <a:pt x="101" y="47"/>
                      </a:lnTo>
                      <a:lnTo>
                        <a:pt x="101" y="0"/>
                      </a:lnTo>
                      <a:close/>
                      <a:moveTo>
                        <a:pt x="68" y="108"/>
                      </a:moveTo>
                      <a:lnTo>
                        <a:pt x="86" y="108"/>
                      </a:lnTo>
                      <a:lnTo>
                        <a:pt x="86" y="98"/>
                      </a:lnTo>
                      <a:lnTo>
                        <a:pt x="68" y="98"/>
                      </a:lnTo>
                      <a:lnTo>
                        <a:pt x="68" y="108"/>
                      </a:lnTo>
                      <a:lnTo>
                        <a:pt x="68" y="108"/>
                      </a:lnTo>
                      <a:close/>
                      <a:moveTo>
                        <a:pt x="86" y="0"/>
                      </a:moveTo>
                      <a:lnTo>
                        <a:pt x="68" y="0"/>
                      </a:lnTo>
                      <a:lnTo>
                        <a:pt x="68" y="47"/>
                      </a:lnTo>
                      <a:lnTo>
                        <a:pt x="79" y="47"/>
                      </a:lnTo>
                      <a:lnTo>
                        <a:pt x="79" y="65"/>
                      </a:lnTo>
                      <a:lnTo>
                        <a:pt x="68" y="65"/>
                      </a:lnTo>
                      <a:lnTo>
                        <a:pt x="68" y="76"/>
                      </a:lnTo>
                      <a:lnTo>
                        <a:pt x="86" y="76"/>
                      </a:lnTo>
                      <a:lnTo>
                        <a:pt x="86" y="36"/>
                      </a:lnTo>
                      <a:lnTo>
                        <a:pt x="75" y="36"/>
                      </a:lnTo>
                      <a:lnTo>
                        <a:pt x="75" y="15"/>
                      </a:lnTo>
                      <a:lnTo>
                        <a:pt x="75" y="15"/>
                      </a:lnTo>
                      <a:lnTo>
                        <a:pt x="86" y="15"/>
                      </a:lnTo>
                      <a:lnTo>
                        <a:pt x="86" y="0"/>
                      </a:lnTo>
                      <a:close/>
                      <a:moveTo>
                        <a:pt x="54" y="108"/>
                      </a:moveTo>
                      <a:lnTo>
                        <a:pt x="68" y="108"/>
                      </a:lnTo>
                      <a:lnTo>
                        <a:pt x="68" y="98"/>
                      </a:lnTo>
                      <a:lnTo>
                        <a:pt x="54" y="98"/>
                      </a:lnTo>
                      <a:lnTo>
                        <a:pt x="54" y="108"/>
                      </a:lnTo>
                      <a:lnTo>
                        <a:pt x="54" y="108"/>
                      </a:lnTo>
                      <a:close/>
                      <a:moveTo>
                        <a:pt x="68" y="0"/>
                      </a:moveTo>
                      <a:lnTo>
                        <a:pt x="54" y="0"/>
                      </a:lnTo>
                      <a:lnTo>
                        <a:pt x="54" y="15"/>
                      </a:lnTo>
                      <a:lnTo>
                        <a:pt x="65" y="15"/>
                      </a:lnTo>
                      <a:lnTo>
                        <a:pt x="65" y="36"/>
                      </a:lnTo>
                      <a:lnTo>
                        <a:pt x="54" y="36"/>
                      </a:lnTo>
                      <a:lnTo>
                        <a:pt x="54" y="76"/>
                      </a:lnTo>
                      <a:lnTo>
                        <a:pt x="68" y="76"/>
                      </a:lnTo>
                      <a:lnTo>
                        <a:pt x="68" y="65"/>
                      </a:lnTo>
                      <a:lnTo>
                        <a:pt x="61" y="65"/>
                      </a:lnTo>
                      <a:lnTo>
                        <a:pt x="61" y="65"/>
                      </a:lnTo>
                      <a:lnTo>
                        <a:pt x="61" y="47"/>
                      </a:lnTo>
                      <a:lnTo>
                        <a:pt x="68" y="47"/>
                      </a:lnTo>
                      <a:lnTo>
                        <a:pt x="68" y="0"/>
                      </a:lnTo>
                      <a:close/>
                      <a:moveTo>
                        <a:pt x="39" y="108"/>
                      </a:moveTo>
                      <a:lnTo>
                        <a:pt x="54" y="108"/>
                      </a:lnTo>
                      <a:lnTo>
                        <a:pt x="54" y="98"/>
                      </a:lnTo>
                      <a:lnTo>
                        <a:pt x="39" y="98"/>
                      </a:lnTo>
                      <a:lnTo>
                        <a:pt x="39" y="108"/>
                      </a:lnTo>
                      <a:lnTo>
                        <a:pt x="39" y="108"/>
                      </a:lnTo>
                      <a:close/>
                      <a:moveTo>
                        <a:pt x="54" y="0"/>
                      </a:moveTo>
                      <a:lnTo>
                        <a:pt x="39" y="0"/>
                      </a:lnTo>
                      <a:lnTo>
                        <a:pt x="39" y="47"/>
                      </a:lnTo>
                      <a:lnTo>
                        <a:pt x="50" y="47"/>
                      </a:lnTo>
                      <a:lnTo>
                        <a:pt x="50" y="65"/>
                      </a:lnTo>
                      <a:lnTo>
                        <a:pt x="39" y="65"/>
                      </a:lnTo>
                      <a:lnTo>
                        <a:pt x="39" y="76"/>
                      </a:lnTo>
                      <a:lnTo>
                        <a:pt x="54" y="76"/>
                      </a:lnTo>
                      <a:lnTo>
                        <a:pt x="54" y="36"/>
                      </a:lnTo>
                      <a:lnTo>
                        <a:pt x="43" y="36"/>
                      </a:lnTo>
                      <a:lnTo>
                        <a:pt x="43" y="15"/>
                      </a:lnTo>
                      <a:lnTo>
                        <a:pt x="43" y="15"/>
                      </a:lnTo>
                      <a:lnTo>
                        <a:pt x="54" y="15"/>
                      </a:lnTo>
                      <a:lnTo>
                        <a:pt x="54" y="0"/>
                      </a:lnTo>
                      <a:close/>
                      <a:moveTo>
                        <a:pt x="25" y="108"/>
                      </a:moveTo>
                      <a:lnTo>
                        <a:pt x="39" y="108"/>
                      </a:lnTo>
                      <a:lnTo>
                        <a:pt x="39" y="98"/>
                      </a:lnTo>
                      <a:lnTo>
                        <a:pt x="39" y="98"/>
                      </a:lnTo>
                      <a:lnTo>
                        <a:pt x="39" y="76"/>
                      </a:lnTo>
                      <a:lnTo>
                        <a:pt x="39" y="76"/>
                      </a:lnTo>
                      <a:lnTo>
                        <a:pt x="39" y="65"/>
                      </a:lnTo>
                      <a:lnTo>
                        <a:pt x="29" y="65"/>
                      </a:lnTo>
                      <a:lnTo>
                        <a:pt x="29" y="65"/>
                      </a:lnTo>
                      <a:lnTo>
                        <a:pt x="29" y="47"/>
                      </a:lnTo>
                      <a:lnTo>
                        <a:pt x="39" y="47"/>
                      </a:lnTo>
                      <a:lnTo>
                        <a:pt x="39" y="0"/>
                      </a:lnTo>
                      <a:lnTo>
                        <a:pt x="25" y="0"/>
                      </a:lnTo>
                      <a:lnTo>
                        <a:pt x="25" y="15"/>
                      </a:lnTo>
                      <a:lnTo>
                        <a:pt x="36" y="15"/>
                      </a:lnTo>
                      <a:lnTo>
                        <a:pt x="36" y="36"/>
                      </a:lnTo>
                      <a:lnTo>
                        <a:pt x="25" y="36"/>
                      </a:lnTo>
                      <a:lnTo>
                        <a:pt x="25" y="108"/>
                      </a:lnTo>
                      <a:close/>
                      <a:moveTo>
                        <a:pt x="0" y="108"/>
                      </a:moveTo>
                      <a:lnTo>
                        <a:pt x="25" y="108"/>
                      </a:lnTo>
                      <a:lnTo>
                        <a:pt x="25" y="36"/>
                      </a:lnTo>
                      <a:lnTo>
                        <a:pt x="14" y="36"/>
                      </a:lnTo>
                      <a:lnTo>
                        <a:pt x="14" y="15"/>
                      </a:lnTo>
                      <a:lnTo>
                        <a:pt x="14" y="15"/>
                      </a:lnTo>
                      <a:lnTo>
                        <a:pt x="25" y="15"/>
                      </a:lnTo>
                      <a:lnTo>
                        <a:pt x="25" y="0"/>
                      </a:lnTo>
                      <a:lnTo>
                        <a:pt x="0" y="0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8" name="Freeform: Shape 216">
                  <a:extLst>
                    <a:ext uri="{FF2B5EF4-FFF2-40B4-BE49-F238E27FC236}">
                      <a16:creationId xmlns:a16="http://schemas.microsoft.com/office/drawing/2014/main" id="{1FD8B1A4-A523-78F6-9F9B-C246B2C34A4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54011" y="4284565"/>
                  <a:ext cx="162980" cy="39213"/>
                </a:xfrm>
                <a:custGeom>
                  <a:avLst/>
                  <a:gdLst>
                    <a:gd name="T0" fmla="*/ 0 w 37"/>
                    <a:gd name="T1" fmla="*/ 5 h 9"/>
                    <a:gd name="T2" fmla="*/ 3 w 37"/>
                    <a:gd name="T3" fmla="*/ 9 h 9"/>
                    <a:gd name="T4" fmla="*/ 19 w 37"/>
                    <a:gd name="T5" fmla="*/ 5 h 9"/>
                    <a:gd name="T6" fmla="*/ 35 w 37"/>
                    <a:gd name="T7" fmla="*/ 9 h 9"/>
                    <a:gd name="T8" fmla="*/ 37 w 37"/>
                    <a:gd name="T9" fmla="*/ 5 h 9"/>
                    <a:gd name="T10" fmla="*/ 19 w 37"/>
                    <a:gd name="T11" fmla="*/ 0 h 9"/>
                    <a:gd name="T12" fmla="*/ 0 w 37"/>
                    <a:gd name="T1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">
                      <a:moveTo>
                        <a:pt x="0" y="5"/>
                      </a:move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7" y="7"/>
                        <a:pt x="13" y="5"/>
                        <a:pt x="19" y="5"/>
                      </a:cubicBezTo>
                      <a:cubicBezTo>
                        <a:pt x="25" y="5"/>
                        <a:pt x="30" y="7"/>
                        <a:pt x="35" y="9"/>
                      </a:cubicBez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32" y="2"/>
                        <a:pt x="25" y="0"/>
                        <a:pt x="19" y="0"/>
                      </a:cubicBezTo>
                      <a:cubicBezTo>
                        <a:pt x="12" y="0"/>
                        <a:pt x="5" y="2"/>
                        <a:pt x="0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9" name="Freeform: Shape 217">
                  <a:extLst>
                    <a:ext uri="{FF2B5EF4-FFF2-40B4-BE49-F238E27FC236}">
                      <a16:creationId xmlns:a16="http://schemas.microsoft.com/office/drawing/2014/main" id="{D100F8A6-74A6-D1B5-DF91-EE4CC890EC5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27052" y="4240450"/>
                  <a:ext cx="221800" cy="47791"/>
                </a:xfrm>
                <a:custGeom>
                  <a:avLst/>
                  <a:gdLst>
                    <a:gd name="T0" fmla="*/ 50 w 50"/>
                    <a:gd name="T1" fmla="*/ 6 h 11"/>
                    <a:gd name="T2" fmla="*/ 25 w 50"/>
                    <a:gd name="T3" fmla="*/ 0 h 11"/>
                    <a:gd name="T4" fmla="*/ 0 w 50"/>
                    <a:gd name="T5" fmla="*/ 6 h 11"/>
                    <a:gd name="T6" fmla="*/ 2 w 50"/>
                    <a:gd name="T7" fmla="*/ 11 h 11"/>
                    <a:gd name="T8" fmla="*/ 25 w 50"/>
                    <a:gd name="T9" fmla="*/ 5 h 11"/>
                    <a:gd name="T10" fmla="*/ 47 w 50"/>
                    <a:gd name="T11" fmla="*/ 11 h 11"/>
                    <a:gd name="T12" fmla="*/ 50 w 50"/>
                    <a:gd name="T13" fmla="*/ 6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" h="11">
                      <a:moveTo>
                        <a:pt x="50" y="6"/>
                      </a:moveTo>
                      <a:cubicBezTo>
                        <a:pt x="43" y="2"/>
                        <a:pt x="34" y="0"/>
                        <a:pt x="25" y="0"/>
                      </a:cubicBezTo>
                      <a:cubicBezTo>
                        <a:pt x="16" y="0"/>
                        <a:pt x="7" y="2"/>
                        <a:pt x="0" y="6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9" y="7"/>
                        <a:pt x="17" y="5"/>
                        <a:pt x="25" y="5"/>
                      </a:cubicBezTo>
                      <a:cubicBezTo>
                        <a:pt x="33" y="5"/>
                        <a:pt x="41" y="7"/>
                        <a:pt x="47" y="11"/>
                      </a:cubicBezTo>
                      <a:lnTo>
                        <a:pt x="5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</p:grpSp>
        </p:grpSp>
        <p:grpSp>
          <p:nvGrpSpPr>
            <p:cNvPr id="17" name="Group 58">
              <a:extLst>
                <a:ext uri="{FF2B5EF4-FFF2-40B4-BE49-F238E27FC236}">
                  <a16:creationId xmlns:a16="http://schemas.microsoft.com/office/drawing/2014/main" id="{4944C7BA-F49B-3A9A-83BB-C0372E20CD2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737340" y="1510523"/>
              <a:ext cx="4303649" cy="4339605"/>
              <a:chOff x="2949236" y="972275"/>
              <a:chExt cx="3227736" cy="3254695"/>
            </a:xfrm>
            <a:grpFill/>
          </p:grpSpPr>
          <p:sp>
            <p:nvSpPr>
              <p:cNvPr id="23" name="Freeform: Shape 65">
                <a:extLst>
                  <a:ext uri="{FF2B5EF4-FFF2-40B4-BE49-F238E27FC236}">
                    <a16:creationId xmlns:a16="http://schemas.microsoft.com/office/drawing/2014/main" id="{1D9DC277-3235-67AF-B693-905746DBCF1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63394" y="3855671"/>
                <a:ext cx="305128" cy="137246"/>
              </a:xfrm>
              <a:custGeom>
                <a:avLst/>
                <a:gdLst>
                  <a:gd name="T0" fmla="*/ 54 w 69"/>
                  <a:gd name="T1" fmla="*/ 31 h 31"/>
                  <a:gd name="T2" fmla="*/ 69 w 69"/>
                  <a:gd name="T3" fmla="*/ 31 h 31"/>
                  <a:gd name="T4" fmla="*/ 69 w 69"/>
                  <a:gd name="T5" fmla="*/ 12 h 31"/>
                  <a:gd name="T6" fmla="*/ 61 w 69"/>
                  <a:gd name="T7" fmla="*/ 12 h 31"/>
                  <a:gd name="T8" fmla="*/ 61 w 69"/>
                  <a:gd name="T9" fmla="*/ 6 h 31"/>
                  <a:gd name="T10" fmla="*/ 54 w 69"/>
                  <a:gd name="T11" fmla="*/ 3 h 31"/>
                  <a:gd name="T12" fmla="*/ 54 w 69"/>
                  <a:gd name="T13" fmla="*/ 18 h 31"/>
                  <a:gd name="T14" fmla="*/ 60 w 69"/>
                  <a:gd name="T15" fmla="*/ 18 h 31"/>
                  <a:gd name="T16" fmla="*/ 60 w 69"/>
                  <a:gd name="T17" fmla="*/ 26 h 31"/>
                  <a:gd name="T18" fmla="*/ 60 w 69"/>
                  <a:gd name="T19" fmla="*/ 26 h 31"/>
                  <a:gd name="T20" fmla="*/ 54 w 69"/>
                  <a:gd name="T21" fmla="*/ 26 h 31"/>
                  <a:gd name="T22" fmla="*/ 54 w 69"/>
                  <a:gd name="T23" fmla="*/ 31 h 31"/>
                  <a:gd name="T24" fmla="*/ 45 w 69"/>
                  <a:gd name="T25" fmla="*/ 0 h 31"/>
                  <a:gd name="T26" fmla="*/ 45 w 69"/>
                  <a:gd name="T27" fmla="*/ 12 h 31"/>
                  <a:gd name="T28" fmla="*/ 34 w 69"/>
                  <a:gd name="T29" fmla="*/ 12 h 31"/>
                  <a:gd name="T30" fmla="*/ 34 w 69"/>
                  <a:gd name="T31" fmla="*/ 18 h 31"/>
                  <a:gd name="T32" fmla="*/ 40 w 69"/>
                  <a:gd name="T33" fmla="*/ 18 h 31"/>
                  <a:gd name="T34" fmla="*/ 40 w 69"/>
                  <a:gd name="T35" fmla="*/ 26 h 31"/>
                  <a:gd name="T36" fmla="*/ 40 w 69"/>
                  <a:gd name="T37" fmla="*/ 26 h 31"/>
                  <a:gd name="T38" fmla="*/ 34 w 69"/>
                  <a:gd name="T39" fmla="*/ 26 h 31"/>
                  <a:gd name="T40" fmla="*/ 34 w 69"/>
                  <a:gd name="T41" fmla="*/ 31 h 31"/>
                  <a:gd name="T42" fmla="*/ 54 w 69"/>
                  <a:gd name="T43" fmla="*/ 31 h 31"/>
                  <a:gd name="T44" fmla="*/ 54 w 69"/>
                  <a:gd name="T45" fmla="*/ 26 h 31"/>
                  <a:gd name="T46" fmla="*/ 48 w 69"/>
                  <a:gd name="T47" fmla="*/ 26 h 31"/>
                  <a:gd name="T48" fmla="*/ 48 w 69"/>
                  <a:gd name="T49" fmla="*/ 18 h 31"/>
                  <a:gd name="T50" fmla="*/ 54 w 69"/>
                  <a:gd name="T51" fmla="*/ 18 h 31"/>
                  <a:gd name="T52" fmla="*/ 54 w 69"/>
                  <a:gd name="T53" fmla="*/ 3 h 31"/>
                  <a:gd name="T54" fmla="*/ 45 w 69"/>
                  <a:gd name="T55" fmla="*/ 0 h 31"/>
                  <a:gd name="T56" fmla="*/ 34 w 69"/>
                  <a:gd name="T57" fmla="*/ 12 h 31"/>
                  <a:gd name="T58" fmla="*/ 15 w 69"/>
                  <a:gd name="T59" fmla="*/ 12 h 31"/>
                  <a:gd name="T60" fmla="*/ 15 w 69"/>
                  <a:gd name="T61" fmla="*/ 18 h 31"/>
                  <a:gd name="T62" fmla="*/ 21 w 69"/>
                  <a:gd name="T63" fmla="*/ 18 h 31"/>
                  <a:gd name="T64" fmla="*/ 21 w 69"/>
                  <a:gd name="T65" fmla="*/ 26 h 31"/>
                  <a:gd name="T66" fmla="*/ 21 w 69"/>
                  <a:gd name="T67" fmla="*/ 26 h 31"/>
                  <a:gd name="T68" fmla="*/ 15 w 69"/>
                  <a:gd name="T69" fmla="*/ 26 h 31"/>
                  <a:gd name="T70" fmla="*/ 15 w 69"/>
                  <a:gd name="T71" fmla="*/ 31 h 31"/>
                  <a:gd name="T72" fmla="*/ 34 w 69"/>
                  <a:gd name="T73" fmla="*/ 31 h 31"/>
                  <a:gd name="T74" fmla="*/ 34 w 69"/>
                  <a:gd name="T75" fmla="*/ 26 h 31"/>
                  <a:gd name="T76" fmla="*/ 29 w 69"/>
                  <a:gd name="T77" fmla="*/ 26 h 31"/>
                  <a:gd name="T78" fmla="*/ 29 w 69"/>
                  <a:gd name="T79" fmla="*/ 18 h 31"/>
                  <a:gd name="T80" fmla="*/ 34 w 69"/>
                  <a:gd name="T81" fmla="*/ 18 h 31"/>
                  <a:gd name="T82" fmla="*/ 34 w 69"/>
                  <a:gd name="T83" fmla="*/ 12 h 31"/>
                  <a:gd name="T84" fmla="*/ 15 w 69"/>
                  <a:gd name="T85" fmla="*/ 12 h 31"/>
                  <a:gd name="T86" fmla="*/ 0 w 69"/>
                  <a:gd name="T87" fmla="*/ 12 h 31"/>
                  <a:gd name="T88" fmla="*/ 0 w 69"/>
                  <a:gd name="T89" fmla="*/ 31 h 31"/>
                  <a:gd name="T90" fmla="*/ 15 w 69"/>
                  <a:gd name="T91" fmla="*/ 31 h 31"/>
                  <a:gd name="T92" fmla="*/ 15 w 69"/>
                  <a:gd name="T93" fmla="*/ 26 h 31"/>
                  <a:gd name="T94" fmla="*/ 9 w 69"/>
                  <a:gd name="T95" fmla="*/ 26 h 31"/>
                  <a:gd name="T96" fmla="*/ 9 w 69"/>
                  <a:gd name="T97" fmla="*/ 18 h 31"/>
                  <a:gd name="T98" fmla="*/ 15 w 69"/>
                  <a:gd name="T99" fmla="*/ 18 h 31"/>
                  <a:gd name="T100" fmla="*/ 15 w 69"/>
                  <a:gd name="T101" fmla="*/ 1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9" h="31">
                    <a:moveTo>
                      <a:pt x="54" y="31"/>
                    </a:moveTo>
                    <a:cubicBezTo>
                      <a:pt x="69" y="31"/>
                      <a:pt x="69" y="31"/>
                      <a:pt x="69" y="31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9" y="5"/>
                      <a:pt x="57" y="4"/>
                      <a:pt x="54" y="3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4" y="31"/>
                    </a:lnTo>
                    <a:close/>
                    <a:moveTo>
                      <a:pt x="45" y="0"/>
                    </a:moveTo>
                    <a:cubicBezTo>
                      <a:pt x="45" y="12"/>
                      <a:pt x="45" y="12"/>
                      <a:pt x="45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1" y="2"/>
                      <a:pt x="48" y="1"/>
                      <a:pt x="45" y="0"/>
                    </a:cubicBezTo>
                    <a:close/>
                    <a:moveTo>
                      <a:pt x="34" y="12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4" y="18"/>
                      <a:pt x="34" y="18"/>
                      <a:pt x="34" y="18"/>
                    </a:cubicBezTo>
                    <a:lnTo>
                      <a:pt x="34" y="12"/>
                    </a:lnTo>
                    <a:close/>
                    <a:moveTo>
                      <a:pt x="15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5" y="18"/>
                      <a:pt x="15" y="18"/>
                      <a:pt x="15" y="18"/>
                    </a:cubicBezTo>
                    <a:lnTo>
                      <a:pt x="15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" name="Freeform: Shape 66">
                <a:extLst>
                  <a:ext uri="{FF2B5EF4-FFF2-40B4-BE49-F238E27FC236}">
                    <a16:creationId xmlns:a16="http://schemas.microsoft.com/office/drawing/2014/main" id="{32E9309B-80E1-90C1-24D0-A625A826012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788643" y="4001495"/>
                <a:ext cx="414189" cy="132345"/>
              </a:xfrm>
              <a:custGeom>
                <a:avLst/>
                <a:gdLst>
                  <a:gd name="T0" fmla="*/ 328 w 338"/>
                  <a:gd name="T1" fmla="*/ 108 h 108"/>
                  <a:gd name="T2" fmla="*/ 338 w 338"/>
                  <a:gd name="T3" fmla="*/ 0 h 108"/>
                  <a:gd name="T4" fmla="*/ 0 w 338"/>
                  <a:gd name="T5" fmla="*/ 0 h 108"/>
                  <a:gd name="T6" fmla="*/ 39 w 338"/>
                  <a:gd name="T7" fmla="*/ 108 h 108"/>
                  <a:gd name="T8" fmla="*/ 328 w 338"/>
                  <a:gd name="T9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08">
                    <a:moveTo>
                      <a:pt x="328" y="108"/>
                    </a:moveTo>
                    <a:lnTo>
                      <a:pt x="338" y="0"/>
                    </a:lnTo>
                    <a:lnTo>
                      <a:pt x="0" y="0"/>
                    </a:lnTo>
                    <a:lnTo>
                      <a:pt x="39" y="108"/>
                    </a:lnTo>
                    <a:lnTo>
                      <a:pt x="328" y="1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7" name="Freeform: Shape 67">
                <a:extLst>
                  <a:ext uri="{FF2B5EF4-FFF2-40B4-BE49-F238E27FC236}">
                    <a16:creationId xmlns:a16="http://schemas.microsoft.com/office/drawing/2014/main" id="{522C214D-A663-DEF9-6149-C4584804C9B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12216" y="3051800"/>
                <a:ext cx="194841" cy="278169"/>
              </a:xfrm>
              <a:custGeom>
                <a:avLst/>
                <a:gdLst>
                  <a:gd name="T0" fmla="*/ 41 w 44"/>
                  <a:gd name="T1" fmla="*/ 0 h 63"/>
                  <a:gd name="T2" fmla="*/ 0 w 44"/>
                  <a:gd name="T3" fmla="*/ 43 h 63"/>
                  <a:gd name="T4" fmla="*/ 5 w 44"/>
                  <a:gd name="T5" fmla="*/ 63 h 63"/>
                  <a:gd name="T6" fmla="*/ 5 w 44"/>
                  <a:gd name="T7" fmla="*/ 52 h 63"/>
                  <a:gd name="T8" fmla="*/ 7 w 44"/>
                  <a:gd name="T9" fmla="*/ 46 h 63"/>
                  <a:gd name="T10" fmla="*/ 7 w 44"/>
                  <a:gd name="T11" fmla="*/ 43 h 63"/>
                  <a:gd name="T12" fmla="*/ 43 w 44"/>
                  <a:gd name="T13" fmla="*/ 7 h 63"/>
                  <a:gd name="T14" fmla="*/ 44 w 44"/>
                  <a:gd name="T15" fmla="*/ 7 h 63"/>
                  <a:gd name="T16" fmla="*/ 41 w 44"/>
                  <a:gd name="T1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63">
                    <a:moveTo>
                      <a:pt x="41" y="0"/>
                    </a:moveTo>
                    <a:cubicBezTo>
                      <a:pt x="19" y="1"/>
                      <a:pt x="0" y="20"/>
                      <a:pt x="0" y="43"/>
                    </a:cubicBezTo>
                    <a:cubicBezTo>
                      <a:pt x="0" y="50"/>
                      <a:pt x="2" y="57"/>
                      <a:pt x="5" y="63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0"/>
                      <a:pt x="6" y="48"/>
                      <a:pt x="7" y="46"/>
                    </a:cubicBezTo>
                    <a:cubicBezTo>
                      <a:pt x="7" y="45"/>
                      <a:pt x="7" y="44"/>
                      <a:pt x="7" y="43"/>
                    </a:cubicBezTo>
                    <a:cubicBezTo>
                      <a:pt x="7" y="23"/>
                      <a:pt x="23" y="7"/>
                      <a:pt x="43" y="7"/>
                    </a:cubicBezTo>
                    <a:cubicBezTo>
                      <a:pt x="43" y="7"/>
                      <a:pt x="44" y="7"/>
                      <a:pt x="44" y="7"/>
                    </a:cubicBezTo>
                    <a:cubicBezTo>
                      <a:pt x="43" y="4"/>
                      <a:pt x="42" y="2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8" name="Freeform: Shape 68">
                <a:extLst>
                  <a:ext uri="{FF2B5EF4-FFF2-40B4-BE49-F238E27FC236}">
                    <a16:creationId xmlns:a16="http://schemas.microsoft.com/office/drawing/2014/main" id="{88F30A19-4802-94BB-ACFE-6209D754CE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47753" y="3241739"/>
                <a:ext cx="84553" cy="150726"/>
              </a:xfrm>
              <a:custGeom>
                <a:avLst/>
                <a:gdLst>
                  <a:gd name="T0" fmla="*/ 0 w 19"/>
                  <a:gd name="T1" fmla="*/ 7 h 34"/>
                  <a:gd name="T2" fmla="*/ 0 w 19"/>
                  <a:gd name="T3" fmla="*/ 9 h 34"/>
                  <a:gd name="T4" fmla="*/ 0 w 19"/>
                  <a:gd name="T5" fmla="*/ 20 h 34"/>
                  <a:gd name="T6" fmla="*/ 0 w 19"/>
                  <a:gd name="T7" fmla="*/ 25 h 34"/>
                  <a:gd name="T8" fmla="*/ 13 w 19"/>
                  <a:gd name="T9" fmla="*/ 34 h 34"/>
                  <a:gd name="T10" fmla="*/ 19 w 19"/>
                  <a:gd name="T11" fmla="*/ 34 h 34"/>
                  <a:gd name="T12" fmla="*/ 19 w 19"/>
                  <a:gd name="T13" fmla="*/ 0 h 34"/>
                  <a:gd name="T14" fmla="*/ 13 w 19"/>
                  <a:gd name="T15" fmla="*/ 0 h 34"/>
                  <a:gd name="T16" fmla="*/ 0 w 19"/>
                  <a:gd name="T17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34">
                    <a:moveTo>
                      <a:pt x="0" y="7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0"/>
                      <a:pt x="6" y="34"/>
                      <a:pt x="13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0"/>
                      <a:pt x="1" y="3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9" name="Freeform: Shape 69">
                <a:extLst>
                  <a:ext uri="{FF2B5EF4-FFF2-40B4-BE49-F238E27FC236}">
                    <a16:creationId xmlns:a16="http://schemas.microsoft.com/office/drawing/2014/main" id="{F9F41BDF-A8EB-EED3-FAE3-FE970FB1DFC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73229" y="3241739"/>
                <a:ext cx="79652" cy="150726"/>
              </a:xfrm>
              <a:custGeom>
                <a:avLst/>
                <a:gdLst>
                  <a:gd name="T0" fmla="*/ 1 w 18"/>
                  <a:gd name="T1" fmla="*/ 0 h 34"/>
                  <a:gd name="T2" fmla="*/ 0 w 18"/>
                  <a:gd name="T3" fmla="*/ 0 h 34"/>
                  <a:gd name="T4" fmla="*/ 0 w 18"/>
                  <a:gd name="T5" fmla="*/ 34 h 34"/>
                  <a:gd name="T6" fmla="*/ 6 w 18"/>
                  <a:gd name="T7" fmla="*/ 34 h 34"/>
                  <a:gd name="T8" fmla="*/ 18 w 18"/>
                  <a:gd name="T9" fmla="*/ 28 h 34"/>
                  <a:gd name="T10" fmla="*/ 1 w 18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12" y="34"/>
                      <a:pt x="17" y="31"/>
                      <a:pt x="18" y="28"/>
                    </a:cubicBezTo>
                    <a:cubicBezTo>
                      <a:pt x="12" y="19"/>
                      <a:pt x="7" y="9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1" name="Rectangle 70">
                <a:extLst>
                  <a:ext uri="{FF2B5EF4-FFF2-40B4-BE49-F238E27FC236}">
                    <a16:creationId xmlns:a16="http://schemas.microsoft.com/office/drawing/2014/main" id="{667EF7E6-415A-B2EB-9B37-77ED70FBED5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927052" y="1069082"/>
                <a:ext cx="62496" cy="2205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2" name="Freeform: Shape 71">
                <a:extLst>
                  <a:ext uri="{FF2B5EF4-FFF2-40B4-BE49-F238E27FC236}">
                    <a16:creationId xmlns:a16="http://schemas.microsoft.com/office/drawing/2014/main" id="{29519E38-8A91-0BE7-B2E6-D064521BC7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697900" y="1104619"/>
                <a:ext cx="330861" cy="225476"/>
              </a:xfrm>
              <a:custGeom>
                <a:avLst/>
                <a:gdLst>
                  <a:gd name="T0" fmla="*/ 75 w 75"/>
                  <a:gd name="T1" fmla="*/ 51 h 51"/>
                  <a:gd name="T2" fmla="*/ 75 w 75"/>
                  <a:gd name="T3" fmla="*/ 0 h 51"/>
                  <a:gd name="T4" fmla="*/ 0 w 75"/>
                  <a:gd name="T5" fmla="*/ 0 h 51"/>
                  <a:gd name="T6" fmla="*/ 0 w 75"/>
                  <a:gd name="T7" fmla="*/ 34 h 51"/>
                  <a:gd name="T8" fmla="*/ 19 w 75"/>
                  <a:gd name="T9" fmla="*/ 37 h 51"/>
                  <a:gd name="T10" fmla="*/ 17 w 75"/>
                  <a:gd name="T11" fmla="*/ 27 h 51"/>
                  <a:gd name="T12" fmla="*/ 38 w 75"/>
                  <a:gd name="T13" fmla="*/ 6 h 51"/>
                  <a:gd name="T14" fmla="*/ 38 w 75"/>
                  <a:gd name="T15" fmla="*/ 6 h 51"/>
                  <a:gd name="T16" fmla="*/ 58 w 75"/>
                  <a:gd name="T17" fmla="*/ 27 h 51"/>
                  <a:gd name="T18" fmla="*/ 50 w 75"/>
                  <a:gd name="T19" fmla="*/ 43 h 51"/>
                  <a:gd name="T20" fmla="*/ 75 w 75"/>
                  <a:gd name="T2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51">
                    <a:moveTo>
                      <a:pt x="75" y="51"/>
                    </a:moveTo>
                    <a:cubicBezTo>
                      <a:pt x="75" y="0"/>
                      <a:pt x="75" y="0"/>
                      <a:pt x="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7" y="35"/>
                      <a:pt x="13" y="36"/>
                      <a:pt x="19" y="37"/>
                    </a:cubicBezTo>
                    <a:cubicBezTo>
                      <a:pt x="18" y="34"/>
                      <a:pt x="17" y="30"/>
                      <a:pt x="17" y="27"/>
                    </a:cubicBezTo>
                    <a:cubicBezTo>
                      <a:pt x="17" y="15"/>
                      <a:pt x="26" y="6"/>
                      <a:pt x="38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9" y="6"/>
                      <a:pt x="58" y="15"/>
                      <a:pt x="58" y="27"/>
                    </a:cubicBezTo>
                    <a:cubicBezTo>
                      <a:pt x="58" y="33"/>
                      <a:pt x="55" y="39"/>
                      <a:pt x="50" y="43"/>
                    </a:cubicBezTo>
                    <a:cubicBezTo>
                      <a:pt x="59" y="46"/>
                      <a:pt x="67" y="48"/>
                      <a:pt x="75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4" name="Freeform: Shape 72">
                <a:extLst>
                  <a:ext uri="{FF2B5EF4-FFF2-40B4-BE49-F238E27FC236}">
                    <a16:creationId xmlns:a16="http://schemas.microsoft.com/office/drawing/2014/main" id="{E17DF796-084A-DEAD-E35B-29F5C4A6172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99609" y="1157312"/>
                <a:ext cx="127443" cy="128668"/>
              </a:xfrm>
              <a:custGeom>
                <a:avLst/>
                <a:gdLst>
                  <a:gd name="T0" fmla="*/ 16 w 29"/>
                  <a:gd name="T1" fmla="*/ 29 h 29"/>
                  <a:gd name="T2" fmla="*/ 29 w 29"/>
                  <a:gd name="T3" fmla="*/ 15 h 29"/>
                  <a:gd name="T4" fmla="*/ 15 w 29"/>
                  <a:gd name="T5" fmla="*/ 0 h 29"/>
                  <a:gd name="T6" fmla="*/ 0 w 29"/>
                  <a:gd name="T7" fmla="*/ 15 h 29"/>
                  <a:gd name="T8" fmla="*/ 8 w 29"/>
                  <a:gd name="T9" fmla="*/ 27 h 29"/>
                  <a:gd name="T10" fmla="*/ 16 w 29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9">
                    <a:moveTo>
                      <a:pt x="16" y="29"/>
                    </a:moveTo>
                    <a:cubicBezTo>
                      <a:pt x="23" y="28"/>
                      <a:pt x="29" y="22"/>
                      <a:pt x="29" y="15"/>
                    </a:cubicBezTo>
                    <a:cubicBezTo>
                      <a:pt x="29" y="7"/>
                      <a:pt x="22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20"/>
                      <a:pt x="3" y="24"/>
                      <a:pt x="8" y="27"/>
                    </a:cubicBezTo>
                    <a:cubicBezTo>
                      <a:pt x="10" y="27"/>
                      <a:pt x="13" y="28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5" name="Freeform: Shape 73">
                <a:extLst>
                  <a:ext uri="{FF2B5EF4-FFF2-40B4-BE49-F238E27FC236}">
                    <a16:creationId xmlns:a16="http://schemas.microsoft.com/office/drawing/2014/main" id="{D8D1AD1F-719B-8C12-3D93-0FDB9631B97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20310" y="2380274"/>
                <a:ext cx="215673" cy="189939"/>
              </a:xfrm>
              <a:custGeom>
                <a:avLst/>
                <a:gdLst>
                  <a:gd name="T0" fmla="*/ 49 w 49"/>
                  <a:gd name="T1" fmla="*/ 1 h 43"/>
                  <a:gd name="T2" fmla="*/ 41 w 49"/>
                  <a:gd name="T3" fmla="*/ 0 h 43"/>
                  <a:gd name="T4" fmla="*/ 20 w 49"/>
                  <a:gd name="T5" fmla="*/ 21 h 43"/>
                  <a:gd name="T6" fmla="*/ 12 w 49"/>
                  <a:gd name="T7" fmla="*/ 18 h 43"/>
                  <a:gd name="T8" fmla="*/ 0 w 49"/>
                  <a:gd name="T9" fmla="*/ 30 h 43"/>
                  <a:gd name="T10" fmla="*/ 12 w 49"/>
                  <a:gd name="T11" fmla="*/ 43 h 43"/>
                  <a:gd name="T12" fmla="*/ 40 w 49"/>
                  <a:gd name="T13" fmla="*/ 43 h 43"/>
                  <a:gd name="T14" fmla="*/ 41 w 49"/>
                  <a:gd name="T15" fmla="*/ 43 h 43"/>
                  <a:gd name="T16" fmla="*/ 45 w 49"/>
                  <a:gd name="T17" fmla="*/ 43 h 43"/>
                  <a:gd name="T18" fmla="*/ 49 w 49"/>
                  <a:gd name="T1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43">
                    <a:moveTo>
                      <a:pt x="49" y="1"/>
                    </a:moveTo>
                    <a:cubicBezTo>
                      <a:pt x="47" y="0"/>
                      <a:pt x="44" y="0"/>
                      <a:pt x="41" y="0"/>
                    </a:cubicBezTo>
                    <a:cubicBezTo>
                      <a:pt x="29" y="0"/>
                      <a:pt x="20" y="9"/>
                      <a:pt x="20" y="21"/>
                    </a:cubicBezTo>
                    <a:cubicBezTo>
                      <a:pt x="18" y="19"/>
                      <a:pt x="15" y="18"/>
                      <a:pt x="12" y="18"/>
                    </a:cubicBezTo>
                    <a:cubicBezTo>
                      <a:pt x="5" y="18"/>
                      <a:pt x="0" y="23"/>
                      <a:pt x="0" y="30"/>
                    </a:cubicBezTo>
                    <a:cubicBezTo>
                      <a:pt x="0" y="37"/>
                      <a:pt x="5" y="43"/>
                      <a:pt x="12" y="43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46" y="29"/>
                      <a:pt x="47" y="15"/>
                      <a:pt x="4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6" name="Rectangle 74">
                <a:extLst>
                  <a:ext uri="{FF2B5EF4-FFF2-40B4-BE49-F238E27FC236}">
                    <a16:creationId xmlns:a16="http://schemas.microsoft.com/office/drawing/2014/main" id="{2B9A344B-E55F-8F97-CFED-47C29E38D2F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59523" y="2583692"/>
                <a:ext cx="26959" cy="6249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7" name="Rectangle 75">
                <a:extLst>
                  <a:ext uri="{FF2B5EF4-FFF2-40B4-BE49-F238E27FC236}">
                    <a16:creationId xmlns:a16="http://schemas.microsoft.com/office/drawing/2014/main" id="{FA509F38-58BD-345C-4432-41F11B24E3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25695" y="2619229"/>
                <a:ext cx="26959" cy="5759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8" name="Rectangle 76">
                <a:extLst>
                  <a:ext uri="{FF2B5EF4-FFF2-40B4-BE49-F238E27FC236}">
                    <a16:creationId xmlns:a16="http://schemas.microsoft.com/office/drawing/2014/main" id="{BE3674CB-93BE-5574-9253-24BEF938E5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88191" y="2583692"/>
                <a:ext cx="25734" cy="6249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9" name="Freeform: Shape 77">
                <a:extLst>
                  <a:ext uri="{FF2B5EF4-FFF2-40B4-BE49-F238E27FC236}">
                    <a16:creationId xmlns:a16="http://schemas.microsoft.com/office/drawing/2014/main" id="{6BF2A0E7-63A1-C5A1-BA29-6461574F997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196643" y="3899786"/>
                <a:ext cx="296550" cy="291648"/>
              </a:xfrm>
              <a:custGeom>
                <a:avLst/>
                <a:gdLst>
                  <a:gd name="T0" fmla="*/ 34 w 67"/>
                  <a:gd name="T1" fmla="*/ 4 h 66"/>
                  <a:gd name="T2" fmla="*/ 37 w 67"/>
                  <a:gd name="T3" fmla="*/ 5 h 66"/>
                  <a:gd name="T4" fmla="*/ 38 w 67"/>
                  <a:gd name="T5" fmla="*/ 0 h 66"/>
                  <a:gd name="T6" fmla="*/ 48 w 67"/>
                  <a:gd name="T7" fmla="*/ 3 h 66"/>
                  <a:gd name="T8" fmla="*/ 47 w 67"/>
                  <a:gd name="T9" fmla="*/ 8 h 66"/>
                  <a:gd name="T10" fmla="*/ 56 w 67"/>
                  <a:gd name="T11" fmla="*/ 15 h 66"/>
                  <a:gd name="T12" fmla="*/ 60 w 67"/>
                  <a:gd name="T13" fmla="*/ 13 h 66"/>
                  <a:gd name="T14" fmla="*/ 65 w 67"/>
                  <a:gd name="T15" fmla="*/ 22 h 66"/>
                  <a:gd name="T16" fmla="*/ 61 w 67"/>
                  <a:gd name="T17" fmla="*/ 24 h 66"/>
                  <a:gd name="T18" fmla="*/ 62 w 67"/>
                  <a:gd name="T19" fmla="*/ 36 h 66"/>
                  <a:gd name="T20" fmla="*/ 67 w 67"/>
                  <a:gd name="T21" fmla="*/ 38 h 66"/>
                  <a:gd name="T22" fmla="*/ 64 w 67"/>
                  <a:gd name="T23" fmla="*/ 48 h 66"/>
                  <a:gd name="T24" fmla="*/ 59 w 67"/>
                  <a:gd name="T25" fmla="*/ 46 h 66"/>
                  <a:gd name="T26" fmla="*/ 52 w 67"/>
                  <a:gd name="T27" fmla="*/ 56 h 66"/>
                  <a:gd name="T28" fmla="*/ 54 w 67"/>
                  <a:gd name="T29" fmla="*/ 60 h 66"/>
                  <a:gd name="T30" fmla="*/ 45 w 67"/>
                  <a:gd name="T31" fmla="*/ 65 h 66"/>
                  <a:gd name="T32" fmla="*/ 42 w 67"/>
                  <a:gd name="T33" fmla="*/ 60 h 66"/>
                  <a:gd name="T34" fmla="*/ 34 w 67"/>
                  <a:gd name="T35" fmla="*/ 62 h 66"/>
                  <a:gd name="T36" fmla="*/ 34 w 67"/>
                  <a:gd name="T37" fmla="*/ 54 h 66"/>
                  <a:gd name="T38" fmla="*/ 54 w 67"/>
                  <a:gd name="T39" fmla="*/ 39 h 66"/>
                  <a:gd name="T40" fmla="*/ 40 w 67"/>
                  <a:gd name="T41" fmla="*/ 13 h 66"/>
                  <a:gd name="T42" fmla="*/ 34 w 67"/>
                  <a:gd name="T43" fmla="*/ 12 h 66"/>
                  <a:gd name="T44" fmla="*/ 34 w 67"/>
                  <a:gd name="T45" fmla="*/ 4 h 66"/>
                  <a:gd name="T46" fmla="*/ 16 w 67"/>
                  <a:gd name="T47" fmla="*/ 11 h 66"/>
                  <a:gd name="T48" fmla="*/ 13 w 67"/>
                  <a:gd name="T49" fmla="*/ 6 h 66"/>
                  <a:gd name="T50" fmla="*/ 23 w 67"/>
                  <a:gd name="T51" fmla="*/ 1 h 66"/>
                  <a:gd name="T52" fmla="*/ 25 w 67"/>
                  <a:gd name="T53" fmla="*/ 6 h 66"/>
                  <a:gd name="T54" fmla="*/ 34 w 67"/>
                  <a:gd name="T55" fmla="*/ 4 h 66"/>
                  <a:gd name="T56" fmla="*/ 34 w 67"/>
                  <a:gd name="T57" fmla="*/ 12 h 66"/>
                  <a:gd name="T58" fmla="*/ 13 w 67"/>
                  <a:gd name="T59" fmla="*/ 27 h 66"/>
                  <a:gd name="T60" fmla="*/ 27 w 67"/>
                  <a:gd name="T61" fmla="*/ 53 h 66"/>
                  <a:gd name="T62" fmla="*/ 27 w 67"/>
                  <a:gd name="T63" fmla="*/ 53 h 66"/>
                  <a:gd name="T64" fmla="*/ 34 w 67"/>
                  <a:gd name="T65" fmla="*/ 54 h 66"/>
                  <a:gd name="T66" fmla="*/ 34 w 67"/>
                  <a:gd name="T67" fmla="*/ 62 h 66"/>
                  <a:gd name="T68" fmla="*/ 30 w 67"/>
                  <a:gd name="T69" fmla="*/ 62 h 66"/>
                  <a:gd name="T70" fmla="*/ 29 w 67"/>
                  <a:gd name="T71" fmla="*/ 66 h 66"/>
                  <a:gd name="T72" fmla="*/ 19 w 67"/>
                  <a:gd name="T73" fmla="*/ 63 h 66"/>
                  <a:gd name="T74" fmla="*/ 20 w 67"/>
                  <a:gd name="T75" fmla="*/ 59 h 66"/>
                  <a:gd name="T76" fmla="*/ 11 w 67"/>
                  <a:gd name="T77" fmla="*/ 51 h 66"/>
                  <a:gd name="T78" fmla="*/ 7 w 67"/>
                  <a:gd name="T79" fmla="*/ 53 h 66"/>
                  <a:gd name="T80" fmla="*/ 2 w 67"/>
                  <a:gd name="T81" fmla="*/ 44 h 66"/>
                  <a:gd name="T82" fmla="*/ 6 w 67"/>
                  <a:gd name="T83" fmla="*/ 42 h 66"/>
                  <a:gd name="T84" fmla="*/ 5 w 67"/>
                  <a:gd name="T85" fmla="*/ 30 h 66"/>
                  <a:gd name="T86" fmla="*/ 0 w 67"/>
                  <a:gd name="T87" fmla="*/ 28 h 66"/>
                  <a:gd name="T88" fmla="*/ 3 w 67"/>
                  <a:gd name="T89" fmla="*/ 18 h 66"/>
                  <a:gd name="T90" fmla="*/ 8 w 67"/>
                  <a:gd name="T91" fmla="*/ 20 h 66"/>
                  <a:gd name="T92" fmla="*/ 16 w 67"/>
                  <a:gd name="T93" fmla="*/ 1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" h="66">
                    <a:moveTo>
                      <a:pt x="34" y="4"/>
                    </a:moveTo>
                    <a:cubicBezTo>
                      <a:pt x="35" y="4"/>
                      <a:pt x="36" y="4"/>
                      <a:pt x="37" y="5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0" y="9"/>
                      <a:pt x="54" y="12"/>
                      <a:pt x="56" y="15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62" y="28"/>
                      <a:pt x="63" y="32"/>
                      <a:pt x="62" y="36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57" y="50"/>
                      <a:pt x="55" y="53"/>
                      <a:pt x="52" y="56"/>
                    </a:cubicBezTo>
                    <a:cubicBezTo>
                      <a:pt x="54" y="60"/>
                      <a:pt x="54" y="60"/>
                      <a:pt x="54" y="60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2" y="60"/>
                      <a:pt x="42" y="60"/>
                      <a:pt x="42" y="60"/>
                    </a:cubicBezTo>
                    <a:cubicBezTo>
                      <a:pt x="40" y="61"/>
                      <a:pt x="37" y="62"/>
                      <a:pt x="34" y="62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43" y="54"/>
                      <a:pt x="51" y="48"/>
                      <a:pt x="54" y="39"/>
                    </a:cubicBezTo>
                    <a:cubicBezTo>
                      <a:pt x="57" y="28"/>
                      <a:pt x="51" y="16"/>
                      <a:pt x="40" y="13"/>
                    </a:cubicBezTo>
                    <a:cubicBezTo>
                      <a:pt x="38" y="12"/>
                      <a:pt x="36" y="12"/>
                      <a:pt x="34" y="12"/>
                    </a:cubicBezTo>
                    <a:lnTo>
                      <a:pt x="34" y="4"/>
                    </a:lnTo>
                    <a:close/>
                    <a:moveTo>
                      <a:pt x="16" y="11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8" y="5"/>
                      <a:pt x="31" y="4"/>
                      <a:pt x="34" y="4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25" y="12"/>
                      <a:pt x="16" y="18"/>
                      <a:pt x="13" y="27"/>
                    </a:cubicBezTo>
                    <a:cubicBezTo>
                      <a:pt x="10" y="38"/>
                      <a:pt x="16" y="50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30" y="54"/>
                      <a:pt x="32" y="54"/>
                      <a:pt x="34" y="54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3" y="62"/>
                      <a:pt x="32" y="62"/>
                      <a:pt x="30" y="62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17" y="57"/>
                      <a:pt x="14" y="54"/>
                      <a:pt x="11" y="51"/>
                    </a:cubicBezTo>
                    <a:cubicBezTo>
                      <a:pt x="7" y="53"/>
                      <a:pt x="7" y="53"/>
                      <a:pt x="7" y="53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5" y="38"/>
                      <a:pt x="5" y="34"/>
                      <a:pt x="5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10" y="16"/>
                      <a:pt x="13" y="13"/>
                      <a:pt x="16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0" name="Freeform: Shape 78">
                <a:extLst>
                  <a:ext uri="{FF2B5EF4-FFF2-40B4-BE49-F238E27FC236}">
                    <a16:creationId xmlns:a16="http://schemas.microsoft.com/office/drawing/2014/main" id="{687B7A33-DD60-B474-DE4D-F2E916BC72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7185" y="2522422"/>
                <a:ext cx="259787" cy="286747"/>
              </a:xfrm>
              <a:custGeom>
                <a:avLst/>
                <a:gdLst>
                  <a:gd name="T0" fmla="*/ 27 w 59"/>
                  <a:gd name="T1" fmla="*/ 65 h 65"/>
                  <a:gd name="T2" fmla="*/ 59 w 59"/>
                  <a:gd name="T3" fmla="*/ 33 h 65"/>
                  <a:gd name="T4" fmla="*/ 27 w 59"/>
                  <a:gd name="T5" fmla="*/ 0 h 65"/>
                  <a:gd name="T6" fmla="*/ 27 w 59"/>
                  <a:gd name="T7" fmla="*/ 0 h 65"/>
                  <a:gd name="T8" fmla="*/ 27 w 59"/>
                  <a:gd name="T9" fmla="*/ 23 h 65"/>
                  <a:gd name="T10" fmla="*/ 43 w 59"/>
                  <a:gd name="T11" fmla="*/ 16 h 65"/>
                  <a:gd name="T12" fmla="*/ 33 w 59"/>
                  <a:gd name="T13" fmla="*/ 39 h 65"/>
                  <a:gd name="T14" fmla="*/ 27 w 59"/>
                  <a:gd name="T15" fmla="*/ 42 h 65"/>
                  <a:gd name="T16" fmla="*/ 27 w 59"/>
                  <a:gd name="T17" fmla="*/ 65 h 65"/>
                  <a:gd name="T18" fmla="*/ 27 w 59"/>
                  <a:gd name="T19" fmla="*/ 0 h 65"/>
                  <a:gd name="T20" fmla="*/ 1 w 59"/>
                  <a:gd name="T21" fmla="*/ 12 h 65"/>
                  <a:gd name="T22" fmla="*/ 1 w 59"/>
                  <a:gd name="T23" fmla="*/ 18 h 65"/>
                  <a:gd name="T24" fmla="*/ 0 w 59"/>
                  <a:gd name="T25" fmla="*/ 51 h 65"/>
                  <a:gd name="T26" fmla="*/ 27 w 59"/>
                  <a:gd name="T27" fmla="*/ 65 h 65"/>
                  <a:gd name="T28" fmla="*/ 27 w 59"/>
                  <a:gd name="T29" fmla="*/ 42 h 65"/>
                  <a:gd name="T30" fmla="*/ 10 w 59"/>
                  <a:gd name="T31" fmla="*/ 49 h 65"/>
                  <a:gd name="T32" fmla="*/ 20 w 59"/>
                  <a:gd name="T33" fmla="*/ 26 h 65"/>
                  <a:gd name="T34" fmla="*/ 20 w 59"/>
                  <a:gd name="T35" fmla="*/ 26 h 65"/>
                  <a:gd name="T36" fmla="*/ 27 w 59"/>
                  <a:gd name="T37" fmla="*/ 23 h 65"/>
                  <a:gd name="T38" fmla="*/ 27 w 59"/>
                  <a:gd name="T3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9" h="65">
                    <a:moveTo>
                      <a:pt x="27" y="65"/>
                    </a:moveTo>
                    <a:cubicBezTo>
                      <a:pt x="45" y="65"/>
                      <a:pt x="59" y="51"/>
                      <a:pt x="59" y="33"/>
                    </a:cubicBezTo>
                    <a:cubicBezTo>
                      <a:pt x="59" y="15"/>
                      <a:pt x="45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65"/>
                      <a:pt x="27" y="65"/>
                      <a:pt x="27" y="65"/>
                    </a:cubicBezTo>
                    <a:close/>
                    <a:moveTo>
                      <a:pt x="27" y="0"/>
                    </a:moveTo>
                    <a:cubicBezTo>
                      <a:pt x="16" y="0"/>
                      <a:pt x="7" y="5"/>
                      <a:pt x="1" y="12"/>
                    </a:cubicBezTo>
                    <a:cubicBezTo>
                      <a:pt x="1" y="14"/>
                      <a:pt x="1" y="16"/>
                      <a:pt x="1" y="18"/>
                    </a:cubicBezTo>
                    <a:cubicBezTo>
                      <a:pt x="1" y="29"/>
                      <a:pt x="1" y="40"/>
                      <a:pt x="0" y="51"/>
                    </a:cubicBezTo>
                    <a:cubicBezTo>
                      <a:pt x="6" y="60"/>
                      <a:pt x="15" y="65"/>
                      <a:pt x="27" y="65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7" y="23"/>
                      <a:pt x="27" y="23"/>
                      <a:pt x="27" y="23"/>
                    </a:cubicBezTo>
                    <a:lnTo>
                      <a:pt x="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1" name="Freeform: Shape 79">
                <a:extLst>
                  <a:ext uri="{FF2B5EF4-FFF2-40B4-BE49-F238E27FC236}">
                    <a16:creationId xmlns:a16="http://schemas.microsoft.com/office/drawing/2014/main" id="{1A22E5C7-C1C2-E224-8533-8C42247DACE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91063" y="1038447"/>
                <a:ext cx="256111" cy="220574"/>
              </a:xfrm>
              <a:custGeom>
                <a:avLst/>
                <a:gdLst>
                  <a:gd name="T0" fmla="*/ 48 w 58"/>
                  <a:gd name="T1" fmla="*/ 38 h 50"/>
                  <a:gd name="T2" fmla="*/ 44 w 58"/>
                  <a:gd name="T3" fmla="*/ 8 h 50"/>
                  <a:gd name="T4" fmla="*/ 27 w 58"/>
                  <a:gd name="T5" fmla="*/ 0 h 50"/>
                  <a:gd name="T6" fmla="*/ 27 w 58"/>
                  <a:gd name="T7" fmla="*/ 20 h 50"/>
                  <a:gd name="T8" fmla="*/ 42 w 58"/>
                  <a:gd name="T9" fmla="*/ 20 h 50"/>
                  <a:gd name="T10" fmla="*/ 42 w 58"/>
                  <a:gd name="T11" fmla="*/ 30 h 50"/>
                  <a:gd name="T12" fmla="*/ 42 w 58"/>
                  <a:gd name="T13" fmla="*/ 30 h 50"/>
                  <a:gd name="T14" fmla="*/ 42 w 58"/>
                  <a:gd name="T15" fmla="*/ 30 h 50"/>
                  <a:gd name="T16" fmla="*/ 27 w 58"/>
                  <a:gd name="T17" fmla="*/ 30 h 50"/>
                  <a:gd name="T18" fmla="*/ 27 w 58"/>
                  <a:gd name="T19" fmla="*/ 50 h 50"/>
                  <a:gd name="T20" fmla="*/ 40 w 58"/>
                  <a:gd name="T21" fmla="*/ 46 h 50"/>
                  <a:gd name="T22" fmla="*/ 43 w 58"/>
                  <a:gd name="T23" fmla="*/ 49 h 50"/>
                  <a:gd name="T24" fmla="*/ 58 w 58"/>
                  <a:gd name="T25" fmla="*/ 48 h 50"/>
                  <a:gd name="T26" fmla="*/ 48 w 58"/>
                  <a:gd name="T27" fmla="*/ 38 h 50"/>
                  <a:gd name="T28" fmla="*/ 27 w 58"/>
                  <a:gd name="T29" fmla="*/ 0 h 50"/>
                  <a:gd name="T30" fmla="*/ 9 w 58"/>
                  <a:gd name="T31" fmla="*/ 8 h 50"/>
                  <a:gd name="T32" fmla="*/ 9 w 58"/>
                  <a:gd name="T33" fmla="*/ 43 h 50"/>
                  <a:gd name="T34" fmla="*/ 27 w 58"/>
                  <a:gd name="T35" fmla="*/ 50 h 50"/>
                  <a:gd name="T36" fmla="*/ 27 w 58"/>
                  <a:gd name="T37" fmla="*/ 30 h 50"/>
                  <a:gd name="T38" fmla="*/ 12 w 58"/>
                  <a:gd name="T39" fmla="*/ 30 h 50"/>
                  <a:gd name="T40" fmla="*/ 12 w 58"/>
                  <a:gd name="T41" fmla="*/ 20 h 50"/>
                  <a:gd name="T42" fmla="*/ 27 w 58"/>
                  <a:gd name="T43" fmla="*/ 20 h 50"/>
                  <a:gd name="T44" fmla="*/ 27 w 58"/>
                  <a:gd name="T4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8" h="50">
                    <a:moveTo>
                      <a:pt x="48" y="38"/>
                    </a:moveTo>
                    <a:cubicBezTo>
                      <a:pt x="54" y="29"/>
                      <a:pt x="53" y="16"/>
                      <a:pt x="44" y="8"/>
                    </a:cubicBezTo>
                    <a:cubicBezTo>
                      <a:pt x="40" y="3"/>
                      <a:pt x="33" y="0"/>
                      <a:pt x="27" y="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31" y="50"/>
                      <a:pt x="36" y="49"/>
                      <a:pt x="40" y="46"/>
                    </a:cubicBezTo>
                    <a:cubicBezTo>
                      <a:pt x="43" y="49"/>
                      <a:pt x="43" y="49"/>
                      <a:pt x="43" y="49"/>
                    </a:cubicBezTo>
                    <a:cubicBezTo>
                      <a:pt x="48" y="48"/>
                      <a:pt x="53" y="48"/>
                      <a:pt x="58" y="48"/>
                    </a:cubicBezTo>
                    <a:lnTo>
                      <a:pt x="48" y="38"/>
                    </a:lnTo>
                    <a:close/>
                    <a:moveTo>
                      <a:pt x="27" y="0"/>
                    </a:moveTo>
                    <a:cubicBezTo>
                      <a:pt x="21" y="0"/>
                      <a:pt x="14" y="3"/>
                      <a:pt x="9" y="8"/>
                    </a:cubicBezTo>
                    <a:cubicBezTo>
                      <a:pt x="0" y="17"/>
                      <a:pt x="0" y="33"/>
                      <a:pt x="9" y="43"/>
                    </a:cubicBezTo>
                    <a:cubicBezTo>
                      <a:pt x="14" y="47"/>
                      <a:pt x="21" y="50"/>
                      <a:pt x="27" y="5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27" y="20"/>
                      <a:pt x="27" y="20"/>
                      <a:pt x="27" y="20"/>
                    </a:cubicBezTo>
                    <a:lnTo>
                      <a:pt x="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2" name="Oval 80">
                <a:extLst>
                  <a:ext uri="{FF2B5EF4-FFF2-40B4-BE49-F238E27FC236}">
                    <a16:creationId xmlns:a16="http://schemas.microsoft.com/office/drawing/2014/main" id="{F02658BD-B445-13C7-EE4E-8EED216CA3B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32632" y="3219682"/>
                <a:ext cx="84553" cy="8455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3" name="Freeform: Shape 81">
                <a:extLst>
                  <a:ext uri="{FF2B5EF4-FFF2-40B4-BE49-F238E27FC236}">
                    <a16:creationId xmlns:a16="http://schemas.microsoft.com/office/drawing/2014/main" id="{935F943B-BD02-526D-1D37-7B5CB0B6CDC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97095" y="3180468"/>
                <a:ext cx="159304" cy="234054"/>
              </a:xfrm>
              <a:custGeom>
                <a:avLst/>
                <a:gdLst>
                  <a:gd name="T0" fmla="*/ 36 w 36"/>
                  <a:gd name="T1" fmla="*/ 0 h 53"/>
                  <a:gd name="T2" fmla="*/ 18 w 36"/>
                  <a:gd name="T3" fmla="*/ 0 h 53"/>
                  <a:gd name="T4" fmla="*/ 18 w 36"/>
                  <a:gd name="T5" fmla="*/ 4 h 53"/>
                  <a:gd name="T6" fmla="*/ 18 w 36"/>
                  <a:gd name="T7" fmla="*/ 4 h 53"/>
                  <a:gd name="T8" fmla="*/ 32 w 36"/>
                  <a:gd name="T9" fmla="*/ 18 h 53"/>
                  <a:gd name="T10" fmla="*/ 18 w 36"/>
                  <a:gd name="T11" fmla="*/ 32 h 53"/>
                  <a:gd name="T12" fmla="*/ 18 w 36"/>
                  <a:gd name="T13" fmla="*/ 32 h 53"/>
                  <a:gd name="T14" fmla="*/ 18 w 36"/>
                  <a:gd name="T15" fmla="*/ 32 h 53"/>
                  <a:gd name="T16" fmla="*/ 18 w 36"/>
                  <a:gd name="T17" fmla="*/ 38 h 53"/>
                  <a:gd name="T18" fmla="*/ 18 w 36"/>
                  <a:gd name="T19" fmla="*/ 38 h 53"/>
                  <a:gd name="T20" fmla="*/ 22 w 36"/>
                  <a:gd name="T21" fmla="*/ 43 h 53"/>
                  <a:gd name="T22" fmla="*/ 18 w 36"/>
                  <a:gd name="T23" fmla="*/ 48 h 53"/>
                  <a:gd name="T24" fmla="*/ 18 w 36"/>
                  <a:gd name="T25" fmla="*/ 48 h 53"/>
                  <a:gd name="T26" fmla="*/ 18 w 36"/>
                  <a:gd name="T27" fmla="*/ 48 h 53"/>
                  <a:gd name="T28" fmla="*/ 18 w 36"/>
                  <a:gd name="T29" fmla="*/ 53 h 53"/>
                  <a:gd name="T30" fmla="*/ 36 w 36"/>
                  <a:gd name="T31" fmla="*/ 53 h 53"/>
                  <a:gd name="T32" fmla="*/ 36 w 36"/>
                  <a:gd name="T33" fmla="*/ 0 h 53"/>
                  <a:gd name="T34" fmla="*/ 18 w 36"/>
                  <a:gd name="T35" fmla="*/ 0 h 53"/>
                  <a:gd name="T36" fmla="*/ 0 w 36"/>
                  <a:gd name="T37" fmla="*/ 0 h 53"/>
                  <a:gd name="T38" fmla="*/ 0 w 36"/>
                  <a:gd name="T39" fmla="*/ 53 h 53"/>
                  <a:gd name="T40" fmla="*/ 18 w 36"/>
                  <a:gd name="T41" fmla="*/ 53 h 53"/>
                  <a:gd name="T42" fmla="*/ 18 w 36"/>
                  <a:gd name="T43" fmla="*/ 48 h 53"/>
                  <a:gd name="T44" fmla="*/ 13 w 36"/>
                  <a:gd name="T45" fmla="*/ 43 h 53"/>
                  <a:gd name="T46" fmla="*/ 18 w 36"/>
                  <a:gd name="T47" fmla="*/ 38 h 53"/>
                  <a:gd name="T48" fmla="*/ 18 w 36"/>
                  <a:gd name="T49" fmla="*/ 32 h 53"/>
                  <a:gd name="T50" fmla="*/ 4 w 36"/>
                  <a:gd name="T51" fmla="*/ 18 h 53"/>
                  <a:gd name="T52" fmla="*/ 18 w 36"/>
                  <a:gd name="T53" fmla="*/ 4 h 53"/>
                  <a:gd name="T54" fmla="*/ 18 w 36"/>
                  <a:gd name="T5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" h="53">
                    <a:moveTo>
                      <a:pt x="36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25" y="4"/>
                      <a:pt x="32" y="11"/>
                      <a:pt x="32" y="18"/>
                    </a:cubicBezTo>
                    <a:cubicBezTo>
                      <a:pt x="32" y="26"/>
                      <a:pt x="25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20" y="38"/>
                      <a:pt x="22" y="40"/>
                      <a:pt x="22" y="43"/>
                    </a:cubicBezTo>
                    <a:cubicBezTo>
                      <a:pt x="22" y="46"/>
                      <a:pt x="20" y="48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36" y="53"/>
                      <a:pt x="36" y="53"/>
                      <a:pt x="36" y="53"/>
                    </a:cubicBezTo>
                    <a:lnTo>
                      <a:pt x="36" y="0"/>
                    </a:ln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5" y="48"/>
                      <a:pt x="13" y="46"/>
                      <a:pt x="13" y="43"/>
                    </a:cubicBezTo>
                    <a:cubicBezTo>
                      <a:pt x="13" y="40"/>
                      <a:pt x="15" y="38"/>
                      <a:pt x="18" y="38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0" y="32"/>
                      <a:pt x="4" y="26"/>
                      <a:pt x="4" y="18"/>
                    </a:cubicBezTo>
                    <a:cubicBezTo>
                      <a:pt x="4" y="11"/>
                      <a:pt x="10" y="4"/>
                      <a:pt x="18" y="4"/>
                    </a:cubicBez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4" name="Freeform: Shape 82">
                <a:extLst>
                  <a:ext uri="{FF2B5EF4-FFF2-40B4-BE49-F238E27FC236}">
                    <a16:creationId xmlns:a16="http://schemas.microsoft.com/office/drawing/2014/main" id="{29E72E1B-B2F7-788E-D2DF-26B10270687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651271" y="3219682"/>
                <a:ext cx="123767" cy="194841"/>
              </a:xfrm>
              <a:custGeom>
                <a:avLst/>
                <a:gdLst>
                  <a:gd name="T0" fmla="*/ 0 w 28"/>
                  <a:gd name="T1" fmla="*/ 44 h 44"/>
                  <a:gd name="T2" fmla="*/ 28 w 28"/>
                  <a:gd name="T3" fmla="*/ 44 h 44"/>
                  <a:gd name="T4" fmla="*/ 28 w 28"/>
                  <a:gd name="T5" fmla="*/ 0 h 44"/>
                  <a:gd name="T6" fmla="*/ 24 w 28"/>
                  <a:gd name="T7" fmla="*/ 8 h 44"/>
                  <a:gd name="T8" fmla="*/ 24 w 28"/>
                  <a:gd name="T9" fmla="*/ 9 h 44"/>
                  <a:gd name="T10" fmla="*/ 15 w 28"/>
                  <a:gd name="T11" fmla="*/ 22 h 44"/>
                  <a:gd name="T12" fmla="*/ 10 w 28"/>
                  <a:gd name="T13" fmla="*/ 29 h 44"/>
                  <a:gd name="T14" fmla="*/ 15 w 28"/>
                  <a:gd name="T15" fmla="*/ 34 h 44"/>
                  <a:gd name="T16" fmla="*/ 10 w 28"/>
                  <a:gd name="T17" fmla="*/ 39 h 44"/>
                  <a:gd name="T18" fmla="*/ 10 w 28"/>
                  <a:gd name="T19" fmla="*/ 39 h 44"/>
                  <a:gd name="T20" fmla="*/ 6 w 28"/>
                  <a:gd name="T21" fmla="*/ 36 h 44"/>
                  <a:gd name="T22" fmla="*/ 0 w 28"/>
                  <a:gd name="T2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44">
                    <a:moveTo>
                      <a:pt x="0" y="44"/>
                    </a:moveTo>
                    <a:cubicBezTo>
                      <a:pt x="28" y="44"/>
                      <a:pt x="28" y="44"/>
                      <a:pt x="28" y="44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3"/>
                      <a:pt x="25" y="5"/>
                      <a:pt x="24" y="8"/>
                    </a:cubicBezTo>
                    <a:cubicBezTo>
                      <a:pt x="24" y="8"/>
                      <a:pt x="24" y="9"/>
                      <a:pt x="24" y="9"/>
                    </a:cubicBezTo>
                    <a:cubicBezTo>
                      <a:pt x="24" y="15"/>
                      <a:pt x="20" y="20"/>
                      <a:pt x="15" y="22"/>
                    </a:cubicBezTo>
                    <a:cubicBezTo>
                      <a:pt x="13" y="25"/>
                      <a:pt x="12" y="27"/>
                      <a:pt x="10" y="29"/>
                    </a:cubicBezTo>
                    <a:cubicBezTo>
                      <a:pt x="13" y="30"/>
                      <a:pt x="15" y="32"/>
                      <a:pt x="15" y="34"/>
                    </a:cubicBezTo>
                    <a:cubicBezTo>
                      <a:pt x="15" y="37"/>
                      <a:pt x="12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8" y="39"/>
                      <a:pt x="6" y="38"/>
                      <a:pt x="6" y="36"/>
                    </a:cubicBezTo>
                    <a:cubicBezTo>
                      <a:pt x="4" y="39"/>
                      <a:pt x="2" y="41"/>
                      <a:pt x="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5" name="Freeform: Shape 83">
                <a:extLst>
                  <a:ext uri="{FF2B5EF4-FFF2-40B4-BE49-F238E27FC236}">
                    <a16:creationId xmlns:a16="http://schemas.microsoft.com/office/drawing/2014/main" id="{AA83028E-1BDE-D95F-7805-E91DE8473E5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678230" y="1788400"/>
                <a:ext cx="118865" cy="62496"/>
              </a:xfrm>
              <a:custGeom>
                <a:avLst/>
                <a:gdLst>
                  <a:gd name="T0" fmla="*/ 22 w 27"/>
                  <a:gd name="T1" fmla="*/ 9 h 14"/>
                  <a:gd name="T2" fmla="*/ 0 w 27"/>
                  <a:gd name="T3" fmla="*/ 9 h 14"/>
                  <a:gd name="T4" fmla="*/ 4 w 27"/>
                  <a:gd name="T5" fmla="*/ 14 h 14"/>
                  <a:gd name="T6" fmla="*/ 27 w 27"/>
                  <a:gd name="T7" fmla="*/ 14 h 14"/>
                  <a:gd name="T8" fmla="*/ 27 w 27"/>
                  <a:gd name="T9" fmla="*/ 0 h 14"/>
                  <a:gd name="T10" fmla="*/ 22 w 27"/>
                  <a:gd name="T11" fmla="*/ 0 h 14"/>
                  <a:gd name="T12" fmla="*/ 22 w 27"/>
                  <a:gd name="T13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4">
                    <a:moveTo>
                      <a:pt x="22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3" y="12"/>
                      <a:pt x="4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22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6" name="Freeform: Shape 84">
                <a:extLst>
                  <a:ext uri="{FF2B5EF4-FFF2-40B4-BE49-F238E27FC236}">
                    <a16:creationId xmlns:a16="http://schemas.microsoft.com/office/drawing/2014/main" id="{44255272-AF9F-972A-3F9B-4A2CDBA2D46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85098" y="1603362"/>
                <a:ext cx="181361" cy="207095"/>
              </a:xfrm>
              <a:custGeom>
                <a:avLst/>
                <a:gdLst>
                  <a:gd name="T0" fmla="*/ 5 w 41"/>
                  <a:gd name="T1" fmla="*/ 27 h 47"/>
                  <a:gd name="T2" fmla="*/ 5 w 41"/>
                  <a:gd name="T3" fmla="*/ 30 h 47"/>
                  <a:gd name="T4" fmla="*/ 18 w 41"/>
                  <a:gd name="T5" fmla="*/ 47 h 47"/>
                  <a:gd name="T6" fmla="*/ 33 w 41"/>
                  <a:gd name="T7" fmla="*/ 47 h 47"/>
                  <a:gd name="T8" fmla="*/ 33 w 41"/>
                  <a:gd name="T9" fmla="*/ 27 h 47"/>
                  <a:gd name="T10" fmla="*/ 41 w 41"/>
                  <a:gd name="T11" fmla="*/ 27 h 47"/>
                  <a:gd name="T12" fmla="*/ 19 w 41"/>
                  <a:gd name="T13" fmla="*/ 0 h 47"/>
                  <a:gd name="T14" fmla="*/ 0 w 41"/>
                  <a:gd name="T15" fmla="*/ 24 h 47"/>
                  <a:gd name="T16" fmla="*/ 3 w 41"/>
                  <a:gd name="T17" fmla="*/ 27 h 47"/>
                  <a:gd name="T18" fmla="*/ 5 w 41"/>
                  <a:gd name="T19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47">
                    <a:moveTo>
                      <a:pt x="5" y="27"/>
                    </a:moveTo>
                    <a:cubicBezTo>
                      <a:pt x="5" y="30"/>
                      <a:pt x="5" y="30"/>
                      <a:pt x="5" y="30"/>
                    </a:cubicBezTo>
                    <a:cubicBezTo>
                      <a:pt x="10" y="35"/>
                      <a:pt x="14" y="41"/>
                      <a:pt x="18" y="47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5"/>
                      <a:pt x="2" y="26"/>
                      <a:pt x="3" y="27"/>
                    </a:cubicBezTo>
                    <a:lnTo>
                      <a:pt x="5" y="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7" name="Freeform: Shape 85">
                <a:extLst>
                  <a:ext uri="{FF2B5EF4-FFF2-40B4-BE49-F238E27FC236}">
                    <a16:creationId xmlns:a16="http://schemas.microsoft.com/office/drawing/2014/main" id="{DC0F4A48-7096-B6B5-9E40-B37D8426A6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07382" y="2084949"/>
                <a:ext cx="225476" cy="357821"/>
              </a:xfrm>
              <a:custGeom>
                <a:avLst/>
                <a:gdLst>
                  <a:gd name="T0" fmla="*/ 51 w 51"/>
                  <a:gd name="T1" fmla="*/ 81 h 81"/>
                  <a:gd name="T2" fmla="*/ 45 w 51"/>
                  <a:gd name="T3" fmla="*/ 1 h 81"/>
                  <a:gd name="T4" fmla="*/ 40 w 51"/>
                  <a:gd name="T5" fmla="*/ 0 h 81"/>
                  <a:gd name="T6" fmla="*/ 45 w 51"/>
                  <a:gd name="T7" fmla="*/ 7 h 81"/>
                  <a:gd name="T8" fmla="*/ 45 w 51"/>
                  <a:gd name="T9" fmla="*/ 53 h 81"/>
                  <a:gd name="T10" fmla="*/ 40 w 51"/>
                  <a:gd name="T11" fmla="*/ 58 h 81"/>
                  <a:gd name="T12" fmla="*/ 45 w 51"/>
                  <a:gd name="T13" fmla="*/ 65 h 81"/>
                  <a:gd name="T14" fmla="*/ 40 w 51"/>
                  <a:gd name="T15" fmla="*/ 65 h 81"/>
                  <a:gd name="T16" fmla="*/ 45 w 51"/>
                  <a:gd name="T17" fmla="*/ 69 h 81"/>
                  <a:gd name="T18" fmla="*/ 45 w 51"/>
                  <a:gd name="T19" fmla="*/ 76 h 81"/>
                  <a:gd name="T20" fmla="*/ 40 w 51"/>
                  <a:gd name="T21" fmla="*/ 81 h 81"/>
                  <a:gd name="T22" fmla="*/ 35 w 51"/>
                  <a:gd name="T23" fmla="*/ 1 h 81"/>
                  <a:gd name="T24" fmla="*/ 25 w 51"/>
                  <a:gd name="T25" fmla="*/ 7 h 81"/>
                  <a:gd name="T26" fmla="*/ 40 w 51"/>
                  <a:gd name="T27" fmla="*/ 0 h 81"/>
                  <a:gd name="T28" fmla="*/ 25 w 51"/>
                  <a:gd name="T29" fmla="*/ 81 h 81"/>
                  <a:gd name="T30" fmla="*/ 40 w 51"/>
                  <a:gd name="T31" fmla="*/ 76 h 81"/>
                  <a:gd name="T32" fmla="*/ 35 w 51"/>
                  <a:gd name="T33" fmla="*/ 69 h 81"/>
                  <a:gd name="T34" fmla="*/ 40 w 51"/>
                  <a:gd name="T35" fmla="*/ 65 h 81"/>
                  <a:gd name="T36" fmla="*/ 35 w 51"/>
                  <a:gd name="T37" fmla="*/ 58 h 81"/>
                  <a:gd name="T38" fmla="*/ 40 w 51"/>
                  <a:gd name="T39" fmla="*/ 53 h 81"/>
                  <a:gd name="T40" fmla="*/ 25 w 51"/>
                  <a:gd name="T41" fmla="*/ 58 h 81"/>
                  <a:gd name="T42" fmla="*/ 30 w 51"/>
                  <a:gd name="T43" fmla="*/ 65 h 81"/>
                  <a:gd name="T44" fmla="*/ 25 w 51"/>
                  <a:gd name="T45" fmla="*/ 65 h 81"/>
                  <a:gd name="T46" fmla="*/ 30 w 51"/>
                  <a:gd name="T47" fmla="*/ 69 h 81"/>
                  <a:gd name="T48" fmla="*/ 30 w 51"/>
                  <a:gd name="T49" fmla="*/ 76 h 81"/>
                  <a:gd name="T50" fmla="*/ 25 w 51"/>
                  <a:gd name="T51" fmla="*/ 81 h 81"/>
                  <a:gd name="T52" fmla="*/ 10 w 51"/>
                  <a:gd name="T53" fmla="*/ 1 h 81"/>
                  <a:gd name="T54" fmla="*/ 25 w 51"/>
                  <a:gd name="T55" fmla="*/ 7 h 81"/>
                  <a:gd name="T56" fmla="*/ 10 w 51"/>
                  <a:gd name="T57" fmla="*/ 81 h 81"/>
                  <a:gd name="T58" fmla="*/ 25 w 51"/>
                  <a:gd name="T59" fmla="*/ 76 h 81"/>
                  <a:gd name="T60" fmla="*/ 20 w 51"/>
                  <a:gd name="T61" fmla="*/ 69 h 81"/>
                  <a:gd name="T62" fmla="*/ 25 w 51"/>
                  <a:gd name="T63" fmla="*/ 65 h 81"/>
                  <a:gd name="T64" fmla="*/ 20 w 51"/>
                  <a:gd name="T65" fmla="*/ 58 h 81"/>
                  <a:gd name="T66" fmla="*/ 25 w 51"/>
                  <a:gd name="T67" fmla="*/ 53 h 81"/>
                  <a:gd name="T68" fmla="*/ 10 w 51"/>
                  <a:gd name="T69" fmla="*/ 58 h 81"/>
                  <a:gd name="T70" fmla="*/ 15 w 51"/>
                  <a:gd name="T71" fmla="*/ 65 h 81"/>
                  <a:gd name="T72" fmla="*/ 10 w 51"/>
                  <a:gd name="T73" fmla="*/ 65 h 81"/>
                  <a:gd name="T74" fmla="*/ 15 w 51"/>
                  <a:gd name="T75" fmla="*/ 69 h 81"/>
                  <a:gd name="T76" fmla="*/ 15 w 51"/>
                  <a:gd name="T77" fmla="*/ 76 h 81"/>
                  <a:gd name="T78" fmla="*/ 10 w 51"/>
                  <a:gd name="T79" fmla="*/ 81 h 81"/>
                  <a:gd name="T80" fmla="*/ 0 w 51"/>
                  <a:gd name="T81" fmla="*/ 1 h 81"/>
                  <a:gd name="T82" fmla="*/ 1 w 51"/>
                  <a:gd name="T83" fmla="*/ 81 h 81"/>
                  <a:gd name="T84" fmla="*/ 10 w 51"/>
                  <a:gd name="T85" fmla="*/ 76 h 81"/>
                  <a:gd name="T86" fmla="*/ 5 w 51"/>
                  <a:gd name="T87" fmla="*/ 69 h 81"/>
                  <a:gd name="T88" fmla="*/ 10 w 51"/>
                  <a:gd name="T89" fmla="*/ 65 h 81"/>
                  <a:gd name="T90" fmla="*/ 5 w 51"/>
                  <a:gd name="T91" fmla="*/ 58 h 81"/>
                  <a:gd name="T92" fmla="*/ 10 w 51"/>
                  <a:gd name="T93" fmla="*/ 53 h 81"/>
                  <a:gd name="T94" fmla="*/ 5 w 51"/>
                  <a:gd name="T95" fmla="*/ 7 h 81"/>
                  <a:gd name="T96" fmla="*/ 10 w 51"/>
                  <a:gd name="T9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1" h="81">
                    <a:moveTo>
                      <a:pt x="40" y="81"/>
                    </a:moveTo>
                    <a:cubicBezTo>
                      <a:pt x="51" y="81"/>
                      <a:pt x="51" y="81"/>
                      <a:pt x="51" y="81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5" y="58"/>
                      <a:pt x="45" y="58"/>
                      <a:pt x="45" y="58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5" y="69"/>
                      <a:pt x="45" y="69"/>
                      <a:pt x="45" y="69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0" y="76"/>
                      <a:pt x="40" y="76"/>
                      <a:pt x="40" y="76"/>
                    </a:cubicBezTo>
                    <a:lnTo>
                      <a:pt x="40" y="81"/>
                    </a:lnTo>
                    <a:close/>
                    <a:moveTo>
                      <a:pt x="35" y="0"/>
                    </a:moveTo>
                    <a:cubicBezTo>
                      <a:pt x="35" y="1"/>
                      <a:pt x="35" y="1"/>
                      <a:pt x="3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  <a:moveTo>
                      <a:pt x="25" y="81"/>
                    </a:moveTo>
                    <a:cubicBezTo>
                      <a:pt x="40" y="81"/>
                      <a:pt x="40" y="81"/>
                      <a:pt x="40" y="81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35" y="76"/>
                      <a:pt x="35" y="76"/>
                      <a:pt x="35" y="76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58"/>
                      <a:pt x="35" y="58"/>
                      <a:pt x="35" y="58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25" y="76"/>
                      <a:pt x="25" y="76"/>
                      <a:pt x="25" y="76"/>
                    </a:cubicBezTo>
                    <a:lnTo>
                      <a:pt x="25" y="81"/>
                    </a:lnTo>
                    <a:close/>
                    <a:moveTo>
                      <a:pt x="25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1"/>
                      <a:pt x="25" y="1"/>
                      <a:pt x="25" y="1"/>
                    </a:cubicBezTo>
                    <a:close/>
                    <a:moveTo>
                      <a:pt x="10" y="81"/>
                    </a:moveTo>
                    <a:cubicBezTo>
                      <a:pt x="25" y="81"/>
                      <a:pt x="25" y="81"/>
                      <a:pt x="25" y="81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58"/>
                      <a:pt x="20" y="58"/>
                      <a:pt x="20" y="58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0" y="76"/>
                      <a:pt x="10" y="76"/>
                      <a:pt x="10" y="76"/>
                    </a:cubicBezTo>
                    <a:lnTo>
                      <a:pt x="10" y="81"/>
                    </a:lnTo>
                    <a:close/>
                    <a:moveTo>
                      <a:pt x="1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4"/>
                      <a:pt x="1" y="78"/>
                      <a:pt x="1" y="81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10" y="7"/>
                      <a:pt x="10" y="7"/>
                      <a:pt x="10" y="7"/>
                    </a:cubicBezTo>
                    <a:lnTo>
                      <a:pt x="1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8" name="Freeform: Shape 86">
                <a:extLst>
                  <a:ext uri="{FF2B5EF4-FFF2-40B4-BE49-F238E27FC236}">
                    <a16:creationId xmlns:a16="http://schemas.microsoft.com/office/drawing/2014/main" id="{EC3CB65D-4BE7-3DD9-7F41-C2C85C1850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205220" y="1330095"/>
                <a:ext cx="142148" cy="61271"/>
              </a:xfrm>
              <a:custGeom>
                <a:avLst/>
                <a:gdLst>
                  <a:gd name="T0" fmla="*/ 0 w 116"/>
                  <a:gd name="T1" fmla="*/ 28 h 50"/>
                  <a:gd name="T2" fmla="*/ 44 w 116"/>
                  <a:gd name="T3" fmla="*/ 50 h 50"/>
                  <a:gd name="T4" fmla="*/ 116 w 116"/>
                  <a:gd name="T5" fmla="*/ 50 h 50"/>
                  <a:gd name="T6" fmla="*/ 15 w 116"/>
                  <a:gd name="T7" fmla="*/ 0 h 50"/>
                  <a:gd name="T8" fmla="*/ 0 w 116"/>
                  <a:gd name="T9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50">
                    <a:moveTo>
                      <a:pt x="0" y="28"/>
                    </a:moveTo>
                    <a:lnTo>
                      <a:pt x="44" y="50"/>
                    </a:lnTo>
                    <a:lnTo>
                      <a:pt x="116" y="50"/>
                    </a:lnTo>
                    <a:lnTo>
                      <a:pt x="15" y="0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9" name="Freeform: Shape 87">
                <a:extLst>
                  <a:ext uri="{FF2B5EF4-FFF2-40B4-BE49-F238E27FC236}">
                    <a16:creationId xmlns:a16="http://schemas.microsoft.com/office/drawing/2014/main" id="{C5224D05-6846-2BAA-5C0C-1F2D59BF7F7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205220" y="1399944"/>
                <a:ext cx="349243" cy="176459"/>
              </a:xfrm>
              <a:custGeom>
                <a:avLst/>
                <a:gdLst>
                  <a:gd name="T0" fmla="*/ 56 w 79"/>
                  <a:gd name="T1" fmla="*/ 40 h 40"/>
                  <a:gd name="T2" fmla="*/ 64 w 79"/>
                  <a:gd name="T3" fmla="*/ 40 h 40"/>
                  <a:gd name="T4" fmla="*/ 64 w 79"/>
                  <a:gd name="T5" fmla="*/ 32 h 40"/>
                  <a:gd name="T6" fmla="*/ 79 w 79"/>
                  <a:gd name="T7" fmla="*/ 32 h 40"/>
                  <a:gd name="T8" fmla="*/ 79 w 79"/>
                  <a:gd name="T9" fmla="*/ 8 h 40"/>
                  <a:gd name="T10" fmla="*/ 64 w 79"/>
                  <a:gd name="T11" fmla="*/ 8 h 40"/>
                  <a:gd name="T12" fmla="*/ 64 w 79"/>
                  <a:gd name="T13" fmla="*/ 0 h 40"/>
                  <a:gd name="T14" fmla="*/ 37 w 79"/>
                  <a:gd name="T15" fmla="*/ 0 h 40"/>
                  <a:gd name="T16" fmla="*/ 17 w 79"/>
                  <a:gd name="T17" fmla="*/ 0 h 40"/>
                  <a:gd name="T18" fmla="*/ 0 w 79"/>
                  <a:gd name="T19" fmla="*/ 0 h 40"/>
                  <a:gd name="T20" fmla="*/ 0 w 79"/>
                  <a:gd name="T21" fmla="*/ 2 h 40"/>
                  <a:gd name="T22" fmla="*/ 24 w 79"/>
                  <a:gd name="T23" fmla="*/ 16 h 40"/>
                  <a:gd name="T24" fmla="*/ 48 w 79"/>
                  <a:gd name="T25" fmla="*/ 16 h 40"/>
                  <a:gd name="T26" fmla="*/ 48 w 79"/>
                  <a:gd name="T27" fmla="*/ 25 h 40"/>
                  <a:gd name="T28" fmla="*/ 36 w 79"/>
                  <a:gd name="T29" fmla="*/ 25 h 40"/>
                  <a:gd name="T30" fmla="*/ 56 w 79"/>
                  <a:gd name="T3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9" h="40">
                    <a:moveTo>
                      <a:pt x="56" y="40"/>
                    </a:moveTo>
                    <a:cubicBezTo>
                      <a:pt x="64" y="40"/>
                      <a:pt x="64" y="40"/>
                      <a:pt x="64" y="40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8" y="6"/>
                      <a:pt x="16" y="11"/>
                      <a:pt x="24" y="16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43" y="30"/>
                      <a:pt x="50" y="35"/>
                      <a:pt x="56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0" name="Freeform: Shape 88">
                <a:extLst>
                  <a:ext uri="{FF2B5EF4-FFF2-40B4-BE49-F238E27FC236}">
                    <a16:creationId xmlns:a16="http://schemas.microsoft.com/office/drawing/2014/main" id="{7B661752-03B0-2402-E293-794D1B8DA5D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04542" y="4067667"/>
                <a:ext cx="296550" cy="79652"/>
              </a:xfrm>
              <a:custGeom>
                <a:avLst/>
                <a:gdLst>
                  <a:gd name="T0" fmla="*/ 33 w 242"/>
                  <a:gd name="T1" fmla="*/ 65 h 65"/>
                  <a:gd name="T2" fmla="*/ 36 w 242"/>
                  <a:gd name="T3" fmla="*/ 65 h 65"/>
                  <a:gd name="T4" fmla="*/ 202 w 242"/>
                  <a:gd name="T5" fmla="*/ 65 h 65"/>
                  <a:gd name="T6" fmla="*/ 206 w 242"/>
                  <a:gd name="T7" fmla="*/ 65 h 65"/>
                  <a:gd name="T8" fmla="*/ 242 w 242"/>
                  <a:gd name="T9" fmla="*/ 0 h 65"/>
                  <a:gd name="T10" fmla="*/ 238 w 242"/>
                  <a:gd name="T11" fmla="*/ 0 h 65"/>
                  <a:gd name="T12" fmla="*/ 206 w 242"/>
                  <a:gd name="T13" fmla="*/ 0 h 65"/>
                  <a:gd name="T14" fmla="*/ 177 w 242"/>
                  <a:gd name="T15" fmla="*/ 0 h 65"/>
                  <a:gd name="T16" fmla="*/ 65 w 242"/>
                  <a:gd name="T17" fmla="*/ 0 h 65"/>
                  <a:gd name="T18" fmla="*/ 36 w 242"/>
                  <a:gd name="T19" fmla="*/ 0 h 65"/>
                  <a:gd name="T20" fmla="*/ 0 w 242"/>
                  <a:gd name="T21" fmla="*/ 0 h 65"/>
                  <a:gd name="T22" fmla="*/ 33 w 242"/>
                  <a:gd name="T2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2" h="65">
                    <a:moveTo>
                      <a:pt x="33" y="65"/>
                    </a:moveTo>
                    <a:lnTo>
                      <a:pt x="36" y="65"/>
                    </a:lnTo>
                    <a:lnTo>
                      <a:pt x="202" y="65"/>
                    </a:lnTo>
                    <a:lnTo>
                      <a:pt x="206" y="65"/>
                    </a:lnTo>
                    <a:lnTo>
                      <a:pt x="242" y="0"/>
                    </a:lnTo>
                    <a:lnTo>
                      <a:pt x="238" y="0"/>
                    </a:lnTo>
                    <a:lnTo>
                      <a:pt x="206" y="0"/>
                    </a:lnTo>
                    <a:lnTo>
                      <a:pt x="177" y="0"/>
                    </a:lnTo>
                    <a:lnTo>
                      <a:pt x="65" y="0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33" y="6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1" name="Freeform: Shape 89">
                <a:extLst>
                  <a:ext uri="{FF2B5EF4-FFF2-40B4-BE49-F238E27FC236}">
                    <a16:creationId xmlns:a16="http://schemas.microsoft.com/office/drawing/2014/main" id="{8E933E30-890E-84D3-294E-F87D66B958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00866" y="4086048"/>
                <a:ext cx="295324" cy="140922"/>
              </a:xfrm>
              <a:custGeom>
                <a:avLst/>
                <a:gdLst>
                  <a:gd name="T0" fmla="*/ 0 w 67"/>
                  <a:gd name="T1" fmla="*/ 32 h 32"/>
                  <a:gd name="T2" fmla="*/ 67 w 67"/>
                  <a:gd name="T3" fmla="*/ 32 h 32"/>
                  <a:gd name="T4" fmla="*/ 67 w 67"/>
                  <a:gd name="T5" fmla="*/ 0 h 32"/>
                  <a:gd name="T6" fmla="*/ 60 w 67"/>
                  <a:gd name="T7" fmla="*/ 15 h 32"/>
                  <a:gd name="T8" fmla="*/ 59 w 67"/>
                  <a:gd name="T9" fmla="*/ 16 h 32"/>
                  <a:gd name="T10" fmla="*/ 58 w 67"/>
                  <a:gd name="T11" fmla="*/ 16 h 32"/>
                  <a:gd name="T12" fmla="*/ 56 w 67"/>
                  <a:gd name="T13" fmla="*/ 16 h 32"/>
                  <a:gd name="T14" fmla="*/ 39 w 67"/>
                  <a:gd name="T15" fmla="*/ 16 h 32"/>
                  <a:gd name="T16" fmla="*/ 39 w 67"/>
                  <a:gd name="T17" fmla="*/ 17 h 32"/>
                  <a:gd name="T18" fmla="*/ 39 w 67"/>
                  <a:gd name="T19" fmla="*/ 20 h 32"/>
                  <a:gd name="T20" fmla="*/ 34 w 67"/>
                  <a:gd name="T21" fmla="*/ 22 h 32"/>
                  <a:gd name="T22" fmla="*/ 30 w 67"/>
                  <a:gd name="T23" fmla="*/ 20 h 32"/>
                  <a:gd name="T24" fmla="*/ 29 w 67"/>
                  <a:gd name="T25" fmla="*/ 17 h 32"/>
                  <a:gd name="T26" fmla="*/ 29 w 67"/>
                  <a:gd name="T27" fmla="*/ 16 h 32"/>
                  <a:gd name="T28" fmla="*/ 12 w 67"/>
                  <a:gd name="T29" fmla="*/ 16 h 32"/>
                  <a:gd name="T30" fmla="*/ 10 w 67"/>
                  <a:gd name="T31" fmla="*/ 16 h 32"/>
                  <a:gd name="T32" fmla="*/ 9 w 67"/>
                  <a:gd name="T33" fmla="*/ 16 h 32"/>
                  <a:gd name="T34" fmla="*/ 8 w 67"/>
                  <a:gd name="T35" fmla="*/ 15 h 32"/>
                  <a:gd name="T36" fmla="*/ 0 w 67"/>
                  <a:gd name="T37" fmla="*/ 1 h 32"/>
                  <a:gd name="T38" fmla="*/ 0 w 67"/>
                  <a:gd name="T3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7" h="32">
                    <a:moveTo>
                      <a:pt x="0" y="32"/>
                    </a:moveTo>
                    <a:cubicBezTo>
                      <a:pt x="67" y="32"/>
                      <a:pt x="67" y="32"/>
                      <a:pt x="67" y="32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9" y="16"/>
                      <a:pt x="39" y="17"/>
                      <a:pt x="39" y="17"/>
                    </a:cubicBezTo>
                    <a:cubicBezTo>
                      <a:pt x="39" y="18"/>
                      <a:pt x="39" y="19"/>
                      <a:pt x="39" y="20"/>
                    </a:cubicBezTo>
                    <a:cubicBezTo>
                      <a:pt x="38" y="21"/>
                      <a:pt x="36" y="22"/>
                      <a:pt x="34" y="22"/>
                    </a:cubicBezTo>
                    <a:cubicBezTo>
                      <a:pt x="32" y="22"/>
                      <a:pt x="31" y="21"/>
                      <a:pt x="30" y="20"/>
                    </a:cubicBezTo>
                    <a:cubicBezTo>
                      <a:pt x="29" y="19"/>
                      <a:pt x="29" y="18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2" name="Freeform: Shape 90">
                <a:extLst>
                  <a:ext uri="{FF2B5EF4-FFF2-40B4-BE49-F238E27FC236}">
                    <a16:creationId xmlns:a16="http://schemas.microsoft.com/office/drawing/2014/main" id="{EFA2F623-7280-7137-34B5-A6B10F19B55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48657" y="3962282"/>
                <a:ext cx="208320" cy="96808"/>
              </a:xfrm>
              <a:custGeom>
                <a:avLst/>
                <a:gdLst>
                  <a:gd name="T0" fmla="*/ 47 w 47"/>
                  <a:gd name="T1" fmla="*/ 22 h 22"/>
                  <a:gd name="T2" fmla="*/ 47 w 47"/>
                  <a:gd name="T3" fmla="*/ 10 h 22"/>
                  <a:gd name="T4" fmla="*/ 38 w 47"/>
                  <a:gd name="T5" fmla="*/ 0 h 22"/>
                  <a:gd name="T6" fmla="*/ 9 w 47"/>
                  <a:gd name="T7" fmla="*/ 0 h 22"/>
                  <a:gd name="T8" fmla="*/ 0 w 47"/>
                  <a:gd name="T9" fmla="*/ 10 h 22"/>
                  <a:gd name="T10" fmla="*/ 0 w 47"/>
                  <a:gd name="T11" fmla="*/ 22 h 22"/>
                  <a:gd name="T12" fmla="*/ 8 w 47"/>
                  <a:gd name="T13" fmla="*/ 22 h 22"/>
                  <a:gd name="T14" fmla="*/ 8 w 47"/>
                  <a:gd name="T15" fmla="*/ 10 h 22"/>
                  <a:gd name="T16" fmla="*/ 9 w 47"/>
                  <a:gd name="T17" fmla="*/ 8 h 22"/>
                  <a:gd name="T18" fmla="*/ 38 w 47"/>
                  <a:gd name="T19" fmla="*/ 8 h 22"/>
                  <a:gd name="T20" fmla="*/ 39 w 47"/>
                  <a:gd name="T21" fmla="*/ 10 h 22"/>
                  <a:gd name="T22" fmla="*/ 39 w 47"/>
                  <a:gd name="T23" fmla="*/ 22 h 22"/>
                  <a:gd name="T24" fmla="*/ 47 w 47"/>
                  <a:gd name="T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22">
                    <a:moveTo>
                      <a:pt x="47" y="22"/>
                    </a:move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5"/>
                      <a:pt x="43" y="0"/>
                      <a:pt x="3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8"/>
                      <a:pt x="9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9" y="9"/>
                      <a:pt x="39" y="10"/>
                    </a:cubicBezTo>
                    <a:cubicBezTo>
                      <a:pt x="39" y="22"/>
                      <a:pt x="39" y="22"/>
                      <a:pt x="39" y="22"/>
                    </a:cubicBezTo>
                    <a:lnTo>
                      <a:pt x="47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3" name="Freeform: Shape 91">
                <a:extLst>
                  <a:ext uri="{FF2B5EF4-FFF2-40B4-BE49-F238E27FC236}">
                    <a16:creationId xmlns:a16="http://schemas.microsoft.com/office/drawing/2014/main" id="{E7B5ECEC-F45A-04BE-46DA-59102EB024A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19053" y="1250443"/>
                <a:ext cx="308804" cy="308804"/>
              </a:xfrm>
              <a:custGeom>
                <a:avLst/>
                <a:gdLst>
                  <a:gd name="T0" fmla="*/ 35 w 70"/>
                  <a:gd name="T1" fmla="*/ 70 h 70"/>
                  <a:gd name="T2" fmla="*/ 46 w 70"/>
                  <a:gd name="T3" fmla="*/ 68 h 70"/>
                  <a:gd name="T4" fmla="*/ 63 w 70"/>
                  <a:gd name="T5" fmla="*/ 55 h 70"/>
                  <a:gd name="T6" fmla="*/ 70 w 70"/>
                  <a:gd name="T7" fmla="*/ 35 h 70"/>
                  <a:gd name="T8" fmla="*/ 35 w 70"/>
                  <a:gd name="T9" fmla="*/ 0 h 70"/>
                  <a:gd name="T10" fmla="*/ 35 w 70"/>
                  <a:gd name="T11" fmla="*/ 24 h 70"/>
                  <a:gd name="T12" fmla="*/ 45 w 70"/>
                  <a:gd name="T13" fmla="*/ 35 h 70"/>
                  <a:gd name="T14" fmla="*/ 35 w 70"/>
                  <a:gd name="T15" fmla="*/ 45 h 70"/>
                  <a:gd name="T16" fmla="*/ 35 w 70"/>
                  <a:gd name="T17" fmla="*/ 70 h 70"/>
                  <a:gd name="T18" fmla="*/ 35 w 70"/>
                  <a:gd name="T19" fmla="*/ 0 h 70"/>
                  <a:gd name="T20" fmla="*/ 0 w 70"/>
                  <a:gd name="T21" fmla="*/ 35 h 70"/>
                  <a:gd name="T22" fmla="*/ 35 w 70"/>
                  <a:gd name="T23" fmla="*/ 70 h 70"/>
                  <a:gd name="T24" fmla="*/ 35 w 70"/>
                  <a:gd name="T25" fmla="*/ 70 h 70"/>
                  <a:gd name="T26" fmla="*/ 35 w 70"/>
                  <a:gd name="T27" fmla="*/ 45 h 70"/>
                  <a:gd name="T28" fmla="*/ 35 w 70"/>
                  <a:gd name="T29" fmla="*/ 45 h 70"/>
                  <a:gd name="T30" fmla="*/ 35 w 70"/>
                  <a:gd name="T31" fmla="*/ 45 h 70"/>
                  <a:gd name="T32" fmla="*/ 25 w 70"/>
                  <a:gd name="T33" fmla="*/ 35 h 70"/>
                  <a:gd name="T34" fmla="*/ 35 w 70"/>
                  <a:gd name="T35" fmla="*/ 24 h 70"/>
                  <a:gd name="T36" fmla="*/ 35 w 70"/>
                  <a:gd name="T37" fmla="*/ 24 h 70"/>
                  <a:gd name="T38" fmla="*/ 35 w 70"/>
                  <a:gd name="T3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70">
                    <a:moveTo>
                      <a:pt x="35" y="70"/>
                    </a:moveTo>
                    <a:cubicBezTo>
                      <a:pt x="39" y="70"/>
                      <a:pt x="43" y="69"/>
                      <a:pt x="46" y="68"/>
                    </a:cubicBezTo>
                    <a:cubicBezTo>
                      <a:pt x="52" y="63"/>
                      <a:pt x="57" y="59"/>
                      <a:pt x="63" y="55"/>
                    </a:cubicBezTo>
                    <a:cubicBezTo>
                      <a:pt x="67" y="49"/>
                      <a:pt x="70" y="42"/>
                      <a:pt x="70" y="35"/>
                    </a:cubicBezTo>
                    <a:cubicBezTo>
                      <a:pt x="70" y="15"/>
                      <a:pt x="54" y="0"/>
                      <a:pt x="35" y="0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40" y="24"/>
                      <a:pt x="45" y="29"/>
                      <a:pt x="45" y="35"/>
                    </a:cubicBezTo>
                    <a:cubicBezTo>
                      <a:pt x="45" y="40"/>
                      <a:pt x="40" y="45"/>
                      <a:pt x="35" y="45"/>
                    </a:cubicBezTo>
                    <a:lnTo>
                      <a:pt x="35" y="70"/>
                    </a:lnTo>
                    <a:close/>
                    <a:moveTo>
                      <a:pt x="35" y="0"/>
                    </a:moveTo>
                    <a:cubicBezTo>
                      <a:pt x="15" y="0"/>
                      <a:pt x="0" y="15"/>
                      <a:pt x="0" y="35"/>
                    </a:cubicBezTo>
                    <a:cubicBezTo>
                      <a:pt x="0" y="54"/>
                      <a:pt x="15" y="70"/>
                      <a:pt x="35" y="70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29" y="45"/>
                      <a:pt x="25" y="40"/>
                      <a:pt x="25" y="35"/>
                    </a:cubicBezTo>
                    <a:cubicBezTo>
                      <a:pt x="25" y="29"/>
                      <a:pt x="29" y="24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4" name="Freeform: Shape 92">
                <a:extLst>
                  <a:ext uri="{FF2B5EF4-FFF2-40B4-BE49-F238E27FC236}">
                    <a16:creationId xmlns:a16="http://schemas.microsoft.com/office/drawing/2014/main" id="{64856E2E-9642-C68D-057E-F5AA8C64359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76905" y="1625420"/>
                <a:ext cx="257337" cy="216898"/>
              </a:xfrm>
              <a:custGeom>
                <a:avLst/>
                <a:gdLst>
                  <a:gd name="T0" fmla="*/ 15 w 58"/>
                  <a:gd name="T1" fmla="*/ 49 h 49"/>
                  <a:gd name="T2" fmla="*/ 17 w 58"/>
                  <a:gd name="T3" fmla="*/ 49 h 49"/>
                  <a:gd name="T4" fmla="*/ 21 w 58"/>
                  <a:gd name="T5" fmla="*/ 43 h 49"/>
                  <a:gd name="T6" fmla="*/ 15 w 58"/>
                  <a:gd name="T7" fmla="*/ 43 h 49"/>
                  <a:gd name="T8" fmla="*/ 15 w 58"/>
                  <a:gd name="T9" fmla="*/ 49 h 49"/>
                  <a:gd name="T10" fmla="*/ 15 w 58"/>
                  <a:gd name="T11" fmla="*/ 31 h 49"/>
                  <a:gd name="T12" fmla="*/ 19 w 58"/>
                  <a:gd name="T13" fmla="*/ 25 h 49"/>
                  <a:gd name="T14" fmla="*/ 27 w 58"/>
                  <a:gd name="T15" fmla="*/ 36 h 49"/>
                  <a:gd name="T16" fmla="*/ 35 w 58"/>
                  <a:gd name="T17" fmla="*/ 26 h 49"/>
                  <a:gd name="T18" fmla="*/ 41 w 58"/>
                  <a:gd name="T19" fmla="*/ 16 h 49"/>
                  <a:gd name="T20" fmla="*/ 41 w 58"/>
                  <a:gd name="T21" fmla="*/ 16 h 49"/>
                  <a:gd name="T22" fmla="*/ 42 w 58"/>
                  <a:gd name="T23" fmla="*/ 17 h 49"/>
                  <a:gd name="T24" fmla="*/ 58 w 58"/>
                  <a:gd name="T25" fmla="*/ 0 h 49"/>
                  <a:gd name="T26" fmla="*/ 15 w 58"/>
                  <a:gd name="T27" fmla="*/ 0 h 49"/>
                  <a:gd name="T28" fmla="*/ 15 w 58"/>
                  <a:gd name="T29" fmla="*/ 7 h 49"/>
                  <a:gd name="T30" fmla="*/ 20 w 58"/>
                  <a:gd name="T31" fmla="*/ 12 h 49"/>
                  <a:gd name="T32" fmla="*/ 15 w 58"/>
                  <a:gd name="T33" fmla="*/ 17 h 49"/>
                  <a:gd name="T34" fmla="*/ 15 w 58"/>
                  <a:gd name="T35" fmla="*/ 31 h 49"/>
                  <a:gd name="T36" fmla="*/ 0 w 58"/>
                  <a:gd name="T37" fmla="*/ 49 h 49"/>
                  <a:gd name="T38" fmla="*/ 15 w 58"/>
                  <a:gd name="T39" fmla="*/ 49 h 49"/>
                  <a:gd name="T40" fmla="*/ 15 w 58"/>
                  <a:gd name="T41" fmla="*/ 43 h 49"/>
                  <a:gd name="T42" fmla="*/ 5 w 58"/>
                  <a:gd name="T43" fmla="*/ 43 h 49"/>
                  <a:gd name="T44" fmla="*/ 5 w 58"/>
                  <a:gd name="T45" fmla="*/ 43 h 49"/>
                  <a:gd name="T46" fmla="*/ 15 w 58"/>
                  <a:gd name="T47" fmla="*/ 31 h 49"/>
                  <a:gd name="T48" fmla="*/ 15 w 58"/>
                  <a:gd name="T49" fmla="*/ 17 h 49"/>
                  <a:gd name="T50" fmla="*/ 15 w 58"/>
                  <a:gd name="T51" fmla="*/ 17 h 49"/>
                  <a:gd name="T52" fmla="*/ 9 w 58"/>
                  <a:gd name="T53" fmla="*/ 12 h 49"/>
                  <a:gd name="T54" fmla="*/ 15 w 58"/>
                  <a:gd name="T55" fmla="*/ 7 h 49"/>
                  <a:gd name="T56" fmla="*/ 15 w 58"/>
                  <a:gd name="T57" fmla="*/ 7 h 49"/>
                  <a:gd name="T58" fmla="*/ 15 w 58"/>
                  <a:gd name="T59" fmla="*/ 7 h 49"/>
                  <a:gd name="T60" fmla="*/ 15 w 58"/>
                  <a:gd name="T61" fmla="*/ 0 h 49"/>
                  <a:gd name="T62" fmla="*/ 0 w 58"/>
                  <a:gd name="T63" fmla="*/ 0 h 49"/>
                  <a:gd name="T64" fmla="*/ 0 w 58"/>
                  <a:gd name="T6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" h="49">
                    <a:moveTo>
                      <a:pt x="15" y="49"/>
                    </a:moveTo>
                    <a:cubicBezTo>
                      <a:pt x="17" y="49"/>
                      <a:pt x="17" y="49"/>
                      <a:pt x="17" y="49"/>
                    </a:cubicBezTo>
                    <a:cubicBezTo>
                      <a:pt x="18" y="47"/>
                      <a:pt x="20" y="45"/>
                      <a:pt x="21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9"/>
                      <a:pt x="15" y="49"/>
                      <a:pt x="15" y="49"/>
                    </a:cubicBezTo>
                    <a:close/>
                    <a:moveTo>
                      <a:pt x="15" y="31"/>
                    </a:moveTo>
                    <a:cubicBezTo>
                      <a:pt x="19" y="25"/>
                      <a:pt x="19" y="25"/>
                      <a:pt x="19" y="25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9" y="32"/>
                      <a:pt x="32" y="29"/>
                      <a:pt x="35" y="2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7" y="11"/>
                      <a:pt x="53" y="6"/>
                      <a:pt x="58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8" y="7"/>
                      <a:pt x="20" y="9"/>
                      <a:pt x="20" y="12"/>
                    </a:cubicBezTo>
                    <a:cubicBezTo>
                      <a:pt x="20" y="15"/>
                      <a:pt x="18" y="17"/>
                      <a:pt x="15" y="17"/>
                    </a:cubicBezTo>
                    <a:lnTo>
                      <a:pt x="15" y="31"/>
                    </a:lnTo>
                    <a:close/>
                    <a:moveTo>
                      <a:pt x="0" y="49"/>
                    </a:move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7"/>
                      <a:pt x="9" y="15"/>
                      <a:pt x="9" y="12"/>
                    </a:cubicBezTo>
                    <a:cubicBezTo>
                      <a:pt x="9" y="9"/>
                      <a:pt x="12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5" name="Freeform: Shape 93">
                <a:extLst>
                  <a:ext uri="{FF2B5EF4-FFF2-40B4-BE49-F238E27FC236}">
                    <a16:creationId xmlns:a16="http://schemas.microsoft.com/office/drawing/2014/main" id="{66E19DFF-7A4F-CF57-3112-2CFC8F6BF5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946722" y="1143832"/>
                <a:ext cx="164205" cy="234054"/>
              </a:xfrm>
              <a:custGeom>
                <a:avLst/>
                <a:gdLst>
                  <a:gd name="T0" fmla="*/ 37 w 37"/>
                  <a:gd name="T1" fmla="*/ 35 h 53"/>
                  <a:gd name="T2" fmla="*/ 37 w 37"/>
                  <a:gd name="T3" fmla="*/ 0 h 53"/>
                  <a:gd name="T4" fmla="*/ 19 w 37"/>
                  <a:gd name="T5" fmla="*/ 0 h 53"/>
                  <a:gd name="T6" fmla="*/ 0 w 37"/>
                  <a:gd name="T7" fmla="*/ 49 h 53"/>
                  <a:gd name="T8" fmla="*/ 10 w 37"/>
                  <a:gd name="T9" fmla="*/ 53 h 53"/>
                  <a:gd name="T10" fmla="*/ 34 w 37"/>
                  <a:gd name="T11" fmla="*/ 43 h 53"/>
                  <a:gd name="T12" fmla="*/ 37 w 37"/>
                  <a:gd name="T13" fmla="*/ 3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3">
                    <a:moveTo>
                      <a:pt x="37" y="35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8" y="50"/>
                      <a:pt x="26" y="46"/>
                      <a:pt x="34" y="43"/>
                    </a:cubicBezTo>
                    <a:lnTo>
                      <a:pt x="37" y="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6" name="Freeform: Shape 94">
                <a:extLst>
                  <a:ext uri="{FF2B5EF4-FFF2-40B4-BE49-F238E27FC236}">
                    <a16:creationId xmlns:a16="http://schemas.microsoft.com/office/drawing/2014/main" id="{CB756382-D495-16A7-E148-3DBE9D21152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24407" y="1143832"/>
                <a:ext cx="30635" cy="84553"/>
              </a:xfrm>
              <a:custGeom>
                <a:avLst/>
                <a:gdLst>
                  <a:gd name="T0" fmla="*/ 0 w 7"/>
                  <a:gd name="T1" fmla="*/ 19 h 19"/>
                  <a:gd name="T2" fmla="*/ 6 w 7"/>
                  <a:gd name="T3" fmla="*/ 0 h 19"/>
                  <a:gd name="T4" fmla="*/ 7 w 7"/>
                  <a:gd name="T5" fmla="*/ 0 h 19"/>
                  <a:gd name="T6" fmla="*/ 0 w 7"/>
                  <a:gd name="T7" fmla="*/ 0 h 19"/>
                  <a:gd name="T8" fmla="*/ 0 w 7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9">
                    <a:moveTo>
                      <a:pt x="0" y="19"/>
                    </a:moveTo>
                    <a:cubicBezTo>
                      <a:pt x="6" y="15"/>
                      <a:pt x="6" y="7"/>
                      <a:pt x="6" y="0"/>
                    </a:cubicBezTo>
                    <a:cubicBezTo>
                      <a:pt x="6" y="0"/>
                      <a:pt x="6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7" name="Freeform: Shape 95">
                <a:extLst>
                  <a:ext uri="{FF2B5EF4-FFF2-40B4-BE49-F238E27FC236}">
                    <a16:creationId xmlns:a16="http://schemas.microsoft.com/office/drawing/2014/main" id="{EB2ABF7B-41F9-60AD-D067-E1BEA06878F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24407" y="1143832"/>
                <a:ext cx="136021" cy="181361"/>
              </a:xfrm>
              <a:custGeom>
                <a:avLst/>
                <a:gdLst>
                  <a:gd name="T0" fmla="*/ 9 w 31"/>
                  <a:gd name="T1" fmla="*/ 0 h 41"/>
                  <a:gd name="T2" fmla="*/ 9 w 31"/>
                  <a:gd name="T3" fmla="*/ 0 h 41"/>
                  <a:gd name="T4" fmla="*/ 0 w 31"/>
                  <a:gd name="T5" fmla="*/ 21 h 41"/>
                  <a:gd name="T6" fmla="*/ 0 w 31"/>
                  <a:gd name="T7" fmla="*/ 35 h 41"/>
                  <a:gd name="T8" fmla="*/ 2 w 31"/>
                  <a:gd name="T9" fmla="*/ 41 h 41"/>
                  <a:gd name="T10" fmla="*/ 31 w 31"/>
                  <a:gd name="T11" fmla="*/ 32 h 41"/>
                  <a:gd name="T12" fmla="*/ 18 w 31"/>
                  <a:gd name="T13" fmla="*/ 0 h 41"/>
                  <a:gd name="T14" fmla="*/ 9 w 31"/>
                  <a:gd name="T1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41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8"/>
                      <a:pt x="8" y="18"/>
                      <a:pt x="0" y="21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11" y="37"/>
                      <a:pt x="21" y="35"/>
                      <a:pt x="31" y="32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8" name="Freeform: Shape 96">
                <a:extLst>
                  <a:ext uri="{FF2B5EF4-FFF2-40B4-BE49-F238E27FC236}">
                    <a16:creationId xmlns:a16="http://schemas.microsoft.com/office/drawing/2014/main" id="{3D640D70-4321-88B8-3D2C-42554F16725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31275" y="1113197"/>
                <a:ext cx="171558" cy="22057"/>
              </a:xfrm>
              <a:custGeom>
                <a:avLst/>
                <a:gdLst>
                  <a:gd name="T0" fmla="*/ 140 w 140"/>
                  <a:gd name="T1" fmla="*/ 0 h 18"/>
                  <a:gd name="T2" fmla="*/ 0 w 140"/>
                  <a:gd name="T3" fmla="*/ 0 h 18"/>
                  <a:gd name="T4" fmla="*/ 0 w 140"/>
                  <a:gd name="T5" fmla="*/ 18 h 18"/>
                  <a:gd name="T6" fmla="*/ 65 w 140"/>
                  <a:gd name="T7" fmla="*/ 18 h 18"/>
                  <a:gd name="T8" fmla="*/ 76 w 140"/>
                  <a:gd name="T9" fmla="*/ 18 h 18"/>
                  <a:gd name="T10" fmla="*/ 140 w 140"/>
                  <a:gd name="T11" fmla="*/ 18 h 18"/>
                  <a:gd name="T12" fmla="*/ 140 w 140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18">
                    <a:moveTo>
                      <a:pt x="1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65" y="18"/>
                    </a:lnTo>
                    <a:lnTo>
                      <a:pt x="76" y="18"/>
                    </a:lnTo>
                    <a:lnTo>
                      <a:pt x="140" y="18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9" name="Freeform: Shape 97">
                <a:extLst>
                  <a:ext uri="{FF2B5EF4-FFF2-40B4-BE49-F238E27FC236}">
                    <a16:creationId xmlns:a16="http://schemas.microsoft.com/office/drawing/2014/main" id="{53D9726E-115C-577D-398F-93D9D8DD5EE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51171" y="3599560"/>
                <a:ext cx="247533" cy="145824"/>
              </a:xfrm>
              <a:custGeom>
                <a:avLst/>
                <a:gdLst>
                  <a:gd name="T0" fmla="*/ 32 w 56"/>
                  <a:gd name="T1" fmla="*/ 0 h 33"/>
                  <a:gd name="T2" fmla="*/ 32 w 56"/>
                  <a:gd name="T3" fmla="*/ 6 h 33"/>
                  <a:gd name="T4" fmla="*/ 0 w 56"/>
                  <a:gd name="T5" fmla="*/ 33 h 33"/>
                  <a:gd name="T6" fmla="*/ 32 w 56"/>
                  <a:gd name="T7" fmla="*/ 27 h 33"/>
                  <a:gd name="T8" fmla="*/ 32 w 56"/>
                  <a:gd name="T9" fmla="*/ 32 h 33"/>
                  <a:gd name="T10" fmla="*/ 56 w 56"/>
                  <a:gd name="T11" fmla="*/ 16 h 33"/>
                  <a:gd name="T12" fmla="*/ 32 w 56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33">
                    <a:moveTo>
                      <a:pt x="32" y="0"/>
                    </a:moveTo>
                    <a:cubicBezTo>
                      <a:pt x="32" y="6"/>
                      <a:pt x="32" y="6"/>
                      <a:pt x="32" y="6"/>
                    </a:cubicBezTo>
                    <a:cubicBezTo>
                      <a:pt x="4" y="6"/>
                      <a:pt x="0" y="33"/>
                      <a:pt x="0" y="33"/>
                    </a:cubicBezTo>
                    <a:cubicBezTo>
                      <a:pt x="0" y="33"/>
                      <a:pt x="9" y="27"/>
                      <a:pt x="32" y="27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56" y="16"/>
                      <a:pt x="56" y="16"/>
                      <a:pt x="56" y="16"/>
                    </a:cubicBezTo>
                    <a:lnTo>
                      <a:pt x="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0" name="Freeform: Shape 98">
                <a:extLst>
                  <a:ext uri="{FF2B5EF4-FFF2-40B4-BE49-F238E27FC236}">
                    <a16:creationId xmlns:a16="http://schemas.microsoft.com/office/drawing/2014/main" id="{A01DF0CF-E7C8-E52F-D868-FB3227D915D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9114" y="3728228"/>
                <a:ext cx="242632" cy="145824"/>
              </a:xfrm>
              <a:custGeom>
                <a:avLst/>
                <a:gdLst>
                  <a:gd name="T0" fmla="*/ 24 w 55"/>
                  <a:gd name="T1" fmla="*/ 33 h 33"/>
                  <a:gd name="T2" fmla="*/ 24 w 55"/>
                  <a:gd name="T3" fmla="*/ 28 h 33"/>
                  <a:gd name="T4" fmla="*/ 55 w 55"/>
                  <a:gd name="T5" fmla="*/ 0 h 33"/>
                  <a:gd name="T6" fmla="*/ 24 w 55"/>
                  <a:gd name="T7" fmla="*/ 7 h 33"/>
                  <a:gd name="T8" fmla="*/ 24 w 55"/>
                  <a:gd name="T9" fmla="*/ 1 h 33"/>
                  <a:gd name="T10" fmla="*/ 0 w 55"/>
                  <a:gd name="T11" fmla="*/ 17 h 33"/>
                  <a:gd name="T12" fmla="*/ 24 w 55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33">
                    <a:moveTo>
                      <a:pt x="24" y="33"/>
                    </a:moveTo>
                    <a:cubicBezTo>
                      <a:pt x="24" y="28"/>
                      <a:pt x="24" y="28"/>
                      <a:pt x="24" y="28"/>
                    </a:cubicBezTo>
                    <a:cubicBezTo>
                      <a:pt x="52" y="28"/>
                      <a:pt x="55" y="0"/>
                      <a:pt x="55" y="0"/>
                    </a:cubicBezTo>
                    <a:cubicBezTo>
                      <a:pt x="55" y="0"/>
                      <a:pt x="47" y="7"/>
                      <a:pt x="24" y="7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0" y="17"/>
                      <a:pt x="0" y="17"/>
                      <a:pt x="0" y="17"/>
                    </a:cubicBezTo>
                    <a:lnTo>
                      <a:pt x="24" y="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1" name="Freeform: Shape 99">
                <a:extLst>
                  <a:ext uri="{FF2B5EF4-FFF2-40B4-BE49-F238E27FC236}">
                    <a16:creationId xmlns:a16="http://schemas.microsoft.com/office/drawing/2014/main" id="{CE923305-3817-4584-2989-C4C34F1E245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196643" y="1104619"/>
                <a:ext cx="203418" cy="203419"/>
              </a:xfrm>
              <a:custGeom>
                <a:avLst/>
                <a:gdLst>
                  <a:gd name="T0" fmla="*/ 34 w 46"/>
                  <a:gd name="T1" fmla="*/ 43 h 46"/>
                  <a:gd name="T2" fmla="*/ 43 w 46"/>
                  <a:gd name="T3" fmla="*/ 34 h 46"/>
                  <a:gd name="T4" fmla="*/ 45 w 46"/>
                  <a:gd name="T5" fmla="*/ 27 h 46"/>
                  <a:gd name="T6" fmla="*/ 45 w 46"/>
                  <a:gd name="T7" fmla="*/ 18 h 46"/>
                  <a:gd name="T8" fmla="*/ 43 w 46"/>
                  <a:gd name="T9" fmla="*/ 11 h 46"/>
                  <a:gd name="T10" fmla="*/ 34 w 46"/>
                  <a:gd name="T11" fmla="*/ 3 h 46"/>
                  <a:gd name="T12" fmla="*/ 31 w 46"/>
                  <a:gd name="T13" fmla="*/ 1 h 46"/>
                  <a:gd name="T14" fmla="*/ 24 w 46"/>
                  <a:gd name="T15" fmla="*/ 0 h 46"/>
                  <a:gd name="T16" fmla="*/ 25 w 46"/>
                  <a:gd name="T17" fmla="*/ 2 h 46"/>
                  <a:gd name="T18" fmla="*/ 28 w 46"/>
                  <a:gd name="T19" fmla="*/ 2 h 46"/>
                  <a:gd name="T20" fmla="*/ 31 w 46"/>
                  <a:gd name="T21" fmla="*/ 3 h 46"/>
                  <a:gd name="T22" fmla="*/ 30 w 46"/>
                  <a:gd name="T23" fmla="*/ 3 h 46"/>
                  <a:gd name="T24" fmla="*/ 26 w 46"/>
                  <a:gd name="T25" fmla="*/ 5 h 46"/>
                  <a:gd name="T26" fmla="*/ 27 w 46"/>
                  <a:gd name="T27" fmla="*/ 7 h 46"/>
                  <a:gd name="T28" fmla="*/ 29 w 46"/>
                  <a:gd name="T29" fmla="*/ 8 h 46"/>
                  <a:gd name="T30" fmla="*/ 32 w 46"/>
                  <a:gd name="T31" fmla="*/ 4 h 46"/>
                  <a:gd name="T32" fmla="*/ 35 w 46"/>
                  <a:gd name="T33" fmla="*/ 5 h 46"/>
                  <a:gd name="T34" fmla="*/ 37 w 46"/>
                  <a:gd name="T35" fmla="*/ 6 h 46"/>
                  <a:gd name="T36" fmla="*/ 38 w 46"/>
                  <a:gd name="T37" fmla="*/ 9 h 46"/>
                  <a:gd name="T38" fmla="*/ 37 w 46"/>
                  <a:gd name="T39" fmla="*/ 11 h 46"/>
                  <a:gd name="T40" fmla="*/ 36 w 46"/>
                  <a:gd name="T41" fmla="*/ 9 h 46"/>
                  <a:gd name="T42" fmla="*/ 33 w 46"/>
                  <a:gd name="T43" fmla="*/ 10 h 46"/>
                  <a:gd name="T44" fmla="*/ 35 w 46"/>
                  <a:gd name="T45" fmla="*/ 11 h 46"/>
                  <a:gd name="T46" fmla="*/ 30 w 46"/>
                  <a:gd name="T47" fmla="*/ 13 h 46"/>
                  <a:gd name="T48" fmla="*/ 28 w 46"/>
                  <a:gd name="T49" fmla="*/ 15 h 46"/>
                  <a:gd name="T50" fmla="*/ 25 w 46"/>
                  <a:gd name="T51" fmla="*/ 17 h 46"/>
                  <a:gd name="T52" fmla="*/ 26 w 46"/>
                  <a:gd name="T53" fmla="*/ 27 h 46"/>
                  <a:gd name="T54" fmla="*/ 29 w 46"/>
                  <a:gd name="T55" fmla="*/ 28 h 46"/>
                  <a:gd name="T56" fmla="*/ 31 w 46"/>
                  <a:gd name="T57" fmla="*/ 28 h 46"/>
                  <a:gd name="T58" fmla="*/ 36 w 46"/>
                  <a:gd name="T59" fmla="*/ 31 h 46"/>
                  <a:gd name="T60" fmla="*/ 38 w 46"/>
                  <a:gd name="T61" fmla="*/ 33 h 46"/>
                  <a:gd name="T62" fmla="*/ 41 w 46"/>
                  <a:gd name="T63" fmla="*/ 34 h 46"/>
                  <a:gd name="T64" fmla="*/ 26 w 46"/>
                  <a:gd name="T65" fmla="*/ 40 h 46"/>
                  <a:gd name="T66" fmla="*/ 0 w 46"/>
                  <a:gd name="T67" fmla="*/ 19 h 46"/>
                  <a:gd name="T68" fmla="*/ 0 w 46"/>
                  <a:gd name="T69" fmla="*/ 28 h 46"/>
                  <a:gd name="T70" fmla="*/ 4 w 46"/>
                  <a:gd name="T71" fmla="*/ 37 h 46"/>
                  <a:gd name="T72" fmla="*/ 14 w 46"/>
                  <a:gd name="T73" fmla="*/ 44 h 46"/>
                  <a:gd name="T74" fmla="*/ 23 w 46"/>
                  <a:gd name="T75" fmla="*/ 36 h 46"/>
                  <a:gd name="T76" fmla="*/ 22 w 46"/>
                  <a:gd name="T77" fmla="*/ 33 h 46"/>
                  <a:gd name="T78" fmla="*/ 23 w 46"/>
                  <a:gd name="T79" fmla="*/ 29 h 46"/>
                  <a:gd name="T80" fmla="*/ 21 w 46"/>
                  <a:gd name="T81" fmla="*/ 28 h 46"/>
                  <a:gd name="T82" fmla="*/ 18 w 46"/>
                  <a:gd name="T83" fmla="*/ 26 h 46"/>
                  <a:gd name="T84" fmla="*/ 13 w 46"/>
                  <a:gd name="T85" fmla="*/ 24 h 46"/>
                  <a:gd name="T86" fmla="*/ 11 w 46"/>
                  <a:gd name="T87" fmla="*/ 20 h 46"/>
                  <a:gd name="T88" fmla="*/ 10 w 46"/>
                  <a:gd name="T89" fmla="*/ 20 h 46"/>
                  <a:gd name="T90" fmla="*/ 9 w 46"/>
                  <a:gd name="T91" fmla="*/ 21 h 46"/>
                  <a:gd name="T92" fmla="*/ 8 w 46"/>
                  <a:gd name="T93" fmla="*/ 17 h 46"/>
                  <a:gd name="T94" fmla="*/ 8 w 46"/>
                  <a:gd name="T95" fmla="*/ 13 h 46"/>
                  <a:gd name="T96" fmla="*/ 10 w 46"/>
                  <a:gd name="T97" fmla="*/ 9 h 46"/>
                  <a:gd name="T98" fmla="*/ 9 w 46"/>
                  <a:gd name="T99" fmla="*/ 6 h 46"/>
                  <a:gd name="T100" fmla="*/ 20 w 46"/>
                  <a:gd name="T101" fmla="*/ 1 h 46"/>
                  <a:gd name="T102" fmla="*/ 24 w 46"/>
                  <a:gd name="T103" fmla="*/ 0 h 46"/>
                  <a:gd name="T104" fmla="*/ 14 w 46"/>
                  <a:gd name="T105" fmla="*/ 1 h 46"/>
                  <a:gd name="T106" fmla="*/ 6 w 46"/>
                  <a:gd name="T107" fmla="*/ 6 h 46"/>
                  <a:gd name="T108" fmla="*/ 1 w 46"/>
                  <a:gd name="T109" fmla="*/ 14 h 46"/>
                  <a:gd name="T110" fmla="*/ 24 w 46"/>
                  <a:gd name="T111" fmla="*/ 29 h 46"/>
                  <a:gd name="T112" fmla="*/ 21 w 46"/>
                  <a:gd name="T113" fmla="*/ 25 h 46"/>
                  <a:gd name="T114" fmla="*/ 20 w 46"/>
                  <a:gd name="T115" fmla="*/ 23 h 46"/>
                  <a:gd name="T116" fmla="*/ 16 w 46"/>
                  <a:gd name="T117" fmla="*/ 24 h 46"/>
                  <a:gd name="T118" fmla="*/ 18 w 46"/>
                  <a:gd name="T119" fmla="*/ 19 h 46"/>
                  <a:gd name="T120" fmla="*/ 22 w 46"/>
                  <a:gd name="T121" fmla="*/ 19 h 46"/>
                  <a:gd name="T122" fmla="*/ 24 w 46"/>
                  <a:gd name="T123" fmla="*/ 1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6" h="46">
                    <a:moveTo>
                      <a:pt x="24" y="46"/>
                    </a:moveTo>
                    <a:cubicBezTo>
                      <a:pt x="25" y="46"/>
                      <a:pt x="27" y="45"/>
                      <a:pt x="28" y="45"/>
                    </a:cubicBezTo>
                    <a:cubicBezTo>
                      <a:pt x="29" y="45"/>
                      <a:pt x="29" y="45"/>
                      <a:pt x="30" y="45"/>
                    </a:cubicBezTo>
                    <a:cubicBezTo>
                      <a:pt x="30" y="44"/>
                      <a:pt x="31" y="44"/>
                      <a:pt x="31" y="44"/>
                    </a:cubicBezTo>
                    <a:cubicBezTo>
                      <a:pt x="32" y="44"/>
                      <a:pt x="32" y="44"/>
                      <a:pt x="33" y="43"/>
                    </a:cubicBezTo>
                    <a:cubicBezTo>
                      <a:pt x="33" y="43"/>
                      <a:pt x="34" y="43"/>
                      <a:pt x="34" y="43"/>
                    </a:cubicBezTo>
                    <a:cubicBezTo>
                      <a:pt x="36" y="42"/>
                      <a:pt x="37" y="41"/>
                      <a:pt x="38" y="40"/>
                    </a:cubicBezTo>
                    <a:cubicBezTo>
                      <a:pt x="38" y="40"/>
                      <a:pt x="39" y="39"/>
                      <a:pt x="39" y="39"/>
                    </a:cubicBezTo>
                    <a:cubicBezTo>
                      <a:pt x="39" y="39"/>
                      <a:pt x="39" y="39"/>
                      <a:pt x="40" y="38"/>
                    </a:cubicBezTo>
                    <a:cubicBezTo>
                      <a:pt x="40" y="38"/>
                      <a:pt x="40" y="37"/>
                      <a:pt x="41" y="37"/>
                    </a:cubicBezTo>
                    <a:cubicBezTo>
                      <a:pt x="41" y="36"/>
                      <a:pt x="42" y="36"/>
                      <a:pt x="42" y="35"/>
                    </a:cubicBezTo>
                    <a:cubicBezTo>
                      <a:pt x="42" y="35"/>
                      <a:pt x="43" y="34"/>
                      <a:pt x="43" y="34"/>
                    </a:cubicBezTo>
                    <a:cubicBezTo>
                      <a:pt x="43" y="34"/>
                      <a:pt x="43" y="34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45" y="30"/>
                      <a:pt x="45" y="29"/>
                      <a:pt x="45" y="28"/>
                    </a:cubicBezTo>
                    <a:cubicBezTo>
                      <a:pt x="45" y="28"/>
                      <a:pt x="45" y="28"/>
                      <a:pt x="45" y="27"/>
                    </a:cubicBezTo>
                    <a:cubicBezTo>
                      <a:pt x="45" y="27"/>
                      <a:pt x="45" y="27"/>
                      <a:pt x="45" y="26"/>
                    </a:cubicBezTo>
                    <a:cubicBezTo>
                      <a:pt x="45" y="26"/>
                      <a:pt x="46" y="25"/>
                      <a:pt x="46" y="25"/>
                    </a:cubicBezTo>
                    <a:cubicBezTo>
                      <a:pt x="46" y="24"/>
                      <a:pt x="46" y="23"/>
                      <a:pt x="46" y="23"/>
                    </a:cubicBezTo>
                    <a:cubicBezTo>
                      <a:pt x="46" y="22"/>
                      <a:pt x="46" y="21"/>
                      <a:pt x="46" y="20"/>
                    </a:cubicBezTo>
                    <a:cubicBezTo>
                      <a:pt x="46" y="20"/>
                      <a:pt x="46" y="20"/>
                      <a:pt x="45" y="19"/>
                    </a:cubicBezTo>
                    <a:cubicBezTo>
                      <a:pt x="45" y="19"/>
                      <a:pt x="45" y="18"/>
                      <a:pt x="45" y="18"/>
                    </a:cubicBezTo>
                    <a:cubicBezTo>
                      <a:pt x="45" y="18"/>
                      <a:pt x="45" y="17"/>
                      <a:pt x="45" y="17"/>
                    </a:cubicBezTo>
                    <a:cubicBezTo>
                      <a:pt x="45" y="16"/>
                      <a:pt x="45" y="15"/>
                      <a:pt x="44" y="15"/>
                    </a:cubicBezTo>
                    <a:cubicBezTo>
                      <a:pt x="44" y="15"/>
                      <a:pt x="44" y="14"/>
                      <a:pt x="44" y="14"/>
                    </a:cubicBezTo>
                    <a:cubicBezTo>
                      <a:pt x="44" y="14"/>
                      <a:pt x="44" y="13"/>
                      <a:pt x="43" y="13"/>
                    </a:cubicBezTo>
                    <a:cubicBezTo>
                      <a:pt x="43" y="13"/>
                      <a:pt x="43" y="12"/>
                      <a:pt x="43" y="12"/>
                    </a:cubicBezTo>
                    <a:cubicBezTo>
                      <a:pt x="43" y="12"/>
                      <a:pt x="43" y="12"/>
                      <a:pt x="43" y="11"/>
                    </a:cubicBezTo>
                    <a:cubicBezTo>
                      <a:pt x="42" y="10"/>
                      <a:pt x="41" y="9"/>
                      <a:pt x="41" y="8"/>
                    </a:cubicBezTo>
                    <a:cubicBezTo>
                      <a:pt x="40" y="8"/>
                      <a:pt x="40" y="8"/>
                      <a:pt x="40" y="7"/>
                    </a:cubicBezTo>
                    <a:cubicBezTo>
                      <a:pt x="39" y="7"/>
                      <a:pt x="39" y="7"/>
                      <a:pt x="39" y="6"/>
                    </a:cubicBezTo>
                    <a:cubicBezTo>
                      <a:pt x="39" y="6"/>
                      <a:pt x="38" y="6"/>
                      <a:pt x="38" y="6"/>
                    </a:cubicBezTo>
                    <a:cubicBezTo>
                      <a:pt x="38" y="5"/>
                      <a:pt x="37" y="5"/>
                      <a:pt x="36" y="4"/>
                    </a:cubicBezTo>
                    <a:cubicBezTo>
                      <a:pt x="36" y="4"/>
                      <a:pt x="35" y="3"/>
                      <a:pt x="34" y="3"/>
                    </a:cubicBezTo>
                    <a:cubicBezTo>
                      <a:pt x="34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0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9" y="1"/>
                      <a:pt x="29" y="0"/>
                      <a:pt x="28" y="0"/>
                    </a:cubicBezTo>
                    <a:cubicBezTo>
                      <a:pt x="28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5" y="1"/>
                      <a:pt x="26" y="1"/>
                      <a:pt x="27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8" y="1"/>
                      <a:pt x="28" y="1"/>
                    </a:cubicBezTo>
                    <a:cubicBezTo>
                      <a:pt x="28" y="1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30" y="2"/>
                      <a:pt x="30" y="2"/>
                    </a:cubicBezTo>
                    <a:cubicBezTo>
                      <a:pt x="30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2" y="3"/>
                      <a:pt x="32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9" y="3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6" y="5"/>
                    </a:cubicBezTo>
                    <a:cubicBezTo>
                      <a:pt x="26" y="5"/>
                      <a:pt x="26" y="5"/>
                      <a:pt x="25" y="5"/>
                    </a:cubicBezTo>
                    <a:cubicBezTo>
                      <a:pt x="25" y="5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7"/>
                      <a:pt x="26" y="6"/>
                      <a:pt x="26" y="6"/>
                    </a:cubicBezTo>
                    <a:cubicBezTo>
                      <a:pt x="26" y="6"/>
                      <a:pt x="26" y="7"/>
                      <a:pt x="27" y="7"/>
                    </a:cubicBezTo>
                    <a:cubicBezTo>
                      <a:pt x="27" y="7"/>
                      <a:pt x="27" y="7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9" y="9"/>
                      <a:pt x="29" y="9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0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5"/>
                    </a:cubicBezTo>
                    <a:cubicBezTo>
                      <a:pt x="31" y="5"/>
                      <a:pt x="32" y="5"/>
                      <a:pt x="32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4" y="4"/>
                      <a:pt x="34" y="4"/>
                    </a:cubicBezTo>
                    <a:cubicBezTo>
                      <a:pt x="34" y="4"/>
                      <a:pt x="34" y="5"/>
                      <a:pt x="34" y="5"/>
                    </a:cubicBezTo>
                    <a:cubicBezTo>
                      <a:pt x="34" y="5"/>
                      <a:pt x="35" y="5"/>
                      <a:pt x="35" y="5"/>
                    </a:cubicBezTo>
                    <a:cubicBezTo>
                      <a:pt x="35" y="5"/>
                      <a:pt x="34" y="5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6"/>
                      <a:pt x="35" y="6"/>
                      <a:pt x="35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6" y="6"/>
                      <a:pt x="36" y="5"/>
                      <a:pt x="36" y="5"/>
                    </a:cubicBezTo>
                    <a:cubicBezTo>
                      <a:pt x="36" y="6"/>
                      <a:pt x="36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7" y="7"/>
                      <a:pt x="37" y="7"/>
                    </a:cubicBezTo>
                    <a:cubicBezTo>
                      <a:pt x="37" y="7"/>
                      <a:pt x="37" y="7"/>
                      <a:pt x="37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7" y="9"/>
                      <a:pt x="37" y="9"/>
                      <a:pt x="37" y="10"/>
                    </a:cubicBezTo>
                    <a:cubicBezTo>
                      <a:pt x="37" y="10"/>
                      <a:pt x="38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8" y="11"/>
                      <a:pt x="38" y="11"/>
                      <a:pt x="38" y="11"/>
                    </a:cubicBezTo>
                    <a:cubicBezTo>
                      <a:pt x="38" y="11"/>
                      <a:pt x="38" y="11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0"/>
                      <a:pt x="36" y="10"/>
                      <a:pt x="37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7" y="9"/>
                      <a:pt x="36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10"/>
                      <a:pt x="35" y="9"/>
                      <a:pt x="34" y="10"/>
                    </a:cubicBezTo>
                    <a:cubicBezTo>
                      <a:pt x="34" y="10"/>
                      <a:pt x="35" y="10"/>
                      <a:pt x="35" y="10"/>
                    </a:cubicBezTo>
                    <a:cubicBezTo>
                      <a:pt x="35" y="10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9"/>
                      <a:pt x="34" y="9"/>
                      <a:pt x="33" y="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4" y="10"/>
                      <a:pt x="34" y="10"/>
                    </a:cubicBezTo>
                    <a:cubicBezTo>
                      <a:pt x="34" y="10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5" y="11"/>
                      <a:pt x="35" y="11"/>
                    </a:cubicBezTo>
                    <a:cubicBezTo>
                      <a:pt x="35" y="11"/>
                      <a:pt x="35" y="12"/>
                      <a:pt x="34" y="12"/>
                    </a:cubicBezTo>
                    <a:cubicBezTo>
                      <a:pt x="34" y="12"/>
                      <a:pt x="33" y="12"/>
                      <a:pt x="33" y="12"/>
                    </a:cubicBezTo>
                    <a:cubicBezTo>
                      <a:pt x="33" y="12"/>
                      <a:pt x="32" y="13"/>
                      <a:pt x="32" y="12"/>
                    </a:cubicBezTo>
                    <a:cubicBezTo>
                      <a:pt x="32" y="12"/>
                      <a:pt x="32" y="12"/>
                      <a:pt x="33" y="12"/>
                    </a:cubicBezTo>
                    <a:cubicBezTo>
                      <a:pt x="32" y="12"/>
                      <a:pt x="32" y="12"/>
                      <a:pt x="31" y="12"/>
                    </a:cubicBezTo>
                    <a:cubicBezTo>
                      <a:pt x="31" y="12"/>
                      <a:pt x="30" y="12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30" y="13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9" y="14"/>
                      <a:pt x="28" y="14"/>
                      <a:pt x="28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4"/>
                      <a:pt x="28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6" y="16"/>
                      <a:pt x="26" y="17"/>
                      <a:pt x="26" y="17"/>
                    </a:cubicBezTo>
                    <a:cubicBezTo>
                      <a:pt x="26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7"/>
                      <a:pt x="24" y="18"/>
                      <a:pt x="24" y="1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8"/>
                      <a:pt x="24" y="28"/>
                      <a:pt x="25" y="28"/>
                    </a:cubicBezTo>
                    <a:cubicBezTo>
                      <a:pt x="25" y="28"/>
                      <a:pt x="25" y="28"/>
                      <a:pt x="25" y="27"/>
                    </a:cubicBezTo>
                    <a:cubicBezTo>
                      <a:pt x="25" y="27"/>
                      <a:pt x="25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7" y="27"/>
                    </a:cubicBezTo>
                    <a:cubicBezTo>
                      <a:pt x="27" y="27"/>
                      <a:pt x="26" y="27"/>
                      <a:pt x="26" y="27"/>
                    </a:cubicBezTo>
                    <a:cubicBezTo>
                      <a:pt x="27" y="28"/>
                      <a:pt x="27" y="27"/>
                      <a:pt x="27" y="27"/>
                    </a:cubicBezTo>
                    <a:cubicBezTo>
                      <a:pt x="27" y="27"/>
                      <a:pt x="28" y="27"/>
                      <a:pt x="28" y="27"/>
                    </a:cubicBezTo>
                    <a:cubicBezTo>
                      <a:pt x="28" y="27"/>
                      <a:pt x="28" y="28"/>
                      <a:pt x="28" y="28"/>
                    </a:cubicBezTo>
                    <a:cubicBezTo>
                      <a:pt x="28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7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9"/>
                      <a:pt x="32" y="29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30"/>
                      <a:pt x="35" y="30"/>
                      <a:pt x="35" y="30"/>
                    </a:cubicBezTo>
                    <a:cubicBezTo>
                      <a:pt x="35" y="30"/>
                      <a:pt x="36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2"/>
                      <a:pt x="36" y="32"/>
                      <a:pt x="36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8" y="33"/>
                      <a:pt x="38" y="33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38" y="33"/>
                      <a:pt x="39" y="34"/>
                      <a:pt x="39" y="34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9" y="34"/>
                      <a:pt x="40" y="34"/>
                      <a:pt x="40" y="34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41" y="34"/>
                      <a:pt x="41" y="34"/>
                      <a:pt x="41" y="34"/>
                    </a:cubicBezTo>
                    <a:cubicBezTo>
                      <a:pt x="38" y="39"/>
                      <a:pt x="33" y="43"/>
                      <a:pt x="28" y="44"/>
                    </a:cubicBezTo>
                    <a:cubicBezTo>
                      <a:pt x="28" y="44"/>
                      <a:pt x="28" y="44"/>
                      <a:pt x="28" y="43"/>
                    </a:cubicBezTo>
                    <a:cubicBezTo>
                      <a:pt x="28" y="43"/>
                      <a:pt x="28" y="42"/>
                      <a:pt x="28" y="42"/>
                    </a:cubicBezTo>
                    <a:cubicBezTo>
                      <a:pt x="28" y="42"/>
                      <a:pt x="27" y="41"/>
                      <a:pt x="27" y="41"/>
                    </a:cubicBezTo>
                    <a:cubicBezTo>
                      <a:pt x="27" y="41"/>
                      <a:pt x="27" y="40"/>
                      <a:pt x="26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5" y="40"/>
                      <a:pt x="25" y="39"/>
                      <a:pt x="25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8"/>
                      <a:pt x="24" y="38"/>
                    </a:cubicBezTo>
                    <a:lnTo>
                      <a:pt x="24" y="46"/>
                    </a:lnTo>
                    <a:close/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0" y="23"/>
                    </a:cubicBezTo>
                    <a:cubicBezTo>
                      <a:pt x="0" y="23"/>
                      <a:pt x="0" y="24"/>
                      <a:pt x="0" y="25"/>
                    </a:cubicBezTo>
                    <a:cubicBezTo>
                      <a:pt x="0" y="25"/>
                      <a:pt x="0" y="26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1" y="31"/>
                    </a:cubicBezTo>
                    <a:cubicBezTo>
                      <a:pt x="1" y="31"/>
                      <a:pt x="1" y="31"/>
                      <a:pt x="1" y="32"/>
                    </a:cubicBezTo>
                    <a:cubicBezTo>
                      <a:pt x="1" y="32"/>
                      <a:pt x="2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4"/>
                      <a:pt x="2" y="34"/>
                      <a:pt x="3" y="34"/>
                    </a:cubicBezTo>
                    <a:cubicBezTo>
                      <a:pt x="3" y="35"/>
                      <a:pt x="4" y="36"/>
                      <a:pt x="4" y="37"/>
                    </a:cubicBezTo>
                    <a:cubicBezTo>
                      <a:pt x="5" y="37"/>
                      <a:pt x="5" y="38"/>
                      <a:pt x="6" y="38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7" y="39"/>
                      <a:pt x="7" y="40"/>
                      <a:pt x="7" y="40"/>
                    </a:cubicBezTo>
                    <a:cubicBezTo>
                      <a:pt x="8" y="41"/>
                      <a:pt x="10" y="42"/>
                      <a:pt x="11" y="43"/>
                    </a:cubicBezTo>
                    <a:cubicBezTo>
                      <a:pt x="11" y="43"/>
                      <a:pt x="12" y="43"/>
                      <a:pt x="12" y="43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5" y="44"/>
                      <a:pt x="15" y="45"/>
                    </a:cubicBezTo>
                    <a:cubicBezTo>
                      <a:pt x="18" y="45"/>
                      <a:pt x="20" y="46"/>
                      <a:pt x="23" y="46"/>
                    </a:cubicBezTo>
                    <a:cubicBezTo>
                      <a:pt x="23" y="46"/>
                      <a:pt x="24" y="46"/>
                      <a:pt x="24" y="46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7"/>
                      <a:pt x="23" y="37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2"/>
                      <a:pt x="23" y="32"/>
                      <a:pt x="23" y="31"/>
                    </a:cubicBezTo>
                    <a:cubicBezTo>
                      <a:pt x="23" y="31"/>
                      <a:pt x="24" y="31"/>
                      <a:pt x="24" y="31"/>
                    </a:cubicBezTo>
                    <a:cubicBezTo>
                      <a:pt x="24" y="31"/>
                      <a:pt x="24" y="30"/>
                      <a:pt x="24" y="30"/>
                    </a:cubicBezTo>
                    <a:cubicBezTo>
                      <a:pt x="24" y="29"/>
                      <a:pt x="23" y="29"/>
                      <a:pt x="23" y="29"/>
                    </a:cubicBezTo>
                    <a:cubicBezTo>
                      <a:pt x="23" y="29"/>
                      <a:pt x="23" y="28"/>
                      <a:pt x="23" y="28"/>
                    </a:cubicBezTo>
                    <a:cubicBezTo>
                      <a:pt x="23" y="28"/>
                      <a:pt x="23" y="29"/>
                      <a:pt x="23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8"/>
                      <a:pt x="21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7"/>
                    </a:cubicBezTo>
                    <a:cubicBezTo>
                      <a:pt x="20" y="27"/>
                      <a:pt x="20" y="27"/>
                      <a:pt x="19" y="26"/>
                    </a:cubicBezTo>
                    <a:cubicBezTo>
                      <a:pt x="19" y="26"/>
                      <a:pt x="19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7" y="26"/>
                      <a:pt x="17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ubicBezTo>
                      <a:pt x="12" y="24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0" y="20"/>
                      <a:pt x="10" y="20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8"/>
                    </a:cubicBezTo>
                    <a:cubicBezTo>
                      <a:pt x="10" y="18"/>
                      <a:pt x="9" y="18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9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1"/>
                    </a:cubicBezTo>
                    <a:cubicBezTo>
                      <a:pt x="10" y="21"/>
                      <a:pt x="9" y="21"/>
                      <a:pt x="9" y="21"/>
                    </a:cubicBezTo>
                    <a:cubicBezTo>
                      <a:pt x="9" y="21"/>
                      <a:pt x="10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8" y="18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7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4"/>
                      <a:pt x="8" y="14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2"/>
                      <a:pt x="9" y="12"/>
                    </a:cubicBezTo>
                    <a:cubicBezTo>
                      <a:pt x="9" y="12"/>
                      <a:pt x="9" y="11"/>
                      <a:pt x="9" y="11"/>
                    </a:cubicBezTo>
                    <a:cubicBezTo>
                      <a:pt x="10" y="11"/>
                      <a:pt x="10" y="10"/>
                      <a:pt x="10" y="10"/>
                    </a:cubicBezTo>
                    <a:cubicBezTo>
                      <a:pt x="10" y="10"/>
                      <a:pt x="9" y="10"/>
                      <a:pt x="9" y="9"/>
                    </a:cubicBezTo>
                    <a:cubicBezTo>
                      <a:pt x="9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2" y="3"/>
                      <a:pt x="15" y="2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2"/>
                      <a:pt x="22" y="2"/>
                    </a:cubicBezTo>
                    <a:cubicBezTo>
                      <a:pt x="22" y="2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3" y="1"/>
                    </a:cubicBezTo>
                    <a:cubicBezTo>
                      <a:pt x="23" y="1"/>
                      <a:pt x="24" y="1"/>
                      <a:pt x="24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0"/>
                      <a:pt x="17" y="0"/>
                      <a:pt x="15" y="1"/>
                    </a:cubicBezTo>
                    <a:cubicBezTo>
                      <a:pt x="15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2"/>
                      <a:pt x="13" y="2"/>
                    </a:cubicBezTo>
                    <a:cubicBezTo>
                      <a:pt x="13" y="2"/>
                      <a:pt x="12" y="2"/>
                      <a:pt x="12" y="2"/>
                    </a:cubicBezTo>
                    <a:cubicBezTo>
                      <a:pt x="12" y="2"/>
                      <a:pt x="11" y="2"/>
                      <a:pt x="11" y="3"/>
                    </a:cubicBezTo>
                    <a:cubicBezTo>
                      <a:pt x="10" y="3"/>
                      <a:pt x="9" y="4"/>
                      <a:pt x="7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8"/>
                      <a:pt x="5" y="8"/>
                      <a:pt x="4" y="8"/>
                    </a:cubicBezTo>
                    <a:cubicBezTo>
                      <a:pt x="4" y="9"/>
                      <a:pt x="3" y="10"/>
                      <a:pt x="3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3"/>
                      <a:pt x="2" y="13"/>
                    </a:cubicBezTo>
                    <a:cubicBezTo>
                      <a:pt x="2" y="13"/>
                      <a:pt x="1" y="14"/>
                      <a:pt x="1" y="14"/>
                    </a:cubicBez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lose/>
                    <a:moveTo>
                      <a:pt x="24" y="18"/>
                    </a:move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8"/>
                      <a:pt x="23" y="28"/>
                    </a:cubicBezTo>
                    <a:cubicBezTo>
                      <a:pt x="23" y="28"/>
                      <a:pt x="23" y="28"/>
                      <a:pt x="22" y="28"/>
                    </a:cubicBezTo>
                    <a:cubicBezTo>
                      <a:pt x="22" y="28"/>
                      <a:pt x="21" y="28"/>
                      <a:pt x="21" y="27"/>
                    </a:cubicBezTo>
                    <a:cubicBezTo>
                      <a:pt x="21" y="27"/>
                      <a:pt x="21" y="27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0" y="25"/>
                      <a:pt x="20" y="25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4"/>
                      <a:pt x="19" y="24"/>
                    </a:cubicBezTo>
                    <a:cubicBezTo>
                      <a:pt x="19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6" y="24"/>
                      <a:pt x="16" y="24"/>
                    </a:cubicBezTo>
                    <a:cubicBezTo>
                      <a:pt x="16" y="24"/>
                      <a:pt x="16" y="23"/>
                      <a:pt x="16" y="23"/>
                    </a:cubicBezTo>
                    <a:cubicBezTo>
                      <a:pt x="15" y="22"/>
                      <a:pt x="16" y="21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20"/>
                      <a:pt x="17" y="19"/>
                      <a:pt x="17" y="19"/>
                    </a:cubicBezTo>
                    <a:cubicBezTo>
                      <a:pt x="17" y="19"/>
                      <a:pt x="18" y="19"/>
                      <a:pt x="18" y="19"/>
                    </a:cubicBezTo>
                    <a:cubicBezTo>
                      <a:pt x="18" y="19"/>
                      <a:pt x="19" y="19"/>
                      <a:pt x="19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9"/>
                      <a:pt x="21" y="18"/>
                      <a:pt x="21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3" y="19"/>
                      <a:pt x="23" y="19"/>
                    </a:cubicBezTo>
                    <a:cubicBezTo>
                      <a:pt x="23" y="19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2" name="Freeform: Shape 100">
                <a:extLst>
                  <a:ext uri="{FF2B5EF4-FFF2-40B4-BE49-F238E27FC236}">
                    <a16:creationId xmlns:a16="http://schemas.microsoft.com/office/drawing/2014/main" id="{2C73A2A3-B8A9-2F24-55F2-53A33E0FD81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52654" y="1776145"/>
                <a:ext cx="113963" cy="185037"/>
              </a:xfrm>
              <a:custGeom>
                <a:avLst/>
                <a:gdLst>
                  <a:gd name="T0" fmla="*/ 0 w 26"/>
                  <a:gd name="T1" fmla="*/ 29 h 42"/>
                  <a:gd name="T2" fmla="*/ 0 w 26"/>
                  <a:gd name="T3" fmla="*/ 35 h 42"/>
                  <a:gd name="T4" fmla="*/ 8 w 26"/>
                  <a:gd name="T5" fmla="*/ 42 h 42"/>
                  <a:gd name="T6" fmla="*/ 18 w 26"/>
                  <a:gd name="T7" fmla="*/ 42 h 42"/>
                  <a:gd name="T8" fmla="*/ 26 w 26"/>
                  <a:gd name="T9" fmla="*/ 35 h 42"/>
                  <a:gd name="T10" fmla="*/ 26 w 26"/>
                  <a:gd name="T11" fmla="*/ 29 h 42"/>
                  <a:gd name="T12" fmla="*/ 17 w 26"/>
                  <a:gd name="T13" fmla="*/ 29 h 42"/>
                  <a:gd name="T14" fmla="*/ 17 w 26"/>
                  <a:gd name="T15" fmla="*/ 24 h 42"/>
                  <a:gd name="T16" fmla="*/ 26 w 26"/>
                  <a:gd name="T17" fmla="*/ 24 h 42"/>
                  <a:gd name="T18" fmla="*/ 26 w 26"/>
                  <a:gd name="T19" fmla="*/ 16 h 42"/>
                  <a:gd name="T20" fmla="*/ 17 w 26"/>
                  <a:gd name="T21" fmla="*/ 16 h 42"/>
                  <a:gd name="T22" fmla="*/ 17 w 26"/>
                  <a:gd name="T23" fmla="*/ 10 h 42"/>
                  <a:gd name="T24" fmla="*/ 26 w 26"/>
                  <a:gd name="T25" fmla="*/ 10 h 42"/>
                  <a:gd name="T26" fmla="*/ 26 w 26"/>
                  <a:gd name="T27" fmla="*/ 7 h 42"/>
                  <a:gd name="T28" fmla="*/ 18 w 26"/>
                  <a:gd name="T29" fmla="*/ 0 h 42"/>
                  <a:gd name="T30" fmla="*/ 8 w 26"/>
                  <a:gd name="T31" fmla="*/ 0 h 42"/>
                  <a:gd name="T32" fmla="*/ 0 w 26"/>
                  <a:gd name="T33" fmla="*/ 7 h 42"/>
                  <a:gd name="T34" fmla="*/ 0 w 26"/>
                  <a:gd name="T35" fmla="*/ 10 h 42"/>
                  <a:gd name="T36" fmla="*/ 9 w 26"/>
                  <a:gd name="T37" fmla="*/ 10 h 42"/>
                  <a:gd name="T38" fmla="*/ 9 w 26"/>
                  <a:gd name="T39" fmla="*/ 16 h 42"/>
                  <a:gd name="T40" fmla="*/ 0 w 26"/>
                  <a:gd name="T41" fmla="*/ 16 h 42"/>
                  <a:gd name="T42" fmla="*/ 0 w 26"/>
                  <a:gd name="T43" fmla="*/ 24 h 42"/>
                  <a:gd name="T44" fmla="*/ 9 w 26"/>
                  <a:gd name="T45" fmla="*/ 24 h 42"/>
                  <a:gd name="T46" fmla="*/ 9 w 26"/>
                  <a:gd name="T47" fmla="*/ 29 h 42"/>
                  <a:gd name="T48" fmla="*/ 0 w 26"/>
                  <a:gd name="T49" fmla="*/ 2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" h="42">
                    <a:moveTo>
                      <a:pt x="0" y="29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9"/>
                      <a:pt x="4" y="42"/>
                      <a:pt x="8" y="42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22" y="42"/>
                      <a:pt x="26" y="39"/>
                      <a:pt x="26" y="35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2" y="0"/>
                      <a:pt x="1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9"/>
                      <a:pt x="9" y="29"/>
                      <a:pt x="9" y="29"/>
                    </a:cubicBez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3" name="Freeform: Shape 101">
                <a:extLst>
                  <a:ext uri="{FF2B5EF4-FFF2-40B4-BE49-F238E27FC236}">
                    <a16:creationId xmlns:a16="http://schemas.microsoft.com/office/drawing/2014/main" id="{AA05ECEC-59F8-B7C2-04D4-598E3880657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20794" y="1944027"/>
                <a:ext cx="177685" cy="113963"/>
              </a:xfrm>
              <a:custGeom>
                <a:avLst/>
                <a:gdLst>
                  <a:gd name="T0" fmla="*/ 0 w 40"/>
                  <a:gd name="T1" fmla="*/ 1 h 26"/>
                  <a:gd name="T2" fmla="*/ 13 w 40"/>
                  <a:gd name="T3" fmla="*/ 12 h 26"/>
                  <a:gd name="T4" fmla="*/ 17 w 40"/>
                  <a:gd name="T5" fmla="*/ 12 h 26"/>
                  <a:gd name="T6" fmla="*/ 17 w 40"/>
                  <a:gd name="T7" fmla="*/ 20 h 26"/>
                  <a:gd name="T8" fmla="*/ 12 w 40"/>
                  <a:gd name="T9" fmla="*/ 20 h 26"/>
                  <a:gd name="T10" fmla="*/ 12 w 40"/>
                  <a:gd name="T11" fmla="*/ 26 h 26"/>
                  <a:gd name="T12" fmla="*/ 28 w 40"/>
                  <a:gd name="T13" fmla="*/ 26 h 26"/>
                  <a:gd name="T14" fmla="*/ 28 w 40"/>
                  <a:gd name="T15" fmla="*/ 20 h 26"/>
                  <a:gd name="T16" fmla="*/ 23 w 40"/>
                  <a:gd name="T17" fmla="*/ 20 h 26"/>
                  <a:gd name="T18" fmla="*/ 23 w 40"/>
                  <a:gd name="T19" fmla="*/ 12 h 26"/>
                  <a:gd name="T20" fmla="*/ 27 w 40"/>
                  <a:gd name="T21" fmla="*/ 12 h 26"/>
                  <a:gd name="T22" fmla="*/ 40 w 40"/>
                  <a:gd name="T23" fmla="*/ 1 h 26"/>
                  <a:gd name="T24" fmla="*/ 35 w 40"/>
                  <a:gd name="T25" fmla="*/ 0 h 26"/>
                  <a:gd name="T26" fmla="*/ 27 w 40"/>
                  <a:gd name="T27" fmla="*/ 7 h 26"/>
                  <a:gd name="T28" fmla="*/ 13 w 40"/>
                  <a:gd name="T29" fmla="*/ 7 h 26"/>
                  <a:gd name="T30" fmla="*/ 5 w 40"/>
                  <a:gd name="T31" fmla="*/ 0 h 26"/>
                  <a:gd name="T32" fmla="*/ 0 w 40"/>
                  <a:gd name="T3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26">
                    <a:moveTo>
                      <a:pt x="0" y="1"/>
                    </a:moveTo>
                    <a:cubicBezTo>
                      <a:pt x="1" y="7"/>
                      <a:pt x="7" y="12"/>
                      <a:pt x="13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33" y="12"/>
                      <a:pt x="39" y="6"/>
                      <a:pt x="40" y="1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4" y="3"/>
                      <a:pt x="31" y="7"/>
                      <a:pt x="27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7"/>
                      <a:pt x="6" y="4"/>
                      <a:pt x="5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4" name="Freeform: Shape 102">
                <a:extLst>
                  <a:ext uri="{FF2B5EF4-FFF2-40B4-BE49-F238E27FC236}">
                    <a16:creationId xmlns:a16="http://schemas.microsoft.com/office/drawing/2014/main" id="{CB85129E-FDE3-2E04-FA95-476B889740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2949236" y="2720939"/>
                <a:ext cx="159304" cy="251210"/>
              </a:xfrm>
              <a:custGeom>
                <a:avLst/>
                <a:gdLst>
                  <a:gd name="T0" fmla="*/ 130 w 130"/>
                  <a:gd name="T1" fmla="*/ 205 h 205"/>
                  <a:gd name="T2" fmla="*/ 115 w 130"/>
                  <a:gd name="T3" fmla="*/ 4 h 205"/>
                  <a:gd name="T4" fmla="*/ 101 w 130"/>
                  <a:gd name="T5" fmla="*/ 0 h 205"/>
                  <a:gd name="T6" fmla="*/ 115 w 130"/>
                  <a:gd name="T7" fmla="*/ 14 h 205"/>
                  <a:gd name="T8" fmla="*/ 115 w 130"/>
                  <a:gd name="T9" fmla="*/ 133 h 205"/>
                  <a:gd name="T10" fmla="*/ 101 w 130"/>
                  <a:gd name="T11" fmla="*/ 148 h 205"/>
                  <a:gd name="T12" fmla="*/ 115 w 130"/>
                  <a:gd name="T13" fmla="*/ 162 h 205"/>
                  <a:gd name="T14" fmla="*/ 101 w 130"/>
                  <a:gd name="T15" fmla="*/ 162 h 205"/>
                  <a:gd name="T16" fmla="*/ 115 w 130"/>
                  <a:gd name="T17" fmla="*/ 173 h 205"/>
                  <a:gd name="T18" fmla="*/ 115 w 130"/>
                  <a:gd name="T19" fmla="*/ 191 h 205"/>
                  <a:gd name="T20" fmla="*/ 101 w 130"/>
                  <a:gd name="T21" fmla="*/ 205 h 205"/>
                  <a:gd name="T22" fmla="*/ 90 w 130"/>
                  <a:gd name="T23" fmla="*/ 4 h 205"/>
                  <a:gd name="T24" fmla="*/ 65 w 130"/>
                  <a:gd name="T25" fmla="*/ 14 h 205"/>
                  <a:gd name="T26" fmla="*/ 101 w 130"/>
                  <a:gd name="T27" fmla="*/ 0 h 205"/>
                  <a:gd name="T28" fmla="*/ 90 w 130"/>
                  <a:gd name="T29" fmla="*/ 0 h 205"/>
                  <a:gd name="T30" fmla="*/ 101 w 130"/>
                  <a:gd name="T31" fmla="*/ 205 h 205"/>
                  <a:gd name="T32" fmla="*/ 90 w 130"/>
                  <a:gd name="T33" fmla="*/ 191 h 205"/>
                  <a:gd name="T34" fmla="*/ 101 w 130"/>
                  <a:gd name="T35" fmla="*/ 173 h 205"/>
                  <a:gd name="T36" fmla="*/ 90 w 130"/>
                  <a:gd name="T37" fmla="*/ 162 h 205"/>
                  <a:gd name="T38" fmla="*/ 101 w 130"/>
                  <a:gd name="T39" fmla="*/ 148 h 205"/>
                  <a:gd name="T40" fmla="*/ 65 w 130"/>
                  <a:gd name="T41" fmla="*/ 133 h 205"/>
                  <a:gd name="T42" fmla="*/ 76 w 130"/>
                  <a:gd name="T43" fmla="*/ 148 h 205"/>
                  <a:gd name="T44" fmla="*/ 76 w 130"/>
                  <a:gd name="T45" fmla="*/ 162 h 205"/>
                  <a:gd name="T46" fmla="*/ 65 w 130"/>
                  <a:gd name="T47" fmla="*/ 173 h 205"/>
                  <a:gd name="T48" fmla="*/ 76 w 130"/>
                  <a:gd name="T49" fmla="*/ 191 h 205"/>
                  <a:gd name="T50" fmla="*/ 65 w 130"/>
                  <a:gd name="T51" fmla="*/ 191 h 205"/>
                  <a:gd name="T52" fmla="*/ 65 w 130"/>
                  <a:gd name="T53" fmla="*/ 4 h 205"/>
                  <a:gd name="T54" fmla="*/ 25 w 130"/>
                  <a:gd name="T55" fmla="*/ 14 h 205"/>
                  <a:gd name="T56" fmla="*/ 65 w 130"/>
                  <a:gd name="T57" fmla="*/ 4 h 205"/>
                  <a:gd name="T58" fmla="*/ 25 w 130"/>
                  <a:gd name="T59" fmla="*/ 205 h 205"/>
                  <a:gd name="T60" fmla="*/ 65 w 130"/>
                  <a:gd name="T61" fmla="*/ 191 h 205"/>
                  <a:gd name="T62" fmla="*/ 50 w 130"/>
                  <a:gd name="T63" fmla="*/ 173 h 205"/>
                  <a:gd name="T64" fmla="*/ 65 w 130"/>
                  <a:gd name="T65" fmla="*/ 162 h 205"/>
                  <a:gd name="T66" fmla="*/ 50 w 130"/>
                  <a:gd name="T67" fmla="*/ 148 h 205"/>
                  <a:gd name="T68" fmla="*/ 65 w 130"/>
                  <a:gd name="T69" fmla="*/ 133 h 205"/>
                  <a:gd name="T70" fmla="*/ 25 w 130"/>
                  <a:gd name="T71" fmla="*/ 148 h 205"/>
                  <a:gd name="T72" fmla="*/ 40 w 130"/>
                  <a:gd name="T73" fmla="*/ 162 h 205"/>
                  <a:gd name="T74" fmla="*/ 25 w 130"/>
                  <a:gd name="T75" fmla="*/ 162 h 205"/>
                  <a:gd name="T76" fmla="*/ 40 w 130"/>
                  <a:gd name="T77" fmla="*/ 173 h 205"/>
                  <a:gd name="T78" fmla="*/ 40 w 130"/>
                  <a:gd name="T79" fmla="*/ 191 h 205"/>
                  <a:gd name="T80" fmla="*/ 25 w 130"/>
                  <a:gd name="T81" fmla="*/ 205 h 205"/>
                  <a:gd name="T82" fmla="*/ 0 w 130"/>
                  <a:gd name="T83" fmla="*/ 4 h 205"/>
                  <a:gd name="T84" fmla="*/ 25 w 130"/>
                  <a:gd name="T85" fmla="*/ 205 h 205"/>
                  <a:gd name="T86" fmla="*/ 14 w 130"/>
                  <a:gd name="T87" fmla="*/ 191 h 205"/>
                  <a:gd name="T88" fmla="*/ 25 w 130"/>
                  <a:gd name="T89" fmla="*/ 173 h 205"/>
                  <a:gd name="T90" fmla="*/ 14 w 130"/>
                  <a:gd name="T91" fmla="*/ 162 h 205"/>
                  <a:gd name="T92" fmla="*/ 25 w 130"/>
                  <a:gd name="T93" fmla="*/ 148 h 205"/>
                  <a:gd name="T94" fmla="*/ 14 w 130"/>
                  <a:gd name="T95" fmla="*/ 133 h 205"/>
                  <a:gd name="T96" fmla="*/ 25 w 130"/>
                  <a:gd name="T97" fmla="*/ 1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0" h="205">
                    <a:moveTo>
                      <a:pt x="101" y="205"/>
                    </a:moveTo>
                    <a:lnTo>
                      <a:pt x="130" y="205"/>
                    </a:lnTo>
                    <a:lnTo>
                      <a:pt x="130" y="4"/>
                    </a:lnTo>
                    <a:lnTo>
                      <a:pt x="115" y="4"/>
                    </a:lnTo>
                    <a:lnTo>
                      <a:pt x="115" y="0"/>
                    </a:lnTo>
                    <a:lnTo>
                      <a:pt x="101" y="0"/>
                    </a:lnTo>
                    <a:lnTo>
                      <a:pt x="101" y="14"/>
                    </a:lnTo>
                    <a:lnTo>
                      <a:pt x="115" y="14"/>
                    </a:lnTo>
                    <a:lnTo>
                      <a:pt x="115" y="133"/>
                    </a:lnTo>
                    <a:lnTo>
                      <a:pt x="115" y="133"/>
                    </a:lnTo>
                    <a:lnTo>
                      <a:pt x="101" y="133"/>
                    </a:lnTo>
                    <a:lnTo>
                      <a:pt x="101" y="148"/>
                    </a:lnTo>
                    <a:lnTo>
                      <a:pt x="115" y="148"/>
                    </a:lnTo>
                    <a:lnTo>
                      <a:pt x="115" y="162"/>
                    </a:lnTo>
                    <a:lnTo>
                      <a:pt x="115" y="162"/>
                    </a:lnTo>
                    <a:lnTo>
                      <a:pt x="101" y="162"/>
                    </a:lnTo>
                    <a:lnTo>
                      <a:pt x="101" y="173"/>
                    </a:lnTo>
                    <a:lnTo>
                      <a:pt x="115" y="173"/>
                    </a:lnTo>
                    <a:lnTo>
                      <a:pt x="115" y="191"/>
                    </a:lnTo>
                    <a:lnTo>
                      <a:pt x="115" y="191"/>
                    </a:lnTo>
                    <a:lnTo>
                      <a:pt x="101" y="191"/>
                    </a:lnTo>
                    <a:lnTo>
                      <a:pt x="101" y="205"/>
                    </a:lnTo>
                    <a:close/>
                    <a:moveTo>
                      <a:pt x="90" y="0"/>
                    </a:moveTo>
                    <a:lnTo>
                      <a:pt x="90" y="4"/>
                    </a:lnTo>
                    <a:lnTo>
                      <a:pt x="65" y="4"/>
                    </a:lnTo>
                    <a:lnTo>
                      <a:pt x="65" y="14"/>
                    </a:lnTo>
                    <a:lnTo>
                      <a:pt x="101" y="14"/>
                    </a:lnTo>
                    <a:lnTo>
                      <a:pt x="101" y="0"/>
                    </a:lnTo>
                    <a:lnTo>
                      <a:pt x="90" y="0"/>
                    </a:lnTo>
                    <a:lnTo>
                      <a:pt x="90" y="0"/>
                    </a:lnTo>
                    <a:close/>
                    <a:moveTo>
                      <a:pt x="65" y="205"/>
                    </a:moveTo>
                    <a:lnTo>
                      <a:pt x="101" y="205"/>
                    </a:lnTo>
                    <a:lnTo>
                      <a:pt x="101" y="191"/>
                    </a:lnTo>
                    <a:lnTo>
                      <a:pt x="90" y="191"/>
                    </a:lnTo>
                    <a:lnTo>
                      <a:pt x="90" y="173"/>
                    </a:lnTo>
                    <a:lnTo>
                      <a:pt x="101" y="173"/>
                    </a:lnTo>
                    <a:lnTo>
                      <a:pt x="101" y="162"/>
                    </a:lnTo>
                    <a:lnTo>
                      <a:pt x="90" y="162"/>
                    </a:lnTo>
                    <a:lnTo>
                      <a:pt x="90" y="148"/>
                    </a:lnTo>
                    <a:lnTo>
                      <a:pt x="101" y="148"/>
                    </a:lnTo>
                    <a:lnTo>
                      <a:pt x="101" y="133"/>
                    </a:lnTo>
                    <a:lnTo>
                      <a:pt x="65" y="133"/>
                    </a:lnTo>
                    <a:lnTo>
                      <a:pt x="65" y="148"/>
                    </a:lnTo>
                    <a:lnTo>
                      <a:pt x="76" y="148"/>
                    </a:lnTo>
                    <a:lnTo>
                      <a:pt x="76" y="162"/>
                    </a:lnTo>
                    <a:lnTo>
                      <a:pt x="76" y="162"/>
                    </a:lnTo>
                    <a:lnTo>
                      <a:pt x="65" y="162"/>
                    </a:lnTo>
                    <a:lnTo>
                      <a:pt x="65" y="173"/>
                    </a:lnTo>
                    <a:lnTo>
                      <a:pt x="76" y="173"/>
                    </a:lnTo>
                    <a:lnTo>
                      <a:pt x="76" y="191"/>
                    </a:lnTo>
                    <a:lnTo>
                      <a:pt x="76" y="191"/>
                    </a:lnTo>
                    <a:lnTo>
                      <a:pt x="65" y="191"/>
                    </a:lnTo>
                    <a:lnTo>
                      <a:pt x="65" y="205"/>
                    </a:lnTo>
                    <a:close/>
                    <a:moveTo>
                      <a:pt x="65" y="4"/>
                    </a:moveTo>
                    <a:lnTo>
                      <a:pt x="25" y="4"/>
                    </a:lnTo>
                    <a:lnTo>
                      <a:pt x="25" y="14"/>
                    </a:lnTo>
                    <a:lnTo>
                      <a:pt x="65" y="14"/>
                    </a:lnTo>
                    <a:lnTo>
                      <a:pt x="65" y="4"/>
                    </a:lnTo>
                    <a:lnTo>
                      <a:pt x="65" y="4"/>
                    </a:lnTo>
                    <a:close/>
                    <a:moveTo>
                      <a:pt x="25" y="205"/>
                    </a:moveTo>
                    <a:lnTo>
                      <a:pt x="65" y="205"/>
                    </a:lnTo>
                    <a:lnTo>
                      <a:pt x="65" y="191"/>
                    </a:lnTo>
                    <a:lnTo>
                      <a:pt x="50" y="191"/>
                    </a:lnTo>
                    <a:lnTo>
                      <a:pt x="50" y="173"/>
                    </a:lnTo>
                    <a:lnTo>
                      <a:pt x="65" y="173"/>
                    </a:lnTo>
                    <a:lnTo>
                      <a:pt x="65" y="162"/>
                    </a:lnTo>
                    <a:lnTo>
                      <a:pt x="50" y="162"/>
                    </a:lnTo>
                    <a:lnTo>
                      <a:pt x="50" y="148"/>
                    </a:lnTo>
                    <a:lnTo>
                      <a:pt x="65" y="148"/>
                    </a:lnTo>
                    <a:lnTo>
                      <a:pt x="65" y="133"/>
                    </a:lnTo>
                    <a:lnTo>
                      <a:pt x="25" y="133"/>
                    </a:lnTo>
                    <a:lnTo>
                      <a:pt x="25" y="148"/>
                    </a:lnTo>
                    <a:lnTo>
                      <a:pt x="40" y="148"/>
                    </a:lnTo>
                    <a:lnTo>
                      <a:pt x="40" y="162"/>
                    </a:lnTo>
                    <a:lnTo>
                      <a:pt x="40" y="162"/>
                    </a:lnTo>
                    <a:lnTo>
                      <a:pt x="25" y="162"/>
                    </a:lnTo>
                    <a:lnTo>
                      <a:pt x="25" y="173"/>
                    </a:lnTo>
                    <a:lnTo>
                      <a:pt x="40" y="173"/>
                    </a:lnTo>
                    <a:lnTo>
                      <a:pt x="40" y="191"/>
                    </a:lnTo>
                    <a:lnTo>
                      <a:pt x="40" y="191"/>
                    </a:lnTo>
                    <a:lnTo>
                      <a:pt x="25" y="191"/>
                    </a:lnTo>
                    <a:lnTo>
                      <a:pt x="25" y="205"/>
                    </a:lnTo>
                    <a:close/>
                    <a:moveTo>
                      <a:pt x="25" y="4"/>
                    </a:moveTo>
                    <a:lnTo>
                      <a:pt x="0" y="4"/>
                    </a:lnTo>
                    <a:lnTo>
                      <a:pt x="0" y="205"/>
                    </a:lnTo>
                    <a:lnTo>
                      <a:pt x="25" y="205"/>
                    </a:lnTo>
                    <a:lnTo>
                      <a:pt x="25" y="191"/>
                    </a:lnTo>
                    <a:lnTo>
                      <a:pt x="14" y="191"/>
                    </a:lnTo>
                    <a:lnTo>
                      <a:pt x="14" y="173"/>
                    </a:lnTo>
                    <a:lnTo>
                      <a:pt x="25" y="173"/>
                    </a:lnTo>
                    <a:lnTo>
                      <a:pt x="25" y="162"/>
                    </a:lnTo>
                    <a:lnTo>
                      <a:pt x="14" y="162"/>
                    </a:lnTo>
                    <a:lnTo>
                      <a:pt x="14" y="148"/>
                    </a:lnTo>
                    <a:lnTo>
                      <a:pt x="25" y="148"/>
                    </a:lnTo>
                    <a:lnTo>
                      <a:pt x="25" y="133"/>
                    </a:lnTo>
                    <a:lnTo>
                      <a:pt x="14" y="133"/>
                    </a:lnTo>
                    <a:lnTo>
                      <a:pt x="14" y="14"/>
                    </a:lnTo>
                    <a:lnTo>
                      <a:pt x="25" y="14"/>
                    </a:lnTo>
                    <a:lnTo>
                      <a:pt x="25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5" name="Freeform: Shape 103">
                <a:extLst>
                  <a:ext uri="{FF2B5EF4-FFF2-40B4-BE49-F238E27FC236}">
                    <a16:creationId xmlns:a16="http://schemas.microsoft.com/office/drawing/2014/main" id="{2E4AD555-0DBD-E4AC-FDA4-12C17E83703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08865" y="1497977"/>
                <a:ext cx="145824" cy="145824"/>
              </a:xfrm>
              <a:custGeom>
                <a:avLst/>
                <a:gdLst>
                  <a:gd name="T0" fmla="*/ 16 w 33"/>
                  <a:gd name="T1" fmla="*/ 31 h 33"/>
                  <a:gd name="T2" fmla="*/ 19 w 33"/>
                  <a:gd name="T3" fmla="*/ 31 h 33"/>
                  <a:gd name="T4" fmla="*/ 20 w 33"/>
                  <a:gd name="T5" fmla="*/ 33 h 33"/>
                  <a:gd name="T6" fmla="*/ 26 w 33"/>
                  <a:gd name="T7" fmla="*/ 31 h 33"/>
                  <a:gd name="T8" fmla="*/ 25 w 33"/>
                  <a:gd name="T9" fmla="*/ 29 h 33"/>
                  <a:gd name="T10" fmla="*/ 28 w 33"/>
                  <a:gd name="T11" fmla="*/ 25 h 33"/>
                  <a:gd name="T12" fmla="*/ 30 w 33"/>
                  <a:gd name="T13" fmla="*/ 26 h 33"/>
                  <a:gd name="T14" fmla="*/ 33 w 33"/>
                  <a:gd name="T15" fmla="*/ 20 h 33"/>
                  <a:gd name="T16" fmla="*/ 30 w 33"/>
                  <a:gd name="T17" fmla="*/ 19 h 33"/>
                  <a:gd name="T18" fmla="*/ 30 w 33"/>
                  <a:gd name="T19" fmla="*/ 14 h 33"/>
                  <a:gd name="T20" fmla="*/ 33 w 33"/>
                  <a:gd name="T21" fmla="*/ 13 h 33"/>
                  <a:gd name="T22" fmla="*/ 30 w 33"/>
                  <a:gd name="T23" fmla="*/ 8 h 33"/>
                  <a:gd name="T24" fmla="*/ 28 w 33"/>
                  <a:gd name="T25" fmla="*/ 9 h 33"/>
                  <a:gd name="T26" fmla="*/ 24 w 33"/>
                  <a:gd name="T27" fmla="*/ 5 h 33"/>
                  <a:gd name="T28" fmla="*/ 25 w 33"/>
                  <a:gd name="T29" fmla="*/ 3 h 33"/>
                  <a:gd name="T30" fmla="*/ 20 w 33"/>
                  <a:gd name="T31" fmla="*/ 0 h 33"/>
                  <a:gd name="T32" fmla="*/ 19 w 33"/>
                  <a:gd name="T33" fmla="*/ 3 h 33"/>
                  <a:gd name="T34" fmla="*/ 16 w 33"/>
                  <a:gd name="T35" fmla="*/ 3 h 33"/>
                  <a:gd name="T36" fmla="*/ 16 w 33"/>
                  <a:gd name="T37" fmla="*/ 7 h 33"/>
                  <a:gd name="T38" fmla="*/ 25 w 33"/>
                  <a:gd name="T39" fmla="*/ 13 h 33"/>
                  <a:gd name="T40" fmla="*/ 20 w 33"/>
                  <a:gd name="T41" fmla="*/ 26 h 33"/>
                  <a:gd name="T42" fmla="*/ 16 w 33"/>
                  <a:gd name="T43" fmla="*/ 26 h 33"/>
                  <a:gd name="T44" fmla="*/ 16 w 33"/>
                  <a:gd name="T45" fmla="*/ 26 h 33"/>
                  <a:gd name="T46" fmla="*/ 16 w 33"/>
                  <a:gd name="T47" fmla="*/ 31 h 33"/>
                  <a:gd name="T48" fmla="*/ 2 w 33"/>
                  <a:gd name="T49" fmla="*/ 20 h 33"/>
                  <a:gd name="T50" fmla="*/ 0 w 33"/>
                  <a:gd name="T51" fmla="*/ 21 h 33"/>
                  <a:gd name="T52" fmla="*/ 2 w 33"/>
                  <a:gd name="T53" fmla="*/ 26 h 33"/>
                  <a:gd name="T54" fmla="*/ 5 w 33"/>
                  <a:gd name="T55" fmla="*/ 25 h 33"/>
                  <a:gd name="T56" fmla="*/ 8 w 33"/>
                  <a:gd name="T57" fmla="*/ 29 h 33"/>
                  <a:gd name="T58" fmla="*/ 7 w 33"/>
                  <a:gd name="T59" fmla="*/ 31 h 33"/>
                  <a:gd name="T60" fmla="*/ 13 w 33"/>
                  <a:gd name="T61" fmla="*/ 33 h 33"/>
                  <a:gd name="T62" fmla="*/ 14 w 33"/>
                  <a:gd name="T63" fmla="*/ 31 h 33"/>
                  <a:gd name="T64" fmla="*/ 16 w 33"/>
                  <a:gd name="T65" fmla="*/ 31 h 33"/>
                  <a:gd name="T66" fmla="*/ 16 w 33"/>
                  <a:gd name="T67" fmla="*/ 26 h 33"/>
                  <a:gd name="T68" fmla="*/ 8 w 33"/>
                  <a:gd name="T69" fmla="*/ 21 h 33"/>
                  <a:gd name="T70" fmla="*/ 13 w 33"/>
                  <a:gd name="T71" fmla="*/ 8 h 33"/>
                  <a:gd name="T72" fmla="*/ 13 w 33"/>
                  <a:gd name="T73" fmla="*/ 8 h 33"/>
                  <a:gd name="T74" fmla="*/ 16 w 33"/>
                  <a:gd name="T75" fmla="*/ 7 h 33"/>
                  <a:gd name="T76" fmla="*/ 16 w 33"/>
                  <a:gd name="T77" fmla="*/ 7 h 33"/>
                  <a:gd name="T78" fmla="*/ 16 w 33"/>
                  <a:gd name="T79" fmla="*/ 3 h 33"/>
                  <a:gd name="T80" fmla="*/ 14 w 33"/>
                  <a:gd name="T81" fmla="*/ 3 h 33"/>
                  <a:gd name="T82" fmla="*/ 13 w 33"/>
                  <a:gd name="T83" fmla="*/ 1 h 33"/>
                  <a:gd name="T84" fmla="*/ 7 w 33"/>
                  <a:gd name="T85" fmla="*/ 3 h 33"/>
                  <a:gd name="T86" fmla="*/ 8 w 33"/>
                  <a:gd name="T87" fmla="*/ 5 h 33"/>
                  <a:gd name="T88" fmla="*/ 5 w 33"/>
                  <a:gd name="T89" fmla="*/ 9 h 33"/>
                  <a:gd name="T90" fmla="*/ 2 w 33"/>
                  <a:gd name="T91" fmla="*/ 8 h 33"/>
                  <a:gd name="T92" fmla="*/ 0 w 33"/>
                  <a:gd name="T93" fmla="*/ 14 h 33"/>
                  <a:gd name="T94" fmla="*/ 2 w 33"/>
                  <a:gd name="T95" fmla="*/ 15 h 33"/>
                  <a:gd name="T96" fmla="*/ 2 w 33"/>
                  <a:gd name="T97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3" h="33">
                    <a:moveTo>
                      <a:pt x="16" y="31"/>
                    </a:moveTo>
                    <a:cubicBezTo>
                      <a:pt x="17" y="31"/>
                      <a:pt x="18" y="31"/>
                      <a:pt x="19" y="31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6" y="28"/>
                      <a:pt x="27" y="26"/>
                      <a:pt x="28" y="25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8"/>
                      <a:pt x="31" y="16"/>
                      <a:pt x="30" y="14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7"/>
                      <a:pt x="26" y="6"/>
                      <a:pt x="24" y="5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3"/>
                      <a:pt x="17" y="3"/>
                      <a:pt x="16" y="3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20" y="7"/>
                      <a:pt x="24" y="10"/>
                      <a:pt x="25" y="13"/>
                    </a:cubicBezTo>
                    <a:cubicBezTo>
                      <a:pt x="27" y="18"/>
                      <a:pt x="25" y="24"/>
                      <a:pt x="20" y="26"/>
                    </a:cubicBezTo>
                    <a:cubicBezTo>
                      <a:pt x="19" y="26"/>
                      <a:pt x="18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lnTo>
                      <a:pt x="16" y="31"/>
                    </a:lnTo>
                    <a:close/>
                    <a:moveTo>
                      <a:pt x="2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6" y="27"/>
                      <a:pt x="7" y="28"/>
                      <a:pt x="8" y="29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1"/>
                      <a:pt x="16" y="31"/>
                      <a:pt x="16" y="31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3" y="26"/>
                      <a:pt x="9" y="24"/>
                      <a:pt x="8" y="21"/>
                    </a:cubicBezTo>
                    <a:cubicBezTo>
                      <a:pt x="5" y="16"/>
                      <a:pt x="8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8"/>
                      <a:pt x="15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3"/>
                      <a:pt x="15" y="3"/>
                      <a:pt x="14" y="3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6" y="7"/>
                      <a:pt x="5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2" y="18"/>
                      <a:pt x="2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6" name="Freeform: Shape 104">
                <a:extLst>
                  <a:ext uri="{FF2B5EF4-FFF2-40B4-BE49-F238E27FC236}">
                    <a16:creationId xmlns:a16="http://schemas.microsoft.com/office/drawing/2014/main" id="{DC1AF309-79EC-0712-1723-E8944C3D113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6873" y="1241865"/>
                <a:ext cx="25734" cy="30635"/>
              </a:xfrm>
              <a:custGeom>
                <a:avLst/>
                <a:gdLst>
                  <a:gd name="T0" fmla="*/ 0 w 6"/>
                  <a:gd name="T1" fmla="*/ 0 h 7"/>
                  <a:gd name="T2" fmla="*/ 2 w 6"/>
                  <a:gd name="T3" fmla="*/ 7 h 7"/>
                  <a:gd name="T4" fmla="*/ 6 w 6"/>
                  <a:gd name="T5" fmla="*/ 0 h 7"/>
                  <a:gd name="T6" fmla="*/ 0 w 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0" y="0"/>
                    </a:moveTo>
                    <a:cubicBezTo>
                      <a:pt x="0" y="3"/>
                      <a:pt x="1" y="5"/>
                      <a:pt x="2" y="7"/>
                    </a:cubicBezTo>
                    <a:cubicBezTo>
                      <a:pt x="5" y="5"/>
                      <a:pt x="6" y="3"/>
                      <a:pt x="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7" name="Freeform: Shape 105">
                <a:extLst>
                  <a:ext uri="{FF2B5EF4-FFF2-40B4-BE49-F238E27FC236}">
                    <a16:creationId xmlns:a16="http://schemas.microsoft.com/office/drawing/2014/main" id="{3FA4A773-FBC4-41FA-7FE7-C8A52D40FD6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6873" y="1197751"/>
                <a:ext cx="25734" cy="34312"/>
              </a:xfrm>
              <a:custGeom>
                <a:avLst/>
                <a:gdLst>
                  <a:gd name="T0" fmla="*/ 2 w 6"/>
                  <a:gd name="T1" fmla="*/ 0 h 8"/>
                  <a:gd name="T2" fmla="*/ 0 w 6"/>
                  <a:gd name="T3" fmla="*/ 8 h 8"/>
                  <a:gd name="T4" fmla="*/ 6 w 6"/>
                  <a:gd name="T5" fmla="*/ 8 h 8"/>
                  <a:gd name="T6" fmla="*/ 2 w 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2" y="0"/>
                    </a:moveTo>
                    <a:cubicBezTo>
                      <a:pt x="1" y="2"/>
                      <a:pt x="0" y="5"/>
                      <a:pt x="0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8" name="Freeform: Shape 106">
                <a:extLst>
                  <a:ext uri="{FF2B5EF4-FFF2-40B4-BE49-F238E27FC236}">
                    <a16:creationId xmlns:a16="http://schemas.microsoft.com/office/drawing/2014/main" id="{B507C5A4-9AD1-23E7-883F-286F81C6C97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54816" y="1184271"/>
                <a:ext cx="25734" cy="47791"/>
              </a:xfrm>
              <a:custGeom>
                <a:avLst/>
                <a:gdLst>
                  <a:gd name="T0" fmla="*/ 0 w 6"/>
                  <a:gd name="T1" fmla="*/ 0 h 11"/>
                  <a:gd name="T2" fmla="*/ 0 w 6"/>
                  <a:gd name="T3" fmla="*/ 11 h 11"/>
                  <a:gd name="T4" fmla="*/ 3 w 6"/>
                  <a:gd name="T5" fmla="*/ 11 h 11"/>
                  <a:gd name="T6" fmla="*/ 6 w 6"/>
                  <a:gd name="T7" fmla="*/ 2 h 11"/>
                  <a:gd name="T8" fmla="*/ 0 w 6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0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7"/>
                      <a:pt x="4" y="4"/>
                      <a:pt x="6" y="2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9" name="Freeform: Shape 107">
                <a:extLst>
                  <a:ext uri="{FF2B5EF4-FFF2-40B4-BE49-F238E27FC236}">
                    <a16:creationId xmlns:a16="http://schemas.microsoft.com/office/drawing/2014/main" id="{0F92D9DA-9FB4-9A51-279F-68646050F2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22955" y="1241865"/>
                <a:ext cx="26959" cy="44115"/>
              </a:xfrm>
              <a:custGeom>
                <a:avLst/>
                <a:gdLst>
                  <a:gd name="T0" fmla="*/ 6 w 6"/>
                  <a:gd name="T1" fmla="*/ 10 h 10"/>
                  <a:gd name="T2" fmla="*/ 6 w 6"/>
                  <a:gd name="T3" fmla="*/ 0 h 10"/>
                  <a:gd name="T4" fmla="*/ 3 w 6"/>
                  <a:gd name="T5" fmla="*/ 0 h 10"/>
                  <a:gd name="T6" fmla="*/ 0 w 6"/>
                  <a:gd name="T7" fmla="*/ 8 h 10"/>
                  <a:gd name="T8" fmla="*/ 6 w 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6" y="1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3"/>
                      <a:pt x="2" y="6"/>
                      <a:pt x="0" y="8"/>
                    </a:cubicBezTo>
                    <a:cubicBezTo>
                      <a:pt x="2" y="9"/>
                      <a:pt x="4" y="10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0" name="Freeform: Shape 108">
                <a:extLst>
                  <a:ext uri="{FF2B5EF4-FFF2-40B4-BE49-F238E27FC236}">
                    <a16:creationId xmlns:a16="http://schemas.microsoft.com/office/drawing/2014/main" id="{BACB990F-DB51-BBD5-F7AE-9CDBE6065DF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22955" y="1184271"/>
                <a:ext cx="26959" cy="47791"/>
              </a:xfrm>
              <a:custGeom>
                <a:avLst/>
                <a:gdLst>
                  <a:gd name="T0" fmla="*/ 3 w 6"/>
                  <a:gd name="T1" fmla="*/ 11 h 11"/>
                  <a:gd name="T2" fmla="*/ 6 w 6"/>
                  <a:gd name="T3" fmla="*/ 11 h 11"/>
                  <a:gd name="T4" fmla="*/ 6 w 6"/>
                  <a:gd name="T5" fmla="*/ 0 h 11"/>
                  <a:gd name="T6" fmla="*/ 0 w 6"/>
                  <a:gd name="T7" fmla="*/ 2 h 11"/>
                  <a:gd name="T8" fmla="*/ 3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3" y="11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2"/>
                    </a:cubicBezTo>
                    <a:cubicBezTo>
                      <a:pt x="2" y="4"/>
                      <a:pt x="3" y="7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1" name="Freeform: Shape 109">
                <a:extLst>
                  <a:ext uri="{FF2B5EF4-FFF2-40B4-BE49-F238E27FC236}">
                    <a16:creationId xmlns:a16="http://schemas.microsoft.com/office/drawing/2014/main" id="{194BAF64-715D-DF4A-AEFC-3A72F9A27C5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00898" y="1241865"/>
                <a:ext cx="26959" cy="30635"/>
              </a:xfrm>
              <a:custGeom>
                <a:avLst/>
                <a:gdLst>
                  <a:gd name="T0" fmla="*/ 4 w 6"/>
                  <a:gd name="T1" fmla="*/ 7 h 7"/>
                  <a:gd name="T2" fmla="*/ 6 w 6"/>
                  <a:gd name="T3" fmla="*/ 0 h 7"/>
                  <a:gd name="T4" fmla="*/ 0 w 6"/>
                  <a:gd name="T5" fmla="*/ 0 h 7"/>
                  <a:gd name="T6" fmla="*/ 4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4" y="7"/>
                    </a:moveTo>
                    <a:cubicBezTo>
                      <a:pt x="5" y="5"/>
                      <a:pt x="6" y="3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2" name="Freeform: Shape 110">
                <a:extLst>
                  <a:ext uri="{FF2B5EF4-FFF2-40B4-BE49-F238E27FC236}">
                    <a16:creationId xmlns:a16="http://schemas.microsoft.com/office/drawing/2014/main" id="{ACE48FC3-7FDF-3B1F-BB7A-486979A330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00898" y="1197751"/>
                <a:ext cx="26959" cy="34312"/>
              </a:xfrm>
              <a:custGeom>
                <a:avLst/>
                <a:gdLst>
                  <a:gd name="T0" fmla="*/ 4 w 6"/>
                  <a:gd name="T1" fmla="*/ 0 h 8"/>
                  <a:gd name="T2" fmla="*/ 0 w 6"/>
                  <a:gd name="T3" fmla="*/ 8 h 8"/>
                  <a:gd name="T4" fmla="*/ 6 w 6"/>
                  <a:gd name="T5" fmla="*/ 8 h 8"/>
                  <a:gd name="T6" fmla="*/ 4 w 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4" y="0"/>
                    </a:moveTo>
                    <a:cubicBezTo>
                      <a:pt x="1" y="2"/>
                      <a:pt x="0" y="5"/>
                      <a:pt x="0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3" name="Freeform: Shape 111">
                <a:extLst>
                  <a:ext uri="{FF2B5EF4-FFF2-40B4-BE49-F238E27FC236}">
                    <a16:creationId xmlns:a16="http://schemas.microsoft.com/office/drawing/2014/main" id="{7833843F-1978-A906-A989-AE61C648008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54816" y="1241865"/>
                <a:ext cx="25734" cy="44115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8 h 10"/>
                  <a:gd name="T4" fmla="*/ 3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0" y="10"/>
                    </a:moveTo>
                    <a:cubicBezTo>
                      <a:pt x="2" y="10"/>
                      <a:pt x="4" y="9"/>
                      <a:pt x="6" y="8"/>
                    </a:cubicBezTo>
                    <a:cubicBezTo>
                      <a:pt x="4" y="6"/>
                      <a:pt x="3" y="3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4" name="Freeform: Shape 112">
                <a:extLst>
                  <a:ext uri="{FF2B5EF4-FFF2-40B4-BE49-F238E27FC236}">
                    <a16:creationId xmlns:a16="http://schemas.microsoft.com/office/drawing/2014/main" id="{DCFA3B1D-0C3F-E305-27AB-2FD33BC2A7A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543498" y="972275"/>
                <a:ext cx="115189" cy="110287"/>
              </a:xfrm>
              <a:custGeom>
                <a:avLst/>
                <a:gdLst>
                  <a:gd name="T0" fmla="*/ 26 w 26"/>
                  <a:gd name="T1" fmla="*/ 10 h 25"/>
                  <a:gd name="T2" fmla="*/ 21 w 26"/>
                  <a:gd name="T3" fmla="*/ 12 h 25"/>
                  <a:gd name="T4" fmla="*/ 19 w 26"/>
                  <a:gd name="T5" fmla="*/ 12 h 25"/>
                  <a:gd name="T6" fmla="*/ 18 w 26"/>
                  <a:gd name="T7" fmla="*/ 9 h 25"/>
                  <a:gd name="T8" fmla="*/ 19 w 26"/>
                  <a:gd name="T9" fmla="*/ 8 h 25"/>
                  <a:gd name="T10" fmla="*/ 24 w 26"/>
                  <a:gd name="T11" fmla="*/ 6 h 25"/>
                  <a:gd name="T12" fmla="*/ 22 w 26"/>
                  <a:gd name="T13" fmla="*/ 3 h 25"/>
                  <a:gd name="T14" fmla="*/ 19 w 26"/>
                  <a:gd name="T15" fmla="*/ 2 h 25"/>
                  <a:gd name="T16" fmla="*/ 18 w 26"/>
                  <a:gd name="T17" fmla="*/ 6 h 25"/>
                  <a:gd name="T18" fmla="*/ 16 w 26"/>
                  <a:gd name="T19" fmla="*/ 9 h 25"/>
                  <a:gd name="T20" fmla="*/ 16 w 26"/>
                  <a:gd name="T21" fmla="*/ 5 h 25"/>
                  <a:gd name="T22" fmla="*/ 14 w 26"/>
                  <a:gd name="T23" fmla="*/ 4 h 25"/>
                  <a:gd name="T24" fmla="*/ 14 w 26"/>
                  <a:gd name="T25" fmla="*/ 2 h 25"/>
                  <a:gd name="T26" fmla="*/ 13 w 26"/>
                  <a:gd name="T27" fmla="*/ 2 h 25"/>
                  <a:gd name="T28" fmla="*/ 13 w 26"/>
                  <a:gd name="T29" fmla="*/ 4 h 25"/>
                  <a:gd name="T30" fmla="*/ 11 w 26"/>
                  <a:gd name="T31" fmla="*/ 5 h 25"/>
                  <a:gd name="T32" fmla="*/ 11 w 26"/>
                  <a:gd name="T33" fmla="*/ 9 h 25"/>
                  <a:gd name="T34" fmla="*/ 9 w 26"/>
                  <a:gd name="T35" fmla="*/ 6 h 25"/>
                  <a:gd name="T36" fmla="*/ 8 w 26"/>
                  <a:gd name="T37" fmla="*/ 2 h 25"/>
                  <a:gd name="T38" fmla="*/ 5 w 26"/>
                  <a:gd name="T39" fmla="*/ 3 h 25"/>
                  <a:gd name="T40" fmla="*/ 2 w 26"/>
                  <a:gd name="T41" fmla="*/ 6 h 25"/>
                  <a:gd name="T42" fmla="*/ 8 w 26"/>
                  <a:gd name="T43" fmla="*/ 8 h 25"/>
                  <a:gd name="T44" fmla="*/ 9 w 26"/>
                  <a:gd name="T45" fmla="*/ 9 h 25"/>
                  <a:gd name="T46" fmla="*/ 8 w 26"/>
                  <a:gd name="T47" fmla="*/ 12 h 25"/>
                  <a:gd name="T48" fmla="*/ 6 w 26"/>
                  <a:gd name="T49" fmla="*/ 12 h 25"/>
                  <a:gd name="T50" fmla="*/ 1 w 26"/>
                  <a:gd name="T51" fmla="*/ 10 h 25"/>
                  <a:gd name="T52" fmla="*/ 0 w 26"/>
                  <a:gd name="T53" fmla="*/ 13 h 25"/>
                  <a:gd name="T54" fmla="*/ 2 w 26"/>
                  <a:gd name="T55" fmla="*/ 17 h 25"/>
                  <a:gd name="T56" fmla="*/ 5 w 26"/>
                  <a:gd name="T57" fmla="*/ 14 h 25"/>
                  <a:gd name="T58" fmla="*/ 9 w 26"/>
                  <a:gd name="T59" fmla="*/ 13 h 25"/>
                  <a:gd name="T60" fmla="*/ 6 w 26"/>
                  <a:gd name="T61" fmla="*/ 16 h 25"/>
                  <a:gd name="T62" fmla="*/ 7 w 26"/>
                  <a:gd name="T63" fmla="*/ 18 h 25"/>
                  <a:gd name="T64" fmla="*/ 6 w 26"/>
                  <a:gd name="T65" fmla="*/ 19 h 25"/>
                  <a:gd name="T66" fmla="*/ 7 w 26"/>
                  <a:gd name="T67" fmla="*/ 20 h 25"/>
                  <a:gd name="T68" fmla="*/ 8 w 26"/>
                  <a:gd name="T69" fmla="*/ 19 h 25"/>
                  <a:gd name="T70" fmla="*/ 10 w 26"/>
                  <a:gd name="T71" fmla="*/ 19 h 25"/>
                  <a:gd name="T72" fmla="*/ 13 w 26"/>
                  <a:gd name="T73" fmla="*/ 16 h 25"/>
                  <a:gd name="T74" fmla="*/ 12 w 26"/>
                  <a:gd name="T75" fmla="*/ 21 h 25"/>
                  <a:gd name="T76" fmla="*/ 9 w 26"/>
                  <a:gd name="T77" fmla="*/ 24 h 25"/>
                  <a:gd name="T78" fmla="*/ 13 w 26"/>
                  <a:gd name="T79" fmla="*/ 25 h 25"/>
                  <a:gd name="T80" fmla="*/ 16 w 26"/>
                  <a:gd name="T81" fmla="*/ 25 h 25"/>
                  <a:gd name="T82" fmla="*/ 14 w 26"/>
                  <a:gd name="T83" fmla="*/ 20 h 25"/>
                  <a:gd name="T84" fmla="*/ 14 w 26"/>
                  <a:gd name="T85" fmla="*/ 18 h 25"/>
                  <a:gd name="T86" fmla="*/ 17 w 26"/>
                  <a:gd name="T87" fmla="*/ 17 h 25"/>
                  <a:gd name="T88" fmla="*/ 18 w 26"/>
                  <a:gd name="T89" fmla="*/ 18 h 25"/>
                  <a:gd name="T90" fmla="*/ 20 w 26"/>
                  <a:gd name="T91" fmla="*/ 24 h 25"/>
                  <a:gd name="T92" fmla="*/ 23 w 26"/>
                  <a:gd name="T93" fmla="*/ 21 h 25"/>
                  <a:gd name="T94" fmla="*/ 24 w 26"/>
                  <a:gd name="T95" fmla="*/ 18 h 25"/>
                  <a:gd name="T96" fmla="*/ 20 w 26"/>
                  <a:gd name="T97" fmla="*/ 17 h 25"/>
                  <a:gd name="T98" fmla="*/ 17 w 26"/>
                  <a:gd name="T99" fmla="*/ 15 h 25"/>
                  <a:gd name="T100" fmla="*/ 20 w 26"/>
                  <a:gd name="T101" fmla="*/ 15 h 25"/>
                  <a:gd name="T102" fmla="*/ 22 w 26"/>
                  <a:gd name="T103" fmla="*/ 13 h 25"/>
                  <a:gd name="T104" fmla="*/ 24 w 26"/>
                  <a:gd name="T105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25">
                    <a:moveTo>
                      <a:pt x="26" y="12"/>
                    </a:move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1"/>
                      <a:pt x="17" y="11"/>
                      <a:pt x="17" y="10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4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9" y="11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10" y="14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6"/>
                      <a:pt x="16" y="16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4"/>
                      <a:pt x="17" y="14"/>
                      <a:pt x="17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6" y="13"/>
                      <a:pt x="26" y="13"/>
                      <a:pt x="26" y="13"/>
                    </a:cubicBezTo>
                    <a:lnTo>
                      <a:pt x="2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5" name="Freeform: Shape 113">
                <a:extLst>
                  <a:ext uri="{FF2B5EF4-FFF2-40B4-BE49-F238E27FC236}">
                    <a16:creationId xmlns:a16="http://schemas.microsoft.com/office/drawing/2014/main" id="{865CDBBB-57A8-6054-C091-4A4F40BA222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15408" y="2124163"/>
                <a:ext cx="220574" cy="164205"/>
              </a:xfrm>
              <a:custGeom>
                <a:avLst/>
                <a:gdLst>
                  <a:gd name="T0" fmla="*/ 25 w 50"/>
                  <a:gd name="T1" fmla="*/ 0 h 37"/>
                  <a:gd name="T2" fmla="*/ 0 w 50"/>
                  <a:gd name="T3" fmla="*/ 25 h 37"/>
                  <a:gd name="T4" fmla="*/ 3 w 50"/>
                  <a:gd name="T5" fmla="*/ 37 h 37"/>
                  <a:gd name="T6" fmla="*/ 3 w 50"/>
                  <a:gd name="T7" fmla="*/ 30 h 37"/>
                  <a:gd name="T8" fmla="*/ 4 w 50"/>
                  <a:gd name="T9" fmla="*/ 27 h 37"/>
                  <a:gd name="T10" fmla="*/ 4 w 50"/>
                  <a:gd name="T11" fmla="*/ 25 h 37"/>
                  <a:gd name="T12" fmla="*/ 25 w 50"/>
                  <a:gd name="T13" fmla="*/ 4 h 37"/>
                  <a:gd name="T14" fmla="*/ 46 w 50"/>
                  <a:gd name="T15" fmla="*/ 25 h 37"/>
                  <a:gd name="T16" fmla="*/ 46 w 50"/>
                  <a:gd name="T17" fmla="*/ 27 h 37"/>
                  <a:gd name="T18" fmla="*/ 47 w 50"/>
                  <a:gd name="T19" fmla="*/ 30 h 37"/>
                  <a:gd name="T20" fmla="*/ 47 w 50"/>
                  <a:gd name="T21" fmla="*/ 37 h 37"/>
                  <a:gd name="T22" fmla="*/ 50 w 50"/>
                  <a:gd name="T23" fmla="*/ 25 h 37"/>
                  <a:gd name="T24" fmla="*/ 25 w 50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37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29"/>
                      <a:pt x="1" y="33"/>
                      <a:pt x="3" y="37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29"/>
                      <a:pt x="3" y="28"/>
                      <a:pt x="4" y="27"/>
                    </a:cubicBezTo>
                    <a:cubicBezTo>
                      <a:pt x="4" y="26"/>
                      <a:pt x="4" y="26"/>
                      <a:pt x="4" y="25"/>
                    </a:cubicBezTo>
                    <a:cubicBezTo>
                      <a:pt x="4" y="14"/>
                      <a:pt x="13" y="4"/>
                      <a:pt x="25" y="4"/>
                    </a:cubicBezTo>
                    <a:cubicBezTo>
                      <a:pt x="36" y="4"/>
                      <a:pt x="46" y="14"/>
                      <a:pt x="46" y="25"/>
                    </a:cubicBezTo>
                    <a:cubicBezTo>
                      <a:pt x="46" y="26"/>
                      <a:pt x="46" y="27"/>
                      <a:pt x="46" y="27"/>
                    </a:cubicBezTo>
                    <a:cubicBezTo>
                      <a:pt x="46" y="28"/>
                      <a:pt x="47" y="29"/>
                      <a:pt x="47" y="30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9" y="34"/>
                      <a:pt x="50" y="29"/>
                      <a:pt x="50" y="25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6" name="Freeform: Shape 114">
                <a:extLst>
                  <a:ext uri="{FF2B5EF4-FFF2-40B4-BE49-F238E27FC236}">
                    <a16:creationId xmlns:a16="http://schemas.microsoft.com/office/drawing/2014/main" id="{C11084BD-B242-FF72-F8BE-21B27594FB0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32564" y="2234450"/>
                <a:ext cx="49017" cy="89455"/>
              </a:xfrm>
              <a:custGeom>
                <a:avLst/>
                <a:gdLst>
                  <a:gd name="T0" fmla="*/ 1 w 11"/>
                  <a:gd name="T1" fmla="*/ 4 h 20"/>
                  <a:gd name="T2" fmla="*/ 0 w 11"/>
                  <a:gd name="T3" fmla="*/ 5 h 20"/>
                  <a:gd name="T4" fmla="*/ 0 w 11"/>
                  <a:gd name="T5" fmla="*/ 12 h 20"/>
                  <a:gd name="T6" fmla="*/ 0 w 11"/>
                  <a:gd name="T7" fmla="*/ 15 h 20"/>
                  <a:gd name="T8" fmla="*/ 8 w 11"/>
                  <a:gd name="T9" fmla="*/ 20 h 20"/>
                  <a:gd name="T10" fmla="*/ 11 w 11"/>
                  <a:gd name="T11" fmla="*/ 20 h 20"/>
                  <a:gd name="T12" fmla="*/ 11 w 11"/>
                  <a:gd name="T13" fmla="*/ 0 h 20"/>
                  <a:gd name="T14" fmla="*/ 8 w 11"/>
                  <a:gd name="T15" fmla="*/ 0 h 20"/>
                  <a:gd name="T16" fmla="*/ 1 w 11"/>
                  <a:gd name="T17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0">
                    <a:moveTo>
                      <a:pt x="1" y="4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8"/>
                      <a:pt x="4" y="20"/>
                      <a:pt x="8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1" y="2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7" name="Freeform: Shape 115">
                <a:extLst>
                  <a:ext uri="{FF2B5EF4-FFF2-40B4-BE49-F238E27FC236}">
                    <a16:creationId xmlns:a16="http://schemas.microsoft.com/office/drawing/2014/main" id="{A2F53395-A00B-A679-09AB-FB02B34D9CC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66134" y="2234450"/>
                <a:ext cx="47791" cy="89455"/>
              </a:xfrm>
              <a:custGeom>
                <a:avLst/>
                <a:gdLst>
                  <a:gd name="T0" fmla="*/ 11 w 11"/>
                  <a:gd name="T1" fmla="*/ 15 h 20"/>
                  <a:gd name="T2" fmla="*/ 11 w 11"/>
                  <a:gd name="T3" fmla="*/ 12 h 20"/>
                  <a:gd name="T4" fmla="*/ 11 w 11"/>
                  <a:gd name="T5" fmla="*/ 5 h 20"/>
                  <a:gd name="T6" fmla="*/ 11 w 11"/>
                  <a:gd name="T7" fmla="*/ 5 h 20"/>
                  <a:gd name="T8" fmla="*/ 4 w 11"/>
                  <a:gd name="T9" fmla="*/ 0 h 20"/>
                  <a:gd name="T10" fmla="*/ 0 w 11"/>
                  <a:gd name="T11" fmla="*/ 0 h 20"/>
                  <a:gd name="T12" fmla="*/ 0 w 11"/>
                  <a:gd name="T13" fmla="*/ 20 h 20"/>
                  <a:gd name="T14" fmla="*/ 4 w 11"/>
                  <a:gd name="T15" fmla="*/ 20 h 20"/>
                  <a:gd name="T16" fmla="*/ 11 w 11"/>
                  <a:gd name="T17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0">
                    <a:moveTo>
                      <a:pt x="11" y="15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7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8" y="20"/>
                      <a:pt x="11" y="18"/>
                      <a:pt x="11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8" name="Freeform: Shape 116">
                <a:extLst>
                  <a:ext uri="{FF2B5EF4-FFF2-40B4-BE49-F238E27FC236}">
                    <a16:creationId xmlns:a16="http://schemas.microsoft.com/office/drawing/2014/main" id="{3CA7CD3A-1377-4F17-0C27-1470857B50A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712668" y="3687789"/>
                <a:ext cx="177685" cy="164205"/>
              </a:xfrm>
              <a:custGeom>
                <a:avLst/>
                <a:gdLst>
                  <a:gd name="T0" fmla="*/ 32 w 40"/>
                  <a:gd name="T1" fmla="*/ 16 h 37"/>
                  <a:gd name="T2" fmla="*/ 31 w 40"/>
                  <a:gd name="T3" fmla="*/ 13 h 37"/>
                  <a:gd name="T4" fmla="*/ 25 w 40"/>
                  <a:gd name="T5" fmla="*/ 14 h 37"/>
                  <a:gd name="T6" fmla="*/ 25 w 40"/>
                  <a:gd name="T7" fmla="*/ 9 h 37"/>
                  <a:gd name="T8" fmla="*/ 21 w 40"/>
                  <a:gd name="T9" fmla="*/ 11 h 37"/>
                  <a:gd name="T10" fmla="*/ 19 w 40"/>
                  <a:gd name="T11" fmla="*/ 5 h 37"/>
                  <a:gd name="T12" fmla="*/ 16 w 40"/>
                  <a:gd name="T13" fmla="*/ 6 h 37"/>
                  <a:gd name="T14" fmla="*/ 17 w 40"/>
                  <a:gd name="T15" fmla="*/ 12 h 37"/>
                  <a:gd name="T16" fmla="*/ 13 w 40"/>
                  <a:gd name="T17" fmla="*/ 6 h 37"/>
                  <a:gd name="T18" fmla="*/ 12 w 40"/>
                  <a:gd name="T19" fmla="*/ 0 h 37"/>
                  <a:gd name="T20" fmla="*/ 7 w 40"/>
                  <a:gd name="T21" fmla="*/ 2 h 37"/>
                  <a:gd name="T22" fmla="*/ 3 w 40"/>
                  <a:gd name="T23" fmla="*/ 7 h 37"/>
                  <a:gd name="T24" fmla="*/ 11 w 40"/>
                  <a:gd name="T25" fmla="*/ 10 h 37"/>
                  <a:gd name="T26" fmla="*/ 14 w 40"/>
                  <a:gd name="T27" fmla="*/ 12 h 37"/>
                  <a:gd name="T28" fmla="*/ 12 w 40"/>
                  <a:gd name="T29" fmla="*/ 16 h 37"/>
                  <a:gd name="T30" fmla="*/ 9 w 40"/>
                  <a:gd name="T31" fmla="*/ 16 h 37"/>
                  <a:gd name="T32" fmla="*/ 1 w 40"/>
                  <a:gd name="T33" fmla="*/ 12 h 37"/>
                  <a:gd name="T34" fmla="*/ 0 w 40"/>
                  <a:gd name="T35" fmla="*/ 18 h 37"/>
                  <a:gd name="T36" fmla="*/ 2 w 40"/>
                  <a:gd name="T37" fmla="*/ 23 h 37"/>
                  <a:gd name="T38" fmla="*/ 7 w 40"/>
                  <a:gd name="T39" fmla="*/ 19 h 37"/>
                  <a:gd name="T40" fmla="*/ 14 w 40"/>
                  <a:gd name="T41" fmla="*/ 18 h 37"/>
                  <a:gd name="T42" fmla="*/ 9 w 40"/>
                  <a:gd name="T43" fmla="*/ 22 h 37"/>
                  <a:gd name="T44" fmla="*/ 10 w 40"/>
                  <a:gd name="T45" fmla="*/ 25 h 37"/>
                  <a:gd name="T46" fmla="*/ 8 w 40"/>
                  <a:gd name="T47" fmla="*/ 27 h 37"/>
                  <a:gd name="T48" fmla="*/ 10 w 40"/>
                  <a:gd name="T49" fmla="*/ 29 h 37"/>
                  <a:gd name="T50" fmla="*/ 12 w 40"/>
                  <a:gd name="T51" fmla="*/ 27 h 37"/>
                  <a:gd name="T52" fmla="*/ 15 w 40"/>
                  <a:gd name="T53" fmla="*/ 28 h 37"/>
                  <a:gd name="T54" fmla="*/ 19 w 40"/>
                  <a:gd name="T55" fmla="*/ 23 h 37"/>
                  <a:gd name="T56" fmla="*/ 18 w 40"/>
                  <a:gd name="T57" fmla="*/ 30 h 37"/>
                  <a:gd name="T58" fmla="*/ 14 w 40"/>
                  <a:gd name="T59" fmla="*/ 35 h 37"/>
                  <a:gd name="T60" fmla="*/ 19 w 40"/>
                  <a:gd name="T61" fmla="*/ 37 h 37"/>
                  <a:gd name="T62" fmla="*/ 25 w 40"/>
                  <a:gd name="T63" fmla="*/ 36 h 37"/>
                  <a:gd name="T64" fmla="*/ 21 w 40"/>
                  <a:gd name="T65" fmla="*/ 28 h 37"/>
                  <a:gd name="T66" fmla="*/ 21 w 40"/>
                  <a:gd name="T67" fmla="*/ 25 h 37"/>
                  <a:gd name="T68" fmla="*/ 25 w 40"/>
                  <a:gd name="T69" fmla="*/ 24 h 37"/>
                  <a:gd name="T70" fmla="*/ 27 w 40"/>
                  <a:gd name="T71" fmla="*/ 26 h 37"/>
                  <a:gd name="T72" fmla="*/ 31 w 40"/>
                  <a:gd name="T73" fmla="*/ 34 h 37"/>
                  <a:gd name="T74" fmla="*/ 35 w 40"/>
                  <a:gd name="T75" fmla="*/ 30 h 37"/>
                  <a:gd name="T76" fmla="*/ 37 w 40"/>
                  <a:gd name="T77" fmla="*/ 25 h 37"/>
                  <a:gd name="T78" fmla="*/ 31 w 40"/>
                  <a:gd name="T79" fmla="*/ 24 h 37"/>
                  <a:gd name="T80" fmla="*/ 25 w 40"/>
                  <a:gd name="T81" fmla="*/ 21 h 37"/>
                  <a:gd name="T82" fmla="*/ 31 w 40"/>
                  <a:gd name="T83" fmla="*/ 21 h 37"/>
                  <a:gd name="T84" fmla="*/ 33 w 40"/>
                  <a:gd name="T85" fmla="*/ 18 h 37"/>
                  <a:gd name="T86" fmla="*/ 36 w 40"/>
                  <a:gd name="T87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0" h="37">
                    <a:moveTo>
                      <a:pt x="34" y="15"/>
                    </a:moveTo>
                    <a:cubicBezTo>
                      <a:pt x="33" y="16"/>
                      <a:pt x="33" y="16"/>
                      <a:pt x="33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1" y="13"/>
                      <a:pt x="31" y="13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5"/>
                      <a:pt x="26" y="14"/>
                      <a:pt x="25" y="14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7" y="10"/>
                      <a:pt x="25" y="9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3" y="11"/>
                      <a:pt x="22" y="11"/>
                      <a:pt x="21" y="11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1" y="7"/>
                      <a:pt x="20" y="6"/>
                      <a:pt x="19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8" y="11"/>
                      <a:pt x="17" y="11"/>
                      <a:pt x="17" y="12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4" y="15"/>
                      <a:pt x="14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9"/>
                      <a:pt x="15" y="20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3"/>
                      <a:pt x="18" y="23"/>
                      <a:pt x="19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3"/>
                      <a:pt x="23" y="23"/>
                      <a:pt x="24" y="22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6" y="20"/>
                      <a:pt x="26" y="19"/>
                      <a:pt x="26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7" y="17"/>
                      <a:pt x="36" y="16"/>
                      <a:pt x="34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9" name="Freeform: Shape 117">
                <a:extLst>
                  <a:ext uri="{FF2B5EF4-FFF2-40B4-BE49-F238E27FC236}">
                    <a16:creationId xmlns:a16="http://schemas.microsoft.com/office/drawing/2014/main" id="{AA362627-B8DC-7836-DEF5-8256B325BB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9114" y="1475919"/>
                <a:ext cx="115189" cy="113963"/>
              </a:xfrm>
              <a:custGeom>
                <a:avLst/>
                <a:gdLst>
                  <a:gd name="T0" fmla="*/ 25 w 26"/>
                  <a:gd name="T1" fmla="*/ 10 h 26"/>
                  <a:gd name="T2" fmla="*/ 20 w 26"/>
                  <a:gd name="T3" fmla="*/ 12 h 26"/>
                  <a:gd name="T4" fmla="*/ 18 w 26"/>
                  <a:gd name="T5" fmla="*/ 12 h 26"/>
                  <a:gd name="T6" fmla="*/ 17 w 26"/>
                  <a:gd name="T7" fmla="*/ 10 h 26"/>
                  <a:gd name="T8" fmla="*/ 18 w 26"/>
                  <a:gd name="T9" fmla="*/ 8 h 26"/>
                  <a:gd name="T10" fmla="*/ 24 w 26"/>
                  <a:gd name="T11" fmla="*/ 6 h 26"/>
                  <a:gd name="T12" fmla="*/ 21 w 26"/>
                  <a:gd name="T13" fmla="*/ 3 h 26"/>
                  <a:gd name="T14" fmla="*/ 18 w 26"/>
                  <a:gd name="T15" fmla="*/ 2 h 26"/>
                  <a:gd name="T16" fmla="*/ 17 w 26"/>
                  <a:gd name="T17" fmla="*/ 6 h 26"/>
                  <a:gd name="T18" fmla="*/ 15 w 26"/>
                  <a:gd name="T19" fmla="*/ 10 h 26"/>
                  <a:gd name="T20" fmla="*/ 15 w 26"/>
                  <a:gd name="T21" fmla="*/ 6 h 26"/>
                  <a:gd name="T22" fmla="*/ 13 w 26"/>
                  <a:gd name="T23" fmla="*/ 5 h 26"/>
                  <a:gd name="T24" fmla="*/ 13 w 26"/>
                  <a:gd name="T25" fmla="*/ 3 h 26"/>
                  <a:gd name="T26" fmla="*/ 12 w 26"/>
                  <a:gd name="T27" fmla="*/ 3 h 26"/>
                  <a:gd name="T28" fmla="*/ 12 w 26"/>
                  <a:gd name="T29" fmla="*/ 5 h 26"/>
                  <a:gd name="T30" fmla="*/ 10 w 26"/>
                  <a:gd name="T31" fmla="*/ 6 h 26"/>
                  <a:gd name="T32" fmla="*/ 10 w 26"/>
                  <a:gd name="T33" fmla="*/ 10 h 26"/>
                  <a:gd name="T34" fmla="*/ 8 w 26"/>
                  <a:gd name="T35" fmla="*/ 6 h 26"/>
                  <a:gd name="T36" fmla="*/ 7 w 26"/>
                  <a:gd name="T37" fmla="*/ 2 h 26"/>
                  <a:gd name="T38" fmla="*/ 4 w 26"/>
                  <a:gd name="T39" fmla="*/ 3 h 26"/>
                  <a:gd name="T40" fmla="*/ 2 w 26"/>
                  <a:gd name="T41" fmla="*/ 6 h 26"/>
                  <a:gd name="T42" fmla="*/ 7 w 26"/>
                  <a:gd name="T43" fmla="*/ 8 h 26"/>
                  <a:gd name="T44" fmla="*/ 8 w 26"/>
                  <a:gd name="T45" fmla="*/ 10 h 26"/>
                  <a:gd name="T46" fmla="*/ 7 w 26"/>
                  <a:gd name="T47" fmla="*/ 12 h 26"/>
                  <a:gd name="T48" fmla="*/ 5 w 26"/>
                  <a:gd name="T49" fmla="*/ 12 h 26"/>
                  <a:gd name="T50" fmla="*/ 0 w 26"/>
                  <a:gd name="T51" fmla="*/ 10 h 26"/>
                  <a:gd name="T52" fmla="*/ 0 w 26"/>
                  <a:gd name="T53" fmla="*/ 14 h 26"/>
                  <a:gd name="T54" fmla="*/ 1 w 26"/>
                  <a:gd name="T55" fmla="*/ 17 h 26"/>
                  <a:gd name="T56" fmla="*/ 4 w 26"/>
                  <a:gd name="T57" fmla="*/ 15 h 26"/>
                  <a:gd name="T58" fmla="*/ 9 w 26"/>
                  <a:gd name="T59" fmla="*/ 14 h 26"/>
                  <a:gd name="T60" fmla="*/ 6 w 26"/>
                  <a:gd name="T61" fmla="*/ 16 h 26"/>
                  <a:gd name="T62" fmla="*/ 6 w 26"/>
                  <a:gd name="T63" fmla="*/ 18 h 26"/>
                  <a:gd name="T64" fmla="*/ 5 w 26"/>
                  <a:gd name="T65" fmla="*/ 20 h 26"/>
                  <a:gd name="T66" fmla="*/ 6 w 26"/>
                  <a:gd name="T67" fmla="*/ 21 h 26"/>
                  <a:gd name="T68" fmla="*/ 7 w 26"/>
                  <a:gd name="T69" fmla="*/ 19 h 26"/>
                  <a:gd name="T70" fmla="*/ 9 w 26"/>
                  <a:gd name="T71" fmla="*/ 20 h 26"/>
                  <a:gd name="T72" fmla="*/ 12 w 26"/>
                  <a:gd name="T73" fmla="*/ 17 h 26"/>
                  <a:gd name="T74" fmla="*/ 11 w 26"/>
                  <a:gd name="T75" fmla="*/ 21 h 26"/>
                  <a:gd name="T76" fmla="*/ 9 w 26"/>
                  <a:gd name="T77" fmla="*/ 25 h 26"/>
                  <a:gd name="T78" fmla="*/ 12 w 26"/>
                  <a:gd name="T79" fmla="*/ 26 h 26"/>
                  <a:gd name="T80" fmla="*/ 16 w 26"/>
                  <a:gd name="T81" fmla="*/ 26 h 26"/>
                  <a:gd name="T82" fmla="*/ 13 w 26"/>
                  <a:gd name="T83" fmla="*/ 20 h 26"/>
                  <a:gd name="T84" fmla="*/ 13 w 26"/>
                  <a:gd name="T85" fmla="*/ 18 h 26"/>
                  <a:gd name="T86" fmla="*/ 16 w 26"/>
                  <a:gd name="T87" fmla="*/ 17 h 26"/>
                  <a:gd name="T88" fmla="*/ 17 w 26"/>
                  <a:gd name="T89" fmla="*/ 19 h 26"/>
                  <a:gd name="T90" fmla="*/ 19 w 26"/>
                  <a:gd name="T91" fmla="*/ 24 h 26"/>
                  <a:gd name="T92" fmla="*/ 22 w 26"/>
                  <a:gd name="T93" fmla="*/ 22 h 26"/>
                  <a:gd name="T94" fmla="*/ 24 w 26"/>
                  <a:gd name="T95" fmla="*/ 18 h 26"/>
                  <a:gd name="T96" fmla="*/ 19 w 26"/>
                  <a:gd name="T97" fmla="*/ 18 h 26"/>
                  <a:gd name="T98" fmla="*/ 16 w 26"/>
                  <a:gd name="T99" fmla="*/ 15 h 26"/>
                  <a:gd name="T100" fmla="*/ 20 w 26"/>
                  <a:gd name="T101" fmla="*/ 16 h 26"/>
                  <a:gd name="T102" fmla="*/ 21 w 26"/>
                  <a:gd name="T103" fmla="*/ 14 h 26"/>
                  <a:gd name="T104" fmla="*/ 23 w 26"/>
                  <a:gd name="T105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26">
                    <a:moveTo>
                      <a:pt x="26" y="12"/>
                    </a:moveTo>
                    <a:cubicBezTo>
                      <a:pt x="23" y="12"/>
                      <a:pt x="23" y="12"/>
                      <a:pt x="23" y="12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1"/>
                      <a:pt x="16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1" y="10"/>
                      <a:pt x="10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7"/>
                      <a:pt x="11" y="17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4" y="17"/>
                      <a:pt x="15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4"/>
                      <a:pt x="17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6" y="14"/>
                      <a:pt x="26" y="14"/>
                      <a:pt x="26" y="14"/>
                    </a:cubicBezTo>
                    <a:lnTo>
                      <a:pt x="2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0" name="Freeform: Shape 118">
                <a:extLst>
                  <a:ext uri="{FF2B5EF4-FFF2-40B4-BE49-F238E27FC236}">
                    <a16:creationId xmlns:a16="http://schemas.microsoft.com/office/drawing/2014/main" id="{7DD6A219-0F2B-9F86-DBFA-9D79C7A0892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64072" y="3984339"/>
                <a:ext cx="278169" cy="136021"/>
              </a:xfrm>
              <a:custGeom>
                <a:avLst/>
                <a:gdLst>
                  <a:gd name="T0" fmla="*/ 54 w 63"/>
                  <a:gd name="T1" fmla="*/ 22 h 31"/>
                  <a:gd name="T2" fmla="*/ 63 w 63"/>
                  <a:gd name="T3" fmla="*/ 11 h 31"/>
                  <a:gd name="T4" fmla="*/ 54 w 63"/>
                  <a:gd name="T5" fmla="*/ 0 h 31"/>
                  <a:gd name="T6" fmla="*/ 54 w 63"/>
                  <a:gd name="T7" fmla="*/ 5 h 31"/>
                  <a:gd name="T8" fmla="*/ 58 w 63"/>
                  <a:gd name="T9" fmla="*/ 11 h 31"/>
                  <a:gd name="T10" fmla="*/ 54 w 63"/>
                  <a:gd name="T11" fmla="*/ 17 h 31"/>
                  <a:gd name="T12" fmla="*/ 54 w 63"/>
                  <a:gd name="T13" fmla="*/ 22 h 31"/>
                  <a:gd name="T14" fmla="*/ 26 w 63"/>
                  <a:gd name="T15" fmla="*/ 31 h 31"/>
                  <a:gd name="T16" fmla="*/ 47 w 63"/>
                  <a:gd name="T17" fmla="*/ 21 h 31"/>
                  <a:gd name="T18" fmla="*/ 52 w 63"/>
                  <a:gd name="T19" fmla="*/ 22 h 31"/>
                  <a:gd name="T20" fmla="*/ 54 w 63"/>
                  <a:gd name="T21" fmla="*/ 22 h 31"/>
                  <a:gd name="T22" fmla="*/ 54 w 63"/>
                  <a:gd name="T23" fmla="*/ 17 h 31"/>
                  <a:gd name="T24" fmla="*/ 52 w 63"/>
                  <a:gd name="T25" fmla="*/ 17 h 31"/>
                  <a:gd name="T26" fmla="*/ 50 w 63"/>
                  <a:gd name="T27" fmla="*/ 17 h 31"/>
                  <a:gd name="T28" fmla="*/ 53 w 63"/>
                  <a:gd name="T29" fmla="*/ 5 h 31"/>
                  <a:gd name="T30" fmla="*/ 53 w 63"/>
                  <a:gd name="T31" fmla="*/ 5 h 31"/>
                  <a:gd name="T32" fmla="*/ 53 w 63"/>
                  <a:gd name="T33" fmla="*/ 5 h 31"/>
                  <a:gd name="T34" fmla="*/ 54 w 63"/>
                  <a:gd name="T35" fmla="*/ 5 h 31"/>
                  <a:gd name="T36" fmla="*/ 54 w 63"/>
                  <a:gd name="T37" fmla="*/ 0 h 31"/>
                  <a:gd name="T38" fmla="*/ 52 w 63"/>
                  <a:gd name="T39" fmla="*/ 0 h 31"/>
                  <a:gd name="T40" fmla="*/ 52 w 63"/>
                  <a:gd name="T41" fmla="*/ 0 h 31"/>
                  <a:gd name="T42" fmla="*/ 0 w 63"/>
                  <a:gd name="T43" fmla="*/ 0 h 31"/>
                  <a:gd name="T44" fmla="*/ 0 w 63"/>
                  <a:gd name="T45" fmla="*/ 5 h 31"/>
                  <a:gd name="T46" fmla="*/ 26 w 63"/>
                  <a:gd name="T4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3" h="31">
                    <a:moveTo>
                      <a:pt x="54" y="22"/>
                    </a:moveTo>
                    <a:cubicBezTo>
                      <a:pt x="59" y="21"/>
                      <a:pt x="63" y="16"/>
                      <a:pt x="63" y="11"/>
                    </a:cubicBezTo>
                    <a:cubicBezTo>
                      <a:pt x="63" y="5"/>
                      <a:pt x="59" y="1"/>
                      <a:pt x="54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6" y="6"/>
                      <a:pt x="58" y="8"/>
                      <a:pt x="58" y="11"/>
                    </a:cubicBezTo>
                    <a:cubicBezTo>
                      <a:pt x="58" y="14"/>
                      <a:pt x="56" y="16"/>
                      <a:pt x="54" y="17"/>
                    </a:cubicBezTo>
                    <a:lnTo>
                      <a:pt x="54" y="22"/>
                    </a:lnTo>
                    <a:close/>
                    <a:moveTo>
                      <a:pt x="26" y="31"/>
                    </a:moveTo>
                    <a:cubicBezTo>
                      <a:pt x="35" y="31"/>
                      <a:pt x="42" y="27"/>
                      <a:pt x="47" y="21"/>
                    </a:cubicBezTo>
                    <a:cubicBezTo>
                      <a:pt x="49" y="22"/>
                      <a:pt x="50" y="22"/>
                      <a:pt x="52" y="22"/>
                    </a:cubicBezTo>
                    <a:cubicBezTo>
                      <a:pt x="53" y="22"/>
                      <a:pt x="53" y="22"/>
                      <a:pt x="54" y="22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3" y="17"/>
                      <a:pt x="53" y="17"/>
                      <a:pt x="52" y="17"/>
                    </a:cubicBezTo>
                    <a:cubicBezTo>
                      <a:pt x="51" y="17"/>
                      <a:pt x="50" y="17"/>
                      <a:pt x="50" y="17"/>
                    </a:cubicBezTo>
                    <a:cubicBezTo>
                      <a:pt x="52" y="13"/>
                      <a:pt x="53" y="9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5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3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5"/>
                    </a:cubicBezTo>
                    <a:cubicBezTo>
                      <a:pt x="0" y="19"/>
                      <a:pt x="12" y="31"/>
                      <a:pt x="26" y="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1" name="Rectangle 119">
                <a:extLst>
                  <a:ext uri="{FF2B5EF4-FFF2-40B4-BE49-F238E27FC236}">
                    <a16:creationId xmlns:a16="http://schemas.microsoft.com/office/drawing/2014/main" id="{52D788CD-EA40-0AD6-B61E-B7B5973BD16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64072" y="4133840"/>
                <a:ext cx="251210" cy="2205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2" name="Freeform: Shape 120">
                <a:extLst>
                  <a:ext uri="{FF2B5EF4-FFF2-40B4-BE49-F238E27FC236}">
                    <a16:creationId xmlns:a16="http://schemas.microsoft.com/office/drawing/2014/main" id="{39EE4437-5E8E-6A2F-0A9B-ABD288D9E76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21666" y="3921843"/>
                <a:ext cx="44115" cy="52693"/>
              </a:xfrm>
              <a:custGeom>
                <a:avLst/>
                <a:gdLst>
                  <a:gd name="T0" fmla="*/ 3 w 10"/>
                  <a:gd name="T1" fmla="*/ 6 h 12"/>
                  <a:gd name="T2" fmla="*/ 5 w 10"/>
                  <a:gd name="T3" fmla="*/ 11 h 12"/>
                  <a:gd name="T4" fmla="*/ 9 w 10"/>
                  <a:gd name="T5" fmla="*/ 2 h 12"/>
                  <a:gd name="T6" fmla="*/ 9 w 10"/>
                  <a:gd name="T7" fmla="*/ 0 h 12"/>
                  <a:gd name="T8" fmla="*/ 3 w 10"/>
                  <a:gd name="T9" fmla="*/ 1 h 12"/>
                  <a:gd name="T10" fmla="*/ 3 w 10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2">
                    <a:moveTo>
                      <a:pt x="3" y="6"/>
                    </a:moveTo>
                    <a:cubicBezTo>
                      <a:pt x="0" y="7"/>
                      <a:pt x="2" y="12"/>
                      <a:pt x="5" y="11"/>
                    </a:cubicBezTo>
                    <a:cubicBezTo>
                      <a:pt x="9" y="9"/>
                      <a:pt x="10" y="5"/>
                      <a:pt x="9" y="2"/>
                    </a:cubicBezTo>
                    <a:cubicBezTo>
                      <a:pt x="9" y="1"/>
                      <a:pt x="9" y="1"/>
                      <a:pt x="9" y="0"/>
                    </a:cubicBezTo>
                    <a:cubicBezTo>
                      <a:pt x="7" y="1"/>
                      <a:pt x="5" y="1"/>
                      <a:pt x="3" y="1"/>
                    </a:cubicBezTo>
                    <a:cubicBezTo>
                      <a:pt x="4" y="3"/>
                      <a:pt x="5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3" name="Freeform: Shape 121">
                <a:extLst>
                  <a:ext uri="{FF2B5EF4-FFF2-40B4-BE49-F238E27FC236}">
                    <a16:creationId xmlns:a16="http://schemas.microsoft.com/office/drawing/2014/main" id="{3C550776-BC6A-8D4B-444B-F10FD36F615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87839" y="3908364"/>
                <a:ext cx="44115" cy="66172"/>
              </a:xfrm>
              <a:custGeom>
                <a:avLst/>
                <a:gdLst>
                  <a:gd name="T0" fmla="*/ 3 w 10"/>
                  <a:gd name="T1" fmla="*/ 9 h 15"/>
                  <a:gd name="T2" fmla="*/ 5 w 10"/>
                  <a:gd name="T3" fmla="*/ 14 h 15"/>
                  <a:gd name="T4" fmla="*/ 9 w 10"/>
                  <a:gd name="T5" fmla="*/ 5 h 15"/>
                  <a:gd name="T6" fmla="*/ 7 w 10"/>
                  <a:gd name="T7" fmla="*/ 0 h 15"/>
                  <a:gd name="T8" fmla="*/ 2 w 10"/>
                  <a:gd name="T9" fmla="*/ 1 h 15"/>
                  <a:gd name="T10" fmla="*/ 3 w 10"/>
                  <a:gd name="T11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5">
                    <a:moveTo>
                      <a:pt x="3" y="9"/>
                    </a:moveTo>
                    <a:cubicBezTo>
                      <a:pt x="0" y="10"/>
                      <a:pt x="2" y="15"/>
                      <a:pt x="5" y="14"/>
                    </a:cubicBezTo>
                    <a:cubicBezTo>
                      <a:pt x="9" y="12"/>
                      <a:pt x="10" y="8"/>
                      <a:pt x="9" y="5"/>
                    </a:cubicBezTo>
                    <a:cubicBezTo>
                      <a:pt x="9" y="3"/>
                      <a:pt x="8" y="2"/>
                      <a:pt x="7" y="0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4"/>
                      <a:pt x="5" y="8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4" name="Freeform: Shape 122">
                <a:extLst>
                  <a:ext uri="{FF2B5EF4-FFF2-40B4-BE49-F238E27FC236}">
                    <a16:creationId xmlns:a16="http://schemas.microsoft.com/office/drawing/2014/main" id="{72123514-7174-C2B2-CA02-E4BEFAE3F7A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75037" y="3467215"/>
                <a:ext cx="75976" cy="35537"/>
              </a:xfrm>
              <a:custGeom>
                <a:avLst/>
                <a:gdLst>
                  <a:gd name="T0" fmla="*/ 0 w 62"/>
                  <a:gd name="T1" fmla="*/ 18 h 29"/>
                  <a:gd name="T2" fmla="*/ 22 w 62"/>
                  <a:gd name="T3" fmla="*/ 29 h 29"/>
                  <a:gd name="T4" fmla="*/ 62 w 62"/>
                  <a:gd name="T5" fmla="*/ 29 h 29"/>
                  <a:gd name="T6" fmla="*/ 7 w 62"/>
                  <a:gd name="T7" fmla="*/ 0 h 29"/>
                  <a:gd name="T8" fmla="*/ 0 w 62"/>
                  <a:gd name="T9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9">
                    <a:moveTo>
                      <a:pt x="0" y="18"/>
                    </a:moveTo>
                    <a:lnTo>
                      <a:pt x="22" y="29"/>
                    </a:lnTo>
                    <a:lnTo>
                      <a:pt x="62" y="29"/>
                    </a:lnTo>
                    <a:lnTo>
                      <a:pt x="7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5" name="Freeform: Shape 123">
                <a:extLst>
                  <a:ext uri="{FF2B5EF4-FFF2-40B4-BE49-F238E27FC236}">
                    <a16:creationId xmlns:a16="http://schemas.microsoft.com/office/drawing/2014/main" id="{9CDE6DC2-119F-5650-A10F-03C868E3B5A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75037" y="3506428"/>
                <a:ext cx="186263" cy="93131"/>
              </a:xfrm>
              <a:custGeom>
                <a:avLst/>
                <a:gdLst>
                  <a:gd name="T0" fmla="*/ 62 w 152"/>
                  <a:gd name="T1" fmla="*/ 76 h 76"/>
                  <a:gd name="T2" fmla="*/ 123 w 152"/>
                  <a:gd name="T3" fmla="*/ 76 h 76"/>
                  <a:gd name="T4" fmla="*/ 123 w 152"/>
                  <a:gd name="T5" fmla="*/ 62 h 76"/>
                  <a:gd name="T6" fmla="*/ 152 w 152"/>
                  <a:gd name="T7" fmla="*/ 62 h 76"/>
                  <a:gd name="T8" fmla="*/ 152 w 152"/>
                  <a:gd name="T9" fmla="*/ 15 h 76"/>
                  <a:gd name="T10" fmla="*/ 123 w 152"/>
                  <a:gd name="T11" fmla="*/ 15 h 76"/>
                  <a:gd name="T12" fmla="*/ 123 w 152"/>
                  <a:gd name="T13" fmla="*/ 0 h 76"/>
                  <a:gd name="T14" fmla="*/ 69 w 152"/>
                  <a:gd name="T15" fmla="*/ 0 h 76"/>
                  <a:gd name="T16" fmla="*/ 62 w 152"/>
                  <a:gd name="T17" fmla="*/ 0 h 76"/>
                  <a:gd name="T18" fmla="*/ 62 w 152"/>
                  <a:gd name="T19" fmla="*/ 29 h 76"/>
                  <a:gd name="T20" fmla="*/ 90 w 152"/>
                  <a:gd name="T21" fmla="*/ 29 h 76"/>
                  <a:gd name="T22" fmla="*/ 90 w 152"/>
                  <a:gd name="T23" fmla="*/ 47 h 76"/>
                  <a:gd name="T24" fmla="*/ 62 w 152"/>
                  <a:gd name="T25" fmla="*/ 47 h 76"/>
                  <a:gd name="T26" fmla="*/ 62 w 152"/>
                  <a:gd name="T27" fmla="*/ 76 h 76"/>
                  <a:gd name="T28" fmla="*/ 0 w 152"/>
                  <a:gd name="T29" fmla="*/ 76 h 76"/>
                  <a:gd name="T30" fmla="*/ 62 w 152"/>
                  <a:gd name="T31" fmla="*/ 76 h 76"/>
                  <a:gd name="T32" fmla="*/ 62 w 152"/>
                  <a:gd name="T33" fmla="*/ 47 h 76"/>
                  <a:gd name="T34" fmla="*/ 29 w 152"/>
                  <a:gd name="T35" fmla="*/ 47 h 76"/>
                  <a:gd name="T36" fmla="*/ 29 w 152"/>
                  <a:gd name="T37" fmla="*/ 29 h 76"/>
                  <a:gd name="T38" fmla="*/ 29 w 152"/>
                  <a:gd name="T39" fmla="*/ 29 h 76"/>
                  <a:gd name="T40" fmla="*/ 62 w 152"/>
                  <a:gd name="T41" fmla="*/ 29 h 76"/>
                  <a:gd name="T42" fmla="*/ 62 w 152"/>
                  <a:gd name="T43" fmla="*/ 0 h 76"/>
                  <a:gd name="T44" fmla="*/ 33 w 152"/>
                  <a:gd name="T45" fmla="*/ 0 h 76"/>
                  <a:gd name="T46" fmla="*/ 0 w 152"/>
                  <a:gd name="T47" fmla="*/ 0 h 76"/>
                  <a:gd name="T48" fmla="*/ 0 w 152"/>
                  <a:gd name="T4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76">
                    <a:moveTo>
                      <a:pt x="62" y="76"/>
                    </a:moveTo>
                    <a:lnTo>
                      <a:pt x="123" y="76"/>
                    </a:lnTo>
                    <a:lnTo>
                      <a:pt x="123" y="62"/>
                    </a:lnTo>
                    <a:lnTo>
                      <a:pt x="152" y="62"/>
                    </a:lnTo>
                    <a:lnTo>
                      <a:pt x="152" y="15"/>
                    </a:lnTo>
                    <a:lnTo>
                      <a:pt x="123" y="15"/>
                    </a:lnTo>
                    <a:lnTo>
                      <a:pt x="123" y="0"/>
                    </a:lnTo>
                    <a:lnTo>
                      <a:pt x="69" y="0"/>
                    </a:lnTo>
                    <a:lnTo>
                      <a:pt x="62" y="0"/>
                    </a:lnTo>
                    <a:lnTo>
                      <a:pt x="62" y="29"/>
                    </a:lnTo>
                    <a:lnTo>
                      <a:pt x="90" y="29"/>
                    </a:lnTo>
                    <a:lnTo>
                      <a:pt x="90" y="47"/>
                    </a:lnTo>
                    <a:lnTo>
                      <a:pt x="62" y="47"/>
                    </a:lnTo>
                    <a:lnTo>
                      <a:pt x="62" y="76"/>
                    </a:lnTo>
                    <a:close/>
                    <a:moveTo>
                      <a:pt x="0" y="76"/>
                    </a:moveTo>
                    <a:lnTo>
                      <a:pt x="62" y="76"/>
                    </a:lnTo>
                    <a:lnTo>
                      <a:pt x="62" y="47"/>
                    </a:lnTo>
                    <a:lnTo>
                      <a:pt x="29" y="47"/>
                    </a:lnTo>
                    <a:lnTo>
                      <a:pt x="29" y="29"/>
                    </a:lnTo>
                    <a:lnTo>
                      <a:pt x="29" y="29"/>
                    </a:lnTo>
                    <a:lnTo>
                      <a:pt x="62" y="29"/>
                    </a:lnTo>
                    <a:lnTo>
                      <a:pt x="62" y="0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7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6" name="Freeform: Shape 124">
                <a:extLst>
                  <a:ext uri="{FF2B5EF4-FFF2-40B4-BE49-F238E27FC236}">
                    <a16:creationId xmlns:a16="http://schemas.microsoft.com/office/drawing/2014/main" id="{353F8246-90C9-4C60-F920-70EF790A285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064298" y="1038447"/>
                <a:ext cx="115189" cy="118865"/>
              </a:xfrm>
              <a:custGeom>
                <a:avLst/>
                <a:gdLst>
                  <a:gd name="T0" fmla="*/ 23 w 26"/>
                  <a:gd name="T1" fmla="*/ 19 h 27"/>
                  <a:gd name="T2" fmla="*/ 25 w 26"/>
                  <a:gd name="T3" fmla="*/ 20 h 27"/>
                  <a:gd name="T4" fmla="*/ 22 w 26"/>
                  <a:gd name="T5" fmla="*/ 24 h 27"/>
                  <a:gd name="T6" fmla="*/ 20 w 26"/>
                  <a:gd name="T7" fmla="*/ 22 h 27"/>
                  <a:gd name="T8" fmla="*/ 17 w 26"/>
                  <a:gd name="T9" fmla="*/ 24 h 27"/>
                  <a:gd name="T10" fmla="*/ 17 w 26"/>
                  <a:gd name="T11" fmla="*/ 26 h 27"/>
                  <a:gd name="T12" fmla="*/ 13 w 26"/>
                  <a:gd name="T13" fmla="*/ 27 h 27"/>
                  <a:gd name="T14" fmla="*/ 13 w 26"/>
                  <a:gd name="T15" fmla="*/ 21 h 27"/>
                  <a:gd name="T16" fmla="*/ 19 w 26"/>
                  <a:gd name="T17" fmla="*/ 18 h 27"/>
                  <a:gd name="T18" fmla="*/ 18 w 26"/>
                  <a:gd name="T19" fmla="*/ 8 h 27"/>
                  <a:gd name="T20" fmla="*/ 18 w 26"/>
                  <a:gd name="T21" fmla="*/ 8 h 27"/>
                  <a:gd name="T22" fmla="*/ 15 w 26"/>
                  <a:gd name="T23" fmla="*/ 6 h 27"/>
                  <a:gd name="T24" fmla="*/ 13 w 26"/>
                  <a:gd name="T25" fmla="*/ 6 h 27"/>
                  <a:gd name="T26" fmla="*/ 13 w 26"/>
                  <a:gd name="T27" fmla="*/ 0 h 27"/>
                  <a:gd name="T28" fmla="*/ 14 w 26"/>
                  <a:gd name="T29" fmla="*/ 0 h 27"/>
                  <a:gd name="T30" fmla="*/ 15 w 26"/>
                  <a:gd name="T31" fmla="*/ 2 h 27"/>
                  <a:gd name="T32" fmla="*/ 18 w 26"/>
                  <a:gd name="T33" fmla="*/ 3 h 27"/>
                  <a:gd name="T34" fmla="*/ 20 w 26"/>
                  <a:gd name="T35" fmla="*/ 2 h 27"/>
                  <a:gd name="T36" fmla="*/ 23 w 26"/>
                  <a:gd name="T37" fmla="*/ 5 h 27"/>
                  <a:gd name="T38" fmla="*/ 22 w 26"/>
                  <a:gd name="T39" fmla="*/ 7 h 27"/>
                  <a:gd name="T40" fmla="*/ 24 w 26"/>
                  <a:gd name="T41" fmla="*/ 10 h 27"/>
                  <a:gd name="T42" fmla="*/ 26 w 26"/>
                  <a:gd name="T43" fmla="*/ 10 h 27"/>
                  <a:gd name="T44" fmla="*/ 26 w 26"/>
                  <a:gd name="T45" fmla="*/ 15 h 27"/>
                  <a:gd name="T46" fmla="*/ 24 w 26"/>
                  <a:gd name="T47" fmla="*/ 15 h 27"/>
                  <a:gd name="T48" fmla="*/ 23 w 26"/>
                  <a:gd name="T49" fmla="*/ 19 h 27"/>
                  <a:gd name="T50" fmla="*/ 13 w 26"/>
                  <a:gd name="T51" fmla="*/ 27 h 27"/>
                  <a:gd name="T52" fmla="*/ 12 w 26"/>
                  <a:gd name="T53" fmla="*/ 27 h 27"/>
                  <a:gd name="T54" fmla="*/ 12 w 26"/>
                  <a:gd name="T55" fmla="*/ 25 h 27"/>
                  <a:gd name="T56" fmla="*/ 8 w 26"/>
                  <a:gd name="T57" fmla="*/ 24 h 27"/>
                  <a:gd name="T58" fmla="*/ 7 w 26"/>
                  <a:gd name="T59" fmla="*/ 25 h 27"/>
                  <a:gd name="T60" fmla="*/ 3 w 26"/>
                  <a:gd name="T61" fmla="*/ 22 h 27"/>
                  <a:gd name="T62" fmla="*/ 4 w 26"/>
                  <a:gd name="T63" fmla="*/ 20 h 27"/>
                  <a:gd name="T64" fmla="*/ 2 w 26"/>
                  <a:gd name="T65" fmla="*/ 17 h 27"/>
                  <a:gd name="T66" fmla="*/ 0 w 26"/>
                  <a:gd name="T67" fmla="*/ 17 h 27"/>
                  <a:gd name="T68" fmla="*/ 0 w 26"/>
                  <a:gd name="T69" fmla="*/ 12 h 27"/>
                  <a:gd name="T70" fmla="*/ 2 w 26"/>
                  <a:gd name="T71" fmla="*/ 12 h 27"/>
                  <a:gd name="T72" fmla="*/ 3 w 26"/>
                  <a:gd name="T73" fmla="*/ 8 h 27"/>
                  <a:gd name="T74" fmla="*/ 2 w 26"/>
                  <a:gd name="T75" fmla="*/ 7 h 27"/>
                  <a:gd name="T76" fmla="*/ 5 w 26"/>
                  <a:gd name="T77" fmla="*/ 3 h 27"/>
                  <a:gd name="T78" fmla="*/ 6 w 26"/>
                  <a:gd name="T79" fmla="*/ 4 h 27"/>
                  <a:gd name="T80" fmla="*/ 10 w 26"/>
                  <a:gd name="T81" fmla="*/ 3 h 27"/>
                  <a:gd name="T82" fmla="*/ 10 w 26"/>
                  <a:gd name="T83" fmla="*/ 1 h 27"/>
                  <a:gd name="T84" fmla="*/ 13 w 26"/>
                  <a:gd name="T85" fmla="*/ 0 h 27"/>
                  <a:gd name="T86" fmla="*/ 13 w 26"/>
                  <a:gd name="T87" fmla="*/ 6 h 27"/>
                  <a:gd name="T88" fmla="*/ 7 w 26"/>
                  <a:gd name="T89" fmla="*/ 9 h 27"/>
                  <a:gd name="T90" fmla="*/ 8 w 26"/>
                  <a:gd name="T91" fmla="*/ 19 h 27"/>
                  <a:gd name="T92" fmla="*/ 11 w 26"/>
                  <a:gd name="T93" fmla="*/ 21 h 27"/>
                  <a:gd name="T94" fmla="*/ 13 w 26"/>
                  <a:gd name="T95" fmla="*/ 21 h 27"/>
                  <a:gd name="T96" fmla="*/ 13 w 26"/>
                  <a:gd name="T9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" h="27">
                    <a:moveTo>
                      <a:pt x="23" y="19"/>
                    </a:moveTo>
                    <a:cubicBezTo>
                      <a:pt x="25" y="20"/>
                      <a:pt x="25" y="20"/>
                      <a:pt x="25" y="20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9" y="23"/>
                      <a:pt x="18" y="24"/>
                      <a:pt x="17" y="24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5" y="21"/>
                      <a:pt x="17" y="20"/>
                      <a:pt x="19" y="18"/>
                    </a:cubicBezTo>
                    <a:cubicBezTo>
                      <a:pt x="22" y="15"/>
                      <a:pt x="21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7"/>
                      <a:pt x="16" y="7"/>
                      <a:pt x="15" y="6"/>
                    </a:cubicBezTo>
                    <a:cubicBezTo>
                      <a:pt x="15" y="6"/>
                      <a:pt x="14" y="6"/>
                      <a:pt x="13" y="6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2"/>
                      <a:pt x="17" y="3"/>
                      <a:pt x="18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3" y="8"/>
                      <a:pt x="24" y="9"/>
                      <a:pt x="24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6"/>
                      <a:pt x="24" y="18"/>
                      <a:pt x="23" y="19"/>
                    </a:cubicBezTo>
                    <a:close/>
                    <a:moveTo>
                      <a:pt x="13" y="27"/>
                    </a:move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0" y="25"/>
                      <a:pt x="9" y="24"/>
                      <a:pt x="8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3" y="19"/>
                      <a:pt x="3" y="18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1"/>
                      <a:pt x="2" y="9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8" y="3"/>
                      <a:pt x="10" y="3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1" y="6"/>
                      <a:pt x="9" y="7"/>
                      <a:pt x="7" y="9"/>
                    </a:cubicBezTo>
                    <a:cubicBezTo>
                      <a:pt x="5" y="12"/>
                      <a:pt x="5" y="17"/>
                      <a:pt x="8" y="19"/>
                    </a:cubicBezTo>
                    <a:cubicBezTo>
                      <a:pt x="9" y="20"/>
                      <a:pt x="10" y="20"/>
                      <a:pt x="11" y="21"/>
                    </a:cubicBezTo>
                    <a:cubicBezTo>
                      <a:pt x="12" y="21"/>
                      <a:pt x="12" y="21"/>
                      <a:pt x="13" y="21"/>
                    </a:cubicBezTo>
                    <a:lnTo>
                      <a:pt x="13" y="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7" name="Freeform: Shape 125">
                <a:extLst>
                  <a:ext uri="{FF2B5EF4-FFF2-40B4-BE49-F238E27FC236}">
                    <a16:creationId xmlns:a16="http://schemas.microsoft.com/office/drawing/2014/main" id="{942BB8BA-B732-6E2F-216C-3DFE2FAB5B0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30696" y="1236964"/>
                <a:ext cx="137246" cy="101709"/>
              </a:xfrm>
              <a:custGeom>
                <a:avLst/>
                <a:gdLst>
                  <a:gd name="T0" fmla="*/ 16 w 31"/>
                  <a:gd name="T1" fmla="*/ 0 h 23"/>
                  <a:gd name="T2" fmla="*/ 0 w 31"/>
                  <a:gd name="T3" fmla="*/ 15 h 23"/>
                  <a:gd name="T4" fmla="*/ 2 w 31"/>
                  <a:gd name="T5" fmla="*/ 23 h 23"/>
                  <a:gd name="T6" fmla="*/ 2 w 31"/>
                  <a:gd name="T7" fmla="*/ 19 h 23"/>
                  <a:gd name="T8" fmla="*/ 3 w 31"/>
                  <a:gd name="T9" fmla="*/ 17 h 23"/>
                  <a:gd name="T10" fmla="*/ 3 w 31"/>
                  <a:gd name="T11" fmla="*/ 15 h 23"/>
                  <a:gd name="T12" fmla="*/ 16 w 31"/>
                  <a:gd name="T13" fmla="*/ 3 h 23"/>
                  <a:gd name="T14" fmla="*/ 28 w 31"/>
                  <a:gd name="T15" fmla="*/ 15 h 23"/>
                  <a:gd name="T16" fmla="*/ 28 w 31"/>
                  <a:gd name="T17" fmla="*/ 17 h 23"/>
                  <a:gd name="T18" fmla="*/ 29 w 31"/>
                  <a:gd name="T19" fmla="*/ 19 h 23"/>
                  <a:gd name="T20" fmla="*/ 29 w 31"/>
                  <a:gd name="T21" fmla="*/ 23 h 23"/>
                  <a:gd name="T22" fmla="*/ 31 w 31"/>
                  <a:gd name="T23" fmla="*/ 15 h 23"/>
                  <a:gd name="T24" fmla="*/ 16 w 31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23">
                    <a:moveTo>
                      <a:pt x="16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18"/>
                      <a:pt x="1" y="21"/>
                      <a:pt x="2" y="2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8"/>
                      <a:pt x="3" y="17"/>
                      <a:pt x="3" y="17"/>
                    </a:cubicBezTo>
                    <a:cubicBezTo>
                      <a:pt x="3" y="16"/>
                      <a:pt x="3" y="16"/>
                      <a:pt x="3" y="15"/>
                    </a:cubicBezTo>
                    <a:cubicBezTo>
                      <a:pt x="3" y="8"/>
                      <a:pt x="9" y="3"/>
                      <a:pt x="16" y="3"/>
                    </a:cubicBezTo>
                    <a:cubicBezTo>
                      <a:pt x="23" y="3"/>
                      <a:pt x="28" y="8"/>
                      <a:pt x="28" y="15"/>
                    </a:cubicBezTo>
                    <a:cubicBezTo>
                      <a:pt x="28" y="16"/>
                      <a:pt x="28" y="16"/>
                      <a:pt x="28" y="17"/>
                    </a:cubicBezTo>
                    <a:cubicBezTo>
                      <a:pt x="29" y="17"/>
                      <a:pt x="29" y="18"/>
                      <a:pt x="29" y="19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0" y="21"/>
                      <a:pt x="31" y="18"/>
                      <a:pt x="31" y="15"/>
                    </a:cubicBezTo>
                    <a:cubicBezTo>
                      <a:pt x="31" y="7"/>
                      <a:pt x="24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8" name="Freeform: Shape 126">
                <a:extLst>
                  <a:ext uri="{FF2B5EF4-FFF2-40B4-BE49-F238E27FC236}">
                    <a16:creationId xmlns:a16="http://schemas.microsoft.com/office/drawing/2014/main" id="{AAD147BF-AAF8-6D09-B962-ABD227A08E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44176" y="1308038"/>
                <a:ext cx="30635" cy="52693"/>
              </a:xfrm>
              <a:custGeom>
                <a:avLst/>
                <a:gdLst>
                  <a:gd name="T0" fmla="*/ 0 w 7"/>
                  <a:gd name="T1" fmla="*/ 2 h 12"/>
                  <a:gd name="T2" fmla="*/ 0 w 7"/>
                  <a:gd name="T3" fmla="*/ 3 h 12"/>
                  <a:gd name="T4" fmla="*/ 0 w 7"/>
                  <a:gd name="T5" fmla="*/ 7 h 12"/>
                  <a:gd name="T6" fmla="*/ 0 w 7"/>
                  <a:gd name="T7" fmla="*/ 8 h 12"/>
                  <a:gd name="T8" fmla="*/ 5 w 7"/>
                  <a:gd name="T9" fmla="*/ 12 h 12"/>
                  <a:gd name="T10" fmla="*/ 7 w 7"/>
                  <a:gd name="T11" fmla="*/ 12 h 12"/>
                  <a:gd name="T12" fmla="*/ 7 w 7"/>
                  <a:gd name="T13" fmla="*/ 0 h 12"/>
                  <a:gd name="T14" fmla="*/ 5 w 7"/>
                  <a:gd name="T15" fmla="*/ 0 h 12"/>
                  <a:gd name="T16" fmla="*/ 0 w 7"/>
                  <a:gd name="T17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2" y="12"/>
                      <a:pt x="5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9" name="Freeform: Shape 127">
                <a:extLst>
                  <a:ext uri="{FF2B5EF4-FFF2-40B4-BE49-F238E27FC236}">
                    <a16:creationId xmlns:a16="http://schemas.microsoft.com/office/drawing/2014/main" id="{4F3B9590-6715-62AB-FF52-6D55203ED8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23828" y="1308038"/>
                <a:ext cx="30635" cy="52693"/>
              </a:xfrm>
              <a:custGeom>
                <a:avLst/>
                <a:gdLst>
                  <a:gd name="T0" fmla="*/ 7 w 7"/>
                  <a:gd name="T1" fmla="*/ 8 h 12"/>
                  <a:gd name="T2" fmla="*/ 7 w 7"/>
                  <a:gd name="T3" fmla="*/ 7 h 12"/>
                  <a:gd name="T4" fmla="*/ 7 w 7"/>
                  <a:gd name="T5" fmla="*/ 3 h 12"/>
                  <a:gd name="T6" fmla="*/ 7 w 7"/>
                  <a:gd name="T7" fmla="*/ 2 h 12"/>
                  <a:gd name="T8" fmla="*/ 2 w 7"/>
                  <a:gd name="T9" fmla="*/ 0 h 12"/>
                  <a:gd name="T10" fmla="*/ 0 w 7"/>
                  <a:gd name="T11" fmla="*/ 0 h 12"/>
                  <a:gd name="T12" fmla="*/ 0 w 7"/>
                  <a:gd name="T13" fmla="*/ 12 h 12"/>
                  <a:gd name="T14" fmla="*/ 2 w 7"/>
                  <a:gd name="T15" fmla="*/ 12 h 12"/>
                  <a:gd name="T16" fmla="*/ 7 w 7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7" y="8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5" y="12"/>
                      <a:pt x="7" y="10"/>
                      <a:pt x="7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0" name="Freeform: Shape 128">
                <a:extLst>
                  <a:ext uri="{FF2B5EF4-FFF2-40B4-BE49-F238E27FC236}">
                    <a16:creationId xmlns:a16="http://schemas.microsoft.com/office/drawing/2014/main" id="{2794F4FD-0515-23D4-8854-4D086B0C8EB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87034" y="2883918"/>
                <a:ext cx="186263" cy="137246"/>
              </a:xfrm>
              <a:custGeom>
                <a:avLst/>
                <a:gdLst>
                  <a:gd name="T0" fmla="*/ 28 w 42"/>
                  <a:gd name="T1" fmla="*/ 31 h 31"/>
                  <a:gd name="T2" fmla="*/ 42 w 42"/>
                  <a:gd name="T3" fmla="*/ 31 h 31"/>
                  <a:gd name="T4" fmla="*/ 42 w 42"/>
                  <a:gd name="T5" fmla="*/ 0 h 31"/>
                  <a:gd name="T6" fmla="*/ 28 w 42"/>
                  <a:gd name="T7" fmla="*/ 0 h 31"/>
                  <a:gd name="T8" fmla="*/ 28 w 42"/>
                  <a:gd name="T9" fmla="*/ 13 h 31"/>
                  <a:gd name="T10" fmla="*/ 38 w 42"/>
                  <a:gd name="T11" fmla="*/ 27 h 31"/>
                  <a:gd name="T12" fmla="*/ 28 w 42"/>
                  <a:gd name="T13" fmla="*/ 27 h 31"/>
                  <a:gd name="T14" fmla="*/ 28 w 42"/>
                  <a:gd name="T15" fmla="*/ 31 h 31"/>
                  <a:gd name="T16" fmla="*/ 19 w 42"/>
                  <a:gd name="T17" fmla="*/ 31 h 31"/>
                  <a:gd name="T18" fmla="*/ 28 w 42"/>
                  <a:gd name="T19" fmla="*/ 31 h 31"/>
                  <a:gd name="T20" fmla="*/ 28 w 42"/>
                  <a:gd name="T21" fmla="*/ 27 h 31"/>
                  <a:gd name="T22" fmla="*/ 22 w 42"/>
                  <a:gd name="T23" fmla="*/ 27 h 31"/>
                  <a:gd name="T24" fmla="*/ 21 w 42"/>
                  <a:gd name="T25" fmla="*/ 26 h 31"/>
                  <a:gd name="T26" fmla="*/ 19 w 42"/>
                  <a:gd name="T27" fmla="*/ 23 h 31"/>
                  <a:gd name="T28" fmla="*/ 19 w 42"/>
                  <a:gd name="T29" fmla="*/ 25 h 31"/>
                  <a:gd name="T30" fmla="*/ 20 w 42"/>
                  <a:gd name="T31" fmla="*/ 27 h 31"/>
                  <a:gd name="T32" fmla="*/ 19 w 42"/>
                  <a:gd name="T33" fmla="*/ 27 h 31"/>
                  <a:gd name="T34" fmla="*/ 19 w 42"/>
                  <a:gd name="T35" fmla="*/ 31 h 31"/>
                  <a:gd name="T36" fmla="*/ 28 w 42"/>
                  <a:gd name="T37" fmla="*/ 0 h 31"/>
                  <a:gd name="T38" fmla="*/ 19 w 42"/>
                  <a:gd name="T39" fmla="*/ 0 h 31"/>
                  <a:gd name="T40" fmla="*/ 19 w 42"/>
                  <a:gd name="T41" fmla="*/ 20 h 31"/>
                  <a:gd name="T42" fmla="*/ 26 w 42"/>
                  <a:gd name="T43" fmla="*/ 10 h 31"/>
                  <a:gd name="T44" fmla="*/ 26 w 42"/>
                  <a:gd name="T45" fmla="*/ 10 h 31"/>
                  <a:gd name="T46" fmla="*/ 28 w 42"/>
                  <a:gd name="T47" fmla="*/ 13 h 31"/>
                  <a:gd name="T48" fmla="*/ 28 w 42"/>
                  <a:gd name="T49" fmla="*/ 0 h 31"/>
                  <a:gd name="T50" fmla="*/ 12 w 42"/>
                  <a:gd name="T51" fmla="*/ 31 h 31"/>
                  <a:gd name="T52" fmla="*/ 19 w 42"/>
                  <a:gd name="T53" fmla="*/ 31 h 31"/>
                  <a:gd name="T54" fmla="*/ 19 w 42"/>
                  <a:gd name="T55" fmla="*/ 27 h 31"/>
                  <a:gd name="T56" fmla="*/ 14 w 42"/>
                  <a:gd name="T57" fmla="*/ 27 h 31"/>
                  <a:gd name="T58" fmla="*/ 12 w 42"/>
                  <a:gd name="T59" fmla="*/ 27 h 31"/>
                  <a:gd name="T60" fmla="*/ 12 w 42"/>
                  <a:gd name="T61" fmla="*/ 31 h 31"/>
                  <a:gd name="T62" fmla="*/ 19 w 42"/>
                  <a:gd name="T63" fmla="*/ 0 h 31"/>
                  <a:gd name="T64" fmla="*/ 12 w 42"/>
                  <a:gd name="T65" fmla="*/ 0 h 31"/>
                  <a:gd name="T66" fmla="*/ 12 w 42"/>
                  <a:gd name="T67" fmla="*/ 6 h 31"/>
                  <a:gd name="T68" fmla="*/ 13 w 42"/>
                  <a:gd name="T69" fmla="*/ 8 h 31"/>
                  <a:gd name="T70" fmla="*/ 12 w 42"/>
                  <a:gd name="T71" fmla="*/ 10 h 31"/>
                  <a:gd name="T72" fmla="*/ 12 w 42"/>
                  <a:gd name="T73" fmla="*/ 16 h 31"/>
                  <a:gd name="T74" fmla="*/ 12 w 42"/>
                  <a:gd name="T75" fmla="*/ 16 h 31"/>
                  <a:gd name="T76" fmla="*/ 17 w 42"/>
                  <a:gd name="T77" fmla="*/ 23 h 31"/>
                  <a:gd name="T78" fmla="*/ 19 w 42"/>
                  <a:gd name="T79" fmla="*/ 25 h 31"/>
                  <a:gd name="T80" fmla="*/ 19 w 42"/>
                  <a:gd name="T81" fmla="*/ 23 h 31"/>
                  <a:gd name="T82" fmla="*/ 18 w 42"/>
                  <a:gd name="T83" fmla="*/ 22 h 31"/>
                  <a:gd name="T84" fmla="*/ 19 w 42"/>
                  <a:gd name="T85" fmla="*/ 20 h 31"/>
                  <a:gd name="T86" fmla="*/ 19 w 42"/>
                  <a:gd name="T87" fmla="*/ 0 h 31"/>
                  <a:gd name="T88" fmla="*/ 0 w 42"/>
                  <a:gd name="T89" fmla="*/ 31 h 31"/>
                  <a:gd name="T90" fmla="*/ 12 w 42"/>
                  <a:gd name="T91" fmla="*/ 31 h 31"/>
                  <a:gd name="T92" fmla="*/ 12 w 42"/>
                  <a:gd name="T93" fmla="*/ 27 h 31"/>
                  <a:gd name="T94" fmla="*/ 4 w 42"/>
                  <a:gd name="T95" fmla="*/ 27 h 31"/>
                  <a:gd name="T96" fmla="*/ 4 w 42"/>
                  <a:gd name="T97" fmla="*/ 27 h 31"/>
                  <a:gd name="T98" fmla="*/ 12 w 42"/>
                  <a:gd name="T99" fmla="*/ 16 h 31"/>
                  <a:gd name="T100" fmla="*/ 12 w 42"/>
                  <a:gd name="T101" fmla="*/ 10 h 31"/>
                  <a:gd name="T102" fmla="*/ 10 w 42"/>
                  <a:gd name="T103" fmla="*/ 11 h 31"/>
                  <a:gd name="T104" fmla="*/ 6 w 42"/>
                  <a:gd name="T105" fmla="*/ 8 h 31"/>
                  <a:gd name="T106" fmla="*/ 10 w 42"/>
                  <a:gd name="T107" fmla="*/ 4 h 31"/>
                  <a:gd name="T108" fmla="*/ 10 w 42"/>
                  <a:gd name="T109" fmla="*/ 4 h 31"/>
                  <a:gd name="T110" fmla="*/ 12 w 42"/>
                  <a:gd name="T111" fmla="*/ 6 h 31"/>
                  <a:gd name="T112" fmla="*/ 12 w 42"/>
                  <a:gd name="T113" fmla="*/ 0 h 31"/>
                  <a:gd name="T114" fmla="*/ 0 w 42"/>
                  <a:gd name="T115" fmla="*/ 0 h 31"/>
                  <a:gd name="T116" fmla="*/ 0 w 42"/>
                  <a:gd name="T1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" h="31">
                    <a:moveTo>
                      <a:pt x="28" y="31"/>
                    </a:moveTo>
                    <a:cubicBezTo>
                      <a:pt x="42" y="31"/>
                      <a:pt x="42" y="31"/>
                      <a:pt x="42" y="3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28" y="27"/>
                      <a:pt x="28" y="27"/>
                      <a:pt x="28" y="27"/>
                    </a:cubicBezTo>
                    <a:lnTo>
                      <a:pt x="28" y="31"/>
                    </a:lnTo>
                    <a:close/>
                    <a:moveTo>
                      <a:pt x="19" y="31"/>
                    </a:move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31"/>
                      <a:pt x="19" y="31"/>
                      <a:pt x="19" y="31"/>
                    </a:cubicBezTo>
                    <a:close/>
                    <a:moveTo>
                      <a:pt x="28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8" y="13"/>
                      <a:pt x="28" y="13"/>
                      <a:pt x="28" y="13"/>
                    </a:cubicBezTo>
                    <a:lnTo>
                      <a:pt x="28" y="0"/>
                    </a:lnTo>
                    <a:close/>
                    <a:moveTo>
                      <a:pt x="12" y="31"/>
                    </a:move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31"/>
                      <a:pt x="12" y="31"/>
                      <a:pt x="12" y="31"/>
                    </a:cubicBezTo>
                    <a:close/>
                    <a:moveTo>
                      <a:pt x="19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6"/>
                      <a:pt x="13" y="7"/>
                      <a:pt x="13" y="8"/>
                    </a:cubicBezTo>
                    <a:cubicBezTo>
                      <a:pt x="13" y="8"/>
                      <a:pt x="13" y="9"/>
                      <a:pt x="12" y="10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0"/>
                      <a:pt x="19" y="20"/>
                      <a:pt x="19" y="20"/>
                    </a:cubicBezTo>
                    <a:lnTo>
                      <a:pt x="19" y="0"/>
                    </a:lnTo>
                    <a:close/>
                    <a:moveTo>
                      <a:pt x="0" y="31"/>
                    </a:move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1" y="11"/>
                      <a:pt x="10" y="11"/>
                    </a:cubicBezTo>
                    <a:cubicBezTo>
                      <a:pt x="8" y="11"/>
                      <a:pt x="6" y="9"/>
                      <a:pt x="6" y="8"/>
                    </a:cubicBezTo>
                    <a:cubicBezTo>
                      <a:pt x="6" y="6"/>
                      <a:pt x="8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1" name="Freeform: Shape 129">
                <a:extLst>
                  <a:ext uri="{FF2B5EF4-FFF2-40B4-BE49-F238E27FC236}">
                    <a16:creationId xmlns:a16="http://schemas.microsoft.com/office/drawing/2014/main" id="{5637A7DC-9E65-7FE5-80BA-060D82ABC5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1895010"/>
                <a:ext cx="93131" cy="115189"/>
              </a:xfrm>
              <a:custGeom>
                <a:avLst/>
                <a:gdLst>
                  <a:gd name="T0" fmla="*/ 3 w 21"/>
                  <a:gd name="T1" fmla="*/ 23 h 26"/>
                  <a:gd name="T2" fmla="*/ 3 w 21"/>
                  <a:gd name="T3" fmla="*/ 22 h 26"/>
                  <a:gd name="T4" fmla="*/ 3 w 21"/>
                  <a:gd name="T5" fmla="*/ 22 h 26"/>
                  <a:gd name="T6" fmla="*/ 3 w 21"/>
                  <a:gd name="T7" fmla="*/ 6 h 26"/>
                  <a:gd name="T8" fmla="*/ 18 w 21"/>
                  <a:gd name="T9" fmla="*/ 6 h 26"/>
                  <a:gd name="T10" fmla="*/ 18 w 21"/>
                  <a:gd name="T11" fmla="*/ 17 h 26"/>
                  <a:gd name="T12" fmla="*/ 17 w 21"/>
                  <a:gd name="T13" fmla="*/ 17 h 26"/>
                  <a:gd name="T14" fmla="*/ 12 w 21"/>
                  <a:gd name="T15" fmla="*/ 22 h 26"/>
                  <a:gd name="T16" fmla="*/ 17 w 21"/>
                  <a:gd name="T17" fmla="*/ 26 h 26"/>
                  <a:gd name="T18" fmla="*/ 21 w 21"/>
                  <a:gd name="T19" fmla="*/ 22 h 26"/>
                  <a:gd name="T20" fmla="*/ 21 w 21"/>
                  <a:gd name="T21" fmla="*/ 22 h 26"/>
                  <a:gd name="T22" fmla="*/ 21 w 21"/>
                  <a:gd name="T23" fmla="*/ 22 h 26"/>
                  <a:gd name="T24" fmla="*/ 21 w 21"/>
                  <a:gd name="T25" fmla="*/ 6 h 26"/>
                  <a:gd name="T26" fmla="*/ 21 w 21"/>
                  <a:gd name="T27" fmla="*/ 0 h 26"/>
                  <a:gd name="T28" fmla="*/ 18 w 21"/>
                  <a:gd name="T29" fmla="*/ 0 h 26"/>
                  <a:gd name="T30" fmla="*/ 3 w 21"/>
                  <a:gd name="T31" fmla="*/ 0 h 26"/>
                  <a:gd name="T32" fmla="*/ 0 w 21"/>
                  <a:gd name="T33" fmla="*/ 0 h 26"/>
                  <a:gd name="T34" fmla="*/ 0 w 21"/>
                  <a:gd name="T35" fmla="*/ 6 h 26"/>
                  <a:gd name="T36" fmla="*/ 0 w 21"/>
                  <a:gd name="T37" fmla="*/ 17 h 26"/>
                  <a:gd name="T38" fmla="*/ 0 w 21"/>
                  <a:gd name="T39" fmla="*/ 17 h 26"/>
                  <a:gd name="T40" fmla="*/ 3 w 21"/>
                  <a:gd name="T41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" h="26">
                    <a:moveTo>
                      <a:pt x="3" y="23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7" y="17"/>
                      <a:pt x="17" y="17"/>
                    </a:cubicBezTo>
                    <a:cubicBezTo>
                      <a:pt x="14" y="17"/>
                      <a:pt x="12" y="19"/>
                      <a:pt x="12" y="22"/>
                    </a:cubicBezTo>
                    <a:cubicBezTo>
                      <a:pt x="12" y="24"/>
                      <a:pt x="14" y="26"/>
                      <a:pt x="17" y="26"/>
                    </a:cubicBezTo>
                    <a:cubicBezTo>
                      <a:pt x="19" y="26"/>
                      <a:pt x="21" y="24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9"/>
                      <a:pt x="2" y="21"/>
                      <a:pt x="3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  <p:grpSp>
          <p:nvGrpSpPr>
            <p:cNvPr id="18" name="Group 59">
              <a:extLst>
                <a:ext uri="{FF2B5EF4-FFF2-40B4-BE49-F238E27FC236}">
                  <a16:creationId xmlns:a16="http://schemas.microsoft.com/office/drawing/2014/main" id="{F36FFE12-57CE-6CF3-A56B-B9410ABBA1D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698196" y="1819393"/>
              <a:ext cx="5062269" cy="5038607"/>
              <a:chOff x="4476326" y="1364544"/>
              <a:chExt cx="3796702" cy="3778956"/>
            </a:xfrm>
            <a:grpFill/>
          </p:grpSpPr>
          <p:sp>
            <p:nvSpPr>
              <p:cNvPr id="19" name="Freeform: Shape 61">
                <a:extLst>
                  <a:ext uri="{FF2B5EF4-FFF2-40B4-BE49-F238E27FC236}">
                    <a16:creationId xmlns:a16="http://schemas.microsoft.com/office/drawing/2014/main" id="{92531660-55DC-178C-D14A-8BB2BBC938C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49783" y="1386364"/>
                <a:ext cx="2829064" cy="2829064"/>
              </a:xfrm>
              <a:custGeom>
                <a:avLst/>
                <a:gdLst>
                  <a:gd name="T0" fmla="*/ 315 w 630"/>
                  <a:gd name="T1" fmla="*/ 19 h 630"/>
                  <a:gd name="T2" fmla="*/ 611 w 630"/>
                  <a:gd name="T3" fmla="*/ 315 h 630"/>
                  <a:gd name="T4" fmla="*/ 315 w 630"/>
                  <a:gd name="T5" fmla="*/ 611 h 630"/>
                  <a:gd name="T6" fmla="*/ 315 w 630"/>
                  <a:gd name="T7" fmla="*/ 630 h 630"/>
                  <a:gd name="T8" fmla="*/ 630 w 630"/>
                  <a:gd name="T9" fmla="*/ 315 h 630"/>
                  <a:gd name="T10" fmla="*/ 315 w 630"/>
                  <a:gd name="T11" fmla="*/ 0 h 630"/>
                  <a:gd name="T12" fmla="*/ 315 w 630"/>
                  <a:gd name="T13" fmla="*/ 19 h 630"/>
                  <a:gd name="T14" fmla="*/ 315 w 630"/>
                  <a:gd name="T15" fmla="*/ 611 h 630"/>
                  <a:gd name="T16" fmla="*/ 19 w 630"/>
                  <a:gd name="T17" fmla="*/ 315 h 630"/>
                  <a:gd name="T18" fmla="*/ 315 w 630"/>
                  <a:gd name="T19" fmla="*/ 19 h 630"/>
                  <a:gd name="T20" fmla="*/ 315 w 630"/>
                  <a:gd name="T21" fmla="*/ 0 h 630"/>
                  <a:gd name="T22" fmla="*/ 0 w 630"/>
                  <a:gd name="T23" fmla="*/ 315 h 630"/>
                  <a:gd name="T24" fmla="*/ 315 w 630"/>
                  <a:gd name="T25" fmla="*/ 630 h 630"/>
                  <a:gd name="T26" fmla="*/ 315 w 630"/>
                  <a:gd name="T27" fmla="*/ 611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0" h="630">
                    <a:moveTo>
                      <a:pt x="315" y="19"/>
                    </a:moveTo>
                    <a:cubicBezTo>
                      <a:pt x="479" y="19"/>
                      <a:pt x="611" y="152"/>
                      <a:pt x="611" y="315"/>
                    </a:cubicBezTo>
                    <a:cubicBezTo>
                      <a:pt x="611" y="479"/>
                      <a:pt x="479" y="611"/>
                      <a:pt x="315" y="611"/>
                    </a:cubicBezTo>
                    <a:cubicBezTo>
                      <a:pt x="315" y="630"/>
                      <a:pt x="315" y="630"/>
                      <a:pt x="315" y="630"/>
                    </a:cubicBezTo>
                    <a:cubicBezTo>
                      <a:pt x="489" y="630"/>
                      <a:pt x="630" y="489"/>
                      <a:pt x="630" y="315"/>
                    </a:cubicBezTo>
                    <a:cubicBezTo>
                      <a:pt x="630" y="141"/>
                      <a:pt x="489" y="0"/>
                      <a:pt x="315" y="0"/>
                    </a:cubicBezTo>
                    <a:lnTo>
                      <a:pt x="315" y="19"/>
                    </a:lnTo>
                    <a:close/>
                    <a:moveTo>
                      <a:pt x="315" y="611"/>
                    </a:moveTo>
                    <a:cubicBezTo>
                      <a:pt x="152" y="611"/>
                      <a:pt x="19" y="479"/>
                      <a:pt x="19" y="315"/>
                    </a:cubicBezTo>
                    <a:cubicBezTo>
                      <a:pt x="19" y="152"/>
                      <a:pt x="152" y="19"/>
                      <a:pt x="315" y="19"/>
                    </a:cubicBezTo>
                    <a:cubicBezTo>
                      <a:pt x="315" y="0"/>
                      <a:pt x="315" y="0"/>
                      <a:pt x="315" y="0"/>
                    </a:cubicBezTo>
                    <a:cubicBezTo>
                      <a:pt x="141" y="0"/>
                      <a:pt x="0" y="141"/>
                      <a:pt x="0" y="315"/>
                    </a:cubicBezTo>
                    <a:cubicBezTo>
                      <a:pt x="0" y="489"/>
                      <a:pt x="141" y="630"/>
                      <a:pt x="315" y="630"/>
                    </a:cubicBezTo>
                    <a:lnTo>
                      <a:pt x="315" y="6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" name="Freeform: Shape 62">
                <a:extLst>
                  <a:ext uri="{FF2B5EF4-FFF2-40B4-BE49-F238E27FC236}">
                    <a16:creationId xmlns:a16="http://schemas.microsoft.com/office/drawing/2014/main" id="{287F60A3-FD38-9AE9-CA51-96800D34FAE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896145" y="3801414"/>
                <a:ext cx="1376883" cy="1342086"/>
              </a:xfrm>
              <a:custGeom>
                <a:avLst/>
                <a:gdLst>
                  <a:gd name="connsiteX0" fmla="*/ 246478 w 1376883"/>
                  <a:gd name="connsiteY0" fmla="*/ 0 h 1342086"/>
                  <a:gd name="connsiteX1" fmla="*/ 1376883 w 1376883"/>
                  <a:gd name="connsiteY1" fmla="*/ 1342086 h 1342086"/>
                  <a:gd name="connsiteX2" fmla="*/ 964218 w 1376883"/>
                  <a:gd name="connsiteY2" fmla="*/ 1342086 h 1342086"/>
                  <a:gd name="connsiteX3" fmla="*/ 0 w 1376883"/>
                  <a:gd name="connsiteY3" fmla="*/ 201522 h 134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6883" h="1342086">
                    <a:moveTo>
                      <a:pt x="246478" y="0"/>
                    </a:moveTo>
                    <a:lnTo>
                      <a:pt x="1376883" y="1342086"/>
                    </a:lnTo>
                    <a:lnTo>
                      <a:pt x="964218" y="1342086"/>
                    </a:lnTo>
                    <a:lnTo>
                      <a:pt x="0" y="2015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" name="Freeform: Shape 63">
                <a:extLst>
                  <a:ext uri="{FF2B5EF4-FFF2-40B4-BE49-F238E27FC236}">
                    <a16:creationId xmlns:a16="http://schemas.microsoft.com/office/drawing/2014/main" id="{EE65A15C-8862-CA7E-2C9A-63408611577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810884" y="3702203"/>
                <a:ext cx="466602" cy="430948"/>
              </a:xfrm>
              <a:custGeom>
                <a:avLst/>
                <a:gdLst>
                  <a:gd name="T0" fmla="*/ 79 w 104"/>
                  <a:gd name="T1" fmla="*/ 0 h 96"/>
                  <a:gd name="T2" fmla="*/ 0 w 104"/>
                  <a:gd name="T3" fmla="*/ 65 h 96"/>
                  <a:gd name="T4" fmla="*/ 25 w 104"/>
                  <a:gd name="T5" fmla="*/ 96 h 96"/>
                  <a:gd name="T6" fmla="*/ 104 w 104"/>
                  <a:gd name="T7" fmla="*/ 31 h 96"/>
                  <a:gd name="T8" fmla="*/ 79 w 104"/>
                  <a:gd name="T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6">
                    <a:moveTo>
                      <a:pt x="79" y="0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63" y="85"/>
                      <a:pt x="89" y="63"/>
                      <a:pt x="104" y="31"/>
                    </a:cubicBezTo>
                    <a:lnTo>
                      <a:pt x="7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" name="Freeform: Shape 64">
                <a:extLst>
                  <a:ext uri="{FF2B5EF4-FFF2-40B4-BE49-F238E27FC236}">
                    <a16:creationId xmlns:a16="http://schemas.microsoft.com/office/drawing/2014/main" id="{D7A7F724-75C1-06F7-9E44-329E5F436BE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476326" y="1364544"/>
                <a:ext cx="3260012" cy="2853867"/>
              </a:xfrm>
              <a:custGeom>
                <a:avLst/>
                <a:gdLst>
                  <a:gd name="T0" fmla="*/ 363 w 726"/>
                  <a:gd name="T1" fmla="*/ 636 h 636"/>
                  <a:gd name="T2" fmla="*/ 516 w 726"/>
                  <a:gd name="T3" fmla="*/ 597 h 636"/>
                  <a:gd name="T4" fmla="*/ 642 w 726"/>
                  <a:gd name="T5" fmla="*/ 166 h 636"/>
                  <a:gd name="T6" fmla="*/ 363 w 726"/>
                  <a:gd name="T7" fmla="*/ 0 h 636"/>
                  <a:gd name="T8" fmla="*/ 363 w 726"/>
                  <a:gd name="T9" fmla="*/ 18 h 636"/>
                  <a:gd name="T10" fmla="*/ 627 w 726"/>
                  <a:gd name="T11" fmla="*/ 174 h 636"/>
                  <a:gd name="T12" fmla="*/ 507 w 726"/>
                  <a:gd name="T13" fmla="*/ 582 h 636"/>
                  <a:gd name="T14" fmla="*/ 363 w 726"/>
                  <a:gd name="T15" fmla="*/ 618 h 636"/>
                  <a:gd name="T16" fmla="*/ 363 w 726"/>
                  <a:gd name="T17" fmla="*/ 636 h 636"/>
                  <a:gd name="T18" fmla="*/ 211 w 726"/>
                  <a:gd name="T19" fmla="*/ 39 h 636"/>
                  <a:gd name="T20" fmla="*/ 84 w 726"/>
                  <a:gd name="T21" fmla="*/ 471 h 636"/>
                  <a:gd name="T22" fmla="*/ 363 w 726"/>
                  <a:gd name="T23" fmla="*/ 636 h 636"/>
                  <a:gd name="T24" fmla="*/ 363 w 726"/>
                  <a:gd name="T25" fmla="*/ 618 h 636"/>
                  <a:gd name="T26" fmla="*/ 100 w 726"/>
                  <a:gd name="T27" fmla="*/ 462 h 636"/>
                  <a:gd name="T28" fmla="*/ 219 w 726"/>
                  <a:gd name="T29" fmla="*/ 55 h 636"/>
                  <a:gd name="T30" fmla="*/ 363 w 726"/>
                  <a:gd name="T31" fmla="*/ 18 h 636"/>
                  <a:gd name="T32" fmla="*/ 363 w 726"/>
                  <a:gd name="T33" fmla="*/ 0 h 636"/>
                  <a:gd name="T34" fmla="*/ 211 w 726"/>
                  <a:gd name="T35" fmla="*/ 39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6" h="636">
                    <a:moveTo>
                      <a:pt x="363" y="636"/>
                    </a:moveTo>
                    <a:cubicBezTo>
                      <a:pt x="415" y="636"/>
                      <a:pt x="467" y="623"/>
                      <a:pt x="516" y="597"/>
                    </a:cubicBezTo>
                    <a:cubicBezTo>
                      <a:pt x="670" y="513"/>
                      <a:pt x="726" y="320"/>
                      <a:pt x="642" y="166"/>
                    </a:cubicBezTo>
                    <a:cubicBezTo>
                      <a:pt x="584" y="60"/>
                      <a:pt x="476" y="0"/>
                      <a:pt x="363" y="0"/>
                    </a:cubicBezTo>
                    <a:cubicBezTo>
                      <a:pt x="363" y="18"/>
                      <a:pt x="363" y="18"/>
                      <a:pt x="363" y="18"/>
                    </a:cubicBezTo>
                    <a:cubicBezTo>
                      <a:pt x="469" y="18"/>
                      <a:pt x="572" y="74"/>
                      <a:pt x="627" y="174"/>
                    </a:cubicBezTo>
                    <a:cubicBezTo>
                      <a:pt x="706" y="320"/>
                      <a:pt x="653" y="502"/>
                      <a:pt x="507" y="582"/>
                    </a:cubicBezTo>
                    <a:cubicBezTo>
                      <a:pt x="462" y="607"/>
                      <a:pt x="412" y="619"/>
                      <a:pt x="363" y="618"/>
                    </a:cubicBezTo>
                    <a:lnTo>
                      <a:pt x="363" y="636"/>
                    </a:lnTo>
                    <a:close/>
                    <a:moveTo>
                      <a:pt x="211" y="39"/>
                    </a:moveTo>
                    <a:cubicBezTo>
                      <a:pt x="57" y="124"/>
                      <a:pt x="0" y="317"/>
                      <a:pt x="84" y="471"/>
                    </a:cubicBezTo>
                    <a:cubicBezTo>
                      <a:pt x="142" y="576"/>
                      <a:pt x="251" y="636"/>
                      <a:pt x="363" y="636"/>
                    </a:cubicBezTo>
                    <a:cubicBezTo>
                      <a:pt x="363" y="618"/>
                      <a:pt x="363" y="618"/>
                      <a:pt x="363" y="618"/>
                    </a:cubicBezTo>
                    <a:cubicBezTo>
                      <a:pt x="257" y="618"/>
                      <a:pt x="154" y="562"/>
                      <a:pt x="100" y="462"/>
                    </a:cubicBezTo>
                    <a:cubicBezTo>
                      <a:pt x="20" y="317"/>
                      <a:pt x="74" y="134"/>
                      <a:pt x="219" y="55"/>
                    </a:cubicBezTo>
                    <a:cubicBezTo>
                      <a:pt x="265" y="30"/>
                      <a:pt x="315" y="18"/>
                      <a:pt x="363" y="18"/>
                    </a:cubicBezTo>
                    <a:cubicBezTo>
                      <a:pt x="363" y="0"/>
                      <a:pt x="363" y="0"/>
                      <a:pt x="363" y="0"/>
                    </a:cubicBezTo>
                    <a:cubicBezTo>
                      <a:pt x="312" y="0"/>
                      <a:pt x="259" y="13"/>
                      <a:pt x="211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1BA3974B-6D86-4BD9-9B33-CC6C71D95913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2BC374E-60FA-9386-112E-20A6F0283409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5C2FA87-3CFE-A1B9-BF24-45A4B20F80CB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095BAFEE-C139-98BC-C650-BDE8C3F881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921559D-42EE-757A-05C8-BB511B078D24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ACBFD04-CA8B-2A1A-B554-E3B5E7808921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671CBC9B-4360-9CBD-2E8A-038FE9F5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432" y="2637586"/>
            <a:ext cx="2164080" cy="711835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目录</a:t>
            </a:r>
            <a:b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</a:br>
            <a:r>
              <a:rPr lang="en-US" altLang="zh-CN" sz="18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Contents</a:t>
            </a:r>
            <a:endParaRPr lang="zh-CN" altLang="en-US" sz="1300" b="1" i="1" dirty="0">
              <a:solidFill>
                <a:srgbClr val="E7E6E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9ADEC9C5-36E3-FB65-A3B2-28B1BA852390}"/>
              </a:ext>
            </a:extLst>
          </p:cNvPr>
          <p:cNvGrpSpPr/>
          <p:nvPr/>
        </p:nvGrpSpPr>
        <p:grpSpPr>
          <a:xfrm>
            <a:off x="7300452" y="2171453"/>
            <a:ext cx="3389353" cy="743446"/>
            <a:chOff x="7300452" y="2048744"/>
            <a:chExt cx="3389353" cy="743446"/>
          </a:xfrm>
        </p:grpSpPr>
        <p:sp>
          <p:nvSpPr>
            <p:cNvPr id="258" name="Freeform 78">
              <a:extLst>
                <a:ext uri="{FF2B5EF4-FFF2-40B4-BE49-F238E27FC236}">
                  <a16:creationId xmlns:a16="http://schemas.microsoft.com/office/drawing/2014/main" id="{67AF4704-74C8-5DB3-B90C-88A0D56A78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54" name="Group 269">
              <a:extLst>
                <a:ext uri="{FF2B5EF4-FFF2-40B4-BE49-F238E27FC236}">
                  <a16:creationId xmlns:a16="http://schemas.microsoft.com/office/drawing/2014/main" id="{E19C61B9-18EA-9D01-87CD-34EEEB211C0F}"/>
                </a:ext>
              </a:extLst>
            </p:cNvPr>
            <p:cNvGrpSpPr/>
            <p:nvPr/>
          </p:nvGrpSpPr>
          <p:grpSpPr>
            <a:xfrm>
              <a:off x="8208947" y="2100409"/>
              <a:ext cx="2480858" cy="675677"/>
              <a:chOff x="8094691" y="2038021"/>
              <a:chExt cx="2480858" cy="675677"/>
            </a:xfrm>
          </p:grpSpPr>
          <p:sp>
            <p:nvSpPr>
              <p:cNvPr id="255" name="TextBox 6">
                <a:extLst>
                  <a:ext uri="{FF2B5EF4-FFF2-40B4-BE49-F238E27FC236}">
                    <a16:creationId xmlns:a16="http://schemas.microsoft.com/office/drawing/2014/main" id="{88DA5D6D-CBB0-EB10-24EA-BDAFA55BC548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Spatial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Point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Data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6" name="TextBox 268">
                <a:extLst>
                  <a:ext uri="{FF2B5EF4-FFF2-40B4-BE49-F238E27FC236}">
                    <a16:creationId xmlns:a16="http://schemas.microsoft.com/office/drawing/2014/main" id="{572B784C-6084-1C86-2697-665C163377F8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4641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空间点数据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3F515DA-1AEE-B060-95E0-E8CF15266800}"/>
                </a:ext>
              </a:extLst>
            </p:cNvPr>
            <p:cNvSpPr txBox="1"/>
            <p:nvPr/>
          </p:nvSpPr>
          <p:spPr>
            <a:xfrm>
              <a:off x="7300452" y="2084304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lang="en-GB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D759B6AE-7453-C33F-8FB3-561CE701C3CA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>
              <a:extLst>
                <a:ext uri="{FF2B5EF4-FFF2-40B4-BE49-F238E27FC236}">
                  <a16:creationId xmlns:a16="http://schemas.microsoft.com/office/drawing/2014/main" id="{37389C4B-B86E-A9B4-3C38-69DBF701065C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0" name="直接连接符 269">
            <a:extLst>
              <a:ext uri="{FF2B5EF4-FFF2-40B4-BE49-F238E27FC236}">
                <a16:creationId xmlns:a16="http://schemas.microsoft.com/office/drawing/2014/main" id="{0E242210-2E7F-6899-62A6-9794EA1E8872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5" name="组合 244">
            <a:extLst>
              <a:ext uri="{FF2B5EF4-FFF2-40B4-BE49-F238E27FC236}">
                <a16:creationId xmlns:a16="http://schemas.microsoft.com/office/drawing/2014/main" id="{25CF40A0-F922-3762-9CC0-26D8C1BA8F19}"/>
              </a:ext>
            </a:extLst>
          </p:cNvPr>
          <p:cNvGrpSpPr/>
          <p:nvPr/>
        </p:nvGrpSpPr>
        <p:grpSpPr>
          <a:xfrm>
            <a:off x="7300452" y="3495343"/>
            <a:ext cx="3433589" cy="743446"/>
            <a:chOff x="7300452" y="3666536"/>
            <a:chExt cx="3433589" cy="743446"/>
          </a:xfrm>
        </p:grpSpPr>
        <p:sp>
          <p:nvSpPr>
            <p:cNvPr id="267" name="Freeform 78">
              <a:extLst>
                <a:ext uri="{FF2B5EF4-FFF2-40B4-BE49-F238E27FC236}">
                  <a16:creationId xmlns:a16="http://schemas.microsoft.com/office/drawing/2014/main" id="{BF4AA80A-FF34-19B0-A101-5E18CEDF94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3862636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63" name="Group 269">
              <a:extLst>
                <a:ext uri="{FF2B5EF4-FFF2-40B4-BE49-F238E27FC236}">
                  <a16:creationId xmlns:a16="http://schemas.microsoft.com/office/drawing/2014/main" id="{B662E4D3-E436-64FA-3C0A-9450C38EF568}"/>
                </a:ext>
              </a:extLst>
            </p:cNvPr>
            <p:cNvGrpSpPr/>
            <p:nvPr/>
          </p:nvGrpSpPr>
          <p:grpSpPr>
            <a:xfrm>
              <a:off x="8208947" y="3682641"/>
              <a:ext cx="2525094" cy="675677"/>
              <a:chOff x="8094690" y="2038021"/>
              <a:chExt cx="3147562" cy="675677"/>
            </a:xfrm>
          </p:grpSpPr>
          <p:sp>
            <p:nvSpPr>
              <p:cNvPr id="264" name="TextBox 6">
                <a:extLst>
                  <a:ext uri="{FF2B5EF4-FFF2-40B4-BE49-F238E27FC236}">
                    <a16:creationId xmlns:a16="http://schemas.microsoft.com/office/drawing/2014/main" id="{0CA396A3-C9F5-9B3C-370C-FC95910EB3C1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314756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Research Theme</a:t>
                </a:r>
                <a:r>
                  <a:rPr lang="en-GB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: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1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5" name="TextBox 268">
                <a:extLst>
                  <a:ext uri="{FF2B5EF4-FFF2-40B4-BE49-F238E27FC236}">
                    <a16:creationId xmlns:a16="http://schemas.microsoft.com/office/drawing/2014/main" id="{4BD097BF-B29D-FEDC-AB2F-CDD4C71A565C}"/>
                  </a:ext>
                </a:extLst>
              </p:cNvPr>
              <p:cNvSpPr txBox="1"/>
              <p:nvPr/>
            </p:nvSpPr>
            <p:spPr>
              <a:xfrm>
                <a:off x="8094690" y="2038021"/>
                <a:ext cx="307157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专题研究 </a:t>
                </a:r>
                <a:r>
                  <a:rPr lang="en-US" altLang="zh-CN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1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47C3391B-70E2-2620-D43C-46A06F087F76}"/>
                </a:ext>
              </a:extLst>
            </p:cNvPr>
            <p:cNvSpPr txBox="1"/>
            <p:nvPr/>
          </p:nvSpPr>
          <p:spPr>
            <a:xfrm>
              <a:off x="7300452" y="3666536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12" name="直接连接符 29">
              <a:extLst>
                <a:ext uri="{FF2B5EF4-FFF2-40B4-BE49-F238E27FC236}">
                  <a16:creationId xmlns:a16="http://schemas.microsoft.com/office/drawing/2014/main" id="{B2952542-87E0-1217-0E31-6049D06B6FAD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3666536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247">
              <a:extLst>
                <a:ext uri="{FF2B5EF4-FFF2-40B4-BE49-F238E27FC236}">
                  <a16:creationId xmlns:a16="http://schemas.microsoft.com/office/drawing/2014/main" id="{1C52275D-EAA2-B490-9B93-FE3F1DEC860C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4409982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3073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0EDE5-2730-7356-7B56-9690B3629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4FB3B79-CAE5-BDFE-4E57-0AAC6C25FE0E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B32FCDA-F598-937C-D41F-46CD19E1CF57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9F7FE46-8240-018F-E5BF-1FC31E05C694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F6206773-E4FB-DC3A-B41C-622E7CD1C1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9C0348F-8DC5-6FF4-E32A-08182E4A48F2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782862F-A40A-BF51-C8FB-C47FD47FD9D5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E61F24FF-0521-5417-F5C8-6B0346946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7797BC8E-F43C-D0FF-222D-328D74A0D476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1FB15641-4374-3EFB-3ABE-471F31BF0243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空间权重矩阵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Spatial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Weight</a:t>
            </a: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Matrix</a:t>
            </a: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9BDA3FF-265B-2C60-E342-FCF146D6D623}"/>
              </a:ext>
            </a:extLst>
          </p:cNvPr>
          <p:cNvSpPr txBox="1"/>
          <p:nvPr/>
        </p:nvSpPr>
        <p:spPr>
          <a:xfrm>
            <a:off x="5580010" y="1256752"/>
            <a:ext cx="7647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如何计算权重？</a:t>
            </a:r>
            <a:r>
              <a:rPr lang="en-US" altLang="zh-CN" sz="2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</a:t>
            </a:r>
            <a:endParaRPr lang="en-US" altLang="zh-CN" b="1" dirty="0">
              <a:solidFill>
                <a:schemeClr val="tx2">
                  <a:lumMod val="75000"/>
                  <a:lumOff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E6AC0FE-D0A4-C1B8-A88D-6811489A3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744" y="292069"/>
            <a:ext cx="1157409" cy="1606632"/>
          </a:xfrm>
          <a:prstGeom prst="rect">
            <a:avLst/>
          </a:prstGeom>
        </p:spPr>
      </p:pic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E4B640E8-202B-848F-FABB-9C3636EC73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880042"/>
              </p:ext>
            </p:extLst>
          </p:nvPr>
        </p:nvGraphicFramePr>
        <p:xfrm>
          <a:off x="403319" y="2004968"/>
          <a:ext cx="4393837" cy="4079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7790">
                  <a:extLst>
                    <a:ext uri="{9D8B030D-6E8A-4147-A177-3AD203B41FA5}">
                      <a16:colId xmlns:a16="http://schemas.microsoft.com/office/drawing/2014/main" val="2053761935"/>
                    </a:ext>
                  </a:extLst>
                </a:gridCol>
                <a:gridCol w="400367">
                  <a:extLst>
                    <a:ext uri="{9D8B030D-6E8A-4147-A177-3AD203B41FA5}">
                      <a16:colId xmlns:a16="http://schemas.microsoft.com/office/drawing/2014/main" val="815872596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3658544227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3516521380"/>
                    </a:ext>
                  </a:extLst>
                </a:gridCol>
                <a:gridCol w="409893">
                  <a:extLst>
                    <a:ext uri="{9D8B030D-6E8A-4147-A177-3AD203B41FA5}">
                      <a16:colId xmlns:a16="http://schemas.microsoft.com/office/drawing/2014/main" val="2724838765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4094692531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426353336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1899178182"/>
                    </a:ext>
                  </a:extLst>
                </a:gridCol>
                <a:gridCol w="414655">
                  <a:extLst>
                    <a:ext uri="{9D8B030D-6E8A-4147-A177-3AD203B41FA5}">
                      <a16:colId xmlns:a16="http://schemas.microsoft.com/office/drawing/2014/main" val="3627465611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3533800590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10729512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A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B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C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D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E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F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G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H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I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J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924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A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4177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B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6758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C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2858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D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4318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E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6704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F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5897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G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4603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H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8973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I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3050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J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1905261"/>
                  </a:ext>
                </a:extLst>
              </a:tr>
            </a:tbl>
          </a:graphicData>
        </a:graphic>
      </p:graphicFrame>
      <p:sp>
        <p:nvSpPr>
          <p:cNvPr id="28" name="下箭头 20">
            <a:extLst>
              <a:ext uri="{FF2B5EF4-FFF2-40B4-BE49-F238E27FC236}">
                <a16:creationId xmlns:a16="http://schemas.microsoft.com/office/drawing/2014/main" id="{2D19926A-8CB8-DB82-4433-EB4A8F770EE0}"/>
              </a:ext>
            </a:extLst>
          </p:cNvPr>
          <p:cNvSpPr/>
          <p:nvPr/>
        </p:nvSpPr>
        <p:spPr>
          <a:xfrm rot="16200000">
            <a:off x="5355723" y="3481611"/>
            <a:ext cx="448574" cy="1238955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1890FA9-C813-ED3D-25FC-BBC23894736E}"/>
              </a:ext>
            </a:extLst>
          </p:cNvPr>
          <p:cNvSpPr txBox="1"/>
          <p:nvPr/>
        </p:nvSpPr>
        <p:spPr>
          <a:xfrm>
            <a:off x="4960532" y="4396369"/>
            <a:ext cx="1431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GB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行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平均</a:t>
            </a:r>
            <a:endParaRPr lang="zh-CN" altLang="en-US" dirty="0"/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4FC942E0-5D06-241D-3AE8-B07891AB02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751748"/>
              </p:ext>
            </p:extLst>
          </p:nvPr>
        </p:nvGraphicFramePr>
        <p:xfrm>
          <a:off x="6294391" y="2004968"/>
          <a:ext cx="5797189" cy="4079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7790">
                  <a:extLst>
                    <a:ext uri="{9D8B030D-6E8A-4147-A177-3AD203B41FA5}">
                      <a16:colId xmlns:a16="http://schemas.microsoft.com/office/drawing/2014/main" val="2053761935"/>
                    </a:ext>
                  </a:extLst>
                </a:gridCol>
                <a:gridCol w="595630">
                  <a:extLst>
                    <a:ext uri="{9D8B030D-6E8A-4147-A177-3AD203B41FA5}">
                      <a16:colId xmlns:a16="http://schemas.microsoft.com/office/drawing/2014/main" val="815872596"/>
                    </a:ext>
                  </a:extLst>
                </a:gridCol>
                <a:gridCol w="595630">
                  <a:extLst>
                    <a:ext uri="{9D8B030D-6E8A-4147-A177-3AD203B41FA5}">
                      <a16:colId xmlns:a16="http://schemas.microsoft.com/office/drawing/2014/main" val="3658544227"/>
                    </a:ext>
                  </a:extLst>
                </a:gridCol>
                <a:gridCol w="595630">
                  <a:extLst>
                    <a:ext uri="{9D8B030D-6E8A-4147-A177-3AD203B41FA5}">
                      <a16:colId xmlns:a16="http://schemas.microsoft.com/office/drawing/2014/main" val="3516521380"/>
                    </a:ext>
                  </a:extLst>
                </a:gridCol>
                <a:gridCol w="595630">
                  <a:extLst>
                    <a:ext uri="{9D8B030D-6E8A-4147-A177-3AD203B41FA5}">
                      <a16:colId xmlns:a16="http://schemas.microsoft.com/office/drawing/2014/main" val="2724838765"/>
                    </a:ext>
                  </a:extLst>
                </a:gridCol>
                <a:gridCol w="595630">
                  <a:extLst>
                    <a:ext uri="{9D8B030D-6E8A-4147-A177-3AD203B41FA5}">
                      <a16:colId xmlns:a16="http://schemas.microsoft.com/office/drawing/2014/main" val="4094692531"/>
                    </a:ext>
                  </a:extLst>
                </a:gridCol>
                <a:gridCol w="595630">
                  <a:extLst>
                    <a:ext uri="{9D8B030D-6E8A-4147-A177-3AD203B41FA5}">
                      <a16:colId xmlns:a16="http://schemas.microsoft.com/office/drawing/2014/main" val="426353336"/>
                    </a:ext>
                  </a:extLst>
                </a:gridCol>
                <a:gridCol w="595630">
                  <a:extLst>
                    <a:ext uri="{9D8B030D-6E8A-4147-A177-3AD203B41FA5}">
                      <a16:colId xmlns:a16="http://schemas.microsoft.com/office/drawing/2014/main" val="1899178182"/>
                    </a:ext>
                  </a:extLst>
                </a:gridCol>
                <a:gridCol w="414655">
                  <a:extLst>
                    <a:ext uri="{9D8B030D-6E8A-4147-A177-3AD203B41FA5}">
                      <a16:colId xmlns:a16="http://schemas.microsoft.com/office/drawing/2014/main" val="3627465611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3533800590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10729512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A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B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C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D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E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F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G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H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I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J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924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A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r>
                        <a:rPr lang="en-US" altLang="zh-CN" b="1" dirty="0"/>
                        <a:t>/6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r>
                        <a:rPr lang="en-US" altLang="zh-CN" b="1" dirty="0"/>
                        <a:t>/6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1</a:t>
                      </a:r>
                      <a:r>
                        <a:rPr kumimoji="0" lang="en-US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/6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110004020202020204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1</a:t>
                      </a:r>
                      <a:r>
                        <a:rPr kumimoji="0" lang="en-US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/6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110004020202020204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1</a:t>
                      </a:r>
                      <a:r>
                        <a:rPr kumimoji="0" lang="en-US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/6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110004020202020204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1</a:t>
                      </a:r>
                      <a:r>
                        <a:rPr kumimoji="0" lang="en-US" altLang="zh-CN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/6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110004020202020204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4177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B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1</a:t>
                      </a:r>
                      <a:r>
                        <a:rPr kumimoji="0" lang="en-US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/6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110004020202020204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6758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C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1</a:t>
                      </a:r>
                      <a:r>
                        <a:rPr kumimoji="0" lang="en-US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/6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110004020202020204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2858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D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1</a:t>
                      </a:r>
                      <a:r>
                        <a:rPr kumimoji="0" lang="en-US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/6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110004020202020204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4318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E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1</a:t>
                      </a:r>
                      <a:r>
                        <a:rPr kumimoji="0" lang="en-US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/6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110004020202020204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6704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F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1</a:t>
                      </a:r>
                      <a:r>
                        <a:rPr kumimoji="0" lang="en-US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/6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110004020202020204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5897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G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1</a:t>
                      </a:r>
                      <a:r>
                        <a:rPr kumimoji="0" lang="en-US" altLang="zh-CN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/6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110004020202020204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4603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H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8973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I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3050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J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1905261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04933F0F-78DB-40C4-592F-0929FDEA840D}"/>
              </a:ext>
            </a:extLst>
          </p:cNvPr>
          <p:cNvSpPr txBox="1"/>
          <p:nvPr/>
        </p:nvSpPr>
        <p:spPr>
          <a:xfrm>
            <a:off x="4960532" y="3439240"/>
            <a:ext cx="1431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多种方法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2758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3E6FD-BBC4-1958-E377-0BC0682CC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4DB392F-8715-7D26-F02E-69ADFF5F0CB2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DCFB07D-6E8D-E386-4F75-DD8DB38F315C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EF2EED8-7BB5-6603-F4C4-7EB1D2BF8472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752A4C00-B5F5-7F32-2DC9-7EFD24078C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0577B3C-3F5F-18D3-26A7-D947E751165B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2B78C0F-DE94-AE53-9F40-B8ECF2407761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BC2E985C-D7D6-147C-1D85-564C78F91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AF27C426-D8A4-D357-0951-16383DE2ED69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0ABA45C5-8571-8E29-9314-ECC925E7D170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空间滞后项 与 莫兰指数 （全局）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Spatial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Lag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&amp;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Moran’s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FDE261C-0466-8E6E-930B-EA8834B61EC5}"/>
                  </a:ext>
                </a:extLst>
              </p:cNvPr>
              <p:cNvSpPr txBox="1"/>
              <p:nvPr/>
            </p:nvSpPr>
            <p:spPr>
              <a:xfrm>
                <a:off x="518939" y="2048924"/>
                <a:ext cx="7647601" cy="11387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defTabSz="864108">
                  <a:defRPr/>
                </a:pPr>
                <a:endParaRPr lang="en-US" altLang="zh-CN" sz="2000" b="1" dirty="0"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en-US" sz="20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地租金：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en-GB" altLang="zh-CN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sub>
                    </m:sSub>
                  </m:oMath>
                </a14:m>
                <a:endParaRPr lang="en-US" altLang="zh-CN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空间滞后项 </a:t>
                </a:r>
                <a:r>
                  <a:rPr lang="en-US" altLang="zh-CN" sz="20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=</a:t>
                </a:r>
                <a:r>
                  <a:rPr lang="zh-CN" altLang="en-US" sz="20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地区邻居的加权平均</a:t>
                </a:r>
                <a:endParaRPr lang="en-US" altLang="zh-CN" sz="2000" b="1" dirty="0"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FDE261C-0466-8E6E-930B-EA8834B61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39" y="2048924"/>
                <a:ext cx="7647601" cy="1138773"/>
              </a:xfrm>
              <a:prstGeom prst="rect">
                <a:avLst/>
              </a:prstGeom>
              <a:blipFill>
                <a:blip r:embed="rId5"/>
                <a:stretch>
                  <a:fillRect l="-662" b="-87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458" name="Picture 2">
            <a:extLst>
              <a:ext uri="{FF2B5EF4-FFF2-40B4-BE49-F238E27FC236}">
                <a16:creationId xmlns:a16="http://schemas.microsoft.com/office/drawing/2014/main" id="{AEAB9B10-1DA6-9570-2E0A-C89AB9396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169" y="358006"/>
            <a:ext cx="6197991" cy="464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26EE916-BB85-C8E6-F306-9CB09DE88D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2514" y="5260581"/>
            <a:ext cx="3735524" cy="9208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EC2B92E-D157-14A1-22EA-629AE6A14D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59" y="3273405"/>
            <a:ext cx="2075113" cy="288052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E9B73B20-1706-1DB6-296B-25561C9E6974}"/>
              </a:ext>
            </a:extLst>
          </p:cNvPr>
          <p:cNvSpPr txBox="1"/>
          <p:nvPr/>
        </p:nvSpPr>
        <p:spPr>
          <a:xfrm>
            <a:off x="6641329" y="5546568"/>
            <a:ext cx="1525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莫兰指数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44C8D14-39E7-51F6-8A44-43907028FEDA}"/>
              </a:ext>
            </a:extLst>
          </p:cNvPr>
          <p:cNvSpPr txBox="1"/>
          <p:nvPr/>
        </p:nvSpPr>
        <p:spPr>
          <a:xfrm>
            <a:off x="2876051" y="4923154"/>
            <a:ext cx="5032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altLang="en-US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地的</a:t>
            </a:r>
            <a:r>
              <a:rPr lang="en-US" altLang="zh-CN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Spatial</a:t>
            </a:r>
            <a:r>
              <a:rPr lang="zh-CN" altLang="en-US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Lag</a:t>
            </a:r>
            <a:r>
              <a:rPr lang="zh-CN" altLang="en-US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=</a:t>
            </a:r>
            <a:r>
              <a:rPr lang="zh-CN" altLang="en-US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BCDEFG</a:t>
            </a:r>
            <a:r>
              <a:rPr lang="zh-CN" altLang="en-US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地块租金的平均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734A358-8DFD-CE8B-5ED4-CAFDDEE01051}"/>
              </a:ext>
            </a:extLst>
          </p:cNvPr>
          <p:cNvSpPr txBox="1"/>
          <p:nvPr/>
        </p:nvSpPr>
        <p:spPr>
          <a:xfrm>
            <a:off x="7597794" y="4207289"/>
            <a:ext cx="3814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Z-score</a:t>
            </a:r>
            <a:r>
              <a:rPr lang="zh-CN" altLang="en-US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标准化后的 中位数租金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C2FC658-96B4-1745-6BC1-A6E7F9459353}"/>
              </a:ext>
            </a:extLst>
          </p:cNvPr>
          <p:cNvSpPr txBox="1"/>
          <p:nvPr/>
        </p:nvSpPr>
        <p:spPr>
          <a:xfrm rot="16200000">
            <a:off x="4857625" y="2315335"/>
            <a:ext cx="2846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标准化后的 空间滞后项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8239F82-FF22-7A65-DF24-F444EDED60C1}"/>
              </a:ext>
            </a:extLst>
          </p:cNvPr>
          <p:cNvSpPr txBox="1"/>
          <p:nvPr/>
        </p:nvSpPr>
        <p:spPr>
          <a:xfrm>
            <a:off x="8533669" y="1054984"/>
            <a:ext cx="28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莫兰指数 </a:t>
            </a:r>
            <a:r>
              <a:rPr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=</a:t>
            </a:r>
            <a:r>
              <a: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回归线斜率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3276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22340-B87E-BF51-986C-4D89BC9D5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B2A6B3F-0F71-7E99-D004-716F3847AA29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CC31190-CAFC-4666-5ADE-B207CD8125F6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BBA8FA-7F30-A12C-A235-085E94311C4B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A10EAAA9-7721-D98B-B17B-85118EEE2A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B2B84B5-293A-8427-8EE1-194693B9D7E2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E9EA092-964D-BA01-DA4C-C8B4E3A3E0D3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04C1B50B-141F-7D2D-0267-A07957A52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2521CAF-3DD3-D638-6AD8-4176468D321D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CE9F536B-6C99-EA74-8BCC-19F1A030FAE2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莫兰指数 （全局）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Moran’s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B31A4F9-E4FE-7757-FCC4-952A45B9DD2B}"/>
              </a:ext>
            </a:extLst>
          </p:cNvPr>
          <p:cNvSpPr txBox="1"/>
          <p:nvPr/>
        </p:nvSpPr>
        <p:spPr>
          <a:xfrm>
            <a:off x="518939" y="2048924"/>
            <a:ext cx="76476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Moran’s I 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接近 </a:t>
            </a:r>
            <a:r>
              <a:rPr lang="en-US" altLang="zh-CN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b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全局 空间自相关</a:t>
            </a:r>
            <a:r>
              <a:rPr lang="zh-CN" altLang="en-US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弱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CD753AE-6E92-9423-C93C-D4AA047C5A74}"/>
              </a:ext>
            </a:extLst>
          </p:cNvPr>
          <p:cNvGrpSpPr/>
          <p:nvPr/>
        </p:nvGrpSpPr>
        <p:grpSpPr>
          <a:xfrm>
            <a:off x="5909110" y="1777436"/>
            <a:ext cx="5881564" cy="1789291"/>
            <a:chOff x="5986081" y="4238707"/>
            <a:chExt cx="5798686" cy="1764078"/>
          </a:xfrm>
        </p:grpSpPr>
        <p:pic>
          <p:nvPicPr>
            <p:cNvPr id="12" name="Picture 2" descr="Spatial Autocorrelation">
              <a:extLst>
                <a:ext uri="{FF2B5EF4-FFF2-40B4-BE49-F238E27FC236}">
                  <a16:creationId xmlns:a16="http://schemas.microsoft.com/office/drawing/2014/main" id="{A28FCE1D-19CA-2813-9952-709F118603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8" t="25971" r="4529" b="34768"/>
            <a:stretch>
              <a:fillRect/>
            </a:stretch>
          </p:blipFill>
          <p:spPr bwMode="auto">
            <a:xfrm>
              <a:off x="5986081" y="4616543"/>
              <a:ext cx="5798686" cy="1386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60AE8A0-81B1-F0A5-83E8-A2018A3820C4}"/>
                </a:ext>
              </a:extLst>
            </p:cNvPr>
            <p:cNvSpPr txBox="1"/>
            <p:nvPr/>
          </p:nvSpPr>
          <p:spPr>
            <a:xfrm>
              <a:off x="6431029" y="4238707"/>
              <a:ext cx="82031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b="1" noProof="0" dirty="0">
                  <a:highlight>
                    <a:srgbClr val="FFFF00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正相关</a:t>
              </a:r>
              <a:endParaRPr lang="zh-CN" altLang="en-US" sz="16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69B6185-DA60-1C18-A1B2-16BD6BCE0680}"/>
                </a:ext>
              </a:extLst>
            </p:cNvPr>
            <p:cNvSpPr txBox="1"/>
            <p:nvPr/>
          </p:nvSpPr>
          <p:spPr>
            <a:xfrm>
              <a:off x="8385884" y="4238707"/>
              <a:ext cx="113858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b="1" noProof="0" dirty="0">
                  <a:highlight>
                    <a:srgbClr val="FFFF00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不</a:t>
              </a:r>
              <a:r>
                <a:rPr lang="en-US" altLang="zh-CN" sz="1600" b="1" noProof="0" dirty="0">
                  <a:highlight>
                    <a:srgbClr val="FFFF00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/</a:t>
              </a:r>
              <a:r>
                <a:rPr lang="zh-CN" altLang="en-US" sz="1600" b="1" noProof="0" dirty="0">
                  <a:highlight>
                    <a:srgbClr val="FFFF00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零相关</a:t>
              </a:r>
              <a:endParaRPr lang="zh-CN" altLang="en-US" sz="16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3D34CFF-A7D0-9665-8F96-415FEBC28D80}"/>
                </a:ext>
              </a:extLst>
            </p:cNvPr>
            <p:cNvSpPr txBox="1"/>
            <p:nvPr/>
          </p:nvSpPr>
          <p:spPr>
            <a:xfrm>
              <a:off x="10615223" y="4238707"/>
              <a:ext cx="82031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b="1" noProof="0" dirty="0">
                  <a:highlight>
                    <a:srgbClr val="FFFF00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负相关</a:t>
              </a:r>
              <a:endParaRPr lang="zh-CN" altLang="en-US" sz="16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E2AF5AB-D718-4B82-3681-E11BC03B195F}"/>
              </a:ext>
            </a:extLst>
          </p:cNvPr>
          <p:cNvGrpSpPr/>
          <p:nvPr/>
        </p:nvGrpSpPr>
        <p:grpSpPr>
          <a:xfrm>
            <a:off x="6096000" y="3983327"/>
            <a:ext cx="4753536" cy="1069663"/>
            <a:chOff x="1095935" y="4616543"/>
            <a:chExt cx="4753536" cy="1069663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0429F34C-F0A1-171C-9293-5E66A81A1B97}"/>
                </a:ext>
              </a:extLst>
            </p:cNvPr>
            <p:cNvSpPr txBox="1"/>
            <p:nvPr/>
          </p:nvSpPr>
          <p:spPr>
            <a:xfrm>
              <a:off x="1292315" y="4669012"/>
              <a:ext cx="45571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b="1" noProof="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正相关</a:t>
              </a:r>
              <a:r>
                <a:rPr lang="zh-CN" altLang="en-US" sz="160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：</a:t>
              </a:r>
              <a:r>
                <a:rPr lang="zh-CN" altLang="en-US" sz="1600" b="1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高值</a:t>
              </a:r>
              <a:r>
                <a:rPr lang="zh-CN" altLang="en-US" sz="160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与</a:t>
              </a:r>
              <a:r>
                <a:rPr lang="zh-CN" altLang="en-US" sz="1600" b="1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高值</a:t>
              </a:r>
              <a:r>
                <a:rPr lang="zh-CN" altLang="en-US" sz="160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相邻；</a:t>
              </a:r>
              <a:r>
                <a:rPr lang="zh-CN" altLang="en-US" sz="1600" b="1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低值</a:t>
              </a:r>
              <a:r>
                <a:rPr lang="zh-CN" altLang="en-US" sz="160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与</a:t>
              </a:r>
              <a:r>
                <a:rPr lang="zh-CN" altLang="en-US" sz="1600" b="1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低值</a:t>
              </a:r>
              <a:r>
                <a:rPr lang="zh-CN" altLang="en-US" sz="160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相邻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79F29C99-0586-B0F8-916F-D7C9103EC94C}"/>
                </a:ext>
              </a:extLst>
            </p:cNvPr>
            <p:cNvSpPr txBox="1"/>
            <p:nvPr/>
          </p:nvSpPr>
          <p:spPr>
            <a:xfrm>
              <a:off x="1292315" y="5009098"/>
              <a:ext cx="45571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b="1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负</a:t>
              </a:r>
              <a:r>
                <a:rPr lang="zh-CN" altLang="en-US" sz="1600" b="1" noProof="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相关</a:t>
              </a:r>
              <a:r>
                <a:rPr lang="zh-CN" altLang="en-US" sz="160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：</a:t>
              </a:r>
              <a:r>
                <a:rPr lang="zh-CN" altLang="en-US" sz="1600" b="1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高值</a:t>
              </a:r>
              <a:r>
                <a:rPr lang="zh-CN" altLang="en-US" sz="160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与</a:t>
              </a:r>
              <a:r>
                <a:rPr lang="zh-CN" altLang="en-US" sz="1600" b="1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低值</a:t>
              </a:r>
              <a:r>
                <a:rPr lang="zh-CN" altLang="en-US" sz="160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相邻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A65AA5F5-2BA7-2737-D549-40A2A83F4FFB}"/>
                </a:ext>
              </a:extLst>
            </p:cNvPr>
            <p:cNvSpPr txBox="1"/>
            <p:nvPr/>
          </p:nvSpPr>
          <p:spPr>
            <a:xfrm>
              <a:off x="1292315" y="5347652"/>
              <a:ext cx="253337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b="1" noProof="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不</a:t>
              </a:r>
              <a:r>
                <a:rPr lang="en-US" altLang="zh-CN" sz="1600" b="1" noProof="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/</a:t>
              </a:r>
              <a:r>
                <a:rPr lang="zh-CN" altLang="en-US" sz="1600" b="1" noProof="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零相关</a:t>
              </a:r>
              <a:r>
                <a:rPr lang="zh-CN" altLang="en-US" sz="160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：完全</a:t>
              </a:r>
              <a:r>
                <a:rPr lang="zh-CN" altLang="en-US" sz="1600" b="1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随机</a:t>
              </a:r>
              <a:r>
                <a:rPr lang="zh-CN" altLang="en-US" sz="160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分布</a:t>
              </a:r>
            </a:p>
          </p:txBody>
        </p:sp>
        <p:sp>
          <p:nvSpPr>
            <p:cNvPr id="28" name="左大括号 27">
              <a:extLst>
                <a:ext uri="{FF2B5EF4-FFF2-40B4-BE49-F238E27FC236}">
                  <a16:creationId xmlns:a16="http://schemas.microsoft.com/office/drawing/2014/main" id="{68C27B27-FD0D-22F7-5622-4FDA3CBE8AA5}"/>
                </a:ext>
              </a:extLst>
            </p:cNvPr>
            <p:cNvSpPr/>
            <p:nvPr/>
          </p:nvSpPr>
          <p:spPr>
            <a:xfrm>
              <a:off x="1095935" y="4616543"/>
              <a:ext cx="196380" cy="1069663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00FFFF"/>
                </a:highlight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468BDD8F-78A0-10F0-70EC-CD4A41D7E8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2514" y="340512"/>
            <a:ext cx="3735524" cy="920801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9DDDB231-FD90-7FE7-3926-4E3AFD8021B9}"/>
              </a:ext>
            </a:extLst>
          </p:cNvPr>
          <p:cNvSpPr txBox="1"/>
          <p:nvPr/>
        </p:nvSpPr>
        <p:spPr>
          <a:xfrm>
            <a:off x="6641329" y="626499"/>
            <a:ext cx="1525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莫兰指数</a:t>
            </a:r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9ACF428-593C-83C5-2A73-EB40274EFD0A}"/>
              </a:ext>
            </a:extLst>
          </p:cNvPr>
          <p:cNvSpPr txBox="1"/>
          <p:nvPr/>
        </p:nvSpPr>
        <p:spPr>
          <a:xfrm>
            <a:off x="518939" y="3209509"/>
            <a:ext cx="76476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Moran’s I 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接近 </a:t>
            </a:r>
            <a:r>
              <a:rPr lang="en-US" altLang="zh-CN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-1</a:t>
            </a:r>
            <a:r>
              <a:rPr lang="zh-CN" altLang="en-US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br>
              <a:rPr lang="en-US" altLang="zh-CN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全局 </a:t>
            </a:r>
            <a:r>
              <a:rPr lang="zh-CN" altLang="en-US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负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空间自相关 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CCE1F68-567E-BAF2-1041-A7DD0D0D392C}"/>
              </a:ext>
            </a:extLst>
          </p:cNvPr>
          <p:cNvSpPr txBox="1"/>
          <p:nvPr/>
        </p:nvSpPr>
        <p:spPr>
          <a:xfrm>
            <a:off x="518939" y="4317339"/>
            <a:ext cx="76476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Moran’s I 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接近 </a:t>
            </a:r>
            <a:r>
              <a:rPr lang="en-US" altLang="zh-CN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b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全局 </a:t>
            </a:r>
            <a:r>
              <a:rPr lang="zh-CN" altLang="en-US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正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空间自相关 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1113D500-D204-B5FC-A0D6-26EA0092CB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8553" y="1181836"/>
            <a:ext cx="8463447" cy="501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89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0" grpId="0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31C1E-20EE-94E5-8F76-5D075FA49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>
            <a:extLst>
              <a:ext uri="{FF2B5EF4-FFF2-40B4-BE49-F238E27FC236}">
                <a16:creationId xmlns:a16="http://schemas.microsoft.com/office/drawing/2014/main" id="{8CF855A6-1829-55AB-64EE-B3B469224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9" r="8746"/>
          <a:stretch>
            <a:fillRect/>
          </a:stretch>
        </p:blipFill>
        <p:spPr bwMode="auto">
          <a:xfrm>
            <a:off x="8451459" y="325728"/>
            <a:ext cx="3718798" cy="578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C7EA79F-9D9E-ECE7-E866-42025DAE99AC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1ABE185-ABCF-B1C4-59FB-AC8397A750DD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8BB6944-105B-D4F4-1ACB-9DF062477E81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ABBEA1E0-6D63-E37A-6646-D6B9FE5FD5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B8041AA-6DCB-FACA-4598-077DF36AB355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00D2841-A7D3-4A08-1EF4-C9ED99612EA7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5664D52D-41A2-C1A0-6C10-8012AFD57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C446448-B20E-A2FF-C0A2-C154A95CC39F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B660CDCC-03BF-39E6-DB40-338D9416AF56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局部空间关联指标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Local Indicator of Spatial Association (LISA)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75F7D3E-02ED-DB0B-B906-D6C00E104434}"/>
              </a:ext>
            </a:extLst>
          </p:cNvPr>
          <p:cNvSpPr txBox="1"/>
          <p:nvPr/>
        </p:nvSpPr>
        <p:spPr>
          <a:xfrm>
            <a:off x="518939" y="1758624"/>
            <a:ext cx="80271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High-High 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zh-CN" altLang="en-GB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第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一象限）</a:t>
            </a: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：本地值高于平均值 且 邻域平均也高于平均</a:t>
            </a: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Low-Low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zh-CN" altLang="en-GB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第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三象限）</a:t>
            </a: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：本地值低于平均值 且 邻域平均也低于平均</a:t>
            </a:r>
            <a:endParaRPr lang="en-US" altLang="zh-CN" sz="16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1428FC8B-B8AF-422D-BCE7-9DED0FF10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03" y="2939821"/>
            <a:ext cx="4176153" cy="313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Figure 5.7. Moran’s I 散点图象限解读">
            <a:extLst>
              <a:ext uri="{FF2B5EF4-FFF2-40B4-BE49-F238E27FC236}">
                <a16:creationId xmlns:a16="http://schemas.microsoft.com/office/drawing/2014/main" id="{913ADCDA-EB55-4E90-5120-1278C923B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1" r="12321"/>
          <a:stretch>
            <a:fillRect/>
          </a:stretch>
        </p:blipFill>
        <p:spPr bwMode="auto">
          <a:xfrm>
            <a:off x="621003" y="2916255"/>
            <a:ext cx="4360947" cy="319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81453FD-9784-FFAA-FFA3-3531C924B8E5}"/>
              </a:ext>
            </a:extLst>
          </p:cNvPr>
          <p:cNvSpPr txBox="1"/>
          <p:nvPr/>
        </p:nvSpPr>
        <p:spPr>
          <a:xfrm>
            <a:off x="4981949" y="3416942"/>
            <a:ext cx="35641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Low-High 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zh-CN" altLang="en-GB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第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二象限）</a:t>
            </a: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：本地值低于平均值 且 邻域平均也高于平均</a:t>
            </a: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High-Low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zh-CN" altLang="en-GB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第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四象限）</a:t>
            </a: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：本地值高于平均 且 邻域低于平均</a:t>
            </a:r>
            <a:endParaRPr lang="en-US" altLang="zh-CN" sz="16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199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F4987-8F84-6934-0B27-48206E400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标题 44">
            <a:extLst>
              <a:ext uri="{FF2B5EF4-FFF2-40B4-BE49-F238E27FC236}">
                <a16:creationId xmlns:a16="http://schemas.microsoft.com/office/drawing/2014/main" id="{A9A0D8B0-0289-407B-2E81-32E70F64D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33542"/>
            <a:ext cx="9144000" cy="670561"/>
          </a:xfrm>
        </p:spPr>
        <p:txBody>
          <a:bodyPr>
            <a:normAutofit/>
          </a:bodyPr>
          <a:lstStyle/>
          <a:p>
            <a:r>
              <a:rPr lang="en-GB" altLang="zh-CN" sz="4000" b="1" dirty="0">
                <a:latin typeface="Arial" panose="020B0604020202020204" pitchFamily="34" charset="0"/>
                <a:ea typeface="微软雅黑" panose="020B0503020204020204" pitchFamily="34" charset="-122"/>
              </a:rPr>
              <a:t>Thanks!</a:t>
            </a:r>
            <a:endParaRPr lang="zh-CN" altLang="en-US" sz="4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573D7B6-6B5D-BB1A-DB05-2A6055F8C620}"/>
              </a:ext>
            </a:extLst>
          </p:cNvPr>
          <p:cNvSpPr/>
          <p:nvPr/>
        </p:nvSpPr>
        <p:spPr>
          <a:xfrm>
            <a:off x="0" y="1032522"/>
            <a:ext cx="12192000" cy="45719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F902C1A-DE32-EB15-360F-F1F432B73B26}"/>
              </a:ext>
            </a:extLst>
          </p:cNvPr>
          <p:cNvGrpSpPr/>
          <p:nvPr/>
        </p:nvGrpSpPr>
        <p:grpSpPr>
          <a:xfrm>
            <a:off x="461888" y="333270"/>
            <a:ext cx="1323703" cy="1323703"/>
            <a:chOff x="5434148" y="2937969"/>
            <a:chExt cx="1323703" cy="1323703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905615B1-0633-6190-70A6-924CCA9FBA72}"/>
                </a:ext>
              </a:extLst>
            </p:cNvPr>
            <p:cNvSpPr/>
            <p:nvPr/>
          </p:nvSpPr>
          <p:spPr>
            <a:xfrm>
              <a:off x="5434148" y="2937969"/>
              <a:ext cx="1323703" cy="1323703"/>
            </a:xfrm>
            <a:prstGeom prst="ellipse">
              <a:avLst/>
            </a:prstGeom>
            <a:solidFill>
              <a:srgbClr val="182E7A"/>
            </a:solidFill>
            <a:ln>
              <a:solidFill>
                <a:srgbClr val="182E7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Picture 2" descr="华东师范大学- 维基百科，自由的百科全书">
              <a:extLst>
                <a:ext uri="{FF2B5EF4-FFF2-40B4-BE49-F238E27FC236}">
                  <a16:creationId xmlns:a16="http://schemas.microsoft.com/office/drawing/2014/main" id="{9A8D5F22-6091-05C1-3023-FCC3602F2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547" y="2975368"/>
              <a:ext cx="1248905" cy="124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图片 24" descr="文本&#10;&#10;AI 生成的内容可能不正确。">
            <a:extLst>
              <a:ext uri="{FF2B5EF4-FFF2-40B4-BE49-F238E27FC236}">
                <a16:creationId xmlns:a16="http://schemas.microsoft.com/office/drawing/2014/main" id="{3E3CC808-B178-0EC0-4CB2-BF9339D190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27077" y="6256337"/>
            <a:ext cx="1909043" cy="601663"/>
          </a:xfrm>
          <a:prstGeom prst="rect">
            <a:avLst/>
          </a:prstGeom>
        </p:spPr>
      </p:pic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52C67B98-DACA-490F-3ED3-22C25CC138F1}"/>
              </a:ext>
            </a:extLst>
          </p:cNvPr>
          <p:cNvSpPr/>
          <p:nvPr/>
        </p:nvSpPr>
        <p:spPr>
          <a:xfrm>
            <a:off x="0" y="30480"/>
            <a:ext cx="12192000" cy="964642"/>
          </a:xfrm>
          <a:custGeom>
            <a:avLst/>
            <a:gdLst>
              <a:gd name="connsiteX0" fmla="*/ 0 w 12192000"/>
              <a:gd name="connsiteY0" fmla="*/ 0 h 964642"/>
              <a:gd name="connsiteX1" fmla="*/ 12192000 w 12192000"/>
              <a:gd name="connsiteY1" fmla="*/ 0 h 964642"/>
              <a:gd name="connsiteX2" fmla="*/ 12192000 w 12192000"/>
              <a:gd name="connsiteY2" fmla="*/ 964642 h 964642"/>
              <a:gd name="connsiteX3" fmla="*/ 1781908 w 12192000"/>
              <a:gd name="connsiteY3" fmla="*/ 964642 h 964642"/>
              <a:gd name="connsiteX4" fmla="*/ 1120056 w 12192000"/>
              <a:gd name="connsiteY4" fmla="*/ 302790 h 964642"/>
              <a:gd name="connsiteX5" fmla="*/ 458204 w 12192000"/>
              <a:gd name="connsiteY5" fmla="*/ 964642 h 964642"/>
              <a:gd name="connsiteX6" fmla="*/ 0 w 12192000"/>
              <a:gd name="connsiteY6" fmla="*/ 964642 h 9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64642">
                <a:moveTo>
                  <a:pt x="0" y="0"/>
                </a:moveTo>
                <a:lnTo>
                  <a:pt x="12192000" y="0"/>
                </a:lnTo>
                <a:lnTo>
                  <a:pt x="12192000" y="964642"/>
                </a:lnTo>
                <a:lnTo>
                  <a:pt x="1781908" y="964642"/>
                </a:lnTo>
                <a:cubicBezTo>
                  <a:pt x="1781908" y="599111"/>
                  <a:pt x="1485587" y="302790"/>
                  <a:pt x="1120056" y="302790"/>
                </a:cubicBezTo>
                <a:cubicBezTo>
                  <a:pt x="754525" y="302790"/>
                  <a:pt x="458204" y="599111"/>
                  <a:pt x="458204" y="964642"/>
                </a:cubicBezTo>
                <a:lnTo>
                  <a:pt x="0" y="964642"/>
                </a:lnTo>
                <a:close/>
              </a:path>
            </a:pathLst>
          </a:cu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1DEBE3E4-6B8C-A343-1205-27D7C6D86B7A}"/>
              </a:ext>
            </a:extLst>
          </p:cNvPr>
          <p:cNvSpPr/>
          <p:nvPr/>
        </p:nvSpPr>
        <p:spPr>
          <a:xfrm>
            <a:off x="0" y="6356821"/>
            <a:ext cx="10227077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4D60DCA-E6B6-3898-A92E-034631D50DFE}"/>
              </a:ext>
            </a:extLst>
          </p:cNvPr>
          <p:cNvSpPr/>
          <p:nvPr/>
        </p:nvSpPr>
        <p:spPr>
          <a:xfrm>
            <a:off x="0" y="6268677"/>
            <a:ext cx="10227077" cy="45719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61CE134-EDC5-D80D-F653-8C4079BA2497}"/>
              </a:ext>
            </a:extLst>
          </p:cNvPr>
          <p:cNvSpPr txBox="1"/>
          <p:nvPr/>
        </p:nvSpPr>
        <p:spPr>
          <a:xfrm>
            <a:off x="1123739" y="5605411"/>
            <a:ext cx="2310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主讲人：刘贇喆 博士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E8EC574-859C-8DDD-453D-32F0580A40BD}"/>
              </a:ext>
            </a:extLst>
          </p:cNvPr>
          <p:cNvSpPr txBox="1"/>
          <p:nvPr/>
        </p:nvSpPr>
        <p:spPr>
          <a:xfrm>
            <a:off x="4241800" y="5605411"/>
            <a:ext cx="370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单位：华东师范大学 社会发展学院</a:t>
            </a:r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0B4DDE0-E779-B5E0-7EC7-8B06CD7642F6}"/>
              </a:ext>
            </a:extLst>
          </p:cNvPr>
          <p:cNvSpPr txBox="1"/>
          <p:nvPr/>
        </p:nvSpPr>
        <p:spPr>
          <a:xfrm>
            <a:off x="8819917" y="5605411"/>
            <a:ext cx="2814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职务：人口学 副教授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259">
            <a:extLst>
              <a:ext uri="{FF2B5EF4-FFF2-40B4-BE49-F238E27FC236}">
                <a16:creationId xmlns:a16="http://schemas.microsoft.com/office/drawing/2014/main" id="{BFE4F667-3D5F-4FAF-219E-96CCEAFC28E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0374" y="4202407"/>
            <a:ext cx="6871252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第五周：教程 第四章 重点解析 </a:t>
            </a:r>
            <a:r>
              <a:rPr lang="en-US" altLang="zh-CN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专题研究导入</a:t>
            </a:r>
            <a:endParaRPr lang="en-GB" altLang="zh-CN" sz="22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533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BAD0F-4F07-2D2A-A8B7-7FDDC7B3B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D7BFF93-D0C4-11F3-15FA-F4380E212EF1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9364273-0B94-B2B2-6B3D-A6F53BAEA7E4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F4CE890-619F-E46D-324B-470B7F5B5FA0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D909A651-CCD9-B30E-6613-3B73E83A78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BA77ABC-C9E5-8208-C48D-929286815F38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949BEEB-C9B0-FD89-B45A-7457E5EE87E6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3D1037EB-4767-47D9-A9AF-289604DF65F4}"/>
              </a:ext>
            </a:extLst>
          </p:cNvPr>
          <p:cNvGrpSpPr/>
          <p:nvPr/>
        </p:nvGrpSpPr>
        <p:grpSpPr>
          <a:xfrm>
            <a:off x="4413932" y="3057277"/>
            <a:ext cx="3463636" cy="743446"/>
            <a:chOff x="7308943" y="2048744"/>
            <a:chExt cx="3463636" cy="743446"/>
          </a:xfrm>
        </p:grpSpPr>
        <p:sp>
          <p:nvSpPr>
            <p:cNvPr id="258" name="Freeform 78">
              <a:extLst>
                <a:ext uri="{FF2B5EF4-FFF2-40B4-BE49-F238E27FC236}">
                  <a16:creationId xmlns:a16="http://schemas.microsoft.com/office/drawing/2014/main" id="{905ED955-BB9C-7F4B-1E25-EC749C772C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54" name="Group 269">
              <a:extLst>
                <a:ext uri="{FF2B5EF4-FFF2-40B4-BE49-F238E27FC236}">
                  <a16:creationId xmlns:a16="http://schemas.microsoft.com/office/drawing/2014/main" id="{8D5AE1AA-57D5-4F4C-B5DC-FDB26668312A}"/>
                </a:ext>
              </a:extLst>
            </p:cNvPr>
            <p:cNvGrpSpPr/>
            <p:nvPr/>
          </p:nvGrpSpPr>
          <p:grpSpPr>
            <a:xfrm>
              <a:off x="8208947" y="2100409"/>
              <a:ext cx="2563632" cy="675677"/>
              <a:chOff x="8094691" y="2038021"/>
              <a:chExt cx="2563632" cy="675677"/>
            </a:xfrm>
          </p:grpSpPr>
          <p:sp>
            <p:nvSpPr>
              <p:cNvPr id="255" name="TextBox 6">
                <a:extLst>
                  <a:ext uri="{FF2B5EF4-FFF2-40B4-BE49-F238E27FC236}">
                    <a16:creationId xmlns:a16="http://schemas.microsoft.com/office/drawing/2014/main" id="{AD1F0C49-AC2D-0573-DDB7-8A4910F8600A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56363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Spatial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Point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Data</a:t>
                </a:r>
                <a:endParaRPr lang="en-GB" altLang="zh-CN" sz="1200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6" name="TextBox 268">
                <a:extLst>
                  <a:ext uri="{FF2B5EF4-FFF2-40B4-BE49-F238E27FC236}">
                    <a16:creationId xmlns:a16="http://schemas.microsoft.com/office/drawing/2014/main" id="{3F1CAE64-B645-C94A-7F67-6DD028E85CFE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4641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空间点数据</a:t>
                </a: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9696CEC-E85C-C1B8-951D-BE8870F9AB9E}"/>
                </a:ext>
              </a:extLst>
            </p:cNvPr>
            <p:cNvSpPr txBox="1"/>
            <p:nvPr/>
          </p:nvSpPr>
          <p:spPr>
            <a:xfrm>
              <a:off x="7308943" y="2084304"/>
              <a:ext cx="90000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7C916324-48ED-D78D-5E6D-51DFE50B5B46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>
              <a:extLst>
                <a:ext uri="{FF2B5EF4-FFF2-40B4-BE49-F238E27FC236}">
                  <a16:creationId xmlns:a16="http://schemas.microsoft.com/office/drawing/2014/main" id="{A2EDDBA9-4E14-3134-D46F-ABEF010FB5EB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0" name="直接连接符 269">
            <a:extLst>
              <a:ext uri="{FF2B5EF4-FFF2-40B4-BE49-F238E27FC236}">
                <a16:creationId xmlns:a16="http://schemas.microsoft.com/office/drawing/2014/main" id="{09213487-7032-AA67-5F9F-AE29FF9A2257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030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2DB7A-2AF6-29AA-23A7-9722AC449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B341366-09F2-4301-74C0-95F192B6B04E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5291E0-D28F-C28D-4974-F1380F504A54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EBD7A34-BF14-1490-6CF0-533A90FFBDDC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574E041A-1559-FA9E-F90D-51B414042D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1823A63-E809-4C03-954A-E5878F23C854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762E592-C26D-2135-981E-5A6DECDA7326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1AD83A14-570C-6B27-D79F-A2F5C020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空间点数据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Spatial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Point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Data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F6FA798-98C1-D082-6545-66DE27503014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ADB502CB-26F3-B294-3A45-AF6D3C564B2A}"/>
              </a:ext>
            </a:extLst>
          </p:cNvPr>
          <p:cNvSpPr txBox="1"/>
          <p:nvPr/>
        </p:nvSpPr>
        <p:spPr>
          <a:xfrm>
            <a:off x="401326" y="1254658"/>
            <a:ext cx="30547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空间点数据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Spatial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Point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Data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B1C49EB-D5AA-3515-DB67-4F60DC2D1A8F}"/>
              </a:ext>
            </a:extLst>
          </p:cNvPr>
          <p:cNvSpPr txBox="1"/>
          <p:nvPr/>
        </p:nvSpPr>
        <p:spPr>
          <a:xfrm>
            <a:off x="848616" y="2217256"/>
            <a:ext cx="3816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y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57073E4-CB64-1537-D97C-7A503AA72F85}"/>
              </a:ext>
            </a:extLst>
          </p:cNvPr>
          <p:cNvSpPr txBox="1"/>
          <p:nvPr/>
        </p:nvSpPr>
        <p:spPr>
          <a:xfrm>
            <a:off x="7560814" y="1619207"/>
            <a:ext cx="155798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64108">
              <a:defRPr/>
            </a:pPr>
            <a:r>
              <a:rPr lang="zh-CN" altLang="en-GB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非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空间属性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Attributes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6B7EA80-BA7C-6EF3-E62F-162F1D8F0E17}"/>
              </a:ext>
            </a:extLst>
          </p:cNvPr>
          <p:cNvSpPr txBox="1"/>
          <p:nvPr/>
        </p:nvSpPr>
        <p:spPr>
          <a:xfrm>
            <a:off x="848616" y="2697703"/>
            <a:ext cx="3816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几何维度：</a:t>
            </a:r>
            <a:r>
              <a:rPr lang="en-US" altLang="zh-CN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维</a:t>
            </a: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67400A5-A97F-45EF-7E1F-F705187F8E98}"/>
              </a:ext>
            </a:extLst>
          </p:cNvPr>
          <p:cNvSpPr txBox="1"/>
          <p:nvPr/>
        </p:nvSpPr>
        <p:spPr>
          <a:xfrm>
            <a:off x="848616" y="3178150"/>
            <a:ext cx="4141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没有长度，没有面积，只是一个位置</a:t>
            </a: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508A6406-FAEE-477C-E4C9-868A6D259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598510"/>
              </p:ext>
            </p:extLst>
          </p:nvPr>
        </p:nvGraphicFramePr>
        <p:xfrm>
          <a:off x="4990454" y="2675118"/>
          <a:ext cx="6708098" cy="1859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8092">
                  <a:extLst>
                    <a:ext uri="{9D8B030D-6E8A-4147-A177-3AD203B41FA5}">
                      <a16:colId xmlns:a16="http://schemas.microsoft.com/office/drawing/2014/main" val="2134393178"/>
                    </a:ext>
                  </a:extLst>
                </a:gridCol>
                <a:gridCol w="1055818">
                  <a:extLst>
                    <a:ext uri="{9D8B030D-6E8A-4147-A177-3AD203B41FA5}">
                      <a16:colId xmlns:a16="http://schemas.microsoft.com/office/drawing/2014/main" val="371971753"/>
                    </a:ext>
                  </a:extLst>
                </a:gridCol>
                <a:gridCol w="1055818">
                  <a:extLst>
                    <a:ext uri="{9D8B030D-6E8A-4147-A177-3AD203B41FA5}">
                      <a16:colId xmlns:a16="http://schemas.microsoft.com/office/drawing/2014/main" val="1879979225"/>
                    </a:ext>
                  </a:extLst>
                </a:gridCol>
                <a:gridCol w="547818">
                  <a:extLst>
                    <a:ext uri="{9D8B030D-6E8A-4147-A177-3AD203B41FA5}">
                      <a16:colId xmlns:a16="http://schemas.microsoft.com/office/drawing/2014/main" val="2420570191"/>
                    </a:ext>
                  </a:extLst>
                </a:gridCol>
                <a:gridCol w="1063755">
                  <a:extLst>
                    <a:ext uri="{9D8B030D-6E8A-4147-A177-3AD203B41FA5}">
                      <a16:colId xmlns:a16="http://schemas.microsoft.com/office/drawing/2014/main" val="991875136"/>
                    </a:ext>
                  </a:extLst>
                </a:gridCol>
                <a:gridCol w="797055">
                  <a:extLst>
                    <a:ext uri="{9D8B030D-6E8A-4147-A177-3AD203B41FA5}">
                      <a16:colId xmlns:a16="http://schemas.microsoft.com/office/drawing/2014/main" val="2008582925"/>
                    </a:ext>
                  </a:extLst>
                </a:gridCol>
                <a:gridCol w="709742">
                  <a:extLst>
                    <a:ext uri="{9D8B030D-6E8A-4147-A177-3AD203B41FA5}">
                      <a16:colId xmlns:a16="http://schemas.microsoft.com/office/drawing/2014/main" val="784311322"/>
                    </a:ext>
                  </a:extLst>
                </a:gridCol>
              </a:tblGrid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zh-CN" altLang="en-GB" sz="2300" b="1" dirty="0"/>
                        <a:t>观测</a:t>
                      </a:r>
                      <a:r>
                        <a:rPr lang="zh-CN" altLang="en-US" sz="2300" b="1" dirty="0"/>
                        <a:t>单元</a:t>
                      </a:r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属性</a:t>
                      </a:r>
                      <a:r>
                        <a:rPr lang="en-US" altLang="zh-CN" sz="2300" b="1" baseline="-25000" dirty="0"/>
                        <a:t>1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属性</a:t>
                      </a:r>
                      <a:r>
                        <a:rPr lang="en-US" altLang="zh-CN" sz="2300" b="1" baseline="-25000" dirty="0"/>
                        <a:t>2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属性</a:t>
                      </a:r>
                      <a:r>
                        <a:rPr lang="en-US" altLang="zh-CN" sz="2300" b="1" baseline="-25000" dirty="0"/>
                        <a:t>n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Lon</a:t>
                      </a:r>
                      <a:endParaRPr lang="zh-CN" altLang="en-US" sz="2300" b="1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Lat</a:t>
                      </a:r>
                      <a:endParaRPr lang="zh-CN" altLang="en-US" sz="2300" b="1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627545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1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X</a:t>
                      </a:r>
                      <a:r>
                        <a:rPr lang="en-GB" altLang="zh-CN" sz="2300" b="1" baseline="-25000" dirty="0"/>
                        <a:t>1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Y</a:t>
                      </a:r>
                      <a:r>
                        <a:rPr lang="en-GB" altLang="zh-CN" sz="2300" b="1" baseline="-25000" dirty="0"/>
                        <a:t>1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2276539818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2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X</a:t>
                      </a:r>
                      <a:r>
                        <a:rPr lang="en-GB" altLang="zh-CN" sz="2300" b="1" baseline="-25000" dirty="0"/>
                        <a:t>2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Y</a:t>
                      </a:r>
                      <a:r>
                        <a:rPr lang="en-GB" altLang="zh-CN" sz="2300" b="1" baseline="-25000" dirty="0"/>
                        <a:t>2</a:t>
                      </a:r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2738159541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370206588"/>
                  </a:ext>
                </a:extLst>
              </a:tr>
            </a:tbl>
          </a:graphicData>
        </a:graphic>
      </p:graphicFrame>
      <p:sp>
        <p:nvSpPr>
          <p:cNvPr id="29" name="左大括号 28">
            <a:extLst>
              <a:ext uri="{FF2B5EF4-FFF2-40B4-BE49-F238E27FC236}">
                <a16:creationId xmlns:a16="http://schemas.microsoft.com/office/drawing/2014/main" id="{FF25E686-55F4-0CDD-8E0A-0811101E72C6}"/>
              </a:ext>
            </a:extLst>
          </p:cNvPr>
          <p:cNvSpPr/>
          <p:nvPr/>
        </p:nvSpPr>
        <p:spPr>
          <a:xfrm rot="5400000">
            <a:off x="8208224" y="601305"/>
            <a:ext cx="263167" cy="3701143"/>
          </a:xfrm>
          <a:prstGeom prst="leftBrace">
            <a:avLst>
              <a:gd name="adj1" fmla="val 8693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19D7A57-0DE3-206B-9CB1-7B17305543D5}"/>
              </a:ext>
            </a:extLst>
          </p:cNvPr>
          <p:cNvSpPr txBox="1"/>
          <p:nvPr/>
        </p:nvSpPr>
        <p:spPr>
          <a:xfrm>
            <a:off x="10162839" y="1619207"/>
            <a:ext cx="150817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64108">
              <a:defRPr/>
            </a:pP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空间坐标</a:t>
            </a: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algn="ctr" defTabSz="864108">
              <a:defRPr/>
            </a:pP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Coordinates</a:t>
            </a:r>
          </a:p>
        </p:txBody>
      </p:sp>
      <p:sp>
        <p:nvSpPr>
          <p:cNvPr id="31" name="左大括号 30">
            <a:extLst>
              <a:ext uri="{FF2B5EF4-FFF2-40B4-BE49-F238E27FC236}">
                <a16:creationId xmlns:a16="http://schemas.microsoft.com/office/drawing/2014/main" id="{4B0664F1-A23E-CE9B-44F0-2974B7B82CD5}"/>
              </a:ext>
            </a:extLst>
          </p:cNvPr>
          <p:cNvSpPr/>
          <p:nvPr/>
        </p:nvSpPr>
        <p:spPr>
          <a:xfrm rot="5400000">
            <a:off x="10812880" y="1697790"/>
            <a:ext cx="263167" cy="1508174"/>
          </a:xfrm>
          <a:prstGeom prst="leftBrace">
            <a:avLst>
              <a:gd name="adj1" fmla="val 8693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6C15A23-8113-72D5-35B3-951493E5FDC0}"/>
              </a:ext>
            </a:extLst>
          </p:cNvPr>
          <p:cNvSpPr txBox="1"/>
          <p:nvPr/>
        </p:nvSpPr>
        <p:spPr>
          <a:xfrm>
            <a:off x="848615" y="5116286"/>
            <a:ext cx="5915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点数据能以 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-apple-system"/>
              </a:rPr>
              <a:t>最高精度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保留 个体或事件的 </a:t>
            </a:r>
            <a:r>
              <a:rPr lang="zh-CN" altLang="en-US" b="1" i="0" dirty="0">
                <a:solidFill>
                  <a:srgbClr val="D9534F"/>
                </a:solidFill>
                <a:effectLst/>
                <a:highlight>
                  <a:srgbClr val="FFFF00"/>
                </a:highlight>
                <a:latin typeface="-apple-system"/>
              </a:rPr>
              <a:t>真实位置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sp>
        <p:nvSpPr>
          <p:cNvPr id="42" name="任意形状 41">
            <a:extLst>
              <a:ext uri="{FF2B5EF4-FFF2-40B4-BE49-F238E27FC236}">
                <a16:creationId xmlns:a16="http://schemas.microsoft.com/office/drawing/2014/main" id="{9BD03FB3-7375-7882-27FB-BFFAA6DC09EA}"/>
              </a:ext>
            </a:extLst>
          </p:cNvPr>
          <p:cNvSpPr/>
          <p:nvPr/>
        </p:nvSpPr>
        <p:spPr>
          <a:xfrm rot="10800000">
            <a:off x="9901611" y="4553520"/>
            <a:ext cx="2085703" cy="711836"/>
          </a:xfrm>
          <a:custGeom>
            <a:avLst/>
            <a:gdLst>
              <a:gd name="csX0" fmla="*/ 2728452 w 2728452"/>
              <a:gd name="csY0" fmla="*/ 1401097 h 1401097"/>
              <a:gd name="csX1" fmla="*/ 0 w 2728452"/>
              <a:gd name="csY1" fmla="*/ 1401097 h 1401097"/>
              <a:gd name="csX2" fmla="*/ 0 w 2728452"/>
              <a:gd name="csY2" fmla="*/ 1399723 h 1401097"/>
              <a:gd name="csX3" fmla="*/ 94928 w 2728452"/>
              <a:gd name="csY3" fmla="*/ 1394929 h 1401097"/>
              <a:gd name="csX4" fmla="*/ 1122086 w 2728452"/>
              <a:gd name="csY4" fmla="*/ 533519 h 1401097"/>
              <a:gd name="csX5" fmla="*/ 1128215 w 2728452"/>
              <a:gd name="csY5" fmla="*/ 501445 h 1401097"/>
              <a:gd name="csX6" fmla="*/ 789039 w 2728452"/>
              <a:gd name="csY6" fmla="*/ 501445 h 1401097"/>
              <a:gd name="csX7" fmla="*/ 1364227 w 2728452"/>
              <a:gd name="csY7" fmla="*/ 0 h 1401097"/>
              <a:gd name="csX8" fmla="*/ 1939414 w 2728452"/>
              <a:gd name="csY8" fmla="*/ 501445 h 1401097"/>
              <a:gd name="csX9" fmla="*/ 1575304 w 2728452"/>
              <a:gd name="csY9" fmla="*/ 501445 h 1401097"/>
              <a:gd name="csX10" fmla="*/ 1581432 w 2728452"/>
              <a:gd name="csY10" fmla="*/ 533519 h 1401097"/>
              <a:gd name="csX11" fmla="*/ 2608590 w 2728452"/>
              <a:gd name="csY11" fmla="*/ 1394929 h 1401097"/>
              <a:gd name="csX12" fmla="*/ 2728452 w 2728452"/>
              <a:gd name="csY12" fmla="*/ 1400982 h 14010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728452" h="1401097">
                <a:moveTo>
                  <a:pt x="2728452" y="1401097"/>
                </a:moveTo>
                <a:lnTo>
                  <a:pt x="0" y="1401097"/>
                </a:lnTo>
                <a:lnTo>
                  <a:pt x="0" y="1399723"/>
                </a:lnTo>
                <a:lnTo>
                  <a:pt x="94928" y="1394929"/>
                </a:lnTo>
                <a:cubicBezTo>
                  <a:pt x="586883" y="1344968"/>
                  <a:pt x="990594" y="996506"/>
                  <a:pt x="1122086" y="533519"/>
                </a:cubicBezTo>
                <a:lnTo>
                  <a:pt x="1128215" y="501445"/>
                </a:lnTo>
                <a:lnTo>
                  <a:pt x="789039" y="501445"/>
                </a:lnTo>
                <a:lnTo>
                  <a:pt x="1364227" y="0"/>
                </a:lnTo>
                <a:lnTo>
                  <a:pt x="1939414" y="501445"/>
                </a:lnTo>
                <a:lnTo>
                  <a:pt x="1575304" y="501445"/>
                </a:lnTo>
                <a:lnTo>
                  <a:pt x="1581432" y="533519"/>
                </a:lnTo>
                <a:cubicBezTo>
                  <a:pt x="1712924" y="996506"/>
                  <a:pt x="2116635" y="1344968"/>
                  <a:pt x="2608590" y="1394929"/>
                </a:cubicBezTo>
                <a:lnTo>
                  <a:pt x="2728452" y="1400982"/>
                </a:lnTo>
                <a:close/>
              </a:path>
            </a:pathLst>
          </a:cu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62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870C5F1-72F9-8A61-6250-BD03D62AD779}"/>
              </a:ext>
            </a:extLst>
          </p:cNvPr>
          <p:cNvSpPr txBox="1"/>
          <p:nvPr/>
        </p:nvSpPr>
        <p:spPr>
          <a:xfrm>
            <a:off x="10336782" y="5395578"/>
            <a:ext cx="135636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64108">
              <a:defRPr/>
            </a:pP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几何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Geometry</a:t>
            </a:r>
          </a:p>
        </p:txBody>
      </p:sp>
    </p:spTree>
    <p:extLst>
      <p:ext uri="{BB962C8B-B14F-4D97-AF65-F5344CB8AC3E}">
        <p14:creationId xmlns:p14="http://schemas.microsoft.com/office/powerpoint/2010/main" val="2045867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7" grpId="0"/>
      <p:bldP spid="29" grpId="0" animBg="1"/>
      <p:bldP spid="30" grpId="0"/>
      <p:bldP spid="31" grpId="0" animBg="1"/>
      <p:bldP spid="33" grpId="0"/>
      <p:bldP spid="42" grpId="0" animBg="1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7D62E-FA9D-7214-A634-830BF2567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8497901-2D8D-CF9B-BD10-356BD0B433EF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6219589-32A4-FF0D-3F6D-6059D4E10006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8EC746A-A0B2-C437-A0D6-F88B2D38FD06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BEEC1E3D-4764-7C61-D522-6BA99C370E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F41F2EF-2704-BE9B-AF8B-DECE40393583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47D991B-CE25-233C-76E2-165CEB03AB74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04BB2414-70C1-6DBE-18A9-0E665CE44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空间点数据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Spatial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Point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Data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59858ED6-86BD-55FA-8CDC-A86F0D83DF64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21EEE2FE-2054-BCAD-A3F9-A3606598E22F}"/>
              </a:ext>
            </a:extLst>
          </p:cNvPr>
          <p:cNvSpPr txBox="1"/>
          <p:nvPr/>
        </p:nvSpPr>
        <p:spPr>
          <a:xfrm>
            <a:off x="3344608" y="1326023"/>
            <a:ext cx="5915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点数据能以 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-apple-system"/>
              </a:rPr>
              <a:t>最高精度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保留 个体或事件的 </a:t>
            </a:r>
            <a:r>
              <a:rPr lang="zh-CN" altLang="en-US" b="1" i="0" dirty="0">
                <a:solidFill>
                  <a:srgbClr val="D9534F"/>
                </a:solidFill>
                <a:effectLst/>
                <a:highlight>
                  <a:srgbClr val="FFFF00"/>
                </a:highlight>
                <a:latin typeface="-apple-system"/>
              </a:rPr>
              <a:t>真实位置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pic>
        <p:nvPicPr>
          <p:cNvPr id="2050" name="Picture 2" descr="Figure 5.2. POI数据概念图">
            <a:extLst>
              <a:ext uri="{FF2B5EF4-FFF2-40B4-BE49-F238E27FC236}">
                <a16:creationId xmlns:a16="http://schemas.microsoft.com/office/drawing/2014/main" id="{8AEE912E-1A8E-1C89-0ABB-B44EAD6B6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7" t="8224" r="5178" b="7361"/>
          <a:stretch>
            <a:fillRect/>
          </a:stretch>
        </p:blipFill>
        <p:spPr bwMode="auto">
          <a:xfrm>
            <a:off x="243840" y="2162302"/>
            <a:ext cx="4039369" cy="239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gure 5.3. 行为与事件类点数据概念图">
            <a:extLst>
              <a:ext uri="{FF2B5EF4-FFF2-40B4-BE49-F238E27FC236}">
                <a16:creationId xmlns:a16="http://schemas.microsoft.com/office/drawing/2014/main" id="{BF9A7C62-57D0-A95F-EE15-34013BB7F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13639" r="25670"/>
          <a:stretch>
            <a:fillRect/>
          </a:stretch>
        </p:blipFill>
        <p:spPr bwMode="auto">
          <a:xfrm>
            <a:off x="4583632" y="2006885"/>
            <a:ext cx="3436995" cy="270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igure 5.4. 轨迹采样点与OD点数据概念图">
            <a:extLst>
              <a:ext uri="{FF2B5EF4-FFF2-40B4-BE49-F238E27FC236}">
                <a16:creationId xmlns:a16="http://schemas.microsoft.com/office/drawing/2014/main" id="{2914A272-A81F-48BE-D4BA-B49E23C28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912" y="2475391"/>
            <a:ext cx="3456214" cy="190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6E338B2-156F-750A-6749-9835D88B1809}"/>
              </a:ext>
            </a:extLst>
          </p:cNvPr>
          <p:cNvSpPr txBox="1"/>
          <p:nvPr/>
        </p:nvSpPr>
        <p:spPr>
          <a:xfrm>
            <a:off x="406917" y="1310634"/>
            <a:ext cx="28197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864108"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位置</a:t>
            </a:r>
            <a:endParaRPr kumimoji="0" lang="en-GB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08987FE-9E23-360B-ECF1-F6D8891B2ABA}"/>
              </a:ext>
            </a:extLst>
          </p:cNvPr>
          <p:cNvSpPr txBox="1"/>
          <p:nvPr/>
        </p:nvSpPr>
        <p:spPr>
          <a:xfrm>
            <a:off x="728958" y="4902275"/>
            <a:ext cx="2819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Point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GB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Interest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POI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78C1AB6-F0E5-A879-1B62-4878466DC3DE}"/>
              </a:ext>
            </a:extLst>
          </p:cNvPr>
          <p:cNvSpPr txBox="1"/>
          <p:nvPr/>
        </p:nvSpPr>
        <p:spPr>
          <a:xfrm>
            <a:off x="6011796" y="4902275"/>
            <a:ext cx="940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en-GB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Event</a:t>
            </a: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15559A6-E8AB-1DE6-BAB4-F0A4FCC0B4FD}"/>
              </a:ext>
            </a:extLst>
          </p:cNvPr>
          <p:cNvSpPr txBox="1"/>
          <p:nvPr/>
        </p:nvSpPr>
        <p:spPr>
          <a:xfrm>
            <a:off x="9749822" y="4902275"/>
            <a:ext cx="940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en-GB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GPS</a:t>
            </a: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91ABBB6-8C3F-D0DC-5880-1D2D247D6C6D}"/>
              </a:ext>
            </a:extLst>
          </p:cNvPr>
          <p:cNvSpPr txBox="1"/>
          <p:nvPr/>
        </p:nvSpPr>
        <p:spPr>
          <a:xfrm>
            <a:off x="728958" y="5504381"/>
            <a:ext cx="2691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GB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地铁站</a:t>
            </a:r>
            <a:r>
              <a:rPr lang="en-US" altLang="zh-CN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/</a:t>
            </a:r>
            <a:r>
              <a:rPr lang="zh-CN" altLang="en-US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咖啡厅</a:t>
            </a:r>
            <a:r>
              <a:rPr lang="en-US" altLang="zh-CN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/</a:t>
            </a:r>
            <a:r>
              <a:rPr lang="zh-CN" altLang="en-US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样本点</a:t>
            </a:r>
            <a:r>
              <a:rPr lang="en-GB" altLang="zh-CN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…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D8262B7-56F2-C923-AF75-E56430CF8A03}"/>
              </a:ext>
            </a:extLst>
          </p:cNvPr>
          <p:cNvSpPr txBox="1"/>
          <p:nvPr/>
        </p:nvSpPr>
        <p:spPr>
          <a:xfrm>
            <a:off x="5200810" y="5504381"/>
            <a:ext cx="28198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highlight>
                  <a:srgbClr val="FFFF00"/>
                </a:highlight>
              </a:rPr>
              <a:t>社交媒体打卡、事件事故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03CD43B-5922-EF9C-3632-FEC8A230D46F}"/>
              </a:ext>
            </a:extLst>
          </p:cNvPr>
          <p:cNvSpPr txBox="1"/>
          <p:nvPr/>
        </p:nvSpPr>
        <p:spPr>
          <a:xfrm>
            <a:off x="9643699" y="5504381"/>
            <a:ext cx="1152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highlight>
                  <a:srgbClr val="FFFF00"/>
                </a:highlight>
              </a:rPr>
              <a:t>规律采样</a:t>
            </a:r>
          </a:p>
        </p:txBody>
      </p:sp>
    </p:spTree>
    <p:extLst>
      <p:ext uri="{BB962C8B-B14F-4D97-AF65-F5344CB8AC3E}">
        <p14:creationId xmlns:p14="http://schemas.microsoft.com/office/powerpoint/2010/main" val="1314882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D8C7E-D22E-C759-8C28-CCB48A295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B6DCD39-9134-D732-B508-C3A1A0040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3" b="15250"/>
          <a:stretch>
            <a:fillRect/>
          </a:stretch>
        </p:blipFill>
        <p:spPr bwMode="auto">
          <a:xfrm>
            <a:off x="4520185" y="639465"/>
            <a:ext cx="7427975" cy="363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B11D0B1-39E1-ECD6-4098-AAD4F2270584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48F99E7-5F9B-1E97-34BA-90E606181E36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B420E1E-B62E-E04F-B197-C653244AC5FB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AEB3E138-59F5-1B59-C74A-1A812FE4E6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73DA456-4C3B-0B30-7257-5ADFB8524661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965791F-7AF7-485F-048D-FDA0660F0BE0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858EB3CC-7B2B-CCCC-7FBF-3938BAC6D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空间点数据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Spatial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Point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Data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B3B54FF4-02AF-53D0-B269-08C7D7389F2B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C7FDEB34-DAE4-27AA-2ACC-85973252AD1D}"/>
              </a:ext>
            </a:extLst>
          </p:cNvPr>
          <p:cNvSpPr txBox="1"/>
          <p:nvPr/>
        </p:nvSpPr>
        <p:spPr>
          <a:xfrm>
            <a:off x="406917" y="1310634"/>
            <a:ext cx="28197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864108"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衍生抽象点位置</a:t>
            </a:r>
            <a:endParaRPr kumimoji="0" lang="en-GB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3D6BBA4-61C7-1749-6574-44AEEC9319C7}"/>
              </a:ext>
            </a:extLst>
          </p:cNvPr>
          <p:cNvSpPr txBox="1"/>
          <p:nvPr/>
        </p:nvSpPr>
        <p:spPr>
          <a:xfrm>
            <a:off x="728958" y="2090162"/>
            <a:ext cx="356545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降维抽象 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（第四章）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r>
              <a:rPr lang="zh-CN" altLang="en-US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面 （几何 </a:t>
            </a:r>
            <a:r>
              <a:rPr lang="en-US" altLang="zh-CN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维） </a:t>
            </a:r>
            <a:r>
              <a:rPr lang="en-US" altLang="zh-CN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--&gt; </a:t>
            </a:r>
            <a:r>
              <a:rPr lang="zh-CN" altLang="en-US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点 （几何 </a:t>
            </a:r>
            <a:r>
              <a:rPr lang="en-US" altLang="zh-CN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zh-CN" altLang="en-US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维）</a:t>
            </a: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r>
              <a:rPr lang="zh-CN" altLang="en-US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线 （几何 </a:t>
            </a:r>
            <a:r>
              <a:rPr lang="en-US" altLang="zh-CN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维） </a:t>
            </a:r>
            <a:r>
              <a:rPr lang="en-US" altLang="zh-CN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--&gt; </a:t>
            </a:r>
            <a:r>
              <a:rPr lang="zh-CN" altLang="en-US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点 （几何 </a:t>
            </a:r>
            <a:r>
              <a:rPr lang="en-US" altLang="zh-CN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zh-CN" altLang="en-US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维）</a:t>
            </a: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46F958F-C5F1-DFE4-5DBE-429D24EE4BAA}"/>
              </a:ext>
            </a:extLst>
          </p:cNvPr>
          <p:cNvSpPr txBox="1"/>
          <p:nvPr/>
        </p:nvSpPr>
        <p:spPr>
          <a:xfrm>
            <a:off x="728958" y="5504381"/>
            <a:ext cx="2691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st_centroid</a:t>
            </a:r>
            <a:r>
              <a:rPr lang="en-US" altLang="zh-CN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(</a:t>
            </a:r>
            <a:r>
              <a:rPr lang="zh-CN" altLang="en-US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空间数据</a:t>
            </a:r>
            <a:r>
              <a:rPr lang="en-US" altLang="zh-CN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)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4CFFB04-4E44-4E6F-6C33-027BF6E125D1}"/>
              </a:ext>
            </a:extLst>
          </p:cNvPr>
          <p:cNvSpPr txBox="1"/>
          <p:nvPr/>
        </p:nvSpPr>
        <p:spPr>
          <a:xfrm>
            <a:off x="728958" y="4965538"/>
            <a:ext cx="2691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library(sf)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B8A6F53E-EF21-D4B9-4EA0-E05329EF9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076316"/>
              </p:ext>
            </p:extLst>
          </p:nvPr>
        </p:nvGraphicFramePr>
        <p:xfrm>
          <a:off x="3226640" y="4295260"/>
          <a:ext cx="5201301" cy="1859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8092">
                  <a:extLst>
                    <a:ext uri="{9D8B030D-6E8A-4147-A177-3AD203B41FA5}">
                      <a16:colId xmlns:a16="http://schemas.microsoft.com/office/drawing/2014/main" val="2134393178"/>
                    </a:ext>
                  </a:extLst>
                </a:gridCol>
                <a:gridCol w="1055818">
                  <a:extLst>
                    <a:ext uri="{9D8B030D-6E8A-4147-A177-3AD203B41FA5}">
                      <a16:colId xmlns:a16="http://schemas.microsoft.com/office/drawing/2014/main" val="371971753"/>
                    </a:ext>
                  </a:extLst>
                </a:gridCol>
                <a:gridCol w="1055818">
                  <a:extLst>
                    <a:ext uri="{9D8B030D-6E8A-4147-A177-3AD203B41FA5}">
                      <a16:colId xmlns:a16="http://schemas.microsoft.com/office/drawing/2014/main" val="1879979225"/>
                    </a:ext>
                  </a:extLst>
                </a:gridCol>
                <a:gridCol w="547818">
                  <a:extLst>
                    <a:ext uri="{9D8B030D-6E8A-4147-A177-3AD203B41FA5}">
                      <a16:colId xmlns:a16="http://schemas.microsoft.com/office/drawing/2014/main" val="2420570191"/>
                    </a:ext>
                  </a:extLst>
                </a:gridCol>
                <a:gridCol w="1063755">
                  <a:extLst>
                    <a:ext uri="{9D8B030D-6E8A-4147-A177-3AD203B41FA5}">
                      <a16:colId xmlns:a16="http://schemas.microsoft.com/office/drawing/2014/main" val="991875136"/>
                    </a:ext>
                  </a:extLst>
                </a:gridCol>
              </a:tblGrid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zh-CN" altLang="en-GB" sz="2300" b="1" dirty="0"/>
                        <a:t>观测</a:t>
                      </a:r>
                      <a:r>
                        <a:rPr lang="zh-CN" altLang="en-US" sz="2300" b="1" dirty="0"/>
                        <a:t>单元</a:t>
                      </a:r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属性</a:t>
                      </a:r>
                      <a:r>
                        <a:rPr lang="en-US" altLang="zh-CN" sz="2300" b="1" baseline="-25000" dirty="0"/>
                        <a:t>1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属性</a:t>
                      </a:r>
                      <a:r>
                        <a:rPr lang="en-US" altLang="zh-CN" sz="2300" b="1" baseline="-25000" dirty="0"/>
                        <a:t>2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属性</a:t>
                      </a:r>
                      <a:r>
                        <a:rPr lang="en-US" altLang="zh-CN" sz="2300" b="1" baseline="-25000" dirty="0"/>
                        <a:t>n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627545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zh-CN" altLang="en-GB" sz="2300" b="1" dirty="0"/>
                        <a:t>地块</a:t>
                      </a:r>
                      <a:r>
                        <a:rPr lang="zh-CN" altLang="en-US" sz="2300" b="1" dirty="0"/>
                        <a:t> </a:t>
                      </a:r>
                      <a:r>
                        <a:rPr lang="en-GB" altLang="zh-CN" sz="2300" b="1" dirty="0"/>
                        <a:t>1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2276539818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zh-CN" altLang="en-GB" sz="2300" b="1" dirty="0"/>
                        <a:t>地块</a:t>
                      </a:r>
                      <a:r>
                        <a:rPr lang="zh-CN" altLang="en-US" sz="2300" b="1" dirty="0"/>
                        <a:t> </a:t>
                      </a:r>
                      <a:r>
                        <a:rPr lang="en-GB" altLang="zh-CN" sz="2300" b="1" dirty="0"/>
                        <a:t>2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2738159541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370206588"/>
                  </a:ext>
                </a:extLst>
              </a:tr>
            </a:tbl>
          </a:graphicData>
        </a:graphic>
      </p:graphicFrame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919D78BB-A9AF-5DC3-A78D-9BF63B6274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897686"/>
              </p:ext>
            </p:extLst>
          </p:nvPr>
        </p:nvGraphicFramePr>
        <p:xfrm>
          <a:off x="8580299" y="4295260"/>
          <a:ext cx="1159005" cy="1859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005">
                  <a:extLst>
                    <a:ext uri="{9D8B030D-6E8A-4147-A177-3AD203B41FA5}">
                      <a16:colId xmlns:a16="http://schemas.microsoft.com/office/drawing/2014/main" val="2134393178"/>
                    </a:ext>
                  </a:extLst>
                </a:gridCol>
              </a:tblGrid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几何</a:t>
                      </a:r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627545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多边形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2276539818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多边形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2738159541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370206588"/>
                  </a:ext>
                </a:extLst>
              </a:tr>
            </a:tbl>
          </a:graphicData>
        </a:graphic>
      </p:graphicFrame>
      <p:sp>
        <p:nvSpPr>
          <p:cNvPr id="20" name="下箭头 20">
            <a:extLst>
              <a:ext uri="{FF2B5EF4-FFF2-40B4-BE49-F238E27FC236}">
                <a16:creationId xmlns:a16="http://schemas.microsoft.com/office/drawing/2014/main" id="{D9B2256F-6282-4F37-73F6-9EBD88F200F3}"/>
              </a:ext>
            </a:extLst>
          </p:cNvPr>
          <p:cNvSpPr/>
          <p:nvPr/>
        </p:nvSpPr>
        <p:spPr>
          <a:xfrm rot="16200000">
            <a:off x="9995490" y="4836066"/>
            <a:ext cx="448574" cy="777932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B2BCF105-6F61-DD7B-25ED-76EBEE59C8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482920"/>
              </p:ext>
            </p:extLst>
          </p:nvPr>
        </p:nvGraphicFramePr>
        <p:xfrm>
          <a:off x="10796588" y="4295260"/>
          <a:ext cx="1159005" cy="1859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005">
                  <a:extLst>
                    <a:ext uri="{9D8B030D-6E8A-4147-A177-3AD203B41FA5}">
                      <a16:colId xmlns:a16="http://schemas.microsoft.com/office/drawing/2014/main" val="2134393178"/>
                    </a:ext>
                  </a:extLst>
                </a:gridCol>
              </a:tblGrid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几何</a:t>
                      </a:r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627545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点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2276539818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点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2738159541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370206588"/>
                  </a:ext>
                </a:extLst>
              </a:tr>
            </a:tbl>
          </a:graphicData>
        </a:graphic>
      </p:graphicFrame>
      <p:sp>
        <p:nvSpPr>
          <p:cNvPr id="23" name="文本框 22">
            <a:extLst>
              <a:ext uri="{FF2B5EF4-FFF2-40B4-BE49-F238E27FC236}">
                <a16:creationId xmlns:a16="http://schemas.microsoft.com/office/drawing/2014/main" id="{73871A4C-5217-574A-A48D-A9B6C5BC45BD}"/>
              </a:ext>
            </a:extLst>
          </p:cNvPr>
          <p:cNvSpPr txBox="1"/>
          <p:nvPr/>
        </p:nvSpPr>
        <p:spPr>
          <a:xfrm>
            <a:off x="720280" y="4303343"/>
            <a:ext cx="2354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代码实现：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0440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20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4466A-FC22-D20B-005C-B09DD7FF2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7FA75E6-1032-E88B-8D9E-9AE11AAD762B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B26C386-730F-2C2F-D60E-4036448C9E9C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3FA94AA-BA15-3F17-DC69-85D9DC23C4C7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8BDCFCA4-EFA8-BC08-AA3F-490CDA8C96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B267190-C19D-32FF-081B-211A380DC7DC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4817748-6BB2-81C4-F4F3-69E2384EA3D8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5D9E1901-F356-EB56-9826-29DCEE47D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空间点数据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Spatial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Point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Data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A579404F-6A9B-1843-72C7-3286ED2E75E6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292D2090-4465-781D-0F28-DF20948B2047}"/>
              </a:ext>
            </a:extLst>
          </p:cNvPr>
          <p:cNvSpPr txBox="1"/>
          <p:nvPr/>
        </p:nvSpPr>
        <p:spPr>
          <a:xfrm>
            <a:off x="401326" y="1254658"/>
            <a:ext cx="30547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常见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分析流程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Analytical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Workflow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2999041F-1028-96AD-2B5F-EC6C33F25F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218872"/>
              </p:ext>
            </p:extLst>
          </p:nvPr>
        </p:nvGraphicFramePr>
        <p:xfrm>
          <a:off x="2723352" y="2675118"/>
          <a:ext cx="6708098" cy="1859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8092">
                  <a:extLst>
                    <a:ext uri="{9D8B030D-6E8A-4147-A177-3AD203B41FA5}">
                      <a16:colId xmlns:a16="http://schemas.microsoft.com/office/drawing/2014/main" val="2134393178"/>
                    </a:ext>
                  </a:extLst>
                </a:gridCol>
                <a:gridCol w="1055818">
                  <a:extLst>
                    <a:ext uri="{9D8B030D-6E8A-4147-A177-3AD203B41FA5}">
                      <a16:colId xmlns:a16="http://schemas.microsoft.com/office/drawing/2014/main" val="371971753"/>
                    </a:ext>
                  </a:extLst>
                </a:gridCol>
                <a:gridCol w="1055818">
                  <a:extLst>
                    <a:ext uri="{9D8B030D-6E8A-4147-A177-3AD203B41FA5}">
                      <a16:colId xmlns:a16="http://schemas.microsoft.com/office/drawing/2014/main" val="1879979225"/>
                    </a:ext>
                  </a:extLst>
                </a:gridCol>
                <a:gridCol w="547818">
                  <a:extLst>
                    <a:ext uri="{9D8B030D-6E8A-4147-A177-3AD203B41FA5}">
                      <a16:colId xmlns:a16="http://schemas.microsoft.com/office/drawing/2014/main" val="2420570191"/>
                    </a:ext>
                  </a:extLst>
                </a:gridCol>
                <a:gridCol w="1063755">
                  <a:extLst>
                    <a:ext uri="{9D8B030D-6E8A-4147-A177-3AD203B41FA5}">
                      <a16:colId xmlns:a16="http://schemas.microsoft.com/office/drawing/2014/main" val="991875136"/>
                    </a:ext>
                  </a:extLst>
                </a:gridCol>
                <a:gridCol w="797055">
                  <a:extLst>
                    <a:ext uri="{9D8B030D-6E8A-4147-A177-3AD203B41FA5}">
                      <a16:colId xmlns:a16="http://schemas.microsoft.com/office/drawing/2014/main" val="2008582925"/>
                    </a:ext>
                  </a:extLst>
                </a:gridCol>
                <a:gridCol w="709742">
                  <a:extLst>
                    <a:ext uri="{9D8B030D-6E8A-4147-A177-3AD203B41FA5}">
                      <a16:colId xmlns:a16="http://schemas.microsoft.com/office/drawing/2014/main" val="784311322"/>
                    </a:ext>
                  </a:extLst>
                </a:gridCol>
              </a:tblGrid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zh-CN" altLang="en-GB" sz="2300" b="1" dirty="0"/>
                        <a:t>观测</a:t>
                      </a:r>
                      <a:r>
                        <a:rPr lang="zh-CN" altLang="en-US" sz="2300" b="1" dirty="0"/>
                        <a:t>单元</a:t>
                      </a:r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属性</a:t>
                      </a:r>
                      <a:r>
                        <a:rPr lang="en-US" altLang="zh-CN" sz="2300" b="1" baseline="-25000" dirty="0"/>
                        <a:t>1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属性</a:t>
                      </a:r>
                      <a:r>
                        <a:rPr lang="en-US" altLang="zh-CN" sz="2300" b="1" baseline="-25000" dirty="0"/>
                        <a:t>2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属性</a:t>
                      </a:r>
                      <a:r>
                        <a:rPr lang="en-US" altLang="zh-CN" sz="2300" b="1" baseline="-25000" dirty="0"/>
                        <a:t>n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Lon</a:t>
                      </a:r>
                      <a:endParaRPr lang="zh-CN" altLang="en-US" sz="2300" b="1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Lat</a:t>
                      </a:r>
                      <a:endParaRPr lang="zh-CN" altLang="en-US" sz="2300" b="1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627545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1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X</a:t>
                      </a:r>
                      <a:r>
                        <a:rPr lang="en-GB" altLang="zh-CN" sz="2300" b="1" baseline="-25000" dirty="0"/>
                        <a:t>1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Y</a:t>
                      </a:r>
                      <a:r>
                        <a:rPr lang="en-GB" altLang="zh-CN" sz="2300" b="1" baseline="-25000" dirty="0"/>
                        <a:t>1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2276539818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2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X</a:t>
                      </a:r>
                      <a:r>
                        <a:rPr lang="en-GB" altLang="zh-CN" sz="2300" b="1" baseline="-25000" dirty="0"/>
                        <a:t>2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Y</a:t>
                      </a:r>
                      <a:r>
                        <a:rPr lang="en-GB" altLang="zh-CN" sz="2300" b="1" baseline="-25000" dirty="0"/>
                        <a:t>2</a:t>
                      </a:r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2738159541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370206588"/>
                  </a:ext>
                </a:extLst>
              </a:tr>
            </a:tbl>
          </a:graphicData>
        </a:graphic>
      </p:graphicFrame>
      <p:sp>
        <p:nvSpPr>
          <p:cNvPr id="29" name="左大括号 28">
            <a:extLst>
              <a:ext uri="{FF2B5EF4-FFF2-40B4-BE49-F238E27FC236}">
                <a16:creationId xmlns:a16="http://schemas.microsoft.com/office/drawing/2014/main" id="{427D3D06-433B-8F9A-6E8A-4C07C36F75D8}"/>
              </a:ext>
            </a:extLst>
          </p:cNvPr>
          <p:cNvSpPr/>
          <p:nvPr/>
        </p:nvSpPr>
        <p:spPr>
          <a:xfrm rot="5400000">
            <a:off x="5941122" y="601305"/>
            <a:ext cx="263167" cy="3701143"/>
          </a:xfrm>
          <a:prstGeom prst="leftBrace">
            <a:avLst>
              <a:gd name="adj1" fmla="val 8693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左大括号 30">
            <a:extLst>
              <a:ext uri="{FF2B5EF4-FFF2-40B4-BE49-F238E27FC236}">
                <a16:creationId xmlns:a16="http://schemas.microsoft.com/office/drawing/2014/main" id="{5BD73178-29AC-9F32-D27D-E598231F0AFB}"/>
              </a:ext>
            </a:extLst>
          </p:cNvPr>
          <p:cNvSpPr/>
          <p:nvPr/>
        </p:nvSpPr>
        <p:spPr>
          <a:xfrm rot="5400000">
            <a:off x="8545778" y="1697790"/>
            <a:ext cx="263167" cy="1508174"/>
          </a:xfrm>
          <a:prstGeom prst="leftBrace">
            <a:avLst>
              <a:gd name="adj1" fmla="val 8693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D55EE49-87C5-2FCC-D825-AA3DBE2A8557}"/>
              </a:ext>
            </a:extLst>
          </p:cNvPr>
          <p:cNvSpPr txBox="1"/>
          <p:nvPr/>
        </p:nvSpPr>
        <p:spPr>
          <a:xfrm>
            <a:off x="1019068" y="5116286"/>
            <a:ext cx="4614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2.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 非空间：基础描述性分析 </a:t>
            </a:r>
            <a:r>
              <a:rPr lang="zh-CN" altLang="en-US" i="0" u="none" strike="noStrike" dirty="0">
                <a:solidFill>
                  <a:srgbClr val="333333"/>
                </a:solidFill>
                <a:effectLst/>
                <a:latin typeface="-apple-system"/>
              </a:rPr>
              <a:t>（第二、三章） 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F1FA013-E3CA-656C-40B7-0B05B94A1099}"/>
              </a:ext>
            </a:extLst>
          </p:cNvPr>
          <p:cNvSpPr txBox="1"/>
          <p:nvPr/>
        </p:nvSpPr>
        <p:spPr>
          <a:xfrm>
            <a:off x="1019067" y="5573486"/>
            <a:ext cx="4614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3.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 时</a:t>
            </a:r>
            <a:r>
              <a:rPr lang="en-US" altLang="zh-CN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/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空间：时</a:t>
            </a:r>
            <a:r>
              <a:rPr lang="en-US" altLang="zh-CN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/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空间分布分析 </a:t>
            </a:r>
            <a:r>
              <a:rPr lang="zh-CN" altLang="en-US" i="0" u="none" strike="noStrike" dirty="0">
                <a:solidFill>
                  <a:srgbClr val="333333"/>
                </a:solidFill>
                <a:effectLst/>
                <a:latin typeface="-apple-system"/>
              </a:rPr>
              <a:t>（第四章） 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6304C7D-5493-A5F2-9DA4-610BCD796610}"/>
              </a:ext>
            </a:extLst>
          </p:cNvPr>
          <p:cNvSpPr txBox="1"/>
          <p:nvPr/>
        </p:nvSpPr>
        <p:spPr>
          <a:xfrm>
            <a:off x="3468354" y="1207726"/>
            <a:ext cx="5608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1.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 数据预处理：变量</a:t>
            </a:r>
            <a:r>
              <a:rPr lang="en-US" altLang="zh-CN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/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数据筛选、清洗 </a:t>
            </a:r>
            <a:r>
              <a:rPr lang="zh-CN" altLang="en-US" i="0" u="none" strike="noStrike" dirty="0">
                <a:solidFill>
                  <a:srgbClr val="333333"/>
                </a:solidFill>
                <a:effectLst/>
                <a:latin typeface="-apple-system"/>
              </a:rPr>
              <a:t>（第二</a:t>
            </a:r>
            <a:r>
              <a:rPr lang="zh-CN" altLang="en-US" dirty="0">
                <a:solidFill>
                  <a:srgbClr val="333333"/>
                </a:solidFill>
                <a:latin typeface="-apple-system"/>
              </a:rPr>
              <a:t>、四章）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12" name="左大括号 11">
            <a:extLst>
              <a:ext uri="{FF2B5EF4-FFF2-40B4-BE49-F238E27FC236}">
                <a16:creationId xmlns:a16="http://schemas.microsoft.com/office/drawing/2014/main" id="{0090E3DC-3991-B4BA-5FE6-35EB965B3F96}"/>
              </a:ext>
            </a:extLst>
          </p:cNvPr>
          <p:cNvSpPr/>
          <p:nvPr/>
        </p:nvSpPr>
        <p:spPr>
          <a:xfrm>
            <a:off x="9538233" y="472969"/>
            <a:ext cx="144610" cy="1863172"/>
          </a:xfrm>
          <a:prstGeom prst="leftBrace">
            <a:avLst>
              <a:gd name="adj1" fmla="val 8693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7DEA551-47D6-415B-B39A-496832B34538}"/>
              </a:ext>
            </a:extLst>
          </p:cNvPr>
          <p:cNvSpPr txBox="1"/>
          <p:nvPr/>
        </p:nvSpPr>
        <p:spPr>
          <a:xfrm>
            <a:off x="9808602" y="838350"/>
            <a:ext cx="13352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864108"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时间</a:t>
            </a:r>
            <a:endParaRPr kumimoji="0" lang="en-GB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567F82D-9FE6-EF43-6A5B-0D12FE4F02EF}"/>
              </a:ext>
            </a:extLst>
          </p:cNvPr>
          <p:cNvSpPr txBox="1"/>
          <p:nvPr/>
        </p:nvSpPr>
        <p:spPr>
          <a:xfrm>
            <a:off x="9808602" y="1203730"/>
            <a:ext cx="13352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864108"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非空间</a:t>
            </a:r>
            <a:endParaRPr kumimoji="0" lang="en-GB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18E2198-4C81-A23C-96CA-0C9EEB21D672}"/>
              </a:ext>
            </a:extLst>
          </p:cNvPr>
          <p:cNvSpPr txBox="1"/>
          <p:nvPr/>
        </p:nvSpPr>
        <p:spPr>
          <a:xfrm>
            <a:off x="9808602" y="1934491"/>
            <a:ext cx="13352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864108"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</a:t>
            </a:r>
            <a:endParaRPr kumimoji="0" lang="en-GB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2FB6CFE-8105-1736-EE38-A5C1FEB725B5}"/>
              </a:ext>
            </a:extLst>
          </p:cNvPr>
          <p:cNvSpPr txBox="1"/>
          <p:nvPr/>
        </p:nvSpPr>
        <p:spPr>
          <a:xfrm>
            <a:off x="9808601" y="1569110"/>
            <a:ext cx="18158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864108"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数据质量</a:t>
            </a:r>
            <a:endParaRPr kumimoji="0" lang="en-GB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6A0D6A6-4984-9843-D8CE-66FF6BE2CF5A}"/>
              </a:ext>
            </a:extLst>
          </p:cNvPr>
          <p:cNvSpPr txBox="1"/>
          <p:nvPr/>
        </p:nvSpPr>
        <p:spPr>
          <a:xfrm>
            <a:off x="9808602" y="472969"/>
            <a:ext cx="21395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864108"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数据类型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结构</a:t>
            </a:r>
            <a:endParaRPr kumimoji="0" lang="en-GB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412D5128-1119-2964-AC36-C6FD2E0D9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449147"/>
              </p:ext>
            </p:extLst>
          </p:nvPr>
        </p:nvGraphicFramePr>
        <p:xfrm>
          <a:off x="9654861" y="2675118"/>
          <a:ext cx="893892" cy="1859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3892">
                  <a:extLst>
                    <a:ext uri="{9D8B030D-6E8A-4147-A177-3AD203B41FA5}">
                      <a16:colId xmlns:a16="http://schemas.microsoft.com/office/drawing/2014/main" val="2134393178"/>
                    </a:ext>
                  </a:extLst>
                </a:gridCol>
              </a:tblGrid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时间</a:t>
                      </a:r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627545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T</a:t>
                      </a:r>
                      <a:r>
                        <a:rPr lang="en-US" altLang="zh-CN" sz="2300" b="1" baseline="-25000" dirty="0"/>
                        <a:t>1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2276539818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T</a:t>
                      </a:r>
                      <a:r>
                        <a:rPr lang="en-US" altLang="zh-CN" sz="2300" b="1" baseline="-25000" dirty="0"/>
                        <a:t>2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2738159541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370206588"/>
                  </a:ext>
                </a:extLst>
              </a:tr>
            </a:tbl>
          </a:graphicData>
        </a:graphic>
      </p:graphicFrame>
      <p:sp>
        <p:nvSpPr>
          <p:cNvPr id="20" name="文本框 19">
            <a:extLst>
              <a:ext uri="{FF2B5EF4-FFF2-40B4-BE49-F238E27FC236}">
                <a16:creationId xmlns:a16="http://schemas.microsoft.com/office/drawing/2014/main" id="{B98F3CE2-448E-FF19-EE55-420766FBC572}"/>
              </a:ext>
            </a:extLst>
          </p:cNvPr>
          <p:cNvSpPr txBox="1"/>
          <p:nvPr/>
        </p:nvSpPr>
        <p:spPr>
          <a:xfrm>
            <a:off x="9131020" y="4894634"/>
            <a:ext cx="194157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64108">
              <a:defRPr/>
            </a:pP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时间戳</a:t>
            </a: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algn="ctr" defTabSz="864108">
              <a:defRPr/>
            </a:pP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Time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Stamp</a:t>
            </a: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左大括号 20">
            <a:extLst>
              <a:ext uri="{FF2B5EF4-FFF2-40B4-BE49-F238E27FC236}">
                <a16:creationId xmlns:a16="http://schemas.microsoft.com/office/drawing/2014/main" id="{1A3B6612-A546-1569-CF04-AAAB10D9735C}"/>
              </a:ext>
            </a:extLst>
          </p:cNvPr>
          <p:cNvSpPr/>
          <p:nvPr/>
        </p:nvSpPr>
        <p:spPr>
          <a:xfrm rot="16200000">
            <a:off x="10020899" y="4303626"/>
            <a:ext cx="189797" cy="865910"/>
          </a:xfrm>
          <a:prstGeom prst="leftBrace">
            <a:avLst>
              <a:gd name="adj1" fmla="val 8693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5B427DB-769C-81DD-9115-C446349433C5}"/>
              </a:ext>
            </a:extLst>
          </p:cNvPr>
          <p:cNvSpPr txBox="1"/>
          <p:nvPr/>
        </p:nvSpPr>
        <p:spPr>
          <a:xfrm>
            <a:off x="6072705" y="5573486"/>
            <a:ext cx="4614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33333"/>
                </a:solidFill>
                <a:latin typeface="-apple-system"/>
              </a:rPr>
              <a:t>4</a:t>
            </a:r>
            <a:r>
              <a:rPr lang="en-US" altLang="zh-CN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.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 空间分析 </a:t>
            </a:r>
            <a:r>
              <a:rPr lang="zh-CN" altLang="en-US" i="0" u="none" strike="noStrike" dirty="0">
                <a:solidFill>
                  <a:srgbClr val="333333"/>
                </a:solidFill>
                <a:effectLst/>
                <a:latin typeface="-apple-system"/>
              </a:rPr>
              <a:t>（本章） 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A496D02-36EF-18FD-719D-A9EDDC576963}"/>
              </a:ext>
            </a:extLst>
          </p:cNvPr>
          <p:cNvSpPr txBox="1"/>
          <p:nvPr/>
        </p:nvSpPr>
        <p:spPr>
          <a:xfrm>
            <a:off x="5291409" y="1709278"/>
            <a:ext cx="155798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64108">
              <a:defRPr/>
            </a:pPr>
            <a:r>
              <a:rPr lang="zh-CN" altLang="en-GB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非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空间属性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Attributes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C2DCB1C-D82A-F8EA-AC09-C297BCA5E772}"/>
              </a:ext>
            </a:extLst>
          </p:cNvPr>
          <p:cNvSpPr txBox="1"/>
          <p:nvPr/>
        </p:nvSpPr>
        <p:spPr>
          <a:xfrm>
            <a:off x="7904300" y="1709278"/>
            <a:ext cx="150817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64108">
              <a:defRPr/>
            </a:pP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空间坐标</a:t>
            </a: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algn="ctr" defTabSz="864108">
              <a:defRPr/>
            </a:pP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Coordinates</a:t>
            </a:r>
          </a:p>
        </p:txBody>
      </p:sp>
    </p:spTree>
    <p:extLst>
      <p:ext uri="{BB962C8B-B14F-4D97-AF65-F5344CB8AC3E}">
        <p14:creationId xmlns:p14="http://schemas.microsoft.com/office/powerpoint/2010/main" val="2839355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3" grpId="0"/>
      <p:bldP spid="10" grpId="0"/>
      <p:bldP spid="11" grpId="0"/>
      <p:bldP spid="12" grpId="0" animBg="1"/>
      <p:bldP spid="13" grpId="0"/>
      <p:bldP spid="14" grpId="0"/>
      <p:bldP spid="15" grpId="0"/>
      <p:bldP spid="16" grpId="0"/>
      <p:bldP spid="17" grpId="0"/>
      <p:bldP spid="20" grpId="0"/>
      <p:bldP spid="21" grpId="0" animBg="1"/>
      <p:bldP spid="23" grpId="0"/>
      <p:bldP spid="24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BEB4F-880C-B809-03E0-237F6B605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E881E85-C6AA-8FD9-F09F-445F699BE609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53AB8B6-25ED-6578-8BCD-E9E985178D8D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EE2E527-6CB6-CD01-7EBE-8085B3107720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529318A0-31DE-9841-4F4C-F22313A970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707CD0F-5EB3-1DF0-C3C3-C849EECD69FC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28403A3-58EB-0CDC-ABEF-DD4CD555715D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4F70BAD0-C7E2-9AEB-1D14-9CFAAB7BAFED}"/>
              </a:ext>
            </a:extLst>
          </p:cNvPr>
          <p:cNvGrpSpPr/>
          <p:nvPr/>
        </p:nvGrpSpPr>
        <p:grpSpPr>
          <a:xfrm>
            <a:off x="4413932" y="3057277"/>
            <a:ext cx="3364137" cy="743446"/>
            <a:chOff x="7308943" y="2048744"/>
            <a:chExt cx="3364137" cy="743446"/>
          </a:xfrm>
        </p:grpSpPr>
        <p:sp>
          <p:nvSpPr>
            <p:cNvPr id="258" name="Freeform 78">
              <a:extLst>
                <a:ext uri="{FF2B5EF4-FFF2-40B4-BE49-F238E27FC236}">
                  <a16:creationId xmlns:a16="http://schemas.microsoft.com/office/drawing/2014/main" id="{0A121111-DB59-7F28-D787-A5BFAE66D6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54" name="Group 269">
              <a:extLst>
                <a:ext uri="{FF2B5EF4-FFF2-40B4-BE49-F238E27FC236}">
                  <a16:creationId xmlns:a16="http://schemas.microsoft.com/office/drawing/2014/main" id="{4A23A667-218F-D3C9-91ED-AFE8AF980B35}"/>
                </a:ext>
              </a:extLst>
            </p:cNvPr>
            <p:cNvGrpSpPr/>
            <p:nvPr/>
          </p:nvGrpSpPr>
          <p:grpSpPr>
            <a:xfrm>
              <a:off x="8208947" y="2100409"/>
              <a:ext cx="2464133" cy="675677"/>
              <a:chOff x="8094691" y="2038021"/>
              <a:chExt cx="2464133" cy="675677"/>
            </a:xfrm>
          </p:grpSpPr>
          <p:sp>
            <p:nvSpPr>
              <p:cNvPr id="255" name="TextBox 6">
                <a:extLst>
                  <a:ext uri="{FF2B5EF4-FFF2-40B4-BE49-F238E27FC236}">
                    <a16:creationId xmlns:a16="http://schemas.microsoft.com/office/drawing/2014/main" id="{64ACEF33-0A5E-A842-B5BC-EF862B6605F7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6413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Research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Theme</a:t>
                </a:r>
                <a:r>
                  <a:rPr lang="en-GB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: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1</a:t>
                </a:r>
                <a:endParaRPr lang="en-GB" altLang="zh-CN" sz="1200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6" name="TextBox 268">
                <a:extLst>
                  <a:ext uri="{FF2B5EF4-FFF2-40B4-BE49-F238E27FC236}">
                    <a16:creationId xmlns:a16="http://schemas.microsoft.com/office/drawing/2014/main" id="{4FD9D959-6451-9DFD-94CC-78CB54717011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4641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专题研究 </a:t>
                </a:r>
                <a:r>
                  <a:rPr lang="en-US" altLang="zh-CN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1</a:t>
                </a:r>
                <a:endParaRPr lang="zh-CN" altLang="en-US" sz="2400" b="1" dirty="0"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DBEE581-9551-74FF-B4E3-A029FDFD12A2}"/>
                </a:ext>
              </a:extLst>
            </p:cNvPr>
            <p:cNvSpPr txBox="1"/>
            <p:nvPr/>
          </p:nvSpPr>
          <p:spPr>
            <a:xfrm>
              <a:off x="7308943" y="2084304"/>
              <a:ext cx="90000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ED272AAA-5D1F-42DC-EAA7-08AD69C920F6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>
              <a:extLst>
                <a:ext uri="{FF2B5EF4-FFF2-40B4-BE49-F238E27FC236}">
                  <a16:creationId xmlns:a16="http://schemas.microsoft.com/office/drawing/2014/main" id="{6528D84C-6EEB-07AB-5970-51AD6B039766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0" name="直接连接符 269">
            <a:extLst>
              <a:ext uri="{FF2B5EF4-FFF2-40B4-BE49-F238E27FC236}">
                <a16:creationId xmlns:a16="http://schemas.microsoft.com/office/drawing/2014/main" id="{B4A5A6FC-4552-62DD-22EE-068B10DC8065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208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AD5A4-E182-EBD4-84D7-D72F12970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9DD548D-8F1E-473F-5992-3F6481D8CA80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3A39BC2-9C39-4E53-A121-3B79FF99F6CC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5C291A5-66D6-3EB7-BDD8-49805D2993D9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EA9006EC-796C-A109-4693-8C10487CFE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C55B790-9729-4094-B656-A773CCFE235E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A640B31-89D0-7A37-6887-170C53AC019A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217ACABD-2884-771E-38EC-76720980C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F5243CA4-008B-E0C6-B3D9-4A9535EF7515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62901189-B00D-796A-6A73-586100AA23DE}"/>
              </a:ext>
            </a:extLst>
          </p:cNvPr>
          <p:cNvSpPr txBox="1"/>
          <p:nvPr/>
        </p:nvSpPr>
        <p:spPr>
          <a:xfrm>
            <a:off x="401326" y="1254658"/>
            <a:ext cx="30547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爱彼邻 房源点数据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Airbnb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Point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Data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1A563EF-7D11-ACB3-9568-E2F31D3657DE}"/>
              </a:ext>
            </a:extLst>
          </p:cNvPr>
          <p:cNvSpPr txBox="1"/>
          <p:nvPr/>
        </p:nvSpPr>
        <p:spPr>
          <a:xfrm>
            <a:off x="408338" y="2252655"/>
            <a:ext cx="77653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2008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 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成立于美国旧金山的</a:t>
            </a:r>
            <a:r>
              <a:rPr lang="zh-CN" altLang="en-US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全球性旅行房屋租赁平台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，通过网站和移动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APP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提供民宿</a:t>
            </a:r>
            <a:r>
              <a:rPr lang="zh-CN" altLang="en-US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预订服务</a:t>
            </a:r>
            <a:endParaRPr lang="en-US" altLang="zh-CN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2014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 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进入中国市场；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2022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退出中国市场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B515625-D818-A46B-34FC-AE01633E2FA4}"/>
              </a:ext>
            </a:extLst>
          </p:cNvPr>
          <p:cNvSpPr txBox="1"/>
          <p:nvPr/>
        </p:nvSpPr>
        <p:spPr>
          <a:xfrm>
            <a:off x="408338" y="5828042"/>
            <a:ext cx="51270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en-GB" altLang="zh-CN" sz="1400" i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GB" altLang="zh-CN" sz="1400" i="1" dirty="0" err="1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hlinkClick r:id="rId5"/>
              </a:rPr>
              <a:t>insideairbnb.com</a:t>
            </a:r>
            <a:r>
              <a:rPr lang="en-GB" altLang="zh-CN" sz="1400" i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hlinkClick r:id="rId5"/>
              </a:rPr>
              <a:t>/get-the-data/</a:t>
            </a:r>
            <a:endParaRPr lang="en-US" altLang="zh-CN" sz="12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16EDE1-E8D6-E806-E962-1E4DA6A11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8007" y="423184"/>
            <a:ext cx="3829446" cy="571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79834D8-5997-EAB1-9A59-D21BD41B49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326" y="3966262"/>
            <a:ext cx="7772400" cy="181951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6F5D295-A0B3-1A49-8E87-140C8F02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5846" y="1278537"/>
            <a:ext cx="1868643" cy="58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718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26559</TotalTime>
  <Words>1930</Words>
  <Application>Microsoft Macintosh PowerPoint</Application>
  <PresentationFormat>宽屏</PresentationFormat>
  <Paragraphs>516</Paragraphs>
  <Slides>24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-apple-system</vt:lpstr>
      <vt:lpstr>等线</vt:lpstr>
      <vt:lpstr>等线 Light</vt:lpstr>
      <vt:lpstr>Microsoft YaHei</vt:lpstr>
      <vt:lpstr>Arial</vt:lpstr>
      <vt:lpstr>Cambria Math</vt:lpstr>
      <vt:lpstr>Wingdings</vt:lpstr>
      <vt:lpstr>Office 主题​​</vt:lpstr>
      <vt:lpstr>城市数据分析与实践</vt:lpstr>
      <vt:lpstr>目录 Contents</vt:lpstr>
      <vt:lpstr>PowerPoint 演示文稿</vt:lpstr>
      <vt:lpstr>空间点数据  Spatial Point Data</vt:lpstr>
      <vt:lpstr>空间点数据  Spatial Point Data</vt:lpstr>
      <vt:lpstr>空间点数据  Spatial Point Data</vt:lpstr>
      <vt:lpstr>空间点数据  Spatial Point Data</vt:lpstr>
      <vt:lpstr>PowerPoint 演示文稿</vt:lpstr>
      <vt:lpstr>专题研究 1  Research Theme : 1</vt:lpstr>
      <vt:lpstr>专题研究 1  Research Theme : 1</vt:lpstr>
      <vt:lpstr>专题研究 1  Research Theme : 1</vt:lpstr>
      <vt:lpstr>专题研究 1  Research Theme : 1</vt:lpstr>
      <vt:lpstr>专题研究 1  Research Theme : 1</vt:lpstr>
      <vt:lpstr>专题研究 1  Research Theme : 1</vt:lpstr>
      <vt:lpstr>专题研究 1  Research Theme : 1</vt:lpstr>
      <vt:lpstr>专题研究 1  Research Theme : 1</vt:lpstr>
      <vt:lpstr>专题研究 1  Research Theme : 1</vt:lpstr>
      <vt:lpstr>专题研究 1  Research Theme : 1</vt:lpstr>
      <vt:lpstr>专题研究 1  Research Theme : 1</vt:lpstr>
      <vt:lpstr>专题研究 1  Research Theme : 1</vt:lpstr>
      <vt:lpstr>专题研究 1  Research Theme : 1</vt:lpstr>
      <vt:lpstr>专题研究 1  Research Theme : 1</vt:lpstr>
      <vt:lpstr>专题研究 1  Research Theme : 1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Chen May</dc:creator>
  <cp:lastModifiedBy>Liu, Yunzhe</cp:lastModifiedBy>
  <cp:revision>64</cp:revision>
  <dcterms:created xsi:type="dcterms:W3CDTF">2025-11-22T06:00:54Z</dcterms:created>
  <dcterms:modified xsi:type="dcterms:W3CDTF">2026-04-13T05:53:18Z</dcterms:modified>
</cp:coreProperties>
</file>