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3" r:id="rId4"/>
    <p:sldId id="258" r:id="rId5"/>
    <p:sldId id="860" r:id="rId6"/>
    <p:sldId id="861" r:id="rId7"/>
    <p:sldId id="859" r:id="rId8"/>
    <p:sldId id="862" r:id="rId9"/>
    <p:sldId id="858" r:id="rId10"/>
    <p:sldId id="863" r:id="rId11"/>
    <p:sldId id="864" r:id="rId12"/>
    <p:sldId id="877" r:id="rId13"/>
    <p:sldId id="866" r:id="rId14"/>
    <p:sldId id="867" r:id="rId15"/>
    <p:sldId id="868" r:id="rId16"/>
    <p:sldId id="869" r:id="rId17"/>
    <p:sldId id="870" r:id="rId18"/>
    <p:sldId id="871" r:id="rId19"/>
    <p:sldId id="872" r:id="rId20"/>
    <p:sldId id="873" r:id="rId21"/>
    <p:sldId id="874" r:id="rId22"/>
    <p:sldId id="876" r:id="rId23"/>
    <p:sldId id="875" r:id="rId24"/>
    <p:sldId id="80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FFFFFF"/>
    <a:srgbClr val="B70031"/>
    <a:srgbClr val="1C317C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2" autoAdjust="0"/>
    <p:restoredTop sz="78012" autoAdjust="0"/>
  </p:normalViewPr>
  <p:slideViewPr>
    <p:cSldViewPr snapToGrid="0">
      <p:cViewPr varScale="1">
        <p:scale>
          <a:sx n="87" d="100"/>
          <a:sy n="87" d="100"/>
        </p:scale>
        <p:origin x="13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2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B5D1-DCB3-AE5C-6315-B1A797D5E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9C91CC-2347-CA07-037C-D799FE4CE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727E9C-EF69-0529-FA4F-61CF23C4E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在正方形网格中，空间关系天然带有“横平竖直”的方向偏向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从中心往不同方向看，空间单元的几何关系是不是尽量一致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b="1" dirty="0"/>
              <a:t>1. </a:t>
            </a:r>
            <a:r>
              <a:rPr lang="zh-CN" altLang="en-US" b="1" dirty="0"/>
              <a:t>邻接关系更均衡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六边形每个单元通常有 </a:t>
            </a:r>
            <a:r>
              <a:rPr lang="en-US" altLang="zh-CN" dirty="0"/>
              <a:t>6 </a:t>
            </a:r>
            <a:r>
              <a:rPr lang="zh-CN" altLang="en-US" dirty="0"/>
              <a:t>个相邻单元，关系比较一致。</a:t>
            </a:r>
          </a:p>
          <a:p>
            <a:r>
              <a:rPr lang="zh-CN" altLang="en-US" dirty="0"/>
              <a:t>正方形如果只算 </a:t>
            </a:r>
            <a:r>
              <a:rPr lang="en-GB" altLang="zh-CN" dirty="0"/>
              <a:t>rook </a:t>
            </a:r>
            <a:r>
              <a:rPr lang="zh-CN" altLang="en-US" dirty="0"/>
              <a:t>邻接是 </a:t>
            </a:r>
            <a:r>
              <a:rPr lang="en-US" altLang="zh-CN" dirty="0"/>
              <a:t>4 </a:t>
            </a:r>
            <a:r>
              <a:rPr lang="zh-CN" altLang="en-US" dirty="0"/>
              <a:t>个，如果算 </a:t>
            </a:r>
            <a:r>
              <a:rPr lang="en-GB" altLang="zh-CN" dirty="0"/>
              <a:t>queen </a:t>
            </a:r>
            <a:r>
              <a:rPr lang="zh-CN" altLang="en-US" dirty="0"/>
              <a:t>邻接是 </a:t>
            </a:r>
            <a:r>
              <a:rPr lang="en-US" altLang="zh-CN" dirty="0"/>
              <a:t>8 </a:t>
            </a:r>
            <a:r>
              <a:rPr lang="zh-CN" altLang="en-US" dirty="0"/>
              <a:t>个，但远近关系并不统一。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2. </a:t>
            </a:r>
            <a:r>
              <a:rPr lang="zh-CN" altLang="en-US" b="1" dirty="0"/>
              <a:t>方向偏差更弱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正方形容易强化水平</a:t>
            </a:r>
            <a:r>
              <a:rPr lang="en-US" altLang="zh-CN" dirty="0"/>
              <a:t>—</a:t>
            </a:r>
            <a:r>
              <a:rPr lang="zh-CN" altLang="en-US" dirty="0"/>
              <a:t>垂直方向。</a:t>
            </a:r>
          </a:p>
          <a:p>
            <a:r>
              <a:rPr lang="zh-CN" altLang="en-US" dirty="0"/>
              <a:t>六边形的方向偏置较弱。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3. </a:t>
            </a:r>
            <a:r>
              <a:rPr lang="zh-CN" altLang="en-US" b="1" dirty="0"/>
              <a:t>更适合表达连续面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对于密度、价格梯度、扩散过程这类连续空间现象，六边形往往更自然。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en-US" altLang="zh-CN" b="1" dirty="0"/>
              <a:t>4. </a:t>
            </a:r>
            <a:r>
              <a:rPr lang="zh-CN" altLang="en-US" b="1" dirty="0"/>
              <a:t>视觉上更平滑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尤其在热点图、聚合图、蜂窝图中，六边形常常看起来比正方形更连贯。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C6957B-2640-9B9F-D5ED-EED93CF44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842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90F7-9357-9B69-29C9-C59DFDA6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EE79F-0C9F-F0F1-4C18-DC4A514F6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0FF788-E05E-787D-73A2-0D7D65668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BB6CB9-A71F-6290-E2F0-A3AEF6C3E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283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8A7E3-2D09-B752-1CA7-DF703582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C0A008C-2A82-BF68-5944-DC34C44F2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EBFED0-422B-1DF5-9B96-F7AAA8C28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AEC40A-97A8-329B-5F0A-DBE01EBAF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59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E7F5E-9B88-EE87-F6CF-A09497DD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E15BD5-7910-886C-80DB-73500E37B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21BBB6-E6D3-CFC9-9339-A1F7BFF02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967F97-3B2D-CE85-1996-EB7C0C1AE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81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179C-03FF-4B1A-824B-B1CE5228D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AFD20D-C4A0-E74C-3E60-1FD2C34C8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397D4B-8A89-C340-1471-D620A75DA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D0AC6-F6F1-B20A-2C32-AC4CB1B4E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4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D53B3-C3EE-550A-4216-F926BC4F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3D993F-6457-0E5A-6DDE-95B736864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88701-901D-91D8-C80B-76C166BEA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3BEC6F-03E6-F4CD-F431-6F5336717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46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10809-11CA-1592-75DE-45D3A006F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EDF7956-5017-7AD3-2A94-2C18B6D89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7213D98-0968-AD12-AAF9-E79B34C84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20355-476C-32DE-C4E1-48A8DB999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9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8158E-1AC7-8F0A-23A5-8BE31979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C734A3-F8D7-1359-7A5F-27D311ADE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B32480-4FEB-8A2C-F968-D0F05CAA5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C4DF86-3F74-4E6B-35C4-F71F04A6D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718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92EA2-93FE-C728-D694-083CB2B67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7908F8F-91B8-DFD3-B30E-D295D179F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D84695-D5A3-82E8-BE65-61453D792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1E0DB6-B65A-C603-C9BD-A05A2E093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25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4A41-C885-38A3-B963-8A20C755A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13C373-DB67-00CE-488B-998B0DE8C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BA523D-BE47-2D58-1068-4C8015553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某个地区的值，与它周围地区的同一个变量的值之间是否相关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C0D266-051D-8C84-D4D2-390C8D612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6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2211F-3165-AA28-E77A-69407C52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40C8AE-DF5D-15B0-F60C-140054F78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C5BB57-979F-DCE3-F5CF-11FEB0817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3FA99D-8268-6690-792C-3033EF668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95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25F8D-CACB-B4CD-3716-06F8DBFA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04D2FE-C384-3E8B-F70C-F378EDF48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55C8A2-52E5-567C-75DC-E15FFC020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770FFC-2E76-80C0-DFC6-09C090D99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3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7E363-E938-EE18-9A89-B93534527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2C043A-F8A2-1F3B-0D64-ED9F7E9DB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7DD566-0B07-C867-D04D-A82F0ADC2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F2680A-12BD-7ADB-97E1-3449E30E8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42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98A1C-A0C8-8195-FA60-3E4B36D7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210D399-93E7-C450-6F30-3C497BD18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BD463D-AF39-6BC7-1421-1BB5ABF50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BB579-115A-5FE7-F9FE-54ABD5D21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4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36DA-EEE9-CC18-C515-DFA9E19E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A427D6-A90A-3C0E-CDAC-74B6B590D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8C45E9-9CA5-A5AC-8B7F-F659A3762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短租房源的空间集聚，往往与旅游活动、商业活力、中心城区吸引力有关</a:t>
            </a:r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住房市场压力、租金上涨、社区商业化、绅士化（</a:t>
            </a:r>
            <a:r>
              <a:rPr lang="en-GB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E4D0D7-A2C7-B0AA-41E8-14560866C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1599-58A4-6EB4-2674-F0988923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A096DA-5999-DCF8-23F0-D02C70AD2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0FBCE5-82B5-BAA9-893D-C66728834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短租房源的空间集聚，往往与旅游活动、商业活力、中心城区吸引力有关</a:t>
            </a:r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住房市场压力、租金上涨、社区商业化、绅士化（</a:t>
            </a:r>
            <a:r>
              <a:rPr lang="en-GB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32A938-E092-15D2-4F94-6B6126DDA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12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A660-EAFB-C26D-BDF2-29FB35F9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C9B6F1-EAF1-95C7-1493-B10A3226C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34AA94-B62A-0406-22D6-F06146547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F7564E-155D-0055-AED6-1B706A18B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27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C301-FEA6-1C44-C2EC-A521DB93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A29765-EFF3-1911-8E4B-D98C3A1D5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F63125-BC40-E300-6156-BEB703341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4FEEFB-8C4A-1BA5-4391-63B43BEFE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5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insideairbnb.com/get-the-data/" TargetMode="Externa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GB" sz="4000" b="1">
                <a:latin typeface="Arial" panose="020B0604020202020204" pitchFamily="34" charset="0"/>
                <a:ea typeface="微软雅黑" panose="020B0503020204020204" pitchFamily="34" charset="-122"/>
              </a:rPr>
              <a:t>多源</a:t>
            </a:r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3115DEF-14AF-97DF-93B6-11EAC1DC3A12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DA59FD9-F8A5-9E60-F459-644B6DE5B017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1DC0684-C113-6FB7-579B-3CC49D60710A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EDB1C931-9F4E-9467-6421-48BB218E2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2436BCD8-696C-8834-3782-4AE8ADCB98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C739B03-F484-0807-DC27-4064EB5F5368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991FE4F-AD4D-8679-3FE5-10FDD14FCC7F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17EF28-FBA7-556B-BBBA-2239B37EDBF5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第七周：教程 第五章 专题研究重点解析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E78E2-34CB-26D1-5C66-B77D4893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23E1C50-4145-E2DA-EC2B-151596A0D63A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2EAEE6-8D97-528B-C566-09A829050A62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7878F07-5F1C-07AE-99CC-CD0928ED702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0B280A9-48BE-366B-C270-1B953DDF0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3DCF01A-CD24-44CA-D619-E7281E1EF915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D8DEAD-F3EF-2C9E-A72E-3DC4D10E8FD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4BB1B56A-76B1-B915-A05A-32DD8DB6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F59A8FA-40BE-10F9-DFCC-842D77CA1C5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90FDD3A-CBEB-698A-586E-26A203A8446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F60E37-14A0-802C-45F5-66D1D0702689}"/>
              </a:ext>
            </a:extLst>
          </p:cNvPr>
          <p:cNvSpPr txBox="1"/>
          <p:nvPr/>
        </p:nvSpPr>
        <p:spPr>
          <a:xfrm>
            <a:off x="728956" y="2799322"/>
            <a:ext cx="87024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现实背景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（自行查阅关键词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注意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高亮黄字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部分）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不是普通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平台化短租住房现象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短租房源的空间集聚，与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旅游活动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商业活力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中心城区吸引力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有关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短租房源的房价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住房市场压力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租金上涨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社区商业化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绅士化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gentrification</a:t>
            </a: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1354727-9E6B-8B84-DDB0-B87790105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900" y="592339"/>
            <a:ext cx="3604260" cy="16455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BB32CAF-CA08-1C4F-C97F-41F0DBC25D92}"/>
              </a:ext>
            </a:extLst>
          </p:cNvPr>
          <p:cNvSpPr txBox="1"/>
          <p:nvPr/>
        </p:nvSpPr>
        <p:spPr>
          <a:xfrm>
            <a:off x="8954683" y="359386"/>
            <a:ext cx="2382694" cy="37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区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04C8CC-33B7-D1C5-D401-305F9817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889" y="2415575"/>
            <a:ext cx="3604260" cy="18874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E9BCD18-4651-7C82-470B-0E66E49A5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249" y="4549246"/>
            <a:ext cx="3604259" cy="164796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CEB3744-E8DF-C920-43AA-A2D31EEE9A1E}"/>
              </a:ext>
            </a:extLst>
          </p:cNvPr>
          <p:cNvSpPr txBox="1"/>
          <p:nvPr/>
        </p:nvSpPr>
        <p:spPr>
          <a:xfrm>
            <a:off x="8954683" y="4359886"/>
            <a:ext cx="2382694" cy="37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中科院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区 </a:t>
            </a:r>
            <a:r>
              <a:rPr lang="en-US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51316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3DBE-595E-F8CA-DA24-B2804F74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FF025D5-66B6-2801-5728-A89DD4F83F64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E0FE0D-09EA-87D7-CB71-B53BD80DD9C3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032C90-D8B1-CB94-889D-64271EBF29EE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49AC758-6F35-A8CA-8A17-F2DD93084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8BA32E6-0028-454E-E74C-1CBC0F2B5AA6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A057D8-228B-7D80-73FE-B7D55BB5A7C2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59C7E47-F5C7-E10A-14B1-6D10FBA6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466A690-32A1-5C5E-B95F-783CBC2F629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F22FC27-E75B-4A49-F5EC-4A1B5500CFF2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682534-CD21-36C7-F583-9FCD63AC5BE1}"/>
              </a:ext>
            </a:extLst>
          </p:cNvPr>
          <p:cNvSpPr txBox="1"/>
          <p:nvPr/>
        </p:nvSpPr>
        <p:spPr>
          <a:xfrm>
            <a:off x="728956" y="2799322"/>
            <a:ext cx="87024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房源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主要分布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在哪里？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不同区域的房价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是否存在显著差异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高价房源或低房价房源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是否形成空间聚集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？如是，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在哪里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下箭头 20">
            <a:extLst>
              <a:ext uri="{FF2B5EF4-FFF2-40B4-BE49-F238E27FC236}">
                <a16:creationId xmlns:a16="http://schemas.microsoft.com/office/drawing/2014/main" id="{C45ED008-BE41-4BAE-9AE8-4F55D7F4C099}"/>
              </a:ext>
            </a:extLst>
          </p:cNvPr>
          <p:cNvSpPr/>
          <p:nvPr/>
        </p:nvSpPr>
        <p:spPr>
          <a:xfrm rot="16200000">
            <a:off x="7536392" y="2906110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20">
            <a:extLst>
              <a:ext uri="{FF2B5EF4-FFF2-40B4-BE49-F238E27FC236}">
                <a16:creationId xmlns:a16="http://schemas.microsoft.com/office/drawing/2014/main" id="{1862C3A5-800C-617E-DCAB-932251B749F3}"/>
              </a:ext>
            </a:extLst>
          </p:cNvPr>
          <p:cNvSpPr/>
          <p:nvPr/>
        </p:nvSpPr>
        <p:spPr>
          <a:xfrm rot="16200000">
            <a:off x="7536392" y="3461282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20">
            <a:extLst>
              <a:ext uri="{FF2B5EF4-FFF2-40B4-BE49-F238E27FC236}">
                <a16:creationId xmlns:a16="http://schemas.microsoft.com/office/drawing/2014/main" id="{91F62537-39D7-E30E-8B9D-5E526254FDA6}"/>
              </a:ext>
            </a:extLst>
          </p:cNvPr>
          <p:cNvSpPr/>
          <p:nvPr/>
        </p:nvSpPr>
        <p:spPr>
          <a:xfrm rot="16200000">
            <a:off x="7536392" y="4016453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D56198-C57B-41CF-731E-EFB875B19D28}"/>
              </a:ext>
            </a:extLst>
          </p:cNvPr>
          <p:cNvSpPr txBox="1"/>
          <p:nvPr/>
        </p:nvSpPr>
        <p:spPr>
          <a:xfrm>
            <a:off x="8754398" y="2799322"/>
            <a:ext cx="31937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研究方法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（对应问题）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空间数据分布图 （地图）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分层设色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自然断点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空间自相关检验；冷热区？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3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92BC5-5691-8A82-9882-67360451A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726DDD5-93FD-F15C-EC2E-A745F29BE8F2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3CEC59-3BD6-F6AF-6EB7-C73A8E1EC7E8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DDDE06-3E8A-71B3-7E16-29EBF55C3DD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31F2D95-3AC4-7713-EC68-FA14EC90EF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F21DDB-C7F6-37D5-7B04-680D1E3428CE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CC6348-1314-6838-8458-135E68A043E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644CECD4-8B8B-2509-A1CB-6B226517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CA46B56-DF54-DDED-D511-1B3DD406EFC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8097D8D-D80B-F554-C8E1-FB457B44839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短租市场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房源空间分布 与 房价空间异质性分析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Short-term property rental 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DD9D22-9B5A-3ABE-9FFB-94B32298479B}"/>
              </a:ext>
            </a:extLst>
          </p:cNvPr>
          <p:cNvSpPr txBox="1"/>
          <p:nvPr/>
        </p:nvSpPr>
        <p:spPr>
          <a:xfrm>
            <a:off x="728956" y="2799322"/>
            <a:ext cx="49554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研究步骤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获取什么？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数据预处理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筛选、过滤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空间制图 （原始数据制图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数据降维制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图）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754D86A-DB40-A9F3-705D-EE8003CEF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8496"/>
          <a:stretch>
            <a:fillRect/>
          </a:stretch>
        </p:blipFill>
        <p:spPr bwMode="auto">
          <a:xfrm>
            <a:off x="5497286" y="2199896"/>
            <a:ext cx="1879802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C20874-10B0-0BE9-3FF4-E3D243485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 bwMode="auto">
          <a:xfrm>
            <a:off x="7474506" y="2199896"/>
            <a:ext cx="2404777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6141BB20-F83D-7E13-F329-B5A2F8403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7535"/>
          <a:stretch>
            <a:fillRect/>
          </a:stretch>
        </p:blipFill>
        <p:spPr bwMode="auto">
          <a:xfrm>
            <a:off x="9976701" y="2199896"/>
            <a:ext cx="2215299" cy="32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下箭头 20">
            <a:extLst>
              <a:ext uri="{FF2B5EF4-FFF2-40B4-BE49-F238E27FC236}">
                <a16:creationId xmlns:a16="http://schemas.microsoft.com/office/drawing/2014/main" id="{BD9942C4-AC87-6B55-2B25-00A5A0557700}"/>
              </a:ext>
            </a:extLst>
          </p:cNvPr>
          <p:cNvSpPr/>
          <p:nvPr/>
        </p:nvSpPr>
        <p:spPr>
          <a:xfrm rot="16200000">
            <a:off x="8541557" y="2672220"/>
            <a:ext cx="349301" cy="606369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3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92708-226F-5B8A-C9EF-A6148F8F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EF28534-F11F-ED8D-66BE-C17EA0D4A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r="8496"/>
          <a:stretch>
            <a:fillRect/>
          </a:stretch>
        </p:blipFill>
        <p:spPr bwMode="auto">
          <a:xfrm>
            <a:off x="5129897" y="810758"/>
            <a:ext cx="3119158" cy="53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E30B9E8-C932-3FE9-05DC-F1BD47E4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 bwMode="auto">
          <a:xfrm>
            <a:off x="8201751" y="810759"/>
            <a:ext cx="3990249" cy="53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1019173-1336-64FD-69B2-0C45004F1FA5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581886-B56B-366F-8317-F850625A8B7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A70E3B-A5A2-BADE-F110-E533FDFC73CC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333B074-4371-EA70-C3ED-9382483191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D279141-E279-0900-37FF-A5C114ADA337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F4C945-D9A9-757B-72CE-C316FA0D28BA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7850468B-41EC-F2CB-5042-65BCBFFD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D2FA69B-C56E-F713-8695-AAC24241E0E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D7D83AB-7695-C84E-C68B-9F0097C857B8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数据获取与预处理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Acquisition &amp; Pre-processing  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70CEB9-3AED-E2F1-DA1B-1F1A90C7FB4A}"/>
              </a:ext>
            </a:extLst>
          </p:cNvPr>
          <p:cNvSpPr txBox="1"/>
          <p:nvPr/>
        </p:nvSpPr>
        <p:spPr>
          <a:xfrm>
            <a:off x="728956" y="2799322"/>
            <a:ext cx="49554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市边界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曼哈顿边界提取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数据获取与读取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数据变量过滤 （所需变量）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空间数据过滤 （研究区域）</a:t>
            </a: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9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E6D5-4D9A-0E7D-4F86-3C39CA13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>
            <a:extLst>
              <a:ext uri="{FF2B5EF4-FFF2-40B4-BE49-F238E27FC236}">
                <a16:creationId xmlns:a16="http://schemas.microsoft.com/office/drawing/2014/main" id="{62E050C4-11CC-4FF0-7DCA-952AA4A1E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7535"/>
          <a:stretch>
            <a:fillRect/>
          </a:stretch>
        </p:blipFill>
        <p:spPr bwMode="auto">
          <a:xfrm>
            <a:off x="8078289" y="277174"/>
            <a:ext cx="4012474" cy="58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76D057B-7511-4D50-799A-DAE0DC406B21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F515F4-01E4-DEC1-5DB0-66D7B9ACC04B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2A24C6-9862-B874-3B0B-784CD3C1834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D3EBEA40-C394-944E-1B4C-326A44D0D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962D20-6A2E-3DAE-803D-6AE278B1D08F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6C9F29-42D2-BA32-6969-806AC6D39A3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C0CC74D-D6A8-B74A-EC7E-0FB81A53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E1D8B6E-A00B-6B0A-137E-ED9DB0677E5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A7F120A-2227-D5B5-C367-8197193E9037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网格化降维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Binning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B62C95-4262-9156-EAA3-1606E866CFC8}"/>
              </a:ext>
            </a:extLst>
          </p:cNvPr>
          <p:cNvSpPr txBox="1"/>
          <p:nvPr/>
        </p:nvSpPr>
        <p:spPr>
          <a:xfrm>
            <a:off x="728956" y="2431355"/>
            <a:ext cx="76476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数据降维制图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（六边形网格降维）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将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离散点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聚合成为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规则的 面状统计单元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有效平滑局部波动，抵抗极值干扰， 提取宏观空间聚集模式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为何选用 六边形？ ‘各相同性’；减弱边缘效应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US" dirty="0">
                <a:highlight>
                  <a:srgbClr val="FFFF00"/>
                </a:highlight>
              </a:rPr>
              <a:t>从中心往不同方向看，空间单元的几何关系是一致的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如何选择 六边形边长？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分钟城市”</a:t>
            </a:r>
          </a:p>
        </p:txBody>
      </p:sp>
    </p:spTree>
    <p:extLst>
      <p:ext uri="{BB962C8B-B14F-4D97-AF65-F5344CB8AC3E}">
        <p14:creationId xmlns:p14="http://schemas.microsoft.com/office/powerpoint/2010/main" val="16385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2B7C-38D0-28E6-1C87-8C9BBA917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05EA4F-846F-CE4B-6227-51E5F3AA2056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C19468-D306-A64F-9394-21E3D6FCF16F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AF66E3-77F4-47E2-44EB-4DD05E062028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6B6EF38-B7D1-FD08-61CB-40AFEAB94B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75C4E41-29F2-F717-A011-F7BF5A4AAB80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E1216-5391-68D2-C77A-FC3D96D1F4D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32FC78A-E70A-8049-0260-81D1D863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7AFCEEF-16C1-0CE3-0035-0E8261EF3613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9B21C52-054D-1F5B-F8E7-A9D92E02B39A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六边形网格化降维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Hexagon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Binning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D9F685-C71B-6F86-B8C8-073831DFAB4F}"/>
              </a:ext>
            </a:extLst>
          </p:cNvPr>
          <p:cNvSpPr txBox="1"/>
          <p:nvPr/>
        </p:nvSpPr>
        <p:spPr>
          <a:xfrm>
            <a:off x="728956" y="2799322"/>
            <a:ext cx="764760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六边形网格生成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dirty="0" err="1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st_make_grid</a:t>
            </a:r>
            <a:r>
              <a:rPr lang="en-US" altLang="zh-CN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注意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：坐标系单位 （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NAD83: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英尺）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英尺 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-&gt; 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米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转换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units::</a:t>
            </a:r>
            <a:r>
              <a:rPr lang="en-GB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set_units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面积 约为 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0.1km</a:t>
            </a:r>
            <a:r>
              <a:rPr lang="en-US" altLang="zh-CN" b="1" baseline="300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 六边形网格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‘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Point-in-polygon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b="1" dirty="0" err="1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st_join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计算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落在六边形网格中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中位数房价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A87524-F5E8-38BC-8A3A-914D6B5D3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126" y="3496284"/>
            <a:ext cx="1384300" cy="914400"/>
          </a:xfrm>
          <a:prstGeom prst="rect">
            <a:avLst/>
          </a:prstGeom>
        </p:spPr>
      </p:pic>
      <p:pic>
        <p:nvPicPr>
          <p:cNvPr id="12290" name="Picture 2" descr="Figure 5.5. 15分钟城市概念图">
            <a:extLst>
              <a:ext uri="{FF2B5EF4-FFF2-40B4-BE49-F238E27FC236}">
                <a16:creationId xmlns:a16="http://schemas.microsoft.com/office/drawing/2014/main" id="{E9663D5E-2454-4980-450F-090D9371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00" y="1067005"/>
            <a:ext cx="3578760" cy="1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7CCF744-DCD5-C70E-9174-36127928786B}"/>
              </a:ext>
            </a:extLst>
          </p:cNvPr>
          <p:cNvSpPr txBox="1"/>
          <p:nvPr/>
        </p:nvSpPr>
        <p:spPr>
          <a:xfrm>
            <a:off x="8379011" y="416387"/>
            <a:ext cx="35787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分钟城市”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15-minute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City</a:t>
            </a:r>
            <a:endParaRPr lang="zh-CN" alt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AB7C7B1-24CA-28FA-2EB8-C6F164030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r="5898"/>
          <a:stretch>
            <a:fillRect/>
          </a:stretch>
        </p:blipFill>
        <p:spPr bwMode="auto">
          <a:xfrm>
            <a:off x="8379010" y="3219173"/>
            <a:ext cx="3578760" cy="28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3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BA39F-B05C-8C6D-6F9C-6E4D4E76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6788AA-5579-AF01-3411-943ECB287EA7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313489-6241-2328-4A4D-7A28C18B2C79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50DDABA-FD4B-3F53-E31D-78CDD936EB3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A853CF4-511F-8B4F-7DA2-6852C61E0F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0D132A0-38DA-E160-3CBB-DA49921A23E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383443-012A-2EB6-3163-DA6FFDAF84BB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F5CCE057-8DD6-A7CB-15A5-4F5AA244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E65FFD1-1C5C-B3F0-4077-22588D4A9077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7A6DC11-3567-9E5B-EA8B-339FFD97E41C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‘物以类聚，人以群分’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338" name="Picture 2" descr="，AI 生成">
            <a:extLst>
              <a:ext uri="{FF2B5EF4-FFF2-40B4-BE49-F238E27FC236}">
                <a16:creationId xmlns:a16="http://schemas.microsoft.com/office/drawing/2014/main" id="{653E354E-6A60-69A8-2A8E-535E24C85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/>
          <a:stretch>
            <a:fillRect/>
          </a:stretch>
        </p:blipFill>
        <p:spPr bwMode="auto">
          <a:xfrm>
            <a:off x="1973590" y="2140242"/>
            <a:ext cx="8286745" cy="396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13B24D9-1696-6767-10C4-4A5FCEF4F2BD}"/>
              </a:ext>
            </a:extLst>
          </p:cNvPr>
          <p:cNvSpPr txBox="1"/>
          <p:nvPr/>
        </p:nvSpPr>
        <p:spPr>
          <a:xfrm>
            <a:off x="8715367" y="1210297"/>
            <a:ext cx="251585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同质性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homophily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402C3F-0DE4-82C2-64AA-8AE7863046A7}"/>
              </a:ext>
            </a:extLst>
          </p:cNvPr>
          <p:cNvSpPr txBox="1"/>
          <p:nvPr/>
        </p:nvSpPr>
        <p:spPr>
          <a:xfrm>
            <a:off x="918400" y="1728486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Birds of a Feather Flock Together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2728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83C8F-3301-501F-F57C-11664E529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8C7132-9AE6-8437-2328-D998FC3AA0E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C05A33-8F06-D652-C3C7-FC407849EAB2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16198D3-7D72-EF14-C0FB-6AECABAB9F88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2D809394-1B88-0086-D0F8-68B0F4F01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418151-7F49-9C37-5D8A-1AADDEDA618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7B7CED-5E21-1F81-2525-4DB2F1288DA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B021F6D8-9A15-8C8C-84F4-6FC04106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F8004B6-EBC3-2635-6818-CE46DE44A3B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BE51895-6C62-81A3-CC96-0E6401AF6F3B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地理学第一定律 （托布勒）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Tobler’s First Law of Geography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9B07C5-DAD5-1F5F-A68F-9CE9A9FD1F7E}"/>
              </a:ext>
            </a:extLst>
          </p:cNvPr>
          <p:cNvSpPr txBox="1"/>
          <p:nvPr/>
        </p:nvSpPr>
        <p:spPr>
          <a:xfrm>
            <a:off x="728956" y="2799322"/>
            <a:ext cx="764760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社会 同质性的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空间现象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相隔近的事物比相隔远的事物更加有关联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4" descr="Tobler's first law of geography - Wikipedia">
            <a:extLst>
              <a:ext uri="{FF2B5EF4-FFF2-40B4-BE49-F238E27FC236}">
                <a16:creationId xmlns:a16="http://schemas.microsoft.com/office/drawing/2014/main" id="{7AAA51D1-F2B9-6D38-C1F8-77666B73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30" y="2007290"/>
            <a:ext cx="1940056" cy="24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26A5485-EE68-1A30-4110-D7453F6A77B1}"/>
              </a:ext>
            </a:extLst>
          </p:cNvPr>
          <p:cNvSpPr txBox="1"/>
          <p:nvPr/>
        </p:nvSpPr>
        <p:spPr>
          <a:xfrm>
            <a:off x="9877920" y="4548778"/>
            <a:ext cx="1632819" cy="5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Waldo</a:t>
            </a:r>
            <a:r>
              <a:rPr lang="zh-CN" altLang="en-US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Tobler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(1930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2018)</a:t>
            </a:r>
            <a:r>
              <a:rPr lang="zh-CN" altLang="zh-CN" sz="14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Picture 6" descr="First Law of Geography (1.3)">
            <a:extLst>
              <a:ext uri="{FF2B5EF4-FFF2-40B4-BE49-F238E27FC236}">
                <a16:creationId xmlns:a16="http://schemas.microsoft.com/office/drawing/2014/main" id="{EF05EAB3-CB69-3F2E-10CF-543C90FFD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3959" b="8037"/>
          <a:stretch>
            <a:fillRect/>
          </a:stretch>
        </p:blipFill>
        <p:spPr bwMode="auto">
          <a:xfrm>
            <a:off x="5776803" y="2007291"/>
            <a:ext cx="3713150" cy="24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B434ADE-03FA-0EA4-E17E-C1909B9AEB81}"/>
              </a:ext>
            </a:extLst>
          </p:cNvPr>
          <p:cNvSpPr txBox="1"/>
          <p:nvPr/>
        </p:nvSpPr>
        <p:spPr>
          <a:xfrm>
            <a:off x="9377655" y="5098224"/>
            <a:ext cx="281434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050" b="1" i="0" u="none" strike="noStrike" dirty="0">
                <a:solidFill>
                  <a:srgbClr val="BFBFBF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University of California, Santa Barbara</a:t>
            </a:r>
            <a:r>
              <a:rPr lang="en-GB" altLang="zh-CN" sz="1050" b="0" i="0" u="none" strike="noStrike" dirty="0">
                <a:solidFill>
                  <a:srgbClr val="BFBFBF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</a:t>
            </a:r>
            <a:endParaRPr lang="zh-CN" altLang="en-US" sz="105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CDB6F2-B7F8-0198-E9D5-DEA43229FADB}"/>
              </a:ext>
            </a:extLst>
          </p:cNvPr>
          <p:cNvSpPr txBox="1"/>
          <p:nvPr/>
        </p:nvSpPr>
        <p:spPr>
          <a:xfrm>
            <a:off x="6430855" y="4548778"/>
            <a:ext cx="2633345" cy="5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托布勒 地理学第一定律</a:t>
            </a:r>
            <a:endParaRPr lang="en-US" altLang="zh-CN" sz="1800" b="1" noProof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1970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323CEFB-28EE-3B2D-37F4-1BEF1DDADBBD}"/>
              </a:ext>
            </a:extLst>
          </p:cNvPr>
          <p:cNvSpPr txBox="1"/>
          <p:nvPr/>
        </p:nvSpPr>
        <p:spPr>
          <a:xfrm>
            <a:off x="9515869" y="1633197"/>
            <a:ext cx="2351776" cy="335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“近代地理学界的牛顿”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4EE227-DA42-962D-25D1-9F8A17ACF082}"/>
              </a:ext>
            </a:extLst>
          </p:cNvPr>
          <p:cNvSpPr txBox="1"/>
          <p:nvPr/>
        </p:nvSpPr>
        <p:spPr>
          <a:xfrm>
            <a:off x="728956" y="4548520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r>
              <a:rPr lang="en-US" altLang="zh-CN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 Autocorrelation</a:t>
            </a:r>
          </a:p>
        </p:txBody>
      </p:sp>
    </p:spTree>
    <p:extLst>
      <p:ext uri="{BB962C8B-B14F-4D97-AF65-F5344CB8AC3E}">
        <p14:creationId xmlns:p14="http://schemas.microsoft.com/office/powerpoint/2010/main" val="37302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617BA-A9E5-AA46-19CB-F759E0C60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4FE28D0-9287-5F2F-0B70-02257242F22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103EFD-F7FA-E254-B625-1A767609DC4F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9E532A1-5755-F51F-ACBA-D1A2565DD75D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7CC1C509-1EB4-B949-A089-B9C308334E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DAE8D4-EFB2-5A0C-928A-318C2955B54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734816-A2C5-AC94-F227-2E25F4C148DD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CFCFA56-66A5-D224-CB49-F9D54A56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1FDD2DD-1504-AA52-31B7-A1275B0E8F2C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4633A38C-55BA-D508-5E6F-42E434B195B6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 Autocorrelation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D011091-B8F6-3667-74C7-810921EB5A63}"/>
              </a:ext>
            </a:extLst>
          </p:cNvPr>
          <p:cNvSpPr txBox="1"/>
          <p:nvPr/>
        </p:nvSpPr>
        <p:spPr>
          <a:xfrm>
            <a:off x="728956" y="1924926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GB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相关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B7630FA-2D1D-F42C-5190-0FF32519ECB5}"/>
              </a:ext>
            </a:extLst>
          </p:cNvPr>
          <p:cNvSpPr txBox="1"/>
          <p:nvPr/>
        </p:nvSpPr>
        <p:spPr>
          <a:xfrm>
            <a:off x="1060036" y="2752220"/>
            <a:ext cx="6593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某个地区的值，与它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周围地区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同一个变量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的值之间是否相关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D54EEB4-17D1-B0E7-D26C-96BD545C329A}"/>
                  </a:ext>
                </a:extLst>
              </p:cNvPr>
              <p:cNvSpPr txBox="1"/>
              <p:nvPr/>
            </p:nvSpPr>
            <p:spPr>
              <a:xfrm>
                <a:off x="1059621" y="3175820"/>
                <a:ext cx="67027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D54EEB4-17D1-B0E7-D26C-96BD545C3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621" y="3175820"/>
                <a:ext cx="670277" cy="492443"/>
              </a:xfrm>
              <a:prstGeom prst="rect">
                <a:avLst/>
              </a:prstGeom>
              <a:blipFill>
                <a:blip r:embed="rId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7A5D9BA-4B4B-8FC0-8D7B-B0363A6F4113}"/>
                  </a:ext>
                </a:extLst>
              </p:cNvPr>
              <p:cNvSpPr txBox="1"/>
              <p:nvPr/>
            </p:nvSpPr>
            <p:spPr>
              <a:xfrm>
                <a:off x="3046071" y="3216315"/>
                <a:ext cx="670277" cy="532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GB" altLang="zh-CN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7A5D9BA-4B4B-8FC0-8D7B-B0363A6F41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071" y="3216315"/>
                <a:ext cx="670277" cy="532005"/>
              </a:xfrm>
              <a:prstGeom prst="rect">
                <a:avLst/>
              </a:prstGeom>
              <a:blipFill>
                <a:blip r:embed="rId6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CD3DA87F-790D-9ED1-BF50-4EDD88BA560C}"/>
              </a:ext>
            </a:extLst>
          </p:cNvPr>
          <p:cNvSpPr txBox="1"/>
          <p:nvPr/>
        </p:nvSpPr>
        <p:spPr>
          <a:xfrm>
            <a:off x="1661282" y="3353205"/>
            <a:ext cx="1722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邻近地区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27481F8-1E34-5CA9-D54B-77D274A74014}"/>
              </a:ext>
            </a:extLst>
          </p:cNvPr>
          <p:cNvSpPr txBox="1"/>
          <p:nvPr/>
        </p:nvSpPr>
        <p:spPr>
          <a:xfrm>
            <a:off x="3548642" y="3353205"/>
            <a:ext cx="1722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的关系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AC93694-4511-24CE-8B6E-2E5564C5EECC}"/>
              </a:ext>
            </a:extLst>
          </p:cNvPr>
          <p:cNvSpPr txBox="1"/>
          <p:nvPr/>
        </p:nvSpPr>
        <p:spPr>
          <a:xfrm>
            <a:off x="1157811" y="3819787"/>
            <a:ext cx="6593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j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分别代表  地区 </a:t>
            </a:r>
            <a:r>
              <a:rPr lang="en-US" altLang="zh-CN" sz="16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sz="1600" dirty="0">
                <a:latin typeface="Cambria Math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与 地区 </a:t>
            </a:r>
            <a:r>
              <a:rPr lang="en-US" altLang="zh-CN" sz="16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j</a:t>
            </a:r>
            <a:endParaRPr lang="zh-CN" altLang="en-US" sz="1600" dirty="0">
              <a:latin typeface="Cambria Math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0AEF2B-010A-AEE4-6218-48476325D24B}"/>
              </a:ext>
            </a:extLst>
          </p:cNvPr>
          <p:cNvSpPr txBox="1"/>
          <p:nvPr/>
        </p:nvSpPr>
        <p:spPr>
          <a:xfrm>
            <a:off x="1157811" y="4311324"/>
            <a:ext cx="6593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* 第 </a:t>
            </a:r>
            <a:r>
              <a:rPr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个六边形的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中位租金 与 第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j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个六边形的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中位租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B531684-2854-025C-F92A-2EC19AA52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54" y="1186207"/>
            <a:ext cx="27813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6ADD-B4D2-894D-97ED-6CE38786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DC2A89-1121-61A0-8C09-D11C1A3E784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9E0C5B-F618-60D0-D9E9-3E15C000B40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9BDFBC-C675-1959-7D09-BB92E5DE3AF4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E071E49D-4C9D-5774-CED1-382917A550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807843-1CB9-9911-1496-2481A588D2F1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603C7B4-C4D1-8DCA-4244-3997654F311E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95E4D09-37FF-8CC2-B968-BAA0FC18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E9FEA96-C019-775A-BF10-29F252556099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24A04D1-648D-C01A-4027-417CDF02310B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邻接矩阵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Adjacency matrix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6421F7-F8FC-E734-645B-0D36875FF761}"/>
              </a:ext>
            </a:extLst>
          </p:cNvPr>
          <p:cNvSpPr txBox="1"/>
          <p:nvPr/>
        </p:nvSpPr>
        <p:spPr>
          <a:xfrm>
            <a:off x="3477514" y="1256752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如何定义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“邻近地区”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D88A353-8CD9-A771-1E1B-A051A170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68" y="2170689"/>
            <a:ext cx="2781300" cy="3860800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D5ABC28-4E7E-0577-BBFB-155429246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77517"/>
              </p:ext>
            </p:extLst>
          </p:nvPr>
        </p:nvGraphicFramePr>
        <p:xfrm>
          <a:off x="7301315" y="2004968"/>
          <a:ext cx="4393837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400367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409893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28" name="下箭头 20">
            <a:extLst>
              <a:ext uri="{FF2B5EF4-FFF2-40B4-BE49-F238E27FC236}">
                <a16:creationId xmlns:a16="http://schemas.microsoft.com/office/drawing/2014/main" id="{C62598F4-8692-66C0-26F8-7D77CB3F204B}"/>
              </a:ext>
            </a:extLst>
          </p:cNvPr>
          <p:cNvSpPr/>
          <p:nvPr/>
        </p:nvSpPr>
        <p:spPr>
          <a:xfrm rot="16200000">
            <a:off x="5434839" y="3481611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6A533A4-6DE4-3218-B69F-6EF5C2C96BA7}"/>
              </a:ext>
            </a:extLst>
          </p:cNvPr>
          <p:cNvSpPr txBox="1"/>
          <p:nvPr/>
        </p:nvSpPr>
        <p:spPr>
          <a:xfrm>
            <a:off x="5039648" y="4547071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Queen </a:t>
            </a:r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FA3D0D6-CD74-A912-C4BF-BDF0F66716FC}"/>
              </a:ext>
            </a:extLst>
          </p:cNvPr>
          <p:cNvSpPr txBox="1"/>
          <p:nvPr/>
        </p:nvSpPr>
        <p:spPr>
          <a:xfrm>
            <a:off x="5039648" y="4951517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Rook </a:t>
            </a:r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邻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323DA7D-23DC-525A-5EBA-5ACA043BB1E7}"/>
              </a:ext>
            </a:extLst>
          </p:cNvPr>
          <p:cNvSpPr txBox="1"/>
          <p:nvPr/>
        </p:nvSpPr>
        <p:spPr>
          <a:xfrm>
            <a:off x="5039648" y="5355963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KNN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C38B0E0-84BE-9C0C-10A6-658DE26415A4}"/>
              </a:ext>
            </a:extLst>
          </p:cNvPr>
          <p:cNvSpPr txBox="1"/>
          <p:nvPr/>
        </p:nvSpPr>
        <p:spPr>
          <a:xfrm>
            <a:off x="5039648" y="5760410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935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44" grpId="0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BA3974B-6D86-4BD9-9B33-CC6C71D95913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BC374E-60FA-9386-112E-20A6F0283409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5C2FA87-3CFE-A1B9-BF24-45A4B20F80C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095BAFEE-C139-98BC-C650-BDE8C3F881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921559D-42EE-757A-05C8-BB511B078D24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CBFD04-CA8B-2A1A-B554-E3B5E7808921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00452" y="2171453"/>
            <a:ext cx="3389353" cy="743446"/>
            <a:chOff x="7300452" y="2048744"/>
            <a:chExt cx="338935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Spatial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Point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空间点数据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0E242210-2E7F-6899-62A6-9794EA1E8872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25CF40A0-F922-3762-9CC0-26D8C1BA8F19}"/>
              </a:ext>
            </a:extLst>
          </p:cNvPr>
          <p:cNvGrpSpPr/>
          <p:nvPr/>
        </p:nvGrpSpPr>
        <p:grpSpPr>
          <a:xfrm>
            <a:off x="7300452" y="3495343"/>
            <a:ext cx="3433589" cy="743446"/>
            <a:chOff x="7300452" y="3666536"/>
            <a:chExt cx="3433589" cy="743446"/>
          </a:xfrm>
        </p:grpSpPr>
        <p:sp>
          <p:nvSpPr>
            <p:cNvPr id="267" name="Freeform 78">
              <a:extLst>
                <a:ext uri="{FF2B5EF4-FFF2-40B4-BE49-F238E27FC236}">
                  <a16:creationId xmlns:a16="http://schemas.microsoft.com/office/drawing/2014/main" id="{BF4AA80A-FF34-19B0-A101-5E18CEDF9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3862636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63" name="Group 269">
              <a:extLst>
                <a:ext uri="{FF2B5EF4-FFF2-40B4-BE49-F238E27FC236}">
                  <a16:creationId xmlns:a16="http://schemas.microsoft.com/office/drawing/2014/main" id="{B662E4D3-E436-64FA-3C0A-9450C38EF568}"/>
                </a:ext>
              </a:extLst>
            </p:cNvPr>
            <p:cNvGrpSpPr/>
            <p:nvPr/>
          </p:nvGrpSpPr>
          <p:grpSpPr>
            <a:xfrm>
              <a:off x="8208947" y="3682641"/>
              <a:ext cx="2525094" cy="675677"/>
              <a:chOff x="8094690" y="2038021"/>
              <a:chExt cx="3147562" cy="675677"/>
            </a:xfrm>
          </p:grpSpPr>
          <p:sp>
            <p:nvSpPr>
              <p:cNvPr id="264" name="TextBox 6">
                <a:extLst>
                  <a:ext uri="{FF2B5EF4-FFF2-40B4-BE49-F238E27FC236}">
                    <a16:creationId xmlns:a16="http://schemas.microsoft.com/office/drawing/2014/main" id="{0CA396A3-C9F5-9B3C-370C-FC95910EB3C1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314756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 Theme</a:t>
                </a:r>
                <a:r>
                  <a:rPr lang="en-GB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5" name="TextBox 268">
                <a:extLst>
                  <a:ext uri="{FF2B5EF4-FFF2-40B4-BE49-F238E27FC236}">
                    <a16:creationId xmlns:a16="http://schemas.microsoft.com/office/drawing/2014/main" id="{4BD097BF-B29D-FEDC-AB2F-CDD4C71A565C}"/>
                  </a:ext>
                </a:extLst>
              </p:cNvPr>
              <p:cNvSpPr txBox="1"/>
              <p:nvPr/>
            </p:nvSpPr>
            <p:spPr>
              <a:xfrm>
                <a:off x="8094690" y="2038021"/>
                <a:ext cx="30715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7C3391B-70E2-2620-D43C-46A06F087F76}"/>
                </a:ext>
              </a:extLst>
            </p:cNvPr>
            <p:cNvSpPr txBox="1"/>
            <p:nvPr/>
          </p:nvSpPr>
          <p:spPr>
            <a:xfrm>
              <a:off x="7300452" y="3666536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29">
              <a:extLst>
                <a:ext uri="{FF2B5EF4-FFF2-40B4-BE49-F238E27FC236}">
                  <a16:creationId xmlns:a16="http://schemas.microsoft.com/office/drawing/2014/main" id="{B2952542-87E0-1217-0E31-6049D06B6FAD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3666536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247">
              <a:extLst>
                <a:ext uri="{FF2B5EF4-FFF2-40B4-BE49-F238E27FC236}">
                  <a16:creationId xmlns:a16="http://schemas.microsoft.com/office/drawing/2014/main" id="{1C52275D-EAA2-B490-9B93-FE3F1DEC860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4409982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EDE5-2730-7356-7B56-9690B362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4FB3B79-CAE5-BDFE-4E57-0AAC6C25FE0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32FCDA-F598-937C-D41F-46CD19E1CF57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F7FE46-8240-018F-E5BF-1FC31E05C694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F6206773-E4FB-DC3A-B41C-622E7CD1C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9C0348F-8DC5-6FF4-E32A-08182E4A48F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82862F-A40A-BF51-C8FB-C47FD47FD9D5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E61F24FF-0521-5417-F5C8-6B034694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797BC8E-F43C-D0FF-222D-328D74A0D476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1FB15641-4374-3EFB-3ABE-471F31BF0243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空间权重矩阵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Weight</a:t>
            </a:r>
            <a:r>
              <a:rPr lang="en-GB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Matrix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BDA3FF-265B-2C60-E342-FCF146D6D623}"/>
              </a:ext>
            </a:extLst>
          </p:cNvPr>
          <p:cNvSpPr txBox="1"/>
          <p:nvPr/>
        </p:nvSpPr>
        <p:spPr>
          <a:xfrm>
            <a:off x="5580010" y="1256752"/>
            <a:ext cx="764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如何计算权重？</a:t>
            </a:r>
            <a:r>
              <a:rPr lang="en-US" altLang="zh-CN" sz="20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</a:t>
            </a:r>
            <a:endParaRPr lang="en-US" altLang="zh-CN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E6AC0FE-D0A4-C1B8-A88D-6811489A3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44" y="292069"/>
            <a:ext cx="1157409" cy="1606632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E4B640E8-202B-848F-FABB-9C3636EC7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80042"/>
              </p:ext>
            </p:extLst>
          </p:nvPr>
        </p:nvGraphicFramePr>
        <p:xfrm>
          <a:off x="403319" y="2004968"/>
          <a:ext cx="4393837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400367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409893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28" name="下箭头 20">
            <a:extLst>
              <a:ext uri="{FF2B5EF4-FFF2-40B4-BE49-F238E27FC236}">
                <a16:creationId xmlns:a16="http://schemas.microsoft.com/office/drawing/2014/main" id="{2D19926A-8CB8-DB82-4433-EB4A8F770EE0}"/>
              </a:ext>
            </a:extLst>
          </p:cNvPr>
          <p:cNvSpPr/>
          <p:nvPr/>
        </p:nvSpPr>
        <p:spPr>
          <a:xfrm rot="16200000">
            <a:off x="5355723" y="3481611"/>
            <a:ext cx="448574" cy="1238955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890FA9-C813-ED3D-25FC-BBC23894736E}"/>
              </a:ext>
            </a:extLst>
          </p:cNvPr>
          <p:cNvSpPr txBox="1"/>
          <p:nvPr/>
        </p:nvSpPr>
        <p:spPr>
          <a:xfrm>
            <a:off x="4960532" y="4396369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行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平均</a:t>
            </a:r>
            <a:endParaRPr lang="zh-CN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4FC942E0-5D06-241D-3AE8-B07891AB0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751748"/>
              </p:ext>
            </p:extLst>
          </p:nvPr>
        </p:nvGraphicFramePr>
        <p:xfrm>
          <a:off x="6294391" y="2004968"/>
          <a:ext cx="5797189" cy="4079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790">
                  <a:extLst>
                    <a:ext uri="{9D8B030D-6E8A-4147-A177-3AD203B41FA5}">
                      <a16:colId xmlns:a16="http://schemas.microsoft.com/office/drawing/2014/main" val="2053761935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815872596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658544227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3516521380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2724838765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4094692531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426353336"/>
                    </a:ext>
                  </a:extLst>
                </a:gridCol>
                <a:gridCol w="595630">
                  <a:extLst>
                    <a:ext uri="{9D8B030D-6E8A-4147-A177-3AD203B41FA5}">
                      <a16:colId xmlns:a16="http://schemas.microsoft.com/office/drawing/2014/main" val="1899178182"/>
                    </a:ext>
                  </a:extLst>
                </a:gridCol>
                <a:gridCol w="414655">
                  <a:extLst>
                    <a:ext uri="{9D8B030D-6E8A-4147-A177-3AD203B41FA5}">
                      <a16:colId xmlns:a16="http://schemas.microsoft.com/office/drawing/2014/main" val="3627465611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3533800590"/>
                    </a:ext>
                  </a:extLst>
                </a:gridCol>
                <a:gridCol w="387667">
                  <a:extLst>
                    <a:ext uri="{9D8B030D-6E8A-4147-A177-3AD203B41FA5}">
                      <a16:colId xmlns:a16="http://schemas.microsoft.com/office/drawing/2014/main" val="10729512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24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A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r>
                        <a:rPr lang="en-US" altLang="zh-CN" b="1" dirty="0"/>
                        <a:t>/6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1</a:t>
                      </a:r>
                      <a:r>
                        <a:rPr lang="en-US" altLang="zh-CN" b="1" dirty="0"/>
                        <a:t>/6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417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B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75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C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285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D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431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E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6704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F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5897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G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1</a:t>
                      </a: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110004020202020204"/>
                          <a:ea typeface="等线" panose="02010600030101010101" pitchFamily="2" charset="-122"/>
                          <a:cs typeface="+mn-cs"/>
                        </a:rPr>
                        <a:t>/6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11000402020202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603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H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73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I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050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J</a:t>
                      </a:r>
                      <a:endParaRPr lang="zh-CN" altLang="en-US" b="1" dirty="0"/>
                    </a:p>
                  </a:txBody>
                  <a:tcPr anchor="ctr">
                    <a:solidFill>
                      <a:srgbClr val="182E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0</a:t>
                      </a:r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b="1" dirty="0"/>
                        <a:t>X</a:t>
                      </a:r>
                      <a:endParaRPr lang="zh-CN" alt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905261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04933F0F-78DB-40C4-592F-0929FDEA840D}"/>
              </a:ext>
            </a:extLst>
          </p:cNvPr>
          <p:cNvSpPr txBox="1"/>
          <p:nvPr/>
        </p:nvSpPr>
        <p:spPr>
          <a:xfrm>
            <a:off x="4960532" y="3439240"/>
            <a:ext cx="1431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多种方法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2758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3E6FD-BBC4-1958-E377-0BC0682C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DB392F-8715-7D26-F02E-69ADFF5F0CB2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CFB07D-6E8D-E386-4F75-DD8DB38F315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F2EED8-7BB5-6603-F4C4-7EB1D2BF8472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752A4C00-B5F5-7F32-2DC9-7EFD24078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0577B3C-3F5F-18D3-26A7-D947E751165B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B78C0F-DE94-AE53-9F40-B8ECF2407761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BC2E985C-D7D6-147C-1D85-564C78F9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F27C426-D8A4-D357-0951-16383DE2ED69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ABA45C5-8571-8E29-9314-ECC925E7D170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空间滞后项 与 莫兰指数 （全局）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Lag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DE261C-0466-8E6E-930B-EA8834B61EC5}"/>
                  </a:ext>
                </a:extLst>
              </p:cNvPr>
              <p:cNvSpPr txBox="1"/>
              <p:nvPr/>
            </p:nvSpPr>
            <p:spPr>
              <a:xfrm>
                <a:off x="518939" y="2048924"/>
                <a:ext cx="7647601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864108">
                  <a:defRPr/>
                </a:pPr>
                <a:endPara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地租金：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GB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en-US" altLang="zh-CN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空间滞后项 </a:t>
                </a:r>
                <a:r>
                  <a:rPr lang="en-US" altLang="zh-CN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en-US" sz="20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地区邻居的加权平均</a:t>
                </a:r>
                <a:endParaRPr lang="en-US" altLang="zh-CN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DE261C-0466-8E6E-930B-EA8834B61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39" y="2048924"/>
                <a:ext cx="7647601" cy="1138773"/>
              </a:xfrm>
              <a:prstGeom prst="rect">
                <a:avLst/>
              </a:prstGeom>
              <a:blipFill>
                <a:blip r:embed="rId5"/>
                <a:stretch>
                  <a:fillRect l="-662" b="-8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>
            <a:extLst>
              <a:ext uri="{FF2B5EF4-FFF2-40B4-BE49-F238E27FC236}">
                <a16:creationId xmlns:a16="http://schemas.microsoft.com/office/drawing/2014/main" id="{AEAB9B10-1DA6-9570-2E0A-C89AB939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69" y="358006"/>
            <a:ext cx="6197991" cy="46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26EE916-BB85-C8E6-F306-9CB09DE88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514" y="5260581"/>
            <a:ext cx="3735524" cy="9208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EC2B92E-D157-14A1-22EA-629AE6A14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9" y="3273405"/>
            <a:ext cx="2075113" cy="288052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9B73B20-1706-1DB6-296B-25561C9E6974}"/>
              </a:ext>
            </a:extLst>
          </p:cNvPr>
          <p:cNvSpPr txBox="1"/>
          <p:nvPr/>
        </p:nvSpPr>
        <p:spPr>
          <a:xfrm>
            <a:off x="6641329" y="5546568"/>
            <a:ext cx="152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44C8D14-39E7-51F6-8A44-43907028FEDA}"/>
              </a:ext>
            </a:extLst>
          </p:cNvPr>
          <p:cNvSpPr txBox="1"/>
          <p:nvPr/>
        </p:nvSpPr>
        <p:spPr>
          <a:xfrm>
            <a:off x="2876051" y="4923154"/>
            <a:ext cx="5032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地的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Lag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BCDEFG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地块租金的平均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734A358-8DFD-CE8B-5ED4-CAFDDEE01051}"/>
              </a:ext>
            </a:extLst>
          </p:cNvPr>
          <p:cNvSpPr txBox="1"/>
          <p:nvPr/>
        </p:nvSpPr>
        <p:spPr>
          <a:xfrm>
            <a:off x="7597794" y="4207289"/>
            <a:ext cx="3814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Z-score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标准化后的 中位数租金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C2FC658-96B4-1745-6BC1-A6E7F9459353}"/>
              </a:ext>
            </a:extLst>
          </p:cNvPr>
          <p:cNvSpPr txBox="1"/>
          <p:nvPr/>
        </p:nvSpPr>
        <p:spPr>
          <a:xfrm rot="16200000">
            <a:off x="4857625" y="2315335"/>
            <a:ext cx="284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标准化后的 空间滞后项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8239F82-FF22-7A65-DF24-F444EDED60C1}"/>
              </a:ext>
            </a:extLst>
          </p:cNvPr>
          <p:cNvSpPr txBox="1"/>
          <p:nvPr/>
        </p:nvSpPr>
        <p:spPr>
          <a:xfrm>
            <a:off x="8533669" y="1054984"/>
            <a:ext cx="28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回归线斜率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327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2340-B87E-BF51-986C-4D89BC9D5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B2A6B3F-0F71-7E99-D004-716F3847AA29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C31190-CAFC-4666-5ADE-B207CD8125F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BBA8FA-7F30-A12C-A235-085E94311C4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10EAAA9-7721-D98B-B17B-85118EEE2A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2B84B5-293A-8427-8EE1-194693B9D7E2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9EA092-964D-BA01-DA4C-C8B4E3A3E0D3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4C1B50B-141F-7D2D-0267-A07957A5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2521CAF-3DD3-D638-6AD8-4176468D321D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E9F536B-6C99-EA74-8BCC-19F1A030FAE2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 （全局）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31A4F9-E4FE-7757-FCC4-952A45B9DD2B}"/>
              </a:ext>
            </a:extLst>
          </p:cNvPr>
          <p:cNvSpPr txBox="1"/>
          <p:nvPr/>
        </p:nvSpPr>
        <p:spPr>
          <a:xfrm>
            <a:off x="518939" y="2048924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空间自相关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弱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D753AE-6E92-9423-C93C-D4AA047C5A74}"/>
              </a:ext>
            </a:extLst>
          </p:cNvPr>
          <p:cNvGrpSpPr/>
          <p:nvPr/>
        </p:nvGrpSpPr>
        <p:grpSpPr>
          <a:xfrm>
            <a:off x="5909110" y="1777436"/>
            <a:ext cx="5881564" cy="1789291"/>
            <a:chOff x="5986081" y="4238707"/>
            <a:chExt cx="5798686" cy="1764078"/>
          </a:xfrm>
        </p:grpSpPr>
        <p:pic>
          <p:nvPicPr>
            <p:cNvPr id="12" name="Picture 2" descr="Spatial Autocorrelation">
              <a:extLst>
                <a:ext uri="{FF2B5EF4-FFF2-40B4-BE49-F238E27FC236}">
                  <a16:creationId xmlns:a16="http://schemas.microsoft.com/office/drawing/2014/main" id="{A28FCE1D-19CA-2813-9952-709F118603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8" t="25971" r="4529" b="34768"/>
            <a:stretch>
              <a:fillRect/>
            </a:stretch>
          </p:blipFill>
          <p:spPr bwMode="auto">
            <a:xfrm>
              <a:off x="5986081" y="4616543"/>
              <a:ext cx="5798686" cy="138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0AE8A0-81B1-F0A5-83E8-A2018A3820C4}"/>
                </a:ext>
              </a:extLst>
            </p:cNvPr>
            <p:cNvSpPr txBox="1"/>
            <p:nvPr/>
          </p:nvSpPr>
          <p:spPr>
            <a:xfrm>
              <a:off x="6431029" y="4238707"/>
              <a:ext cx="82031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正相关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69B6185-DA60-1C18-A1B2-16BD6BCE0680}"/>
                </a:ext>
              </a:extLst>
            </p:cNvPr>
            <p:cNvSpPr txBox="1"/>
            <p:nvPr/>
          </p:nvSpPr>
          <p:spPr>
            <a:xfrm>
              <a:off x="8385884" y="4238707"/>
              <a:ext cx="11385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不</a:t>
              </a:r>
              <a:r>
                <a:rPr lang="en-US" altLang="zh-CN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零相关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3D34CFF-A7D0-9665-8F96-415FEBC28D80}"/>
                </a:ext>
              </a:extLst>
            </p:cNvPr>
            <p:cNvSpPr txBox="1"/>
            <p:nvPr/>
          </p:nvSpPr>
          <p:spPr>
            <a:xfrm>
              <a:off x="10615223" y="4238707"/>
              <a:ext cx="8203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负相关</a:t>
              </a:r>
              <a:endParaRPr lang="zh-CN" alt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E2AF5AB-D718-4B82-3681-E11BC03B195F}"/>
              </a:ext>
            </a:extLst>
          </p:cNvPr>
          <p:cNvGrpSpPr/>
          <p:nvPr/>
        </p:nvGrpSpPr>
        <p:grpSpPr>
          <a:xfrm>
            <a:off x="6096000" y="3983327"/>
            <a:ext cx="4753536" cy="1069663"/>
            <a:chOff x="1095935" y="4616543"/>
            <a:chExt cx="4753536" cy="1069663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429F34C-F0A1-171C-9293-5E66A81A1B97}"/>
                </a:ext>
              </a:extLst>
            </p:cNvPr>
            <p:cNvSpPr txBox="1"/>
            <p:nvPr/>
          </p:nvSpPr>
          <p:spPr>
            <a:xfrm>
              <a:off x="1292315" y="4669012"/>
              <a:ext cx="45571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正相关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相邻；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9F29C99-0586-B0F8-916F-D7C9103EC94C}"/>
                </a:ext>
              </a:extLst>
            </p:cNvPr>
            <p:cNvSpPr txBox="1"/>
            <p:nvPr/>
          </p:nvSpPr>
          <p:spPr>
            <a:xfrm>
              <a:off x="1292315" y="5009098"/>
              <a:ext cx="45571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负</a:t>
              </a:r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高值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与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低值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相邻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65AA5F5-2BA7-2737-D549-40A2A83F4FFB}"/>
                </a:ext>
              </a:extLst>
            </p:cNvPr>
            <p:cNvSpPr txBox="1"/>
            <p:nvPr/>
          </p:nvSpPr>
          <p:spPr>
            <a:xfrm>
              <a:off x="1292315" y="5347652"/>
              <a:ext cx="25333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不</a:t>
              </a:r>
              <a:r>
                <a:rPr lang="en-US" altLang="zh-CN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sz="1600" b="1" noProof="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零相关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：完全</a:t>
              </a:r>
              <a:r>
                <a:rPr lang="zh-CN" altLang="en-US" sz="16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随机</a:t>
              </a:r>
              <a:r>
                <a:rPr lang="zh-CN" altLang="en-US" sz="1600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分布</a:t>
              </a:r>
            </a:p>
          </p:txBody>
        </p:sp>
        <p:sp>
          <p:nvSpPr>
            <p:cNvPr id="28" name="左大括号 27">
              <a:extLst>
                <a:ext uri="{FF2B5EF4-FFF2-40B4-BE49-F238E27FC236}">
                  <a16:creationId xmlns:a16="http://schemas.microsoft.com/office/drawing/2014/main" id="{68C27B27-FD0D-22F7-5622-4FDA3CBE8AA5}"/>
                </a:ext>
              </a:extLst>
            </p:cNvPr>
            <p:cNvSpPr/>
            <p:nvPr/>
          </p:nvSpPr>
          <p:spPr>
            <a:xfrm>
              <a:off x="1095935" y="4616543"/>
              <a:ext cx="196380" cy="106966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00FFFF"/>
                </a:highlight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68BDD8F-78A0-10F0-70EC-CD4A41D7E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14" y="340512"/>
            <a:ext cx="3735524" cy="92080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DDDB231-FD90-7FE7-3926-4E3AFD8021B9}"/>
              </a:ext>
            </a:extLst>
          </p:cNvPr>
          <p:cNvSpPr txBox="1"/>
          <p:nvPr/>
        </p:nvSpPr>
        <p:spPr>
          <a:xfrm>
            <a:off x="6641329" y="626499"/>
            <a:ext cx="1525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莫兰指数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9ACF428-593C-83C5-2A73-EB40274EFD0A}"/>
              </a:ext>
            </a:extLst>
          </p:cNvPr>
          <p:cNvSpPr txBox="1"/>
          <p:nvPr/>
        </p:nvSpPr>
        <p:spPr>
          <a:xfrm>
            <a:off x="518939" y="3209509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-1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负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CE1F68-567E-BAF2-1041-A7DD0D0D392C}"/>
              </a:ext>
            </a:extLst>
          </p:cNvPr>
          <p:cNvSpPr txBox="1"/>
          <p:nvPr/>
        </p:nvSpPr>
        <p:spPr>
          <a:xfrm>
            <a:off x="518939" y="4317339"/>
            <a:ext cx="7647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Moran’s I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接近 </a:t>
            </a:r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全局 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正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空间自相关 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1113D500-D204-B5FC-A0D6-26EA0092C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553" y="1181836"/>
            <a:ext cx="8463447" cy="50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31C1E-20EE-94E5-8F76-5D075FA49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8CF855A6-1829-55AB-64EE-B3B469224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8746"/>
          <a:stretch>
            <a:fillRect/>
          </a:stretch>
        </p:blipFill>
        <p:spPr bwMode="auto">
          <a:xfrm>
            <a:off x="8451459" y="325728"/>
            <a:ext cx="3718798" cy="57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7EA79F-9D9E-ECE7-E866-42025DAE99AC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ABE185-ABCF-B1C4-59FB-AC8397A750DD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BB6944-105B-D4F4-1ACB-9DF062477E81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BBEA1E0-6D63-E37A-6646-D6B9FE5FD5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8041AA-6DCB-FACA-4598-077DF36AB355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0D2841-A7D3-4A08-1EF4-C9ED99612EA7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5664D52D-41A2-C1A0-6C10-8012AFD5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C446448-B20E-A2FF-C0A2-C154A95CC39F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660CDCC-03BF-39E6-DB40-338D9416AF56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局部空间关联指标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Local Indicator of Spatial Association (LISA)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5F7D3E-02ED-DB0B-B906-D6C00E104434}"/>
              </a:ext>
            </a:extLst>
          </p:cNvPr>
          <p:cNvSpPr txBox="1"/>
          <p:nvPr/>
        </p:nvSpPr>
        <p:spPr>
          <a:xfrm>
            <a:off x="518939" y="1758624"/>
            <a:ext cx="8027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High-High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一象限）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：本地值高于平均值 且 邻域平均也高于平均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Low-Low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：本地值低于平均值 且 邻域平均也低于平均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428FC8B-B8AF-422D-BCE7-9DED0FF1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3" y="2939821"/>
            <a:ext cx="4176153" cy="31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igure 5.7. Moran’s I 散点图象限解读">
            <a:extLst>
              <a:ext uri="{FF2B5EF4-FFF2-40B4-BE49-F238E27FC236}">
                <a16:creationId xmlns:a16="http://schemas.microsoft.com/office/drawing/2014/main" id="{913ADCDA-EB55-4E90-5120-1278C923B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12321"/>
          <a:stretch>
            <a:fillRect/>
          </a:stretch>
        </p:blipFill>
        <p:spPr bwMode="auto">
          <a:xfrm>
            <a:off x="621003" y="2916255"/>
            <a:ext cx="4360947" cy="319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1453FD-9784-FFAA-FFA3-3531C924B8E5}"/>
              </a:ext>
            </a:extLst>
          </p:cNvPr>
          <p:cNvSpPr txBox="1"/>
          <p:nvPr/>
        </p:nvSpPr>
        <p:spPr>
          <a:xfrm>
            <a:off x="4981949" y="3416942"/>
            <a:ext cx="35641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Low-High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二象限）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：本地值低于平均值 且 邻域平均也高于平均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High-Low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altLang="en-GB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四象限）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：本地值高于平均 且 邻域低于平均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259">
            <a:extLst>
              <a:ext uri="{FF2B5EF4-FFF2-40B4-BE49-F238E27FC236}">
                <a16:creationId xmlns:a16="http://schemas.microsoft.com/office/drawing/2014/main" id="{BFE4F667-3D5F-4FAF-219E-96CCEAFC28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第五周：教程 第四章 重点解析 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专题研究导入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7BFF93-D0C4-11F3-15FA-F4380E212EF1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364273-0B94-B2B2-6B3D-A6F53BAEA7E4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4CE890-619F-E46D-324B-470B7F5B5FA0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D909A651-CCD9-B30E-6613-3B73E83A78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A77ABC-C9E5-8208-C48D-929286815F38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49BEEB-C9B0-FD89-B45A-7457E5EE87E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D1037EB-4767-47D9-A9AF-289604DF65F4}"/>
              </a:ext>
            </a:extLst>
          </p:cNvPr>
          <p:cNvGrpSpPr/>
          <p:nvPr/>
        </p:nvGrpSpPr>
        <p:grpSpPr>
          <a:xfrm>
            <a:off x="4413932" y="3057277"/>
            <a:ext cx="3463636" cy="743446"/>
            <a:chOff x="7308943" y="2048744"/>
            <a:chExt cx="3463636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905ED955-BB9C-7F4B-1E25-EC749C77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8D5AE1AA-57D5-4F4C-B5DC-FDB26668312A}"/>
                </a:ext>
              </a:extLst>
            </p:cNvPr>
            <p:cNvGrpSpPr/>
            <p:nvPr/>
          </p:nvGrpSpPr>
          <p:grpSpPr>
            <a:xfrm>
              <a:off x="8208947" y="2100409"/>
              <a:ext cx="2563632" cy="675677"/>
              <a:chOff x="8094691" y="2038021"/>
              <a:chExt cx="2563632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AD1F0C49-AC2D-0573-DDB7-8A4910F8600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Spatial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Point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3F1CAE64-B645-C94A-7F67-6DD028E85CFE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空间点数据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9696CEC-E85C-C1B8-951D-BE8870F9AB9E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C916324-48ED-D78D-5E6D-51DFE50B5B4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2EDDBA9-4E14-3134-D46F-ABEF010FB5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09213487-7032-AA67-5F9F-AE29FF9A2257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DB7A-2AF6-29AA-23A7-9722AC44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341366-09F2-4301-74C0-95F192B6B04E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5291E0-D28F-C28D-4974-F1380F504A54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EBD7A34-BF14-1490-6CF0-533A90FFBDDC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74E041A-1559-FA9E-F90D-51B414042D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823A63-E809-4C03-954A-E5878F23C854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62E592-C26D-2135-981E-5A6DECDA7326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AD83A14-570C-6B27-D79F-A2F5C020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F6FA798-98C1-D082-6545-66DE2750301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ADB502CB-26F3-B294-3A45-AF6D3C564B2A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空间点数据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Spatial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1C49EB-D5AA-3515-DB67-4F60DC2D1A8F}"/>
              </a:ext>
            </a:extLst>
          </p:cNvPr>
          <p:cNvSpPr txBox="1"/>
          <p:nvPr/>
        </p:nvSpPr>
        <p:spPr>
          <a:xfrm>
            <a:off x="848616" y="2217256"/>
            <a:ext cx="38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7073E4-CB64-1537-D97C-7A503AA72F85}"/>
              </a:ext>
            </a:extLst>
          </p:cNvPr>
          <p:cNvSpPr txBox="1"/>
          <p:nvPr/>
        </p:nvSpPr>
        <p:spPr>
          <a:xfrm>
            <a:off x="7560814" y="1619207"/>
            <a:ext cx="1557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空间属性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6B7EA80-BA7C-6EF3-E62F-162F1D8F0E17}"/>
              </a:ext>
            </a:extLst>
          </p:cNvPr>
          <p:cNvSpPr txBox="1"/>
          <p:nvPr/>
        </p:nvSpPr>
        <p:spPr>
          <a:xfrm>
            <a:off x="848616" y="2697703"/>
            <a:ext cx="38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几何维度：</a:t>
            </a:r>
            <a:r>
              <a:rPr lang="en-US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7400A5-A97F-45EF-7E1F-F705187F8E98}"/>
              </a:ext>
            </a:extLst>
          </p:cNvPr>
          <p:cNvSpPr txBox="1"/>
          <p:nvPr/>
        </p:nvSpPr>
        <p:spPr>
          <a:xfrm>
            <a:off x="848616" y="3178150"/>
            <a:ext cx="4141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没有长度，没有面积，只是一个位置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508A6406-FAEE-477C-E4C9-868A6D259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98510"/>
              </p:ext>
            </p:extLst>
          </p:nvPr>
        </p:nvGraphicFramePr>
        <p:xfrm>
          <a:off x="4990454" y="2675118"/>
          <a:ext cx="6708098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  <a:gridCol w="797055">
                  <a:extLst>
                    <a:ext uri="{9D8B030D-6E8A-4147-A177-3AD203B41FA5}">
                      <a16:colId xmlns:a16="http://schemas.microsoft.com/office/drawing/2014/main" val="2008582925"/>
                    </a:ext>
                  </a:extLst>
                </a:gridCol>
                <a:gridCol w="709742">
                  <a:extLst>
                    <a:ext uri="{9D8B030D-6E8A-4147-A177-3AD203B41FA5}">
                      <a16:colId xmlns:a16="http://schemas.microsoft.com/office/drawing/2014/main" val="784311322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Lon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Lat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2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9" name="左大括号 28">
            <a:extLst>
              <a:ext uri="{FF2B5EF4-FFF2-40B4-BE49-F238E27FC236}">
                <a16:creationId xmlns:a16="http://schemas.microsoft.com/office/drawing/2014/main" id="{FF25E686-55F4-0CDD-8E0A-0811101E72C6}"/>
              </a:ext>
            </a:extLst>
          </p:cNvPr>
          <p:cNvSpPr/>
          <p:nvPr/>
        </p:nvSpPr>
        <p:spPr>
          <a:xfrm rot="5400000">
            <a:off x="8208224" y="601305"/>
            <a:ext cx="263167" cy="3701143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19D7A57-0DE3-206B-9CB1-7B17305543D5}"/>
              </a:ext>
            </a:extLst>
          </p:cNvPr>
          <p:cNvSpPr txBox="1"/>
          <p:nvPr/>
        </p:nvSpPr>
        <p:spPr>
          <a:xfrm>
            <a:off x="10162839" y="1619207"/>
            <a:ext cx="15081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空间坐标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Coordinates</a:t>
            </a:r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id="{4B0664F1-A23E-CE9B-44F0-2974B7B82CD5}"/>
              </a:ext>
            </a:extLst>
          </p:cNvPr>
          <p:cNvSpPr/>
          <p:nvPr/>
        </p:nvSpPr>
        <p:spPr>
          <a:xfrm rot="5400000">
            <a:off x="10812880" y="1697790"/>
            <a:ext cx="263167" cy="1508174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6C15A23-8113-72D5-35B3-951493E5FDC0}"/>
              </a:ext>
            </a:extLst>
          </p:cNvPr>
          <p:cNvSpPr txBox="1"/>
          <p:nvPr/>
        </p:nvSpPr>
        <p:spPr>
          <a:xfrm>
            <a:off x="848615" y="5116286"/>
            <a:ext cx="5915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点数据能以 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-apple-system"/>
              </a:rPr>
              <a:t>最高精度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保留 个体或事件的 </a:t>
            </a:r>
            <a:r>
              <a:rPr lang="zh-CN" altLang="en-US" b="1" i="0" dirty="0">
                <a:solidFill>
                  <a:srgbClr val="D9534F"/>
                </a:solidFill>
                <a:effectLst/>
                <a:highlight>
                  <a:srgbClr val="FFFF00"/>
                </a:highlight>
                <a:latin typeface="-apple-system"/>
              </a:rPr>
              <a:t>真实位置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42" name="任意形状 41">
            <a:extLst>
              <a:ext uri="{FF2B5EF4-FFF2-40B4-BE49-F238E27FC236}">
                <a16:creationId xmlns:a16="http://schemas.microsoft.com/office/drawing/2014/main" id="{9BD03FB3-7375-7882-27FB-BFFAA6DC09EA}"/>
              </a:ext>
            </a:extLst>
          </p:cNvPr>
          <p:cNvSpPr/>
          <p:nvPr/>
        </p:nvSpPr>
        <p:spPr>
          <a:xfrm rot="10800000">
            <a:off x="9901611" y="4553520"/>
            <a:ext cx="2085703" cy="711836"/>
          </a:xfrm>
          <a:custGeom>
            <a:avLst/>
            <a:gdLst>
              <a:gd name="csX0" fmla="*/ 2728452 w 2728452"/>
              <a:gd name="csY0" fmla="*/ 1401097 h 1401097"/>
              <a:gd name="csX1" fmla="*/ 0 w 2728452"/>
              <a:gd name="csY1" fmla="*/ 1401097 h 1401097"/>
              <a:gd name="csX2" fmla="*/ 0 w 2728452"/>
              <a:gd name="csY2" fmla="*/ 1399723 h 1401097"/>
              <a:gd name="csX3" fmla="*/ 94928 w 2728452"/>
              <a:gd name="csY3" fmla="*/ 1394929 h 1401097"/>
              <a:gd name="csX4" fmla="*/ 1122086 w 2728452"/>
              <a:gd name="csY4" fmla="*/ 533519 h 1401097"/>
              <a:gd name="csX5" fmla="*/ 1128215 w 2728452"/>
              <a:gd name="csY5" fmla="*/ 501445 h 1401097"/>
              <a:gd name="csX6" fmla="*/ 789039 w 2728452"/>
              <a:gd name="csY6" fmla="*/ 501445 h 1401097"/>
              <a:gd name="csX7" fmla="*/ 1364227 w 2728452"/>
              <a:gd name="csY7" fmla="*/ 0 h 1401097"/>
              <a:gd name="csX8" fmla="*/ 1939414 w 2728452"/>
              <a:gd name="csY8" fmla="*/ 501445 h 1401097"/>
              <a:gd name="csX9" fmla="*/ 1575304 w 2728452"/>
              <a:gd name="csY9" fmla="*/ 501445 h 1401097"/>
              <a:gd name="csX10" fmla="*/ 1581432 w 2728452"/>
              <a:gd name="csY10" fmla="*/ 533519 h 1401097"/>
              <a:gd name="csX11" fmla="*/ 2608590 w 2728452"/>
              <a:gd name="csY11" fmla="*/ 1394929 h 1401097"/>
              <a:gd name="csX12" fmla="*/ 2728452 w 2728452"/>
              <a:gd name="csY12" fmla="*/ 1400982 h 14010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728452" h="1401097">
                <a:moveTo>
                  <a:pt x="2728452" y="1401097"/>
                </a:moveTo>
                <a:lnTo>
                  <a:pt x="0" y="1401097"/>
                </a:lnTo>
                <a:lnTo>
                  <a:pt x="0" y="1399723"/>
                </a:lnTo>
                <a:lnTo>
                  <a:pt x="94928" y="1394929"/>
                </a:lnTo>
                <a:cubicBezTo>
                  <a:pt x="586883" y="1344968"/>
                  <a:pt x="990594" y="996506"/>
                  <a:pt x="1122086" y="533519"/>
                </a:cubicBezTo>
                <a:lnTo>
                  <a:pt x="1128215" y="501445"/>
                </a:lnTo>
                <a:lnTo>
                  <a:pt x="789039" y="501445"/>
                </a:lnTo>
                <a:lnTo>
                  <a:pt x="1364227" y="0"/>
                </a:lnTo>
                <a:lnTo>
                  <a:pt x="1939414" y="501445"/>
                </a:lnTo>
                <a:lnTo>
                  <a:pt x="1575304" y="501445"/>
                </a:lnTo>
                <a:lnTo>
                  <a:pt x="1581432" y="533519"/>
                </a:lnTo>
                <a:cubicBezTo>
                  <a:pt x="1712924" y="996506"/>
                  <a:pt x="2116635" y="1344968"/>
                  <a:pt x="2608590" y="1394929"/>
                </a:cubicBezTo>
                <a:lnTo>
                  <a:pt x="2728452" y="1400982"/>
                </a:lnTo>
                <a:close/>
              </a:path>
            </a:pathLst>
          </a:cu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62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870C5F1-72F9-8A61-6250-BD03D62AD779}"/>
              </a:ext>
            </a:extLst>
          </p:cNvPr>
          <p:cNvSpPr txBox="1"/>
          <p:nvPr/>
        </p:nvSpPr>
        <p:spPr>
          <a:xfrm>
            <a:off x="10336782" y="5395578"/>
            <a:ext cx="135636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几何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Geometry</a:t>
            </a:r>
          </a:p>
        </p:txBody>
      </p:sp>
    </p:spTree>
    <p:extLst>
      <p:ext uri="{BB962C8B-B14F-4D97-AF65-F5344CB8AC3E}">
        <p14:creationId xmlns:p14="http://schemas.microsoft.com/office/powerpoint/2010/main" val="2045867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9" grpId="0" animBg="1"/>
      <p:bldP spid="30" grpId="0"/>
      <p:bldP spid="31" grpId="0" animBg="1"/>
      <p:bldP spid="33" grpId="0"/>
      <p:bldP spid="42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7D62E-FA9D-7214-A634-830BF2567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8497901-2D8D-CF9B-BD10-356BD0B433EF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219589-32A4-FF0D-3F6D-6059D4E1000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EC746A-A0B2-C437-A0D6-F88B2D38FD06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BEEC1E3D-4764-7C61-D522-6BA99C370E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F41F2EF-2704-BE9B-AF8B-DECE40393583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7D991B-CE25-233C-76E2-165CEB03AB74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4BB2414-70C1-6DBE-18A9-0E665CE4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9858ED6-86BD-55FA-8CDC-A86F0D83DF64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21EEE2FE-2054-BCAD-A3F9-A3606598E22F}"/>
              </a:ext>
            </a:extLst>
          </p:cNvPr>
          <p:cNvSpPr txBox="1"/>
          <p:nvPr/>
        </p:nvSpPr>
        <p:spPr>
          <a:xfrm>
            <a:off x="3344608" y="1326023"/>
            <a:ext cx="5915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点数据能以 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-apple-system"/>
              </a:rPr>
              <a:t>最高精度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保留 个体或事件的 </a:t>
            </a:r>
            <a:r>
              <a:rPr lang="zh-CN" altLang="en-US" b="1" i="0" dirty="0">
                <a:solidFill>
                  <a:srgbClr val="D9534F"/>
                </a:solidFill>
                <a:effectLst/>
                <a:highlight>
                  <a:srgbClr val="FFFF00"/>
                </a:highlight>
                <a:latin typeface="-apple-system"/>
              </a:rPr>
              <a:t>真实位置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pic>
        <p:nvPicPr>
          <p:cNvPr id="2050" name="Picture 2" descr="Figure 5.2. POI数据概念图">
            <a:extLst>
              <a:ext uri="{FF2B5EF4-FFF2-40B4-BE49-F238E27FC236}">
                <a16:creationId xmlns:a16="http://schemas.microsoft.com/office/drawing/2014/main" id="{8AEE912E-1A8E-1C89-0ABB-B44EAD6B6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8224" r="5178" b="7361"/>
          <a:stretch>
            <a:fillRect/>
          </a:stretch>
        </p:blipFill>
        <p:spPr bwMode="auto">
          <a:xfrm>
            <a:off x="243840" y="2162302"/>
            <a:ext cx="4039369" cy="23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5.3. 行为与事件类点数据概念图">
            <a:extLst>
              <a:ext uri="{FF2B5EF4-FFF2-40B4-BE49-F238E27FC236}">
                <a16:creationId xmlns:a16="http://schemas.microsoft.com/office/drawing/2014/main" id="{BF9A7C62-57D0-A95F-EE15-34013BB7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3639" r="25670"/>
          <a:stretch>
            <a:fillRect/>
          </a:stretch>
        </p:blipFill>
        <p:spPr bwMode="auto">
          <a:xfrm>
            <a:off x="4583632" y="2006885"/>
            <a:ext cx="3436995" cy="27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gure 5.4. 轨迹采样点与OD点数据概念图">
            <a:extLst>
              <a:ext uri="{FF2B5EF4-FFF2-40B4-BE49-F238E27FC236}">
                <a16:creationId xmlns:a16="http://schemas.microsoft.com/office/drawing/2014/main" id="{2914A272-A81F-48BE-D4BA-B49E23C2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12" y="2475391"/>
            <a:ext cx="3456214" cy="19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6E338B2-156F-750A-6749-9835D88B1809}"/>
              </a:ext>
            </a:extLst>
          </p:cNvPr>
          <p:cNvSpPr txBox="1"/>
          <p:nvPr/>
        </p:nvSpPr>
        <p:spPr>
          <a:xfrm>
            <a:off x="406917" y="1310634"/>
            <a:ext cx="2819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位置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8987FE-9E23-360B-ECF1-F6D8891B2ABA}"/>
              </a:ext>
            </a:extLst>
          </p:cNvPr>
          <p:cNvSpPr txBox="1"/>
          <p:nvPr/>
        </p:nvSpPr>
        <p:spPr>
          <a:xfrm>
            <a:off x="728958" y="4902275"/>
            <a:ext cx="281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Interest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8C1AB6-F0E5-A879-1B62-4878466DC3DE}"/>
              </a:ext>
            </a:extLst>
          </p:cNvPr>
          <p:cNvSpPr txBox="1"/>
          <p:nvPr/>
        </p:nvSpPr>
        <p:spPr>
          <a:xfrm>
            <a:off x="6011796" y="4902275"/>
            <a:ext cx="94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Event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5559A6-E8AB-1DE6-BAB4-F0A4FCC0B4FD}"/>
              </a:ext>
            </a:extLst>
          </p:cNvPr>
          <p:cNvSpPr txBox="1"/>
          <p:nvPr/>
        </p:nvSpPr>
        <p:spPr>
          <a:xfrm>
            <a:off x="9749822" y="4902275"/>
            <a:ext cx="94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GPS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1ABBB6-8C3F-D0DC-5880-1D2D247D6C6D}"/>
              </a:ext>
            </a:extLst>
          </p:cNvPr>
          <p:cNvSpPr txBox="1"/>
          <p:nvPr/>
        </p:nvSpPr>
        <p:spPr>
          <a:xfrm>
            <a:off x="728958" y="5504381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GB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地铁站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/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咖啡厅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/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样本点</a:t>
            </a:r>
            <a:r>
              <a:rPr lang="en-GB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…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8262B7-56F2-C923-AF75-E56430CF8A03}"/>
              </a:ext>
            </a:extLst>
          </p:cNvPr>
          <p:cNvSpPr txBox="1"/>
          <p:nvPr/>
        </p:nvSpPr>
        <p:spPr>
          <a:xfrm>
            <a:off x="5200810" y="5504381"/>
            <a:ext cx="2819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社交媒体打卡、事件事故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3CD43B-5922-EF9C-3632-FEC8A230D46F}"/>
              </a:ext>
            </a:extLst>
          </p:cNvPr>
          <p:cNvSpPr txBox="1"/>
          <p:nvPr/>
        </p:nvSpPr>
        <p:spPr>
          <a:xfrm>
            <a:off x="9643699" y="5504381"/>
            <a:ext cx="1152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规律采样</a:t>
            </a:r>
          </a:p>
        </p:txBody>
      </p:sp>
    </p:spTree>
    <p:extLst>
      <p:ext uri="{BB962C8B-B14F-4D97-AF65-F5344CB8AC3E}">
        <p14:creationId xmlns:p14="http://schemas.microsoft.com/office/powerpoint/2010/main" val="131488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8C7E-D22E-C759-8C28-CCB48A29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6DCD39-9134-D732-B508-C3A1A0040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15250"/>
          <a:stretch>
            <a:fillRect/>
          </a:stretch>
        </p:blipFill>
        <p:spPr bwMode="auto">
          <a:xfrm>
            <a:off x="4520185" y="639465"/>
            <a:ext cx="7427975" cy="36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11D0B1-39E1-ECD6-4098-AAD4F2270584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8F99E7-5F9B-1E97-34BA-90E606181E36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B420E1E-B62E-E04F-B197-C653244AC5FB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AEB3E138-59F5-1B59-C74A-1A812FE4E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73DA456-4C3B-0B30-7257-5ADFB8524661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965791F-7AF7-485F-048D-FDA0660F0BE0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858EB3CC-7B2B-CCCC-7FBF-3938BAC6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3B54FF4-02AF-53D0-B269-08C7D7389F2B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7FDEB34-DAE4-27AA-2ACC-85973252AD1D}"/>
              </a:ext>
            </a:extLst>
          </p:cNvPr>
          <p:cNvSpPr txBox="1"/>
          <p:nvPr/>
        </p:nvSpPr>
        <p:spPr>
          <a:xfrm>
            <a:off x="406917" y="1310634"/>
            <a:ext cx="2819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衍生抽象点位置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D6BBA4-61C7-1749-6574-44AEEC9319C7}"/>
              </a:ext>
            </a:extLst>
          </p:cNvPr>
          <p:cNvSpPr txBox="1"/>
          <p:nvPr/>
        </p:nvSpPr>
        <p:spPr>
          <a:xfrm>
            <a:off x="728958" y="2090162"/>
            <a:ext cx="35654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降维抽象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（第四章）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线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 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 （几何 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维）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6F958F-C5F1-DFE4-5DBE-429D24EE4BAA}"/>
              </a:ext>
            </a:extLst>
          </p:cNvPr>
          <p:cNvSpPr txBox="1"/>
          <p:nvPr/>
        </p:nvSpPr>
        <p:spPr>
          <a:xfrm>
            <a:off x="728958" y="5504381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st_centroid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(</a:t>
            </a:r>
            <a:r>
              <a:rPr lang="zh-CN" altLang="en-US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空间数据</a:t>
            </a:r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)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4CFFB04-4E44-4E6F-6C33-027BF6E125D1}"/>
              </a:ext>
            </a:extLst>
          </p:cNvPr>
          <p:cNvSpPr txBox="1"/>
          <p:nvPr/>
        </p:nvSpPr>
        <p:spPr>
          <a:xfrm>
            <a:off x="728958" y="4965538"/>
            <a:ext cx="269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library(sf)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8A6F53E-EF21-D4B9-4EA0-E05329EF9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76316"/>
              </p:ext>
            </p:extLst>
          </p:nvPr>
        </p:nvGraphicFramePr>
        <p:xfrm>
          <a:off x="3226640" y="4295260"/>
          <a:ext cx="5201301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地块</a:t>
                      </a:r>
                      <a:r>
                        <a:rPr lang="zh-CN" altLang="en-US" sz="2300" b="1" dirty="0"/>
                        <a:t> </a:t>
                      </a:r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地块</a:t>
                      </a:r>
                      <a:r>
                        <a:rPr lang="zh-CN" altLang="en-US" sz="2300" b="1" dirty="0"/>
                        <a:t> </a:t>
                      </a:r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919D78BB-A9AF-5DC3-A78D-9BF63B627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897686"/>
              </p:ext>
            </p:extLst>
          </p:nvPr>
        </p:nvGraphicFramePr>
        <p:xfrm>
          <a:off x="8580299" y="4295260"/>
          <a:ext cx="1159005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005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几何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多边形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多边形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0" name="下箭头 20">
            <a:extLst>
              <a:ext uri="{FF2B5EF4-FFF2-40B4-BE49-F238E27FC236}">
                <a16:creationId xmlns:a16="http://schemas.microsoft.com/office/drawing/2014/main" id="{D9B2256F-6282-4F37-73F6-9EBD88F200F3}"/>
              </a:ext>
            </a:extLst>
          </p:cNvPr>
          <p:cNvSpPr/>
          <p:nvPr/>
        </p:nvSpPr>
        <p:spPr>
          <a:xfrm rot="16200000">
            <a:off x="9995490" y="4836066"/>
            <a:ext cx="448574" cy="777932"/>
          </a:xfrm>
          <a:prstGeom prst="downArrow">
            <a:avLst/>
          </a:prstGeom>
          <a:gradFill flip="none" rotWithShape="1"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5400000" scaled="0"/>
            <a:tileRect/>
          </a:gradFill>
          <a:ln>
            <a:noFill/>
          </a:ln>
          <a:effectLst>
            <a:outerShdw blurRad="127000" dist="1016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B2BCF105-6F61-DD7B-25ED-76EBEE59C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482920"/>
              </p:ext>
            </p:extLst>
          </p:nvPr>
        </p:nvGraphicFramePr>
        <p:xfrm>
          <a:off x="10796588" y="4295260"/>
          <a:ext cx="1159005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005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几何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点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点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73871A4C-5217-574A-A48D-A9B6C5BC45BD}"/>
              </a:ext>
            </a:extLst>
          </p:cNvPr>
          <p:cNvSpPr txBox="1"/>
          <p:nvPr/>
        </p:nvSpPr>
        <p:spPr>
          <a:xfrm>
            <a:off x="720280" y="4303343"/>
            <a:ext cx="2354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代码实现：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0440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466A-FC22-D20B-005C-B09DD7FF2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FA75E6-1032-E88B-8D9E-9AE11AAD762B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26C386-730F-2C2F-D60E-4036448C9E9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FA94AA-BA15-3F17-DC69-85D9DC23C4C7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8BDCFCA4-EFA8-BC08-AA3F-490CDA8C96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B267190-C19D-32FF-081B-211A380DC7DC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817748-6BB2-81C4-F4F3-69E2384EA3D8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5D9E1901-F356-EB56-9826-29DCEE47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空间点数据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Point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Data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579404F-6A9B-1843-72C7-3286ED2E75E6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92D2090-4465-781D-0F28-DF20948B2047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常见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分析流程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Analytical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Workflow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2999041F-1028-96AD-2B5F-EC6C33F25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218872"/>
              </p:ext>
            </p:extLst>
          </p:nvPr>
        </p:nvGraphicFramePr>
        <p:xfrm>
          <a:off x="2723352" y="2675118"/>
          <a:ext cx="6708098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0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371971753"/>
                    </a:ext>
                  </a:extLst>
                </a:gridCol>
                <a:gridCol w="1055818">
                  <a:extLst>
                    <a:ext uri="{9D8B030D-6E8A-4147-A177-3AD203B41FA5}">
                      <a16:colId xmlns:a16="http://schemas.microsoft.com/office/drawing/2014/main" val="1879979225"/>
                    </a:ext>
                  </a:extLst>
                </a:gridCol>
                <a:gridCol w="547818">
                  <a:extLst>
                    <a:ext uri="{9D8B030D-6E8A-4147-A177-3AD203B41FA5}">
                      <a16:colId xmlns:a16="http://schemas.microsoft.com/office/drawing/2014/main" val="2420570191"/>
                    </a:ext>
                  </a:extLst>
                </a:gridCol>
                <a:gridCol w="1063755">
                  <a:extLst>
                    <a:ext uri="{9D8B030D-6E8A-4147-A177-3AD203B41FA5}">
                      <a16:colId xmlns:a16="http://schemas.microsoft.com/office/drawing/2014/main" val="991875136"/>
                    </a:ext>
                  </a:extLst>
                </a:gridCol>
                <a:gridCol w="797055">
                  <a:extLst>
                    <a:ext uri="{9D8B030D-6E8A-4147-A177-3AD203B41FA5}">
                      <a16:colId xmlns:a16="http://schemas.microsoft.com/office/drawing/2014/main" val="2008582925"/>
                    </a:ext>
                  </a:extLst>
                </a:gridCol>
                <a:gridCol w="709742">
                  <a:extLst>
                    <a:ext uri="{9D8B030D-6E8A-4147-A177-3AD203B41FA5}">
                      <a16:colId xmlns:a16="http://schemas.microsoft.com/office/drawing/2014/main" val="784311322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GB" sz="2300" b="1" dirty="0"/>
                        <a:t>观测</a:t>
                      </a:r>
                      <a:r>
                        <a:rPr lang="zh-CN" altLang="en-US" sz="2300" b="1" dirty="0"/>
                        <a:t>单元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属性</a:t>
                      </a:r>
                      <a:r>
                        <a:rPr lang="en-US" altLang="zh-CN" sz="2300" b="1" baseline="-25000" dirty="0"/>
                        <a:t>n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Lon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Lat</a:t>
                      </a:r>
                      <a:endParaRPr lang="zh-CN" altLang="en-US" sz="2300" b="1" dirty="0"/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1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2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X</a:t>
                      </a:r>
                      <a:r>
                        <a:rPr lang="en-GB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Y</a:t>
                      </a:r>
                      <a:r>
                        <a:rPr lang="en-GB" altLang="zh-CN" sz="2300" b="1" baseline="-25000" dirty="0"/>
                        <a:t>2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9" name="左大括号 28">
            <a:extLst>
              <a:ext uri="{FF2B5EF4-FFF2-40B4-BE49-F238E27FC236}">
                <a16:creationId xmlns:a16="http://schemas.microsoft.com/office/drawing/2014/main" id="{427D3D06-433B-8F9A-6E8A-4C07C36F75D8}"/>
              </a:ext>
            </a:extLst>
          </p:cNvPr>
          <p:cNvSpPr/>
          <p:nvPr/>
        </p:nvSpPr>
        <p:spPr>
          <a:xfrm rot="5400000">
            <a:off x="5941122" y="601305"/>
            <a:ext cx="263167" cy="3701143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id="{5BD73178-29AC-9F32-D27D-E598231F0AFB}"/>
              </a:ext>
            </a:extLst>
          </p:cNvPr>
          <p:cNvSpPr/>
          <p:nvPr/>
        </p:nvSpPr>
        <p:spPr>
          <a:xfrm rot="5400000">
            <a:off x="8545778" y="1697790"/>
            <a:ext cx="263167" cy="1508174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55EE49-87C5-2FCC-D825-AA3DBE2A8557}"/>
              </a:ext>
            </a:extLst>
          </p:cNvPr>
          <p:cNvSpPr txBox="1"/>
          <p:nvPr/>
        </p:nvSpPr>
        <p:spPr>
          <a:xfrm>
            <a:off x="1019068" y="51162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2.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非空间：基础描述性分析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（第二、三章）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1FA013-E3CA-656C-40B7-0B05B94A1099}"/>
              </a:ext>
            </a:extLst>
          </p:cNvPr>
          <p:cNvSpPr txBox="1"/>
          <p:nvPr/>
        </p:nvSpPr>
        <p:spPr>
          <a:xfrm>
            <a:off x="1019067" y="55734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3.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时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空间：时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空间分布分析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（第四章）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304C7D-5493-A5F2-9DA4-610BCD796610}"/>
              </a:ext>
            </a:extLst>
          </p:cNvPr>
          <p:cNvSpPr txBox="1"/>
          <p:nvPr/>
        </p:nvSpPr>
        <p:spPr>
          <a:xfrm>
            <a:off x="3468354" y="1207726"/>
            <a:ext cx="5608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1.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数据预处理：变量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数据筛选、清洗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（第二</a:t>
            </a:r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、四章）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0090E3DC-3991-B4BA-5FE6-35EB965B3F96}"/>
              </a:ext>
            </a:extLst>
          </p:cNvPr>
          <p:cNvSpPr/>
          <p:nvPr/>
        </p:nvSpPr>
        <p:spPr>
          <a:xfrm>
            <a:off x="9538233" y="472969"/>
            <a:ext cx="144610" cy="1863172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7DEA551-47D6-415B-B39A-496832B34538}"/>
              </a:ext>
            </a:extLst>
          </p:cNvPr>
          <p:cNvSpPr txBox="1"/>
          <p:nvPr/>
        </p:nvSpPr>
        <p:spPr>
          <a:xfrm>
            <a:off x="9808602" y="838350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67F82D-9FE6-EF43-6A5B-0D12FE4F02EF}"/>
              </a:ext>
            </a:extLst>
          </p:cNvPr>
          <p:cNvSpPr txBox="1"/>
          <p:nvPr/>
        </p:nvSpPr>
        <p:spPr>
          <a:xfrm>
            <a:off x="9808602" y="1203730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非空间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18E2198-4C81-A23C-96CA-0C9EEB21D672}"/>
              </a:ext>
            </a:extLst>
          </p:cNvPr>
          <p:cNvSpPr txBox="1"/>
          <p:nvPr/>
        </p:nvSpPr>
        <p:spPr>
          <a:xfrm>
            <a:off x="9808602" y="1934491"/>
            <a:ext cx="1335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FB6CFE-8105-1736-EE38-A5C1FEB725B5}"/>
              </a:ext>
            </a:extLst>
          </p:cNvPr>
          <p:cNvSpPr txBox="1"/>
          <p:nvPr/>
        </p:nvSpPr>
        <p:spPr>
          <a:xfrm>
            <a:off x="9808601" y="1569110"/>
            <a:ext cx="181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数据质量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6A0D6A6-4984-9843-D8CE-66FF6BE2CF5A}"/>
              </a:ext>
            </a:extLst>
          </p:cNvPr>
          <p:cNvSpPr txBox="1"/>
          <p:nvPr/>
        </p:nvSpPr>
        <p:spPr>
          <a:xfrm>
            <a:off x="9808602" y="472969"/>
            <a:ext cx="2139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864108"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数据类型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结构</a:t>
            </a:r>
            <a:endParaRPr kumimoji="0" lang="en-GB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412D5128-1119-2964-AC36-C6FD2E0D9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449147"/>
              </p:ext>
            </p:extLst>
          </p:nvPr>
        </p:nvGraphicFramePr>
        <p:xfrm>
          <a:off x="9654861" y="2675118"/>
          <a:ext cx="893892" cy="185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92">
                  <a:extLst>
                    <a:ext uri="{9D8B030D-6E8A-4147-A177-3AD203B41FA5}">
                      <a16:colId xmlns:a16="http://schemas.microsoft.com/office/drawing/2014/main" val="2134393178"/>
                    </a:ext>
                  </a:extLst>
                </a:gridCol>
              </a:tblGrid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300" b="1" dirty="0"/>
                        <a:t>时间</a:t>
                      </a:r>
                    </a:p>
                  </a:txBody>
                  <a:tcPr marL="114365" marR="114365" marT="57183" marB="57183" anchor="ctr">
                    <a:solidFill>
                      <a:srgbClr val="182E7A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27545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T</a:t>
                      </a:r>
                      <a:r>
                        <a:rPr lang="en-US" altLang="zh-CN" sz="2300" b="1" baseline="-25000" dirty="0"/>
                        <a:t>1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276539818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T</a:t>
                      </a:r>
                      <a:r>
                        <a:rPr lang="en-US" altLang="zh-CN" sz="2300" b="1" baseline="-25000" dirty="0"/>
                        <a:t>2</a:t>
                      </a:r>
                      <a:endParaRPr lang="zh-CN" altLang="en-US" sz="2300" b="1" baseline="-25000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2738159541"/>
                  </a:ext>
                </a:extLst>
              </a:tr>
              <a:tr h="463815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2300" b="1" dirty="0"/>
                        <a:t>…</a:t>
                      </a:r>
                      <a:endParaRPr lang="zh-CN" altLang="en-US" sz="2300" b="1" dirty="0"/>
                    </a:p>
                  </a:txBody>
                  <a:tcPr marL="114365" marR="114365" marT="57183" marB="57183" anchor="ctr"/>
                </a:tc>
                <a:extLst>
                  <a:ext uri="{0D108BD9-81ED-4DB2-BD59-A6C34878D82A}">
                    <a16:rowId xmlns:a16="http://schemas.microsoft.com/office/drawing/2014/main" val="370206588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B98F3CE2-448E-FF19-EE55-420766FBC572}"/>
              </a:ext>
            </a:extLst>
          </p:cNvPr>
          <p:cNvSpPr txBox="1"/>
          <p:nvPr/>
        </p:nvSpPr>
        <p:spPr>
          <a:xfrm>
            <a:off x="9131020" y="4894634"/>
            <a:ext cx="19415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时间戳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Time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Stamp</a:t>
            </a: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1A3B6612-A546-1569-CF04-AAAB10D9735C}"/>
              </a:ext>
            </a:extLst>
          </p:cNvPr>
          <p:cNvSpPr/>
          <p:nvPr/>
        </p:nvSpPr>
        <p:spPr>
          <a:xfrm rot="16200000">
            <a:off x="10020899" y="4303626"/>
            <a:ext cx="189797" cy="865910"/>
          </a:xfrm>
          <a:prstGeom prst="leftBrace">
            <a:avLst>
              <a:gd name="adj1" fmla="val 8693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B427DB-769C-81DD-9115-C446349433C5}"/>
              </a:ext>
            </a:extLst>
          </p:cNvPr>
          <p:cNvSpPr txBox="1"/>
          <p:nvPr/>
        </p:nvSpPr>
        <p:spPr>
          <a:xfrm>
            <a:off x="6072705" y="5573486"/>
            <a:ext cx="46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-apple-system"/>
              </a:rPr>
              <a:t>4</a:t>
            </a:r>
            <a:r>
              <a:rPr lang="en-US" altLang="zh-CN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.</a:t>
            </a:r>
            <a:r>
              <a:rPr lang="zh-CN" altLang="en-US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 空间分析 </a:t>
            </a:r>
            <a:r>
              <a:rPr lang="zh-CN" altLang="en-US" i="0" u="none" strike="noStrike" dirty="0">
                <a:solidFill>
                  <a:srgbClr val="333333"/>
                </a:solidFill>
                <a:effectLst/>
                <a:latin typeface="-apple-system"/>
              </a:rPr>
              <a:t>（本章） 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496D02-36EF-18FD-719D-A9EDDC576963}"/>
              </a:ext>
            </a:extLst>
          </p:cNvPr>
          <p:cNvSpPr txBox="1"/>
          <p:nvPr/>
        </p:nvSpPr>
        <p:spPr>
          <a:xfrm>
            <a:off x="5291409" y="1709278"/>
            <a:ext cx="1557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GB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非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空间属性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Attributes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C2DCB1C-D82A-F8EA-AC09-C297BCA5E772}"/>
              </a:ext>
            </a:extLst>
          </p:cNvPr>
          <p:cNvSpPr txBox="1"/>
          <p:nvPr/>
        </p:nvSpPr>
        <p:spPr>
          <a:xfrm>
            <a:off x="7904300" y="1709278"/>
            <a:ext cx="15081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64108"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空间坐标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 defTabSz="864108">
              <a:defRPr/>
            </a:pP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283935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20" grpId="0"/>
      <p:bldP spid="21" grpId="0" animBg="1"/>
      <p:bldP spid="23" grpId="0"/>
      <p:bldP spid="2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BEB4F-880C-B809-03E0-237F6B60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E881E85-C6AA-8FD9-F09F-445F699BE609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3AB8B6-25ED-6578-8BCD-E9E985178D8D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EE2E527-6CB6-CD01-7EBE-8085B3107720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529318A0-31DE-9841-4F4C-F22313A970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707CD0F-5EB3-1DF0-C3C3-C849EECD69FC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8403A3-58EB-0CDC-ABEF-DD4CD555715D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F70BAD0-C7E2-9AEB-1D14-9CFAAB7BAFED}"/>
              </a:ext>
            </a:extLst>
          </p:cNvPr>
          <p:cNvGrpSpPr/>
          <p:nvPr/>
        </p:nvGrpSpPr>
        <p:grpSpPr>
          <a:xfrm>
            <a:off x="4413932" y="3057277"/>
            <a:ext cx="3364137" cy="743446"/>
            <a:chOff x="7308943" y="2048744"/>
            <a:chExt cx="3364137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0A121111-DB59-7F28-D787-A5BFAE66D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4A23A667-218F-D3C9-91ED-AFE8AF980B35}"/>
                </a:ext>
              </a:extLst>
            </p:cNvPr>
            <p:cNvGrpSpPr/>
            <p:nvPr/>
          </p:nvGrpSpPr>
          <p:grpSpPr>
            <a:xfrm>
              <a:off x="8208947" y="2100409"/>
              <a:ext cx="2464133" cy="675677"/>
              <a:chOff x="8094691" y="2038021"/>
              <a:chExt cx="2464133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64ACEF33-0A5E-A842-B5BC-EF862B6605F7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641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en-GB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4FD9D959-6451-9DFD-94CC-78CB54717011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DBEE581-9551-74FF-B4E3-A029FDFD12A2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D272AAA-5D1F-42DC-EAA7-08AD69C920F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6528D84C-6EEB-07AB-5970-51AD6B0397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B4A5A6FC-4552-62DD-22EE-068B10DC806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20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D5A4-E182-EBD4-84D7-D72F1297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9DD548D-8F1E-473F-5992-3F6481D8CA80}"/>
              </a:ext>
            </a:extLst>
          </p:cNvPr>
          <p:cNvSpPr/>
          <p:nvPr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A39BC2-9C39-4E53-A121-3B79FF99F6CC}"/>
              </a:ext>
            </a:extLst>
          </p:cNvPr>
          <p:cNvSpPr/>
          <p:nvPr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C291A5-66D6-3EB7-BDD8-49805D2993D9}"/>
              </a:ext>
            </a:extLst>
          </p:cNvPr>
          <p:cNvSpPr/>
          <p:nvPr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文本&#10;&#10;AI 生成的内容可能不正确。">
            <a:extLst>
              <a:ext uri="{FF2B5EF4-FFF2-40B4-BE49-F238E27FC236}">
                <a16:creationId xmlns:a16="http://schemas.microsoft.com/office/drawing/2014/main" id="{EA9006EC-796C-A109-4693-8C10487CF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55B790-9729-4094-B656-A773CCFE235E}"/>
              </a:ext>
            </a:extLst>
          </p:cNvPr>
          <p:cNvSpPr/>
          <p:nvPr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640B31-89D0-7A37-6887-170C53AC019A}"/>
              </a:ext>
            </a:extLst>
          </p:cNvPr>
          <p:cNvSpPr/>
          <p:nvPr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217ACABD-2884-771E-38EC-76720980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243CA4-008B-E0C6-B3D9-4A9535EF7515}"/>
              </a:ext>
            </a:extLst>
          </p:cNvPr>
          <p:cNvCxnSpPr>
            <a:cxnSpLocks/>
          </p:cNvCxnSpPr>
          <p:nvPr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2901189-B00D-796A-6A73-586100AA23DE}"/>
              </a:ext>
            </a:extLst>
          </p:cNvPr>
          <p:cNvSpPr txBox="1"/>
          <p:nvPr/>
        </p:nvSpPr>
        <p:spPr>
          <a:xfrm>
            <a:off x="401326" y="1254658"/>
            <a:ext cx="3054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爱彼邻 房源点数据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Airbnb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1A563EF-7D11-ACB3-9568-E2F31D3657DE}"/>
              </a:ext>
            </a:extLst>
          </p:cNvPr>
          <p:cNvSpPr txBox="1"/>
          <p:nvPr/>
        </p:nvSpPr>
        <p:spPr>
          <a:xfrm>
            <a:off x="408338" y="2252655"/>
            <a:ext cx="7765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2008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成立于美国旧金山的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全球性旅行房屋租赁平台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，通过网站和移动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提供民宿</a:t>
            </a:r>
            <a:r>
              <a:rPr lang="zh-CN" altLang="en-US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预订服务</a:t>
            </a:r>
            <a:endParaRPr lang="en-US" altLang="zh-CN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2014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进入中国市场；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退出中国市场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B515625-D818-A46B-34FC-AE01633E2FA4}"/>
              </a:ext>
            </a:extLst>
          </p:cNvPr>
          <p:cNvSpPr txBox="1"/>
          <p:nvPr/>
        </p:nvSpPr>
        <p:spPr>
          <a:xfrm>
            <a:off x="408338" y="5828042"/>
            <a:ext cx="5127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en-GB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GB" altLang="zh-CN" sz="1400" i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insideairbnb.com</a:t>
            </a:r>
            <a:r>
              <a:rPr lang="en-GB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5"/>
              </a:rPr>
              <a:t>/get-the-data/</a:t>
            </a:r>
            <a:endParaRPr lang="en-US" altLang="zh-CN" sz="12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16EDE1-E8D6-E806-E962-1E4DA6A11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8007" y="423184"/>
            <a:ext cx="3829446" cy="57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9834D8-5997-EAB1-9A59-D21BD41B4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26" y="3966262"/>
            <a:ext cx="7772400" cy="18195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F5D295-A0B3-1A49-8E87-140C8F02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846" y="1278537"/>
            <a:ext cx="1868643" cy="5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1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26559</TotalTime>
  <Words>1932</Words>
  <Application>Microsoft Macintosh PowerPoint</Application>
  <PresentationFormat>宽屏</PresentationFormat>
  <Paragraphs>516</Paragraphs>
  <Slides>24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-apple-system</vt:lpstr>
      <vt:lpstr>等线</vt:lpstr>
      <vt:lpstr>等线 Light</vt:lpstr>
      <vt:lpstr>Microsoft YaHei</vt:lpstr>
      <vt:lpstr>Arial</vt:lpstr>
      <vt:lpstr>Cambria Math</vt:lpstr>
      <vt:lpstr>Wingdings</vt:lpstr>
      <vt:lpstr>Office 主题​​</vt:lpstr>
      <vt:lpstr>多源城市数据分析与实践</vt:lpstr>
      <vt:lpstr>目录 Contents</vt:lpstr>
      <vt:lpstr>PowerPoint 演示文稿</vt:lpstr>
      <vt:lpstr>空间点数据  Spatial Point Data</vt:lpstr>
      <vt:lpstr>空间点数据  Spatial Point Data</vt:lpstr>
      <vt:lpstr>空间点数据  Spatial Point Data</vt:lpstr>
      <vt:lpstr>空间点数据  Spatial Point Data</vt:lpstr>
      <vt:lpstr>PowerPoint 演示文稿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专题研究 1  Research Theme : 1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May</dc:creator>
  <cp:lastModifiedBy>Liu, Yunzhe</cp:lastModifiedBy>
  <cp:revision>65</cp:revision>
  <dcterms:created xsi:type="dcterms:W3CDTF">2025-11-22T06:00:54Z</dcterms:created>
  <dcterms:modified xsi:type="dcterms:W3CDTF">2026-04-13T05:54:13Z</dcterms:modified>
</cp:coreProperties>
</file>