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58" r:id="rId5"/>
    <p:sldId id="826" r:id="rId6"/>
    <p:sldId id="827" r:id="rId7"/>
    <p:sldId id="828" r:id="rId8"/>
    <p:sldId id="810" r:id="rId9"/>
    <p:sldId id="829" r:id="rId10"/>
    <p:sldId id="830" r:id="rId11"/>
    <p:sldId id="835" r:id="rId12"/>
    <p:sldId id="294" r:id="rId13"/>
    <p:sldId id="831" r:id="rId14"/>
    <p:sldId id="837" r:id="rId15"/>
    <p:sldId id="838" r:id="rId16"/>
    <p:sldId id="832" r:id="rId17"/>
    <p:sldId id="833" r:id="rId18"/>
    <p:sldId id="834" r:id="rId19"/>
    <p:sldId id="839" r:id="rId20"/>
    <p:sldId id="80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FFFFFF"/>
    <a:srgbClr val="B70031"/>
    <a:srgbClr val="1C317C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6" autoAdjust="0"/>
    <p:restoredTop sz="78084" autoAdjust="0"/>
  </p:normalViewPr>
  <p:slideViewPr>
    <p:cSldViewPr snapToGrid="0">
      <p:cViewPr varScale="1">
        <p:scale>
          <a:sx n="68" d="100"/>
          <a:sy n="68" d="100"/>
        </p:scale>
        <p:origin x="24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B6392-69A5-78FC-D308-DEA6E13E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7C1BB6-7CB3-92F2-0F07-BA61D7D9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92BDB9-1CDF-55D8-22D3-9A7B5FEE0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450F7A-83A3-A6BB-F2B8-E0E4F8587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84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24B2-9453-8819-F29D-91A20A80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73864E-A7F5-2132-40A8-7B976DD1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622C7D-1825-CBDE-5056-38C30849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67EC6-811E-8EDB-70EA-DE1AAA350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64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F083-132D-D42E-1162-DA7A65B05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10A489-743C-69C8-9D17-0BB06A849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F5B7C35-D667-FE19-9021-619955D6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319FE-F2EC-4101-34E3-D4471E8D1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5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30C61-40E5-1E35-B709-189CBF53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0B785C-45F4-108D-858F-B00C5D4A7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6B1620-7B2F-0533-C370-BD07B336A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这五个数值通常用于绘制 箱线图 </a:t>
            </a:r>
            <a:r>
              <a:rPr lang="en-US" altLang="zh-CN" dirty="0"/>
              <a:t>(</a:t>
            </a:r>
            <a:r>
              <a:rPr lang="en-GB" altLang="zh-CN" dirty="0"/>
              <a:t>Boxplot)</a:t>
            </a:r>
            <a:r>
              <a:rPr lang="zh-CN" altLang="en-GB" dirty="0"/>
              <a:t>：</a:t>
            </a:r>
          </a:p>
          <a:p>
            <a:r>
              <a:rPr lang="zh-CN" altLang="en-US" dirty="0"/>
              <a:t>最小值 </a:t>
            </a:r>
            <a:r>
              <a:rPr lang="en-US" altLang="zh-CN" dirty="0"/>
              <a:t>(</a:t>
            </a:r>
            <a:r>
              <a:rPr lang="en-GB" altLang="zh-CN" dirty="0"/>
              <a:t>Minimum)</a:t>
            </a:r>
            <a:r>
              <a:rPr lang="zh-CN" altLang="en-GB" dirty="0"/>
              <a:t>：</a:t>
            </a:r>
            <a:r>
              <a:rPr lang="zh-CN" altLang="en-US" dirty="0"/>
              <a:t>数据集中的最小观测值。</a:t>
            </a:r>
          </a:p>
          <a:p>
            <a:r>
              <a:rPr lang="zh-CN" altLang="en-US" dirty="0"/>
              <a:t>第一四分位数 </a:t>
            </a:r>
            <a:r>
              <a:rPr lang="en-US" altLang="zh-CN" dirty="0"/>
              <a:t>(</a:t>
            </a:r>
            <a:r>
              <a:rPr lang="en-GB" altLang="zh-CN" dirty="0"/>
              <a:t>Q1 / 25th Percentile)</a:t>
            </a:r>
            <a:r>
              <a:rPr lang="zh-CN" altLang="en-GB" dirty="0"/>
              <a:t>：</a:t>
            </a:r>
            <a:r>
              <a:rPr lang="zh-CN" altLang="en-US" dirty="0"/>
              <a:t>有 </a:t>
            </a:r>
            <a:r>
              <a:rPr lang="en-US" altLang="zh-CN" dirty="0"/>
              <a:t>25% </a:t>
            </a:r>
            <a:r>
              <a:rPr lang="zh-CN" altLang="en-US" dirty="0"/>
              <a:t>的数据小于或等于这个值。</a:t>
            </a:r>
          </a:p>
          <a:p>
            <a:r>
              <a:rPr lang="zh-CN" altLang="en-US" dirty="0"/>
              <a:t>中位数 </a:t>
            </a:r>
            <a:r>
              <a:rPr lang="en-US" altLang="zh-CN" dirty="0"/>
              <a:t>(</a:t>
            </a:r>
            <a:r>
              <a:rPr lang="en-GB" altLang="zh-CN" dirty="0"/>
              <a:t>Median / Q2 / 50th Percentile)</a:t>
            </a:r>
            <a:r>
              <a:rPr lang="zh-CN" altLang="en-GB" dirty="0"/>
              <a:t>：</a:t>
            </a:r>
            <a:r>
              <a:rPr lang="zh-CN" altLang="en-US" dirty="0"/>
              <a:t>数据居中位置的值。</a:t>
            </a:r>
          </a:p>
          <a:p>
            <a:r>
              <a:rPr lang="zh-CN" altLang="en-US" dirty="0"/>
              <a:t>第三四分位数 </a:t>
            </a:r>
            <a:r>
              <a:rPr lang="en-US" altLang="zh-CN" dirty="0"/>
              <a:t>(</a:t>
            </a:r>
            <a:r>
              <a:rPr lang="en-GB" altLang="zh-CN" dirty="0"/>
              <a:t>Q3 / 75th Percentile)</a:t>
            </a:r>
            <a:r>
              <a:rPr lang="zh-CN" altLang="en-GB" dirty="0"/>
              <a:t>：</a:t>
            </a:r>
            <a:r>
              <a:rPr lang="zh-CN" altLang="en-US" dirty="0"/>
              <a:t>有 </a:t>
            </a:r>
            <a:r>
              <a:rPr lang="en-US" altLang="zh-CN" dirty="0"/>
              <a:t>75% </a:t>
            </a:r>
            <a:r>
              <a:rPr lang="zh-CN" altLang="en-US" dirty="0"/>
              <a:t>的数据小于或等于这个值。</a:t>
            </a:r>
          </a:p>
          <a:p>
            <a:r>
              <a:rPr lang="zh-CN" altLang="en-US" dirty="0"/>
              <a:t>最大值 </a:t>
            </a:r>
            <a:r>
              <a:rPr lang="en-US" altLang="zh-CN" dirty="0"/>
              <a:t>(</a:t>
            </a:r>
            <a:r>
              <a:rPr lang="en-GB" altLang="zh-CN" dirty="0"/>
              <a:t>Maximum)</a:t>
            </a:r>
            <a:r>
              <a:rPr lang="zh-CN" altLang="en-GB" dirty="0"/>
              <a:t>：</a:t>
            </a:r>
            <a:r>
              <a:rPr lang="zh-CN" altLang="en-US" dirty="0"/>
              <a:t>数据集中的最大观测值。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AC4F1-26FE-2215-B16E-43E20B4F5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23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2EED-DE84-AB31-808B-45B204C2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2D29DF-5C75-1BEC-02E7-DBE95BCC7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E52FD80-C2FA-3CE0-D3B3-6EFD065F7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A809F-ADE2-8524-5541-175E01472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25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5CAA-73BC-6EF7-F8D1-4DF00FFD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73C500-455C-E225-801D-E680D6FD5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A6BC48-9446-2268-83D1-82CF82AB4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A950E4-B04D-BB2D-B592-A1FCD5720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87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114F-221E-F7FD-9337-BE9C5157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5DBADB-9CF7-ADA4-E3FD-152BDADBA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004AF-78FB-EC27-178E-5C0E35F6C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9E7C92-3930-90D4-8F7D-22AEA716F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1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577B-30B4-9ABD-A0DB-A4AE33E3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E22BBD-430B-5AEA-F473-B6BB85D66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F5395B-2376-AF46-02F9-B8513AD63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3FBDE7-90DF-7F60-D2C3-A6D199C64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08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90F0E-A551-725A-1AC1-D88AACD8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8B980E-7C33-0BF8-E28A-6979795F4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ED9285-D858-CABA-7221-7D1D58FEF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B09A6B-67C2-0229-92DE-E238CF167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9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ADD0-3599-B471-19E8-7B541B9D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139764-2C32-50C3-3F22-3419739EB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F68B3-BBAB-8435-B016-E11E2457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02B53-15A1-EA4A-F0BF-3D76CB72C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3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4F3D2-23ED-D77D-78FA-3E75A29A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6E0030C-2EFC-D95D-1600-98DC9EBE1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A4D550-B0A5-8EEE-3572-BFB20BCA1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992BCC-70ED-ABD3-8156-EF61C24D2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5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>
                <a:latin typeface="Arial" panose="020B0604020202020204" pitchFamily="34" charset="0"/>
                <a:ea typeface="微软雅黑" panose="020B0503020204020204" pitchFamily="34" charset="-122"/>
              </a:rPr>
              <a:t>城市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第三周：教程 第二章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3E4B-0F75-A6B5-2B52-EC4086248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ECC65E7-DDFE-B3BD-E437-1B44323A1A5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69B0ED-82E1-7133-32C3-DCF3AA055E6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615BE6-F808-3F0E-07B6-D8CA429F1C2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4463AA8-9DBF-A797-693E-7C608E233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D5D543B-E49B-AD69-6636-7D0EC08A579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E86651-B802-BBA1-E419-0AC9C8FFC46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580FF08-5264-05CC-3969-33B0B84E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2F09BA-347F-E39E-B927-975807F433F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34AECCE9-35B8-4E61-C4A2-A37D18217030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0781D68B-8666-4C18-30D6-E77C69962BD1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283EAD-F111-ABF5-64E6-05FEBB49B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731457"/>
            <a:ext cx="7772400" cy="16975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BA36372-D40B-7D52-7E77-7B883C0F970E}"/>
              </a:ext>
            </a:extLst>
          </p:cNvPr>
          <p:cNvSpPr txBox="1"/>
          <p:nvPr/>
        </p:nvSpPr>
        <p:spPr>
          <a:xfrm>
            <a:off x="721814" y="2380173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7DFD2A-BB06-7C62-4198-C9157138B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072472"/>
            <a:ext cx="7772400" cy="143063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7746595-C5E1-8BF7-A42D-1359DB0611BE}"/>
              </a:ext>
            </a:extLst>
          </p:cNvPr>
          <p:cNvSpPr txBox="1"/>
          <p:nvPr/>
        </p:nvSpPr>
        <p:spPr>
          <a:xfrm>
            <a:off x="721814" y="4585491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D272AD-5C53-A107-F341-E14A7EB31C0D}"/>
              </a:ext>
            </a:extLst>
          </p:cNvPr>
          <p:cNvSpPr txBox="1"/>
          <p:nvPr/>
        </p:nvSpPr>
        <p:spPr>
          <a:xfrm>
            <a:off x="703885" y="1245169"/>
            <a:ext cx="320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判断！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9BE0F-A6E8-ADB8-E837-F1BAF415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18CBB79-500B-A35F-E073-49DB7074877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734C3A-539A-B8E4-350C-2042CA7D397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F280C3-0B8E-1A76-B2D3-667455BFE5F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4150CA7-2461-7B55-C70C-F052B6E2CE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CB9E958-12D4-5990-46D3-6E54E50ECF3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8AE818-E146-ADA2-5E96-6FD4A00A9B2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7519E8B-B3D1-B861-9925-4A96A615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C5F0D41-5067-0090-9A4C-1C18502ECE5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1A1A55D4-273B-D50D-E1A9-FA50F9540B44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D93E8F8-02AA-452C-4620-F791C8978791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B30843-494F-CDCB-B2DE-654F2DCFF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2044177"/>
            <a:ext cx="7972976" cy="10457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6859648-35EF-F760-B495-48F5FBA6BA33}"/>
              </a:ext>
            </a:extLst>
          </p:cNvPr>
          <p:cNvSpPr txBox="1"/>
          <p:nvPr/>
        </p:nvSpPr>
        <p:spPr>
          <a:xfrm>
            <a:off x="721814" y="2380173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475DD9-A030-97E1-19B7-6A0D2BE364F9}"/>
              </a:ext>
            </a:extLst>
          </p:cNvPr>
          <p:cNvSpPr txBox="1"/>
          <p:nvPr/>
        </p:nvSpPr>
        <p:spPr>
          <a:xfrm>
            <a:off x="721814" y="4585491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35F7E25-2173-9473-87B2-AB0126954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0373"/>
              </p:ext>
            </p:extLst>
          </p:nvPr>
        </p:nvGraphicFramePr>
        <p:xfrm>
          <a:off x="2209800" y="3658391"/>
          <a:ext cx="8127999" cy="237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36663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856497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5469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常驻人口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3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闵行区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272.50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5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徐汇区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110.98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2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上海市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2408</a:t>
                      </a:r>
                      <a:r>
                        <a:rPr lang="en-GB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.26</a:t>
                      </a:r>
                      <a:r>
                        <a:rPr lang="zh-CN" alt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6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南京市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957.70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6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成都市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2147.70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32171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2829E427-BBF1-26E3-DB67-E4F270DF9B21}"/>
              </a:ext>
            </a:extLst>
          </p:cNvPr>
          <p:cNvSpPr txBox="1"/>
          <p:nvPr/>
        </p:nvSpPr>
        <p:spPr>
          <a:xfrm>
            <a:off x="703885" y="1245169"/>
            <a:ext cx="320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判断！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27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Tools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工具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DBD7-64A6-E1C8-FBA4-83854F89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C13FCE-8808-E731-CD13-E1AD12A4F7B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079D52-1394-FB3E-555E-5321D0BA786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014C85-B4B0-6DB0-1011-151DDEBA25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353043E-BEB8-BB1C-AA8A-41CDE4D06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38B238-8518-43D4-8D82-B1F04F9FE81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C69BA2-1042-A078-B9C0-812007C192A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43E094-4746-19B1-91B4-7082A41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C4FEA6-79C9-1CCD-4608-EBCF505ED1D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3A28C25A-4BD5-B3FF-4E8F-780B49FB5CFB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075D6131-C7F8-527C-F485-C18AB3DCA2A1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227D811-689D-E198-50FE-07599E5AF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142" y="472746"/>
            <a:ext cx="6520532" cy="565275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AB9F010-6126-2A9A-082C-5CB7FD1E2954}"/>
              </a:ext>
            </a:extLst>
          </p:cNvPr>
          <p:cNvSpPr txBox="1"/>
          <p:nvPr/>
        </p:nvSpPr>
        <p:spPr>
          <a:xfrm>
            <a:off x="703885" y="3428999"/>
            <a:ext cx="320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常用函数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E76A-ED6B-CCCF-1A4F-12B9B407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CD5A0C-8157-2303-3E7E-CB5F3AA06F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88DFB0-C592-484B-F775-00EE307DD0B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C71E15-B751-D99F-41AD-14DD2FC5CE4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BFFB5EE-22C3-0CEB-9CED-0F153B9225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D4C6D4-5EBA-2A25-B08C-E906DB3C63CD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7D35EE-E603-F9EC-901B-6DA257EDD13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92F51C8-F69B-4E80-588D-51A45961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7242FFB-1A20-C56A-A515-C602DA3D81B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AE9D853A-15D9-F512-E90A-775E15B4F1C6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33720D2E-1233-26A0-9057-06B693A896BB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C14E34-4760-9387-7A5B-3A26DDAB2925}"/>
              </a:ext>
            </a:extLst>
          </p:cNvPr>
          <p:cNvSpPr txBox="1"/>
          <p:nvPr/>
        </p:nvSpPr>
        <p:spPr>
          <a:xfrm>
            <a:off x="604094" y="1941812"/>
            <a:ext cx="829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45AAA2B-C547-C877-FAD1-F07865B8D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244" y="1335814"/>
            <a:ext cx="8832482" cy="33379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4EC45A7-0E18-7DAF-293E-DE9FFEF29AC7}"/>
              </a:ext>
            </a:extLst>
          </p:cNvPr>
          <p:cNvSpPr txBox="1"/>
          <p:nvPr/>
        </p:nvSpPr>
        <p:spPr>
          <a:xfrm>
            <a:off x="604094" y="2646149"/>
            <a:ext cx="1195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管道符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E031B1-9108-ED49-D806-E050F65BDC39}"/>
              </a:ext>
            </a:extLst>
          </p:cNvPr>
          <p:cNvSpPr txBox="1"/>
          <p:nvPr/>
        </p:nvSpPr>
        <p:spPr>
          <a:xfrm>
            <a:off x="2073964" y="4785535"/>
            <a:ext cx="2948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02F1A5-823A-EDCE-3100-DDB8B7D05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2528" y="3545120"/>
            <a:ext cx="5742432" cy="256385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8E781D0-99FD-EB80-CA1B-CAAC3914E608}"/>
              </a:ext>
            </a:extLst>
          </p:cNvPr>
          <p:cNvSpPr txBox="1"/>
          <p:nvPr/>
        </p:nvSpPr>
        <p:spPr>
          <a:xfrm>
            <a:off x="10184960" y="4785535"/>
            <a:ext cx="2285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善用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tab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键！！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90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98C52-5176-3797-B934-6741171E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7. left_join()基本概念图">
            <a:extLst>
              <a:ext uri="{FF2B5EF4-FFF2-40B4-BE49-F238E27FC236}">
                <a16:creationId xmlns:a16="http://schemas.microsoft.com/office/drawing/2014/main" id="{EDF98961-B211-9782-A590-BCA59FC8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74" y="888424"/>
            <a:ext cx="7904686" cy="43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C132284-B4C8-6A80-4894-D5C4FB900F2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AA3642-03AE-03BA-C32D-1C7DD22F41F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6594DE-4CC1-C2D1-A633-446CD373E01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BD22A0A-0BEC-71C2-DC61-14074281A2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7DD517F-2F8D-B8EF-74F8-FA57D758869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8CABAE-B3C1-7E38-3B3A-0DA10DF221A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6A1EEA-2393-825D-EDBE-C332B0CC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679B988-0823-5CB7-11CF-2BE09D7DD06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B17EF3ED-584E-8B54-0D77-BCA2ECD657D7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A3E785D3-FBB0-BC63-259F-09BE0E704937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744534-22A5-A223-D793-BE82A2D4FECE}"/>
              </a:ext>
            </a:extLst>
          </p:cNvPr>
          <p:cNvSpPr txBox="1"/>
          <p:nvPr/>
        </p:nvSpPr>
        <p:spPr>
          <a:xfrm>
            <a:off x="604094" y="1941812"/>
            <a:ext cx="1909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left_join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C24706-65CA-B64C-DFB9-5AF927009BC9}"/>
              </a:ext>
            </a:extLst>
          </p:cNvPr>
          <p:cNvSpPr txBox="1"/>
          <p:nvPr/>
        </p:nvSpPr>
        <p:spPr>
          <a:xfrm>
            <a:off x="604094" y="2646149"/>
            <a:ext cx="2634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横向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关联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FB7A7C-2214-0069-AC3A-3B2B5A5F5F41}"/>
              </a:ext>
            </a:extLst>
          </p:cNvPr>
          <p:cNvSpPr txBox="1"/>
          <p:nvPr/>
        </p:nvSpPr>
        <p:spPr>
          <a:xfrm>
            <a:off x="604095" y="5256319"/>
            <a:ext cx="6025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left_join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by = c(“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列名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= “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列名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30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F9C4-8E89-2FDD-7277-6FFD836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74CA49-C54F-325D-D50A-1609EF50D11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C014D4-1D9C-9313-3BCA-6ED150ED714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B02C85-538B-2F71-63A7-1089DEEA576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C1B3546-EE44-D199-9C98-55201029E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1BAEFB-9344-2DA3-92A7-1416EB5523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33D56-0864-A6B8-0A2B-AD08A4AB78F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9AC7815-CEDA-4D04-928B-4596B66EFEC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10F612B-95B6-2695-8210-5282C813799E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4EA8192-D77E-ABC6-B963-F189F516F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09B5182-B5AB-A8E3-21FE-70D27D6B4F2C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B2F79A-4217-7842-FBB7-D511F0588E27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Cleaning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66CE9CD-4549-0DC6-96B8-80E9D1BDD13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数据清洗与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7421B25-D995-AF0B-A63A-9C33021AFF9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011AFA6-2E4F-3DC3-D2BF-E30AE9ACFF8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B1BE381D-E498-EC7C-2432-28F7B8357F5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42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222C-B7B6-F3DB-AD9C-CA7473FE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FAC4C9-DDF7-031E-69AC-D7F58B36CAC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CE3319-941D-1CD4-6A71-C542C7EEAF3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10708D-C341-5D52-65C6-F74A3E5AC57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CF0E6C6-C207-C111-E60F-869F41B11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4A4E71-B3BE-7407-58DA-2D1B373E2A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9C9775-9E4F-54AE-7EF3-3FDEF7189B3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39A5F3C-2C57-B4F5-23FD-97DFA52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数据清洗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Cleaning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13E628-60EA-6266-BA08-B03F9054C0F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5EF06D13-DB0D-8C5D-FB9C-CAE52195D8D5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6142FE9C-4D07-B340-DEC2-DD39CB54819C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38E01E-5330-FC4B-B96C-F7F740CE3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627" y="985225"/>
            <a:ext cx="7254533" cy="488754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AAB1885-5713-DB6D-3C35-CDB8BFBC1B61}"/>
              </a:ext>
            </a:extLst>
          </p:cNvPr>
          <p:cNvSpPr txBox="1"/>
          <p:nvPr/>
        </p:nvSpPr>
        <p:spPr>
          <a:xfrm>
            <a:off x="703885" y="3428999"/>
            <a:ext cx="3621977" cy="3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做好原始数据备份！！！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B5C89A-3293-B62B-1D6D-01DA0D6358C2}"/>
              </a:ext>
            </a:extLst>
          </p:cNvPr>
          <p:cNvSpPr txBox="1"/>
          <p:nvPr/>
        </p:nvSpPr>
        <p:spPr>
          <a:xfrm>
            <a:off x="703885" y="4195970"/>
            <a:ext cx="320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及时保存过程数据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7B46-287B-AB8C-BC63-E614EC80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2FC4AD-1C41-8B61-44CC-6C865EE7AF3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578815-E9D0-F61F-165F-E82761FD219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3F16B4-223C-9476-583C-E948F44A3C7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60D8776-5D64-7A33-ED73-CB55703722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D45F68-6C4C-5CC8-0463-F147644BBC4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88A659-1508-E3F5-71BB-5C44194CACA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FF5D185-5CED-6384-901B-5EBFE1A6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探索性数据分析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Exploratory Data Analysis 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7EFE407-3422-862D-2E89-2B093082FE58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BCFD5D46-0226-6A34-94BF-ACA03E720FAB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174E17E7-8112-801C-33DE-90F924B3227F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83784F-819B-04CC-8EAE-572A64F06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907" y="1578054"/>
            <a:ext cx="8478185" cy="37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0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8445-0F1B-13C6-E4E5-C8D931354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2FF752-EE28-E2AB-0F71-7E181044527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B0F824-CE05-DF2A-C1A5-69AEFA9AF6D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97559D-7FBC-F57C-04DD-339B34CBA78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EB71E81-727C-01FC-8315-C5EC64DD6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D79BF23-103A-588B-64B9-8B05C7CD3A4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39801D-8177-BF5F-30BF-1A55867F3C6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8F216E1-48AB-AE5C-44E5-C675BB40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探索性数据分析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Exploratory Data Analysis 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8E5D87-B5D2-C379-D713-D04A01D4BD4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2DB260CF-B898-B415-D5F9-D6EA726FAE21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380FE933-6859-4BA8-1072-63FBB347D494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CE0CCA-617D-7971-C937-4EEF2E425E1C}"/>
              </a:ext>
            </a:extLst>
          </p:cNvPr>
          <p:cNvSpPr txBox="1"/>
          <p:nvPr/>
        </p:nvSpPr>
        <p:spPr>
          <a:xfrm>
            <a:off x="703885" y="1547645"/>
            <a:ext cx="539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五数概括 （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Five-number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D3F47C9-4B76-E490-6505-0B1D265FFED7}"/>
              </a:ext>
            </a:extLst>
          </p:cNvPr>
          <p:cNvSpPr txBox="1"/>
          <p:nvPr/>
        </p:nvSpPr>
        <p:spPr>
          <a:xfrm>
            <a:off x="703885" y="2382066"/>
            <a:ext cx="110675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这五个数值通常用于绘制 箱线图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Boxplot)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GB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最小值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Minimum)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数据集中的最小观测值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第一四分位数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Q1 / 25th Percentile)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25%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的数据小于或等于这个值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中位数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Median / Q2 / 50th Percentile)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数据居中位置的值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第三四分位数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Q3 / 75th Percentile)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75%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的数据小于或等于这个值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最大值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Maximum)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数据集中的最大观测值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3E088FD-26F3-D0F1-0739-6B4E0C16B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385" y="1547645"/>
            <a:ext cx="3830615" cy="40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9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72628" cy="743446"/>
            <a:chOff x="7300452" y="2048744"/>
            <a:chExt cx="3372628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Type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Structure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数据类型与结构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整洁数据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Tools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工具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Cleaning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数据清洗与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第三周：教程 第二章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Type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Structure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数据类型与结构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数据类型与结构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Type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Structure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1036783" y="5093622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数据类型识别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lass()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C2673B-1EE1-C9C2-0682-3F3226423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83" y="1888249"/>
            <a:ext cx="10396409" cy="307109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2EC74B9-E12C-5153-C413-713CA637B32A}"/>
              </a:ext>
            </a:extLst>
          </p:cNvPr>
          <p:cNvSpPr txBox="1"/>
          <p:nvPr/>
        </p:nvSpPr>
        <p:spPr>
          <a:xfrm>
            <a:off x="4479230" y="5093622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数值型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numeric()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176078-16C8-29CD-1EEB-3114144D23ED}"/>
              </a:ext>
            </a:extLst>
          </p:cNvPr>
          <p:cNvSpPr txBox="1"/>
          <p:nvPr/>
        </p:nvSpPr>
        <p:spPr>
          <a:xfrm>
            <a:off x="8011324" y="5093622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GB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</a:t>
            </a: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型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character()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D79B-7EED-1817-30C0-5DBCEA5B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93C1D89-D4CC-4235-229A-44D4788B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64731"/>
            <a:ext cx="7772400" cy="498713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584CFA-4E7A-7708-5FC4-492C9ADE22B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B40259-58F5-499A-4561-3383C424382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FEE51E-352A-756B-3F69-13BF5B325FB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3EDE46B-4953-3A53-A3F3-2911B4CBE2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276BCEA-ACEB-3803-D1FF-0874780F20B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0B64AE-E667-AA6C-1E9F-3BBB3159916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F6B1F35-E303-9B07-FBF2-1984EEE8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数据类型与结构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Type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Structure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8A09F1-7560-3AB8-19FF-A2E40748EFD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85E3E1A-4273-212B-A910-9AE13E03DB7A}"/>
              </a:ext>
            </a:extLst>
          </p:cNvPr>
          <p:cNvSpPr txBox="1"/>
          <p:nvPr/>
        </p:nvSpPr>
        <p:spPr>
          <a:xfrm>
            <a:off x="9740308" y="1564324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向量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vector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DE99CE-96E0-8854-A82F-E948329A9AB3}"/>
              </a:ext>
            </a:extLst>
          </p:cNvPr>
          <p:cNvSpPr txBox="1"/>
          <p:nvPr/>
        </p:nvSpPr>
        <p:spPr>
          <a:xfrm>
            <a:off x="9740308" y="5272824"/>
            <a:ext cx="2353235" cy="40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数据框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data.frame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D4CF4A-59CD-C733-02ED-FF4E3817E63F}"/>
              </a:ext>
            </a:extLst>
          </p:cNvPr>
          <p:cNvSpPr txBox="1"/>
          <p:nvPr/>
        </p:nvSpPr>
        <p:spPr>
          <a:xfrm>
            <a:off x="9740308" y="2331087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70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C7D9-E815-91C6-5DBA-BAD80892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9F32AF-0772-C600-2F95-DBEBF421BA8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7C9B26-F8E3-401D-D686-57B0013F2BE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FC92AC-2D9D-1914-F296-DA83DA511D7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ABD47D9-B9FB-5DD5-2F0F-D9B8A26ADD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5887B95-0AE4-7555-FEF1-F22B9CBFBD4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CDE30C-C9A0-1041-8804-5D0E3BB8EDA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A00197A-199E-9E06-5358-AA253CDF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数据类型与结构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Type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Structure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538B590-BAFE-1B73-A643-EDD3B9878E6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FFB0481-F2FA-8C10-63E1-70F463DF7058}"/>
              </a:ext>
            </a:extLst>
          </p:cNvPr>
          <p:cNvSpPr txBox="1"/>
          <p:nvPr/>
        </p:nvSpPr>
        <p:spPr>
          <a:xfrm>
            <a:off x="721814" y="1392741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apminder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757203-BEEF-9F2F-0CFF-2C0BC6003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116" y="1733550"/>
            <a:ext cx="7510556" cy="408415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3039E5D-A5B9-1919-B778-B2685BE28928}"/>
              </a:ext>
            </a:extLst>
          </p:cNvPr>
          <p:cNvSpPr/>
          <p:nvPr/>
        </p:nvSpPr>
        <p:spPr>
          <a:xfrm>
            <a:off x="9316414" y="1793916"/>
            <a:ext cx="1118504" cy="4023786"/>
          </a:xfrm>
          <a:prstGeom prst="rect">
            <a:avLst/>
          </a:prstGeom>
          <a:solidFill>
            <a:schemeClr val="accent1">
              <a:alpha val="233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F8AFA2-AD60-B57A-3F17-7B88464A5E6A}"/>
              </a:ext>
            </a:extLst>
          </p:cNvPr>
          <p:cNvSpPr txBox="1"/>
          <p:nvPr/>
        </p:nvSpPr>
        <p:spPr>
          <a:xfrm>
            <a:off x="7161532" y="869080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variables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736D2E4C-B8C1-C9F3-D01A-0E324A509AA5}"/>
              </a:ext>
            </a:extLst>
          </p:cNvPr>
          <p:cNvSpPr/>
          <p:nvPr/>
        </p:nvSpPr>
        <p:spPr>
          <a:xfrm rot="16200000">
            <a:off x="8038641" y="-2000542"/>
            <a:ext cx="439877" cy="70641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右大括号 17">
            <a:extLst>
              <a:ext uri="{FF2B5EF4-FFF2-40B4-BE49-F238E27FC236}">
                <a16:creationId xmlns:a16="http://schemas.microsoft.com/office/drawing/2014/main" id="{9B13CA08-87E1-38F6-9C9B-CA1BA21FF1FD}"/>
              </a:ext>
            </a:extLst>
          </p:cNvPr>
          <p:cNvSpPr/>
          <p:nvPr/>
        </p:nvSpPr>
        <p:spPr>
          <a:xfrm rot="10800000">
            <a:off x="3840234" y="2456327"/>
            <a:ext cx="439877" cy="318719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892A43F-882F-6965-8ACB-EF99FB50A91B}"/>
              </a:ext>
            </a:extLst>
          </p:cNvPr>
          <p:cNvSpPr txBox="1"/>
          <p:nvPr/>
        </p:nvSpPr>
        <p:spPr>
          <a:xfrm>
            <a:off x="1413990" y="3836867"/>
            <a:ext cx="2302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观测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observations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DDD3FD6-752F-6B7F-2C2A-351B76BF5A3D}"/>
              </a:ext>
            </a:extLst>
          </p:cNvPr>
          <p:cNvSpPr txBox="1"/>
          <p:nvPr/>
        </p:nvSpPr>
        <p:spPr>
          <a:xfrm>
            <a:off x="721818" y="2749317"/>
            <a:ext cx="2302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数据集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dataset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E6FDA58C-56F1-753E-B408-0C18A1A75144}"/>
              </a:ext>
            </a:extLst>
          </p:cNvPr>
          <p:cNvSpPr/>
          <p:nvPr/>
        </p:nvSpPr>
        <p:spPr>
          <a:xfrm rot="10800000">
            <a:off x="1525016" y="1895796"/>
            <a:ext cx="448574" cy="745995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BC202EF-ED8D-19F7-6611-6E55E4BC500F}"/>
              </a:ext>
            </a:extLst>
          </p:cNvPr>
          <p:cNvSpPr txBox="1"/>
          <p:nvPr/>
        </p:nvSpPr>
        <p:spPr>
          <a:xfrm>
            <a:off x="721818" y="3323058"/>
            <a:ext cx="2994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数据框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dataframe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tibble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任意形状 22">
            <a:extLst>
              <a:ext uri="{FF2B5EF4-FFF2-40B4-BE49-F238E27FC236}">
                <a16:creationId xmlns:a16="http://schemas.microsoft.com/office/drawing/2014/main" id="{1EACCE80-F3A9-02DB-3346-759CEDBC0C1C}"/>
              </a:ext>
            </a:extLst>
          </p:cNvPr>
          <p:cNvSpPr/>
          <p:nvPr/>
        </p:nvSpPr>
        <p:spPr>
          <a:xfrm rot="10800000">
            <a:off x="1537453" y="4260136"/>
            <a:ext cx="2302774" cy="711836"/>
          </a:xfrm>
          <a:custGeom>
            <a:avLst/>
            <a:gdLst>
              <a:gd name="csX0" fmla="*/ 2728452 w 2728452"/>
              <a:gd name="csY0" fmla="*/ 1401097 h 1401097"/>
              <a:gd name="csX1" fmla="*/ 0 w 2728452"/>
              <a:gd name="csY1" fmla="*/ 1401097 h 1401097"/>
              <a:gd name="csX2" fmla="*/ 0 w 2728452"/>
              <a:gd name="csY2" fmla="*/ 1399723 h 1401097"/>
              <a:gd name="csX3" fmla="*/ 94928 w 2728452"/>
              <a:gd name="csY3" fmla="*/ 1394929 h 1401097"/>
              <a:gd name="csX4" fmla="*/ 1122086 w 2728452"/>
              <a:gd name="csY4" fmla="*/ 533519 h 1401097"/>
              <a:gd name="csX5" fmla="*/ 1128215 w 2728452"/>
              <a:gd name="csY5" fmla="*/ 501445 h 1401097"/>
              <a:gd name="csX6" fmla="*/ 789039 w 2728452"/>
              <a:gd name="csY6" fmla="*/ 501445 h 1401097"/>
              <a:gd name="csX7" fmla="*/ 1364227 w 2728452"/>
              <a:gd name="csY7" fmla="*/ 0 h 1401097"/>
              <a:gd name="csX8" fmla="*/ 1939414 w 2728452"/>
              <a:gd name="csY8" fmla="*/ 501445 h 1401097"/>
              <a:gd name="csX9" fmla="*/ 1575304 w 2728452"/>
              <a:gd name="csY9" fmla="*/ 501445 h 1401097"/>
              <a:gd name="csX10" fmla="*/ 1581432 w 2728452"/>
              <a:gd name="csY10" fmla="*/ 533519 h 1401097"/>
              <a:gd name="csX11" fmla="*/ 2608590 w 2728452"/>
              <a:gd name="csY11" fmla="*/ 1394929 h 1401097"/>
              <a:gd name="csX12" fmla="*/ 2728452 w 2728452"/>
              <a:gd name="csY12" fmla="*/ 1400982 h 1401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8452" h="1401097">
                <a:moveTo>
                  <a:pt x="2728452" y="1401097"/>
                </a:moveTo>
                <a:lnTo>
                  <a:pt x="0" y="1401097"/>
                </a:lnTo>
                <a:lnTo>
                  <a:pt x="0" y="1399723"/>
                </a:lnTo>
                <a:lnTo>
                  <a:pt x="94928" y="1394929"/>
                </a:lnTo>
                <a:cubicBezTo>
                  <a:pt x="586883" y="1344968"/>
                  <a:pt x="990594" y="996506"/>
                  <a:pt x="1122086" y="533519"/>
                </a:cubicBezTo>
                <a:lnTo>
                  <a:pt x="1128215" y="501445"/>
                </a:lnTo>
                <a:lnTo>
                  <a:pt x="789039" y="501445"/>
                </a:lnTo>
                <a:lnTo>
                  <a:pt x="1364227" y="0"/>
                </a:lnTo>
                <a:lnTo>
                  <a:pt x="1939414" y="501445"/>
                </a:lnTo>
                <a:lnTo>
                  <a:pt x="1575304" y="501445"/>
                </a:lnTo>
                <a:lnTo>
                  <a:pt x="1581432" y="533519"/>
                </a:lnTo>
                <a:cubicBezTo>
                  <a:pt x="1712924" y="996506"/>
                  <a:pt x="2116635" y="1344968"/>
                  <a:pt x="2608590" y="1394929"/>
                </a:cubicBezTo>
                <a:lnTo>
                  <a:pt x="2728452" y="1400982"/>
                </a:lnTo>
                <a:close/>
              </a:path>
            </a:pathLst>
          </a:cu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2ED9239-DF73-54BF-B1DA-4E8A209E0C4E}"/>
              </a:ext>
            </a:extLst>
          </p:cNvPr>
          <p:cNvSpPr txBox="1"/>
          <p:nvPr/>
        </p:nvSpPr>
        <p:spPr>
          <a:xfrm>
            <a:off x="1931183" y="5054933"/>
            <a:ext cx="1909044" cy="410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国家</a:t>
            </a:r>
            <a:r>
              <a:rPr lang="zh-CN" altLang="en-US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年份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02B324A-320D-26C1-6B71-EDB0F0FC37E0}"/>
              </a:ext>
            </a:extLst>
          </p:cNvPr>
          <p:cNvSpPr txBox="1"/>
          <p:nvPr/>
        </p:nvSpPr>
        <p:spPr>
          <a:xfrm>
            <a:off x="8780760" y="5836560"/>
            <a:ext cx="2299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000" b="1" noProof="0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apminder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$pop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3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5220-B268-FE84-F48E-43DC33A9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FCEFA2-4777-1B36-E100-429B178D59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F922AD-81A9-07EE-AEAE-C30437B7DE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571263-830D-7915-9E4B-C1645108954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7F6B6-4B79-9B57-79EA-B86D4D19C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EC0BDD-7BC9-5FE0-C897-4A086518824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FF2B5F-9A63-2D6B-F7D8-3670E224ECB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6A22E1-9D0A-2E4F-EC12-DEC3C3456F7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C2CC3BB4-7226-627B-68F7-C36BDF78C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C1BB0B3C-E154-4807-7A78-E6EBB4921090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BC1493DA-983A-0F59-6C1B-AA3893F8820C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27D03B3B-2AF7-FCB7-52EB-62343959A5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整洁数据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7E88F97-C2EA-686B-7F89-52EA276AB2C3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1E97152-542C-DC68-18E8-5BE98AA7C1B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BA553078-8C7E-7576-2948-D2EDF03E268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E09BFF7-2865-E2C6-8C70-14A782A07C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B0507076-78B3-C2E4-6A2D-EB53ECF328B5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73B9CDBA-DEAB-1F27-C99C-5E43B37CEAC8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402A943-C73B-5127-20A7-FCBA2AF63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283" y="1262984"/>
            <a:ext cx="8347435" cy="43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BA1B-769A-E881-0FC0-4234AA87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1614A0-6A45-DAD5-5D5F-59C577B0F81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0EFE29-3963-F76C-1AD0-8289AD12254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21EBDC-011B-7630-3281-D4ECCBCD441A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B7AFA6E-8CDB-5109-14E8-0F682D08A6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BE6CBE4-C66F-74F6-E280-2D4D9EF8B6A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CD049D-35E6-AACE-08AB-DE28E2E8117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B88D244-D50A-7E85-9029-D89EABAA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22DFE3-8983-5884-4369-A30A88E14A9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182C519F-C492-F34A-C476-0FC97C538660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239C817F-11FD-7571-98E8-96B136737A4B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4153118-76DD-39A8-8F17-3EA4C51A8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583" y="1252620"/>
            <a:ext cx="8564833" cy="46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0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17263</TotalTime>
  <Words>551</Words>
  <Application>Microsoft Macintosh PowerPoint</Application>
  <PresentationFormat>宽屏</PresentationFormat>
  <Paragraphs>126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Arial</vt:lpstr>
      <vt:lpstr>Wingdings</vt:lpstr>
      <vt:lpstr>Office 主题​​</vt:lpstr>
      <vt:lpstr>城市数据分析与实践</vt:lpstr>
      <vt:lpstr>目录 Contents</vt:lpstr>
      <vt:lpstr>PowerPoint 演示文稿</vt:lpstr>
      <vt:lpstr>数据类型与结构  Data Type &amp; Structure</vt:lpstr>
      <vt:lpstr>数据类型与结构  Data Type &amp; Structure</vt:lpstr>
      <vt:lpstr>数据类型与结构  Data Type &amp; Structure</vt:lpstr>
      <vt:lpstr>PowerPoint 演示文稿</vt:lpstr>
      <vt:lpstr>整洁数据  Tidy Data</vt:lpstr>
      <vt:lpstr>整洁数据  Tidy Data</vt:lpstr>
      <vt:lpstr>整洁数据  Tidy Data</vt:lpstr>
      <vt:lpstr>整洁数据  Tidy Data</vt:lpstr>
      <vt:lpstr>PowerPoint 演示文稿</vt:lpstr>
      <vt:lpstr>Tidyverse  Tidyverse</vt:lpstr>
      <vt:lpstr>Tidyverse  Tidyverse</vt:lpstr>
      <vt:lpstr>Tidyverse  Tidyverse</vt:lpstr>
      <vt:lpstr>PowerPoint 演示文稿</vt:lpstr>
      <vt:lpstr>数据清洗  Data Cleaning</vt:lpstr>
      <vt:lpstr>探索性数据分析 Exploratory Data Analysis </vt:lpstr>
      <vt:lpstr>探索性数据分析 Exploratory Data Analysis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53</cp:revision>
  <dcterms:created xsi:type="dcterms:W3CDTF">2025-11-22T06:00:54Z</dcterms:created>
  <dcterms:modified xsi:type="dcterms:W3CDTF">2026-03-15T16:47:14Z</dcterms:modified>
</cp:coreProperties>
</file>