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93" r:id="rId4"/>
    <p:sldId id="879" r:id="rId5"/>
    <p:sldId id="901" r:id="rId6"/>
    <p:sldId id="891" r:id="rId7"/>
    <p:sldId id="893" r:id="rId8"/>
    <p:sldId id="892" r:id="rId9"/>
    <p:sldId id="894" r:id="rId10"/>
    <p:sldId id="895" r:id="rId11"/>
    <p:sldId id="897" r:id="rId12"/>
    <p:sldId id="896" r:id="rId13"/>
    <p:sldId id="881" r:id="rId14"/>
    <p:sldId id="882" r:id="rId15"/>
    <p:sldId id="858" r:id="rId16"/>
    <p:sldId id="866" r:id="rId17"/>
    <p:sldId id="898" r:id="rId18"/>
    <p:sldId id="899" r:id="rId19"/>
    <p:sldId id="900" r:id="rId20"/>
    <p:sldId id="803"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E7A"/>
    <a:srgbClr val="1C317C"/>
    <a:srgbClr val="FFFFFF"/>
    <a:srgbClr val="B70031"/>
    <a:srgbClr val="C4172E"/>
    <a:srgbClr val="0ECB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58" autoAdjust="0"/>
    <p:restoredTop sz="78023" autoAdjust="0"/>
  </p:normalViewPr>
  <p:slideViewPr>
    <p:cSldViewPr snapToGrid="0">
      <p:cViewPr varScale="1">
        <p:scale>
          <a:sx n="81" d="100"/>
          <a:sy n="81" d="100"/>
        </p:scale>
        <p:origin x="184"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86FF3-609D-421A-ADB1-4AE06691B791}" type="datetimeFigureOut">
              <a:rPr lang="zh-CN" altLang="en-US" smtClean="0"/>
              <a:t>2026/4/25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4A4F2-9B46-436D-9089-A5A73B4C9D54}" type="slidenum">
              <a:rPr lang="zh-CN" altLang="en-US" smtClean="0"/>
              <a:t>‹#›</a:t>
            </a:fld>
            <a:endParaRPr lang="zh-CN" altLang="en-US"/>
          </a:p>
        </p:txBody>
      </p:sp>
    </p:spTree>
    <p:extLst>
      <p:ext uri="{BB962C8B-B14F-4D97-AF65-F5344CB8AC3E}">
        <p14:creationId xmlns:p14="http://schemas.microsoft.com/office/powerpoint/2010/main" val="516006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D3D4B-217B-6162-9513-472C0313FD6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E203CB9-E52D-F295-CED3-106B7D0D47D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F7B5158-E1C2-64AD-35B7-34C42461064B}"/>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1219011A-44D5-9183-5833-50E4B067937C}"/>
              </a:ext>
            </a:extLst>
          </p:cNvPr>
          <p:cNvSpPr>
            <a:spLocks noGrp="1"/>
          </p:cNvSpPr>
          <p:nvPr>
            <p:ph type="sldNum" sz="quarter" idx="5"/>
          </p:nvPr>
        </p:nvSpPr>
        <p:spPr/>
        <p:txBody>
          <a:bodyPr/>
          <a:lstStyle/>
          <a:p>
            <a:fld id="{3D64A4F2-9B46-436D-9089-A5A73B4C9D54}" type="slidenum">
              <a:rPr lang="zh-CN" altLang="en-US" smtClean="0"/>
              <a:t>4</a:t>
            </a:fld>
            <a:endParaRPr lang="zh-CN" altLang="en-US"/>
          </a:p>
        </p:txBody>
      </p:sp>
    </p:spTree>
    <p:extLst>
      <p:ext uri="{BB962C8B-B14F-4D97-AF65-F5344CB8AC3E}">
        <p14:creationId xmlns:p14="http://schemas.microsoft.com/office/powerpoint/2010/main" val="3753401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7759D-11BF-41DF-44DB-ECFEADCEF81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F7F04C3-AABA-EC0E-2F46-56136C87D1D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049C527-0046-7BE6-3566-4EDB044F17BC}"/>
              </a:ext>
            </a:extLst>
          </p:cNvPr>
          <p:cNvSpPr>
            <a:spLocks noGrp="1"/>
          </p:cNvSpPr>
          <p:nvPr>
            <p:ph type="body" idx="1"/>
          </p:nvPr>
        </p:nvSpPr>
        <p:spPr/>
        <p:txBody>
          <a:bodyPr/>
          <a:lstStyle/>
          <a:p>
            <a:r>
              <a:rPr lang="zh-CN" altLang="en-US" sz="1200" b="0" i="0" kern="1200" dirty="0">
                <a:solidFill>
                  <a:schemeClr val="tx1"/>
                </a:solidFill>
                <a:effectLst/>
                <a:latin typeface="+mn-lt"/>
                <a:ea typeface="+mn-ea"/>
                <a:cs typeface="+mn-cs"/>
              </a:rPr>
              <a:t>开源社区的技术圈层与拓扑结构分析：基于</a:t>
            </a:r>
            <a:r>
              <a:rPr lang="zh-CN" altLang="en-US" sz="1200" b="1" i="0" kern="1200" dirty="0">
                <a:solidFill>
                  <a:schemeClr val="tx1"/>
                </a:solidFill>
                <a:effectLst/>
                <a:latin typeface="+mn-lt"/>
                <a:ea typeface="+mn-ea"/>
                <a:cs typeface="+mn-cs"/>
              </a:rPr>
              <a:t>中心性算法</a:t>
            </a:r>
            <a:r>
              <a:rPr lang="zh-CN" altLang="en-US" sz="1200" b="0" i="0" kern="1200" dirty="0">
                <a:solidFill>
                  <a:schemeClr val="tx1"/>
                </a:solidFill>
                <a:effectLst/>
                <a:latin typeface="+mn-lt"/>
                <a:ea typeface="+mn-ea"/>
                <a:cs typeface="+mn-cs"/>
              </a:rPr>
              <a:t>与</a:t>
            </a:r>
            <a:r>
              <a:rPr lang="zh-CN" altLang="en-US" sz="1200" b="1" i="0" kern="1200" dirty="0">
                <a:solidFill>
                  <a:schemeClr val="tx1"/>
                </a:solidFill>
                <a:effectLst/>
                <a:latin typeface="+mn-lt"/>
                <a:ea typeface="+mn-ea"/>
                <a:cs typeface="+mn-cs"/>
              </a:rPr>
              <a:t>社区探测</a:t>
            </a:r>
            <a:endParaRPr lang="zh-CN" altLang="en-US" sz="1200" b="0" i="0" kern="1200" dirty="0">
              <a:solidFill>
                <a:schemeClr val="tx1"/>
              </a:solidFill>
              <a:effectLst/>
              <a:latin typeface="+mn-lt"/>
              <a:ea typeface="+mn-ea"/>
              <a:cs typeface="+mn-cs"/>
            </a:endParaRPr>
          </a:p>
          <a:p>
            <a:br>
              <a:rPr lang="zh-CN" altLang="en-US" sz="2000" dirty="0"/>
            </a:br>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683BA361-FECE-776A-DB66-B20A23529E1D}"/>
              </a:ext>
            </a:extLst>
          </p:cNvPr>
          <p:cNvSpPr>
            <a:spLocks noGrp="1"/>
          </p:cNvSpPr>
          <p:nvPr>
            <p:ph type="sldNum" sz="quarter" idx="5"/>
          </p:nvPr>
        </p:nvSpPr>
        <p:spPr/>
        <p:txBody>
          <a:bodyPr/>
          <a:lstStyle/>
          <a:p>
            <a:fld id="{3D64A4F2-9B46-436D-9089-A5A73B4C9D54}" type="slidenum">
              <a:rPr lang="zh-CN" altLang="en-US" smtClean="0"/>
              <a:t>14</a:t>
            </a:fld>
            <a:endParaRPr lang="zh-CN" altLang="en-US"/>
          </a:p>
        </p:txBody>
      </p:sp>
    </p:spTree>
    <p:extLst>
      <p:ext uri="{BB962C8B-B14F-4D97-AF65-F5344CB8AC3E}">
        <p14:creationId xmlns:p14="http://schemas.microsoft.com/office/powerpoint/2010/main" val="173250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98A1C-A0C8-8195-FA60-3E4B36D7BD9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210D399-93E7-C450-6F30-3C497BD1812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8BD463D-AF39-6BC7-1421-1BB5ABF50D1E}"/>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微博（</a:t>
            </a:r>
            <a:r>
              <a:rPr lang="en-GB" altLang="zh-CN" dirty="0"/>
              <a:t>Micro-blog</a:t>
            </a:r>
            <a:r>
              <a:rPr lang="zh-CN" altLang="en-GB" dirty="0"/>
              <a:t>）</a:t>
            </a:r>
            <a:r>
              <a:rPr lang="zh-CN" altLang="en-US" dirty="0"/>
              <a:t>是指一种基于用户关系信息分享、传播以及获取的通过关注机制分享简短实时信息的广播式的社交媒体、网络平台</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“短内容、快发布、强互动”的网络发言和交流方式</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a:extLst>
              <a:ext uri="{FF2B5EF4-FFF2-40B4-BE49-F238E27FC236}">
                <a16:creationId xmlns:a16="http://schemas.microsoft.com/office/drawing/2014/main" id="{728BB579-115A-5FE7-F9FE-54ABD5D21275}"/>
              </a:ext>
            </a:extLst>
          </p:cNvPr>
          <p:cNvSpPr>
            <a:spLocks noGrp="1"/>
          </p:cNvSpPr>
          <p:nvPr>
            <p:ph type="sldNum" sz="quarter" idx="5"/>
          </p:nvPr>
        </p:nvSpPr>
        <p:spPr/>
        <p:txBody>
          <a:bodyPr/>
          <a:lstStyle/>
          <a:p>
            <a:fld id="{3D64A4F2-9B46-436D-9089-A5A73B4C9D54}" type="slidenum">
              <a:rPr lang="zh-CN" altLang="en-US" smtClean="0"/>
              <a:t>15</a:t>
            </a:fld>
            <a:endParaRPr lang="zh-CN" altLang="en-US"/>
          </a:p>
        </p:txBody>
      </p:sp>
    </p:spTree>
    <p:extLst>
      <p:ext uri="{BB962C8B-B14F-4D97-AF65-F5344CB8AC3E}">
        <p14:creationId xmlns:p14="http://schemas.microsoft.com/office/powerpoint/2010/main" val="2508442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CC301-FEA6-1C44-C2EC-A521DB932D6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EA29765-EFF3-1911-8E4B-D98C3A1D50D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5F63125-BC40-E300-6156-BEB7033418DC}"/>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274FEEFB-8C4A-1BA5-4391-63B43BEFE6A9}"/>
              </a:ext>
            </a:extLst>
          </p:cNvPr>
          <p:cNvSpPr>
            <a:spLocks noGrp="1"/>
          </p:cNvSpPr>
          <p:nvPr>
            <p:ph type="sldNum" sz="quarter" idx="5"/>
          </p:nvPr>
        </p:nvSpPr>
        <p:spPr/>
        <p:txBody>
          <a:bodyPr/>
          <a:lstStyle/>
          <a:p>
            <a:fld id="{3D64A4F2-9B46-436D-9089-A5A73B4C9D54}" type="slidenum">
              <a:rPr lang="zh-CN" altLang="en-US" smtClean="0"/>
              <a:t>16</a:t>
            </a:fld>
            <a:endParaRPr lang="zh-CN" altLang="en-US"/>
          </a:p>
        </p:txBody>
      </p:sp>
    </p:spTree>
    <p:extLst>
      <p:ext uri="{BB962C8B-B14F-4D97-AF65-F5344CB8AC3E}">
        <p14:creationId xmlns:p14="http://schemas.microsoft.com/office/powerpoint/2010/main" val="3002851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4E9CE-B8A6-4BB5-941C-EE3DBC2982F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C0D9BA5-87F1-2924-29EB-8C8AE384570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C18803D-0503-6116-060C-6D878EEFBF55}"/>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04F8A74F-D212-4C83-9FA4-FA0A55213807}"/>
              </a:ext>
            </a:extLst>
          </p:cNvPr>
          <p:cNvSpPr>
            <a:spLocks noGrp="1"/>
          </p:cNvSpPr>
          <p:nvPr>
            <p:ph type="sldNum" sz="quarter" idx="5"/>
          </p:nvPr>
        </p:nvSpPr>
        <p:spPr/>
        <p:txBody>
          <a:bodyPr/>
          <a:lstStyle/>
          <a:p>
            <a:fld id="{3D64A4F2-9B46-436D-9089-A5A73B4C9D54}" type="slidenum">
              <a:rPr lang="zh-CN" altLang="en-US" smtClean="0"/>
              <a:t>17</a:t>
            </a:fld>
            <a:endParaRPr lang="zh-CN" altLang="en-US"/>
          </a:p>
        </p:txBody>
      </p:sp>
    </p:spTree>
    <p:extLst>
      <p:ext uri="{BB962C8B-B14F-4D97-AF65-F5344CB8AC3E}">
        <p14:creationId xmlns:p14="http://schemas.microsoft.com/office/powerpoint/2010/main" val="2975968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0B55D-32E5-0877-0D3A-00AB58CBDD3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998E593-9CF1-B6E8-1265-CF4C0EB6D4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79F09FF-3EB8-EC81-6535-0C7F1AF9EF14}"/>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8B3A50D7-70EE-778E-84BA-647E1C2766F9}"/>
              </a:ext>
            </a:extLst>
          </p:cNvPr>
          <p:cNvSpPr>
            <a:spLocks noGrp="1"/>
          </p:cNvSpPr>
          <p:nvPr>
            <p:ph type="sldNum" sz="quarter" idx="5"/>
          </p:nvPr>
        </p:nvSpPr>
        <p:spPr/>
        <p:txBody>
          <a:bodyPr/>
          <a:lstStyle/>
          <a:p>
            <a:fld id="{3D64A4F2-9B46-436D-9089-A5A73B4C9D54}" type="slidenum">
              <a:rPr lang="zh-CN" altLang="en-US" smtClean="0"/>
              <a:t>18</a:t>
            </a:fld>
            <a:endParaRPr lang="zh-CN" altLang="en-US"/>
          </a:p>
        </p:txBody>
      </p:sp>
    </p:spTree>
    <p:extLst>
      <p:ext uri="{BB962C8B-B14F-4D97-AF65-F5344CB8AC3E}">
        <p14:creationId xmlns:p14="http://schemas.microsoft.com/office/powerpoint/2010/main" val="3172360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2256-1779-3044-E7A7-DE22DC0F158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87EC945-C2A1-85E0-A37B-4CA9CE1419B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C559E0E-A7DC-E9A6-4A73-A83E4122F3CB}"/>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9DBD86ED-085B-D7C5-FA76-46AD8C59B2CF}"/>
              </a:ext>
            </a:extLst>
          </p:cNvPr>
          <p:cNvSpPr>
            <a:spLocks noGrp="1"/>
          </p:cNvSpPr>
          <p:nvPr>
            <p:ph type="sldNum" sz="quarter" idx="5"/>
          </p:nvPr>
        </p:nvSpPr>
        <p:spPr/>
        <p:txBody>
          <a:bodyPr/>
          <a:lstStyle/>
          <a:p>
            <a:fld id="{3D64A4F2-9B46-436D-9089-A5A73B4C9D54}" type="slidenum">
              <a:rPr lang="zh-CN" altLang="en-US" smtClean="0"/>
              <a:t>19</a:t>
            </a:fld>
            <a:endParaRPr lang="zh-CN" altLang="en-US"/>
          </a:p>
        </p:txBody>
      </p:sp>
    </p:spTree>
    <p:extLst>
      <p:ext uri="{BB962C8B-B14F-4D97-AF65-F5344CB8AC3E}">
        <p14:creationId xmlns:p14="http://schemas.microsoft.com/office/powerpoint/2010/main" val="2484693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E948F-AEB0-4B79-1DBA-14636BE634C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E996B05-8BE1-1771-BA23-ABB87127B5E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C41112D-CC42-D88A-D1AD-8AD877B82CA5}"/>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01F12BEB-8DEA-8A08-C1B7-D676B3D0B5D6}"/>
              </a:ext>
            </a:extLst>
          </p:cNvPr>
          <p:cNvSpPr>
            <a:spLocks noGrp="1"/>
          </p:cNvSpPr>
          <p:nvPr>
            <p:ph type="sldNum" sz="quarter" idx="5"/>
          </p:nvPr>
        </p:nvSpPr>
        <p:spPr/>
        <p:txBody>
          <a:bodyPr/>
          <a:lstStyle/>
          <a:p>
            <a:fld id="{3D64A4F2-9B46-436D-9089-A5A73B4C9D54}" type="slidenum">
              <a:rPr lang="zh-CN" altLang="en-US" smtClean="0"/>
              <a:t>5</a:t>
            </a:fld>
            <a:endParaRPr lang="zh-CN" altLang="en-US"/>
          </a:p>
        </p:txBody>
      </p:sp>
    </p:spTree>
    <p:extLst>
      <p:ext uri="{BB962C8B-B14F-4D97-AF65-F5344CB8AC3E}">
        <p14:creationId xmlns:p14="http://schemas.microsoft.com/office/powerpoint/2010/main" val="2544007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15D52-8D14-229A-20A8-43768E86313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09977A0-2674-3F40-3E59-C8A99647CE7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10598F9-DEC5-A7F5-F3E7-8080E9850396}"/>
              </a:ext>
            </a:extLst>
          </p:cNvPr>
          <p:cNvSpPr>
            <a:spLocks noGrp="1"/>
          </p:cNvSpPr>
          <p:nvPr>
            <p:ph type="body" idx="1"/>
          </p:nvPr>
        </p:nvSpPr>
        <p:spPr/>
        <p:txBody>
          <a:bodyPr/>
          <a:lstStyle/>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短租房源的空间集聚，往往与旅游活动、商业活力、中心城区吸引力有关</a:t>
            </a:r>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住房市场压力、租金上涨、社区商业化、绅士化（</a:t>
            </a:r>
            <a:r>
              <a:rPr lang="en-GB"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gentrification</a:t>
            </a:r>
            <a:r>
              <a:rPr lang="zh-CN" altLang="en-GB"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有关</a:t>
            </a: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D6B80969-8A21-31F6-17A1-3507BD77A7F4}"/>
              </a:ext>
            </a:extLst>
          </p:cNvPr>
          <p:cNvSpPr>
            <a:spLocks noGrp="1"/>
          </p:cNvSpPr>
          <p:nvPr>
            <p:ph type="sldNum" sz="quarter" idx="5"/>
          </p:nvPr>
        </p:nvSpPr>
        <p:spPr/>
        <p:txBody>
          <a:bodyPr/>
          <a:lstStyle/>
          <a:p>
            <a:fld id="{3D64A4F2-9B46-436D-9089-A5A73B4C9D54}" type="slidenum">
              <a:rPr lang="zh-CN" altLang="en-US" smtClean="0"/>
              <a:t>6</a:t>
            </a:fld>
            <a:endParaRPr lang="zh-CN" altLang="en-US"/>
          </a:p>
        </p:txBody>
      </p:sp>
    </p:spTree>
    <p:extLst>
      <p:ext uri="{BB962C8B-B14F-4D97-AF65-F5344CB8AC3E}">
        <p14:creationId xmlns:p14="http://schemas.microsoft.com/office/powerpoint/2010/main" val="2280373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EDCCC-D07B-E5D0-EC72-F3C735CDD80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C7B775F-1C89-E6E3-63AE-1A683829BF4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740DB59-C029-C7B2-A050-F3587317C198}"/>
              </a:ext>
            </a:extLst>
          </p:cNvPr>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rPr>
              <a:t>莱昂哈德</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欧拉（</a:t>
            </a:r>
            <a:r>
              <a:rPr lang="en-GB" altLang="zh-CN" sz="1200" b="0" i="0" u="none" strike="noStrike" kern="1200" dirty="0">
                <a:solidFill>
                  <a:schemeClr val="tx1"/>
                </a:solidFill>
                <a:effectLst/>
                <a:latin typeface="+mn-lt"/>
                <a:ea typeface="+mn-ea"/>
                <a:cs typeface="+mn-cs"/>
              </a:rPr>
              <a:t>Leonhard Euler</a:t>
            </a:r>
            <a:r>
              <a:rPr lang="zh-CN" altLang="en-GB" sz="1200" b="0" i="0" u="none" strike="noStrike" kern="1200" dirty="0">
                <a:solidFill>
                  <a:schemeClr val="tx1"/>
                </a:solidFill>
                <a:effectLst/>
                <a:latin typeface="+mn-lt"/>
                <a:ea typeface="+mn-ea"/>
                <a:cs typeface="+mn-cs"/>
              </a:rPr>
              <a:t>）</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多面体欧拉公式； 欧拉公式</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是否存在一条路线，可以经过每一座桥一次且仅一次</a:t>
            </a:r>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E9FE50E0-2AA6-3D11-B2EC-4ACD4DCD2735}"/>
              </a:ext>
            </a:extLst>
          </p:cNvPr>
          <p:cNvSpPr>
            <a:spLocks noGrp="1"/>
          </p:cNvSpPr>
          <p:nvPr>
            <p:ph type="sldNum" sz="quarter" idx="5"/>
          </p:nvPr>
        </p:nvSpPr>
        <p:spPr/>
        <p:txBody>
          <a:bodyPr/>
          <a:lstStyle/>
          <a:p>
            <a:fld id="{3D64A4F2-9B46-436D-9089-A5A73B4C9D54}" type="slidenum">
              <a:rPr lang="zh-CN" altLang="en-US" smtClean="0"/>
              <a:t>7</a:t>
            </a:fld>
            <a:endParaRPr lang="zh-CN" altLang="en-US"/>
          </a:p>
        </p:txBody>
      </p:sp>
    </p:spTree>
    <p:extLst>
      <p:ext uri="{BB962C8B-B14F-4D97-AF65-F5344CB8AC3E}">
        <p14:creationId xmlns:p14="http://schemas.microsoft.com/office/powerpoint/2010/main" val="1061246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1DDB-1925-26A0-5296-702572584A4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CC4A9F7-8B21-3A6F-8E25-B1413BCDED3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4706804-DD7C-7FD6-0BA1-4CD9E40E050B}"/>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6F016111-F1D9-737A-8A03-9DFB330FE961}"/>
              </a:ext>
            </a:extLst>
          </p:cNvPr>
          <p:cNvSpPr>
            <a:spLocks noGrp="1"/>
          </p:cNvSpPr>
          <p:nvPr>
            <p:ph type="sldNum" sz="quarter" idx="5"/>
          </p:nvPr>
        </p:nvSpPr>
        <p:spPr/>
        <p:txBody>
          <a:bodyPr/>
          <a:lstStyle/>
          <a:p>
            <a:fld id="{3D64A4F2-9B46-436D-9089-A5A73B4C9D54}" type="slidenum">
              <a:rPr lang="zh-CN" altLang="en-US" smtClean="0"/>
              <a:t>8</a:t>
            </a:fld>
            <a:endParaRPr lang="zh-CN" altLang="en-US"/>
          </a:p>
        </p:txBody>
      </p:sp>
    </p:spTree>
    <p:extLst>
      <p:ext uri="{BB962C8B-B14F-4D97-AF65-F5344CB8AC3E}">
        <p14:creationId xmlns:p14="http://schemas.microsoft.com/office/powerpoint/2010/main" val="3327530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96560-1DA6-C2E6-B19C-0ADD65261B9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9D024FC-3A10-DDB3-7153-77AADC70527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8638955-379B-ECEB-EBE6-79542B000C4E}"/>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232105DF-B57D-F2CF-9E54-886E773E40B2}"/>
              </a:ext>
            </a:extLst>
          </p:cNvPr>
          <p:cNvSpPr>
            <a:spLocks noGrp="1"/>
          </p:cNvSpPr>
          <p:nvPr>
            <p:ph type="sldNum" sz="quarter" idx="5"/>
          </p:nvPr>
        </p:nvSpPr>
        <p:spPr/>
        <p:txBody>
          <a:bodyPr/>
          <a:lstStyle/>
          <a:p>
            <a:fld id="{3D64A4F2-9B46-436D-9089-A5A73B4C9D54}" type="slidenum">
              <a:rPr lang="zh-CN" altLang="en-US" smtClean="0"/>
              <a:t>9</a:t>
            </a:fld>
            <a:endParaRPr lang="zh-CN" altLang="en-US"/>
          </a:p>
        </p:txBody>
      </p:sp>
    </p:spTree>
    <p:extLst>
      <p:ext uri="{BB962C8B-B14F-4D97-AF65-F5344CB8AC3E}">
        <p14:creationId xmlns:p14="http://schemas.microsoft.com/office/powerpoint/2010/main" val="3291540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56552-09B9-DFB5-38B0-370BD13A2D7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ED43C58-B9D9-6190-6A2F-0CBD2AD5AE5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6DE95CB-101D-37C0-395C-8610FD7E7E92}"/>
              </a:ext>
            </a:extLst>
          </p:cNvPr>
          <p:cNvSpPr>
            <a:spLocks noGrp="1"/>
          </p:cNvSpPr>
          <p:nvPr>
            <p:ph type="body" idx="1"/>
          </p:nvPr>
        </p:nvSpPr>
        <p:spPr/>
        <p:txBody>
          <a:bodyPr/>
          <a:lstStyle/>
          <a:p>
            <a:r>
              <a:rPr lang="en-GB" altLang="zh-CN" sz="2000" b="1" dirty="0"/>
              <a:t>Structural Perspective of Networks</a:t>
            </a:r>
          </a:p>
          <a:p>
            <a:endParaRPr lang="en-GB" altLang="zh-CN" sz="2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dirty="0"/>
              <a:t>网络分析不仅看“谁与谁相连”，还要看节点在整体结构中的位置，以及网络内部是否存在社群、桥接与孤立现象。</a:t>
            </a:r>
          </a:p>
          <a:p>
            <a:endParaRPr lang="en-GB" altLang="zh-CN" sz="1600" b="1" kern="12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5BCA085B-EB43-B9B9-B428-6AC840622995}"/>
              </a:ext>
            </a:extLst>
          </p:cNvPr>
          <p:cNvSpPr>
            <a:spLocks noGrp="1"/>
          </p:cNvSpPr>
          <p:nvPr>
            <p:ph type="sldNum" sz="quarter" idx="5"/>
          </p:nvPr>
        </p:nvSpPr>
        <p:spPr/>
        <p:txBody>
          <a:bodyPr/>
          <a:lstStyle/>
          <a:p>
            <a:fld id="{3D64A4F2-9B46-436D-9089-A5A73B4C9D54}" type="slidenum">
              <a:rPr lang="zh-CN" altLang="en-US" smtClean="0"/>
              <a:t>10</a:t>
            </a:fld>
            <a:endParaRPr lang="zh-CN" altLang="en-US"/>
          </a:p>
        </p:txBody>
      </p:sp>
    </p:spTree>
    <p:extLst>
      <p:ext uri="{BB962C8B-B14F-4D97-AF65-F5344CB8AC3E}">
        <p14:creationId xmlns:p14="http://schemas.microsoft.com/office/powerpoint/2010/main" val="2651778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6EEE8-ACF3-03F3-77FF-80C50E05DF9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B22DDB0-0892-D035-6DBC-AECF84AD604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4E4F72B-76CE-F4E2-660E-C372256BAB05}"/>
              </a:ext>
            </a:extLst>
          </p:cNvPr>
          <p:cNvSpPr>
            <a:spLocks noGrp="1"/>
          </p:cNvSpPr>
          <p:nvPr>
            <p:ph type="body" idx="1"/>
          </p:nvPr>
        </p:nvSpPr>
        <p:spPr/>
        <p:txBody>
          <a:bodyPr/>
          <a:lstStyle/>
          <a:p>
            <a:r>
              <a:rPr lang="zh-CN" altLang="en-US" sz="2000" b="1" dirty="0"/>
              <a:t>整体网络测度回答的是：这个网络整体呈现出怎样的结构形态？</a:t>
            </a:r>
            <a:endParaRPr lang="en-US" altLang="zh-CN" sz="2000" b="1" dirty="0"/>
          </a:p>
          <a:p>
            <a:endParaRPr lang="en-US" altLang="zh-CN" sz="2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dirty="0"/>
              <a:t>在分析具体节点之前，先从整体层面描述一个网络的规模、紧密程度、分群结构与离散程度。</a:t>
            </a:r>
          </a:p>
          <a:p>
            <a:endParaRPr lang="zh-CN" altLang="en-US" sz="2000" dirty="0"/>
          </a:p>
        </p:txBody>
      </p:sp>
      <p:sp>
        <p:nvSpPr>
          <p:cNvPr id="4" name="灯片编号占位符 3">
            <a:extLst>
              <a:ext uri="{FF2B5EF4-FFF2-40B4-BE49-F238E27FC236}">
                <a16:creationId xmlns:a16="http://schemas.microsoft.com/office/drawing/2014/main" id="{8773D650-68FD-A1C4-8C15-AF2844097B1E}"/>
              </a:ext>
            </a:extLst>
          </p:cNvPr>
          <p:cNvSpPr>
            <a:spLocks noGrp="1"/>
          </p:cNvSpPr>
          <p:nvPr>
            <p:ph type="sldNum" sz="quarter" idx="5"/>
          </p:nvPr>
        </p:nvSpPr>
        <p:spPr/>
        <p:txBody>
          <a:bodyPr/>
          <a:lstStyle/>
          <a:p>
            <a:fld id="{3D64A4F2-9B46-436D-9089-A5A73B4C9D54}" type="slidenum">
              <a:rPr lang="zh-CN" altLang="en-US" smtClean="0"/>
              <a:t>11</a:t>
            </a:fld>
            <a:endParaRPr lang="zh-CN" altLang="en-US"/>
          </a:p>
        </p:txBody>
      </p:sp>
    </p:spTree>
    <p:extLst>
      <p:ext uri="{BB962C8B-B14F-4D97-AF65-F5344CB8AC3E}">
        <p14:creationId xmlns:p14="http://schemas.microsoft.com/office/powerpoint/2010/main" val="3765987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07E93-914F-65AE-B7E4-D67A54B4857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2A6F445-0D87-02C8-FA2D-AC44252E2EC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E386FE8-9E58-1820-2354-266765DAD7ED}"/>
              </a:ext>
            </a:extLst>
          </p:cNvPr>
          <p:cNvSpPr>
            <a:spLocks noGrp="1"/>
          </p:cNvSpPr>
          <p:nvPr>
            <p:ph type="body" idx="1"/>
          </p:nvPr>
        </p:nvSpPr>
        <p:spPr/>
        <p:txBody>
          <a:bodyPr/>
          <a:lstStyle/>
          <a:p>
            <a:r>
              <a:rPr lang="en-GB" altLang="zh-CN" sz="1600" b="1" kern="12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Node-level Measures: Centrality</a:t>
            </a:r>
          </a:p>
          <a:p>
            <a:endParaRPr lang="en-GB" altLang="zh-CN" sz="1600" b="1" kern="12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r>
              <a:rPr lang="en-US" altLang="zh-CN" sz="1600" b="1" dirty="0"/>
              <a:t>1. </a:t>
            </a:r>
            <a:r>
              <a:rPr lang="zh-CN" altLang="en-US" sz="1600" b="1" dirty="0"/>
              <a:t>度中心度 </a:t>
            </a:r>
            <a:r>
              <a:rPr lang="en-GB" altLang="zh-CN" sz="1600" b="1" dirty="0"/>
              <a:t>Degree Centrality</a:t>
            </a:r>
          </a:p>
          <a:p>
            <a:r>
              <a:rPr lang="zh-CN" altLang="en-US" sz="1600" b="1" dirty="0"/>
              <a:t>核心问题：谁的直接连接最多？</a:t>
            </a:r>
            <a:endParaRPr lang="zh-CN" altLang="en-US" sz="1600" dirty="0"/>
          </a:p>
          <a:p>
            <a:r>
              <a:rPr lang="zh-CN" altLang="en-US" sz="1600" dirty="0"/>
              <a:t>度中心度衡量一个节点拥有多少条直接连边。</a:t>
            </a:r>
            <a:br>
              <a:rPr lang="zh-CN" altLang="en-US" sz="1600" dirty="0"/>
            </a:br>
            <a:r>
              <a:rPr lang="zh-CN" altLang="en-US" sz="1600" dirty="0"/>
              <a:t>在社交网络中，它可以表示一个人有多少朋友、关注者或互动对象。</a:t>
            </a:r>
          </a:p>
          <a:p>
            <a:endParaRPr lang="en-GB" altLang="zh-CN" sz="1600" b="1" kern="12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r>
              <a:rPr lang="en-US" altLang="zh-CN" sz="1600" b="1" dirty="0"/>
              <a:t>2. </a:t>
            </a:r>
            <a:r>
              <a:rPr lang="zh-CN" altLang="en-US" sz="1600" b="1" dirty="0"/>
              <a:t>接近中心度 </a:t>
            </a:r>
            <a:r>
              <a:rPr lang="en-GB" altLang="zh-CN" sz="1600" b="1" dirty="0"/>
              <a:t>Closeness Centrality</a:t>
            </a:r>
          </a:p>
          <a:p>
            <a:r>
              <a:rPr lang="zh-CN" altLang="en-US" sz="1600" b="1" dirty="0"/>
              <a:t>核心问题：谁离其他节点更近？</a:t>
            </a:r>
            <a:endParaRPr lang="zh-CN" altLang="en-US" sz="1600" dirty="0"/>
          </a:p>
          <a:p>
            <a:r>
              <a:rPr lang="zh-CN" altLang="en-US" sz="1600" dirty="0"/>
              <a:t>接近中心度衡量一个节点到网络中其他节点的平均距离。</a:t>
            </a:r>
            <a:br>
              <a:rPr lang="zh-CN" altLang="en-US" sz="1600" dirty="0"/>
            </a:br>
            <a:r>
              <a:rPr lang="zh-CN" altLang="en-US" sz="1600" dirty="0"/>
              <a:t>如果一个节点到其他节点都比较近，它就能更快接触到整个网络。</a:t>
            </a:r>
          </a:p>
          <a:p>
            <a:endParaRPr lang="en-GB" altLang="zh-CN" sz="1600" b="1" kern="12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r>
              <a:rPr lang="en-US" altLang="zh-CN" sz="1600" b="1" dirty="0"/>
              <a:t>3. </a:t>
            </a:r>
            <a:r>
              <a:rPr lang="zh-CN" altLang="en-US" sz="1600" b="1" dirty="0"/>
              <a:t>中介中心度 </a:t>
            </a:r>
            <a:r>
              <a:rPr lang="en-GB" altLang="zh-CN" sz="1600" b="1" dirty="0"/>
              <a:t>Betweenness Centrality</a:t>
            </a:r>
          </a:p>
          <a:p>
            <a:r>
              <a:rPr lang="zh-CN" altLang="en-US" sz="1600" b="1" dirty="0"/>
              <a:t>核心问题：谁连接了不同群体？</a:t>
            </a:r>
            <a:endParaRPr lang="zh-CN" altLang="en-US" sz="1600" dirty="0"/>
          </a:p>
          <a:p>
            <a:r>
              <a:rPr lang="zh-CN" altLang="en-US" sz="1600" dirty="0"/>
              <a:t>中介中心度衡量一个节点出现在其他节点之间最短路径上的频率。</a:t>
            </a:r>
            <a:br>
              <a:rPr lang="zh-CN" altLang="en-US" sz="1600" dirty="0"/>
            </a:br>
            <a:r>
              <a:rPr lang="zh-CN" altLang="en-US" sz="1600" dirty="0"/>
              <a:t>如果很多节点之间的联系都需要经过某个节点，那么这个节点具有较高中介中心度。</a:t>
            </a:r>
            <a:endParaRPr lang="en-US" altLang="zh-CN" sz="1600" dirty="0"/>
          </a:p>
          <a:p>
            <a:endParaRPr lang="en-US" altLang="zh-CN" sz="1600" dirty="0"/>
          </a:p>
          <a:p>
            <a:r>
              <a:rPr lang="en-GB" altLang="zh-CN" sz="1600" b="1" dirty="0"/>
              <a:t>4. PageRank</a:t>
            </a:r>
          </a:p>
          <a:p>
            <a:r>
              <a:rPr lang="zh-CN" altLang="en-US" sz="1600" b="1" dirty="0"/>
              <a:t>核心问题：谁被重要节点连接？</a:t>
            </a:r>
            <a:endParaRPr lang="zh-CN" altLang="en-US" sz="1600" dirty="0"/>
          </a:p>
          <a:p>
            <a:r>
              <a:rPr lang="en-GB" altLang="zh-CN" sz="1600" dirty="0"/>
              <a:t>PageRank </a:t>
            </a:r>
            <a:r>
              <a:rPr lang="zh-CN" altLang="en-US" sz="1600" dirty="0"/>
              <a:t>不只是计算一个节点有多少连接，而是进一步考虑：</a:t>
            </a:r>
            <a:br>
              <a:rPr lang="zh-CN" altLang="en-US" sz="1600" dirty="0"/>
            </a:br>
            <a:r>
              <a:rPr lang="zh-CN" altLang="en-US" sz="1600" dirty="0"/>
              <a:t>连接它的节点本身是否也重要。</a:t>
            </a:r>
          </a:p>
          <a:p>
            <a:endParaRPr lang="zh-CN" altLang="en-US" sz="1600" dirty="0"/>
          </a:p>
          <a:p>
            <a:endParaRPr lang="en-GB" altLang="zh-CN" sz="1600" b="1" kern="12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endParaRPr lang="en-GB" altLang="zh-CN" sz="1600" b="1" kern="12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0B8F9F58-B1D2-8FFA-9097-172C1A297A74}"/>
              </a:ext>
            </a:extLst>
          </p:cNvPr>
          <p:cNvSpPr>
            <a:spLocks noGrp="1"/>
          </p:cNvSpPr>
          <p:nvPr>
            <p:ph type="sldNum" sz="quarter" idx="5"/>
          </p:nvPr>
        </p:nvSpPr>
        <p:spPr/>
        <p:txBody>
          <a:bodyPr/>
          <a:lstStyle/>
          <a:p>
            <a:fld id="{3D64A4F2-9B46-436D-9089-A5A73B4C9D54}" type="slidenum">
              <a:rPr lang="zh-CN" altLang="en-US" smtClean="0"/>
              <a:t>12</a:t>
            </a:fld>
            <a:endParaRPr lang="zh-CN" altLang="en-US"/>
          </a:p>
        </p:txBody>
      </p:sp>
    </p:spTree>
    <p:extLst>
      <p:ext uri="{BB962C8B-B14F-4D97-AF65-F5344CB8AC3E}">
        <p14:creationId xmlns:p14="http://schemas.microsoft.com/office/powerpoint/2010/main" val="373391980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C210E2-2064-2116-EDB4-08FA7C1F4AC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6CD9F5C-5C89-0DBD-3D69-D31212291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191514C-F9CF-9B53-D179-FCDC828FD727}"/>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5" name="页脚占位符 4">
            <a:extLst>
              <a:ext uri="{FF2B5EF4-FFF2-40B4-BE49-F238E27FC236}">
                <a16:creationId xmlns:a16="http://schemas.microsoft.com/office/drawing/2014/main" id="{59DC5B72-D0DC-6997-25DE-87866D5076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A37989-36CA-BAFF-2DD9-7FCE5FCB7BD7}"/>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10" name="文本框 9">
            <a:extLst>
              <a:ext uri="{FF2B5EF4-FFF2-40B4-BE49-F238E27FC236}">
                <a16:creationId xmlns:a16="http://schemas.microsoft.com/office/drawing/2014/main" id="{C2E9B314-981F-F2E6-8FD7-1045E6E0AEB6}"/>
              </a:ext>
            </a:extLst>
          </p:cNvPr>
          <p:cNvSpPr txBox="1"/>
          <p:nvPr userDrawn="1"/>
        </p:nvSpPr>
        <p:spPr>
          <a:xfrm rot="18900000">
            <a:off x="-130666" y="2926239"/>
            <a:ext cx="5497417" cy="400110"/>
          </a:xfrm>
          <a:prstGeom prst="rect">
            <a:avLst/>
          </a:prstGeom>
          <a:noFill/>
          <a:ln>
            <a:noFill/>
          </a:ln>
        </p:spPr>
        <p:txBody>
          <a:bodyPr wrap="square" rtlCol="0">
            <a:spAutoFit/>
          </a:bodyPr>
          <a:lstStyle/>
          <a:p>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11" name="文本框 10">
            <a:extLst>
              <a:ext uri="{FF2B5EF4-FFF2-40B4-BE49-F238E27FC236}">
                <a16:creationId xmlns:a16="http://schemas.microsoft.com/office/drawing/2014/main" id="{3C94F062-9A9E-CEC3-B804-E84E991DBCFD}"/>
              </a:ext>
            </a:extLst>
          </p:cNvPr>
          <p:cNvSpPr txBox="1"/>
          <p:nvPr userDrawn="1"/>
        </p:nvSpPr>
        <p:spPr>
          <a:xfrm rot="18900000">
            <a:off x="3328630" y="2926238"/>
            <a:ext cx="5497417" cy="400110"/>
          </a:xfrm>
          <a:prstGeom prst="rect">
            <a:avLst/>
          </a:prstGeom>
          <a:noFill/>
          <a:ln>
            <a:noFill/>
          </a:ln>
        </p:spPr>
        <p:txBody>
          <a:bodyPr wrap="square" rtlCol="0">
            <a:spAutoFit/>
          </a:bodyPr>
          <a:lstStyle/>
          <a:p>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12" name="文本框 11">
            <a:extLst>
              <a:ext uri="{FF2B5EF4-FFF2-40B4-BE49-F238E27FC236}">
                <a16:creationId xmlns:a16="http://schemas.microsoft.com/office/drawing/2014/main" id="{23B6D557-4103-90C8-AE08-91FB381F1331}"/>
              </a:ext>
            </a:extLst>
          </p:cNvPr>
          <p:cNvSpPr txBox="1"/>
          <p:nvPr userDrawn="1"/>
        </p:nvSpPr>
        <p:spPr>
          <a:xfrm rot="18900000">
            <a:off x="7338770" y="2926237"/>
            <a:ext cx="5497417" cy="400110"/>
          </a:xfrm>
          <a:prstGeom prst="rect">
            <a:avLst/>
          </a:prstGeom>
          <a:noFill/>
          <a:ln>
            <a:noFill/>
          </a:ln>
        </p:spPr>
        <p:txBody>
          <a:bodyPr wrap="square" rtlCol="0">
            <a:spAutoFit/>
          </a:bodyPr>
          <a:lstStyle/>
          <a:p>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13" name="矩形 12">
            <a:extLst>
              <a:ext uri="{FF2B5EF4-FFF2-40B4-BE49-F238E27FC236}">
                <a16:creationId xmlns:a16="http://schemas.microsoft.com/office/drawing/2014/main" id="{CA009D63-04C8-5C34-42A0-97DF6D791BA5}"/>
              </a:ext>
            </a:extLst>
          </p:cNvPr>
          <p:cNvSpPr/>
          <p:nvPr userDrawn="1"/>
        </p:nvSpPr>
        <p:spPr>
          <a:xfrm>
            <a:off x="0" y="1032522"/>
            <a:ext cx="12192000" cy="45719"/>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F6BC1098-D5CE-0881-90AC-526B6130B725}"/>
              </a:ext>
            </a:extLst>
          </p:cNvPr>
          <p:cNvGrpSpPr/>
          <p:nvPr userDrawn="1"/>
        </p:nvGrpSpPr>
        <p:grpSpPr>
          <a:xfrm>
            <a:off x="461888" y="333270"/>
            <a:ext cx="1323703" cy="1323703"/>
            <a:chOff x="5434148" y="2937969"/>
            <a:chExt cx="1323703" cy="1323703"/>
          </a:xfrm>
        </p:grpSpPr>
        <p:sp>
          <p:nvSpPr>
            <p:cNvPr id="15" name="椭圆 14">
              <a:extLst>
                <a:ext uri="{FF2B5EF4-FFF2-40B4-BE49-F238E27FC236}">
                  <a16:creationId xmlns:a16="http://schemas.microsoft.com/office/drawing/2014/main" id="{E282041F-5B65-6328-AC77-EBD6388F4E51}"/>
                </a:ext>
              </a:extLst>
            </p:cNvPr>
            <p:cNvSpPr/>
            <p:nvPr/>
          </p:nvSpPr>
          <p:spPr>
            <a:xfrm>
              <a:off x="5434148" y="2937969"/>
              <a:ext cx="1323703" cy="1323703"/>
            </a:xfrm>
            <a:prstGeom prst="ellipse">
              <a:avLst/>
            </a:prstGeom>
            <a:solidFill>
              <a:srgbClr val="182E7A"/>
            </a:solidFill>
            <a:ln>
              <a:solidFill>
                <a:srgbClr val="182E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2" descr="华东师范大学- 维基百科，自由的百科全书">
              <a:extLst>
                <a:ext uri="{FF2B5EF4-FFF2-40B4-BE49-F238E27FC236}">
                  <a16:creationId xmlns:a16="http://schemas.microsoft.com/office/drawing/2014/main" id="{55C7611A-2673-C866-EC6D-91A9620D2DE7}"/>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471547" y="2975368"/>
              <a:ext cx="1248905" cy="124890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7" name="图片 16" descr="文本&#10;&#10;AI 生成的内容可能不正确。">
            <a:extLst>
              <a:ext uri="{FF2B5EF4-FFF2-40B4-BE49-F238E27FC236}">
                <a16:creationId xmlns:a16="http://schemas.microsoft.com/office/drawing/2014/main" id="{0E67DCE0-1BDA-B6C7-C3CC-811B89DF0EAE}"/>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10227077" y="6256337"/>
            <a:ext cx="1909043" cy="601663"/>
          </a:xfrm>
          <a:prstGeom prst="rect">
            <a:avLst/>
          </a:prstGeom>
        </p:spPr>
      </p:pic>
      <p:sp>
        <p:nvSpPr>
          <p:cNvPr id="18" name="任意多边形: 形状 32">
            <a:extLst>
              <a:ext uri="{FF2B5EF4-FFF2-40B4-BE49-F238E27FC236}">
                <a16:creationId xmlns:a16="http://schemas.microsoft.com/office/drawing/2014/main" id="{5DCB639B-DD00-D3F7-5CA9-8B2291B737C8}"/>
              </a:ext>
            </a:extLst>
          </p:cNvPr>
          <p:cNvSpPr/>
          <p:nvPr userDrawn="1"/>
        </p:nvSpPr>
        <p:spPr>
          <a:xfrm>
            <a:off x="0" y="30480"/>
            <a:ext cx="12192000" cy="964642"/>
          </a:xfrm>
          <a:custGeom>
            <a:avLst/>
            <a:gdLst>
              <a:gd name="connsiteX0" fmla="*/ 0 w 12192000"/>
              <a:gd name="connsiteY0" fmla="*/ 0 h 964642"/>
              <a:gd name="connsiteX1" fmla="*/ 12192000 w 12192000"/>
              <a:gd name="connsiteY1" fmla="*/ 0 h 964642"/>
              <a:gd name="connsiteX2" fmla="*/ 12192000 w 12192000"/>
              <a:gd name="connsiteY2" fmla="*/ 964642 h 964642"/>
              <a:gd name="connsiteX3" fmla="*/ 1781908 w 12192000"/>
              <a:gd name="connsiteY3" fmla="*/ 964642 h 964642"/>
              <a:gd name="connsiteX4" fmla="*/ 1120056 w 12192000"/>
              <a:gd name="connsiteY4" fmla="*/ 302790 h 964642"/>
              <a:gd name="connsiteX5" fmla="*/ 458204 w 12192000"/>
              <a:gd name="connsiteY5" fmla="*/ 964642 h 964642"/>
              <a:gd name="connsiteX6" fmla="*/ 0 w 12192000"/>
              <a:gd name="connsiteY6" fmla="*/ 964642 h 96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964642">
                <a:moveTo>
                  <a:pt x="0" y="0"/>
                </a:moveTo>
                <a:lnTo>
                  <a:pt x="12192000" y="0"/>
                </a:lnTo>
                <a:lnTo>
                  <a:pt x="12192000" y="964642"/>
                </a:lnTo>
                <a:lnTo>
                  <a:pt x="1781908" y="964642"/>
                </a:lnTo>
                <a:cubicBezTo>
                  <a:pt x="1781908" y="599111"/>
                  <a:pt x="1485587" y="302790"/>
                  <a:pt x="1120056" y="302790"/>
                </a:cubicBezTo>
                <a:cubicBezTo>
                  <a:pt x="754525" y="302790"/>
                  <a:pt x="458204" y="599111"/>
                  <a:pt x="458204" y="964642"/>
                </a:cubicBezTo>
                <a:lnTo>
                  <a:pt x="0" y="964642"/>
                </a:lnTo>
                <a:close/>
              </a:path>
            </a:pathLst>
          </a:cu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矩形 18">
            <a:extLst>
              <a:ext uri="{FF2B5EF4-FFF2-40B4-BE49-F238E27FC236}">
                <a16:creationId xmlns:a16="http://schemas.microsoft.com/office/drawing/2014/main" id="{A5708BFC-87A0-350B-72EB-B4D5C86D1DB8}"/>
              </a:ext>
            </a:extLst>
          </p:cNvPr>
          <p:cNvSpPr/>
          <p:nvPr userDrawn="1"/>
        </p:nvSpPr>
        <p:spPr>
          <a:xfrm>
            <a:off x="0" y="6356821"/>
            <a:ext cx="10227077" cy="482321"/>
          </a:xfrm>
          <a:prstGeom prst="rect">
            <a:avLst/>
          </a:prstGeom>
          <a:gradFill>
            <a:gsLst>
              <a:gs pos="0">
                <a:srgbClr val="182E7A">
                  <a:alpha val="0"/>
                </a:srgbClr>
              </a:gs>
              <a:gs pos="100000">
                <a:srgbClr val="182E7A"/>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6CD159BE-4FA0-85AF-9926-A45DD2A55053}"/>
              </a:ext>
            </a:extLst>
          </p:cNvPr>
          <p:cNvSpPr/>
          <p:nvPr userDrawn="1"/>
        </p:nvSpPr>
        <p:spPr>
          <a:xfrm>
            <a:off x="0" y="6268677"/>
            <a:ext cx="10227077" cy="45719"/>
          </a:xfrm>
          <a:prstGeom prst="rect">
            <a:avLst/>
          </a:prstGeom>
          <a:gradFill>
            <a:gsLst>
              <a:gs pos="0">
                <a:srgbClr val="182E7A">
                  <a:alpha val="0"/>
                </a:srgbClr>
              </a:gs>
              <a:gs pos="100000">
                <a:srgbClr val="182E7A"/>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45132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E0DB86-7AB7-2F44-88E3-375486825EA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126E9D2-BCF0-7A98-D217-86A4972E750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C9AE20-0069-4DFC-6476-8028D84236D5}"/>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5" name="页脚占位符 4">
            <a:extLst>
              <a:ext uri="{FF2B5EF4-FFF2-40B4-BE49-F238E27FC236}">
                <a16:creationId xmlns:a16="http://schemas.microsoft.com/office/drawing/2014/main" id="{4D7ED876-DD23-EB6F-EBAB-A00ACD1F5D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CC35813-0796-B543-7C82-BCCCC0883A5D}"/>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7" name="矩形 6">
            <a:extLst>
              <a:ext uri="{FF2B5EF4-FFF2-40B4-BE49-F238E27FC236}">
                <a16:creationId xmlns:a16="http://schemas.microsoft.com/office/drawing/2014/main" id="{C57F0A98-8FED-DA49-F699-FA63C930C01F}"/>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F3BCAFD-6B41-FFB2-F1B8-2455DF1C7BC4}"/>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415C8FD-49C5-33C5-7161-4209FEB581E9}"/>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文本&#10;&#10;AI 生成的内容可能不正确。">
            <a:extLst>
              <a:ext uri="{FF2B5EF4-FFF2-40B4-BE49-F238E27FC236}">
                <a16:creationId xmlns:a16="http://schemas.microsoft.com/office/drawing/2014/main" id="{0522D814-6785-C8FF-EF77-4799E4506F4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1" name="矩形 10">
            <a:extLst>
              <a:ext uri="{FF2B5EF4-FFF2-40B4-BE49-F238E27FC236}">
                <a16:creationId xmlns:a16="http://schemas.microsoft.com/office/drawing/2014/main" id="{D9738D6D-D44E-05F0-6C9D-4CB311AE86DB}"/>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89B3D65-20BD-3633-1E71-1F03735D6FC3}"/>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8">
            <a:extLst>
              <a:ext uri="{FF2B5EF4-FFF2-40B4-BE49-F238E27FC236}">
                <a16:creationId xmlns:a16="http://schemas.microsoft.com/office/drawing/2014/main" id="{AE1AA536-2FA7-8C6F-6E1F-6C7CF38D798B}"/>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169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CAAB25F-B1A4-22B6-2CD4-BCF7AA2919D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D665469-AAA1-1415-8942-8938010BF45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0B89E5-0DE9-1038-048D-114DB8591245}"/>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5" name="页脚占位符 4">
            <a:extLst>
              <a:ext uri="{FF2B5EF4-FFF2-40B4-BE49-F238E27FC236}">
                <a16:creationId xmlns:a16="http://schemas.microsoft.com/office/drawing/2014/main" id="{3221EEC6-33E6-B7E8-BDC5-0926097522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A93976-CA4C-C04E-D156-9FD910FA519B}"/>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7" name="矩形 6">
            <a:extLst>
              <a:ext uri="{FF2B5EF4-FFF2-40B4-BE49-F238E27FC236}">
                <a16:creationId xmlns:a16="http://schemas.microsoft.com/office/drawing/2014/main" id="{4B9C68A3-910B-6869-1933-E4B928C2E566}"/>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10505D1-6C46-7CF6-1B46-07B156AB6355}"/>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85B2AE57-225C-B0D3-C9AA-3897A3AD314D}"/>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文本&#10;&#10;AI 生成的内容可能不正确。">
            <a:extLst>
              <a:ext uri="{FF2B5EF4-FFF2-40B4-BE49-F238E27FC236}">
                <a16:creationId xmlns:a16="http://schemas.microsoft.com/office/drawing/2014/main" id="{815202EF-7881-1F91-8879-65110CD179D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1" name="矩形 10">
            <a:extLst>
              <a:ext uri="{FF2B5EF4-FFF2-40B4-BE49-F238E27FC236}">
                <a16:creationId xmlns:a16="http://schemas.microsoft.com/office/drawing/2014/main" id="{DFE7B31D-E09B-7B10-5B00-3AF30D733002}"/>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ECCAEBAE-84B8-8174-A059-6919F585B92D}"/>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8">
            <a:extLst>
              <a:ext uri="{FF2B5EF4-FFF2-40B4-BE49-F238E27FC236}">
                <a16:creationId xmlns:a16="http://schemas.microsoft.com/office/drawing/2014/main" id="{7FF79B4F-F2D4-7D95-69AC-F3306D595C2F}"/>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0834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8FEBEE-189E-B6CB-DD02-0353AB98B20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E1DB4A-D485-3697-352B-DD2ADAA5F6D9}"/>
              </a:ext>
            </a:extLst>
          </p:cNvPr>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72346E2-0A31-292D-BFDD-5F099B21F14E}"/>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5" name="页脚占位符 4">
            <a:extLst>
              <a:ext uri="{FF2B5EF4-FFF2-40B4-BE49-F238E27FC236}">
                <a16:creationId xmlns:a16="http://schemas.microsoft.com/office/drawing/2014/main" id="{87DE96AC-6653-739C-1278-9AB06E246A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A5334B5-A475-EB10-9A4D-35E6AB04BEAC}"/>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7" name="文本框 6">
            <a:extLst>
              <a:ext uri="{FF2B5EF4-FFF2-40B4-BE49-F238E27FC236}">
                <a16:creationId xmlns:a16="http://schemas.microsoft.com/office/drawing/2014/main" id="{D20C2FA6-C070-DD1E-1876-F223367F44A5}"/>
              </a:ext>
            </a:extLst>
          </p:cNvPr>
          <p:cNvSpPr txBox="1"/>
          <p:nvPr userDrawn="1"/>
        </p:nvSpPr>
        <p:spPr>
          <a:xfrm rot="18900000">
            <a:off x="-130666" y="2926239"/>
            <a:ext cx="5497417" cy="400110"/>
          </a:xfrm>
          <a:prstGeom prst="rect">
            <a:avLst/>
          </a:prstGeom>
          <a:noFill/>
          <a:ln>
            <a:noFill/>
          </a:ln>
        </p:spPr>
        <p:txBody>
          <a:bodyPr wrap="square" rtlCol="0">
            <a:spAutoFit/>
          </a:bodyPr>
          <a:lstStyle/>
          <a:p>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8" name="文本框 7">
            <a:extLst>
              <a:ext uri="{FF2B5EF4-FFF2-40B4-BE49-F238E27FC236}">
                <a16:creationId xmlns:a16="http://schemas.microsoft.com/office/drawing/2014/main" id="{9307A4FE-0450-A1AF-E84B-72B115D41D0F}"/>
              </a:ext>
            </a:extLst>
          </p:cNvPr>
          <p:cNvSpPr txBox="1"/>
          <p:nvPr userDrawn="1"/>
        </p:nvSpPr>
        <p:spPr>
          <a:xfrm rot="18900000">
            <a:off x="3328630" y="2926238"/>
            <a:ext cx="5497417" cy="400110"/>
          </a:xfrm>
          <a:prstGeom prst="rect">
            <a:avLst/>
          </a:prstGeom>
          <a:noFill/>
        </p:spPr>
        <p:txBody>
          <a:bodyPr wrap="square" rtlCol="0">
            <a:spAutoFit/>
          </a:bodyPr>
          <a:lstStyle/>
          <a:p>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9" name="文本框 8">
            <a:extLst>
              <a:ext uri="{FF2B5EF4-FFF2-40B4-BE49-F238E27FC236}">
                <a16:creationId xmlns:a16="http://schemas.microsoft.com/office/drawing/2014/main" id="{CA261B72-8217-79FD-A682-171E2521A67B}"/>
              </a:ext>
            </a:extLst>
          </p:cNvPr>
          <p:cNvSpPr txBox="1"/>
          <p:nvPr userDrawn="1"/>
        </p:nvSpPr>
        <p:spPr>
          <a:xfrm rot="18900000">
            <a:off x="7338770" y="2926237"/>
            <a:ext cx="5497417" cy="400110"/>
          </a:xfrm>
          <a:prstGeom prst="rect">
            <a:avLst/>
          </a:prstGeom>
          <a:noFill/>
        </p:spPr>
        <p:txBody>
          <a:bodyPr wrap="square" rtlCol="0">
            <a:spAutoFit/>
          </a:bodyPr>
          <a:lstStyle/>
          <a:p>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10" name="矩形 9">
            <a:extLst>
              <a:ext uri="{FF2B5EF4-FFF2-40B4-BE49-F238E27FC236}">
                <a16:creationId xmlns:a16="http://schemas.microsoft.com/office/drawing/2014/main" id="{FF4F16F5-26A2-3A53-37BB-C2C2343F6217}"/>
              </a:ext>
            </a:extLst>
          </p:cNvPr>
          <p:cNvSpPr/>
          <p:nvPr userDrawn="1"/>
        </p:nvSpPr>
        <p:spPr>
          <a:xfrm>
            <a:off x="64547" y="31809"/>
            <a:ext cx="9463598" cy="118051"/>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AEA004B-9471-FDE5-F209-86B237F99D1C}"/>
              </a:ext>
            </a:extLst>
          </p:cNvPr>
          <p:cNvSpPr/>
          <p:nvPr userDrawn="1"/>
        </p:nvSpPr>
        <p:spPr>
          <a:xfrm>
            <a:off x="10893283"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726326A6-97E3-71D8-CEDF-8D69DE05AF0B}"/>
              </a:ext>
            </a:extLst>
          </p:cNvPr>
          <p:cNvSpPr/>
          <p:nvPr userDrawn="1"/>
        </p:nvSpPr>
        <p:spPr>
          <a:xfrm>
            <a:off x="9634928"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文本&#10;&#10;AI 生成的内容可能不正确。">
            <a:extLst>
              <a:ext uri="{FF2B5EF4-FFF2-40B4-BE49-F238E27FC236}">
                <a16:creationId xmlns:a16="http://schemas.microsoft.com/office/drawing/2014/main" id="{25366FCA-E407-65CE-850E-1032D7BCD15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4" name="矩形 13">
            <a:extLst>
              <a:ext uri="{FF2B5EF4-FFF2-40B4-BE49-F238E27FC236}">
                <a16:creationId xmlns:a16="http://schemas.microsoft.com/office/drawing/2014/main" id="{5F794ED7-1414-F184-1020-0B5A1ED15AD9}"/>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3E4BC9D-6428-3832-FCB3-70152C5FA6EF}"/>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8">
            <a:extLst>
              <a:ext uri="{FF2B5EF4-FFF2-40B4-BE49-F238E27FC236}">
                <a16:creationId xmlns:a16="http://schemas.microsoft.com/office/drawing/2014/main" id="{D5DBF124-3009-494E-CE50-4EE0D653F646}"/>
              </a:ext>
            </a:extLst>
          </p:cNvPr>
          <p:cNvCxnSpPr>
            <a:cxnSpLocks/>
          </p:cNvCxnSpPr>
          <p:nvPr userDrawn="1"/>
        </p:nvCxnSpPr>
        <p:spPr>
          <a:xfrm>
            <a:off x="64547" y="189464"/>
            <a:ext cx="11980308"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0657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C0B08B-F415-7D15-C521-F8C6F1DF234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4E3A592-9BB2-896A-74D9-9AD6E04820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C453A6-B77A-9F7B-B66C-E24E369FF606}"/>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5" name="页脚占位符 4">
            <a:extLst>
              <a:ext uri="{FF2B5EF4-FFF2-40B4-BE49-F238E27FC236}">
                <a16:creationId xmlns:a16="http://schemas.microsoft.com/office/drawing/2014/main" id="{F2F185E6-D74A-A097-157E-4C19E6C65A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CBA460-4C3D-348B-11E4-BC3DF8C1EA51}"/>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7" name="矩形 6">
            <a:extLst>
              <a:ext uri="{FF2B5EF4-FFF2-40B4-BE49-F238E27FC236}">
                <a16:creationId xmlns:a16="http://schemas.microsoft.com/office/drawing/2014/main" id="{69D15891-45A6-3CB1-3B79-6A4298F7F9C0}"/>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F23B11C-3C30-033E-88AE-662E6828E2F3}"/>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A4DBB90F-F1B9-66D4-3C7A-810312881AD4}"/>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文本&#10;&#10;AI 生成的内容可能不正确。">
            <a:extLst>
              <a:ext uri="{FF2B5EF4-FFF2-40B4-BE49-F238E27FC236}">
                <a16:creationId xmlns:a16="http://schemas.microsoft.com/office/drawing/2014/main" id="{E2DDB2B4-311C-2961-DA02-FD47E8F9648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1" name="矩形 10">
            <a:extLst>
              <a:ext uri="{FF2B5EF4-FFF2-40B4-BE49-F238E27FC236}">
                <a16:creationId xmlns:a16="http://schemas.microsoft.com/office/drawing/2014/main" id="{7728655B-0CEB-52A6-DDC3-A8DE2CD57148}"/>
              </a:ext>
            </a:extLst>
          </p:cNvPr>
          <p:cNvSpPr/>
          <p:nvPr userDrawn="1"/>
        </p:nvSpPr>
        <p:spPr>
          <a:xfrm>
            <a:off x="1973590" y="6340119"/>
            <a:ext cx="997457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6B1E0F1F-8671-E17F-9CC5-ABF48B6898E3}"/>
              </a:ext>
            </a:extLst>
          </p:cNvPr>
          <p:cNvSpPr/>
          <p:nvPr userDrawn="1"/>
        </p:nvSpPr>
        <p:spPr>
          <a:xfrm>
            <a:off x="1973590" y="6239635"/>
            <a:ext cx="997457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8">
            <a:extLst>
              <a:ext uri="{FF2B5EF4-FFF2-40B4-BE49-F238E27FC236}">
                <a16:creationId xmlns:a16="http://schemas.microsoft.com/office/drawing/2014/main" id="{8759BD67-9856-5A30-E3D2-ED5FA3A95F12}"/>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5309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41CC0-7BEB-B81C-6D7D-2066F98480A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35C1D24-0A4B-7729-1A3E-E45CC3553F9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23E474C-8EB4-1EA0-F912-4A9F67DE882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E45A39F-0750-577D-C556-6527A56314C9}"/>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6" name="页脚占位符 5">
            <a:extLst>
              <a:ext uri="{FF2B5EF4-FFF2-40B4-BE49-F238E27FC236}">
                <a16:creationId xmlns:a16="http://schemas.microsoft.com/office/drawing/2014/main" id="{245A249C-E30C-33B8-2142-1EC0AF2AF3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B520CB1-0B60-CB9C-556E-9C3FB67E76BC}"/>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8" name="矩形 7">
            <a:extLst>
              <a:ext uri="{FF2B5EF4-FFF2-40B4-BE49-F238E27FC236}">
                <a16:creationId xmlns:a16="http://schemas.microsoft.com/office/drawing/2014/main" id="{C8681784-0D11-E0D2-C187-019537675012}"/>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BDB76009-50D2-EB07-5729-05BA54FE2114}"/>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5BAEEA96-27AE-3D4B-2F10-5A184954E898}"/>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文本&#10;&#10;AI 生成的内容可能不正确。">
            <a:extLst>
              <a:ext uri="{FF2B5EF4-FFF2-40B4-BE49-F238E27FC236}">
                <a16:creationId xmlns:a16="http://schemas.microsoft.com/office/drawing/2014/main" id="{B9E04923-8ECA-8799-BF2A-CA4C7A96744B}"/>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2" name="矩形 11">
            <a:extLst>
              <a:ext uri="{FF2B5EF4-FFF2-40B4-BE49-F238E27FC236}">
                <a16:creationId xmlns:a16="http://schemas.microsoft.com/office/drawing/2014/main" id="{4E62503F-8D61-EA33-06BC-B9AC112D5DE4}"/>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5EE59BD9-87A4-17D6-B8C2-DE7FE419DE82}"/>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8">
            <a:extLst>
              <a:ext uri="{FF2B5EF4-FFF2-40B4-BE49-F238E27FC236}">
                <a16:creationId xmlns:a16="http://schemas.microsoft.com/office/drawing/2014/main" id="{937C6CB4-E092-66C3-B47C-01685EC34500}"/>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0864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D0DBE-DD71-5003-8B64-D7A234AEC69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FE6FBB1-2C76-052A-20A9-7A3A110942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EAA9167-CD5C-3932-686E-A17071D3264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C19EEC9-CE61-8121-4A8F-DDD848C57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ADFD42-28EB-D72C-434C-C0B4BD94A6B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FE458A7-2541-E856-DF11-B61DF61F40A6}"/>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8" name="页脚占位符 7">
            <a:extLst>
              <a:ext uri="{FF2B5EF4-FFF2-40B4-BE49-F238E27FC236}">
                <a16:creationId xmlns:a16="http://schemas.microsoft.com/office/drawing/2014/main" id="{33BEB093-6BBB-6F2C-304D-AC4E2C52804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F6A82BA-D004-2DD1-5A5E-C76EA18AA0FE}"/>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10" name="矩形 9">
            <a:extLst>
              <a:ext uri="{FF2B5EF4-FFF2-40B4-BE49-F238E27FC236}">
                <a16:creationId xmlns:a16="http://schemas.microsoft.com/office/drawing/2014/main" id="{82D68D67-FD97-7635-83AE-29998B3BB4B3}"/>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14FCD634-CD2F-AD4D-AE77-ABFBB09EBF41}"/>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50D68C02-00F4-9E52-7035-C4D3372DBCF0}"/>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文本&#10;&#10;AI 生成的内容可能不正确。">
            <a:extLst>
              <a:ext uri="{FF2B5EF4-FFF2-40B4-BE49-F238E27FC236}">
                <a16:creationId xmlns:a16="http://schemas.microsoft.com/office/drawing/2014/main" id="{5B6C7504-ACEE-AE9D-A49B-AF481A67A7D3}"/>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4" name="矩形 13">
            <a:extLst>
              <a:ext uri="{FF2B5EF4-FFF2-40B4-BE49-F238E27FC236}">
                <a16:creationId xmlns:a16="http://schemas.microsoft.com/office/drawing/2014/main" id="{C29281D1-8D52-C87D-0BD0-9FA47C78CD0F}"/>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88D4A889-0993-B12D-C5C1-319AF269DC95}"/>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8">
            <a:extLst>
              <a:ext uri="{FF2B5EF4-FFF2-40B4-BE49-F238E27FC236}">
                <a16:creationId xmlns:a16="http://schemas.microsoft.com/office/drawing/2014/main" id="{7BC63873-11DD-317D-EE7E-3CDFABB78472}"/>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5322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7FCBA4-2509-E648-1F99-574F3653D29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0C40BD9-34B8-1F13-42B3-368DDBD350BA}"/>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4" name="页脚占位符 3">
            <a:extLst>
              <a:ext uri="{FF2B5EF4-FFF2-40B4-BE49-F238E27FC236}">
                <a16:creationId xmlns:a16="http://schemas.microsoft.com/office/drawing/2014/main" id="{5F8773E0-D5AF-51FA-F50B-4B8032D621C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C27400C-3960-FF13-FF2D-01DFDFC1988B}"/>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6" name="矩形 5">
            <a:extLst>
              <a:ext uri="{FF2B5EF4-FFF2-40B4-BE49-F238E27FC236}">
                <a16:creationId xmlns:a16="http://schemas.microsoft.com/office/drawing/2014/main" id="{3E3B4C4C-BC4A-1821-FBB1-F5932263636B}"/>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2E6D02C9-0009-F4FA-EC19-FE6A5622A28A}"/>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2678FB64-64DF-3E35-626F-2A70494AD678}"/>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文本&#10;&#10;AI 生成的内容可能不正确。">
            <a:extLst>
              <a:ext uri="{FF2B5EF4-FFF2-40B4-BE49-F238E27FC236}">
                <a16:creationId xmlns:a16="http://schemas.microsoft.com/office/drawing/2014/main" id="{EE9C7C79-AD14-CF52-54AE-DD209FB2B4A3}"/>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0" name="矩形 9">
            <a:extLst>
              <a:ext uri="{FF2B5EF4-FFF2-40B4-BE49-F238E27FC236}">
                <a16:creationId xmlns:a16="http://schemas.microsoft.com/office/drawing/2014/main" id="{6D378256-3449-13A2-6D8D-4B374ACB594D}"/>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06B4F67A-1254-A1C6-F5D1-5D7B03E8E71A}"/>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8">
            <a:extLst>
              <a:ext uri="{FF2B5EF4-FFF2-40B4-BE49-F238E27FC236}">
                <a16:creationId xmlns:a16="http://schemas.microsoft.com/office/drawing/2014/main" id="{9D757C47-E828-EF33-89DD-F1352303EBBC}"/>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3190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10CB7AC-75B4-43D9-85BC-8B53C024F74B}"/>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3" name="页脚占位符 2">
            <a:extLst>
              <a:ext uri="{FF2B5EF4-FFF2-40B4-BE49-F238E27FC236}">
                <a16:creationId xmlns:a16="http://schemas.microsoft.com/office/drawing/2014/main" id="{8C7FE5CB-9560-FE61-3A2F-BF7E8C2B3F8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CC37-76D8-CE09-AC53-11B4346E604D}"/>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5" name="矩形 4">
            <a:extLst>
              <a:ext uri="{FF2B5EF4-FFF2-40B4-BE49-F238E27FC236}">
                <a16:creationId xmlns:a16="http://schemas.microsoft.com/office/drawing/2014/main" id="{EEE35115-5DFD-1DFE-01AA-FE13ED1BED3C}"/>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71699B0E-3E5C-2A93-FE3B-B55C6C20A179}"/>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A75EB6A-BA8F-DFD6-358F-CAD63BC65490}"/>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文本&#10;&#10;AI 生成的内容可能不正确。">
            <a:extLst>
              <a:ext uri="{FF2B5EF4-FFF2-40B4-BE49-F238E27FC236}">
                <a16:creationId xmlns:a16="http://schemas.microsoft.com/office/drawing/2014/main" id="{40697FA8-7968-E2A2-31C7-09D67089A7E8}"/>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9" name="矩形 8">
            <a:extLst>
              <a:ext uri="{FF2B5EF4-FFF2-40B4-BE49-F238E27FC236}">
                <a16:creationId xmlns:a16="http://schemas.microsoft.com/office/drawing/2014/main" id="{F1E640E2-9D9F-50DF-AE93-BEDC48C01AF8}"/>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8524DE32-3008-61CA-C3CA-2206038C7607}"/>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8">
            <a:extLst>
              <a:ext uri="{FF2B5EF4-FFF2-40B4-BE49-F238E27FC236}">
                <a16:creationId xmlns:a16="http://schemas.microsoft.com/office/drawing/2014/main" id="{1A9E9879-7AD4-B907-7F5B-4115D0D56977}"/>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9250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FD98C-9306-5536-BED3-F111A22B54E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3276423-1C81-6344-9A3E-66BB524799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B29A652-5889-1D8A-0D3F-3DE777FBC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F528BBE-CD4D-627D-1A0B-054BB2637EA0}"/>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6" name="页脚占位符 5">
            <a:extLst>
              <a:ext uri="{FF2B5EF4-FFF2-40B4-BE49-F238E27FC236}">
                <a16:creationId xmlns:a16="http://schemas.microsoft.com/office/drawing/2014/main" id="{2427754A-BC66-A93C-7286-88BDD364826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CFD77A-41EE-2A65-5701-FBF538CC2324}"/>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8" name="矩形 7">
            <a:extLst>
              <a:ext uri="{FF2B5EF4-FFF2-40B4-BE49-F238E27FC236}">
                <a16:creationId xmlns:a16="http://schemas.microsoft.com/office/drawing/2014/main" id="{C08F8E8F-B36E-587A-EA17-3571451C41CB}"/>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859EB733-DC74-CD6E-CC06-F98D31502AC9}"/>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EDFCF171-BB2D-B336-FD9D-55F88CA9B539}"/>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文本&#10;&#10;AI 生成的内容可能不正确。">
            <a:extLst>
              <a:ext uri="{FF2B5EF4-FFF2-40B4-BE49-F238E27FC236}">
                <a16:creationId xmlns:a16="http://schemas.microsoft.com/office/drawing/2014/main" id="{7E5DE437-1474-6AEB-773F-CA2BED0AF6C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2" name="矩形 11">
            <a:extLst>
              <a:ext uri="{FF2B5EF4-FFF2-40B4-BE49-F238E27FC236}">
                <a16:creationId xmlns:a16="http://schemas.microsoft.com/office/drawing/2014/main" id="{461CAAD2-8C9A-6C36-6D17-34575E19542B}"/>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674BEADF-3525-30E0-AD17-7818F291D23C}"/>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8">
            <a:extLst>
              <a:ext uri="{FF2B5EF4-FFF2-40B4-BE49-F238E27FC236}">
                <a16:creationId xmlns:a16="http://schemas.microsoft.com/office/drawing/2014/main" id="{78DE9F65-759C-5AB7-DB84-7606F9717616}"/>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3598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36BED4-9145-EF89-4EF0-27A23DEA9E9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B74D724-6CBE-59A6-2EBF-2448EB1B9D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78B530-BA25-B2B6-3BFD-7C46336C58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9F851B-BBBE-30B3-1E4D-51F3D6E20770}"/>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6" name="页脚占位符 5">
            <a:extLst>
              <a:ext uri="{FF2B5EF4-FFF2-40B4-BE49-F238E27FC236}">
                <a16:creationId xmlns:a16="http://schemas.microsoft.com/office/drawing/2014/main" id="{033E5950-0471-B87D-E5B4-F205F947B6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5E3EE4-6C0F-2649-4860-D923121D8194}"/>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8" name="矩形 7">
            <a:extLst>
              <a:ext uri="{FF2B5EF4-FFF2-40B4-BE49-F238E27FC236}">
                <a16:creationId xmlns:a16="http://schemas.microsoft.com/office/drawing/2014/main" id="{FDB2BEAE-DD5E-FEE8-8A3C-310CC8C794B2}"/>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DC36110-6F38-A028-2F33-68405DEEDA9F}"/>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F6B888EB-09CC-B96E-3D7F-283D06622654}"/>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文本&#10;&#10;AI 生成的内容可能不正确。">
            <a:extLst>
              <a:ext uri="{FF2B5EF4-FFF2-40B4-BE49-F238E27FC236}">
                <a16:creationId xmlns:a16="http://schemas.microsoft.com/office/drawing/2014/main" id="{01296A22-519D-BFA6-94ED-E1FB3CE1032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2" name="矩形 11">
            <a:extLst>
              <a:ext uri="{FF2B5EF4-FFF2-40B4-BE49-F238E27FC236}">
                <a16:creationId xmlns:a16="http://schemas.microsoft.com/office/drawing/2014/main" id="{BBF3755D-81ED-210F-2480-884CEFF4585A}"/>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B07C1FDA-13BE-832F-FA32-AFC47EBFC2DC}"/>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8">
            <a:extLst>
              <a:ext uri="{FF2B5EF4-FFF2-40B4-BE49-F238E27FC236}">
                <a16:creationId xmlns:a16="http://schemas.microsoft.com/office/drawing/2014/main" id="{4ED08853-9DAA-5A9D-F21E-74CDC66E62A0}"/>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3881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16170BC-987D-8900-209E-7C85C660F7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7A76173-B9AF-142E-9957-F6B0D7EF25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220C2-5514-A266-EF37-6D7C93ED9A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4CEA41-311A-413F-9C61-A526BAF207DC}" type="datetimeFigureOut">
              <a:rPr lang="zh-CN" altLang="en-US" smtClean="0"/>
              <a:t>2026/4/25</a:t>
            </a:fld>
            <a:endParaRPr lang="zh-CN" altLang="en-US"/>
          </a:p>
        </p:txBody>
      </p:sp>
      <p:sp>
        <p:nvSpPr>
          <p:cNvPr id="5" name="页脚占位符 4">
            <a:extLst>
              <a:ext uri="{FF2B5EF4-FFF2-40B4-BE49-F238E27FC236}">
                <a16:creationId xmlns:a16="http://schemas.microsoft.com/office/drawing/2014/main" id="{FE2B6050-6498-1829-5371-C38E641BA9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EA1F9507-6DFD-5C67-C54A-7934EA1C50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552D9D-6EDE-47CD-A303-43586C820596}" type="slidenum">
              <a:rPr lang="zh-CN" altLang="en-US" smtClean="0"/>
              <a:t>‹#›</a:t>
            </a:fld>
            <a:endParaRPr lang="zh-CN" altLang="en-US"/>
          </a:p>
        </p:txBody>
      </p:sp>
    </p:spTree>
    <p:extLst>
      <p:ext uri="{BB962C8B-B14F-4D97-AF65-F5344CB8AC3E}">
        <p14:creationId xmlns:p14="http://schemas.microsoft.com/office/powerpoint/2010/main" val="1918760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bilibili.com/video/BV1Ys421T7x8/?spm_id_from=333.337.search-card.all.click&amp;vd_source=040b1f2c30369f6dd9620f17458f1981" TargetMode="External"/><Relationship Id="rId5" Type="http://schemas.openxmlformats.org/officeDocument/2006/relationships/image" Target="../media/image24.png"/><Relationship Id="rId4" Type="http://schemas.openxmlformats.org/officeDocument/2006/relationships/hyperlink" Target="https://www.bilibili.com/video/BV1m4GhzEER3/?spm_id_from=333.337.search-card.all.clic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标题 44">
            <a:extLst>
              <a:ext uri="{FF2B5EF4-FFF2-40B4-BE49-F238E27FC236}">
                <a16:creationId xmlns:a16="http://schemas.microsoft.com/office/drawing/2014/main" id="{A3738185-2EF2-A8B9-3D5C-A1DC295B9918}"/>
              </a:ext>
            </a:extLst>
          </p:cNvPr>
          <p:cNvSpPr>
            <a:spLocks noGrp="1"/>
          </p:cNvSpPr>
          <p:nvPr>
            <p:ph type="ctrTitle"/>
          </p:nvPr>
        </p:nvSpPr>
        <p:spPr>
          <a:xfrm>
            <a:off x="1524000" y="2433542"/>
            <a:ext cx="9144000" cy="670561"/>
          </a:xfrm>
        </p:spPr>
        <p:txBody>
          <a:bodyPr>
            <a:normAutofit/>
          </a:bodyPr>
          <a:lstStyle/>
          <a:p>
            <a:r>
              <a:rPr lang="zh-CN" altLang="en-US" sz="4000" b="1" dirty="0">
                <a:latin typeface="Arial" panose="020B0604020202020204" pitchFamily="34" charset="0"/>
                <a:ea typeface="微软雅黑" panose="020B0503020204020204" pitchFamily="34" charset="-122"/>
              </a:rPr>
              <a:t>多源城市数据分析与实践</a:t>
            </a:r>
            <a:endParaRPr lang="zh-CN" altLang="en-US" sz="4000" dirty="0">
              <a:latin typeface="Arial" panose="020B0604020202020204" pitchFamily="34" charset="0"/>
              <a:ea typeface="微软雅黑" panose="020B0503020204020204" pitchFamily="34" charset="-122"/>
            </a:endParaRPr>
          </a:p>
        </p:txBody>
      </p:sp>
      <p:sp>
        <p:nvSpPr>
          <p:cNvPr id="47" name="矩形 259">
            <a:extLst>
              <a:ext uri="{FF2B5EF4-FFF2-40B4-BE49-F238E27FC236}">
                <a16:creationId xmlns:a16="http://schemas.microsoft.com/office/drawing/2014/main" id="{C0163CCE-8F88-531B-948C-1EC649ED75CE}"/>
              </a:ext>
            </a:extLst>
          </p:cNvPr>
          <p:cNvSpPr>
            <a:spLocks noGrp="1" noChangeArrowheads="1"/>
          </p:cNvSpPr>
          <p:nvPr>
            <p:ph type="subTitle" idx="1"/>
          </p:nvPr>
        </p:nvSpPr>
        <p:spPr bwMode="auto">
          <a:xfrm>
            <a:off x="2660374" y="4202407"/>
            <a:ext cx="6871252" cy="3046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2200" b="1" dirty="0">
                <a:solidFill>
                  <a:srgbClr val="023A75"/>
                </a:solidFill>
                <a:latin typeface="Arial" panose="020B0604020202020204" pitchFamily="34" charset="0"/>
                <a:cs typeface="Arial" panose="020B0604020202020204" pitchFamily="34" charset="0"/>
              </a:rPr>
              <a:t>第九周：教程 第六章 专题研究</a:t>
            </a:r>
            <a:r>
              <a:rPr lang="en-US" altLang="zh-CN" sz="2200" b="1" dirty="0">
                <a:solidFill>
                  <a:srgbClr val="023A75"/>
                </a:solidFill>
                <a:latin typeface="Arial" panose="020B0604020202020204" pitchFamily="34" charset="0"/>
                <a:cs typeface="Arial" panose="020B0604020202020204" pitchFamily="34" charset="0"/>
              </a:rPr>
              <a:t>1</a:t>
            </a:r>
            <a:r>
              <a:rPr lang="zh-CN" altLang="en-US" sz="2200" b="1" dirty="0">
                <a:solidFill>
                  <a:srgbClr val="023A75"/>
                </a:solidFill>
                <a:latin typeface="Arial" panose="020B0604020202020204" pitchFamily="34" charset="0"/>
                <a:cs typeface="Arial" panose="020B0604020202020204" pitchFamily="34" charset="0"/>
              </a:rPr>
              <a:t> 重点解析 </a:t>
            </a:r>
            <a:endParaRPr lang="en-GB" altLang="zh-CN" sz="2200" b="1" dirty="0">
              <a:solidFill>
                <a:srgbClr val="023A75"/>
              </a:solidFill>
              <a:latin typeface="Arial" panose="020B0604020202020204" pitchFamily="34" charset="0"/>
              <a:cs typeface="Arial" panose="020B0604020202020204" pitchFamily="34" charset="0"/>
            </a:endParaRPr>
          </a:p>
        </p:txBody>
      </p:sp>
      <p:sp>
        <p:nvSpPr>
          <p:cNvPr id="50" name="文本框 49">
            <a:extLst>
              <a:ext uri="{FF2B5EF4-FFF2-40B4-BE49-F238E27FC236}">
                <a16:creationId xmlns:a16="http://schemas.microsoft.com/office/drawing/2014/main" id="{1DCE0DA2-9B54-02A9-34D4-C5B4429018C7}"/>
              </a:ext>
            </a:extLst>
          </p:cNvPr>
          <p:cNvSpPr txBox="1"/>
          <p:nvPr/>
        </p:nvSpPr>
        <p:spPr>
          <a:xfrm>
            <a:off x="1123739" y="5605411"/>
            <a:ext cx="2310341" cy="369332"/>
          </a:xfrm>
          <a:prstGeom prst="rect">
            <a:avLst/>
          </a:prstGeom>
          <a:noFill/>
        </p:spPr>
        <p:txBody>
          <a:bodyPr wrap="square">
            <a:spAutoFit/>
          </a:bodyPr>
          <a:lstStyle/>
          <a:p>
            <a:pPr algn="l">
              <a:buNone/>
            </a:pPr>
            <a:r>
              <a:rPr lang="zh-CN" altLang="en-US" sz="1800" b="1" dirty="0">
                <a:solidFill>
                  <a:srgbClr val="023A75"/>
                </a:solidFill>
                <a:latin typeface="Arial" panose="020B0604020202020204" pitchFamily="34" charset="0"/>
                <a:cs typeface="Arial" panose="020B0604020202020204" pitchFamily="34" charset="0"/>
              </a:rPr>
              <a:t>主讲人：刘贇喆 博士</a:t>
            </a:r>
            <a:endParaRPr lang="en-GB" altLang="zh-CN" sz="1800" b="1" dirty="0">
              <a:solidFill>
                <a:srgbClr val="023A75"/>
              </a:solidFill>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6800C564-9B05-0AFE-367B-2CBE36F41FA6}"/>
              </a:ext>
            </a:extLst>
          </p:cNvPr>
          <p:cNvSpPr txBox="1"/>
          <p:nvPr/>
        </p:nvSpPr>
        <p:spPr>
          <a:xfrm>
            <a:off x="4241800" y="5605411"/>
            <a:ext cx="3708400" cy="369332"/>
          </a:xfrm>
          <a:prstGeom prst="rect">
            <a:avLst/>
          </a:prstGeom>
          <a:noFill/>
        </p:spPr>
        <p:txBody>
          <a:bodyPr wrap="square">
            <a:spAutoFit/>
          </a:bodyPr>
          <a:lstStyle/>
          <a:p>
            <a:r>
              <a:rPr lang="zh-CN" altLang="en-US" sz="1800" b="1" dirty="0">
                <a:solidFill>
                  <a:srgbClr val="023A75"/>
                </a:solidFill>
                <a:latin typeface="Arial" panose="020B0604020202020204" pitchFamily="34" charset="0"/>
                <a:cs typeface="Arial" panose="020B0604020202020204" pitchFamily="34" charset="0"/>
              </a:rPr>
              <a:t>单位：华东师范大学 社会发展学院</a:t>
            </a:r>
            <a:endParaRPr lang="zh-CN" altLang="en-US" dirty="0"/>
          </a:p>
        </p:txBody>
      </p:sp>
      <p:sp>
        <p:nvSpPr>
          <p:cNvPr id="54" name="文本框 53">
            <a:extLst>
              <a:ext uri="{FF2B5EF4-FFF2-40B4-BE49-F238E27FC236}">
                <a16:creationId xmlns:a16="http://schemas.microsoft.com/office/drawing/2014/main" id="{B5E05BAB-6EA6-E68B-27AC-F9C80C67585F}"/>
              </a:ext>
            </a:extLst>
          </p:cNvPr>
          <p:cNvSpPr txBox="1"/>
          <p:nvPr/>
        </p:nvSpPr>
        <p:spPr>
          <a:xfrm>
            <a:off x="8819917" y="5605411"/>
            <a:ext cx="2814320" cy="369332"/>
          </a:xfrm>
          <a:prstGeom prst="rect">
            <a:avLst/>
          </a:prstGeom>
          <a:noFill/>
        </p:spPr>
        <p:txBody>
          <a:bodyPr wrap="square">
            <a:spAutoFit/>
          </a:bodyPr>
          <a:lstStyle/>
          <a:p>
            <a:pPr algn="l">
              <a:buNone/>
            </a:pPr>
            <a:r>
              <a:rPr lang="zh-CN" altLang="en-US" sz="1800" b="1" dirty="0">
                <a:solidFill>
                  <a:srgbClr val="023A75"/>
                </a:solidFill>
                <a:latin typeface="Arial" panose="020B0604020202020204" pitchFamily="34" charset="0"/>
                <a:cs typeface="Arial" panose="020B0604020202020204" pitchFamily="34" charset="0"/>
              </a:rPr>
              <a:t>职务：人口学 副教授</a:t>
            </a:r>
            <a:endParaRPr lang="en-GB" altLang="zh-CN" sz="1800" b="1" dirty="0">
              <a:solidFill>
                <a:srgbClr val="023A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4608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78610-CB40-95F8-73F4-55A1CE3D4272}"/>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A68BDA44-F7FD-BF15-83EF-D2796E50E75B}"/>
              </a:ext>
            </a:extLst>
          </p:cNvPr>
          <p:cNvSpPr txBox="1"/>
          <p:nvPr/>
        </p:nvSpPr>
        <p:spPr>
          <a:xfrm>
            <a:off x="728957" y="2585009"/>
            <a:ext cx="5367044" cy="3416320"/>
          </a:xfrm>
          <a:prstGeom prst="rect">
            <a:avLst/>
          </a:prstGeom>
          <a:noFill/>
        </p:spPr>
        <p:txBody>
          <a:bodyPr wrap="square">
            <a:spAutoFit/>
          </a:bodyPr>
          <a:lstStyle/>
          <a:p>
            <a:pPr lvl="0" defTabSz="864108">
              <a:defRPr/>
            </a:pPr>
            <a:r>
              <a:rPr lang="zh-CN" altLang="en-US" sz="2000" b="1" dirty="0">
                <a:latin typeface="Arial" panose="020B0604020202020204" pitchFamily="34" charset="0"/>
                <a:ea typeface="微软雅黑" panose="020B0503020204020204" pitchFamily="34" charset="-122"/>
                <a:cs typeface="Times New Roman" panose="02020603050405020304" pitchFamily="18" charset="0"/>
              </a:rPr>
              <a:t>网络不仅看 “谁与谁”相连</a:t>
            </a:r>
            <a:endParaRPr lang="en-US" altLang="zh-CN" sz="2000" b="1"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谁</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最重要</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哪些节点</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很孤立</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网络是否分为几个</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社群</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谁</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桥接</a:t>
            </a:r>
            <a:r>
              <a:rPr lang="zh-CN" altLang="en-US" b="1" dirty="0">
                <a:latin typeface="Arial" panose="020B0604020202020204" pitchFamily="34" charset="0"/>
                <a:ea typeface="微软雅黑" panose="020B0503020204020204" pitchFamily="34" charset="-122"/>
                <a:cs typeface="Times New Roman" panose="02020603050405020304" pitchFamily="18" charset="0"/>
              </a:rPr>
              <a:t>了不同群体？</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en-GB" altLang="zh-CN"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标题 7">
            <a:extLst>
              <a:ext uri="{FF2B5EF4-FFF2-40B4-BE49-F238E27FC236}">
                <a16:creationId xmlns:a16="http://schemas.microsoft.com/office/drawing/2014/main" id="{79003F74-47C3-C5F5-E72E-CCE0596F9F27}"/>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07567962-639D-4E40-F0CC-199D37E496A5}"/>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网络结构视角</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Structural</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Perspective</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of</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Networks</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2" name="Picture 8" descr="Council of Ministers meeting passed 'Social Network Operation Guideline  2080' - Patrikapress">
            <a:extLst>
              <a:ext uri="{FF2B5EF4-FFF2-40B4-BE49-F238E27FC236}">
                <a16:creationId xmlns:a16="http://schemas.microsoft.com/office/drawing/2014/main" id="{9CFC3BF7-E93C-8A76-C1DB-15869FDF4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550" y="1962544"/>
            <a:ext cx="4530413" cy="307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707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9A3F7-0A39-64B6-7087-889DCF024079}"/>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18F5A5A7-3AF6-A9B2-3B79-297D73783B46}"/>
              </a:ext>
            </a:extLst>
          </p:cNvPr>
          <p:cNvSpPr txBox="1"/>
          <p:nvPr/>
        </p:nvSpPr>
        <p:spPr>
          <a:xfrm>
            <a:off x="728956" y="2351782"/>
            <a:ext cx="10058107" cy="1292662"/>
          </a:xfrm>
          <a:prstGeom prst="rect">
            <a:avLst/>
          </a:prstGeom>
          <a:noFill/>
        </p:spPr>
        <p:txBody>
          <a:bodyPr wrap="square">
            <a:spAutoFit/>
          </a:bodyPr>
          <a:lstStyle/>
          <a:p>
            <a:pPr defTabSz="864108">
              <a:defRPr/>
            </a:pPr>
            <a:r>
              <a:rPr lang="zh-CN" altLang="en-US" sz="2000" b="1" dirty="0">
                <a:latin typeface="Arial" panose="020B0604020202020204" pitchFamily="34" charset="0"/>
                <a:ea typeface="微软雅黑" panose="020B0503020204020204" pitchFamily="34" charset="-122"/>
                <a:cs typeface="Times New Roman" panose="02020603050405020304" pitchFamily="18" charset="0"/>
              </a:rPr>
              <a:t>整个网络的结构特征</a:t>
            </a:r>
            <a:endParaRPr lang="en-US" altLang="zh-CN" sz="2000" b="1" dirty="0">
              <a:latin typeface="Arial" panose="020B0604020202020204" pitchFamily="34" charset="0"/>
              <a:ea typeface="微软雅黑" panose="020B0503020204020204" pitchFamily="34" charset="-122"/>
              <a:cs typeface="Times New Roman" panose="02020603050405020304" pitchFamily="18" charset="0"/>
            </a:endParaRPr>
          </a:p>
          <a:p>
            <a:pPr defTabSz="864108">
              <a:defRPr/>
            </a:pPr>
            <a:br>
              <a:rPr lang="en-US" altLang="zh-CN" sz="2000" b="1" dirty="0">
                <a:latin typeface="Arial" panose="020B0604020202020204" pitchFamily="34" charset="0"/>
                <a:ea typeface="微软雅黑" panose="020B0503020204020204" pitchFamily="34" charset="-122"/>
                <a:cs typeface="Times New Roman" panose="02020603050405020304" pitchFamily="18" charset="0"/>
              </a:rPr>
            </a:br>
            <a:r>
              <a:rPr lang="zh-CN" altLang="en-US" dirty="0">
                <a:latin typeface="Arial" panose="020B0604020202020204" pitchFamily="34" charset="0"/>
                <a:ea typeface="微软雅黑" panose="020B0503020204020204" pitchFamily="34" charset="-122"/>
                <a:cs typeface="Times New Roman" panose="02020603050405020304" pitchFamily="18" charset="0"/>
              </a:rPr>
              <a:t>从整体层面描述一个网络的规模、紧密程度、分群结构与离散程度。</a:t>
            </a:r>
          </a:p>
          <a:p>
            <a:pPr defTabSz="864108">
              <a:defRPr/>
            </a:pPr>
            <a:endParaRPr lang="en-US" altLang="zh-CN" sz="2000"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标题 7">
            <a:extLst>
              <a:ext uri="{FF2B5EF4-FFF2-40B4-BE49-F238E27FC236}">
                <a16:creationId xmlns:a16="http://schemas.microsoft.com/office/drawing/2014/main" id="{E582237E-0E70-C127-EF04-ADB13C1DD06C}"/>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D30275F5-3495-BDF8-74A4-FB4395F2B369}"/>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整体网络测度</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Global</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Network</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Measures</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2" name="Picture 2" descr="What are the differences between degree and betweenness centrality? -  MetaboAnalyst - OmicsForum">
            <a:extLst>
              <a:ext uri="{FF2B5EF4-FFF2-40B4-BE49-F238E27FC236}">
                <a16:creationId xmlns:a16="http://schemas.microsoft.com/office/drawing/2014/main" id="{3BD26F9C-D7CF-58A0-A20A-CB1433A2A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464" y="721042"/>
            <a:ext cx="2529127" cy="27346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表格 5">
            <a:extLst>
              <a:ext uri="{FF2B5EF4-FFF2-40B4-BE49-F238E27FC236}">
                <a16:creationId xmlns:a16="http://schemas.microsoft.com/office/drawing/2014/main" id="{FAF233D4-B0E0-BB3C-D214-F823F8D9A9CA}"/>
              </a:ext>
            </a:extLst>
          </p:cNvPr>
          <p:cNvGraphicFramePr>
            <a:graphicFrameLocks noGrp="1"/>
          </p:cNvGraphicFramePr>
          <p:nvPr>
            <p:extLst>
              <p:ext uri="{D42A27DB-BD31-4B8C-83A1-F6EECF244321}">
                <p14:modId xmlns:p14="http://schemas.microsoft.com/office/powerpoint/2010/main" val="103905780"/>
              </p:ext>
            </p:extLst>
          </p:nvPr>
        </p:nvGraphicFramePr>
        <p:xfrm>
          <a:off x="961177" y="3743706"/>
          <a:ext cx="10269643" cy="1854200"/>
        </p:xfrm>
        <a:graphic>
          <a:graphicData uri="http://schemas.openxmlformats.org/drawingml/2006/table">
            <a:tbl>
              <a:tblPr firstRow="1" bandRow="1">
                <a:tableStyleId>{5C22544A-7EE6-4342-B048-85BDC9FD1C3A}</a:tableStyleId>
              </a:tblPr>
              <a:tblGrid>
                <a:gridCol w="3886517">
                  <a:extLst>
                    <a:ext uri="{9D8B030D-6E8A-4147-A177-3AD203B41FA5}">
                      <a16:colId xmlns:a16="http://schemas.microsoft.com/office/drawing/2014/main" val="3211102417"/>
                    </a:ext>
                  </a:extLst>
                </a:gridCol>
                <a:gridCol w="2709333">
                  <a:extLst>
                    <a:ext uri="{9D8B030D-6E8A-4147-A177-3AD203B41FA5}">
                      <a16:colId xmlns:a16="http://schemas.microsoft.com/office/drawing/2014/main" val="1046638659"/>
                    </a:ext>
                  </a:extLst>
                </a:gridCol>
                <a:gridCol w="3673793">
                  <a:extLst>
                    <a:ext uri="{9D8B030D-6E8A-4147-A177-3AD203B41FA5}">
                      <a16:colId xmlns:a16="http://schemas.microsoft.com/office/drawing/2014/main" val="3436739587"/>
                    </a:ext>
                  </a:extLst>
                </a:gridCol>
              </a:tblGrid>
              <a:tr h="370840">
                <a:tc>
                  <a:txBody>
                    <a:bodyPr/>
                    <a:lstStyle/>
                    <a:p>
                      <a:pPr algn="ctr"/>
                      <a:r>
                        <a:rPr lang="zh-CN" altLang="en-US" dirty="0"/>
                        <a:t>测度</a:t>
                      </a:r>
                    </a:p>
                  </a:txBody>
                  <a:tcPr anchor="ctr"/>
                </a:tc>
                <a:tc>
                  <a:txBody>
                    <a:bodyPr/>
                    <a:lstStyle/>
                    <a:p>
                      <a:pPr algn="ctr"/>
                      <a:r>
                        <a:rPr lang="zh-CN" altLang="en-US" dirty="0"/>
                        <a:t>关注问题</a:t>
                      </a:r>
                    </a:p>
                  </a:txBody>
                  <a:tcPr anchor="ctr"/>
                </a:tc>
                <a:tc>
                  <a:txBody>
                    <a:bodyPr/>
                    <a:lstStyle/>
                    <a:p>
                      <a:pPr algn="ctr"/>
                      <a:r>
                        <a:rPr lang="zh-CN" altLang="en-US" dirty="0"/>
                        <a:t>简单解释</a:t>
                      </a:r>
                    </a:p>
                  </a:txBody>
                  <a:tcPr anchor="ctr"/>
                </a:tc>
                <a:extLst>
                  <a:ext uri="{0D108BD9-81ED-4DB2-BD59-A6C34878D82A}">
                    <a16:rowId xmlns:a16="http://schemas.microsoft.com/office/drawing/2014/main" val="1859617847"/>
                  </a:ext>
                </a:extLst>
              </a:tr>
              <a:tr h="370840">
                <a:tc>
                  <a:txBody>
                    <a:bodyPr/>
                    <a:lstStyle/>
                    <a:p>
                      <a:pPr algn="ctr"/>
                      <a:r>
                        <a:rPr lang="zh-CN" altLang="en-US" dirty="0"/>
                        <a:t>网络规模 （</a:t>
                      </a:r>
                      <a:r>
                        <a:rPr lang="en-US" altLang="zh-CN" dirty="0"/>
                        <a:t>Network</a:t>
                      </a:r>
                      <a:r>
                        <a:rPr lang="zh-CN" altLang="en-US" dirty="0"/>
                        <a:t> </a:t>
                      </a:r>
                      <a:r>
                        <a:rPr lang="en-US" altLang="zh-CN" dirty="0"/>
                        <a:t>Size</a:t>
                      </a:r>
                      <a:r>
                        <a:rPr lang="zh-CN" altLang="en-US" dirty="0"/>
                        <a:t>）</a:t>
                      </a:r>
                    </a:p>
                  </a:txBody>
                  <a:tcPr anchor="ctr"/>
                </a:tc>
                <a:tc>
                  <a:txBody>
                    <a:bodyPr/>
                    <a:lstStyle/>
                    <a:p>
                      <a:pPr algn="ctr"/>
                      <a:r>
                        <a:rPr lang="zh-CN" altLang="en-US" dirty="0"/>
                        <a:t>网络有多大</a:t>
                      </a:r>
                    </a:p>
                  </a:txBody>
                  <a:tcPr anchor="ctr"/>
                </a:tc>
                <a:tc>
                  <a:txBody>
                    <a:bodyPr/>
                    <a:lstStyle/>
                    <a:p>
                      <a:pPr algn="ctr"/>
                      <a:r>
                        <a:rPr lang="zh-CN" altLang="en-US" dirty="0"/>
                        <a:t>多少个节点与连边</a:t>
                      </a:r>
                    </a:p>
                  </a:txBody>
                  <a:tcPr anchor="ctr"/>
                </a:tc>
                <a:extLst>
                  <a:ext uri="{0D108BD9-81ED-4DB2-BD59-A6C34878D82A}">
                    <a16:rowId xmlns:a16="http://schemas.microsoft.com/office/drawing/2014/main" val="357019639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网络密度 （</a:t>
                      </a:r>
                      <a:r>
                        <a:rPr lang="en-US" altLang="zh-CN" dirty="0"/>
                        <a:t>Network</a:t>
                      </a:r>
                      <a:r>
                        <a:rPr lang="zh-CN" altLang="en-US" dirty="0"/>
                        <a:t> </a:t>
                      </a:r>
                      <a:r>
                        <a:rPr lang="en-US" altLang="zh-CN" dirty="0"/>
                        <a:t>Density</a:t>
                      </a:r>
                      <a:r>
                        <a:rPr lang="zh-CN" altLang="en-US" dirty="0"/>
                        <a:t>）</a:t>
                      </a:r>
                    </a:p>
                  </a:txBody>
                  <a:tcPr anchor="ctr"/>
                </a:tc>
                <a:tc>
                  <a:txBody>
                    <a:bodyPr/>
                    <a:lstStyle/>
                    <a:p>
                      <a:pPr algn="ctr"/>
                      <a:r>
                        <a:rPr lang="zh-CN" altLang="en-US" dirty="0"/>
                        <a:t>连接有多紧密</a:t>
                      </a:r>
                    </a:p>
                  </a:txBody>
                  <a:tcPr anchor="ctr"/>
                </a:tc>
                <a:tc>
                  <a:txBody>
                    <a:bodyPr/>
                    <a:lstStyle/>
                    <a:p>
                      <a:pPr algn="ctr"/>
                      <a:r>
                        <a:rPr lang="zh-CN" altLang="en-US" dirty="0"/>
                        <a:t>实际连边与理论连边的比例</a:t>
                      </a:r>
                    </a:p>
                  </a:txBody>
                  <a:tcPr anchor="ctr"/>
                </a:tc>
                <a:extLst>
                  <a:ext uri="{0D108BD9-81ED-4DB2-BD59-A6C34878D82A}">
                    <a16:rowId xmlns:a16="http://schemas.microsoft.com/office/drawing/2014/main" val="367802066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模块度 （</a:t>
                      </a:r>
                      <a:r>
                        <a:rPr lang="en-US" altLang="zh-CN" dirty="0"/>
                        <a:t>Modularity</a:t>
                      </a:r>
                      <a:r>
                        <a:rPr lang="zh-CN" altLang="en-US" dirty="0"/>
                        <a:t>）</a:t>
                      </a:r>
                    </a:p>
                  </a:txBody>
                  <a:tcPr anchor="ctr"/>
                </a:tc>
                <a:tc>
                  <a:txBody>
                    <a:bodyPr/>
                    <a:lstStyle/>
                    <a:p>
                      <a:pPr algn="ctr"/>
                      <a:r>
                        <a:rPr lang="zh-CN" altLang="en-US" dirty="0"/>
                        <a:t>是否有明显社群</a:t>
                      </a:r>
                    </a:p>
                  </a:txBody>
                  <a:tcPr anchor="ctr"/>
                </a:tc>
                <a:tc>
                  <a:txBody>
                    <a:bodyPr/>
                    <a:lstStyle/>
                    <a:p>
                      <a:pPr algn="ctr"/>
                      <a:r>
                        <a:rPr lang="zh-CN" altLang="en-US" dirty="0"/>
                        <a:t>群体内部连接多，群体之间连接少</a:t>
                      </a:r>
                    </a:p>
                  </a:txBody>
                  <a:tcPr anchor="ctr"/>
                </a:tc>
                <a:extLst>
                  <a:ext uri="{0D108BD9-81ED-4DB2-BD59-A6C34878D82A}">
                    <a16:rowId xmlns:a16="http://schemas.microsoft.com/office/drawing/2014/main" val="324956169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离散</a:t>
                      </a:r>
                      <a:r>
                        <a:rPr lang="en-US" altLang="zh-CN" dirty="0"/>
                        <a:t>/</a:t>
                      </a:r>
                      <a:r>
                        <a:rPr lang="zh-CN" altLang="en-US" dirty="0"/>
                        <a:t>碎片化程度 （</a:t>
                      </a:r>
                      <a:r>
                        <a:rPr lang="en-US" altLang="zh-CN" dirty="0"/>
                        <a:t>Fragmentation</a:t>
                      </a:r>
                      <a:r>
                        <a:rPr lang="zh-CN" altLang="en-US" dirty="0"/>
                        <a:t>）</a:t>
                      </a:r>
                    </a:p>
                  </a:txBody>
                  <a:tcPr anchor="ctr"/>
                </a:tc>
                <a:tc>
                  <a:txBody>
                    <a:bodyPr/>
                    <a:lstStyle/>
                    <a:p>
                      <a:pPr algn="ctr"/>
                      <a:r>
                        <a:rPr lang="zh-CN" altLang="en-US" dirty="0"/>
                        <a:t>分散或断裂</a:t>
                      </a:r>
                    </a:p>
                  </a:txBody>
                  <a:tcPr anchor="ctr"/>
                </a:tc>
                <a:tc>
                  <a:txBody>
                    <a:bodyPr/>
                    <a:lstStyle/>
                    <a:p>
                      <a:pPr algn="ctr"/>
                      <a:r>
                        <a:rPr lang="zh-CN" altLang="en-US" dirty="0"/>
                        <a:t>是否存在孤立或子网络</a:t>
                      </a:r>
                    </a:p>
                  </a:txBody>
                  <a:tcPr anchor="ctr"/>
                </a:tc>
                <a:extLst>
                  <a:ext uri="{0D108BD9-81ED-4DB2-BD59-A6C34878D82A}">
                    <a16:rowId xmlns:a16="http://schemas.microsoft.com/office/drawing/2014/main" val="2450127242"/>
                  </a:ext>
                </a:extLst>
              </a:tr>
            </a:tbl>
          </a:graphicData>
        </a:graphic>
      </p:graphicFrame>
      <p:sp>
        <p:nvSpPr>
          <p:cNvPr id="7" name="文本框 6">
            <a:extLst>
              <a:ext uri="{FF2B5EF4-FFF2-40B4-BE49-F238E27FC236}">
                <a16:creationId xmlns:a16="http://schemas.microsoft.com/office/drawing/2014/main" id="{9AD99CA4-A36F-F18D-F07A-29BF74005595}"/>
              </a:ext>
            </a:extLst>
          </p:cNvPr>
          <p:cNvSpPr txBox="1"/>
          <p:nvPr/>
        </p:nvSpPr>
        <p:spPr>
          <a:xfrm>
            <a:off x="2488551" y="5736848"/>
            <a:ext cx="7214894" cy="400110"/>
          </a:xfrm>
          <a:prstGeom prst="rect">
            <a:avLst/>
          </a:prstGeom>
          <a:noFill/>
        </p:spPr>
        <p:txBody>
          <a:bodyPr wrap="square">
            <a:spAutoFit/>
          </a:bodyPr>
          <a:lstStyle/>
          <a:p>
            <a:pPr lvl="0" defTabSz="864108">
              <a:defRPr/>
            </a:pPr>
            <a:r>
              <a:rPr lang="zh-CN" altLang="en-US" sz="20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整体网络测度回答的是：这个网络整体呈现出怎样的结构形态？</a:t>
            </a:r>
          </a:p>
        </p:txBody>
      </p:sp>
    </p:spTree>
    <p:extLst>
      <p:ext uri="{BB962C8B-B14F-4D97-AF65-F5344CB8AC3E}">
        <p14:creationId xmlns:p14="http://schemas.microsoft.com/office/powerpoint/2010/main" val="1988250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F9F32-B305-8001-FD1E-148B5EA64AB2}"/>
            </a:ext>
          </a:extLst>
        </p:cNvPr>
        <p:cNvGrpSpPr/>
        <p:nvPr/>
      </p:nvGrpSpPr>
      <p:grpSpPr>
        <a:xfrm>
          <a:off x="0" y="0"/>
          <a:ext cx="0" cy="0"/>
          <a:chOff x="0" y="0"/>
          <a:chExt cx="0" cy="0"/>
        </a:xfrm>
      </p:grpSpPr>
      <p:sp>
        <p:nvSpPr>
          <p:cNvPr id="4" name="标题 7">
            <a:extLst>
              <a:ext uri="{FF2B5EF4-FFF2-40B4-BE49-F238E27FC236}">
                <a16:creationId xmlns:a16="http://schemas.microsoft.com/office/drawing/2014/main" id="{0CE292C4-AA75-A2DB-72E2-F4C1983EC94D}"/>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D52D3592-AFB5-352F-1972-BD58CE8F7179}"/>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节点层面</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网络测度：中心度</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Node-level Measures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Centrality</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74BE4186-0AD7-5BF2-E0EA-212C40DB8699}"/>
              </a:ext>
            </a:extLst>
          </p:cNvPr>
          <p:cNvPicPr>
            <a:picLocks noChangeAspect="1"/>
          </p:cNvPicPr>
          <p:nvPr/>
        </p:nvPicPr>
        <p:blipFill>
          <a:blip r:embed="rId3"/>
          <a:stretch>
            <a:fillRect/>
          </a:stretch>
        </p:blipFill>
        <p:spPr>
          <a:xfrm>
            <a:off x="7022647" y="558400"/>
            <a:ext cx="4768027" cy="2808287"/>
          </a:xfrm>
          <a:prstGeom prst="rect">
            <a:avLst/>
          </a:prstGeom>
        </p:spPr>
      </p:pic>
      <p:graphicFrame>
        <p:nvGraphicFramePr>
          <p:cNvPr id="7" name="表格 6">
            <a:extLst>
              <a:ext uri="{FF2B5EF4-FFF2-40B4-BE49-F238E27FC236}">
                <a16:creationId xmlns:a16="http://schemas.microsoft.com/office/drawing/2014/main" id="{F8ADD503-C025-BB1B-F9F9-FA70118EAD29}"/>
              </a:ext>
            </a:extLst>
          </p:cNvPr>
          <p:cNvGraphicFramePr>
            <a:graphicFrameLocks noGrp="1"/>
          </p:cNvGraphicFramePr>
          <p:nvPr>
            <p:extLst>
              <p:ext uri="{D42A27DB-BD31-4B8C-83A1-F6EECF244321}">
                <p14:modId xmlns:p14="http://schemas.microsoft.com/office/powerpoint/2010/main" val="719502240"/>
              </p:ext>
            </p:extLst>
          </p:nvPr>
        </p:nvGraphicFramePr>
        <p:xfrm>
          <a:off x="567054" y="3743706"/>
          <a:ext cx="11057891" cy="1854200"/>
        </p:xfrm>
        <a:graphic>
          <a:graphicData uri="http://schemas.openxmlformats.org/drawingml/2006/table">
            <a:tbl>
              <a:tblPr firstRow="1" bandRow="1">
                <a:tableStyleId>{5C22544A-7EE6-4342-B048-85BDC9FD1C3A}</a:tableStyleId>
              </a:tblPr>
              <a:tblGrid>
                <a:gridCol w="4167505">
                  <a:extLst>
                    <a:ext uri="{9D8B030D-6E8A-4147-A177-3AD203B41FA5}">
                      <a16:colId xmlns:a16="http://schemas.microsoft.com/office/drawing/2014/main" val="3211102417"/>
                    </a:ext>
                  </a:extLst>
                </a:gridCol>
                <a:gridCol w="2073593">
                  <a:extLst>
                    <a:ext uri="{9D8B030D-6E8A-4147-A177-3AD203B41FA5}">
                      <a16:colId xmlns:a16="http://schemas.microsoft.com/office/drawing/2014/main" val="1046638659"/>
                    </a:ext>
                  </a:extLst>
                </a:gridCol>
                <a:gridCol w="4816793">
                  <a:extLst>
                    <a:ext uri="{9D8B030D-6E8A-4147-A177-3AD203B41FA5}">
                      <a16:colId xmlns:a16="http://schemas.microsoft.com/office/drawing/2014/main" val="3436739587"/>
                    </a:ext>
                  </a:extLst>
                </a:gridCol>
              </a:tblGrid>
              <a:tr h="370840">
                <a:tc>
                  <a:txBody>
                    <a:bodyPr/>
                    <a:lstStyle/>
                    <a:p>
                      <a:pPr algn="ctr"/>
                      <a:r>
                        <a:rPr lang="zh-CN" altLang="en-US" dirty="0"/>
                        <a:t>中心度指标</a:t>
                      </a:r>
                    </a:p>
                  </a:txBody>
                  <a:tcPr anchor="ctr"/>
                </a:tc>
                <a:tc>
                  <a:txBody>
                    <a:bodyPr/>
                    <a:lstStyle/>
                    <a:p>
                      <a:pPr algn="ctr"/>
                      <a:r>
                        <a:rPr lang="zh-CN" altLang="en-US" dirty="0"/>
                        <a:t>关注问题</a:t>
                      </a:r>
                    </a:p>
                  </a:txBody>
                  <a:tcPr anchor="ctr"/>
                </a:tc>
                <a:tc>
                  <a:txBody>
                    <a:bodyPr/>
                    <a:lstStyle/>
                    <a:p>
                      <a:pPr algn="ctr"/>
                      <a:r>
                        <a:rPr lang="zh-CN" altLang="en-US" dirty="0"/>
                        <a:t>简单解释</a:t>
                      </a:r>
                    </a:p>
                  </a:txBody>
                  <a:tcPr anchor="ctr"/>
                </a:tc>
                <a:extLst>
                  <a:ext uri="{0D108BD9-81ED-4DB2-BD59-A6C34878D82A}">
                    <a16:rowId xmlns:a16="http://schemas.microsoft.com/office/drawing/2014/main" val="1859617847"/>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dirty="0"/>
                        <a:t>度中心度 （</a:t>
                      </a:r>
                      <a:r>
                        <a:rPr lang="en-US" altLang="zh-CN" dirty="0"/>
                        <a:t>Degree Centrality</a:t>
                      </a:r>
                      <a:r>
                        <a:rPr lang="zh-CN" altLang="en-US" dirty="0"/>
                        <a:t>）</a:t>
                      </a:r>
                    </a:p>
                  </a:txBody>
                  <a:tcPr anchor="ctr"/>
                </a:tc>
                <a:tc>
                  <a:txBody>
                    <a:bodyPr/>
                    <a:lstStyle/>
                    <a:p>
                      <a:pPr algn="ctr"/>
                      <a:r>
                        <a:rPr lang="zh-CN" altLang="en-US" dirty="0"/>
                        <a:t>谁连接的最多</a:t>
                      </a:r>
                    </a:p>
                  </a:txBody>
                  <a:tcPr anchor="ctr"/>
                </a:tc>
                <a:tc>
                  <a:txBody>
                    <a:bodyPr/>
                    <a:lstStyle/>
                    <a:p>
                      <a:pPr algn="ctr"/>
                      <a:r>
                        <a:rPr lang="zh-CN" altLang="en-US" dirty="0"/>
                        <a:t>节点拥有多少条直接连边</a:t>
                      </a:r>
                    </a:p>
                  </a:txBody>
                  <a:tcPr anchor="ctr"/>
                </a:tc>
                <a:extLst>
                  <a:ext uri="{0D108BD9-81ED-4DB2-BD59-A6C34878D82A}">
                    <a16:rowId xmlns:a16="http://schemas.microsoft.com/office/drawing/2014/main" val="357019639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接近中心度 （</a:t>
                      </a:r>
                      <a:r>
                        <a:rPr lang="en-US" altLang="zh-CN" dirty="0"/>
                        <a:t>Closeness Centrality</a:t>
                      </a:r>
                      <a:r>
                        <a:rPr lang="zh-CN" altLang="en-US" dirty="0"/>
                        <a:t>）</a:t>
                      </a:r>
                    </a:p>
                  </a:txBody>
                  <a:tcPr anchor="ctr"/>
                </a:tc>
                <a:tc>
                  <a:txBody>
                    <a:bodyPr/>
                    <a:lstStyle/>
                    <a:p>
                      <a:pPr algn="ctr"/>
                      <a:r>
                        <a:rPr lang="zh-CN" altLang="en-US" dirty="0"/>
                        <a:t>谁到其他节点最近</a:t>
                      </a:r>
                    </a:p>
                  </a:txBody>
                  <a:tcPr anchor="ctr"/>
                </a:tc>
                <a:tc>
                  <a:txBody>
                    <a:bodyPr/>
                    <a:lstStyle/>
                    <a:p>
                      <a:pPr algn="ctr"/>
                      <a:r>
                        <a:rPr lang="zh-CN" altLang="en-US" dirty="0"/>
                        <a:t>节点到其他节点的平均距离</a:t>
                      </a:r>
                    </a:p>
                  </a:txBody>
                  <a:tcPr anchor="ctr"/>
                </a:tc>
                <a:extLst>
                  <a:ext uri="{0D108BD9-81ED-4DB2-BD59-A6C34878D82A}">
                    <a16:rowId xmlns:a16="http://schemas.microsoft.com/office/drawing/2014/main" val="367802066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中介中心度 （</a:t>
                      </a:r>
                      <a:r>
                        <a:rPr lang="en-US" altLang="zh-CN" dirty="0"/>
                        <a:t>Betweenness</a:t>
                      </a:r>
                      <a:r>
                        <a:rPr lang="zh-CN" altLang="en-US" dirty="0"/>
                        <a:t> </a:t>
                      </a:r>
                      <a:r>
                        <a:rPr lang="en-US" altLang="zh-CN" dirty="0"/>
                        <a:t>Centrality</a:t>
                      </a:r>
                      <a:r>
                        <a:rPr lang="zh-CN" altLang="en-US" dirty="0"/>
                        <a:t>）</a:t>
                      </a:r>
                    </a:p>
                  </a:txBody>
                  <a:tcPr anchor="ctr"/>
                </a:tc>
                <a:tc>
                  <a:txBody>
                    <a:bodyPr/>
                    <a:lstStyle/>
                    <a:p>
                      <a:pPr algn="ctr"/>
                      <a:r>
                        <a:rPr lang="zh-CN" altLang="en-US" dirty="0"/>
                        <a:t>谁处于关键节点上</a:t>
                      </a:r>
                    </a:p>
                  </a:txBody>
                  <a:tcPr anchor="ctr"/>
                </a:tc>
                <a:tc>
                  <a:txBody>
                    <a:bodyPr/>
                    <a:lstStyle/>
                    <a:p>
                      <a:pPr algn="ctr"/>
                      <a:r>
                        <a:rPr lang="zh-CN" altLang="en-US" dirty="0"/>
                        <a:t>节点出现在其他节点之间的最短路径上的频率</a:t>
                      </a:r>
                    </a:p>
                  </a:txBody>
                  <a:tcPr anchor="ctr"/>
                </a:tc>
                <a:extLst>
                  <a:ext uri="{0D108BD9-81ED-4DB2-BD59-A6C34878D82A}">
                    <a16:rowId xmlns:a16="http://schemas.microsoft.com/office/drawing/2014/main" val="324956169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PageRank</a:t>
                      </a:r>
                      <a:endParaRPr lang="zh-CN" altLang="en-US" dirty="0"/>
                    </a:p>
                  </a:txBody>
                  <a:tcPr anchor="ctr"/>
                </a:tc>
                <a:tc>
                  <a:txBody>
                    <a:bodyPr/>
                    <a:lstStyle/>
                    <a:p>
                      <a:pPr algn="ctr"/>
                      <a:r>
                        <a:rPr lang="zh-CN" altLang="en-US" dirty="0"/>
                        <a:t>谁被重要节点连接</a:t>
                      </a:r>
                    </a:p>
                  </a:txBody>
                  <a:tcPr anchor="ctr"/>
                </a:tc>
                <a:tc>
                  <a:txBody>
                    <a:bodyPr/>
                    <a:lstStyle/>
                    <a:p>
                      <a:pPr algn="ctr"/>
                      <a:r>
                        <a:rPr lang="zh-CN" altLang="en-US" dirty="0"/>
                        <a:t>同时考虑节点连边数量与质量</a:t>
                      </a:r>
                    </a:p>
                  </a:txBody>
                  <a:tcPr anchor="ctr"/>
                </a:tc>
                <a:extLst>
                  <a:ext uri="{0D108BD9-81ED-4DB2-BD59-A6C34878D82A}">
                    <a16:rowId xmlns:a16="http://schemas.microsoft.com/office/drawing/2014/main" val="2450127242"/>
                  </a:ext>
                </a:extLst>
              </a:tr>
            </a:tbl>
          </a:graphicData>
        </a:graphic>
      </p:graphicFrame>
      <p:sp>
        <p:nvSpPr>
          <p:cNvPr id="9" name="文本框 8">
            <a:extLst>
              <a:ext uri="{FF2B5EF4-FFF2-40B4-BE49-F238E27FC236}">
                <a16:creationId xmlns:a16="http://schemas.microsoft.com/office/drawing/2014/main" id="{EEB4E1F8-1F04-DBE7-9DBD-7DF82FDE4605}"/>
              </a:ext>
            </a:extLst>
          </p:cNvPr>
          <p:cNvSpPr txBox="1"/>
          <p:nvPr/>
        </p:nvSpPr>
        <p:spPr>
          <a:xfrm>
            <a:off x="784736" y="2561270"/>
            <a:ext cx="4087302" cy="369332"/>
          </a:xfrm>
          <a:prstGeom prst="rect">
            <a:avLst/>
          </a:prstGeom>
          <a:noFill/>
        </p:spPr>
        <p:txBody>
          <a:bodyPr wrap="square">
            <a:spAutoFit/>
          </a:bodyPr>
          <a:lstStyle/>
          <a:p>
            <a:pPr>
              <a:buNone/>
            </a:pPr>
            <a:r>
              <a:rPr lang="zh-CN" altLang="en-US" b="1" dirty="0">
                <a:solidFill>
                  <a:srgbClr val="FF0000"/>
                </a:solidFill>
              </a:rPr>
              <a:t>不同中心度 </a:t>
            </a:r>
            <a:r>
              <a:rPr lang="en-US" altLang="zh-CN" b="1" dirty="0">
                <a:solidFill>
                  <a:srgbClr val="FF0000"/>
                </a:solidFill>
              </a:rPr>
              <a:t>= </a:t>
            </a:r>
            <a:r>
              <a:rPr lang="zh-CN" altLang="en-US" b="1" dirty="0">
                <a:solidFill>
                  <a:srgbClr val="FF0000"/>
                </a:solidFill>
              </a:rPr>
              <a:t>对</a:t>
            </a:r>
            <a:r>
              <a:rPr lang="zh-CN" altLang="en-US" b="1" dirty="0">
                <a:solidFill>
                  <a:srgbClr val="FF0000"/>
                </a:solidFill>
                <a:highlight>
                  <a:srgbClr val="FFFF00"/>
                </a:highlight>
              </a:rPr>
              <a:t>“重要性”</a:t>
            </a:r>
            <a:r>
              <a:rPr lang="zh-CN" altLang="en-US" b="1" dirty="0">
                <a:solidFill>
                  <a:srgbClr val="FF0000"/>
                </a:solidFill>
              </a:rPr>
              <a:t>的不同定义。</a:t>
            </a:r>
            <a:endParaRPr lang="zh-CN" altLang="en-US" dirty="0">
              <a:solidFill>
                <a:srgbClr val="FF0000"/>
              </a:solidFill>
            </a:endParaRPr>
          </a:p>
        </p:txBody>
      </p:sp>
      <p:pic>
        <p:nvPicPr>
          <p:cNvPr id="13" name="图片 12">
            <a:extLst>
              <a:ext uri="{FF2B5EF4-FFF2-40B4-BE49-F238E27FC236}">
                <a16:creationId xmlns:a16="http://schemas.microsoft.com/office/drawing/2014/main" id="{824EEC45-78F7-0D6E-0B82-4F79542759DE}"/>
              </a:ext>
            </a:extLst>
          </p:cNvPr>
          <p:cNvPicPr>
            <a:picLocks noChangeAspect="1"/>
          </p:cNvPicPr>
          <p:nvPr/>
        </p:nvPicPr>
        <p:blipFill>
          <a:blip r:embed="rId4"/>
          <a:stretch>
            <a:fillRect/>
          </a:stretch>
        </p:blipFill>
        <p:spPr>
          <a:xfrm>
            <a:off x="7025908" y="3439789"/>
            <a:ext cx="4764766" cy="2707958"/>
          </a:xfrm>
          <a:prstGeom prst="rect">
            <a:avLst/>
          </a:prstGeom>
        </p:spPr>
      </p:pic>
      <p:pic>
        <p:nvPicPr>
          <p:cNvPr id="14" name="图片 13">
            <a:extLst>
              <a:ext uri="{FF2B5EF4-FFF2-40B4-BE49-F238E27FC236}">
                <a16:creationId xmlns:a16="http://schemas.microsoft.com/office/drawing/2014/main" id="{DBB92ED0-6BB0-C1E0-F615-B7647BECA921}"/>
              </a:ext>
            </a:extLst>
          </p:cNvPr>
          <p:cNvPicPr>
            <a:picLocks noChangeAspect="1"/>
          </p:cNvPicPr>
          <p:nvPr/>
        </p:nvPicPr>
        <p:blipFill>
          <a:blip r:embed="rId5"/>
          <a:stretch>
            <a:fillRect/>
          </a:stretch>
        </p:blipFill>
        <p:spPr>
          <a:xfrm>
            <a:off x="1998185" y="3441700"/>
            <a:ext cx="4758216" cy="2706047"/>
          </a:xfrm>
          <a:prstGeom prst="rect">
            <a:avLst/>
          </a:prstGeom>
        </p:spPr>
      </p:pic>
    </p:spTree>
    <p:extLst>
      <p:ext uri="{BB962C8B-B14F-4D97-AF65-F5344CB8AC3E}">
        <p14:creationId xmlns:p14="http://schemas.microsoft.com/office/powerpoint/2010/main" val="879502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5B40D-F087-79AB-D176-783A1C4E2C1B}"/>
            </a:ext>
          </a:extLst>
        </p:cNvPr>
        <p:cNvGrpSpPr/>
        <p:nvPr/>
      </p:nvGrpSpPr>
      <p:grpSpPr>
        <a:xfrm>
          <a:off x="0" y="0"/>
          <a:ext cx="0" cy="0"/>
          <a:chOff x="0" y="0"/>
          <a:chExt cx="0" cy="0"/>
        </a:xfrm>
      </p:grpSpPr>
      <p:grpSp>
        <p:nvGrpSpPr>
          <p:cNvPr id="33" name="组合 32">
            <a:extLst>
              <a:ext uri="{FF2B5EF4-FFF2-40B4-BE49-F238E27FC236}">
                <a16:creationId xmlns:a16="http://schemas.microsoft.com/office/drawing/2014/main" id="{8ED67691-7907-FAC1-92A1-A8192B938555}"/>
              </a:ext>
            </a:extLst>
          </p:cNvPr>
          <p:cNvGrpSpPr/>
          <p:nvPr/>
        </p:nvGrpSpPr>
        <p:grpSpPr>
          <a:xfrm>
            <a:off x="4413932" y="3057277"/>
            <a:ext cx="3671731" cy="743446"/>
            <a:chOff x="7308943" y="2048744"/>
            <a:chExt cx="3671731" cy="743446"/>
          </a:xfrm>
        </p:grpSpPr>
        <p:sp>
          <p:nvSpPr>
            <p:cNvPr id="258" name="Freeform 78">
              <a:extLst>
                <a:ext uri="{FF2B5EF4-FFF2-40B4-BE49-F238E27FC236}">
                  <a16:creationId xmlns:a16="http://schemas.microsoft.com/office/drawing/2014/main" id="{062FB146-95CD-A59C-827A-3B67A0D357CD}"/>
                </a:ext>
              </a:extLst>
            </p:cNvPr>
            <p:cNvSpPr>
              <a:spLocks noEditPoints="1"/>
            </p:cNvSpPr>
            <p:nvPr/>
          </p:nvSpPr>
          <p:spPr bwMode="auto">
            <a:xfrm>
              <a:off x="7616537" y="2280404"/>
              <a:ext cx="216085" cy="315687"/>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54" name="Group 269">
              <a:extLst>
                <a:ext uri="{FF2B5EF4-FFF2-40B4-BE49-F238E27FC236}">
                  <a16:creationId xmlns:a16="http://schemas.microsoft.com/office/drawing/2014/main" id="{BB5BB046-0300-FDC1-C193-5A1D6BB65203}"/>
                </a:ext>
              </a:extLst>
            </p:cNvPr>
            <p:cNvGrpSpPr/>
            <p:nvPr/>
          </p:nvGrpSpPr>
          <p:grpSpPr>
            <a:xfrm>
              <a:off x="8208947" y="2100409"/>
              <a:ext cx="2771727" cy="675677"/>
              <a:chOff x="8094691" y="2038021"/>
              <a:chExt cx="2771727" cy="675677"/>
            </a:xfrm>
          </p:grpSpPr>
          <p:sp>
            <p:nvSpPr>
              <p:cNvPr id="255" name="TextBox 6">
                <a:extLst>
                  <a:ext uri="{FF2B5EF4-FFF2-40B4-BE49-F238E27FC236}">
                    <a16:creationId xmlns:a16="http://schemas.microsoft.com/office/drawing/2014/main" id="{C86792B6-3058-7174-1985-F9C937836EF2}"/>
                  </a:ext>
                </a:extLst>
              </p:cNvPr>
              <p:cNvSpPr txBox="1"/>
              <p:nvPr/>
            </p:nvSpPr>
            <p:spPr>
              <a:xfrm>
                <a:off x="8094691" y="2436699"/>
                <a:ext cx="2563632" cy="276999"/>
              </a:xfrm>
              <a:prstGeom prst="rect">
                <a:avLst/>
              </a:prstGeom>
              <a:noFill/>
            </p:spPr>
            <p:txBody>
              <a:bodyPr wrap="square">
                <a:spAutoFit/>
              </a:bodyPr>
              <a:lstStyle/>
              <a:p>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Research</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Theme</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1</a:t>
                </a:r>
                <a:endParaRPr lang="en-GB" altLang="zh-CN" sz="1200" b="1" i="1" dirty="0">
                  <a:latin typeface="Arial" panose="020B0604020202020204" pitchFamily="34" charset="0"/>
                  <a:ea typeface="微软雅黑" panose="020B0503020204020204" pitchFamily="34" charset="-122"/>
                </a:endParaRPr>
              </a:p>
            </p:txBody>
          </p:sp>
          <p:sp>
            <p:nvSpPr>
              <p:cNvPr id="256" name="TextBox 268">
                <a:extLst>
                  <a:ext uri="{FF2B5EF4-FFF2-40B4-BE49-F238E27FC236}">
                    <a16:creationId xmlns:a16="http://schemas.microsoft.com/office/drawing/2014/main" id="{48EE6615-0706-74C4-1507-E2D1B5F645F6}"/>
                  </a:ext>
                </a:extLst>
              </p:cNvPr>
              <p:cNvSpPr txBox="1"/>
              <p:nvPr/>
            </p:nvSpPr>
            <p:spPr>
              <a:xfrm>
                <a:off x="8094691" y="2038021"/>
                <a:ext cx="2771727" cy="461665"/>
              </a:xfrm>
              <a:prstGeom prst="rect">
                <a:avLst/>
              </a:prstGeom>
              <a:noFill/>
            </p:spPr>
            <p:txBody>
              <a:bodyPr wrap="square">
                <a:spAutoFit/>
              </a:bodyPr>
              <a:lstStyle/>
              <a:p>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专题研究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1</a:t>
                </a:r>
                <a:endParaRPr lang="zh-CN" altLang="en-US" sz="2400" b="1" dirty="0">
                  <a:latin typeface="Arial" panose="020B0604020202020204" pitchFamily="34" charset="0"/>
                  <a:ea typeface="微软雅黑" panose="020B0503020204020204" pitchFamily="34" charset="-122"/>
                  <a:cs typeface="Times New Roman" panose="02020603050405020304" pitchFamily="18" charset="0"/>
                </a:endParaRPr>
              </a:p>
            </p:txBody>
          </p:sp>
        </p:grpSp>
        <p:sp>
          <p:nvSpPr>
            <p:cNvPr id="11" name="文本框 10">
              <a:extLst>
                <a:ext uri="{FF2B5EF4-FFF2-40B4-BE49-F238E27FC236}">
                  <a16:creationId xmlns:a16="http://schemas.microsoft.com/office/drawing/2014/main" id="{8D60D6D7-B905-D2EC-389C-996ABAE6617A}"/>
                </a:ext>
              </a:extLst>
            </p:cNvPr>
            <p:cNvSpPr txBox="1"/>
            <p:nvPr/>
          </p:nvSpPr>
          <p:spPr>
            <a:xfrm>
              <a:off x="7308943" y="2084304"/>
              <a:ext cx="900004" cy="707886"/>
            </a:xfrm>
            <a:prstGeom prst="rect">
              <a:avLst/>
            </a:prstGeom>
            <a:noFill/>
          </p:spPr>
          <p:txBody>
            <a:bodyPr wrap="square">
              <a:spAutoFit/>
            </a:bodyPr>
            <a:lstStyle/>
            <a:p>
              <a:r>
                <a:rPr lang="en-US"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2.0</a:t>
              </a:r>
              <a:endParaRPr lang="zh-CN" altLang="en-US" sz="4000"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endParaRPr>
            </a:p>
          </p:txBody>
        </p:sp>
        <p:cxnSp>
          <p:nvCxnSpPr>
            <p:cNvPr id="30" name="直接连接符 29">
              <a:extLst>
                <a:ext uri="{FF2B5EF4-FFF2-40B4-BE49-F238E27FC236}">
                  <a16:creationId xmlns:a16="http://schemas.microsoft.com/office/drawing/2014/main" id="{EB340DE2-DD90-9086-3E56-BC10D8953A04}"/>
                </a:ext>
              </a:extLst>
            </p:cNvPr>
            <p:cNvCxnSpPr>
              <a:cxnSpLocks/>
            </p:cNvCxnSpPr>
            <p:nvPr/>
          </p:nvCxnSpPr>
          <p:spPr>
            <a:xfrm>
              <a:off x="7408442" y="2048744"/>
              <a:ext cx="3264638" cy="0"/>
            </a:xfrm>
            <a:prstGeom prst="line">
              <a:avLst/>
            </a:prstGeom>
            <a:ln w="28575">
              <a:solidFill>
                <a:srgbClr val="182E7A"/>
              </a:solidFill>
            </a:ln>
          </p:spPr>
          <p:style>
            <a:lnRef idx="2">
              <a:schemeClr val="accent1"/>
            </a:lnRef>
            <a:fillRef idx="0">
              <a:schemeClr val="accent1"/>
            </a:fillRef>
            <a:effectRef idx="1">
              <a:schemeClr val="accent1"/>
            </a:effectRef>
            <a:fontRef idx="minor">
              <a:schemeClr val="tx1"/>
            </a:fontRef>
          </p:style>
        </p:cxnSp>
        <p:cxnSp>
          <p:nvCxnSpPr>
            <p:cNvPr id="248" name="直接连接符 247">
              <a:extLst>
                <a:ext uri="{FF2B5EF4-FFF2-40B4-BE49-F238E27FC236}">
                  <a16:creationId xmlns:a16="http://schemas.microsoft.com/office/drawing/2014/main" id="{A1584B30-F6FB-8E79-C5B6-D180B9720F00}"/>
                </a:ext>
              </a:extLst>
            </p:cNvPr>
            <p:cNvCxnSpPr>
              <a:cxnSpLocks/>
            </p:cNvCxnSpPr>
            <p:nvPr/>
          </p:nvCxnSpPr>
          <p:spPr>
            <a:xfrm>
              <a:off x="7408442" y="2792190"/>
              <a:ext cx="3264638" cy="0"/>
            </a:xfrm>
            <a:prstGeom prst="line">
              <a:avLst/>
            </a:prstGeom>
            <a:ln>
              <a:solidFill>
                <a:srgbClr val="182E7A">
                  <a:alpha val="10000"/>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36107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D1C46-4CBF-7C4F-2DB9-87F5065B2FB6}"/>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BB08449C-F2BD-684D-F83A-7FC235724DDE}"/>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837863AF-3DDC-5212-F461-6161FEFC6CFC}"/>
              </a:ext>
            </a:extLst>
          </p:cNvPr>
          <p:cNvSpPr txBox="1"/>
          <p:nvPr/>
        </p:nvSpPr>
        <p:spPr>
          <a:xfrm>
            <a:off x="401326" y="1254658"/>
            <a:ext cx="10371449" cy="461665"/>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开源社区的技术圈层与拓扑结构分析：基于中心性算法与社区探测</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2EE6D1BC-99EE-A7DA-57C3-EAA912824122}"/>
              </a:ext>
            </a:extLst>
          </p:cNvPr>
          <p:cNvSpPr txBox="1"/>
          <p:nvPr/>
        </p:nvSpPr>
        <p:spPr>
          <a:xfrm>
            <a:off x="697959" y="2587133"/>
            <a:ext cx="8702493" cy="3385542"/>
          </a:xfrm>
          <a:prstGeom prst="rect">
            <a:avLst/>
          </a:prstGeom>
          <a:noFill/>
        </p:spPr>
        <p:txBody>
          <a:bodyPr wrap="square">
            <a:spAutoFit/>
          </a:bodyPr>
          <a:lstStyle/>
          <a:p>
            <a:pPr lvl="0" defTabSz="864108">
              <a:defRPr/>
            </a:pPr>
            <a:r>
              <a:rPr lang="zh-CN" altLang="en-US" sz="2000" b="1" dirty="0">
                <a:latin typeface="Arial" panose="020B0604020202020204" pitchFamily="34" charset="0"/>
                <a:ea typeface="微软雅黑" panose="020B0503020204020204" pitchFamily="34" charset="-122"/>
                <a:cs typeface="Times New Roman" panose="02020603050405020304" pitchFamily="18" charset="0"/>
              </a:rPr>
              <a:t>现实背景</a:t>
            </a:r>
            <a:r>
              <a:rPr lang="zh-CN" altLang="en-US" dirty="0">
                <a:latin typeface="Arial" panose="020B0604020202020204" pitchFamily="34" charset="0"/>
                <a:ea typeface="微软雅黑" panose="020B0503020204020204" pitchFamily="34" charset="-122"/>
                <a:cs typeface="Times New Roman" panose="02020603050405020304" pitchFamily="18" charset="0"/>
              </a:rPr>
              <a:t>（自行查阅关键词 </a:t>
            </a:r>
            <a:r>
              <a:rPr lang="en-US" altLang="zh-CN" dirty="0">
                <a:latin typeface="Arial" panose="020B0604020202020204" pitchFamily="34" charset="0"/>
                <a:ea typeface="微软雅黑" panose="020B0503020204020204" pitchFamily="34" charset="-122"/>
                <a:cs typeface="Times New Roman" panose="02020603050405020304" pitchFamily="18" charset="0"/>
              </a:rPr>
              <a:t>–</a:t>
            </a:r>
            <a:r>
              <a:rPr lang="zh-CN" altLang="en-US" dirty="0">
                <a:latin typeface="Arial" panose="020B0604020202020204" pitchFamily="34" charset="0"/>
                <a:ea typeface="微软雅黑" panose="020B0503020204020204" pitchFamily="34" charset="-122"/>
                <a:cs typeface="Times New Roman" panose="02020603050405020304" pitchFamily="18" charset="0"/>
              </a:rPr>
              <a:t> 注意</a:t>
            </a:r>
            <a:r>
              <a:rPr lang="zh-CN" altLang="en-US"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高亮黄字</a:t>
            </a:r>
            <a:r>
              <a:rPr lang="zh-CN" altLang="en-US" dirty="0">
                <a:latin typeface="Arial" panose="020B0604020202020204" pitchFamily="34" charset="0"/>
                <a:ea typeface="微软雅黑" panose="020B0503020204020204" pitchFamily="34" charset="-122"/>
                <a:cs typeface="Times New Roman" panose="02020603050405020304" pitchFamily="18" charset="0"/>
              </a:rPr>
              <a:t>部分）</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社会网络分析 </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Social</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Network</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Analysis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SNA</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indent="-285750" defTabSz="864108">
              <a:buFont typeface="Arial" panose="020B0604020202020204" pitchFamily="34" charset="0"/>
              <a:buChar char="•"/>
              <a:defRPr/>
            </a:pPr>
            <a:r>
              <a:rPr lang="zh-CN" altLang="en-GB"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科技</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创新</a:t>
            </a:r>
            <a:r>
              <a:rPr lang="zh-CN" altLang="en-US" b="1" dirty="0">
                <a:latin typeface="Arial" panose="020B0604020202020204" pitchFamily="34" charset="0"/>
                <a:ea typeface="微软雅黑" panose="020B0503020204020204" pitchFamily="34" charset="-122"/>
                <a:cs typeface="Times New Roman" panose="02020603050405020304" pitchFamily="18" charset="0"/>
              </a:rPr>
              <a:t>与区域合作；知识溢出与技术聚集</a:t>
            </a: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系统性文献综述 </a:t>
            </a:r>
            <a:r>
              <a:rPr lang="zh-CN" altLang="en-US" b="1" dirty="0">
                <a:latin typeface="Arial" panose="020B0604020202020204" pitchFamily="34" charset="0"/>
                <a:ea typeface="微软雅黑" panose="020B0503020204020204" pitchFamily="34" charset="-122"/>
                <a:cs typeface="Times New Roman" panose="02020603050405020304" pitchFamily="18" charset="0"/>
              </a:rPr>
              <a:t>与 </a:t>
            </a:r>
            <a:r>
              <a:rPr lang="en-US" altLang="zh-CN" b="1" dirty="0" err="1">
                <a:highlight>
                  <a:srgbClr val="FFFF00"/>
                </a:highlight>
                <a:latin typeface="Arial" panose="020B0604020202020204" pitchFamily="34" charset="0"/>
                <a:ea typeface="微软雅黑" panose="020B0503020204020204" pitchFamily="34" charset="-122"/>
                <a:cs typeface="Times New Roman" panose="02020603050405020304" pitchFamily="18" charset="0"/>
              </a:rPr>
              <a:t>Citespace</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Systematic Literature Review</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SLR</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endParaRPr lang="en-GB"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自然语言处理：人物关系分析</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en-GB" altLang="zh-CN" b="1" dirty="0">
                <a:latin typeface="Arial" panose="020B0604020202020204" pitchFamily="34" charset="0"/>
                <a:ea typeface="微软雅黑" panose="020B0503020204020204" pitchFamily="34" charset="-122"/>
                <a:cs typeface="Times New Roman" panose="02020603050405020304" pitchFamily="18" charset="0"/>
              </a:rPr>
              <a:t>…</a:t>
            </a:r>
          </a:p>
          <a:p>
            <a:pPr marL="285750" indent="-285750">
              <a:buFont typeface="Arial" panose="020B0604020202020204" pitchFamily="34" charset="0"/>
              <a:buChar char="•"/>
            </a:pPr>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11267" name="Picture 3" descr="Visualizing the Top Contributor Network of Any GitHub Repo | Visual Cinnamon">
            <a:extLst>
              <a:ext uri="{FF2B5EF4-FFF2-40B4-BE49-F238E27FC236}">
                <a16:creationId xmlns:a16="http://schemas.microsoft.com/office/drawing/2014/main" id="{3D173160-E153-6F83-B947-1E2ED1636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5201" y="1894022"/>
            <a:ext cx="3939220" cy="393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906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AD5A4-E182-EBD4-84D7-D72F12970420}"/>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217ACABD-2884-771E-38EC-76720980CFAE}"/>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62901189-B00D-796A-6A73-586100AA23DE}"/>
              </a:ext>
            </a:extLst>
          </p:cNvPr>
          <p:cNvSpPr txBox="1"/>
          <p:nvPr/>
        </p:nvSpPr>
        <p:spPr>
          <a:xfrm>
            <a:off x="401325" y="1254658"/>
            <a:ext cx="4084949"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en-US" altLang="zh-CN" sz="2400" b="1" dirty="0" err="1">
                <a:latin typeface="Arial" panose="020B0604020202020204" pitchFamily="34" charset="0"/>
                <a:ea typeface="微软雅黑" panose="020B0503020204020204" pitchFamily="34" charset="-122"/>
                <a:cs typeface="Times New Roman" panose="02020603050405020304" pitchFamily="18" charset="0"/>
              </a:rPr>
              <a:t>Github</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开发者社交网络</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err="1">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Github</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Developer</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Social</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Network</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23" name="文本框 22">
            <a:extLst>
              <a:ext uri="{FF2B5EF4-FFF2-40B4-BE49-F238E27FC236}">
                <a16:creationId xmlns:a16="http://schemas.microsoft.com/office/drawing/2014/main" id="{A1A563EF-7D11-ACB3-9568-E2F31D3657DE}"/>
              </a:ext>
            </a:extLst>
          </p:cNvPr>
          <p:cNvSpPr txBox="1"/>
          <p:nvPr/>
        </p:nvSpPr>
        <p:spPr>
          <a:xfrm>
            <a:off x="557213" y="2413088"/>
            <a:ext cx="6086475" cy="2031325"/>
          </a:xfrm>
          <a:prstGeom prst="rect">
            <a:avLst/>
          </a:prstGeom>
          <a:noFill/>
        </p:spPr>
        <p:txBody>
          <a:bodyPr wrap="square">
            <a:spAutoFit/>
          </a:bodyPr>
          <a:lstStyle/>
          <a:p>
            <a:pPr lvl="0" defTabSz="864108">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数据来源： </a:t>
            </a:r>
            <a:r>
              <a:rPr lang="en-US" altLang="zh-CN" b="1" dirty="0">
                <a:latin typeface="Arial" panose="020B0604020202020204" pitchFamily="34" charset="0"/>
                <a:ea typeface="微软雅黑" panose="020B0503020204020204" pitchFamily="34" charset="-122"/>
                <a:cs typeface="Times New Roman" panose="02020603050405020304" pitchFamily="18" charset="0"/>
              </a:rPr>
              <a:t>Stanford</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Network</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Analysis</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Project</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SNAP</a:t>
            </a:r>
          </a:p>
          <a:p>
            <a:pPr lvl="0" defTabSz="864108">
              <a:defRPr/>
            </a:pP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研究对象： </a:t>
            </a:r>
            <a:r>
              <a:rPr lang="en-US" altLang="zh-CN" b="1" dirty="0" err="1">
                <a:highlight>
                  <a:srgbClr val="FFFF00"/>
                </a:highlight>
                <a:latin typeface="Arial" panose="020B0604020202020204" pitchFamily="34" charset="0"/>
                <a:ea typeface="微软雅黑" panose="020B0503020204020204" pitchFamily="34" charset="-122"/>
                <a:cs typeface="Times New Roman" panose="02020603050405020304" pitchFamily="18" charset="0"/>
              </a:rPr>
              <a:t>Github</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平台</a:t>
            </a:r>
            <a:r>
              <a:rPr lang="zh-CN" altLang="en-US" b="1" dirty="0">
                <a:latin typeface="Arial" panose="020B0604020202020204" pitchFamily="34" charset="0"/>
                <a:ea typeface="微软雅黑" panose="020B0503020204020204" pitchFamily="34" charset="-122"/>
                <a:cs typeface="Times New Roman" panose="02020603050405020304" pitchFamily="18" charset="0"/>
              </a:rPr>
              <a:t>上的开发者社交关系</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节点：</a:t>
            </a:r>
            <a:r>
              <a:rPr lang="en-US" altLang="zh-CN" b="1" dirty="0" err="1">
                <a:latin typeface="Arial" panose="020B0604020202020204" pitchFamily="34" charset="0"/>
                <a:ea typeface="微软雅黑" panose="020B0503020204020204" pitchFamily="34" charset="-122"/>
                <a:cs typeface="Times New Roman" panose="02020603050405020304" pitchFamily="18" charset="0"/>
              </a:rPr>
              <a:t>Github</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Developers</a:t>
            </a:r>
          </a:p>
          <a:p>
            <a:pPr lvl="0" defTabSz="864108">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连边：互相关注 （</a:t>
            </a:r>
            <a:r>
              <a:rPr lang="en-US" altLang="zh-CN" b="1" dirty="0">
                <a:latin typeface="Arial" panose="020B0604020202020204" pitchFamily="34" charset="0"/>
                <a:ea typeface="微软雅黑" panose="020B0503020204020204" pitchFamily="34" charset="-122"/>
                <a:cs typeface="Times New Roman" panose="02020603050405020304" pitchFamily="18" charset="0"/>
              </a:rPr>
              <a:t>Mutual</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Follow</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993CDD6E-257B-292C-5E89-BF744424A5EF}"/>
              </a:ext>
            </a:extLst>
          </p:cNvPr>
          <p:cNvPicPr>
            <a:picLocks noChangeAspect="1"/>
          </p:cNvPicPr>
          <p:nvPr/>
        </p:nvPicPr>
        <p:blipFill>
          <a:blip r:embed="rId3"/>
          <a:stretch>
            <a:fillRect/>
          </a:stretch>
        </p:blipFill>
        <p:spPr>
          <a:xfrm>
            <a:off x="6643688" y="469359"/>
            <a:ext cx="5395912" cy="2697956"/>
          </a:xfrm>
          <a:prstGeom prst="rect">
            <a:avLst/>
          </a:prstGeom>
        </p:spPr>
      </p:pic>
      <p:sp>
        <p:nvSpPr>
          <p:cNvPr id="4" name="文本框 3">
            <a:extLst>
              <a:ext uri="{FF2B5EF4-FFF2-40B4-BE49-F238E27FC236}">
                <a16:creationId xmlns:a16="http://schemas.microsoft.com/office/drawing/2014/main" id="{D2473F97-02F7-083D-211A-5F07D196E0E9}"/>
              </a:ext>
            </a:extLst>
          </p:cNvPr>
          <p:cNvSpPr txBox="1"/>
          <p:nvPr/>
        </p:nvSpPr>
        <p:spPr>
          <a:xfrm>
            <a:off x="557213" y="5684782"/>
            <a:ext cx="11187112" cy="369332"/>
          </a:xfrm>
          <a:prstGeom prst="rect">
            <a:avLst/>
          </a:prstGeom>
          <a:noFill/>
        </p:spPr>
        <p:txBody>
          <a:bodyPr wrap="square">
            <a:spAutoFit/>
          </a:bodyPr>
          <a:lstStyle/>
          <a:p>
            <a:pPr lvl="0" defTabSz="864108">
              <a:defRPr/>
            </a:pPr>
            <a:r>
              <a:rPr lang="en-US" altLang="zh-CN" b="1" dirty="0" err="1">
                <a:solidFill>
                  <a:srgbClr val="FF0000"/>
                </a:solidFill>
                <a:latin typeface="Arial" panose="020B0604020202020204" pitchFamily="34" charset="0"/>
                <a:ea typeface="微软雅黑" panose="020B0503020204020204" pitchFamily="34" charset="-122"/>
                <a:cs typeface="Times New Roman" panose="02020603050405020304" pitchFamily="18" charset="0"/>
              </a:rPr>
              <a:t>Github</a:t>
            </a:r>
            <a:r>
              <a:rPr lang="zh-CN" altLang="en-US"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 不只是代码托管平台，也可被视为一个开发者之间形成协作、关注与知识传播关系的社会网络</a:t>
            </a:r>
            <a:endParaRPr lang="en-US" altLang="zh-CN" b="1" dirty="0">
              <a:solidFill>
                <a:srgbClr val="FF0000"/>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7" name="图片 6">
            <a:hlinkClick r:id="rId4"/>
            <a:extLst>
              <a:ext uri="{FF2B5EF4-FFF2-40B4-BE49-F238E27FC236}">
                <a16:creationId xmlns:a16="http://schemas.microsoft.com/office/drawing/2014/main" id="{A8AB55E7-6E38-96A7-39CF-16FB93A512A1}"/>
              </a:ext>
            </a:extLst>
          </p:cNvPr>
          <p:cNvPicPr>
            <a:picLocks noChangeAspect="1"/>
          </p:cNvPicPr>
          <p:nvPr/>
        </p:nvPicPr>
        <p:blipFill>
          <a:blip r:embed="rId5"/>
          <a:stretch>
            <a:fillRect/>
          </a:stretch>
        </p:blipFill>
        <p:spPr>
          <a:xfrm>
            <a:off x="9463073" y="3898701"/>
            <a:ext cx="2576525" cy="1523347"/>
          </a:xfrm>
          <a:prstGeom prst="rect">
            <a:avLst/>
          </a:prstGeom>
        </p:spPr>
      </p:pic>
      <p:sp>
        <p:nvSpPr>
          <p:cNvPr id="10" name="文本框 9">
            <a:extLst>
              <a:ext uri="{FF2B5EF4-FFF2-40B4-BE49-F238E27FC236}">
                <a16:creationId xmlns:a16="http://schemas.microsoft.com/office/drawing/2014/main" id="{85D2CA1B-097C-B2C2-FD4A-107972DCC1E0}"/>
              </a:ext>
            </a:extLst>
          </p:cNvPr>
          <p:cNvSpPr txBox="1"/>
          <p:nvPr/>
        </p:nvSpPr>
        <p:spPr>
          <a:xfrm>
            <a:off x="557213" y="4602932"/>
            <a:ext cx="6329362" cy="923330"/>
          </a:xfrm>
          <a:prstGeom prst="rect">
            <a:avLst/>
          </a:prstGeom>
          <a:noFill/>
        </p:spPr>
        <p:txBody>
          <a:bodyPr wrap="square">
            <a:spAutoFit/>
          </a:bodyPr>
          <a:lstStyle/>
          <a:p>
            <a:pPr>
              <a:buNone/>
            </a:pPr>
            <a:r>
              <a:rPr lang="en-GB" altLang="zh-CN" dirty="0"/>
              <a:t>GitHub </a:t>
            </a:r>
            <a:r>
              <a:rPr lang="zh-CN" altLang="en-US" dirty="0"/>
              <a:t>是一个</a:t>
            </a:r>
            <a:r>
              <a:rPr lang="zh-CN" altLang="en-US" b="1" dirty="0">
                <a:highlight>
                  <a:srgbClr val="FFFF00"/>
                </a:highlight>
              </a:rPr>
              <a:t>面向软件开发</a:t>
            </a:r>
            <a:r>
              <a:rPr lang="zh-CN" altLang="en-US" dirty="0">
                <a:highlight>
                  <a:srgbClr val="FFFF00"/>
                </a:highlight>
              </a:rPr>
              <a:t>与</a:t>
            </a:r>
            <a:r>
              <a:rPr lang="zh-CN" altLang="en-US" b="1" dirty="0">
                <a:highlight>
                  <a:srgbClr val="FFFF00"/>
                </a:highlight>
              </a:rPr>
              <a:t>开源协作</a:t>
            </a:r>
            <a:r>
              <a:rPr lang="zh-CN" altLang="en-US" dirty="0">
                <a:highlight>
                  <a:srgbClr val="FFFF00"/>
                </a:highlight>
              </a:rPr>
              <a:t>的平台</a:t>
            </a:r>
            <a:r>
              <a:rPr lang="zh-CN" altLang="en-US" dirty="0"/>
              <a:t>。开发者可以在平台上创建代码仓库、参与项目协作、关注其他开发者，并通过 </a:t>
            </a:r>
            <a:r>
              <a:rPr lang="en-GB" altLang="zh-CN" dirty="0"/>
              <a:t>star</a:t>
            </a:r>
            <a:r>
              <a:rPr lang="zh-CN" altLang="en-GB" dirty="0"/>
              <a:t>、</a:t>
            </a:r>
            <a:r>
              <a:rPr lang="en-GB" altLang="zh-CN" dirty="0"/>
              <a:t>fork</a:t>
            </a:r>
            <a:r>
              <a:rPr lang="zh-CN" altLang="en-GB" dirty="0"/>
              <a:t>、</a:t>
            </a:r>
            <a:r>
              <a:rPr lang="en-GB" altLang="zh-CN" dirty="0"/>
              <a:t>issue</a:t>
            </a:r>
            <a:r>
              <a:rPr lang="zh-CN" altLang="en-GB" dirty="0"/>
              <a:t>、</a:t>
            </a:r>
            <a:r>
              <a:rPr lang="en-GB" altLang="zh-CN" dirty="0"/>
              <a:t>pull request </a:t>
            </a:r>
            <a:r>
              <a:rPr lang="zh-CN" altLang="en-US" dirty="0"/>
              <a:t>等方式形成持续互动。</a:t>
            </a:r>
          </a:p>
        </p:txBody>
      </p:sp>
      <p:pic>
        <p:nvPicPr>
          <p:cNvPr id="11" name="图片 10">
            <a:hlinkClick r:id="rId6"/>
            <a:extLst>
              <a:ext uri="{FF2B5EF4-FFF2-40B4-BE49-F238E27FC236}">
                <a16:creationId xmlns:a16="http://schemas.microsoft.com/office/drawing/2014/main" id="{12D4655A-0916-13A5-1975-044E1DEC4A99}"/>
              </a:ext>
            </a:extLst>
          </p:cNvPr>
          <p:cNvPicPr>
            <a:picLocks noChangeAspect="1"/>
          </p:cNvPicPr>
          <p:nvPr/>
        </p:nvPicPr>
        <p:blipFill>
          <a:blip r:embed="rId7"/>
          <a:stretch>
            <a:fillRect/>
          </a:stretch>
        </p:blipFill>
        <p:spPr>
          <a:xfrm>
            <a:off x="6849749" y="3973927"/>
            <a:ext cx="2491895" cy="1372893"/>
          </a:xfrm>
          <a:prstGeom prst="rect">
            <a:avLst/>
          </a:prstGeom>
        </p:spPr>
      </p:pic>
      <p:pic>
        <p:nvPicPr>
          <p:cNvPr id="13" name="图片 12">
            <a:extLst>
              <a:ext uri="{FF2B5EF4-FFF2-40B4-BE49-F238E27FC236}">
                <a16:creationId xmlns:a16="http://schemas.microsoft.com/office/drawing/2014/main" id="{3D88EE7D-44A2-19F6-26F0-DFEDA081D0DB}"/>
              </a:ext>
            </a:extLst>
          </p:cNvPr>
          <p:cNvPicPr>
            <a:picLocks noChangeAspect="1"/>
          </p:cNvPicPr>
          <p:nvPr/>
        </p:nvPicPr>
        <p:blipFill>
          <a:blip r:embed="rId8"/>
          <a:stretch>
            <a:fillRect/>
          </a:stretch>
        </p:blipFill>
        <p:spPr>
          <a:xfrm>
            <a:off x="2209800" y="2168621"/>
            <a:ext cx="7772400" cy="2520258"/>
          </a:xfrm>
          <a:prstGeom prst="rect">
            <a:avLst/>
          </a:prstGeom>
        </p:spPr>
      </p:pic>
    </p:spTree>
    <p:extLst>
      <p:ext uri="{BB962C8B-B14F-4D97-AF65-F5344CB8AC3E}">
        <p14:creationId xmlns:p14="http://schemas.microsoft.com/office/powerpoint/2010/main" val="1082718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92708-226F-5B8A-C9EF-A6148F8F4499}"/>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7850468B-41EC-F2CB-5042-65BCBFFDE71F}"/>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6D7D83AB-7695-C84E-C68B-9F0097C857B8}"/>
              </a:ext>
            </a:extLst>
          </p:cNvPr>
          <p:cNvSpPr txBox="1"/>
          <p:nvPr/>
        </p:nvSpPr>
        <p:spPr>
          <a:xfrm>
            <a:off x="401326" y="1254658"/>
            <a:ext cx="8791660" cy="461665"/>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使用 </a:t>
            </a:r>
            <a:r>
              <a:rPr lang="en-US" altLang="zh-CN" sz="2400" b="1" dirty="0" err="1">
                <a:latin typeface="Arial" panose="020B0604020202020204" pitchFamily="34" charset="0"/>
                <a:ea typeface="微软雅黑" panose="020B0503020204020204" pitchFamily="34" charset="-122"/>
                <a:cs typeface="Times New Roman" panose="02020603050405020304" pitchFamily="18" charset="0"/>
              </a:rPr>
              <a:t>tidygraph</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包构建网络</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4F57C81E-D3D1-3D5C-E306-F3F0874D12EC}"/>
              </a:ext>
            </a:extLst>
          </p:cNvPr>
          <p:cNvGraphicFramePr>
            <a:graphicFrameLocks noGrp="1"/>
          </p:cNvGraphicFramePr>
          <p:nvPr>
            <p:extLst>
              <p:ext uri="{D42A27DB-BD31-4B8C-83A1-F6EECF244321}">
                <p14:modId xmlns:p14="http://schemas.microsoft.com/office/powerpoint/2010/main" val="3027715225"/>
              </p:ext>
            </p:extLst>
          </p:nvPr>
        </p:nvGraphicFramePr>
        <p:xfrm>
          <a:off x="915744" y="2300918"/>
          <a:ext cx="4606606" cy="1112520"/>
        </p:xfrm>
        <a:graphic>
          <a:graphicData uri="http://schemas.openxmlformats.org/drawingml/2006/table">
            <a:tbl>
              <a:tblPr firstRow="1" bandRow="1">
                <a:tableStyleId>{5C22544A-7EE6-4342-B048-85BDC9FD1C3A}</a:tableStyleId>
              </a:tblPr>
              <a:tblGrid>
                <a:gridCol w="933767">
                  <a:extLst>
                    <a:ext uri="{9D8B030D-6E8A-4147-A177-3AD203B41FA5}">
                      <a16:colId xmlns:a16="http://schemas.microsoft.com/office/drawing/2014/main" val="966148230"/>
                    </a:ext>
                  </a:extLst>
                </a:gridCol>
                <a:gridCol w="1222692">
                  <a:extLst>
                    <a:ext uri="{9D8B030D-6E8A-4147-A177-3AD203B41FA5}">
                      <a16:colId xmlns:a16="http://schemas.microsoft.com/office/drawing/2014/main" val="4186575676"/>
                    </a:ext>
                  </a:extLst>
                </a:gridCol>
                <a:gridCol w="1222692">
                  <a:extLst>
                    <a:ext uri="{9D8B030D-6E8A-4147-A177-3AD203B41FA5}">
                      <a16:colId xmlns:a16="http://schemas.microsoft.com/office/drawing/2014/main" val="1039119634"/>
                    </a:ext>
                  </a:extLst>
                </a:gridCol>
                <a:gridCol w="1227455">
                  <a:extLst>
                    <a:ext uri="{9D8B030D-6E8A-4147-A177-3AD203B41FA5}">
                      <a16:colId xmlns:a16="http://schemas.microsoft.com/office/drawing/2014/main" val="3807145178"/>
                    </a:ext>
                  </a:extLst>
                </a:gridCol>
              </a:tblGrid>
              <a:tr h="370840">
                <a:tc>
                  <a:txBody>
                    <a:bodyPr/>
                    <a:lstStyle/>
                    <a:p>
                      <a:pPr algn="ctr"/>
                      <a:r>
                        <a:rPr lang="zh-CN" altLang="en-US" dirty="0"/>
                        <a:t>节点</a:t>
                      </a:r>
                      <a:r>
                        <a:rPr lang="en-US" altLang="zh-CN" dirty="0"/>
                        <a:t>ID</a:t>
                      </a:r>
                      <a:endParaRPr lang="zh-CN" altLang="en-US" dirty="0"/>
                    </a:p>
                  </a:txBody>
                  <a:tcPr/>
                </a:tc>
                <a:tc>
                  <a:txBody>
                    <a:bodyPr/>
                    <a:lstStyle/>
                    <a:p>
                      <a:pPr algn="ctr"/>
                      <a:r>
                        <a:rPr lang="zh-CN" altLang="en-US" dirty="0"/>
                        <a:t>节点信息</a:t>
                      </a:r>
                      <a:r>
                        <a:rPr lang="en-US" altLang="zh-CN" baseline="-25000" dirty="0"/>
                        <a:t>1</a:t>
                      </a:r>
                      <a:endParaRPr lang="zh-CN" altLang="en-US" baseline="-25000" dirty="0"/>
                    </a:p>
                  </a:txBody>
                  <a:tcPr/>
                </a:tc>
                <a:tc>
                  <a:txBody>
                    <a:bodyPr/>
                    <a:lstStyle/>
                    <a:p>
                      <a:pPr algn="ctr"/>
                      <a:r>
                        <a:rPr lang="zh-CN" altLang="en-US" dirty="0"/>
                        <a:t>节点信息</a:t>
                      </a:r>
                      <a:r>
                        <a:rPr lang="en-US" altLang="zh-CN" baseline="-25000" dirty="0"/>
                        <a:t>2</a:t>
                      </a:r>
                      <a:endParaRPr lang="zh-CN" altLang="en-US" baseline="-25000" dirty="0"/>
                    </a:p>
                  </a:txBody>
                  <a:tcPr/>
                </a:tc>
                <a:tc>
                  <a:txBody>
                    <a:bodyPr/>
                    <a:lstStyle/>
                    <a:p>
                      <a:pPr algn="ctr"/>
                      <a:r>
                        <a:rPr lang="zh-CN" altLang="en-US" dirty="0"/>
                        <a:t>节点信息</a:t>
                      </a:r>
                      <a:r>
                        <a:rPr lang="en-US" altLang="zh-CN" baseline="-25000" dirty="0"/>
                        <a:t>n</a:t>
                      </a:r>
                      <a:endParaRPr lang="zh-CN" altLang="en-US" baseline="-25000" dirty="0"/>
                    </a:p>
                  </a:txBody>
                  <a:tcPr/>
                </a:tc>
                <a:extLst>
                  <a:ext uri="{0D108BD9-81ED-4DB2-BD59-A6C34878D82A}">
                    <a16:rowId xmlns:a16="http://schemas.microsoft.com/office/drawing/2014/main" val="3723516248"/>
                  </a:ext>
                </a:extLst>
              </a:tr>
              <a:tr h="370840">
                <a:tc>
                  <a:txBody>
                    <a:bodyPr/>
                    <a:lstStyle/>
                    <a:p>
                      <a:pPr algn="ctr"/>
                      <a:r>
                        <a:rPr lang="en-US" altLang="zh-CN" dirty="0"/>
                        <a:t>ID1</a:t>
                      </a:r>
                      <a:endParaRPr lang="zh-CN" altLang="en-US" dirty="0"/>
                    </a:p>
                  </a:txBody>
                  <a:tcPr/>
                </a:tc>
                <a:tc>
                  <a:txBody>
                    <a:bodyPr/>
                    <a:lstStyle/>
                    <a:p>
                      <a:pPr algn="ctr"/>
                      <a:r>
                        <a:rPr lang="en-GB" altLang="zh-CN" dirty="0"/>
                        <a:t>…</a:t>
                      </a:r>
                      <a:endParaRPr lang="zh-CN" altLang="en-US" dirty="0"/>
                    </a:p>
                  </a:txBody>
                  <a:tcPr/>
                </a:tc>
                <a:tc>
                  <a:txBody>
                    <a:bodyPr/>
                    <a:lstStyle/>
                    <a:p>
                      <a:pPr algn="ctr"/>
                      <a:r>
                        <a:rPr lang="en-GB" altLang="zh-CN" dirty="0"/>
                        <a:t>…</a:t>
                      </a:r>
                      <a:endParaRPr lang="zh-CN" altLang="en-US" dirty="0"/>
                    </a:p>
                  </a:txBody>
                  <a:tcPr/>
                </a:tc>
                <a:tc>
                  <a:txBody>
                    <a:bodyPr/>
                    <a:lstStyle/>
                    <a:p>
                      <a:pPr algn="ctr"/>
                      <a:r>
                        <a:rPr lang="en-GB" altLang="zh-CN" dirty="0"/>
                        <a:t>…</a:t>
                      </a:r>
                      <a:endParaRPr lang="zh-CN" altLang="en-US" dirty="0"/>
                    </a:p>
                  </a:txBody>
                  <a:tcPr/>
                </a:tc>
                <a:extLst>
                  <a:ext uri="{0D108BD9-81ED-4DB2-BD59-A6C34878D82A}">
                    <a16:rowId xmlns:a16="http://schemas.microsoft.com/office/drawing/2014/main" val="882568058"/>
                  </a:ext>
                </a:extLst>
              </a:tr>
              <a:tr h="370840">
                <a:tc>
                  <a:txBody>
                    <a:bodyPr/>
                    <a:lstStyle/>
                    <a:p>
                      <a:pPr algn="ctr"/>
                      <a:r>
                        <a:rPr lang="en-US" altLang="zh-CN" dirty="0"/>
                        <a:t>ID2</a:t>
                      </a:r>
                      <a:endParaRPr lang="zh-CN" altLang="en-US" dirty="0"/>
                    </a:p>
                  </a:txBody>
                  <a:tcPr/>
                </a:tc>
                <a:tc>
                  <a:txBody>
                    <a:bodyPr/>
                    <a:lstStyle/>
                    <a:p>
                      <a:pPr algn="ctr"/>
                      <a:r>
                        <a:rPr lang="en-GB" altLang="zh-CN" dirty="0"/>
                        <a:t>…</a:t>
                      </a:r>
                      <a:endParaRPr lang="zh-CN" altLang="en-US" dirty="0"/>
                    </a:p>
                  </a:txBody>
                  <a:tcPr/>
                </a:tc>
                <a:tc>
                  <a:txBody>
                    <a:bodyPr/>
                    <a:lstStyle/>
                    <a:p>
                      <a:pPr algn="ctr"/>
                      <a:r>
                        <a:rPr lang="en-GB" altLang="zh-CN" dirty="0"/>
                        <a:t>…</a:t>
                      </a:r>
                      <a:endParaRPr lang="zh-CN" altLang="en-US" dirty="0"/>
                    </a:p>
                  </a:txBody>
                  <a:tcPr/>
                </a:tc>
                <a:tc>
                  <a:txBody>
                    <a:bodyPr/>
                    <a:lstStyle/>
                    <a:p>
                      <a:pPr algn="ctr"/>
                      <a:r>
                        <a:rPr lang="en-GB" altLang="zh-CN" dirty="0"/>
                        <a:t>…</a:t>
                      </a:r>
                      <a:endParaRPr lang="zh-CN" altLang="en-US" dirty="0"/>
                    </a:p>
                  </a:txBody>
                  <a:tcPr/>
                </a:tc>
                <a:extLst>
                  <a:ext uri="{0D108BD9-81ED-4DB2-BD59-A6C34878D82A}">
                    <a16:rowId xmlns:a16="http://schemas.microsoft.com/office/drawing/2014/main" val="3406115700"/>
                  </a:ext>
                </a:extLst>
              </a:tr>
            </a:tbl>
          </a:graphicData>
        </a:graphic>
      </p:graphicFrame>
      <p:graphicFrame>
        <p:nvGraphicFramePr>
          <p:cNvPr id="3" name="表格 2">
            <a:extLst>
              <a:ext uri="{FF2B5EF4-FFF2-40B4-BE49-F238E27FC236}">
                <a16:creationId xmlns:a16="http://schemas.microsoft.com/office/drawing/2014/main" id="{B250C7A9-2452-7BB8-616C-102BE7C1722C}"/>
              </a:ext>
            </a:extLst>
          </p:cNvPr>
          <p:cNvGraphicFramePr>
            <a:graphicFrameLocks noGrp="1"/>
          </p:cNvGraphicFramePr>
          <p:nvPr>
            <p:extLst>
              <p:ext uri="{D42A27DB-BD31-4B8C-83A1-F6EECF244321}">
                <p14:modId xmlns:p14="http://schemas.microsoft.com/office/powerpoint/2010/main" val="4032987153"/>
              </p:ext>
            </p:extLst>
          </p:nvPr>
        </p:nvGraphicFramePr>
        <p:xfrm>
          <a:off x="943063" y="4594648"/>
          <a:ext cx="1845309" cy="1381760"/>
        </p:xfrm>
        <a:graphic>
          <a:graphicData uri="http://schemas.openxmlformats.org/drawingml/2006/table">
            <a:tbl>
              <a:tblPr firstRow="1" bandRow="1">
                <a:tableStyleId>{5C22544A-7EE6-4342-B048-85BDC9FD1C3A}</a:tableStyleId>
              </a:tblPr>
              <a:tblGrid>
                <a:gridCol w="933767">
                  <a:extLst>
                    <a:ext uri="{9D8B030D-6E8A-4147-A177-3AD203B41FA5}">
                      <a16:colId xmlns:a16="http://schemas.microsoft.com/office/drawing/2014/main" val="966148230"/>
                    </a:ext>
                  </a:extLst>
                </a:gridCol>
                <a:gridCol w="911542">
                  <a:extLst>
                    <a:ext uri="{9D8B030D-6E8A-4147-A177-3AD203B41FA5}">
                      <a16:colId xmlns:a16="http://schemas.microsoft.com/office/drawing/2014/main" val="4186575676"/>
                    </a:ext>
                  </a:extLst>
                </a:gridCol>
              </a:tblGrid>
              <a:tr h="370840">
                <a:tc>
                  <a:txBody>
                    <a:bodyPr/>
                    <a:lstStyle/>
                    <a:p>
                      <a:pPr algn="ctr"/>
                      <a:r>
                        <a:rPr lang="en-US" altLang="zh-CN" dirty="0"/>
                        <a:t>From</a:t>
                      </a:r>
                    </a:p>
                    <a:p>
                      <a:pPr algn="ctr"/>
                      <a:r>
                        <a:rPr lang="zh-CN" altLang="en-US" dirty="0"/>
                        <a:t>节点</a:t>
                      </a:r>
                      <a:r>
                        <a:rPr lang="en-US" altLang="zh-CN" dirty="0"/>
                        <a:t>ID</a:t>
                      </a:r>
                      <a:endParaRPr lang="zh-CN" altLang="en-US" dirty="0"/>
                    </a:p>
                  </a:txBody>
                  <a:tcPr/>
                </a:tc>
                <a:tc>
                  <a:txBody>
                    <a:bodyPr/>
                    <a:lstStyle/>
                    <a:p>
                      <a:pPr algn="ctr"/>
                      <a:r>
                        <a:rPr lang="en-US" altLang="zh-CN" dirty="0"/>
                        <a:t>To</a:t>
                      </a:r>
                    </a:p>
                    <a:p>
                      <a:pPr algn="ctr"/>
                      <a:r>
                        <a:rPr lang="zh-CN" altLang="en-US" dirty="0"/>
                        <a:t>节点</a:t>
                      </a:r>
                      <a:r>
                        <a:rPr lang="en-US" altLang="zh-CN" dirty="0"/>
                        <a:t>ID</a:t>
                      </a:r>
                      <a:endParaRPr lang="zh-CN" altLang="en-US" baseline="-25000" dirty="0"/>
                    </a:p>
                  </a:txBody>
                  <a:tcPr/>
                </a:tc>
                <a:extLst>
                  <a:ext uri="{0D108BD9-81ED-4DB2-BD59-A6C34878D82A}">
                    <a16:rowId xmlns:a16="http://schemas.microsoft.com/office/drawing/2014/main" val="3723516248"/>
                  </a:ext>
                </a:extLst>
              </a:tr>
              <a:tr h="370840">
                <a:tc>
                  <a:txBody>
                    <a:bodyPr/>
                    <a:lstStyle/>
                    <a:p>
                      <a:pPr algn="ctr"/>
                      <a:r>
                        <a:rPr lang="en-US" altLang="zh-CN" dirty="0"/>
                        <a:t>ID1</a:t>
                      </a:r>
                      <a:endParaRPr lang="zh-CN" altLang="en-US" dirty="0"/>
                    </a:p>
                  </a:txBody>
                  <a:tcPr/>
                </a:tc>
                <a:tc>
                  <a:txBody>
                    <a:bodyPr/>
                    <a:lstStyle/>
                    <a:p>
                      <a:pPr algn="ctr"/>
                      <a:r>
                        <a:rPr lang="en-GB" altLang="zh-CN" dirty="0"/>
                        <a:t>ID</a:t>
                      </a:r>
                      <a:r>
                        <a:rPr lang="en-US" altLang="zh-CN" dirty="0"/>
                        <a:t>2</a:t>
                      </a:r>
                      <a:endParaRPr lang="zh-CN" altLang="en-US" dirty="0"/>
                    </a:p>
                  </a:txBody>
                  <a:tcPr/>
                </a:tc>
                <a:extLst>
                  <a:ext uri="{0D108BD9-81ED-4DB2-BD59-A6C34878D82A}">
                    <a16:rowId xmlns:a16="http://schemas.microsoft.com/office/drawing/2014/main" val="882568058"/>
                  </a:ext>
                </a:extLst>
              </a:tr>
              <a:tr h="370840">
                <a:tc>
                  <a:txBody>
                    <a:bodyPr/>
                    <a:lstStyle/>
                    <a:p>
                      <a:pPr algn="ctr"/>
                      <a:r>
                        <a:rPr lang="en-US" altLang="zh-CN" dirty="0"/>
                        <a:t>ID2</a:t>
                      </a:r>
                      <a:endParaRPr lang="zh-CN" altLang="en-US" dirty="0"/>
                    </a:p>
                  </a:txBody>
                  <a:tcPr/>
                </a:tc>
                <a:tc>
                  <a:txBody>
                    <a:bodyPr/>
                    <a:lstStyle/>
                    <a:p>
                      <a:pPr algn="ctr"/>
                      <a:r>
                        <a:rPr lang="en-GB" altLang="zh-CN" dirty="0"/>
                        <a:t>ID3</a:t>
                      </a:r>
                      <a:endParaRPr lang="zh-CN" altLang="en-US" dirty="0"/>
                    </a:p>
                  </a:txBody>
                  <a:tcPr/>
                </a:tc>
                <a:extLst>
                  <a:ext uri="{0D108BD9-81ED-4DB2-BD59-A6C34878D82A}">
                    <a16:rowId xmlns:a16="http://schemas.microsoft.com/office/drawing/2014/main" val="3406115700"/>
                  </a:ext>
                </a:extLst>
              </a:tr>
            </a:tbl>
          </a:graphicData>
        </a:graphic>
      </p:graphicFrame>
      <p:graphicFrame>
        <p:nvGraphicFramePr>
          <p:cNvPr id="4" name="表格 3">
            <a:extLst>
              <a:ext uri="{FF2B5EF4-FFF2-40B4-BE49-F238E27FC236}">
                <a16:creationId xmlns:a16="http://schemas.microsoft.com/office/drawing/2014/main" id="{E1CC58AD-49E6-90B0-3F05-C1844DB69BCA}"/>
              </a:ext>
            </a:extLst>
          </p:cNvPr>
          <p:cNvGraphicFramePr>
            <a:graphicFrameLocks noGrp="1"/>
          </p:cNvGraphicFramePr>
          <p:nvPr>
            <p:extLst>
              <p:ext uri="{D42A27DB-BD31-4B8C-83A1-F6EECF244321}">
                <p14:modId xmlns:p14="http://schemas.microsoft.com/office/powerpoint/2010/main" val="3189401817"/>
              </p:ext>
            </p:extLst>
          </p:nvPr>
        </p:nvGraphicFramePr>
        <p:xfrm>
          <a:off x="3004629" y="4594648"/>
          <a:ext cx="681355" cy="1369875"/>
        </p:xfrm>
        <a:graphic>
          <a:graphicData uri="http://schemas.openxmlformats.org/drawingml/2006/table">
            <a:tbl>
              <a:tblPr firstRow="1" bandRow="1">
                <a:tableStyleId>{5C22544A-7EE6-4342-B048-85BDC9FD1C3A}</a:tableStyleId>
              </a:tblPr>
              <a:tblGrid>
                <a:gridCol w="681355">
                  <a:extLst>
                    <a:ext uri="{9D8B030D-6E8A-4147-A177-3AD203B41FA5}">
                      <a16:colId xmlns:a16="http://schemas.microsoft.com/office/drawing/2014/main" val="3152840769"/>
                    </a:ext>
                  </a:extLst>
                </a:gridCol>
              </a:tblGrid>
              <a:tr h="456625">
                <a:tc>
                  <a:txBody>
                    <a:bodyPr/>
                    <a:lstStyle/>
                    <a:p>
                      <a:pPr algn="ctr"/>
                      <a:r>
                        <a:rPr lang="zh-CN" altLang="en-US" dirty="0"/>
                        <a:t>权重</a:t>
                      </a:r>
                      <a:endParaRPr lang="zh-CN" altLang="en-US" baseline="-25000" dirty="0"/>
                    </a:p>
                  </a:txBody>
                  <a:tcPr anchor="ctr"/>
                </a:tc>
                <a:extLst>
                  <a:ext uri="{0D108BD9-81ED-4DB2-BD59-A6C34878D82A}">
                    <a16:rowId xmlns:a16="http://schemas.microsoft.com/office/drawing/2014/main" val="2536236856"/>
                  </a:ext>
                </a:extLst>
              </a:tr>
              <a:tr h="456625">
                <a:tc>
                  <a:txBody>
                    <a:bodyPr/>
                    <a:lstStyle/>
                    <a:p>
                      <a:pPr algn="ctr"/>
                      <a:r>
                        <a:rPr lang="en-GB" altLang="zh-CN" dirty="0"/>
                        <a:t>…</a:t>
                      </a:r>
                      <a:endParaRPr lang="zh-CN" altLang="en-US" dirty="0"/>
                    </a:p>
                  </a:txBody>
                  <a:tcPr anchor="ctr"/>
                </a:tc>
                <a:extLst>
                  <a:ext uri="{0D108BD9-81ED-4DB2-BD59-A6C34878D82A}">
                    <a16:rowId xmlns:a16="http://schemas.microsoft.com/office/drawing/2014/main" val="976302681"/>
                  </a:ext>
                </a:extLst>
              </a:tr>
              <a:tr h="456625">
                <a:tc>
                  <a:txBody>
                    <a:bodyPr/>
                    <a:lstStyle/>
                    <a:p>
                      <a:pPr algn="ctr"/>
                      <a:r>
                        <a:rPr lang="en-GB" altLang="zh-CN" dirty="0"/>
                        <a:t>…</a:t>
                      </a:r>
                      <a:endParaRPr lang="zh-CN" altLang="en-US" dirty="0"/>
                    </a:p>
                  </a:txBody>
                  <a:tcPr anchor="ctr"/>
                </a:tc>
                <a:extLst>
                  <a:ext uri="{0D108BD9-81ED-4DB2-BD59-A6C34878D82A}">
                    <a16:rowId xmlns:a16="http://schemas.microsoft.com/office/drawing/2014/main" val="2532721823"/>
                  </a:ext>
                </a:extLst>
              </a:tr>
            </a:tbl>
          </a:graphicData>
        </a:graphic>
      </p:graphicFrame>
      <p:sp>
        <p:nvSpPr>
          <p:cNvPr id="5" name="文本框 4">
            <a:extLst>
              <a:ext uri="{FF2B5EF4-FFF2-40B4-BE49-F238E27FC236}">
                <a16:creationId xmlns:a16="http://schemas.microsoft.com/office/drawing/2014/main" id="{4329F27D-7130-117D-CB3A-9F259E8A378E}"/>
              </a:ext>
            </a:extLst>
          </p:cNvPr>
          <p:cNvSpPr txBox="1"/>
          <p:nvPr/>
        </p:nvSpPr>
        <p:spPr>
          <a:xfrm>
            <a:off x="890511" y="1894021"/>
            <a:ext cx="3153798" cy="369332"/>
          </a:xfrm>
          <a:prstGeom prst="rect">
            <a:avLst/>
          </a:prstGeom>
          <a:noFill/>
        </p:spPr>
        <p:txBody>
          <a:bodyPr wrap="square">
            <a:spAutoFit/>
          </a:bodyPr>
          <a:lstStyle/>
          <a:p>
            <a:r>
              <a:rPr lang="zh-CN" altLang="en-US"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节点信息表</a:t>
            </a:r>
            <a:endParaRPr lang="zh-CN" altLang="en-US" dirty="0">
              <a:highlight>
                <a:srgbClr val="00FFFF"/>
              </a:highlight>
            </a:endParaRPr>
          </a:p>
        </p:txBody>
      </p:sp>
      <p:sp>
        <p:nvSpPr>
          <p:cNvPr id="6" name="文本框 5">
            <a:extLst>
              <a:ext uri="{FF2B5EF4-FFF2-40B4-BE49-F238E27FC236}">
                <a16:creationId xmlns:a16="http://schemas.microsoft.com/office/drawing/2014/main" id="{588295DA-EF1D-D516-7697-826C0889BFE2}"/>
              </a:ext>
            </a:extLst>
          </p:cNvPr>
          <p:cNvSpPr txBox="1"/>
          <p:nvPr/>
        </p:nvSpPr>
        <p:spPr>
          <a:xfrm>
            <a:off x="890511" y="4099457"/>
            <a:ext cx="3153798" cy="369332"/>
          </a:xfrm>
          <a:prstGeom prst="rect">
            <a:avLst/>
          </a:prstGeom>
          <a:noFill/>
        </p:spPr>
        <p:txBody>
          <a:bodyPr wrap="square">
            <a:spAutoFit/>
          </a:bodyPr>
          <a:lstStyle/>
          <a:p>
            <a:r>
              <a:rPr lang="zh-CN" altLang="en-US"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连边信息表</a:t>
            </a:r>
            <a:endParaRPr lang="zh-CN" altLang="en-US" dirty="0">
              <a:highlight>
                <a:srgbClr val="00FFFF"/>
              </a:highlight>
            </a:endParaRPr>
          </a:p>
        </p:txBody>
      </p:sp>
      <p:sp>
        <p:nvSpPr>
          <p:cNvPr id="7" name="加号 6">
            <a:extLst>
              <a:ext uri="{FF2B5EF4-FFF2-40B4-BE49-F238E27FC236}">
                <a16:creationId xmlns:a16="http://schemas.microsoft.com/office/drawing/2014/main" id="{DB630ECE-AE20-A924-139B-BBC135A7A733}"/>
              </a:ext>
            </a:extLst>
          </p:cNvPr>
          <p:cNvSpPr/>
          <p:nvPr/>
        </p:nvSpPr>
        <p:spPr>
          <a:xfrm>
            <a:off x="2635858" y="3539297"/>
            <a:ext cx="709448" cy="709448"/>
          </a:xfrm>
          <a:prstGeom prst="mathPlus">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a:p>
        </p:txBody>
      </p:sp>
      <p:pic>
        <p:nvPicPr>
          <p:cNvPr id="9" name="图片 8">
            <a:extLst>
              <a:ext uri="{FF2B5EF4-FFF2-40B4-BE49-F238E27FC236}">
                <a16:creationId xmlns:a16="http://schemas.microsoft.com/office/drawing/2014/main" id="{FB4C8475-ADA3-00A2-B1F0-101E92F91C64}"/>
              </a:ext>
            </a:extLst>
          </p:cNvPr>
          <p:cNvPicPr>
            <a:picLocks noChangeAspect="1"/>
          </p:cNvPicPr>
          <p:nvPr/>
        </p:nvPicPr>
        <p:blipFill>
          <a:blip r:embed="rId3"/>
          <a:stretch>
            <a:fillRect/>
          </a:stretch>
        </p:blipFill>
        <p:spPr>
          <a:xfrm>
            <a:off x="9048334" y="3002733"/>
            <a:ext cx="3096368" cy="946999"/>
          </a:xfrm>
          <a:prstGeom prst="rect">
            <a:avLst/>
          </a:prstGeom>
        </p:spPr>
      </p:pic>
      <p:pic>
        <p:nvPicPr>
          <p:cNvPr id="14" name="图片 13">
            <a:extLst>
              <a:ext uri="{FF2B5EF4-FFF2-40B4-BE49-F238E27FC236}">
                <a16:creationId xmlns:a16="http://schemas.microsoft.com/office/drawing/2014/main" id="{98E79479-6B37-9269-4CFB-4A1A2CB07F3C}"/>
              </a:ext>
            </a:extLst>
          </p:cNvPr>
          <p:cNvPicPr>
            <a:picLocks noChangeAspect="1"/>
          </p:cNvPicPr>
          <p:nvPr/>
        </p:nvPicPr>
        <p:blipFill>
          <a:blip r:embed="rId4"/>
          <a:stretch>
            <a:fillRect/>
          </a:stretch>
        </p:blipFill>
        <p:spPr>
          <a:xfrm>
            <a:off x="5659126" y="570867"/>
            <a:ext cx="3190470" cy="2347012"/>
          </a:xfrm>
          <a:prstGeom prst="rect">
            <a:avLst/>
          </a:prstGeom>
        </p:spPr>
      </p:pic>
      <p:pic>
        <p:nvPicPr>
          <p:cNvPr id="15" name="图片 14">
            <a:extLst>
              <a:ext uri="{FF2B5EF4-FFF2-40B4-BE49-F238E27FC236}">
                <a16:creationId xmlns:a16="http://schemas.microsoft.com/office/drawing/2014/main" id="{49EBE4C5-AB3E-28C3-BE59-112AB122C53E}"/>
              </a:ext>
            </a:extLst>
          </p:cNvPr>
          <p:cNvPicPr>
            <a:picLocks noChangeAspect="1"/>
          </p:cNvPicPr>
          <p:nvPr/>
        </p:nvPicPr>
        <p:blipFill>
          <a:blip r:embed="rId5"/>
          <a:stretch>
            <a:fillRect/>
          </a:stretch>
        </p:blipFill>
        <p:spPr>
          <a:xfrm>
            <a:off x="5659126" y="3894021"/>
            <a:ext cx="3153798" cy="2319508"/>
          </a:xfrm>
          <a:prstGeom prst="rect">
            <a:avLst/>
          </a:prstGeom>
        </p:spPr>
      </p:pic>
    </p:spTree>
    <p:extLst>
      <p:ext uri="{BB962C8B-B14F-4D97-AF65-F5344CB8AC3E}">
        <p14:creationId xmlns:p14="http://schemas.microsoft.com/office/powerpoint/2010/main" val="1570592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1D736-915A-4742-B6DA-766DED2C308A}"/>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538DA438-394B-C82A-72EF-214F685760DC}"/>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4A468F95-73E7-6AA0-9DBC-F3CD396D960B}"/>
              </a:ext>
            </a:extLst>
          </p:cNvPr>
          <p:cNvSpPr txBox="1"/>
          <p:nvPr/>
        </p:nvSpPr>
        <p:spPr>
          <a:xfrm>
            <a:off x="401326" y="1254658"/>
            <a:ext cx="8791660" cy="461665"/>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使用 </a:t>
            </a:r>
            <a:r>
              <a:rPr lang="en-US" altLang="zh-CN" sz="2400" b="1" dirty="0" err="1">
                <a:latin typeface="Arial" panose="020B0604020202020204" pitchFamily="34" charset="0"/>
                <a:ea typeface="微软雅黑" panose="020B0503020204020204" pitchFamily="34" charset="-122"/>
                <a:cs typeface="Times New Roman" panose="02020603050405020304" pitchFamily="18" charset="0"/>
              </a:rPr>
              <a:t>ggraph</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包进行 </a:t>
            </a:r>
            <a:r>
              <a:rPr lang="zh-CN" altLang="en-US" sz="24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网络基础可</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视化</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13314" name="Picture 2">
            <a:extLst>
              <a:ext uri="{FF2B5EF4-FFF2-40B4-BE49-F238E27FC236}">
                <a16:creationId xmlns:a16="http://schemas.microsoft.com/office/drawing/2014/main" id="{2A5C1E33-AB45-89B2-B86B-75EB519B4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855" y="1894021"/>
            <a:ext cx="3938752" cy="3938752"/>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AE1E3A18-77B4-C022-B45A-836C02FB7CCF}"/>
              </a:ext>
            </a:extLst>
          </p:cNvPr>
          <p:cNvSpPr txBox="1"/>
          <p:nvPr/>
        </p:nvSpPr>
        <p:spPr>
          <a:xfrm>
            <a:off x="995856" y="5648107"/>
            <a:ext cx="3938751" cy="369332"/>
          </a:xfrm>
          <a:prstGeom prst="rect">
            <a:avLst/>
          </a:prstGeom>
          <a:noFill/>
        </p:spPr>
        <p:txBody>
          <a:bodyPr wrap="square">
            <a:spAutoFit/>
          </a:bodyPr>
          <a:lstStyle/>
          <a:p>
            <a:r>
              <a:rPr lang="zh-CN" altLang="en-US" b="1" dirty="0">
                <a:latin typeface="Arial" panose="020B0604020202020204" pitchFamily="34" charset="0"/>
                <a:ea typeface="微软雅黑" panose="020B0503020204020204" pitchFamily="34" charset="-122"/>
                <a:cs typeface="Times New Roman" panose="02020603050405020304" pitchFamily="18" charset="0"/>
              </a:rPr>
              <a:t>从</a:t>
            </a:r>
            <a:r>
              <a:rPr lang="en-US" altLang="zh-CN" b="1" dirty="0">
                <a:latin typeface="Arial" panose="020B0604020202020204" pitchFamily="34" charset="0"/>
                <a:ea typeface="微软雅黑" panose="020B0503020204020204" pitchFamily="34" charset="-122"/>
                <a:cs typeface="Times New Roman" panose="02020603050405020304" pitchFamily="18" charset="0"/>
              </a:rPr>
              <a:t>37</a:t>
            </a:r>
            <a:r>
              <a:rPr lang="en-GB" altLang="zh-CN" b="1" dirty="0">
                <a:latin typeface="Arial" panose="020B0604020202020204" pitchFamily="34" charset="0"/>
                <a:ea typeface="微软雅黑" panose="020B0503020204020204" pitchFamily="34" charset="-122"/>
                <a:cs typeface="Times New Roman" panose="02020603050405020304" pitchFamily="18" charset="0"/>
              </a:rPr>
              <a:t>,</a:t>
            </a:r>
            <a:r>
              <a:rPr lang="en-US" altLang="zh-CN" b="1" dirty="0">
                <a:latin typeface="Arial" panose="020B0604020202020204" pitchFamily="34" charset="0"/>
                <a:ea typeface="微软雅黑" panose="020B0503020204020204" pitchFamily="34" charset="-122"/>
                <a:cs typeface="Times New Roman" panose="02020603050405020304" pitchFamily="18" charset="0"/>
              </a:rPr>
              <a:t>700</a:t>
            </a:r>
            <a:r>
              <a:rPr lang="zh-CN" altLang="en-US" b="1" dirty="0">
                <a:latin typeface="Arial" panose="020B0604020202020204" pitchFamily="34" charset="0"/>
                <a:ea typeface="微软雅黑" panose="020B0503020204020204" pitchFamily="34" charset="-122"/>
                <a:cs typeface="Times New Roman" panose="02020603050405020304" pitchFamily="18" charset="0"/>
              </a:rPr>
              <a:t>数据中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随机采样</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2000</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个点</a:t>
            </a:r>
            <a:endParaRPr lang="zh-CN" altLang="en-US" dirty="0">
              <a:highlight>
                <a:srgbClr val="FFFF00"/>
              </a:highlight>
            </a:endParaRPr>
          </a:p>
        </p:txBody>
      </p:sp>
      <p:pic>
        <p:nvPicPr>
          <p:cNvPr id="13316" name="Picture 4">
            <a:extLst>
              <a:ext uri="{FF2B5EF4-FFF2-40B4-BE49-F238E27FC236}">
                <a16:creationId xmlns:a16="http://schemas.microsoft.com/office/drawing/2014/main" id="{28F358B8-1A5F-D3DE-C385-4F1DBA5A3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166" y="306265"/>
            <a:ext cx="5526508" cy="5526508"/>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E43196A6-34B9-3A8F-D490-3ACEF36CAB01}"/>
              </a:ext>
            </a:extLst>
          </p:cNvPr>
          <p:cNvSpPr txBox="1"/>
          <p:nvPr/>
        </p:nvSpPr>
        <p:spPr>
          <a:xfrm>
            <a:off x="7081345" y="5648107"/>
            <a:ext cx="4490545" cy="646331"/>
          </a:xfrm>
          <a:prstGeom prst="rect">
            <a:avLst/>
          </a:prstGeom>
          <a:noFill/>
        </p:spPr>
        <p:txBody>
          <a:bodyPr wrap="square">
            <a:spAutoFit/>
          </a:bodyPr>
          <a:lstStyle/>
          <a:p>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度中心度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Top</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500</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节点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透明度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layout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a:t>
            </a:r>
            <a:r>
              <a:rPr lang="en-GB" altLang="zh-CN" b="1" dirty="0" err="1">
                <a:highlight>
                  <a:srgbClr val="FFFF00"/>
                </a:highlight>
              </a:rPr>
              <a:t>Fruchterman</a:t>
            </a:r>
            <a:r>
              <a:rPr lang="en-GB" altLang="zh-CN" b="1" dirty="0">
                <a:highlight>
                  <a:srgbClr val="FFFF00"/>
                </a:highlight>
              </a:rPr>
              <a:t>-Reingold</a:t>
            </a:r>
            <a:r>
              <a:rPr lang="zh-CN" altLang="en-US" b="1" dirty="0">
                <a:highlight>
                  <a:srgbClr val="FFFF00"/>
                </a:highlight>
              </a:rPr>
              <a:t>）</a:t>
            </a:r>
            <a:endParaRPr lang="en-GB" altLang="zh-CN" b="1" dirty="0">
              <a:highlight>
                <a:srgbClr val="FFFF00"/>
              </a:highlight>
            </a:endParaRPr>
          </a:p>
        </p:txBody>
      </p:sp>
      <p:pic>
        <p:nvPicPr>
          <p:cNvPr id="12" name="图片 11">
            <a:extLst>
              <a:ext uri="{FF2B5EF4-FFF2-40B4-BE49-F238E27FC236}">
                <a16:creationId xmlns:a16="http://schemas.microsoft.com/office/drawing/2014/main" id="{DA7BF296-C97B-75EC-3E86-8B40D5454B3F}"/>
              </a:ext>
            </a:extLst>
          </p:cNvPr>
          <p:cNvPicPr>
            <a:picLocks noChangeAspect="1"/>
          </p:cNvPicPr>
          <p:nvPr/>
        </p:nvPicPr>
        <p:blipFill>
          <a:blip r:embed="rId5"/>
          <a:stretch>
            <a:fillRect/>
          </a:stretch>
        </p:blipFill>
        <p:spPr>
          <a:xfrm>
            <a:off x="2988727" y="2735377"/>
            <a:ext cx="6550878" cy="1387245"/>
          </a:xfrm>
          <a:prstGeom prst="rect">
            <a:avLst/>
          </a:prstGeom>
        </p:spPr>
      </p:pic>
    </p:spTree>
    <p:extLst>
      <p:ext uri="{BB962C8B-B14F-4D97-AF65-F5344CB8AC3E}">
        <p14:creationId xmlns:p14="http://schemas.microsoft.com/office/powerpoint/2010/main" val="2693178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F39E2-499E-C718-F677-5086D3088711}"/>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3EFB824C-235A-4C0E-D904-AFDA8F0D3623}"/>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B77D0FFE-4072-FCD7-9C3D-6FD6A54B7C40}"/>
              </a:ext>
            </a:extLst>
          </p:cNvPr>
          <p:cNvSpPr txBox="1"/>
          <p:nvPr/>
        </p:nvSpPr>
        <p:spPr>
          <a:xfrm>
            <a:off x="401326" y="1254658"/>
            <a:ext cx="8791660" cy="461665"/>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使用 </a:t>
            </a:r>
            <a:r>
              <a:rPr lang="en-US" altLang="zh-CN" sz="2400" b="1" dirty="0" err="1">
                <a:latin typeface="Arial" panose="020B0604020202020204" pitchFamily="34" charset="0"/>
                <a:ea typeface="微软雅黑" panose="020B0503020204020204" pitchFamily="34" charset="-122"/>
                <a:cs typeface="Times New Roman" panose="02020603050405020304" pitchFamily="18" charset="0"/>
              </a:rPr>
              <a:t>ggraph</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包进行 </a:t>
            </a:r>
            <a:r>
              <a:rPr lang="zh-CN" altLang="en-US" sz="24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网络基础可</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视化</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13314" name="Picture 2">
            <a:extLst>
              <a:ext uri="{FF2B5EF4-FFF2-40B4-BE49-F238E27FC236}">
                <a16:creationId xmlns:a16="http://schemas.microsoft.com/office/drawing/2014/main" id="{3E7431AB-3FBD-46BF-0CD2-58BFE48BA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95855" y="1894021"/>
            <a:ext cx="3938752" cy="3938752"/>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B0F59B50-D083-5FB1-587C-2D10A340D45D}"/>
              </a:ext>
            </a:extLst>
          </p:cNvPr>
          <p:cNvSpPr txBox="1"/>
          <p:nvPr/>
        </p:nvSpPr>
        <p:spPr>
          <a:xfrm>
            <a:off x="995856" y="5742703"/>
            <a:ext cx="4348654" cy="369332"/>
          </a:xfrm>
          <a:prstGeom prst="rect">
            <a:avLst/>
          </a:prstGeom>
          <a:noFill/>
        </p:spPr>
        <p:txBody>
          <a:bodyPr wrap="square">
            <a:spAutoFit/>
          </a:bodyPr>
          <a:lstStyle/>
          <a:p>
            <a:r>
              <a:rPr lang="zh-CN" altLang="en-US" b="1" dirty="0">
                <a:latin typeface="Arial" panose="020B0604020202020204" pitchFamily="34" charset="0"/>
                <a:ea typeface="微软雅黑" panose="020B0503020204020204" pitchFamily="34" charset="-122"/>
                <a:cs typeface="Times New Roman" panose="02020603050405020304" pitchFamily="18" charset="0"/>
              </a:rPr>
              <a:t>中介中心度 （颜色） </a:t>
            </a:r>
            <a:r>
              <a:rPr lang="en-US" altLang="zh-CN" b="1" dirty="0">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latin typeface="Arial" panose="020B0604020202020204" pitchFamily="34" charset="0"/>
                <a:ea typeface="微软雅黑" panose="020B0503020204020204" pitchFamily="34" charset="-122"/>
                <a:cs typeface="Times New Roman" panose="02020603050405020304" pitchFamily="18" charset="0"/>
              </a:rPr>
              <a:t> 度中心度 （大小）</a:t>
            </a:r>
            <a:endParaRPr lang="zh-CN" altLang="en-US" dirty="0"/>
          </a:p>
        </p:txBody>
      </p:sp>
      <p:pic>
        <p:nvPicPr>
          <p:cNvPr id="13316" name="Picture 4">
            <a:extLst>
              <a:ext uri="{FF2B5EF4-FFF2-40B4-BE49-F238E27FC236}">
                <a16:creationId xmlns:a16="http://schemas.microsoft.com/office/drawing/2014/main" id="{E495892E-3D11-D010-B02E-F8DA3FE6B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264166" y="306265"/>
            <a:ext cx="5526508" cy="5526508"/>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68EF5A67-4636-EF2A-91B3-6FE36923F1AB}"/>
              </a:ext>
            </a:extLst>
          </p:cNvPr>
          <p:cNvSpPr txBox="1"/>
          <p:nvPr/>
        </p:nvSpPr>
        <p:spPr>
          <a:xfrm>
            <a:off x="7081345" y="5736956"/>
            <a:ext cx="4490545" cy="369332"/>
          </a:xfrm>
          <a:prstGeom prst="rect">
            <a:avLst/>
          </a:prstGeom>
          <a:noFill/>
        </p:spPr>
        <p:txBody>
          <a:bodyPr wrap="square">
            <a:spAutoFit/>
          </a:bodyPr>
          <a:lstStyle/>
          <a:p>
            <a:r>
              <a:rPr lang="en-US" altLang="zh-CN" b="1" dirty="0">
                <a:latin typeface="Arial" panose="020B0604020202020204" pitchFamily="34" charset="0"/>
                <a:ea typeface="微软雅黑" panose="020B0503020204020204" pitchFamily="34" charset="-122"/>
                <a:cs typeface="Times New Roman" panose="02020603050405020304" pitchFamily="18" charset="0"/>
              </a:rPr>
              <a:t>PageRank</a:t>
            </a:r>
            <a:r>
              <a:rPr lang="zh-CN" altLang="en-US" b="1" dirty="0">
                <a:latin typeface="Arial" panose="020B0604020202020204" pitchFamily="34" charset="0"/>
                <a:ea typeface="微软雅黑" panose="020B0503020204020204" pitchFamily="34" charset="-122"/>
                <a:cs typeface="Times New Roman" panose="02020603050405020304" pitchFamily="18" charset="0"/>
              </a:rPr>
              <a:t> （颜色） </a:t>
            </a:r>
            <a:r>
              <a:rPr lang="en-US" altLang="zh-CN" b="1" dirty="0">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latin typeface="Arial" panose="020B0604020202020204" pitchFamily="34" charset="0"/>
                <a:ea typeface="微软雅黑" panose="020B0503020204020204" pitchFamily="34" charset="-122"/>
                <a:cs typeface="Times New Roman" panose="02020603050405020304" pitchFamily="18" charset="0"/>
              </a:rPr>
              <a:t> 度中心度 （大小）</a:t>
            </a:r>
            <a:endParaRPr lang="en-GB" altLang="zh-CN" b="1" dirty="0"/>
          </a:p>
        </p:txBody>
      </p:sp>
    </p:spTree>
    <p:extLst>
      <p:ext uri="{BB962C8B-B14F-4D97-AF65-F5344CB8AC3E}">
        <p14:creationId xmlns:p14="http://schemas.microsoft.com/office/powerpoint/2010/main" val="31252819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57C74-35F0-0B81-17DD-EF95C2D707C0}"/>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A61BF70F-8F74-7839-778F-4182E96C401B}"/>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2AE61544-B528-6130-A95D-95976456F62E}"/>
              </a:ext>
            </a:extLst>
          </p:cNvPr>
          <p:cNvSpPr txBox="1"/>
          <p:nvPr/>
        </p:nvSpPr>
        <p:spPr>
          <a:xfrm>
            <a:off x="401326" y="1254658"/>
            <a:ext cx="8791660" cy="461665"/>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使用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Louvain</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算法 发现群落</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13316" name="Picture 4">
            <a:extLst>
              <a:ext uri="{FF2B5EF4-FFF2-40B4-BE49-F238E27FC236}">
                <a16:creationId xmlns:a16="http://schemas.microsoft.com/office/drawing/2014/main" id="{2E0B6BE8-AD60-EFA1-5FBA-2048DF851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96000" y="1037263"/>
            <a:ext cx="5870673" cy="4566079"/>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8E32131D-9046-3537-244B-942DCDDBFCF6}"/>
              </a:ext>
            </a:extLst>
          </p:cNvPr>
          <p:cNvSpPr txBox="1"/>
          <p:nvPr/>
        </p:nvSpPr>
        <p:spPr>
          <a:xfrm>
            <a:off x="6838321" y="5781040"/>
            <a:ext cx="4709329" cy="369332"/>
          </a:xfrm>
          <a:prstGeom prst="rect">
            <a:avLst/>
          </a:prstGeom>
          <a:noFill/>
        </p:spPr>
        <p:txBody>
          <a:bodyPr wrap="square">
            <a:spAutoFit/>
          </a:bodyPr>
          <a:lstStyle/>
          <a:p>
            <a:r>
              <a:rPr lang="zh-CN" altLang="en-US" b="1" dirty="0">
                <a:latin typeface="Arial" panose="020B0604020202020204" pitchFamily="34" charset="0"/>
                <a:ea typeface="微软雅黑" panose="020B0503020204020204" pitchFamily="34" charset="-122"/>
                <a:cs typeface="Times New Roman" panose="02020603050405020304" pitchFamily="18" charset="0"/>
              </a:rPr>
              <a:t>数据自身标注 与 </a:t>
            </a:r>
            <a:r>
              <a:rPr lang="en-US" altLang="zh-CN" b="1" dirty="0">
                <a:latin typeface="Arial" panose="020B0604020202020204" pitchFamily="34" charset="0"/>
                <a:ea typeface="微软雅黑" panose="020B0503020204020204" pitchFamily="34" charset="-122"/>
                <a:cs typeface="Times New Roman" panose="02020603050405020304" pitchFamily="18" charset="0"/>
              </a:rPr>
              <a:t>Louvain</a:t>
            </a:r>
            <a:r>
              <a:rPr lang="zh-CN" altLang="en-US" b="1" dirty="0">
                <a:latin typeface="Arial" panose="020B0604020202020204" pitchFamily="34" charset="0"/>
                <a:ea typeface="微软雅黑" panose="020B0503020204020204" pitchFamily="34" charset="-122"/>
                <a:cs typeface="Times New Roman" panose="02020603050405020304" pitchFamily="18" charset="0"/>
              </a:rPr>
              <a:t> 群落发现算法结果</a:t>
            </a:r>
            <a:endParaRPr lang="en-GB" altLang="zh-CN" b="1" dirty="0"/>
          </a:p>
        </p:txBody>
      </p:sp>
      <p:pic>
        <p:nvPicPr>
          <p:cNvPr id="2" name="图片 1">
            <a:extLst>
              <a:ext uri="{FF2B5EF4-FFF2-40B4-BE49-F238E27FC236}">
                <a16:creationId xmlns:a16="http://schemas.microsoft.com/office/drawing/2014/main" id="{35F62CA9-20F4-F5C6-5907-D7C252BD84F8}"/>
              </a:ext>
            </a:extLst>
          </p:cNvPr>
          <p:cNvPicPr>
            <a:picLocks noChangeAspect="1"/>
          </p:cNvPicPr>
          <p:nvPr/>
        </p:nvPicPr>
        <p:blipFill>
          <a:blip r:embed="rId4"/>
          <a:stretch>
            <a:fillRect/>
          </a:stretch>
        </p:blipFill>
        <p:spPr>
          <a:xfrm>
            <a:off x="809532" y="1894021"/>
            <a:ext cx="4544147" cy="4256351"/>
          </a:xfrm>
          <a:prstGeom prst="rect">
            <a:avLst/>
          </a:prstGeom>
        </p:spPr>
      </p:pic>
    </p:spTree>
    <p:extLst>
      <p:ext uri="{BB962C8B-B14F-4D97-AF65-F5344CB8AC3E}">
        <p14:creationId xmlns:p14="http://schemas.microsoft.com/office/powerpoint/2010/main" val="15099302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E4C24-8E36-05D0-960B-D2B059664690}"/>
            </a:ext>
          </a:extLst>
        </p:cNvPr>
        <p:cNvGrpSpPr/>
        <p:nvPr/>
      </p:nvGrpSpPr>
      <p:grpSpPr>
        <a:xfrm>
          <a:off x="0" y="0"/>
          <a:ext cx="0" cy="0"/>
          <a:chOff x="0" y="0"/>
          <a:chExt cx="0" cy="0"/>
        </a:xfrm>
      </p:grpSpPr>
      <p:grpSp>
        <p:nvGrpSpPr>
          <p:cNvPr id="10" name="Group 54">
            <a:extLst>
              <a:ext uri="{FF2B5EF4-FFF2-40B4-BE49-F238E27FC236}">
                <a16:creationId xmlns:a16="http://schemas.microsoft.com/office/drawing/2014/main" id="{AF431270-0DB1-6657-AD36-3D2CA58D0B2C}"/>
              </a:ext>
            </a:extLst>
          </p:cNvPr>
          <p:cNvGrpSpPr>
            <a:grpSpLocks noGrp="1" noUngrp="1" noRot="1" noMove="1" noResize="1"/>
          </p:cNvGrpSpPr>
          <p:nvPr/>
        </p:nvGrpSpPr>
        <p:grpSpPr>
          <a:xfrm flipH="1">
            <a:off x="172719" y="273296"/>
            <a:ext cx="5754424" cy="5866935"/>
            <a:chOff x="6230840" y="1044862"/>
            <a:chExt cx="5529625" cy="5813138"/>
          </a:xfrm>
          <a:gradFill>
            <a:gsLst>
              <a:gs pos="0">
                <a:srgbClr val="182E7A">
                  <a:lumMod val="0"/>
                  <a:alpha val="0"/>
                </a:srgbClr>
              </a:gs>
              <a:gs pos="100000">
                <a:srgbClr val="182E7A">
                  <a:alpha val="44000"/>
                  <a:lumMod val="16000"/>
                  <a:lumOff val="84000"/>
                </a:srgbClr>
              </a:gs>
            </a:gsLst>
            <a:lin ang="10800000" scaled="0"/>
          </a:gradFill>
        </p:grpSpPr>
        <p:sp>
          <p:nvSpPr>
            <p:cNvPr id="14" name="Freeform: Shape 55">
              <a:extLst>
                <a:ext uri="{FF2B5EF4-FFF2-40B4-BE49-F238E27FC236}">
                  <a16:creationId xmlns:a16="http://schemas.microsoft.com/office/drawing/2014/main" id="{0424300E-F295-9BBA-DAB6-CECBAAF778F0}"/>
                </a:ext>
              </a:extLst>
            </p:cNvPr>
            <p:cNvSpPr>
              <a:spLocks noGrp="1" noRot="1" noMove="1" noResize="1" noEditPoints="1" noAdjustHandles="1" noChangeArrowheads="1" noChangeShapeType="1"/>
            </p:cNvSpPr>
            <p:nvPr/>
          </p:nvSpPr>
          <p:spPr bwMode="auto">
            <a:xfrm>
              <a:off x="10947862" y="5008664"/>
              <a:ext cx="140513" cy="140513"/>
            </a:xfrm>
            <a:custGeom>
              <a:avLst/>
              <a:gdLst>
                <a:gd name="T0" fmla="*/ 72 w 86"/>
                <a:gd name="T1" fmla="*/ 86 h 86"/>
                <a:gd name="T2" fmla="*/ 0 w 86"/>
                <a:gd name="T3" fmla="*/ 18 h 86"/>
                <a:gd name="T4" fmla="*/ 18 w 86"/>
                <a:gd name="T5" fmla="*/ 0 h 86"/>
                <a:gd name="T6" fmla="*/ 86 w 86"/>
                <a:gd name="T7" fmla="*/ 72 h 86"/>
                <a:gd name="T8" fmla="*/ 72 w 86"/>
                <a:gd name="T9" fmla="*/ 86 h 86"/>
              </a:gdLst>
              <a:ahLst/>
              <a:cxnLst>
                <a:cxn ang="0">
                  <a:pos x="T0" y="T1"/>
                </a:cxn>
                <a:cxn ang="0">
                  <a:pos x="T2" y="T3"/>
                </a:cxn>
                <a:cxn ang="0">
                  <a:pos x="T4" y="T5"/>
                </a:cxn>
                <a:cxn ang="0">
                  <a:pos x="T6" y="T7"/>
                </a:cxn>
                <a:cxn ang="0">
                  <a:pos x="T8" y="T9"/>
                </a:cxn>
              </a:cxnLst>
              <a:rect l="0" t="0" r="r" b="b"/>
              <a:pathLst>
                <a:path w="86" h="86">
                  <a:moveTo>
                    <a:pt x="72" y="86"/>
                  </a:moveTo>
                  <a:lnTo>
                    <a:pt x="0" y="18"/>
                  </a:lnTo>
                  <a:lnTo>
                    <a:pt x="18" y="0"/>
                  </a:lnTo>
                  <a:lnTo>
                    <a:pt x="86" y="72"/>
                  </a:lnTo>
                  <a:lnTo>
                    <a:pt x="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nvGrpSpPr>
            <p:cNvPr id="15" name="Group 56">
              <a:extLst>
                <a:ext uri="{FF2B5EF4-FFF2-40B4-BE49-F238E27FC236}">
                  <a16:creationId xmlns:a16="http://schemas.microsoft.com/office/drawing/2014/main" id="{CAD3A46D-D729-3A08-7E91-DE3CFF8CC620}"/>
                </a:ext>
              </a:extLst>
            </p:cNvPr>
            <p:cNvGrpSpPr>
              <a:grpSpLocks noGrp="1" noUngrp="1" noRot="1" noMove="1" noResize="1"/>
            </p:cNvGrpSpPr>
            <p:nvPr/>
          </p:nvGrpSpPr>
          <p:grpSpPr>
            <a:xfrm>
              <a:off x="7072302" y="1851988"/>
              <a:ext cx="3803693" cy="3661505"/>
              <a:chOff x="3200445" y="1228386"/>
              <a:chExt cx="2852761" cy="2746150"/>
            </a:xfrm>
            <a:grpFill/>
          </p:grpSpPr>
          <p:sp>
            <p:nvSpPr>
              <p:cNvPr id="180" name="Freeform: Shape 218">
                <a:extLst>
                  <a:ext uri="{FF2B5EF4-FFF2-40B4-BE49-F238E27FC236}">
                    <a16:creationId xmlns:a16="http://schemas.microsoft.com/office/drawing/2014/main" id="{A3FAE7EC-98C9-9225-E419-13611EC0AD10}"/>
                  </a:ext>
                </a:extLst>
              </p:cNvPr>
              <p:cNvSpPr>
                <a:spLocks noGrp="1" noRot="1" noMove="1" noResize="1" noEditPoints="1" noAdjustHandles="1" noChangeArrowheads="1" noChangeShapeType="1"/>
              </p:cNvSpPr>
              <p:nvPr/>
            </p:nvSpPr>
            <p:spPr bwMode="auto">
              <a:xfrm>
                <a:off x="3871972" y="1364407"/>
                <a:ext cx="162980" cy="164205"/>
              </a:xfrm>
              <a:custGeom>
                <a:avLst/>
                <a:gdLst>
                  <a:gd name="T0" fmla="*/ 18 w 37"/>
                  <a:gd name="T1" fmla="*/ 37 h 37"/>
                  <a:gd name="T2" fmla="*/ 19 w 37"/>
                  <a:gd name="T3" fmla="*/ 37 h 37"/>
                  <a:gd name="T4" fmla="*/ 37 w 37"/>
                  <a:gd name="T5" fmla="*/ 18 h 37"/>
                  <a:gd name="T6" fmla="*/ 23 w 37"/>
                  <a:gd name="T7" fmla="*/ 0 h 37"/>
                  <a:gd name="T8" fmla="*/ 1 w 37"/>
                  <a:gd name="T9" fmla="*/ 12 h 37"/>
                  <a:gd name="T10" fmla="*/ 0 w 37"/>
                  <a:gd name="T11" fmla="*/ 18 h 37"/>
                  <a:gd name="T12" fmla="*/ 10 w 37"/>
                  <a:gd name="T13" fmla="*/ 24 h 37"/>
                  <a:gd name="T14" fmla="*/ 18 w 37"/>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7">
                    <a:moveTo>
                      <a:pt x="18" y="37"/>
                    </a:moveTo>
                    <a:cubicBezTo>
                      <a:pt x="18" y="37"/>
                      <a:pt x="18" y="37"/>
                      <a:pt x="19" y="37"/>
                    </a:cubicBezTo>
                    <a:cubicBezTo>
                      <a:pt x="29" y="37"/>
                      <a:pt x="37" y="29"/>
                      <a:pt x="37" y="18"/>
                    </a:cubicBezTo>
                    <a:cubicBezTo>
                      <a:pt x="37" y="10"/>
                      <a:pt x="31" y="2"/>
                      <a:pt x="23" y="0"/>
                    </a:cubicBezTo>
                    <a:cubicBezTo>
                      <a:pt x="16" y="4"/>
                      <a:pt x="8" y="8"/>
                      <a:pt x="1" y="12"/>
                    </a:cubicBezTo>
                    <a:cubicBezTo>
                      <a:pt x="1" y="14"/>
                      <a:pt x="0" y="16"/>
                      <a:pt x="0" y="18"/>
                    </a:cubicBezTo>
                    <a:cubicBezTo>
                      <a:pt x="4" y="19"/>
                      <a:pt x="7" y="21"/>
                      <a:pt x="10" y="24"/>
                    </a:cubicBezTo>
                    <a:cubicBezTo>
                      <a:pt x="14" y="28"/>
                      <a:pt x="16" y="32"/>
                      <a:pt x="18" y="37"/>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1" name="Freeform: Shape 219">
                <a:extLst>
                  <a:ext uri="{FF2B5EF4-FFF2-40B4-BE49-F238E27FC236}">
                    <a16:creationId xmlns:a16="http://schemas.microsoft.com/office/drawing/2014/main" id="{AE53282D-DF5F-2FC8-A534-18CCA5480016}"/>
                  </a:ext>
                </a:extLst>
              </p:cNvPr>
              <p:cNvSpPr>
                <a:spLocks noGrp="1" noRot="1" noMove="1" noResize="1" noEditPoints="1" noAdjustHandles="1" noChangeArrowheads="1" noChangeShapeType="1"/>
              </p:cNvSpPr>
              <p:nvPr/>
            </p:nvSpPr>
            <p:spPr bwMode="auto">
              <a:xfrm>
                <a:off x="4048431" y="1422001"/>
                <a:ext cx="35537" cy="49017"/>
              </a:xfrm>
              <a:custGeom>
                <a:avLst/>
                <a:gdLst>
                  <a:gd name="T0" fmla="*/ 0 w 29"/>
                  <a:gd name="T1" fmla="*/ 40 h 40"/>
                  <a:gd name="T2" fmla="*/ 29 w 29"/>
                  <a:gd name="T3" fmla="*/ 18 h 40"/>
                  <a:gd name="T4" fmla="*/ 0 w 29"/>
                  <a:gd name="T5" fmla="*/ 0 h 40"/>
                  <a:gd name="T6" fmla="*/ 0 w 29"/>
                  <a:gd name="T7" fmla="*/ 40 h 40"/>
                </a:gdLst>
                <a:ahLst/>
                <a:cxnLst>
                  <a:cxn ang="0">
                    <a:pos x="T0" y="T1"/>
                  </a:cxn>
                  <a:cxn ang="0">
                    <a:pos x="T2" y="T3"/>
                  </a:cxn>
                  <a:cxn ang="0">
                    <a:pos x="T4" y="T5"/>
                  </a:cxn>
                  <a:cxn ang="0">
                    <a:pos x="T6" y="T7"/>
                  </a:cxn>
                </a:cxnLst>
                <a:rect l="0" t="0" r="r" b="b"/>
                <a:pathLst>
                  <a:path w="29" h="40">
                    <a:moveTo>
                      <a:pt x="0" y="40"/>
                    </a:moveTo>
                    <a:lnTo>
                      <a:pt x="29" y="18"/>
                    </a:lnTo>
                    <a:lnTo>
                      <a:pt x="0" y="0"/>
                    </a:lnTo>
                    <a:lnTo>
                      <a:pt x="0" y="4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2" name="Freeform: Shape 220">
                <a:extLst>
                  <a:ext uri="{FF2B5EF4-FFF2-40B4-BE49-F238E27FC236}">
                    <a16:creationId xmlns:a16="http://schemas.microsoft.com/office/drawing/2014/main" id="{E288382A-65AB-6BE4-698A-7E926F48C703}"/>
                  </a:ext>
                </a:extLst>
              </p:cNvPr>
              <p:cNvSpPr>
                <a:spLocks noGrp="1" noRot="1" noMove="1" noResize="1" noEditPoints="1" noAdjustHandles="1" noChangeArrowheads="1" noChangeShapeType="1"/>
              </p:cNvSpPr>
              <p:nvPr/>
            </p:nvSpPr>
            <p:spPr bwMode="auto">
              <a:xfrm>
                <a:off x="3845012" y="1426903"/>
                <a:ext cx="18381" cy="13480"/>
              </a:xfrm>
              <a:custGeom>
                <a:avLst/>
                <a:gdLst>
                  <a:gd name="T0" fmla="*/ 0 w 4"/>
                  <a:gd name="T1" fmla="*/ 3 h 3"/>
                  <a:gd name="T2" fmla="*/ 4 w 4"/>
                  <a:gd name="T3" fmla="*/ 3 h 3"/>
                  <a:gd name="T4" fmla="*/ 4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1" y="3"/>
                      <a:pt x="2" y="3"/>
                      <a:pt x="4" y="3"/>
                    </a:cubicBezTo>
                    <a:cubicBezTo>
                      <a:pt x="4" y="0"/>
                      <a:pt x="4" y="0"/>
                      <a:pt x="4" y="0"/>
                    </a:cubicBezTo>
                    <a:cubicBezTo>
                      <a:pt x="2" y="1"/>
                      <a:pt x="1" y="2"/>
                      <a:pt x="0" y="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3" name="Freeform: Shape 221">
                <a:extLst>
                  <a:ext uri="{FF2B5EF4-FFF2-40B4-BE49-F238E27FC236}">
                    <a16:creationId xmlns:a16="http://schemas.microsoft.com/office/drawing/2014/main" id="{4BC14607-388A-73B0-A127-0A964301D6C8}"/>
                  </a:ext>
                </a:extLst>
              </p:cNvPr>
              <p:cNvSpPr>
                <a:spLocks noGrp="1" noRot="1" noMove="1" noResize="1" noEditPoints="1" noAdjustHandles="1" noChangeArrowheads="1" noChangeShapeType="1"/>
              </p:cNvSpPr>
              <p:nvPr/>
            </p:nvSpPr>
            <p:spPr bwMode="auto">
              <a:xfrm>
                <a:off x="4004316" y="1355829"/>
                <a:ext cx="40439" cy="40439"/>
              </a:xfrm>
              <a:custGeom>
                <a:avLst/>
                <a:gdLst>
                  <a:gd name="T0" fmla="*/ 0 w 33"/>
                  <a:gd name="T1" fmla="*/ 7 h 33"/>
                  <a:gd name="T2" fmla="*/ 25 w 33"/>
                  <a:gd name="T3" fmla="*/ 33 h 33"/>
                  <a:gd name="T4" fmla="*/ 33 w 33"/>
                  <a:gd name="T5" fmla="*/ 0 h 33"/>
                  <a:gd name="T6" fmla="*/ 0 w 33"/>
                  <a:gd name="T7" fmla="*/ 7 h 33"/>
                </a:gdLst>
                <a:ahLst/>
                <a:cxnLst>
                  <a:cxn ang="0">
                    <a:pos x="T0" y="T1"/>
                  </a:cxn>
                  <a:cxn ang="0">
                    <a:pos x="T2" y="T3"/>
                  </a:cxn>
                  <a:cxn ang="0">
                    <a:pos x="T4" y="T5"/>
                  </a:cxn>
                  <a:cxn ang="0">
                    <a:pos x="T6" y="T7"/>
                  </a:cxn>
                </a:cxnLst>
                <a:rect l="0" t="0" r="r" b="b"/>
                <a:pathLst>
                  <a:path w="33" h="33">
                    <a:moveTo>
                      <a:pt x="0" y="7"/>
                    </a:moveTo>
                    <a:lnTo>
                      <a:pt x="25" y="33"/>
                    </a:lnTo>
                    <a:lnTo>
                      <a:pt x="33" y="0"/>
                    </a:lnTo>
                    <a:lnTo>
                      <a:pt x="0" y="7"/>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4" name="Freeform: Shape 222">
                <a:extLst>
                  <a:ext uri="{FF2B5EF4-FFF2-40B4-BE49-F238E27FC236}">
                    <a16:creationId xmlns:a16="http://schemas.microsoft.com/office/drawing/2014/main" id="{FB0F2356-8194-B5E1-38BA-9D84DDD11FF5}"/>
                  </a:ext>
                </a:extLst>
              </p:cNvPr>
              <p:cNvSpPr>
                <a:spLocks noGrp="1" noRot="1" noMove="1" noResize="1" noEditPoints="1" noAdjustHandles="1" noChangeArrowheads="1" noChangeShapeType="1"/>
              </p:cNvSpPr>
              <p:nvPr/>
            </p:nvSpPr>
            <p:spPr bwMode="auto">
              <a:xfrm>
                <a:off x="4004316" y="1493075"/>
                <a:ext cx="40439" cy="44115"/>
              </a:xfrm>
              <a:custGeom>
                <a:avLst/>
                <a:gdLst>
                  <a:gd name="T0" fmla="*/ 25 w 33"/>
                  <a:gd name="T1" fmla="*/ 0 h 36"/>
                  <a:gd name="T2" fmla="*/ 0 w 33"/>
                  <a:gd name="T3" fmla="*/ 29 h 36"/>
                  <a:gd name="T4" fmla="*/ 33 w 33"/>
                  <a:gd name="T5" fmla="*/ 36 h 36"/>
                  <a:gd name="T6" fmla="*/ 25 w 33"/>
                  <a:gd name="T7" fmla="*/ 0 h 36"/>
                </a:gdLst>
                <a:ahLst/>
                <a:cxnLst>
                  <a:cxn ang="0">
                    <a:pos x="T0" y="T1"/>
                  </a:cxn>
                  <a:cxn ang="0">
                    <a:pos x="T2" y="T3"/>
                  </a:cxn>
                  <a:cxn ang="0">
                    <a:pos x="T4" y="T5"/>
                  </a:cxn>
                  <a:cxn ang="0">
                    <a:pos x="T6" y="T7"/>
                  </a:cxn>
                </a:cxnLst>
                <a:rect l="0" t="0" r="r" b="b"/>
                <a:pathLst>
                  <a:path w="33" h="36">
                    <a:moveTo>
                      <a:pt x="25" y="0"/>
                    </a:moveTo>
                    <a:lnTo>
                      <a:pt x="0" y="29"/>
                    </a:lnTo>
                    <a:lnTo>
                      <a:pt x="33" y="36"/>
                    </a:lnTo>
                    <a:lnTo>
                      <a:pt x="25"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5" name="Freeform: Shape 223">
                <a:extLst>
                  <a:ext uri="{FF2B5EF4-FFF2-40B4-BE49-F238E27FC236}">
                    <a16:creationId xmlns:a16="http://schemas.microsoft.com/office/drawing/2014/main" id="{73C3A1ED-5C1D-F228-087E-55D3C8BB636E}"/>
                  </a:ext>
                </a:extLst>
              </p:cNvPr>
              <p:cNvSpPr>
                <a:spLocks noGrp="1" noRot="1" noMove="1" noResize="1" noEditPoints="1" noAdjustHandles="1" noChangeArrowheads="1" noChangeShapeType="1"/>
              </p:cNvSpPr>
              <p:nvPr/>
            </p:nvSpPr>
            <p:spPr bwMode="auto">
              <a:xfrm>
                <a:off x="3690610" y="1448960"/>
                <a:ext cx="357820" cy="220574"/>
              </a:xfrm>
              <a:custGeom>
                <a:avLst/>
                <a:gdLst>
                  <a:gd name="T0" fmla="*/ 66 w 81"/>
                  <a:gd name="T1" fmla="*/ 21 h 50"/>
                  <a:gd name="T2" fmla="*/ 64 w 81"/>
                  <a:gd name="T3" fmla="*/ 21 h 50"/>
                  <a:gd name="T4" fmla="*/ 57 w 81"/>
                  <a:gd name="T5" fmla="*/ 24 h 50"/>
                  <a:gd name="T6" fmla="*/ 57 w 81"/>
                  <a:gd name="T7" fmla="*/ 20 h 50"/>
                  <a:gd name="T8" fmla="*/ 56 w 81"/>
                  <a:gd name="T9" fmla="*/ 18 h 50"/>
                  <a:gd name="T10" fmla="*/ 41 w 81"/>
                  <a:gd name="T11" fmla="*/ 1 h 50"/>
                  <a:gd name="T12" fmla="*/ 39 w 81"/>
                  <a:gd name="T13" fmla="*/ 1 h 50"/>
                  <a:gd name="T14" fmla="*/ 32 w 81"/>
                  <a:gd name="T15" fmla="*/ 0 h 50"/>
                  <a:gd name="T16" fmla="*/ 31 w 81"/>
                  <a:gd name="T17" fmla="*/ 0 h 50"/>
                  <a:gd name="T18" fmla="*/ 31 w 81"/>
                  <a:gd name="T19" fmla="*/ 0 h 50"/>
                  <a:gd name="T20" fmla="*/ 9 w 81"/>
                  <a:gd name="T21" fmla="*/ 15 h 50"/>
                  <a:gd name="T22" fmla="*/ 7 w 81"/>
                  <a:gd name="T23" fmla="*/ 25 h 50"/>
                  <a:gd name="T24" fmla="*/ 8 w 81"/>
                  <a:gd name="T25" fmla="*/ 32 h 50"/>
                  <a:gd name="T26" fmla="*/ 0 w 81"/>
                  <a:gd name="T27" fmla="*/ 41 h 50"/>
                  <a:gd name="T28" fmla="*/ 9 w 81"/>
                  <a:gd name="T29" fmla="*/ 50 h 50"/>
                  <a:gd name="T30" fmla="*/ 32 w 81"/>
                  <a:gd name="T31" fmla="*/ 50 h 50"/>
                  <a:gd name="T32" fmla="*/ 33 w 81"/>
                  <a:gd name="T33" fmla="*/ 50 h 50"/>
                  <a:gd name="T34" fmla="*/ 66 w 81"/>
                  <a:gd name="T35" fmla="*/ 50 h 50"/>
                  <a:gd name="T36" fmla="*/ 81 w 81"/>
                  <a:gd name="T37" fmla="*/ 35 h 50"/>
                  <a:gd name="T38" fmla="*/ 66 w 81"/>
                  <a:gd name="T39"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50">
                    <a:moveTo>
                      <a:pt x="66" y="21"/>
                    </a:moveTo>
                    <a:cubicBezTo>
                      <a:pt x="66" y="21"/>
                      <a:pt x="65" y="21"/>
                      <a:pt x="64" y="21"/>
                    </a:cubicBezTo>
                    <a:cubicBezTo>
                      <a:pt x="62" y="21"/>
                      <a:pt x="59" y="23"/>
                      <a:pt x="57" y="24"/>
                    </a:cubicBezTo>
                    <a:cubicBezTo>
                      <a:pt x="57" y="23"/>
                      <a:pt x="57" y="22"/>
                      <a:pt x="57" y="20"/>
                    </a:cubicBezTo>
                    <a:cubicBezTo>
                      <a:pt x="57" y="19"/>
                      <a:pt x="56" y="18"/>
                      <a:pt x="56" y="18"/>
                    </a:cubicBezTo>
                    <a:cubicBezTo>
                      <a:pt x="54" y="10"/>
                      <a:pt x="48" y="4"/>
                      <a:pt x="41" y="1"/>
                    </a:cubicBezTo>
                    <a:cubicBezTo>
                      <a:pt x="40" y="1"/>
                      <a:pt x="40" y="1"/>
                      <a:pt x="39" y="1"/>
                    </a:cubicBezTo>
                    <a:cubicBezTo>
                      <a:pt x="37" y="0"/>
                      <a:pt x="35" y="0"/>
                      <a:pt x="32" y="0"/>
                    </a:cubicBezTo>
                    <a:cubicBezTo>
                      <a:pt x="32" y="0"/>
                      <a:pt x="32" y="0"/>
                      <a:pt x="31" y="0"/>
                    </a:cubicBezTo>
                    <a:cubicBezTo>
                      <a:pt x="31" y="0"/>
                      <a:pt x="31" y="0"/>
                      <a:pt x="31" y="0"/>
                    </a:cubicBezTo>
                    <a:cubicBezTo>
                      <a:pt x="24" y="5"/>
                      <a:pt x="16" y="10"/>
                      <a:pt x="9" y="15"/>
                    </a:cubicBezTo>
                    <a:cubicBezTo>
                      <a:pt x="8" y="18"/>
                      <a:pt x="7" y="21"/>
                      <a:pt x="7" y="25"/>
                    </a:cubicBezTo>
                    <a:cubicBezTo>
                      <a:pt x="7" y="27"/>
                      <a:pt x="8" y="30"/>
                      <a:pt x="8" y="32"/>
                    </a:cubicBezTo>
                    <a:cubicBezTo>
                      <a:pt x="4" y="32"/>
                      <a:pt x="0" y="36"/>
                      <a:pt x="0" y="41"/>
                    </a:cubicBezTo>
                    <a:cubicBezTo>
                      <a:pt x="0" y="46"/>
                      <a:pt x="4" y="50"/>
                      <a:pt x="9" y="50"/>
                    </a:cubicBezTo>
                    <a:cubicBezTo>
                      <a:pt x="32" y="50"/>
                      <a:pt x="32" y="50"/>
                      <a:pt x="32" y="50"/>
                    </a:cubicBezTo>
                    <a:cubicBezTo>
                      <a:pt x="33" y="50"/>
                      <a:pt x="33" y="50"/>
                      <a:pt x="33" y="50"/>
                    </a:cubicBezTo>
                    <a:cubicBezTo>
                      <a:pt x="66" y="50"/>
                      <a:pt x="66" y="50"/>
                      <a:pt x="66" y="50"/>
                    </a:cubicBezTo>
                    <a:cubicBezTo>
                      <a:pt x="74" y="50"/>
                      <a:pt x="81" y="43"/>
                      <a:pt x="81" y="35"/>
                    </a:cubicBezTo>
                    <a:cubicBezTo>
                      <a:pt x="81" y="27"/>
                      <a:pt x="74" y="21"/>
                      <a:pt x="66" y="2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6" name="Freeform: Shape 224">
                <a:extLst>
                  <a:ext uri="{FF2B5EF4-FFF2-40B4-BE49-F238E27FC236}">
                    <a16:creationId xmlns:a16="http://schemas.microsoft.com/office/drawing/2014/main" id="{08C047F9-3D3E-9A47-D149-146C6B5ABD02}"/>
                  </a:ext>
                </a:extLst>
              </p:cNvPr>
              <p:cNvSpPr>
                <a:spLocks noGrp="1" noRot="1" noMove="1" noResize="1" noEditPoints="1" noAdjustHandles="1" noChangeArrowheads="1" noChangeShapeType="1"/>
              </p:cNvSpPr>
              <p:nvPr/>
            </p:nvSpPr>
            <p:spPr bwMode="auto">
              <a:xfrm>
                <a:off x="5028761" y="3524809"/>
                <a:ext cx="318607" cy="344341"/>
              </a:xfrm>
              <a:custGeom>
                <a:avLst/>
                <a:gdLst>
                  <a:gd name="T0" fmla="*/ 60 w 72"/>
                  <a:gd name="T1" fmla="*/ 2 h 78"/>
                  <a:gd name="T2" fmla="*/ 60 w 72"/>
                  <a:gd name="T3" fmla="*/ 26 h 78"/>
                  <a:gd name="T4" fmla="*/ 64 w 72"/>
                  <a:gd name="T5" fmla="*/ 37 h 78"/>
                  <a:gd name="T6" fmla="*/ 66 w 72"/>
                  <a:gd name="T7" fmla="*/ 43 h 78"/>
                  <a:gd name="T8" fmla="*/ 60 w 72"/>
                  <a:gd name="T9" fmla="*/ 50 h 78"/>
                  <a:gd name="T10" fmla="*/ 56 w 72"/>
                  <a:gd name="T11" fmla="*/ 53 h 78"/>
                  <a:gd name="T12" fmla="*/ 60 w 72"/>
                  <a:gd name="T13" fmla="*/ 50 h 78"/>
                  <a:gd name="T14" fmla="*/ 60 w 72"/>
                  <a:gd name="T15" fmla="*/ 44 h 78"/>
                  <a:gd name="T16" fmla="*/ 56 w 72"/>
                  <a:gd name="T17" fmla="*/ 33 h 78"/>
                  <a:gd name="T18" fmla="*/ 60 w 72"/>
                  <a:gd name="T19" fmla="*/ 26 h 78"/>
                  <a:gd name="T20" fmla="*/ 55 w 72"/>
                  <a:gd name="T21" fmla="*/ 46 h 78"/>
                  <a:gd name="T22" fmla="*/ 55 w 72"/>
                  <a:gd name="T23" fmla="*/ 53 h 78"/>
                  <a:gd name="T24" fmla="*/ 55 w 72"/>
                  <a:gd name="T25" fmla="*/ 1 h 78"/>
                  <a:gd name="T26" fmla="*/ 55 w 72"/>
                  <a:gd name="T27" fmla="*/ 9 h 78"/>
                  <a:gd name="T28" fmla="*/ 55 w 72"/>
                  <a:gd name="T29" fmla="*/ 16 h 78"/>
                  <a:gd name="T30" fmla="*/ 60 w 72"/>
                  <a:gd name="T31" fmla="*/ 21 h 78"/>
                  <a:gd name="T32" fmla="*/ 31 w 72"/>
                  <a:gd name="T33" fmla="*/ 71 h 78"/>
                  <a:gd name="T34" fmla="*/ 55 w 72"/>
                  <a:gd name="T35" fmla="*/ 46 h 78"/>
                  <a:gd name="T36" fmla="*/ 50 w 72"/>
                  <a:gd name="T37" fmla="*/ 28 h 78"/>
                  <a:gd name="T38" fmla="*/ 55 w 72"/>
                  <a:gd name="T39" fmla="*/ 27 h 78"/>
                  <a:gd name="T40" fmla="*/ 55 w 72"/>
                  <a:gd name="T41" fmla="*/ 21 h 78"/>
                  <a:gd name="T42" fmla="*/ 50 w 72"/>
                  <a:gd name="T43" fmla="*/ 10 h 78"/>
                  <a:gd name="T44" fmla="*/ 55 w 72"/>
                  <a:gd name="T45" fmla="*/ 4 h 78"/>
                  <a:gd name="T46" fmla="*/ 44 w 72"/>
                  <a:gd name="T47" fmla="*/ 4 h 78"/>
                  <a:gd name="T48" fmla="*/ 22 w 72"/>
                  <a:gd name="T49" fmla="*/ 55 h 78"/>
                  <a:gd name="T50" fmla="*/ 22 w 72"/>
                  <a:gd name="T51" fmla="*/ 60 h 78"/>
                  <a:gd name="T52" fmla="*/ 26 w 72"/>
                  <a:gd name="T53" fmla="*/ 71 h 78"/>
                  <a:gd name="T54" fmla="*/ 22 w 72"/>
                  <a:gd name="T55" fmla="*/ 76 h 78"/>
                  <a:gd name="T56" fmla="*/ 22 w 72"/>
                  <a:gd name="T57" fmla="*/ 72 h 78"/>
                  <a:gd name="T58" fmla="*/ 22 w 72"/>
                  <a:gd name="T59" fmla="*/ 66 h 78"/>
                  <a:gd name="T60" fmla="*/ 16 w 72"/>
                  <a:gd name="T61" fmla="*/ 61 h 78"/>
                  <a:gd name="T62" fmla="*/ 20 w 72"/>
                  <a:gd name="T63" fmla="*/ 29 h 78"/>
                  <a:gd name="T64" fmla="*/ 17 w 72"/>
                  <a:gd name="T65" fmla="*/ 37 h 78"/>
                  <a:gd name="T66" fmla="*/ 16 w 72"/>
                  <a:gd name="T67" fmla="*/ 43 h 78"/>
                  <a:gd name="T68" fmla="*/ 20 w 72"/>
                  <a:gd name="T69" fmla="*/ 49 h 78"/>
                  <a:gd name="T70" fmla="*/ 22 w 72"/>
                  <a:gd name="T71" fmla="*/ 54 h 78"/>
                  <a:gd name="T72" fmla="*/ 11 w 72"/>
                  <a:gd name="T73" fmla="*/ 12 h 78"/>
                  <a:gd name="T74" fmla="*/ 10 w 72"/>
                  <a:gd name="T75" fmla="*/ 20 h 78"/>
                  <a:gd name="T76" fmla="*/ 14 w 72"/>
                  <a:gd name="T77" fmla="*/ 26 h 78"/>
                  <a:gd name="T78" fmla="*/ 16 w 72"/>
                  <a:gd name="T79" fmla="*/ 31 h 78"/>
                  <a:gd name="T80" fmla="*/ 16 w 72"/>
                  <a:gd name="T81" fmla="*/ 11 h 78"/>
                  <a:gd name="T82" fmla="*/ 16 w 72"/>
                  <a:gd name="T83" fmla="*/ 78 h 78"/>
                  <a:gd name="T84" fmla="*/ 15 w 72"/>
                  <a:gd name="T85" fmla="*/ 55 h 78"/>
                  <a:gd name="T86" fmla="*/ 13 w 72"/>
                  <a:gd name="T87" fmla="*/ 50 h 78"/>
                  <a:gd name="T88" fmla="*/ 16 w 72"/>
                  <a:gd name="T89" fmla="*/ 37 h 78"/>
                  <a:gd name="T90" fmla="*/ 10 w 72"/>
                  <a:gd name="T91" fmla="*/ 56 h 78"/>
                  <a:gd name="T92" fmla="*/ 4 w 72"/>
                  <a:gd name="T93" fmla="*/ 14 h 78"/>
                  <a:gd name="T94" fmla="*/ 10 w 72"/>
                  <a:gd name="T95" fmla="*/ 38 h 78"/>
                  <a:gd name="T96" fmla="*/ 10 w 72"/>
                  <a:gd name="T97" fmla="*/ 27 h 78"/>
                  <a:gd name="T98" fmla="*/ 10 w 72"/>
                  <a:gd name="T99" fmla="*/ 2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78">
                    <a:moveTo>
                      <a:pt x="60" y="55"/>
                    </a:moveTo>
                    <a:cubicBezTo>
                      <a:pt x="64" y="53"/>
                      <a:pt x="68" y="50"/>
                      <a:pt x="72" y="48"/>
                    </a:cubicBezTo>
                    <a:cubicBezTo>
                      <a:pt x="60" y="2"/>
                      <a:pt x="60" y="2"/>
                      <a:pt x="60" y="2"/>
                    </a:cubicBezTo>
                    <a:cubicBezTo>
                      <a:pt x="60" y="21"/>
                      <a:pt x="60" y="21"/>
                      <a:pt x="60" y="21"/>
                    </a:cubicBezTo>
                    <a:cubicBezTo>
                      <a:pt x="62" y="26"/>
                      <a:pt x="62" y="26"/>
                      <a:pt x="62" y="26"/>
                    </a:cubicBezTo>
                    <a:cubicBezTo>
                      <a:pt x="60" y="26"/>
                      <a:pt x="60" y="26"/>
                      <a:pt x="60" y="26"/>
                    </a:cubicBezTo>
                    <a:cubicBezTo>
                      <a:pt x="60" y="32"/>
                      <a:pt x="60" y="32"/>
                      <a:pt x="60" y="32"/>
                    </a:cubicBezTo>
                    <a:cubicBezTo>
                      <a:pt x="63" y="31"/>
                      <a:pt x="63" y="31"/>
                      <a:pt x="63" y="31"/>
                    </a:cubicBezTo>
                    <a:cubicBezTo>
                      <a:pt x="64" y="37"/>
                      <a:pt x="64" y="37"/>
                      <a:pt x="64" y="37"/>
                    </a:cubicBezTo>
                    <a:cubicBezTo>
                      <a:pt x="60" y="39"/>
                      <a:pt x="60" y="39"/>
                      <a:pt x="60" y="39"/>
                    </a:cubicBezTo>
                    <a:cubicBezTo>
                      <a:pt x="60" y="44"/>
                      <a:pt x="60" y="44"/>
                      <a:pt x="60" y="44"/>
                    </a:cubicBezTo>
                    <a:cubicBezTo>
                      <a:pt x="66" y="43"/>
                      <a:pt x="66" y="43"/>
                      <a:pt x="66" y="43"/>
                    </a:cubicBezTo>
                    <a:cubicBezTo>
                      <a:pt x="67" y="49"/>
                      <a:pt x="67" y="49"/>
                      <a:pt x="67" y="49"/>
                    </a:cubicBezTo>
                    <a:cubicBezTo>
                      <a:pt x="60" y="51"/>
                      <a:pt x="60" y="51"/>
                      <a:pt x="60" y="51"/>
                    </a:cubicBezTo>
                    <a:cubicBezTo>
                      <a:pt x="60" y="50"/>
                      <a:pt x="60" y="50"/>
                      <a:pt x="60" y="50"/>
                    </a:cubicBezTo>
                    <a:lnTo>
                      <a:pt x="60" y="55"/>
                    </a:lnTo>
                    <a:close/>
                    <a:moveTo>
                      <a:pt x="55" y="53"/>
                    </a:moveTo>
                    <a:cubicBezTo>
                      <a:pt x="56" y="53"/>
                      <a:pt x="56" y="53"/>
                      <a:pt x="56" y="53"/>
                    </a:cubicBezTo>
                    <a:cubicBezTo>
                      <a:pt x="57" y="57"/>
                      <a:pt x="57" y="57"/>
                      <a:pt x="57" y="57"/>
                    </a:cubicBezTo>
                    <a:cubicBezTo>
                      <a:pt x="58" y="56"/>
                      <a:pt x="59" y="56"/>
                      <a:pt x="60" y="55"/>
                    </a:cubicBezTo>
                    <a:cubicBezTo>
                      <a:pt x="60" y="50"/>
                      <a:pt x="60" y="50"/>
                      <a:pt x="60" y="50"/>
                    </a:cubicBezTo>
                    <a:cubicBezTo>
                      <a:pt x="59" y="44"/>
                      <a:pt x="59" y="44"/>
                      <a:pt x="59" y="44"/>
                    </a:cubicBezTo>
                    <a:cubicBezTo>
                      <a:pt x="59" y="44"/>
                      <a:pt x="59" y="44"/>
                      <a:pt x="59" y="44"/>
                    </a:cubicBezTo>
                    <a:cubicBezTo>
                      <a:pt x="60" y="44"/>
                      <a:pt x="60" y="44"/>
                      <a:pt x="60" y="44"/>
                    </a:cubicBezTo>
                    <a:cubicBezTo>
                      <a:pt x="60" y="39"/>
                      <a:pt x="60" y="39"/>
                      <a:pt x="60" y="39"/>
                    </a:cubicBezTo>
                    <a:cubicBezTo>
                      <a:pt x="58" y="39"/>
                      <a:pt x="58" y="39"/>
                      <a:pt x="58" y="39"/>
                    </a:cubicBezTo>
                    <a:cubicBezTo>
                      <a:pt x="56" y="33"/>
                      <a:pt x="56" y="33"/>
                      <a:pt x="56" y="33"/>
                    </a:cubicBezTo>
                    <a:cubicBezTo>
                      <a:pt x="56" y="33"/>
                      <a:pt x="56" y="33"/>
                      <a:pt x="56" y="33"/>
                    </a:cubicBezTo>
                    <a:cubicBezTo>
                      <a:pt x="60" y="32"/>
                      <a:pt x="60" y="32"/>
                      <a:pt x="60" y="32"/>
                    </a:cubicBezTo>
                    <a:cubicBezTo>
                      <a:pt x="60" y="26"/>
                      <a:pt x="60" y="26"/>
                      <a:pt x="60" y="26"/>
                    </a:cubicBezTo>
                    <a:cubicBezTo>
                      <a:pt x="55" y="28"/>
                      <a:pt x="55" y="28"/>
                      <a:pt x="55" y="28"/>
                    </a:cubicBezTo>
                    <a:cubicBezTo>
                      <a:pt x="55" y="27"/>
                      <a:pt x="55" y="27"/>
                      <a:pt x="55" y="27"/>
                    </a:cubicBezTo>
                    <a:cubicBezTo>
                      <a:pt x="55" y="46"/>
                      <a:pt x="55" y="46"/>
                      <a:pt x="55" y="46"/>
                    </a:cubicBezTo>
                    <a:cubicBezTo>
                      <a:pt x="55" y="46"/>
                      <a:pt x="55" y="46"/>
                      <a:pt x="55" y="46"/>
                    </a:cubicBezTo>
                    <a:cubicBezTo>
                      <a:pt x="55" y="46"/>
                      <a:pt x="55" y="46"/>
                      <a:pt x="55" y="46"/>
                    </a:cubicBezTo>
                    <a:cubicBezTo>
                      <a:pt x="55" y="53"/>
                      <a:pt x="55" y="53"/>
                      <a:pt x="55" y="53"/>
                    </a:cubicBezTo>
                    <a:close/>
                    <a:moveTo>
                      <a:pt x="60" y="2"/>
                    </a:moveTo>
                    <a:cubicBezTo>
                      <a:pt x="60" y="0"/>
                      <a:pt x="60" y="0"/>
                      <a:pt x="60" y="0"/>
                    </a:cubicBezTo>
                    <a:cubicBezTo>
                      <a:pt x="55" y="1"/>
                      <a:pt x="55" y="1"/>
                      <a:pt x="55" y="1"/>
                    </a:cubicBezTo>
                    <a:cubicBezTo>
                      <a:pt x="56" y="3"/>
                      <a:pt x="56" y="3"/>
                      <a:pt x="56" y="3"/>
                    </a:cubicBezTo>
                    <a:cubicBezTo>
                      <a:pt x="55" y="4"/>
                      <a:pt x="55" y="4"/>
                      <a:pt x="55" y="4"/>
                    </a:cubicBezTo>
                    <a:cubicBezTo>
                      <a:pt x="55" y="9"/>
                      <a:pt x="55" y="9"/>
                      <a:pt x="55" y="9"/>
                    </a:cubicBezTo>
                    <a:cubicBezTo>
                      <a:pt x="57" y="8"/>
                      <a:pt x="57" y="8"/>
                      <a:pt x="57" y="8"/>
                    </a:cubicBezTo>
                    <a:cubicBezTo>
                      <a:pt x="59" y="15"/>
                      <a:pt x="59" y="15"/>
                      <a:pt x="59" y="15"/>
                    </a:cubicBezTo>
                    <a:cubicBezTo>
                      <a:pt x="55" y="16"/>
                      <a:pt x="55" y="16"/>
                      <a:pt x="55" y="16"/>
                    </a:cubicBezTo>
                    <a:cubicBezTo>
                      <a:pt x="55" y="21"/>
                      <a:pt x="55" y="21"/>
                      <a:pt x="55" y="21"/>
                    </a:cubicBezTo>
                    <a:cubicBezTo>
                      <a:pt x="60" y="20"/>
                      <a:pt x="60" y="20"/>
                      <a:pt x="60" y="20"/>
                    </a:cubicBezTo>
                    <a:cubicBezTo>
                      <a:pt x="60" y="21"/>
                      <a:pt x="60" y="21"/>
                      <a:pt x="60" y="21"/>
                    </a:cubicBezTo>
                    <a:lnTo>
                      <a:pt x="60" y="2"/>
                    </a:lnTo>
                    <a:close/>
                    <a:moveTo>
                      <a:pt x="22" y="76"/>
                    </a:moveTo>
                    <a:cubicBezTo>
                      <a:pt x="25" y="74"/>
                      <a:pt x="28" y="73"/>
                      <a:pt x="31" y="71"/>
                    </a:cubicBezTo>
                    <a:cubicBezTo>
                      <a:pt x="28" y="60"/>
                      <a:pt x="28" y="60"/>
                      <a:pt x="28" y="60"/>
                    </a:cubicBezTo>
                    <a:cubicBezTo>
                      <a:pt x="55" y="53"/>
                      <a:pt x="55" y="53"/>
                      <a:pt x="55" y="53"/>
                    </a:cubicBezTo>
                    <a:cubicBezTo>
                      <a:pt x="55" y="46"/>
                      <a:pt x="55" y="46"/>
                      <a:pt x="55" y="46"/>
                    </a:cubicBezTo>
                    <a:cubicBezTo>
                      <a:pt x="26" y="53"/>
                      <a:pt x="26" y="53"/>
                      <a:pt x="26" y="53"/>
                    </a:cubicBezTo>
                    <a:cubicBezTo>
                      <a:pt x="22" y="35"/>
                      <a:pt x="22" y="35"/>
                      <a:pt x="22" y="35"/>
                    </a:cubicBezTo>
                    <a:cubicBezTo>
                      <a:pt x="50" y="28"/>
                      <a:pt x="50" y="28"/>
                      <a:pt x="50" y="28"/>
                    </a:cubicBezTo>
                    <a:cubicBezTo>
                      <a:pt x="50" y="28"/>
                      <a:pt x="50" y="28"/>
                      <a:pt x="50" y="28"/>
                    </a:cubicBezTo>
                    <a:cubicBezTo>
                      <a:pt x="55" y="46"/>
                      <a:pt x="55" y="46"/>
                      <a:pt x="55" y="46"/>
                    </a:cubicBezTo>
                    <a:cubicBezTo>
                      <a:pt x="55" y="27"/>
                      <a:pt x="55" y="27"/>
                      <a:pt x="55" y="27"/>
                    </a:cubicBezTo>
                    <a:cubicBezTo>
                      <a:pt x="53" y="22"/>
                      <a:pt x="53" y="22"/>
                      <a:pt x="53" y="22"/>
                    </a:cubicBezTo>
                    <a:cubicBezTo>
                      <a:pt x="53" y="22"/>
                      <a:pt x="53" y="22"/>
                      <a:pt x="53" y="22"/>
                    </a:cubicBezTo>
                    <a:cubicBezTo>
                      <a:pt x="55" y="21"/>
                      <a:pt x="55" y="21"/>
                      <a:pt x="55" y="21"/>
                    </a:cubicBezTo>
                    <a:cubicBezTo>
                      <a:pt x="55" y="16"/>
                      <a:pt x="55" y="16"/>
                      <a:pt x="55" y="16"/>
                    </a:cubicBezTo>
                    <a:cubicBezTo>
                      <a:pt x="52" y="16"/>
                      <a:pt x="52" y="16"/>
                      <a:pt x="52" y="16"/>
                    </a:cubicBezTo>
                    <a:cubicBezTo>
                      <a:pt x="50" y="10"/>
                      <a:pt x="50" y="10"/>
                      <a:pt x="50" y="10"/>
                    </a:cubicBezTo>
                    <a:cubicBezTo>
                      <a:pt x="50" y="10"/>
                      <a:pt x="50" y="10"/>
                      <a:pt x="50" y="10"/>
                    </a:cubicBezTo>
                    <a:cubicBezTo>
                      <a:pt x="55" y="9"/>
                      <a:pt x="55" y="9"/>
                      <a:pt x="55" y="9"/>
                    </a:cubicBezTo>
                    <a:cubicBezTo>
                      <a:pt x="55" y="4"/>
                      <a:pt x="55" y="4"/>
                      <a:pt x="55" y="4"/>
                    </a:cubicBezTo>
                    <a:cubicBezTo>
                      <a:pt x="49" y="5"/>
                      <a:pt x="49" y="5"/>
                      <a:pt x="49" y="5"/>
                    </a:cubicBezTo>
                    <a:cubicBezTo>
                      <a:pt x="48" y="3"/>
                      <a:pt x="48" y="3"/>
                      <a:pt x="48" y="3"/>
                    </a:cubicBezTo>
                    <a:cubicBezTo>
                      <a:pt x="44" y="4"/>
                      <a:pt x="44" y="4"/>
                      <a:pt x="44" y="4"/>
                    </a:cubicBezTo>
                    <a:cubicBezTo>
                      <a:pt x="48" y="22"/>
                      <a:pt x="48" y="22"/>
                      <a:pt x="48" y="22"/>
                    </a:cubicBezTo>
                    <a:cubicBezTo>
                      <a:pt x="22" y="28"/>
                      <a:pt x="22" y="28"/>
                      <a:pt x="22" y="28"/>
                    </a:cubicBezTo>
                    <a:cubicBezTo>
                      <a:pt x="22" y="55"/>
                      <a:pt x="22" y="55"/>
                      <a:pt x="22" y="55"/>
                    </a:cubicBezTo>
                    <a:cubicBezTo>
                      <a:pt x="23" y="60"/>
                      <a:pt x="23" y="60"/>
                      <a:pt x="23" y="60"/>
                    </a:cubicBezTo>
                    <a:cubicBezTo>
                      <a:pt x="23" y="60"/>
                      <a:pt x="23" y="60"/>
                      <a:pt x="23" y="60"/>
                    </a:cubicBezTo>
                    <a:cubicBezTo>
                      <a:pt x="22" y="60"/>
                      <a:pt x="22" y="60"/>
                      <a:pt x="22" y="60"/>
                    </a:cubicBezTo>
                    <a:cubicBezTo>
                      <a:pt x="22" y="66"/>
                      <a:pt x="22" y="66"/>
                      <a:pt x="22" y="66"/>
                    </a:cubicBezTo>
                    <a:cubicBezTo>
                      <a:pt x="24" y="65"/>
                      <a:pt x="24" y="65"/>
                      <a:pt x="24" y="65"/>
                    </a:cubicBezTo>
                    <a:cubicBezTo>
                      <a:pt x="26" y="71"/>
                      <a:pt x="26" y="71"/>
                      <a:pt x="26" y="71"/>
                    </a:cubicBezTo>
                    <a:cubicBezTo>
                      <a:pt x="26" y="71"/>
                      <a:pt x="26" y="71"/>
                      <a:pt x="26" y="71"/>
                    </a:cubicBezTo>
                    <a:cubicBezTo>
                      <a:pt x="22" y="72"/>
                      <a:pt x="22" y="72"/>
                      <a:pt x="22" y="72"/>
                    </a:cubicBezTo>
                    <a:lnTo>
                      <a:pt x="22" y="76"/>
                    </a:lnTo>
                    <a:close/>
                    <a:moveTo>
                      <a:pt x="16" y="78"/>
                    </a:moveTo>
                    <a:cubicBezTo>
                      <a:pt x="18" y="77"/>
                      <a:pt x="20" y="76"/>
                      <a:pt x="22" y="76"/>
                    </a:cubicBezTo>
                    <a:cubicBezTo>
                      <a:pt x="22" y="72"/>
                      <a:pt x="22" y="72"/>
                      <a:pt x="22" y="72"/>
                    </a:cubicBezTo>
                    <a:cubicBezTo>
                      <a:pt x="19" y="73"/>
                      <a:pt x="19" y="73"/>
                      <a:pt x="19" y="73"/>
                    </a:cubicBezTo>
                    <a:cubicBezTo>
                      <a:pt x="17" y="67"/>
                      <a:pt x="17" y="67"/>
                      <a:pt x="17" y="67"/>
                    </a:cubicBezTo>
                    <a:cubicBezTo>
                      <a:pt x="22" y="66"/>
                      <a:pt x="22" y="66"/>
                      <a:pt x="22" y="66"/>
                    </a:cubicBezTo>
                    <a:cubicBezTo>
                      <a:pt x="22" y="60"/>
                      <a:pt x="22" y="60"/>
                      <a:pt x="22" y="60"/>
                    </a:cubicBezTo>
                    <a:cubicBezTo>
                      <a:pt x="16" y="62"/>
                      <a:pt x="16" y="62"/>
                      <a:pt x="16" y="62"/>
                    </a:cubicBezTo>
                    <a:cubicBezTo>
                      <a:pt x="16" y="61"/>
                      <a:pt x="16" y="61"/>
                      <a:pt x="16" y="61"/>
                    </a:cubicBezTo>
                    <a:cubicBezTo>
                      <a:pt x="16" y="78"/>
                      <a:pt x="16" y="78"/>
                      <a:pt x="16" y="78"/>
                    </a:cubicBezTo>
                    <a:close/>
                    <a:moveTo>
                      <a:pt x="22" y="28"/>
                    </a:moveTo>
                    <a:cubicBezTo>
                      <a:pt x="20" y="29"/>
                      <a:pt x="20" y="29"/>
                      <a:pt x="20" y="29"/>
                    </a:cubicBezTo>
                    <a:cubicBezTo>
                      <a:pt x="16" y="12"/>
                      <a:pt x="16" y="12"/>
                      <a:pt x="16" y="12"/>
                    </a:cubicBezTo>
                    <a:cubicBezTo>
                      <a:pt x="16" y="32"/>
                      <a:pt x="16" y="32"/>
                      <a:pt x="16" y="32"/>
                    </a:cubicBezTo>
                    <a:cubicBezTo>
                      <a:pt x="17" y="37"/>
                      <a:pt x="17" y="37"/>
                      <a:pt x="17" y="37"/>
                    </a:cubicBezTo>
                    <a:cubicBezTo>
                      <a:pt x="17" y="37"/>
                      <a:pt x="17" y="37"/>
                      <a:pt x="17" y="37"/>
                    </a:cubicBezTo>
                    <a:cubicBezTo>
                      <a:pt x="16" y="37"/>
                      <a:pt x="16" y="37"/>
                      <a:pt x="16" y="37"/>
                    </a:cubicBezTo>
                    <a:cubicBezTo>
                      <a:pt x="16" y="43"/>
                      <a:pt x="16" y="43"/>
                      <a:pt x="16" y="43"/>
                    </a:cubicBezTo>
                    <a:cubicBezTo>
                      <a:pt x="19" y="42"/>
                      <a:pt x="19" y="42"/>
                      <a:pt x="19" y="42"/>
                    </a:cubicBezTo>
                    <a:cubicBezTo>
                      <a:pt x="20" y="49"/>
                      <a:pt x="20" y="49"/>
                      <a:pt x="20" y="49"/>
                    </a:cubicBezTo>
                    <a:cubicBezTo>
                      <a:pt x="20" y="49"/>
                      <a:pt x="20" y="49"/>
                      <a:pt x="20" y="49"/>
                    </a:cubicBezTo>
                    <a:cubicBezTo>
                      <a:pt x="16" y="50"/>
                      <a:pt x="16" y="50"/>
                      <a:pt x="16" y="50"/>
                    </a:cubicBezTo>
                    <a:cubicBezTo>
                      <a:pt x="16" y="55"/>
                      <a:pt x="16" y="55"/>
                      <a:pt x="16" y="55"/>
                    </a:cubicBezTo>
                    <a:cubicBezTo>
                      <a:pt x="22" y="54"/>
                      <a:pt x="22" y="54"/>
                      <a:pt x="22" y="54"/>
                    </a:cubicBezTo>
                    <a:cubicBezTo>
                      <a:pt x="22" y="55"/>
                      <a:pt x="22" y="55"/>
                      <a:pt x="22" y="55"/>
                    </a:cubicBezTo>
                    <a:lnTo>
                      <a:pt x="22" y="28"/>
                    </a:lnTo>
                    <a:close/>
                    <a:moveTo>
                      <a:pt x="11" y="12"/>
                    </a:moveTo>
                    <a:cubicBezTo>
                      <a:pt x="12" y="14"/>
                      <a:pt x="12" y="14"/>
                      <a:pt x="12" y="14"/>
                    </a:cubicBezTo>
                    <a:cubicBezTo>
                      <a:pt x="10" y="15"/>
                      <a:pt x="10" y="15"/>
                      <a:pt x="10" y="15"/>
                    </a:cubicBezTo>
                    <a:cubicBezTo>
                      <a:pt x="10" y="20"/>
                      <a:pt x="10" y="20"/>
                      <a:pt x="10" y="20"/>
                    </a:cubicBezTo>
                    <a:cubicBezTo>
                      <a:pt x="13" y="19"/>
                      <a:pt x="13" y="19"/>
                      <a:pt x="13" y="19"/>
                    </a:cubicBezTo>
                    <a:cubicBezTo>
                      <a:pt x="14" y="26"/>
                      <a:pt x="14" y="26"/>
                      <a:pt x="14" y="26"/>
                    </a:cubicBezTo>
                    <a:cubicBezTo>
                      <a:pt x="14" y="26"/>
                      <a:pt x="14" y="26"/>
                      <a:pt x="14" y="26"/>
                    </a:cubicBezTo>
                    <a:cubicBezTo>
                      <a:pt x="10" y="27"/>
                      <a:pt x="10" y="27"/>
                      <a:pt x="10" y="27"/>
                    </a:cubicBezTo>
                    <a:cubicBezTo>
                      <a:pt x="10" y="32"/>
                      <a:pt x="10" y="32"/>
                      <a:pt x="10" y="32"/>
                    </a:cubicBezTo>
                    <a:cubicBezTo>
                      <a:pt x="16" y="31"/>
                      <a:pt x="16" y="31"/>
                      <a:pt x="16" y="31"/>
                    </a:cubicBezTo>
                    <a:cubicBezTo>
                      <a:pt x="16" y="32"/>
                      <a:pt x="16" y="32"/>
                      <a:pt x="16" y="32"/>
                    </a:cubicBezTo>
                    <a:cubicBezTo>
                      <a:pt x="16" y="12"/>
                      <a:pt x="16" y="12"/>
                      <a:pt x="16" y="12"/>
                    </a:cubicBezTo>
                    <a:cubicBezTo>
                      <a:pt x="16" y="11"/>
                      <a:pt x="16" y="11"/>
                      <a:pt x="16" y="11"/>
                    </a:cubicBezTo>
                    <a:cubicBezTo>
                      <a:pt x="11" y="12"/>
                      <a:pt x="11" y="12"/>
                      <a:pt x="11" y="12"/>
                    </a:cubicBezTo>
                    <a:close/>
                    <a:moveTo>
                      <a:pt x="10" y="56"/>
                    </a:moveTo>
                    <a:cubicBezTo>
                      <a:pt x="16" y="78"/>
                      <a:pt x="16" y="78"/>
                      <a:pt x="16" y="78"/>
                    </a:cubicBezTo>
                    <a:cubicBezTo>
                      <a:pt x="16" y="78"/>
                      <a:pt x="16" y="78"/>
                      <a:pt x="16" y="78"/>
                    </a:cubicBezTo>
                    <a:cubicBezTo>
                      <a:pt x="16" y="61"/>
                      <a:pt x="16" y="61"/>
                      <a:pt x="16" y="61"/>
                    </a:cubicBezTo>
                    <a:cubicBezTo>
                      <a:pt x="15" y="55"/>
                      <a:pt x="15" y="55"/>
                      <a:pt x="15" y="55"/>
                    </a:cubicBezTo>
                    <a:cubicBezTo>
                      <a:pt x="16" y="55"/>
                      <a:pt x="16" y="55"/>
                      <a:pt x="16" y="55"/>
                    </a:cubicBezTo>
                    <a:cubicBezTo>
                      <a:pt x="16" y="50"/>
                      <a:pt x="16" y="50"/>
                      <a:pt x="16" y="50"/>
                    </a:cubicBezTo>
                    <a:cubicBezTo>
                      <a:pt x="13" y="50"/>
                      <a:pt x="13" y="50"/>
                      <a:pt x="13" y="50"/>
                    </a:cubicBezTo>
                    <a:cubicBezTo>
                      <a:pt x="12" y="44"/>
                      <a:pt x="12" y="44"/>
                      <a:pt x="12" y="44"/>
                    </a:cubicBezTo>
                    <a:cubicBezTo>
                      <a:pt x="16" y="43"/>
                      <a:pt x="16" y="43"/>
                      <a:pt x="16" y="43"/>
                    </a:cubicBezTo>
                    <a:cubicBezTo>
                      <a:pt x="16" y="37"/>
                      <a:pt x="16" y="37"/>
                      <a:pt x="16" y="37"/>
                    </a:cubicBezTo>
                    <a:cubicBezTo>
                      <a:pt x="10" y="39"/>
                      <a:pt x="10" y="39"/>
                      <a:pt x="10" y="39"/>
                    </a:cubicBezTo>
                    <a:cubicBezTo>
                      <a:pt x="10" y="38"/>
                      <a:pt x="10" y="38"/>
                      <a:pt x="10" y="38"/>
                    </a:cubicBezTo>
                    <a:lnTo>
                      <a:pt x="10" y="56"/>
                    </a:lnTo>
                    <a:close/>
                    <a:moveTo>
                      <a:pt x="10" y="15"/>
                    </a:moveTo>
                    <a:cubicBezTo>
                      <a:pt x="5" y="16"/>
                      <a:pt x="5" y="16"/>
                      <a:pt x="5" y="16"/>
                    </a:cubicBezTo>
                    <a:cubicBezTo>
                      <a:pt x="4" y="14"/>
                      <a:pt x="4" y="14"/>
                      <a:pt x="4" y="14"/>
                    </a:cubicBezTo>
                    <a:cubicBezTo>
                      <a:pt x="0" y="15"/>
                      <a:pt x="0" y="15"/>
                      <a:pt x="0" y="15"/>
                    </a:cubicBezTo>
                    <a:cubicBezTo>
                      <a:pt x="10" y="56"/>
                      <a:pt x="10" y="56"/>
                      <a:pt x="10" y="56"/>
                    </a:cubicBezTo>
                    <a:cubicBezTo>
                      <a:pt x="10" y="38"/>
                      <a:pt x="10" y="38"/>
                      <a:pt x="10" y="38"/>
                    </a:cubicBezTo>
                    <a:cubicBezTo>
                      <a:pt x="9" y="33"/>
                      <a:pt x="9" y="33"/>
                      <a:pt x="9" y="33"/>
                    </a:cubicBezTo>
                    <a:cubicBezTo>
                      <a:pt x="10" y="32"/>
                      <a:pt x="10" y="32"/>
                      <a:pt x="10" y="32"/>
                    </a:cubicBezTo>
                    <a:cubicBezTo>
                      <a:pt x="10" y="27"/>
                      <a:pt x="10" y="27"/>
                      <a:pt x="10" y="27"/>
                    </a:cubicBezTo>
                    <a:cubicBezTo>
                      <a:pt x="8" y="27"/>
                      <a:pt x="8" y="27"/>
                      <a:pt x="8" y="27"/>
                    </a:cubicBezTo>
                    <a:cubicBezTo>
                      <a:pt x="6" y="21"/>
                      <a:pt x="6" y="21"/>
                      <a:pt x="6" y="21"/>
                    </a:cubicBezTo>
                    <a:cubicBezTo>
                      <a:pt x="10" y="20"/>
                      <a:pt x="10" y="20"/>
                      <a:pt x="10" y="20"/>
                    </a:cubicBezTo>
                    <a:lnTo>
                      <a:pt x="1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7" name="Freeform: Shape 225">
                <a:extLst>
                  <a:ext uri="{FF2B5EF4-FFF2-40B4-BE49-F238E27FC236}">
                    <a16:creationId xmlns:a16="http://schemas.microsoft.com/office/drawing/2014/main" id="{CDB60CA4-7263-B3C0-85A6-838A18A64EAB}"/>
                  </a:ext>
                </a:extLst>
              </p:cNvPr>
              <p:cNvSpPr>
                <a:spLocks noGrp="1" noRot="1" noMove="1" noResize="1" noEditPoints="1" noAdjustHandles="1" noChangeArrowheads="1" noChangeShapeType="1"/>
              </p:cNvSpPr>
              <p:nvPr/>
            </p:nvSpPr>
            <p:spPr bwMode="auto">
              <a:xfrm>
                <a:off x="4397674" y="3767441"/>
                <a:ext cx="283070" cy="207095"/>
              </a:xfrm>
              <a:custGeom>
                <a:avLst/>
                <a:gdLst>
                  <a:gd name="T0" fmla="*/ 16 w 64"/>
                  <a:gd name="T1" fmla="*/ 46 h 47"/>
                  <a:gd name="T2" fmla="*/ 16 w 64"/>
                  <a:gd name="T3" fmla="*/ 16 h 47"/>
                  <a:gd name="T4" fmla="*/ 56 w 64"/>
                  <a:gd name="T5" fmla="*/ 16 h 47"/>
                  <a:gd name="T6" fmla="*/ 56 w 64"/>
                  <a:gd name="T7" fmla="*/ 45 h 47"/>
                  <a:gd name="T8" fmla="*/ 51 w 64"/>
                  <a:gd name="T9" fmla="*/ 44 h 47"/>
                  <a:gd name="T10" fmla="*/ 43 w 64"/>
                  <a:gd name="T11" fmla="*/ 47 h 47"/>
                  <a:gd name="T12" fmla="*/ 64 w 64"/>
                  <a:gd name="T13" fmla="*/ 46 h 47"/>
                  <a:gd name="T14" fmla="*/ 64 w 64"/>
                  <a:gd name="T15" fmla="*/ 16 h 47"/>
                  <a:gd name="T16" fmla="*/ 64 w 64"/>
                  <a:gd name="T17" fmla="*/ 0 h 47"/>
                  <a:gd name="T18" fmla="*/ 56 w 64"/>
                  <a:gd name="T19" fmla="*/ 0 h 47"/>
                  <a:gd name="T20" fmla="*/ 16 w 64"/>
                  <a:gd name="T21" fmla="*/ 0 h 47"/>
                  <a:gd name="T22" fmla="*/ 8 w 64"/>
                  <a:gd name="T23" fmla="*/ 0 h 47"/>
                  <a:gd name="T24" fmla="*/ 8 w 64"/>
                  <a:gd name="T25" fmla="*/ 16 h 47"/>
                  <a:gd name="T26" fmla="*/ 8 w 64"/>
                  <a:gd name="T27" fmla="*/ 45 h 47"/>
                  <a:gd name="T28" fmla="*/ 3 w 64"/>
                  <a:gd name="T29" fmla="*/ 44 h 47"/>
                  <a:gd name="T30" fmla="*/ 0 w 64"/>
                  <a:gd name="T31" fmla="*/ 44 h 47"/>
                  <a:gd name="T32" fmla="*/ 16 w 64"/>
                  <a:gd name="T33"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47">
                    <a:moveTo>
                      <a:pt x="16" y="46"/>
                    </a:moveTo>
                    <a:cubicBezTo>
                      <a:pt x="16" y="16"/>
                      <a:pt x="16" y="16"/>
                      <a:pt x="16" y="16"/>
                    </a:cubicBezTo>
                    <a:cubicBezTo>
                      <a:pt x="56" y="16"/>
                      <a:pt x="56" y="16"/>
                      <a:pt x="56" y="16"/>
                    </a:cubicBezTo>
                    <a:cubicBezTo>
                      <a:pt x="56" y="45"/>
                      <a:pt x="56" y="45"/>
                      <a:pt x="56" y="45"/>
                    </a:cubicBezTo>
                    <a:cubicBezTo>
                      <a:pt x="54" y="44"/>
                      <a:pt x="53" y="44"/>
                      <a:pt x="51" y="44"/>
                    </a:cubicBezTo>
                    <a:cubicBezTo>
                      <a:pt x="48" y="44"/>
                      <a:pt x="45" y="45"/>
                      <a:pt x="43" y="47"/>
                    </a:cubicBezTo>
                    <a:cubicBezTo>
                      <a:pt x="50" y="47"/>
                      <a:pt x="57" y="47"/>
                      <a:pt x="64" y="46"/>
                    </a:cubicBezTo>
                    <a:cubicBezTo>
                      <a:pt x="64" y="16"/>
                      <a:pt x="64" y="16"/>
                      <a:pt x="64" y="16"/>
                    </a:cubicBezTo>
                    <a:cubicBezTo>
                      <a:pt x="64" y="0"/>
                      <a:pt x="64" y="0"/>
                      <a:pt x="64" y="0"/>
                    </a:cubicBezTo>
                    <a:cubicBezTo>
                      <a:pt x="56" y="0"/>
                      <a:pt x="56" y="0"/>
                      <a:pt x="56" y="0"/>
                    </a:cubicBezTo>
                    <a:cubicBezTo>
                      <a:pt x="16" y="0"/>
                      <a:pt x="16" y="0"/>
                      <a:pt x="16" y="0"/>
                    </a:cubicBezTo>
                    <a:cubicBezTo>
                      <a:pt x="8" y="0"/>
                      <a:pt x="8" y="0"/>
                      <a:pt x="8" y="0"/>
                    </a:cubicBezTo>
                    <a:cubicBezTo>
                      <a:pt x="8" y="16"/>
                      <a:pt x="8" y="16"/>
                      <a:pt x="8" y="16"/>
                    </a:cubicBezTo>
                    <a:cubicBezTo>
                      <a:pt x="8" y="45"/>
                      <a:pt x="8" y="45"/>
                      <a:pt x="8" y="45"/>
                    </a:cubicBezTo>
                    <a:cubicBezTo>
                      <a:pt x="6" y="44"/>
                      <a:pt x="5" y="44"/>
                      <a:pt x="3" y="44"/>
                    </a:cubicBezTo>
                    <a:cubicBezTo>
                      <a:pt x="2" y="44"/>
                      <a:pt x="1" y="44"/>
                      <a:pt x="0" y="44"/>
                    </a:cubicBezTo>
                    <a:cubicBezTo>
                      <a:pt x="5" y="45"/>
                      <a:pt x="10" y="46"/>
                      <a:pt x="16"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8" name="Freeform: Shape 226">
                <a:extLst>
                  <a:ext uri="{FF2B5EF4-FFF2-40B4-BE49-F238E27FC236}">
                    <a16:creationId xmlns:a16="http://schemas.microsoft.com/office/drawing/2014/main" id="{823155AD-E0A0-8E10-48B5-530D78A9375C}"/>
                  </a:ext>
                </a:extLst>
              </p:cNvPr>
              <p:cNvSpPr>
                <a:spLocks noGrp="1" noRot="1" noMove="1" noResize="1" noEditPoints="1" noAdjustHandles="1" noChangeArrowheads="1" noChangeShapeType="1"/>
              </p:cNvSpPr>
              <p:nvPr/>
            </p:nvSpPr>
            <p:spPr bwMode="auto">
              <a:xfrm>
                <a:off x="5333889" y="1660957"/>
                <a:ext cx="273267" cy="159304"/>
              </a:xfrm>
              <a:custGeom>
                <a:avLst/>
                <a:gdLst>
                  <a:gd name="T0" fmla="*/ 35 w 62"/>
                  <a:gd name="T1" fmla="*/ 0 h 36"/>
                  <a:gd name="T2" fmla="*/ 35 w 62"/>
                  <a:gd name="T3" fmla="*/ 6 h 36"/>
                  <a:gd name="T4" fmla="*/ 0 w 62"/>
                  <a:gd name="T5" fmla="*/ 36 h 36"/>
                  <a:gd name="T6" fmla="*/ 35 w 62"/>
                  <a:gd name="T7" fmla="*/ 29 h 36"/>
                  <a:gd name="T8" fmla="*/ 35 w 62"/>
                  <a:gd name="T9" fmla="*/ 36 h 36"/>
                  <a:gd name="T10" fmla="*/ 62 w 62"/>
                  <a:gd name="T11" fmla="*/ 18 h 36"/>
                  <a:gd name="T12" fmla="*/ 35 w 62"/>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62" h="36">
                    <a:moveTo>
                      <a:pt x="35" y="0"/>
                    </a:moveTo>
                    <a:cubicBezTo>
                      <a:pt x="35" y="6"/>
                      <a:pt x="35" y="6"/>
                      <a:pt x="35" y="6"/>
                    </a:cubicBezTo>
                    <a:cubicBezTo>
                      <a:pt x="4" y="6"/>
                      <a:pt x="0" y="36"/>
                      <a:pt x="0" y="36"/>
                    </a:cubicBezTo>
                    <a:cubicBezTo>
                      <a:pt x="0" y="36"/>
                      <a:pt x="10" y="29"/>
                      <a:pt x="35" y="29"/>
                    </a:cubicBezTo>
                    <a:cubicBezTo>
                      <a:pt x="35" y="36"/>
                      <a:pt x="35" y="36"/>
                      <a:pt x="35" y="36"/>
                    </a:cubicBezTo>
                    <a:cubicBezTo>
                      <a:pt x="62" y="18"/>
                      <a:pt x="62" y="18"/>
                      <a:pt x="62" y="18"/>
                    </a:cubicBezTo>
                    <a:lnTo>
                      <a:pt x="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9" name="Freeform: Shape 227">
                <a:extLst>
                  <a:ext uri="{FF2B5EF4-FFF2-40B4-BE49-F238E27FC236}">
                    <a16:creationId xmlns:a16="http://schemas.microsoft.com/office/drawing/2014/main" id="{21395A5C-7B4A-A559-6AC6-F4CCCF978497}"/>
                  </a:ext>
                </a:extLst>
              </p:cNvPr>
              <p:cNvSpPr>
                <a:spLocks noGrp="1" noRot="1" noMove="1" noResize="1" noEditPoints="1" noAdjustHandles="1" noChangeArrowheads="1" noChangeShapeType="1"/>
              </p:cNvSpPr>
              <p:nvPr/>
            </p:nvSpPr>
            <p:spPr bwMode="auto">
              <a:xfrm>
                <a:off x="5306930" y="1801879"/>
                <a:ext cx="269591" cy="159304"/>
              </a:xfrm>
              <a:custGeom>
                <a:avLst/>
                <a:gdLst>
                  <a:gd name="T0" fmla="*/ 27 w 61"/>
                  <a:gd name="T1" fmla="*/ 36 h 36"/>
                  <a:gd name="T2" fmla="*/ 27 w 61"/>
                  <a:gd name="T3" fmla="*/ 30 h 36"/>
                  <a:gd name="T4" fmla="*/ 61 w 61"/>
                  <a:gd name="T5" fmla="*/ 0 h 36"/>
                  <a:gd name="T6" fmla="*/ 27 w 61"/>
                  <a:gd name="T7" fmla="*/ 7 h 36"/>
                  <a:gd name="T8" fmla="*/ 27 w 61"/>
                  <a:gd name="T9" fmla="*/ 1 h 36"/>
                  <a:gd name="T10" fmla="*/ 0 w 61"/>
                  <a:gd name="T11" fmla="*/ 19 h 36"/>
                  <a:gd name="T12" fmla="*/ 27 w 6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61" h="36">
                    <a:moveTo>
                      <a:pt x="27" y="36"/>
                    </a:moveTo>
                    <a:cubicBezTo>
                      <a:pt x="27" y="30"/>
                      <a:pt x="27" y="30"/>
                      <a:pt x="27" y="30"/>
                    </a:cubicBezTo>
                    <a:cubicBezTo>
                      <a:pt x="58" y="30"/>
                      <a:pt x="61" y="0"/>
                      <a:pt x="61" y="0"/>
                    </a:cubicBezTo>
                    <a:cubicBezTo>
                      <a:pt x="61" y="0"/>
                      <a:pt x="52" y="7"/>
                      <a:pt x="27" y="7"/>
                    </a:cubicBezTo>
                    <a:cubicBezTo>
                      <a:pt x="27" y="1"/>
                      <a:pt x="27" y="1"/>
                      <a:pt x="27" y="1"/>
                    </a:cubicBezTo>
                    <a:cubicBezTo>
                      <a:pt x="0" y="19"/>
                      <a:pt x="0" y="19"/>
                      <a:pt x="0" y="19"/>
                    </a:cubicBezTo>
                    <a:lnTo>
                      <a:pt x="27"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0" name="Freeform: Shape 228">
                <a:extLst>
                  <a:ext uri="{FF2B5EF4-FFF2-40B4-BE49-F238E27FC236}">
                    <a16:creationId xmlns:a16="http://schemas.microsoft.com/office/drawing/2014/main" id="{25DA48AF-9FB4-043E-B933-348BDBB56A42}"/>
                  </a:ext>
                </a:extLst>
              </p:cNvPr>
              <p:cNvSpPr>
                <a:spLocks noGrp="1" noRot="1" noMove="1" noResize="1" noEditPoints="1" noAdjustHandles="1" noChangeArrowheads="1" noChangeShapeType="1"/>
              </p:cNvSpPr>
              <p:nvPr/>
            </p:nvSpPr>
            <p:spPr bwMode="auto">
              <a:xfrm>
                <a:off x="5885324" y="2977050"/>
                <a:ext cx="4902" cy="8578"/>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1" y="2"/>
                      <a:pt x="1" y="2"/>
                    </a:cubicBezTo>
                    <a:cubicBezTo>
                      <a:pt x="1" y="2"/>
                      <a:pt x="1" y="1"/>
                      <a:pt x="1"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1" name="Freeform: Shape 229">
                <a:extLst>
                  <a:ext uri="{FF2B5EF4-FFF2-40B4-BE49-F238E27FC236}">
                    <a16:creationId xmlns:a16="http://schemas.microsoft.com/office/drawing/2014/main" id="{FE96EB1B-0D0C-EA90-8223-C4F925A270A7}"/>
                  </a:ext>
                </a:extLst>
              </p:cNvPr>
              <p:cNvSpPr>
                <a:spLocks noGrp="1" noRot="1" noMove="1" noResize="1" noEditPoints="1" noAdjustHandles="1" noChangeArrowheads="1" noChangeShapeType="1"/>
              </p:cNvSpPr>
              <p:nvPr/>
            </p:nvSpPr>
            <p:spPr bwMode="auto">
              <a:xfrm>
                <a:off x="5885324" y="2880242"/>
                <a:ext cx="26959" cy="79652"/>
              </a:xfrm>
              <a:custGeom>
                <a:avLst/>
                <a:gdLst>
                  <a:gd name="T0" fmla="*/ 6 w 6"/>
                  <a:gd name="T1" fmla="*/ 0 h 18"/>
                  <a:gd name="T2" fmla="*/ 0 w 6"/>
                  <a:gd name="T3" fmla="*/ 18 h 18"/>
                  <a:gd name="T4" fmla="*/ 2 w 6"/>
                  <a:gd name="T5" fmla="*/ 18 h 18"/>
                  <a:gd name="T6" fmla="*/ 6 w 6"/>
                  <a:gd name="T7" fmla="*/ 1 h 18"/>
                  <a:gd name="T8" fmla="*/ 6 w 6"/>
                  <a:gd name="T9" fmla="*/ 0 h 18"/>
                </a:gdLst>
                <a:ahLst/>
                <a:cxnLst>
                  <a:cxn ang="0">
                    <a:pos x="T0" y="T1"/>
                  </a:cxn>
                  <a:cxn ang="0">
                    <a:pos x="T2" y="T3"/>
                  </a:cxn>
                  <a:cxn ang="0">
                    <a:pos x="T4" y="T5"/>
                  </a:cxn>
                  <a:cxn ang="0">
                    <a:pos x="T6" y="T7"/>
                  </a:cxn>
                  <a:cxn ang="0">
                    <a:pos x="T8" y="T9"/>
                  </a:cxn>
                </a:cxnLst>
                <a:rect l="0" t="0" r="r" b="b"/>
                <a:pathLst>
                  <a:path w="6" h="18">
                    <a:moveTo>
                      <a:pt x="6" y="0"/>
                    </a:moveTo>
                    <a:cubicBezTo>
                      <a:pt x="3" y="5"/>
                      <a:pt x="1" y="11"/>
                      <a:pt x="0" y="18"/>
                    </a:cubicBezTo>
                    <a:cubicBezTo>
                      <a:pt x="2" y="18"/>
                      <a:pt x="2" y="18"/>
                      <a:pt x="2" y="18"/>
                    </a:cubicBezTo>
                    <a:cubicBezTo>
                      <a:pt x="4" y="12"/>
                      <a:pt x="5" y="7"/>
                      <a:pt x="6" y="1"/>
                    </a:cubicBezTo>
                    <a:cubicBezTo>
                      <a:pt x="6" y="1"/>
                      <a:pt x="6"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2" name="Freeform: Shape 230">
                <a:extLst>
                  <a:ext uri="{FF2B5EF4-FFF2-40B4-BE49-F238E27FC236}">
                    <a16:creationId xmlns:a16="http://schemas.microsoft.com/office/drawing/2014/main" id="{19D6FCC0-3E9B-29A1-4FD6-F5B39F439485}"/>
                  </a:ext>
                </a:extLst>
              </p:cNvPr>
              <p:cNvSpPr>
                <a:spLocks noGrp="1" noRot="1" noMove="1" noResize="1" noEditPoints="1" noAdjustHandles="1" noChangeArrowheads="1" noChangeShapeType="1"/>
              </p:cNvSpPr>
              <p:nvPr/>
            </p:nvSpPr>
            <p:spPr bwMode="auto">
              <a:xfrm>
                <a:off x="5841210" y="2848382"/>
                <a:ext cx="53918" cy="111513"/>
              </a:xfrm>
              <a:custGeom>
                <a:avLst/>
                <a:gdLst>
                  <a:gd name="T0" fmla="*/ 0 w 12"/>
                  <a:gd name="T1" fmla="*/ 0 h 25"/>
                  <a:gd name="T2" fmla="*/ 0 w 12"/>
                  <a:gd name="T3" fmla="*/ 25 h 25"/>
                  <a:gd name="T4" fmla="*/ 6 w 12"/>
                  <a:gd name="T5" fmla="*/ 25 h 25"/>
                  <a:gd name="T6" fmla="*/ 12 w 12"/>
                  <a:gd name="T7" fmla="*/ 4 h 25"/>
                  <a:gd name="T8" fmla="*/ 0 w 12"/>
                  <a:gd name="T9" fmla="*/ 0 h 25"/>
                </a:gdLst>
                <a:ahLst/>
                <a:cxnLst>
                  <a:cxn ang="0">
                    <a:pos x="T0" y="T1"/>
                  </a:cxn>
                  <a:cxn ang="0">
                    <a:pos x="T2" y="T3"/>
                  </a:cxn>
                  <a:cxn ang="0">
                    <a:pos x="T4" y="T5"/>
                  </a:cxn>
                  <a:cxn ang="0">
                    <a:pos x="T6" y="T7"/>
                  </a:cxn>
                  <a:cxn ang="0">
                    <a:pos x="T8" y="T9"/>
                  </a:cxn>
                </a:cxnLst>
                <a:rect l="0" t="0" r="r" b="b"/>
                <a:pathLst>
                  <a:path w="12" h="25">
                    <a:moveTo>
                      <a:pt x="0" y="0"/>
                    </a:moveTo>
                    <a:cubicBezTo>
                      <a:pt x="0" y="25"/>
                      <a:pt x="0" y="25"/>
                      <a:pt x="0" y="25"/>
                    </a:cubicBezTo>
                    <a:cubicBezTo>
                      <a:pt x="6" y="25"/>
                      <a:pt x="6" y="25"/>
                      <a:pt x="6" y="25"/>
                    </a:cubicBezTo>
                    <a:cubicBezTo>
                      <a:pt x="6" y="17"/>
                      <a:pt x="9" y="10"/>
                      <a:pt x="12" y="4"/>
                    </a:cubicBezTo>
                    <a:cubicBezTo>
                      <a:pt x="9" y="2"/>
                      <a:pt x="4"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3" name="Freeform: Shape 231">
                <a:extLst>
                  <a:ext uri="{FF2B5EF4-FFF2-40B4-BE49-F238E27FC236}">
                    <a16:creationId xmlns:a16="http://schemas.microsoft.com/office/drawing/2014/main" id="{E9F5CB18-586A-59DA-2F1F-B8FC32651089}"/>
                  </a:ext>
                </a:extLst>
              </p:cNvPr>
              <p:cNvSpPr>
                <a:spLocks noGrp="1" noRot="1" noMove="1" noResize="1" noEditPoints="1" noAdjustHandles="1" noChangeArrowheads="1" noChangeShapeType="1"/>
              </p:cNvSpPr>
              <p:nvPr/>
            </p:nvSpPr>
            <p:spPr bwMode="auto">
              <a:xfrm>
                <a:off x="5766459" y="2977050"/>
                <a:ext cx="52693" cy="110287"/>
              </a:xfrm>
              <a:custGeom>
                <a:avLst/>
                <a:gdLst>
                  <a:gd name="T0" fmla="*/ 12 w 12"/>
                  <a:gd name="T1" fmla="*/ 25 h 25"/>
                  <a:gd name="T2" fmla="*/ 12 w 12"/>
                  <a:gd name="T3" fmla="*/ 0 h 25"/>
                  <a:gd name="T4" fmla="*/ 6 w 12"/>
                  <a:gd name="T5" fmla="*/ 0 h 25"/>
                  <a:gd name="T6" fmla="*/ 0 w 12"/>
                  <a:gd name="T7" fmla="*/ 21 h 25"/>
                  <a:gd name="T8" fmla="*/ 12 w 12"/>
                  <a:gd name="T9" fmla="*/ 25 h 25"/>
                </a:gdLst>
                <a:ahLst/>
                <a:cxnLst>
                  <a:cxn ang="0">
                    <a:pos x="T0" y="T1"/>
                  </a:cxn>
                  <a:cxn ang="0">
                    <a:pos x="T2" y="T3"/>
                  </a:cxn>
                  <a:cxn ang="0">
                    <a:pos x="T4" y="T5"/>
                  </a:cxn>
                  <a:cxn ang="0">
                    <a:pos x="T6" y="T7"/>
                  </a:cxn>
                  <a:cxn ang="0">
                    <a:pos x="T8" y="T9"/>
                  </a:cxn>
                </a:cxnLst>
                <a:rect l="0" t="0" r="r" b="b"/>
                <a:pathLst>
                  <a:path w="12" h="25">
                    <a:moveTo>
                      <a:pt x="12" y="25"/>
                    </a:moveTo>
                    <a:cubicBezTo>
                      <a:pt x="12" y="0"/>
                      <a:pt x="12" y="0"/>
                      <a:pt x="12" y="0"/>
                    </a:cubicBezTo>
                    <a:cubicBezTo>
                      <a:pt x="6" y="0"/>
                      <a:pt x="6" y="0"/>
                      <a:pt x="6" y="0"/>
                    </a:cubicBezTo>
                    <a:cubicBezTo>
                      <a:pt x="6" y="9"/>
                      <a:pt x="3" y="16"/>
                      <a:pt x="0" y="21"/>
                    </a:cubicBezTo>
                    <a:cubicBezTo>
                      <a:pt x="3" y="23"/>
                      <a:pt x="8" y="25"/>
                      <a:pt x="1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4" name="Freeform: Shape 232">
                <a:extLst>
                  <a:ext uri="{FF2B5EF4-FFF2-40B4-BE49-F238E27FC236}">
                    <a16:creationId xmlns:a16="http://schemas.microsoft.com/office/drawing/2014/main" id="{5EBB8579-6EDB-9BF5-2360-95A3B75A4055}"/>
                  </a:ext>
                </a:extLst>
              </p:cNvPr>
              <p:cNvSpPr>
                <a:spLocks noGrp="1" noRot="1" noMove="1" noResize="1" noEditPoints="1" noAdjustHandles="1" noChangeArrowheads="1" noChangeShapeType="1"/>
              </p:cNvSpPr>
              <p:nvPr/>
            </p:nvSpPr>
            <p:spPr bwMode="auto">
              <a:xfrm>
                <a:off x="5766459" y="2848382"/>
                <a:ext cx="52693" cy="111513"/>
              </a:xfrm>
              <a:custGeom>
                <a:avLst/>
                <a:gdLst>
                  <a:gd name="T0" fmla="*/ 6 w 12"/>
                  <a:gd name="T1" fmla="*/ 25 h 25"/>
                  <a:gd name="T2" fmla="*/ 12 w 12"/>
                  <a:gd name="T3" fmla="*/ 25 h 25"/>
                  <a:gd name="T4" fmla="*/ 12 w 12"/>
                  <a:gd name="T5" fmla="*/ 0 h 25"/>
                  <a:gd name="T6" fmla="*/ 0 w 12"/>
                  <a:gd name="T7" fmla="*/ 5 h 25"/>
                  <a:gd name="T8" fmla="*/ 6 w 12"/>
                  <a:gd name="T9" fmla="*/ 25 h 25"/>
                </a:gdLst>
                <a:ahLst/>
                <a:cxnLst>
                  <a:cxn ang="0">
                    <a:pos x="T0" y="T1"/>
                  </a:cxn>
                  <a:cxn ang="0">
                    <a:pos x="T2" y="T3"/>
                  </a:cxn>
                  <a:cxn ang="0">
                    <a:pos x="T4" y="T5"/>
                  </a:cxn>
                  <a:cxn ang="0">
                    <a:pos x="T6" y="T7"/>
                  </a:cxn>
                  <a:cxn ang="0">
                    <a:pos x="T8" y="T9"/>
                  </a:cxn>
                </a:cxnLst>
                <a:rect l="0" t="0" r="r" b="b"/>
                <a:pathLst>
                  <a:path w="12" h="25">
                    <a:moveTo>
                      <a:pt x="6" y="25"/>
                    </a:moveTo>
                    <a:cubicBezTo>
                      <a:pt x="12" y="25"/>
                      <a:pt x="12" y="25"/>
                      <a:pt x="12" y="25"/>
                    </a:cubicBezTo>
                    <a:cubicBezTo>
                      <a:pt x="12" y="0"/>
                      <a:pt x="12" y="0"/>
                      <a:pt x="12" y="0"/>
                    </a:cubicBezTo>
                    <a:cubicBezTo>
                      <a:pt x="8" y="1"/>
                      <a:pt x="3" y="2"/>
                      <a:pt x="0" y="5"/>
                    </a:cubicBezTo>
                    <a:cubicBezTo>
                      <a:pt x="3" y="10"/>
                      <a:pt x="6" y="17"/>
                      <a:pt x="6"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5" name="Freeform: Shape 233">
                <a:extLst>
                  <a:ext uri="{FF2B5EF4-FFF2-40B4-BE49-F238E27FC236}">
                    <a16:creationId xmlns:a16="http://schemas.microsoft.com/office/drawing/2014/main" id="{79F25D87-CE50-947B-F052-2B35D2F6EBE0}"/>
                  </a:ext>
                </a:extLst>
              </p:cNvPr>
              <p:cNvSpPr>
                <a:spLocks noGrp="1" noRot="1" noMove="1" noResize="1" noEditPoints="1" noAdjustHandles="1" noChangeArrowheads="1" noChangeShapeType="1"/>
              </p:cNvSpPr>
              <p:nvPr/>
            </p:nvSpPr>
            <p:spPr bwMode="auto">
              <a:xfrm>
                <a:off x="5713767" y="2977050"/>
                <a:ext cx="61271" cy="79652"/>
              </a:xfrm>
              <a:custGeom>
                <a:avLst/>
                <a:gdLst>
                  <a:gd name="T0" fmla="*/ 8 w 14"/>
                  <a:gd name="T1" fmla="*/ 18 h 18"/>
                  <a:gd name="T2" fmla="*/ 14 w 14"/>
                  <a:gd name="T3" fmla="*/ 0 h 18"/>
                  <a:gd name="T4" fmla="*/ 0 w 14"/>
                  <a:gd name="T5" fmla="*/ 0 h 18"/>
                  <a:gd name="T6" fmla="*/ 8 w 14"/>
                  <a:gd name="T7" fmla="*/ 18 h 18"/>
                </a:gdLst>
                <a:ahLst/>
                <a:cxnLst>
                  <a:cxn ang="0">
                    <a:pos x="T0" y="T1"/>
                  </a:cxn>
                  <a:cxn ang="0">
                    <a:pos x="T2" y="T3"/>
                  </a:cxn>
                  <a:cxn ang="0">
                    <a:pos x="T4" y="T5"/>
                  </a:cxn>
                  <a:cxn ang="0">
                    <a:pos x="T6" y="T7"/>
                  </a:cxn>
                </a:cxnLst>
                <a:rect l="0" t="0" r="r" b="b"/>
                <a:pathLst>
                  <a:path w="14" h="18">
                    <a:moveTo>
                      <a:pt x="8" y="18"/>
                    </a:moveTo>
                    <a:cubicBezTo>
                      <a:pt x="11" y="14"/>
                      <a:pt x="13" y="7"/>
                      <a:pt x="14" y="0"/>
                    </a:cubicBezTo>
                    <a:cubicBezTo>
                      <a:pt x="0" y="0"/>
                      <a:pt x="0" y="0"/>
                      <a:pt x="0" y="0"/>
                    </a:cubicBezTo>
                    <a:cubicBezTo>
                      <a:pt x="0" y="7"/>
                      <a:pt x="3" y="13"/>
                      <a:pt x="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6" name="Freeform: Shape 234">
                <a:extLst>
                  <a:ext uri="{FF2B5EF4-FFF2-40B4-BE49-F238E27FC236}">
                    <a16:creationId xmlns:a16="http://schemas.microsoft.com/office/drawing/2014/main" id="{84166D4D-44D2-72CB-40BA-BF280689AA9E}"/>
                  </a:ext>
                </a:extLst>
              </p:cNvPr>
              <p:cNvSpPr>
                <a:spLocks noGrp="1" noRot="1" noMove="1" noResize="1" noEditPoints="1" noAdjustHandles="1" noChangeArrowheads="1" noChangeShapeType="1"/>
              </p:cNvSpPr>
              <p:nvPr/>
            </p:nvSpPr>
            <p:spPr bwMode="auto">
              <a:xfrm>
                <a:off x="5713767" y="2880242"/>
                <a:ext cx="61271" cy="79652"/>
              </a:xfrm>
              <a:custGeom>
                <a:avLst/>
                <a:gdLst>
                  <a:gd name="T0" fmla="*/ 8 w 14"/>
                  <a:gd name="T1" fmla="*/ 0 h 18"/>
                  <a:gd name="T2" fmla="*/ 0 w 14"/>
                  <a:gd name="T3" fmla="*/ 18 h 18"/>
                  <a:gd name="T4" fmla="*/ 14 w 14"/>
                  <a:gd name="T5" fmla="*/ 18 h 18"/>
                  <a:gd name="T6" fmla="*/ 8 w 14"/>
                  <a:gd name="T7" fmla="*/ 0 h 18"/>
                </a:gdLst>
                <a:ahLst/>
                <a:cxnLst>
                  <a:cxn ang="0">
                    <a:pos x="T0" y="T1"/>
                  </a:cxn>
                  <a:cxn ang="0">
                    <a:pos x="T2" y="T3"/>
                  </a:cxn>
                  <a:cxn ang="0">
                    <a:pos x="T4" y="T5"/>
                  </a:cxn>
                  <a:cxn ang="0">
                    <a:pos x="T6" y="T7"/>
                  </a:cxn>
                </a:cxnLst>
                <a:rect l="0" t="0" r="r" b="b"/>
                <a:pathLst>
                  <a:path w="14" h="18">
                    <a:moveTo>
                      <a:pt x="8" y="0"/>
                    </a:moveTo>
                    <a:cubicBezTo>
                      <a:pt x="3" y="5"/>
                      <a:pt x="0" y="11"/>
                      <a:pt x="0" y="18"/>
                    </a:cubicBezTo>
                    <a:cubicBezTo>
                      <a:pt x="14" y="18"/>
                      <a:pt x="14" y="18"/>
                      <a:pt x="14" y="18"/>
                    </a:cubicBezTo>
                    <a:cubicBezTo>
                      <a:pt x="13" y="11"/>
                      <a:pt x="11" y="5"/>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7" name="Freeform: Shape 235">
                <a:extLst>
                  <a:ext uri="{FF2B5EF4-FFF2-40B4-BE49-F238E27FC236}">
                    <a16:creationId xmlns:a16="http://schemas.microsoft.com/office/drawing/2014/main" id="{72009C34-1B8C-5BF0-0F07-F8A198D84DCC}"/>
                  </a:ext>
                </a:extLst>
              </p:cNvPr>
              <p:cNvSpPr>
                <a:spLocks noGrp="1" noRot="1" noMove="1" noResize="1" noEditPoints="1" noAdjustHandles="1" noChangeArrowheads="1" noChangeShapeType="1"/>
              </p:cNvSpPr>
              <p:nvPr/>
            </p:nvSpPr>
            <p:spPr bwMode="auto">
              <a:xfrm>
                <a:off x="5841210" y="2977050"/>
                <a:ext cx="35537" cy="110287"/>
              </a:xfrm>
              <a:custGeom>
                <a:avLst/>
                <a:gdLst>
                  <a:gd name="T0" fmla="*/ 0 w 8"/>
                  <a:gd name="T1" fmla="*/ 25 h 25"/>
                  <a:gd name="T2" fmla="*/ 3 w 8"/>
                  <a:gd name="T3" fmla="*/ 25 h 25"/>
                  <a:gd name="T4" fmla="*/ 8 w 8"/>
                  <a:gd name="T5" fmla="*/ 11 h 25"/>
                  <a:gd name="T6" fmla="*/ 6 w 8"/>
                  <a:gd name="T7" fmla="*/ 0 h 25"/>
                  <a:gd name="T8" fmla="*/ 0 w 8"/>
                  <a:gd name="T9" fmla="*/ 0 h 25"/>
                  <a:gd name="T10" fmla="*/ 0 w 8"/>
                  <a:gd name="T11" fmla="*/ 25 h 25"/>
                </a:gdLst>
                <a:ahLst/>
                <a:cxnLst>
                  <a:cxn ang="0">
                    <a:pos x="T0" y="T1"/>
                  </a:cxn>
                  <a:cxn ang="0">
                    <a:pos x="T2" y="T3"/>
                  </a:cxn>
                  <a:cxn ang="0">
                    <a:pos x="T4" y="T5"/>
                  </a:cxn>
                  <a:cxn ang="0">
                    <a:pos x="T6" y="T7"/>
                  </a:cxn>
                  <a:cxn ang="0">
                    <a:pos x="T8" y="T9"/>
                  </a:cxn>
                  <a:cxn ang="0">
                    <a:pos x="T10" y="T11"/>
                  </a:cxn>
                </a:cxnLst>
                <a:rect l="0" t="0" r="r" b="b"/>
                <a:pathLst>
                  <a:path w="8" h="25">
                    <a:moveTo>
                      <a:pt x="0" y="25"/>
                    </a:moveTo>
                    <a:cubicBezTo>
                      <a:pt x="1" y="25"/>
                      <a:pt x="2" y="25"/>
                      <a:pt x="3" y="25"/>
                    </a:cubicBezTo>
                    <a:cubicBezTo>
                      <a:pt x="5" y="20"/>
                      <a:pt x="6" y="16"/>
                      <a:pt x="8" y="11"/>
                    </a:cubicBezTo>
                    <a:cubicBezTo>
                      <a:pt x="7" y="8"/>
                      <a:pt x="6" y="4"/>
                      <a:pt x="6" y="0"/>
                    </a:cubicBezTo>
                    <a:cubicBezTo>
                      <a:pt x="0" y="0"/>
                      <a:pt x="0" y="0"/>
                      <a:pt x="0" y="0"/>
                    </a:cubicBezTo>
                    <a:lnTo>
                      <a:pt x="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8" name="Oval 236">
                <a:extLst>
                  <a:ext uri="{FF2B5EF4-FFF2-40B4-BE49-F238E27FC236}">
                    <a16:creationId xmlns:a16="http://schemas.microsoft.com/office/drawing/2014/main" id="{F13ACBD4-6BF2-87D0-A500-73DB926EE8ED}"/>
                  </a:ext>
                </a:extLst>
              </p:cNvPr>
              <p:cNvSpPr>
                <a:spLocks noGrp="1" noRot="1" noMove="1" noResize="1" noEditPoints="1" noAdjustHandles="1" noChangeArrowheads="1" noChangeShapeType="1"/>
              </p:cNvSpPr>
              <p:nvPr/>
            </p:nvSpPr>
            <p:spPr bwMode="auto">
              <a:xfrm>
                <a:off x="4746916" y="3312813"/>
                <a:ext cx="61271" cy="61271"/>
              </a:xfrm>
              <a:prstGeom prst="ellipse">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9" name="Freeform: Shape 237">
                <a:extLst>
                  <a:ext uri="{FF2B5EF4-FFF2-40B4-BE49-F238E27FC236}">
                    <a16:creationId xmlns:a16="http://schemas.microsoft.com/office/drawing/2014/main" id="{86F982FD-66EA-8ECE-89D3-05CB5AE21887}"/>
                  </a:ext>
                </a:extLst>
              </p:cNvPr>
              <p:cNvSpPr>
                <a:spLocks noGrp="1" noRot="1" noMove="1" noResize="1" noEditPoints="1" noAdjustHandles="1" noChangeArrowheads="1" noChangeShapeType="1"/>
              </p:cNvSpPr>
              <p:nvPr/>
            </p:nvSpPr>
            <p:spPr bwMode="auto">
              <a:xfrm>
                <a:off x="4507961" y="3494174"/>
                <a:ext cx="132345" cy="132345"/>
              </a:xfrm>
              <a:custGeom>
                <a:avLst/>
                <a:gdLst>
                  <a:gd name="T0" fmla="*/ 15 w 30"/>
                  <a:gd name="T1" fmla="*/ 30 h 30"/>
                  <a:gd name="T2" fmla="*/ 30 w 30"/>
                  <a:gd name="T3" fmla="*/ 15 h 30"/>
                  <a:gd name="T4" fmla="*/ 15 w 30"/>
                  <a:gd name="T5" fmla="*/ 0 h 30"/>
                  <a:gd name="T6" fmla="*/ 15 w 30"/>
                  <a:gd name="T7" fmla="*/ 7 h 30"/>
                  <a:gd name="T8" fmla="*/ 23 w 30"/>
                  <a:gd name="T9" fmla="*/ 15 h 30"/>
                  <a:gd name="T10" fmla="*/ 15 w 30"/>
                  <a:gd name="T11" fmla="*/ 23 h 30"/>
                  <a:gd name="T12" fmla="*/ 15 w 30"/>
                  <a:gd name="T13" fmla="*/ 30 h 30"/>
                  <a:gd name="T14" fmla="*/ 15 w 30"/>
                  <a:gd name="T15" fmla="*/ 0 h 30"/>
                  <a:gd name="T16" fmla="*/ 0 w 30"/>
                  <a:gd name="T17" fmla="*/ 15 h 30"/>
                  <a:gd name="T18" fmla="*/ 15 w 30"/>
                  <a:gd name="T19" fmla="*/ 30 h 30"/>
                  <a:gd name="T20" fmla="*/ 15 w 30"/>
                  <a:gd name="T21" fmla="*/ 30 h 30"/>
                  <a:gd name="T22" fmla="*/ 15 w 30"/>
                  <a:gd name="T23" fmla="*/ 23 h 30"/>
                  <a:gd name="T24" fmla="*/ 15 w 30"/>
                  <a:gd name="T25" fmla="*/ 23 h 30"/>
                  <a:gd name="T26" fmla="*/ 15 w 30"/>
                  <a:gd name="T27" fmla="*/ 23 h 30"/>
                  <a:gd name="T28" fmla="*/ 7 w 30"/>
                  <a:gd name="T29" fmla="*/ 15 h 30"/>
                  <a:gd name="T30" fmla="*/ 15 w 30"/>
                  <a:gd name="T31" fmla="*/ 7 h 30"/>
                  <a:gd name="T32" fmla="*/ 15 w 30"/>
                  <a:gd name="T33" fmla="*/ 7 h 30"/>
                  <a:gd name="T34" fmla="*/ 15 w 30"/>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0">
                    <a:moveTo>
                      <a:pt x="15" y="30"/>
                    </a:moveTo>
                    <a:cubicBezTo>
                      <a:pt x="23" y="30"/>
                      <a:pt x="30" y="23"/>
                      <a:pt x="30" y="15"/>
                    </a:cubicBezTo>
                    <a:cubicBezTo>
                      <a:pt x="30" y="7"/>
                      <a:pt x="23" y="0"/>
                      <a:pt x="15" y="0"/>
                    </a:cubicBezTo>
                    <a:cubicBezTo>
                      <a:pt x="15" y="7"/>
                      <a:pt x="15" y="7"/>
                      <a:pt x="15" y="7"/>
                    </a:cubicBezTo>
                    <a:cubicBezTo>
                      <a:pt x="19" y="7"/>
                      <a:pt x="23" y="10"/>
                      <a:pt x="23" y="15"/>
                    </a:cubicBezTo>
                    <a:cubicBezTo>
                      <a:pt x="23" y="20"/>
                      <a:pt x="19" y="23"/>
                      <a:pt x="15" y="23"/>
                    </a:cubicBezTo>
                    <a:lnTo>
                      <a:pt x="15" y="30"/>
                    </a:lnTo>
                    <a:close/>
                    <a:moveTo>
                      <a:pt x="15" y="0"/>
                    </a:moveTo>
                    <a:cubicBezTo>
                      <a:pt x="7" y="0"/>
                      <a:pt x="0" y="7"/>
                      <a:pt x="0" y="15"/>
                    </a:cubicBezTo>
                    <a:cubicBezTo>
                      <a:pt x="0" y="23"/>
                      <a:pt x="7" y="30"/>
                      <a:pt x="15" y="30"/>
                    </a:cubicBezTo>
                    <a:cubicBezTo>
                      <a:pt x="15" y="30"/>
                      <a:pt x="15" y="30"/>
                      <a:pt x="15" y="30"/>
                    </a:cubicBezTo>
                    <a:cubicBezTo>
                      <a:pt x="15" y="23"/>
                      <a:pt x="15" y="23"/>
                      <a:pt x="15" y="23"/>
                    </a:cubicBezTo>
                    <a:cubicBezTo>
                      <a:pt x="15" y="23"/>
                      <a:pt x="15" y="23"/>
                      <a:pt x="15" y="23"/>
                    </a:cubicBezTo>
                    <a:cubicBezTo>
                      <a:pt x="15" y="23"/>
                      <a:pt x="15" y="23"/>
                      <a:pt x="15" y="23"/>
                    </a:cubicBezTo>
                    <a:cubicBezTo>
                      <a:pt x="10" y="23"/>
                      <a:pt x="7" y="20"/>
                      <a:pt x="7" y="15"/>
                    </a:cubicBezTo>
                    <a:cubicBezTo>
                      <a:pt x="7" y="10"/>
                      <a:pt x="10" y="7"/>
                      <a:pt x="15" y="7"/>
                    </a:cubicBezTo>
                    <a:cubicBezTo>
                      <a:pt x="15" y="7"/>
                      <a:pt x="15" y="7"/>
                      <a:pt x="15" y="7"/>
                    </a:cubicBezTo>
                    <a:cubicBezTo>
                      <a:pt x="15" y="0"/>
                      <a:pt x="15" y="0"/>
                      <a:pt x="15"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0" name="Freeform: Shape 238">
                <a:extLst>
                  <a:ext uri="{FF2B5EF4-FFF2-40B4-BE49-F238E27FC236}">
                    <a16:creationId xmlns:a16="http://schemas.microsoft.com/office/drawing/2014/main" id="{3AFFE6EF-E190-2B50-A915-975998EA73A6}"/>
                  </a:ext>
                </a:extLst>
              </p:cNvPr>
              <p:cNvSpPr>
                <a:spLocks noGrp="1" noRot="1" noMove="1" noResize="1" noEditPoints="1" noAdjustHandles="1" noChangeArrowheads="1" noChangeShapeType="1"/>
              </p:cNvSpPr>
              <p:nvPr/>
            </p:nvSpPr>
            <p:spPr bwMode="auto">
              <a:xfrm>
                <a:off x="4494481" y="3462313"/>
                <a:ext cx="159304" cy="57594"/>
              </a:xfrm>
              <a:custGeom>
                <a:avLst/>
                <a:gdLst>
                  <a:gd name="T0" fmla="*/ 3 w 36"/>
                  <a:gd name="T1" fmla="*/ 13 h 13"/>
                  <a:gd name="T2" fmla="*/ 5 w 36"/>
                  <a:gd name="T3" fmla="*/ 12 h 13"/>
                  <a:gd name="T4" fmla="*/ 18 w 36"/>
                  <a:gd name="T5" fmla="*/ 4 h 13"/>
                  <a:gd name="T6" fmla="*/ 31 w 36"/>
                  <a:gd name="T7" fmla="*/ 12 h 13"/>
                  <a:gd name="T8" fmla="*/ 35 w 36"/>
                  <a:gd name="T9" fmla="*/ 12 h 13"/>
                  <a:gd name="T10" fmla="*/ 35 w 36"/>
                  <a:gd name="T11" fmla="*/ 9 h 13"/>
                  <a:gd name="T12" fmla="*/ 18 w 36"/>
                  <a:gd name="T13" fmla="*/ 0 h 13"/>
                  <a:gd name="T14" fmla="*/ 1 w 36"/>
                  <a:gd name="T15" fmla="*/ 9 h 13"/>
                  <a:gd name="T16" fmla="*/ 1 w 36"/>
                  <a:gd name="T17" fmla="*/ 12 h 13"/>
                  <a:gd name="T18" fmla="*/ 3 w 36"/>
                  <a:gd name="T1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3">
                    <a:moveTo>
                      <a:pt x="3" y="13"/>
                    </a:moveTo>
                    <a:cubicBezTo>
                      <a:pt x="3" y="13"/>
                      <a:pt x="4" y="12"/>
                      <a:pt x="5" y="12"/>
                    </a:cubicBezTo>
                    <a:cubicBezTo>
                      <a:pt x="8" y="7"/>
                      <a:pt x="13" y="4"/>
                      <a:pt x="18" y="4"/>
                    </a:cubicBezTo>
                    <a:cubicBezTo>
                      <a:pt x="23" y="4"/>
                      <a:pt x="28" y="7"/>
                      <a:pt x="31" y="12"/>
                    </a:cubicBezTo>
                    <a:cubicBezTo>
                      <a:pt x="32" y="13"/>
                      <a:pt x="34" y="13"/>
                      <a:pt x="35" y="12"/>
                    </a:cubicBezTo>
                    <a:cubicBezTo>
                      <a:pt x="36" y="11"/>
                      <a:pt x="36" y="10"/>
                      <a:pt x="35" y="9"/>
                    </a:cubicBezTo>
                    <a:cubicBezTo>
                      <a:pt x="31" y="3"/>
                      <a:pt x="25" y="0"/>
                      <a:pt x="18" y="0"/>
                    </a:cubicBezTo>
                    <a:cubicBezTo>
                      <a:pt x="11" y="0"/>
                      <a:pt x="5" y="3"/>
                      <a:pt x="1" y="9"/>
                    </a:cubicBezTo>
                    <a:cubicBezTo>
                      <a:pt x="0" y="10"/>
                      <a:pt x="0" y="11"/>
                      <a:pt x="1" y="12"/>
                    </a:cubicBezTo>
                    <a:cubicBezTo>
                      <a:pt x="2" y="12"/>
                      <a:pt x="2" y="13"/>
                      <a:pt x="3" y="1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1" name="Freeform: Shape 239">
                <a:extLst>
                  <a:ext uri="{FF2B5EF4-FFF2-40B4-BE49-F238E27FC236}">
                    <a16:creationId xmlns:a16="http://schemas.microsoft.com/office/drawing/2014/main" id="{39C0049F-4505-A938-4BAC-F65693DAA4D6}"/>
                  </a:ext>
                </a:extLst>
              </p:cNvPr>
              <p:cNvSpPr>
                <a:spLocks noGrp="1" noRot="1" noMove="1" noResize="1" noEditPoints="1" noAdjustHandles="1" noChangeArrowheads="1" noChangeShapeType="1"/>
              </p:cNvSpPr>
              <p:nvPr/>
            </p:nvSpPr>
            <p:spPr bwMode="auto">
              <a:xfrm>
                <a:off x="4750592" y="3494174"/>
                <a:ext cx="132345" cy="132345"/>
              </a:xfrm>
              <a:custGeom>
                <a:avLst/>
                <a:gdLst>
                  <a:gd name="T0" fmla="*/ 15 w 30"/>
                  <a:gd name="T1" fmla="*/ 0 h 30"/>
                  <a:gd name="T2" fmla="*/ 15 w 30"/>
                  <a:gd name="T3" fmla="*/ 0 h 30"/>
                  <a:gd name="T4" fmla="*/ 15 w 30"/>
                  <a:gd name="T5" fmla="*/ 7 h 30"/>
                  <a:gd name="T6" fmla="*/ 15 w 30"/>
                  <a:gd name="T7" fmla="*/ 7 h 30"/>
                  <a:gd name="T8" fmla="*/ 23 w 30"/>
                  <a:gd name="T9" fmla="*/ 15 h 30"/>
                  <a:gd name="T10" fmla="*/ 15 w 30"/>
                  <a:gd name="T11" fmla="*/ 23 h 30"/>
                  <a:gd name="T12" fmla="*/ 15 w 30"/>
                  <a:gd name="T13" fmla="*/ 23 h 30"/>
                  <a:gd name="T14" fmla="*/ 15 w 30"/>
                  <a:gd name="T15" fmla="*/ 23 h 30"/>
                  <a:gd name="T16" fmla="*/ 15 w 30"/>
                  <a:gd name="T17" fmla="*/ 30 h 30"/>
                  <a:gd name="T18" fmla="*/ 15 w 30"/>
                  <a:gd name="T19" fmla="*/ 30 h 30"/>
                  <a:gd name="T20" fmla="*/ 30 w 30"/>
                  <a:gd name="T21" fmla="*/ 15 h 30"/>
                  <a:gd name="T22" fmla="*/ 15 w 30"/>
                  <a:gd name="T23" fmla="*/ 0 h 30"/>
                  <a:gd name="T24" fmla="*/ 15 w 30"/>
                  <a:gd name="T25" fmla="*/ 0 h 30"/>
                  <a:gd name="T26" fmla="*/ 0 w 30"/>
                  <a:gd name="T27" fmla="*/ 15 h 30"/>
                  <a:gd name="T28" fmla="*/ 15 w 30"/>
                  <a:gd name="T29" fmla="*/ 30 h 30"/>
                  <a:gd name="T30" fmla="*/ 15 w 30"/>
                  <a:gd name="T31" fmla="*/ 23 h 30"/>
                  <a:gd name="T32" fmla="*/ 7 w 30"/>
                  <a:gd name="T33" fmla="*/ 15 h 30"/>
                  <a:gd name="T34" fmla="*/ 15 w 30"/>
                  <a:gd name="T35" fmla="*/ 7 h 30"/>
                  <a:gd name="T36" fmla="*/ 15 w 30"/>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30">
                    <a:moveTo>
                      <a:pt x="15" y="0"/>
                    </a:moveTo>
                    <a:cubicBezTo>
                      <a:pt x="15" y="0"/>
                      <a:pt x="15" y="0"/>
                      <a:pt x="15" y="0"/>
                    </a:cubicBezTo>
                    <a:cubicBezTo>
                      <a:pt x="15" y="7"/>
                      <a:pt x="15" y="7"/>
                      <a:pt x="15" y="7"/>
                    </a:cubicBezTo>
                    <a:cubicBezTo>
                      <a:pt x="15" y="7"/>
                      <a:pt x="15" y="7"/>
                      <a:pt x="15" y="7"/>
                    </a:cubicBezTo>
                    <a:cubicBezTo>
                      <a:pt x="19" y="7"/>
                      <a:pt x="23" y="10"/>
                      <a:pt x="23" y="15"/>
                    </a:cubicBezTo>
                    <a:cubicBezTo>
                      <a:pt x="23" y="20"/>
                      <a:pt x="19" y="23"/>
                      <a:pt x="15" y="23"/>
                    </a:cubicBezTo>
                    <a:cubicBezTo>
                      <a:pt x="15" y="23"/>
                      <a:pt x="15" y="23"/>
                      <a:pt x="15" y="23"/>
                    </a:cubicBezTo>
                    <a:cubicBezTo>
                      <a:pt x="15" y="23"/>
                      <a:pt x="15" y="23"/>
                      <a:pt x="15" y="23"/>
                    </a:cubicBezTo>
                    <a:cubicBezTo>
                      <a:pt x="15" y="30"/>
                      <a:pt x="15" y="30"/>
                      <a:pt x="15" y="30"/>
                    </a:cubicBezTo>
                    <a:cubicBezTo>
                      <a:pt x="15" y="30"/>
                      <a:pt x="15" y="30"/>
                      <a:pt x="15" y="30"/>
                    </a:cubicBezTo>
                    <a:cubicBezTo>
                      <a:pt x="23" y="30"/>
                      <a:pt x="30" y="23"/>
                      <a:pt x="30" y="15"/>
                    </a:cubicBezTo>
                    <a:cubicBezTo>
                      <a:pt x="30" y="7"/>
                      <a:pt x="23" y="0"/>
                      <a:pt x="15" y="0"/>
                    </a:cubicBezTo>
                    <a:close/>
                    <a:moveTo>
                      <a:pt x="15" y="0"/>
                    </a:moveTo>
                    <a:cubicBezTo>
                      <a:pt x="6" y="0"/>
                      <a:pt x="0" y="7"/>
                      <a:pt x="0" y="15"/>
                    </a:cubicBezTo>
                    <a:cubicBezTo>
                      <a:pt x="0" y="23"/>
                      <a:pt x="6" y="30"/>
                      <a:pt x="15" y="30"/>
                    </a:cubicBezTo>
                    <a:cubicBezTo>
                      <a:pt x="15" y="23"/>
                      <a:pt x="15" y="23"/>
                      <a:pt x="15" y="23"/>
                    </a:cubicBezTo>
                    <a:cubicBezTo>
                      <a:pt x="10" y="23"/>
                      <a:pt x="7" y="20"/>
                      <a:pt x="7" y="15"/>
                    </a:cubicBezTo>
                    <a:cubicBezTo>
                      <a:pt x="7" y="10"/>
                      <a:pt x="10" y="7"/>
                      <a:pt x="15" y="7"/>
                    </a:cubicBezTo>
                    <a:lnTo>
                      <a:pt x="15"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2" name="Freeform: Shape 240">
                <a:extLst>
                  <a:ext uri="{FF2B5EF4-FFF2-40B4-BE49-F238E27FC236}">
                    <a16:creationId xmlns:a16="http://schemas.microsoft.com/office/drawing/2014/main" id="{45937095-F1C6-BBD7-4CDA-1F46F5945DE1}"/>
                  </a:ext>
                </a:extLst>
              </p:cNvPr>
              <p:cNvSpPr>
                <a:spLocks noGrp="1" noRot="1" noMove="1" noResize="1" noEditPoints="1" noAdjustHandles="1" noChangeArrowheads="1" noChangeShapeType="1"/>
              </p:cNvSpPr>
              <p:nvPr/>
            </p:nvSpPr>
            <p:spPr bwMode="auto">
              <a:xfrm>
                <a:off x="4737113" y="3462313"/>
                <a:ext cx="159304" cy="57594"/>
              </a:xfrm>
              <a:custGeom>
                <a:avLst/>
                <a:gdLst>
                  <a:gd name="T0" fmla="*/ 18 w 36"/>
                  <a:gd name="T1" fmla="*/ 0 h 13"/>
                  <a:gd name="T2" fmla="*/ 1 w 36"/>
                  <a:gd name="T3" fmla="*/ 9 h 13"/>
                  <a:gd name="T4" fmla="*/ 1 w 36"/>
                  <a:gd name="T5" fmla="*/ 12 h 13"/>
                  <a:gd name="T6" fmla="*/ 3 w 36"/>
                  <a:gd name="T7" fmla="*/ 13 h 13"/>
                  <a:gd name="T8" fmla="*/ 4 w 36"/>
                  <a:gd name="T9" fmla="*/ 12 h 13"/>
                  <a:gd name="T10" fmla="*/ 18 w 36"/>
                  <a:gd name="T11" fmla="*/ 4 h 13"/>
                  <a:gd name="T12" fmla="*/ 31 w 36"/>
                  <a:gd name="T13" fmla="*/ 12 h 13"/>
                  <a:gd name="T14" fmla="*/ 35 w 36"/>
                  <a:gd name="T15" fmla="*/ 12 h 13"/>
                  <a:gd name="T16" fmla="*/ 35 w 36"/>
                  <a:gd name="T17" fmla="*/ 9 h 13"/>
                  <a:gd name="T18" fmla="*/ 18 w 3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3">
                    <a:moveTo>
                      <a:pt x="18" y="0"/>
                    </a:moveTo>
                    <a:cubicBezTo>
                      <a:pt x="11" y="0"/>
                      <a:pt x="4" y="3"/>
                      <a:pt x="1" y="9"/>
                    </a:cubicBezTo>
                    <a:cubicBezTo>
                      <a:pt x="0" y="10"/>
                      <a:pt x="0" y="11"/>
                      <a:pt x="1" y="12"/>
                    </a:cubicBezTo>
                    <a:cubicBezTo>
                      <a:pt x="2" y="12"/>
                      <a:pt x="2" y="13"/>
                      <a:pt x="3" y="13"/>
                    </a:cubicBezTo>
                    <a:cubicBezTo>
                      <a:pt x="3" y="13"/>
                      <a:pt x="4" y="12"/>
                      <a:pt x="4" y="12"/>
                    </a:cubicBezTo>
                    <a:cubicBezTo>
                      <a:pt x="7" y="7"/>
                      <a:pt x="12" y="4"/>
                      <a:pt x="18" y="4"/>
                    </a:cubicBezTo>
                    <a:cubicBezTo>
                      <a:pt x="23" y="4"/>
                      <a:pt x="28" y="7"/>
                      <a:pt x="31" y="12"/>
                    </a:cubicBezTo>
                    <a:cubicBezTo>
                      <a:pt x="32" y="13"/>
                      <a:pt x="33" y="13"/>
                      <a:pt x="35" y="12"/>
                    </a:cubicBezTo>
                    <a:cubicBezTo>
                      <a:pt x="36" y="11"/>
                      <a:pt x="36" y="10"/>
                      <a:pt x="35" y="9"/>
                    </a:cubicBezTo>
                    <a:cubicBezTo>
                      <a:pt x="31" y="3"/>
                      <a:pt x="25" y="0"/>
                      <a:pt x="18"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3" name="Freeform: Shape 241">
                <a:extLst>
                  <a:ext uri="{FF2B5EF4-FFF2-40B4-BE49-F238E27FC236}">
                    <a16:creationId xmlns:a16="http://schemas.microsoft.com/office/drawing/2014/main" id="{846B0B2A-CE99-67A1-B32B-69F00CE90FAA}"/>
                  </a:ext>
                </a:extLst>
              </p:cNvPr>
              <p:cNvSpPr>
                <a:spLocks noGrp="1" noRot="1" noMove="1" noResize="1" noEditPoints="1" noAdjustHandles="1" noChangeArrowheads="1" noChangeShapeType="1"/>
              </p:cNvSpPr>
              <p:nvPr/>
            </p:nvSpPr>
            <p:spPr bwMode="auto">
              <a:xfrm>
                <a:off x="4618248" y="3348350"/>
                <a:ext cx="234054" cy="273267"/>
              </a:xfrm>
              <a:custGeom>
                <a:avLst/>
                <a:gdLst>
                  <a:gd name="T0" fmla="*/ 36 w 53"/>
                  <a:gd name="T1" fmla="*/ 22 h 62"/>
                  <a:gd name="T2" fmla="*/ 37 w 53"/>
                  <a:gd name="T3" fmla="*/ 23 h 62"/>
                  <a:gd name="T4" fmla="*/ 51 w 53"/>
                  <a:gd name="T5" fmla="*/ 17 h 62"/>
                  <a:gd name="T6" fmla="*/ 53 w 53"/>
                  <a:gd name="T7" fmla="*/ 12 h 62"/>
                  <a:gd name="T8" fmla="*/ 48 w 53"/>
                  <a:gd name="T9" fmla="*/ 11 h 62"/>
                  <a:gd name="T10" fmla="*/ 39 w 53"/>
                  <a:gd name="T11" fmla="*/ 15 h 62"/>
                  <a:gd name="T12" fmla="*/ 38 w 53"/>
                  <a:gd name="T13" fmla="*/ 15 h 62"/>
                  <a:gd name="T14" fmla="*/ 23 w 53"/>
                  <a:gd name="T15" fmla="*/ 0 h 62"/>
                  <a:gd name="T16" fmla="*/ 21 w 53"/>
                  <a:gd name="T17" fmla="*/ 0 h 62"/>
                  <a:gd name="T18" fmla="*/ 0 w 53"/>
                  <a:gd name="T19" fmla="*/ 21 h 62"/>
                  <a:gd name="T20" fmla="*/ 0 w 53"/>
                  <a:gd name="T21" fmla="*/ 22 h 62"/>
                  <a:gd name="T22" fmla="*/ 15 w 53"/>
                  <a:gd name="T23" fmla="*/ 35 h 62"/>
                  <a:gd name="T24" fmla="*/ 15 w 53"/>
                  <a:gd name="T25" fmla="*/ 36 h 62"/>
                  <a:gd name="T26" fmla="*/ 8 w 53"/>
                  <a:gd name="T27" fmla="*/ 52 h 62"/>
                  <a:gd name="T28" fmla="*/ 8 w 53"/>
                  <a:gd name="T29" fmla="*/ 54 h 62"/>
                  <a:gd name="T30" fmla="*/ 13 w 53"/>
                  <a:gd name="T31" fmla="*/ 60 h 62"/>
                  <a:gd name="T32" fmla="*/ 16 w 53"/>
                  <a:gd name="T33" fmla="*/ 62 h 62"/>
                  <a:gd name="T34" fmla="*/ 19 w 53"/>
                  <a:gd name="T35" fmla="*/ 61 h 62"/>
                  <a:gd name="T36" fmla="*/ 20 w 53"/>
                  <a:gd name="T37" fmla="*/ 55 h 62"/>
                  <a:gd name="T38" fmla="*/ 18 w 53"/>
                  <a:gd name="T39" fmla="*/ 53 h 62"/>
                  <a:gd name="T40" fmla="*/ 18 w 53"/>
                  <a:gd name="T41" fmla="*/ 51 h 62"/>
                  <a:gd name="T42" fmla="*/ 25 w 53"/>
                  <a:gd name="T43" fmla="*/ 34 h 62"/>
                  <a:gd name="T44" fmla="*/ 25 w 53"/>
                  <a:gd name="T45" fmla="*/ 32 h 62"/>
                  <a:gd name="T46" fmla="*/ 17 w 53"/>
                  <a:gd name="T47" fmla="*/ 25 h 62"/>
                  <a:gd name="T48" fmla="*/ 17 w 53"/>
                  <a:gd name="T49" fmla="*/ 23 h 62"/>
                  <a:gd name="T50" fmla="*/ 26 w 53"/>
                  <a:gd name="T51" fmla="*/ 14 h 62"/>
                  <a:gd name="T52" fmla="*/ 27 w 53"/>
                  <a:gd name="T53" fmla="*/ 15 h 62"/>
                  <a:gd name="T54" fmla="*/ 36 w 53"/>
                  <a:gd name="T55" fmla="*/ 2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62">
                    <a:moveTo>
                      <a:pt x="36" y="22"/>
                    </a:moveTo>
                    <a:cubicBezTo>
                      <a:pt x="36" y="23"/>
                      <a:pt x="37" y="23"/>
                      <a:pt x="37" y="23"/>
                    </a:cubicBezTo>
                    <a:cubicBezTo>
                      <a:pt x="51" y="17"/>
                      <a:pt x="51" y="17"/>
                      <a:pt x="51" y="17"/>
                    </a:cubicBezTo>
                    <a:cubicBezTo>
                      <a:pt x="53" y="16"/>
                      <a:pt x="53" y="14"/>
                      <a:pt x="53" y="12"/>
                    </a:cubicBezTo>
                    <a:cubicBezTo>
                      <a:pt x="52" y="11"/>
                      <a:pt x="50" y="10"/>
                      <a:pt x="48" y="11"/>
                    </a:cubicBezTo>
                    <a:cubicBezTo>
                      <a:pt x="39" y="15"/>
                      <a:pt x="39" y="15"/>
                      <a:pt x="39" y="15"/>
                    </a:cubicBezTo>
                    <a:cubicBezTo>
                      <a:pt x="39" y="15"/>
                      <a:pt x="38" y="15"/>
                      <a:pt x="38" y="15"/>
                    </a:cubicBezTo>
                    <a:cubicBezTo>
                      <a:pt x="23" y="0"/>
                      <a:pt x="23" y="0"/>
                      <a:pt x="23" y="0"/>
                    </a:cubicBezTo>
                    <a:cubicBezTo>
                      <a:pt x="22" y="0"/>
                      <a:pt x="22" y="0"/>
                      <a:pt x="21" y="0"/>
                    </a:cubicBezTo>
                    <a:cubicBezTo>
                      <a:pt x="0" y="21"/>
                      <a:pt x="0" y="21"/>
                      <a:pt x="0" y="21"/>
                    </a:cubicBezTo>
                    <a:cubicBezTo>
                      <a:pt x="0" y="21"/>
                      <a:pt x="0" y="22"/>
                      <a:pt x="0" y="22"/>
                    </a:cubicBezTo>
                    <a:cubicBezTo>
                      <a:pt x="3" y="25"/>
                      <a:pt x="12" y="32"/>
                      <a:pt x="15" y="35"/>
                    </a:cubicBezTo>
                    <a:cubicBezTo>
                      <a:pt x="15" y="35"/>
                      <a:pt x="15" y="36"/>
                      <a:pt x="15" y="36"/>
                    </a:cubicBezTo>
                    <a:cubicBezTo>
                      <a:pt x="8" y="52"/>
                      <a:pt x="8" y="52"/>
                      <a:pt x="8" y="52"/>
                    </a:cubicBezTo>
                    <a:cubicBezTo>
                      <a:pt x="8" y="52"/>
                      <a:pt x="8" y="53"/>
                      <a:pt x="8" y="54"/>
                    </a:cubicBezTo>
                    <a:cubicBezTo>
                      <a:pt x="13" y="60"/>
                      <a:pt x="13" y="60"/>
                      <a:pt x="13" y="60"/>
                    </a:cubicBezTo>
                    <a:cubicBezTo>
                      <a:pt x="14" y="61"/>
                      <a:pt x="15" y="62"/>
                      <a:pt x="16" y="62"/>
                    </a:cubicBezTo>
                    <a:cubicBezTo>
                      <a:pt x="17" y="62"/>
                      <a:pt x="18" y="62"/>
                      <a:pt x="19" y="61"/>
                    </a:cubicBezTo>
                    <a:cubicBezTo>
                      <a:pt x="21" y="60"/>
                      <a:pt x="21" y="57"/>
                      <a:pt x="20" y="55"/>
                    </a:cubicBezTo>
                    <a:cubicBezTo>
                      <a:pt x="18" y="53"/>
                      <a:pt x="18" y="53"/>
                      <a:pt x="18" y="53"/>
                    </a:cubicBezTo>
                    <a:cubicBezTo>
                      <a:pt x="18" y="52"/>
                      <a:pt x="18" y="51"/>
                      <a:pt x="18" y="51"/>
                    </a:cubicBezTo>
                    <a:cubicBezTo>
                      <a:pt x="25" y="34"/>
                      <a:pt x="25" y="34"/>
                      <a:pt x="25" y="34"/>
                    </a:cubicBezTo>
                    <a:cubicBezTo>
                      <a:pt x="25" y="33"/>
                      <a:pt x="25" y="33"/>
                      <a:pt x="25" y="32"/>
                    </a:cubicBezTo>
                    <a:cubicBezTo>
                      <a:pt x="23" y="31"/>
                      <a:pt x="19" y="27"/>
                      <a:pt x="17" y="25"/>
                    </a:cubicBezTo>
                    <a:cubicBezTo>
                      <a:pt x="17" y="24"/>
                      <a:pt x="17" y="24"/>
                      <a:pt x="17" y="23"/>
                    </a:cubicBezTo>
                    <a:cubicBezTo>
                      <a:pt x="26" y="14"/>
                      <a:pt x="26" y="14"/>
                      <a:pt x="26" y="14"/>
                    </a:cubicBezTo>
                    <a:cubicBezTo>
                      <a:pt x="26" y="14"/>
                      <a:pt x="27" y="14"/>
                      <a:pt x="27" y="15"/>
                    </a:cubicBezTo>
                    <a:lnTo>
                      <a:pt x="36" y="2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4" name="Freeform: Shape 242">
                <a:extLst>
                  <a:ext uri="{FF2B5EF4-FFF2-40B4-BE49-F238E27FC236}">
                    <a16:creationId xmlns:a16="http://schemas.microsoft.com/office/drawing/2014/main" id="{2B6D5FB5-7BCD-431D-C64D-4AFBDEE2E7BB}"/>
                  </a:ext>
                </a:extLst>
              </p:cNvPr>
              <p:cNvSpPr>
                <a:spLocks noGrp="1" noRot="1" noMove="1" noResize="1" noEditPoints="1" noAdjustHandles="1" noChangeArrowheads="1" noChangeShapeType="1"/>
              </p:cNvSpPr>
              <p:nvPr/>
            </p:nvSpPr>
            <p:spPr bwMode="auto">
              <a:xfrm>
                <a:off x="3514151" y="1696494"/>
                <a:ext cx="26959" cy="30635"/>
              </a:xfrm>
              <a:custGeom>
                <a:avLst/>
                <a:gdLst>
                  <a:gd name="T0" fmla="*/ 0 w 6"/>
                  <a:gd name="T1" fmla="*/ 7 h 7"/>
                  <a:gd name="T2" fmla="*/ 6 w 6"/>
                  <a:gd name="T3" fmla="*/ 7 h 7"/>
                  <a:gd name="T4" fmla="*/ 6 w 6"/>
                  <a:gd name="T5" fmla="*/ 0 h 7"/>
                  <a:gd name="T6" fmla="*/ 0 w 6"/>
                  <a:gd name="T7" fmla="*/ 7 h 7"/>
                </a:gdLst>
                <a:ahLst/>
                <a:cxnLst>
                  <a:cxn ang="0">
                    <a:pos x="T0" y="T1"/>
                  </a:cxn>
                  <a:cxn ang="0">
                    <a:pos x="T2" y="T3"/>
                  </a:cxn>
                  <a:cxn ang="0">
                    <a:pos x="T4" y="T5"/>
                  </a:cxn>
                  <a:cxn ang="0">
                    <a:pos x="T6" y="T7"/>
                  </a:cxn>
                </a:cxnLst>
                <a:rect l="0" t="0" r="r" b="b"/>
                <a:pathLst>
                  <a:path w="6" h="7">
                    <a:moveTo>
                      <a:pt x="0" y="7"/>
                    </a:moveTo>
                    <a:cubicBezTo>
                      <a:pt x="6" y="7"/>
                      <a:pt x="6" y="7"/>
                      <a:pt x="6" y="7"/>
                    </a:cubicBezTo>
                    <a:cubicBezTo>
                      <a:pt x="6" y="0"/>
                      <a:pt x="6" y="0"/>
                      <a:pt x="6" y="0"/>
                    </a:cubicBezTo>
                    <a:cubicBezTo>
                      <a:pt x="4" y="3"/>
                      <a:pt x="2" y="5"/>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5" name="Freeform: Shape 243">
                <a:extLst>
                  <a:ext uri="{FF2B5EF4-FFF2-40B4-BE49-F238E27FC236}">
                    <a16:creationId xmlns:a16="http://schemas.microsoft.com/office/drawing/2014/main" id="{28AFF2BC-CBAD-275D-C9E3-B1198229CE6B}"/>
                  </a:ext>
                </a:extLst>
              </p:cNvPr>
              <p:cNvSpPr>
                <a:spLocks noGrp="1" noRot="1" noMove="1" noResize="1" noEditPoints="1" noAdjustHandles="1" noChangeArrowheads="1" noChangeShapeType="1"/>
              </p:cNvSpPr>
              <p:nvPr/>
            </p:nvSpPr>
            <p:spPr bwMode="auto">
              <a:xfrm>
                <a:off x="4097447" y="3582404"/>
                <a:ext cx="145824" cy="145824"/>
              </a:xfrm>
              <a:custGeom>
                <a:avLst/>
                <a:gdLst>
                  <a:gd name="T0" fmla="*/ 8 w 33"/>
                  <a:gd name="T1" fmla="*/ 30 h 33"/>
                  <a:gd name="T2" fmla="*/ 17 w 33"/>
                  <a:gd name="T3" fmla="*/ 33 h 33"/>
                  <a:gd name="T4" fmla="*/ 33 w 33"/>
                  <a:gd name="T5" fmla="*/ 17 h 33"/>
                  <a:gd name="T6" fmla="*/ 17 w 33"/>
                  <a:gd name="T7" fmla="*/ 0 h 33"/>
                  <a:gd name="T8" fmla="*/ 0 w 33"/>
                  <a:gd name="T9" fmla="*/ 14 h 33"/>
                  <a:gd name="T10" fmla="*/ 17 w 33"/>
                  <a:gd name="T11" fmla="*/ 14 h 33"/>
                  <a:gd name="T12" fmla="*/ 22 w 33"/>
                  <a:gd name="T13" fmla="*/ 14 h 33"/>
                  <a:gd name="T14" fmla="*/ 18 w 33"/>
                  <a:gd name="T15" fmla="*/ 18 h 33"/>
                  <a:gd name="T16" fmla="*/ 8 w 33"/>
                  <a:gd name="T1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8" y="30"/>
                    </a:moveTo>
                    <a:cubicBezTo>
                      <a:pt x="10" y="32"/>
                      <a:pt x="13" y="33"/>
                      <a:pt x="17" y="33"/>
                    </a:cubicBezTo>
                    <a:cubicBezTo>
                      <a:pt x="26" y="33"/>
                      <a:pt x="33" y="26"/>
                      <a:pt x="33" y="17"/>
                    </a:cubicBezTo>
                    <a:cubicBezTo>
                      <a:pt x="33" y="7"/>
                      <a:pt x="26" y="0"/>
                      <a:pt x="17" y="0"/>
                    </a:cubicBezTo>
                    <a:cubicBezTo>
                      <a:pt x="8" y="0"/>
                      <a:pt x="1" y="6"/>
                      <a:pt x="0" y="14"/>
                    </a:cubicBezTo>
                    <a:cubicBezTo>
                      <a:pt x="17" y="14"/>
                      <a:pt x="17" y="14"/>
                      <a:pt x="17" y="14"/>
                    </a:cubicBezTo>
                    <a:cubicBezTo>
                      <a:pt x="22" y="14"/>
                      <a:pt x="22" y="14"/>
                      <a:pt x="22" y="14"/>
                    </a:cubicBezTo>
                    <a:cubicBezTo>
                      <a:pt x="18" y="18"/>
                      <a:pt x="18" y="18"/>
                      <a:pt x="18" y="18"/>
                    </a:cubicBezTo>
                    <a:lnTo>
                      <a:pt x="8" y="3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6" name="Freeform: Shape 244">
                <a:extLst>
                  <a:ext uri="{FF2B5EF4-FFF2-40B4-BE49-F238E27FC236}">
                    <a16:creationId xmlns:a16="http://schemas.microsoft.com/office/drawing/2014/main" id="{8BB257F8-9CF5-0BFE-0E74-DD0BDC4DD1C8}"/>
                  </a:ext>
                </a:extLst>
              </p:cNvPr>
              <p:cNvSpPr>
                <a:spLocks noGrp="1" noRot="1" noMove="1" noResize="1" noEditPoints="1" noAdjustHandles="1" noChangeArrowheads="1" noChangeShapeType="1"/>
              </p:cNvSpPr>
              <p:nvPr/>
            </p:nvSpPr>
            <p:spPr bwMode="auto">
              <a:xfrm>
                <a:off x="3871972" y="3657154"/>
                <a:ext cx="300226" cy="211996"/>
              </a:xfrm>
              <a:custGeom>
                <a:avLst/>
                <a:gdLst>
                  <a:gd name="T0" fmla="*/ 30 w 68"/>
                  <a:gd name="T1" fmla="*/ 34 h 48"/>
                  <a:gd name="T2" fmla="*/ 30 w 68"/>
                  <a:gd name="T3" fmla="*/ 35 h 48"/>
                  <a:gd name="T4" fmla="*/ 30 w 68"/>
                  <a:gd name="T5" fmla="*/ 37 h 48"/>
                  <a:gd name="T6" fmla="*/ 30 w 68"/>
                  <a:gd name="T7" fmla="*/ 44 h 48"/>
                  <a:gd name="T8" fmla="*/ 37 w 68"/>
                  <a:gd name="T9" fmla="*/ 48 h 48"/>
                  <a:gd name="T10" fmla="*/ 37 w 68"/>
                  <a:gd name="T11" fmla="*/ 37 h 48"/>
                  <a:gd name="T12" fmla="*/ 37 w 68"/>
                  <a:gd name="T13" fmla="*/ 35 h 48"/>
                  <a:gd name="T14" fmla="*/ 37 w 68"/>
                  <a:gd name="T15" fmla="*/ 34 h 48"/>
                  <a:gd name="T16" fmla="*/ 57 w 68"/>
                  <a:gd name="T17" fmla="*/ 12 h 48"/>
                  <a:gd name="T18" fmla="*/ 68 w 68"/>
                  <a:gd name="T19" fmla="*/ 0 h 48"/>
                  <a:gd name="T20" fmla="*/ 51 w 68"/>
                  <a:gd name="T21" fmla="*/ 0 h 48"/>
                  <a:gd name="T22" fmla="*/ 0 w 68"/>
                  <a:gd name="T23" fmla="*/ 0 h 48"/>
                  <a:gd name="T24" fmla="*/ 30 w 68"/>
                  <a:gd name="T25"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48">
                    <a:moveTo>
                      <a:pt x="30" y="34"/>
                    </a:moveTo>
                    <a:cubicBezTo>
                      <a:pt x="30" y="35"/>
                      <a:pt x="30" y="35"/>
                      <a:pt x="30" y="35"/>
                    </a:cubicBezTo>
                    <a:cubicBezTo>
                      <a:pt x="30" y="37"/>
                      <a:pt x="30" y="37"/>
                      <a:pt x="30" y="37"/>
                    </a:cubicBezTo>
                    <a:cubicBezTo>
                      <a:pt x="30" y="44"/>
                      <a:pt x="30" y="44"/>
                      <a:pt x="30" y="44"/>
                    </a:cubicBezTo>
                    <a:cubicBezTo>
                      <a:pt x="33" y="45"/>
                      <a:pt x="35" y="47"/>
                      <a:pt x="37" y="48"/>
                    </a:cubicBezTo>
                    <a:cubicBezTo>
                      <a:pt x="37" y="37"/>
                      <a:pt x="37" y="37"/>
                      <a:pt x="37" y="37"/>
                    </a:cubicBezTo>
                    <a:cubicBezTo>
                      <a:pt x="37" y="35"/>
                      <a:pt x="37" y="35"/>
                      <a:pt x="37" y="35"/>
                    </a:cubicBezTo>
                    <a:cubicBezTo>
                      <a:pt x="37" y="34"/>
                      <a:pt x="37" y="34"/>
                      <a:pt x="37" y="34"/>
                    </a:cubicBezTo>
                    <a:cubicBezTo>
                      <a:pt x="57" y="12"/>
                      <a:pt x="57" y="12"/>
                      <a:pt x="57" y="12"/>
                    </a:cubicBezTo>
                    <a:cubicBezTo>
                      <a:pt x="68" y="0"/>
                      <a:pt x="68" y="0"/>
                      <a:pt x="68" y="0"/>
                    </a:cubicBezTo>
                    <a:cubicBezTo>
                      <a:pt x="51" y="0"/>
                      <a:pt x="51" y="0"/>
                      <a:pt x="51" y="0"/>
                    </a:cubicBezTo>
                    <a:cubicBezTo>
                      <a:pt x="0" y="0"/>
                      <a:pt x="0" y="0"/>
                      <a:pt x="0" y="0"/>
                    </a:cubicBezTo>
                    <a:lnTo>
                      <a:pt x="30" y="34"/>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7" name="Freeform: Shape 245">
                <a:extLst>
                  <a:ext uri="{FF2B5EF4-FFF2-40B4-BE49-F238E27FC236}">
                    <a16:creationId xmlns:a16="http://schemas.microsoft.com/office/drawing/2014/main" id="{AF5B0A24-6265-19BE-E950-F27B8421EABC}"/>
                  </a:ext>
                </a:extLst>
              </p:cNvPr>
              <p:cNvSpPr>
                <a:spLocks noGrp="1" noRot="1" noMove="1" noResize="1" noEditPoints="1" noAdjustHandles="1" noChangeArrowheads="1" noChangeShapeType="1"/>
              </p:cNvSpPr>
              <p:nvPr/>
            </p:nvSpPr>
            <p:spPr bwMode="auto">
              <a:xfrm>
                <a:off x="3266618" y="1903588"/>
                <a:ext cx="238955" cy="269591"/>
              </a:xfrm>
              <a:custGeom>
                <a:avLst/>
                <a:gdLst>
                  <a:gd name="T0" fmla="*/ 0 w 54"/>
                  <a:gd name="T1" fmla="*/ 61 h 61"/>
                  <a:gd name="T2" fmla="*/ 11 w 54"/>
                  <a:gd name="T3" fmla="*/ 50 h 61"/>
                  <a:gd name="T4" fmla="*/ 11 w 54"/>
                  <a:gd name="T5" fmla="*/ 50 h 61"/>
                  <a:gd name="T6" fmla="*/ 11 w 54"/>
                  <a:gd name="T7" fmla="*/ 32 h 61"/>
                  <a:gd name="T8" fmla="*/ 0 w 54"/>
                  <a:gd name="T9" fmla="*/ 61 h 61"/>
                  <a:gd name="T10" fmla="*/ 0 w 54"/>
                  <a:gd name="T11" fmla="*/ 61 h 61"/>
                  <a:gd name="T12" fmla="*/ 20 w 54"/>
                  <a:gd name="T13" fmla="*/ 14 h 61"/>
                  <a:gd name="T14" fmla="*/ 47 w 54"/>
                  <a:gd name="T15" fmla="*/ 14 h 61"/>
                  <a:gd name="T16" fmla="*/ 47 w 54"/>
                  <a:gd name="T17" fmla="*/ 40 h 61"/>
                  <a:gd name="T18" fmla="*/ 43 w 54"/>
                  <a:gd name="T19" fmla="*/ 39 h 61"/>
                  <a:gd name="T20" fmla="*/ 32 w 54"/>
                  <a:gd name="T21" fmla="*/ 50 h 61"/>
                  <a:gd name="T22" fmla="*/ 43 w 54"/>
                  <a:gd name="T23" fmla="*/ 61 h 61"/>
                  <a:gd name="T24" fmla="*/ 54 w 54"/>
                  <a:gd name="T25" fmla="*/ 50 h 61"/>
                  <a:gd name="T26" fmla="*/ 54 w 54"/>
                  <a:gd name="T27" fmla="*/ 50 h 61"/>
                  <a:gd name="T28" fmla="*/ 54 w 54"/>
                  <a:gd name="T29" fmla="*/ 50 h 61"/>
                  <a:gd name="T30" fmla="*/ 54 w 54"/>
                  <a:gd name="T31" fmla="*/ 14 h 61"/>
                  <a:gd name="T32" fmla="*/ 54 w 54"/>
                  <a:gd name="T33" fmla="*/ 0 h 61"/>
                  <a:gd name="T34" fmla="*/ 47 w 54"/>
                  <a:gd name="T35" fmla="*/ 0 h 61"/>
                  <a:gd name="T36" fmla="*/ 28 w 54"/>
                  <a:gd name="T37" fmla="*/ 0 h 61"/>
                  <a:gd name="T38" fmla="*/ 20 w 54"/>
                  <a:gd name="T39"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61">
                    <a:moveTo>
                      <a:pt x="0" y="61"/>
                    </a:moveTo>
                    <a:cubicBezTo>
                      <a:pt x="6" y="61"/>
                      <a:pt x="11" y="56"/>
                      <a:pt x="11" y="50"/>
                    </a:cubicBezTo>
                    <a:cubicBezTo>
                      <a:pt x="11" y="50"/>
                      <a:pt x="11" y="50"/>
                      <a:pt x="11" y="50"/>
                    </a:cubicBezTo>
                    <a:cubicBezTo>
                      <a:pt x="11" y="32"/>
                      <a:pt x="11" y="32"/>
                      <a:pt x="11" y="32"/>
                    </a:cubicBezTo>
                    <a:cubicBezTo>
                      <a:pt x="7" y="42"/>
                      <a:pt x="3" y="51"/>
                      <a:pt x="0" y="61"/>
                    </a:cubicBezTo>
                    <a:cubicBezTo>
                      <a:pt x="0" y="61"/>
                      <a:pt x="0" y="61"/>
                      <a:pt x="0" y="61"/>
                    </a:cubicBezTo>
                    <a:close/>
                    <a:moveTo>
                      <a:pt x="20" y="14"/>
                    </a:moveTo>
                    <a:cubicBezTo>
                      <a:pt x="47" y="14"/>
                      <a:pt x="47" y="14"/>
                      <a:pt x="47" y="14"/>
                    </a:cubicBezTo>
                    <a:cubicBezTo>
                      <a:pt x="47" y="40"/>
                      <a:pt x="47" y="40"/>
                      <a:pt x="47" y="40"/>
                    </a:cubicBezTo>
                    <a:cubicBezTo>
                      <a:pt x="46" y="39"/>
                      <a:pt x="44" y="39"/>
                      <a:pt x="43" y="39"/>
                    </a:cubicBezTo>
                    <a:cubicBezTo>
                      <a:pt x="37" y="39"/>
                      <a:pt x="32" y="44"/>
                      <a:pt x="32" y="50"/>
                    </a:cubicBezTo>
                    <a:cubicBezTo>
                      <a:pt x="32" y="56"/>
                      <a:pt x="37" y="61"/>
                      <a:pt x="43" y="61"/>
                    </a:cubicBezTo>
                    <a:cubicBezTo>
                      <a:pt x="49" y="61"/>
                      <a:pt x="54" y="56"/>
                      <a:pt x="54" y="50"/>
                    </a:cubicBezTo>
                    <a:cubicBezTo>
                      <a:pt x="54" y="50"/>
                      <a:pt x="54" y="50"/>
                      <a:pt x="54" y="50"/>
                    </a:cubicBezTo>
                    <a:cubicBezTo>
                      <a:pt x="54" y="50"/>
                      <a:pt x="54" y="50"/>
                      <a:pt x="54" y="50"/>
                    </a:cubicBezTo>
                    <a:cubicBezTo>
                      <a:pt x="54" y="14"/>
                      <a:pt x="54" y="14"/>
                      <a:pt x="54" y="14"/>
                    </a:cubicBezTo>
                    <a:cubicBezTo>
                      <a:pt x="54" y="0"/>
                      <a:pt x="54" y="0"/>
                      <a:pt x="54" y="0"/>
                    </a:cubicBezTo>
                    <a:cubicBezTo>
                      <a:pt x="47" y="0"/>
                      <a:pt x="47" y="0"/>
                      <a:pt x="47" y="0"/>
                    </a:cubicBezTo>
                    <a:cubicBezTo>
                      <a:pt x="28" y="0"/>
                      <a:pt x="28" y="0"/>
                      <a:pt x="28" y="0"/>
                    </a:cubicBezTo>
                    <a:cubicBezTo>
                      <a:pt x="25" y="5"/>
                      <a:pt x="22" y="9"/>
                      <a:pt x="20" y="14"/>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8" name="Freeform: Shape 246">
                <a:extLst>
                  <a:ext uri="{FF2B5EF4-FFF2-40B4-BE49-F238E27FC236}">
                    <a16:creationId xmlns:a16="http://schemas.microsoft.com/office/drawing/2014/main" id="{0A461AB9-3EBD-D8E8-A389-3A4BE3BC2E35}"/>
                  </a:ext>
                </a:extLst>
              </p:cNvPr>
              <p:cNvSpPr>
                <a:spLocks noGrp="1" noRot="1" noMove="1" noResize="1" noEditPoints="1" noAdjustHandles="1" noChangeArrowheads="1" noChangeShapeType="1"/>
              </p:cNvSpPr>
              <p:nvPr/>
            </p:nvSpPr>
            <p:spPr bwMode="auto">
              <a:xfrm>
                <a:off x="4838822" y="1276177"/>
                <a:ext cx="340665" cy="274492"/>
              </a:xfrm>
              <a:custGeom>
                <a:avLst/>
                <a:gdLst>
                  <a:gd name="T0" fmla="*/ 11 w 77"/>
                  <a:gd name="T1" fmla="*/ 48 h 62"/>
                  <a:gd name="T2" fmla="*/ 32 w 77"/>
                  <a:gd name="T3" fmla="*/ 37 h 62"/>
                  <a:gd name="T4" fmla="*/ 36 w 77"/>
                  <a:gd name="T5" fmla="*/ 37 h 62"/>
                  <a:gd name="T6" fmla="*/ 36 w 77"/>
                  <a:gd name="T7" fmla="*/ 41 h 62"/>
                  <a:gd name="T8" fmla="*/ 36 w 77"/>
                  <a:gd name="T9" fmla="*/ 50 h 62"/>
                  <a:gd name="T10" fmla="*/ 35 w 77"/>
                  <a:gd name="T11" fmla="*/ 62 h 62"/>
                  <a:gd name="T12" fmla="*/ 42 w 77"/>
                  <a:gd name="T13" fmla="*/ 62 h 62"/>
                  <a:gd name="T14" fmla="*/ 41 w 77"/>
                  <a:gd name="T15" fmla="*/ 50 h 62"/>
                  <a:gd name="T16" fmla="*/ 41 w 77"/>
                  <a:gd name="T17" fmla="*/ 41 h 62"/>
                  <a:gd name="T18" fmla="*/ 41 w 77"/>
                  <a:gd name="T19" fmla="*/ 37 h 62"/>
                  <a:gd name="T20" fmla="*/ 45 w 77"/>
                  <a:gd name="T21" fmla="*/ 37 h 62"/>
                  <a:gd name="T22" fmla="*/ 66 w 77"/>
                  <a:gd name="T23" fmla="*/ 48 h 62"/>
                  <a:gd name="T24" fmla="*/ 74 w 77"/>
                  <a:gd name="T25" fmla="*/ 40 h 62"/>
                  <a:gd name="T26" fmla="*/ 74 w 77"/>
                  <a:gd name="T27" fmla="*/ 20 h 62"/>
                  <a:gd name="T28" fmla="*/ 60 w 77"/>
                  <a:gd name="T29" fmla="*/ 14 h 62"/>
                  <a:gd name="T30" fmla="*/ 43 w 77"/>
                  <a:gd name="T31" fmla="*/ 30 h 62"/>
                  <a:gd name="T32" fmla="*/ 42 w 77"/>
                  <a:gd name="T33" fmla="*/ 28 h 62"/>
                  <a:gd name="T34" fmla="*/ 46 w 77"/>
                  <a:gd name="T35" fmla="*/ 19 h 62"/>
                  <a:gd name="T36" fmla="*/ 52 w 77"/>
                  <a:gd name="T37" fmla="*/ 11 h 62"/>
                  <a:gd name="T38" fmla="*/ 22 w 77"/>
                  <a:gd name="T39" fmla="*/ 0 h 62"/>
                  <a:gd name="T40" fmla="*/ 30 w 77"/>
                  <a:gd name="T41" fmla="*/ 19 h 62"/>
                  <a:gd name="T42" fmla="*/ 35 w 77"/>
                  <a:gd name="T43" fmla="*/ 28 h 62"/>
                  <a:gd name="T44" fmla="*/ 34 w 77"/>
                  <a:gd name="T45" fmla="*/ 30 h 62"/>
                  <a:gd name="T46" fmla="*/ 8 w 77"/>
                  <a:gd name="T47" fmla="*/ 13 h 62"/>
                  <a:gd name="T48" fmla="*/ 2 w 77"/>
                  <a:gd name="T49" fmla="*/ 40 h 62"/>
                  <a:gd name="T50" fmla="*/ 11 w 77"/>
                  <a:gd name="T51"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62">
                    <a:moveTo>
                      <a:pt x="11" y="48"/>
                    </a:moveTo>
                    <a:cubicBezTo>
                      <a:pt x="19" y="49"/>
                      <a:pt x="25" y="41"/>
                      <a:pt x="32" y="37"/>
                    </a:cubicBezTo>
                    <a:cubicBezTo>
                      <a:pt x="33" y="37"/>
                      <a:pt x="35" y="35"/>
                      <a:pt x="36" y="37"/>
                    </a:cubicBezTo>
                    <a:cubicBezTo>
                      <a:pt x="36" y="38"/>
                      <a:pt x="36" y="40"/>
                      <a:pt x="36" y="41"/>
                    </a:cubicBezTo>
                    <a:cubicBezTo>
                      <a:pt x="36" y="44"/>
                      <a:pt x="36" y="47"/>
                      <a:pt x="36" y="50"/>
                    </a:cubicBezTo>
                    <a:cubicBezTo>
                      <a:pt x="36" y="53"/>
                      <a:pt x="35" y="59"/>
                      <a:pt x="35" y="62"/>
                    </a:cubicBezTo>
                    <a:cubicBezTo>
                      <a:pt x="42" y="62"/>
                      <a:pt x="42" y="62"/>
                      <a:pt x="42" y="62"/>
                    </a:cubicBezTo>
                    <a:cubicBezTo>
                      <a:pt x="41" y="59"/>
                      <a:pt x="41" y="53"/>
                      <a:pt x="41" y="50"/>
                    </a:cubicBezTo>
                    <a:cubicBezTo>
                      <a:pt x="41" y="47"/>
                      <a:pt x="41" y="44"/>
                      <a:pt x="41" y="41"/>
                    </a:cubicBezTo>
                    <a:cubicBezTo>
                      <a:pt x="41" y="40"/>
                      <a:pt x="40" y="38"/>
                      <a:pt x="41" y="37"/>
                    </a:cubicBezTo>
                    <a:cubicBezTo>
                      <a:pt x="42" y="35"/>
                      <a:pt x="44" y="37"/>
                      <a:pt x="45" y="37"/>
                    </a:cubicBezTo>
                    <a:cubicBezTo>
                      <a:pt x="51" y="41"/>
                      <a:pt x="58" y="49"/>
                      <a:pt x="66" y="48"/>
                    </a:cubicBezTo>
                    <a:cubicBezTo>
                      <a:pt x="70" y="48"/>
                      <a:pt x="73" y="44"/>
                      <a:pt x="74" y="40"/>
                    </a:cubicBezTo>
                    <a:cubicBezTo>
                      <a:pt x="76" y="35"/>
                      <a:pt x="77" y="26"/>
                      <a:pt x="74" y="20"/>
                    </a:cubicBezTo>
                    <a:cubicBezTo>
                      <a:pt x="70" y="18"/>
                      <a:pt x="65" y="16"/>
                      <a:pt x="60" y="14"/>
                    </a:cubicBezTo>
                    <a:cubicBezTo>
                      <a:pt x="54" y="18"/>
                      <a:pt x="50" y="29"/>
                      <a:pt x="43" y="30"/>
                    </a:cubicBezTo>
                    <a:cubicBezTo>
                      <a:pt x="41" y="30"/>
                      <a:pt x="41" y="29"/>
                      <a:pt x="42" y="28"/>
                    </a:cubicBezTo>
                    <a:cubicBezTo>
                      <a:pt x="43" y="24"/>
                      <a:pt x="44" y="21"/>
                      <a:pt x="46" y="19"/>
                    </a:cubicBezTo>
                    <a:cubicBezTo>
                      <a:pt x="48" y="16"/>
                      <a:pt x="50" y="14"/>
                      <a:pt x="52" y="11"/>
                    </a:cubicBezTo>
                    <a:cubicBezTo>
                      <a:pt x="42" y="7"/>
                      <a:pt x="32" y="3"/>
                      <a:pt x="22" y="0"/>
                    </a:cubicBezTo>
                    <a:cubicBezTo>
                      <a:pt x="21" y="7"/>
                      <a:pt x="27" y="14"/>
                      <a:pt x="30" y="19"/>
                    </a:cubicBezTo>
                    <a:cubicBezTo>
                      <a:pt x="32" y="21"/>
                      <a:pt x="34" y="24"/>
                      <a:pt x="35" y="28"/>
                    </a:cubicBezTo>
                    <a:cubicBezTo>
                      <a:pt x="36" y="29"/>
                      <a:pt x="36" y="30"/>
                      <a:pt x="34" y="30"/>
                    </a:cubicBezTo>
                    <a:cubicBezTo>
                      <a:pt x="24" y="29"/>
                      <a:pt x="20" y="6"/>
                      <a:pt x="8" y="13"/>
                    </a:cubicBezTo>
                    <a:cubicBezTo>
                      <a:pt x="0" y="18"/>
                      <a:pt x="0" y="32"/>
                      <a:pt x="2" y="40"/>
                    </a:cubicBezTo>
                    <a:cubicBezTo>
                      <a:pt x="4" y="44"/>
                      <a:pt x="6" y="48"/>
                      <a:pt x="11" y="48"/>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9" name="Freeform: Shape 247">
                <a:extLst>
                  <a:ext uri="{FF2B5EF4-FFF2-40B4-BE49-F238E27FC236}">
                    <a16:creationId xmlns:a16="http://schemas.microsoft.com/office/drawing/2014/main" id="{399E70F5-EC90-E142-B624-77DF2E616B05}"/>
                  </a:ext>
                </a:extLst>
              </p:cNvPr>
              <p:cNvSpPr>
                <a:spLocks noGrp="1" noRot="1" noMove="1" noResize="1" noEditPoints="1" noAdjustHandles="1" noChangeArrowheads="1" noChangeShapeType="1"/>
              </p:cNvSpPr>
              <p:nvPr/>
            </p:nvSpPr>
            <p:spPr bwMode="auto">
              <a:xfrm>
                <a:off x="5832632" y="2464827"/>
                <a:ext cx="101709" cy="101709"/>
              </a:xfrm>
              <a:custGeom>
                <a:avLst/>
                <a:gdLst>
                  <a:gd name="T0" fmla="*/ 11 w 23"/>
                  <a:gd name="T1" fmla="*/ 23 h 23"/>
                  <a:gd name="T2" fmla="*/ 11 w 23"/>
                  <a:gd name="T3" fmla="*/ 23 h 23"/>
                  <a:gd name="T4" fmla="*/ 23 w 23"/>
                  <a:gd name="T5" fmla="*/ 11 h 23"/>
                  <a:gd name="T6" fmla="*/ 11 w 23"/>
                  <a:gd name="T7" fmla="*/ 0 h 23"/>
                  <a:gd name="T8" fmla="*/ 0 w 23"/>
                  <a:gd name="T9" fmla="*/ 11 h 23"/>
                  <a:gd name="T10" fmla="*/ 6 w 23"/>
                  <a:gd name="T11" fmla="*/ 15 h 23"/>
                  <a:gd name="T12" fmla="*/ 11 w 23"/>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23" h="23">
                    <a:moveTo>
                      <a:pt x="11" y="23"/>
                    </a:moveTo>
                    <a:cubicBezTo>
                      <a:pt x="11" y="23"/>
                      <a:pt x="11" y="23"/>
                      <a:pt x="11" y="23"/>
                    </a:cubicBezTo>
                    <a:cubicBezTo>
                      <a:pt x="18" y="23"/>
                      <a:pt x="23" y="17"/>
                      <a:pt x="23" y="11"/>
                    </a:cubicBezTo>
                    <a:cubicBezTo>
                      <a:pt x="23" y="5"/>
                      <a:pt x="18" y="0"/>
                      <a:pt x="11" y="0"/>
                    </a:cubicBezTo>
                    <a:cubicBezTo>
                      <a:pt x="5" y="0"/>
                      <a:pt x="0" y="5"/>
                      <a:pt x="0" y="11"/>
                    </a:cubicBezTo>
                    <a:cubicBezTo>
                      <a:pt x="2" y="12"/>
                      <a:pt x="4" y="13"/>
                      <a:pt x="6" y="15"/>
                    </a:cubicBezTo>
                    <a:cubicBezTo>
                      <a:pt x="8" y="17"/>
                      <a:pt x="10" y="20"/>
                      <a:pt x="11" y="2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0" name="Freeform: Shape 248">
                <a:extLst>
                  <a:ext uri="{FF2B5EF4-FFF2-40B4-BE49-F238E27FC236}">
                    <a16:creationId xmlns:a16="http://schemas.microsoft.com/office/drawing/2014/main" id="{3A89C50E-3BEE-0D4B-D65E-85743132A540}"/>
                  </a:ext>
                </a:extLst>
              </p:cNvPr>
              <p:cNvSpPr>
                <a:spLocks noGrp="1" noRot="1" noMove="1" noResize="1" noEditPoints="1" noAdjustHandles="1" noChangeArrowheads="1" noChangeShapeType="1"/>
              </p:cNvSpPr>
              <p:nvPr/>
            </p:nvSpPr>
            <p:spPr bwMode="auto">
              <a:xfrm>
                <a:off x="5868169" y="2434192"/>
                <a:ext cx="26959" cy="22057"/>
              </a:xfrm>
              <a:custGeom>
                <a:avLst/>
                <a:gdLst>
                  <a:gd name="T0" fmla="*/ 22 w 22"/>
                  <a:gd name="T1" fmla="*/ 18 h 18"/>
                  <a:gd name="T2" fmla="*/ 11 w 22"/>
                  <a:gd name="T3" fmla="*/ 0 h 18"/>
                  <a:gd name="T4" fmla="*/ 0 w 22"/>
                  <a:gd name="T5" fmla="*/ 18 h 18"/>
                  <a:gd name="T6" fmla="*/ 22 w 22"/>
                  <a:gd name="T7" fmla="*/ 18 h 18"/>
                </a:gdLst>
                <a:ahLst/>
                <a:cxnLst>
                  <a:cxn ang="0">
                    <a:pos x="T0" y="T1"/>
                  </a:cxn>
                  <a:cxn ang="0">
                    <a:pos x="T2" y="T3"/>
                  </a:cxn>
                  <a:cxn ang="0">
                    <a:pos x="T4" y="T5"/>
                  </a:cxn>
                  <a:cxn ang="0">
                    <a:pos x="T6" y="T7"/>
                  </a:cxn>
                </a:cxnLst>
                <a:rect l="0" t="0" r="r" b="b"/>
                <a:pathLst>
                  <a:path w="22" h="18">
                    <a:moveTo>
                      <a:pt x="22" y="18"/>
                    </a:moveTo>
                    <a:lnTo>
                      <a:pt x="11" y="0"/>
                    </a:lnTo>
                    <a:lnTo>
                      <a:pt x="0" y="18"/>
                    </a:lnTo>
                    <a:lnTo>
                      <a:pt x="22" y="18"/>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1" name="Freeform: Shape 249">
                <a:extLst>
                  <a:ext uri="{FF2B5EF4-FFF2-40B4-BE49-F238E27FC236}">
                    <a16:creationId xmlns:a16="http://schemas.microsoft.com/office/drawing/2014/main" id="{4A374025-BA72-B919-786F-6E8383AA4400}"/>
                  </a:ext>
                </a:extLst>
              </p:cNvPr>
              <p:cNvSpPr>
                <a:spLocks noGrp="1" noRot="1" noMove="1" noResize="1" noEditPoints="1" noAdjustHandles="1" noChangeArrowheads="1" noChangeShapeType="1"/>
              </p:cNvSpPr>
              <p:nvPr/>
            </p:nvSpPr>
            <p:spPr bwMode="auto">
              <a:xfrm>
                <a:off x="5939243" y="2500364"/>
                <a:ext cx="3676" cy="25734"/>
              </a:xfrm>
              <a:custGeom>
                <a:avLst/>
                <a:gdLst>
                  <a:gd name="T0" fmla="*/ 0 w 1"/>
                  <a:gd name="T1" fmla="*/ 6 h 6"/>
                  <a:gd name="T2" fmla="*/ 1 w 1"/>
                  <a:gd name="T3" fmla="*/ 6 h 6"/>
                  <a:gd name="T4" fmla="*/ 0 w 1"/>
                  <a:gd name="T5" fmla="*/ 0 h 6"/>
                  <a:gd name="T6" fmla="*/ 0 w 1"/>
                  <a:gd name="T7" fmla="*/ 0 h 6"/>
                  <a:gd name="T8" fmla="*/ 0 w 1"/>
                  <a:gd name="T9" fmla="*/ 6 h 6"/>
                </a:gdLst>
                <a:ahLst/>
                <a:cxnLst>
                  <a:cxn ang="0">
                    <a:pos x="T0" y="T1"/>
                  </a:cxn>
                  <a:cxn ang="0">
                    <a:pos x="T2" y="T3"/>
                  </a:cxn>
                  <a:cxn ang="0">
                    <a:pos x="T4" y="T5"/>
                  </a:cxn>
                  <a:cxn ang="0">
                    <a:pos x="T6" y="T7"/>
                  </a:cxn>
                  <a:cxn ang="0">
                    <a:pos x="T8" y="T9"/>
                  </a:cxn>
                </a:cxnLst>
                <a:rect l="0" t="0" r="r" b="b"/>
                <a:pathLst>
                  <a:path w="1" h="6">
                    <a:moveTo>
                      <a:pt x="0" y="6"/>
                    </a:moveTo>
                    <a:cubicBezTo>
                      <a:pt x="1" y="6"/>
                      <a:pt x="1" y="6"/>
                      <a:pt x="1" y="6"/>
                    </a:cubicBezTo>
                    <a:cubicBezTo>
                      <a:pt x="1" y="4"/>
                      <a:pt x="1" y="2"/>
                      <a:pt x="0" y="0"/>
                    </a:cubicBezTo>
                    <a:cubicBezTo>
                      <a:pt x="0" y="0"/>
                      <a:pt x="0" y="0"/>
                      <a:pt x="0" y="0"/>
                    </a:cubicBezTo>
                    <a:lnTo>
                      <a:pt x="0" y="6"/>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2" name="Freeform: Shape 250">
                <a:extLst>
                  <a:ext uri="{FF2B5EF4-FFF2-40B4-BE49-F238E27FC236}">
                    <a16:creationId xmlns:a16="http://schemas.microsoft.com/office/drawing/2014/main" id="{3124D470-B84F-E549-86F2-FF7B4E91F764}"/>
                  </a:ext>
                </a:extLst>
              </p:cNvPr>
              <p:cNvSpPr>
                <a:spLocks noGrp="1" noRot="1" noMove="1" noResize="1" noEditPoints="1" noAdjustHandles="1" noChangeArrowheads="1" noChangeShapeType="1"/>
              </p:cNvSpPr>
              <p:nvPr/>
            </p:nvSpPr>
            <p:spPr bwMode="auto">
              <a:xfrm>
                <a:off x="5810574" y="2500364"/>
                <a:ext cx="13480" cy="8578"/>
              </a:xfrm>
              <a:custGeom>
                <a:avLst/>
                <a:gdLst>
                  <a:gd name="T0" fmla="*/ 3 w 3"/>
                  <a:gd name="T1" fmla="*/ 0 h 2"/>
                  <a:gd name="T2" fmla="*/ 0 w 3"/>
                  <a:gd name="T3" fmla="*/ 2 h 2"/>
                  <a:gd name="T4" fmla="*/ 3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2"/>
                      <a:pt x="0" y="2"/>
                      <a:pt x="0" y="2"/>
                    </a:cubicBezTo>
                    <a:cubicBezTo>
                      <a:pt x="1" y="2"/>
                      <a:pt x="2" y="2"/>
                      <a:pt x="3" y="2"/>
                    </a:cubicBezTo>
                    <a:lnTo>
                      <a:pt x="3"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3" name="Freeform: Shape 251">
                <a:extLst>
                  <a:ext uri="{FF2B5EF4-FFF2-40B4-BE49-F238E27FC236}">
                    <a16:creationId xmlns:a16="http://schemas.microsoft.com/office/drawing/2014/main" id="{7BE3B7F7-F83A-66FD-BFAE-3F2646CA5F86}"/>
                  </a:ext>
                </a:extLst>
              </p:cNvPr>
              <p:cNvSpPr>
                <a:spLocks noGrp="1" noRot="1" noMove="1" noResize="1" noEditPoints="1" noAdjustHandles="1" noChangeArrowheads="1" noChangeShapeType="1"/>
              </p:cNvSpPr>
              <p:nvPr/>
            </p:nvSpPr>
            <p:spPr bwMode="auto">
              <a:xfrm>
                <a:off x="5912283" y="2456249"/>
                <a:ext cx="26959" cy="25734"/>
              </a:xfrm>
              <a:custGeom>
                <a:avLst/>
                <a:gdLst>
                  <a:gd name="T0" fmla="*/ 0 w 6"/>
                  <a:gd name="T1" fmla="*/ 2 h 6"/>
                  <a:gd name="T2" fmla="*/ 5 w 6"/>
                  <a:gd name="T3" fmla="*/ 6 h 6"/>
                  <a:gd name="T4" fmla="*/ 6 w 6"/>
                  <a:gd name="T5" fmla="*/ 2 h 6"/>
                  <a:gd name="T6" fmla="*/ 6 w 6"/>
                  <a:gd name="T7" fmla="*/ 0 h 6"/>
                  <a:gd name="T8" fmla="*/ 0 w 6"/>
                  <a:gd name="T9" fmla="*/ 2 h 6"/>
                </a:gdLst>
                <a:ahLst/>
                <a:cxnLst>
                  <a:cxn ang="0">
                    <a:pos x="T0" y="T1"/>
                  </a:cxn>
                  <a:cxn ang="0">
                    <a:pos x="T2" y="T3"/>
                  </a:cxn>
                  <a:cxn ang="0">
                    <a:pos x="T4" y="T5"/>
                  </a:cxn>
                  <a:cxn ang="0">
                    <a:pos x="T6" y="T7"/>
                  </a:cxn>
                  <a:cxn ang="0">
                    <a:pos x="T8" y="T9"/>
                  </a:cxn>
                </a:cxnLst>
                <a:rect l="0" t="0" r="r" b="b"/>
                <a:pathLst>
                  <a:path w="6" h="6">
                    <a:moveTo>
                      <a:pt x="0" y="2"/>
                    </a:moveTo>
                    <a:cubicBezTo>
                      <a:pt x="5" y="6"/>
                      <a:pt x="5" y="6"/>
                      <a:pt x="5" y="6"/>
                    </a:cubicBezTo>
                    <a:cubicBezTo>
                      <a:pt x="6" y="2"/>
                      <a:pt x="6" y="2"/>
                      <a:pt x="6" y="2"/>
                    </a:cubicBezTo>
                    <a:cubicBezTo>
                      <a:pt x="6" y="1"/>
                      <a:pt x="6" y="1"/>
                      <a:pt x="6" y="0"/>
                    </a:cubicBezTo>
                    <a:lnTo>
                      <a:pt x="0" y="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4" name="Freeform: Shape 252">
                <a:extLst>
                  <a:ext uri="{FF2B5EF4-FFF2-40B4-BE49-F238E27FC236}">
                    <a16:creationId xmlns:a16="http://schemas.microsoft.com/office/drawing/2014/main" id="{71E0266F-6603-C29D-DE8B-4BE054042027}"/>
                  </a:ext>
                </a:extLst>
              </p:cNvPr>
              <p:cNvSpPr>
                <a:spLocks noGrp="1" noRot="1" noMove="1" noResize="1" noEditPoints="1" noAdjustHandles="1" noChangeArrowheads="1" noChangeShapeType="1"/>
              </p:cNvSpPr>
              <p:nvPr/>
            </p:nvSpPr>
            <p:spPr bwMode="auto">
              <a:xfrm>
                <a:off x="5912283" y="2544479"/>
                <a:ext cx="26959" cy="25734"/>
              </a:xfrm>
              <a:custGeom>
                <a:avLst/>
                <a:gdLst>
                  <a:gd name="T0" fmla="*/ 18 w 22"/>
                  <a:gd name="T1" fmla="*/ 0 h 21"/>
                  <a:gd name="T2" fmla="*/ 0 w 22"/>
                  <a:gd name="T3" fmla="*/ 18 h 21"/>
                  <a:gd name="T4" fmla="*/ 22 w 22"/>
                  <a:gd name="T5" fmla="*/ 21 h 21"/>
                  <a:gd name="T6" fmla="*/ 18 w 22"/>
                  <a:gd name="T7" fmla="*/ 0 h 21"/>
                </a:gdLst>
                <a:ahLst/>
                <a:cxnLst>
                  <a:cxn ang="0">
                    <a:pos x="T0" y="T1"/>
                  </a:cxn>
                  <a:cxn ang="0">
                    <a:pos x="T2" y="T3"/>
                  </a:cxn>
                  <a:cxn ang="0">
                    <a:pos x="T4" y="T5"/>
                  </a:cxn>
                  <a:cxn ang="0">
                    <a:pos x="T6" y="T7"/>
                  </a:cxn>
                </a:cxnLst>
                <a:rect l="0" t="0" r="r" b="b"/>
                <a:pathLst>
                  <a:path w="22" h="21">
                    <a:moveTo>
                      <a:pt x="18" y="0"/>
                    </a:moveTo>
                    <a:lnTo>
                      <a:pt x="0" y="18"/>
                    </a:lnTo>
                    <a:lnTo>
                      <a:pt x="22" y="21"/>
                    </a:lnTo>
                    <a:lnTo>
                      <a:pt x="18"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5" name="Freeform: Shape 253">
                <a:extLst>
                  <a:ext uri="{FF2B5EF4-FFF2-40B4-BE49-F238E27FC236}">
                    <a16:creationId xmlns:a16="http://schemas.microsoft.com/office/drawing/2014/main" id="{739748B6-BFCE-DAD5-72A0-F1CE1EC1250C}"/>
                  </a:ext>
                </a:extLst>
              </p:cNvPr>
              <p:cNvSpPr>
                <a:spLocks noGrp="1" noRot="1" noMove="1" noResize="1" noEditPoints="1" noAdjustHandles="1" noChangeArrowheads="1" noChangeShapeType="1"/>
              </p:cNvSpPr>
              <p:nvPr/>
            </p:nvSpPr>
            <p:spPr bwMode="auto">
              <a:xfrm>
                <a:off x="5824054" y="2456249"/>
                <a:ext cx="26959" cy="25734"/>
              </a:xfrm>
              <a:custGeom>
                <a:avLst/>
                <a:gdLst>
                  <a:gd name="T0" fmla="*/ 7 w 22"/>
                  <a:gd name="T1" fmla="*/ 21 h 21"/>
                  <a:gd name="T2" fmla="*/ 22 w 22"/>
                  <a:gd name="T3" fmla="*/ 7 h 21"/>
                  <a:gd name="T4" fmla="*/ 0 w 22"/>
                  <a:gd name="T5" fmla="*/ 0 h 21"/>
                  <a:gd name="T6" fmla="*/ 7 w 22"/>
                  <a:gd name="T7" fmla="*/ 21 h 21"/>
                </a:gdLst>
                <a:ahLst/>
                <a:cxnLst>
                  <a:cxn ang="0">
                    <a:pos x="T0" y="T1"/>
                  </a:cxn>
                  <a:cxn ang="0">
                    <a:pos x="T2" y="T3"/>
                  </a:cxn>
                  <a:cxn ang="0">
                    <a:pos x="T4" y="T5"/>
                  </a:cxn>
                  <a:cxn ang="0">
                    <a:pos x="T6" y="T7"/>
                  </a:cxn>
                </a:cxnLst>
                <a:rect l="0" t="0" r="r" b="b"/>
                <a:pathLst>
                  <a:path w="22" h="21">
                    <a:moveTo>
                      <a:pt x="7" y="21"/>
                    </a:moveTo>
                    <a:lnTo>
                      <a:pt x="22" y="7"/>
                    </a:lnTo>
                    <a:lnTo>
                      <a:pt x="0" y="0"/>
                    </a:lnTo>
                    <a:lnTo>
                      <a:pt x="7" y="2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6" name="Freeform: Shape 254">
                <a:extLst>
                  <a:ext uri="{FF2B5EF4-FFF2-40B4-BE49-F238E27FC236}">
                    <a16:creationId xmlns:a16="http://schemas.microsoft.com/office/drawing/2014/main" id="{70D88F11-A42E-C0B3-37A5-8DBA12A8CE50}"/>
                  </a:ext>
                </a:extLst>
              </p:cNvPr>
              <p:cNvSpPr>
                <a:spLocks noGrp="1" noRot="1" noMove="1" noResize="1" noEditPoints="1" noAdjustHandles="1" noChangeArrowheads="1" noChangeShapeType="1"/>
              </p:cNvSpPr>
              <p:nvPr/>
            </p:nvSpPr>
            <p:spPr bwMode="auto">
              <a:xfrm>
                <a:off x="5717443" y="2513844"/>
                <a:ext cx="221800" cy="136021"/>
              </a:xfrm>
              <a:custGeom>
                <a:avLst/>
                <a:gdLst>
                  <a:gd name="T0" fmla="*/ 41 w 50"/>
                  <a:gd name="T1" fmla="*/ 13 h 31"/>
                  <a:gd name="T2" fmla="*/ 40 w 50"/>
                  <a:gd name="T3" fmla="*/ 14 h 31"/>
                  <a:gd name="T4" fmla="*/ 36 w 50"/>
                  <a:gd name="T5" fmla="*/ 16 h 31"/>
                  <a:gd name="T6" fmla="*/ 35 w 50"/>
                  <a:gd name="T7" fmla="*/ 13 h 31"/>
                  <a:gd name="T8" fmla="*/ 35 w 50"/>
                  <a:gd name="T9" fmla="*/ 11 h 31"/>
                  <a:gd name="T10" fmla="*/ 26 w 50"/>
                  <a:gd name="T11" fmla="*/ 1 h 31"/>
                  <a:gd name="T12" fmla="*/ 24 w 50"/>
                  <a:gd name="T13" fmla="*/ 1 h 31"/>
                  <a:gd name="T14" fmla="*/ 20 w 50"/>
                  <a:gd name="T15" fmla="*/ 0 h 31"/>
                  <a:gd name="T16" fmla="*/ 19 w 50"/>
                  <a:gd name="T17" fmla="*/ 0 h 31"/>
                  <a:gd name="T18" fmla="*/ 5 w 50"/>
                  <a:gd name="T19" fmla="*/ 16 h 31"/>
                  <a:gd name="T20" fmla="*/ 5 w 50"/>
                  <a:gd name="T21" fmla="*/ 20 h 31"/>
                  <a:gd name="T22" fmla="*/ 0 w 50"/>
                  <a:gd name="T23" fmla="*/ 26 h 31"/>
                  <a:gd name="T24" fmla="*/ 5 w 50"/>
                  <a:gd name="T25" fmla="*/ 31 h 31"/>
                  <a:gd name="T26" fmla="*/ 20 w 50"/>
                  <a:gd name="T27" fmla="*/ 31 h 31"/>
                  <a:gd name="T28" fmla="*/ 21 w 50"/>
                  <a:gd name="T29" fmla="*/ 31 h 31"/>
                  <a:gd name="T30" fmla="*/ 41 w 50"/>
                  <a:gd name="T31" fmla="*/ 31 h 31"/>
                  <a:gd name="T32" fmla="*/ 50 w 50"/>
                  <a:gd name="T33" fmla="*/ 22 h 31"/>
                  <a:gd name="T34" fmla="*/ 41 w 50"/>
                  <a:gd name="T35"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31">
                    <a:moveTo>
                      <a:pt x="41" y="13"/>
                    </a:moveTo>
                    <a:cubicBezTo>
                      <a:pt x="41" y="13"/>
                      <a:pt x="41" y="14"/>
                      <a:pt x="40" y="14"/>
                    </a:cubicBezTo>
                    <a:cubicBezTo>
                      <a:pt x="38" y="14"/>
                      <a:pt x="37" y="15"/>
                      <a:pt x="36" y="16"/>
                    </a:cubicBezTo>
                    <a:cubicBezTo>
                      <a:pt x="36" y="15"/>
                      <a:pt x="36" y="14"/>
                      <a:pt x="35" y="13"/>
                    </a:cubicBezTo>
                    <a:cubicBezTo>
                      <a:pt x="35" y="13"/>
                      <a:pt x="35" y="12"/>
                      <a:pt x="35" y="11"/>
                    </a:cubicBezTo>
                    <a:cubicBezTo>
                      <a:pt x="34" y="7"/>
                      <a:pt x="30" y="3"/>
                      <a:pt x="26" y="1"/>
                    </a:cubicBezTo>
                    <a:cubicBezTo>
                      <a:pt x="25" y="1"/>
                      <a:pt x="25" y="1"/>
                      <a:pt x="24" y="1"/>
                    </a:cubicBezTo>
                    <a:cubicBezTo>
                      <a:pt x="23" y="1"/>
                      <a:pt x="21" y="0"/>
                      <a:pt x="20" y="0"/>
                    </a:cubicBezTo>
                    <a:cubicBezTo>
                      <a:pt x="20" y="0"/>
                      <a:pt x="20" y="0"/>
                      <a:pt x="19" y="0"/>
                    </a:cubicBezTo>
                    <a:cubicBezTo>
                      <a:pt x="11" y="1"/>
                      <a:pt x="5" y="8"/>
                      <a:pt x="5" y="16"/>
                    </a:cubicBezTo>
                    <a:cubicBezTo>
                      <a:pt x="5" y="17"/>
                      <a:pt x="5" y="19"/>
                      <a:pt x="5" y="20"/>
                    </a:cubicBezTo>
                    <a:cubicBezTo>
                      <a:pt x="2" y="21"/>
                      <a:pt x="0" y="23"/>
                      <a:pt x="0" y="26"/>
                    </a:cubicBezTo>
                    <a:cubicBezTo>
                      <a:pt x="0" y="29"/>
                      <a:pt x="2" y="31"/>
                      <a:pt x="5" y="31"/>
                    </a:cubicBezTo>
                    <a:cubicBezTo>
                      <a:pt x="20" y="31"/>
                      <a:pt x="20" y="31"/>
                      <a:pt x="20" y="31"/>
                    </a:cubicBezTo>
                    <a:cubicBezTo>
                      <a:pt x="21" y="31"/>
                      <a:pt x="21" y="31"/>
                      <a:pt x="21" y="31"/>
                    </a:cubicBezTo>
                    <a:cubicBezTo>
                      <a:pt x="41" y="31"/>
                      <a:pt x="41" y="31"/>
                      <a:pt x="41" y="31"/>
                    </a:cubicBezTo>
                    <a:cubicBezTo>
                      <a:pt x="46" y="31"/>
                      <a:pt x="50" y="27"/>
                      <a:pt x="50" y="22"/>
                    </a:cubicBezTo>
                    <a:cubicBezTo>
                      <a:pt x="50" y="18"/>
                      <a:pt x="46" y="13"/>
                      <a:pt x="41" y="1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7" name="Freeform: Shape 255">
                <a:extLst>
                  <a:ext uri="{FF2B5EF4-FFF2-40B4-BE49-F238E27FC236}">
                    <a16:creationId xmlns:a16="http://schemas.microsoft.com/office/drawing/2014/main" id="{34046033-DA9F-E739-BB5C-358BB16E0B8E}"/>
                  </a:ext>
                </a:extLst>
              </p:cNvPr>
              <p:cNvSpPr>
                <a:spLocks noGrp="1" noRot="1" noMove="1" noResize="1" noEditPoints="1" noAdjustHandles="1" noChangeArrowheads="1" noChangeShapeType="1"/>
              </p:cNvSpPr>
              <p:nvPr/>
            </p:nvSpPr>
            <p:spPr bwMode="auto">
              <a:xfrm>
                <a:off x="3456557" y="3361830"/>
                <a:ext cx="150726" cy="215673"/>
              </a:xfrm>
              <a:custGeom>
                <a:avLst/>
                <a:gdLst>
                  <a:gd name="T0" fmla="*/ 34 w 34"/>
                  <a:gd name="T1" fmla="*/ 49 h 49"/>
                  <a:gd name="T2" fmla="*/ 34 w 34"/>
                  <a:gd name="T3" fmla="*/ 21 h 49"/>
                  <a:gd name="T4" fmla="*/ 33 w 34"/>
                  <a:gd name="T5" fmla="*/ 13 h 49"/>
                  <a:gd name="T6" fmla="*/ 28 w 34"/>
                  <a:gd name="T7" fmla="*/ 7 h 49"/>
                  <a:gd name="T8" fmla="*/ 28 w 34"/>
                  <a:gd name="T9" fmla="*/ 2 h 49"/>
                  <a:gd name="T10" fmla="*/ 28 w 34"/>
                  <a:gd name="T11" fmla="*/ 0 h 49"/>
                  <a:gd name="T12" fmla="*/ 26 w 34"/>
                  <a:gd name="T13" fmla="*/ 0 h 49"/>
                  <a:gd name="T14" fmla="*/ 5 w 34"/>
                  <a:gd name="T15" fmla="*/ 0 h 49"/>
                  <a:gd name="T16" fmla="*/ 3 w 34"/>
                  <a:gd name="T17" fmla="*/ 0 h 49"/>
                  <a:gd name="T18" fmla="*/ 3 w 34"/>
                  <a:gd name="T19" fmla="*/ 2 h 49"/>
                  <a:gd name="T20" fmla="*/ 3 w 34"/>
                  <a:gd name="T21" fmla="*/ 7 h 49"/>
                  <a:gd name="T22" fmla="*/ 0 w 34"/>
                  <a:gd name="T23" fmla="*/ 9 h 49"/>
                  <a:gd name="T24" fmla="*/ 5 w 34"/>
                  <a:gd name="T25" fmla="*/ 17 h 49"/>
                  <a:gd name="T26" fmla="*/ 5 w 34"/>
                  <a:gd name="T27" fmla="*/ 6 h 49"/>
                  <a:gd name="T28" fmla="*/ 5 w 34"/>
                  <a:gd name="T29" fmla="*/ 6 h 49"/>
                  <a:gd name="T30" fmla="*/ 5 w 34"/>
                  <a:gd name="T31" fmla="*/ 6 h 49"/>
                  <a:gd name="T32" fmla="*/ 5 w 34"/>
                  <a:gd name="T33" fmla="*/ 2 h 49"/>
                  <a:gd name="T34" fmla="*/ 26 w 34"/>
                  <a:gd name="T35" fmla="*/ 2 h 49"/>
                  <a:gd name="T36" fmla="*/ 26 w 34"/>
                  <a:gd name="T37" fmla="*/ 6 h 49"/>
                  <a:gd name="T38" fmla="*/ 26 w 34"/>
                  <a:gd name="T39" fmla="*/ 34 h 49"/>
                  <a:gd name="T40" fmla="*/ 16 w 34"/>
                  <a:gd name="T41" fmla="*/ 24 h 49"/>
                  <a:gd name="T42" fmla="*/ 13 w 34"/>
                  <a:gd name="T43" fmla="*/ 26 h 49"/>
                  <a:gd name="T44" fmla="*/ 34 w 34"/>
                  <a:gd name="T4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49">
                    <a:moveTo>
                      <a:pt x="34" y="49"/>
                    </a:moveTo>
                    <a:cubicBezTo>
                      <a:pt x="34" y="38"/>
                      <a:pt x="34" y="27"/>
                      <a:pt x="34" y="21"/>
                    </a:cubicBezTo>
                    <a:cubicBezTo>
                      <a:pt x="34" y="19"/>
                      <a:pt x="34" y="15"/>
                      <a:pt x="33" y="13"/>
                    </a:cubicBezTo>
                    <a:cubicBezTo>
                      <a:pt x="32" y="10"/>
                      <a:pt x="30" y="8"/>
                      <a:pt x="28" y="7"/>
                    </a:cubicBezTo>
                    <a:cubicBezTo>
                      <a:pt x="28" y="2"/>
                      <a:pt x="28" y="2"/>
                      <a:pt x="28" y="2"/>
                    </a:cubicBezTo>
                    <a:cubicBezTo>
                      <a:pt x="28" y="0"/>
                      <a:pt x="28" y="0"/>
                      <a:pt x="28" y="0"/>
                    </a:cubicBezTo>
                    <a:cubicBezTo>
                      <a:pt x="26" y="0"/>
                      <a:pt x="26" y="0"/>
                      <a:pt x="26" y="0"/>
                    </a:cubicBezTo>
                    <a:cubicBezTo>
                      <a:pt x="5" y="0"/>
                      <a:pt x="5" y="0"/>
                      <a:pt x="5" y="0"/>
                    </a:cubicBezTo>
                    <a:cubicBezTo>
                      <a:pt x="3" y="0"/>
                      <a:pt x="3" y="0"/>
                      <a:pt x="3" y="0"/>
                    </a:cubicBezTo>
                    <a:cubicBezTo>
                      <a:pt x="3" y="2"/>
                      <a:pt x="3" y="2"/>
                      <a:pt x="3" y="2"/>
                    </a:cubicBezTo>
                    <a:cubicBezTo>
                      <a:pt x="3" y="7"/>
                      <a:pt x="3" y="7"/>
                      <a:pt x="3" y="7"/>
                    </a:cubicBezTo>
                    <a:cubicBezTo>
                      <a:pt x="2" y="8"/>
                      <a:pt x="1" y="8"/>
                      <a:pt x="0" y="9"/>
                    </a:cubicBezTo>
                    <a:cubicBezTo>
                      <a:pt x="2" y="12"/>
                      <a:pt x="3" y="14"/>
                      <a:pt x="5" y="17"/>
                    </a:cubicBezTo>
                    <a:cubicBezTo>
                      <a:pt x="5" y="6"/>
                      <a:pt x="5" y="6"/>
                      <a:pt x="5" y="6"/>
                    </a:cubicBezTo>
                    <a:cubicBezTo>
                      <a:pt x="5" y="6"/>
                      <a:pt x="5" y="6"/>
                      <a:pt x="5" y="6"/>
                    </a:cubicBezTo>
                    <a:cubicBezTo>
                      <a:pt x="5" y="6"/>
                      <a:pt x="5" y="6"/>
                      <a:pt x="5" y="6"/>
                    </a:cubicBezTo>
                    <a:cubicBezTo>
                      <a:pt x="5" y="2"/>
                      <a:pt x="5" y="2"/>
                      <a:pt x="5" y="2"/>
                    </a:cubicBezTo>
                    <a:cubicBezTo>
                      <a:pt x="26" y="2"/>
                      <a:pt x="26" y="2"/>
                      <a:pt x="26" y="2"/>
                    </a:cubicBezTo>
                    <a:cubicBezTo>
                      <a:pt x="26" y="6"/>
                      <a:pt x="26" y="6"/>
                      <a:pt x="26" y="6"/>
                    </a:cubicBezTo>
                    <a:cubicBezTo>
                      <a:pt x="26" y="34"/>
                      <a:pt x="26" y="34"/>
                      <a:pt x="26" y="34"/>
                    </a:cubicBezTo>
                    <a:cubicBezTo>
                      <a:pt x="16" y="24"/>
                      <a:pt x="16" y="24"/>
                      <a:pt x="16" y="24"/>
                    </a:cubicBezTo>
                    <a:cubicBezTo>
                      <a:pt x="13" y="26"/>
                      <a:pt x="13" y="26"/>
                      <a:pt x="13" y="26"/>
                    </a:cubicBezTo>
                    <a:cubicBezTo>
                      <a:pt x="20" y="34"/>
                      <a:pt x="26" y="42"/>
                      <a:pt x="34"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8" name="Freeform: Shape 256">
                <a:extLst>
                  <a:ext uri="{FF2B5EF4-FFF2-40B4-BE49-F238E27FC236}">
                    <a16:creationId xmlns:a16="http://schemas.microsoft.com/office/drawing/2014/main" id="{336F54A4-DFD0-8A8C-9A7A-1202BB97F372}"/>
                  </a:ext>
                </a:extLst>
              </p:cNvPr>
              <p:cNvSpPr>
                <a:spLocks noGrp="1" noRot="1" noMove="1" noResize="1" noEditPoints="1" noAdjustHandles="1" noChangeArrowheads="1" noChangeShapeType="1"/>
              </p:cNvSpPr>
              <p:nvPr/>
            </p:nvSpPr>
            <p:spPr bwMode="auto">
              <a:xfrm>
                <a:off x="3615860" y="3383887"/>
                <a:ext cx="162980" cy="339439"/>
              </a:xfrm>
              <a:custGeom>
                <a:avLst/>
                <a:gdLst>
                  <a:gd name="T0" fmla="*/ 22 w 37"/>
                  <a:gd name="T1" fmla="*/ 66 h 77"/>
                  <a:gd name="T2" fmla="*/ 36 w 37"/>
                  <a:gd name="T3" fmla="*/ 74 h 77"/>
                  <a:gd name="T4" fmla="*/ 37 w 37"/>
                  <a:gd name="T5" fmla="*/ 74 h 77"/>
                  <a:gd name="T6" fmla="*/ 37 w 37"/>
                  <a:gd name="T7" fmla="*/ 16 h 77"/>
                  <a:gd name="T8" fmla="*/ 36 w 37"/>
                  <a:gd name="T9" fmla="*/ 8 h 77"/>
                  <a:gd name="T10" fmla="*/ 18 w 37"/>
                  <a:gd name="T11" fmla="*/ 0 h 77"/>
                  <a:gd name="T12" fmla="*/ 1 w 37"/>
                  <a:gd name="T13" fmla="*/ 8 h 77"/>
                  <a:gd name="T14" fmla="*/ 0 w 37"/>
                  <a:gd name="T15" fmla="*/ 16 h 77"/>
                  <a:gd name="T16" fmla="*/ 0 w 37"/>
                  <a:gd name="T17" fmla="*/ 46 h 77"/>
                  <a:gd name="T18" fmla="*/ 22 w 37"/>
                  <a:gd name="T19" fmla="*/ 6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7">
                    <a:moveTo>
                      <a:pt x="22" y="66"/>
                    </a:moveTo>
                    <a:cubicBezTo>
                      <a:pt x="29" y="66"/>
                      <a:pt x="34" y="69"/>
                      <a:pt x="36" y="74"/>
                    </a:cubicBezTo>
                    <a:cubicBezTo>
                      <a:pt x="37" y="77"/>
                      <a:pt x="37" y="77"/>
                      <a:pt x="37" y="74"/>
                    </a:cubicBezTo>
                    <a:cubicBezTo>
                      <a:pt x="37" y="62"/>
                      <a:pt x="37" y="28"/>
                      <a:pt x="37" y="16"/>
                    </a:cubicBezTo>
                    <a:cubicBezTo>
                      <a:pt x="37" y="14"/>
                      <a:pt x="37" y="10"/>
                      <a:pt x="36" y="8"/>
                    </a:cubicBezTo>
                    <a:cubicBezTo>
                      <a:pt x="34" y="1"/>
                      <a:pt x="27" y="0"/>
                      <a:pt x="18" y="0"/>
                    </a:cubicBezTo>
                    <a:cubicBezTo>
                      <a:pt x="10" y="0"/>
                      <a:pt x="3" y="1"/>
                      <a:pt x="1" y="8"/>
                    </a:cubicBezTo>
                    <a:cubicBezTo>
                      <a:pt x="0" y="10"/>
                      <a:pt x="0" y="14"/>
                      <a:pt x="0" y="16"/>
                    </a:cubicBezTo>
                    <a:cubicBezTo>
                      <a:pt x="0" y="46"/>
                      <a:pt x="0" y="46"/>
                      <a:pt x="0" y="46"/>
                    </a:cubicBezTo>
                    <a:cubicBezTo>
                      <a:pt x="7" y="53"/>
                      <a:pt x="15" y="60"/>
                      <a:pt x="22"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9" name="Freeform: Shape 257">
                <a:extLst>
                  <a:ext uri="{FF2B5EF4-FFF2-40B4-BE49-F238E27FC236}">
                    <a16:creationId xmlns:a16="http://schemas.microsoft.com/office/drawing/2014/main" id="{203A4B60-6EC5-01BE-0FB9-3FEF6CC3153B}"/>
                  </a:ext>
                </a:extLst>
              </p:cNvPr>
              <p:cNvSpPr>
                <a:spLocks noGrp="1" noRot="1" noMove="1" noResize="1" noEditPoints="1" noAdjustHandles="1" noChangeArrowheads="1" noChangeShapeType="1"/>
              </p:cNvSpPr>
              <p:nvPr/>
            </p:nvSpPr>
            <p:spPr bwMode="auto">
              <a:xfrm>
                <a:off x="5550787" y="3472117"/>
                <a:ext cx="25734" cy="91906"/>
              </a:xfrm>
              <a:custGeom>
                <a:avLst/>
                <a:gdLst>
                  <a:gd name="T0" fmla="*/ 6 w 6"/>
                  <a:gd name="T1" fmla="*/ 1 h 21"/>
                  <a:gd name="T2" fmla="*/ 3 w 6"/>
                  <a:gd name="T3" fmla="*/ 0 h 21"/>
                  <a:gd name="T4" fmla="*/ 3 w 6"/>
                  <a:gd name="T5" fmla="*/ 0 h 21"/>
                  <a:gd name="T6" fmla="*/ 0 w 6"/>
                  <a:gd name="T7" fmla="*/ 1 h 21"/>
                  <a:gd name="T8" fmla="*/ 0 w 6"/>
                  <a:gd name="T9" fmla="*/ 21 h 21"/>
                  <a:gd name="T10" fmla="*/ 6 w 6"/>
                  <a:gd name="T11" fmla="*/ 15 h 21"/>
                  <a:gd name="T12" fmla="*/ 6 w 6"/>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6" h="21">
                    <a:moveTo>
                      <a:pt x="6" y="1"/>
                    </a:moveTo>
                    <a:cubicBezTo>
                      <a:pt x="5" y="1"/>
                      <a:pt x="4" y="0"/>
                      <a:pt x="3" y="0"/>
                    </a:cubicBezTo>
                    <a:cubicBezTo>
                      <a:pt x="3" y="0"/>
                      <a:pt x="3" y="0"/>
                      <a:pt x="3" y="0"/>
                    </a:cubicBezTo>
                    <a:cubicBezTo>
                      <a:pt x="2" y="0"/>
                      <a:pt x="1" y="1"/>
                      <a:pt x="0" y="1"/>
                    </a:cubicBezTo>
                    <a:cubicBezTo>
                      <a:pt x="0" y="21"/>
                      <a:pt x="0" y="21"/>
                      <a:pt x="0" y="21"/>
                    </a:cubicBezTo>
                    <a:cubicBezTo>
                      <a:pt x="2" y="19"/>
                      <a:pt x="4" y="17"/>
                      <a:pt x="6" y="15"/>
                    </a:cubicBezTo>
                    <a:lnTo>
                      <a:pt x="6" y="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0" name="Freeform: Shape 258">
                <a:extLst>
                  <a:ext uri="{FF2B5EF4-FFF2-40B4-BE49-F238E27FC236}">
                    <a16:creationId xmlns:a16="http://schemas.microsoft.com/office/drawing/2014/main" id="{E72F476A-834E-D2AB-1326-752C00869BFB}"/>
                  </a:ext>
                </a:extLst>
              </p:cNvPr>
              <p:cNvSpPr>
                <a:spLocks noGrp="1" noRot="1" noMove="1" noResize="1" noEditPoints="1" noAdjustHandles="1" noChangeArrowheads="1" noChangeShapeType="1"/>
              </p:cNvSpPr>
              <p:nvPr/>
            </p:nvSpPr>
            <p:spPr bwMode="auto">
              <a:xfrm>
                <a:off x="5550787" y="3290756"/>
                <a:ext cx="25734" cy="17156"/>
              </a:xfrm>
              <a:custGeom>
                <a:avLst/>
                <a:gdLst>
                  <a:gd name="T0" fmla="*/ 4 w 6"/>
                  <a:gd name="T1" fmla="*/ 4 h 4"/>
                  <a:gd name="T2" fmla="*/ 4 w 6"/>
                  <a:gd name="T3" fmla="*/ 4 h 4"/>
                  <a:gd name="T4" fmla="*/ 6 w 6"/>
                  <a:gd name="T5" fmla="*/ 4 h 4"/>
                  <a:gd name="T6" fmla="*/ 6 w 6"/>
                  <a:gd name="T7" fmla="*/ 0 h 4"/>
                  <a:gd name="T8" fmla="*/ 0 w 6"/>
                  <a:gd name="T9" fmla="*/ 0 h 4"/>
                  <a:gd name="T10" fmla="*/ 0 w 6"/>
                  <a:gd name="T11" fmla="*/ 4 h 4"/>
                  <a:gd name="T12" fmla="*/ 4 w 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4" y="4"/>
                    </a:moveTo>
                    <a:cubicBezTo>
                      <a:pt x="4" y="4"/>
                      <a:pt x="4" y="4"/>
                      <a:pt x="4" y="4"/>
                    </a:cubicBezTo>
                    <a:cubicBezTo>
                      <a:pt x="5" y="4"/>
                      <a:pt x="5" y="4"/>
                      <a:pt x="6" y="4"/>
                    </a:cubicBezTo>
                    <a:cubicBezTo>
                      <a:pt x="6" y="0"/>
                      <a:pt x="6" y="0"/>
                      <a:pt x="6" y="0"/>
                    </a:cubicBezTo>
                    <a:cubicBezTo>
                      <a:pt x="0" y="0"/>
                      <a:pt x="0" y="0"/>
                      <a:pt x="0" y="0"/>
                    </a:cubicBezTo>
                    <a:cubicBezTo>
                      <a:pt x="0" y="4"/>
                      <a:pt x="0" y="4"/>
                      <a:pt x="0" y="4"/>
                    </a:cubicBezTo>
                    <a:cubicBezTo>
                      <a:pt x="1" y="4"/>
                      <a:pt x="2" y="4"/>
                      <a:pt x="4" y="4"/>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1" name="Freeform: Shape 259">
                <a:extLst>
                  <a:ext uri="{FF2B5EF4-FFF2-40B4-BE49-F238E27FC236}">
                    <a16:creationId xmlns:a16="http://schemas.microsoft.com/office/drawing/2014/main" id="{1F668FAE-51CC-4EAB-00BB-04AE3E4F1FE4}"/>
                  </a:ext>
                </a:extLst>
              </p:cNvPr>
              <p:cNvSpPr>
                <a:spLocks noGrp="1" noRot="1" noMove="1" noResize="1" noEditPoints="1" noAdjustHandles="1" noChangeArrowheads="1" noChangeShapeType="1"/>
              </p:cNvSpPr>
              <p:nvPr/>
            </p:nvSpPr>
            <p:spPr bwMode="auto">
              <a:xfrm>
                <a:off x="5439274" y="3316489"/>
                <a:ext cx="243857" cy="177685"/>
              </a:xfrm>
              <a:custGeom>
                <a:avLst/>
                <a:gdLst>
                  <a:gd name="T0" fmla="*/ 31 w 55"/>
                  <a:gd name="T1" fmla="*/ 0 h 40"/>
                  <a:gd name="T2" fmla="*/ 29 w 55"/>
                  <a:gd name="T3" fmla="*/ 0 h 40"/>
                  <a:gd name="T4" fmla="*/ 29 w 55"/>
                  <a:gd name="T5" fmla="*/ 0 h 40"/>
                  <a:gd name="T6" fmla="*/ 25 w 55"/>
                  <a:gd name="T7" fmla="*/ 0 h 40"/>
                  <a:gd name="T8" fmla="*/ 0 w 55"/>
                  <a:gd name="T9" fmla="*/ 27 h 40"/>
                  <a:gd name="T10" fmla="*/ 2 w 55"/>
                  <a:gd name="T11" fmla="*/ 38 h 40"/>
                  <a:gd name="T12" fmla="*/ 3 w 55"/>
                  <a:gd name="T13" fmla="*/ 39 h 40"/>
                  <a:gd name="T14" fmla="*/ 5 w 55"/>
                  <a:gd name="T15" fmla="*/ 37 h 40"/>
                  <a:gd name="T16" fmla="*/ 12 w 55"/>
                  <a:gd name="T17" fmla="*/ 33 h 40"/>
                  <a:gd name="T18" fmla="*/ 12 w 55"/>
                  <a:gd name="T19" fmla="*/ 33 h 40"/>
                  <a:gd name="T20" fmla="*/ 19 w 55"/>
                  <a:gd name="T21" fmla="*/ 38 h 40"/>
                  <a:gd name="T22" fmla="*/ 20 w 55"/>
                  <a:gd name="T23" fmla="*/ 39 h 40"/>
                  <a:gd name="T24" fmla="*/ 21 w 55"/>
                  <a:gd name="T25" fmla="*/ 38 h 40"/>
                  <a:gd name="T26" fmla="*/ 25 w 55"/>
                  <a:gd name="T27" fmla="*/ 34 h 40"/>
                  <a:gd name="T28" fmla="*/ 28 w 55"/>
                  <a:gd name="T29" fmla="*/ 33 h 40"/>
                  <a:gd name="T30" fmla="*/ 28 w 55"/>
                  <a:gd name="T31" fmla="*/ 33 h 40"/>
                  <a:gd name="T32" fmla="*/ 31 w 55"/>
                  <a:gd name="T33" fmla="*/ 34 h 40"/>
                  <a:gd name="T34" fmla="*/ 36 w 55"/>
                  <a:gd name="T35" fmla="*/ 38 h 40"/>
                  <a:gd name="T36" fmla="*/ 36 w 55"/>
                  <a:gd name="T37" fmla="*/ 40 h 40"/>
                  <a:gd name="T38" fmla="*/ 37 w 55"/>
                  <a:gd name="T39" fmla="*/ 38 h 40"/>
                  <a:gd name="T40" fmla="*/ 44 w 55"/>
                  <a:gd name="T41" fmla="*/ 34 h 40"/>
                  <a:gd name="T42" fmla="*/ 44 w 55"/>
                  <a:gd name="T43" fmla="*/ 34 h 40"/>
                  <a:gd name="T44" fmla="*/ 45 w 55"/>
                  <a:gd name="T45" fmla="*/ 34 h 40"/>
                  <a:gd name="T46" fmla="*/ 55 w 55"/>
                  <a:gd name="T47" fmla="*/ 20 h 40"/>
                  <a:gd name="T48" fmla="*/ 31 w 55"/>
                  <a:gd name="T4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40">
                    <a:moveTo>
                      <a:pt x="31" y="0"/>
                    </a:moveTo>
                    <a:cubicBezTo>
                      <a:pt x="30" y="0"/>
                      <a:pt x="30" y="0"/>
                      <a:pt x="29" y="0"/>
                    </a:cubicBezTo>
                    <a:cubicBezTo>
                      <a:pt x="29" y="0"/>
                      <a:pt x="29" y="0"/>
                      <a:pt x="29" y="0"/>
                    </a:cubicBezTo>
                    <a:cubicBezTo>
                      <a:pt x="27" y="0"/>
                      <a:pt x="26" y="0"/>
                      <a:pt x="25" y="0"/>
                    </a:cubicBezTo>
                    <a:cubicBezTo>
                      <a:pt x="11" y="2"/>
                      <a:pt x="1" y="13"/>
                      <a:pt x="0" y="27"/>
                    </a:cubicBezTo>
                    <a:cubicBezTo>
                      <a:pt x="0" y="31"/>
                      <a:pt x="1" y="34"/>
                      <a:pt x="2" y="38"/>
                    </a:cubicBezTo>
                    <a:cubicBezTo>
                      <a:pt x="3" y="39"/>
                      <a:pt x="3" y="39"/>
                      <a:pt x="3" y="39"/>
                    </a:cubicBezTo>
                    <a:cubicBezTo>
                      <a:pt x="4" y="39"/>
                      <a:pt x="4" y="38"/>
                      <a:pt x="5" y="37"/>
                    </a:cubicBezTo>
                    <a:cubicBezTo>
                      <a:pt x="6" y="35"/>
                      <a:pt x="9" y="33"/>
                      <a:pt x="12" y="33"/>
                    </a:cubicBezTo>
                    <a:cubicBezTo>
                      <a:pt x="12" y="33"/>
                      <a:pt x="12" y="33"/>
                      <a:pt x="12" y="33"/>
                    </a:cubicBezTo>
                    <a:cubicBezTo>
                      <a:pt x="15" y="33"/>
                      <a:pt x="18" y="35"/>
                      <a:pt x="19" y="38"/>
                    </a:cubicBezTo>
                    <a:cubicBezTo>
                      <a:pt x="20" y="39"/>
                      <a:pt x="20" y="39"/>
                      <a:pt x="20" y="39"/>
                    </a:cubicBezTo>
                    <a:cubicBezTo>
                      <a:pt x="20" y="39"/>
                      <a:pt x="20" y="39"/>
                      <a:pt x="21" y="38"/>
                    </a:cubicBezTo>
                    <a:cubicBezTo>
                      <a:pt x="22" y="36"/>
                      <a:pt x="23" y="35"/>
                      <a:pt x="25" y="34"/>
                    </a:cubicBezTo>
                    <a:cubicBezTo>
                      <a:pt x="26" y="34"/>
                      <a:pt x="27" y="33"/>
                      <a:pt x="28" y="33"/>
                    </a:cubicBezTo>
                    <a:cubicBezTo>
                      <a:pt x="28" y="33"/>
                      <a:pt x="28" y="33"/>
                      <a:pt x="28" y="33"/>
                    </a:cubicBezTo>
                    <a:cubicBezTo>
                      <a:pt x="29" y="33"/>
                      <a:pt x="30" y="34"/>
                      <a:pt x="31" y="34"/>
                    </a:cubicBezTo>
                    <a:cubicBezTo>
                      <a:pt x="33" y="35"/>
                      <a:pt x="35" y="36"/>
                      <a:pt x="36" y="38"/>
                    </a:cubicBezTo>
                    <a:cubicBezTo>
                      <a:pt x="36" y="39"/>
                      <a:pt x="36" y="40"/>
                      <a:pt x="36" y="40"/>
                    </a:cubicBezTo>
                    <a:cubicBezTo>
                      <a:pt x="37" y="40"/>
                      <a:pt x="37" y="39"/>
                      <a:pt x="37" y="38"/>
                    </a:cubicBezTo>
                    <a:cubicBezTo>
                      <a:pt x="39" y="36"/>
                      <a:pt x="41" y="34"/>
                      <a:pt x="44" y="34"/>
                    </a:cubicBezTo>
                    <a:cubicBezTo>
                      <a:pt x="44" y="34"/>
                      <a:pt x="44" y="34"/>
                      <a:pt x="44" y="34"/>
                    </a:cubicBezTo>
                    <a:cubicBezTo>
                      <a:pt x="45" y="34"/>
                      <a:pt x="45" y="34"/>
                      <a:pt x="45" y="34"/>
                    </a:cubicBezTo>
                    <a:cubicBezTo>
                      <a:pt x="48" y="29"/>
                      <a:pt x="52" y="25"/>
                      <a:pt x="55" y="20"/>
                    </a:cubicBezTo>
                    <a:cubicBezTo>
                      <a:pt x="52" y="9"/>
                      <a:pt x="43" y="1"/>
                      <a:pt x="31"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2" name="Freeform: Shape 260">
                <a:extLst>
                  <a:ext uri="{FF2B5EF4-FFF2-40B4-BE49-F238E27FC236}">
                    <a16:creationId xmlns:a16="http://schemas.microsoft.com/office/drawing/2014/main" id="{A9CD3BAB-03BA-A7AA-E573-0CDC4AF3D98C}"/>
                  </a:ext>
                </a:extLst>
              </p:cNvPr>
              <p:cNvSpPr>
                <a:spLocks noGrp="1" noRot="1" noMove="1" noResize="1" noEditPoints="1" noAdjustHandles="1" noChangeArrowheads="1" noChangeShapeType="1"/>
              </p:cNvSpPr>
              <p:nvPr/>
            </p:nvSpPr>
            <p:spPr bwMode="auto">
              <a:xfrm>
                <a:off x="4295964" y="1228386"/>
                <a:ext cx="322284" cy="256111"/>
              </a:xfrm>
              <a:custGeom>
                <a:avLst/>
                <a:gdLst>
                  <a:gd name="T0" fmla="*/ 71 w 73"/>
                  <a:gd name="T1" fmla="*/ 14 h 58"/>
                  <a:gd name="T2" fmla="*/ 57 w 73"/>
                  <a:gd name="T3" fmla="*/ 20 h 58"/>
                  <a:gd name="T4" fmla="*/ 51 w 73"/>
                  <a:gd name="T5" fmla="*/ 20 h 58"/>
                  <a:gd name="T6" fmla="*/ 48 w 73"/>
                  <a:gd name="T7" fmla="*/ 13 h 58"/>
                  <a:gd name="T8" fmla="*/ 52 w 73"/>
                  <a:gd name="T9" fmla="*/ 9 h 58"/>
                  <a:gd name="T10" fmla="*/ 67 w 73"/>
                  <a:gd name="T11" fmla="*/ 3 h 58"/>
                  <a:gd name="T12" fmla="*/ 51 w 73"/>
                  <a:gd name="T13" fmla="*/ 1 h 58"/>
                  <a:gd name="T14" fmla="*/ 50 w 73"/>
                  <a:gd name="T15" fmla="*/ 3 h 58"/>
                  <a:gd name="T16" fmla="*/ 43 w 73"/>
                  <a:gd name="T17" fmla="*/ 13 h 58"/>
                  <a:gd name="T18" fmla="*/ 44 w 73"/>
                  <a:gd name="T19" fmla="*/ 2 h 58"/>
                  <a:gd name="T20" fmla="*/ 38 w 73"/>
                  <a:gd name="T21" fmla="*/ 1 h 58"/>
                  <a:gd name="T22" fmla="*/ 34 w 73"/>
                  <a:gd name="T23" fmla="*/ 7 h 58"/>
                  <a:gd name="T24" fmla="*/ 27 w 73"/>
                  <a:gd name="T25" fmla="*/ 10 h 58"/>
                  <a:gd name="T26" fmla="*/ 23 w 73"/>
                  <a:gd name="T27" fmla="*/ 3 h 58"/>
                  <a:gd name="T28" fmla="*/ 22 w 73"/>
                  <a:gd name="T29" fmla="*/ 3 h 58"/>
                  <a:gd name="T30" fmla="*/ 19 w 73"/>
                  <a:gd name="T31" fmla="*/ 7 h 58"/>
                  <a:gd name="T32" fmla="*/ 17 w 73"/>
                  <a:gd name="T33" fmla="*/ 13 h 58"/>
                  <a:gd name="T34" fmla="*/ 25 w 73"/>
                  <a:gd name="T35" fmla="*/ 20 h 58"/>
                  <a:gd name="T36" fmla="*/ 14 w 73"/>
                  <a:gd name="T37" fmla="*/ 18 h 58"/>
                  <a:gd name="T38" fmla="*/ 4 w 73"/>
                  <a:gd name="T39" fmla="*/ 11 h 58"/>
                  <a:gd name="T40" fmla="*/ 0 w 73"/>
                  <a:gd name="T41" fmla="*/ 20 h 58"/>
                  <a:gd name="T42" fmla="*/ 1 w 73"/>
                  <a:gd name="T43" fmla="*/ 30 h 58"/>
                  <a:gd name="T44" fmla="*/ 16 w 73"/>
                  <a:gd name="T45" fmla="*/ 24 h 58"/>
                  <a:gd name="T46" fmla="*/ 22 w 73"/>
                  <a:gd name="T47" fmla="*/ 24 h 58"/>
                  <a:gd name="T48" fmla="*/ 24 w 73"/>
                  <a:gd name="T49" fmla="*/ 31 h 58"/>
                  <a:gd name="T50" fmla="*/ 20 w 73"/>
                  <a:gd name="T51" fmla="*/ 35 h 58"/>
                  <a:gd name="T52" fmla="*/ 6 w 73"/>
                  <a:gd name="T53" fmla="*/ 41 h 58"/>
                  <a:gd name="T54" fmla="*/ 12 w 73"/>
                  <a:gd name="T55" fmla="*/ 49 h 58"/>
                  <a:gd name="T56" fmla="*/ 22 w 73"/>
                  <a:gd name="T57" fmla="*/ 53 h 58"/>
                  <a:gd name="T58" fmla="*/ 23 w 73"/>
                  <a:gd name="T59" fmla="*/ 41 h 58"/>
                  <a:gd name="T60" fmla="*/ 30 w 73"/>
                  <a:gd name="T61" fmla="*/ 31 h 58"/>
                  <a:gd name="T62" fmla="*/ 29 w 73"/>
                  <a:gd name="T63" fmla="*/ 42 h 58"/>
                  <a:gd name="T64" fmla="*/ 34 w 73"/>
                  <a:gd name="T65" fmla="*/ 45 h 58"/>
                  <a:gd name="T66" fmla="*/ 34 w 73"/>
                  <a:gd name="T67" fmla="*/ 51 h 58"/>
                  <a:gd name="T68" fmla="*/ 38 w 73"/>
                  <a:gd name="T69" fmla="*/ 51 h 58"/>
                  <a:gd name="T70" fmla="*/ 38 w 73"/>
                  <a:gd name="T71" fmla="*/ 45 h 58"/>
                  <a:gd name="T72" fmla="*/ 44 w 73"/>
                  <a:gd name="T73" fmla="*/ 42 h 58"/>
                  <a:gd name="T74" fmla="*/ 43 w 73"/>
                  <a:gd name="T75" fmla="*/ 31 h 58"/>
                  <a:gd name="T76" fmla="*/ 50 w 73"/>
                  <a:gd name="T77" fmla="*/ 41 h 58"/>
                  <a:gd name="T78" fmla="*/ 51 w 73"/>
                  <a:gd name="T79" fmla="*/ 53 h 58"/>
                  <a:gd name="T80" fmla="*/ 61 w 73"/>
                  <a:gd name="T81" fmla="*/ 49 h 58"/>
                  <a:gd name="T82" fmla="*/ 67 w 73"/>
                  <a:gd name="T83" fmla="*/ 41 h 58"/>
                  <a:gd name="T84" fmla="*/ 52 w 73"/>
                  <a:gd name="T85" fmla="*/ 35 h 58"/>
                  <a:gd name="T86" fmla="*/ 48 w 73"/>
                  <a:gd name="T87" fmla="*/ 31 h 58"/>
                  <a:gd name="T88" fmla="*/ 51 w 73"/>
                  <a:gd name="T89" fmla="*/ 24 h 58"/>
                  <a:gd name="T90" fmla="*/ 57 w 73"/>
                  <a:gd name="T91" fmla="*/ 24 h 58"/>
                  <a:gd name="T92" fmla="*/ 71 w 73"/>
                  <a:gd name="T93" fmla="*/ 30 h 58"/>
                  <a:gd name="T94" fmla="*/ 73 w 73"/>
                  <a:gd name="T95"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 h="58">
                    <a:moveTo>
                      <a:pt x="73" y="20"/>
                    </a:moveTo>
                    <a:cubicBezTo>
                      <a:pt x="65" y="20"/>
                      <a:pt x="65" y="20"/>
                      <a:pt x="65" y="20"/>
                    </a:cubicBezTo>
                    <a:cubicBezTo>
                      <a:pt x="71" y="14"/>
                      <a:pt x="71" y="14"/>
                      <a:pt x="71" y="14"/>
                    </a:cubicBezTo>
                    <a:cubicBezTo>
                      <a:pt x="69" y="11"/>
                      <a:pt x="69" y="11"/>
                      <a:pt x="69" y="11"/>
                    </a:cubicBezTo>
                    <a:cubicBezTo>
                      <a:pt x="59" y="20"/>
                      <a:pt x="59" y="20"/>
                      <a:pt x="59" y="20"/>
                    </a:cubicBezTo>
                    <a:cubicBezTo>
                      <a:pt x="57" y="20"/>
                      <a:pt x="57" y="20"/>
                      <a:pt x="57" y="20"/>
                    </a:cubicBezTo>
                    <a:cubicBezTo>
                      <a:pt x="59" y="18"/>
                      <a:pt x="59" y="18"/>
                      <a:pt x="59" y="18"/>
                    </a:cubicBezTo>
                    <a:cubicBezTo>
                      <a:pt x="56" y="15"/>
                      <a:pt x="56" y="15"/>
                      <a:pt x="56" y="15"/>
                    </a:cubicBezTo>
                    <a:cubicBezTo>
                      <a:pt x="51" y="20"/>
                      <a:pt x="51" y="20"/>
                      <a:pt x="51" y="20"/>
                    </a:cubicBezTo>
                    <a:cubicBezTo>
                      <a:pt x="47" y="20"/>
                      <a:pt x="47" y="20"/>
                      <a:pt x="47" y="20"/>
                    </a:cubicBezTo>
                    <a:cubicBezTo>
                      <a:pt x="47" y="18"/>
                      <a:pt x="46" y="17"/>
                      <a:pt x="46" y="16"/>
                    </a:cubicBezTo>
                    <a:cubicBezTo>
                      <a:pt x="48" y="13"/>
                      <a:pt x="48" y="13"/>
                      <a:pt x="48" y="13"/>
                    </a:cubicBezTo>
                    <a:cubicBezTo>
                      <a:pt x="56" y="13"/>
                      <a:pt x="56" y="13"/>
                      <a:pt x="56" y="13"/>
                    </a:cubicBezTo>
                    <a:cubicBezTo>
                      <a:pt x="56" y="9"/>
                      <a:pt x="56" y="9"/>
                      <a:pt x="56" y="9"/>
                    </a:cubicBezTo>
                    <a:cubicBezTo>
                      <a:pt x="52" y="9"/>
                      <a:pt x="52" y="9"/>
                      <a:pt x="52" y="9"/>
                    </a:cubicBezTo>
                    <a:cubicBezTo>
                      <a:pt x="54" y="7"/>
                      <a:pt x="54" y="7"/>
                      <a:pt x="54" y="7"/>
                    </a:cubicBezTo>
                    <a:cubicBezTo>
                      <a:pt x="67" y="7"/>
                      <a:pt x="67" y="7"/>
                      <a:pt x="67" y="7"/>
                    </a:cubicBezTo>
                    <a:cubicBezTo>
                      <a:pt x="67" y="3"/>
                      <a:pt x="67" y="3"/>
                      <a:pt x="67" y="3"/>
                    </a:cubicBezTo>
                    <a:cubicBezTo>
                      <a:pt x="58" y="3"/>
                      <a:pt x="58" y="3"/>
                      <a:pt x="58" y="3"/>
                    </a:cubicBezTo>
                    <a:cubicBezTo>
                      <a:pt x="61" y="0"/>
                      <a:pt x="61" y="0"/>
                      <a:pt x="61" y="0"/>
                    </a:cubicBezTo>
                    <a:cubicBezTo>
                      <a:pt x="58" y="0"/>
                      <a:pt x="54" y="0"/>
                      <a:pt x="51" y="1"/>
                    </a:cubicBezTo>
                    <a:cubicBezTo>
                      <a:pt x="51" y="4"/>
                      <a:pt x="51" y="4"/>
                      <a:pt x="51" y="4"/>
                    </a:cubicBezTo>
                    <a:cubicBezTo>
                      <a:pt x="50" y="6"/>
                      <a:pt x="50" y="6"/>
                      <a:pt x="50" y="6"/>
                    </a:cubicBezTo>
                    <a:cubicBezTo>
                      <a:pt x="50" y="3"/>
                      <a:pt x="50" y="3"/>
                      <a:pt x="50" y="3"/>
                    </a:cubicBezTo>
                    <a:cubicBezTo>
                      <a:pt x="46" y="3"/>
                      <a:pt x="46" y="3"/>
                      <a:pt x="46" y="3"/>
                    </a:cubicBezTo>
                    <a:cubicBezTo>
                      <a:pt x="46" y="10"/>
                      <a:pt x="46" y="10"/>
                      <a:pt x="46" y="10"/>
                    </a:cubicBezTo>
                    <a:cubicBezTo>
                      <a:pt x="43" y="13"/>
                      <a:pt x="43" y="13"/>
                      <a:pt x="43" y="13"/>
                    </a:cubicBezTo>
                    <a:cubicBezTo>
                      <a:pt x="41" y="12"/>
                      <a:pt x="40" y="11"/>
                      <a:pt x="38" y="11"/>
                    </a:cubicBezTo>
                    <a:cubicBezTo>
                      <a:pt x="38" y="7"/>
                      <a:pt x="38" y="7"/>
                      <a:pt x="38" y="7"/>
                    </a:cubicBezTo>
                    <a:cubicBezTo>
                      <a:pt x="44" y="2"/>
                      <a:pt x="44" y="2"/>
                      <a:pt x="44" y="2"/>
                    </a:cubicBezTo>
                    <a:cubicBezTo>
                      <a:pt x="43" y="1"/>
                      <a:pt x="43" y="1"/>
                      <a:pt x="43" y="1"/>
                    </a:cubicBezTo>
                    <a:cubicBezTo>
                      <a:pt x="41" y="1"/>
                      <a:pt x="40" y="1"/>
                      <a:pt x="39" y="1"/>
                    </a:cubicBezTo>
                    <a:cubicBezTo>
                      <a:pt x="38" y="1"/>
                      <a:pt x="38" y="1"/>
                      <a:pt x="38" y="1"/>
                    </a:cubicBezTo>
                    <a:cubicBezTo>
                      <a:pt x="38" y="1"/>
                      <a:pt x="38" y="1"/>
                      <a:pt x="38" y="1"/>
                    </a:cubicBezTo>
                    <a:cubicBezTo>
                      <a:pt x="35" y="2"/>
                      <a:pt x="32" y="2"/>
                      <a:pt x="29" y="2"/>
                    </a:cubicBezTo>
                    <a:cubicBezTo>
                      <a:pt x="34" y="7"/>
                      <a:pt x="34" y="7"/>
                      <a:pt x="34" y="7"/>
                    </a:cubicBezTo>
                    <a:cubicBezTo>
                      <a:pt x="34" y="11"/>
                      <a:pt x="34" y="11"/>
                      <a:pt x="34" y="11"/>
                    </a:cubicBezTo>
                    <a:cubicBezTo>
                      <a:pt x="33" y="11"/>
                      <a:pt x="31" y="12"/>
                      <a:pt x="30" y="13"/>
                    </a:cubicBezTo>
                    <a:cubicBezTo>
                      <a:pt x="27" y="10"/>
                      <a:pt x="27" y="10"/>
                      <a:pt x="27" y="10"/>
                    </a:cubicBezTo>
                    <a:cubicBezTo>
                      <a:pt x="27" y="3"/>
                      <a:pt x="27" y="3"/>
                      <a:pt x="27" y="3"/>
                    </a:cubicBezTo>
                    <a:cubicBezTo>
                      <a:pt x="24" y="3"/>
                      <a:pt x="24" y="3"/>
                      <a:pt x="24" y="3"/>
                    </a:cubicBezTo>
                    <a:cubicBezTo>
                      <a:pt x="24" y="3"/>
                      <a:pt x="23" y="3"/>
                      <a:pt x="23" y="3"/>
                    </a:cubicBezTo>
                    <a:cubicBezTo>
                      <a:pt x="23" y="6"/>
                      <a:pt x="23" y="6"/>
                      <a:pt x="23" y="6"/>
                    </a:cubicBezTo>
                    <a:cubicBezTo>
                      <a:pt x="22" y="4"/>
                      <a:pt x="22" y="4"/>
                      <a:pt x="22" y="4"/>
                    </a:cubicBezTo>
                    <a:cubicBezTo>
                      <a:pt x="22" y="3"/>
                      <a:pt x="22" y="3"/>
                      <a:pt x="22" y="3"/>
                    </a:cubicBezTo>
                    <a:cubicBezTo>
                      <a:pt x="16" y="4"/>
                      <a:pt x="11" y="5"/>
                      <a:pt x="6" y="6"/>
                    </a:cubicBezTo>
                    <a:cubicBezTo>
                      <a:pt x="6" y="7"/>
                      <a:pt x="6" y="7"/>
                      <a:pt x="6" y="7"/>
                    </a:cubicBezTo>
                    <a:cubicBezTo>
                      <a:pt x="19" y="7"/>
                      <a:pt x="19" y="7"/>
                      <a:pt x="19" y="7"/>
                    </a:cubicBezTo>
                    <a:cubicBezTo>
                      <a:pt x="20" y="9"/>
                      <a:pt x="20" y="9"/>
                      <a:pt x="20" y="9"/>
                    </a:cubicBezTo>
                    <a:cubicBezTo>
                      <a:pt x="17" y="9"/>
                      <a:pt x="17" y="9"/>
                      <a:pt x="17" y="9"/>
                    </a:cubicBezTo>
                    <a:cubicBezTo>
                      <a:pt x="17" y="13"/>
                      <a:pt x="17" y="13"/>
                      <a:pt x="17" y="13"/>
                    </a:cubicBezTo>
                    <a:cubicBezTo>
                      <a:pt x="24" y="13"/>
                      <a:pt x="24" y="13"/>
                      <a:pt x="24" y="13"/>
                    </a:cubicBezTo>
                    <a:cubicBezTo>
                      <a:pt x="27" y="16"/>
                      <a:pt x="27" y="16"/>
                      <a:pt x="27" y="16"/>
                    </a:cubicBezTo>
                    <a:cubicBezTo>
                      <a:pt x="26" y="17"/>
                      <a:pt x="26" y="18"/>
                      <a:pt x="25" y="20"/>
                    </a:cubicBezTo>
                    <a:cubicBezTo>
                      <a:pt x="22" y="20"/>
                      <a:pt x="22" y="20"/>
                      <a:pt x="22" y="20"/>
                    </a:cubicBezTo>
                    <a:cubicBezTo>
                      <a:pt x="16" y="15"/>
                      <a:pt x="16" y="15"/>
                      <a:pt x="16" y="15"/>
                    </a:cubicBezTo>
                    <a:cubicBezTo>
                      <a:pt x="14" y="18"/>
                      <a:pt x="14" y="18"/>
                      <a:pt x="14" y="18"/>
                    </a:cubicBezTo>
                    <a:cubicBezTo>
                      <a:pt x="16" y="20"/>
                      <a:pt x="16" y="20"/>
                      <a:pt x="16" y="20"/>
                    </a:cubicBezTo>
                    <a:cubicBezTo>
                      <a:pt x="13" y="20"/>
                      <a:pt x="13" y="20"/>
                      <a:pt x="13" y="20"/>
                    </a:cubicBezTo>
                    <a:cubicBezTo>
                      <a:pt x="4" y="11"/>
                      <a:pt x="4" y="11"/>
                      <a:pt x="4" y="11"/>
                    </a:cubicBezTo>
                    <a:cubicBezTo>
                      <a:pt x="1" y="14"/>
                      <a:pt x="1" y="14"/>
                      <a:pt x="1" y="14"/>
                    </a:cubicBezTo>
                    <a:cubicBezTo>
                      <a:pt x="8" y="20"/>
                      <a:pt x="8" y="20"/>
                      <a:pt x="8" y="20"/>
                    </a:cubicBezTo>
                    <a:cubicBezTo>
                      <a:pt x="0" y="20"/>
                      <a:pt x="0" y="20"/>
                      <a:pt x="0" y="20"/>
                    </a:cubicBezTo>
                    <a:cubicBezTo>
                      <a:pt x="0" y="24"/>
                      <a:pt x="0" y="24"/>
                      <a:pt x="0" y="24"/>
                    </a:cubicBezTo>
                    <a:cubicBezTo>
                      <a:pt x="8" y="24"/>
                      <a:pt x="8" y="24"/>
                      <a:pt x="8" y="24"/>
                    </a:cubicBezTo>
                    <a:cubicBezTo>
                      <a:pt x="1" y="30"/>
                      <a:pt x="1" y="30"/>
                      <a:pt x="1" y="30"/>
                    </a:cubicBezTo>
                    <a:cubicBezTo>
                      <a:pt x="4" y="33"/>
                      <a:pt x="4" y="33"/>
                      <a:pt x="4" y="33"/>
                    </a:cubicBezTo>
                    <a:cubicBezTo>
                      <a:pt x="13" y="24"/>
                      <a:pt x="13" y="24"/>
                      <a:pt x="13" y="24"/>
                    </a:cubicBezTo>
                    <a:cubicBezTo>
                      <a:pt x="16" y="24"/>
                      <a:pt x="16" y="24"/>
                      <a:pt x="16" y="24"/>
                    </a:cubicBezTo>
                    <a:cubicBezTo>
                      <a:pt x="14" y="26"/>
                      <a:pt x="14" y="26"/>
                      <a:pt x="14" y="26"/>
                    </a:cubicBezTo>
                    <a:cubicBezTo>
                      <a:pt x="16" y="29"/>
                      <a:pt x="16" y="29"/>
                      <a:pt x="16" y="29"/>
                    </a:cubicBezTo>
                    <a:cubicBezTo>
                      <a:pt x="22" y="24"/>
                      <a:pt x="22" y="24"/>
                      <a:pt x="22" y="24"/>
                    </a:cubicBezTo>
                    <a:cubicBezTo>
                      <a:pt x="25" y="24"/>
                      <a:pt x="25" y="24"/>
                      <a:pt x="25" y="24"/>
                    </a:cubicBezTo>
                    <a:cubicBezTo>
                      <a:pt x="26" y="26"/>
                      <a:pt x="26" y="27"/>
                      <a:pt x="27" y="28"/>
                    </a:cubicBezTo>
                    <a:cubicBezTo>
                      <a:pt x="24" y="31"/>
                      <a:pt x="24" y="31"/>
                      <a:pt x="24" y="31"/>
                    </a:cubicBezTo>
                    <a:cubicBezTo>
                      <a:pt x="17" y="31"/>
                      <a:pt x="17" y="31"/>
                      <a:pt x="17" y="31"/>
                    </a:cubicBezTo>
                    <a:cubicBezTo>
                      <a:pt x="17" y="35"/>
                      <a:pt x="17" y="35"/>
                      <a:pt x="17" y="35"/>
                    </a:cubicBezTo>
                    <a:cubicBezTo>
                      <a:pt x="20" y="35"/>
                      <a:pt x="20" y="35"/>
                      <a:pt x="20" y="35"/>
                    </a:cubicBezTo>
                    <a:cubicBezTo>
                      <a:pt x="19" y="37"/>
                      <a:pt x="19" y="37"/>
                      <a:pt x="19" y="37"/>
                    </a:cubicBezTo>
                    <a:cubicBezTo>
                      <a:pt x="6" y="37"/>
                      <a:pt x="6" y="37"/>
                      <a:pt x="6" y="37"/>
                    </a:cubicBezTo>
                    <a:cubicBezTo>
                      <a:pt x="6" y="41"/>
                      <a:pt x="6" y="41"/>
                      <a:pt x="6" y="41"/>
                    </a:cubicBezTo>
                    <a:cubicBezTo>
                      <a:pt x="15" y="41"/>
                      <a:pt x="15" y="41"/>
                      <a:pt x="15" y="41"/>
                    </a:cubicBezTo>
                    <a:cubicBezTo>
                      <a:pt x="9" y="46"/>
                      <a:pt x="9" y="46"/>
                      <a:pt x="9" y="46"/>
                    </a:cubicBezTo>
                    <a:cubicBezTo>
                      <a:pt x="12" y="49"/>
                      <a:pt x="12" y="49"/>
                      <a:pt x="12" y="49"/>
                    </a:cubicBezTo>
                    <a:cubicBezTo>
                      <a:pt x="18" y="44"/>
                      <a:pt x="18" y="44"/>
                      <a:pt x="18" y="44"/>
                    </a:cubicBezTo>
                    <a:cubicBezTo>
                      <a:pt x="18" y="53"/>
                      <a:pt x="18" y="53"/>
                      <a:pt x="18" y="53"/>
                    </a:cubicBezTo>
                    <a:cubicBezTo>
                      <a:pt x="22" y="53"/>
                      <a:pt x="22" y="53"/>
                      <a:pt x="22" y="53"/>
                    </a:cubicBezTo>
                    <a:cubicBezTo>
                      <a:pt x="22" y="40"/>
                      <a:pt x="22" y="40"/>
                      <a:pt x="22" y="40"/>
                    </a:cubicBezTo>
                    <a:cubicBezTo>
                      <a:pt x="23" y="38"/>
                      <a:pt x="23" y="38"/>
                      <a:pt x="23" y="38"/>
                    </a:cubicBezTo>
                    <a:cubicBezTo>
                      <a:pt x="23" y="41"/>
                      <a:pt x="23" y="41"/>
                      <a:pt x="23" y="41"/>
                    </a:cubicBezTo>
                    <a:cubicBezTo>
                      <a:pt x="27" y="41"/>
                      <a:pt x="27" y="41"/>
                      <a:pt x="27" y="41"/>
                    </a:cubicBezTo>
                    <a:cubicBezTo>
                      <a:pt x="27" y="34"/>
                      <a:pt x="27" y="34"/>
                      <a:pt x="27" y="34"/>
                    </a:cubicBezTo>
                    <a:cubicBezTo>
                      <a:pt x="30" y="31"/>
                      <a:pt x="30" y="31"/>
                      <a:pt x="30" y="31"/>
                    </a:cubicBezTo>
                    <a:cubicBezTo>
                      <a:pt x="31" y="32"/>
                      <a:pt x="33" y="33"/>
                      <a:pt x="34" y="33"/>
                    </a:cubicBezTo>
                    <a:cubicBezTo>
                      <a:pt x="34" y="37"/>
                      <a:pt x="34" y="37"/>
                      <a:pt x="34" y="37"/>
                    </a:cubicBezTo>
                    <a:cubicBezTo>
                      <a:pt x="29" y="42"/>
                      <a:pt x="29" y="42"/>
                      <a:pt x="29" y="42"/>
                    </a:cubicBezTo>
                    <a:cubicBezTo>
                      <a:pt x="32" y="45"/>
                      <a:pt x="32" y="45"/>
                      <a:pt x="32" y="45"/>
                    </a:cubicBezTo>
                    <a:cubicBezTo>
                      <a:pt x="34" y="43"/>
                      <a:pt x="34" y="43"/>
                      <a:pt x="34" y="43"/>
                    </a:cubicBezTo>
                    <a:cubicBezTo>
                      <a:pt x="34" y="45"/>
                      <a:pt x="34" y="45"/>
                      <a:pt x="34" y="45"/>
                    </a:cubicBezTo>
                    <a:cubicBezTo>
                      <a:pt x="25" y="54"/>
                      <a:pt x="25" y="54"/>
                      <a:pt x="25" y="54"/>
                    </a:cubicBezTo>
                    <a:cubicBezTo>
                      <a:pt x="28" y="57"/>
                      <a:pt x="28" y="57"/>
                      <a:pt x="28" y="57"/>
                    </a:cubicBezTo>
                    <a:cubicBezTo>
                      <a:pt x="34" y="51"/>
                      <a:pt x="34" y="51"/>
                      <a:pt x="34" y="51"/>
                    </a:cubicBezTo>
                    <a:cubicBezTo>
                      <a:pt x="34" y="58"/>
                      <a:pt x="34" y="58"/>
                      <a:pt x="34" y="58"/>
                    </a:cubicBezTo>
                    <a:cubicBezTo>
                      <a:pt x="38" y="58"/>
                      <a:pt x="38" y="58"/>
                      <a:pt x="38" y="58"/>
                    </a:cubicBezTo>
                    <a:cubicBezTo>
                      <a:pt x="38" y="51"/>
                      <a:pt x="38" y="51"/>
                      <a:pt x="38" y="51"/>
                    </a:cubicBezTo>
                    <a:cubicBezTo>
                      <a:pt x="45" y="57"/>
                      <a:pt x="45" y="57"/>
                      <a:pt x="45" y="57"/>
                    </a:cubicBezTo>
                    <a:cubicBezTo>
                      <a:pt x="48" y="54"/>
                      <a:pt x="48" y="54"/>
                      <a:pt x="48" y="54"/>
                    </a:cubicBezTo>
                    <a:cubicBezTo>
                      <a:pt x="38" y="45"/>
                      <a:pt x="38" y="45"/>
                      <a:pt x="38" y="45"/>
                    </a:cubicBezTo>
                    <a:cubicBezTo>
                      <a:pt x="38" y="43"/>
                      <a:pt x="38" y="43"/>
                      <a:pt x="38" y="43"/>
                    </a:cubicBezTo>
                    <a:cubicBezTo>
                      <a:pt x="41" y="45"/>
                      <a:pt x="41" y="45"/>
                      <a:pt x="41" y="45"/>
                    </a:cubicBezTo>
                    <a:cubicBezTo>
                      <a:pt x="44" y="42"/>
                      <a:pt x="44" y="42"/>
                      <a:pt x="44" y="42"/>
                    </a:cubicBezTo>
                    <a:cubicBezTo>
                      <a:pt x="38" y="37"/>
                      <a:pt x="38" y="37"/>
                      <a:pt x="38" y="37"/>
                    </a:cubicBezTo>
                    <a:cubicBezTo>
                      <a:pt x="38" y="33"/>
                      <a:pt x="38" y="33"/>
                      <a:pt x="38" y="33"/>
                    </a:cubicBezTo>
                    <a:cubicBezTo>
                      <a:pt x="40" y="33"/>
                      <a:pt x="41" y="32"/>
                      <a:pt x="43" y="31"/>
                    </a:cubicBezTo>
                    <a:cubicBezTo>
                      <a:pt x="46" y="34"/>
                      <a:pt x="46" y="34"/>
                      <a:pt x="46" y="34"/>
                    </a:cubicBezTo>
                    <a:cubicBezTo>
                      <a:pt x="46" y="41"/>
                      <a:pt x="46" y="41"/>
                      <a:pt x="46" y="41"/>
                    </a:cubicBezTo>
                    <a:cubicBezTo>
                      <a:pt x="50" y="41"/>
                      <a:pt x="50" y="41"/>
                      <a:pt x="50" y="41"/>
                    </a:cubicBezTo>
                    <a:cubicBezTo>
                      <a:pt x="50" y="38"/>
                      <a:pt x="50" y="38"/>
                      <a:pt x="50" y="38"/>
                    </a:cubicBezTo>
                    <a:cubicBezTo>
                      <a:pt x="51" y="40"/>
                      <a:pt x="51" y="40"/>
                      <a:pt x="51" y="40"/>
                    </a:cubicBezTo>
                    <a:cubicBezTo>
                      <a:pt x="51" y="53"/>
                      <a:pt x="51" y="53"/>
                      <a:pt x="51" y="53"/>
                    </a:cubicBezTo>
                    <a:cubicBezTo>
                      <a:pt x="55" y="53"/>
                      <a:pt x="55" y="53"/>
                      <a:pt x="55" y="53"/>
                    </a:cubicBezTo>
                    <a:cubicBezTo>
                      <a:pt x="55" y="44"/>
                      <a:pt x="55" y="44"/>
                      <a:pt x="55" y="44"/>
                    </a:cubicBezTo>
                    <a:cubicBezTo>
                      <a:pt x="61" y="49"/>
                      <a:pt x="61" y="49"/>
                      <a:pt x="61" y="49"/>
                    </a:cubicBezTo>
                    <a:cubicBezTo>
                      <a:pt x="63" y="46"/>
                      <a:pt x="63" y="46"/>
                      <a:pt x="63" y="46"/>
                    </a:cubicBezTo>
                    <a:cubicBezTo>
                      <a:pt x="58" y="41"/>
                      <a:pt x="58" y="41"/>
                      <a:pt x="58" y="41"/>
                    </a:cubicBezTo>
                    <a:cubicBezTo>
                      <a:pt x="67" y="41"/>
                      <a:pt x="67" y="41"/>
                      <a:pt x="67" y="41"/>
                    </a:cubicBezTo>
                    <a:cubicBezTo>
                      <a:pt x="67" y="37"/>
                      <a:pt x="67" y="37"/>
                      <a:pt x="67" y="37"/>
                    </a:cubicBezTo>
                    <a:cubicBezTo>
                      <a:pt x="54" y="37"/>
                      <a:pt x="54" y="37"/>
                      <a:pt x="54" y="37"/>
                    </a:cubicBezTo>
                    <a:cubicBezTo>
                      <a:pt x="52" y="35"/>
                      <a:pt x="52" y="35"/>
                      <a:pt x="52" y="35"/>
                    </a:cubicBezTo>
                    <a:cubicBezTo>
                      <a:pt x="56" y="35"/>
                      <a:pt x="56" y="35"/>
                      <a:pt x="56" y="35"/>
                    </a:cubicBezTo>
                    <a:cubicBezTo>
                      <a:pt x="56" y="31"/>
                      <a:pt x="56" y="31"/>
                      <a:pt x="56" y="31"/>
                    </a:cubicBezTo>
                    <a:cubicBezTo>
                      <a:pt x="48" y="31"/>
                      <a:pt x="48" y="31"/>
                      <a:pt x="48" y="31"/>
                    </a:cubicBezTo>
                    <a:cubicBezTo>
                      <a:pt x="46" y="28"/>
                      <a:pt x="46" y="28"/>
                      <a:pt x="46" y="28"/>
                    </a:cubicBezTo>
                    <a:cubicBezTo>
                      <a:pt x="46" y="27"/>
                      <a:pt x="47" y="26"/>
                      <a:pt x="47" y="24"/>
                    </a:cubicBezTo>
                    <a:cubicBezTo>
                      <a:pt x="51" y="24"/>
                      <a:pt x="51" y="24"/>
                      <a:pt x="51" y="24"/>
                    </a:cubicBezTo>
                    <a:cubicBezTo>
                      <a:pt x="56" y="29"/>
                      <a:pt x="56" y="29"/>
                      <a:pt x="56" y="29"/>
                    </a:cubicBezTo>
                    <a:cubicBezTo>
                      <a:pt x="59" y="26"/>
                      <a:pt x="59" y="26"/>
                      <a:pt x="59" y="26"/>
                    </a:cubicBezTo>
                    <a:cubicBezTo>
                      <a:pt x="57" y="24"/>
                      <a:pt x="57" y="24"/>
                      <a:pt x="57" y="24"/>
                    </a:cubicBezTo>
                    <a:cubicBezTo>
                      <a:pt x="59" y="24"/>
                      <a:pt x="59" y="24"/>
                      <a:pt x="59" y="24"/>
                    </a:cubicBezTo>
                    <a:cubicBezTo>
                      <a:pt x="69" y="33"/>
                      <a:pt x="69" y="33"/>
                      <a:pt x="69" y="33"/>
                    </a:cubicBezTo>
                    <a:cubicBezTo>
                      <a:pt x="71" y="30"/>
                      <a:pt x="71" y="30"/>
                      <a:pt x="71" y="30"/>
                    </a:cubicBezTo>
                    <a:cubicBezTo>
                      <a:pt x="65" y="24"/>
                      <a:pt x="65" y="24"/>
                      <a:pt x="65" y="24"/>
                    </a:cubicBezTo>
                    <a:cubicBezTo>
                      <a:pt x="73" y="24"/>
                      <a:pt x="73" y="24"/>
                      <a:pt x="73" y="24"/>
                    </a:cubicBezTo>
                    <a:lnTo>
                      <a:pt x="7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3" name="Freeform: Shape 261">
                <a:extLst>
                  <a:ext uri="{FF2B5EF4-FFF2-40B4-BE49-F238E27FC236}">
                    <a16:creationId xmlns:a16="http://schemas.microsoft.com/office/drawing/2014/main" id="{CA961D97-EFBD-F862-986D-23FB34873A61}"/>
                  </a:ext>
                </a:extLst>
              </p:cNvPr>
              <p:cNvSpPr>
                <a:spLocks noGrp="1" noRot="1" noMove="1" noResize="1" noEditPoints="1" noAdjustHandles="1" noChangeArrowheads="1" noChangeShapeType="1"/>
              </p:cNvSpPr>
              <p:nvPr/>
            </p:nvSpPr>
            <p:spPr bwMode="auto">
              <a:xfrm>
                <a:off x="3320536" y="2283466"/>
                <a:ext cx="259787" cy="256111"/>
              </a:xfrm>
              <a:custGeom>
                <a:avLst/>
                <a:gdLst>
                  <a:gd name="T0" fmla="*/ 52 w 59"/>
                  <a:gd name="T1" fmla="*/ 41 h 58"/>
                  <a:gd name="T2" fmla="*/ 55 w 59"/>
                  <a:gd name="T3" fmla="*/ 44 h 58"/>
                  <a:gd name="T4" fmla="*/ 48 w 59"/>
                  <a:gd name="T5" fmla="*/ 52 h 58"/>
                  <a:gd name="T6" fmla="*/ 45 w 59"/>
                  <a:gd name="T7" fmla="*/ 49 h 58"/>
                  <a:gd name="T8" fmla="*/ 37 w 59"/>
                  <a:gd name="T9" fmla="*/ 53 h 58"/>
                  <a:gd name="T10" fmla="*/ 37 w 59"/>
                  <a:gd name="T11" fmla="*/ 58 h 58"/>
                  <a:gd name="T12" fmla="*/ 29 w 59"/>
                  <a:gd name="T13" fmla="*/ 58 h 58"/>
                  <a:gd name="T14" fmla="*/ 29 w 59"/>
                  <a:gd name="T15" fmla="*/ 46 h 58"/>
                  <a:gd name="T16" fmla="*/ 42 w 59"/>
                  <a:gd name="T17" fmla="*/ 40 h 58"/>
                  <a:gd name="T18" fmla="*/ 40 w 59"/>
                  <a:gd name="T19" fmla="*/ 16 h 58"/>
                  <a:gd name="T20" fmla="*/ 40 w 59"/>
                  <a:gd name="T21" fmla="*/ 16 h 58"/>
                  <a:gd name="T22" fmla="*/ 34 w 59"/>
                  <a:gd name="T23" fmla="*/ 13 h 58"/>
                  <a:gd name="T24" fmla="*/ 29 w 59"/>
                  <a:gd name="T25" fmla="*/ 12 h 58"/>
                  <a:gd name="T26" fmla="*/ 29 w 59"/>
                  <a:gd name="T27" fmla="*/ 0 h 58"/>
                  <a:gd name="T28" fmla="*/ 32 w 59"/>
                  <a:gd name="T29" fmla="*/ 0 h 58"/>
                  <a:gd name="T30" fmla="*/ 33 w 59"/>
                  <a:gd name="T31" fmla="*/ 4 h 58"/>
                  <a:gd name="T32" fmla="*/ 41 w 59"/>
                  <a:gd name="T33" fmla="*/ 7 h 58"/>
                  <a:gd name="T34" fmla="*/ 44 w 59"/>
                  <a:gd name="T35" fmla="*/ 3 h 58"/>
                  <a:gd name="T36" fmla="*/ 52 w 59"/>
                  <a:gd name="T37" fmla="*/ 10 h 58"/>
                  <a:gd name="T38" fmla="*/ 49 w 59"/>
                  <a:gd name="T39" fmla="*/ 14 h 58"/>
                  <a:gd name="T40" fmla="*/ 53 w 59"/>
                  <a:gd name="T41" fmla="*/ 22 h 58"/>
                  <a:gd name="T42" fmla="*/ 58 w 59"/>
                  <a:gd name="T43" fmla="*/ 21 h 58"/>
                  <a:gd name="T44" fmla="*/ 59 w 59"/>
                  <a:gd name="T45" fmla="*/ 32 h 58"/>
                  <a:gd name="T46" fmla="*/ 54 w 59"/>
                  <a:gd name="T47" fmla="*/ 32 h 58"/>
                  <a:gd name="T48" fmla="*/ 52 w 59"/>
                  <a:gd name="T49" fmla="*/ 41 h 58"/>
                  <a:gd name="T50" fmla="*/ 29 w 59"/>
                  <a:gd name="T51" fmla="*/ 58 h 58"/>
                  <a:gd name="T52" fmla="*/ 26 w 59"/>
                  <a:gd name="T53" fmla="*/ 58 h 58"/>
                  <a:gd name="T54" fmla="*/ 26 w 59"/>
                  <a:gd name="T55" fmla="*/ 54 h 58"/>
                  <a:gd name="T56" fmla="*/ 18 w 59"/>
                  <a:gd name="T57" fmla="*/ 51 h 58"/>
                  <a:gd name="T58" fmla="*/ 15 w 59"/>
                  <a:gd name="T59" fmla="*/ 55 h 58"/>
                  <a:gd name="T60" fmla="*/ 7 w 59"/>
                  <a:gd name="T61" fmla="*/ 48 h 58"/>
                  <a:gd name="T62" fmla="*/ 9 w 59"/>
                  <a:gd name="T63" fmla="*/ 45 h 58"/>
                  <a:gd name="T64" fmla="*/ 5 w 59"/>
                  <a:gd name="T65" fmla="*/ 37 h 58"/>
                  <a:gd name="T66" fmla="*/ 1 w 59"/>
                  <a:gd name="T67" fmla="*/ 37 h 58"/>
                  <a:gd name="T68" fmla="*/ 0 w 59"/>
                  <a:gd name="T69" fmla="*/ 26 h 58"/>
                  <a:gd name="T70" fmla="*/ 4 w 59"/>
                  <a:gd name="T71" fmla="*/ 26 h 58"/>
                  <a:gd name="T72" fmla="*/ 7 w 59"/>
                  <a:gd name="T73" fmla="*/ 17 h 58"/>
                  <a:gd name="T74" fmla="*/ 4 w 59"/>
                  <a:gd name="T75" fmla="*/ 15 h 58"/>
                  <a:gd name="T76" fmla="*/ 11 w 59"/>
                  <a:gd name="T77" fmla="*/ 6 h 58"/>
                  <a:gd name="T78" fmla="*/ 14 w 59"/>
                  <a:gd name="T79" fmla="*/ 9 h 58"/>
                  <a:gd name="T80" fmla="*/ 22 w 59"/>
                  <a:gd name="T81" fmla="*/ 5 h 58"/>
                  <a:gd name="T82" fmla="*/ 21 w 59"/>
                  <a:gd name="T83" fmla="*/ 1 h 58"/>
                  <a:gd name="T84" fmla="*/ 29 w 59"/>
                  <a:gd name="T85" fmla="*/ 0 h 58"/>
                  <a:gd name="T86" fmla="*/ 29 w 59"/>
                  <a:gd name="T87" fmla="*/ 12 h 58"/>
                  <a:gd name="T88" fmla="*/ 16 w 59"/>
                  <a:gd name="T89" fmla="*/ 18 h 58"/>
                  <a:gd name="T90" fmla="*/ 18 w 59"/>
                  <a:gd name="T91" fmla="*/ 42 h 58"/>
                  <a:gd name="T92" fmla="*/ 24 w 59"/>
                  <a:gd name="T93" fmla="*/ 45 h 58"/>
                  <a:gd name="T94" fmla="*/ 29 w 59"/>
                  <a:gd name="T95" fmla="*/ 46 h 58"/>
                  <a:gd name="T96" fmla="*/ 29 w 59"/>
                  <a:gd name="T9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 h="58">
                    <a:moveTo>
                      <a:pt x="52" y="41"/>
                    </a:moveTo>
                    <a:cubicBezTo>
                      <a:pt x="55" y="44"/>
                      <a:pt x="55" y="44"/>
                      <a:pt x="55" y="44"/>
                    </a:cubicBezTo>
                    <a:cubicBezTo>
                      <a:pt x="48" y="52"/>
                      <a:pt x="48" y="52"/>
                      <a:pt x="48" y="52"/>
                    </a:cubicBezTo>
                    <a:cubicBezTo>
                      <a:pt x="45" y="49"/>
                      <a:pt x="45" y="49"/>
                      <a:pt x="45" y="49"/>
                    </a:cubicBezTo>
                    <a:cubicBezTo>
                      <a:pt x="42" y="51"/>
                      <a:pt x="40" y="52"/>
                      <a:pt x="37" y="53"/>
                    </a:cubicBezTo>
                    <a:cubicBezTo>
                      <a:pt x="37" y="58"/>
                      <a:pt x="37" y="58"/>
                      <a:pt x="37" y="58"/>
                    </a:cubicBezTo>
                    <a:cubicBezTo>
                      <a:pt x="29" y="58"/>
                      <a:pt x="29" y="58"/>
                      <a:pt x="29" y="58"/>
                    </a:cubicBezTo>
                    <a:cubicBezTo>
                      <a:pt x="29" y="46"/>
                      <a:pt x="29" y="46"/>
                      <a:pt x="29" y="46"/>
                    </a:cubicBezTo>
                    <a:cubicBezTo>
                      <a:pt x="34" y="46"/>
                      <a:pt x="39" y="44"/>
                      <a:pt x="42" y="40"/>
                    </a:cubicBezTo>
                    <a:cubicBezTo>
                      <a:pt x="48" y="33"/>
                      <a:pt x="47" y="22"/>
                      <a:pt x="40" y="16"/>
                    </a:cubicBezTo>
                    <a:cubicBezTo>
                      <a:pt x="40" y="16"/>
                      <a:pt x="40" y="16"/>
                      <a:pt x="40" y="16"/>
                    </a:cubicBezTo>
                    <a:cubicBezTo>
                      <a:pt x="38" y="15"/>
                      <a:pt x="36" y="14"/>
                      <a:pt x="34" y="13"/>
                    </a:cubicBezTo>
                    <a:cubicBezTo>
                      <a:pt x="33" y="12"/>
                      <a:pt x="31" y="12"/>
                      <a:pt x="29" y="12"/>
                    </a:cubicBezTo>
                    <a:cubicBezTo>
                      <a:pt x="29" y="0"/>
                      <a:pt x="29" y="0"/>
                      <a:pt x="29" y="0"/>
                    </a:cubicBezTo>
                    <a:cubicBezTo>
                      <a:pt x="32" y="0"/>
                      <a:pt x="32" y="0"/>
                      <a:pt x="32" y="0"/>
                    </a:cubicBezTo>
                    <a:cubicBezTo>
                      <a:pt x="33" y="4"/>
                      <a:pt x="33" y="4"/>
                      <a:pt x="33" y="4"/>
                    </a:cubicBezTo>
                    <a:cubicBezTo>
                      <a:pt x="36" y="4"/>
                      <a:pt x="38" y="5"/>
                      <a:pt x="41" y="7"/>
                    </a:cubicBezTo>
                    <a:cubicBezTo>
                      <a:pt x="44" y="3"/>
                      <a:pt x="44" y="3"/>
                      <a:pt x="44" y="3"/>
                    </a:cubicBezTo>
                    <a:cubicBezTo>
                      <a:pt x="52" y="10"/>
                      <a:pt x="52" y="10"/>
                      <a:pt x="52" y="10"/>
                    </a:cubicBezTo>
                    <a:cubicBezTo>
                      <a:pt x="49" y="14"/>
                      <a:pt x="49" y="14"/>
                      <a:pt x="49" y="14"/>
                    </a:cubicBezTo>
                    <a:cubicBezTo>
                      <a:pt x="51" y="16"/>
                      <a:pt x="53" y="19"/>
                      <a:pt x="53" y="22"/>
                    </a:cubicBezTo>
                    <a:cubicBezTo>
                      <a:pt x="58" y="21"/>
                      <a:pt x="58" y="21"/>
                      <a:pt x="58" y="21"/>
                    </a:cubicBezTo>
                    <a:cubicBezTo>
                      <a:pt x="59" y="32"/>
                      <a:pt x="59" y="32"/>
                      <a:pt x="59" y="32"/>
                    </a:cubicBezTo>
                    <a:cubicBezTo>
                      <a:pt x="54" y="32"/>
                      <a:pt x="54" y="32"/>
                      <a:pt x="54" y="32"/>
                    </a:cubicBezTo>
                    <a:cubicBezTo>
                      <a:pt x="54" y="35"/>
                      <a:pt x="53" y="38"/>
                      <a:pt x="52" y="41"/>
                    </a:cubicBezTo>
                    <a:close/>
                    <a:moveTo>
                      <a:pt x="29" y="58"/>
                    </a:moveTo>
                    <a:cubicBezTo>
                      <a:pt x="26" y="58"/>
                      <a:pt x="26" y="58"/>
                      <a:pt x="26" y="58"/>
                    </a:cubicBezTo>
                    <a:cubicBezTo>
                      <a:pt x="26" y="54"/>
                      <a:pt x="26" y="54"/>
                      <a:pt x="26" y="54"/>
                    </a:cubicBezTo>
                    <a:cubicBezTo>
                      <a:pt x="23" y="54"/>
                      <a:pt x="20" y="53"/>
                      <a:pt x="18" y="51"/>
                    </a:cubicBezTo>
                    <a:cubicBezTo>
                      <a:pt x="15" y="55"/>
                      <a:pt x="15" y="55"/>
                      <a:pt x="15" y="55"/>
                    </a:cubicBezTo>
                    <a:cubicBezTo>
                      <a:pt x="7" y="48"/>
                      <a:pt x="7" y="48"/>
                      <a:pt x="7" y="48"/>
                    </a:cubicBezTo>
                    <a:cubicBezTo>
                      <a:pt x="9" y="45"/>
                      <a:pt x="9" y="45"/>
                      <a:pt x="9" y="45"/>
                    </a:cubicBezTo>
                    <a:cubicBezTo>
                      <a:pt x="8" y="42"/>
                      <a:pt x="6" y="40"/>
                      <a:pt x="5" y="37"/>
                    </a:cubicBezTo>
                    <a:cubicBezTo>
                      <a:pt x="1" y="37"/>
                      <a:pt x="1" y="37"/>
                      <a:pt x="1" y="37"/>
                    </a:cubicBezTo>
                    <a:cubicBezTo>
                      <a:pt x="0" y="26"/>
                      <a:pt x="0" y="26"/>
                      <a:pt x="0" y="26"/>
                    </a:cubicBezTo>
                    <a:cubicBezTo>
                      <a:pt x="4" y="26"/>
                      <a:pt x="4" y="26"/>
                      <a:pt x="4" y="26"/>
                    </a:cubicBezTo>
                    <a:cubicBezTo>
                      <a:pt x="5" y="23"/>
                      <a:pt x="6" y="20"/>
                      <a:pt x="7" y="17"/>
                    </a:cubicBezTo>
                    <a:cubicBezTo>
                      <a:pt x="4" y="15"/>
                      <a:pt x="4" y="15"/>
                      <a:pt x="4" y="15"/>
                    </a:cubicBezTo>
                    <a:cubicBezTo>
                      <a:pt x="11" y="6"/>
                      <a:pt x="11" y="6"/>
                      <a:pt x="11" y="6"/>
                    </a:cubicBezTo>
                    <a:cubicBezTo>
                      <a:pt x="14" y="9"/>
                      <a:pt x="14" y="9"/>
                      <a:pt x="14" y="9"/>
                    </a:cubicBezTo>
                    <a:cubicBezTo>
                      <a:pt x="16" y="7"/>
                      <a:pt x="19" y="6"/>
                      <a:pt x="22" y="5"/>
                    </a:cubicBezTo>
                    <a:cubicBezTo>
                      <a:pt x="21" y="1"/>
                      <a:pt x="21" y="1"/>
                      <a:pt x="21" y="1"/>
                    </a:cubicBezTo>
                    <a:cubicBezTo>
                      <a:pt x="29" y="0"/>
                      <a:pt x="29" y="0"/>
                      <a:pt x="29" y="0"/>
                    </a:cubicBezTo>
                    <a:cubicBezTo>
                      <a:pt x="29" y="12"/>
                      <a:pt x="29" y="12"/>
                      <a:pt x="29" y="12"/>
                    </a:cubicBezTo>
                    <a:cubicBezTo>
                      <a:pt x="24" y="12"/>
                      <a:pt x="20" y="14"/>
                      <a:pt x="16" y="18"/>
                    </a:cubicBezTo>
                    <a:cubicBezTo>
                      <a:pt x="10" y="25"/>
                      <a:pt x="11" y="36"/>
                      <a:pt x="18" y="42"/>
                    </a:cubicBezTo>
                    <a:cubicBezTo>
                      <a:pt x="20" y="44"/>
                      <a:pt x="22" y="45"/>
                      <a:pt x="24" y="45"/>
                    </a:cubicBezTo>
                    <a:cubicBezTo>
                      <a:pt x="26" y="46"/>
                      <a:pt x="28" y="46"/>
                      <a:pt x="29" y="46"/>
                    </a:cubicBezTo>
                    <a:lnTo>
                      <a:pt x="29"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4" name="Freeform: Shape 262">
                <a:extLst>
                  <a:ext uri="{FF2B5EF4-FFF2-40B4-BE49-F238E27FC236}">
                    <a16:creationId xmlns:a16="http://schemas.microsoft.com/office/drawing/2014/main" id="{3FAA784E-FB3E-DD7D-B340-1988FA789473}"/>
                  </a:ext>
                </a:extLst>
              </p:cNvPr>
              <p:cNvSpPr>
                <a:spLocks noGrp="1" noRot="1" noMove="1" noResize="1" noEditPoints="1" noAdjustHandles="1" noChangeArrowheads="1" noChangeShapeType="1"/>
              </p:cNvSpPr>
              <p:nvPr/>
            </p:nvSpPr>
            <p:spPr bwMode="auto">
              <a:xfrm>
                <a:off x="3205347" y="2729517"/>
                <a:ext cx="13480" cy="22057"/>
              </a:xfrm>
              <a:custGeom>
                <a:avLst/>
                <a:gdLst>
                  <a:gd name="T0" fmla="*/ 0 w 3"/>
                  <a:gd name="T1" fmla="*/ 5 h 5"/>
                  <a:gd name="T2" fmla="*/ 3 w 3"/>
                  <a:gd name="T3" fmla="*/ 1 h 5"/>
                  <a:gd name="T4" fmla="*/ 0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3" y="1"/>
                      <a:pt x="3" y="1"/>
                      <a:pt x="3" y="1"/>
                    </a:cubicBezTo>
                    <a:cubicBezTo>
                      <a:pt x="2" y="1"/>
                      <a:pt x="1" y="1"/>
                      <a:pt x="0" y="0"/>
                    </a:cubicBezTo>
                    <a:cubicBezTo>
                      <a:pt x="0" y="2"/>
                      <a:pt x="0" y="3"/>
                      <a:pt x="0" y="5"/>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5" name="Freeform: Shape 263">
                <a:extLst>
                  <a:ext uri="{FF2B5EF4-FFF2-40B4-BE49-F238E27FC236}">
                    <a16:creationId xmlns:a16="http://schemas.microsoft.com/office/drawing/2014/main" id="{5AE218CA-50DC-53ED-2DC8-6EF2B1F57CA6}"/>
                  </a:ext>
                </a:extLst>
              </p:cNvPr>
              <p:cNvSpPr>
                <a:spLocks noGrp="1" noRot="1" noMove="1" noResize="1" noEditPoints="1" noAdjustHandles="1" noChangeArrowheads="1" noChangeShapeType="1"/>
              </p:cNvSpPr>
              <p:nvPr/>
            </p:nvSpPr>
            <p:spPr bwMode="auto">
              <a:xfrm>
                <a:off x="3200445" y="2671922"/>
                <a:ext cx="49017" cy="53918"/>
              </a:xfrm>
              <a:custGeom>
                <a:avLst/>
                <a:gdLst>
                  <a:gd name="T0" fmla="*/ 5 w 11"/>
                  <a:gd name="T1" fmla="*/ 12 h 12"/>
                  <a:gd name="T2" fmla="*/ 6 w 11"/>
                  <a:gd name="T3" fmla="*/ 12 h 12"/>
                  <a:gd name="T4" fmla="*/ 6 w 11"/>
                  <a:gd name="T5" fmla="*/ 12 h 12"/>
                  <a:gd name="T6" fmla="*/ 11 w 11"/>
                  <a:gd name="T7" fmla="*/ 6 h 12"/>
                  <a:gd name="T8" fmla="*/ 11 w 11"/>
                  <a:gd name="T9" fmla="*/ 6 h 12"/>
                  <a:gd name="T10" fmla="*/ 11 w 11"/>
                  <a:gd name="T11" fmla="*/ 5 h 12"/>
                  <a:gd name="T12" fmla="*/ 5 w 11"/>
                  <a:gd name="T13" fmla="*/ 0 h 12"/>
                  <a:gd name="T14" fmla="*/ 4 w 11"/>
                  <a:gd name="T15" fmla="*/ 0 h 12"/>
                  <a:gd name="T16" fmla="*/ 0 w 11"/>
                  <a:gd name="T17" fmla="*/ 3 h 12"/>
                  <a:gd name="T18" fmla="*/ 1 w 11"/>
                  <a:gd name="T19" fmla="*/ 9 h 12"/>
                  <a:gd name="T20" fmla="*/ 5 w 11"/>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2">
                    <a:moveTo>
                      <a:pt x="5" y="12"/>
                    </a:moveTo>
                    <a:cubicBezTo>
                      <a:pt x="5" y="12"/>
                      <a:pt x="6" y="12"/>
                      <a:pt x="6" y="12"/>
                    </a:cubicBezTo>
                    <a:cubicBezTo>
                      <a:pt x="6" y="12"/>
                      <a:pt x="6" y="12"/>
                      <a:pt x="6" y="12"/>
                    </a:cubicBezTo>
                    <a:cubicBezTo>
                      <a:pt x="9" y="11"/>
                      <a:pt x="11" y="8"/>
                      <a:pt x="11" y="6"/>
                    </a:cubicBezTo>
                    <a:cubicBezTo>
                      <a:pt x="11" y="6"/>
                      <a:pt x="11" y="6"/>
                      <a:pt x="11" y="6"/>
                    </a:cubicBezTo>
                    <a:cubicBezTo>
                      <a:pt x="11" y="5"/>
                      <a:pt x="11" y="5"/>
                      <a:pt x="11" y="5"/>
                    </a:cubicBezTo>
                    <a:cubicBezTo>
                      <a:pt x="10" y="2"/>
                      <a:pt x="8" y="0"/>
                      <a:pt x="5" y="0"/>
                    </a:cubicBezTo>
                    <a:cubicBezTo>
                      <a:pt x="5" y="0"/>
                      <a:pt x="4" y="0"/>
                      <a:pt x="4" y="0"/>
                    </a:cubicBezTo>
                    <a:cubicBezTo>
                      <a:pt x="2" y="1"/>
                      <a:pt x="1" y="2"/>
                      <a:pt x="0" y="3"/>
                    </a:cubicBezTo>
                    <a:cubicBezTo>
                      <a:pt x="0" y="5"/>
                      <a:pt x="0" y="7"/>
                      <a:pt x="1" y="9"/>
                    </a:cubicBezTo>
                    <a:cubicBezTo>
                      <a:pt x="2" y="11"/>
                      <a:pt x="3" y="12"/>
                      <a:pt x="5" y="12"/>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6" name="Freeform: Shape 264">
                <a:extLst>
                  <a:ext uri="{FF2B5EF4-FFF2-40B4-BE49-F238E27FC236}">
                    <a16:creationId xmlns:a16="http://schemas.microsoft.com/office/drawing/2014/main" id="{8D5684AC-B0DA-F08B-6A0F-EE838FEA2150}"/>
                  </a:ext>
                </a:extLst>
              </p:cNvPr>
              <p:cNvSpPr>
                <a:spLocks noGrp="1" noRot="1" noMove="1" noResize="1" noEditPoints="1" noAdjustHandles="1" noChangeArrowheads="1" noChangeShapeType="1"/>
              </p:cNvSpPr>
              <p:nvPr/>
            </p:nvSpPr>
            <p:spPr bwMode="auto">
              <a:xfrm>
                <a:off x="3293577" y="2712361"/>
                <a:ext cx="96808" cy="91906"/>
              </a:xfrm>
              <a:custGeom>
                <a:avLst/>
                <a:gdLst>
                  <a:gd name="T0" fmla="*/ 12 w 22"/>
                  <a:gd name="T1" fmla="*/ 21 h 21"/>
                  <a:gd name="T2" fmla="*/ 22 w 22"/>
                  <a:gd name="T3" fmla="*/ 21 h 21"/>
                  <a:gd name="T4" fmla="*/ 6 w 22"/>
                  <a:gd name="T5" fmla="*/ 0 h 21"/>
                  <a:gd name="T6" fmla="*/ 0 w 22"/>
                  <a:gd name="T7" fmla="*/ 5 h 21"/>
                  <a:gd name="T8" fmla="*/ 12 w 22"/>
                  <a:gd name="T9" fmla="*/ 21 h 21"/>
                </a:gdLst>
                <a:ahLst/>
                <a:cxnLst>
                  <a:cxn ang="0">
                    <a:pos x="T0" y="T1"/>
                  </a:cxn>
                  <a:cxn ang="0">
                    <a:pos x="T2" y="T3"/>
                  </a:cxn>
                  <a:cxn ang="0">
                    <a:pos x="T4" y="T5"/>
                  </a:cxn>
                  <a:cxn ang="0">
                    <a:pos x="T6" y="T7"/>
                  </a:cxn>
                  <a:cxn ang="0">
                    <a:pos x="T8" y="T9"/>
                  </a:cxn>
                </a:cxnLst>
                <a:rect l="0" t="0" r="r" b="b"/>
                <a:pathLst>
                  <a:path w="22" h="21">
                    <a:moveTo>
                      <a:pt x="12" y="21"/>
                    </a:moveTo>
                    <a:cubicBezTo>
                      <a:pt x="22" y="21"/>
                      <a:pt x="22" y="21"/>
                      <a:pt x="22" y="21"/>
                    </a:cubicBezTo>
                    <a:cubicBezTo>
                      <a:pt x="6" y="0"/>
                      <a:pt x="6" y="0"/>
                      <a:pt x="6" y="0"/>
                    </a:cubicBezTo>
                    <a:cubicBezTo>
                      <a:pt x="5" y="3"/>
                      <a:pt x="2" y="5"/>
                      <a:pt x="0" y="5"/>
                    </a:cubicBezTo>
                    <a:lnTo>
                      <a:pt x="12" y="2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7" name="Freeform: Shape 265">
                <a:extLst>
                  <a:ext uri="{FF2B5EF4-FFF2-40B4-BE49-F238E27FC236}">
                    <a16:creationId xmlns:a16="http://schemas.microsoft.com/office/drawing/2014/main" id="{09B4EAFC-528A-80C4-019A-7A92C9BF25AD}"/>
                  </a:ext>
                </a:extLst>
              </p:cNvPr>
              <p:cNvSpPr>
                <a:spLocks noGrp="1" noRot="1" noMove="1" noResize="1" noEditPoints="1" noAdjustHandles="1" noChangeArrowheads="1" noChangeShapeType="1"/>
              </p:cNvSpPr>
              <p:nvPr/>
            </p:nvSpPr>
            <p:spPr bwMode="auto">
              <a:xfrm>
                <a:off x="3258040" y="2671922"/>
                <a:ext cx="52693" cy="53918"/>
              </a:xfrm>
              <a:custGeom>
                <a:avLst/>
                <a:gdLst>
                  <a:gd name="T0" fmla="*/ 8 w 12"/>
                  <a:gd name="T1" fmla="*/ 0 h 12"/>
                  <a:gd name="T2" fmla="*/ 6 w 12"/>
                  <a:gd name="T3" fmla="*/ 0 h 12"/>
                  <a:gd name="T4" fmla="*/ 1 w 12"/>
                  <a:gd name="T5" fmla="*/ 5 h 12"/>
                  <a:gd name="T6" fmla="*/ 1 w 12"/>
                  <a:gd name="T7" fmla="*/ 6 h 12"/>
                  <a:gd name="T8" fmla="*/ 1 w 12"/>
                  <a:gd name="T9" fmla="*/ 6 h 12"/>
                  <a:gd name="T10" fmla="*/ 5 w 12"/>
                  <a:gd name="T11" fmla="*/ 12 h 12"/>
                  <a:gd name="T12" fmla="*/ 6 w 12"/>
                  <a:gd name="T13" fmla="*/ 12 h 12"/>
                  <a:gd name="T14" fmla="*/ 6 w 12"/>
                  <a:gd name="T15" fmla="*/ 12 h 12"/>
                  <a:gd name="T16" fmla="*/ 12 w 12"/>
                  <a:gd name="T17" fmla="*/ 7 h 12"/>
                  <a:gd name="T18" fmla="*/ 12 w 12"/>
                  <a:gd name="T19" fmla="*/ 7 h 12"/>
                  <a:gd name="T20" fmla="*/ 8 w 12"/>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2">
                    <a:moveTo>
                      <a:pt x="8" y="0"/>
                    </a:moveTo>
                    <a:cubicBezTo>
                      <a:pt x="7" y="0"/>
                      <a:pt x="7" y="0"/>
                      <a:pt x="6" y="0"/>
                    </a:cubicBezTo>
                    <a:cubicBezTo>
                      <a:pt x="4" y="0"/>
                      <a:pt x="1" y="2"/>
                      <a:pt x="1" y="5"/>
                    </a:cubicBezTo>
                    <a:cubicBezTo>
                      <a:pt x="1" y="5"/>
                      <a:pt x="1" y="5"/>
                      <a:pt x="1" y="6"/>
                    </a:cubicBezTo>
                    <a:cubicBezTo>
                      <a:pt x="1" y="6"/>
                      <a:pt x="1" y="6"/>
                      <a:pt x="1" y="6"/>
                    </a:cubicBezTo>
                    <a:cubicBezTo>
                      <a:pt x="0" y="8"/>
                      <a:pt x="2" y="11"/>
                      <a:pt x="5" y="12"/>
                    </a:cubicBezTo>
                    <a:cubicBezTo>
                      <a:pt x="5" y="12"/>
                      <a:pt x="5" y="12"/>
                      <a:pt x="6" y="12"/>
                    </a:cubicBezTo>
                    <a:cubicBezTo>
                      <a:pt x="6" y="12"/>
                      <a:pt x="6" y="12"/>
                      <a:pt x="6" y="12"/>
                    </a:cubicBezTo>
                    <a:cubicBezTo>
                      <a:pt x="9" y="12"/>
                      <a:pt x="11" y="10"/>
                      <a:pt x="12" y="7"/>
                    </a:cubicBezTo>
                    <a:cubicBezTo>
                      <a:pt x="12" y="7"/>
                      <a:pt x="12" y="7"/>
                      <a:pt x="12" y="7"/>
                    </a:cubicBezTo>
                    <a:cubicBezTo>
                      <a:pt x="12" y="4"/>
                      <a:pt x="11" y="1"/>
                      <a:pt x="8"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8" name="Freeform: Shape 266">
                <a:extLst>
                  <a:ext uri="{FF2B5EF4-FFF2-40B4-BE49-F238E27FC236}">
                    <a16:creationId xmlns:a16="http://schemas.microsoft.com/office/drawing/2014/main" id="{CED25A59-E94B-3556-CFEA-7FB41538A617}"/>
                  </a:ext>
                </a:extLst>
              </p:cNvPr>
              <p:cNvSpPr>
                <a:spLocks noGrp="1" noRot="1" noMove="1" noResize="1" noEditPoints="1" noAdjustHandles="1" noChangeArrowheads="1" noChangeShapeType="1"/>
              </p:cNvSpPr>
              <p:nvPr/>
            </p:nvSpPr>
            <p:spPr bwMode="auto">
              <a:xfrm>
                <a:off x="3213925" y="2814070"/>
                <a:ext cx="220574" cy="180136"/>
              </a:xfrm>
              <a:custGeom>
                <a:avLst/>
                <a:gdLst>
                  <a:gd name="T0" fmla="*/ 9 w 50"/>
                  <a:gd name="T1" fmla="*/ 41 h 41"/>
                  <a:gd name="T2" fmla="*/ 39 w 50"/>
                  <a:gd name="T3" fmla="*/ 41 h 41"/>
                  <a:gd name="T4" fmla="*/ 50 w 50"/>
                  <a:gd name="T5" fmla="*/ 0 h 41"/>
                  <a:gd name="T6" fmla="*/ 41 w 50"/>
                  <a:gd name="T7" fmla="*/ 0 h 41"/>
                  <a:gd name="T8" fmla="*/ 31 w 50"/>
                  <a:gd name="T9" fmla="*/ 0 h 41"/>
                  <a:gd name="T10" fmla="*/ 0 w 50"/>
                  <a:gd name="T11" fmla="*/ 0 h 41"/>
                  <a:gd name="T12" fmla="*/ 9 w 50"/>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50" h="41">
                    <a:moveTo>
                      <a:pt x="9" y="41"/>
                    </a:moveTo>
                    <a:cubicBezTo>
                      <a:pt x="39" y="41"/>
                      <a:pt x="39" y="41"/>
                      <a:pt x="39" y="41"/>
                    </a:cubicBezTo>
                    <a:cubicBezTo>
                      <a:pt x="50" y="0"/>
                      <a:pt x="50" y="0"/>
                      <a:pt x="50" y="0"/>
                    </a:cubicBezTo>
                    <a:cubicBezTo>
                      <a:pt x="41" y="0"/>
                      <a:pt x="41" y="0"/>
                      <a:pt x="41" y="0"/>
                    </a:cubicBezTo>
                    <a:cubicBezTo>
                      <a:pt x="31" y="0"/>
                      <a:pt x="31" y="0"/>
                      <a:pt x="31" y="0"/>
                    </a:cubicBezTo>
                    <a:cubicBezTo>
                      <a:pt x="0" y="0"/>
                      <a:pt x="0" y="0"/>
                      <a:pt x="0" y="0"/>
                    </a:cubicBezTo>
                    <a:cubicBezTo>
                      <a:pt x="2" y="14"/>
                      <a:pt x="5" y="28"/>
                      <a:pt x="9" y="4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9" name="Freeform: Shape 267">
                <a:extLst>
                  <a:ext uri="{FF2B5EF4-FFF2-40B4-BE49-F238E27FC236}">
                    <a16:creationId xmlns:a16="http://schemas.microsoft.com/office/drawing/2014/main" id="{FCDA62FF-2141-F078-5576-236D48B1D220}"/>
                  </a:ext>
                </a:extLst>
              </p:cNvPr>
              <p:cNvSpPr>
                <a:spLocks noGrp="1" noRot="1" noMove="1" noResize="1" noEditPoints="1" noAdjustHandles="1" noChangeArrowheads="1" noChangeShapeType="1"/>
              </p:cNvSpPr>
              <p:nvPr/>
            </p:nvSpPr>
            <p:spPr bwMode="auto">
              <a:xfrm>
                <a:off x="5735824" y="2010199"/>
                <a:ext cx="88230" cy="88230"/>
              </a:xfrm>
              <a:custGeom>
                <a:avLst/>
                <a:gdLst>
                  <a:gd name="T0" fmla="*/ 17 w 20"/>
                  <a:gd name="T1" fmla="*/ 0 h 20"/>
                  <a:gd name="T2" fmla="*/ 9 w 20"/>
                  <a:gd name="T3" fmla="*/ 0 h 20"/>
                  <a:gd name="T4" fmla="*/ 0 w 20"/>
                  <a:gd name="T5" fmla="*/ 9 h 20"/>
                  <a:gd name="T6" fmla="*/ 0 w 20"/>
                  <a:gd name="T7" fmla="*/ 20 h 20"/>
                  <a:gd name="T8" fmla="*/ 7 w 20"/>
                  <a:gd name="T9" fmla="*/ 20 h 20"/>
                  <a:gd name="T10" fmla="*/ 7 w 20"/>
                  <a:gd name="T11" fmla="*/ 9 h 20"/>
                  <a:gd name="T12" fmla="*/ 9 w 20"/>
                  <a:gd name="T13" fmla="*/ 7 h 20"/>
                  <a:gd name="T14" fmla="*/ 20 w 20"/>
                  <a:gd name="T15" fmla="*/ 7 h 20"/>
                  <a:gd name="T16" fmla="*/ 17 w 20"/>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0">
                    <a:moveTo>
                      <a:pt x="17" y="0"/>
                    </a:moveTo>
                    <a:cubicBezTo>
                      <a:pt x="9" y="0"/>
                      <a:pt x="9" y="0"/>
                      <a:pt x="9" y="0"/>
                    </a:cubicBezTo>
                    <a:cubicBezTo>
                      <a:pt x="4" y="0"/>
                      <a:pt x="0" y="4"/>
                      <a:pt x="0" y="9"/>
                    </a:cubicBezTo>
                    <a:cubicBezTo>
                      <a:pt x="0" y="20"/>
                      <a:pt x="0" y="20"/>
                      <a:pt x="0" y="20"/>
                    </a:cubicBezTo>
                    <a:cubicBezTo>
                      <a:pt x="7" y="20"/>
                      <a:pt x="7" y="20"/>
                      <a:pt x="7" y="20"/>
                    </a:cubicBezTo>
                    <a:cubicBezTo>
                      <a:pt x="7" y="9"/>
                      <a:pt x="7" y="9"/>
                      <a:pt x="7" y="9"/>
                    </a:cubicBezTo>
                    <a:cubicBezTo>
                      <a:pt x="7" y="8"/>
                      <a:pt x="8" y="7"/>
                      <a:pt x="9" y="7"/>
                    </a:cubicBezTo>
                    <a:cubicBezTo>
                      <a:pt x="20" y="7"/>
                      <a:pt x="20" y="7"/>
                      <a:pt x="20" y="7"/>
                    </a:cubicBezTo>
                    <a:cubicBezTo>
                      <a:pt x="19" y="4"/>
                      <a:pt x="18" y="2"/>
                      <a:pt x="17"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0" name="Freeform: Shape 268">
                <a:extLst>
                  <a:ext uri="{FF2B5EF4-FFF2-40B4-BE49-F238E27FC236}">
                    <a16:creationId xmlns:a16="http://schemas.microsoft.com/office/drawing/2014/main" id="{DA7B0BFC-B180-796B-215C-9F8A1FB80519}"/>
                  </a:ext>
                </a:extLst>
              </p:cNvPr>
              <p:cNvSpPr>
                <a:spLocks noGrp="1" noRot="1" noMove="1" noResize="1" noEditPoints="1" noAdjustHandles="1" noChangeArrowheads="1" noChangeShapeType="1"/>
              </p:cNvSpPr>
              <p:nvPr/>
            </p:nvSpPr>
            <p:spPr bwMode="auto">
              <a:xfrm>
                <a:off x="5708865" y="2142544"/>
                <a:ext cx="198517" cy="149500"/>
              </a:xfrm>
              <a:custGeom>
                <a:avLst/>
                <a:gdLst>
                  <a:gd name="T0" fmla="*/ 35 w 45"/>
                  <a:gd name="T1" fmla="*/ 0 h 34"/>
                  <a:gd name="T2" fmla="*/ 29 w 45"/>
                  <a:gd name="T3" fmla="*/ 0 h 34"/>
                  <a:gd name="T4" fmla="*/ 29 w 45"/>
                  <a:gd name="T5" fmla="*/ 9 h 34"/>
                  <a:gd name="T6" fmla="*/ 34 w 45"/>
                  <a:gd name="T7" fmla="*/ 15 h 34"/>
                  <a:gd name="T8" fmla="*/ 31 w 45"/>
                  <a:gd name="T9" fmla="*/ 19 h 34"/>
                  <a:gd name="T10" fmla="*/ 31 w 45"/>
                  <a:gd name="T11" fmla="*/ 19 h 34"/>
                  <a:gd name="T12" fmla="*/ 31 w 45"/>
                  <a:gd name="T13" fmla="*/ 27 h 34"/>
                  <a:gd name="T14" fmla="*/ 29 w 45"/>
                  <a:gd name="T15" fmla="*/ 27 h 34"/>
                  <a:gd name="T16" fmla="*/ 29 w 45"/>
                  <a:gd name="T17" fmla="*/ 34 h 34"/>
                  <a:gd name="T18" fmla="*/ 45 w 45"/>
                  <a:gd name="T19" fmla="*/ 34 h 34"/>
                  <a:gd name="T20" fmla="*/ 35 w 45"/>
                  <a:gd name="T21" fmla="*/ 0 h 34"/>
                  <a:gd name="T22" fmla="*/ 29 w 45"/>
                  <a:gd name="T23" fmla="*/ 0 h 34"/>
                  <a:gd name="T24" fmla="*/ 0 w 45"/>
                  <a:gd name="T25" fmla="*/ 0 h 34"/>
                  <a:gd name="T26" fmla="*/ 0 w 45"/>
                  <a:gd name="T27" fmla="*/ 34 h 34"/>
                  <a:gd name="T28" fmla="*/ 29 w 45"/>
                  <a:gd name="T29" fmla="*/ 34 h 34"/>
                  <a:gd name="T30" fmla="*/ 29 w 45"/>
                  <a:gd name="T31" fmla="*/ 27 h 34"/>
                  <a:gd name="T32" fmla="*/ 27 w 45"/>
                  <a:gd name="T33" fmla="*/ 27 h 34"/>
                  <a:gd name="T34" fmla="*/ 27 w 45"/>
                  <a:gd name="T35" fmla="*/ 19 h 34"/>
                  <a:gd name="T36" fmla="*/ 24 w 45"/>
                  <a:gd name="T37" fmla="*/ 15 h 34"/>
                  <a:gd name="T38" fmla="*/ 29 w 45"/>
                  <a:gd name="T39" fmla="*/ 9 h 34"/>
                  <a:gd name="T40" fmla="*/ 29 w 45"/>
                  <a:gd name="T41" fmla="*/ 9 h 34"/>
                  <a:gd name="T42" fmla="*/ 29 w 45"/>
                  <a:gd name="T4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34">
                    <a:moveTo>
                      <a:pt x="35" y="0"/>
                    </a:moveTo>
                    <a:cubicBezTo>
                      <a:pt x="29" y="0"/>
                      <a:pt x="29" y="0"/>
                      <a:pt x="29" y="0"/>
                    </a:cubicBezTo>
                    <a:cubicBezTo>
                      <a:pt x="29" y="9"/>
                      <a:pt x="29" y="9"/>
                      <a:pt x="29" y="9"/>
                    </a:cubicBezTo>
                    <a:cubicBezTo>
                      <a:pt x="32" y="9"/>
                      <a:pt x="34" y="12"/>
                      <a:pt x="34" y="15"/>
                    </a:cubicBezTo>
                    <a:cubicBezTo>
                      <a:pt x="34" y="17"/>
                      <a:pt x="33" y="19"/>
                      <a:pt x="31" y="19"/>
                    </a:cubicBezTo>
                    <a:cubicBezTo>
                      <a:pt x="31" y="19"/>
                      <a:pt x="31" y="19"/>
                      <a:pt x="31" y="19"/>
                    </a:cubicBezTo>
                    <a:cubicBezTo>
                      <a:pt x="31" y="27"/>
                      <a:pt x="31" y="27"/>
                      <a:pt x="31" y="27"/>
                    </a:cubicBezTo>
                    <a:cubicBezTo>
                      <a:pt x="29" y="27"/>
                      <a:pt x="29" y="27"/>
                      <a:pt x="29" y="27"/>
                    </a:cubicBezTo>
                    <a:cubicBezTo>
                      <a:pt x="29" y="34"/>
                      <a:pt x="29" y="34"/>
                      <a:pt x="29" y="34"/>
                    </a:cubicBezTo>
                    <a:cubicBezTo>
                      <a:pt x="45" y="34"/>
                      <a:pt x="45" y="34"/>
                      <a:pt x="45" y="34"/>
                    </a:cubicBezTo>
                    <a:cubicBezTo>
                      <a:pt x="42" y="22"/>
                      <a:pt x="39" y="11"/>
                      <a:pt x="35" y="0"/>
                    </a:cubicBezTo>
                    <a:close/>
                    <a:moveTo>
                      <a:pt x="29" y="0"/>
                    </a:moveTo>
                    <a:cubicBezTo>
                      <a:pt x="0" y="0"/>
                      <a:pt x="0" y="0"/>
                      <a:pt x="0" y="0"/>
                    </a:cubicBezTo>
                    <a:cubicBezTo>
                      <a:pt x="0" y="34"/>
                      <a:pt x="0" y="34"/>
                      <a:pt x="0" y="34"/>
                    </a:cubicBezTo>
                    <a:cubicBezTo>
                      <a:pt x="29" y="34"/>
                      <a:pt x="29" y="34"/>
                      <a:pt x="29" y="34"/>
                    </a:cubicBezTo>
                    <a:cubicBezTo>
                      <a:pt x="29" y="27"/>
                      <a:pt x="29" y="27"/>
                      <a:pt x="29" y="27"/>
                    </a:cubicBezTo>
                    <a:cubicBezTo>
                      <a:pt x="27" y="27"/>
                      <a:pt x="27" y="27"/>
                      <a:pt x="27" y="27"/>
                    </a:cubicBezTo>
                    <a:cubicBezTo>
                      <a:pt x="27" y="19"/>
                      <a:pt x="27" y="19"/>
                      <a:pt x="27" y="19"/>
                    </a:cubicBezTo>
                    <a:cubicBezTo>
                      <a:pt x="25" y="19"/>
                      <a:pt x="24" y="17"/>
                      <a:pt x="24" y="15"/>
                    </a:cubicBezTo>
                    <a:cubicBezTo>
                      <a:pt x="24" y="12"/>
                      <a:pt x="26" y="9"/>
                      <a:pt x="29" y="9"/>
                    </a:cubicBezTo>
                    <a:cubicBezTo>
                      <a:pt x="29" y="9"/>
                      <a:pt x="29" y="9"/>
                      <a:pt x="29" y="9"/>
                    </a:cubicBezTo>
                    <a:lnTo>
                      <a:pt x="29"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1" name="Freeform: Shape 269">
                <a:extLst>
                  <a:ext uri="{FF2B5EF4-FFF2-40B4-BE49-F238E27FC236}">
                    <a16:creationId xmlns:a16="http://schemas.microsoft.com/office/drawing/2014/main" id="{C8D6EC96-ACF6-A4DB-4A13-E24B5F794CC5}"/>
                  </a:ext>
                </a:extLst>
              </p:cNvPr>
              <p:cNvSpPr>
                <a:spLocks noGrp="1" noRot="1" noMove="1" noResize="1" noEditPoints="1" noAdjustHandles="1" noChangeArrowheads="1" noChangeShapeType="1"/>
              </p:cNvSpPr>
              <p:nvPr/>
            </p:nvSpPr>
            <p:spPr bwMode="auto">
              <a:xfrm>
                <a:off x="4269005" y="1537190"/>
                <a:ext cx="155627" cy="66172"/>
              </a:xfrm>
              <a:custGeom>
                <a:avLst/>
                <a:gdLst>
                  <a:gd name="T0" fmla="*/ 0 w 127"/>
                  <a:gd name="T1" fmla="*/ 29 h 54"/>
                  <a:gd name="T2" fmla="*/ 51 w 127"/>
                  <a:gd name="T3" fmla="*/ 54 h 54"/>
                  <a:gd name="T4" fmla="*/ 127 w 127"/>
                  <a:gd name="T5" fmla="*/ 54 h 54"/>
                  <a:gd name="T6" fmla="*/ 15 w 127"/>
                  <a:gd name="T7" fmla="*/ 0 h 54"/>
                  <a:gd name="T8" fmla="*/ 0 w 127"/>
                  <a:gd name="T9" fmla="*/ 29 h 54"/>
                </a:gdLst>
                <a:ahLst/>
                <a:cxnLst>
                  <a:cxn ang="0">
                    <a:pos x="T0" y="T1"/>
                  </a:cxn>
                  <a:cxn ang="0">
                    <a:pos x="T2" y="T3"/>
                  </a:cxn>
                  <a:cxn ang="0">
                    <a:pos x="T4" y="T5"/>
                  </a:cxn>
                  <a:cxn ang="0">
                    <a:pos x="T6" y="T7"/>
                  </a:cxn>
                  <a:cxn ang="0">
                    <a:pos x="T8" y="T9"/>
                  </a:cxn>
                </a:cxnLst>
                <a:rect l="0" t="0" r="r" b="b"/>
                <a:pathLst>
                  <a:path w="127" h="54">
                    <a:moveTo>
                      <a:pt x="0" y="29"/>
                    </a:moveTo>
                    <a:lnTo>
                      <a:pt x="51" y="54"/>
                    </a:lnTo>
                    <a:lnTo>
                      <a:pt x="127" y="54"/>
                    </a:lnTo>
                    <a:lnTo>
                      <a:pt x="15"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2" name="Freeform: Shape 270">
                <a:extLst>
                  <a:ext uri="{FF2B5EF4-FFF2-40B4-BE49-F238E27FC236}">
                    <a16:creationId xmlns:a16="http://schemas.microsoft.com/office/drawing/2014/main" id="{AA6BB5FA-8339-282E-680A-A184EDAF8392}"/>
                  </a:ext>
                </a:extLst>
              </p:cNvPr>
              <p:cNvSpPr>
                <a:spLocks noGrp="1" noRot="1" noMove="1" noResize="1" noEditPoints="1" noAdjustHandles="1" noChangeArrowheads="1" noChangeShapeType="1"/>
              </p:cNvSpPr>
              <p:nvPr/>
            </p:nvSpPr>
            <p:spPr bwMode="auto">
              <a:xfrm>
                <a:off x="4269005" y="1611940"/>
                <a:ext cx="376202" cy="189939"/>
              </a:xfrm>
              <a:custGeom>
                <a:avLst/>
                <a:gdLst>
                  <a:gd name="T0" fmla="*/ 123 w 307"/>
                  <a:gd name="T1" fmla="*/ 155 h 155"/>
                  <a:gd name="T2" fmla="*/ 245 w 307"/>
                  <a:gd name="T3" fmla="*/ 155 h 155"/>
                  <a:gd name="T4" fmla="*/ 245 w 307"/>
                  <a:gd name="T5" fmla="*/ 123 h 155"/>
                  <a:gd name="T6" fmla="*/ 307 w 307"/>
                  <a:gd name="T7" fmla="*/ 123 h 155"/>
                  <a:gd name="T8" fmla="*/ 307 w 307"/>
                  <a:gd name="T9" fmla="*/ 33 h 155"/>
                  <a:gd name="T10" fmla="*/ 245 w 307"/>
                  <a:gd name="T11" fmla="*/ 33 h 155"/>
                  <a:gd name="T12" fmla="*/ 245 w 307"/>
                  <a:gd name="T13" fmla="*/ 0 h 155"/>
                  <a:gd name="T14" fmla="*/ 145 w 307"/>
                  <a:gd name="T15" fmla="*/ 0 h 155"/>
                  <a:gd name="T16" fmla="*/ 123 w 307"/>
                  <a:gd name="T17" fmla="*/ 0 h 155"/>
                  <a:gd name="T18" fmla="*/ 123 w 307"/>
                  <a:gd name="T19" fmla="*/ 62 h 155"/>
                  <a:gd name="T20" fmla="*/ 184 w 307"/>
                  <a:gd name="T21" fmla="*/ 62 h 155"/>
                  <a:gd name="T22" fmla="*/ 184 w 307"/>
                  <a:gd name="T23" fmla="*/ 94 h 155"/>
                  <a:gd name="T24" fmla="*/ 123 w 307"/>
                  <a:gd name="T25" fmla="*/ 94 h 155"/>
                  <a:gd name="T26" fmla="*/ 123 w 307"/>
                  <a:gd name="T27" fmla="*/ 155 h 155"/>
                  <a:gd name="T28" fmla="*/ 0 w 307"/>
                  <a:gd name="T29" fmla="*/ 155 h 155"/>
                  <a:gd name="T30" fmla="*/ 123 w 307"/>
                  <a:gd name="T31" fmla="*/ 155 h 155"/>
                  <a:gd name="T32" fmla="*/ 123 w 307"/>
                  <a:gd name="T33" fmla="*/ 94 h 155"/>
                  <a:gd name="T34" fmla="*/ 62 w 307"/>
                  <a:gd name="T35" fmla="*/ 94 h 155"/>
                  <a:gd name="T36" fmla="*/ 62 w 307"/>
                  <a:gd name="T37" fmla="*/ 62 h 155"/>
                  <a:gd name="T38" fmla="*/ 62 w 307"/>
                  <a:gd name="T39" fmla="*/ 62 h 155"/>
                  <a:gd name="T40" fmla="*/ 123 w 307"/>
                  <a:gd name="T41" fmla="*/ 62 h 155"/>
                  <a:gd name="T42" fmla="*/ 123 w 307"/>
                  <a:gd name="T43" fmla="*/ 0 h 155"/>
                  <a:gd name="T44" fmla="*/ 65 w 307"/>
                  <a:gd name="T45" fmla="*/ 0 h 155"/>
                  <a:gd name="T46" fmla="*/ 0 w 307"/>
                  <a:gd name="T47" fmla="*/ 0 h 155"/>
                  <a:gd name="T48" fmla="*/ 0 w 307"/>
                  <a:gd name="T49"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155">
                    <a:moveTo>
                      <a:pt x="123" y="155"/>
                    </a:moveTo>
                    <a:lnTo>
                      <a:pt x="245" y="155"/>
                    </a:lnTo>
                    <a:lnTo>
                      <a:pt x="245" y="123"/>
                    </a:lnTo>
                    <a:lnTo>
                      <a:pt x="307" y="123"/>
                    </a:lnTo>
                    <a:lnTo>
                      <a:pt x="307" y="33"/>
                    </a:lnTo>
                    <a:lnTo>
                      <a:pt x="245" y="33"/>
                    </a:lnTo>
                    <a:lnTo>
                      <a:pt x="245" y="0"/>
                    </a:lnTo>
                    <a:lnTo>
                      <a:pt x="145" y="0"/>
                    </a:lnTo>
                    <a:lnTo>
                      <a:pt x="123" y="0"/>
                    </a:lnTo>
                    <a:lnTo>
                      <a:pt x="123" y="62"/>
                    </a:lnTo>
                    <a:lnTo>
                      <a:pt x="184" y="62"/>
                    </a:lnTo>
                    <a:lnTo>
                      <a:pt x="184" y="94"/>
                    </a:lnTo>
                    <a:lnTo>
                      <a:pt x="123" y="94"/>
                    </a:lnTo>
                    <a:lnTo>
                      <a:pt x="123" y="155"/>
                    </a:lnTo>
                    <a:close/>
                    <a:moveTo>
                      <a:pt x="0" y="155"/>
                    </a:moveTo>
                    <a:lnTo>
                      <a:pt x="123" y="155"/>
                    </a:lnTo>
                    <a:lnTo>
                      <a:pt x="123" y="94"/>
                    </a:lnTo>
                    <a:lnTo>
                      <a:pt x="62" y="94"/>
                    </a:lnTo>
                    <a:lnTo>
                      <a:pt x="62" y="62"/>
                    </a:lnTo>
                    <a:lnTo>
                      <a:pt x="62" y="62"/>
                    </a:lnTo>
                    <a:lnTo>
                      <a:pt x="123" y="62"/>
                    </a:lnTo>
                    <a:lnTo>
                      <a:pt x="123" y="0"/>
                    </a:lnTo>
                    <a:lnTo>
                      <a:pt x="65" y="0"/>
                    </a:lnTo>
                    <a:lnTo>
                      <a:pt x="0" y="0"/>
                    </a:ln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3" name="Freeform: Shape 271">
                <a:extLst>
                  <a:ext uri="{FF2B5EF4-FFF2-40B4-BE49-F238E27FC236}">
                    <a16:creationId xmlns:a16="http://schemas.microsoft.com/office/drawing/2014/main" id="{4E1309A6-1786-2D8F-1DBB-733B6BE54E51}"/>
                  </a:ext>
                </a:extLst>
              </p:cNvPr>
              <p:cNvSpPr>
                <a:spLocks noGrp="1" noRot="1" noMove="1" noResize="1" noEditPoints="1" noAdjustHandles="1" noChangeArrowheads="1" noChangeShapeType="1"/>
              </p:cNvSpPr>
              <p:nvPr/>
            </p:nvSpPr>
            <p:spPr bwMode="auto">
              <a:xfrm>
                <a:off x="3637918" y="1788400"/>
                <a:ext cx="84553" cy="142148"/>
              </a:xfrm>
              <a:custGeom>
                <a:avLst/>
                <a:gdLst>
                  <a:gd name="T0" fmla="*/ 0 w 19"/>
                  <a:gd name="T1" fmla="*/ 22 h 32"/>
                  <a:gd name="T2" fmla="*/ 0 w 19"/>
                  <a:gd name="T3" fmla="*/ 27 h 32"/>
                  <a:gd name="T4" fmla="*/ 6 w 19"/>
                  <a:gd name="T5" fmla="*/ 32 h 32"/>
                  <a:gd name="T6" fmla="*/ 14 w 19"/>
                  <a:gd name="T7" fmla="*/ 32 h 32"/>
                  <a:gd name="T8" fmla="*/ 19 w 19"/>
                  <a:gd name="T9" fmla="*/ 27 h 32"/>
                  <a:gd name="T10" fmla="*/ 19 w 19"/>
                  <a:gd name="T11" fmla="*/ 22 h 32"/>
                  <a:gd name="T12" fmla="*/ 12 w 19"/>
                  <a:gd name="T13" fmla="*/ 22 h 32"/>
                  <a:gd name="T14" fmla="*/ 12 w 19"/>
                  <a:gd name="T15" fmla="*/ 18 h 32"/>
                  <a:gd name="T16" fmla="*/ 19 w 19"/>
                  <a:gd name="T17" fmla="*/ 18 h 32"/>
                  <a:gd name="T18" fmla="*/ 19 w 19"/>
                  <a:gd name="T19" fmla="*/ 12 h 32"/>
                  <a:gd name="T20" fmla="*/ 12 w 19"/>
                  <a:gd name="T21" fmla="*/ 12 h 32"/>
                  <a:gd name="T22" fmla="*/ 12 w 19"/>
                  <a:gd name="T23" fmla="*/ 8 h 32"/>
                  <a:gd name="T24" fmla="*/ 19 w 19"/>
                  <a:gd name="T25" fmla="*/ 8 h 32"/>
                  <a:gd name="T26" fmla="*/ 19 w 19"/>
                  <a:gd name="T27" fmla="*/ 6 h 32"/>
                  <a:gd name="T28" fmla="*/ 14 w 19"/>
                  <a:gd name="T29" fmla="*/ 0 h 32"/>
                  <a:gd name="T30" fmla="*/ 6 w 19"/>
                  <a:gd name="T31" fmla="*/ 0 h 32"/>
                  <a:gd name="T32" fmla="*/ 0 w 19"/>
                  <a:gd name="T33" fmla="*/ 6 h 32"/>
                  <a:gd name="T34" fmla="*/ 0 w 19"/>
                  <a:gd name="T35" fmla="*/ 8 h 32"/>
                  <a:gd name="T36" fmla="*/ 7 w 19"/>
                  <a:gd name="T37" fmla="*/ 8 h 32"/>
                  <a:gd name="T38" fmla="*/ 7 w 19"/>
                  <a:gd name="T39" fmla="*/ 12 h 32"/>
                  <a:gd name="T40" fmla="*/ 0 w 19"/>
                  <a:gd name="T41" fmla="*/ 12 h 32"/>
                  <a:gd name="T42" fmla="*/ 0 w 19"/>
                  <a:gd name="T43" fmla="*/ 18 h 32"/>
                  <a:gd name="T44" fmla="*/ 7 w 19"/>
                  <a:gd name="T45" fmla="*/ 18 h 32"/>
                  <a:gd name="T46" fmla="*/ 7 w 19"/>
                  <a:gd name="T47" fmla="*/ 22 h 32"/>
                  <a:gd name="T48" fmla="*/ 0 w 19"/>
                  <a:gd name="T49"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2">
                    <a:moveTo>
                      <a:pt x="0" y="22"/>
                    </a:moveTo>
                    <a:cubicBezTo>
                      <a:pt x="0" y="27"/>
                      <a:pt x="0" y="27"/>
                      <a:pt x="0" y="27"/>
                    </a:cubicBezTo>
                    <a:cubicBezTo>
                      <a:pt x="0" y="30"/>
                      <a:pt x="3" y="32"/>
                      <a:pt x="6" y="32"/>
                    </a:cubicBezTo>
                    <a:cubicBezTo>
                      <a:pt x="14" y="32"/>
                      <a:pt x="14" y="32"/>
                      <a:pt x="14" y="32"/>
                    </a:cubicBezTo>
                    <a:cubicBezTo>
                      <a:pt x="17" y="32"/>
                      <a:pt x="19" y="30"/>
                      <a:pt x="19" y="27"/>
                    </a:cubicBezTo>
                    <a:cubicBezTo>
                      <a:pt x="19" y="22"/>
                      <a:pt x="19" y="22"/>
                      <a:pt x="19" y="22"/>
                    </a:cubicBezTo>
                    <a:cubicBezTo>
                      <a:pt x="12" y="22"/>
                      <a:pt x="12" y="22"/>
                      <a:pt x="12" y="22"/>
                    </a:cubicBezTo>
                    <a:cubicBezTo>
                      <a:pt x="12" y="18"/>
                      <a:pt x="12" y="18"/>
                      <a:pt x="12" y="18"/>
                    </a:cubicBezTo>
                    <a:cubicBezTo>
                      <a:pt x="19" y="18"/>
                      <a:pt x="19" y="18"/>
                      <a:pt x="19" y="18"/>
                    </a:cubicBezTo>
                    <a:cubicBezTo>
                      <a:pt x="19" y="12"/>
                      <a:pt x="19" y="12"/>
                      <a:pt x="19" y="12"/>
                    </a:cubicBezTo>
                    <a:cubicBezTo>
                      <a:pt x="12" y="12"/>
                      <a:pt x="12" y="12"/>
                      <a:pt x="12" y="12"/>
                    </a:cubicBezTo>
                    <a:cubicBezTo>
                      <a:pt x="12" y="8"/>
                      <a:pt x="12" y="8"/>
                      <a:pt x="12" y="8"/>
                    </a:cubicBezTo>
                    <a:cubicBezTo>
                      <a:pt x="19" y="8"/>
                      <a:pt x="19" y="8"/>
                      <a:pt x="19" y="8"/>
                    </a:cubicBezTo>
                    <a:cubicBezTo>
                      <a:pt x="19" y="6"/>
                      <a:pt x="19" y="6"/>
                      <a:pt x="19" y="6"/>
                    </a:cubicBezTo>
                    <a:cubicBezTo>
                      <a:pt x="19" y="3"/>
                      <a:pt x="17" y="0"/>
                      <a:pt x="14" y="0"/>
                    </a:cubicBezTo>
                    <a:cubicBezTo>
                      <a:pt x="6" y="0"/>
                      <a:pt x="6" y="0"/>
                      <a:pt x="6" y="0"/>
                    </a:cubicBezTo>
                    <a:cubicBezTo>
                      <a:pt x="3" y="0"/>
                      <a:pt x="0" y="3"/>
                      <a:pt x="0" y="6"/>
                    </a:cubicBezTo>
                    <a:cubicBezTo>
                      <a:pt x="0" y="8"/>
                      <a:pt x="0" y="8"/>
                      <a:pt x="0" y="8"/>
                    </a:cubicBezTo>
                    <a:cubicBezTo>
                      <a:pt x="7" y="8"/>
                      <a:pt x="7" y="8"/>
                      <a:pt x="7" y="8"/>
                    </a:cubicBezTo>
                    <a:cubicBezTo>
                      <a:pt x="7" y="12"/>
                      <a:pt x="7" y="12"/>
                      <a:pt x="7" y="12"/>
                    </a:cubicBezTo>
                    <a:cubicBezTo>
                      <a:pt x="0" y="12"/>
                      <a:pt x="0" y="12"/>
                      <a:pt x="0" y="12"/>
                    </a:cubicBezTo>
                    <a:cubicBezTo>
                      <a:pt x="0" y="18"/>
                      <a:pt x="0" y="18"/>
                      <a:pt x="0" y="18"/>
                    </a:cubicBezTo>
                    <a:cubicBezTo>
                      <a:pt x="7" y="18"/>
                      <a:pt x="7" y="18"/>
                      <a:pt x="7" y="18"/>
                    </a:cubicBezTo>
                    <a:cubicBezTo>
                      <a:pt x="7" y="22"/>
                      <a:pt x="7" y="22"/>
                      <a:pt x="7" y="22"/>
                    </a:cubicBez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4" name="Freeform: Shape 272">
                <a:extLst>
                  <a:ext uri="{FF2B5EF4-FFF2-40B4-BE49-F238E27FC236}">
                    <a16:creationId xmlns:a16="http://schemas.microsoft.com/office/drawing/2014/main" id="{50A7ADB4-BCD0-0CED-DBBA-91BDDB42A093}"/>
                  </a:ext>
                </a:extLst>
              </p:cNvPr>
              <p:cNvSpPr>
                <a:spLocks noGrp="1" noRot="1" noMove="1" noResize="1" noEditPoints="1" noAdjustHandles="1" noChangeArrowheads="1" noChangeShapeType="1"/>
              </p:cNvSpPr>
              <p:nvPr/>
            </p:nvSpPr>
            <p:spPr bwMode="auto">
              <a:xfrm>
                <a:off x="3615860" y="1917068"/>
                <a:ext cx="132345" cy="83328"/>
              </a:xfrm>
              <a:custGeom>
                <a:avLst/>
                <a:gdLst>
                  <a:gd name="T0" fmla="*/ 0 w 30"/>
                  <a:gd name="T1" fmla="*/ 0 h 19"/>
                  <a:gd name="T2" fmla="*/ 10 w 30"/>
                  <a:gd name="T3" fmla="*/ 9 h 19"/>
                  <a:gd name="T4" fmla="*/ 13 w 30"/>
                  <a:gd name="T5" fmla="*/ 9 h 19"/>
                  <a:gd name="T6" fmla="*/ 13 w 30"/>
                  <a:gd name="T7" fmla="*/ 15 h 19"/>
                  <a:gd name="T8" fmla="*/ 9 w 30"/>
                  <a:gd name="T9" fmla="*/ 15 h 19"/>
                  <a:gd name="T10" fmla="*/ 9 w 30"/>
                  <a:gd name="T11" fmla="*/ 19 h 19"/>
                  <a:gd name="T12" fmla="*/ 21 w 30"/>
                  <a:gd name="T13" fmla="*/ 19 h 19"/>
                  <a:gd name="T14" fmla="*/ 21 w 30"/>
                  <a:gd name="T15" fmla="*/ 15 h 19"/>
                  <a:gd name="T16" fmla="*/ 17 w 30"/>
                  <a:gd name="T17" fmla="*/ 15 h 19"/>
                  <a:gd name="T18" fmla="*/ 17 w 30"/>
                  <a:gd name="T19" fmla="*/ 9 h 19"/>
                  <a:gd name="T20" fmla="*/ 20 w 30"/>
                  <a:gd name="T21" fmla="*/ 9 h 19"/>
                  <a:gd name="T22" fmla="*/ 30 w 30"/>
                  <a:gd name="T23" fmla="*/ 0 h 19"/>
                  <a:gd name="T24" fmla="*/ 26 w 30"/>
                  <a:gd name="T25" fmla="*/ 0 h 19"/>
                  <a:gd name="T26" fmla="*/ 20 w 30"/>
                  <a:gd name="T27" fmla="*/ 5 h 19"/>
                  <a:gd name="T28" fmla="*/ 10 w 30"/>
                  <a:gd name="T29" fmla="*/ 5 h 19"/>
                  <a:gd name="T30" fmla="*/ 4 w 30"/>
                  <a:gd name="T31" fmla="*/ 0 h 19"/>
                  <a:gd name="T32" fmla="*/ 0 w 30"/>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19">
                    <a:moveTo>
                      <a:pt x="0" y="0"/>
                    </a:moveTo>
                    <a:cubicBezTo>
                      <a:pt x="1" y="5"/>
                      <a:pt x="5" y="9"/>
                      <a:pt x="10" y="9"/>
                    </a:cubicBezTo>
                    <a:cubicBezTo>
                      <a:pt x="13" y="9"/>
                      <a:pt x="13" y="9"/>
                      <a:pt x="13" y="9"/>
                    </a:cubicBezTo>
                    <a:cubicBezTo>
                      <a:pt x="13" y="15"/>
                      <a:pt x="13" y="15"/>
                      <a:pt x="13" y="15"/>
                    </a:cubicBezTo>
                    <a:cubicBezTo>
                      <a:pt x="9" y="15"/>
                      <a:pt x="9" y="15"/>
                      <a:pt x="9" y="15"/>
                    </a:cubicBezTo>
                    <a:cubicBezTo>
                      <a:pt x="9" y="19"/>
                      <a:pt x="9" y="19"/>
                      <a:pt x="9" y="19"/>
                    </a:cubicBezTo>
                    <a:cubicBezTo>
                      <a:pt x="21" y="19"/>
                      <a:pt x="21" y="19"/>
                      <a:pt x="21" y="19"/>
                    </a:cubicBezTo>
                    <a:cubicBezTo>
                      <a:pt x="21" y="15"/>
                      <a:pt x="21" y="15"/>
                      <a:pt x="21" y="15"/>
                    </a:cubicBezTo>
                    <a:cubicBezTo>
                      <a:pt x="17" y="15"/>
                      <a:pt x="17" y="15"/>
                      <a:pt x="17" y="15"/>
                    </a:cubicBezTo>
                    <a:cubicBezTo>
                      <a:pt x="17" y="9"/>
                      <a:pt x="17" y="9"/>
                      <a:pt x="17" y="9"/>
                    </a:cubicBezTo>
                    <a:cubicBezTo>
                      <a:pt x="20" y="9"/>
                      <a:pt x="20" y="9"/>
                      <a:pt x="20" y="9"/>
                    </a:cubicBezTo>
                    <a:cubicBezTo>
                      <a:pt x="25" y="9"/>
                      <a:pt x="29" y="5"/>
                      <a:pt x="30" y="0"/>
                    </a:cubicBezTo>
                    <a:cubicBezTo>
                      <a:pt x="26" y="0"/>
                      <a:pt x="26" y="0"/>
                      <a:pt x="26" y="0"/>
                    </a:cubicBezTo>
                    <a:cubicBezTo>
                      <a:pt x="25" y="2"/>
                      <a:pt x="23" y="5"/>
                      <a:pt x="20" y="5"/>
                    </a:cubicBezTo>
                    <a:cubicBezTo>
                      <a:pt x="10" y="5"/>
                      <a:pt x="10" y="5"/>
                      <a:pt x="10" y="5"/>
                    </a:cubicBezTo>
                    <a:cubicBezTo>
                      <a:pt x="7" y="5"/>
                      <a:pt x="4" y="2"/>
                      <a:pt x="4"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5" name="Freeform: Shape 273">
                <a:extLst>
                  <a:ext uri="{FF2B5EF4-FFF2-40B4-BE49-F238E27FC236}">
                    <a16:creationId xmlns:a16="http://schemas.microsoft.com/office/drawing/2014/main" id="{F7AD4E71-7699-DCF8-1893-9FC408C03630}"/>
                  </a:ext>
                </a:extLst>
              </p:cNvPr>
              <p:cNvSpPr>
                <a:spLocks noGrp="1" noRot="1" noMove="1" noResize="1" noEditPoints="1" noAdjustHandles="1" noChangeArrowheads="1" noChangeShapeType="1"/>
              </p:cNvSpPr>
              <p:nvPr/>
            </p:nvSpPr>
            <p:spPr bwMode="auto">
              <a:xfrm>
                <a:off x="5369426" y="2200138"/>
                <a:ext cx="269591" cy="136021"/>
              </a:xfrm>
              <a:custGeom>
                <a:avLst/>
                <a:gdLst>
                  <a:gd name="T0" fmla="*/ 53 w 61"/>
                  <a:gd name="T1" fmla="*/ 22 h 31"/>
                  <a:gd name="T2" fmla="*/ 61 w 61"/>
                  <a:gd name="T3" fmla="*/ 11 h 31"/>
                  <a:gd name="T4" fmla="*/ 53 w 61"/>
                  <a:gd name="T5" fmla="*/ 1 h 31"/>
                  <a:gd name="T6" fmla="*/ 53 w 61"/>
                  <a:gd name="T7" fmla="*/ 5 h 31"/>
                  <a:gd name="T8" fmla="*/ 57 w 61"/>
                  <a:gd name="T9" fmla="*/ 11 h 31"/>
                  <a:gd name="T10" fmla="*/ 53 w 61"/>
                  <a:gd name="T11" fmla="*/ 17 h 31"/>
                  <a:gd name="T12" fmla="*/ 53 w 61"/>
                  <a:gd name="T13" fmla="*/ 22 h 31"/>
                  <a:gd name="T14" fmla="*/ 26 w 61"/>
                  <a:gd name="T15" fmla="*/ 31 h 31"/>
                  <a:gd name="T16" fmla="*/ 46 w 61"/>
                  <a:gd name="T17" fmla="*/ 21 h 31"/>
                  <a:gd name="T18" fmla="*/ 51 w 61"/>
                  <a:gd name="T19" fmla="*/ 22 h 31"/>
                  <a:gd name="T20" fmla="*/ 53 w 61"/>
                  <a:gd name="T21" fmla="*/ 22 h 31"/>
                  <a:gd name="T22" fmla="*/ 53 w 61"/>
                  <a:gd name="T23" fmla="*/ 17 h 31"/>
                  <a:gd name="T24" fmla="*/ 51 w 61"/>
                  <a:gd name="T25" fmla="*/ 17 h 31"/>
                  <a:gd name="T26" fmla="*/ 49 w 61"/>
                  <a:gd name="T27" fmla="*/ 17 h 31"/>
                  <a:gd name="T28" fmla="*/ 52 w 61"/>
                  <a:gd name="T29" fmla="*/ 5 h 31"/>
                  <a:gd name="T30" fmla="*/ 52 w 61"/>
                  <a:gd name="T31" fmla="*/ 5 h 31"/>
                  <a:gd name="T32" fmla="*/ 52 w 61"/>
                  <a:gd name="T33" fmla="*/ 5 h 31"/>
                  <a:gd name="T34" fmla="*/ 53 w 61"/>
                  <a:gd name="T35" fmla="*/ 5 h 31"/>
                  <a:gd name="T36" fmla="*/ 53 w 61"/>
                  <a:gd name="T37" fmla="*/ 1 h 31"/>
                  <a:gd name="T38" fmla="*/ 51 w 61"/>
                  <a:gd name="T39" fmla="*/ 0 h 31"/>
                  <a:gd name="T40" fmla="*/ 51 w 61"/>
                  <a:gd name="T41" fmla="*/ 0 h 31"/>
                  <a:gd name="T42" fmla="*/ 1 w 61"/>
                  <a:gd name="T43" fmla="*/ 0 h 31"/>
                  <a:gd name="T44" fmla="*/ 0 w 61"/>
                  <a:gd name="T45" fmla="*/ 5 h 31"/>
                  <a:gd name="T46" fmla="*/ 26 w 61"/>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 h="31">
                    <a:moveTo>
                      <a:pt x="53" y="22"/>
                    </a:moveTo>
                    <a:cubicBezTo>
                      <a:pt x="58" y="21"/>
                      <a:pt x="61" y="16"/>
                      <a:pt x="61" y="11"/>
                    </a:cubicBezTo>
                    <a:cubicBezTo>
                      <a:pt x="61" y="6"/>
                      <a:pt x="58" y="1"/>
                      <a:pt x="53" y="1"/>
                    </a:cubicBezTo>
                    <a:cubicBezTo>
                      <a:pt x="53" y="5"/>
                      <a:pt x="53" y="5"/>
                      <a:pt x="53" y="5"/>
                    </a:cubicBezTo>
                    <a:cubicBezTo>
                      <a:pt x="55" y="6"/>
                      <a:pt x="57" y="8"/>
                      <a:pt x="57" y="11"/>
                    </a:cubicBezTo>
                    <a:cubicBezTo>
                      <a:pt x="57" y="14"/>
                      <a:pt x="55" y="16"/>
                      <a:pt x="53" y="17"/>
                    </a:cubicBezTo>
                    <a:lnTo>
                      <a:pt x="53" y="22"/>
                    </a:lnTo>
                    <a:close/>
                    <a:moveTo>
                      <a:pt x="26" y="31"/>
                    </a:moveTo>
                    <a:cubicBezTo>
                      <a:pt x="34" y="31"/>
                      <a:pt x="41" y="27"/>
                      <a:pt x="46" y="21"/>
                    </a:cubicBezTo>
                    <a:cubicBezTo>
                      <a:pt x="47" y="22"/>
                      <a:pt x="49" y="22"/>
                      <a:pt x="51" y="22"/>
                    </a:cubicBezTo>
                    <a:cubicBezTo>
                      <a:pt x="51" y="22"/>
                      <a:pt x="52" y="22"/>
                      <a:pt x="53" y="22"/>
                    </a:cubicBezTo>
                    <a:cubicBezTo>
                      <a:pt x="53" y="17"/>
                      <a:pt x="53" y="17"/>
                      <a:pt x="53" y="17"/>
                    </a:cubicBezTo>
                    <a:cubicBezTo>
                      <a:pt x="52" y="17"/>
                      <a:pt x="51" y="17"/>
                      <a:pt x="51" y="17"/>
                    </a:cubicBezTo>
                    <a:cubicBezTo>
                      <a:pt x="50" y="17"/>
                      <a:pt x="49" y="17"/>
                      <a:pt x="49" y="17"/>
                    </a:cubicBezTo>
                    <a:cubicBezTo>
                      <a:pt x="51" y="13"/>
                      <a:pt x="52" y="9"/>
                      <a:pt x="52" y="5"/>
                    </a:cubicBezTo>
                    <a:cubicBezTo>
                      <a:pt x="52" y="5"/>
                      <a:pt x="52" y="5"/>
                      <a:pt x="52" y="5"/>
                    </a:cubicBezTo>
                    <a:cubicBezTo>
                      <a:pt x="52" y="5"/>
                      <a:pt x="52" y="5"/>
                      <a:pt x="52" y="5"/>
                    </a:cubicBezTo>
                    <a:cubicBezTo>
                      <a:pt x="52" y="5"/>
                      <a:pt x="52" y="5"/>
                      <a:pt x="53" y="5"/>
                    </a:cubicBezTo>
                    <a:cubicBezTo>
                      <a:pt x="53" y="1"/>
                      <a:pt x="53" y="1"/>
                      <a:pt x="53" y="1"/>
                    </a:cubicBezTo>
                    <a:cubicBezTo>
                      <a:pt x="52" y="0"/>
                      <a:pt x="52" y="0"/>
                      <a:pt x="51" y="0"/>
                    </a:cubicBezTo>
                    <a:cubicBezTo>
                      <a:pt x="51" y="0"/>
                      <a:pt x="51" y="0"/>
                      <a:pt x="51" y="0"/>
                    </a:cubicBezTo>
                    <a:cubicBezTo>
                      <a:pt x="1" y="0"/>
                      <a:pt x="1" y="0"/>
                      <a:pt x="1" y="0"/>
                    </a:cubicBezTo>
                    <a:cubicBezTo>
                      <a:pt x="0" y="2"/>
                      <a:pt x="0" y="3"/>
                      <a:pt x="0" y="5"/>
                    </a:cubicBezTo>
                    <a:cubicBezTo>
                      <a:pt x="0" y="19"/>
                      <a:pt x="12" y="31"/>
                      <a:pt x="26"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6" name="Rectangle 274">
                <a:extLst>
                  <a:ext uri="{FF2B5EF4-FFF2-40B4-BE49-F238E27FC236}">
                    <a16:creationId xmlns:a16="http://schemas.microsoft.com/office/drawing/2014/main" id="{C718685A-0992-B94F-3F2D-A56AE4AC60B5}"/>
                  </a:ext>
                </a:extLst>
              </p:cNvPr>
              <p:cNvSpPr>
                <a:spLocks noGrp="1" noRot="1" noMove="1" noResize="1" noEditPoints="1" noAdjustHandles="1" noChangeArrowheads="1" noChangeShapeType="1"/>
              </p:cNvSpPr>
              <p:nvPr/>
            </p:nvSpPr>
            <p:spPr bwMode="auto">
              <a:xfrm>
                <a:off x="5369426" y="2345962"/>
                <a:ext cx="247533" cy="220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7" name="Freeform: Shape 275">
                <a:extLst>
                  <a:ext uri="{FF2B5EF4-FFF2-40B4-BE49-F238E27FC236}">
                    <a16:creationId xmlns:a16="http://schemas.microsoft.com/office/drawing/2014/main" id="{16965C40-BE65-0FF6-0131-09D5BF27AA5D}"/>
                  </a:ext>
                </a:extLst>
              </p:cNvPr>
              <p:cNvSpPr>
                <a:spLocks noGrp="1" noRot="1" noMove="1" noResize="1" noEditPoints="1" noAdjustHandles="1" noChangeArrowheads="1" noChangeShapeType="1"/>
              </p:cNvSpPr>
              <p:nvPr/>
            </p:nvSpPr>
            <p:spPr bwMode="auto">
              <a:xfrm>
                <a:off x="5427020" y="2080048"/>
                <a:ext cx="44115" cy="115189"/>
              </a:xfrm>
              <a:custGeom>
                <a:avLst/>
                <a:gdLst>
                  <a:gd name="T0" fmla="*/ 3 w 10"/>
                  <a:gd name="T1" fmla="*/ 19 h 26"/>
                  <a:gd name="T2" fmla="*/ 5 w 10"/>
                  <a:gd name="T3" fmla="*/ 25 h 26"/>
                  <a:gd name="T4" fmla="*/ 9 w 10"/>
                  <a:gd name="T5" fmla="*/ 16 h 26"/>
                  <a:gd name="T6" fmla="*/ 7 w 10"/>
                  <a:gd name="T7" fmla="*/ 11 h 26"/>
                  <a:gd name="T8" fmla="*/ 6 w 10"/>
                  <a:gd name="T9" fmla="*/ 7 h 26"/>
                  <a:gd name="T10" fmla="*/ 4 w 10"/>
                  <a:gd name="T11" fmla="*/ 2 h 26"/>
                  <a:gd name="T12" fmla="*/ 1 w 10"/>
                  <a:gd name="T13" fmla="*/ 11 h 26"/>
                  <a:gd name="T14" fmla="*/ 3 w 10"/>
                  <a:gd name="T15" fmla="*/ 19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6">
                    <a:moveTo>
                      <a:pt x="3" y="19"/>
                    </a:moveTo>
                    <a:cubicBezTo>
                      <a:pt x="0" y="21"/>
                      <a:pt x="2" y="26"/>
                      <a:pt x="5" y="25"/>
                    </a:cubicBezTo>
                    <a:cubicBezTo>
                      <a:pt x="9" y="23"/>
                      <a:pt x="10" y="19"/>
                      <a:pt x="9" y="16"/>
                    </a:cubicBezTo>
                    <a:cubicBezTo>
                      <a:pt x="9" y="14"/>
                      <a:pt x="7" y="12"/>
                      <a:pt x="7" y="11"/>
                    </a:cubicBezTo>
                    <a:cubicBezTo>
                      <a:pt x="6" y="10"/>
                      <a:pt x="5" y="7"/>
                      <a:pt x="6" y="7"/>
                    </a:cubicBezTo>
                    <a:cubicBezTo>
                      <a:pt x="9" y="5"/>
                      <a:pt x="7" y="0"/>
                      <a:pt x="4" y="2"/>
                    </a:cubicBezTo>
                    <a:cubicBezTo>
                      <a:pt x="1" y="4"/>
                      <a:pt x="0" y="8"/>
                      <a:pt x="1" y="11"/>
                    </a:cubicBezTo>
                    <a:cubicBezTo>
                      <a:pt x="1" y="12"/>
                      <a:pt x="6" y="19"/>
                      <a:pt x="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8" name="Freeform: Shape 276">
                <a:extLst>
                  <a:ext uri="{FF2B5EF4-FFF2-40B4-BE49-F238E27FC236}">
                    <a16:creationId xmlns:a16="http://schemas.microsoft.com/office/drawing/2014/main" id="{800FC43F-3075-578B-12B1-454FD202BA9B}"/>
                  </a:ext>
                </a:extLst>
              </p:cNvPr>
              <p:cNvSpPr>
                <a:spLocks noGrp="1" noRot="1" noMove="1" noResize="1" noEditPoints="1" noAdjustHandles="1" noChangeArrowheads="1" noChangeShapeType="1"/>
              </p:cNvSpPr>
              <p:nvPr/>
            </p:nvSpPr>
            <p:spPr bwMode="auto">
              <a:xfrm>
                <a:off x="5488291" y="2080048"/>
                <a:ext cx="44115" cy="115189"/>
              </a:xfrm>
              <a:custGeom>
                <a:avLst/>
                <a:gdLst>
                  <a:gd name="T0" fmla="*/ 4 w 10"/>
                  <a:gd name="T1" fmla="*/ 19 h 26"/>
                  <a:gd name="T2" fmla="*/ 5 w 10"/>
                  <a:gd name="T3" fmla="*/ 25 h 26"/>
                  <a:gd name="T4" fmla="*/ 9 w 10"/>
                  <a:gd name="T5" fmla="*/ 16 h 26"/>
                  <a:gd name="T6" fmla="*/ 7 w 10"/>
                  <a:gd name="T7" fmla="*/ 11 h 26"/>
                  <a:gd name="T8" fmla="*/ 7 w 10"/>
                  <a:gd name="T9" fmla="*/ 7 h 26"/>
                  <a:gd name="T10" fmla="*/ 4 w 10"/>
                  <a:gd name="T11" fmla="*/ 2 h 26"/>
                  <a:gd name="T12" fmla="*/ 1 w 10"/>
                  <a:gd name="T13" fmla="*/ 11 h 26"/>
                  <a:gd name="T14" fmla="*/ 4 w 10"/>
                  <a:gd name="T15" fmla="*/ 19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6">
                    <a:moveTo>
                      <a:pt x="4" y="19"/>
                    </a:moveTo>
                    <a:cubicBezTo>
                      <a:pt x="1" y="21"/>
                      <a:pt x="2" y="26"/>
                      <a:pt x="5" y="25"/>
                    </a:cubicBezTo>
                    <a:cubicBezTo>
                      <a:pt x="9" y="23"/>
                      <a:pt x="10" y="19"/>
                      <a:pt x="9" y="16"/>
                    </a:cubicBezTo>
                    <a:cubicBezTo>
                      <a:pt x="9" y="14"/>
                      <a:pt x="8" y="12"/>
                      <a:pt x="7" y="11"/>
                    </a:cubicBezTo>
                    <a:cubicBezTo>
                      <a:pt x="6" y="10"/>
                      <a:pt x="5" y="7"/>
                      <a:pt x="7" y="7"/>
                    </a:cubicBezTo>
                    <a:cubicBezTo>
                      <a:pt x="10" y="5"/>
                      <a:pt x="7" y="0"/>
                      <a:pt x="4" y="2"/>
                    </a:cubicBezTo>
                    <a:cubicBezTo>
                      <a:pt x="1" y="4"/>
                      <a:pt x="0" y="8"/>
                      <a:pt x="1" y="11"/>
                    </a:cubicBezTo>
                    <a:cubicBezTo>
                      <a:pt x="2" y="12"/>
                      <a:pt x="6" y="19"/>
                      <a:pt x="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9" name="Freeform: Shape 277">
                <a:extLst>
                  <a:ext uri="{FF2B5EF4-FFF2-40B4-BE49-F238E27FC236}">
                    <a16:creationId xmlns:a16="http://schemas.microsoft.com/office/drawing/2014/main" id="{985B5F83-3AF1-2FB9-78B1-4D5AD72D8DE5}"/>
                  </a:ext>
                </a:extLst>
              </p:cNvPr>
              <p:cNvSpPr>
                <a:spLocks noGrp="1" noRot="1" noMove="1" noResize="1" noEditPoints="1" noAdjustHandles="1" noChangeArrowheads="1" noChangeShapeType="1"/>
              </p:cNvSpPr>
              <p:nvPr/>
            </p:nvSpPr>
            <p:spPr bwMode="auto">
              <a:xfrm>
                <a:off x="4794707" y="1638899"/>
                <a:ext cx="220574" cy="220574"/>
              </a:xfrm>
              <a:custGeom>
                <a:avLst/>
                <a:gdLst>
                  <a:gd name="T0" fmla="*/ 25 w 50"/>
                  <a:gd name="T1" fmla="*/ 47 h 50"/>
                  <a:gd name="T2" fmla="*/ 29 w 50"/>
                  <a:gd name="T3" fmla="*/ 46 h 50"/>
                  <a:gd name="T4" fmla="*/ 30 w 50"/>
                  <a:gd name="T5" fmla="*/ 50 h 50"/>
                  <a:gd name="T6" fmla="*/ 39 w 50"/>
                  <a:gd name="T7" fmla="*/ 46 h 50"/>
                  <a:gd name="T8" fmla="*/ 38 w 50"/>
                  <a:gd name="T9" fmla="*/ 43 h 50"/>
                  <a:gd name="T10" fmla="*/ 43 w 50"/>
                  <a:gd name="T11" fmla="*/ 37 h 50"/>
                  <a:gd name="T12" fmla="*/ 46 w 50"/>
                  <a:gd name="T13" fmla="*/ 39 h 50"/>
                  <a:gd name="T14" fmla="*/ 50 w 50"/>
                  <a:gd name="T15" fmla="*/ 30 h 50"/>
                  <a:gd name="T16" fmla="*/ 46 w 50"/>
                  <a:gd name="T17" fmla="*/ 29 h 50"/>
                  <a:gd name="T18" fmla="*/ 46 w 50"/>
                  <a:gd name="T19" fmla="*/ 21 h 50"/>
                  <a:gd name="T20" fmla="*/ 50 w 50"/>
                  <a:gd name="T21" fmla="*/ 20 h 50"/>
                  <a:gd name="T22" fmla="*/ 46 w 50"/>
                  <a:gd name="T23" fmla="*/ 11 h 50"/>
                  <a:gd name="T24" fmla="*/ 43 w 50"/>
                  <a:gd name="T25" fmla="*/ 12 h 50"/>
                  <a:gd name="T26" fmla="*/ 37 w 50"/>
                  <a:gd name="T27" fmla="*/ 7 h 50"/>
                  <a:gd name="T28" fmla="*/ 39 w 50"/>
                  <a:gd name="T29" fmla="*/ 4 h 50"/>
                  <a:gd name="T30" fmla="*/ 30 w 50"/>
                  <a:gd name="T31" fmla="*/ 0 h 50"/>
                  <a:gd name="T32" fmla="*/ 29 w 50"/>
                  <a:gd name="T33" fmla="*/ 4 h 50"/>
                  <a:gd name="T34" fmla="*/ 25 w 50"/>
                  <a:gd name="T35" fmla="*/ 3 h 50"/>
                  <a:gd name="T36" fmla="*/ 25 w 50"/>
                  <a:gd name="T37" fmla="*/ 10 h 50"/>
                  <a:gd name="T38" fmla="*/ 38 w 50"/>
                  <a:gd name="T39" fmla="*/ 19 h 50"/>
                  <a:gd name="T40" fmla="*/ 31 w 50"/>
                  <a:gd name="T41" fmla="*/ 38 h 50"/>
                  <a:gd name="T42" fmla="*/ 25 w 50"/>
                  <a:gd name="T43" fmla="*/ 40 h 50"/>
                  <a:gd name="T44" fmla="*/ 25 w 50"/>
                  <a:gd name="T45" fmla="*/ 40 h 50"/>
                  <a:gd name="T46" fmla="*/ 25 w 50"/>
                  <a:gd name="T47" fmla="*/ 47 h 50"/>
                  <a:gd name="T48" fmla="*/ 4 w 50"/>
                  <a:gd name="T49" fmla="*/ 29 h 50"/>
                  <a:gd name="T50" fmla="*/ 0 w 50"/>
                  <a:gd name="T51" fmla="*/ 31 h 50"/>
                  <a:gd name="T52" fmla="*/ 4 w 50"/>
                  <a:gd name="T53" fmla="*/ 39 h 50"/>
                  <a:gd name="T54" fmla="*/ 7 w 50"/>
                  <a:gd name="T55" fmla="*/ 38 h 50"/>
                  <a:gd name="T56" fmla="*/ 13 w 50"/>
                  <a:gd name="T57" fmla="*/ 43 h 50"/>
                  <a:gd name="T58" fmla="*/ 11 w 50"/>
                  <a:gd name="T59" fmla="*/ 46 h 50"/>
                  <a:gd name="T60" fmla="*/ 20 w 50"/>
                  <a:gd name="T61" fmla="*/ 50 h 50"/>
                  <a:gd name="T62" fmla="*/ 21 w 50"/>
                  <a:gd name="T63" fmla="*/ 46 h 50"/>
                  <a:gd name="T64" fmla="*/ 25 w 50"/>
                  <a:gd name="T65" fmla="*/ 47 h 50"/>
                  <a:gd name="T66" fmla="*/ 25 w 50"/>
                  <a:gd name="T67" fmla="*/ 40 h 50"/>
                  <a:gd name="T68" fmla="*/ 12 w 50"/>
                  <a:gd name="T69" fmla="*/ 31 h 50"/>
                  <a:gd name="T70" fmla="*/ 19 w 50"/>
                  <a:gd name="T71" fmla="*/ 12 h 50"/>
                  <a:gd name="T72" fmla="*/ 19 w 50"/>
                  <a:gd name="T73" fmla="*/ 12 h 50"/>
                  <a:gd name="T74" fmla="*/ 25 w 50"/>
                  <a:gd name="T75" fmla="*/ 10 h 50"/>
                  <a:gd name="T76" fmla="*/ 25 w 50"/>
                  <a:gd name="T77" fmla="*/ 10 h 50"/>
                  <a:gd name="T78" fmla="*/ 25 w 50"/>
                  <a:gd name="T79" fmla="*/ 3 h 50"/>
                  <a:gd name="T80" fmla="*/ 21 w 50"/>
                  <a:gd name="T81" fmla="*/ 4 h 50"/>
                  <a:gd name="T82" fmla="*/ 19 w 50"/>
                  <a:gd name="T83" fmla="*/ 0 h 50"/>
                  <a:gd name="T84" fmla="*/ 11 w 50"/>
                  <a:gd name="T85" fmla="*/ 4 h 50"/>
                  <a:gd name="T86" fmla="*/ 12 w 50"/>
                  <a:gd name="T87" fmla="*/ 7 h 50"/>
                  <a:gd name="T88" fmla="*/ 7 w 50"/>
                  <a:gd name="T89" fmla="*/ 13 h 50"/>
                  <a:gd name="T90" fmla="*/ 4 w 50"/>
                  <a:gd name="T91" fmla="*/ 11 h 50"/>
                  <a:gd name="T92" fmla="*/ 0 w 50"/>
                  <a:gd name="T93" fmla="*/ 20 h 50"/>
                  <a:gd name="T94" fmla="*/ 4 w 50"/>
                  <a:gd name="T95" fmla="*/ 21 h 50"/>
                  <a:gd name="T96" fmla="*/ 4 w 50"/>
                  <a:gd name="T9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50">
                    <a:moveTo>
                      <a:pt x="25" y="47"/>
                    </a:moveTo>
                    <a:cubicBezTo>
                      <a:pt x="26" y="47"/>
                      <a:pt x="28" y="47"/>
                      <a:pt x="29" y="46"/>
                    </a:cubicBezTo>
                    <a:cubicBezTo>
                      <a:pt x="30" y="50"/>
                      <a:pt x="30" y="50"/>
                      <a:pt x="30" y="50"/>
                    </a:cubicBezTo>
                    <a:cubicBezTo>
                      <a:pt x="39" y="46"/>
                      <a:pt x="39" y="46"/>
                      <a:pt x="39" y="46"/>
                    </a:cubicBezTo>
                    <a:cubicBezTo>
                      <a:pt x="38" y="43"/>
                      <a:pt x="38" y="43"/>
                      <a:pt x="38" y="43"/>
                    </a:cubicBezTo>
                    <a:cubicBezTo>
                      <a:pt x="40" y="41"/>
                      <a:pt x="41" y="39"/>
                      <a:pt x="43" y="37"/>
                    </a:cubicBezTo>
                    <a:cubicBezTo>
                      <a:pt x="46" y="39"/>
                      <a:pt x="46" y="39"/>
                      <a:pt x="46" y="39"/>
                    </a:cubicBezTo>
                    <a:cubicBezTo>
                      <a:pt x="50" y="30"/>
                      <a:pt x="50" y="30"/>
                      <a:pt x="50" y="30"/>
                    </a:cubicBezTo>
                    <a:cubicBezTo>
                      <a:pt x="46" y="29"/>
                      <a:pt x="46" y="29"/>
                      <a:pt x="46" y="29"/>
                    </a:cubicBezTo>
                    <a:cubicBezTo>
                      <a:pt x="47" y="26"/>
                      <a:pt x="47" y="24"/>
                      <a:pt x="46" y="21"/>
                    </a:cubicBezTo>
                    <a:cubicBezTo>
                      <a:pt x="50" y="20"/>
                      <a:pt x="50" y="20"/>
                      <a:pt x="50" y="20"/>
                    </a:cubicBezTo>
                    <a:cubicBezTo>
                      <a:pt x="46" y="11"/>
                      <a:pt x="46" y="11"/>
                      <a:pt x="46" y="11"/>
                    </a:cubicBezTo>
                    <a:cubicBezTo>
                      <a:pt x="43" y="12"/>
                      <a:pt x="43" y="12"/>
                      <a:pt x="43" y="12"/>
                    </a:cubicBezTo>
                    <a:cubicBezTo>
                      <a:pt x="41" y="10"/>
                      <a:pt x="39" y="9"/>
                      <a:pt x="37" y="7"/>
                    </a:cubicBezTo>
                    <a:cubicBezTo>
                      <a:pt x="39" y="4"/>
                      <a:pt x="39" y="4"/>
                      <a:pt x="39" y="4"/>
                    </a:cubicBezTo>
                    <a:cubicBezTo>
                      <a:pt x="30" y="0"/>
                      <a:pt x="30" y="0"/>
                      <a:pt x="30" y="0"/>
                    </a:cubicBezTo>
                    <a:cubicBezTo>
                      <a:pt x="29" y="4"/>
                      <a:pt x="29" y="4"/>
                      <a:pt x="29" y="4"/>
                    </a:cubicBezTo>
                    <a:cubicBezTo>
                      <a:pt x="27" y="3"/>
                      <a:pt x="26" y="3"/>
                      <a:pt x="25" y="3"/>
                    </a:cubicBezTo>
                    <a:cubicBezTo>
                      <a:pt x="25" y="10"/>
                      <a:pt x="25" y="10"/>
                      <a:pt x="25" y="10"/>
                    </a:cubicBezTo>
                    <a:cubicBezTo>
                      <a:pt x="31" y="10"/>
                      <a:pt x="36" y="14"/>
                      <a:pt x="38" y="19"/>
                    </a:cubicBezTo>
                    <a:cubicBezTo>
                      <a:pt x="42" y="27"/>
                      <a:pt x="38" y="35"/>
                      <a:pt x="31" y="38"/>
                    </a:cubicBezTo>
                    <a:cubicBezTo>
                      <a:pt x="29" y="39"/>
                      <a:pt x="27" y="40"/>
                      <a:pt x="25" y="40"/>
                    </a:cubicBezTo>
                    <a:cubicBezTo>
                      <a:pt x="25" y="40"/>
                      <a:pt x="25" y="40"/>
                      <a:pt x="25" y="40"/>
                    </a:cubicBezTo>
                    <a:lnTo>
                      <a:pt x="25" y="47"/>
                    </a:lnTo>
                    <a:close/>
                    <a:moveTo>
                      <a:pt x="4" y="29"/>
                    </a:moveTo>
                    <a:cubicBezTo>
                      <a:pt x="0" y="31"/>
                      <a:pt x="0" y="31"/>
                      <a:pt x="0" y="31"/>
                    </a:cubicBezTo>
                    <a:cubicBezTo>
                      <a:pt x="4" y="39"/>
                      <a:pt x="4" y="39"/>
                      <a:pt x="4" y="39"/>
                    </a:cubicBezTo>
                    <a:cubicBezTo>
                      <a:pt x="7" y="38"/>
                      <a:pt x="7" y="38"/>
                      <a:pt x="7" y="38"/>
                    </a:cubicBezTo>
                    <a:cubicBezTo>
                      <a:pt x="9" y="40"/>
                      <a:pt x="11" y="42"/>
                      <a:pt x="13" y="43"/>
                    </a:cubicBezTo>
                    <a:cubicBezTo>
                      <a:pt x="11" y="46"/>
                      <a:pt x="11" y="46"/>
                      <a:pt x="11" y="46"/>
                    </a:cubicBezTo>
                    <a:cubicBezTo>
                      <a:pt x="20" y="50"/>
                      <a:pt x="20" y="50"/>
                      <a:pt x="20" y="50"/>
                    </a:cubicBezTo>
                    <a:cubicBezTo>
                      <a:pt x="21" y="46"/>
                      <a:pt x="21" y="46"/>
                      <a:pt x="21" y="46"/>
                    </a:cubicBezTo>
                    <a:cubicBezTo>
                      <a:pt x="23" y="47"/>
                      <a:pt x="24" y="47"/>
                      <a:pt x="25" y="47"/>
                    </a:cubicBezTo>
                    <a:cubicBezTo>
                      <a:pt x="25" y="40"/>
                      <a:pt x="25" y="40"/>
                      <a:pt x="25" y="40"/>
                    </a:cubicBezTo>
                    <a:cubicBezTo>
                      <a:pt x="19" y="40"/>
                      <a:pt x="14" y="36"/>
                      <a:pt x="12" y="31"/>
                    </a:cubicBezTo>
                    <a:cubicBezTo>
                      <a:pt x="8" y="23"/>
                      <a:pt x="12" y="15"/>
                      <a:pt x="19" y="12"/>
                    </a:cubicBezTo>
                    <a:cubicBezTo>
                      <a:pt x="19" y="12"/>
                      <a:pt x="19" y="12"/>
                      <a:pt x="19" y="12"/>
                    </a:cubicBezTo>
                    <a:cubicBezTo>
                      <a:pt x="21" y="11"/>
                      <a:pt x="23" y="10"/>
                      <a:pt x="25" y="10"/>
                    </a:cubicBezTo>
                    <a:cubicBezTo>
                      <a:pt x="25" y="10"/>
                      <a:pt x="25" y="10"/>
                      <a:pt x="25" y="10"/>
                    </a:cubicBezTo>
                    <a:cubicBezTo>
                      <a:pt x="25" y="3"/>
                      <a:pt x="25" y="3"/>
                      <a:pt x="25" y="3"/>
                    </a:cubicBezTo>
                    <a:cubicBezTo>
                      <a:pt x="24" y="3"/>
                      <a:pt x="22" y="3"/>
                      <a:pt x="21" y="4"/>
                    </a:cubicBezTo>
                    <a:cubicBezTo>
                      <a:pt x="19" y="0"/>
                      <a:pt x="19" y="0"/>
                      <a:pt x="19" y="0"/>
                    </a:cubicBezTo>
                    <a:cubicBezTo>
                      <a:pt x="11" y="4"/>
                      <a:pt x="11" y="4"/>
                      <a:pt x="11" y="4"/>
                    </a:cubicBezTo>
                    <a:cubicBezTo>
                      <a:pt x="12" y="7"/>
                      <a:pt x="12" y="7"/>
                      <a:pt x="12" y="7"/>
                    </a:cubicBezTo>
                    <a:cubicBezTo>
                      <a:pt x="10" y="9"/>
                      <a:pt x="8" y="11"/>
                      <a:pt x="7" y="13"/>
                    </a:cubicBezTo>
                    <a:cubicBezTo>
                      <a:pt x="4" y="11"/>
                      <a:pt x="4" y="11"/>
                      <a:pt x="4" y="11"/>
                    </a:cubicBezTo>
                    <a:cubicBezTo>
                      <a:pt x="0" y="20"/>
                      <a:pt x="0" y="20"/>
                      <a:pt x="0" y="20"/>
                    </a:cubicBezTo>
                    <a:cubicBezTo>
                      <a:pt x="4" y="21"/>
                      <a:pt x="4" y="21"/>
                      <a:pt x="4" y="21"/>
                    </a:cubicBezTo>
                    <a:cubicBezTo>
                      <a:pt x="3" y="24"/>
                      <a:pt x="3" y="27"/>
                      <a:pt x="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0" name="Freeform: Shape 278">
                <a:extLst>
                  <a:ext uri="{FF2B5EF4-FFF2-40B4-BE49-F238E27FC236}">
                    <a16:creationId xmlns:a16="http://schemas.microsoft.com/office/drawing/2014/main" id="{8D862981-5FDD-4DCD-1237-F4FE8D700540}"/>
                  </a:ext>
                </a:extLst>
              </p:cNvPr>
              <p:cNvSpPr>
                <a:spLocks noGrp="1" noRot="1" noMove="1" noResize="1" noEditPoints="1" noAdjustHandles="1" noChangeArrowheads="1" noChangeShapeType="1"/>
              </p:cNvSpPr>
              <p:nvPr/>
            </p:nvSpPr>
            <p:spPr bwMode="auto">
              <a:xfrm>
                <a:off x="4163620" y="3246641"/>
                <a:ext cx="225476" cy="229152"/>
              </a:xfrm>
              <a:custGeom>
                <a:avLst/>
                <a:gdLst>
                  <a:gd name="T0" fmla="*/ 38 w 51"/>
                  <a:gd name="T1" fmla="*/ 52 h 52"/>
                  <a:gd name="T2" fmla="*/ 35 w 51"/>
                  <a:gd name="T3" fmla="*/ 52 h 52"/>
                  <a:gd name="T4" fmla="*/ 34 w 51"/>
                  <a:gd name="T5" fmla="*/ 51 h 52"/>
                  <a:gd name="T6" fmla="*/ 30 w 51"/>
                  <a:gd name="T7" fmla="*/ 49 h 52"/>
                  <a:gd name="T8" fmla="*/ 12 w 51"/>
                  <a:gd name="T9" fmla="*/ 49 h 52"/>
                  <a:gd name="T10" fmla="*/ 8 w 51"/>
                  <a:gd name="T11" fmla="*/ 47 h 52"/>
                  <a:gd name="T12" fmla="*/ 1 w 51"/>
                  <a:gd name="T13" fmla="*/ 25 h 52"/>
                  <a:gd name="T14" fmla="*/ 4 w 51"/>
                  <a:gd name="T15" fmla="*/ 20 h 52"/>
                  <a:gd name="T16" fmla="*/ 20 w 51"/>
                  <a:gd name="T17" fmla="*/ 20 h 52"/>
                  <a:gd name="T18" fmla="*/ 19 w 51"/>
                  <a:gd name="T19" fmla="*/ 15 h 52"/>
                  <a:gd name="T20" fmla="*/ 16 w 51"/>
                  <a:gd name="T21" fmla="*/ 7 h 52"/>
                  <a:gd name="T22" fmla="*/ 18 w 51"/>
                  <a:gd name="T23" fmla="*/ 3 h 52"/>
                  <a:gd name="T24" fmla="*/ 24 w 51"/>
                  <a:gd name="T25" fmla="*/ 3 h 52"/>
                  <a:gd name="T26" fmla="*/ 28 w 51"/>
                  <a:gd name="T27" fmla="*/ 13 h 52"/>
                  <a:gd name="T28" fmla="*/ 38 w 51"/>
                  <a:gd name="T29" fmla="*/ 25 h 52"/>
                  <a:gd name="T30" fmla="*/ 40 w 51"/>
                  <a:gd name="T31" fmla="*/ 27 h 52"/>
                  <a:gd name="T32" fmla="*/ 50 w 51"/>
                  <a:gd name="T33" fmla="*/ 37 h 52"/>
                  <a:gd name="T34" fmla="*/ 50 w 51"/>
                  <a:gd name="T35" fmla="*/ 40 h 52"/>
                  <a:gd name="T36" fmla="*/ 38 w 51"/>
                  <a:gd name="T3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52">
                    <a:moveTo>
                      <a:pt x="38" y="52"/>
                    </a:moveTo>
                    <a:cubicBezTo>
                      <a:pt x="37" y="52"/>
                      <a:pt x="36" y="52"/>
                      <a:pt x="35" y="52"/>
                    </a:cubicBezTo>
                    <a:cubicBezTo>
                      <a:pt x="34" y="51"/>
                      <a:pt x="34" y="51"/>
                      <a:pt x="34" y="51"/>
                    </a:cubicBezTo>
                    <a:cubicBezTo>
                      <a:pt x="33" y="50"/>
                      <a:pt x="31" y="49"/>
                      <a:pt x="30" y="49"/>
                    </a:cubicBezTo>
                    <a:cubicBezTo>
                      <a:pt x="12" y="49"/>
                      <a:pt x="12" y="49"/>
                      <a:pt x="12" y="49"/>
                    </a:cubicBezTo>
                    <a:cubicBezTo>
                      <a:pt x="10" y="49"/>
                      <a:pt x="9" y="48"/>
                      <a:pt x="8" y="47"/>
                    </a:cubicBezTo>
                    <a:cubicBezTo>
                      <a:pt x="1" y="25"/>
                      <a:pt x="1" y="25"/>
                      <a:pt x="1" y="25"/>
                    </a:cubicBezTo>
                    <a:cubicBezTo>
                      <a:pt x="0" y="22"/>
                      <a:pt x="1" y="20"/>
                      <a:pt x="4" y="20"/>
                    </a:cubicBezTo>
                    <a:cubicBezTo>
                      <a:pt x="20" y="20"/>
                      <a:pt x="20" y="20"/>
                      <a:pt x="20" y="20"/>
                    </a:cubicBezTo>
                    <a:cubicBezTo>
                      <a:pt x="20" y="18"/>
                      <a:pt x="20" y="16"/>
                      <a:pt x="19" y="15"/>
                    </a:cubicBezTo>
                    <a:cubicBezTo>
                      <a:pt x="18" y="14"/>
                      <a:pt x="16" y="11"/>
                      <a:pt x="16" y="7"/>
                    </a:cubicBezTo>
                    <a:cubicBezTo>
                      <a:pt x="16" y="6"/>
                      <a:pt x="17" y="4"/>
                      <a:pt x="18" y="3"/>
                    </a:cubicBezTo>
                    <a:cubicBezTo>
                      <a:pt x="20" y="0"/>
                      <a:pt x="24" y="0"/>
                      <a:pt x="24" y="3"/>
                    </a:cubicBezTo>
                    <a:cubicBezTo>
                      <a:pt x="24" y="6"/>
                      <a:pt x="22" y="10"/>
                      <a:pt x="28" y="13"/>
                    </a:cubicBezTo>
                    <a:cubicBezTo>
                      <a:pt x="34" y="17"/>
                      <a:pt x="38" y="25"/>
                      <a:pt x="38" y="25"/>
                    </a:cubicBezTo>
                    <a:cubicBezTo>
                      <a:pt x="38" y="25"/>
                      <a:pt x="39" y="26"/>
                      <a:pt x="40" y="27"/>
                    </a:cubicBezTo>
                    <a:cubicBezTo>
                      <a:pt x="50" y="37"/>
                      <a:pt x="50" y="37"/>
                      <a:pt x="50" y="37"/>
                    </a:cubicBezTo>
                    <a:cubicBezTo>
                      <a:pt x="51" y="38"/>
                      <a:pt x="51" y="39"/>
                      <a:pt x="50" y="40"/>
                    </a:cubicBezTo>
                    <a:lnTo>
                      <a:pt x="38"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1" name="Freeform: Shape 279">
                <a:extLst>
                  <a:ext uri="{FF2B5EF4-FFF2-40B4-BE49-F238E27FC236}">
                    <a16:creationId xmlns:a16="http://schemas.microsoft.com/office/drawing/2014/main" id="{A645338E-D77C-2D36-A814-67F1E94A1467}"/>
                  </a:ext>
                </a:extLst>
              </p:cNvPr>
              <p:cNvSpPr>
                <a:spLocks noGrp="1" noRot="1" noMove="1" noResize="1" noEditPoints="1" noAdjustHandles="1" noChangeArrowheads="1" noChangeShapeType="1"/>
              </p:cNvSpPr>
              <p:nvPr/>
            </p:nvSpPr>
            <p:spPr bwMode="auto">
              <a:xfrm>
                <a:off x="4335177" y="3428002"/>
                <a:ext cx="71074" cy="69849"/>
              </a:xfrm>
              <a:custGeom>
                <a:avLst/>
                <a:gdLst>
                  <a:gd name="T0" fmla="*/ 47 w 58"/>
                  <a:gd name="T1" fmla="*/ 0 h 57"/>
                  <a:gd name="T2" fmla="*/ 0 w 58"/>
                  <a:gd name="T3" fmla="*/ 46 h 57"/>
                  <a:gd name="T4" fmla="*/ 11 w 58"/>
                  <a:gd name="T5" fmla="*/ 57 h 57"/>
                  <a:gd name="T6" fmla="*/ 58 w 58"/>
                  <a:gd name="T7" fmla="*/ 10 h 57"/>
                  <a:gd name="T8" fmla="*/ 47 w 58"/>
                  <a:gd name="T9" fmla="*/ 0 h 57"/>
                </a:gdLst>
                <a:ahLst/>
                <a:cxnLst>
                  <a:cxn ang="0">
                    <a:pos x="T0" y="T1"/>
                  </a:cxn>
                  <a:cxn ang="0">
                    <a:pos x="T2" y="T3"/>
                  </a:cxn>
                  <a:cxn ang="0">
                    <a:pos x="T4" y="T5"/>
                  </a:cxn>
                  <a:cxn ang="0">
                    <a:pos x="T6" y="T7"/>
                  </a:cxn>
                  <a:cxn ang="0">
                    <a:pos x="T8" y="T9"/>
                  </a:cxn>
                </a:cxnLst>
                <a:rect l="0" t="0" r="r" b="b"/>
                <a:pathLst>
                  <a:path w="58" h="57">
                    <a:moveTo>
                      <a:pt x="47" y="0"/>
                    </a:moveTo>
                    <a:lnTo>
                      <a:pt x="0" y="46"/>
                    </a:lnTo>
                    <a:lnTo>
                      <a:pt x="11" y="57"/>
                    </a:lnTo>
                    <a:lnTo>
                      <a:pt x="58" y="1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2" name="Oval 280">
                <a:extLst>
                  <a:ext uri="{FF2B5EF4-FFF2-40B4-BE49-F238E27FC236}">
                    <a16:creationId xmlns:a16="http://schemas.microsoft.com/office/drawing/2014/main" id="{FF4F85EB-1B56-2677-ED16-78D91203595C}"/>
                  </a:ext>
                </a:extLst>
              </p:cNvPr>
              <p:cNvSpPr>
                <a:spLocks noGrp="1" noRot="1" noMove="1" noResize="1" noEditPoints="1" noAdjustHandles="1" noChangeArrowheads="1" noChangeShapeType="1"/>
              </p:cNvSpPr>
              <p:nvPr/>
            </p:nvSpPr>
            <p:spPr bwMode="auto">
              <a:xfrm>
                <a:off x="6017669" y="2646188"/>
                <a:ext cx="35537" cy="343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3" name="Freeform: Shape 281">
                <a:extLst>
                  <a:ext uri="{FF2B5EF4-FFF2-40B4-BE49-F238E27FC236}">
                    <a16:creationId xmlns:a16="http://schemas.microsoft.com/office/drawing/2014/main" id="{D2CB536B-ED53-D77D-E521-B9171A65ABC2}"/>
                  </a:ext>
                </a:extLst>
              </p:cNvPr>
              <p:cNvSpPr>
                <a:spLocks noGrp="1" noRot="1" noMove="1" noResize="1" noEditPoints="1" noAdjustHandles="1" noChangeArrowheads="1" noChangeShapeType="1"/>
              </p:cNvSpPr>
              <p:nvPr/>
            </p:nvSpPr>
            <p:spPr bwMode="auto">
              <a:xfrm>
                <a:off x="3634242" y="1364407"/>
                <a:ext cx="74750" cy="75976"/>
              </a:xfrm>
              <a:custGeom>
                <a:avLst/>
                <a:gdLst>
                  <a:gd name="T0" fmla="*/ 9 w 17"/>
                  <a:gd name="T1" fmla="*/ 17 h 17"/>
                  <a:gd name="T2" fmla="*/ 17 w 17"/>
                  <a:gd name="T3" fmla="*/ 9 h 17"/>
                  <a:gd name="T4" fmla="*/ 9 w 17"/>
                  <a:gd name="T5" fmla="*/ 0 h 17"/>
                  <a:gd name="T6" fmla="*/ 9 w 17"/>
                  <a:gd name="T7" fmla="*/ 3 h 17"/>
                  <a:gd name="T8" fmla="*/ 14 w 17"/>
                  <a:gd name="T9" fmla="*/ 9 h 17"/>
                  <a:gd name="T10" fmla="*/ 9 w 17"/>
                  <a:gd name="T11" fmla="*/ 14 h 17"/>
                  <a:gd name="T12" fmla="*/ 9 w 17"/>
                  <a:gd name="T13" fmla="*/ 17 h 17"/>
                  <a:gd name="T14" fmla="*/ 9 w 17"/>
                  <a:gd name="T15" fmla="*/ 0 h 17"/>
                  <a:gd name="T16" fmla="*/ 0 w 17"/>
                  <a:gd name="T17" fmla="*/ 9 h 17"/>
                  <a:gd name="T18" fmla="*/ 9 w 17"/>
                  <a:gd name="T19" fmla="*/ 17 h 17"/>
                  <a:gd name="T20" fmla="*/ 9 w 17"/>
                  <a:gd name="T21" fmla="*/ 17 h 17"/>
                  <a:gd name="T22" fmla="*/ 9 w 17"/>
                  <a:gd name="T23" fmla="*/ 14 h 17"/>
                  <a:gd name="T24" fmla="*/ 9 w 17"/>
                  <a:gd name="T25" fmla="*/ 14 h 17"/>
                  <a:gd name="T26" fmla="*/ 9 w 17"/>
                  <a:gd name="T27" fmla="*/ 14 h 17"/>
                  <a:gd name="T28" fmla="*/ 3 w 17"/>
                  <a:gd name="T29" fmla="*/ 9 h 17"/>
                  <a:gd name="T30" fmla="*/ 9 w 17"/>
                  <a:gd name="T31" fmla="*/ 3 h 17"/>
                  <a:gd name="T32" fmla="*/ 9 w 17"/>
                  <a:gd name="T33" fmla="*/ 3 h 17"/>
                  <a:gd name="T34" fmla="*/ 9 w 17"/>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17">
                    <a:moveTo>
                      <a:pt x="9" y="17"/>
                    </a:moveTo>
                    <a:cubicBezTo>
                      <a:pt x="13" y="17"/>
                      <a:pt x="17" y="13"/>
                      <a:pt x="17" y="9"/>
                    </a:cubicBezTo>
                    <a:cubicBezTo>
                      <a:pt x="17" y="4"/>
                      <a:pt x="13" y="0"/>
                      <a:pt x="9" y="0"/>
                    </a:cubicBezTo>
                    <a:cubicBezTo>
                      <a:pt x="9" y="3"/>
                      <a:pt x="9" y="3"/>
                      <a:pt x="9" y="3"/>
                    </a:cubicBezTo>
                    <a:cubicBezTo>
                      <a:pt x="12" y="3"/>
                      <a:pt x="14" y="5"/>
                      <a:pt x="14" y="9"/>
                    </a:cubicBezTo>
                    <a:cubicBezTo>
                      <a:pt x="14" y="12"/>
                      <a:pt x="12" y="14"/>
                      <a:pt x="9" y="14"/>
                    </a:cubicBezTo>
                    <a:lnTo>
                      <a:pt x="9" y="17"/>
                    </a:lnTo>
                    <a:close/>
                    <a:moveTo>
                      <a:pt x="9" y="0"/>
                    </a:moveTo>
                    <a:cubicBezTo>
                      <a:pt x="4" y="0"/>
                      <a:pt x="0" y="4"/>
                      <a:pt x="0" y="9"/>
                    </a:cubicBezTo>
                    <a:cubicBezTo>
                      <a:pt x="0" y="13"/>
                      <a:pt x="4" y="17"/>
                      <a:pt x="9" y="17"/>
                    </a:cubicBezTo>
                    <a:cubicBezTo>
                      <a:pt x="9" y="17"/>
                      <a:pt x="9" y="17"/>
                      <a:pt x="9" y="17"/>
                    </a:cubicBezTo>
                    <a:cubicBezTo>
                      <a:pt x="9" y="14"/>
                      <a:pt x="9" y="14"/>
                      <a:pt x="9" y="14"/>
                    </a:cubicBezTo>
                    <a:cubicBezTo>
                      <a:pt x="9" y="14"/>
                      <a:pt x="9" y="14"/>
                      <a:pt x="9" y="14"/>
                    </a:cubicBezTo>
                    <a:cubicBezTo>
                      <a:pt x="9" y="14"/>
                      <a:pt x="9" y="14"/>
                      <a:pt x="9" y="14"/>
                    </a:cubicBezTo>
                    <a:cubicBezTo>
                      <a:pt x="5" y="14"/>
                      <a:pt x="3" y="12"/>
                      <a:pt x="3" y="9"/>
                    </a:cubicBezTo>
                    <a:cubicBezTo>
                      <a:pt x="3" y="5"/>
                      <a:pt x="5" y="3"/>
                      <a:pt x="9" y="3"/>
                    </a:cubicBezTo>
                    <a:cubicBezTo>
                      <a:pt x="9" y="3"/>
                      <a:pt x="9" y="3"/>
                      <a:pt x="9" y="3"/>
                    </a:cubicBezTo>
                    <a:cubicBezTo>
                      <a:pt x="9" y="0"/>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4" name="Freeform: Shape 282">
                <a:extLst>
                  <a:ext uri="{FF2B5EF4-FFF2-40B4-BE49-F238E27FC236}">
                    <a16:creationId xmlns:a16="http://schemas.microsoft.com/office/drawing/2014/main" id="{9BE80C86-108E-04C6-44B8-D63BD100DD91}"/>
                  </a:ext>
                </a:extLst>
              </p:cNvPr>
              <p:cNvSpPr>
                <a:spLocks noGrp="1" noRot="1" noMove="1" noResize="1" noEditPoints="1" noAdjustHandles="1" noChangeArrowheads="1" noChangeShapeType="1"/>
              </p:cNvSpPr>
              <p:nvPr/>
            </p:nvSpPr>
            <p:spPr bwMode="auto">
              <a:xfrm>
                <a:off x="3588901" y="3533387"/>
                <a:ext cx="18381" cy="44115"/>
              </a:xfrm>
              <a:custGeom>
                <a:avLst/>
                <a:gdLst>
                  <a:gd name="T0" fmla="*/ 1 w 4"/>
                  <a:gd name="T1" fmla="*/ 8 h 10"/>
                  <a:gd name="T2" fmla="*/ 4 w 4"/>
                  <a:gd name="T3" fmla="*/ 3 h 10"/>
                  <a:gd name="T4" fmla="*/ 1 w 4"/>
                  <a:gd name="T5" fmla="*/ 0 h 10"/>
                  <a:gd name="T6" fmla="*/ 1 w 4"/>
                  <a:gd name="T7" fmla="*/ 8 h 10"/>
                  <a:gd name="T8" fmla="*/ 1 w 4"/>
                  <a:gd name="T9" fmla="*/ 8 h 10"/>
                </a:gdLst>
                <a:ahLst/>
                <a:cxnLst>
                  <a:cxn ang="0">
                    <a:pos x="T0" y="T1"/>
                  </a:cxn>
                  <a:cxn ang="0">
                    <a:pos x="T2" y="T3"/>
                  </a:cxn>
                  <a:cxn ang="0">
                    <a:pos x="T4" y="T5"/>
                  </a:cxn>
                  <a:cxn ang="0">
                    <a:pos x="T6" y="T7"/>
                  </a:cxn>
                  <a:cxn ang="0">
                    <a:pos x="T8" y="T9"/>
                  </a:cxn>
                </a:cxnLst>
                <a:rect l="0" t="0" r="r" b="b"/>
                <a:pathLst>
                  <a:path w="4" h="10">
                    <a:moveTo>
                      <a:pt x="1" y="8"/>
                    </a:moveTo>
                    <a:cubicBezTo>
                      <a:pt x="2" y="6"/>
                      <a:pt x="3" y="5"/>
                      <a:pt x="4" y="3"/>
                    </a:cubicBezTo>
                    <a:cubicBezTo>
                      <a:pt x="3" y="2"/>
                      <a:pt x="2" y="1"/>
                      <a:pt x="1" y="0"/>
                    </a:cubicBezTo>
                    <a:cubicBezTo>
                      <a:pt x="1" y="8"/>
                      <a:pt x="1" y="8"/>
                      <a:pt x="1" y="8"/>
                    </a:cubicBezTo>
                    <a:cubicBezTo>
                      <a:pt x="1" y="10"/>
                      <a:pt x="0" y="10"/>
                      <a:pt x="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grpSp>
          <p:nvGrpSpPr>
            <p:cNvPr id="16" name="Group 57">
              <a:extLst>
                <a:ext uri="{FF2B5EF4-FFF2-40B4-BE49-F238E27FC236}">
                  <a16:creationId xmlns:a16="http://schemas.microsoft.com/office/drawing/2014/main" id="{DDADF5A8-4765-84F9-8AA5-6DDE647875A3}"/>
                </a:ext>
              </a:extLst>
            </p:cNvPr>
            <p:cNvGrpSpPr>
              <a:grpSpLocks noGrp="1" noUngrp="1" noRot="1" noMove="1" noResize="1"/>
            </p:cNvGrpSpPr>
            <p:nvPr/>
          </p:nvGrpSpPr>
          <p:grpSpPr>
            <a:xfrm>
              <a:off x="6230840" y="1044862"/>
              <a:ext cx="5334632" cy="5300318"/>
              <a:chOff x="2569358" y="623032"/>
              <a:chExt cx="4000972" cy="3975239"/>
            </a:xfrm>
            <a:grpFill/>
          </p:grpSpPr>
          <p:sp>
            <p:nvSpPr>
              <p:cNvPr id="92" name="Freeform: Shape 130">
                <a:extLst>
                  <a:ext uri="{FF2B5EF4-FFF2-40B4-BE49-F238E27FC236}">
                    <a16:creationId xmlns:a16="http://schemas.microsoft.com/office/drawing/2014/main" id="{971645E7-7205-1B07-A104-7EBF04265F3C}"/>
                  </a:ext>
                </a:extLst>
              </p:cNvPr>
              <p:cNvSpPr>
                <a:spLocks noGrp="1" noRot="1" noMove="1" noResize="1" noEditPoints="1" noAdjustHandles="1" noChangeArrowheads="1" noChangeShapeType="1"/>
              </p:cNvSpPr>
              <p:nvPr/>
            </p:nvSpPr>
            <p:spPr bwMode="auto">
              <a:xfrm>
                <a:off x="6256624" y="2084949"/>
                <a:ext cx="225476" cy="145824"/>
              </a:xfrm>
              <a:custGeom>
                <a:avLst/>
                <a:gdLst>
                  <a:gd name="T0" fmla="*/ 0 w 51"/>
                  <a:gd name="T1" fmla="*/ 1 h 33"/>
                  <a:gd name="T2" fmla="*/ 17 w 51"/>
                  <a:gd name="T3" fmla="*/ 15 h 33"/>
                  <a:gd name="T4" fmla="*/ 22 w 51"/>
                  <a:gd name="T5" fmla="*/ 15 h 33"/>
                  <a:gd name="T6" fmla="*/ 22 w 51"/>
                  <a:gd name="T7" fmla="*/ 26 h 33"/>
                  <a:gd name="T8" fmla="*/ 16 w 51"/>
                  <a:gd name="T9" fmla="*/ 26 h 33"/>
                  <a:gd name="T10" fmla="*/ 16 w 51"/>
                  <a:gd name="T11" fmla="*/ 33 h 33"/>
                  <a:gd name="T12" fmla="*/ 36 w 51"/>
                  <a:gd name="T13" fmla="*/ 33 h 33"/>
                  <a:gd name="T14" fmla="*/ 36 w 51"/>
                  <a:gd name="T15" fmla="*/ 26 h 33"/>
                  <a:gd name="T16" fmla="*/ 29 w 51"/>
                  <a:gd name="T17" fmla="*/ 26 h 33"/>
                  <a:gd name="T18" fmla="*/ 29 w 51"/>
                  <a:gd name="T19" fmla="*/ 15 h 33"/>
                  <a:gd name="T20" fmla="*/ 35 w 51"/>
                  <a:gd name="T21" fmla="*/ 15 h 33"/>
                  <a:gd name="T22" fmla="*/ 51 w 51"/>
                  <a:gd name="T23" fmla="*/ 1 h 33"/>
                  <a:gd name="T24" fmla="*/ 45 w 51"/>
                  <a:gd name="T25" fmla="*/ 0 h 33"/>
                  <a:gd name="T26" fmla="*/ 35 w 51"/>
                  <a:gd name="T27" fmla="*/ 9 h 33"/>
                  <a:gd name="T28" fmla="*/ 17 w 51"/>
                  <a:gd name="T29" fmla="*/ 9 h 33"/>
                  <a:gd name="T30" fmla="*/ 7 w 51"/>
                  <a:gd name="T31" fmla="*/ 0 h 33"/>
                  <a:gd name="T32" fmla="*/ 0 w 51"/>
                  <a:gd name="T33"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33">
                    <a:moveTo>
                      <a:pt x="0" y="1"/>
                    </a:moveTo>
                    <a:cubicBezTo>
                      <a:pt x="2" y="9"/>
                      <a:pt x="9" y="15"/>
                      <a:pt x="17" y="15"/>
                    </a:cubicBezTo>
                    <a:cubicBezTo>
                      <a:pt x="22" y="15"/>
                      <a:pt x="22" y="15"/>
                      <a:pt x="22" y="15"/>
                    </a:cubicBezTo>
                    <a:cubicBezTo>
                      <a:pt x="22" y="26"/>
                      <a:pt x="22" y="26"/>
                      <a:pt x="22" y="26"/>
                    </a:cubicBezTo>
                    <a:cubicBezTo>
                      <a:pt x="16" y="26"/>
                      <a:pt x="16" y="26"/>
                      <a:pt x="16" y="26"/>
                    </a:cubicBezTo>
                    <a:cubicBezTo>
                      <a:pt x="16" y="33"/>
                      <a:pt x="16" y="33"/>
                      <a:pt x="16" y="33"/>
                    </a:cubicBezTo>
                    <a:cubicBezTo>
                      <a:pt x="36" y="33"/>
                      <a:pt x="36" y="33"/>
                      <a:pt x="36" y="33"/>
                    </a:cubicBezTo>
                    <a:cubicBezTo>
                      <a:pt x="36" y="26"/>
                      <a:pt x="36" y="26"/>
                      <a:pt x="36" y="26"/>
                    </a:cubicBezTo>
                    <a:cubicBezTo>
                      <a:pt x="29" y="26"/>
                      <a:pt x="29" y="26"/>
                      <a:pt x="29" y="26"/>
                    </a:cubicBezTo>
                    <a:cubicBezTo>
                      <a:pt x="29" y="15"/>
                      <a:pt x="29" y="15"/>
                      <a:pt x="29" y="15"/>
                    </a:cubicBezTo>
                    <a:cubicBezTo>
                      <a:pt x="35" y="15"/>
                      <a:pt x="35" y="15"/>
                      <a:pt x="35" y="15"/>
                    </a:cubicBezTo>
                    <a:cubicBezTo>
                      <a:pt x="43" y="15"/>
                      <a:pt x="50" y="8"/>
                      <a:pt x="51" y="1"/>
                    </a:cubicBezTo>
                    <a:cubicBezTo>
                      <a:pt x="45" y="0"/>
                      <a:pt x="45" y="0"/>
                      <a:pt x="45" y="0"/>
                    </a:cubicBezTo>
                    <a:cubicBezTo>
                      <a:pt x="44" y="4"/>
                      <a:pt x="39" y="9"/>
                      <a:pt x="35" y="9"/>
                    </a:cubicBezTo>
                    <a:cubicBezTo>
                      <a:pt x="17" y="9"/>
                      <a:pt x="17" y="9"/>
                      <a:pt x="17" y="9"/>
                    </a:cubicBezTo>
                    <a:cubicBezTo>
                      <a:pt x="13" y="9"/>
                      <a:pt x="8" y="5"/>
                      <a:pt x="7" y="0"/>
                    </a:cubicBez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3" name="Freeform: Shape 131">
                <a:extLst>
                  <a:ext uri="{FF2B5EF4-FFF2-40B4-BE49-F238E27FC236}">
                    <a16:creationId xmlns:a16="http://schemas.microsoft.com/office/drawing/2014/main" id="{B9E370AD-14F2-BF3C-EFE0-80621F94B409}"/>
                  </a:ext>
                </a:extLst>
              </p:cNvPr>
              <p:cNvSpPr>
                <a:spLocks noGrp="1" noRot="1" noMove="1" noResize="1" noEditPoints="1" noAdjustHandles="1" noChangeArrowheads="1" noChangeShapeType="1"/>
              </p:cNvSpPr>
              <p:nvPr/>
            </p:nvSpPr>
            <p:spPr bwMode="auto">
              <a:xfrm>
                <a:off x="6151239" y="1925646"/>
                <a:ext cx="100484" cy="110287"/>
              </a:xfrm>
              <a:custGeom>
                <a:avLst/>
                <a:gdLst>
                  <a:gd name="T0" fmla="*/ 19 w 23"/>
                  <a:gd name="T1" fmla="*/ 17 h 25"/>
                  <a:gd name="T2" fmla="*/ 20 w 23"/>
                  <a:gd name="T3" fmla="*/ 16 h 25"/>
                  <a:gd name="T4" fmla="*/ 22 w 23"/>
                  <a:gd name="T5" fmla="*/ 16 h 25"/>
                  <a:gd name="T6" fmla="*/ 23 w 23"/>
                  <a:gd name="T7" fmla="*/ 13 h 25"/>
                  <a:gd name="T8" fmla="*/ 22 w 23"/>
                  <a:gd name="T9" fmla="*/ 7 h 25"/>
                  <a:gd name="T10" fmla="*/ 17 w 23"/>
                  <a:gd name="T11" fmla="*/ 12 h 25"/>
                  <a:gd name="T12" fmla="*/ 15 w 23"/>
                  <a:gd name="T13" fmla="*/ 14 h 25"/>
                  <a:gd name="T14" fmla="*/ 15 w 23"/>
                  <a:gd name="T15" fmla="*/ 12 h 25"/>
                  <a:gd name="T16" fmla="*/ 17 w 23"/>
                  <a:gd name="T17" fmla="*/ 8 h 25"/>
                  <a:gd name="T18" fmla="*/ 15 w 23"/>
                  <a:gd name="T19" fmla="*/ 5 h 25"/>
                  <a:gd name="T20" fmla="*/ 11 w 23"/>
                  <a:gd name="T21" fmla="*/ 0 h 25"/>
                  <a:gd name="T22" fmla="*/ 11 w 23"/>
                  <a:gd name="T23" fmla="*/ 0 h 25"/>
                  <a:gd name="T24" fmla="*/ 11 w 23"/>
                  <a:gd name="T25" fmla="*/ 0 h 25"/>
                  <a:gd name="T26" fmla="*/ 11 w 23"/>
                  <a:gd name="T27" fmla="*/ 0 h 25"/>
                  <a:gd name="T28" fmla="*/ 11 w 23"/>
                  <a:gd name="T29" fmla="*/ 0 h 25"/>
                  <a:gd name="T30" fmla="*/ 7 w 23"/>
                  <a:gd name="T31" fmla="*/ 5 h 25"/>
                  <a:gd name="T32" fmla="*/ 5 w 23"/>
                  <a:gd name="T33" fmla="*/ 8 h 25"/>
                  <a:gd name="T34" fmla="*/ 7 w 23"/>
                  <a:gd name="T35" fmla="*/ 12 h 25"/>
                  <a:gd name="T36" fmla="*/ 7 w 23"/>
                  <a:gd name="T37" fmla="*/ 14 h 25"/>
                  <a:gd name="T38" fmla="*/ 5 w 23"/>
                  <a:gd name="T39" fmla="*/ 12 h 25"/>
                  <a:gd name="T40" fmla="*/ 0 w 23"/>
                  <a:gd name="T41" fmla="*/ 7 h 25"/>
                  <a:gd name="T42" fmla="*/ 0 w 23"/>
                  <a:gd name="T43" fmla="*/ 13 h 25"/>
                  <a:gd name="T44" fmla="*/ 0 w 23"/>
                  <a:gd name="T45" fmla="*/ 16 h 25"/>
                  <a:gd name="T46" fmla="*/ 2 w 23"/>
                  <a:gd name="T47" fmla="*/ 16 h 25"/>
                  <a:gd name="T48" fmla="*/ 4 w 23"/>
                  <a:gd name="T49" fmla="*/ 17 h 25"/>
                  <a:gd name="T50" fmla="*/ 3 w 23"/>
                  <a:gd name="T51" fmla="*/ 18 h 25"/>
                  <a:gd name="T52" fmla="*/ 0 w 23"/>
                  <a:gd name="T53" fmla="*/ 17 h 25"/>
                  <a:gd name="T54" fmla="*/ 5 w 23"/>
                  <a:gd name="T55" fmla="*/ 24 h 25"/>
                  <a:gd name="T56" fmla="*/ 7 w 23"/>
                  <a:gd name="T57" fmla="*/ 24 h 25"/>
                  <a:gd name="T58" fmla="*/ 10 w 23"/>
                  <a:gd name="T59" fmla="*/ 22 h 25"/>
                  <a:gd name="T60" fmla="*/ 11 w 23"/>
                  <a:gd name="T61" fmla="*/ 22 h 25"/>
                  <a:gd name="T62" fmla="*/ 11 w 23"/>
                  <a:gd name="T63" fmla="*/ 21 h 25"/>
                  <a:gd name="T64" fmla="*/ 11 w 23"/>
                  <a:gd name="T65" fmla="*/ 11 h 25"/>
                  <a:gd name="T66" fmla="*/ 12 w 23"/>
                  <a:gd name="T67" fmla="*/ 21 h 25"/>
                  <a:gd name="T68" fmla="*/ 12 w 23"/>
                  <a:gd name="T69" fmla="*/ 22 h 25"/>
                  <a:gd name="T70" fmla="*/ 12 w 23"/>
                  <a:gd name="T71" fmla="*/ 22 h 25"/>
                  <a:gd name="T72" fmla="*/ 15 w 23"/>
                  <a:gd name="T73" fmla="*/ 24 h 25"/>
                  <a:gd name="T74" fmla="*/ 17 w 23"/>
                  <a:gd name="T75" fmla="*/ 24 h 25"/>
                  <a:gd name="T76" fmla="*/ 23 w 23"/>
                  <a:gd name="T77" fmla="*/ 17 h 25"/>
                  <a:gd name="T78" fmla="*/ 19 w 23"/>
                  <a:gd name="T79" fmla="*/ 18 h 25"/>
                  <a:gd name="T80" fmla="*/ 19 w 23"/>
                  <a:gd name="T81"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5">
                    <a:moveTo>
                      <a:pt x="19" y="17"/>
                    </a:moveTo>
                    <a:cubicBezTo>
                      <a:pt x="19" y="17"/>
                      <a:pt x="20" y="17"/>
                      <a:pt x="20" y="16"/>
                    </a:cubicBezTo>
                    <a:cubicBezTo>
                      <a:pt x="21" y="16"/>
                      <a:pt x="22" y="16"/>
                      <a:pt x="22" y="16"/>
                    </a:cubicBezTo>
                    <a:cubicBezTo>
                      <a:pt x="23" y="15"/>
                      <a:pt x="23" y="14"/>
                      <a:pt x="23" y="13"/>
                    </a:cubicBezTo>
                    <a:cubicBezTo>
                      <a:pt x="22" y="11"/>
                      <a:pt x="22" y="9"/>
                      <a:pt x="22" y="7"/>
                    </a:cubicBezTo>
                    <a:cubicBezTo>
                      <a:pt x="20" y="9"/>
                      <a:pt x="17" y="9"/>
                      <a:pt x="17" y="12"/>
                    </a:cubicBezTo>
                    <a:cubicBezTo>
                      <a:pt x="17" y="12"/>
                      <a:pt x="16" y="14"/>
                      <a:pt x="15" y="14"/>
                    </a:cubicBezTo>
                    <a:cubicBezTo>
                      <a:pt x="14" y="13"/>
                      <a:pt x="15" y="12"/>
                      <a:pt x="15" y="12"/>
                    </a:cubicBezTo>
                    <a:cubicBezTo>
                      <a:pt x="16" y="11"/>
                      <a:pt x="17" y="10"/>
                      <a:pt x="17" y="8"/>
                    </a:cubicBezTo>
                    <a:cubicBezTo>
                      <a:pt x="17" y="7"/>
                      <a:pt x="16" y="6"/>
                      <a:pt x="15" y="5"/>
                    </a:cubicBezTo>
                    <a:cubicBezTo>
                      <a:pt x="14" y="3"/>
                      <a:pt x="12" y="2"/>
                      <a:pt x="11" y="0"/>
                    </a:cubicBezTo>
                    <a:cubicBezTo>
                      <a:pt x="11" y="0"/>
                      <a:pt x="11" y="0"/>
                      <a:pt x="11" y="0"/>
                    </a:cubicBezTo>
                    <a:cubicBezTo>
                      <a:pt x="11" y="0"/>
                      <a:pt x="11" y="0"/>
                      <a:pt x="11" y="0"/>
                    </a:cubicBezTo>
                    <a:cubicBezTo>
                      <a:pt x="11" y="0"/>
                      <a:pt x="11" y="0"/>
                      <a:pt x="11" y="0"/>
                    </a:cubicBezTo>
                    <a:cubicBezTo>
                      <a:pt x="11" y="0"/>
                      <a:pt x="11" y="0"/>
                      <a:pt x="11" y="0"/>
                    </a:cubicBezTo>
                    <a:cubicBezTo>
                      <a:pt x="10" y="2"/>
                      <a:pt x="8" y="3"/>
                      <a:pt x="7" y="5"/>
                    </a:cubicBezTo>
                    <a:cubicBezTo>
                      <a:pt x="6" y="6"/>
                      <a:pt x="5" y="7"/>
                      <a:pt x="5" y="8"/>
                    </a:cubicBezTo>
                    <a:cubicBezTo>
                      <a:pt x="5" y="10"/>
                      <a:pt x="6" y="11"/>
                      <a:pt x="7" y="12"/>
                    </a:cubicBezTo>
                    <a:cubicBezTo>
                      <a:pt x="7" y="12"/>
                      <a:pt x="8" y="13"/>
                      <a:pt x="7" y="14"/>
                    </a:cubicBezTo>
                    <a:cubicBezTo>
                      <a:pt x="6" y="14"/>
                      <a:pt x="6" y="12"/>
                      <a:pt x="5" y="12"/>
                    </a:cubicBezTo>
                    <a:cubicBezTo>
                      <a:pt x="5" y="9"/>
                      <a:pt x="2" y="9"/>
                      <a:pt x="0" y="7"/>
                    </a:cubicBezTo>
                    <a:cubicBezTo>
                      <a:pt x="0" y="9"/>
                      <a:pt x="0" y="11"/>
                      <a:pt x="0" y="13"/>
                    </a:cubicBezTo>
                    <a:cubicBezTo>
                      <a:pt x="0" y="14"/>
                      <a:pt x="0" y="15"/>
                      <a:pt x="0" y="16"/>
                    </a:cubicBezTo>
                    <a:cubicBezTo>
                      <a:pt x="1" y="16"/>
                      <a:pt x="1" y="16"/>
                      <a:pt x="2" y="16"/>
                    </a:cubicBezTo>
                    <a:cubicBezTo>
                      <a:pt x="2" y="17"/>
                      <a:pt x="3" y="17"/>
                      <a:pt x="4" y="17"/>
                    </a:cubicBezTo>
                    <a:cubicBezTo>
                      <a:pt x="4" y="18"/>
                      <a:pt x="4" y="18"/>
                      <a:pt x="3" y="18"/>
                    </a:cubicBezTo>
                    <a:cubicBezTo>
                      <a:pt x="2" y="18"/>
                      <a:pt x="1" y="17"/>
                      <a:pt x="0" y="17"/>
                    </a:cubicBezTo>
                    <a:cubicBezTo>
                      <a:pt x="0" y="20"/>
                      <a:pt x="2" y="23"/>
                      <a:pt x="5" y="24"/>
                    </a:cubicBezTo>
                    <a:cubicBezTo>
                      <a:pt x="6" y="25"/>
                      <a:pt x="6" y="25"/>
                      <a:pt x="7" y="24"/>
                    </a:cubicBezTo>
                    <a:cubicBezTo>
                      <a:pt x="8" y="23"/>
                      <a:pt x="9" y="23"/>
                      <a:pt x="10" y="22"/>
                    </a:cubicBezTo>
                    <a:cubicBezTo>
                      <a:pt x="10" y="22"/>
                      <a:pt x="10" y="23"/>
                      <a:pt x="11" y="22"/>
                    </a:cubicBezTo>
                    <a:cubicBezTo>
                      <a:pt x="11" y="22"/>
                      <a:pt x="11" y="21"/>
                      <a:pt x="11" y="21"/>
                    </a:cubicBezTo>
                    <a:cubicBezTo>
                      <a:pt x="11" y="17"/>
                      <a:pt x="11" y="15"/>
                      <a:pt x="11" y="11"/>
                    </a:cubicBezTo>
                    <a:cubicBezTo>
                      <a:pt x="11" y="15"/>
                      <a:pt x="12" y="17"/>
                      <a:pt x="12" y="21"/>
                    </a:cubicBezTo>
                    <a:cubicBezTo>
                      <a:pt x="12" y="21"/>
                      <a:pt x="12" y="22"/>
                      <a:pt x="12" y="22"/>
                    </a:cubicBezTo>
                    <a:cubicBezTo>
                      <a:pt x="12" y="23"/>
                      <a:pt x="12" y="22"/>
                      <a:pt x="12" y="22"/>
                    </a:cubicBezTo>
                    <a:cubicBezTo>
                      <a:pt x="13" y="23"/>
                      <a:pt x="14" y="23"/>
                      <a:pt x="15" y="24"/>
                    </a:cubicBezTo>
                    <a:cubicBezTo>
                      <a:pt x="16" y="25"/>
                      <a:pt x="16" y="25"/>
                      <a:pt x="17" y="24"/>
                    </a:cubicBezTo>
                    <a:cubicBezTo>
                      <a:pt x="20" y="23"/>
                      <a:pt x="22" y="20"/>
                      <a:pt x="23" y="17"/>
                    </a:cubicBezTo>
                    <a:cubicBezTo>
                      <a:pt x="21" y="17"/>
                      <a:pt x="20" y="18"/>
                      <a:pt x="19" y="18"/>
                    </a:cubicBezTo>
                    <a:cubicBezTo>
                      <a:pt x="18" y="18"/>
                      <a:pt x="18" y="18"/>
                      <a:pt x="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nvGrpSpPr>
              <p:cNvPr id="94" name="Group 132">
                <a:extLst>
                  <a:ext uri="{FF2B5EF4-FFF2-40B4-BE49-F238E27FC236}">
                    <a16:creationId xmlns:a16="http://schemas.microsoft.com/office/drawing/2014/main" id="{456D8164-7D77-ED90-4D25-ECCB4483B65E}"/>
                  </a:ext>
                </a:extLst>
              </p:cNvPr>
              <p:cNvGrpSpPr>
                <a:grpSpLocks noGrp="1" noUngrp="1" noRot="1" noMove="1" noResize="1"/>
              </p:cNvGrpSpPr>
              <p:nvPr/>
            </p:nvGrpSpPr>
            <p:grpSpPr>
              <a:xfrm>
                <a:off x="2569358" y="623032"/>
                <a:ext cx="4000972" cy="3975239"/>
                <a:chOff x="2569358" y="623032"/>
                <a:chExt cx="4000972" cy="3975239"/>
              </a:xfrm>
              <a:grpFill/>
            </p:grpSpPr>
            <p:sp>
              <p:nvSpPr>
                <p:cNvPr id="95" name="Freeform: Shape 133">
                  <a:extLst>
                    <a:ext uri="{FF2B5EF4-FFF2-40B4-BE49-F238E27FC236}">
                      <a16:creationId xmlns:a16="http://schemas.microsoft.com/office/drawing/2014/main" id="{3710519D-F6C7-40BE-F599-70ACA40FE01F}"/>
                    </a:ext>
                  </a:extLst>
                </p:cNvPr>
                <p:cNvSpPr>
                  <a:spLocks noGrp="1" noRot="1" noMove="1" noResize="1" noEditPoints="1" noAdjustHandles="1" noChangeArrowheads="1" noChangeShapeType="1"/>
                </p:cNvSpPr>
                <p:nvPr/>
              </p:nvSpPr>
              <p:spPr bwMode="auto">
                <a:xfrm>
                  <a:off x="6256624" y="2680500"/>
                  <a:ext cx="300226" cy="301452"/>
                </a:xfrm>
                <a:custGeom>
                  <a:avLst/>
                  <a:gdLst>
                    <a:gd name="T0" fmla="*/ 67 w 68"/>
                    <a:gd name="T1" fmla="*/ 26 h 68"/>
                    <a:gd name="T2" fmla="*/ 53 w 68"/>
                    <a:gd name="T3" fmla="*/ 32 h 68"/>
                    <a:gd name="T4" fmla="*/ 48 w 68"/>
                    <a:gd name="T5" fmla="*/ 32 h 68"/>
                    <a:gd name="T6" fmla="*/ 45 w 68"/>
                    <a:gd name="T7" fmla="*/ 25 h 68"/>
                    <a:gd name="T8" fmla="*/ 49 w 68"/>
                    <a:gd name="T9" fmla="*/ 21 h 68"/>
                    <a:gd name="T10" fmla="*/ 63 w 68"/>
                    <a:gd name="T11" fmla="*/ 16 h 68"/>
                    <a:gd name="T12" fmla="*/ 56 w 68"/>
                    <a:gd name="T13" fmla="*/ 8 h 68"/>
                    <a:gd name="T14" fmla="*/ 48 w 68"/>
                    <a:gd name="T15" fmla="*/ 5 h 68"/>
                    <a:gd name="T16" fmla="*/ 46 w 68"/>
                    <a:gd name="T17" fmla="*/ 16 h 68"/>
                    <a:gd name="T18" fmla="*/ 40 w 68"/>
                    <a:gd name="T19" fmla="*/ 25 h 68"/>
                    <a:gd name="T20" fmla="*/ 40 w 68"/>
                    <a:gd name="T21" fmla="*/ 15 h 68"/>
                    <a:gd name="T22" fmla="*/ 36 w 68"/>
                    <a:gd name="T23" fmla="*/ 12 h 68"/>
                    <a:gd name="T24" fmla="*/ 36 w 68"/>
                    <a:gd name="T25" fmla="*/ 7 h 68"/>
                    <a:gd name="T26" fmla="*/ 32 w 68"/>
                    <a:gd name="T27" fmla="*/ 7 h 68"/>
                    <a:gd name="T28" fmla="*/ 32 w 68"/>
                    <a:gd name="T29" fmla="*/ 12 h 68"/>
                    <a:gd name="T30" fmla="*/ 27 w 68"/>
                    <a:gd name="T31" fmla="*/ 15 h 68"/>
                    <a:gd name="T32" fmla="*/ 28 w 68"/>
                    <a:gd name="T33" fmla="*/ 25 h 68"/>
                    <a:gd name="T34" fmla="*/ 21 w 68"/>
                    <a:gd name="T35" fmla="*/ 16 h 68"/>
                    <a:gd name="T36" fmla="*/ 20 w 68"/>
                    <a:gd name="T37" fmla="*/ 5 h 68"/>
                    <a:gd name="T38" fmla="*/ 11 w 68"/>
                    <a:gd name="T39" fmla="*/ 8 h 68"/>
                    <a:gd name="T40" fmla="*/ 5 w 68"/>
                    <a:gd name="T41" fmla="*/ 16 h 68"/>
                    <a:gd name="T42" fmla="*/ 19 w 68"/>
                    <a:gd name="T43" fmla="*/ 21 h 68"/>
                    <a:gd name="T44" fmla="*/ 22 w 68"/>
                    <a:gd name="T45" fmla="*/ 25 h 68"/>
                    <a:gd name="T46" fmla="*/ 20 w 68"/>
                    <a:gd name="T47" fmla="*/ 32 h 68"/>
                    <a:gd name="T48" fmla="*/ 14 w 68"/>
                    <a:gd name="T49" fmla="*/ 32 h 68"/>
                    <a:gd name="T50" fmla="*/ 1 w 68"/>
                    <a:gd name="T51" fmla="*/ 26 h 68"/>
                    <a:gd name="T52" fmla="*/ 0 w 68"/>
                    <a:gd name="T53" fmla="*/ 36 h 68"/>
                    <a:gd name="T54" fmla="*/ 3 w 68"/>
                    <a:gd name="T55" fmla="*/ 44 h 68"/>
                    <a:gd name="T56" fmla="*/ 12 w 68"/>
                    <a:gd name="T57" fmla="*/ 38 h 68"/>
                    <a:gd name="T58" fmla="*/ 23 w 68"/>
                    <a:gd name="T59" fmla="*/ 36 h 68"/>
                    <a:gd name="T60" fmla="*/ 16 w 68"/>
                    <a:gd name="T61" fmla="*/ 42 h 68"/>
                    <a:gd name="T62" fmla="*/ 17 w 68"/>
                    <a:gd name="T63" fmla="*/ 48 h 68"/>
                    <a:gd name="T64" fmla="*/ 13 w 68"/>
                    <a:gd name="T65" fmla="*/ 52 h 68"/>
                    <a:gd name="T66" fmla="*/ 16 w 68"/>
                    <a:gd name="T67" fmla="*/ 54 h 68"/>
                    <a:gd name="T68" fmla="*/ 20 w 68"/>
                    <a:gd name="T69" fmla="*/ 50 h 68"/>
                    <a:gd name="T70" fmla="*/ 25 w 68"/>
                    <a:gd name="T71" fmla="*/ 52 h 68"/>
                    <a:gd name="T72" fmla="*/ 32 w 68"/>
                    <a:gd name="T73" fmla="*/ 44 h 68"/>
                    <a:gd name="T74" fmla="*/ 30 w 68"/>
                    <a:gd name="T75" fmla="*/ 55 h 68"/>
                    <a:gd name="T76" fmla="*/ 23 w 68"/>
                    <a:gd name="T77" fmla="*/ 64 h 68"/>
                    <a:gd name="T78" fmla="*/ 32 w 68"/>
                    <a:gd name="T79" fmla="*/ 68 h 68"/>
                    <a:gd name="T80" fmla="*/ 42 w 68"/>
                    <a:gd name="T81" fmla="*/ 67 h 68"/>
                    <a:gd name="T82" fmla="*/ 36 w 68"/>
                    <a:gd name="T83" fmla="*/ 53 h 68"/>
                    <a:gd name="T84" fmla="*/ 36 w 68"/>
                    <a:gd name="T85" fmla="*/ 48 h 68"/>
                    <a:gd name="T86" fmla="*/ 42 w 68"/>
                    <a:gd name="T87" fmla="*/ 45 h 68"/>
                    <a:gd name="T88" fmla="*/ 46 w 68"/>
                    <a:gd name="T89" fmla="*/ 49 h 68"/>
                    <a:gd name="T90" fmla="*/ 52 w 68"/>
                    <a:gd name="T91" fmla="*/ 63 h 68"/>
                    <a:gd name="T92" fmla="*/ 59 w 68"/>
                    <a:gd name="T93" fmla="*/ 56 h 68"/>
                    <a:gd name="T94" fmla="*/ 63 w 68"/>
                    <a:gd name="T95" fmla="*/ 48 h 68"/>
                    <a:gd name="T96" fmla="*/ 52 w 68"/>
                    <a:gd name="T97" fmla="*/ 46 h 68"/>
                    <a:gd name="T98" fmla="*/ 42 w 68"/>
                    <a:gd name="T99" fmla="*/ 40 h 68"/>
                    <a:gd name="T100" fmla="*/ 53 w 68"/>
                    <a:gd name="T101" fmla="*/ 40 h 68"/>
                    <a:gd name="T102" fmla="*/ 55 w 68"/>
                    <a:gd name="T103" fmla="*/ 36 h 68"/>
                    <a:gd name="T104" fmla="*/ 61 w 68"/>
                    <a:gd name="T105" fmla="*/ 3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 h="68">
                      <a:moveTo>
                        <a:pt x="68" y="32"/>
                      </a:moveTo>
                      <a:cubicBezTo>
                        <a:pt x="61" y="32"/>
                        <a:pt x="61" y="32"/>
                        <a:pt x="61" y="32"/>
                      </a:cubicBezTo>
                      <a:cubicBezTo>
                        <a:pt x="67" y="26"/>
                        <a:pt x="67" y="26"/>
                        <a:pt x="67" y="26"/>
                      </a:cubicBezTo>
                      <a:cubicBezTo>
                        <a:pt x="64" y="23"/>
                        <a:pt x="64" y="23"/>
                        <a:pt x="64" y="23"/>
                      </a:cubicBezTo>
                      <a:cubicBezTo>
                        <a:pt x="55" y="32"/>
                        <a:pt x="55" y="32"/>
                        <a:pt x="55" y="32"/>
                      </a:cubicBezTo>
                      <a:cubicBezTo>
                        <a:pt x="53" y="32"/>
                        <a:pt x="53" y="32"/>
                        <a:pt x="53" y="32"/>
                      </a:cubicBezTo>
                      <a:cubicBezTo>
                        <a:pt x="55" y="30"/>
                        <a:pt x="55" y="30"/>
                        <a:pt x="55" y="30"/>
                      </a:cubicBezTo>
                      <a:cubicBezTo>
                        <a:pt x="53" y="27"/>
                        <a:pt x="53" y="27"/>
                        <a:pt x="53" y="27"/>
                      </a:cubicBezTo>
                      <a:cubicBezTo>
                        <a:pt x="48" y="32"/>
                        <a:pt x="48" y="32"/>
                        <a:pt x="48" y="32"/>
                      </a:cubicBezTo>
                      <a:cubicBezTo>
                        <a:pt x="44" y="32"/>
                        <a:pt x="44" y="32"/>
                        <a:pt x="44" y="32"/>
                      </a:cubicBezTo>
                      <a:cubicBezTo>
                        <a:pt x="44" y="30"/>
                        <a:pt x="43" y="29"/>
                        <a:pt x="42" y="28"/>
                      </a:cubicBezTo>
                      <a:cubicBezTo>
                        <a:pt x="45" y="25"/>
                        <a:pt x="45" y="25"/>
                        <a:pt x="45" y="25"/>
                      </a:cubicBezTo>
                      <a:cubicBezTo>
                        <a:pt x="52" y="25"/>
                        <a:pt x="52" y="25"/>
                        <a:pt x="52" y="25"/>
                      </a:cubicBezTo>
                      <a:cubicBezTo>
                        <a:pt x="52" y="21"/>
                        <a:pt x="52" y="21"/>
                        <a:pt x="52" y="21"/>
                      </a:cubicBezTo>
                      <a:cubicBezTo>
                        <a:pt x="49" y="21"/>
                        <a:pt x="49" y="21"/>
                        <a:pt x="49" y="21"/>
                      </a:cubicBezTo>
                      <a:cubicBezTo>
                        <a:pt x="50" y="20"/>
                        <a:pt x="50" y="20"/>
                        <a:pt x="50" y="20"/>
                      </a:cubicBezTo>
                      <a:cubicBezTo>
                        <a:pt x="63" y="20"/>
                        <a:pt x="63" y="20"/>
                        <a:pt x="63" y="20"/>
                      </a:cubicBezTo>
                      <a:cubicBezTo>
                        <a:pt x="63" y="16"/>
                        <a:pt x="63" y="16"/>
                        <a:pt x="63" y="16"/>
                      </a:cubicBezTo>
                      <a:cubicBezTo>
                        <a:pt x="54" y="16"/>
                        <a:pt x="54" y="16"/>
                        <a:pt x="54" y="16"/>
                      </a:cubicBezTo>
                      <a:cubicBezTo>
                        <a:pt x="59" y="11"/>
                        <a:pt x="59" y="11"/>
                        <a:pt x="59" y="11"/>
                      </a:cubicBezTo>
                      <a:cubicBezTo>
                        <a:pt x="56" y="8"/>
                        <a:pt x="56" y="8"/>
                        <a:pt x="56" y="8"/>
                      </a:cubicBezTo>
                      <a:cubicBezTo>
                        <a:pt x="52" y="13"/>
                        <a:pt x="52" y="13"/>
                        <a:pt x="52" y="13"/>
                      </a:cubicBezTo>
                      <a:cubicBezTo>
                        <a:pt x="52" y="5"/>
                        <a:pt x="52" y="5"/>
                        <a:pt x="52" y="5"/>
                      </a:cubicBezTo>
                      <a:cubicBezTo>
                        <a:pt x="48" y="5"/>
                        <a:pt x="48" y="5"/>
                        <a:pt x="48" y="5"/>
                      </a:cubicBezTo>
                      <a:cubicBezTo>
                        <a:pt x="48" y="17"/>
                        <a:pt x="48" y="17"/>
                        <a:pt x="48" y="17"/>
                      </a:cubicBezTo>
                      <a:cubicBezTo>
                        <a:pt x="46" y="19"/>
                        <a:pt x="46" y="19"/>
                        <a:pt x="46" y="19"/>
                      </a:cubicBezTo>
                      <a:cubicBezTo>
                        <a:pt x="46" y="16"/>
                        <a:pt x="46" y="16"/>
                        <a:pt x="46" y="16"/>
                      </a:cubicBezTo>
                      <a:cubicBezTo>
                        <a:pt x="42" y="16"/>
                        <a:pt x="42" y="16"/>
                        <a:pt x="42" y="16"/>
                      </a:cubicBezTo>
                      <a:cubicBezTo>
                        <a:pt x="42" y="22"/>
                        <a:pt x="42" y="22"/>
                        <a:pt x="42" y="22"/>
                      </a:cubicBezTo>
                      <a:cubicBezTo>
                        <a:pt x="40" y="25"/>
                        <a:pt x="40" y="25"/>
                        <a:pt x="40" y="25"/>
                      </a:cubicBezTo>
                      <a:cubicBezTo>
                        <a:pt x="38" y="24"/>
                        <a:pt x="37" y="24"/>
                        <a:pt x="36" y="23"/>
                      </a:cubicBezTo>
                      <a:cubicBezTo>
                        <a:pt x="36" y="20"/>
                        <a:pt x="36" y="20"/>
                        <a:pt x="36" y="20"/>
                      </a:cubicBezTo>
                      <a:cubicBezTo>
                        <a:pt x="40" y="15"/>
                        <a:pt x="40" y="15"/>
                        <a:pt x="40" y="15"/>
                      </a:cubicBezTo>
                      <a:cubicBezTo>
                        <a:pt x="38" y="12"/>
                        <a:pt x="38" y="12"/>
                        <a:pt x="38" y="12"/>
                      </a:cubicBezTo>
                      <a:cubicBezTo>
                        <a:pt x="36" y="14"/>
                        <a:pt x="36" y="14"/>
                        <a:pt x="36" y="14"/>
                      </a:cubicBezTo>
                      <a:cubicBezTo>
                        <a:pt x="36" y="12"/>
                        <a:pt x="36" y="12"/>
                        <a:pt x="36" y="12"/>
                      </a:cubicBezTo>
                      <a:cubicBezTo>
                        <a:pt x="44" y="3"/>
                        <a:pt x="44" y="3"/>
                        <a:pt x="44" y="3"/>
                      </a:cubicBezTo>
                      <a:cubicBezTo>
                        <a:pt x="42" y="1"/>
                        <a:pt x="42" y="1"/>
                        <a:pt x="42" y="1"/>
                      </a:cubicBezTo>
                      <a:cubicBezTo>
                        <a:pt x="36" y="7"/>
                        <a:pt x="36" y="7"/>
                        <a:pt x="36" y="7"/>
                      </a:cubicBezTo>
                      <a:cubicBezTo>
                        <a:pt x="36" y="0"/>
                        <a:pt x="36" y="0"/>
                        <a:pt x="36" y="0"/>
                      </a:cubicBezTo>
                      <a:cubicBezTo>
                        <a:pt x="32" y="0"/>
                        <a:pt x="32" y="0"/>
                        <a:pt x="32" y="0"/>
                      </a:cubicBezTo>
                      <a:cubicBezTo>
                        <a:pt x="32" y="7"/>
                        <a:pt x="32" y="7"/>
                        <a:pt x="32" y="7"/>
                      </a:cubicBezTo>
                      <a:cubicBezTo>
                        <a:pt x="26" y="1"/>
                        <a:pt x="26" y="1"/>
                        <a:pt x="26" y="1"/>
                      </a:cubicBezTo>
                      <a:cubicBezTo>
                        <a:pt x="23" y="3"/>
                        <a:pt x="23" y="3"/>
                        <a:pt x="23" y="3"/>
                      </a:cubicBezTo>
                      <a:cubicBezTo>
                        <a:pt x="32" y="12"/>
                        <a:pt x="32" y="12"/>
                        <a:pt x="32" y="12"/>
                      </a:cubicBezTo>
                      <a:cubicBezTo>
                        <a:pt x="32" y="14"/>
                        <a:pt x="32" y="14"/>
                        <a:pt x="32" y="14"/>
                      </a:cubicBezTo>
                      <a:cubicBezTo>
                        <a:pt x="30" y="12"/>
                        <a:pt x="30" y="12"/>
                        <a:pt x="30" y="12"/>
                      </a:cubicBezTo>
                      <a:cubicBezTo>
                        <a:pt x="27" y="15"/>
                        <a:pt x="27" y="15"/>
                        <a:pt x="27" y="15"/>
                      </a:cubicBezTo>
                      <a:cubicBezTo>
                        <a:pt x="32" y="20"/>
                        <a:pt x="32" y="20"/>
                        <a:pt x="32" y="20"/>
                      </a:cubicBezTo>
                      <a:cubicBezTo>
                        <a:pt x="32" y="23"/>
                        <a:pt x="32" y="23"/>
                        <a:pt x="32" y="23"/>
                      </a:cubicBezTo>
                      <a:cubicBezTo>
                        <a:pt x="30" y="24"/>
                        <a:pt x="29" y="24"/>
                        <a:pt x="28" y="25"/>
                      </a:cubicBezTo>
                      <a:cubicBezTo>
                        <a:pt x="25" y="22"/>
                        <a:pt x="25" y="22"/>
                        <a:pt x="25" y="22"/>
                      </a:cubicBezTo>
                      <a:cubicBezTo>
                        <a:pt x="25" y="16"/>
                        <a:pt x="25" y="16"/>
                        <a:pt x="25" y="16"/>
                      </a:cubicBezTo>
                      <a:cubicBezTo>
                        <a:pt x="21" y="16"/>
                        <a:pt x="21" y="16"/>
                        <a:pt x="21" y="16"/>
                      </a:cubicBezTo>
                      <a:cubicBezTo>
                        <a:pt x="21" y="19"/>
                        <a:pt x="21" y="19"/>
                        <a:pt x="21" y="19"/>
                      </a:cubicBezTo>
                      <a:cubicBezTo>
                        <a:pt x="20" y="17"/>
                        <a:pt x="20" y="17"/>
                        <a:pt x="20" y="17"/>
                      </a:cubicBezTo>
                      <a:cubicBezTo>
                        <a:pt x="20" y="5"/>
                        <a:pt x="20" y="5"/>
                        <a:pt x="20" y="5"/>
                      </a:cubicBezTo>
                      <a:cubicBezTo>
                        <a:pt x="16" y="5"/>
                        <a:pt x="16" y="5"/>
                        <a:pt x="16" y="5"/>
                      </a:cubicBezTo>
                      <a:cubicBezTo>
                        <a:pt x="16" y="13"/>
                        <a:pt x="16" y="13"/>
                        <a:pt x="16" y="13"/>
                      </a:cubicBezTo>
                      <a:cubicBezTo>
                        <a:pt x="11" y="8"/>
                        <a:pt x="11" y="8"/>
                        <a:pt x="11" y="8"/>
                      </a:cubicBezTo>
                      <a:cubicBezTo>
                        <a:pt x="8" y="11"/>
                        <a:pt x="8" y="11"/>
                        <a:pt x="8" y="11"/>
                      </a:cubicBezTo>
                      <a:cubicBezTo>
                        <a:pt x="13" y="16"/>
                        <a:pt x="13" y="16"/>
                        <a:pt x="13" y="16"/>
                      </a:cubicBezTo>
                      <a:cubicBezTo>
                        <a:pt x="5" y="16"/>
                        <a:pt x="5" y="16"/>
                        <a:pt x="5" y="16"/>
                      </a:cubicBezTo>
                      <a:cubicBezTo>
                        <a:pt x="5" y="20"/>
                        <a:pt x="5" y="20"/>
                        <a:pt x="5" y="20"/>
                      </a:cubicBezTo>
                      <a:cubicBezTo>
                        <a:pt x="17" y="20"/>
                        <a:pt x="17" y="20"/>
                        <a:pt x="17" y="20"/>
                      </a:cubicBezTo>
                      <a:cubicBezTo>
                        <a:pt x="19" y="21"/>
                        <a:pt x="19" y="21"/>
                        <a:pt x="19" y="21"/>
                      </a:cubicBezTo>
                      <a:cubicBezTo>
                        <a:pt x="16" y="21"/>
                        <a:pt x="16" y="21"/>
                        <a:pt x="16" y="21"/>
                      </a:cubicBezTo>
                      <a:cubicBezTo>
                        <a:pt x="16" y="25"/>
                        <a:pt x="16" y="25"/>
                        <a:pt x="16" y="25"/>
                      </a:cubicBezTo>
                      <a:cubicBezTo>
                        <a:pt x="22" y="25"/>
                        <a:pt x="22" y="25"/>
                        <a:pt x="22" y="25"/>
                      </a:cubicBezTo>
                      <a:cubicBezTo>
                        <a:pt x="25" y="28"/>
                        <a:pt x="25" y="28"/>
                        <a:pt x="25" y="28"/>
                      </a:cubicBezTo>
                      <a:cubicBezTo>
                        <a:pt x="24" y="29"/>
                        <a:pt x="24" y="30"/>
                        <a:pt x="23" y="32"/>
                      </a:cubicBezTo>
                      <a:cubicBezTo>
                        <a:pt x="20" y="32"/>
                        <a:pt x="20" y="32"/>
                        <a:pt x="20" y="32"/>
                      </a:cubicBezTo>
                      <a:cubicBezTo>
                        <a:pt x="15" y="27"/>
                        <a:pt x="15" y="27"/>
                        <a:pt x="15" y="27"/>
                      </a:cubicBezTo>
                      <a:cubicBezTo>
                        <a:pt x="12" y="30"/>
                        <a:pt x="12" y="30"/>
                        <a:pt x="12" y="30"/>
                      </a:cubicBezTo>
                      <a:cubicBezTo>
                        <a:pt x="14" y="32"/>
                        <a:pt x="14" y="32"/>
                        <a:pt x="14" y="32"/>
                      </a:cubicBezTo>
                      <a:cubicBezTo>
                        <a:pt x="12" y="32"/>
                        <a:pt x="12" y="32"/>
                        <a:pt x="12" y="32"/>
                      </a:cubicBezTo>
                      <a:cubicBezTo>
                        <a:pt x="3" y="23"/>
                        <a:pt x="3" y="23"/>
                        <a:pt x="3" y="23"/>
                      </a:cubicBezTo>
                      <a:cubicBezTo>
                        <a:pt x="1" y="26"/>
                        <a:pt x="1" y="26"/>
                        <a:pt x="1" y="26"/>
                      </a:cubicBezTo>
                      <a:cubicBezTo>
                        <a:pt x="7" y="32"/>
                        <a:pt x="7" y="32"/>
                        <a:pt x="7" y="32"/>
                      </a:cubicBezTo>
                      <a:cubicBezTo>
                        <a:pt x="0" y="32"/>
                        <a:pt x="0" y="32"/>
                        <a:pt x="0" y="32"/>
                      </a:cubicBezTo>
                      <a:cubicBezTo>
                        <a:pt x="0" y="36"/>
                        <a:pt x="0" y="36"/>
                        <a:pt x="0" y="36"/>
                      </a:cubicBezTo>
                      <a:cubicBezTo>
                        <a:pt x="7" y="36"/>
                        <a:pt x="7" y="36"/>
                        <a:pt x="7" y="36"/>
                      </a:cubicBezTo>
                      <a:cubicBezTo>
                        <a:pt x="1" y="42"/>
                        <a:pt x="1" y="42"/>
                        <a:pt x="1" y="42"/>
                      </a:cubicBezTo>
                      <a:cubicBezTo>
                        <a:pt x="3" y="44"/>
                        <a:pt x="3" y="44"/>
                        <a:pt x="3" y="44"/>
                      </a:cubicBezTo>
                      <a:cubicBezTo>
                        <a:pt x="12" y="36"/>
                        <a:pt x="12" y="36"/>
                        <a:pt x="12" y="36"/>
                      </a:cubicBezTo>
                      <a:cubicBezTo>
                        <a:pt x="14" y="36"/>
                        <a:pt x="14" y="36"/>
                        <a:pt x="14" y="36"/>
                      </a:cubicBezTo>
                      <a:cubicBezTo>
                        <a:pt x="12" y="38"/>
                        <a:pt x="12" y="38"/>
                        <a:pt x="12" y="38"/>
                      </a:cubicBezTo>
                      <a:cubicBezTo>
                        <a:pt x="15" y="40"/>
                        <a:pt x="15" y="40"/>
                        <a:pt x="15" y="40"/>
                      </a:cubicBezTo>
                      <a:cubicBezTo>
                        <a:pt x="20" y="36"/>
                        <a:pt x="20" y="36"/>
                        <a:pt x="20" y="36"/>
                      </a:cubicBezTo>
                      <a:cubicBezTo>
                        <a:pt x="23" y="36"/>
                        <a:pt x="23" y="36"/>
                        <a:pt x="23" y="36"/>
                      </a:cubicBezTo>
                      <a:cubicBezTo>
                        <a:pt x="24" y="37"/>
                        <a:pt x="24" y="38"/>
                        <a:pt x="25" y="40"/>
                      </a:cubicBezTo>
                      <a:cubicBezTo>
                        <a:pt x="22" y="42"/>
                        <a:pt x="22" y="42"/>
                        <a:pt x="22" y="42"/>
                      </a:cubicBezTo>
                      <a:cubicBezTo>
                        <a:pt x="16" y="42"/>
                        <a:pt x="16" y="42"/>
                        <a:pt x="16" y="42"/>
                      </a:cubicBezTo>
                      <a:cubicBezTo>
                        <a:pt x="16" y="46"/>
                        <a:pt x="16" y="46"/>
                        <a:pt x="16" y="46"/>
                      </a:cubicBezTo>
                      <a:cubicBezTo>
                        <a:pt x="19" y="46"/>
                        <a:pt x="19" y="46"/>
                        <a:pt x="19" y="46"/>
                      </a:cubicBezTo>
                      <a:cubicBezTo>
                        <a:pt x="17" y="48"/>
                        <a:pt x="17" y="48"/>
                        <a:pt x="17" y="48"/>
                      </a:cubicBezTo>
                      <a:cubicBezTo>
                        <a:pt x="5" y="48"/>
                        <a:pt x="5" y="48"/>
                        <a:pt x="5" y="48"/>
                      </a:cubicBezTo>
                      <a:cubicBezTo>
                        <a:pt x="5" y="52"/>
                        <a:pt x="5" y="52"/>
                        <a:pt x="5" y="52"/>
                      </a:cubicBezTo>
                      <a:cubicBezTo>
                        <a:pt x="13" y="52"/>
                        <a:pt x="13" y="52"/>
                        <a:pt x="13" y="52"/>
                      </a:cubicBezTo>
                      <a:cubicBezTo>
                        <a:pt x="8" y="56"/>
                        <a:pt x="8" y="56"/>
                        <a:pt x="8" y="56"/>
                      </a:cubicBezTo>
                      <a:cubicBezTo>
                        <a:pt x="11" y="59"/>
                        <a:pt x="11" y="59"/>
                        <a:pt x="11" y="59"/>
                      </a:cubicBezTo>
                      <a:cubicBezTo>
                        <a:pt x="16" y="54"/>
                        <a:pt x="16" y="54"/>
                        <a:pt x="16" y="54"/>
                      </a:cubicBezTo>
                      <a:cubicBezTo>
                        <a:pt x="16" y="63"/>
                        <a:pt x="16" y="63"/>
                        <a:pt x="16" y="63"/>
                      </a:cubicBezTo>
                      <a:cubicBezTo>
                        <a:pt x="20" y="63"/>
                        <a:pt x="20" y="63"/>
                        <a:pt x="20" y="63"/>
                      </a:cubicBezTo>
                      <a:cubicBezTo>
                        <a:pt x="20" y="50"/>
                        <a:pt x="20" y="50"/>
                        <a:pt x="20" y="50"/>
                      </a:cubicBezTo>
                      <a:cubicBezTo>
                        <a:pt x="21" y="49"/>
                        <a:pt x="21" y="49"/>
                        <a:pt x="21" y="49"/>
                      </a:cubicBezTo>
                      <a:cubicBezTo>
                        <a:pt x="21" y="52"/>
                        <a:pt x="21" y="52"/>
                        <a:pt x="21" y="52"/>
                      </a:cubicBezTo>
                      <a:cubicBezTo>
                        <a:pt x="25" y="52"/>
                        <a:pt x="25" y="52"/>
                        <a:pt x="25" y="52"/>
                      </a:cubicBezTo>
                      <a:cubicBezTo>
                        <a:pt x="25" y="45"/>
                        <a:pt x="25" y="45"/>
                        <a:pt x="25" y="45"/>
                      </a:cubicBezTo>
                      <a:cubicBezTo>
                        <a:pt x="28" y="42"/>
                        <a:pt x="28" y="42"/>
                        <a:pt x="28" y="42"/>
                      </a:cubicBezTo>
                      <a:cubicBezTo>
                        <a:pt x="29" y="43"/>
                        <a:pt x="30" y="44"/>
                        <a:pt x="32" y="44"/>
                      </a:cubicBezTo>
                      <a:cubicBezTo>
                        <a:pt x="32" y="48"/>
                        <a:pt x="32" y="48"/>
                        <a:pt x="32" y="48"/>
                      </a:cubicBezTo>
                      <a:cubicBezTo>
                        <a:pt x="27" y="53"/>
                        <a:pt x="27" y="53"/>
                        <a:pt x="27" y="53"/>
                      </a:cubicBezTo>
                      <a:cubicBezTo>
                        <a:pt x="30" y="55"/>
                        <a:pt x="30" y="55"/>
                        <a:pt x="30" y="55"/>
                      </a:cubicBezTo>
                      <a:cubicBezTo>
                        <a:pt x="32" y="53"/>
                        <a:pt x="32" y="53"/>
                        <a:pt x="32" y="53"/>
                      </a:cubicBezTo>
                      <a:cubicBezTo>
                        <a:pt x="32" y="55"/>
                        <a:pt x="32" y="55"/>
                        <a:pt x="32" y="55"/>
                      </a:cubicBezTo>
                      <a:cubicBezTo>
                        <a:pt x="23" y="64"/>
                        <a:pt x="23" y="64"/>
                        <a:pt x="23" y="64"/>
                      </a:cubicBezTo>
                      <a:cubicBezTo>
                        <a:pt x="26" y="67"/>
                        <a:pt x="26" y="67"/>
                        <a:pt x="26" y="67"/>
                      </a:cubicBezTo>
                      <a:cubicBezTo>
                        <a:pt x="32" y="61"/>
                        <a:pt x="32" y="61"/>
                        <a:pt x="32" y="61"/>
                      </a:cubicBezTo>
                      <a:cubicBezTo>
                        <a:pt x="32" y="68"/>
                        <a:pt x="32" y="68"/>
                        <a:pt x="32" y="68"/>
                      </a:cubicBezTo>
                      <a:cubicBezTo>
                        <a:pt x="36" y="68"/>
                        <a:pt x="36" y="68"/>
                        <a:pt x="36" y="68"/>
                      </a:cubicBezTo>
                      <a:cubicBezTo>
                        <a:pt x="36" y="61"/>
                        <a:pt x="36" y="61"/>
                        <a:pt x="36" y="61"/>
                      </a:cubicBezTo>
                      <a:cubicBezTo>
                        <a:pt x="42" y="67"/>
                        <a:pt x="42" y="67"/>
                        <a:pt x="42" y="67"/>
                      </a:cubicBezTo>
                      <a:cubicBezTo>
                        <a:pt x="44" y="64"/>
                        <a:pt x="44" y="64"/>
                        <a:pt x="44" y="64"/>
                      </a:cubicBezTo>
                      <a:cubicBezTo>
                        <a:pt x="36" y="55"/>
                        <a:pt x="36" y="55"/>
                        <a:pt x="36" y="55"/>
                      </a:cubicBezTo>
                      <a:cubicBezTo>
                        <a:pt x="36" y="53"/>
                        <a:pt x="36" y="53"/>
                        <a:pt x="36" y="53"/>
                      </a:cubicBezTo>
                      <a:cubicBezTo>
                        <a:pt x="38" y="55"/>
                        <a:pt x="38" y="55"/>
                        <a:pt x="38" y="55"/>
                      </a:cubicBezTo>
                      <a:cubicBezTo>
                        <a:pt x="40" y="53"/>
                        <a:pt x="40" y="53"/>
                        <a:pt x="40" y="53"/>
                      </a:cubicBezTo>
                      <a:cubicBezTo>
                        <a:pt x="36" y="48"/>
                        <a:pt x="36" y="48"/>
                        <a:pt x="36" y="48"/>
                      </a:cubicBezTo>
                      <a:cubicBezTo>
                        <a:pt x="36" y="44"/>
                        <a:pt x="36" y="44"/>
                        <a:pt x="36" y="44"/>
                      </a:cubicBezTo>
                      <a:cubicBezTo>
                        <a:pt x="37" y="44"/>
                        <a:pt x="38" y="43"/>
                        <a:pt x="40" y="42"/>
                      </a:cubicBezTo>
                      <a:cubicBezTo>
                        <a:pt x="42" y="45"/>
                        <a:pt x="42" y="45"/>
                        <a:pt x="42" y="45"/>
                      </a:cubicBezTo>
                      <a:cubicBezTo>
                        <a:pt x="42" y="52"/>
                        <a:pt x="42" y="52"/>
                        <a:pt x="42" y="52"/>
                      </a:cubicBezTo>
                      <a:cubicBezTo>
                        <a:pt x="46" y="52"/>
                        <a:pt x="46" y="52"/>
                        <a:pt x="46" y="52"/>
                      </a:cubicBezTo>
                      <a:cubicBezTo>
                        <a:pt x="46" y="49"/>
                        <a:pt x="46" y="49"/>
                        <a:pt x="46" y="49"/>
                      </a:cubicBezTo>
                      <a:cubicBezTo>
                        <a:pt x="48" y="50"/>
                        <a:pt x="48" y="50"/>
                        <a:pt x="48" y="50"/>
                      </a:cubicBezTo>
                      <a:cubicBezTo>
                        <a:pt x="48" y="63"/>
                        <a:pt x="48" y="63"/>
                        <a:pt x="48" y="63"/>
                      </a:cubicBezTo>
                      <a:cubicBezTo>
                        <a:pt x="52" y="63"/>
                        <a:pt x="52" y="63"/>
                        <a:pt x="52" y="63"/>
                      </a:cubicBezTo>
                      <a:cubicBezTo>
                        <a:pt x="52" y="54"/>
                        <a:pt x="52" y="54"/>
                        <a:pt x="52" y="54"/>
                      </a:cubicBezTo>
                      <a:cubicBezTo>
                        <a:pt x="56" y="59"/>
                        <a:pt x="56" y="59"/>
                        <a:pt x="56" y="59"/>
                      </a:cubicBezTo>
                      <a:cubicBezTo>
                        <a:pt x="59" y="56"/>
                        <a:pt x="59" y="56"/>
                        <a:pt x="59" y="56"/>
                      </a:cubicBezTo>
                      <a:cubicBezTo>
                        <a:pt x="54" y="52"/>
                        <a:pt x="54" y="52"/>
                        <a:pt x="54" y="52"/>
                      </a:cubicBezTo>
                      <a:cubicBezTo>
                        <a:pt x="63" y="52"/>
                        <a:pt x="63" y="52"/>
                        <a:pt x="63" y="52"/>
                      </a:cubicBezTo>
                      <a:cubicBezTo>
                        <a:pt x="63" y="48"/>
                        <a:pt x="63" y="48"/>
                        <a:pt x="63" y="48"/>
                      </a:cubicBezTo>
                      <a:cubicBezTo>
                        <a:pt x="50" y="48"/>
                        <a:pt x="50" y="48"/>
                        <a:pt x="50" y="48"/>
                      </a:cubicBezTo>
                      <a:cubicBezTo>
                        <a:pt x="49" y="46"/>
                        <a:pt x="49" y="46"/>
                        <a:pt x="49" y="46"/>
                      </a:cubicBezTo>
                      <a:cubicBezTo>
                        <a:pt x="52" y="46"/>
                        <a:pt x="52" y="46"/>
                        <a:pt x="52" y="46"/>
                      </a:cubicBezTo>
                      <a:cubicBezTo>
                        <a:pt x="52" y="42"/>
                        <a:pt x="52" y="42"/>
                        <a:pt x="52" y="42"/>
                      </a:cubicBezTo>
                      <a:cubicBezTo>
                        <a:pt x="45" y="42"/>
                        <a:pt x="45" y="42"/>
                        <a:pt x="45" y="42"/>
                      </a:cubicBezTo>
                      <a:cubicBezTo>
                        <a:pt x="42" y="40"/>
                        <a:pt x="42" y="40"/>
                        <a:pt x="42" y="40"/>
                      </a:cubicBezTo>
                      <a:cubicBezTo>
                        <a:pt x="43" y="38"/>
                        <a:pt x="44" y="37"/>
                        <a:pt x="44" y="36"/>
                      </a:cubicBezTo>
                      <a:cubicBezTo>
                        <a:pt x="48" y="36"/>
                        <a:pt x="48" y="36"/>
                        <a:pt x="48" y="36"/>
                      </a:cubicBezTo>
                      <a:cubicBezTo>
                        <a:pt x="53" y="40"/>
                        <a:pt x="53" y="40"/>
                        <a:pt x="53" y="40"/>
                      </a:cubicBezTo>
                      <a:cubicBezTo>
                        <a:pt x="55" y="38"/>
                        <a:pt x="55" y="38"/>
                        <a:pt x="55" y="38"/>
                      </a:cubicBezTo>
                      <a:cubicBezTo>
                        <a:pt x="53" y="36"/>
                        <a:pt x="53" y="36"/>
                        <a:pt x="53" y="36"/>
                      </a:cubicBezTo>
                      <a:cubicBezTo>
                        <a:pt x="55" y="36"/>
                        <a:pt x="55" y="36"/>
                        <a:pt x="55" y="36"/>
                      </a:cubicBezTo>
                      <a:cubicBezTo>
                        <a:pt x="64" y="44"/>
                        <a:pt x="64" y="44"/>
                        <a:pt x="64" y="44"/>
                      </a:cubicBezTo>
                      <a:cubicBezTo>
                        <a:pt x="67" y="42"/>
                        <a:pt x="67" y="42"/>
                        <a:pt x="67" y="42"/>
                      </a:cubicBezTo>
                      <a:cubicBezTo>
                        <a:pt x="61" y="36"/>
                        <a:pt x="61" y="36"/>
                        <a:pt x="61" y="36"/>
                      </a:cubicBezTo>
                      <a:cubicBezTo>
                        <a:pt x="68" y="36"/>
                        <a:pt x="68" y="36"/>
                        <a:pt x="68" y="36"/>
                      </a:cubicBezTo>
                      <a:lnTo>
                        <a:pt x="6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6" name="Freeform: Shape 134">
                  <a:extLst>
                    <a:ext uri="{FF2B5EF4-FFF2-40B4-BE49-F238E27FC236}">
                      <a16:creationId xmlns:a16="http://schemas.microsoft.com/office/drawing/2014/main" id="{ACD793EB-5B91-3614-780D-39B3DC4287ED}"/>
                    </a:ext>
                  </a:extLst>
                </p:cNvPr>
                <p:cNvSpPr>
                  <a:spLocks noGrp="1" noRot="1" noMove="1" noResize="1" noEditPoints="1" noAdjustHandles="1" noChangeArrowheads="1" noChangeShapeType="1"/>
                </p:cNvSpPr>
                <p:nvPr/>
              </p:nvSpPr>
              <p:spPr bwMode="auto">
                <a:xfrm>
                  <a:off x="2582838" y="2159700"/>
                  <a:ext cx="344341" cy="401935"/>
                </a:xfrm>
                <a:custGeom>
                  <a:avLst/>
                  <a:gdLst>
                    <a:gd name="T0" fmla="*/ 73 w 78"/>
                    <a:gd name="T1" fmla="*/ 84 h 91"/>
                    <a:gd name="T2" fmla="*/ 78 w 78"/>
                    <a:gd name="T3" fmla="*/ 16 h 91"/>
                    <a:gd name="T4" fmla="*/ 66 w 78"/>
                    <a:gd name="T5" fmla="*/ 12 h 91"/>
                    <a:gd name="T6" fmla="*/ 77 w 78"/>
                    <a:gd name="T7" fmla="*/ 1 h 91"/>
                    <a:gd name="T8" fmla="*/ 65 w 78"/>
                    <a:gd name="T9" fmla="*/ 7 h 91"/>
                    <a:gd name="T10" fmla="*/ 71 w 78"/>
                    <a:gd name="T11" fmla="*/ 23 h 91"/>
                    <a:gd name="T12" fmla="*/ 65 w 78"/>
                    <a:gd name="T13" fmla="*/ 63 h 91"/>
                    <a:gd name="T14" fmla="*/ 70 w 78"/>
                    <a:gd name="T15" fmla="*/ 74 h 91"/>
                    <a:gd name="T16" fmla="*/ 65 w 78"/>
                    <a:gd name="T17" fmla="*/ 91 h 91"/>
                    <a:gd name="T18" fmla="*/ 65 w 78"/>
                    <a:gd name="T19" fmla="*/ 7 h 91"/>
                    <a:gd name="T20" fmla="*/ 60 w 78"/>
                    <a:gd name="T21" fmla="*/ 8 h 91"/>
                    <a:gd name="T22" fmla="*/ 50 w 78"/>
                    <a:gd name="T23" fmla="*/ 4 h 91"/>
                    <a:gd name="T24" fmla="*/ 53 w 78"/>
                    <a:gd name="T25" fmla="*/ 12 h 91"/>
                    <a:gd name="T26" fmla="*/ 50 w 78"/>
                    <a:gd name="T27" fmla="*/ 16 h 91"/>
                    <a:gd name="T28" fmla="*/ 65 w 78"/>
                    <a:gd name="T29" fmla="*/ 23 h 91"/>
                    <a:gd name="T30" fmla="*/ 50 w 78"/>
                    <a:gd name="T31" fmla="*/ 84 h 91"/>
                    <a:gd name="T32" fmla="*/ 63 w 78"/>
                    <a:gd name="T33" fmla="*/ 91 h 91"/>
                    <a:gd name="T34" fmla="*/ 65 w 78"/>
                    <a:gd name="T35" fmla="*/ 78 h 91"/>
                    <a:gd name="T36" fmla="*/ 61 w 78"/>
                    <a:gd name="T37" fmla="*/ 74 h 91"/>
                    <a:gd name="T38" fmla="*/ 65 w 78"/>
                    <a:gd name="T39" fmla="*/ 69 h 91"/>
                    <a:gd name="T40" fmla="*/ 65 w 78"/>
                    <a:gd name="T41" fmla="*/ 63 h 91"/>
                    <a:gd name="T42" fmla="*/ 50 w 78"/>
                    <a:gd name="T43" fmla="*/ 69 h 91"/>
                    <a:gd name="T44" fmla="*/ 55 w 78"/>
                    <a:gd name="T45" fmla="*/ 74 h 91"/>
                    <a:gd name="T46" fmla="*/ 50 w 78"/>
                    <a:gd name="T47" fmla="*/ 78 h 91"/>
                    <a:gd name="T48" fmla="*/ 50 w 78"/>
                    <a:gd name="T49" fmla="*/ 84 h 91"/>
                    <a:gd name="T50" fmla="*/ 46 w 78"/>
                    <a:gd name="T51" fmla="*/ 0 h 91"/>
                    <a:gd name="T52" fmla="*/ 43 w 78"/>
                    <a:gd name="T53" fmla="*/ 4 h 91"/>
                    <a:gd name="T54" fmla="*/ 50 w 78"/>
                    <a:gd name="T55" fmla="*/ 4 h 91"/>
                    <a:gd name="T56" fmla="*/ 39 w 78"/>
                    <a:gd name="T57" fmla="*/ 16 h 91"/>
                    <a:gd name="T58" fmla="*/ 50 w 78"/>
                    <a:gd name="T59" fmla="*/ 23 h 91"/>
                    <a:gd name="T60" fmla="*/ 39 w 78"/>
                    <a:gd name="T61" fmla="*/ 84 h 91"/>
                    <a:gd name="T62" fmla="*/ 50 w 78"/>
                    <a:gd name="T63" fmla="*/ 78 h 91"/>
                    <a:gd name="T64" fmla="*/ 50 w 78"/>
                    <a:gd name="T65" fmla="*/ 69 h 91"/>
                    <a:gd name="T66" fmla="*/ 39 w 78"/>
                    <a:gd name="T67" fmla="*/ 63 h 91"/>
                    <a:gd name="T68" fmla="*/ 39 w 78"/>
                    <a:gd name="T69" fmla="*/ 16 h 91"/>
                    <a:gd name="T70" fmla="*/ 0 w 78"/>
                    <a:gd name="T71" fmla="*/ 84 h 91"/>
                    <a:gd name="T72" fmla="*/ 6 w 78"/>
                    <a:gd name="T73" fmla="*/ 91 h 91"/>
                    <a:gd name="T74" fmla="*/ 16 w 78"/>
                    <a:gd name="T75" fmla="*/ 84 h 91"/>
                    <a:gd name="T76" fmla="*/ 39 w 78"/>
                    <a:gd name="T77" fmla="*/ 63 h 91"/>
                    <a:gd name="T78" fmla="*/ 7 w 78"/>
                    <a:gd name="T79" fmla="*/ 23 h 91"/>
                    <a:gd name="T80" fmla="*/ 39 w 78"/>
                    <a:gd name="T81" fmla="*/ 2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91">
                      <a:moveTo>
                        <a:pt x="73" y="91"/>
                      </a:moveTo>
                      <a:cubicBezTo>
                        <a:pt x="73" y="84"/>
                        <a:pt x="73" y="84"/>
                        <a:pt x="73" y="84"/>
                      </a:cubicBezTo>
                      <a:cubicBezTo>
                        <a:pt x="78" y="84"/>
                        <a:pt x="78" y="84"/>
                        <a:pt x="78" y="84"/>
                      </a:cubicBezTo>
                      <a:cubicBezTo>
                        <a:pt x="78" y="16"/>
                        <a:pt x="78" y="16"/>
                        <a:pt x="78" y="16"/>
                      </a:cubicBezTo>
                      <a:cubicBezTo>
                        <a:pt x="67" y="16"/>
                        <a:pt x="67" y="16"/>
                        <a:pt x="67" y="16"/>
                      </a:cubicBezTo>
                      <a:cubicBezTo>
                        <a:pt x="67" y="15"/>
                        <a:pt x="67" y="13"/>
                        <a:pt x="66" y="12"/>
                      </a:cubicBezTo>
                      <a:cubicBezTo>
                        <a:pt x="77" y="4"/>
                        <a:pt x="77" y="4"/>
                        <a:pt x="77" y="4"/>
                      </a:cubicBezTo>
                      <a:cubicBezTo>
                        <a:pt x="78" y="3"/>
                        <a:pt x="78" y="2"/>
                        <a:pt x="77" y="1"/>
                      </a:cubicBezTo>
                      <a:cubicBezTo>
                        <a:pt x="76" y="0"/>
                        <a:pt x="75" y="0"/>
                        <a:pt x="74" y="0"/>
                      </a:cubicBezTo>
                      <a:cubicBezTo>
                        <a:pt x="65" y="7"/>
                        <a:pt x="65" y="7"/>
                        <a:pt x="65" y="7"/>
                      </a:cubicBezTo>
                      <a:cubicBezTo>
                        <a:pt x="65" y="23"/>
                        <a:pt x="65" y="23"/>
                        <a:pt x="65" y="23"/>
                      </a:cubicBezTo>
                      <a:cubicBezTo>
                        <a:pt x="71" y="23"/>
                        <a:pt x="71" y="23"/>
                        <a:pt x="71" y="23"/>
                      </a:cubicBezTo>
                      <a:cubicBezTo>
                        <a:pt x="71" y="63"/>
                        <a:pt x="71" y="63"/>
                        <a:pt x="71" y="63"/>
                      </a:cubicBezTo>
                      <a:cubicBezTo>
                        <a:pt x="65" y="63"/>
                        <a:pt x="65" y="63"/>
                        <a:pt x="65" y="63"/>
                      </a:cubicBezTo>
                      <a:cubicBezTo>
                        <a:pt x="65" y="69"/>
                        <a:pt x="65" y="69"/>
                        <a:pt x="65" y="69"/>
                      </a:cubicBezTo>
                      <a:cubicBezTo>
                        <a:pt x="68" y="69"/>
                        <a:pt x="70" y="71"/>
                        <a:pt x="70" y="74"/>
                      </a:cubicBezTo>
                      <a:cubicBezTo>
                        <a:pt x="70" y="76"/>
                        <a:pt x="68" y="78"/>
                        <a:pt x="65" y="78"/>
                      </a:cubicBezTo>
                      <a:cubicBezTo>
                        <a:pt x="65" y="91"/>
                        <a:pt x="65" y="91"/>
                        <a:pt x="65" y="91"/>
                      </a:cubicBezTo>
                      <a:lnTo>
                        <a:pt x="73" y="91"/>
                      </a:lnTo>
                      <a:close/>
                      <a:moveTo>
                        <a:pt x="65" y="7"/>
                      </a:moveTo>
                      <a:cubicBezTo>
                        <a:pt x="63" y="9"/>
                        <a:pt x="63" y="9"/>
                        <a:pt x="63" y="9"/>
                      </a:cubicBezTo>
                      <a:cubicBezTo>
                        <a:pt x="62" y="9"/>
                        <a:pt x="61" y="8"/>
                        <a:pt x="60" y="8"/>
                      </a:cubicBezTo>
                      <a:cubicBezTo>
                        <a:pt x="59" y="8"/>
                        <a:pt x="58" y="9"/>
                        <a:pt x="57" y="9"/>
                      </a:cubicBezTo>
                      <a:cubicBezTo>
                        <a:pt x="50" y="4"/>
                        <a:pt x="50" y="4"/>
                        <a:pt x="50" y="4"/>
                      </a:cubicBezTo>
                      <a:cubicBezTo>
                        <a:pt x="50" y="10"/>
                        <a:pt x="50" y="10"/>
                        <a:pt x="50" y="10"/>
                      </a:cubicBezTo>
                      <a:cubicBezTo>
                        <a:pt x="53" y="12"/>
                        <a:pt x="53" y="12"/>
                        <a:pt x="53" y="12"/>
                      </a:cubicBezTo>
                      <a:cubicBezTo>
                        <a:pt x="52" y="13"/>
                        <a:pt x="52" y="15"/>
                        <a:pt x="52" y="16"/>
                      </a:cubicBezTo>
                      <a:cubicBezTo>
                        <a:pt x="50" y="16"/>
                        <a:pt x="50" y="16"/>
                        <a:pt x="50" y="16"/>
                      </a:cubicBezTo>
                      <a:cubicBezTo>
                        <a:pt x="50" y="23"/>
                        <a:pt x="50" y="23"/>
                        <a:pt x="50" y="23"/>
                      </a:cubicBezTo>
                      <a:cubicBezTo>
                        <a:pt x="65" y="23"/>
                        <a:pt x="65" y="23"/>
                        <a:pt x="65" y="23"/>
                      </a:cubicBezTo>
                      <a:cubicBezTo>
                        <a:pt x="65" y="7"/>
                        <a:pt x="65" y="7"/>
                        <a:pt x="65" y="7"/>
                      </a:cubicBezTo>
                      <a:close/>
                      <a:moveTo>
                        <a:pt x="50" y="84"/>
                      </a:moveTo>
                      <a:cubicBezTo>
                        <a:pt x="63" y="84"/>
                        <a:pt x="63" y="84"/>
                        <a:pt x="63" y="84"/>
                      </a:cubicBezTo>
                      <a:cubicBezTo>
                        <a:pt x="63" y="91"/>
                        <a:pt x="63" y="91"/>
                        <a:pt x="63" y="91"/>
                      </a:cubicBezTo>
                      <a:cubicBezTo>
                        <a:pt x="65" y="91"/>
                        <a:pt x="65" y="91"/>
                        <a:pt x="65" y="91"/>
                      </a:cubicBezTo>
                      <a:cubicBezTo>
                        <a:pt x="65" y="78"/>
                        <a:pt x="65" y="78"/>
                        <a:pt x="65" y="78"/>
                      </a:cubicBezTo>
                      <a:cubicBezTo>
                        <a:pt x="65" y="78"/>
                        <a:pt x="65" y="78"/>
                        <a:pt x="65" y="78"/>
                      </a:cubicBezTo>
                      <a:cubicBezTo>
                        <a:pt x="63" y="78"/>
                        <a:pt x="61" y="76"/>
                        <a:pt x="61" y="74"/>
                      </a:cubicBezTo>
                      <a:cubicBezTo>
                        <a:pt x="61" y="74"/>
                        <a:pt x="61" y="74"/>
                        <a:pt x="61" y="74"/>
                      </a:cubicBezTo>
                      <a:cubicBezTo>
                        <a:pt x="61" y="71"/>
                        <a:pt x="63" y="69"/>
                        <a:pt x="65" y="69"/>
                      </a:cubicBezTo>
                      <a:cubicBezTo>
                        <a:pt x="65" y="69"/>
                        <a:pt x="65" y="69"/>
                        <a:pt x="65" y="69"/>
                      </a:cubicBezTo>
                      <a:cubicBezTo>
                        <a:pt x="65" y="63"/>
                        <a:pt x="65" y="63"/>
                        <a:pt x="65" y="63"/>
                      </a:cubicBezTo>
                      <a:cubicBezTo>
                        <a:pt x="50" y="63"/>
                        <a:pt x="50" y="63"/>
                        <a:pt x="50" y="63"/>
                      </a:cubicBezTo>
                      <a:cubicBezTo>
                        <a:pt x="50" y="69"/>
                        <a:pt x="50" y="69"/>
                        <a:pt x="50" y="69"/>
                      </a:cubicBezTo>
                      <a:cubicBezTo>
                        <a:pt x="50" y="69"/>
                        <a:pt x="50" y="69"/>
                        <a:pt x="50" y="69"/>
                      </a:cubicBezTo>
                      <a:cubicBezTo>
                        <a:pt x="53" y="69"/>
                        <a:pt x="55" y="71"/>
                        <a:pt x="55" y="74"/>
                      </a:cubicBezTo>
                      <a:cubicBezTo>
                        <a:pt x="55" y="76"/>
                        <a:pt x="53" y="78"/>
                        <a:pt x="50" y="78"/>
                      </a:cubicBezTo>
                      <a:cubicBezTo>
                        <a:pt x="50" y="78"/>
                        <a:pt x="50" y="78"/>
                        <a:pt x="50" y="78"/>
                      </a:cubicBezTo>
                      <a:cubicBezTo>
                        <a:pt x="50" y="78"/>
                        <a:pt x="50" y="78"/>
                        <a:pt x="50" y="78"/>
                      </a:cubicBezTo>
                      <a:lnTo>
                        <a:pt x="50" y="84"/>
                      </a:lnTo>
                      <a:close/>
                      <a:moveTo>
                        <a:pt x="50" y="4"/>
                      </a:moveTo>
                      <a:cubicBezTo>
                        <a:pt x="46" y="0"/>
                        <a:pt x="46" y="0"/>
                        <a:pt x="46" y="0"/>
                      </a:cubicBezTo>
                      <a:cubicBezTo>
                        <a:pt x="45" y="0"/>
                        <a:pt x="43" y="0"/>
                        <a:pt x="42" y="1"/>
                      </a:cubicBezTo>
                      <a:cubicBezTo>
                        <a:pt x="42" y="2"/>
                        <a:pt x="42" y="3"/>
                        <a:pt x="43" y="4"/>
                      </a:cubicBezTo>
                      <a:cubicBezTo>
                        <a:pt x="50" y="10"/>
                        <a:pt x="50" y="10"/>
                        <a:pt x="50" y="10"/>
                      </a:cubicBezTo>
                      <a:cubicBezTo>
                        <a:pt x="50" y="4"/>
                        <a:pt x="50" y="4"/>
                        <a:pt x="50" y="4"/>
                      </a:cubicBezTo>
                      <a:close/>
                      <a:moveTo>
                        <a:pt x="50" y="16"/>
                      </a:moveTo>
                      <a:cubicBezTo>
                        <a:pt x="39" y="16"/>
                        <a:pt x="39" y="16"/>
                        <a:pt x="39" y="16"/>
                      </a:cubicBezTo>
                      <a:cubicBezTo>
                        <a:pt x="39" y="23"/>
                        <a:pt x="39" y="23"/>
                        <a:pt x="39" y="23"/>
                      </a:cubicBezTo>
                      <a:cubicBezTo>
                        <a:pt x="50" y="23"/>
                        <a:pt x="50" y="23"/>
                        <a:pt x="50" y="23"/>
                      </a:cubicBezTo>
                      <a:cubicBezTo>
                        <a:pt x="50" y="16"/>
                        <a:pt x="50" y="16"/>
                        <a:pt x="50" y="16"/>
                      </a:cubicBezTo>
                      <a:close/>
                      <a:moveTo>
                        <a:pt x="39" y="84"/>
                      </a:moveTo>
                      <a:cubicBezTo>
                        <a:pt x="50" y="84"/>
                        <a:pt x="50" y="84"/>
                        <a:pt x="50" y="84"/>
                      </a:cubicBezTo>
                      <a:cubicBezTo>
                        <a:pt x="50" y="78"/>
                        <a:pt x="50" y="78"/>
                        <a:pt x="50" y="78"/>
                      </a:cubicBezTo>
                      <a:cubicBezTo>
                        <a:pt x="48" y="78"/>
                        <a:pt x="46" y="76"/>
                        <a:pt x="46" y="74"/>
                      </a:cubicBezTo>
                      <a:cubicBezTo>
                        <a:pt x="46" y="71"/>
                        <a:pt x="48" y="69"/>
                        <a:pt x="50" y="69"/>
                      </a:cubicBezTo>
                      <a:cubicBezTo>
                        <a:pt x="50" y="63"/>
                        <a:pt x="50" y="63"/>
                        <a:pt x="50" y="63"/>
                      </a:cubicBezTo>
                      <a:cubicBezTo>
                        <a:pt x="39" y="63"/>
                        <a:pt x="39" y="63"/>
                        <a:pt x="39" y="63"/>
                      </a:cubicBezTo>
                      <a:lnTo>
                        <a:pt x="39" y="84"/>
                      </a:lnTo>
                      <a:close/>
                      <a:moveTo>
                        <a:pt x="39" y="16"/>
                      </a:moveTo>
                      <a:cubicBezTo>
                        <a:pt x="0" y="16"/>
                        <a:pt x="0" y="16"/>
                        <a:pt x="0" y="16"/>
                      </a:cubicBezTo>
                      <a:cubicBezTo>
                        <a:pt x="0" y="84"/>
                        <a:pt x="0" y="84"/>
                        <a:pt x="0" y="84"/>
                      </a:cubicBezTo>
                      <a:cubicBezTo>
                        <a:pt x="6" y="84"/>
                        <a:pt x="6" y="84"/>
                        <a:pt x="6" y="84"/>
                      </a:cubicBezTo>
                      <a:cubicBezTo>
                        <a:pt x="6" y="91"/>
                        <a:pt x="6" y="91"/>
                        <a:pt x="6" y="91"/>
                      </a:cubicBezTo>
                      <a:cubicBezTo>
                        <a:pt x="16" y="91"/>
                        <a:pt x="16" y="91"/>
                        <a:pt x="16" y="91"/>
                      </a:cubicBezTo>
                      <a:cubicBezTo>
                        <a:pt x="16" y="84"/>
                        <a:pt x="16" y="84"/>
                        <a:pt x="16" y="84"/>
                      </a:cubicBezTo>
                      <a:cubicBezTo>
                        <a:pt x="39" y="84"/>
                        <a:pt x="39" y="84"/>
                        <a:pt x="39" y="84"/>
                      </a:cubicBezTo>
                      <a:cubicBezTo>
                        <a:pt x="39" y="63"/>
                        <a:pt x="39" y="63"/>
                        <a:pt x="39" y="63"/>
                      </a:cubicBezTo>
                      <a:cubicBezTo>
                        <a:pt x="7" y="63"/>
                        <a:pt x="7" y="63"/>
                        <a:pt x="7" y="63"/>
                      </a:cubicBezTo>
                      <a:cubicBezTo>
                        <a:pt x="7" y="23"/>
                        <a:pt x="7" y="23"/>
                        <a:pt x="7" y="23"/>
                      </a:cubicBezTo>
                      <a:cubicBezTo>
                        <a:pt x="7" y="23"/>
                        <a:pt x="7" y="23"/>
                        <a:pt x="7" y="23"/>
                      </a:cubicBezTo>
                      <a:cubicBezTo>
                        <a:pt x="39" y="23"/>
                        <a:pt x="39" y="23"/>
                        <a:pt x="39" y="23"/>
                      </a:cubicBezTo>
                      <a:lnTo>
                        <a:pt x="3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7" name="Freeform: Shape 135">
                  <a:extLst>
                    <a:ext uri="{FF2B5EF4-FFF2-40B4-BE49-F238E27FC236}">
                      <a16:creationId xmlns:a16="http://schemas.microsoft.com/office/drawing/2014/main" id="{3736BD21-021B-EBF9-C2A3-37EA17176FB7}"/>
                    </a:ext>
                  </a:extLst>
                </p:cNvPr>
                <p:cNvSpPr>
                  <a:spLocks noGrp="1" noRot="1" noMove="1" noResize="1" noEditPoints="1" noAdjustHandles="1" noChangeArrowheads="1" noChangeShapeType="1"/>
                </p:cNvSpPr>
                <p:nvPr/>
              </p:nvSpPr>
              <p:spPr bwMode="auto">
                <a:xfrm>
                  <a:off x="6110800" y="1687916"/>
                  <a:ext cx="208320" cy="122541"/>
                </a:xfrm>
                <a:custGeom>
                  <a:avLst/>
                  <a:gdLst>
                    <a:gd name="T0" fmla="*/ 170 w 170"/>
                    <a:gd name="T1" fmla="*/ 0 h 100"/>
                    <a:gd name="T2" fmla="*/ 11 w 170"/>
                    <a:gd name="T3" fmla="*/ 0 h 100"/>
                    <a:gd name="T4" fmla="*/ 11 w 170"/>
                    <a:gd name="T5" fmla="*/ 28 h 100"/>
                    <a:gd name="T6" fmla="*/ 0 w 170"/>
                    <a:gd name="T7" fmla="*/ 28 h 100"/>
                    <a:gd name="T8" fmla="*/ 0 w 170"/>
                    <a:gd name="T9" fmla="*/ 72 h 100"/>
                    <a:gd name="T10" fmla="*/ 11 w 170"/>
                    <a:gd name="T11" fmla="*/ 72 h 100"/>
                    <a:gd name="T12" fmla="*/ 11 w 170"/>
                    <a:gd name="T13" fmla="*/ 100 h 100"/>
                    <a:gd name="T14" fmla="*/ 170 w 170"/>
                    <a:gd name="T15" fmla="*/ 100 h 100"/>
                    <a:gd name="T16" fmla="*/ 170 w 170"/>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00">
                      <a:moveTo>
                        <a:pt x="170" y="0"/>
                      </a:moveTo>
                      <a:lnTo>
                        <a:pt x="11" y="0"/>
                      </a:lnTo>
                      <a:lnTo>
                        <a:pt x="11" y="28"/>
                      </a:lnTo>
                      <a:lnTo>
                        <a:pt x="0" y="28"/>
                      </a:lnTo>
                      <a:lnTo>
                        <a:pt x="0" y="72"/>
                      </a:lnTo>
                      <a:lnTo>
                        <a:pt x="11" y="72"/>
                      </a:lnTo>
                      <a:lnTo>
                        <a:pt x="11" y="100"/>
                      </a:lnTo>
                      <a:lnTo>
                        <a:pt x="170" y="100"/>
                      </a:lnTo>
                      <a:lnTo>
                        <a:pt x="1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8" name="Oval 136">
                  <a:extLst>
                    <a:ext uri="{FF2B5EF4-FFF2-40B4-BE49-F238E27FC236}">
                      <a16:creationId xmlns:a16="http://schemas.microsoft.com/office/drawing/2014/main" id="{DE97F35D-4B05-96B7-1890-9AF6213648A8}"/>
                    </a:ext>
                  </a:extLst>
                </p:cNvPr>
                <p:cNvSpPr>
                  <a:spLocks noGrp="1" noRot="1" noMove="1" noResize="1" noEditPoints="1" noAdjustHandles="1" noChangeArrowheads="1" noChangeShapeType="1"/>
                </p:cNvSpPr>
                <p:nvPr/>
              </p:nvSpPr>
              <p:spPr bwMode="auto">
                <a:xfrm>
                  <a:off x="5983357" y="1709973"/>
                  <a:ext cx="66172" cy="661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9" name="Freeform: Shape 137">
                  <a:extLst>
                    <a:ext uri="{FF2B5EF4-FFF2-40B4-BE49-F238E27FC236}">
                      <a16:creationId xmlns:a16="http://schemas.microsoft.com/office/drawing/2014/main" id="{5145506A-5A77-14FA-78C7-FFB8927F0259}"/>
                    </a:ext>
                  </a:extLst>
                </p:cNvPr>
                <p:cNvSpPr>
                  <a:spLocks noGrp="1" noRot="1" noMove="1" noResize="1" noEditPoints="1" noAdjustHandles="1" noChangeArrowheads="1" noChangeShapeType="1"/>
                </p:cNvSpPr>
                <p:nvPr/>
              </p:nvSpPr>
              <p:spPr bwMode="auto">
                <a:xfrm>
                  <a:off x="5925763" y="1660957"/>
                  <a:ext cx="176459" cy="330861"/>
                </a:xfrm>
                <a:custGeom>
                  <a:avLst/>
                  <a:gdLst>
                    <a:gd name="T0" fmla="*/ 20 w 40"/>
                    <a:gd name="T1" fmla="*/ 75 h 75"/>
                    <a:gd name="T2" fmla="*/ 40 w 40"/>
                    <a:gd name="T3" fmla="*/ 75 h 75"/>
                    <a:gd name="T4" fmla="*/ 40 w 40"/>
                    <a:gd name="T5" fmla="*/ 26 h 75"/>
                    <a:gd name="T6" fmla="*/ 40 w 40"/>
                    <a:gd name="T7" fmla="*/ 14 h 75"/>
                    <a:gd name="T8" fmla="*/ 40 w 40"/>
                    <a:gd name="T9" fmla="*/ 0 h 75"/>
                    <a:gd name="T10" fmla="*/ 20 w 40"/>
                    <a:gd name="T11" fmla="*/ 0 h 75"/>
                    <a:gd name="T12" fmla="*/ 20 w 40"/>
                    <a:gd name="T13" fmla="*/ 4 h 75"/>
                    <a:gd name="T14" fmla="*/ 35 w 40"/>
                    <a:gd name="T15" fmla="*/ 19 h 75"/>
                    <a:gd name="T16" fmla="*/ 20 w 40"/>
                    <a:gd name="T17" fmla="*/ 33 h 75"/>
                    <a:gd name="T18" fmla="*/ 20 w 40"/>
                    <a:gd name="T19" fmla="*/ 75 h 75"/>
                    <a:gd name="T20" fmla="*/ 0 w 40"/>
                    <a:gd name="T21" fmla="*/ 75 h 75"/>
                    <a:gd name="T22" fmla="*/ 20 w 40"/>
                    <a:gd name="T23" fmla="*/ 75 h 75"/>
                    <a:gd name="T24" fmla="*/ 20 w 40"/>
                    <a:gd name="T25" fmla="*/ 33 h 75"/>
                    <a:gd name="T26" fmla="*/ 20 w 40"/>
                    <a:gd name="T27" fmla="*/ 33 h 75"/>
                    <a:gd name="T28" fmla="*/ 5 w 40"/>
                    <a:gd name="T29" fmla="*/ 19 h 75"/>
                    <a:gd name="T30" fmla="*/ 20 w 40"/>
                    <a:gd name="T31" fmla="*/ 4 h 75"/>
                    <a:gd name="T32" fmla="*/ 20 w 40"/>
                    <a:gd name="T33" fmla="*/ 4 h 75"/>
                    <a:gd name="T34" fmla="*/ 20 w 40"/>
                    <a:gd name="T35" fmla="*/ 4 h 75"/>
                    <a:gd name="T36" fmla="*/ 20 w 40"/>
                    <a:gd name="T37" fmla="*/ 0 h 75"/>
                    <a:gd name="T38" fmla="*/ 0 w 40"/>
                    <a:gd name="T39" fmla="*/ 0 h 75"/>
                    <a:gd name="T40" fmla="*/ 0 w 40"/>
                    <a:gd name="T4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75">
                      <a:moveTo>
                        <a:pt x="20" y="75"/>
                      </a:moveTo>
                      <a:cubicBezTo>
                        <a:pt x="40" y="75"/>
                        <a:pt x="40" y="75"/>
                        <a:pt x="40" y="75"/>
                      </a:cubicBezTo>
                      <a:cubicBezTo>
                        <a:pt x="40" y="26"/>
                        <a:pt x="40" y="26"/>
                        <a:pt x="40" y="26"/>
                      </a:cubicBezTo>
                      <a:cubicBezTo>
                        <a:pt x="40" y="14"/>
                        <a:pt x="40" y="14"/>
                        <a:pt x="40" y="14"/>
                      </a:cubicBezTo>
                      <a:cubicBezTo>
                        <a:pt x="40" y="0"/>
                        <a:pt x="40" y="0"/>
                        <a:pt x="40" y="0"/>
                      </a:cubicBezTo>
                      <a:cubicBezTo>
                        <a:pt x="20" y="0"/>
                        <a:pt x="20" y="0"/>
                        <a:pt x="20" y="0"/>
                      </a:cubicBezTo>
                      <a:cubicBezTo>
                        <a:pt x="20" y="4"/>
                        <a:pt x="20" y="4"/>
                        <a:pt x="20" y="4"/>
                      </a:cubicBezTo>
                      <a:cubicBezTo>
                        <a:pt x="28" y="4"/>
                        <a:pt x="35" y="10"/>
                        <a:pt x="35" y="19"/>
                      </a:cubicBezTo>
                      <a:cubicBezTo>
                        <a:pt x="35" y="27"/>
                        <a:pt x="28" y="33"/>
                        <a:pt x="20" y="33"/>
                      </a:cubicBezTo>
                      <a:lnTo>
                        <a:pt x="20" y="75"/>
                      </a:lnTo>
                      <a:close/>
                      <a:moveTo>
                        <a:pt x="0" y="75"/>
                      </a:moveTo>
                      <a:cubicBezTo>
                        <a:pt x="20" y="75"/>
                        <a:pt x="20" y="75"/>
                        <a:pt x="20" y="75"/>
                      </a:cubicBezTo>
                      <a:cubicBezTo>
                        <a:pt x="20" y="33"/>
                        <a:pt x="20" y="33"/>
                        <a:pt x="20" y="33"/>
                      </a:cubicBezTo>
                      <a:cubicBezTo>
                        <a:pt x="20" y="33"/>
                        <a:pt x="20" y="33"/>
                        <a:pt x="20" y="33"/>
                      </a:cubicBezTo>
                      <a:cubicBezTo>
                        <a:pt x="12" y="33"/>
                        <a:pt x="5" y="27"/>
                        <a:pt x="5" y="19"/>
                      </a:cubicBezTo>
                      <a:cubicBezTo>
                        <a:pt x="5" y="10"/>
                        <a:pt x="12" y="4"/>
                        <a:pt x="20" y="4"/>
                      </a:cubicBezTo>
                      <a:cubicBezTo>
                        <a:pt x="20" y="4"/>
                        <a:pt x="20" y="4"/>
                        <a:pt x="20" y="4"/>
                      </a:cubicBezTo>
                      <a:cubicBezTo>
                        <a:pt x="20" y="4"/>
                        <a:pt x="20" y="4"/>
                        <a:pt x="20" y="4"/>
                      </a:cubicBezTo>
                      <a:cubicBezTo>
                        <a:pt x="20" y="0"/>
                        <a:pt x="20" y="0"/>
                        <a:pt x="20" y="0"/>
                      </a:cubicBezTo>
                      <a:cubicBezTo>
                        <a:pt x="0" y="0"/>
                        <a:pt x="0" y="0"/>
                        <a:pt x="0" y="0"/>
                      </a:cubicBez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0" name="Freeform: Shape 138">
                  <a:extLst>
                    <a:ext uri="{FF2B5EF4-FFF2-40B4-BE49-F238E27FC236}">
                      <a16:creationId xmlns:a16="http://schemas.microsoft.com/office/drawing/2014/main" id="{19A6F5F8-3898-2041-B0B8-414ADF3758F4}"/>
                    </a:ext>
                  </a:extLst>
                </p:cNvPr>
                <p:cNvSpPr>
                  <a:spLocks noGrp="1" noRot="1" noMove="1" noResize="1" noEditPoints="1" noAdjustHandles="1" noChangeArrowheads="1" noChangeShapeType="1"/>
                </p:cNvSpPr>
                <p:nvPr/>
              </p:nvSpPr>
              <p:spPr bwMode="auto">
                <a:xfrm>
                  <a:off x="5360848" y="4169377"/>
                  <a:ext cx="202193" cy="203419"/>
                </a:xfrm>
                <a:custGeom>
                  <a:avLst/>
                  <a:gdLst>
                    <a:gd name="T0" fmla="*/ 41 w 46"/>
                    <a:gd name="T1" fmla="*/ 32 h 46"/>
                    <a:gd name="T2" fmla="*/ 43 w 46"/>
                    <a:gd name="T3" fmla="*/ 34 h 46"/>
                    <a:gd name="T4" fmla="*/ 38 w 46"/>
                    <a:gd name="T5" fmla="*/ 41 h 46"/>
                    <a:gd name="T6" fmla="*/ 35 w 46"/>
                    <a:gd name="T7" fmla="*/ 38 h 46"/>
                    <a:gd name="T8" fmla="*/ 29 w 46"/>
                    <a:gd name="T9" fmla="*/ 42 h 46"/>
                    <a:gd name="T10" fmla="*/ 29 w 46"/>
                    <a:gd name="T11" fmla="*/ 45 h 46"/>
                    <a:gd name="T12" fmla="*/ 23 w 46"/>
                    <a:gd name="T13" fmla="*/ 45 h 46"/>
                    <a:gd name="T14" fmla="*/ 23 w 46"/>
                    <a:gd name="T15" fmla="*/ 36 h 46"/>
                    <a:gd name="T16" fmla="*/ 33 w 46"/>
                    <a:gd name="T17" fmla="*/ 31 h 46"/>
                    <a:gd name="T18" fmla="*/ 32 w 46"/>
                    <a:gd name="T19" fmla="*/ 13 h 46"/>
                    <a:gd name="T20" fmla="*/ 32 w 46"/>
                    <a:gd name="T21" fmla="*/ 13 h 46"/>
                    <a:gd name="T22" fmla="*/ 27 w 46"/>
                    <a:gd name="T23" fmla="*/ 10 h 46"/>
                    <a:gd name="T24" fmla="*/ 23 w 46"/>
                    <a:gd name="T25" fmla="*/ 10 h 46"/>
                    <a:gd name="T26" fmla="*/ 23 w 46"/>
                    <a:gd name="T27" fmla="*/ 0 h 46"/>
                    <a:gd name="T28" fmla="*/ 26 w 46"/>
                    <a:gd name="T29" fmla="*/ 0 h 46"/>
                    <a:gd name="T30" fmla="*/ 26 w 46"/>
                    <a:gd name="T31" fmla="*/ 3 h 46"/>
                    <a:gd name="T32" fmla="*/ 32 w 46"/>
                    <a:gd name="T33" fmla="*/ 5 h 46"/>
                    <a:gd name="T34" fmla="*/ 35 w 46"/>
                    <a:gd name="T35" fmla="*/ 3 h 46"/>
                    <a:gd name="T36" fmla="*/ 41 w 46"/>
                    <a:gd name="T37" fmla="*/ 8 h 46"/>
                    <a:gd name="T38" fmla="*/ 39 w 46"/>
                    <a:gd name="T39" fmla="*/ 11 h 46"/>
                    <a:gd name="T40" fmla="*/ 42 w 46"/>
                    <a:gd name="T41" fmla="*/ 17 h 46"/>
                    <a:gd name="T42" fmla="*/ 45 w 46"/>
                    <a:gd name="T43" fmla="*/ 17 h 46"/>
                    <a:gd name="T44" fmla="*/ 46 w 46"/>
                    <a:gd name="T45" fmla="*/ 25 h 46"/>
                    <a:gd name="T46" fmla="*/ 43 w 46"/>
                    <a:gd name="T47" fmla="*/ 25 h 46"/>
                    <a:gd name="T48" fmla="*/ 41 w 46"/>
                    <a:gd name="T49" fmla="*/ 32 h 46"/>
                    <a:gd name="T50" fmla="*/ 23 w 46"/>
                    <a:gd name="T51" fmla="*/ 45 h 46"/>
                    <a:gd name="T52" fmla="*/ 21 w 46"/>
                    <a:gd name="T53" fmla="*/ 46 h 46"/>
                    <a:gd name="T54" fmla="*/ 21 w 46"/>
                    <a:gd name="T55" fmla="*/ 42 h 46"/>
                    <a:gd name="T56" fmla="*/ 14 w 46"/>
                    <a:gd name="T57" fmla="*/ 40 h 46"/>
                    <a:gd name="T58" fmla="*/ 12 w 46"/>
                    <a:gd name="T59" fmla="*/ 43 h 46"/>
                    <a:gd name="T60" fmla="*/ 6 w 46"/>
                    <a:gd name="T61" fmla="*/ 37 h 46"/>
                    <a:gd name="T62" fmla="*/ 8 w 46"/>
                    <a:gd name="T63" fmla="*/ 35 h 46"/>
                    <a:gd name="T64" fmla="*/ 5 w 46"/>
                    <a:gd name="T65" fmla="*/ 29 h 46"/>
                    <a:gd name="T66" fmla="*/ 1 w 46"/>
                    <a:gd name="T67" fmla="*/ 29 h 46"/>
                    <a:gd name="T68" fmla="*/ 0 w 46"/>
                    <a:gd name="T69" fmla="*/ 21 h 46"/>
                    <a:gd name="T70" fmla="*/ 4 w 46"/>
                    <a:gd name="T71" fmla="*/ 20 h 46"/>
                    <a:gd name="T72" fmla="*/ 6 w 46"/>
                    <a:gd name="T73" fmla="*/ 14 h 46"/>
                    <a:gd name="T74" fmla="*/ 3 w 46"/>
                    <a:gd name="T75" fmla="*/ 12 h 46"/>
                    <a:gd name="T76" fmla="*/ 9 w 46"/>
                    <a:gd name="T77" fmla="*/ 5 h 46"/>
                    <a:gd name="T78" fmla="*/ 11 w 46"/>
                    <a:gd name="T79" fmla="*/ 7 h 46"/>
                    <a:gd name="T80" fmla="*/ 17 w 46"/>
                    <a:gd name="T81" fmla="*/ 4 h 46"/>
                    <a:gd name="T82" fmla="*/ 17 w 46"/>
                    <a:gd name="T83" fmla="*/ 1 h 46"/>
                    <a:gd name="T84" fmla="*/ 23 w 46"/>
                    <a:gd name="T85" fmla="*/ 0 h 46"/>
                    <a:gd name="T86" fmla="*/ 23 w 46"/>
                    <a:gd name="T87" fmla="*/ 10 h 46"/>
                    <a:gd name="T88" fmla="*/ 13 w 46"/>
                    <a:gd name="T89" fmla="*/ 14 h 46"/>
                    <a:gd name="T90" fmla="*/ 15 w 46"/>
                    <a:gd name="T91" fmla="*/ 33 h 46"/>
                    <a:gd name="T92" fmla="*/ 19 w 46"/>
                    <a:gd name="T93" fmla="*/ 35 h 46"/>
                    <a:gd name="T94" fmla="*/ 23 w 46"/>
                    <a:gd name="T95" fmla="*/ 36 h 46"/>
                    <a:gd name="T96" fmla="*/ 23 w 46"/>
                    <a:gd name="T9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 h="46">
                      <a:moveTo>
                        <a:pt x="41" y="32"/>
                      </a:moveTo>
                      <a:cubicBezTo>
                        <a:pt x="43" y="34"/>
                        <a:pt x="43" y="34"/>
                        <a:pt x="43" y="34"/>
                      </a:cubicBezTo>
                      <a:cubicBezTo>
                        <a:pt x="38" y="41"/>
                        <a:pt x="38" y="41"/>
                        <a:pt x="38" y="41"/>
                      </a:cubicBezTo>
                      <a:cubicBezTo>
                        <a:pt x="35" y="38"/>
                        <a:pt x="35" y="38"/>
                        <a:pt x="35" y="38"/>
                      </a:cubicBezTo>
                      <a:cubicBezTo>
                        <a:pt x="33" y="40"/>
                        <a:pt x="31" y="41"/>
                        <a:pt x="29" y="42"/>
                      </a:cubicBezTo>
                      <a:cubicBezTo>
                        <a:pt x="29" y="45"/>
                        <a:pt x="29" y="45"/>
                        <a:pt x="29" y="45"/>
                      </a:cubicBezTo>
                      <a:cubicBezTo>
                        <a:pt x="23" y="45"/>
                        <a:pt x="23" y="45"/>
                        <a:pt x="23" y="45"/>
                      </a:cubicBezTo>
                      <a:cubicBezTo>
                        <a:pt x="23" y="36"/>
                        <a:pt x="23" y="36"/>
                        <a:pt x="23" y="36"/>
                      </a:cubicBezTo>
                      <a:cubicBezTo>
                        <a:pt x="27" y="36"/>
                        <a:pt x="31" y="34"/>
                        <a:pt x="33" y="31"/>
                      </a:cubicBezTo>
                      <a:cubicBezTo>
                        <a:pt x="38" y="26"/>
                        <a:pt x="37" y="17"/>
                        <a:pt x="32" y="13"/>
                      </a:cubicBezTo>
                      <a:cubicBezTo>
                        <a:pt x="32" y="13"/>
                        <a:pt x="32" y="13"/>
                        <a:pt x="32" y="13"/>
                      </a:cubicBezTo>
                      <a:cubicBezTo>
                        <a:pt x="30" y="12"/>
                        <a:pt x="29" y="11"/>
                        <a:pt x="27" y="10"/>
                      </a:cubicBezTo>
                      <a:cubicBezTo>
                        <a:pt x="26" y="10"/>
                        <a:pt x="25" y="10"/>
                        <a:pt x="23" y="10"/>
                      </a:cubicBezTo>
                      <a:cubicBezTo>
                        <a:pt x="23" y="0"/>
                        <a:pt x="23" y="0"/>
                        <a:pt x="23" y="0"/>
                      </a:cubicBezTo>
                      <a:cubicBezTo>
                        <a:pt x="26" y="0"/>
                        <a:pt x="26" y="0"/>
                        <a:pt x="26" y="0"/>
                      </a:cubicBezTo>
                      <a:cubicBezTo>
                        <a:pt x="26" y="3"/>
                        <a:pt x="26" y="3"/>
                        <a:pt x="26" y="3"/>
                      </a:cubicBezTo>
                      <a:cubicBezTo>
                        <a:pt x="28" y="4"/>
                        <a:pt x="30" y="4"/>
                        <a:pt x="32" y="5"/>
                      </a:cubicBezTo>
                      <a:cubicBezTo>
                        <a:pt x="35" y="3"/>
                        <a:pt x="35" y="3"/>
                        <a:pt x="35" y="3"/>
                      </a:cubicBezTo>
                      <a:cubicBezTo>
                        <a:pt x="41" y="8"/>
                        <a:pt x="41" y="8"/>
                        <a:pt x="41" y="8"/>
                      </a:cubicBezTo>
                      <a:cubicBezTo>
                        <a:pt x="39" y="11"/>
                        <a:pt x="39" y="11"/>
                        <a:pt x="39" y="11"/>
                      </a:cubicBezTo>
                      <a:cubicBezTo>
                        <a:pt x="40" y="13"/>
                        <a:pt x="41" y="15"/>
                        <a:pt x="42" y="17"/>
                      </a:cubicBezTo>
                      <a:cubicBezTo>
                        <a:pt x="45" y="17"/>
                        <a:pt x="45" y="17"/>
                        <a:pt x="45" y="17"/>
                      </a:cubicBezTo>
                      <a:cubicBezTo>
                        <a:pt x="46" y="25"/>
                        <a:pt x="46" y="25"/>
                        <a:pt x="46" y="25"/>
                      </a:cubicBezTo>
                      <a:cubicBezTo>
                        <a:pt x="43" y="25"/>
                        <a:pt x="43" y="25"/>
                        <a:pt x="43" y="25"/>
                      </a:cubicBezTo>
                      <a:cubicBezTo>
                        <a:pt x="42" y="28"/>
                        <a:pt x="42" y="30"/>
                        <a:pt x="41" y="32"/>
                      </a:cubicBezTo>
                      <a:close/>
                      <a:moveTo>
                        <a:pt x="23" y="45"/>
                      </a:moveTo>
                      <a:cubicBezTo>
                        <a:pt x="21" y="46"/>
                        <a:pt x="21" y="46"/>
                        <a:pt x="21" y="46"/>
                      </a:cubicBezTo>
                      <a:cubicBezTo>
                        <a:pt x="21" y="42"/>
                        <a:pt x="21" y="42"/>
                        <a:pt x="21" y="42"/>
                      </a:cubicBezTo>
                      <a:cubicBezTo>
                        <a:pt x="18" y="42"/>
                        <a:pt x="16" y="41"/>
                        <a:pt x="14" y="40"/>
                      </a:cubicBezTo>
                      <a:cubicBezTo>
                        <a:pt x="12" y="43"/>
                        <a:pt x="12" y="43"/>
                        <a:pt x="12" y="43"/>
                      </a:cubicBezTo>
                      <a:cubicBezTo>
                        <a:pt x="6" y="37"/>
                        <a:pt x="6" y="37"/>
                        <a:pt x="6" y="37"/>
                      </a:cubicBezTo>
                      <a:cubicBezTo>
                        <a:pt x="8" y="35"/>
                        <a:pt x="8" y="35"/>
                        <a:pt x="8" y="35"/>
                      </a:cubicBezTo>
                      <a:cubicBezTo>
                        <a:pt x="6" y="33"/>
                        <a:pt x="5" y="31"/>
                        <a:pt x="5" y="29"/>
                      </a:cubicBezTo>
                      <a:cubicBezTo>
                        <a:pt x="1" y="29"/>
                        <a:pt x="1" y="29"/>
                        <a:pt x="1" y="29"/>
                      </a:cubicBezTo>
                      <a:cubicBezTo>
                        <a:pt x="0" y="21"/>
                        <a:pt x="0" y="21"/>
                        <a:pt x="0" y="21"/>
                      </a:cubicBezTo>
                      <a:cubicBezTo>
                        <a:pt x="4" y="20"/>
                        <a:pt x="4" y="20"/>
                        <a:pt x="4" y="20"/>
                      </a:cubicBezTo>
                      <a:cubicBezTo>
                        <a:pt x="4" y="18"/>
                        <a:pt x="5" y="16"/>
                        <a:pt x="6" y="14"/>
                      </a:cubicBezTo>
                      <a:cubicBezTo>
                        <a:pt x="3" y="12"/>
                        <a:pt x="3" y="12"/>
                        <a:pt x="3" y="12"/>
                      </a:cubicBezTo>
                      <a:cubicBezTo>
                        <a:pt x="9" y="5"/>
                        <a:pt x="9" y="5"/>
                        <a:pt x="9" y="5"/>
                      </a:cubicBezTo>
                      <a:cubicBezTo>
                        <a:pt x="11" y="7"/>
                        <a:pt x="11" y="7"/>
                        <a:pt x="11" y="7"/>
                      </a:cubicBezTo>
                      <a:cubicBezTo>
                        <a:pt x="13" y="6"/>
                        <a:pt x="15" y="5"/>
                        <a:pt x="17" y="4"/>
                      </a:cubicBezTo>
                      <a:cubicBezTo>
                        <a:pt x="17" y="1"/>
                        <a:pt x="17" y="1"/>
                        <a:pt x="17" y="1"/>
                      </a:cubicBezTo>
                      <a:cubicBezTo>
                        <a:pt x="23" y="0"/>
                        <a:pt x="23" y="0"/>
                        <a:pt x="23" y="0"/>
                      </a:cubicBezTo>
                      <a:cubicBezTo>
                        <a:pt x="23" y="10"/>
                        <a:pt x="23" y="10"/>
                        <a:pt x="23" y="10"/>
                      </a:cubicBezTo>
                      <a:cubicBezTo>
                        <a:pt x="19" y="10"/>
                        <a:pt x="16" y="11"/>
                        <a:pt x="13" y="14"/>
                      </a:cubicBezTo>
                      <a:cubicBezTo>
                        <a:pt x="9" y="20"/>
                        <a:pt x="9" y="28"/>
                        <a:pt x="15" y="33"/>
                      </a:cubicBezTo>
                      <a:cubicBezTo>
                        <a:pt x="16" y="34"/>
                        <a:pt x="18" y="35"/>
                        <a:pt x="19" y="35"/>
                      </a:cubicBezTo>
                      <a:cubicBezTo>
                        <a:pt x="21" y="36"/>
                        <a:pt x="22" y="36"/>
                        <a:pt x="23" y="36"/>
                      </a:cubicBezTo>
                      <a:lnTo>
                        <a:pt x="2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1" name="Freeform: Shape 139">
                  <a:extLst>
                    <a:ext uri="{FF2B5EF4-FFF2-40B4-BE49-F238E27FC236}">
                      <a16:creationId xmlns:a16="http://schemas.microsoft.com/office/drawing/2014/main" id="{41A96B98-AEE0-A1EB-48C3-7F99CC03304B}"/>
                    </a:ext>
                  </a:extLst>
                </p:cNvPr>
                <p:cNvSpPr>
                  <a:spLocks noGrp="1" noRot="1" noMove="1" noResize="1" noEditPoints="1" noAdjustHandles="1" noChangeArrowheads="1" noChangeShapeType="1"/>
                </p:cNvSpPr>
                <p:nvPr/>
              </p:nvSpPr>
              <p:spPr bwMode="auto">
                <a:xfrm>
                  <a:off x="6066685" y="3104493"/>
                  <a:ext cx="208320" cy="398259"/>
                </a:xfrm>
                <a:custGeom>
                  <a:avLst/>
                  <a:gdLst>
                    <a:gd name="T0" fmla="*/ 24 w 47"/>
                    <a:gd name="T1" fmla="*/ 90 h 90"/>
                    <a:gd name="T2" fmla="*/ 47 w 47"/>
                    <a:gd name="T3" fmla="*/ 90 h 90"/>
                    <a:gd name="T4" fmla="*/ 47 w 47"/>
                    <a:gd name="T5" fmla="*/ 0 h 90"/>
                    <a:gd name="T6" fmla="*/ 24 w 47"/>
                    <a:gd name="T7" fmla="*/ 0 h 90"/>
                    <a:gd name="T8" fmla="*/ 24 w 47"/>
                    <a:gd name="T9" fmla="*/ 5 h 90"/>
                    <a:gd name="T10" fmla="*/ 42 w 47"/>
                    <a:gd name="T11" fmla="*/ 5 h 90"/>
                    <a:gd name="T12" fmla="*/ 42 w 47"/>
                    <a:gd name="T13" fmla="*/ 23 h 90"/>
                    <a:gd name="T14" fmla="*/ 24 w 47"/>
                    <a:gd name="T15" fmla="*/ 23 h 90"/>
                    <a:gd name="T16" fmla="*/ 24 w 47"/>
                    <a:gd name="T17" fmla="*/ 27 h 90"/>
                    <a:gd name="T18" fmla="*/ 42 w 47"/>
                    <a:gd name="T19" fmla="*/ 27 h 90"/>
                    <a:gd name="T20" fmla="*/ 42 w 47"/>
                    <a:gd name="T21" fmla="*/ 44 h 90"/>
                    <a:gd name="T22" fmla="*/ 24 w 47"/>
                    <a:gd name="T23" fmla="*/ 44 h 90"/>
                    <a:gd name="T24" fmla="*/ 24 w 47"/>
                    <a:gd name="T25" fmla="*/ 51 h 90"/>
                    <a:gd name="T26" fmla="*/ 24 w 47"/>
                    <a:gd name="T27" fmla="*/ 51 h 90"/>
                    <a:gd name="T28" fmla="*/ 29 w 47"/>
                    <a:gd name="T29" fmla="*/ 57 h 90"/>
                    <a:gd name="T30" fmla="*/ 24 w 47"/>
                    <a:gd name="T31" fmla="*/ 62 h 90"/>
                    <a:gd name="T32" fmla="*/ 24 w 47"/>
                    <a:gd name="T33" fmla="*/ 62 h 90"/>
                    <a:gd name="T34" fmla="*/ 24 w 47"/>
                    <a:gd name="T35" fmla="*/ 62 h 90"/>
                    <a:gd name="T36" fmla="*/ 24 w 47"/>
                    <a:gd name="T37" fmla="*/ 71 h 90"/>
                    <a:gd name="T38" fmla="*/ 24 w 47"/>
                    <a:gd name="T39" fmla="*/ 71 h 90"/>
                    <a:gd name="T40" fmla="*/ 29 w 47"/>
                    <a:gd name="T41" fmla="*/ 77 h 90"/>
                    <a:gd name="T42" fmla="*/ 24 w 47"/>
                    <a:gd name="T43" fmla="*/ 82 h 90"/>
                    <a:gd name="T44" fmla="*/ 24 w 47"/>
                    <a:gd name="T45" fmla="*/ 82 h 90"/>
                    <a:gd name="T46" fmla="*/ 24 w 47"/>
                    <a:gd name="T47" fmla="*/ 82 h 90"/>
                    <a:gd name="T48" fmla="*/ 24 w 47"/>
                    <a:gd name="T49" fmla="*/ 90 h 90"/>
                    <a:gd name="T50" fmla="*/ 0 w 47"/>
                    <a:gd name="T51" fmla="*/ 90 h 90"/>
                    <a:gd name="T52" fmla="*/ 24 w 47"/>
                    <a:gd name="T53" fmla="*/ 90 h 90"/>
                    <a:gd name="T54" fmla="*/ 24 w 47"/>
                    <a:gd name="T55" fmla="*/ 82 h 90"/>
                    <a:gd name="T56" fmla="*/ 18 w 47"/>
                    <a:gd name="T57" fmla="*/ 77 h 90"/>
                    <a:gd name="T58" fmla="*/ 24 w 47"/>
                    <a:gd name="T59" fmla="*/ 71 h 90"/>
                    <a:gd name="T60" fmla="*/ 24 w 47"/>
                    <a:gd name="T61" fmla="*/ 62 h 90"/>
                    <a:gd name="T62" fmla="*/ 18 w 47"/>
                    <a:gd name="T63" fmla="*/ 57 h 90"/>
                    <a:gd name="T64" fmla="*/ 24 w 47"/>
                    <a:gd name="T65" fmla="*/ 51 h 90"/>
                    <a:gd name="T66" fmla="*/ 24 w 47"/>
                    <a:gd name="T67" fmla="*/ 44 h 90"/>
                    <a:gd name="T68" fmla="*/ 5 w 47"/>
                    <a:gd name="T69" fmla="*/ 44 h 90"/>
                    <a:gd name="T70" fmla="*/ 5 w 47"/>
                    <a:gd name="T71" fmla="*/ 27 h 90"/>
                    <a:gd name="T72" fmla="*/ 5 w 47"/>
                    <a:gd name="T73" fmla="*/ 27 h 90"/>
                    <a:gd name="T74" fmla="*/ 24 w 47"/>
                    <a:gd name="T75" fmla="*/ 27 h 90"/>
                    <a:gd name="T76" fmla="*/ 24 w 47"/>
                    <a:gd name="T77" fmla="*/ 23 h 90"/>
                    <a:gd name="T78" fmla="*/ 5 w 47"/>
                    <a:gd name="T79" fmla="*/ 23 h 90"/>
                    <a:gd name="T80" fmla="*/ 5 w 47"/>
                    <a:gd name="T81" fmla="*/ 5 h 90"/>
                    <a:gd name="T82" fmla="*/ 5 w 47"/>
                    <a:gd name="T83" fmla="*/ 5 h 90"/>
                    <a:gd name="T84" fmla="*/ 24 w 47"/>
                    <a:gd name="T85" fmla="*/ 5 h 90"/>
                    <a:gd name="T86" fmla="*/ 24 w 47"/>
                    <a:gd name="T87" fmla="*/ 0 h 90"/>
                    <a:gd name="T88" fmla="*/ 0 w 47"/>
                    <a:gd name="T89" fmla="*/ 0 h 90"/>
                    <a:gd name="T90" fmla="*/ 0 w 47"/>
                    <a:gd name="T91"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90">
                      <a:moveTo>
                        <a:pt x="24" y="90"/>
                      </a:moveTo>
                      <a:cubicBezTo>
                        <a:pt x="47" y="90"/>
                        <a:pt x="47" y="90"/>
                        <a:pt x="47" y="90"/>
                      </a:cubicBezTo>
                      <a:cubicBezTo>
                        <a:pt x="47" y="0"/>
                        <a:pt x="47" y="0"/>
                        <a:pt x="47" y="0"/>
                      </a:cubicBezTo>
                      <a:cubicBezTo>
                        <a:pt x="24" y="0"/>
                        <a:pt x="24" y="0"/>
                        <a:pt x="24" y="0"/>
                      </a:cubicBezTo>
                      <a:cubicBezTo>
                        <a:pt x="24" y="5"/>
                        <a:pt x="24" y="5"/>
                        <a:pt x="24" y="5"/>
                      </a:cubicBezTo>
                      <a:cubicBezTo>
                        <a:pt x="42" y="5"/>
                        <a:pt x="42" y="5"/>
                        <a:pt x="42" y="5"/>
                      </a:cubicBezTo>
                      <a:cubicBezTo>
                        <a:pt x="42" y="23"/>
                        <a:pt x="42" y="23"/>
                        <a:pt x="42" y="23"/>
                      </a:cubicBezTo>
                      <a:cubicBezTo>
                        <a:pt x="24" y="23"/>
                        <a:pt x="24" y="23"/>
                        <a:pt x="24" y="23"/>
                      </a:cubicBezTo>
                      <a:cubicBezTo>
                        <a:pt x="24" y="27"/>
                        <a:pt x="24" y="27"/>
                        <a:pt x="24" y="27"/>
                      </a:cubicBezTo>
                      <a:cubicBezTo>
                        <a:pt x="42" y="27"/>
                        <a:pt x="42" y="27"/>
                        <a:pt x="42" y="27"/>
                      </a:cubicBezTo>
                      <a:cubicBezTo>
                        <a:pt x="42" y="44"/>
                        <a:pt x="42" y="44"/>
                        <a:pt x="42" y="44"/>
                      </a:cubicBezTo>
                      <a:cubicBezTo>
                        <a:pt x="24" y="44"/>
                        <a:pt x="24" y="44"/>
                        <a:pt x="24" y="44"/>
                      </a:cubicBezTo>
                      <a:cubicBezTo>
                        <a:pt x="24" y="51"/>
                        <a:pt x="24" y="51"/>
                        <a:pt x="24" y="51"/>
                      </a:cubicBezTo>
                      <a:cubicBezTo>
                        <a:pt x="24" y="51"/>
                        <a:pt x="24" y="51"/>
                        <a:pt x="24" y="51"/>
                      </a:cubicBezTo>
                      <a:cubicBezTo>
                        <a:pt x="27" y="51"/>
                        <a:pt x="29" y="54"/>
                        <a:pt x="29" y="57"/>
                      </a:cubicBezTo>
                      <a:cubicBezTo>
                        <a:pt x="29" y="60"/>
                        <a:pt x="27" y="62"/>
                        <a:pt x="24" y="62"/>
                      </a:cubicBezTo>
                      <a:cubicBezTo>
                        <a:pt x="24" y="62"/>
                        <a:pt x="24" y="62"/>
                        <a:pt x="24" y="62"/>
                      </a:cubicBezTo>
                      <a:cubicBezTo>
                        <a:pt x="24" y="62"/>
                        <a:pt x="24" y="62"/>
                        <a:pt x="24" y="62"/>
                      </a:cubicBezTo>
                      <a:cubicBezTo>
                        <a:pt x="24" y="71"/>
                        <a:pt x="24" y="71"/>
                        <a:pt x="24" y="71"/>
                      </a:cubicBezTo>
                      <a:cubicBezTo>
                        <a:pt x="24" y="71"/>
                        <a:pt x="24" y="71"/>
                        <a:pt x="24" y="71"/>
                      </a:cubicBezTo>
                      <a:cubicBezTo>
                        <a:pt x="27" y="71"/>
                        <a:pt x="29" y="74"/>
                        <a:pt x="29" y="77"/>
                      </a:cubicBezTo>
                      <a:cubicBezTo>
                        <a:pt x="29" y="80"/>
                        <a:pt x="27" y="82"/>
                        <a:pt x="24" y="82"/>
                      </a:cubicBezTo>
                      <a:cubicBezTo>
                        <a:pt x="24" y="82"/>
                        <a:pt x="24" y="82"/>
                        <a:pt x="24" y="82"/>
                      </a:cubicBezTo>
                      <a:cubicBezTo>
                        <a:pt x="24" y="82"/>
                        <a:pt x="24" y="82"/>
                        <a:pt x="24" y="82"/>
                      </a:cubicBezTo>
                      <a:lnTo>
                        <a:pt x="24" y="90"/>
                      </a:lnTo>
                      <a:close/>
                      <a:moveTo>
                        <a:pt x="0" y="90"/>
                      </a:moveTo>
                      <a:cubicBezTo>
                        <a:pt x="24" y="90"/>
                        <a:pt x="24" y="90"/>
                        <a:pt x="24" y="90"/>
                      </a:cubicBezTo>
                      <a:cubicBezTo>
                        <a:pt x="24" y="82"/>
                        <a:pt x="24" y="82"/>
                        <a:pt x="24" y="82"/>
                      </a:cubicBezTo>
                      <a:cubicBezTo>
                        <a:pt x="21" y="82"/>
                        <a:pt x="18" y="80"/>
                        <a:pt x="18" y="77"/>
                      </a:cubicBezTo>
                      <a:cubicBezTo>
                        <a:pt x="18" y="74"/>
                        <a:pt x="21" y="71"/>
                        <a:pt x="24" y="71"/>
                      </a:cubicBezTo>
                      <a:cubicBezTo>
                        <a:pt x="24" y="62"/>
                        <a:pt x="24" y="62"/>
                        <a:pt x="24" y="62"/>
                      </a:cubicBezTo>
                      <a:cubicBezTo>
                        <a:pt x="21" y="62"/>
                        <a:pt x="18" y="60"/>
                        <a:pt x="18" y="57"/>
                      </a:cubicBezTo>
                      <a:cubicBezTo>
                        <a:pt x="18" y="54"/>
                        <a:pt x="21" y="51"/>
                        <a:pt x="24" y="51"/>
                      </a:cubicBezTo>
                      <a:cubicBezTo>
                        <a:pt x="24" y="44"/>
                        <a:pt x="24" y="44"/>
                        <a:pt x="24" y="44"/>
                      </a:cubicBezTo>
                      <a:cubicBezTo>
                        <a:pt x="5" y="44"/>
                        <a:pt x="5" y="44"/>
                        <a:pt x="5" y="44"/>
                      </a:cubicBezTo>
                      <a:cubicBezTo>
                        <a:pt x="5" y="27"/>
                        <a:pt x="5" y="27"/>
                        <a:pt x="5" y="27"/>
                      </a:cubicBezTo>
                      <a:cubicBezTo>
                        <a:pt x="5" y="27"/>
                        <a:pt x="5" y="27"/>
                        <a:pt x="5" y="27"/>
                      </a:cubicBezTo>
                      <a:cubicBezTo>
                        <a:pt x="24" y="27"/>
                        <a:pt x="24" y="27"/>
                        <a:pt x="24" y="27"/>
                      </a:cubicBezTo>
                      <a:cubicBezTo>
                        <a:pt x="24" y="23"/>
                        <a:pt x="24" y="23"/>
                        <a:pt x="24" y="23"/>
                      </a:cubicBezTo>
                      <a:cubicBezTo>
                        <a:pt x="5" y="23"/>
                        <a:pt x="5" y="23"/>
                        <a:pt x="5" y="23"/>
                      </a:cubicBezTo>
                      <a:cubicBezTo>
                        <a:pt x="5" y="5"/>
                        <a:pt x="5" y="5"/>
                        <a:pt x="5" y="5"/>
                      </a:cubicBezTo>
                      <a:cubicBezTo>
                        <a:pt x="5" y="5"/>
                        <a:pt x="5" y="5"/>
                        <a:pt x="5" y="5"/>
                      </a:cubicBezTo>
                      <a:cubicBezTo>
                        <a:pt x="24" y="5"/>
                        <a:pt x="24" y="5"/>
                        <a:pt x="24" y="5"/>
                      </a:cubicBezTo>
                      <a:cubicBezTo>
                        <a:pt x="24" y="0"/>
                        <a:pt x="24" y="0"/>
                        <a:pt x="24" y="0"/>
                      </a:cubicBezTo>
                      <a:cubicBezTo>
                        <a:pt x="0" y="0"/>
                        <a:pt x="0" y="0"/>
                        <a:pt x="0" y="0"/>
                      </a:cubicBez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2" name="Freeform: Shape 140">
                  <a:extLst>
                    <a:ext uri="{FF2B5EF4-FFF2-40B4-BE49-F238E27FC236}">
                      <a16:creationId xmlns:a16="http://schemas.microsoft.com/office/drawing/2014/main" id="{6ED6E57F-8AC9-C578-A6B9-1367604F4F92}"/>
                    </a:ext>
                  </a:extLst>
                </p:cNvPr>
                <p:cNvSpPr>
                  <a:spLocks noGrp="1" noRot="1" noMove="1" noResize="1" noEditPoints="1" noAdjustHandles="1" noChangeArrowheads="1" noChangeShapeType="1"/>
                </p:cNvSpPr>
                <p:nvPr/>
              </p:nvSpPr>
              <p:spPr bwMode="auto">
                <a:xfrm>
                  <a:off x="6292161" y="3104493"/>
                  <a:ext cx="83328" cy="398259"/>
                </a:xfrm>
                <a:custGeom>
                  <a:avLst/>
                  <a:gdLst>
                    <a:gd name="T0" fmla="*/ 68 w 68"/>
                    <a:gd name="T1" fmla="*/ 307 h 325"/>
                    <a:gd name="T2" fmla="*/ 68 w 68"/>
                    <a:gd name="T3" fmla="*/ 55 h 325"/>
                    <a:gd name="T4" fmla="*/ 0 w 68"/>
                    <a:gd name="T5" fmla="*/ 0 h 325"/>
                    <a:gd name="T6" fmla="*/ 0 w 68"/>
                    <a:gd name="T7" fmla="*/ 325 h 325"/>
                    <a:gd name="T8" fmla="*/ 68 w 68"/>
                    <a:gd name="T9" fmla="*/ 307 h 325"/>
                  </a:gdLst>
                  <a:ahLst/>
                  <a:cxnLst>
                    <a:cxn ang="0">
                      <a:pos x="T0" y="T1"/>
                    </a:cxn>
                    <a:cxn ang="0">
                      <a:pos x="T2" y="T3"/>
                    </a:cxn>
                    <a:cxn ang="0">
                      <a:pos x="T4" y="T5"/>
                    </a:cxn>
                    <a:cxn ang="0">
                      <a:pos x="T6" y="T7"/>
                    </a:cxn>
                    <a:cxn ang="0">
                      <a:pos x="T8" y="T9"/>
                    </a:cxn>
                  </a:cxnLst>
                  <a:rect l="0" t="0" r="r" b="b"/>
                  <a:pathLst>
                    <a:path w="68" h="325">
                      <a:moveTo>
                        <a:pt x="68" y="307"/>
                      </a:moveTo>
                      <a:lnTo>
                        <a:pt x="68" y="55"/>
                      </a:lnTo>
                      <a:lnTo>
                        <a:pt x="0" y="0"/>
                      </a:lnTo>
                      <a:lnTo>
                        <a:pt x="0" y="325"/>
                      </a:lnTo>
                      <a:lnTo>
                        <a:pt x="68"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3" name="Rectangle 141">
                  <a:extLst>
                    <a:ext uri="{FF2B5EF4-FFF2-40B4-BE49-F238E27FC236}">
                      <a16:creationId xmlns:a16="http://schemas.microsoft.com/office/drawing/2014/main" id="{4120EE32-5137-65FC-2999-22FFA6D448E8}"/>
                    </a:ext>
                  </a:extLst>
                </p:cNvPr>
                <p:cNvSpPr>
                  <a:spLocks noGrp="1" noRot="1" noMove="1" noResize="1" noEditPoints="1" noAdjustHandles="1" noChangeArrowheads="1" noChangeShapeType="1"/>
                </p:cNvSpPr>
                <p:nvPr/>
              </p:nvSpPr>
              <p:spPr bwMode="auto">
                <a:xfrm>
                  <a:off x="6102222" y="3140030"/>
                  <a:ext cx="140922" cy="539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4" name="Rectangle 142">
                  <a:extLst>
                    <a:ext uri="{FF2B5EF4-FFF2-40B4-BE49-F238E27FC236}">
                      <a16:creationId xmlns:a16="http://schemas.microsoft.com/office/drawing/2014/main" id="{F6168D63-3288-C132-FB4B-E5B2AE3043CE}"/>
                    </a:ext>
                  </a:extLst>
                </p:cNvPr>
                <p:cNvSpPr>
                  <a:spLocks noGrp="1" noRot="1" noMove="1" noResize="1" noEditPoints="1" noAdjustHandles="1" noChangeArrowheads="1" noChangeShapeType="1"/>
                </p:cNvSpPr>
                <p:nvPr/>
              </p:nvSpPr>
              <p:spPr bwMode="auto">
                <a:xfrm>
                  <a:off x="6102222" y="3233161"/>
                  <a:ext cx="140922" cy="526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5" name="Freeform: Shape 143">
                  <a:extLst>
                    <a:ext uri="{FF2B5EF4-FFF2-40B4-BE49-F238E27FC236}">
                      <a16:creationId xmlns:a16="http://schemas.microsoft.com/office/drawing/2014/main" id="{84D31922-1466-66AC-9F46-330EC7221BF9}"/>
                    </a:ext>
                  </a:extLst>
                </p:cNvPr>
                <p:cNvSpPr>
                  <a:spLocks noGrp="1" noRot="1" noMove="1" noResize="1" noEditPoints="1" noAdjustHandles="1" noChangeArrowheads="1" noChangeShapeType="1"/>
                </p:cNvSpPr>
                <p:nvPr/>
              </p:nvSpPr>
              <p:spPr bwMode="auto">
                <a:xfrm>
                  <a:off x="6300739" y="1872953"/>
                  <a:ext cx="140922" cy="238955"/>
                </a:xfrm>
                <a:custGeom>
                  <a:avLst/>
                  <a:gdLst>
                    <a:gd name="T0" fmla="*/ 0 w 32"/>
                    <a:gd name="T1" fmla="*/ 37 h 54"/>
                    <a:gd name="T2" fmla="*/ 0 w 32"/>
                    <a:gd name="T3" fmla="*/ 45 h 54"/>
                    <a:gd name="T4" fmla="*/ 9 w 32"/>
                    <a:gd name="T5" fmla="*/ 54 h 54"/>
                    <a:gd name="T6" fmla="*/ 23 w 32"/>
                    <a:gd name="T7" fmla="*/ 54 h 54"/>
                    <a:gd name="T8" fmla="*/ 32 w 32"/>
                    <a:gd name="T9" fmla="*/ 45 h 54"/>
                    <a:gd name="T10" fmla="*/ 32 w 32"/>
                    <a:gd name="T11" fmla="*/ 37 h 54"/>
                    <a:gd name="T12" fmla="*/ 20 w 32"/>
                    <a:gd name="T13" fmla="*/ 37 h 54"/>
                    <a:gd name="T14" fmla="*/ 20 w 32"/>
                    <a:gd name="T15" fmla="*/ 30 h 54"/>
                    <a:gd name="T16" fmla="*/ 32 w 32"/>
                    <a:gd name="T17" fmla="*/ 30 h 54"/>
                    <a:gd name="T18" fmla="*/ 32 w 32"/>
                    <a:gd name="T19" fmla="*/ 20 h 54"/>
                    <a:gd name="T20" fmla="*/ 20 w 32"/>
                    <a:gd name="T21" fmla="*/ 20 h 54"/>
                    <a:gd name="T22" fmla="*/ 20 w 32"/>
                    <a:gd name="T23" fmla="*/ 13 h 54"/>
                    <a:gd name="T24" fmla="*/ 32 w 32"/>
                    <a:gd name="T25" fmla="*/ 13 h 54"/>
                    <a:gd name="T26" fmla="*/ 32 w 32"/>
                    <a:gd name="T27" fmla="*/ 9 h 54"/>
                    <a:gd name="T28" fmla="*/ 23 w 32"/>
                    <a:gd name="T29" fmla="*/ 0 h 54"/>
                    <a:gd name="T30" fmla="*/ 9 w 32"/>
                    <a:gd name="T31" fmla="*/ 0 h 54"/>
                    <a:gd name="T32" fmla="*/ 0 w 32"/>
                    <a:gd name="T33" fmla="*/ 9 h 54"/>
                    <a:gd name="T34" fmla="*/ 0 w 32"/>
                    <a:gd name="T35" fmla="*/ 13 h 54"/>
                    <a:gd name="T36" fmla="*/ 11 w 32"/>
                    <a:gd name="T37" fmla="*/ 13 h 54"/>
                    <a:gd name="T38" fmla="*/ 11 w 32"/>
                    <a:gd name="T39" fmla="*/ 20 h 54"/>
                    <a:gd name="T40" fmla="*/ 0 w 32"/>
                    <a:gd name="T41" fmla="*/ 20 h 54"/>
                    <a:gd name="T42" fmla="*/ 0 w 32"/>
                    <a:gd name="T43" fmla="*/ 30 h 54"/>
                    <a:gd name="T44" fmla="*/ 11 w 32"/>
                    <a:gd name="T45" fmla="*/ 30 h 54"/>
                    <a:gd name="T46" fmla="*/ 11 w 32"/>
                    <a:gd name="T47" fmla="*/ 37 h 54"/>
                    <a:gd name="T48" fmla="*/ 0 w 32"/>
                    <a:gd name="T49" fmla="*/ 3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54">
                      <a:moveTo>
                        <a:pt x="0" y="37"/>
                      </a:moveTo>
                      <a:cubicBezTo>
                        <a:pt x="0" y="45"/>
                        <a:pt x="0" y="45"/>
                        <a:pt x="0" y="45"/>
                      </a:cubicBezTo>
                      <a:cubicBezTo>
                        <a:pt x="0" y="50"/>
                        <a:pt x="4" y="54"/>
                        <a:pt x="9" y="54"/>
                      </a:cubicBezTo>
                      <a:cubicBezTo>
                        <a:pt x="23" y="54"/>
                        <a:pt x="23" y="54"/>
                        <a:pt x="23" y="54"/>
                      </a:cubicBezTo>
                      <a:cubicBezTo>
                        <a:pt x="28" y="54"/>
                        <a:pt x="32" y="50"/>
                        <a:pt x="32" y="45"/>
                      </a:cubicBezTo>
                      <a:cubicBezTo>
                        <a:pt x="32" y="37"/>
                        <a:pt x="32" y="37"/>
                        <a:pt x="32" y="37"/>
                      </a:cubicBezTo>
                      <a:cubicBezTo>
                        <a:pt x="20" y="37"/>
                        <a:pt x="20" y="37"/>
                        <a:pt x="20" y="37"/>
                      </a:cubicBezTo>
                      <a:cubicBezTo>
                        <a:pt x="20" y="30"/>
                        <a:pt x="20" y="30"/>
                        <a:pt x="20" y="30"/>
                      </a:cubicBezTo>
                      <a:cubicBezTo>
                        <a:pt x="32" y="30"/>
                        <a:pt x="32" y="30"/>
                        <a:pt x="32" y="30"/>
                      </a:cubicBezTo>
                      <a:cubicBezTo>
                        <a:pt x="32" y="20"/>
                        <a:pt x="32" y="20"/>
                        <a:pt x="32" y="20"/>
                      </a:cubicBezTo>
                      <a:cubicBezTo>
                        <a:pt x="20" y="20"/>
                        <a:pt x="20" y="20"/>
                        <a:pt x="20" y="20"/>
                      </a:cubicBezTo>
                      <a:cubicBezTo>
                        <a:pt x="20" y="13"/>
                        <a:pt x="20" y="13"/>
                        <a:pt x="20" y="13"/>
                      </a:cubicBezTo>
                      <a:cubicBezTo>
                        <a:pt x="32" y="13"/>
                        <a:pt x="32" y="13"/>
                        <a:pt x="32" y="13"/>
                      </a:cubicBezTo>
                      <a:cubicBezTo>
                        <a:pt x="32" y="9"/>
                        <a:pt x="32" y="9"/>
                        <a:pt x="32" y="9"/>
                      </a:cubicBezTo>
                      <a:cubicBezTo>
                        <a:pt x="32" y="4"/>
                        <a:pt x="28" y="0"/>
                        <a:pt x="23" y="0"/>
                      </a:cubicBezTo>
                      <a:cubicBezTo>
                        <a:pt x="9" y="0"/>
                        <a:pt x="9" y="0"/>
                        <a:pt x="9" y="0"/>
                      </a:cubicBezTo>
                      <a:cubicBezTo>
                        <a:pt x="4" y="0"/>
                        <a:pt x="0" y="4"/>
                        <a:pt x="0" y="9"/>
                      </a:cubicBezTo>
                      <a:cubicBezTo>
                        <a:pt x="0" y="13"/>
                        <a:pt x="0" y="13"/>
                        <a:pt x="0" y="13"/>
                      </a:cubicBezTo>
                      <a:cubicBezTo>
                        <a:pt x="11" y="13"/>
                        <a:pt x="11" y="13"/>
                        <a:pt x="11" y="13"/>
                      </a:cubicBezTo>
                      <a:cubicBezTo>
                        <a:pt x="11" y="20"/>
                        <a:pt x="11" y="20"/>
                        <a:pt x="11" y="20"/>
                      </a:cubicBezTo>
                      <a:cubicBezTo>
                        <a:pt x="0" y="20"/>
                        <a:pt x="0" y="20"/>
                        <a:pt x="0" y="20"/>
                      </a:cubicBezTo>
                      <a:cubicBezTo>
                        <a:pt x="0" y="30"/>
                        <a:pt x="0" y="30"/>
                        <a:pt x="0" y="30"/>
                      </a:cubicBezTo>
                      <a:cubicBezTo>
                        <a:pt x="11" y="30"/>
                        <a:pt x="11" y="30"/>
                        <a:pt x="11" y="30"/>
                      </a:cubicBezTo>
                      <a:cubicBezTo>
                        <a:pt x="11" y="37"/>
                        <a:pt x="11" y="37"/>
                        <a:pt x="11" y="37"/>
                      </a:cubicBezTo>
                      <a:lnTo>
                        <a:pt x="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6" name="Rectangle 144">
                  <a:extLst>
                    <a:ext uri="{FF2B5EF4-FFF2-40B4-BE49-F238E27FC236}">
                      <a16:creationId xmlns:a16="http://schemas.microsoft.com/office/drawing/2014/main" id="{8B6543BA-7AA3-C3FA-00A4-C120CE4056C3}"/>
                    </a:ext>
                  </a:extLst>
                </p:cNvPr>
                <p:cNvSpPr>
                  <a:spLocks noGrp="1" noRot="1" noMove="1" noResize="1" noEditPoints="1" noAdjustHandles="1" noChangeArrowheads="1" noChangeShapeType="1"/>
                </p:cNvSpPr>
                <p:nvPr/>
              </p:nvSpPr>
              <p:spPr bwMode="auto">
                <a:xfrm>
                  <a:off x="4202833" y="680626"/>
                  <a:ext cx="44115" cy="10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7" name="Rectangle 145">
                  <a:extLst>
                    <a:ext uri="{FF2B5EF4-FFF2-40B4-BE49-F238E27FC236}">
                      <a16:creationId xmlns:a16="http://schemas.microsoft.com/office/drawing/2014/main" id="{36573CB3-A257-E6CB-F7CC-D350E618B1B3}"/>
                    </a:ext>
                  </a:extLst>
                </p:cNvPr>
                <p:cNvSpPr>
                  <a:spLocks noGrp="1" noRot="1" noMove="1" noResize="1" noEditPoints="1" noAdjustHandles="1" noChangeArrowheads="1" noChangeShapeType="1"/>
                </p:cNvSpPr>
                <p:nvPr/>
              </p:nvSpPr>
              <p:spPr bwMode="auto">
                <a:xfrm>
                  <a:off x="4202833" y="835028"/>
                  <a:ext cx="44115" cy="1813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8" name="Rectangle 146">
                  <a:extLst>
                    <a:ext uri="{FF2B5EF4-FFF2-40B4-BE49-F238E27FC236}">
                      <a16:creationId xmlns:a16="http://schemas.microsoft.com/office/drawing/2014/main" id="{42A2F7CC-BFD2-D21A-C392-C2071FAD55D0}"/>
                    </a:ext>
                  </a:extLst>
                </p:cNvPr>
                <p:cNvSpPr>
                  <a:spLocks noGrp="1" noRot="1" noMove="1" noResize="1" noEditPoints="1" noAdjustHandles="1" noChangeArrowheads="1" noChangeShapeType="1"/>
                </p:cNvSpPr>
                <p:nvPr/>
              </p:nvSpPr>
              <p:spPr bwMode="auto">
                <a:xfrm>
                  <a:off x="4092546" y="680626"/>
                  <a:ext cx="49017" cy="1850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9" name="Rectangle 147">
                  <a:extLst>
                    <a:ext uri="{FF2B5EF4-FFF2-40B4-BE49-F238E27FC236}">
                      <a16:creationId xmlns:a16="http://schemas.microsoft.com/office/drawing/2014/main" id="{249FC5F0-1470-8032-2880-63A8651C8928}"/>
                    </a:ext>
                  </a:extLst>
                </p:cNvPr>
                <p:cNvSpPr>
                  <a:spLocks noGrp="1" noRot="1" noMove="1" noResize="1" noEditPoints="1" noAdjustHandles="1" noChangeArrowheads="1" noChangeShapeType="1"/>
                </p:cNvSpPr>
                <p:nvPr/>
              </p:nvSpPr>
              <p:spPr bwMode="auto">
                <a:xfrm>
                  <a:off x="4092546" y="923258"/>
                  <a:ext cx="49017" cy="931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0" name="Rectangle 148">
                  <a:extLst>
                    <a:ext uri="{FF2B5EF4-FFF2-40B4-BE49-F238E27FC236}">
                      <a16:creationId xmlns:a16="http://schemas.microsoft.com/office/drawing/2014/main" id="{9298A5D4-F017-4343-0761-880043A83F1E}"/>
                    </a:ext>
                  </a:extLst>
                </p:cNvPr>
                <p:cNvSpPr>
                  <a:spLocks noGrp="1" noRot="1" noMove="1" noResize="1" noEditPoints="1" noAdjustHandles="1" noChangeArrowheads="1" noChangeShapeType="1"/>
                </p:cNvSpPr>
                <p:nvPr/>
              </p:nvSpPr>
              <p:spPr bwMode="auto">
                <a:xfrm>
                  <a:off x="3987160" y="680626"/>
                  <a:ext cx="44115" cy="306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1" name="Rectangle 149">
                  <a:extLst>
                    <a:ext uri="{FF2B5EF4-FFF2-40B4-BE49-F238E27FC236}">
                      <a16:creationId xmlns:a16="http://schemas.microsoft.com/office/drawing/2014/main" id="{5FFCCFD2-0F10-7608-1CCC-EA0A981F45EF}"/>
                    </a:ext>
                  </a:extLst>
                </p:cNvPr>
                <p:cNvSpPr>
                  <a:spLocks noGrp="1" noRot="1" noMove="1" noResize="1" noEditPoints="1" noAdjustHandles="1" noChangeArrowheads="1" noChangeShapeType="1"/>
                </p:cNvSpPr>
                <p:nvPr/>
              </p:nvSpPr>
              <p:spPr bwMode="auto">
                <a:xfrm>
                  <a:off x="3987160" y="763954"/>
                  <a:ext cx="44115" cy="2524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2" name="Freeform: Shape 150">
                  <a:extLst>
                    <a:ext uri="{FF2B5EF4-FFF2-40B4-BE49-F238E27FC236}">
                      <a16:creationId xmlns:a16="http://schemas.microsoft.com/office/drawing/2014/main" id="{3CD7425A-C8E9-48BA-874E-489DBFC575F7}"/>
                    </a:ext>
                  </a:extLst>
                </p:cNvPr>
                <p:cNvSpPr>
                  <a:spLocks noGrp="1" noRot="1" noMove="1" noResize="1" noEditPoints="1" noAdjustHandles="1" noChangeArrowheads="1" noChangeShapeType="1"/>
                </p:cNvSpPr>
                <p:nvPr/>
              </p:nvSpPr>
              <p:spPr bwMode="auto">
                <a:xfrm>
                  <a:off x="3968779" y="719840"/>
                  <a:ext cx="79652" cy="35537"/>
                </a:xfrm>
                <a:custGeom>
                  <a:avLst/>
                  <a:gdLst>
                    <a:gd name="T0" fmla="*/ 0 w 65"/>
                    <a:gd name="T1" fmla="*/ 0 h 29"/>
                    <a:gd name="T2" fmla="*/ 0 w 65"/>
                    <a:gd name="T3" fmla="*/ 29 h 29"/>
                    <a:gd name="T4" fmla="*/ 15 w 65"/>
                    <a:gd name="T5" fmla="*/ 29 h 29"/>
                    <a:gd name="T6" fmla="*/ 51 w 65"/>
                    <a:gd name="T7" fmla="*/ 29 h 29"/>
                    <a:gd name="T8" fmla="*/ 65 w 65"/>
                    <a:gd name="T9" fmla="*/ 29 h 29"/>
                    <a:gd name="T10" fmla="*/ 65 w 65"/>
                    <a:gd name="T11" fmla="*/ 0 h 29"/>
                    <a:gd name="T12" fmla="*/ 51 w 65"/>
                    <a:gd name="T13" fmla="*/ 0 h 29"/>
                    <a:gd name="T14" fmla="*/ 15 w 65"/>
                    <a:gd name="T15" fmla="*/ 0 h 29"/>
                    <a:gd name="T16" fmla="*/ 0 w 6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29">
                      <a:moveTo>
                        <a:pt x="0" y="0"/>
                      </a:moveTo>
                      <a:lnTo>
                        <a:pt x="0" y="29"/>
                      </a:lnTo>
                      <a:lnTo>
                        <a:pt x="15" y="29"/>
                      </a:lnTo>
                      <a:lnTo>
                        <a:pt x="51" y="29"/>
                      </a:lnTo>
                      <a:lnTo>
                        <a:pt x="65" y="29"/>
                      </a:lnTo>
                      <a:lnTo>
                        <a:pt x="65" y="0"/>
                      </a:lnTo>
                      <a:lnTo>
                        <a:pt x="51" y="0"/>
                      </a:lnTo>
                      <a:lnTo>
                        <a:pt x="1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3" name="Freeform: Shape 151">
                  <a:extLst>
                    <a:ext uri="{FF2B5EF4-FFF2-40B4-BE49-F238E27FC236}">
                      <a16:creationId xmlns:a16="http://schemas.microsoft.com/office/drawing/2014/main" id="{0ADAE1EE-0826-6E40-D55F-644AF5C7AA14}"/>
                    </a:ext>
                  </a:extLst>
                </p:cNvPr>
                <p:cNvSpPr>
                  <a:spLocks noGrp="1" noRot="1" noMove="1" noResize="1" noEditPoints="1" noAdjustHandles="1" noChangeArrowheads="1" noChangeShapeType="1"/>
                </p:cNvSpPr>
                <p:nvPr/>
              </p:nvSpPr>
              <p:spPr bwMode="auto">
                <a:xfrm>
                  <a:off x="4075390" y="874242"/>
                  <a:ext cx="83328" cy="35537"/>
                </a:xfrm>
                <a:custGeom>
                  <a:avLst/>
                  <a:gdLst>
                    <a:gd name="T0" fmla="*/ 0 w 68"/>
                    <a:gd name="T1" fmla="*/ 0 h 29"/>
                    <a:gd name="T2" fmla="*/ 0 w 68"/>
                    <a:gd name="T3" fmla="*/ 29 h 29"/>
                    <a:gd name="T4" fmla="*/ 14 w 68"/>
                    <a:gd name="T5" fmla="*/ 29 h 29"/>
                    <a:gd name="T6" fmla="*/ 54 w 68"/>
                    <a:gd name="T7" fmla="*/ 29 h 29"/>
                    <a:gd name="T8" fmla="*/ 68 w 68"/>
                    <a:gd name="T9" fmla="*/ 29 h 29"/>
                    <a:gd name="T10" fmla="*/ 68 w 68"/>
                    <a:gd name="T11" fmla="*/ 0 h 29"/>
                    <a:gd name="T12" fmla="*/ 54 w 68"/>
                    <a:gd name="T13" fmla="*/ 0 h 29"/>
                    <a:gd name="T14" fmla="*/ 14 w 68"/>
                    <a:gd name="T15" fmla="*/ 0 h 29"/>
                    <a:gd name="T16" fmla="*/ 0 w 68"/>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
                      <a:moveTo>
                        <a:pt x="0" y="0"/>
                      </a:moveTo>
                      <a:lnTo>
                        <a:pt x="0" y="29"/>
                      </a:lnTo>
                      <a:lnTo>
                        <a:pt x="14" y="29"/>
                      </a:lnTo>
                      <a:lnTo>
                        <a:pt x="54" y="29"/>
                      </a:lnTo>
                      <a:lnTo>
                        <a:pt x="68" y="29"/>
                      </a:lnTo>
                      <a:lnTo>
                        <a:pt x="68" y="0"/>
                      </a:lnTo>
                      <a:lnTo>
                        <a:pt x="54" y="0"/>
                      </a:lnTo>
                      <a:lnTo>
                        <a:pt x="1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4" name="Freeform: Shape 152">
                  <a:extLst>
                    <a:ext uri="{FF2B5EF4-FFF2-40B4-BE49-F238E27FC236}">
                      <a16:creationId xmlns:a16="http://schemas.microsoft.com/office/drawing/2014/main" id="{A436FF9E-4EC9-35E0-382E-25D19D7A9FA3}"/>
                    </a:ext>
                  </a:extLst>
                </p:cNvPr>
                <p:cNvSpPr>
                  <a:spLocks noGrp="1" noRot="1" noMove="1" noResize="1" noEditPoints="1" noAdjustHandles="1" noChangeArrowheads="1" noChangeShapeType="1"/>
                </p:cNvSpPr>
                <p:nvPr/>
              </p:nvSpPr>
              <p:spPr bwMode="auto">
                <a:xfrm>
                  <a:off x="4185677" y="790914"/>
                  <a:ext cx="83328" cy="35537"/>
                </a:xfrm>
                <a:custGeom>
                  <a:avLst/>
                  <a:gdLst>
                    <a:gd name="T0" fmla="*/ 14 w 68"/>
                    <a:gd name="T1" fmla="*/ 0 h 29"/>
                    <a:gd name="T2" fmla="*/ 0 w 68"/>
                    <a:gd name="T3" fmla="*/ 0 h 29"/>
                    <a:gd name="T4" fmla="*/ 0 w 68"/>
                    <a:gd name="T5" fmla="*/ 29 h 29"/>
                    <a:gd name="T6" fmla="*/ 14 w 68"/>
                    <a:gd name="T7" fmla="*/ 29 h 29"/>
                    <a:gd name="T8" fmla="*/ 50 w 68"/>
                    <a:gd name="T9" fmla="*/ 29 h 29"/>
                    <a:gd name="T10" fmla="*/ 68 w 68"/>
                    <a:gd name="T11" fmla="*/ 29 h 29"/>
                    <a:gd name="T12" fmla="*/ 68 w 68"/>
                    <a:gd name="T13" fmla="*/ 0 h 29"/>
                    <a:gd name="T14" fmla="*/ 50 w 68"/>
                    <a:gd name="T15" fmla="*/ 0 h 29"/>
                    <a:gd name="T16" fmla="*/ 14 w 68"/>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
                      <a:moveTo>
                        <a:pt x="14" y="0"/>
                      </a:moveTo>
                      <a:lnTo>
                        <a:pt x="0" y="0"/>
                      </a:lnTo>
                      <a:lnTo>
                        <a:pt x="0" y="29"/>
                      </a:lnTo>
                      <a:lnTo>
                        <a:pt x="14" y="29"/>
                      </a:lnTo>
                      <a:lnTo>
                        <a:pt x="50" y="29"/>
                      </a:lnTo>
                      <a:lnTo>
                        <a:pt x="68" y="29"/>
                      </a:lnTo>
                      <a:lnTo>
                        <a:pt x="68" y="0"/>
                      </a:lnTo>
                      <a:lnTo>
                        <a:pt x="50"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5" name="Freeform: Shape 153">
                  <a:extLst>
                    <a:ext uri="{FF2B5EF4-FFF2-40B4-BE49-F238E27FC236}">
                      <a16:creationId xmlns:a16="http://schemas.microsoft.com/office/drawing/2014/main" id="{1AEB3C9A-61D8-BD11-D4EC-751976503A3F}"/>
                    </a:ext>
                  </a:extLst>
                </p:cNvPr>
                <p:cNvSpPr>
                  <a:spLocks noGrp="1" noRot="1" noMove="1" noResize="1" noEditPoints="1" noAdjustHandles="1" noChangeArrowheads="1" noChangeShapeType="1"/>
                </p:cNvSpPr>
                <p:nvPr/>
              </p:nvSpPr>
              <p:spPr bwMode="auto">
                <a:xfrm>
                  <a:off x="4335177" y="623032"/>
                  <a:ext cx="442374" cy="344341"/>
                </a:xfrm>
                <a:custGeom>
                  <a:avLst/>
                  <a:gdLst>
                    <a:gd name="T0" fmla="*/ 89 w 100"/>
                    <a:gd name="T1" fmla="*/ 17 h 78"/>
                    <a:gd name="T2" fmla="*/ 81 w 100"/>
                    <a:gd name="T3" fmla="*/ 18 h 78"/>
                    <a:gd name="T4" fmla="*/ 81 w 100"/>
                    <a:gd name="T5" fmla="*/ 22 h 78"/>
                    <a:gd name="T6" fmla="*/ 91 w 100"/>
                    <a:gd name="T7" fmla="*/ 44 h 78"/>
                    <a:gd name="T8" fmla="*/ 91 w 100"/>
                    <a:gd name="T9" fmla="*/ 55 h 78"/>
                    <a:gd name="T10" fmla="*/ 81 w 100"/>
                    <a:gd name="T11" fmla="*/ 78 h 78"/>
                    <a:gd name="T12" fmla="*/ 100 w 100"/>
                    <a:gd name="T13" fmla="*/ 74 h 78"/>
                    <a:gd name="T14" fmla="*/ 100 w 100"/>
                    <a:gd name="T15" fmla="*/ 28 h 78"/>
                    <a:gd name="T16" fmla="*/ 80 w 100"/>
                    <a:gd name="T17" fmla="*/ 0 h 78"/>
                    <a:gd name="T18" fmla="*/ 50 w 100"/>
                    <a:gd name="T19" fmla="*/ 6 h 78"/>
                    <a:gd name="T20" fmla="*/ 81 w 100"/>
                    <a:gd name="T21" fmla="*/ 18 h 78"/>
                    <a:gd name="T22" fmla="*/ 50 w 100"/>
                    <a:gd name="T23" fmla="*/ 63 h 78"/>
                    <a:gd name="T24" fmla="*/ 76 w 100"/>
                    <a:gd name="T25" fmla="*/ 74 h 78"/>
                    <a:gd name="T26" fmla="*/ 81 w 100"/>
                    <a:gd name="T27" fmla="*/ 78 h 78"/>
                    <a:gd name="T28" fmla="*/ 71 w 100"/>
                    <a:gd name="T29" fmla="*/ 55 h 78"/>
                    <a:gd name="T30" fmla="*/ 81 w 100"/>
                    <a:gd name="T31" fmla="*/ 44 h 78"/>
                    <a:gd name="T32" fmla="*/ 50 w 100"/>
                    <a:gd name="T33" fmla="*/ 22 h 78"/>
                    <a:gd name="T34" fmla="*/ 50 w 100"/>
                    <a:gd name="T35" fmla="*/ 0 h 78"/>
                    <a:gd name="T36" fmla="*/ 19 w 100"/>
                    <a:gd name="T37" fmla="*/ 1 h 78"/>
                    <a:gd name="T38" fmla="*/ 25 w 100"/>
                    <a:gd name="T39" fmla="*/ 6 h 78"/>
                    <a:gd name="T40" fmla="*/ 50 w 100"/>
                    <a:gd name="T41" fmla="*/ 6 h 78"/>
                    <a:gd name="T42" fmla="*/ 19 w 100"/>
                    <a:gd name="T43" fmla="*/ 78 h 78"/>
                    <a:gd name="T44" fmla="*/ 24 w 100"/>
                    <a:gd name="T45" fmla="*/ 74 h 78"/>
                    <a:gd name="T46" fmla="*/ 50 w 100"/>
                    <a:gd name="T47" fmla="*/ 63 h 78"/>
                    <a:gd name="T48" fmla="*/ 19 w 100"/>
                    <a:gd name="T49" fmla="*/ 22 h 78"/>
                    <a:gd name="T50" fmla="*/ 29 w 100"/>
                    <a:gd name="T51" fmla="*/ 44 h 78"/>
                    <a:gd name="T52" fmla="*/ 29 w 100"/>
                    <a:gd name="T53" fmla="*/ 55 h 78"/>
                    <a:gd name="T54" fmla="*/ 19 w 100"/>
                    <a:gd name="T55" fmla="*/ 78 h 78"/>
                    <a:gd name="T56" fmla="*/ 10 w 100"/>
                    <a:gd name="T57" fmla="*/ 17 h 78"/>
                    <a:gd name="T58" fmla="*/ 0 w 100"/>
                    <a:gd name="T59" fmla="*/ 60 h 78"/>
                    <a:gd name="T60" fmla="*/ 0 w 100"/>
                    <a:gd name="T61" fmla="*/ 74 h 78"/>
                    <a:gd name="T62" fmla="*/ 19 w 100"/>
                    <a:gd name="T63" fmla="*/ 78 h 78"/>
                    <a:gd name="T64" fmla="*/ 9 w 100"/>
                    <a:gd name="T65" fmla="*/ 55 h 78"/>
                    <a:gd name="T66" fmla="*/ 19 w 100"/>
                    <a:gd name="T67" fmla="*/ 44 h 78"/>
                    <a:gd name="T68" fmla="*/ 17 w 100"/>
                    <a:gd name="T69" fmla="*/ 22 h 78"/>
                    <a:gd name="T70" fmla="*/ 19 w 100"/>
                    <a:gd name="T7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78">
                      <a:moveTo>
                        <a:pt x="100" y="28"/>
                      </a:moveTo>
                      <a:cubicBezTo>
                        <a:pt x="89" y="17"/>
                        <a:pt x="89" y="17"/>
                        <a:pt x="89" y="17"/>
                      </a:cubicBezTo>
                      <a:cubicBezTo>
                        <a:pt x="81" y="1"/>
                        <a:pt x="81" y="1"/>
                        <a:pt x="81" y="1"/>
                      </a:cubicBezTo>
                      <a:cubicBezTo>
                        <a:pt x="81" y="18"/>
                        <a:pt x="81" y="18"/>
                        <a:pt x="81" y="18"/>
                      </a:cubicBezTo>
                      <a:cubicBezTo>
                        <a:pt x="83" y="22"/>
                        <a:pt x="83" y="22"/>
                        <a:pt x="83" y="22"/>
                      </a:cubicBezTo>
                      <a:cubicBezTo>
                        <a:pt x="81" y="22"/>
                        <a:pt x="81" y="22"/>
                        <a:pt x="81" y="22"/>
                      </a:cubicBezTo>
                      <a:cubicBezTo>
                        <a:pt x="81" y="44"/>
                        <a:pt x="81" y="44"/>
                        <a:pt x="81" y="44"/>
                      </a:cubicBezTo>
                      <a:cubicBezTo>
                        <a:pt x="91" y="44"/>
                        <a:pt x="91" y="44"/>
                        <a:pt x="91" y="44"/>
                      </a:cubicBezTo>
                      <a:cubicBezTo>
                        <a:pt x="91" y="55"/>
                        <a:pt x="91" y="55"/>
                        <a:pt x="91" y="55"/>
                      </a:cubicBezTo>
                      <a:cubicBezTo>
                        <a:pt x="91" y="55"/>
                        <a:pt x="91" y="55"/>
                        <a:pt x="91" y="55"/>
                      </a:cubicBezTo>
                      <a:cubicBezTo>
                        <a:pt x="81" y="55"/>
                        <a:pt x="81" y="55"/>
                        <a:pt x="81" y="55"/>
                      </a:cubicBezTo>
                      <a:cubicBezTo>
                        <a:pt x="81" y="78"/>
                        <a:pt x="81" y="78"/>
                        <a:pt x="81" y="78"/>
                      </a:cubicBezTo>
                      <a:cubicBezTo>
                        <a:pt x="95" y="78"/>
                        <a:pt x="95" y="78"/>
                        <a:pt x="95" y="78"/>
                      </a:cubicBezTo>
                      <a:cubicBezTo>
                        <a:pt x="97" y="78"/>
                        <a:pt x="100" y="76"/>
                        <a:pt x="100" y="74"/>
                      </a:cubicBezTo>
                      <a:cubicBezTo>
                        <a:pt x="100" y="63"/>
                        <a:pt x="100" y="63"/>
                        <a:pt x="100" y="63"/>
                      </a:cubicBezTo>
                      <a:lnTo>
                        <a:pt x="100" y="28"/>
                      </a:lnTo>
                      <a:close/>
                      <a:moveTo>
                        <a:pt x="81" y="1"/>
                      </a:moveTo>
                      <a:cubicBezTo>
                        <a:pt x="80" y="0"/>
                        <a:pt x="80" y="0"/>
                        <a:pt x="80" y="0"/>
                      </a:cubicBezTo>
                      <a:cubicBezTo>
                        <a:pt x="50" y="0"/>
                        <a:pt x="50" y="0"/>
                        <a:pt x="50" y="0"/>
                      </a:cubicBezTo>
                      <a:cubicBezTo>
                        <a:pt x="50" y="6"/>
                        <a:pt x="50" y="6"/>
                        <a:pt x="50" y="6"/>
                      </a:cubicBezTo>
                      <a:cubicBezTo>
                        <a:pt x="75" y="6"/>
                        <a:pt x="75" y="6"/>
                        <a:pt x="75" y="6"/>
                      </a:cubicBezTo>
                      <a:cubicBezTo>
                        <a:pt x="81" y="18"/>
                        <a:pt x="81" y="18"/>
                        <a:pt x="81" y="18"/>
                      </a:cubicBezTo>
                      <a:cubicBezTo>
                        <a:pt x="81" y="1"/>
                        <a:pt x="81" y="1"/>
                        <a:pt x="81" y="1"/>
                      </a:cubicBezTo>
                      <a:close/>
                      <a:moveTo>
                        <a:pt x="50" y="63"/>
                      </a:moveTo>
                      <a:cubicBezTo>
                        <a:pt x="76" y="63"/>
                        <a:pt x="76" y="63"/>
                        <a:pt x="76" y="63"/>
                      </a:cubicBezTo>
                      <a:cubicBezTo>
                        <a:pt x="76" y="74"/>
                        <a:pt x="76" y="74"/>
                        <a:pt x="76" y="74"/>
                      </a:cubicBezTo>
                      <a:cubicBezTo>
                        <a:pt x="76" y="76"/>
                        <a:pt x="78" y="78"/>
                        <a:pt x="80" y="78"/>
                      </a:cubicBezTo>
                      <a:cubicBezTo>
                        <a:pt x="81" y="78"/>
                        <a:pt x="81" y="78"/>
                        <a:pt x="81" y="78"/>
                      </a:cubicBezTo>
                      <a:cubicBezTo>
                        <a:pt x="81" y="55"/>
                        <a:pt x="81" y="55"/>
                        <a:pt x="81" y="55"/>
                      </a:cubicBezTo>
                      <a:cubicBezTo>
                        <a:pt x="71" y="55"/>
                        <a:pt x="71" y="55"/>
                        <a:pt x="71" y="55"/>
                      </a:cubicBezTo>
                      <a:cubicBezTo>
                        <a:pt x="71" y="44"/>
                        <a:pt x="71" y="44"/>
                        <a:pt x="71" y="44"/>
                      </a:cubicBezTo>
                      <a:cubicBezTo>
                        <a:pt x="81" y="44"/>
                        <a:pt x="81" y="44"/>
                        <a:pt x="81" y="44"/>
                      </a:cubicBezTo>
                      <a:cubicBezTo>
                        <a:pt x="81" y="22"/>
                        <a:pt x="81" y="22"/>
                        <a:pt x="81" y="22"/>
                      </a:cubicBezTo>
                      <a:cubicBezTo>
                        <a:pt x="50" y="22"/>
                        <a:pt x="50" y="22"/>
                        <a:pt x="50" y="22"/>
                      </a:cubicBezTo>
                      <a:lnTo>
                        <a:pt x="50" y="63"/>
                      </a:lnTo>
                      <a:close/>
                      <a:moveTo>
                        <a:pt x="50" y="0"/>
                      </a:moveTo>
                      <a:cubicBezTo>
                        <a:pt x="20" y="0"/>
                        <a:pt x="20" y="0"/>
                        <a:pt x="20" y="0"/>
                      </a:cubicBezTo>
                      <a:cubicBezTo>
                        <a:pt x="19" y="1"/>
                        <a:pt x="19" y="1"/>
                        <a:pt x="19" y="1"/>
                      </a:cubicBezTo>
                      <a:cubicBezTo>
                        <a:pt x="19" y="18"/>
                        <a:pt x="19" y="18"/>
                        <a:pt x="19" y="18"/>
                      </a:cubicBezTo>
                      <a:cubicBezTo>
                        <a:pt x="25" y="6"/>
                        <a:pt x="25" y="6"/>
                        <a:pt x="25" y="6"/>
                      </a:cubicBezTo>
                      <a:cubicBezTo>
                        <a:pt x="25" y="6"/>
                        <a:pt x="25" y="6"/>
                        <a:pt x="25" y="6"/>
                      </a:cubicBezTo>
                      <a:cubicBezTo>
                        <a:pt x="50" y="6"/>
                        <a:pt x="50" y="6"/>
                        <a:pt x="50" y="6"/>
                      </a:cubicBezTo>
                      <a:cubicBezTo>
                        <a:pt x="50" y="0"/>
                        <a:pt x="50" y="0"/>
                        <a:pt x="50" y="0"/>
                      </a:cubicBezTo>
                      <a:close/>
                      <a:moveTo>
                        <a:pt x="19" y="78"/>
                      </a:moveTo>
                      <a:cubicBezTo>
                        <a:pt x="19" y="78"/>
                        <a:pt x="19" y="78"/>
                        <a:pt x="19" y="78"/>
                      </a:cubicBezTo>
                      <a:cubicBezTo>
                        <a:pt x="22" y="78"/>
                        <a:pt x="24" y="76"/>
                        <a:pt x="24" y="74"/>
                      </a:cubicBezTo>
                      <a:cubicBezTo>
                        <a:pt x="24" y="63"/>
                        <a:pt x="24" y="63"/>
                        <a:pt x="24" y="63"/>
                      </a:cubicBezTo>
                      <a:cubicBezTo>
                        <a:pt x="50" y="63"/>
                        <a:pt x="50" y="63"/>
                        <a:pt x="50" y="63"/>
                      </a:cubicBezTo>
                      <a:cubicBezTo>
                        <a:pt x="50" y="22"/>
                        <a:pt x="50" y="22"/>
                        <a:pt x="50" y="22"/>
                      </a:cubicBezTo>
                      <a:cubicBezTo>
                        <a:pt x="19" y="22"/>
                        <a:pt x="19" y="22"/>
                        <a:pt x="19" y="22"/>
                      </a:cubicBezTo>
                      <a:cubicBezTo>
                        <a:pt x="19" y="44"/>
                        <a:pt x="19" y="44"/>
                        <a:pt x="19" y="44"/>
                      </a:cubicBezTo>
                      <a:cubicBezTo>
                        <a:pt x="29" y="44"/>
                        <a:pt x="29" y="44"/>
                        <a:pt x="29" y="44"/>
                      </a:cubicBezTo>
                      <a:cubicBezTo>
                        <a:pt x="29" y="55"/>
                        <a:pt x="29" y="55"/>
                        <a:pt x="29" y="55"/>
                      </a:cubicBezTo>
                      <a:cubicBezTo>
                        <a:pt x="29" y="55"/>
                        <a:pt x="29" y="55"/>
                        <a:pt x="29" y="55"/>
                      </a:cubicBezTo>
                      <a:cubicBezTo>
                        <a:pt x="19" y="55"/>
                        <a:pt x="19" y="55"/>
                        <a:pt x="19" y="55"/>
                      </a:cubicBezTo>
                      <a:lnTo>
                        <a:pt x="19" y="78"/>
                      </a:lnTo>
                      <a:close/>
                      <a:moveTo>
                        <a:pt x="19" y="1"/>
                      </a:moveTo>
                      <a:cubicBezTo>
                        <a:pt x="10" y="17"/>
                        <a:pt x="10" y="17"/>
                        <a:pt x="10" y="17"/>
                      </a:cubicBezTo>
                      <a:cubicBezTo>
                        <a:pt x="0" y="28"/>
                        <a:pt x="0" y="28"/>
                        <a:pt x="0" y="28"/>
                      </a:cubicBezTo>
                      <a:cubicBezTo>
                        <a:pt x="0" y="60"/>
                        <a:pt x="0" y="60"/>
                        <a:pt x="0" y="60"/>
                      </a:cubicBezTo>
                      <a:cubicBezTo>
                        <a:pt x="0" y="63"/>
                        <a:pt x="0" y="63"/>
                        <a:pt x="0" y="63"/>
                      </a:cubicBezTo>
                      <a:cubicBezTo>
                        <a:pt x="0" y="74"/>
                        <a:pt x="0" y="74"/>
                        <a:pt x="0" y="74"/>
                      </a:cubicBezTo>
                      <a:cubicBezTo>
                        <a:pt x="0" y="76"/>
                        <a:pt x="2" y="78"/>
                        <a:pt x="5" y="78"/>
                      </a:cubicBezTo>
                      <a:cubicBezTo>
                        <a:pt x="19" y="78"/>
                        <a:pt x="19" y="78"/>
                        <a:pt x="19" y="78"/>
                      </a:cubicBezTo>
                      <a:cubicBezTo>
                        <a:pt x="19" y="55"/>
                        <a:pt x="19" y="55"/>
                        <a:pt x="19" y="55"/>
                      </a:cubicBezTo>
                      <a:cubicBezTo>
                        <a:pt x="9" y="55"/>
                        <a:pt x="9" y="55"/>
                        <a:pt x="9" y="55"/>
                      </a:cubicBezTo>
                      <a:cubicBezTo>
                        <a:pt x="9" y="44"/>
                        <a:pt x="9" y="44"/>
                        <a:pt x="9" y="44"/>
                      </a:cubicBezTo>
                      <a:cubicBezTo>
                        <a:pt x="19" y="44"/>
                        <a:pt x="19" y="44"/>
                        <a:pt x="19" y="44"/>
                      </a:cubicBezTo>
                      <a:cubicBezTo>
                        <a:pt x="19" y="22"/>
                        <a:pt x="19" y="22"/>
                        <a:pt x="19" y="22"/>
                      </a:cubicBezTo>
                      <a:cubicBezTo>
                        <a:pt x="17" y="22"/>
                        <a:pt x="17" y="22"/>
                        <a:pt x="17" y="22"/>
                      </a:cubicBezTo>
                      <a:cubicBezTo>
                        <a:pt x="19" y="18"/>
                        <a:pt x="19" y="18"/>
                        <a:pt x="19" y="18"/>
                      </a:cubicBezTo>
                      <a:lnTo>
                        <a:pt x="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6" name="Freeform: Shape 154">
                  <a:extLst>
                    <a:ext uri="{FF2B5EF4-FFF2-40B4-BE49-F238E27FC236}">
                      <a16:creationId xmlns:a16="http://schemas.microsoft.com/office/drawing/2014/main" id="{0D968359-DEFA-28BB-11DC-8115412BE9BA}"/>
                    </a:ext>
                  </a:extLst>
                </p:cNvPr>
                <p:cNvSpPr>
                  <a:spLocks noGrp="1" noRot="1" noMove="1" noResize="1" noEditPoints="1" noAdjustHandles="1" noChangeArrowheads="1" noChangeShapeType="1"/>
                </p:cNvSpPr>
                <p:nvPr/>
              </p:nvSpPr>
              <p:spPr bwMode="auto">
                <a:xfrm>
                  <a:off x="2912156" y="3455711"/>
                  <a:ext cx="374976" cy="379878"/>
                </a:xfrm>
                <a:custGeom>
                  <a:avLst/>
                  <a:gdLst>
                    <a:gd name="T0" fmla="*/ 64 w 85"/>
                    <a:gd name="T1" fmla="*/ 80 h 86"/>
                    <a:gd name="T2" fmla="*/ 79 w 85"/>
                    <a:gd name="T3" fmla="*/ 64 h 86"/>
                    <a:gd name="T4" fmla="*/ 84 w 85"/>
                    <a:gd name="T5" fmla="*/ 52 h 86"/>
                    <a:gd name="T6" fmla="*/ 84 w 85"/>
                    <a:gd name="T7" fmla="*/ 34 h 86"/>
                    <a:gd name="T8" fmla="*/ 79 w 85"/>
                    <a:gd name="T9" fmla="*/ 22 h 86"/>
                    <a:gd name="T10" fmla="*/ 64 w 85"/>
                    <a:gd name="T11" fmla="*/ 6 h 86"/>
                    <a:gd name="T12" fmla="*/ 58 w 85"/>
                    <a:gd name="T13" fmla="*/ 3 h 86"/>
                    <a:gd name="T14" fmla="*/ 45 w 85"/>
                    <a:gd name="T15" fmla="*/ 0 h 86"/>
                    <a:gd name="T16" fmla="*/ 47 w 85"/>
                    <a:gd name="T17" fmla="*/ 5 h 86"/>
                    <a:gd name="T18" fmla="*/ 53 w 85"/>
                    <a:gd name="T19" fmla="*/ 5 h 86"/>
                    <a:gd name="T20" fmla="*/ 57 w 85"/>
                    <a:gd name="T21" fmla="*/ 6 h 86"/>
                    <a:gd name="T22" fmla="*/ 56 w 85"/>
                    <a:gd name="T23" fmla="*/ 7 h 86"/>
                    <a:gd name="T24" fmla="*/ 49 w 85"/>
                    <a:gd name="T25" fmla="*/ 9 h 86"/>
                    <a:gd name="T26" fmla="*/ 50 w 85"/>
                    <a:gd name="T27" fmla="*/ 14 h 86"/>
                    <a:gd name="T28" fmla="*/ 54 w 85"/>
                    <a:gd name="T29" fmla="*/ 17 h 86"/>
                    <a:gd name="T30" fmla="*/ 60 w 85"/>
                    <a:gd name="T31" fmla="*/ 9 h 86"/>
                    <a:gd name="T32" fmla="*/ 65 w 85"/>
                    <a:gd name="T33" fmla="*/ 10 h 86"/>
                    <a:gd name="T34" fmla="*/ 68 w 85"/>
                    <a:gd name="T35" fmla="*/ 12 h 86"/>
                    <a:gd name="T36" fmla="*/ 70 w 85"/>
                    <a:gd name="T37" fmla="*/ 18 h 86"/>
                    <a:gd name="T38" fmla="*/ 69 w 85"/>
                    <a:gd name="T39" fmla="*/ 21 h 86"/>
                    <a:gd name="T40" fmla="*/ 67 w 85"/>
                    <a:gd name="T41" fmla="*/ 19 h 86"/>
                    <a:gd name="T42" fmla="*/ 61 w 85"/>
                    <a:gd name="T43" fmla="*/ 19 h 86"/>
                    <a:gd name="T44" fmla="*/ 65 w 85"/>
                    <a:gd name="T45" fmla="*/ 21 h 86"/>
                    <a:gd name="T46" fmla="*/ 56 w 85"/>
                    <a:gd name="T47" fmla="*/ 25 h 86"/>
                    <a:gd name="T48" fmla="*/ 52 w 85"/>
                    <a:gd name="T49" fmla="*/ 28 h 86"/>
                    <a:gd name="T50" fmla="*/ 46 w 85"/>
                    <a:gd name="T51" fmla="*/ 33 h 86"/>
                    <a:gd name="T52" fmla="*/ 49 w 85"/>
                    <a:gd name="T53" fmla="*/ 51 h 86"/>
                    <a:gd name="T54" fmla="*/ 54 w 85"/>
                    <a:gd name="T55" fmla="*/ 52 h 86"/>
                    <a:gd name="T56" fmla="*/ 59 w 85"/>
                    <a:gd name="T57" fmla="*/ 54 h 86"/>
                    <a:gd name="T58" fmla="*/ 66 w 85"/>
                    <a:gd name="T59" fmla="*/ 58 h 86"/>
                    <a:gd name="T60" fmla="*/ 71 w 85"/>
                    <a:gd name="T61" fmla="*/ 62 h 86"/>
                    <a:gd name="T62" fmla="*/ 77 w 85"/>
                    <a:gd name="T63" fmla="*/ 64 h 86"/>
                    <a:gd name="T64" fmla="*/ 49 w 85"/>
                    <a:gd name="T65" fmla="*/ 75 h 86"/>
                    <a:gd name="T66" fmla="*/ 0 w 85"/>
                    <a:gd name="T67" fmla="*/ 36 h 86"/>
                    <a:gd name="T68" fmla="*/ 1 w 85"/>
                    <a:gd name="T69" fmla="*/ 54 h 86"/>
                    <a:gd name="T70" fmla="*/ 9 w 85"/>
                    <a:gd name="T71" fmla="*/ 69 h 86"/>
                    <a:gd name="T72" fmla="*/ 27 w 85"/>
                    <a:gd name="T73" fmla="*/ 83 h 86"/>
                    <a:gd name="T74" fmla="*/ 43 w 85"/>
                    <a:gd name="T75" fmla="*/ 68 h 86"/>
                    <a:gd name="T76" fmla="*/ 42 w 85"/>
                    <a:gd name="T77" fmla="*/ 61 h 86"/>
                    <a:gd name="T78" fmla="*/ 44 w 85"/>
                    <a:gd name="T79" fmla="*/ 55 h 86"/>
                    <a:gd name="T80" fmla="*/ 39 w 85"/>
                    <a:gd name="T81" fmla="*/ 53 h 86"/>
                    <a:gd name="T82" fmla="*/ 33 w 85"/>
                    <a:gd name="T83" fmla="*/ 49 h 86"/>
                    <a:gd name="T84" fmla="*/ 24 w 85"/>
                    <a:gd name="T85" fmla="*/ 46 h 86"/>
                    <a:gd name="T86" fmla="*/ 21 w 85"/>
                    <a:gd name="T87" fmla="*/ 38 h 86"/>
                    <a:gd name="T88" fmla="*/ 18 w 85"/>
                    <a:gd name="T89" fmla="*/ 37 h 86"/>
                    <a:gd name="T90" fmla="*/ 18 w 85"/>
                    <a:gd name="T91" fmla="*/ 39 h 86"/>
                    <a:gd name="T92" fmla="*/ 15 w 85"/>
                    <a:gd name="T93" fmla="*/ 32 h 86"/>
                    <a:gd name="T94" fmla="*/ 15 w 85"/>
                    <a:gd name="T95" fmla="*/ 25 h 86"/>
                    <a:gd name="T96" fmla="*/ 19 w 85"/>
                    <a:gd name="T97" fmla="*/ 17 h 86"/>
                    <a:gd name="T98" fmla="*/ 18 w 85"/>
                    <a:gd name="T99" fmla="*/ 12 h 86"/>
                    <a:gd name="T100" fmla="*/ 38 w 85"/>
                    <a:gd name="T101" fmla="*/ 3 h 86"/>
                    <a:gd name="T102" fmla="*/ 45 w 85"/>
                    <a:gd name="T103" fmla="*/ 0 h 86"/>
                    <a:gd name="T104" fmla="*/ 26 w 85"/>
                    <a:gd name="T105" fmla="*/ 3 h 86"/>
                    <a:gd name="T106" fmla="*/ 12 w 85"/>
                    <a:gd name="T107" fmla="*/ 13 h 86"/>
                    <a:gd name="T108" fmla="*/ 3 w 85"/>
                    <a:gd name="T109" fmla="*/ 27 h 86"/>
                    <a:gd name="T110" fmla="*/ 45 w 85"/>
                    <a:gd name="T111" fmla="*/ 54 h 86"/>
                    <a:gd name="T112" fmla="*/ 39 w 85"/>
                    <a:gd name="T113" fmla="*/ 47 h 86"/>
                    <a:gd name="T114" fmla="*/ 38 w 85"/>
                    <a:gd name="T115" fmla="*/ 44 h 86"/>
                    <a:gd name="T116" fmla="*/ 30 w 85"/>
                    <a:gd name="T117" fmla="*/ 45 h 86"/>
                    <a:gd name="T118" fmla="*/ 34 w 85"/>
                    <a:gd name="T119" fmla="*/ 36 h 86"/>
                    <a:gd name="T120" fmla="*/ 42 w 85"/>
                    <a:gd name="T121" fmla="*/ 36 h 86"/>
                    <a:gd name="T122" fmla="*/ 44 w 85"/>
                    <a:gd name="T12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 h="86">
                      <a:moveTo>
                        <a:pt x="45" y="85"/>
                      </a:moveTo>
                      <a:cubicBezTo>
                        <a:pt x="48" y="85"/>
                        <a:pt x="50" y="85"/>
                        <a:pt x="52" y="84"/>
                      </a:cubicBezTo>
                      <a:cubicBezTo>
                        <a:pt x="53" y="84"/>
                        <a:pt x="55" y="84"/>
                        <a:pt x="56" y="83"/>
                      </a:cubicBezTo>
                      <a:cubicBezTo>
                        <a:pt x="57" y="83"/>
                        <a:pt x="57" y="83"/>
                        <a:pt x="58" y="83"/>
                      </a:cubicBezTo>
                      <a:cubicBezTo>
                        <a:pt x="59" y="82"/>
                        <a:pt x="61" y="82"/>
                        <a:pt x="62" y="81"/>
                      </a:cubicBezTo>
                      <a:cubicBezTo>
                        <a:pt x="63" y="81"/>
                        <a:pt x="63" y="80"/>
                        <a:pt x="64" y="80"/>
                      </a:cubicBezTo>
                      <a:cubicBezTo>
                        <a:pt x="66" y="78"/>
                        <a:pt x="69" y="77"/>
                        <a:pt x="71" y="74"/>
                      </a:cubicBezTo>
                      <a:cubicBezTo>
                        <a:pt x="72" y="74"/>
                        <a:pt x="72" y="74"/>
                        <a:pt x="73" y="73"/>
                      </a:cubicBezTo>
                      <a:cubicBezTo>
                        <a:pt x="73" y="73"/>
                        <a:pt x="74" y="72"/>
                        <a:pt x="74" y="72"/>
                      </a:cubicBezTo>
                      <a:cubicBezTo>
                        <a:pt x="75" y="71"/>
                        <a:pt x="75" y="70"/>
                        <a:pt x="76" y="69"/>
                      </a:cubicBezTo>
                      <a:cubicBezTo>
                        <a:pt x="77" y="68"/>
                        <a:pt x="78" y="67"/>
                        <a:pt x="79" y="65"/>
                      </a:cubicBezTo>
                      <a:cubicBezTo>
                        <a:pt x="79" y="65"/>
                        <a:pt x="79" y="65"/>
                        <a:pt x="79" y="64"/>
                      </a:cubicBezTo>
                      <a:cubicBezTo>
                        <a:pt x="80" y="64"/>
                        <a:pt x="80" y="63"/>
                        <a:pt x="80" y="62"/>
                      </a:cubicBezTo>
                      <a:cubicBezTo>
                        <a:pt x="81" y="62"/>
                        <a:pt x="81" y="62"/>
                        <a:pt x="81" y="61"/>
                      </a:cubicBezTo>
                      <a:cubicBezTo>
                        <a:pt x="81" y="61"/>
                        <a:pt x="82" y="60"/>
                        <a:pt x="82" y="60"/>
                      </a:cubicBezTo>
                      <a:cubicBezTo>
                        <a:pt x="82" y="59"/>
                        <a:pt x="82" y="58"/>
                        <a:pt x="83" y="58"/>
                      </a:cubicBezTo>
                      <a:cubicBezTo>
                        <a:pt x="83" y="56"/>
                        <a:pt x="83" y="55"/>
                        <a:pt x="84" y="54"/>
                      </a:cubicBezTo>
                      <a:cubicBezTo>
                        <a:pt x="84" y="53"/>
                        <a:pt x="84" y="52"/>
                        <a:pt x="84" y="52"/>
                      </a:cubicBezTo>
                      <a:cubicBezTo>
                        <a:pt x="84" y="51"/>
                        <a:pt x="85" y="50"/>
                        <a:pt x="85" y="49"/>
                      </a:cubicBezTo>
                      <a:cubicBezTo>
                        <a:pt x="85" y="49"/>
                        <a:pt x="85" y="48"/>
                        <a:pt x="85" y="47"/>
                      </a:cubicBezTo>
                      <a:cubicBezTo>
                        <a:pt x="85" y="46"/>
                        <a:pt x="85" y="44"/>
                        <a:pt x="85" y="43"/>
                      </a:cubicBezTo>
                      <a:cubicBezTo>
                        <a:pt x="85" y="41"/>
                        <a:pt x="85" y="40"/>
                        <a:pt x="85" y="39"/>
                      </a:cubicBezTo>
                      <a:cubicBezTo>
                        <a:pt x="85" y="38"/>
                        <a:pt x="85" y="37"/>
                        <a:pt x="85" y="36"/>
                      </a:cubicBezTo>
                      <a:cubicBezTo>
                        <a:pt x="85" y="36"/>
                        <a:pt x="84" y="35"/>
                        <a:pt x="84" y="34"/>
                      </a:cubicBezTo>
                      <a:cubicBezTo>
                        <a:pt x="84" y="34"/>
                        <a:pt x="84" y="33"/>
                        <a:pt x="84" y="32"/>
                      </a:cubicBezTo>
                      <a:cubicBezTo>
                        <a:pt x="83" y="31"/>
                        <a:pt x="83" y="30"/>
                        <a:pt x="83" y="28"/>
                      </a:cubicBezTo>
                      <a:cubicBezTo>
                        <a:pt x="82" y="28"/>
                        <a:pt x="82" y="28"/>
                        <a:pt x="82" y="27"/>
                      </a:cubicBezTo>
                      <a:cubicBezTo>
                        <a:pt x="82" y="26"/>
                        <a:pt x="81" y="25"/>
                        <a:pt x="81" y="24"/>
                      </a:cubicBezTo>
                      <a:cubicBezTo>
                        <a:pt x="81" y="24"/>
                        <a:pt x="81" y="24"/>
                        <a:pt x="80" y="23"/>
                      </a:cubicBezTo>
                      <a:cubicBezTo>
                        <a:pt x="80" y="23"/>
                        <a:pt x="80" y="22"/>
                        <a:pt x="79" y="22"/>
                      </a:cubicBezTo>
                      <a:cubicBezTo>
                        <a:pt x="78" y="20"/>
                        <a:pt x="77" y="18"/>
                        <a:pt x="76" y="17"/>
                      </a:cubicBezTo>
                      <a:cubicBezTo>
                        <a:pt x="75" y="16"/>
                        <a:pt x="75" y="15"/>
                        <a:pt x="74" y="14"/>
                      </a:cubicBezTo>
                      <a:cubicBezTo>
                        <a:pt x="74" y="14"/>
                        <a:pt x="73" y="13"/>
                        <a:pt x="73" y="13"/>
                      </a:cubicBezTo>
                      <a:cubicBezTo>
                        <a:pt x="72" y="12"/>
                        <a:pt x="72" y="12"/>
                        <a:pt x="71" y="11"/>
                      </a:cubicBezTo>
                      <a:cubicBezTo>
                        <a:pt x="70" y="10"/>
                        <a:pt x="69" y="10"/>
                        <a:pt x="68" y="9"/>
                      </a:cubicBezTo>
                      <a:cubicBezTo>
                        <a:pt x="67" y="8"/>
                        <a:pt x="65" y="7"/>
                        <a:pt x="64" y="6"/>
                      </a:cubicBezTo>
                      <a:cubicBezTo>
                        <a:pt x="63" y="6"/>
                        <a:pt x="63" y="5"/>
                        <a:pt x="62" y="5"/>
                      </a:cubicBezTo>
                      <a:cubicBezTo>
                        <a:pt x="62" y="5"/>
                        <a:pt x="61" y="5"/>
                        <a:pt x="61" y="5"/>
                      </a:cubicBezTo>
                      <a:cubicBezTo>
                        <a:pt x="61" y="4"/>
                        <a:pt x="60" y="4"/>
                        <a:pt x="60" y="4"/>
                      </a:cubicBezTo>
                      <a:cubicBezTo>
                        <a:pt x="60" y="4"/>
                        <a:pt x="60" y="4"/>
                        <a:pt x="60" y="4"/>
                      </a:cubicBezTo>
                      <a:cubicBezTo>
                        <a:pt x="59" y="4"/>
                        <a:pt x="59" y="3"/>
                        <a:pt x="58" y="3"/>
                      </a:cubicBezTo>
                      <a:cubicBezTo>
                        <a:pt x="58" y="3"/>
                        <a:pt x="58" y="3"/>
                        <a:pt x="58" y="3"/>
                      </a:cubicBezTo>
                      <a:cubicBezTo>
                        <a:pt x="58" y="3"/>
                        <a:pt x="57" y="3"/>
                        <a:pt x="56" y="3"/>
                      </a:cubicBezTo>
                      <a:cubicBezTo>
                        <a:pt x="56" y="3"/>
                        <a:pt x="56" y="3"/>
                        <a:pt x="56" y="3"/>
                      </a:cubicBezTo>
                      <a:cubicBezTo>
                        <a:pt x="55" y="2"/>
                        <a:pt x="54" y="2"/>
                        <a:pt x="52" y="1"/>
                      </a:cubicBezTo>
                      <a:cubicBezTo>
                        <a:pt x="52" y="1"/>
                        <a:pt x="51" y="1"/>
                        <a:pt x="51" y="1"/>
                      </a:cubicBezTo>
                      <a:cubicBezTo>
                        <a:pt x="51" y="1"/>
                        <a:pt x="50" y="1"/>
                        <a:pt x="50" y="1"/>
                      </a:cubicBezTo>
                      <a:cubicBezTo>
                        <a:pt x="49" y="1"/>
                        <a:pt x="47" y="0"/>
                        <a:pt x="45" y="0"/>
                      </a:cubicBezTo>
                      <a:cubicBezTo>
                        <a:pt x="45" y="3"/>
                        <a:pt x="45" y="3"/>
                        <a:pt x="45" y="3"/>
                      </a:cubicBezTo>
                      <a:cubicBezTo>
                        <a:pt x="47" y="3"/>
                        <a:pt x="49" y="3"/>
                        <a:pt x="51" y="3"/>
                      </a:cubicBezTo>
                      <a:cubicBezTo>
                        <a:pt x="50" y="4"/>
                        <a:pt x="50" y="4"/>
                        <a:pt x="50" y="4"/>
                      </a:cubicBezTo>
                      <a:cubicBezTo>
                        <a:pt x="49" y="4"/>
                        <a:pt x="49" y="4"/>
                        <a:pt x="49" y="4"/>
                      </a:cubicBezTo>
                      <a:cubicBezTo>
                        <a:pt x="48" y="4"/>
                        <a:pt x="48" y="4"/>
                        <a:pt x="47" y="4"/>
                      </a:cubicBezTo>
                      <a:cubicBezTo>
                        <a:pt x="47" y="4"/>
                        <a:pt x="47" y="4"/>
                        <a:pt x="47" y="5"/>
                      </a:cubicBezTo>
                      <a:cubicBezTo>
                        <a:pt x="48" y="5"/>
                        <a:pt x="49" y="5"/>
                        <a:pt x="49" y="5"/>
                      </a:cubicBezTo>
                      <a:cubicBezTo>
                        <a:pt x="50" y="5"/>
                        <a:pt x="51" y="5"/>
                        <a:pt x="51" y="5"/>
                      </a:cubicBezTo>
                      <a:cubicBezTo>
                        <a:pt x="51" y="4"/>
                        <a:pt x="51" y="4"/>
                        <a:pt x="51" y="4"/>
                      </a:cubicBezTo>
                      <a:cubicBezTo>
                        <a:pt x="51" y="4"/>
                        <a:pt x="52" y="4"/>
                        <a:pt x="52" y="4"/>
                      </a:cubicBezTo>
                      <a:cubicBezTo>
                        <a:pt x="52" y="4"/>
                        <a:pt x="53" y="4"/>
                        <a:pt x="53" y="4"/>
                      </a:cubicBezTo>
                      <a:cubicBezTo>
                        <a:pt x="53" y="4"/>
                        <a:pt x="53" y="4"/>
                        <a:pt x="53" y="5"/>
                      </a:cubicBezTo>
                      <a:cubicBezTo>
                        <a:pt x="53" y="5"/>
                        <a:pt x="54" y="5"/>
                        <a:pt x="54" y="4"/>
                      </a:cubicBezTo>
                      <a:cubicBezTo>
                        <a:pt x="54" y="4"/>
                        <a:pt x="54" y="4"/>
                        <a:pt x="54" y="4"/>
                      </a:cubicBezTo>
                      <a:cubicBezTo>
                        <a:pt x="55" y="4"/>
                        <a:pt x="55" y="5"/>
                        <a:pt x="56" y="5"/>
                      </a:cubicBezTo>
                      <a:cubicBezTo>
                        <a:pt x="57" y="5"/>
                        <a:pt x="58" y="6"/>
                        <a:pt x="59" y="6"/>
                      </a:cubicBezTo>
                      <a:cubicBezTo>
                        <a:pt x="59" y="6"/>
                        <a:pt x="58" y="6"/>
                        <a:pt x="58" y="6"/>
                      </a:cubicBezTo>
                      <a:cubicBezTo>
                        <a:pt x="58" y="6"/>
                        <a:pt x="58" y="6"/>
                        <a:pt x="57" y="6"/>
                      </a:cubicBezTo>
                      <a:cubicBezTo>
                        <a:pt x="57" y="6"/>
                        <a:pt x="58" y="7"/>
                        <a:pt x="58" y="7"/>
                      </a:cubicBezTo>
                      <a:cubicBezTo>
                        <a:pt x="59" y="7"/>
                        <a:pt x="59" y="7"/>
                        <a:pt x="59" y="8"/>
                      </a:cubicBezTo>
                      <a:cubicBezTo>
                        <a:pt x="59" y="9"/>
                        <a:pt x="58" y="8"/>
                        <a:pt x="58" y="8"/>
                      </a:cubicBezTo>
                      <a:cubicBezTo>
                        <a:pt x="57" y="8"/>
                        <a:pt x="56" y="9"/>
                        <a:pt x="55" y="8"/>
                      </a:cubicBezTo>
                      <a:cubicBezTo>
                        <a:pt x="56" y="7"/>
                        <a:pt x="56" y="7"/>
                        <a:pt x="56" y="7"/>
                      </a:cubicBezTo>
                      <a:cubicBezTo>
                        <a:pt x="56" y="7"/>
                        <a:pt x="56" y="7"/>
                        <a:pt x="56" y="7"/>
                      </a:cubicBezTo>
                      <a:cubicBezTo>
                        <a:pt x="56" y="7"/>
                        <a:pt x="55" y="7"/>
                        <a:pt x="55" y="7"/>
                      </a:cubicBezTo>
                      <a:cubicBezTo>
                        <a:pt x="55" y="7"/>
                        <a:pt x="55" y="8"/>
                        <a:pt x="54" y="8"/>
                      </a:cubicBezTo>
                      <a:cubicBezTo>
                        <a:pt x="54" y="8"/>
                        <a:pt x="54" y="8"/>
                        <a:pt x="53" y="8"/>
                      </a:cubicBezTo>
                      <a:cubicBezTo>
                        <a:pt x="53" y="8"/>
                        <a:pt x="52" y="8"/>
                        <a:pt x="52" y="9"/>
                      </a:cubicBezTo>
                      <a:cubicBezTo>
                        <a:pt x="52" y="9"/>
                        <a:pt x="51" y="9"/>
                        <a:pt x="51" y="9"/>
                      </a:cubicBezTo>
                      <a:cubicBezTo>
                        <a:pt x="51" y="9"/>
                        <a:pt x="50" y="9"/>
                        <a:pt x="49" y="9"/>
                      </a:cubicBezTo>
                      <a:cubicBezTo>
                        <a:pt x="49" y="10"/>
                        <a:pt x="48" y="10"/>
                        <a:pt x="48" y="10"/>
                      </a:cubicBezTo>
                      <a:cubicBezTo>
                        <a:pt x="48" y="11"/>
                        <a:pt x="47" y="11"/>
                        <a:pt x="47" y="11"/>
                      </a:cubicBezTo>
                      <a:cubicBezTo>
                        <a:pt x="47" y="12"/>
                        <a:pt x="48" y="12"/>
                        <a:pt x="48" y="12"/>
                      </a:cubicBezTo>
                      <a:cubicBezTo>
                        <a:pt x="48" y="12"/>
                        <a:pt x="47" y="13"/>
                        <a:pt x="48" y="13"/>
                      </a:cubicBezTo>
                      <a:cubicBezTo>
                        <a:pt x="48" y="13"/>
                        <a:pt x="48" y="13"/>
                        <a:pt x="48" y="13"/>
                      </a:cubicBezTo>
                      <a:cubicBezTo>
                        <a:pt x="49" y="13"/>
                        <a:pt x="50" y="14"/>
                        <a:pt x="50" y="14"/>
                      </a:cubicBezTo>
                      <a:cubicBezTo>
                        <a:pt x="51" y="14"/>
                        <a:pt x="51" y="14"/>
                        <a:pt x="52" y="14"/>
                      </a:cubicBezTo>
                      <a:cubicBezTo>
                        <a:pt x="52" y="14"/>
                        <a:pt x="53" y="14"/>
                        <a:pt x="53" y="15"/>
                      </a:cubicBezTo>
                      <a:cubicBezTo>
                        <a:pt x="53" y="15"/>
                        <a:pt x="52" y="15"/>
                        <a:pt x="52" y="16"/>
                      </a:cubicBezTo>
                      <a:cubicBezTo>
                        <a:pt x="53" y="16"/>
                        <a:pt x="52" y="16"/>
                        <a:pt x="52" y="17"/>
                      </a:cubicBezTo>
                      <a:cubicBezTo>
                        <a:pt x="52" y="17"/>
                        <a:pt x="53" y="18"/>
                        <a:pt x="53" y="18"/>
                      </a:cubicBezTo>
                      <a:cubicBezTo>
                        <a:pt x="53" y="18"/>
                        <a:pt x="54" y="17"/>
                        <a:pt x="54" y="17"/>
                      </a:cubicBezTo>
                      <a:cubicBezTo>
                        <a:pt x="54" y="16"/>
                        <a:pt x="54" y="15"/>
                        <a:pt x="55" y="15"/>
                      </a:cubicBezTo>
                      <a:cubicBezTo>
                        <a:pt x="57" y="15"/>
                        <a:pt x="59" y="14"/>
                        <a:pt x="59" y="12"/>
                      </a:cubicBezTo>
                      <a:cubicBezTo>
                        <a:pt x="59" y="12"/>
                        <a:pt x="58" y="11"/>
                        <a:pt x="59" y="11"/>
                      </a:cubicBezTo>
                      <a:cubicBezTo>
                        <a:pt x="59" y="11"/>
                        <a:pt x="59" y="10"/>
                        <a:pt x="59" y="10"/>
                      </a:cubicBezTo>
                      <a:cubicBezTo>
                        <a:pt x="59" y="10"/>
                        <a:pt x="59" y="10"/>
                        <a:pt x="60" y="10"/>
                      </a:cubicBezTo>
                      <a:cubicBezTo>
                        <a:pt x="60" y="9"/>
                        <a:pt x="60" y="9"/>
                        <a:pt x="60" y="9"/>
                      </a:cubicBezTo>
                      <a:cubicBezTo>
                        <a:pt x="60" y="9"/>
                        <a:pt x="60" y="9"/>
                        <a:pt x="60" y="9"/>
                      </a:cubicBezTo>
                      <a:cubicBezTo>
                        <a:pt x="60" y="9"/>
                        <a:pt x="61" y="9"/>
                        <a:pt x="61" y="9"/>
                      </a:cubicBezTo>
                      <a:cubicBezTo>
                        <a:pt x="61" y="9"/>
                        <a:pt x="62" y="9"/>
                        <a:pt x="62" y="9"/>
                      </a:cubicBezTo>
                      <a:cubicBezTo>
                        <a:pt x="62" y="9"/>
                        <a:pt x="63" y="9"/>
                        <a:pt x="63" y="9"/>
                      </a:cubicBezTo>
                      <a:cubicBezTo>
                        <a:pt x="63" y="9"/>
                        <a:pt x="64" y="9"/>
                        <a:pt x="64" y="10"/>
                      </a:cubicBezTo>
                      <a:cubicBezTo>
                        <a:pt x="64" y="10"/>
                        <a:pt x="64" y="10"/>
                        <a:pt x="65" y="10"/>
                      </a:cubicBezTo>
                      <a:cubicBezTo>
                        <a:pt x="64" y="11"/>
                        <a:pt x="64" y="11"/>
                        <a:pt x="64" y="11"/>
                      </a:cubicBezTo>
                      <a:cubicBezTo>
                        <a:pt x="64" y="11"/>
                        <a:pt x="64" y="11"/>
                        <a:pt x="64" y="11"/>
                      </a:cubicBezTo>
                      <a:cubicBezTo>
                        <a:pt x="64" y="12"/>
                        <a:pt x="65" y="12"/>
                        <a:pt x="65" y="12"/>
                      </a:cubicBezTo>
                      <a:cubicBezTo>
                        <a:pt x="65" y="12"/>
                        <a:pt x="66" y="12"/>
                        <a:pt x="66" y="12"/>
                      </a:cubicBezTo>
                      <a:cubicBezTo>
                        <a:pt x="66" y="11"/>
                        <a:pt x="67" y="11"/>
                        <a:pt x="67" y="11"/>
                      </a:cubicBezTo>
                      <a:cubicBezTo>
                        <a:pt x="67" y="11"/>
                        <a:pt x="68" y="12"/>
                        <a:pt x="68" y="12"/>
                      </a:cubicBezTo>
                      <a:cubicBezTo>
                        <a:pt x="68" y="12"/>
                        <a:pt x="68" y="12"/>
                        <a:pt x="68" y="12"/>
                      </a:cubicBezTo>
                      <a:cubicBezTo>
                        <a:pt x="68" y="13"/>
                        <a:pt x="68" y="13"/>
                        <a:pt x="68" y="14"/>
                      </a:cubicBezTo>
                      <a:cubicBezTo>
                        <a:pt x="68" y="15"/>
                        <a:pt x="69" y="14"/>
                        <a:pt x="70" y="15"/>
                      </a:cubicBezTo>
                      <a:cubicBezTo>
                        <a:pt x="70" y="15"/>
                        <a:pt x="70" y="15"/>
                        <a:pt x="70" y="15"/>
                      </a:cubicBezTo>
                      <a:cubicBezTo>
                        <a:pt x="70" y="16"/>
                        <a:pt x="71" y="16"/>
                        <a:pt x="71" y="16"/>
                      </a:cubicBezTo>
                      <a:cubicBezTo>
                        <a:pt x="71" y="17"/>
                        <a:pt x="70" y="17"/>
                        <a:pt x="70" y="18"/>
                      </a:cubicBezTo>
                      <a:cubicBezTo>
                        <a:pt x="70" y="18"/>
                        <a:pt x="70" y="18"/>
                        <a:pt x="70" y="19"/>
                      </a:cubicBezTo>
                      <a:cubicBezTo>
                        <a:pt x="70" y="19"/>
                        <a:pt x="71" y="19"/>
                        <a:pt x="71" y="19"/>
                      </a:cubicBezTo>
                      <a:cubicBezTo>
                        <a:pt x="71" y="20"/>
                        <a:pt x="71" y="20"/>
                        <a:pt x="71" y="20"/>
                      </a:cubicBezTo>
                      <a:cubicBezTo>
                        <a:pt x="71" y="21"/>
                        <a:pt x="71" y="21"/>
                        <a:pt x="71" y="21"/>
                      </a:cubicBezTo>
                      <a:cubicBezTo>
                        <a:pt x="70" y="21"/>
                        <a:pt x="70" y="21"/>
                        <a:pt x="70" y="21"/>
                      </a:cubicBezTo>
                      <a:cubicBezTo>
                        <a:pt x="69" y="21"/>
                        <a:pt x="69" y="21"/>
                        <a:pt x="69" y="21"/>
                      </a:cubicBezTo>
                      <a:cubicBezTo>
                        <a:pt x="69" y="21"/>
                        <a:pt x="68" y="21"/>
                        <a:pt x="68" y="21"/>
                      </a:cubicBezTo>
                      <a:cubicBezTo>
                        <a:pt x="68" y="21"/>
                        <a:pt x="67" y="21"/>
                        <a:pt x="67" y="20"/>
                      </a:cubicBezTo>
                      <a:cubicBezTo>
                        <a:pt x="67" y="20"/>
                        <a:pt x="68" y="19"/>
                        <a:pt x="69" y="18"/>
                      </a:cubicBezTo>
                      <a:cubicBezTo>
                        <a:pt x="69" y="18"/>
                        <a:pt x="69" y="18"/>
                        <a:pt x="69" y="18"/>
                      </a:cubicBezTo>
                      <a:cubicBezTo>
                        <a:pt x="69" y="17"/>
                        <a:pt x="68" y="18"/>
                        <a:pt x="68" y="18"/>
                      </a:cubicBezTo>
                      <a:cubicBezTo>
                        <a:pt x="68" y="18"/>
                        <a:pt x="67" y="18"/>
                        <a:pt x="67" y="19"/>
                      </a:cubicBezTo>
                      <a:cubicBezTo>
                        <a:pt x="66" y="19"/>
                        <a:pt x="65" y="18"/>
                        <a:pt x="64" y="19"/>
                      </a:cubicBezTo>
                      <a:cubicBezTo>
                        <a:pt x="64" y="19"/>
                        <a:pt x="65" y="19"/>
                        <a:pt x="65" y="19"/>
                      </a:cubicBezTo>
                      <a:cubicBezTo>
                        <a:pt x="65" y="19"/>
                        <a:pt x="64" y="20"/>
                        <a:pt x="64" y="19"/>
                      </a:cubicBezTo>
                      <a:cubicBezTo>
                        <a:pt x="64" y="19"/>
                        <a:pt x="64" y="19"/>
                        <a:pt x="64" y="19"/>
                      </a:cubicBezTo>
                      <a:cubicBezTo>
                        <a:pt x="64" y="19"/>
                        <a:pt x="63" y="18"/>
                        <a:pt x="62" y="19"/>
                      </a:cubicBezTo>
                      <a:cubicBezTo>
                        <a:pt x="62" y="19"/>
                        <a:pt x="61" y="19"/>
                        <a:pt x="61" y="19"/>
                      </a:cubicBezTo>
                      <a:cubicBezTo>
                        <a:pt x="62" y="20"/>
                        <a:pt x="63" y="19"/>
                        <a:pt x="63" y="20"/>
                      </a:cubicBezTo>
                      <a:cubicBezTo>
                        <a:pt x="63" y="20"/>
                        <a:pt x="62" y="21"/>
                        <a:pt x="62" y="21"/>
                      </a:cubicBezTo>
                      <a:cubicBezTo>
                        <a:pt x="62" y="22"/>
                        <a:pt x="62" y="22"/>
                        <a:pt x="63" y="22"/>
                      </a:cubicBezTo>
                      <a:cubicBezTo>
                        <a:pt x="63" y="22"/>
                        <a:pt x="63" y="22"/>
                        <a:pt x="63" y="22"/>
                      </a:cubicBezTo>
                      <a:cubicBezTo>
                        <a:pt x="64" y="22"/>
                        <a:pt x="64" y="22"/>
                        <a:pt x="64" y="22"/>
                      </a:cubicBezTo>
                      <a:cubicBezTo>
                        <a:pt x="64" y="22"/>
                        <a:pt x="65" y="21"/>
                        <a:pt x="65" y="21"/>
                      </a:cubicBezTo>
                      <a:cubicBezTo>
                        <a:pt x="66" y="22"/>
                        <a:pt x="65" y="22"/>
                        <a:pt x="64" y="23"/>
                      </a:cubicBezTo>
                      <a:cubicBezTo>
                        <a:pt x="63" y="23"/>
                        <a:pt x="62" y="23"/>
                        <a:pt x="62" y="23"/>
                      </a:cubicBezTo>
                      <a:cubicBezTo>
                        <a:pt x="61" y="23"/>
                        <a:pt x="60" y="25"/>
                        <a:pt x="60" y="24"/>
                      </a:cubicBezTo>
                      <a:cubicBezTo>
                        <a:pt x="60" y="23"/>
                        <a:pt x="61" y="23"/>
                        <a:pt x="61" y="23"/>
                      </a:cubicBezTo>
                      <a:cubicBezTo>
                        <a:pt x="60" y="23"/>
                        <a:pt x="59" y="23"/>
                        <a:pt x="59" y="23"/>
                      </a:cubicBezTo>
                      <a:cubicBezTo>
                        <a:pt x="58" y="24"/>
                        <a:pt x="56" y="24"/>
                        <a:pt x="56" y="25"/>
                      </a:cubicBezTo>
                      <a:cubicBezTo>
                        <a:pt x="56" y="25"/>
                        <a:pt x="56" y="26"/>
                        <a:pt x="56" y="26"/>
                      </a:cubicBezTo>
                      <a:cubicBezTo>
                        <a:pt x="56" y="26"/>
                        <a:pt x="55" y="26"/>
                        <a:pt x="55" y="26"/>
                      </a:cubicBezTo>
                      <a:cubicBezTo>
                        <a:pt x="55" y="26"/>
                        <a:pt x="54" y="26"/>
                        <a:pt x="54" y="26"/>
                      </a:cubicBezTo>
                      <a:cubicBezTo>
                        <a:pt x="54" y="27"/>
                        <a:pt x="53" y="27"/>
                        <a:pt x="53" y="27"/>
                      </a:cubicBezTo>
                      <a:cubicBezTo>
                        <a:pt x="53" y="27"/>
                        <a:pt x="53" y="27"/>
                        <a:pt x="52" y="28"/>
                      </a:cubicBezTo>
                      <a:cubicBezTo>
                        <a:pt x="52" y="28"/>
                        <a:pt x="52" y="28"/>
                        <a:pt x="52" y="28"/>
                      </a:cubicBezTo>
                      <a:cubicBezTo>
                        <a:pt x="51" y="28"/>
                        <a:pt x="51" y="29"/>
                        <a:pt x="51" y="29"/>
                      </a:cubicBezTo>
                      <a:cubicBezTo>
                        <a:pt x="51" y="29"/>
                        <a:pt x="50" y="29"/>
                        <a:pt x="50" y="29"/>
                      </a:cubicBezTo>
                      <a:cubicBezTo>
                        <a:pt x="50" y="29"/>
                        <a:pt x="50" y="30"/>
                        <a:pt x="50" y="31"/>
                      </a:cubicBezTo>
                      <a:cubicBezTo>
                        <a:pt x="50" y="31"/>
                        <a:pt x="49" y="31"/>
                        <a:pt x="48" y="32"/>
                      </a:cubicBezTo>
                      <a:cubicBezTo>
                        <a:pt x="48" y="32"/>
                        <a:pt x="48" y="32"/>
                        <a:pt x="47" y="32"/>
                      </a:cubicBezTo>
                      <a:cubicBezTo>
                        <a:pt x="47" y="33"/>
                        <a:pt x="46" y="33"/>
                        <a:pt x="46" y="33"/>
                      </a:cubicBezTo>
                      <a:cubicBezTo>
                        <a:pt x="46" y="33"/>
                        <a:pt x="46" y="33"/>
                        <a:pt x="45" y="34"/>
                      </a:cubicBezTo>
                      <a:cubicBezTo>
                        <a:pt x="45" y="53"/>
                        <a:pt x="45" y="53"/>
                        <a:pt x="45" y="53"/>
                      </a:cubicBezTo>
                      <a:cubicBezTo>
                        <a:pt x="46" y="53"/>
                        <a:pt x="46" y="53"/>
                        <a:pt x="46" y="53"/>
                      </a:cubicBezTo>
                      <a:cubicBezTo>
                        <a:pt x="46" y="52"/>
                        <a:pt x="46" y="52"/>
                        <a:pt x="47" y="52"/>
                      </a:cubicBezTo>
                      <a:cubicBezTo>
                        <a:pt x="47" y="51"/>
                        <a:pt x="48" y="52"/>
                        <a:pt x="48" y="51"/>
                      </a:cubicBezTo>
                      <a:cubicBezTo>
                        <a:pt x="49" y="51"/>
                        <a:pt x="49" y="51"/>
                        <a:pt x="49" y="51"/>
                      </a:cubicBezTo>
                      <a:cubicBezTo>
                        <a:pt x="49" y="51"/>
                        <a:pt x="49" y="50"/>
                        <a:pt x="50" y="51"/>
                      </a:cubicBezTo>
                      <a:cubicBezTo>
                        <a:pt x="50" y="51"/>
                        <a:pt x="49" y="51"/>
                        <a:pt x="50" y="52"/>
                      </a:cubicBezTo>
                      <a:cubicBezTo>
                        <a:pt x="50" y="52"/>
                        <a:pt x="51" y="51"/>
                        <a:pt x="51" y="51"/>
                      </a:cubicBezTo>
                      <a:cubicBezTo>
                        <a:pt x="51" y="51"/>
                        <a:pt x="52" y="51"/>
                        <a:pt x="52" y="51"/>
                      </a:cubicBezTo>
                      <a:cubicBezTo>
                        <a:pt x="52" y="52"/>
                        <a:pt x="52" y="52"/>
                        <a:pt x="53" y="52"/>
                      </a:cubicBezTo>
                      <a:cubicBezTo>
                        <a:pt x="53" y="52"/>
                        <a:pt x="53" y="52"/>
                        <a:pt x="54" y="52"/>
                      </a:cubicBezTo>
                      <a:cubicBezTo>
                        <a:pt x="54" y="52"/>
                        <a:pt x="55" y="52"/>
                        <a:pt x="55" y="52"/>
                      </a:cubicBezTo>
                      <a:cubicBezTo>
                        <a:pt x="55" y="52"/>
                        <a:pt x="56" y="52"/>
                        <a:pt x="56" y="52"/>
                      </a:cubicBezTo>
                      <a:cubicBezTo>
                        <a:pt x="57" y="52"/>
                        <a:pt x="57" y="52"/>
                        <a:pt x="57" y="52"/>
                      </a:cubicBezTo>
                      <a:cubicBezTo>
                        <a:pt x="58" y="53"/>
                        <a:pt x="58" y="52"/>
                        <a:pt x="58" y="52"/>
                      </a:cubicBezTo>
                      <a:cubicBezTo>
                        <a:pt x="58" y="53"/>
                        <a:pt x="58" y="53"/>
                        <a:pt x="58" y="53"/>
                      </a:cubicBezTo>
                      <a:cubicBezTo>
                        <a:pt x="59" y="53"/>
                        <a:pt x="59" y="53"/>
                        <a:pt x="59" y="54"/>
                      </a:cubicBezTo>
                      <a:cubicBezTo>
                        <a:pt x="59" y="54"/>
                        <a:pt x="59" y="54"/>
                        <a:pt x="60" y="54"/>
                      </a:cubicBezTo>
                      <a:cubicBezTo>
                        <a:pt x="60" y="54"/>
                        <a:pt x="60" y="55"/>
                        <a:pt x="60" y="55"/>
                      </a:cubicBezTo>
                      <a:cubicBezTo>
                        <a:pt x="61" y="55"/>
                        <a:pt x="62" y="56"/>
                        <a:pt x="62" y="56"/>
                      </a:cubicBezTo>
                      <a:cubicBezTo>
                        <a:pt x="63" y="56"/>
                        <a:pt x="63" y="56"/>
                        <a:pt x="63" y="56"/>
                      </a:cubicBezTo>
                      <a:cubicBezTo>
                        <a:pt x="64" y="56"/>
                        <a:pt x="65" y="56"/>
                        <a:pt x="66" y="57"/>
                      </a:cubicBezTo>
                      <a:cubicBezTo>
                        <a:pt x="66" y="57"/>
                        <a:pt x="66" y="57"/>
                        <a:pt x="66" y="58"/>
                      </a:cubicBezTo>
                      <a:cubicBezTo>
                        <a:pt x="67" y="58"/>
                        <a:pt x="66" y="58"/>
                        <a:pt x="67" y="59"/>
                      </a:cubicBezTo>
                      <a:cubicBezTo>
                        <a:pt x="67" y="59"/>
                        <a:pt x="68" y="59"/>
                        <a:pt x="67" y="60"/>
                      </a:cubicBezTo>
                      <a:cubicBezTo>
                        <a:pt x="67" y="61"/>
                        <a:pt x="68" y="61"/>
                        <a:pt x="68" y="61"/>
                      </a:cubicBezTo>
                      <a:cubicBezTo>
                        <a:pt x="68" y="61"/>
                        <a:pt x="69" y="62"/>
                        <a:pt x="69" y="62"/>
                      </a:cubicBezTo>
                      <a:cubicBezTo>
                        <a:pt x="69" y="62"/>
                        <a:pt x="69" y="62"/>
                        <a:pt x="69" y="62"/>
                      </a:cubicBezTo>
                      <a:cubicBezTo>
                        <a:pt x="70" y="62"/>
                        <a:pt x="70" y="62"/>
                        <a:pt x="71" y="62"/>
                      </a:cubicBezTo>
                      <a:cubicBezTo>
                        <a:pt x="71" y="62"/>
                        <a:pt x="71" y="62"/>
                        <a:pt x="72" y="62"/>
                      </a:cubicBezTo>
                      <a:cubicBezTo>
                        <a:pt x="72" y="62"/>
                        <a:pt x="72" y="63"/>
                        <a:pt x="72" y="63"/>
                      </a:cubicBezTo>
                      <a:cubicBezTo>
                        <a:pt x="72" y="63"/>
                        <a:pt x="73" y="63"/>
                        <a:pt x="73" y="63"/>
                      </a:cubicBezTo>
                      <a:cubicBezTo>
                        <a:pt x="74" y="63"/>
                        <a:pt x="74" y="63"/>
                        <a:pt x="75" y="63"/>
                      </a:cubicBezTo>
                      <a:cubicBezTo>
                        <a:pt x="75" y="63"/>
                        <a:pt x="75" y="63"/>
                        <a:pt x="75" y="63"/>
                      </a:cubicBezTo>
                      <a:cubicBezTo>
                        <a:pt x="76" y="63"/>
                        <a:pt x="76" y="64"/>
                        <a:pt x="77" y="64"/>
                      </a:cubicBezTo>
                      <a:cubicBezTo>
                        <a:pt x="71" y="73"/>
                        <a:pt x="62" y="80"/>
                        <a:pt x="52" y="82"/>
                      </a:cubicBezTo>
                      <a:cubicBezTo>
                        <a:pt x="52" y="82"/>
                        <a:pt x="52" y="81"/>
                        <a:pt x="52" y="81"/>
                      </a:cubicBezTo>
                      <a:cubicBezTo>
                        <a:pt x="52" y="80"/>
                        <a:pt x="52" y="79"/>
                        <a:pt x="52" y="79"/>
                      </a:cubicBezTo>
                      <a:cubicBezTo>
                        <a:pt x="52" y="78"/>
                        <a:pt x="52" y="77"/>
                        <a:pt x="51" y="77"/>
                      </a:cubicBezTo>
                      <a:cubicBezTo>
                        <a:pt x="51" y="76"/>
                        <a:pt x="50" y="76"/>
                        <a:pt x="50" y="75"/>
                      </a:cubicBezTo>
                      <a:cubicBezTo>
                        <a:pt x="49" y="75"/>
                        <a:pt x="49" y="75"/>
                        <a:pt x="49" y="75"/>
                      </a:cubicBezTo>
                      <a:cubicBezTo>
                        <a:pt x="48" y="75"/>
                        <a:pt x="46" y="74"/>
                        <a:pt x="46" y="73"/>
                      </a:cubicBezTo>
                      <a:cubicBezTo>
                        <a:pt x="46" y="73"/>
                        <a:pt x="46" y="73"/>
                        <a:pt x="46" y="72"/>
                      </a:cubicBezTo>
                      <a:cubicBezTo>
                        <a:pt x="46" y="72"/>
                        <a:pt x="46" y="72"/>
                        <a:pt x="45" y="72"/>
                      </a:cubicBezTo>
                      <a:lnTo>
                        <a:pt x="45" y="85"/>
                      </a:lnTo>
                      <a:close/>
                      <a:moveTo>
                        <a:pt x="1" y="34"/>
                      </a:moveTo>
                      <a:cubicBezTo>
                        <a:pt x="1" y="35"/>
                        <a:pt x="0" y="36"/>
                        <a:pt x="0" y="36"/>
                      </a:cubicBezTo>
                      <a:cubicBezTo>
                        <a:pt x="0" y="37"/>
                        <a:pt x="0" y="38"/>
                        <a:pt x="0" y="39"/>
                      </a:cubicBezTo>
                      <a:cubicBezTo>
                        <a:pt x="0" y="40"/>
                        <a:pt x="0" y="41"/>
                        <a:pt x="0" y="43"/>
                      </a:cubicBezTo>
                      <a:cubicBezTo>
                        <a:pt x="0" y="44"/>
                        <a:pt x="0" y="46"/>
                        <a:pt x="0" y="47"/>
                      </a:cubicBezTo>
                      <a:cubicBezTo>
                        <a:pt x="0" y="48"/>
                        <a:pt x="0" y="49"/>
                        <a:pt x="0" y="49"/>
                      </a:cubicBezTo>
                      <a:cubicBezTo>
                        <a:pt x="0" y="50"/>
                        <a:pt x="1" y="51"/>
                        <a:pt x="1" y="52"/>
                      </a:cubicBezTo>
                      <a:cubicBezTo>
                        <a:pt x="1" y="52"/>
                        <a:pt x="1" y="53"/>
                        <a:pt x="1" y="54"/>
                      </a:cubicBezTo>
                      <a:cubicBezTo>
                        <a:pt x="2" y="55"/>
                        <a:pt x="2" y="56"/>
                        <a:pt x="2" y="58"/>
                      </a:cubicBezTo>
                      <a:cubicBezTo>
                        <a:pt x="3" y="58"/>
                        <a:pt x="3" y="59"/>
                        <a:pt x="3" y="60"/>
                      </a:cubicBezTo>
                      <a:cubicBezTo>
                        <a:pt x="3" y="60"/>
                        <a:pt x="4" y="61"/>
                        <a:pt x="4" y="61"/>
                      </a:cubicBezTo>
                      <a:cubicBezTo>
                        <a:pt x="4" y="62"/>
                        <a:pt x="4" y="62"/>
                        <a:pt x="5" y="62"/>
                      </a:cubicBezTo>
                      <a:cubicBezTo>
                        <a:pt x="5" y="63"/>
                        <a:pt x="5" y="64"/>
                        <a:pt x="5" y="64"/>
                      </a:cubicBezTo>
                      <a:cubicBezTo>
                        <a:pt x="7" y="66"/>
                        <a:pt x="8" y="68"/>
                        <a:pt x="9" y="69"/>
                      </a:cubicBezTo>
                      <a:cubicBezTo>
                        <a:pt x="10" y="70"/>
                        <a:pt x="10" y="71"/>
                        <a:pt x="11" y="72"/>
                      </a:cubicBezTo>
                      <a:cubicBezTo>
                        <a:pt x="11" y="72"/>
                        <a:pt x="12" y="73"/>
                        <a:pt x="12" y="73"/>
                      </a:cubicBezTo>
                      <a:cubicBezTo>
                        <a:pt x="13" y="74"/>
                        <a:pt x="13" y="74"/>
                        <a:pt x="14" y="74"/>
                      </a:cubicBezTo>
                      <a:cubicBezTo>
                        <a:pt x="16" y="77"/>
                        <a:pt x="19" y="78"/>
                        <a:pt x="21" y="80"/>
                      </a:cubicBezTo>
                      <a:cubicBezTo>
                        <a:pt x="22" y="80"/>
                        <a:pt x="22" y="81"/>
                        <a:pt x="23" y="81"/>
                      </a:cubicBezTo>
                      <a:cubicBezTo>
                        <a:pt x="24" y="82"/>
                        <a:pt x="26" y="82"/>
                        <a:pt x="27" y="83"/>
                      </a:cubicBezTo>
                      <a:cubicBezTo>
                        <a:pt x="27" y="83"/>
                        <a:pt x="28" y="83"/>
                        <a:pt x="29" y="83"/>
                      </a:cubicBezTo>
                      <a:cubicBezTo>
                        <a:pt x="33" y="85"/>
                        <a:pt x="38" y="86"/>
                        <a:pt x="42" y="86"/>
                      </a:cubicBezTo>
                      <a:cubicBezTo>
                        <a:pt x="43" y="86"/>
                        <a:pt x="44" y="86"/>
                        <a:pt x="45" y="85"/>
                      </a:cubicBezTo>
                      <a:cubicBezTo>
                        <a:pt x="45" y="72"/>
                        <a:pt x="45" y="72"/>
                        <a:pt x="45" y="72"/>
                      </a:cubicBezTo>
                      <a:cubicBezTo>
                        <a:pt x="45" y="71"/>
                        <a:pt x="45" y="71"/>
                        <a:pt x="45" y="71"/>
                      </a:cubicBezTo>
                      <a:cubicBezTo>
                        <a:pt x="44" y="70"/>
                        <a:pt x="44" y="69"/>
                        <a:pt x="43" y="68"/>
                      </a:cubicBezTo>
                      <a:cubicBezTo>
                        <a:pt x="43" y="68"/>
                        <a:pt x="43" y="67"/>
                        <a:pt x="42" y="67"/>
                      </a:cubicBezTo>
                      <a:cubicBezTo>
                        <a:pt x="42" y="67"/>
                        <a:pt x="42" y="66"/>
                        <a:pt x="42" y="66"/>
                      </a:cubicBezTo>
                      <a:cubicBezTo>
                        <a:pt x="41" y="66"/>
                        <a:pt x="41" y="65"/>
                        <a:pt x="41" y="65"/>
                      </a:cubicBezTo>
                      <a:cubicBezTo>
                        <a:pt x="41" y="64"/>
                        <a:pt x="42" y="64"/>
                        <a:pt x="42" y="64"/>
                      </a:cubicBezTo>
                      <a:cubicBezTo>
                        <a:pt x="42" y="63"/>
                        <a:pt x="42" y="63"/>
                        <a:pt x="42" y="63"/>
                      </a:cubicBezTo>
                      <a:cubicBezTo>
                        <a:pt x="41" y="62"/>
                        <a:pt x="42" y="62"/>
                        <a:pt x="42" y="61"/>
                      </a:cubicBezTo>
                      <a:cubicBezTo>
                        <a:pt x="42" y="61"/>
                        <a:pt x="42" y="61"/>
                        <a:pt x="42" y="60"/>
                      </a:cubicBezTo>
                      <a:cubicBezTo>
                        <a:pt x="42" y="60"/>
                        <a:pt x="43" y="60"/>
                        <a:pt x="43" y="60"/>
                      </a:cubicBezTo>
                      <a:cubicBezTo>
                        <a:pt x="43" y="60"/>
                        <a:pt x="43" y="59"/>
                        <a:pt x="43" y="59"/>
                      </a:cubicBezTo>
                      <a:cubicBezTo>
                        <a:pt x="44" y="59"/>
                        <a:pt x="44" y="58"/>
                        <a:pt x="44" y="58"/>
                      </a:cubicBezTo>
                      <a:cubicBezTo>
                        <a:pt x="45" y="58"/>
                        <a:pt x="45" y="56"/>
                        <a:pt x="44" y="55"/>
                      </a:cubicBezTo>
                      <a:cubicBezTo>
                        <a:pt x="44" y="55"/>
                        <a:pt x="44" y="55"/>
                        <a:pt x="44" y="55"/>
                      </a:cubicBezTo>
                      <a:cubicBezTo>
                        <a:pt x="44" y="54"/>
                        <a:pt x="44" y="53"/>
                        <a:pt x="43" y="53"/>
                      </a:cubicBezTo>
                      <a:cubicBezTo>
                        <a:pt x="43" y="53"/>
                        <a:pt x="43" y="54"/>
                        <a:pt x="42" y="54"/>
                      </a:cubicBezTo>
                      <a:cubicBezTo>
                        <a:pt x="42" y="54"/>
                        <a:pt x="42" y="55"/>
                        <a:pt x="42" y="55"/>
                      </a:cubicBezTo>
                      <a:cubicBezTo>
                        <a:pt x="41" y="55"/>
                        <a:pt x="41" y="54"/>
                        <a:pt x="41" y="54"/>
                      </a:cubicBezTo>
                      <a:cubicBezTo>
                        <a:pt x="40" y="54"/>
                        <a:pt x="40" y="54"/>
                        <a:pt x="40" y="54"/>
                      </a:cubicBezTo>
                      <a:cubicBezTo>
                        <a:pt x="39" y="54"/>
                        <a:pt x="39" y="53"/>
                        <a:pt x="39" y="53"/>
                      </a:cubicBezTo>
                      <a:cubicBezTo>
                        <a:pt x="38" y="53"/>
                        <a:pt x="38" y="53"/>
                        <a:pt x="38" y="52"/>
                      </a:cubicBezTo>
                      <a:cubicBezTo>
                        <a:pt x="38" y="52"/>
                        <a:pt x="38" y="52"/>
                        <a:pt x="38" y="51"/>
                      </a:cubicBezTo>
                      <a:cubicBezTo>
                        <a:pt x="37" y="51"/>
                        <a:pt x="37" y="50"/>
                        <a:pt x="36" y="50"/>
                      </a:cubicBezTo>
                      <a:cubicBezTo>
                        <a:pt x="36" y="50"/>
                        <a:pt x="35" y="50"/>
                        <a:pt x="35" y="50"/>
                      </a:cubicBezTo>
                      <a:cubicBezTo>
                        <a:pt x="35" y="49"/>
                        <a:pt x="34" y="49"/>
                        <a:pt x="34" y="49"/>
                      </a:cubicBezTo>
                      <a:cubicBezTo>
                        <a:pt x="34" y="49"/>
                        <a:pt x="34" y="49"/>
                        <a:pt x="33" y="49"/>
                      </a:cubicBezTo>
                      <a:cubicBezTo>
                        <a:pt x="32" y="49"/>
                        <a:pt x="32" y="47"/>
                        <a:pt x="31" y="47"/>
                      </a:cubicBezTo>
                      <a:cubicBezTo>
                        <a:pt x="30" y="47"/>
                        <a:pt x="30" y="48"/>
                        <a:pt x="29" y="48"/>
                      </a:cubicBezTo>
                      <a:cubicBezTo>
                        <a:pt x="29" y="48"/>
                        <a:pt x="28" y="47"/>
                        <a:pt x="28" y="47"/>
                      </a:cubicBezTo>
                      <a:cubicBezTo>
                        <a:pt x="27" y="47"/>
                        <a:pt x="27" y="47"/>
                        <a:pt x="26" y="46"/>
                      </a:cubicBezTo>
                      <a:cubicBezTo>
                        <a:pt x="26" y="46"/>
                        <a:pt x="25" y="46"/>
                        <a:pt x="25" y="46"/>
                      </a:cubicBezTo>
                      <a:cubicBezTo>
                        <a:pt x="25" y="46"/>
                        <a:pt x="25" y="46"/>
                        <a:pt x="24" y="46"/>
                      </a:cubicBezTo>
                      <a:cubicBezTo>
                        <a:pt x="24" y="45"/>
                        <a:pt x="24" y="45"/>
                        <a:pt x="23" y="45"/>
                      </a:cubicBezTo>
                      <a:cubicBezTo>
                        <a:pt x="23" y="45"/>
                        <a:pt x="23" y="44"/>
                        <a:pt x="23" y="44"/>
                      </a:cubicBezTo>
                      <a:cubicBezTo>
                        <a:pt x="23" y="44"/>
                        <a:pt x="23" y="43"/>
                        <a:pt x="23" y="43"/>
                      </a:cubicBezTo>
                      <a:cubicBezTo>
                        <a:pt x="23" y="42"/>
                        <a:pt x="22" y="41"/>
                        <a:pt x="22" y="40"/>
                      </a:cubicBezTo>
                      <a:cubicBezTo>
                        <a:pt x="21" y="40"/>
                        <a:pt x="21" y="40"/>
                        <a:pt x="21" y="39"/>
                      </a:cubicBezTo>
                      <a:cubicBezTo>
                        <a:pt x="21" y="39"/>
                        <a:pt x="21" y="39"/>
                        <a:pt x="21" y="38"/>
                      </a:cubicBezTo>
                      <a:cubicBezTo>
                        <a:pt x="20" y="38"/>
                        <a:pt x="20" y="38"/>
                        <a:pt x="20" y="37"/>
                      </a:cubicBezTo>
                      <a:cubicBezTo>
                        <a:pt x="19" y="37"/>
                        <a:pt x="19" y="37"/>
                        <a:pt x="19" y="36"/>
                      </a:cubicBezTo>
                      <a:cubicBezTo>
                        <a:pt x="19" y="36"/>
                        <a:pt x="19" y="35"/>
                        <a:pt x="19" y="35"/>
                      </a:cubicBezTo>
                      <a:cubicBezTo>
                        <a:pt x="19" y="34"/>
                        <a:pt x="17" y="34"/>
                        <a:pt x="18" y="35"/>
                      </a:cubicBezTo>
                      <a:cubicBezTo>
                        <a:pt x="18" y="36"/>
                        <a:pt x="18" y="36"/>
                        <a:pt x="18" y="36"/>
                      </a:cubicBezTo>
                      <a:cubicBezTo>
                        <a:pt x="18" y="37"/>
                        <a:pt x="18" y="37"/>
                        <a:pt x="18" y="37"/>
                      </a:cubicBezTo>
                      <a:cubicBezTo>
                        <a:pt x="19" y="38"/>
                        <a:pt x="19" y="38"/>
                        <a:pt x="19" y="38"/>
                      </a:cubicBezTo>
                      <a:cubicBezTo>
                        <a:pt x="19" y="39"/>
                        <a:pt x="19" y="40"/>
                        <a:pt x="19" y="40"/>
                      </a:cubicBezTo>
                      <a:cubicBezTo>
                        <a:pt x="20" y="40"/>
                        <a:pt x="20" y="41"/>
                        <a:pt x="20" y="41"/>
                      </a:cubicBezTo>
                      <a:cubicBezTo>
                        <a:pt x="19" y="41"/>
                        <a:pt x="19" y="41"/>
                        <a:pt x="19" y="41"/>
                      </a:cubicBezTo>
                      <a:cubicBezTo>
                        <a:pt x="19" y="41"/>
                        <a:pt x="18" y="40"/>
                        <a:pt x="18" y="40"/>
                      </a:cubicBezTo>
                      <a:cubicBezTo>
                        <a:pt x="18" y="40"/>
                        <a:pt x="18" y="39"/>
                        <a:pt x="18" y="39"/>
                      </a:cubicBezTo>
                      <a:cubicBezTo>
                        <a:pt x="18" y="38"/>
                        <a:pt x="17" y="38"/>
                        <a:pt x="17" y="38"/>
                      </a:cubicBezTo>
                      <a:cubicBezTo>
                        <a:pt x="17" y="37"/>
                        <a:pt x="17" y="37"/>
                        <a:pt x="17" y="37"/>
                      </a:cubicBezTo>
                      <a:cubicBezTo>
                        <a:pt x="17" y="36"/>
                        <a:pt x="17" y="36"/>
                        <a:pt x="17" y="36"/>
                      </a:cubicBezTo>
                      <a:cubicBezTo>
                        <a:pt x="16" y="35"/>
                        <a:pt x="16" y="35"/>
                        <a:pt x="16" y="34"/>
                      </a:cubicBezTo>
                      <a:cubicBezTo>
                        <a:pt x="16" y="34"/>
                        <a:pt x="16" y="33"/>
                        <a:pt x="16" y="33"/>
                      </a:cubicBezTo>
                      <a:cubicBezTo>
                        <a:pt x="16" y="33"/>
                        <a:pt x="16" y="32"/>
                        <a:pt x="15" y="32"/>
                      </a:cubicBezTo>
                      <a:cubicBezTo>
                        <a:pt x="15" y="32"/>
                        <a:pt x="15" y="32"/>
                        <a:pt x="14" y="32"/>
                      </a:cubicBezTo>
                      <a:cubicBezTo>
                        <a:pt x="14" y="31"/>
                        <a:pt x="14" y="31"/>
                        <a:pt x="14" y="30"/>
                      </a:cubicBezTo>
                      <a:cubicBezTo>
                        <a:pt x="14" y="30"/>
                        <a:pt x="14" y="29"/>
                        <a:pt x="14" y="29"/>
                      </a:cubicBezTo>
                      <a:cubicBezTo>
                        <a:pt x="14" y="28"/>
                        <a:pt x="14" y="27"/>
                        <a:pt x="14" y="27"/>
                      </a:cubicBezTo>
                      <a:cubicBezTo>
                        <a:pt x="14" y="26"/>
                        <a:pt x="15" y="26"/>
                        <a:pt x="15" y="26"/>
                      </a:cubicBezTo>
                      <a:cubicBezTo>
                        <a:pt x="15" y="25"/>
                        <a:pt x="15" y="25"/>
                        <a:pt x="15" y="25"/>
                      </a:cubicBezTo>
                      <a:cubicBezTo>
                        <a:pt x="16" y="24"/>
                        <a:pt x="16" y="24"/>
                        <a:pt x="17" y="23"/>
                      </a:cubicBezTo>
                      <a:cubicBezTo>
                        <a:pt x="17" y="22"/>
                        <a:pt x="18" y="22"/>
                        <a:pt x="18" y="21"/>
                      </a:cubicBezTo>
                      <a:cubicBezTo>
                        <a:pt x="18" y="21"/>
                        <a:pt x="19" y="20"/>
                        <a:pt x="19" y="20"/>
                      </a:cubicBezTo>
                      <a:cubicBezTo>
                        <a:pt x="19" y="19"/>
                        <a:pt x="18" y="19"/>
                        <a:pt x="18" y="19"/>
                      </a:cubicBezTo>
                      <a:cubicBezTo>
                        <a:pt x="18" y="18"/>
                        <a:pt x="18" y="18"/>
                        <a:pt x="18" y="18"/>
                      </a:cubicBezTo>
                      <a:cubicBezTo>
                        <a:pt x="19" y="18"/>
                        <a:pt x="19" y="17"/>
                        <a:pt x="19" y="17"/>
                      </a:cubicBezTo>
                      <a:cubicBezTo>
                        <a:pt x="19" y="17"/>
                        <a:pt x="18" y="16"/>
                        <a:pt x="18" y="16"/>
                      </a:cubicBezTo>
                      <a:cubicBezTo>
                        <a:pt x="19" y="15"/>
                        <a:pt x="19" y="15"/>
                        <a:pt x="19" y="15"/>
                      </a:cubicBezTo>
                      <a:cubicBezTo>
                        <a:pt x="19" y="14"/>
                        <a:pt x="18" y="15"/>
                        <a:pt x="18" y="15"/>
                      </a:cubicBezTo>
                      <a:cubicBezTo>
                        <a:pt x="17" y="14"/>
                        <a:pt x="18" y="14"/>
                        <a:pt x="18" y="14"/>
                      </a:cubicBezTo>
                      <a:cubicBezTo>
                        <a:pt x="18" y="13"/>
                        <a:pt x="18" y="13"/>
                        <a:pt x="18" y="13"/>
                      </a:cubicBezTo>
                      <a:cubicBezTo>
                        <a:pt x="18" y="13"/>
                        <a:pt x="18" y="12"/>
                        <a:pt x="18" y="12"/>
                      </a:cubicBezTo>
                      <a:cubicBezTo>
                        <a:pt x="18" y="12"/>
                        <a:pt x="18" y="12"/>
                        <a:pt x="17" y="11"/>
                      </a:cubicBezTo>
                      <a:cubicBezTo>
                        <a:pt x="22" y="7"/>
                        <a:pt x="29" y="4"/>
                        <a:pt x="35" y="3"/>
                      </a:cubicBezTo>
                      <a:cubicBezTo>
                        <a:pt x="35" y="3"/>
                        <a:pt x="35" y="3"/>
                        <a:pt x="35" y="3"/>
                      </a:cubicBezTo>
                      <a:cubicBezTo>
                        <a:pt x="35" y="3"/>
                        <a:pt x="35" y="4"/>
                        <a:pt x="36" y="4"/>
                      </a:cubicBezTo>
                      <a:cubicBezTo>
                        <a:pt x="36" y="3"/>
                        <a:pt x="36" y="4"/>
                        <a:pt x="37" y="4"/>
                      </a:cubicBezTo>
                      <a:cubicBezTo>
                        <a:pt x="37" y="4"/>
                        <a:pt x="38" y="3"/>
                        <a:pt x="38" y="3"/>
                      </a:cubicBezTo>
                      <a:cubicBezTo>
                        <a:pt x="39" y="4"/>
                        <a:pt x="40" y="4"/>
                        <a:pt x="41" y="4"/>
                      </a:cubicBezTo>
                      <a:cubicBezTo>
                        <a:pt x="41" y="4"/>
                        <a:pt x="41" y="4"/>
                        <a:pt x="41" y="3"/>
                      </a:cubicBezTo>
                      <a:cubicBezTo>
                        <a:pt x="41" y="3"/>
                        <a:pt x="41" y="3"/>
                        <a:pt x="41" y="3"/>
                      </a:cubicBezTo>
                      <a:cubicBezTo>
                        <a:pt x="42" y="3"/>
                        <a:pt x="42" y="3"/>
                        <a:pt x="42" y="3"/>
                      </a:cubicBezTo>
                      <a:cubicBezTo>
                        <a:pt x="43" y="3"/>
                        <a:pt x="44" y="3"/>
                        <a:pt x="45" y="3"/>
                      </a:cubicBezTo>
                      <a:cubicBezTo>
                        <a:pt x="45" y="0"/>
                        <a:pt x="45" y="0"/>
                        <a:pt x="45" y="0"/>
                      </a:cubicBezTo>
                      <a:cubicBezTo>
                        <a:pt x="45" y="0"/>
                        <a:pt x="44" y="0"/>
                        <a:pt x="43" y="0"/>
                      </a:cubicBezTo>
                      <a:cubicBezTo>
                        <a:pt x="43" y="0"/>
                        <a:pt x="43" y="0"/>
                        <a:pt x="42" y="0"/>
                      </a:cubicBezTo>
                      <a:cubicBezTo>
                        <a:pt x="42" y="0"/>
                        <a:pt x="42" y="0"/>
                        <a:pt x="41" y="0"/>
                      </a:cubicBezTo>
                      <a:cubicBezTo>
                        <a:pt x="37" y="0"/>
                        <a:pt x="33" y="1"/>
                        <a:pt x="29" y="3"/>
                      </a:cubicBezTo>
                      <a:cubicBezTo>
                        <a:pt x="28" y="3"/>
                        <a:pt x="27" y="3"/>
                        <a:pt x="27" y="3"/>
                      </a:cubicBezTo>
                      <a:cubicBezTo>
                        <a:pt x="27" y="3"/>
                        <a:pt x="26" y="3"/>
                        <a:pt x="26" y="3"/>
                      </a:cubicBezTo>
                      <a:cubicBezTo>
                        <a:pt x="26" y="4"/>
                        <a:pt x="25" y="4"/>
                        <a:pt x="25" y="4"/>
                      </a:cubicBezTo>
                      <a:cubicBezTo>
                        <a:pt x="24" y="4"/>
                        <a:pt x="24" y="5"/>
                        <a:pt x="23" y="5"/>
                      </a:cubicBezTo>
                      <a:cubicBezTo>
                        <a:pt x="22" y="5"/>
                        <a:pt x="22" y="6"/>
                        <a:pt x="21" y="6"/>
                      </a:cubicBezTo>
                      <a:cubicBezTo>
                        <a:pt x="19" y="7"/>
                        <a:pt x="17" y="9"/>
                        <a:pt x="15" y="11"/>
                      </a:cubicBezTo>
                      <a:cubicBezTo>
                        <a:pt x="14" y="11"/>
                        <a:pt x="14" y="11"/>
                        <a:pt x="14" y="11"/>
                      </a:cubicBezTo>
                      <a:cubicBezTo>
                        <a:pt x="13" y="12"/>
                        <a:pt x="13" y="12"/>
                        <a:pt x="12" y="13"/>
                      </a:cubicBezTo>
                      <a:cubicBezTo>
                        <a:pt x="12" y="13"/>
                        <a:pt x="11" y="14"/>
                        <a:pt x="11" y="14"/>
                      </a:cubicBezTo>
                      <a:cubicBezTo>
                        <a:pt x="10" y="15"/>
                        <a:pt x="10" y="16"/>
                        <a:pt x="9" y="17"/>
                      </a:cubicBezTo>
                      <a:cubicBezTo>
                        <a:pt x="8" y="18"/>
                        <a:pt x="7" y="20"/>
                        <a:pt x="5" y="22"/>
                      </a:cubicBezTo>
                      <a:cubicBezTo>
                        <a:pt x="5" y="22"/>
                        <a:pt x="5" y="23"/>
                        <a:pt x="5" y="23"/>
                      </a:cubicBezTo>
                      <a:cubicBezTo>
                        <a:pt x="4" y="24"/>
                        <a:pt x="4" y="24"/>
                        <a:pt x="4" y="24"/>
                      </a:cubicBezTo>
                      <a:cubicBezTo>
                        <a:pt x="4" y="25"/>
                        <a:pt x="3" y="26"/>
                        <a:pt x="3" y="27"/>
                      </a:cubicBezTo>
                      <a:cubicBezTo>
                        <a:pt x="3" y="28"/>
                        <a:pt x="3" y="28"/>
                        <a:pt x="2" y="28"/>
                      </a:cubicBezTo>
                      <a:cubicBezTo>
                        <a:pt x="2" y="30"/>
                        <a:pt x="2" y="31"/>
                        <a:pt x="1" y="32"/>
                      </a:cubicBezTo>
                      <a:cubicBezTo>
                        <a:pt x="1" y="33"/>
                        <a:pt x="1" y="34"/>
                        <a:pt x="1" y="34"/>
                      </a:cubicBezTo>
                      <a:close/>
                      <a:moveTo>
                        <a:pt x="45" y="34"/>
                      </a:moveTo>
                      <a:cubicBezTo>
                        <a:pt x="45" y="53"/>
                        <a:pt x="45" y="53"/>
                        <a:pt x="45" y="53"/>
                      </a:cubicBezTo>
                      <a:cubicBezTo>
                        <a:pt x="45" y="54"/>
                        <a:pt x="45" y="54"/>
                        <a:pt x="45" y="54"/>
                      </a:cubicBezTo>
                      <a:cubicBezTo>
                        <a:pt x="45" y="54"/>
                        <a:pt x="44" y="53"/>
                        <a:pt x="44" y="53"/>
                      </a:cubicBezTo>
                      <a:cubicBezTo>
                        <a:pt x="43" y="53"/>
                        <a:pt x="42" y="53"/>
                        <a:pt x="41" y="53"/>
                      </a:cubicBezTo>
                      <a:cubicBezTo>
                        <a:pt x="41" y="53"/>
                        <a:pt x="40" y="52"/>
                        <a:pt x="40" y="51"/>
                      </a:cubicBezTo>
                      <a:cubicBezTo>
                        <a:pt x="40" y="51"/>
                        <a:pt x="40" y="50"/>
                        <a:pt x="40" y="50"/>
                      </a:cubicBezTo>
                      <a:cubicBezTo>
                        <a:pt x="40" y="49"/>
                        <a:pt x="40" y="49"/>
                        <a:pt x="40" y="49"/>
                      </a:cubicBezTo>
                      <a:cubicBezTo>
                        <a:pt x="40" y="48"/>
                        <a:pt x="40" y="48"/>
                        <a:pt x="39" y="47"/>
                      </a:cubicBezTo>
                      <a:cubicBezTo>
                        <a:pt x="38" y="47"/>
                        <a:pt x="37" y="48"/>
                        <a:pt x="36" y="47"/>
                      </a:cubicBezTo>
                      <a:cubicBezTo>
                        <a:pt x="36" y="47"/>
                        <a:pt x="36" y="47"/>
                        <a:pt x="36" y="47"/>
                      </a:cubicBezTo>
                      <a:cubicBezTo>
                        <a:pt x="37" y="46"/>
                        <a:pt x="36" y="46"/>
                        <a:pt x="37" y="46"/>
                      </a:cubicBezTo>
                      <a:cubicBezTo>
                        <a:pt x="37" y="46"/>
                        <a:pt x="37" y="45"/>
                        <a:pt x="37" y="45"/>
                      </a:cubicBezTo>
                      <a:cubicBezTo>
                        <a:pt x="37" y="45"/>
                        <a:pt x="37" y="45"/>
                        <a:pt x="37" y="44"/>
                      </a:cubicBezTo>
                      <a:cubicBezTo>
                        <a:pt x="37" y="44"/>
                        <a:pt x="38" y="44"/>
                        <a:pt x="38" y="44"/>
                      </a:cubicBezTo>
                      <a:cubicBezTo>
                        <a:pt x="38" y="43"/>
                        <a:pt x="38" y="43"/>
                        <a:pt x="37" y="43"/>
                      </a:cubicBezTo>
                      <a:cubicBezTo>
                        <a:pt x="37" y="43"/>
                        <a:pt x="36" y="43"/>
                        <a:pt x="36" y="43"/>
                      </a:cubicBezTo>
                      <a:cubicBezTo>
                        <a:pt x="35" y="43"/>
                        <a:pt x="35" y="45"/>
                        <a:pt x="34" y="45"/>
                      </a:cubicBezTo>
                      <a:cubicBezTo>
                        <a:pt x="34" y="45"/>
                        <a:pt x="33" y="45"/>
                        <a:pt x="33" y="45"/>
                      </a:cubicBezTo>
                      <a:cubicBezTo>
                        <a:pt x="32" y="45"/>
                        <a:pt x="32" y="45"/>
                        <a:pt x="32" y="45"/>
                      </a:cubicBezTo>
                      <a:cubicBezTo>
                        <a:pt x="31" y="45"/>
                        <a:pt x="31" y="45"/>
                        <a:pt x="30" y="45"/>
                      </a:cubicBezTo>
                      <a:cubicBezTo>
                        <a:pt x="30" y="45"/>
                        <a:pt x="30" y="43"/>
                        <a:pt x="30" y="43"/>
                      </a:cubicBezTo>
                      <a:cubicBezTo>
                        <a:pt x="29" y="42"/>
                        <a:pt x="30" y="41"/>
                        <a:pt x="30" y="40"/>
                      </a:cubicBezTo>
                      <a:cubicBezTo>
                        <a:pt x="30" y="40"/>
                        <a:pt x="30" y="39"/>
                        <a:pt x="30" y="39"/>
                      </a:cubicBezTo>
                      <a:cubicBezTo>
                        <a:pt x="31" y="39"/>
                        <a:pt x="30" y="38"/>
                        <a:pt x="31" y="38"/>
                      </a:cubicBezTo>
                      <a:cubicBezTo>
                        <a:pt x="31" y="37"/>
                        <a:pt x="32" y="37"/>
                        <a:pt x="32" y="37"/>
                      </a:cubicBezTo>
                      <a:cubicBezTo>
                        <a:pt x="33" y="36"/>
                        <a:pt x="33" y="36"/>
                        <a:pt x="34" y="36"/>
                      </a:cubicBezTo>
                      <a:cubicBezTo>
                        <a:pt x="35" y="36"/>
                        <a:pt x="35" y="36"/>
                        <a:pt x="36" y="36"/>
                      </a:cubicBezTo>
                      <a:cubicBezTo>
                        <a:pt x="36" y="36"/>
                        <a:pt x="36" y="36"/>
                        <a:pt x="36" y="36"/>
                      </a:cubicBezTo>
                      <a:cubicBezTo>
                        <a:pt x="37" y="36"/>
                        <a:pt x="37" y="36"/>
                        <a:pt x="38" y="35"/>
                      </a:cubicBezTo>
                      <a:cubicBezTo>
                        <a:pt x="39" y="35"/>
                        <a:pt x="39" y="35"/>
                        <a:pt x="40" y="35"/>
                      </a:cubicBezTo>
                      <a:cubicBezTo>
                        <a:pt x="40" y="35"/>
                        <a:pt x="41" y="36"/>
                        <a:pt x="41" y="36"/>
                      </a:cubicBezTo>
                      <a:cubicBezTo>
                        <a:pt x="41" y="36"/>
                        <a:pt x="42" y="35"/>
                        <a:pt x="42" y="36"/>
                      </a:cubicBezTo>
                      <a:cubicBezTo>
                        <a:pt x="42" y="36"/>
                        <a:pt x="43" y="36"/>
                        <a:pt x="43" y="36"/>
                      </a:cubicBezTo>
                      <a:cubicBezTo>
                        <a:pt x="43" y="37"/>
                        <a:pt x="42" y="37"/>
                        <a:pt x="43" y="38"/>
                      </a:cubicBezTo>
                      <a:cubicBezTo>
                        <a:pt x="43" y="38"/>
                        <a:pt x="44" y="38"/>
                        <a:pt x="44" y="38"/>
                      </a:cubicBezTo>
                      <a:cubicBezTo>
                        <a:pt x="45" y="38"/>
                        <a:pt x="44" y="38"/>
                        <a:pt x="44" y="37"/>
                      </a:cubicBezTo>
                      <a:cubicBezTo>
                        <a:pt x="44" y="37"/>
                        <a:pt x="44" y="37"/>
                        <a:pt x="44" y="36"/>
                      </a:cubicBezTo>
                      <a:cubicBezTo>
                        <a:pt x="44" y="36"/>
                        <a:pt x="44" y="36"/>
                        <a:pt x="44" y="36"/>
                      </a:cubicBezTo>
                      <a:cubicBezTo>
                        <a:pt x="44" y="35"/>
                        <a:pt x="45" y="34"/>
                        <a:pt x="45"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7" name="Freeform: Shape 155">
                  <a:extLst>
                    <a:ext uri="{FF2B5EF4-FFF2-40B4-BE49-F238E27FC236}">
                      <a16:creationId xmlns:a16="http://schemas.microsoft.com/office/drawing/2014/main" id="{F7B4FCE3-4166-76CB-1443-654451EBEBA4}"/>
                    </a:ext>
                  </a:extLst>
                </p:cNvPr>
                <p:cNvSpPr>
                  <a:spLocks noGrp="1" noRot="1" noMove="1" noResize="1" noEditPoints="1" noAdjustHandles="1" noChangeArrowheads="1" noChangeShapeType="1"/>
                </p:cNvSpPr>
                <p:nvPr/>
              </p:nvSpPr>
              <p:spPr bwMode="auto">
                <a:xfrm>
                  <a:off x="2569358" y="2646188"/>
                  <a:ext cx="137246" cy="388456"/>
                </a:xfrm>
                <a:custGeom>
                  <a:avLst/>
                  <a:gdLst>
                    <a:gd name="T0" fmla="*/ 4 w 31"/>
                    <a:gd name="T1" fmla="*/ 11 h 88"/>
                    <a:gd name="T2" fmla="*/ 1 w 31"/>
                    <a:gd name="T3" fmla="*/ 22 h 88"/>
                    <a:gd name="T4" fmla="*/ 3 w 31"/>
                    <a:gd name="T5" fmla="*/ 31 h 88"/>
                    <a:gd name="T6" fmla="*/ 11 w 31"/>
                    <a:gd name="T7" fmla="*/ 40 h 88"/>
                    <a:gd name="T8" fmla="*/ 11 w 31"/>
                    <a:gd name="T9" fmla="*/ 88 h 88"/>
                    <a:gd name="T10" fmla="*/ 20 w 31"/>
                    <a:gd name="T11" fmla="*/ 88 h 88"/>
                    <a:gd name="T12" fmla="*/ 20 w 31"/>
                    <a:gd name="T13" fmla="*/ 40 h 88"/>
                    <a:gd name="T14" fmla="*/ 28 w 31"/>
                    <a:gd name="T15" fmla="*/ 31 h 88"/>
                    <a:gd name="T16" fmla="*/ 30 w 31"/>
                    <a:gd name="T17" fmla="*/ 22 h 88"/>
                    <a:gd name="T18" fmla="*/ 27 w 31"/>
                    <a:gd name="T19" fmla="*/ 11 h 88"/>
                    <a:gd name="T20" fmla="*/ 20 w 31"/>
                    <a:gd name="T21" fmla="*/ 0 h 88"/>
                    <a:gd name="T22" fmla="*/ 23 w 31"/>
                    <a:gd name="T23" fmla="*/ 21 h 88"/>
                    <a:gd name="T24" fmla="*/ 20 w 31"/>
                    <a:gd name="T25" fmla="*/ 21 h 88"/>
                    <a:gd name="T26" fmla="*/ 18 w 31"/>
                    <a:gd name="T27" fmla="*/ 0 h 88"/>
                    <a:gd name="T28" fmla="*/ 15 w 31"/>
                    <a:gd name="T29" fmla="*/ 0 h 88"/>
                    <a:gd name="T30" fmla="*/ 13 w 31"/>
                    <a:gd name="T31" fmla="*/ 0 h 88"/>
                    <a:gd name="T32" fmla="*/ 11 w 31"/>
                    <a:gd name="T33" fmla="*/ 21 h 88"/>
                    <a:gd name="T34" fmla="*/ 8 w 31"/>
                    <a:gd name="T35" fmla="*/ 21 h 88"/>
                    <a:gd name="T36" fmla="*/ 10 w 31"/>
                    <a:gd name="T37" fmla="*/ 0 h 88"/>
                    <a:gd name="T38" fmla="*/ 4 w 31"/>
                    <a:gd name="T39" fmla="*/ 1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88">
                      <a:moveTo>
                        <a:pt x="4" y="11"/>
                      </a:moveTo>
                      <a:cubicBezTo>
                        <a:pt x="2" y="14"/>
                        <a:pt x="1" y="18"/>
                        <a:pt x="1" y="22"/>
                      </a:cubicBezTo>
                      <a:cubicBezTo>
                        <a:pt x="0" y="25"/>
                        <a:pt x="1" y="28"/>
                        <a:pt x="3" y="31"/>
                      </a:cubicBezTo>
                      <a:cubicBezTo>
                        <a:pt x="4" y="34"/>
                        <a:pt x="8" y="38"/>
                        <a:pt x="11" y="40"/>
                      </a:cubicBezTo>
                      <a:cubicBezTo>
                        <a:pt x="11" y="88"/>
                        <a:pt x="11" y="88"/>
                        <a:pt x="11" y="88"/>
                      </a:cubicBezTo>
                      <a:cubicBezTo>
                        <a:pt x="20" y="88"/>
                        <a:pt x="20" y="88"/>
                        <a:pt x="20" y="88"/>
                      </a:cubicBezTo>
                      <a:cubicBezTo>
                        <a:pt x="20" y="40"/>
                        <a:pt x="20" y="40"/>
                        <a:pt x="20" y="40"/>
                      </a:cubicBezTo>
                      <a:cubicBezTo>
                        <a:pt x="23" y="38"/>
                        <a:pt x="26" y="34"/>
                        <a:pt x="28" y="31"/>
                      </a:cubicBezTo>
                      <a:cubicBezTo>
                        <a:pt x="30" y="28"/>
                        <a:pt x="31" y="25"/>
                        <a:pt x="30" y="22"/>
                      </a:cubicBezTo>
                      <a:cubicBezTo>
                        <a:pt x="30" y="18"/>
                        <a:pt x="28" y="14"/>
                        <a:pt x="27" y="11"/>
                      </a:cubicBezTo>
                      <a:cubicBezTo>
                        <a:pt x="26" y="8"/>
                        <a:pt x="24" y="1"/>
                        <a:pt x="20" y="0"/>
                      </a:cubicBezTo>
                      <a:cubicBezTo>
                        <a:pt x="23" y="21"/>
                        <a:pt x="23" y="21"/>
                        <a:pt x="23" y="21"/>
                      </a:cubicBezTo>
                      <a:cubicBezTo>
                        <a:pt x="20" y="21"/>
                        <a:pt x="20" y="21"/>
                        <a:pt x="20" y="21"/>
                      </a:cubicBezTo>
                      <a:cubicBezTo>
                        <a:pt x="18" y="0"/>
                        <a:pt x="18" y="0"/>
                        <a:pt x="18" y="0"/>
                      </a:cubicBezTo>
                      <a:cubicBezTo>
                        <a:pt x="15" y="0"/>
                        <a:pt x="15" y="0"/>
                        <a:pt x="15" y="0"/>
                      </a:cubicBezTo>
                      <a:cubicBezTo>
                        <a:pt x="13" y="0"/>
                        <a:pt x="13" y="0"/>
                        <a:pt x="13" y="0"/>
                      </a:cubicBezTo>
                      <a:cubicBezTo>
                        <a:pt x="11" y="21"/>
                        <a:pt x="11" y="21"/>
                        <a:pt x="11" y="21"/>
                      </a:cubicBezTo>
                      <a:cubicBezTo>
                        <a:pt x="8" y="21"/>
                        <a:pt x="8" y="21"/>
                        <a:pt x="8" y="21"/>
                      </a:cubicBezTo>
                      <a:cubicBezTo>
                        <a:pt x="10" y="0"/>
                        <a:pt x="10" y="0"/>
                        <a:pt x="10" y="0"/>
                      </a:cubicBezTo>
                      <a:cubicBezTo>
                        <a:pt x="7" y="1"/>
                        <a:pt x="5" y="8"/>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8" name="Freeform: Shape 156">
                  <a:extLst>
                    <a:ext uri="{FF2B5EF4-FFF2-40B4-BE49-F238E27FC236}">
                      <a16:creationId xmlns:a16="http://schemas.microsoft.com/office/drawing/2014/main" id="{CFCD89B4-9631-1C26-D750-238A862C4270}"/>
                    </a:ext>
                  </a:extLst>
                </p:cNvPr>
                <p:cNvSpPr>
                  <a:spLocks noGrp="1" noRot="1" noMove="1" noResize="1" noEditPoints="1" noAdjustHandles="1" noChangeArrowheads="1" noChangeShapeType="1"/>
                </p:cNvSpPr>
                <p:nvPr/>
              </p:nvSpPr>
              <p:spPr bwMode="auto">
                <a:xfrm>
                  <a:off x="2745817" y="2636385"/>
                  <a:ext cx="140922" cy="398259"/>
                </a:xfrm>
                <a:custGeom>
                  <a:avLst/>
                  <a:gdLst>
                    <a:gd name="T0" fmla="*/ 20 w 32"/>
                    <a:gd name="T1" fmla="*/ 90 h 90"/>
                    <a:gd name="T2" fmla="*/ 20 w 32"/>
                    <a:gd name="T3" fmla="*/ 43 h 90"/>
                    <a:gd name="T4" fmla="*/ 32 w 32"/>
                    <a:gd name="T5" fmla="*/ 24 h 90"/>
                    <a:gd name="T6" fmla="*/ 16 w 32"/>
                    <a:gd name="T7" fmla="*/ 0 h 90"/>
                    <a:gd name="T8" fmla="*/ 0 w 32"/>
                    <a:gd name="T9" fmla="*/ 24 h 90"/>
                    <a:gd name="T10" fmla="*/ 12 w 32"/>
                    <a:gd name="T11" fmla="*/ 43 h 90"/>
                    <a:gd name="T12" fmla="*/ 12 w 32"/>
                    <a:gd name="T13" fmla="*/ 90 h 90"/>
                    <a:gd name="T14" fmla="*/ 20 w 32"/>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90">
                      <a:moveTo>
                        <a:pt x="20" y="90"/>
                      </a:moveTo>
                      <a:cubicBezTo>
                        <a:pt x="20" y="43"/>
                        <a:pt x="20" y="43"/>
                        <a:pt x="20" y="43"/>
                      </a:cubicBezTo>
                      <a:cubicBezTo>
                        <a:pt x="27" y="41"/>
                        <a:pt x="32" y="33"/>
                        <a:pt x="32" y="24"/>
                      </a:cubicBezTo>
                      <a:cubicBezTo>
                        <a:pt x="32" y="14"/>
                        <a:pt x="25" y="0"/>
                        <a:pt x="16" y="0"/>
                      </a:cubicBezTo>
                      <a:cubicBezTo>
                        <a:pt x="7" y="0"/>
                        <a:pt x="0" y="14"/>
                        <a:pt x="0" y="24"/>
                      </a:cubicBezTo>
                      <a:cubicBezTo>
                        <a:pt x="0" y="33"/>
                        <a:pt x="5" y="41"/>
                        <a:pt x="12" y="43"/>
                      </a:cubicBezTo>
                      <a:cubicBezTo>
                        <a:pt x="12" y="90"/>
                        <a:pt x="12" y="90"/>
                        <a:pt x="12" y="90"/>
                      </a:cubicBezTo>
                      <a:lnTo>
                        <a:pt x="2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9" name="Freeform: Shape 157">
                  <a:extLst>
                    <a:ext uri="{FF2B5EF4-FFF2-40B4-BE49-F238E27FC236}">
                      <a16:creationId xmlns:a16="http://schemas.microsoft.com/office/drawing/2014/main" id="{41CF988D-4439-157F-605C-83039CAAB661}"/>
                    </a:ext>
                  </a:extLst>
                </p:cNvPr>
                <p:cNvSpPr>
                  <a:spLocks noGrp="1" noRot="1" noMove="1" noResize="1" noEditPoints="1" noAdjustHandles="1" noChangeArrowheads="1" noChangeShapeType="1"/>
                </p:cNvSpPr>
                <p:nvPr/>
              </p:nvSpPr>
              <p:spPr bwMode="auto">
                <a:xfrm>
                  <a:off x="2896543" y="3078759"/>
                  <a:ext cx="162980" cy="167882"/>
                </a:xfrm>
                <a:custGeom>
                  <a:avLst/>
                  <a:gdLst>
                    <a:gd name="T0" fmla="*/ 8 w 37"/>
                    <a:gd name="T1" fmla="*/ 35 h 38"/>
                    <a:gd name="T2" fmla="*/ 18 w 37"/>
                    <a:gd name="T3" fmla="*/ 38 h 38"/>
                    <a:gd name="T4" fmla="*/ 37 w 37"/>
                    <a:gd name="T5" fmla="*/ 19 h 38"/>
                    <a:gd name="T6" fmla="*/ 18 w 37"/>
                    <a:gd name="T7" fmla="*/ 0 h 38"/>
                    <a:gd name="T8" fmla="*/ 0 w 37"/>
                    <a:gd name="T9" fmla="*/ 17 h 38"/>
                    <a:gd name="T10" fmla="*/ 18 w 37"/>
                    <a:gd name="T11" fmla="*/ 17 h 38"/>
                    <a:gd name="T12" fmla="*/ 24 w 37"/>
                    <a:gd name="T13" fmla="*/ 17 h 38"/>
                    <a:gd name="T14" fmla="*/ 20 w 37"/>
                    <a:gd name="T15" fmla="*/ 21 h 38"/>
                    <a:gd name="T16" fmla="*/ 8 w 37"/>
                    <a:gd name="T17"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8">
                      <a:moveTo>
                        <a:pt x="8" y="35"/>
                      </a:moveTo>
                      <a:cubicBezTo>
                        <a:pt x="11" y="37"/>
                        <a:pt x="14" y="38"/>
                        <a:pt x="18" y="38"/>
                      </a:cubicBezTo>
                      <a:cubicBezTo>
                        <a:pt x="29" y="38"/>
                        <a:pt x="37" y="30"/>
                        <a:pt x="37" y="19"/>
                      </a:cubicBezTo>
                      <a:cubicBezTo>
                        <a:pt x="37" y="9"/>
                        <a:pt x="29" y="0"/>
                        <a:pt x="18" y="0"/>
                      </a:cubicBezTo>
                      <a:cubicBezTo>
                        <a:pt x="9" y="0"/>
                        <a:pt x="1" y="7"/>
                        <a:pt x="0" y="17"/>
                      </a:cubicBezTo>
                      <a:cubicBezTo>
                        <a:pt x="18" y="17"/>
                        <a:pt x="18" y="17"/>
                        <a:pt x="18" y="17"/>
                      </a:cubicBezTo>
                      <a:cubicBezTo>
                        <a:pt x="24" y="17"/>
                        <a:pt x="24" y="17"/>
                        <a:pt x="24" y="17"/>
                      </a:cubicBezTo>
                      <a:cubicBezTo>
                        <a:pt x="20" y="21"/>
                        <a:pt x="20" y="21"/>
                        <a:pt x="20" y="21"/>
                      </a:cubicBezTo>
                      <a:lnTo>
                        <a:pt x="8"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0" name="Freeform: Shape 158">
                  <a:extLst>
                    <a:ext uri="{FF2B5EF4-FFF2-40B4-BE49-F238E27FC236}">
                      <a16:creationId xmlns:a16="http://schemas.microsoft.com/office/drawing/2014/main" id="{9F8CBC8A-6642-EF9B-9457-D4EA97790EFF}"/>
                    </a:ext>
                  </a:extLst>
                </p:cNvPr>
                <p:cNvSpPr>
                  <a:spLocks noGrp="1" noRot="1" noMove="1" noResize="1" noEditPoints="1" noAdjustHandles="1" noChangeArrowheads="1" noChangeShapeType="1"/>
                </p:cNvSpPr>
                <p:nvPr/>
              </p:nvSpPr>
              <p:spPr bwMode="auto">
                <a:xfrm>
                  <a:off x="2635530" y="3162087"/>
                  <a:ext cx="340665" cy="322284"/>
                </a:xfrm>
                <a:custGeom>
                  <a:avLst/>
                  <a:gdLst>
                    <a:gd name="T0" fmla="*/ 34 w 77"/>
                    <a:gd name="T1" fmla="*/ 39 h 73"/>
                    <a:gd name="T2" fmla="*/ 34 w 77"/>
                    <a:gd name="T3" fmla="*/ 41 h 73"/>
                    <a:gd name="T4" fmla="*/ 34 w 77"/>
                    <a:gd name="T5" fmla="*/ 43 h 73"/>
                    <a:gd name="T6" fmla="*/ 34 w 77"/>
                    <a:gd name="T7" fmla="*/ 67 h 73"/>
                    <a:gd name="T8" fmla="*/ 25 w 77"/>
                    <a:gd name="T9" fmla="*/ 73 h 73"/>
                    <a:gd name="T10" fmla="*/ 51 w 77"/>
                    <a:gd name="T11" fmla="*/ 73 h 73"/>
                    <a:gd name="T12" fmla="*/ 43 w 77"/>
                    <a:gd name="T13" fmla="*/ 67 h 73"/>
                    <a:gd name="T14" fmla="*/ 43 w 77"/>
                    <a:gd name="T15" fmla="*/ 43 h 73"/>
                    <a:gd name="T16" fmla="*/ 43 w 77"/>
                    <a:gd name="T17" fmla="*/ 41 h 73"/>
                    <a:gd name="T18" fmla="*/ 43 w 77"/>
                    <a:gd name="T19" fmla="*/ 39 h 73"/>
                    <a:gd name="T20" fmla="*/ 65 w 77"/>
                    <a:gd name="T21" fmla="*/ 14 h 73"/>
                    <a:gd name="T22" fmla="*/ 77 w 77"/>
                    <a:gd name="T23" fmla="*/ 0 h 73"/>
                    <a:gd name="T24" fmla="*/ 58 w 77"/>
                    <a:gd name="T25" fmla="*/ 0 h 73"/>
                    <a:gd name="T26" fmla="*/ 0 w 77"/>
                    <a:gd name="T27" fmla="*/ 0 h 73"/>
                    <a:gd name="T28" fmla="*/ 34 w 77"/>
                    <a:gd name="T29" fmla="*/ 3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73">
                      <a:moveTo>
                        <a:pt x="34" y="39"/>
                      </a:moveTo>
                      <a:cubicBezTo>
                        <a:pt x="34" y="41"/>
                        <a:pt x="34" y="41"/>
                        <a:pt x="34" y="41"/>
                      </a:cubicBezTo>
                      <a:cubicBezTo>
                        <a:pt x="34" y="43"/>
                        <a:pt x="34" y="43"/>
                        <a:pt x="34" y="43"/>
                      </a:cubicBezTo>
                      <a:cubicBezTo>
                        <a:pt x="34" y="67"/>
                        <a:pt x="34" y="67"/>
                        <a:pt x="34" y="67"/>
                      </a:cubicBezTo>
                      <a:cubicBezTo>
                        <a:pt x="29" y="68"/>
                        <a:pt x="25" y="70"/>
                        <a:pt x="25" y="73"/>
                      </a:cubicBezTo>
                      <a:cubicBezTo>
                        <a:pt x="51" y="73"/>
                        <a:pt x="51" y="73"/>
                        <a:pt x="51" y="73"/>
                      </a:cubicBezTo>
                      <a:cubicBezTo>
                        <a:pt x="51" y="70"/>
                        <a:pt x="47" y="68"/>
                        <a:pt x="43" y="67"/>
                      </a:cubicBezTo>
                      <a:cubicBezTo>
                        <a:pt x="43" y="43"/>
                        <a:pt x="43" y="43"/>
                        <a:pt x="43" y="43"/>
                      </a:cubicBezTo>
                      <a:cubicBezTo>
                        <a:pt x="43" y="41"/>
                        <a:pt x="43" y="41"/>
                        <a:pt x="43" y="41"/>
                      </a:cubicBezTo>
                      <a:cubicBezTo>
                        <a:pt x="43" y="39"/>
                        <a:pt x="43" y="39"/>
                        <a:pt x="43" y="39"/>
                      </a:cubicBezTo>
                      <a:cubicBezTo>
                        <a:pt x="65" y="14"/>
                        <a:pt x="65" y="14"/>
                        <a:pt x="65" y="14"/>
                      </a:cubicBezTo>
                      <a:cubicBezTo>
                        <a:pt x="77" y="0"/>
                        <a:pt x="77" y="0"/>
                        <a:pt x="77" y="0"/>
                      </a:cubicBezTo>
                      <a:cubicBezTo>
                        <a:pt x="58" y="0"/>
                        <a:pt x="58" y="0"/>
                        <a:pt x="58" y="0"/>
                      </a:cubicBezTo>
                      <a:cubicBezTo>
                        <a:pt x="0" y="0"/>
                        <a:pt x="0" y="0"/>
                        <a:pt x="0" y="0"/>
                      </a:cubicBezTo>
                      <a:lnTo>
                        <a:pt x="34"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1" name="Freeform: Shape 159">
                  <a:extLst>
                    <a:ext uri="{FF2B5EF4-FFF2-40B4-BE49-F238E27FC236}">
                      <a16:creationId xmlns:a16="http://schemas.microsoft.com/office/drawing/2014/main" id="{4AACBD0C-B1E9-2A14-70B4-E950852F39D7}"/>
                    </a:ext>
                  </a:extLst>
                </p:cNvPr>
                <p:cNvSpPr>
                  <a:spLocks noGrp="1" noRot="1" noMove="1" noResize="1" noEditPoints="1" noAdjustHandles="1" noChangeArrowheads="1" noChangeShapeType="1"/>
                </p:cNvSpPr>
                <p:nvPr/>
              </p:nvSpPr>
              <p:spPr bwMode="auto">
                <a:xfrm>
                  <a:off x="4879261" y="892623"/>
                  <a:ext cx="366398" cy="93131"/>
                </a:xfrm>
                <a:custGeom>
                  <a:avLst/>
                  <a:gdLst>
                    <a:gd name="T0" fmla="*/ 198 w 299"/>
                    <a:gd name="T1" fmla="*/ 39 h 76"/>
                    <a:gd name="T2" fmla="*/ 104 w 299"/>
                    <a:gd name="T3" fmla="*/ 39 h 76"/>
                    <a:gd name="T4" fmla="*/ 104 w 299"/>
                    <a:gd name="T5" fmla="*/ 0 h 76"/>
                    <a:gd name="T6" fmla="*/ 0 w 299"/>
                    <a:gd name="T7" fmla="*/ 0 h 76"/>
                    <a:gd name="T8" fmla="*/ 0 w 299"/>
                    <a:gd name="T9" fmla="*/ 76 h 76"/>
                    <a:gd name="T10" fmla="*/ 299 w 299"/>
                    <a:gd name="T11" fmla="*/ 76 h 76"/>
                    <a:gd name="T12" fmla="*/ 299 w 299"/>
                    <a:gd name="T13" fmla="*/ 0 h 76"/>
                    <a:gd name="T14" fmla="*/ 198 w 299"/>
                    <a:gd name="T15" fmla="*/ 0 h 76"/>
                    <a:gd name="T16" fmla="*/ 198 w 299"/>
                    <a:gd name="T1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76">
                      <a:moveTo>
                        <a:pt x="198" y="39"/>
                      </a:moveTo>
                      <a:lnTo>
                        <a:pt x="104" y="39"/>
                      </a:lnTo>
                      <a:lnTo>
                        <a:pt x="104" y="0"/>
                      </a:lnTo>
                      <a:lnTo>
                        <a:pt x="0" y="0"/>
                      </a:lnTo>
                      <a:lnTo>
                        <a:pt x="0" y="76"/>
                      </a:lnTo>
                      <a:lnTo>
                        <a:pt x="299" y="76"/>
                      </a:lnTo>
                      <a:lnTo>
                        <a:pt x="299" y="0"/>
                      </a:lnTo>
                      <a:lnTo>
                        <a:pt x="198" y="0"/>
                      </a:lnTo>
                      <a:lnTo>
                        <a:pt x="19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2" name="Rectangle 160">
                  <a:extLst>
                    <a:ext uri="{FF2B5EF4-FFF2-40B4-BE49-F238E27FC236}">
                      <a16:creationId xmlns:a16="http://schemas.microsoft.com/office/drawing/2014/main" id="{D02562E7-BC57-F142-C843-30D0A4BDB648}"/>
                    </a:ext>
                  </a:extLst>
                </p:cNvPr>
                <p:cNvSpPr>
                  <a:spLocks noGrp="1" noRot="1" noMove="1" noResize="1" noEditPoints="1" noAdjustHandles="1" noChangeArrowheads="1" noChangeShapeType="1"/>
                </p:cNvSpPr>
                <p:nvPr/>
              </p:nvSpPr>
              <p:spPr bwMode="auto">
                <a:xfrm>
                  <a:off x="5028761" y="892623"/>
                  <a:ext cx="71074" cy="257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3" name="Freeform: Shape 161">
                  <a:extLst>
                    <a:ext uri="{FF2B5EF4-FFF2-40B4-BE49-F238E27FC236}">
                      <a16:creationId xmlns:a16="http://schemas.microsoft.com/office/drawing/2014/main" id="{09DBDC0A-0F3F-4EB8-E08B-ED17E8B7EC83}"/>
                    </a:ext>
                  </a:extLst>
                </p:cNvPr>
                <p:cNvSpPr>
                  <a:spLocks noGrp="1" noRot="1" noMove="1" noResize="1" noEditPoints="1" noAdjustHandles="1" noChangeArrowheads="1" noChangeShapeType="1"/>
                </p:cNvSpPr>
                <p:nvPr/>
              </p:nvSpPr>
              <p:spPr bwMode="auto">
                <a:xfrm>
                  <a:off x="4879261" y="675725"/>
                  <a:ext cx="366398" cy="194841"/>
                </a:xfrm>
                <a:custGeom>
                  <a:avLst/>
                  <a:gdLst>
                    <a:gd name="T0" fmla="*/ 223 w 299"/>
                    <a:gd name="T1" fmla="*/ 0 h 159"/>
                    <a:gd name="T2" fmla="*/ 151 w 299"/>
                    <a:gd name="T3" fmla="*/ 0 h 159"/>
                    <a:gd name="T4" fmla="*/ 151 w 299"/>
                    <a:gd name="T5" fmla="*/ 29 h 159"/>
                    <a:gd name="T6" fmla="*/ 198 w 299"/>
                    <a:gd name="T7" fmla="*/ 29 h 159"/>
                    <a:gd name="T8" fmla="*/ 198 w 299"/>
                    <a:gd name="T9" fmla="*/ 58 h 159"/>
                    <a:gd name="T10" fmla="*/ 151 w 299"/>
                    <a:gd name="T11" fmla="*/ 58 h 159"/>
                    <a:gd name="T12" fmla="*/ 151 w 299"/>
                    <a:gd name="T13" fmla="*/ 159 h 159"/>
                    <a:gd name="T14" fmla="*/ 198 w 299"/>
                    <a:gd name="T15" fmla="*/ 159 h 159"/>
                    <a:gd name="T16" fmla="*/ 299 w 299"/>
                    <a:gd name="T17" fmla="*/ 159 h 159"/>
                    <a:gd name="T18" fmla="*/ 299 w 299"/>
                    <a:gd name="T19" fmla="*/ 58 h 159"/>
                    <a:gd name="T20" fmla="*/ 223 w 299"/>
                    <a:gd name="T21" fmla="*/ 58 h 159"/>
                    <a:gd name="T22" fmla="*/ 223 w 299"/>
                    <a:gd name="T23" fmla="*/ 0 h 159"/>
                    <a:gd name="T24" fmla="*/ 151 w 299"/>
                    <a:gd name="T25" fmla="*/ 0 h 159"/>
                    <a:gd name="T26" fmla="*/ 79 w 299"/>
                    <a:gd name="T27" fmla="*/ 0 h 159"/>
                    <a:gd name="T28" fmla="*/ 79 w 299"/>
                    <a:gd name="T29" fmla="*/ 58 h 159"/>
                    <a:gd name="T30" fmla="*/ 0 w 299"/>
                    <a:gd name="T31" fmla="*/ 58 h 159"/>
                    <a:gd name="T32" fmla="*/ 0 w 299"/>
                    <a:gd name="T33" fmla="*/ 159 h 159"/>
                    <a:gd name="T34" fmla="*/ 104 w 299"/>
                    <a:gd name="T35" fmla="*/ 159 h 159"/>
                    <a:gd name="T36" fmla="*/ 151 w 299"/>
                    <a:gd name="T37" fmla="*/ 159 h 159"/>
                    <a:gd name="T38" fmla="*/ 151 w 299"/>
                    <a:gd name="T39" fmla="*/ 58 h 159"/>
                    <a:gd name="T40" fmla="*/ 104 w 299"/>
                    <a:gd name="T41" fmla="*/ 58 h 159"/>
                    <a:gd name="T42" fmla="*/ 104 w 299"/>
                    <a:gd name="T43" fmla="*/ 58 h 159"/>
                    <a:gd name="T44" fmla="*/ 104 w 299"/>
                    <a:gd name="T45" fmla="*/ 29 h 159"/>
                    <a:gd name="T46" fmla="*/ 151 w 299"/>
                    <a:gd name="T47" fmla="*/ 29 h 159"/>
                    <a:gd name="T48" fmla="*/ 151 w 299"/>
                    <a:gd name="T4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9" h="159">
                      <a:moveTo>
                        <a:pt x="223" y="0"/>
                      </a:moveTo>
                      <a:lnTo>
                        <a:pt x="151" y="0"/>
                      </a:lnTo>
                      <a:lnTo>
                        <a:pt x="151" y="29"/>
                      </a:lnTo>
                      <a:lnTo>
                        <a:pt x="198" y="29"/>
                      </a:lnTo>
                      <a:lnTo>
                        <a:pt x="198" y="58"/>
                      </a:lnTo>
                      <a:lnTo>
                        <a:pt x="151" y="58"/>
                      </a:lnTo>
                      <a:lnTo>
                        <a:pt x="151" y="159"/>
                      </a:lnTo>
                      <a:lnTo>
                        <a:pt x="198" y="159"/>
                      </a:lnTo>
                      <a:lnTo>
                        <a:pt x="299" y="159"/>
                      </a:lnTo>
                      <a:lnTo>
                        <a:pt x="299" y="58"/>
                      </a:lnTo>
                      <a:lnTo>
                        <a:pt x="223" y="58"/>
                      </a:lnTo>
                      <a:lnTo>
                        <a:pt x="223" y="0"/>
                      </a:lnTo>
                      <a:close/>
                      <a:moveTo>
                        <a:pt x="151" y="0"/>
                      </a:moveTo>
                      <a:lnTo>
                        <a:pt x="79" y="0"/>
                      </a:lnTo>
                      <a:lnTo>
                        <a:pt x="79" y="58"/>
                      </a:lnTo>
                      <a:lnTo>
                        <a:pt x="0" y="58"/>
                      </a:lnTo>
                      <a:lnTo>
                        <a:pt x="0" y="159"/>
                      </a:lnTo>
                      <a:lnTo>
                        <a:pt x="104" y="159"/>
                      </a:lnTo>
                      <a:lnTo>
                        <a:pt x="151" y="159"/>
                      </a:lnTo>
                      <a:lnTo>
                        <a:pt x="151" y="58"/>
                      </a:lnTo>
                      <a:lnTo>
                        <a:pt x="104" y="58"/>
                      </a:lnTo>
                      <a:lnTo>
                        <a:pt x="104" y="58"/>
                      </a:lnTo>
                      <a:lnTo>
                        <a:pt x="104" y="29"/>
                      </a:lnTo>
                      <a:lnTo>
                        <a:pt x="151" y="29"/>
                      </a:lnTo>
                      <a:lnTo>
                        <a:pt x="1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4" name="Freeform: Shape 162">
                  <a:extLst>
                    <a:ext uri="{FF2B5EF4-FFF2-40B4-BE49-F238E27FC236}">
                      <a16:creationId xmlns:a16="http://schemas.microsoft.com/office/drawing/2014/main" id="{2A085F8E-3641-231C-A276-E0A828548DCF}"/>
                    </a:ext>
                  </a:extLst>
                </p:cNvPr>
                <p:cNvSpPr>
                  <a:spLocks noGrp="1" noRot="1" noMove="1" noResize="1" noEditPoints="1" noAdjustHandles="1" noChangeArrowheads="1" noChangeShapeType="1"/>
                </p:cNvSpPr>
                <p:nvPr/>
              </p:nvSpPr>
              <p:spPr bwMode="auto">
                <a:xfrm>
                  <a:off x="2908797" y="1272501"/>
                  <a:ext cx="371300" cy="379878"/>
                </a:xfrm>
                <a:custGeom>
                  <a:avLst/>
                  <a:gdLst>
                    <a:gd name="T0" fmla="*/ 42 w 84"/>
                    <a:gd name="T1" fmla="*/ 0 h 86"/>
                    <a:gd name="T2" fmla="*/ 33 w 84"/>
                    <a:gd name="T3" fmla="*/ 18 h 86"/>
                    <a:gd name="T4" fmla="*/ 33 w 84"/>
                    <a:gd name="T5" fmla="*/ 32 h 86"/>
                    <a:gd name="T6" fmla="*/ 0 w 84"/>
                    <a:gd name="T7" fmla="*/ 46 h 86"/>
                    <a:gd name="T8" fmla="*/ 0 w 84"/>
                    <a:gd name="T9" fmla="*/ 55 h 86"/>
                    <a:gd name="T10" fmla="*/ 33 w 84"/>
                    <a:gd name="T11" fmla="*/ 48 h 86"/>
                    <a:gd name="T12" fmla="*/ 33 w 84"/>
                    <a:gd name="T13" fmla="*/ 67 h 86"/>
                    <a:gd name="T14" fmla="*/ 19 w 84"/>
                    <a:gd name="T15" fmla="*/ 77 h 86"/>
                    <a:gd name="T16" fmla="*/ 19 w 84"/>
                    <a:gd name="T17" fmla="*/ 86 h 86"/>
                    <a:gd name="T18" fmla="*/ 42 w 84"/>
                    <a:gd name="T19" fmla="*/ 78 h 86"/>
                    <a:gd name="T20" fmla="*/ 65 w 84"/>
                    <a:gd name="T21" fmla="*/ 86 h 86"/>
                    <a:gd name="T22" fmla="*/ 65 w 84"/>
                    <a:gd name="T23" fmla="*/ 77 h 86"/>
                    <a:gd name="T24" fmla="*/ 52 w 84"/>
                    <a:gd name="T25" fmla="*/ 67 h 86"/>
                    <a:gd name="T26" fmla="*/ 52 w 84"/>
                    <a:gd name="T27" fmla="*/ 48 h 86"/>
                    <a:gd name="T28" fmla="*/ 84 w 84"/>
                    <a:gd name="T29" fmla="*/ 55 h 86"/>
                    <a:gd name="T30" fmla="*/ 84 w 84"/>
                    <a:gd name="T31" fmla="*/ 46 h 86"/>
                    <a:gd name="T32" fmla="*/ 52 w 84"/>
                    <a:gd name="T33" fmla="*/ 32 h 86"/>
                    <a:gd name="T34" fmla="*/ 52 w 84"/>
                    <a:gd name="T35" fmla="*/ 18 h 86"/>
                    <a:gd name="T36" fmla="*/ 42 w 84"/>
                    <a:gd name="T3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86">
                      <a:moveTo>
                        <a:pt x="42" y="0"/>
                      </a:moveTo>
                      <a:cubicBezTo>
                        <a:pt x="37" y="0"/>
                        <a:pt x="33" y="13"/>
                        <a:pt x="33" y="18"/>
                      </a:cubicBezTo>
                      <a:cubicBezTo>
                        <a:pt x="33" y="32"/>
                        <a:pt x="33" y="32"/>
                        <a:pt x="33" y="32"/>
                      </a:cubicBezTo>
                      <a:cubicBezTo>
                        <a:pt x="0" y="46"/>
                        <a:pt x="0" y="46"/>
                        <a:pt x="0" y="46"/>
                      </a:cubicBezTo>
                      <a:cubicBezTo>
                        <a:pt x="0" y="55"/>
                        <a:pt x="0" y="55"/>
                        <a:pt x="0" y="55"/>
                      </a:cubicBezTo>
                      <a:cubicBezTo>
                        <a:pt x="33" y="48"/>
                        <a:pt x="33" y="48"/>
                        <a:pt x="33" y="48"/>
                      </a:cubicBezTo>
                      <a:cubicBezTo>
                        <a:pt x="33" y="67"/>
                        <a:pt x="33" y="67"/>
                        <a:pt x="33" y="67"/>
                      </a:cubicBezTo>
                      <a:cubicBezTo>
                        <a:pt x="19" y="77"/>
                        <a:pt x="19" y="77"/>
                        <a:pt x="19" y="77"/>
                      </a:cubicBezTo>
                      <a:cubicBezTo>
                        <a:pt x="19" y="86"/>
                        <a:pt x="19" y="86"/>
                        <a:pt x="19" y="86"/>
                      </a:cubicBezTo>
                      <a:cubicBezTo>
                        <a:pt x="42" y="78"/>
                        <a:pt x="42" y="78"/>
                        <a:pt x="42" y="78"/>
                      </a:cubicBezTo>
                      <a:cubicBezTo>
                        <a:pt x="65" y="86"/>
                        <a:pt x="65" y="86"/>
                        <a:pt x="65" y="86"/>
                      </a:cubicBezTo>
                      <a:cubicBezTo>
                        <a:pt x="65" y="77"/>
                        <a:pt x="65" y="77"/>
                        <a:pt x="65" y="77"/>
                      </a:cubicBezTo>
                      <a:cubicBezTo>
                        <a:pt x="52" y="67"/>
                        <a:pt x="52" y="67"/>
                        <a:pt x="52" y="67"/>
                      </a:cubicBezTo>
                      <a:cubicBezTo>
                        <a:pt x="52" y="48"/>
                        <a:pt x="52" y="48"/>
                        <a:pt x="52" y="48"/>
                      </a:cubicBezTo>
                      <a:cubicBezTo>
                        <a:pt x="84" y="55"/>
                        <a:pt x="84" y="55"/>
                        <a:pt x="84" y="55"/>
                      </a:cubicBezTo>
                      <a:cubicBezTo>
                        <a:pt x="84" y="46"/>
                        <a:pt x="84" y="46"/>
                        <a:pt x="84" y="46"/>
                      </a:cubicBezTo>
                      <a:cubicBezTo>
                        <a:pt x="52" y="32"/>
                        <a:pt x="52" y="32"/>
                        <a:pt x="52" y="32"/>
                      </a:cubicBezTo>
                      <a:cubicBezTo>
                        <a:pt x="52" y="18"/>
                        <a:pt x="52" y="18"/>
                        <a:pt x="52" y="18"/>
                      </a:cubicBezTo>
                      <a:cubicBezTo>
                        <a:pt x="52" y="13"/>
                        <a:pt x="48" y="0"/>
                        <a:pt x="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5" name="Freeform: Shape 163">
                  <a:extLst>
                    <a:ext uri="{FF2B5EF4-FFF2-40B4-BE49-F238E27FC236}">
                      <a16:creationId xmlns:a16="http://schemas.microsoft.com/office/drawing/2014/main" id="{6AEF2659-6BCA-4497-2656-32E68771B6F2}"/>
                    </a:ext>
                  </a:extLst>
                </p:cNvPr>
                <p:cNvSpPr>
                  <a:spLocks noGrp="1" noRot="1" noMove="1" noResize="1" noEditPoints="1" noAdjustHandles="1" noChangeArrowheads="1" noChangeShapeType="1"/>
                </p:cNvSpPr>
                <p:nvPr/>
              </p:nvSpPr>
              <p:spPr bwMode="auto">
                <a:xfrm>
                  <a:off x="6251723" y="2292044"/>
                  <a:ext cx="269591" cy="216898"/>
                </a:xfrm>
                <a:custGeom>
                  <a:avLst/>
                  <a:gdLst>
                    <a:gd name="T0" fmla="*/ 48 w 61"/>
                    <a:gd name="T1" fmla="*/ 49 h 49"/>
                    <a:gd name="T2" fmla="*/ 48 w 61"/>
                    <a:gd name="T3" fmla="*/ 32 h 49"/>
                    <a:gd name="T4" fmla="*/ 56 w 61"/>
                    <a:gd name="T5" fmla="*/ 24 h 49"/>
                    <a:gd name="T6" fmla="*/ 61 w 61"/>
                    <a:gd name="T7" fmla="*/ 24 h 49"/>
                    <a:gd name="T8" fmla="*/ 61 w 61"/>
                    <a:gd name="T9" fmla="*/ 6 h 49"/>
                    <a:gd name="T10" fmla="*/ 54 w 61"/>
                    <a:gd name="T11" fmla="*/ 0 h 49"/>
                    <a:gd name="T12" fmla="*/ 39 w 61"/>
                    <a:gd name="T13" fmla="*/ 0 h 49"/>
                    <a:gd name="T14" fmla="*/ 39 w 61"/>
                    <a:gd name="T15" fmla="*/ 8 h 49"/>
                    <a:gd name="T16" fmla="*/ 45 w 61"/>
                    <a:gd name="T17" fmla="*/ 13 h 49"/>
                    <a:gd name="T18" fmla="*/ 39 w 61"/>
                    <a:gd name="T19" fmla="*/ 19 h 49"/>
                    <a:gd name="T20" fmla="*/ 39 w 61"/>
                    <a:gd name="T21" fmla="*/ 22 h 49"/>
                    <a:gd name="T22" fmla="*/ 45 w 61"/>
                    <a:gd name="T23" fmla="*/ 28 h 49"/>
                    <a:gd name="T24" fmla="*/ 39 w 61"/>
                    <a:gd name="T25" fmla="*/ 33 h 49"/>
                    <a:gd name="T26" fmla="*/ 39 w 61"/>
                    <a:gd name="T27" fmla="*/ 49 h 49"/>
                    <a:gd name="T28" fmla="*/ 48 w 61"/>
                    <a:gd name="T29" fmla="*/ 49 h 49"/>
                    <a:gd name="T30" fmla="*/ 39 w 61"/>
                    <a:gd name="T31" fmla="*/ 0 h 49"/>
                    <a:gd name="T32" fmla="*/ 22 w 61"/>
                    <a:gd name="T33" fmla="*/ 0 h 49"/>
                    <a:gd name="T34" fmla="*/ 22 w 61"/>
                    <a:gd name="T35" fmla="*/ 8 h 49"/>
                    <a:gd name="T36" fmla="*/ 22 w 61"/>
                    <a:gd name="T37" fmla="*/ 8 h 49"/>
                    <a:gd name="T38" fmla="*/ 22 w 61"/>
                    <a:gd name="T39" fmla="*/ 8 h 49"/>
                    <a:gd name="T40" fmla="*/ 27 w 61"/>
                    <a:gd name="T41" fmla="*/ 13 h 49"/>
                    <a:gd name="T42" fmla="*/ 22 w 61"/>
                    <a:gd name="T43" fmla="*/ 19 h 49"/>
                    <a:gd name="T44" fmla="*/ 22 w 61"/>
                    <a:gd name="T45" fmla="*/ 19 h 49"/>
                    <a:gd name="T46" fmla="*/ 22 w 61"/>
                    <a:gd name="T47" fmla="*/ 22 h 49"/>
                    <a:gd name="T48" fmla="*/ 22 w 61"/>
                    <a:gd name="T49" fmla="*/ 22 h 49"/>
                    <a:gd name="T50" fmla="*/ 22 w 61"/>
                    <a:gd name="T51" fmla="*/ 22 h 49"/>
                    <a:gd name="T52" fmla="*/ 27 w 61"/>
                    <a:gd name="T53" fmla="*/ 28 h 49"/>
                    <a:gd name="T54" fmla="*/ 22 w 61"/>
                    <a:gd name="T55" fmla="*/ 33 h 49"/>
                    <a:gd name="T56" fmla="*/ 22 w 61"/>
                    <a:gd name="T57" fmla="*/ 33 h 49"/>
                    <a:gd name="T58" fmla="*/ 22 w 61"/>
                    <a:gd name="T59" fmla="*/ 49 h 49"/>
                    <a:gd name="T60" fmla="*/ 39 w 61"/>
                    <a:gd name="T61" fmla="*/ 49 h 49"/>
                    <a:gd name="T62" fmla="*/ 39 w 61"/>
                    <a:gd name="T63" fmla="*/ 33 h 49"/>
                    <a:gd name="T64" fmla="*/ 39 w 61"/>
                    <a:gd name="T65" fmla="*/ 33 h 49"/>
                    <a:gd name="T66" fmla="*/ 34 w 61"/>
                    <a:gd name="T67" fmla="*/ 28 h 49"/>
                    <a:gd name="T68" fmla="*/ 39 w 61"/>
                    <a:gd name="T69" fmla="*/ 22 h 49"/>
                    <a:gd name="T70" fmla="*/ 39 w 61"/>
                    <a:gd name="T71" fmla="*/ 22 h 49"/>
                    <a:gd name="T72" fmla="*/ 39 w 61"/>
                    <a:gd name="T73" fmla="*/ 22 h 49"/>
                    <a:gd name="T74" fmla="*/ 39 w 61"/>
                    <a:gd name="T75" fmla="*/ 19 h 49"/>
                    <a:gd name="T76" fmla="*/ 39 w 61"/>
                    <a:gd name="T77" fmla="*/ 19 h 49"/>
                    <a:gd name="T78" fmla="*/ 34 w 61"/>
                    <a:gd name="T79" fmla="*/ 13 h 49"/>
                    <a:gd name="T80" fmla="*/ 39 w 61"/>
                    <a:gd name="T81" fmla="*/ 8 h 49"/>
                    <a:gd name="T82" fmla="*/ 39 w 61"/>
                    <a:gd name="T83" fmla="*/ 8 h 49"/>
                    <a:gd name="T84" fmla="*/ 39 w 61"/>
                    <a:gd name="T85" fmla="*/ 8 h 49"/>
                    <a:gd name="T86" fmla="*/ 39 w 61"/>
                    <a:gd name="T87" fmla="*/ 0 h 49"/>
                    <a:gd name="T88" fmla="*/ 22 w 61"/>
                    <a:gd name="T89" fmla="*/ 0 h 49"/>
                    <a:gd name="T90" fmla="*/ 6 w 61"/>
                    <a:gd name="T91" fmla="*/ 0 h 49"/>
                    <a:gd name="T92" fmla="*/ 0 w 61"/>
                    <a:gd name="T93" fmla="*/ 6 h 49"/>
                    <a:gd name="T94" fmla="*/ 0 w 61"/>
                    <a:gd name="T95" fmla="*/ 24 h 49"/>
                    <a:gd name="T96" fmla="*/ 5 w 61"/>
                    <a:gd name="T97" fmla="*/ 24 h 49"/>
                    <a:gd name="T98" fmla="*/ 13 w 61"/>
                    <a:gd name="T99" fmla="*/ 32 h 49"/>
                    <a:gd name="T100" fmla="*/ 13 w 61"/>
                    <a:gd name="T101" fmla="*/ 49 h 49"/>
                    <a:gd name="T102" fmla="*/ 22 w 61"/>
                    <a:gd name="T103" fmla="*/ 49 h 49"/>
                    <a:gd name="T104" fmla="*/ 22 w 61"/>
                    <a:gd name="T105" fmla="*/ 33 h 49"/>
                    <a:gd name="T106" fmla="*/ 16 w 61"/>
                    <a:gd name="T107" fmla="*/ 28 h 49"/>
                    <a:gd name="T108" fmla="*/ 22 w 61"/>
                    <a:gd name="T109" fmla="*/ 22 h 49"/>
                    <a:gd name="T110" fmla="*/ 22 w 61"/>
                    <a:gd name="T111" fmla="*/ 19 h 49"/>
                    <a:gd name="T112" fmla="*/ 16 w 61"/>
                    <a:gd name="T113" fmla="*/ 13 h 49"/>
                    <a:gd name="T114" fmla="*/ 22 w 61"/>
                    <a:gd name="T115" fmla="*/ 8 h 49"/>
                    <a:gd name="T116" fmla="*/ 22 w 61"/>
                    <a:gd name="T1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 h="49">
                      <a:moveTo>
                        <a:pt x="48" y="49"/>
                      </a:moveTo>
                      <a:cubicBezTo>
                        <a:pt x="48" y="32"/>
                        <a:pt x="48" y="32"/>
                        <a:pt x="48" y="32"/>
                      </a:cubicBezTo>
                      <a:cubicBezTo>
                        <a:pt x="48" y="27"/>
                        <a:pt x="51" y="24"/>
                        <a:pt x="56" y="24"/>
                      </a:cubicBezTo>
                      <a:cubicBezTo>
                        <a:pt x="61" y="24"/>
                        <a:pt x="61" y="24"/>
                        <a:pt x="61" y="24"/>
                      </a:cubicBezTo>
                      <a:cubicBezTo>
                        <a:pt x="61" y="6"/>
                        <a:pt x="61" y="6"/>
                        <a:pt x="61" y="6"/>
                      </a:cubicBezTo>
                      <a:cubicBezTo>
                        <a:pt x="61" y="3"/>
                        <a:pt x="58" y="0"/>
                        <a:pt x="54" y="0"/>
                      </a:cubicBezTo>
                      <a:cubicBezTo>
                        <a:pt x="39" y="0"/>
                        <a:pt x="39" y="0"/>
                        <a:pt x="39" y="0"/>
                      </a:cubicBezTo>
                      <a:cubicBezTo>
                        <a:pt x="39" y="8"/>
                        <a:pt x="39" y="8"/>
                        <a:pt x="39" y="8"/>
                      </a:cubicBezTo>
                      <a:cubicBezTo>
                        <a:pt x="42" y="8"/>
                        <a:pt x="45" y="10"/>
                        <a:pt x="45" y="13"/>
                      </a:cubicBezTo>
                      <a:cubicBezTo>
                        <a:pt x="45" y="16"/>
                        <a:pt x="42" y="19"/>
                        <a:pt x="39" y="19"/>
                      </a:cubicBezTo>
                      <a:cubicBezTo>
                        <a:pt x="39" y="22"/>
                        <a:pt x="39" y="22"/>
                        <a:pt x="39" y="22"/>
                      </a:cubicBezTo>
                      <a:cubicBezTo>
                        <a:pt x="42" y="22"/>
                        <a:pt x="45" y="25"/>
                        <a:pt x="45" y="28"/>
                      </a:cubicBezTo>
                      <a:cubicBezTo>
                        <a:pt x="45" y="31"/>
                        <a:pt x="42" y="33"/>
                        <a:pt x="39" y="33"/>
                      </a:cubicBezTo>
                      <a:cubicBezTo>
                        <a:pt x="39" y="49"/>
                        <a:pt x="39" y="49"/>
                        <a:pt x="39" y="49"/>
                      </a:cubicBezTo>
                      <a:lnTo>
                        <a:pt x="48" y="49"/>
                      </a:lnTo>
                      <a:close/>
                      <a:moveTo>
                        <a:pt x="39" y="0"/>
                      </a:moveTo>
                      <a:cubicBezTo>
                        <a:pt x="22" y="0"/>
                        <a:pt x="22" y="0"/>
                        <a:pt x="22" y="0"/>
                      </a:cubicBezTo>
                      <a:cubicBezTo>
                        <a:pt x="22" y="8"/>
                        <a:pt x="22" y="8"/>
                        <a:pt x="22" y="8"/>
                      </a:cubicBezTo>
                      <a:cubicBezTo>
                        <a:pt x="22" y="8"/>
                        <a:pt x="22" y="8"/>
                        <a:pt x="22" y="8"/>
                      </a:cubicBezTo>
                      <a:cubicBezTo>
                        <a:pt x="22" y="8"/>
                        <a:pt x="22" y="8"/>
                        <a:pt x="22" y="8"/>
                      </a:cubicBezTo>
                      <a:cubicBezTo>
                        <a:pt x="25" y="8"/>
                        <a:pt x="27" y="10"/>
                        <a:pt x="27" y="13"/>
                      </a:cubicBezTo>
                      <a:cubicBezTo>
                        <a:pt x="27" y="16"/>
                        <a:pt x="25" y="19"/>
                        <a:pt x="22" y="19"/>
                      </a:cubicBezTo>
                      <a:cubicBezTo>
                        <a:pt x="22" y="19"/>
                        <a:pt x="22" y="19"/>
                        <a:pt x="22" y="19"/>
                      </a:cubicBezTo>
                      <a:cubicBezTo>
                        <a:pt x="22" y="22"/>
                        <a:pt x="22" y="22"/>
                        <a:pt x="22" y="22"/>
                      </a:cubicBezTo>
                      <a:cubicBezTo>
                        <a:pt x="22" y="22"/>
                        <a:pt x="22" y="22"/>
                        <a:pt x="22" y="22"/>
                      </a:cubicBezTo>
                      <a:cubicBezTo>
                        <a:pt x="22" y="22"/>
                        <a:pt x="22" y="22"/>
                        <a:pt x="22" y="22"/>
                      </a:cubicBezTo>
                      <a:cubicBezTo>
                        <a:pt x="25" y="22"/>
                        <a:pt x="27" y="25"/>
                        <a:pt x="27" y="28"/>
                      </a:cubicBezTo>
                      <a:cubicBezTo>
                        <a:pt x="27" y="31"/>
                        <a:pt x="25" y="33"/>
                        <a:pt x="22" y="33"/>
                      </a:cubicBezTo>
                      <a:cubicBezTo>
                        <a:pt x="22" y="33"/>
                        <a:pt x="22" y="33"/>
                        <a:pt x="22" y="33"/>
                      </a:cubicBezTo>
                      <a:cubicBezTo>
                        <a:pt x="22" y="49"/>
                        <a:pt x="22" y="49"/>
                        <a:pt x="22" y="49"/>
                      </a:cubicBezTo>
                      <a:cubicBezTo>
                        <a:pt x="39" y="49"/>
                        <a:pt x="39" y="49"/>
                        <a:pt x="39" y="49"/>
                      </a:cubicBezTo>
                      <a:cubicBezTo>
                        <a:pt x="39" y="33"/>
                        <a:pt x="39" y="33"/>
                        <a:pt x="39" y="33"/>
                      </a:cubicBezTo>
                      <a:cubicBezTo>
                        <a:pt x="39" y="33"/>
                        <a:pt x="39" y="33"/>
                        <a:pt x="39" y="33"/>
                      </a:cubicBezTo>
                      <a:cubicBezTo>
                        <a:pt x="36" y="33"/>
                        <a:pt x="34" y="31"/>
                        <a:pt x="34" y="28"/>
                      </a:cubicBezTo>
                      <a:cubicBezTo>
                        <a:pt x="34" y="25"/>
                        <a:pt x="36" y="22"/>
                        <a:pt x="39" y="22"/>
                      </a:cubicBezTo>
                      <a:cubicBezTo>
                        <a:pt x="39" y="22"/>
                        <a:pt x="39" y="22"/>
                        <a:pt x="39" y="22"/>
                      </a:cubicBezTo>
                      <a:cubicBezTo>
                        <a:pt x="39" y="22"/>
                        <a:pt x="39" y="22"/>
                        <a:pt x="39" y="22"/>
                      </a:cubicBezTo>
                      <a:cubicBezTo>
                        <a:pt x="39" y="19"/>
                        <a:pt x="39" y="19"/>
                        <a:pt x="39" y="19"/>
                      </a:cubicBezTo>
                      <a:cubicBezTo>
                        <a:pt x="39" y="19"/>
                        <a:pt x="39" y="19"/>
                        <a:pt x="39" y="19"/>
                      </a:cubicBezTo>
                      <a:cubicBezTo>
                        <a:pt x="36" y="19"/>
                        <a:pt x="34" y="16"/>
                        <a:pt x="34" y="13"/>
                      </a:cubicBezTo>
                      <a:cubicBezTo>
                        <a:pt x="34" y="10"/>
                        <a:pt x="36" y="8"/>
                        <a:pt x="39" y="8"/>
                      </a:cubicBezTo>
                      <a:cubicBezTo>
                        <a:pt x="39" y="8"/>
                        <a:pt x="39" y="8"/>
                        <a:pt x="39" y="8"/>
                      </a:cubicBezTo>
                      <a:cubicBezTo>
                        <a:pt x="39" y="8"/>
                        <a:pt x="39" y="8"/>
                        <a:pt x="39" y="8"/>
                      </a:cubicBezTo>
                      <a:lnTo>
                        <a:pt x="39" y="0"/>
                      </a:lnTo>
                      <a:close/>
                      <a:moveTo>
                        <a:pt x="22" y="0"/>
                      </a:moveTo>
                      <a:cubicBezTo>
                        <a:pt x="6" y="0"/>
                        <a:pt x="6" y="0"/>
                        <a:pt x="6" y="0"/>
                      </a:cubicBezTo>
                      <a:cubicBezTo>
                        <a:pt x="3" y="0"/>
                        <a:pt x="0" y="3"/>
                        <a:pt x="0" y="6"/>
                      </a:cubicBezTo>
                      <a:cubicBezTo>
                        <a:pt x="0" y="24"/>
                        <a:pt x="0" y="24"/>
                        <a:pt x="0" y="24"/>
                      </a:cubicBezTo>
                      <a:cubicBezTo>
                        <a:pt x="5" y="24"/>
                        <a:pt x="5" y="24"/>
                        <a:pt x="5" y="24"/>
                      </a:cubicBezTo>
                      <a:cubicBezTo>
                        <a:pt x="10" y="24"/>
                        <a:pt x="13" y="27"/>
                        <a:pt x="13" y="32"/>
                      </a:cubicBezTo>
                      <a:cubicBezTo>
                        <a:pt x="13" y="49"/>
                        <a:pt x="13" y="49"/>
                        <a:pt x="13" y="49"/>
                      </a:cubicBezTo>
                      <a:cubicBezTo>
                        <a:pt x="22" y="49"/>
                        <a:pt x="22" y="49"/>
                        <a:pt x="22" y="49"/>
                      </a:cubicBezTo>
                      <a:cubicBezTo>
                        <a:pt x="22" y="33"/>
                        <a:pt x="22" y="33"/>
                        <a:pt x="22" y="33"/>
                      </a:cubicBezTo>
                      <a:cubicBezTo>
                        <a:pt x="19" y="33"/>
                        <a:pt x="16" y="31"/>
                        <a:pt x="16" y="28"/>
                      </a:cubicBezTo>
                      <a:cubicBezTo>
                        <a:pt x="16" y="25"/>
                        <a:pt x="19" y="22"/>
                        <a:pt x="22" y="22"/>
                      </a:cubicBezTo>
                      <a:cubicBezTo>
                        <a:pt x="22" y="19"/>
                        <a:pt x="22" y="19"/>
                        <a:pt x="22" y="19"/>
                      </a:cubicBezTo>
                      <a:cubicBezTo>
                        <a:pt x="19" y="19"/>
                        <a:pt x="16" y="16"/>
                        <a:pt x="16" y="13"/>
                      </a:cubicBezTo>
                      <a:cubicBezTo>
                        <a:pt x="16" y="10"/>
                        <a:pt x="19" y="8"/>
                        <a:pt x="22" y="8"/>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6" name="Freeform: Shape 164">
                  <a:extLst>
                    <a:ext uri="{FF2B5EF4-FFF2-40B4-BE49-F238E27FC236}">
                      <a16:creationId xmlns:a16="http://schemas.microsoft.com/office/drawing/2014/main" id="{6C404048-F917-F9AD-9D38-3C913797D8E4}"/>
                    </a:ext>
                  </a:extLst>
                </p:cNvPr>
                <p:cNvSpPr>
                  <a:spLocks noGrp="1" noRot="1" noMove="1" noResize="1" noEditPoints="1" noAdjustHandles="1" noChangeArrowheads="1" noChangeShapeType="1"/>
                </p:cNvSpPr>
                <p:nvPr/>
              </p:nvSpPr>
              <p:spPr bwMode="auto">
                <a:xfrm>
                  <a:off x="6203932" y="2412135"/>
                  <a:ext cx="366398" cy="193615"/>
                </a:xfrm>
                <a:custGeom>
                  <a:avLst/>
                  <a:gdLst>
                    <a:gd name="T0" fmla="*/ 78 w 83"/>
                    <a:gd name="T1" fmla="*/ 0 h 44"/>
                    <a:gd name="T2" fmla="*/ 72 w 83"/>
                    <a:gd name="T3" fmla="*/ 0 h 44"/>
                    <a:gd name="T4" fmla="*/ 67 w 83"/>
                    <a:gd name="T5" fmla="*/ 0 h 44"/>
                    <a:gd name="T6" fmla="*/ 61 w 83"/>
                    <a:gd name="T7" fmla="*/ 5 h 44"/>
                    <a:gd name="T8" fmla="*/ 61 w 83"/>
                    <a:gd name="T9" fmla="*/ 24 h 44"/>
                    <a:gd name="T10" fmla="*/ 21 w 83"/>
                    <a:gd name="T11" fmla="*/ 24 h 44"/>
                    <a:gd name="T12" fmla="*/ 21 w 83"/>
                    <a:gd name="T13" fmla="*/ 5 h 44"/>
                    <a:gd name="T14" fmla="*/ 16 w 83"/>
                    <a:gd name="T15" fmla="*/ 0 h 44"/>
                    <a:gd name="T16" fmla="*/ 11 w 83"/>
                    <a:gd name="T17" fmla="*/ 0 h 44"/>
                    <a:gd name="T18" fmla="*/ 6 w 83"/>
                    <a:gd name="T19" fmla="*/ 0 h 44"/>
                    <a:gd name="T20" fmla="*/ 0 w 83"/>
                    <a:gd name="T21" fmla="*/ 5 h 44"/>
                    <a:gd name="T22" fmla="*/ 0 w 83"/>
                    <a:gd name="T23" fmla="*/ 33 h 44"/>
                    <a:gd name="T24" fmla="*/ 8 w 83"/>
                    <a:gd name="T25" fmla="*/ 41 h 44"/>
                    <a:gd name="T26" fmla="*/ 8 w 83"/>
                    <a:gd name="T27" fmla="*/ 41 h 44"/>
                    <a:gd name="T28" fmla="*/ 9 w 83"/>
                    <a:gd name="T29" fmla="*/ 43 h 44"/>
                    <a:gd name="T30" fmla="*/ 11 w 83"/>
                    <a:gd name="T31" fmla="*/ 44 h 44"/>
                    <a:gd name="T32" fmla="*/ 13 w 83"/>
                    <a:gd name="T33" fmla="*/ 44 h 44"/>
                    <a:gd name="T34" fmla="*/ 15 w 83"/>
                    <a:gd name="T35" fmla="*/ 43 h 44"/>
                    <a:gd name="T36" fmla="*/ 16 w 83"/>
                    <a:gd name="T37" fmla="*/ 41 h 44"/>
                    <a:gd name="T38" fmla="*/ 16 w 83"/>
                    <a:gd name="T39" fmla="*/ 41 h 44"/>
                    <a:gd name="T40" fmla="*/ 67 w 83"/>
                    <a:gd name="T41" fmla="*/ 41 h 44"/>
                    <a:gd name="T42" fmla="*/ 67 w 83"/>
                    <a:gd name="T43" fmla="*/ 41 h 44"/>
                    <a:gd name="T44" fmla="*/ 68 w 83"/>
                    <a:gd name="T45" fmla="*/ 43 h 44"/>
                    <a:gd name="T46" fmla="*/ 70 w 83"/>
                    <a:gd name="T47" fmla="*/ 44 h 44"/>
                    <a:gd name="T48" fmla="*/ 72 w 83"/>
                    <a:gd name="T49" fmla="*/ 44 h 44"/>
                    <a:gd name="T50" fmla="*/ 74 w 83"/>
                    <a:gd name="T51" fmla="*/ 43 h 44"/>
                    <a:gd name="T52" fmla="*/ 75 w 83"/>
                    <a:gd name="T53" fmla="*/ 41 h 44"/>
                    <a:gd name="T54" fmla="*/ 75 w 83"/>
                    <a:gd name="T55" fmla="*/ 41 h 44"/>
                    <a:gd name="T56" fmla="*/ 78 w 83"/>
                    <a:gd name="T57" fmla="*/ 41 h 44"/>
                    <a:gd name="T58" fmla="*/ 83 w 83"/>
                    <a:gd name="T59" fmla="*/ 33 h 44"/>
                    <a:gd name="T60" fmla="*/ 83 w 83"/>
                    <a:gd name="T61" fmla="*/ 5 h 44"/>
                    <a:gd name="T62" fmla="*/ 78 w 83"/>
                    <a:gd name="T6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44">
                      <a:moveTo>
                        <a:pt x="78" y="0"/>
                      </a:moveTo>
                      <a:cubicBezTo>
                        <a:pt x="72" y="0"/>
                        <a:pt x="72" y="0"/>
                        <a:pt x="72" y="0"/>
                      </a:cubicBezTo>
                      <a:cubicBezTo>
                        <a:pt x="67" y="0"/>
                        <a:pt x="67" y="0"/>
                        <a:pt x="67" y="0"/>
                      </a:cubicBezTo>
                      <a:cubicBezTo>
                        <a:pt x="64" y="0"/>
                        <a:pt x="61" y="1"/>
                        <a:pt x="61" y="5"/>
                      </a:cubicBezTo>
                      <a:cubicBezTo>
                        <a:pt x="61" y="24"/>
                        <a:pt x="61" y="24"/>
                        <a:pt x="61" y="24"/>
                      </a:cubicBezTo>
                      <a:cubicBezTo>
                        <a:pt x="21" y="24"/>
                        <a:pt x="21" y="24"/>
                        <a:pt x="21" y="24"/>
                      </a:cubicBezTo>
                      <a:cubicBezTo>
                        <a:pt x="21" y="5"/>
                        <a:pt x="21" y="5"/>
                        <a:pt x="21" y="5"/>
                      </a:cubicBezTo>
                      <a:cubicBezTo>
                        <a:pt x="21" y="1"/>
                        <a:pt x="20" y="0"/>
                        <a:pt x="16" y="0"/>
                      </a:cubicBezTo>
                      <a:cubicBezTo>
                        <a:pt x="11" y="0"/>
                        <a:pt x="11" y="0"/>
                        <a:pt x="11" y="0"/>
                      </a:cubicBezTo>
                      <a:cubicBezTo>
                        <a:pt x="6" y="0"/>
                        <a:pt x="6" y="0"/>
                        <a:pt x="6" y="0"/>
                      </a:cubicBezTo>
                      <a:cubicBezTo>
                        <a:pt x="2" y="0"/>
                        <a:pt x="0" y="1"/>
                        <a:pt x="0" y="5"/>
                      </a:cubicBezTo>
                      <a:cubicBezTo>
                        <a:pt x="0" y="33"/>
                        <a:pt x="0" y="33"/>
                        <a:pt x="0" y="33"/>
                      </a:cubicBezTo>
                      <a:cubicBezTo>
                        <a:pt x="0" y="36"/>
                        <a:pt x="4" y="41"/>
                        <a:pt x="8" y="41"/>
                      </a:cubicBezTo>
                      <a:cubicBezTo>
                        <a:pt x="8" y="41"/>
                        <a:pt x="8" y="41"/>
                        <a:pt x="8" y="41"/>
                      </a:cubicBezTo>
                      <a:cubicBezTo>
                        <a:pt x="8" y="42"/>
                        <a:pt x="8" y="42"/>
                        <a:pt x="9" y="43"/>
                      </a:cubicBezTo>
                      <a:cubicBezTo>
                        <a:pt x="9" y="44"/>
                        <a:pt x="10" y="44"/>
                        <a:pt x="11" y="44"/>
                      </a:cubicBezTo>
                      <a:cubicBezTo>
                        <a:pt x="13" y="44"/>
                        <a:pt x="13" y="44"/>
                        <a:pt x="13" y="44"/>
                      </a:cubicBezTo>
                      <a:cubicBezTo>
                        <a:pt x="14" y="44"/>
                        <a:pt x="15" y="44"/>
                        <a:pt x="15" y="43"/>
                      </a:cubicBezTo>
                      <a:cubicBezTo>
                        <a:pt x="16" y="42"/>
                        <a:pt x="16" y="42"/>
                        <a:pt x="16" y="41"/>
                      </a:cubicBezTo>
                      <a:cubicBezTo>
                        <a:pt x="16" y="41"/>
                        <a:pt x="16" y="41"/>
                        <a:pt x="16" y="41"/>
                      </a:cubicBezTo>
                      <a:cubicBezTo>
                        <a:pt x="67" y="41"/>
                        <a:pt x="67" y="41"/>
                        <a:pt x="67" y="41"/>
                      </a:cubicBezTo>
                      <a:cubicBezTo>
                        <a:pt x="67" y="41"/>
                        <a:pt x="67" y="41"/>
                        <a:pt x="67" y="41"/>
                      </a:cubicBezTo>
                      <a:cubicBezTo>
                        <a:pt x="67" y="42"/>
                        <a:pt x="67" y="42"/>
                        <a:pt x="68" y="43"/>
                      </a:cubicBezTo>
                      <a:cubicBezTo>
                        <a:pt x="68" y="44"/>
                        <a:pt x="69" y="44"/>
                        <a:pt x="70" y="44"/>
                      </a:cubicBezTo>
                      <a:cubicBezTo>
                        <a:pt x="72" y="44"/>
                        <a:pt x="72" y="44"/>
                        <a:pt x="72" y="44"/>
                      </a:cubicBezTo>
                      <a:cubicBezTo>
                        <a:pt x="73" y="44"/>
                        <a:pt x="74" y="44"/>
                        <a:pt x="74" y="43"/>
                      </a:cubicBezTo>
                      <a:cubicBezTo>
                        <a:pt x="75" y="42"/>
                        <a:pt x="75" y="42"/>
                        <a:pt x="75" y="41"/>
                      </a:cubicBezTo>
                      <a:cubicBezTo>
                        <a:pt x="75" y="41"/>
                        <a:pt x="75" y="41"/>
                        <a:pt x="75" y="41"/>
                      </a:cubicBezTo>
                      <a:cubicBezTo>
                        <a:pt x="78" y="41"/>
                        <a:pt x="78" y="41"/>
                        <a:pt x="78" y="41"/>
                      </a:cubicBezTo>
                      <a:cubicBezTo>
                        <a:pt x="81" y="41"/>
                        <a:pt x="83" y="36"/>
                        <a:pt x="83" y="33"/>
                      </a:cubicBezTo>
                      <a:cubicBezTo>
                        <a:pt x="83" y="5"/>
                        <a:pt x="83" y="5"/>
                        <a:pt x="83" y="5"/>
                      </a:cubicBezTo>
                      <a:cubicBezTo>
                        <a:pt x="83" y="1"/>
                        <a:pt x="81" y="0"/>
                        <a:pt x="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7" name="Oval 165">
                  <a:extLst>
                    <a:ext uri="{FF2B5EF4-FFF2-40B4-BE49-F238E27FC236}">
                      <a16:creationId xmlns:a16="http://schemas.microsoft.com/office/drawing/2014/main" id="{1E9574A4-7193-0C74-B19A-C19086A0DA2A}"/>
                    </a:ext>
                  </a:extLst>
                </p:cNvPr>
                <p:cNvSpPr>
                  <a:spLocks noGrp="1" noRot="1" noMove="1" noResize="1" noEditPoints="1" noAdjustHandles="1" noChangeArrowheads="1" noChangeShapeType="1"/>
                </p:cNvSpPr>
                <p:nvPr/>
              </p:nvSpPr>
              <p:spPr bwMode="auto">
                <a:xfrm>
                  <a:off x="6331375" y="2336159"/>
                  <a:ext cx="31861" cy="269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8" name="Oval 166">
                  <a:extLst>
                    <a:ext uri="{FF2B5EF4-FFF2-40B4-BE49-F238E27FC236}">
                      <a16:creationId xmlns:a16="http://schemas.microsoft.com/office/drawing/2014/main" id="{93967895-F8C2-125D-D2BA-1C2E97479AF4}"/>
                    </a:ext>
                  </a:extLst>
                </p:cNvPr>
                <p:cNvSpPr>
                  <a:spLocks noGrp="1" noRot="1" noMove="1" noResize="1" noEditPoints="1" noAdjustHandles="1" noChangeArrowheads="1" noChangeShapeType="1"/>
                </p:cNvSpPr>
                <p:nvPr/>
              </p:nvSpPr>
              <p:spPr bwMode="auto">
                <a:xfrm>
                  <a:off x="6411026" y="2336159"/>
                  <a:ext cx="30635" cy="269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9" name="Oval 167">
                  <a:extLst>
                    <a:ext uri="{FF2B5EF4-FFF2-40B4-BE49-F238E27FC236}">
                      <a16:creationId xmlns:a16="http://schemas.microsoft.com/office/drawing/2014/main" id="{22EE5956-30D3-1A63-3F38-2A01F8683BB3}"/>
                    </a:ext>
                  </a:extLst>
                </p:cNvPr>
                <p:cNvSpPr>
                  <a:spLocks noGrp="1" noRot="1" noMove="1" noResize="1" noEditPoints="1" noAdjustHandles="1" noChangeArrowheads="1" noChangeShapeType="1"/>
                </p:cNvSpPr>
                <p:nvPr/>
              </p:nvSpPr>
              <p:spPr bwMode="auto">
                <a:xfrm>
                  <a:off x="6331375" y="2398655"/>
                  <a:ext cx="31861" cy="306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0" name="Oval 168">
                  <a:extLst>
                    <a:ext uri="{FF2B5EF4-FFF2-40B4-BE49-F238E27FC236}">
                      <a16:creationId xmlns:a16="http://schemas.microsoft.com/office/drawing/2014/main" id="{87AD1994-28E4-DACF-ADDA-1C9703D566E4}"/>
                    </a:ext>
                  </a:extLst>
                </p:cNvPr>
                <p:cNvSpPr>
                  <a:spLocks noGrp="1" noRot="1" noMove="1" noResize="1" noEditPoints="1" noAdjustHandles="1" noChangeArrowheads="1" noChangeShapeType="1"/>
                </p:cNvSpPr>
                <p:nvPr/>
              </p:nvSpPr>
              <p:spPr bwMode="auto">
                <a:xfrm>
                  <a:off x="6411026" y="2398655"/>
                  <a:ext cx="30635" cy="306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1" name="Freeform: Shape 169">
                  <a:extLst>
                    <a:ext uri="{FF2B5EF4-FFF2-40B4-BE49-F238E27FC236}">
                      <a16:creationId xmlns:a16="http://schemas.microsoft.com/office/drawing/2014/main" id="{79E8B667-69D0-EA54-F82E-3BE9E8EC08DC}"/>
                    </a:ext>
                  </a:extLst>
                </p:cNvPr>
                <p:cNvSpPr>
                  <a:spLocks noGrp="1" noRot="1" noMove="1" noResize="1" noEditPoints="1" noAdjustHandles="1" noChangeArrowheads="1" noChangeShapeType="1"/>
                </p:cNvSpPr>
                <p:nvPr/>
              </p:nvSpPr>
              <p:spPr bwMode="auto">
                <a:xfrm>
                  <a:off x="3514151" y="808069"/>
                  <a:ext cx="384780" cy="322284"/>
                </a:xfrm>
                <a:custGeom>
                  <a:avLst/>
                  <a:gdLst>
                    <a:gd name="T0" fmla="*/ 58 w 87"/>
                    <a:gd name="T1" fmla="*/ 0 h 73"/>
                    <a:gd name="T2" fmla="*/ 31 w 87"/>
                    <a:gd name="T3" fmla="*/ 0 h 73"/>
                    <a:gd name="T4" fmla="*/ 0 w 87"/>
                    <a:gd name="T5" fmla="*/ 26 h 73"/>
                    <a:gd name="T6" fmla="*/ 9 w 87"/>
                    <a:gd name="T7" fmla="*/ 38 h 73"/>
                    <a:gd name="T8" fmla="*/ 20 w 87"/>
                    <a:gd name="T9" fmla="*/ 27 h 73"/>
                    <a:gd name="T10" fmla="*/ 20 w 87"/>
                    <a:gd name="T11" fmla="*/ 73 h 73"/>
                    <a:gd name="T12" fmla="*/ 44 w 87"/>
                    <a:gd name="T13" fmla="*/ 73 h 73"/>
                    <a:gd name="T14" fmla="*/ 68 w 87"/>
                    <a:gd name="T15" fmla="*/ 73 h 73"/>
                    <a:gd name="T16" fmla="*/ 67 w 87"/>
                    <a:gd name="T17" fmla="*/ 27 h 73"/>
                    <a:gd name="T18" fmla="*/ 79 w 87"/>
                    <a:gd name="T19" fmla="*/ 38 h 73"/>
                    <a:gd name="T20" fmla="*/ 87 w 87"/>
                    <a:gd name="T21" fmla="*/ 26 h 73"/>
                    <a:gd name="T22" fmla="*/ 58 w 87"/>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73">
                      <a:moveTo>
                        <a:pt x="58" y="0"/>
                      </a:moveTo>
                      <a:cubicBezTo>
                        <a:pt x="53" y="8"/>
                        <a:pt x="36" y="8"/>
                        <a:pt x="31" y="0"/>
                      </a:cubicBezTo>
                      <a:cubicBezTo>
                        <a:pt x="31" y="0"/>
                        <a:pt x="5" y="15"/>
                        <a:pt x="0" y="26"/>
                      </a:cubicBezTo>
                      <a:cubicBezTo>
                        <a:pt x="9" y="38"/>
                        <a:pt x="9" y="38"/>
                        <a:pt x="9" y="38"/>
                      </a:cubicBezTo>
                      <a:cubicBezTo>
                        <a:pt x="9" y="38"/>
                        <a:pt x="16" y="30"/>
                        <a:pt x="20" y="27"/>
                      </a:cubicBezTo>
                      <a:cubicBezTo>
                        <a:pt x="20" y="73"/>
                        <a:pt x="20" y="73"/>
                        <a:pt x="20" y="73"/>
                      </a:cubicBezTo>
                      <a:cubicBezTo>
                        <a:pt x="44" y="73"/>
                        <a:pt x="44" y="73"/>
                        <a:pt x="44" y="73"/>
                      </a:cubicBezTo>
                      <a:cubicBezTo>
                        <a:pt x="68" y="73"/>
                        <a:pt x="68" y="73"/>
                        <a:pt x="68" y="73"/>
                      </a:cubicBezTo>
                      <a:cubicBezTo>
                        <a:pt x="67" y="27"/>
                        <a:pt x="67" y="27"/>
                        <a:pt x="67" y="27"/>
                      </a:cubicBezTo>
                      <a:cubicBezTo>
                        <a:pt x="71" y="30"/>
                        <a:pt x="79" y="38"/>
                        <a:pt x="79" y="38"/>
                      </a:cubicBezTo>
                      <a:cubicBezTo>
                        <a:pt x="87" y="26"/>
                        <a:pt x="87" y="26"/>
                        <a:pt x="87" y="26"/>
                      </a:cubicBezTo>
                      <a:cubicBezTo>
                        <a:pt x="82" y="15"/>
                        <a:pt x="58" y="0"/>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2" name="Freeform: Shape 170">
                  <a:extLst>
                    <a:ext uri="{FF2B5EF4-FFF2-40B4-BE49-F238E27FC236}">
                      <a16:creationId xmlns:a16="http://schemas.microsoft.com/office/drawing/2014/main" id="{14915BF4-F902-6C4D-1927-C4C0C6213592}"/>
                    </a:ext>
                  </a:extLst>
                </p:cNvPr>
                <p:cNvSpPr>
                  <a:spLocks noGrp="1" noRot="1" noMove="1" noResize="1" noEditPoints="1" noAdjustHandles="1" noChangeArrowheads="1" noChangeShapeType="1"/>
                </p:cNvSpPr>
                <p:nvPr/>
              </p:nvSpPr>
              <p:spPr bwMode="auto">
                <a:xfrm>
                  <a:off x="3656299" y="795815"/>
                  <a:ext cx="110287" cy="30635"/>
                </a:xfrm>
                <a:custGeom>
                  <a:avLst/>
                  <a:gdLst>
                    <a:gd name="T0" fmla="*/ 13 w 25"/>
                    <a:gd name="T1" fmla="*/ 7 h 7"/>
                    <a:gd name="T2" fmla="*/ 24 w 25"/>
                    <a:gd name="T3" fmla="*/ 2 h 7"/>
                    <a:gd name="T4" fmla="*/ 24 w 25"/>
                    <a:gd name="T5" fmla="*/ 0 h 7"/>
                    <a:gd name="T6" fmla="*/ 22 w 25"/>
                    <a:gd name="T7" fmla="*/ 1 h 7"/>
                    <a:gd name="T8" fmla="*/ 13 w 25"/>
                    <a:gd name="T9" fmla="*/ 5 h 7"/>
                    <a:gd name="T10" fmla="*/ 3 w 25"/>
                    <a:gd name="T11" fmla="*/ 1 h 7"/>
                    <a:gd name="T12" fmla="*/ 1 w 25"/>
                    <a:gd name="T13" fmla="*/ 0 h 7"/>
                    <a:gd name="T14" fmla="*/ 1 w 25"/>
                    <a:gd name="T15" fmla="*/ 2 h 7"/>
                    <a:gd name="T16" fmla="*/ 13 w 25"/>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7">
                      <a:moveTo>
                        <a:pt x="13" y="7"/>
                      </a:moveTo>
                      <a:cubicBezTo>
                        <a:pt x="18" y="7"/>
                        <a:pt x="23" y="5"/>
                        <a:pt x="24" y="2"/>
                      </a:cubicBezTo>
                      <a:cubicBezTo>
                        <a:pt x="25" y="2"/>
                        <a:pt x="24" y="1"/>
                        <a:pt x="24" y="0"/>
                      </a:cubicBezTo>
                      <a:cubicBezTo>
                        <a:pt x="23" y="0"/>
                        <a:pt x="22" y="0"/>
                        <a:pt x="22" y="1"/>
                      </a:cubicBezTo>
                      <a:cubicBezTo>
                        <a:pt x="21" y="3"/>
                        <a:pt x="17" y="5"/>
                        <a:pt x="13" y="5"/>
                      </a:cubicBezTo>
                      <a:cubicBezTo>
                        <a:pt x="8" y="5"/>
                        <a:pt x="4" y="3"/>
                        <a:pt x="3" y="1"/>
                      </a:cubicBezTo>
                      <a:cubicBezTo>
                        <a:pt x="3" y="0"/>
                        <a:pt x="2" y="0"/>
                        <a:pt x="1" y="0"/>
                      </a:cubicBezTo>
                      <a:cubicBezTo>
                        <a:pt x="1" y="1"/>
                        <a:pt x="0" y="2"/>
                        <a:pt x="1" y="2"/>
                      </a:cubicBezTo>
                      <a:cubicBezTo>
                        <a:pt x="2" y="5"/>
                        <a:pt x="7" y="7"/>
                        <a:pt x="1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3" name="Freeform: Shape 171">
                  <a:extLst>
                    <a:ext uri="{FF2B5EF4-FFF2-40B4-BE49-F238E27FC236}">
                      <a16:creationId xmlns:a16="http://schemas.microsoft.com/office/drawing/2014/main" id="{05CFF423-68A0-9BD9-4274-213E26F151BC}"/>
                    </a:ext>
                  </a:extLst>
                </p:cNvPr>
                <p:cNvSpPr>
                  <a:spLocks noGrp="1" noRot="1" noMove="1" noResize="1" noEditPoints="1" noAdjustHandles="1" noChangeArrowheads="1" noChangeShapeType="1"/>
                </p:cNvSpPr>
                <p:nvPr/>
              </p:nvSpPr>
              <p:spPr bwMode="auto">
                <a:xfrm>
                  <a:off x="5859591" y="3626519"/>
                  <a:ext cx="322284" cy="335763"/>
                </a:xfrm>
                <a:custGeom>
                  <a:avLst/>
                  <a:gdLst>
                    <a:gd name="T0" fmla="*/ 56 w 73"/>
                    <a:gd name="T1" fmla="*/ 2 h 76"/>
                    <a:gd name="T2" fmla="*/ 51 w 73"/>
                    <a:gd name="T3" fmla="*/ 2 h 76"/>
                    <a:gd name="T4" fmla="*/ 50 w 73"/>
                    <a:gd name="T5" fmla="*/ 3 h 76"/>
                    <a:gd name="T6" fmla="*/ 44 w 73"/>
                    <a:gd name="T7" fmla="*/ 5 h 76"/>
                    <a:gd name="T8" fmla="*/ 17 w 73"/>
                    <a:gd name="T9" fmla="*/ 5 h 76"/>
                    <a:gd name="T10" fmla="*/ 13 w 73"/>
                    <a:gd name="T11" fmla="*/ 8 h 76"/>
                    <a:gd name="T12" fmla="*/ 1 w 73"/>
                    <a:gd name="T13" fmla="*/ 40 h 76"/>
                    <a:gd name="T14" fmla="*/ 7 w 73"/>
                    <a:gd name="T15" fmla="*/ 47 h 76"/>
                    <a:gd name="T16" fmla="*/ 29 w 73"/>
                    <a:gd name="T17" fmla="*/ 47 h 76"/>
                    <a:gd name="T18" fmla="*/ 28 w 73"/>
                    <a:gd name="T19" fmla="*/ 54 h 76"/>
                    <a:gd name="T20" fmla="*/ 24 w 73"/>
                    <a:gd name="T21" fmla="*/ 66 h 76"/>
                    <a:gd name="T22" fmla="*/ 26 w 73"/>
                    <a:gd name="T23" fmla="*/ 72 h 76"/>
                    <a:gd name="T24" fmla="*/ 34 w 73"/>
                    <a:gd name="T25" fmla="*/ 72 h 76"/>
                    <a:gd name="T26" fmla="*/ 41 w 73"/>
                    <a:gd name="T27" fmla="*/ 57 h 76"/>
                    <a:gd name="T28" fmla="*/ 55 w 73"/>
                    <a:gd name="T29" fmla="*/ 40 h 76"/>
                    <a:gd name="T30" fmla="*/ 57 w 73"/>
                    <a:gd name="T31" fmla="*/ 37 h 76"/>
                    <a:gd name="T32" fmla="*/ 72 w 73"/>
                    <a:gd name="T33" fmla="*/ 23 h 76"/>
                    <a:gd name="T34" fmla="*/ 72 w 73"/>
                    <a:gd name="T35" fmla="*/ 18 h 76"/>
                    <a:gd name="T36" fmla="*/ 56 w 73"/>
                    <a:gd name="T37" fmla="*/ 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76">
                      <a:moveTo>
                        <a:pt x="56" y="2"/>
                      </a:moveTo>
                      <a:cubicBezTo>
                        <a:pt x="54" y="0"/>
                        <a:pt x="52" y="0"/>
                        <a:pt x="51" y="2"/>
                      </a:cubicBezTo>
                      <a:cubicBezTo>
                        <a:pt x="50" y="3"/>
                        <a:pt x="50" y="3"/>
                        <a:pt x="50" y="3"/>
                      </a:cubicBezTo>
                      <a:cubicBezTo>
                        <a:pt x="48" y="4"/>
                        <a:pt x="46" y="5"/>
                        <a:pt x="44" y="5"/>
                      </a:cubicBezTo>
                      <a:cubicBezTo>
                        <a:pt x="17" y="5"/>
                        <a:pt x="17" y="5"/>
                        <a:pt x="17" y="5"/>
                      </a:cubicBezTo>
                      <a:cubicBezTo>
                        <a:pt x="15" y="5"/>
                        <a:pt x="13" y="7"/>
                        <a:pt x="13" y="8"/>
                      </a:cubicBezTo>
                      <a:cubicBezTo>
                        <a:pt x="1" y="40"/>
                        <a:pt x="1" y="40"/>
                        <a:pt x="1" y="40"/>
                      </a:cubicBezTo>
                      <a:cubicBezTo>
                        <a:pt x="0" y="44"/>
                        <a:pt x="2" y="47"/>
                        <a:pt x="7" y="47"/>
                      </a:cubicBezTo>
                      <a:cubicBezTo>
                        <a:pt x="29" y="47"/>
                        <a:pt x="29" y="47"/>
                        <a:pt x="29" y="47"/>
                      </a:cubicBezTo>
                      <a:cubicBezTo>
                        <a:pt x="30" y="50"/>
                        <a:pt x="29" y="53"/>
                        <a:pt x="28" y="54"/>
                      </a:cubicBezTo>
                      <a:cubicBezTo>
                        <a:pt x="27" y="56"/>
                        <a:pt x="23" y="60"/>
                        <a:pt x="24" y="66"/>
                      </a:cubicBezTo>
                      <a:cubicBezTo>
                        <a:pt x="24" y="68"/>
                        <a:pt x="25" y="71"/>
                        <a:pt x="26" y="72"/>
                      </a:cubicBezTo>
                      <a:cubicBezTo>
                        <a:pt x="30" y="76"/>
                        <a:pt x="34" y="75"/>
                        <a:pt x="34" y="72"/>
                      </a:cubicBezTo>
                      <a:cubicBezTo>
                        <a:pt x="34" y="67"/>
                        <a:pt x="32" y="62"/>
                        <a:pt x="41" y="57"/>
                      </a:cubicBezTo>
                      <a:cubicBezTo>
                        <a:pt x="49" y="51"/>
                        <a:pt x="55" y="40"/>
                        <a:pt x="55" y="40"/>
                      </a:cubicBezTo>
                      <a:cubicBezTo>
                        <a:pt x="55" y="40"/>
                        <a:pt x="56" y="39"/>
                        <a:pt x="57" y="37"/>
                      </a:cubicBezTo>
                      <a:cubicBezTo>
                        <a:pt x="72" y="23"/>
                        <a:pt x="72" y="23"/>
                        <a:pt x="72" y="23"/>
                      </a:cubicBezTo>
                      <a:cubicBezTo>
                        <a:pt x="73" y="22"/>
                        <a:pt x="73" y="19"/>
                        <a:pt x="72" y="18"/>
                      </a:cubicBezTo>
                      <a:lnTo>
                        <a:pt x="5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4" name="Freeform: Shape 172">
                  <a:extLst>
                    <a:ext uri="{FF2B5EF4-FFF2-40B4-BE49-F238E27FC236}">
                      <a16:creationId xmlns:a16="http://schemas.microsoft.com/office/drawing/2014/main" id="{DC922CA8-9EE6-2039-3448-CC8FCC31B70F}"/>
                    </a:ext>
                  </a:extLst>
                </p:cNvPr>
                <p:cNvSpPr>
                  <a:spLocks noGrp="1" noRot="1" noMove="1" noResize="1" noEditPoints="1" noAdjustHandles="1" noChangeArrowheads="1" noChangeShapeType="1"/>
                </p:cNvSpPr>
                <p:nvPr/>
              </p:nvSpPr>
              <p:spPr bwMode="auto">
                <a:xfrm>
                  <a:off x="3183290" y="1029869"/>
                  <a:ext cx="366398" cy="348017"/>
                </a:xfrm>
                <a:custGeom>
                  <a:avLst/>
                  <a:gdLst>
                    <a:gd name="T0" fmla="*/ 11 w 83"/>
                    <a:gd name="T1" fmla="*/ 63 h 79"/>
                    <a:gd name="T2" fmla="*/ 34 w 83"/>
                    <a:gd name="T3" fmla="*/ 52 h 79"/>
                    <a:gd name="T4" fmla="*/ 38 w 83"/>
                    <a:gd name="T5" fmla="*/ 51 h 79"/>
                    <a:gd name="T6" fmla="*/ 39 w 83"/>
                    <a:gd name="T7" fmla="*/ 55 h 79"/>
                    <a:gd name="T8" fmla="*/ 38 w 83"/>
                    <a:gd name="T9" fmla="*/ 65 h 79"/>
                    <a:gd name="T10" fmla="*/ 38 w 83"/>
                    <a:gd name="T11" fmla="*/ 79 h 79"/>
                    <a:gd name="T12" fmla="*/ 45 w 83"/>
                    <a:gd name="T13" fmla="*/ 79 h 79"/>
                    <a:gd name="T14" fmla="*/ 44 w 83"/>
                    <a:gd name="T15" fmla="*/ 65 h 79"/>
                    <a:gd name="T16" fmla="*/ 44 w 83"/>
                    <a:gd name="T17" fmla="*/ 55 h 79"/>
                    <a:gd name="T18" fmla="*/ 44 w 83"/>
                    <a:gd name="T19" fmla="*/ 51 h 79"/>
                    <a:gd name="T20" fmla="*/ 48 w 83"/>
                    <a:gd name="T21" fmla="*/ 52 h 79"/>
                    <a:gd name="T22" fmla="*/ 71 w 83"/>
                    <a:gd name="T23" fmla="*/ 63 h 79"/>
                    <a:gd name="T24" fmla="*/ 80 w 83"/>
                    <a:gd name="T25" fmla="*/ 54 h 79"/>
                    <a:gd name="T26" fmla="*/ 74 w 83"/>
                    <a:gd name="T27" fmla="*/ 26 h 79"/>
                    <a:gd name="T28" fmla="*/ 46 w 83"/>
                    <a:gd name="T29" fmla="*/ 44 h 79"/>
                    <a:gd name="T30" fmla="*/ 45 w 83"/>
                    <a:gd name="T31" fmla="*/ 41 h 79"/>
                    <a:gd name="T32" fmla="*/ 50 w 83"/>
                    <a:gd name="T33" fmla="*/ 32 h 79"/>
                    <a:gd name="T34" fmla="*/ 59 w 83"/>
                    <a:gd name="T35" fmla="*/ 10 h 79"/>
                    <a:gd name="T36" fmla="*/ 41 w 83"/>
                    <a:gd name="T37" fmla="*/ 0 h 79"/>
                    <a:gd name="T38" fmla="*/ 23 w 83"/>
                    <a:gd name="T39" fmla="*/ 10 h 79"/>
                    <a:gd name="T40" fmla="*/ 33 w 83"/>
                    <a:gd name="T41" fmla="*/ 32 h 79"/>
                    <a:gd name="T42" fmla="*/ 38 w 83"/>
                    <a:gd name="T43" fmla="*/ 41 h 79"/>
                    <a:gd name="T44" fmla="*/ 36 w 83"/>
                    <a:gd name="T45" fmla="*/ 44 h 79"/>
                    <a:gd name="T46" fmla="*/ 8 w 83"/>
                    <a:gd name="T47" fmla="*/ 26 h 79"/>
                    <a:gd name="T48" fmla="*/ 2 w 83"/>
                    <a:gd name="T49" fmla="*/ 54 h 79"/>
                    <a:gd name="T50" fmla="*/ 11 w 83"/>
                    <a:gd name="T51"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 h="79">
                      <a:moveTo>
                        <a:pt x="11" y="63"/>
                      </a:moveTo>
                      <a:cubicBezTo>
                        <a:pt x="20" y="64"/>
                        <a:pt x="27" y="55"/>
                        <a:pt x="34" y="52"/>
                      </a:cubicBezTo>
                      <a:cubicBezTo>
                        <a:pt x="35" y="51"/>
                        <a:pt x="38" y="50"/>
                        <a:pt x="38" y="51"/>
                      </a:cubicBezTo>
                      <a:cubicBezTo>
                        <a:pt x="39" y="52"/>
                        <a:pt x="39" y="54"/>
                        <a:pt x="39" y="55"/>
                      </a:cubicBezTo>
                      <a:cubicBezTo>
                        <a:pt x="39" y="59"/>
                        <a:pt x="38" y="62"/>
                        <a:pt x="38" y="65"/>
                      </a:cubicBezTo>
                      <a:cubicBezTo>
                        <a:pt x="38" y="69"/>
                        <a:pt x="38" y="75"/>
                        <a:pt x="38" y="79"/>
                      </a:cubicBezTo>
                      <a:cubicBezTo>
                        <a:pt x="45" y="79"/>
                        <a:pt x="45" y="79"/>
                        <a:pt x="45" y="79"/>
                      </a:cubicBezTo>
                      <a:cubicBezTo>
                        <a:pt x="44" y="75"/>
                        <a:pt x="44" y="69"/>
                        <a:pt x="44" y="65"/>
                      </a:cubicBezTo>
                      <a:cubicBezTo>
                        <a:pt x="44" y="62"/>
                        <a:pt x="44" y="59"/>
                        <a:pt x="44" y="55"/>
                      </a:cubicBezTo>
                      <a:cubicBezTo>
                        <a:pt x="44" y="54"/>
                        <a:pt x="43" y="52"/>
                        <a:pt x="44" y="51"/>
                      </a:cubicBezTo>
                      <a:cubicBezTo>
                        <a:pt x="45" y="50"/>
                        <a:pt x="47" y="51"/>
                        <a:pt x="48" y="52"/>
                      </a:cubicBezTo>
                      <a:cubicBezTo>
                        <a:pt x="55" y="55"/>
                        <a:pt x="62" y="64"/>
                        <a:pt x="71" y="63"/>
                      </a:cubicBezTo>
                      <a:cubicBezTo>
                        <a:pt x="76" y="63"/>
                        <a:pt x="78" y="59"/>
                        <a:pt x="80" y="54"/>
                      </a:cubicBezTo>
                      <a:cubicBezTo>
                        <a:pt x="83" y="46"/>
                        <a:pt x="83" y="31"/>
                        <a:pt x="74" y="26"/>
                      </a:cubicBezTo>
                      <a:cubicBezTo>
                        <a:pt x="61" y="18"/>
                        <a:pt x="57" y="43"/>
                        <a:pt x="46" y="44"/>
                      </a:cubicBezTo>
                      <a:cubicBezTo>
                        <a:pt x="44" y="44"/>
                        <a:pt x="44" y="43"/>
                        <a:pt x="45" y="41"/>
                      </a:cubicBezTo>
                      <a:cubicBezTo>
                        <a:pt x="46" y="38"/>
                        <a:pt x="48" y="35"/>
                        <a:pt x="50" y="32"/>
                      </a:cubicBezTo>
                      <a:cubicBezTo>
                        <a:pt x="54" y="26"/>
                        <a:pt x="60" y="18"/>
                        <a:pt x="59" y="10"/>
                      </a:cubicBezTo>
                      <a:cubicBezTo>
                        <a:pt x="58" y="2"/>
                        <a:pt x="49" y="0"/>
                        <a:pt x="41" y="0"/>
                      </a:cubicBezTo>
                      <a:cubicBezTo>
                        <a:pt x="33" y="0"/>
                        <a:pt x="24" y="2"/>
                        <a:pt x="23" y="10"/>
                      </a:cubicBezTo>
                      <a:cubicBezTo>
                        <a:pt x="22" y="18"/>
                        <a:pt x="28" y="26"/>
                        <a:pt x="33" y="32"/>
                      </a:cubicBezTo>
                      <a:cubicBezTo>
                        <a:pt x="35" y="35"/>
                        <a:pt x="37" y="38"/>
                        <a:pt x="38" y="41"/>
                      </a:cubicBezTo>
                      <a:cubicBezTo>
                        <a:pt x="38" y="43"/>
                        <a:pt x="39" y="44"/>
                        <a:pt x="36" y="44"/>
                      </a:cubicBezTo>
                      <a:cubicBezTo>
                        <a:pt x="25" y="43"/>
                        <a:pt x="21" y="18"/>
                        <a:pt x="8" y="26"/>
                      </a:cubicBezTo>
                      <a:cubicBezTo>
                        <a:pt x="0" y="31"/>
                        <a:pt x="0" y="46"/>
                        <a:pt x="2" y="54"/>
                      </a:cubicBezTo>
                      <a:cubicBezTo>
                        <a:pt x="4" y="59"/>
                        <a:pt x="7" y="63"/>
                        <a:pt x="11"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5" name="Freeform: Shape 173">
                  <a:extLst>
                    <a:ext uri="{FF2B5EF4-FFF2-40B4-BE49-F238E27FC236}">
                      <a16:creationId xmlns:a16="http://schemas.microsoft.com/office/drawing/2014/main" id="{B761064F-432B-3665-0C1A-75835BF18B43}"/>
                    </a:ext>
                  </a:extLst>
                </p:cNvPr>
                <p:cNvSpPr>
                  <a:spLocks noGrp="1" noRot="1" noMove="1" noResize="1" noEditPoints="1" noAdjustHandles="1" noChangeArrowheads="1" noChangeShapeType="1"/>
                </p:cNvSpPr>
                <p:nvPr/>
              </p:nvSpPr>
              <p:spPr bwMode="auto">
                <a:xfrm>
                  <a:off x="2732338" y="1652379"/>
                  <a:ext cx="318607" cy="339439"/>
                </a:xfrm>
                <a:custGeom>
                  <a:avLst/>
                  <a:gdLst>
                    <a:gd name="T0" fmla="*/ 59 w 72"/>
                    <a:gd name="T1" fmla="*/ 53 h 77"/>
                    <a:gd name="T2" fmla="*/ 64 w 72"/>
                    <a:gd name="T3" fmla="*/ 50 h 77"/>
                    <a:gd name="T4" fmla="*/ 71 w 72"/>
                    <a:gd name="T5" fmla="*/ 48 h 77"/>
                    <a:gd name="T6" fmla="*/ 71 w 72"/>
                    <a:gd name="T7" fmla="*/ 38 h 77"/>
                    <a:gd name="T8" fmla="*/ 70 w 72"/>
                    <a:gd name="T9" fmla="*/ 22 h 77"/>
                    <a:gd name="T10" fmla="*/ 53 w 72"/>
                    <a:gd name="T11" fmla="*/ 36 h 77"/>
                    <a:gd name="T12" fmla="*/ 48 w 72"/>
                    <a:gd name="T13" fmla="*/ 42 h 77"/>
                    <a:gd name="T14" fmla="*/ 48 w 72"/>
                    <a:gd name="T15" fmla="*/ 36 h 77"/>
                    <a:gd name="T16" fmla="*/ 54 w 72"/>
                    <a:gd name="T17" fmla="*/ 25 h 77"/>
                    <a:gd name="T18" fmla="*/ 49 w 72"/>
                    <a:gd name="T19" fmla="*/ 15 h 77"/>
                    <a:gd name="T20" fmla="*/ 36 w 72"/>
                    <a:gd name="T21" fmla="*/ 0 h 77"/>
                    <a:gd name="T22" fmla="*/ 36 w 72"/>
                    <a:gd name="T23" fmla="*/ 0 h 77"/>
                    <a:gd name="T24" fmla="*/ 36 w 72"/>
                    <a:gd name="T25" fmla="*/ 0 h 77"/>
                    <a:gd name="T26" fmla="*/ 36 w 72"/>
                    <a:gd name="T27" fmla="*/ 0 h 77"/>
                    <a:gd name="T28" fmla="*/ 36 w 72"/>
                    <a:gd name="T29" fmla="*/ 0 h 77"/>
                    <a:gd name="T30" fmla="*/ 23 w 72"/>
                    <a:gd name="T31" fmla="*/ 15 h 77"/>
                    <a:gd name="T32" fmla="*/ 18 w 72"/>
                    <a:gd name="T33" fmla="*/ 25 h 77"/>
                    <a:gd name="T34" fmla="*/ 23 w 72"/>
                    <a:gd name="T35" fmla="*/ 36 h 77"/>
                    <a:gd name="T36" fmla="*/ 24 w 72"/>
                    <a:gd name="T37" fmla="*/ 42 h 77"/>
                    <a:gd name="T38" fmla="*/ 18 w 72"/>
                    <a:gd name="T39" fmla="*/ 36 h 77"/>
                    <a:gd name="T40" fmla="*/ 2 w 72"/>
                    <a:gd name="T41" fmla="*/ 22 h 77"/>
                    <a:gd name="T42" fmla="*/ 0 w 72"/>
                    <a:gd name="T43" fmla="*/ 38 h 77"/>
                    <a:gd name="T44" fmla="*/ 1 w 72"/>
                    <a:gd name="T45" fmla="*/ 48 h 77"/>
                    <a:gd name="T46" fmla="*/ 7 w 72"/>
                    <a:gd name="T47" fmla="*/ 50 h 77"/>
                    <a:gd name="T48" fmla="*/ 12 w 72"/>
                    <a:gd name="T49" fmla="*/ 53 h 77"/>
                    <a:gd name="T50" fmla="*/ 11 w 72"/>
                    <a:gd name="T51" fmla="*/ 56 h 77"/>
                    <a:gd name="T52" fmla="*/ 0 w 72"/>
                    <a:gd name="T53" fmla="*/ 53 h 77"/>
                    <a:gd name="T54" fmla="*/ 16 w 72"/>
                    <a:gd name="T55" fmla="*/ 75 h 77"/>
                    <a:gd name="T56" fmla="*/ 24 w 72"/>
                    <a:gd name="T57" fmla="*/ 74 h 77"/>
                    <a:gd name="T58" fmla="*/ 31 w 72"/>
                    <a:gd name="T59" fmla="*/ 69 h 77"/>
                    <a:gd name="T60" fmla="*/ 34 w 72"/>
                    <a:gd name="T61" fmla="*/ 68 h 77"/>
                    <a:gd name="T62" fmla="*/ 34 w 72"/>
                    <a:gd name="T63" fmla="*/ 65 h 77"/>
                    <a:gd name="T64" fmla="*/ 36 w 72"/>
                    <a:gd name="T65" fmla="*/ 34 h 77"/>
                    <a:gd name="T66" fmla="*/ 38 w 72"/>
                    <a:gd name="T67" fmla="*/ 65 h 77"/>
                    <a:gd name="T68" fmla="*/ 38 w 72"/>
                    <a:gd name="T69" fmla="*/ 68 h 77"/>
                    <a:gd name="T70" fmla="*/ 40 w 72"/>
                    <a:gd name="T71" fmla="*/ 69 h 77"/>
                    <a:gd name="T72" fmla="*/ 47 w 72"/>
                    <a:gd name="T73" fmla="*/ 74 h 77"/>
                    <a:gd name="T74" fmla="*/ 55 w 72"/>
                    <a:gd name="T75" fmla="*/ 75 h 77"/>
                    <a:gd name="T76" fmla="*/ 71 w 72"/>
                    <a:gd name="T77" fmla="*/ 53 h 77"/>
                    <a:gd name="T78" fmla="*/ 60 w 72"/>
                    <a:gd name="T79" fmla="*/ 56 h 77"/>
                    <a:gd name="T80" fmla="*/ 59 w 72"/>
                    <a:gd name="T81"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2" h="77">
                      <a:moveTo>
                        <a:pt x="59" y="53"/>
                      </a:moveTo>
                      <a:cubicBezTo>
                        <a:pt x="61" y="51"/>
                        <a:pt x="63" y="51"/>
                        <a:pt x="64" y="50"/>
                      </a:cubicBezTo>
                      <a:cubicBezTo>
                        <a:pt x="66" y="49"/>
                        <a:pt x="69" y="49"/>
                        <a:pt x="71" y="48"/>
                      </a:cubicBezTo>
                      <a:cubicBezTo>
                        <a:pt x="71" y="45"/>
                        <a:pt x="72" y="42"/>
                        <a:pt x="71" y="38"/>
                      </a:cubicBezTo>
                      <a:cubicBezTo>
                        <a:pt x="71" y="33"/>
                        <a:pt x="70" y="28"/>
                        <a:pt x="70" y="22"/>
                      </a:cubicBezTo>
                      <a:cubicBezTo>
                        <a:pt x="63" y="26"/>
                        <a:pt x="56" y="28"/>
                        <a:pt x="53" y="36"/>
                      </a:cubicBezTo>
                      <a:cubicBezTo>
                        <a:pt x="53" y="38"/>
                        <a:pt x="51" y="43"/>
                        <a:pt x="48" y="42"/>
                      </a:cubicBezTo>
                      <a:cubicBezTo>
                        <a:pt x="46" y="40"/>
                        <a:pt x="47" y="37"/>
                        <a:pt x="48" y="36"/>
                      </a:cubicBezTo>
                      <a:cubicBezTo>
                        <a:pt x="51" y="32"/>
                        <a:pt x="54" y="30"/>
                        <a:pt x="54" y="25"/>
                      </a:cubicBezTo>
                      <a:cubicBezTo>
                        <a:pt x="54" y="21"/>
                        <a:pt x="51" y="18"/>
                        <a:pt x="49" y="15"/>
                      </a:cubicBezTo>
                      <a:cubicBezTo>
                        <a:pt x="45" y="10"/>
                        <a:pt x="40" y="6"/>
                        <a:pt x="36" y="0"/>
                      </a:cubicBezTo>
                      <a:cubicBezTo>
                        <a:pt x="36" y="0"/>
                        <a:pt x="36" y="0"/>
                        <a:pt x="36" y="0"/>
                      </a:cubicBezTo>
                      <a:cubicBezTo>
                        <a:pt x="36" y="0"/>
                        <a:pt x="36" y="0"/>
                        <a:pt x="36" y="0"/>
                      </a:cubicBezTo>
                      <a:cubicBezTo>
                        <a:pt x="36" y="0"/>
                        <a:pt x="36" y="0"/>
                        <a:pt x="36" y="0"/>
                      </a:cubicBezTo>
                      <a:cubicBezTo>
                        <a:pt x="36" y="0"/>
                        <a:pt x="36" y="0"/>
                        <a:pt x="36" y="0"/>
                      </a:cubicBezTo>
                      <a:cubicBezTo>
                        <a:pt x="32" y="6"/>
                        <a:pt x="27" y="10"/>
                        <a:pt x="23" y="15"/>
                      </a:cubicBezTo>
                      <a:cubicBezTo>
                        <a:pt x="20" y="18"/>
                        <a:pt x="18" y="21"/>
                        <a:pt x="18" y="25"/>
                      </a:cubicBezTo>
                      <a:cubicBezTo>
                        <a:pt x="18" y="30"/>
                        <a:pt x="21" y="32"/>
                        <a:pt x="23" y="36"/>
                      </a:cubicBezTo>
                      <a:cubicBezTo>
                        <a:pt x="24" y="37"/>
                        <a:pt x="26" y="40"/>
                        <a:pt x="24" y="42"/>
                      </a:cubicBezTo>
                      <a:cubicBezTo>
                        <a:pt x="21" y="43"/>
                        <a:pt x="19" y="38"/>
                        <a:pt x="18" y="36"/>
                      </a:cubicBezTo>
                      <a:cubicBezTo>
                        <a:pt x="16" y="28"/>
                        <a:pt x="9" y="26"/>
                        <a:pt x="2" y="22"/>
                      </a:cubicBezTo>
                      <a:cubicBezTo>
                        <a:pt x="2" y="28"/>
                        <a:pt x="1" y="33"/>
                        <a:pt x="0" y="38"/>
                      </a:cubicBezTo>
                      <a:cubicBezTo>
                        <a:pt x="0" y="42"/>
                        <a:pt x="0" y="45"/>
                        <a:pt x="1" y="48"/>
                      </a:cubicBezTo>
                      <a:cubicBezTo>
                        <a:pt x="3" y="49"/>
                        <a:pt x="5" y="49"/>
                        <a:pt x="7" y="50"/>
                      </a:cubicBezTo>
                      <a:cubicBezTo>
                        <a:pt x="9" y="51"/>
                        <a:pt x="11" y="51"/>
                        <a:pt x="12" y="53"/>
                      </a:cubicBezTo>
                      <a:cubicBezTo>
                        <a:pt x="14" y="54"/>
                        <a:pt x="14" y="57"/>
                        <a:pt x="11" y="56"/>
                      </a:cubicBezTo>
                      <a:cubicBezTo>
                        <a:pt x="8" y="56"/>
                        <a:pt x="4" y="52"/>
                        <a:pt x="0" y="53"/>
                      </a:cubicBezTo>
                      <a:cubicBezTo>
                        <a:pt x="2" y="62"/>
                        <a:pt x="7" y="71"/>
                        <a:pt x="16" y="75"/>
                      </a:cubicBezTo>
                      <a:cubicBezTo>
                        <a:pt x="20" y="77"/>
                        <a:pt x="21" y="76"/>
                        <a:pt x="24" y="74"/>
                      </a:cubicBezTo>
                      <a:cubicBezTo>
                        <a:pt x="27" y="72"/>
                        <a:pt x="28" y="70"/>
                        <a:pt x="31" y="69"/>
                      </a:cubicBezTo>
                      <a:cubicBezTo>
                        <a:pt x="33" y="69"/>
                        <a:pt x="34" y="70"/>
                        <a:pt x="34" y="68"/>
                      </a:cubicBezTo>
                      <a:cubicBezTo>
                        <a:pt x="34" y="67"/>
                        <a:pt x="34" y="66"/>
                        <a:pt x="34" y="65"/>
                      </a:cubicBezTo>
                      <a:cubicBezTo>
                        <a:pt x="35" y="53"/>
                        <a:pt x="35" y="46"/>
                        <a:pt x="36" y="34"/>
                      </a:cubicBezTo>
                      <a:cubicBezTo>
                        <a:pt x="36" y="46"/>
                        <a:pt x="37" y="53"/>
                        <a:pt x="38" y="65"/>
                      </a:cubicBezTo>
                      <a:cubicBezTo>
                        <a:pt x="38" y="66"/>
                        <a:pt x="38" y="67"/>
                        <a:pt x="38" y="68"/>
                      </a:cubicBezTo>
                      <a:cubicBezTo>
                        <a:pt x="38" y="70"/>
                        <a:pt x="39" y="69"/>
                        <a:pt x="40" y="69"/>
                      </a:cubicBezTo>
                      <a:cubicBezTo>
                        <a:pt x="43" y="70"/>
                        <a:pt x="45" y="72"/>
                        <a:pt x="47" y="74"/>
                      </a:cubicBezTo>
                      <a:cubicBezTo>
                        <a:pt x="50" y="76"/>
                        <a:pt x="52" y="77"/>
                        <a:pt x="55" y="75"/>
                      </a:cubicBezTo>
                      <a:cubicBezTo>
                        <a:pt x="65" y="71"/>
                        <a:pt x="70" y="62"/>
                        <a:pt x="71" y="53"/>
                      </a:cubicBezTo>
                      <a:cubicBezTo>
                        <a:pt x="68" y="52"/>
                        <a:pt x="64" y="56"/>
                        <a:pt x="60" y="56"/>
                      </a:cubicBezTo>
                      <a:cubicBezTo>
                        <a:pt x="58" y="57"/>
                        <a:pt x="58" y="54"/>
                        <a:pt x="59"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6" name="Rectangle 174">
                  <a:extLst>
                    <a:ext uri="{FF2B5EF4-FFF2-40B4-BE49-F238E27FC236}">
                      <a16:creationId xmlns:a16="http://schemas.microsoft.com/office/drawing/2014/main" id="{2ED2268B-6BA6-D1FE-A59B-7440C865A6C2}"/>
                    </a:ext>
                  </a:extLst>
                </p:cNvPr>
                <p:cNvSpPr>
                  <a:spLocks noGrp="1" noRot="1" noMove="1" noResize="1" noEditPoints="1" noAdjustHandles="1" noChangeArrowheads="1" noChangeShapeType="1"/>
                </p:cNvSpPr>
                <p:nvPr/>
              </p:nvSpPr>
              <p:spPr bwMode="auto">
                <a:xfrm>
                  <a:off x="2878162" y="1966084"/>
                  <a:ext cx="22057" cy="1053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7" name="Freeform: Shape 175">
                  <a:extLst>
                    <a:ext uri="{FF2B5EF4-FFF2-40B4-BE49-F238E27FC236}">
                      <a16:creationId xmlns:a16="http://schemas.microsoft.com/office/drawing/2014/main" id="{0DC2950E-C657-E9CD-2182-A63AEB16E1C8}"/>
                    </a:ext>
                  </a:extLst>
                </p:cNvPr>
                <p:cNvSpPr>
                  <a:spLocks noGrp="1" noRot="1" noMove="1" noResize="1" noEditPoints="1" noAdjustHandles="1" noChangeArrowheads="1" noChangeShapeType="1"/>
                </p:cNvSpPr>
                <p:nvPr/>
              </p:nvSpPr>
              <p:spPr bwMode="auto">
                <a:xfrm>
                  <a:off x="5920861" y="1413423"/>
                  <a:ext cx="30635" cy="162980"/>
                </a:xfrm>
                <a:custGeom>
                  <a:avLst/>
                  <a:gdLst>
                    <a:gd name="T0" fmla="*/ 7 w 7"/>
                    <a:gd name="T1" fmla="*/ 1 h 37"/>
                    <a:gd name="T2" fmla="*/ 4 w 7"/>
                    <a:gd name="T3" fmla="*/ 0 h 37"/>
                    <a:gd name="T4" fmla="*/ 4 w 7"/>
                    <a:gd name="T5" fmla="*/ 0 h 37"/>
                    <a:gd name="T6" fmla="*/ 0 w 7"/>
                    <a:gd name="T7" fmla="*/ 1 h 37"/>
                    <a:gd name="T8" fmla="*/ 0 w 7"/>
                    <a:gd name="T9" fmla="*/ 37 h 37"/>
                    <a:gd name="T10" fmla="*/ 7 w 7"/>
                    <a:gd name="T11" fmla="*/ 37 h 37"/>
                    <a:gd name="T12" fmla="*/ 7 w 7"/>
                    <a:gd name="T13" fmla="*/ 1 h 37"/>
                  </a:gdLst>
                  <a:ahLst/>
                  <a:cxnLst>
                    <a:cxn ang="0">
                      <a:pos x="T0" y="T1"/>
                    </a:cxn>
                    <a:cxn ang="0">
                      <a:pos x="T2" y="T3"/>
                    </a:cxn>
                    <a:cxn ang="0">
                      <a:pos x="T4" y="T5"/>
                    </a:cxn>
                    <a:cxn ang="0">
                      <a:pos x="T6" y="T7"/>
                    </a:cxn>
                    <a:cxn ang="0">
                      <a:pos x="T8" y="T9"/>
                    </a:cxn>
                    <a:cxn ang="0">
                      <a:pos x="T10" y="T11"/>
                    </a:cxn>
                    <a:cxn ang="0">
                      <a:pos x="T12" y="T13"/>
                    </a:cxn>
                  </a:cxnLst>
                  <a:rect l="0" t="0" r="r" b="b"/>
                  <a:pathLst>
                    <a:path w="7" h="37">
                      <a:moveTo>
                        <a:pt x="7" y="1"/>
                      </a:moveTo>
                      <a:cubicBezTo>
                        <a:pt x="6" y="1"/>
                        <a:pt x="5" y="0"/>
                        <a:pt x="4" y="0"/>
                      </a:cubicBezTo>
                      <a:cubicBezTo>
                        <a:pt x="4" y="0"/>
                        <a:pt x="4" y="0"/>
                        <a:pt x="4" y="0"/>
                      </a:cubicBezTo>
                      <a:cubicBezTo>
                        <a:pt x="3" y="0"/>
                        <a:pt x="1" y="1"/>
                        <a:pt x="0" y="1"/>
                      </a:cubicBezTo>
                      <a:cubicBezTo>
                        <a:pt x="0" y="37"/>
                        <a:pt x="0" y="37"/>
                        <a:pt x="0" y="37"/>
                      </a:cubicBezTo>
                      <a:cubicBezTo>
                        <a:pt x="7" y="37"/>
                        <a:pt x="7" y="37"/>
                        <a:pt x="7" y="37"/>
                      </a:cubicBezTo>
                      <a:lnTo>
                        <a:pt x="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8" name="Freeform: Shape 176">
                  <a:extLst>
                    <a:ext uri="{FF2B5EF4-FFF2-40B4-BE49-F238E27FC236}">
                      <a16:creationId xmlns:a16="http://schemas.microsoft.com/office/drawing/2014/main" id="{D1D30C7E-C9CC-A36A-A86F-50DC198AF3BA}"/>
                    </a:ext>
                  </a:extLst>
                </p:cNvPr>
                <p:cNvSpPr>
                  <a:spLocks noGrp="1" noRot="1" noMove="1" noResize="1" noEditPoints="1" noAdjustHandles="1" noChangeArrowheads="1" noChangeShapeType="1"/>
                </p:cNvSpPr>
                <p:nvPr/>
              </p:nvSpPr>
              <p:spPr bwMode="auto">
                <a:xfrm>
                  <a:off x="5920861" y="1192849"/>
                  <a:ext cx="30635" cy="22057"/>
                </a:xfrm>
                <a:custGeom>
                  <a:avLst/>
                  <a:gdLst>
                    <a:gd name="T0" fmla="*/ 5 w 7"/>
                    <a:gd name="T1" fmla="*/ 5 h 5"/>
                    <a:gd name="T2" fmla="*/ 5 w 7"/>
                    <a:gd name="T3" fmla="*/ 5 h 5"/>
                    <a:gd name="T4" fmla="*/ 7 w 7"/>
                    <a:gd name="T5" fmla="*/ 5 h 5"/>
                    <a:gd name="T6" fmla="*/ 7 w 7"/>
                    <a:gd name="T7" fmla="*/ 0 h 5"/>
                    <a:gd name="T8" fmla="*/ 0 w 7"/>
                    <a:gd name="T9" fmla="*/ 0 h 5"/>
                    <a:gd name="T10" fmla="*/ 0 w 7"/>
                    <a:gd name="T11" fmla="*/ 5 h 5"/>
                    <a:gd name="T12" fmla="*/ 5 w 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5" y="5"/>
                      </a:moveTo>
                      <a:cubicBezTo>
                        <a:pt x="5" y="5"/>
                        <a:pt x="5" y="5"/>
                        <a:pt x="5" y="5"/>
                      </a:cubicBezTo>
                      <a:cubicBezTo>
                        <a:pt x="6" y="5"/>
                        <a:pt x="7" y="5"/>
                        <a:pt x="7" y="5"/>
                      </a:cubicBezTo>
                      <a:cubicBezTo>
                        <a:pt x="7" y="0"/>
                        <a:pt x="7" y="0"/>
                        <a:pt x="7" y="0"/>
                      </a:cubicBezTo>
                      <a:cubicBezTo>
                        <a:pt x="0" y="0"/>
                        <a:pt x="0" y="0"/>
                        <a:pt x="0" y="0"/>
                      </a:cubicBezTo>
                      <a:cubicBezTo>
                        <a:pt x="0" y="5"/>
                        <a:pt x="0" y="5"/>
                        <a:pt x="0" y="5"/>
                      </a:cubicBezTo>
                      <a:cubicBezTo>
                        <a:pt x="2" y="5"/>
                        <a:pt x="3" y="5"/>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9" name="Freeform: Shape 177">
                  <a:extLst>
                    <a:ext uri="{FF2B5EF4-FFF2-40B4-BE49-F238E27FC236}">
                      <a16:creationId xmlns:a16="http://schemas.microsoft.com/office/drawing/2014/main" id="{B719BDD9-8BE6-6C3A-1978-C70FBD33DEAA}"/>
                    </a:ext>
                  </a:extLst>
                </p:cNvPr>
                <p:cNvSpPr>
                  <a:spLocks noGrp="1" noRot="1" noMove="1" noResize="1" noEditPoints="1" noAdjustHandles="1" noChangeArrowheads="1" noChangeShapeType="1"/>
                </p:cNvSpPr>
                <p:nvPr/>
              </p:nvSpPr>
              <p:spPr bwMode="auto">
                <a:xfrm>
                  <a:off x="5788517" y="1223484"/>
                  <a:ext cx="305128" cy="220574"/>
                </a:xfrm>
                <a:custGeom>
                  <a:avLst/>
                  <a:gdLst>
                    <a:gd name="T0" fmla="*/ 37 w 69"/>
                    <a:gd name="T1" fmla="*/ 0 h 50"/>
                    <a:gd name="T2" fmla="*/ 35 w 69"/>
                    <a:gd name="T3" fmla="*/ 0 h 50"/>
                    <a:gd name="T4" fmla="*/ 35 w 69"/>
                    <a:gd name="T5" fmla="*/ 0 h 50"/>
                    <a:gd name="T6" fmla="*/ 30 w 69"/>
                    <a:gd name="T7" fmla="*/ 0 h 50"/>
                    <a:gd name="T8" fmla="*/ 1 w 69"/>
                    <a:gd name="T9" fmla="*/ 33 h 50"/>
                    <a:gd name="T10" fmla="*/ 3 w 69"/>
                    <a:gd name="T11" fmla="*/ 46 h 50"/>
                    <a:gd name="T12" fmla="*/ 4 w 69"/>
                    <a:gd name="T13" fmla="*/ 48 h 50"/>
                    <a:gd name="T14" fmla="*/ 6 w 69"/>
                    <a:gd name="T15" fmla="*/ 46 h 50"/>
                    <a:gd name="T16" fmla="*/ 14 w 69"/>
                    <a:gd name="T17" fmla="*/ 40 h 50"/>
                    <a:gd name="T18" fmla="*/ 15 w 69"/>
                    <a:gd name="T19" fmla="*/ 40 h 50"/>
                    <a:gd name="T20" fmla="*/ 23 w 69"/>
                    <a:gd name="T21" fmla="*/ 46 h 50"/>
                    <a:gd name="T22" fmla="*/ 24 w 69"/>
                    <a:gd name="T23" fmla="*/ 48 h 50"/>
                    <a:gd name="T24" fmla="*/ 25 w 69"/>
                    <a:gd name="T25" fmla="*/ 46 h 50"/>
                    <a:gd name="T26" fmla="*/ 30 w 69"/>
                    <a:gd name="T27" fmla="*/ 42 h 50"/>
                    <a:gd name="T28" fmla="*/ 34 w 69"/>
                    <a:gd name="T29" fmla="*/ 41 h 50"/>
                    <a:gd name="T30" fmla="*/ 34 w 69"/>
                    <a:gd name="T31" fmla="*/ 41 h 50"/>
                    <a:gd name="T32" fmla="*/ 37 w 69"/>
                    <a:gd name="T33" fmla="*/ 42 h 50"/>
                    <a:gd name="T34" fmla="*/ 43 w 69"/>
                    <a:gd name="T35" fmla="*/ 47 h 50"/>
                    <a:gd name="T36" fmla="*/ 44 w 69"/>
                    <a:gd name="T37" fmla="*/ 48 h 50"/>
                    <a:gd name="T38" fmla="*/ 45 w 69"/>
                    <a:gd name="T39" fmla="*/ 47 h 50"/>
                    <a:gd name="T40" fmla="*/ 54 w 69"/>
                    <a:gd name="T41" fmla="*/ 41 h 50"/>
                    <a:gd name="T42" fmla="*/ 54 w 69"/>
                    <a:gd name="T43" fmla="*/ 41 h 50"/>
                    <a:gd name="T44" fmla="*/ 62 w 69"/>
                    <a:gd name="T45" fmla="*/ 47 h 50"/>
                    <a:gd name="T46" fmla="*/ 63 w 69"/>
                    <a:gd name="T47" fmla="*/ 49 h 50"/>
                    <a:gd name="T48" fmla="*/ 64 w 69"/>
                    <a:gd name="T49" fmla="*/ 50 h 50"/>
                    <a:gd name="T50" fmla="*/ 64 w 69"/>
                    <a:gd name="T51" fmla="*/ 49 h 50"/>
                    <a:gd name="T52" fmla="*/ 65 w 69"/>
                    <a:gd name="T53" fmla="*/ 47 h 50"/>
                    <a:gd name="T54" fmla="*/ 68 w 69"/>
                    <a:gd name="T55" fmla="*/ 35 h 50"/>
                    <a:gd name="T56" fmla="*/ 37 w 69"/>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 h="50">
                      <a:moveTo>
                        <a:pt x="37" y="0"/>
                      </a:moveTo>
                      <a:cubicBezTo>
                        <a:pt x="37" y="0"/>
                        <a:pt x="36" y="0"/>
                        <a:pt x="35" y="0"/>
                      </a:cubicBezTo>
                      <a:cubicBezTo>
                        <a:pt x="35" y="0"/>
                        <a:pt x="35" y="0"/>
                        <a:pt x="35" y="0"/>
                      </a:cubicBezTo>
                      <a:cubicBezTo>
                        <a:pt x="33" y="0"/>
                        <a:pt x="32" y="0"/>
                        <a:pt x="30" y="0"/>
                      </a:cubicBezTo>
                      <a:cubicBezTo>
                        <a:pt x="14" y="2"/>
                        <a:pt x="1" y="16"/>
                        <a:pt x="1" y="33"/>
                      </a:cubicBezTo>
                      <a:cubicBezTo>
                        <a:pt x="0" y="38"/>
                        <a:pt x="1" y="42"/>
                        <a:pt x="3" y="46"/>
                      </a:cubicBezTo>
                      <a:cubicBezTo>
                        <a:pt x="3" y="47"/>
                        <a:pt x="4" y="48"/>
                        <a:pt x="4" y="48"/>
                      </a:cubicBezTo>
                      <a:cubicBezTo>
                        <a:pt x="5" y="48"/>
                        <a:pt x="5" y="47"/>
                        <a:pt x="6" y="46"/>
                      </a:cubicBezTo>
                      <a:cubicBezTo>
                        <a:pt x="7" y="43"/>
                        <a:pt x="11" y="40"/>
                        <a:pt x="14" y="40"/>
                      </a:cubicBezTo>
                      <a:cubicBezTo>
                        <a:pt x="14" y="40"/>
                        <a:pt x="15" y="40"/>
                        <a:pt x="15" y="40"/>
                      </a:cubicBezTo>
                      <a:cubicBezTo>
                        <a:pt x="18" y="41"/>
                        <a:pt x="22" y="43"/>
                        <a:pt x="23" y="46"/>
                      </a:cubicBezTo>
                      <a:cubicBezTo>
                        <a:pt x="24" y="47"/>
                        <a:pt x="24" y="48"/>
                        <a:pt x="24" y="48"/>
                      </a:cubicBezTo>
                      <a:cubicBezTo>
                        <a:pt x="24" y="48"/>
                        <a:pt x="25" y="47"/>
                        <a:pt x="25" y="46"/>
                      </a:cubicBezTo>
                      <a:cubicBezTo>
                        <a:pt x="26" y="44"/>
                        <a:pt x="28" y="42"/>
                        <a:pt x="30" y="42"/>
                      </a:cubicBezTo>
                      <a:cubicBezTo>
                        <a:pt x="31" y="41"/>
                        <a:pt x="33" y="41"/>
                        <a:pt x="34" y="41"/>
                      </a:cubicBezTo>
                      <a:cubicBezTo>
                        <a:pt x="34" y="41"/>
                        <a:pt x="34" y="41"/>
                        <a:pt x="34" y="41"/>
                      </a:cubicBezTo>
                      <a:cubicBezTo>
                        <a:pt x="35" y="41"/>
                        <a:pt x="36" y="41"/>
                        <a:pt x="37" y="42"/>
                      </a:cubicBezTo>
                      <a:cubicBezTo>
                        <a:pt x="40" y="42"/>
                        <a:pt x="42" y="44"/>
                        <a:pt x="43" y="47"/>
                      </a:cubicBezTo>
                      <a:cubicBezTo>
                        <a:pt x="44" y="48"/>
                        <a:pt x="44" y="48"/>
                        <a:pt x="44" y="48"/>
                      </a:cubicBezTo>
                      <a:cubicBezTo>
                        <a:pt x="44" y="48"/>
                        <a:pt x="44" y="48"/>
                        <a:pt x="45" y="47"/>
                      </a:cubicBezTo>
                      <a:cubicBezTo>
                        <a:pt x="47" y="44"/>
                        <a:pt x="50" y="41"/>
                        <a:pt x="54" y="41"/>
                      </a:cubicBezTo>
                      <a:cubicBezTo>
                        <a:pt x="54" y="41"/>
                        <a:pt x="54" y="41"/>
                        <a:pt x="54" y="41"/>
                      </a:cubicBezTo>
                      <a:cubicBezTo>
                        <a:pt x="58" y="41"/>
                        <a:pt x="61" y="44"/>
                        <a:pt x="62" y="47"/>
                      </a:cubicBezTo>
                      <a:cubicBezTo>
                        <a:pt x="63" y="48"/>
                        <a:pt x="63" y="49"/>
                        <a:pt x="63" y="49"/>
                      </a:cubicBezTo>
                      <a:cubicBezTo>
                        <a:pt x="63" y="50"/>
                        <a:pt x="63" y="50"/>
                        <a:pt x="64" y="50"/>
                      </a:cubicBezTo>
                      <a:cubicBezTo>
                        <a:pt x="64" y="50"/>
                        <a:pt x="64" y="50"/>
                        <a:pt x="64" y="49"/>
                      </a:cubicBezTo>
                      <a:cubicBezTo>
                        <a:pt x="65" y="49"/>
                        <a:pt x="65" y="48"/>
                        <a:pt x="65" y="47"/>
                      </a:cubicBezTo>
                      <a:cubicBezTo>
                        <a:pt x="67" y="44"/>
                        <a:pt x="68" y="39"/>
                        <a:pt x="68" y="35"/>
                      </a:cubicBezTo>
                      <a:cubicBezTo>
                        <a:pt x="69" y="17"/>
                        <a:pt x="55" y="2"/>
                        <a:pt x="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0" name="Freeform: Shape 178">
                  <a:extLst>
                    <a:ext uri="{FF2B5EF4-FFF2-40B4-BE49-F238E27FC236}">
                      <a16:creationId xmlns:a16="http://schemas.microsoft.com/office/drawing/2014/main" id="{ECB875A0-CCDD-F93D-C889-4DA8A0F9444E}"/>
                    </a:ext>
                  </a:extLst>
                </p:cNvPr>
                <p:cNvSpPr>
                  <a:spLocks noGrp="1" noRot="1" noMove="1" noResize="1" noEditPoints="1" noAdjustHandles="1" noChangeArrowheads="1" noChangeShapeType="1"/>
                </p:cNvSpPr>
                <p:nvPr/>
              </p:nvSpPr>
              <p:spPr bwMode="auto">
                <a:xfrm>
                  <a:off x="4601092" y="4491660"/>
                  <a:ext cx="118865" cy="84553"/>
                </a:xfrm>
                <a:custGeom>
                  <a:avLst/>
                  <a:gdLst>
                    <a:gd name="T0" fmla="*/ 17 w 27"/>
                    <a:gd name="T1" fmla="*/ 5 h 19"/>
                    <a:gd name="T2" fmla="*/ 24 w 27"/>
                    <a:gd name="T3" fmla="*/ 1 h 19"/>
                    <a:gd name="T4" fmla="*/ 27 w 27"/>
                    <a:gd name="T5" fmla="*/ 0 h 19"/>
                    <a:gd name="T6" fmla="*/ 16 w 27"/>
                    <a:gd name="T7" fmla="*/ 1 h 19"/>
                    <a:gd name="T8" fmla="*/ 9 w 27"/>
                    <a:gd name="T9" fmla="*/ 7 h 19"/>
                    <a:gd name="T10" fmla="*/ 5 w 27"/>
                    <a:gd name="T11" fmla="*/ 12 h 19"/>
                    <a:gd name="T12" fmla="*/ 0 w 27"/>
                    <a:gd name="T13" fmla="*/ 19 h 19"/>
                    <a:gd name="T14" fmla="*/ 9 w 27"/>
                    <a:gd name="T15" fmla="*/ 15 h 19"/>
                    <a:gd name="T16" fmla="*/ 17 w 27"/>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9">
                      <a:moveTo>
                        <a:pt x="17" y="5"/>
                      </a:moveTo>
                      <a:cubicBezTo>
                        <a:pt x="19" y="4"/>
                        <a:pt x="21" y="2"/>
                        <a:pt x="24" y="1"/>
                      </a:cubicBezTo>
                      <a:cubicBezTo>
                        <a:pt x="24" y="1"/>
                        <a:pt x="26" y="0"/>
                        <a:pt x="27" y="0"/>
                      </a:cubicBezTo>
                      <a:cubicBezTo>
                        <a:pt x="23" y="0"/>
                        <a:pt x="19" y="0"/>
                        <a:pt x="16" y="1"/>
                      </a:cubicBezTo>
                      <a:cubicBezTo>
                        <a:pt x="13" y="2"/>
                        <a:pt x="10" y="4"/>
                        <a:pt x="9" y="7"/>
                      </a:cubicBezTo>
                      <a:cubicBezTo>
                        <a:pt x="7" y="9"/>
                        <a:pt x="6" y="11"/>
                        <a:pt x="5" y="12"/>
                      </a:cubicBezTo>
                      <a:cubicBezTo>
                        <a:pt x="4" y="15"/>
                        <a:pt x="3" y="18"/>
                        <a:pt x="0" y="19"/>
                      </a:cubicBezTo>
                      <a:cubicBezTo>
                        <a:pt x="3" y="19"/>
                        <a:pt x="7" y="17"/>
                        <a:pt x="9" y="15"/>
                      </a:cubicBezTo>
                      <a:cubicBezTo>
                        <a:pt x="13" y="12"/>
                        <a:pt x="15" y="9"/>
                        <a:pt x="1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1" name="Freeform: Shape 179">
                  <a:extLst>
                    <a:ext uri="{FF2B5EF4-FFF2-40B4-BE49-F238E27FC236}">
                      <a16:creationId xmlns:a16="http://schemas.microsoft.com/office/drawing/2014/main" id="{84805628-511A-84C9-0998-FB1904CF31F3}"/>
                    </a:ext>
                  </a:extLst>
                </p:cNvPr>
                <p:cNvSpPr>
                  <a:spLocks noGrp="1" noRot="1" noMove="1" noResize="1" noEditPoints="1" noAdjustHandles="1" noChangeArrowheads="1" noChangeShapeType="1"/>
                </p:cNvSpPr>
                <p:nvPr/>
              </p:nvSpPr>
              <p:spPr bwMode="auto">
                <a:xfrm>
                  <a:off x="4609670" y="4491660"/>
                  <a:ext cx="154402" cy="106611"/>
                </a:xfrm>
                <a:custGeom>
                  <a:avLst/>
                  <a:gdLst>
                    <a:gd name="T0" fmla="*/ 23 w 35"/>
                    <a:gd name="T1" fmla="*/ 3 h 24"/>
                    <a:gd name="T2" fmla="*/ 14 w 35"/>
                    <a:gd name="T3" fmla="*/ 11 h 24"/>
                    <a:gd name="T4" fmla="*/ 8 w 35"/>
                    <a:gd name="T5" fmla="*/ 17 h 24"/>
                    <a:gd name="T6" fmla="*/ 0 w 35"/>
                    <a:gd name="T7" fmla="*/ 20 h 24"/>
                    <a:gd name="T8" fmla="*/ 19 w 35"/>
                    <a:gd name="T9" fmla="*/ 20 h 24"/>
                    <a:gd name="T10" fmla="*/ 30 w 35"/>
                    <a:gd name="T11" fmla="*/ 6 h 24"/>
                    <a:gd name="T12" fmla="*/ 33 w 35"/>
                    <a:gd name="T13" fmla="*/ 2 h 24"/>
                    <a:gd name="T14" fmla="*/ 35 w 35"/>
                    <a:gd name="T15" fmla="*/ 1 h 24"/>
                    <a:gd name="T16" fmla="*/ 23 w 35"/>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23" y="3"/>
                      </a:moveTo>
                      <a:cubicBezTo>
                        <a:pt x="19" y="5"/>
                        <a:pt x="17" y="7"/>
                        <a:pt x="14" y="11"/>
                      </a:cubicBezTo>
                      <a:cubicBezTo>
                        <a:pt x="12" y="13"/>
                        <a:pt x="10" y="16"/>
                        <a:pt x="8" y="17"/>
                      </a:cubicBezTo>
                      <a:cubicBezTo>
                        <a:pt x="5" y="19"/>
                        <a:pt x="3" y="20"/>
                        <a:pt x="0" y="20"/>
                      </a:cubicBezTo>
                      <a:cubicBezTo>
                        <a:pt x="6" y="24"/>
                        <a:pt x="13" y="24"/>
                        <a:pt x="19" y="20"/>
                      </a:cubicBezTo>
                      <a:cubicBezTo>
                        <a:pt x="25" y="17"/>
                        <a:pt x="27" y="12"/>
                        <a:pt x="30" y="6"/>
                      </a:cubicBezTo>
                      <a:cubicBezTo>
                        <a:pt x="31" y="5"/>
                        <a:pt x="32" y="3"/>
                        <a:pt x="33" y="2"/>
                      </a:cubicBezTo>
                      <a:cubicBezTo>
                        <a:pt x="34" y="2"/>
                        <a:pt x="35" y="1"/>
                        <a:pt x="35" y="1"/>
                      </a:cubicBezTo>
                      <a:cubicBezTo>
                        <a:pt x="31" y="0"/>
                        <a:pt x="27" y="1"/>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2" name="Freeform: Shape 180">
                  <a:extLst>
                    <a:ext uri="{FF2B5EF4-FFF2-40B4-BE49-F238E27FC236}">
                      <a16:creationId xmlns:a16="http://schemas.microsoft.com/office/drawing/2014/main" id="{D228DF94-415D-6028-4BED-61016B190A33}"/>
                    </a:ext>
                  </a:extLst>
                </p:cNvPr>
                <p:cNvSpPr>
                  <a:spLocks noGrp="1" noRot="1" noMove="1" noResize="1" noEditPoints="1" noAdjustHandles="1" noChangeArrowheads="1" noChangeShapeType="1"/>
                </p:cNvSpPr>
                <p:nvPr/>
              </p:nvSpPr>
              <p:spPr bwMode="auto">
                <a:xfrm>
                  <a:off x="4601092" y="4403430"/>
                  <a:ext cx="101709" cy="71074"/>
                </a:xfrm>
                <a:custGeom>
                  <a:avLst/>
                  <a:gdLst>
                    <a:gd name="T0" fmla="*/ 8 w 23"/>
                    <a:gd name="T1" fmla="*/ 6 h 16"/>
                    <a:gd name="T2" fmla="*/ 5 w 23"/>
                    <a:gd name="T3" fmla="*/ 11 h 16"/>
                    <a:gd name="T4" fmla="*/ 0 w 23"/>
                    <a:gd name="T5" fmla="*/ 16 h 16"/>
                    <a:gd name="T6" fmla="*/ 8 w 23"/>
                    <a:gd name="T7" fmla="*/ 13 h 16"/>
                    <a:gd name="T8" fmla="*/ 15 w 23"/>
                    <a:gd name="T9" fmla="*/ 5 h 16"/>
                    <a:gd name="T10" fmla="*/ 20 w 23"/>
                    <a:gd name="T11" fmla="*/ 1 h 16"/>
                    <a:gd name="T12" fmla="*/ 23 w 23"/>
                    <a:gd name="T13" fmla="*/ 0 h 16"/>
                    <a:gd name="T14" fmla="*/ 14 w 23"/>
                    <a:gd name="T15" fmla="*/ 1 h 16"/>
                    <a:gd name="T16" fmla="*/ 8 w 23"/>
                    <a:gd name="T17"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6">
                      <a:moveTo>
                        <a:pt x="8" y="6"/>
                      </a:moveTo>
                      <a:cubicBezTo>
                        <a:pt x="6" y="8"/>
                        <a:pt x="6" y="9"/>
                        <a:pt x="5" y="11"/>
                      </a:cubicBezTo>
                      <a:cubicBezTo>
                        <a:pt x="4" y="13"/>
                        <a:pt x="2" y="15"/>
                        <a:pt x="0" y="16"/>
                      </a:cubicBezTo>
                      <a:cubicBezTo>
                        <a:pt x="3" y="16"/>
                        <a:pt x="6" y="15"/>
                        <a:pt x="8" y="13"/>
                      </a:cubicBezTo>
                      <a:cubicBezTo>
                        <a:pt x="11" y="11"/>
                        <a:pt x="13" y="7"/>
                        <a:pt x="15" y="5"/>
                      </a:cubicBezTo>
                      <a:cubicBezTo>
                        <a:pt x="17" y="3"/>
                        <a:pt x="18" y="2"/>
                        <a:pt x="20" y="1"/>
                      </a:cubicBezTo>
                      <a:cubicBezTo>
                        <a:pt x="21" y="1"/>
                        <a:pt x="22" y="0"/>
                        <a:pt x="23" y="0"/>
                      </a:cubicBezTo>
                      <a:cubicBezTo>
                        <a:pt x="20" y="0"/>
                        <a:pt x="17" y="0"/>
                        <a:pt x="14" y="1"/>
                      </a:cubicBezTo>
                      <a:cubicBezTo>
                        <a:pt x="11" y="2"/>
                        <a:pt x="9" y="4"/>
                        <a:pt x="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3" name="Freeform: Shape 181">
                  <a:extLst>
                    <a:ext uri="{FF2B5EF4-FFF2-40B4-BE49-F238E27FC236}">
                      <a16:creationId xmlns:a16="http://schemas.microsoft.com/office/drawing/2014/main" id="{6D070937-7615-E448-4A1E-CF26B91F6D65}"/>
                    </a:ext>
                  </a:extLst>
                </p:cNvPr>
                <p:cNvSpPr>
                  <a:spLocks noGrp="1" noRot="1" noMove="1" noResize="1" noEditPoints="1" noAdjustHandles="1" noChangeArrowheads="1" noChangeShapeType="1"/>
                </p:cNvSpPr>
                <p:nvPr/>
              </p:nvSpPr>
              <p:spPr bwMode="auto">
                <a:xfrm>
                  <a:off x="4609670" y="4403430"/>
                  <a:ext cx="132345" cy="93131"/>
                </a:xfrm>
                <a:custGeom>
                  <a:avLst/>
                  <a:gdLst>
                    <a:gd name="T0" fmla="*/ 28 w 30"/>
                    <a:gd name="T1" fmla="*/ 2 h 21"/>
                    <a:gd name="T2" fmla="*/ 30 w 30"/>
                    <a:gd name="T3" fmla="*/ 1 h 21"/>
                    <a:gd name="T4" fmla="*/ 19 w 30"/>
                    <a:gd name="T5" fmla="*/ 2 h 21"/>
                    <a:gd name="T6" fmla="*/ 12 w 30"/>
                    <a:gd name="T7" fmla="*/ 9 h 21"/>
                    <a:gd name="T8" fmla="*/ 6 w 30"/>
                    <a:gd name="T9" fmla="*/ 15 h 21"/>
                    <a:gd name="T10" fmla="*/ 0 w 30"/>
                    <a:gd name="T11" fmla="*/ 18 h 21"/>
                    <a:gd name="T12" fmla="*/ 16 w 30"/>
                    <a:gd name="T13" fmla="*/ 17 h 21"/>
                    <a:gd name="T14" fmla="*/ 25 w 30"/>
                    <a:gd name="T15" fmla="*/ 6 h 21"/>
                    <a:gd name="T16" fmla="*/ 28 w 30"/>
                    <a:gd name="T1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
                      <a:moveTo>
                        <a:pt x="28" y="2"/>
                      </a:moveTo>
                      <a:cubicBezTo>
                        <a:pt x="29" y="2"/>
                        <a:pt x="30" y="1"/>
                        <a:pt x="30" y="1"/>
                      </a:cubicBezTo>
                      <a:cubicBezTo>
                        <a:pt x="26" y="0"/>
                        <a:pt x="23" y="1"/>
                        <a:pt x="19" y="2"/>
                      </a:cubicBezTo>
                      <a:cubicBezTo>
                        <a:pt x="16" y="4"/>
                        <a:pt x="14" y="6"/>
                        <a:pt x="12" y="9"/>
                      </a:cubicBezTo>
                      <a:cubicBezTo>
                        <a:pt x="10" y="11"/>
                        <a:pt x="9" y="14"/>
                        <a:pt x="6" y="15"/>
                      </a:cubicBezTo>
                      <a:cubicBezTo>
                        <a:pt x="5" y="16"/>
                        <a:pt x="2" y="17"/>
                        <a:pt x="0" y="18"/>
                      </a:cubicBezTo>
                      <a:cubicBezTo>
                        <a:pt x="5" y="21"/>
                        <a:pt x="11" y="21"/>
                        <a:pt x="16" y="17"/>
                      </a:cubicBezTo>
                      <a:cubicBezTo>
                        <a:pt x="21" y="15"/>
                        <a:pt x="23" y="10"/>
                        <a:pt x="25" y="6"/>
                      </a:cubicBezTo>
                      <a:cubicBezTo>
                        <a:pt x="26" y="4"/>
                        <a:pt x="27" y="3"/>
                        <a:pt x="2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4" name="Freeform: Shape 182">
                  <a:extLst>
                    <a:ext uri="{FF2B5EF4-FFF2-40B4-BE49-F238E27FC236}">
                      <a16:creationId xmlns:a16="http://schemas.microsoft.com/office/drawing/2014/main" id="{95E89C69-AC5D-9459-0F9C-39DDEF1CA36B}"/>
                    </a:ext>
                  </a:extLst>
                </p:cNvPr>
                <p:cNvSpPr>
                  <a:spLocks noGrp="1" noRot="1" noMove="1" noResize="1" noEditPoints="1" noAdjustHandles="1" noChangeArrowheads="1" noChangeShapeType="1"/>
                </p:cNvSpPr>
                <p:nvPr/>
              </p:nvSpPr>
              <p:spPr bwMode="auto">
                <a:xfrm>
                  <a:off x="4472424" y="4491660"/>
                  <a:ext cx="115189" cy="84553"/>
                </a:xfrm>
                <a:custGeom>
                  <a:avLst/>
                  <a:gdLst>
                    <a:gd name="T0" fmla="*/ 9 w 26"/>
                    <a:gd name="T1" fmla="*/ 5 h 19"/>
                    <a:gd name="T2" fmla="*/ 17 w 26"/>
                    <a:gd name="T3" fmla="*/ 15 h 19"/>
                    <a:gd name="T4" fmla="*/ 26 w 26"/>
                    <a:gd name="T5" fmla="*/ 19 h 19"/>
                    <a:gd name="T6" fmla="*/ 21 w 26"/>
                    <a:gd name="T7" fmla="*/ 12 h 19"/>
                    <a:gd name="T8" fmla="*/ 18 w 26"/>
                    <a:gd name="T9" fmla="*/ 7 h 19"/>
                    <a:gd name="T10" fmla="*/ 11 w 26"/>
                    <a:gd name="T11" fmla="*/ 1 h 19"/>
                    <a:gd name="T12" fmla="*/ 0 w 26"/>
                    <a:gd name="T13" fmla="*/ 0 h 19"/>
                    <a:gd name="T14" fmla="*/ 3 w 26"/>
                    <a:gd name="T15" fmla="*/ 1 h 19"/>
                    <a:gd name="T16" fmla="*/ 9 w 26"/>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9">
                      <a:moveTo>
                        <a:pt x="9" y="5"/>
                      </a:moveTo>
                      <a:cubicBezTo>
                        <a:pt x="12" y="9"/>
                        <a:pt x="14" y="12"/>
                        <a:pt x="17" y="15"/>
                      </a:cubicBezTo>
                      <a:cubicBezTo>
                        <a:pt x="20" y="17"/>
                        <a:pt x="23" y="19"/>
                        <a:pt x="26" y="19"/>
                      </a:cubicBezTo>
                      <a:cubicBezTo>
                        <a:pt x="24" y="18"/>
                        <a:pt x="22" y="15"/>
                        <a:pt x="21" y="12"/>
                      </a:cubicBezTo>
                      <a:cubicBezTo>
                        <a:pt x="20" y="11"/>
                        <a:pt x="19" y="9"/>
                        <a:pt x="18" y="7"/>
                      </a:cubicBezTo>
                      <a:cubicBezTo>
                        <a:pt x="16" y="4"/>
                        <a:pt x="14" y="2"/>
                        <a:pt x="11" y="1"/>
                      </a:cubicBezTo>
                      <a:cubicBezTo>
                        <a:pt x="7" y="0"/>
                        <a:pt x="3" y="0"/>
                        <a:pt x="0" y="0"/>
                      </a:cubicBezTo>
                      <a:cubicBezTo>
                        <a:pt x="1" y="0"/>
                        <a:pt x="2" y="1"/>
                        <a:pt x="3" y="1"/>
                      </a:cubicBezTo>
                      <a:cubicBezTo>
                        <a:pt x="5" y="2"/>
                        <a:pt x="7" y="4"/>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5" name="Freeform: Shape 183">
                  <a:extLst>
                    <a:ext uri="{FF2B5EF4-FFF2-40B4-BE49-F238E27FC236}">
                      <a16:creationId xmlns:a16="http://schemas.microsoft.com/office/drawing/2014/main" id="{899E1CB1-D69A-94EC-63C2-2146FD0E1593}"/>
                    </a:ext>
                  </a:extLst>
                </p:cNvPr>
                <p:cNvSpPr>
                  <a:spLocks noGrp="1" noRot="1" noMove="1" noResize="1" noEditPoints="1" noAdjustHandles="1" noChangeArrowheads="1" noChangeShapeType="1"/>
                </p:cNvSpPr>
                <p:nvPr/>
              </p:nvSpPr>
              <p:spPr bwMode="auto">
                <a:xfrm>
                  <a:off x="4424633" y="4491660"/>
                  <a:ext cx="154402" cy="106611"/>
                </a:xfrm>
                <a:custGeom>
                  <a:avLst/>
                  <a:gdLst>
                    <a:gd name="T0" fmla="*/ 6 w 35"/>
                    <a:gd name="T1" fmla="*/ 6 h 24"/>
                    <a:gd name="T2" fmla="*/ 16 w 35"/>
                    <a:gd name="T3" fmla="*/ 20 h 24"/>
                    <a:gd name="T4" fmla="*/ 35 w 35"/>
                    <a:gd name="T5" fmla="*/ 20 h 24"/>
                    <a:gd name="T6" fmla="*/ 28 w 35"/>
                    <a:gd name="T7" fmla="*/ 17 h 24"/>
                    <a:gd name="T8" fmla="*/ 21 w 35"/>
                    <a:gd name="T9" fmla="*/ 11 h 24"/>
                    <a:gd name="T10" fmla="*/ 13 w 35"/>
                    <a:gd name="T11" fmla="*/ 3 h 24"/>
                    <a:gd name="T12" fmla="*/ 0 w 35"/>
                    <a:gd name="T13" fmla="*/ 1 h 24"/>
                    <a:gd name="T14" fmla="*/ 2 w 35"/>
                    <a:gd name="T15" fmla="*/ 2 h 24"/>
                    <a:gd name="T16" fmla="*/ 6 w 35"/>
                    <a:gd name="T17"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6" y="6"/>
                      </a:moveTo>
                      <a:cubicBezTo>
                        <a:pt x="9" y="12"/>
                        <a:pt x="11" y="17"/>
                        <a:pt x="16" y="20"/>
                      </a:cubicBezTo>
                      <a:cubicBezTo>
                        <a:pt x="22" y="24"/>
                        <a:pt x="30" y="24"/>
                        <a:pt x="35" y="20"/>
                      </a:cubicBezTo>
                      <a:cubicBezTo>
                        <a:pt x="33" y="20"/>
                        <a:pt x="30" y="19"/>
                        <a:pt x="28" y="17"/>
                      </a:cubicBezTo>
                      <a:cubicBezTo>
                        <a:pt x="25" y="16"/>
                        <a:pt x="23" y="13"/>
                        <a:pt x="21" y="11"/>
                      </a:cubicBezTo>
                      <a:cubicBezTo>
                        <a:pt x="19" y="7"/>
                        <a:pt x="16" y="5"/>
                        <a:pt x="13" y="3"/>
                      </a:cubicBezTo>
                      <a:cubicBezTo>
                        <a:pt x="9" y="1"/>
                        <a:pt x="4" y="0"/>
                        <a:pt x="0" y="1"/>
                      </a:cubicBezTo>
                      <a:cubicBezTo>
                        <a:pt x="1" y="1"/>
                        <a:pt x="2" y="2"/>
                        <a:pt x="2" y="2"/>
                      </a:cubicBezTo>
                      <a:cubicBezTo>
                        <a:pt x="4" y="3"/>
                        <a:pt x="5" y="5"/>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6" name="Freeform: Shape 184">
                  <a:extLst>
                    <a:ext uri="{FF2B5EF4-FFF2-40B4-BE49-F238E27FC236}">
                      <a16:creationId xmlns:a16="http://schemas.microsoft.com/office/drawing/2014/main" id="{9FE249A2-4995-1A49-B312-5232C82CBAE1}"/>
                    </a:ext>
                  </a:extLst>
                </p:cNvPr>
                <p:cNvSpPr>
                  <a:spLocks noGrp="1" noRot="1" noMove="1" noResize="1" noEditPoints="1" noAdjustHandles="1" noChangeArrowheads="1" noChangeShapeType="1"/>
                </p:cNvSpPr>
                <p:nvPr/>
              </p:nvSpPr>
              <p:spPr bwMode="auto">
                <a:xfrm>
                  <a:off x="4485903" y="4403430"/>
                  <a:ext cx="101709" cy="71074"/>
                </a:xfrm>
                <a:custGeom>
                  <a:avLst/>
                  <a:gdLst>
                    <a:gd name="T0" fmla="*/ 10 w 23"/>
                    <a:gd name="T1" fmla="*/ 1 h 16"/>
                    <a:gd name="T2" fmla="*/ 0 w 23"/>
                    <a:gd name="T3" fmla="*/ 0 h 16"/>
                    <a:gd name="T4" fmla="*/ 3 w 23"/>
                    <a:gd name="T5" fmla="*/ 1 h 16"/>
                    <a:gd name="T6" fmla="*/ 8 w 23"/>
                    <a:gd name="T7" fmla="*/ 5 h 16"/>
                    <a:gd name="T8" fmla="*/ 15 w 23"/>
                    <a:gd name="T9" fmla="*/ 13 h 16"/>
                    <a:gd name="T10" fmla="*/ 23 w 23"/>
                    <a:gd name="T11" fmla="*/ 16 h 16"/>
                    <a:gd name="T12" fmla="*/ 19 w 23"/>
                    <a:gd name="T13" fmla="*/ 11 h 16"/>
                    <a:gd name="T14" fmla="*/ 16 w 23"/>
                    <a:gd name="T15" fmla="*/ 6 h 16"/>
                    <a:gd name="T16" fmla="*/ 10 w 23"/>
                    <a:gd name="T1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6">
                      <a:moveTo>
                        <a:pt x="10" y="1"/>
                      </a:moveTo>
                      <a:cubicBezTo>
                        <a:pt x="7" y="0"/>
                        <a:pt x="3" y="0"/>
                        <a:pt x="0" y="0"/>
                      </a:cubicBezTo>
                      <a:cubicBezTo>
                        <a:pt x="1" y="0"/>
                        <a:pt x="2" y="1"/>
                        <a:pt x="3" y="1"/>
                      </a:cubicBezTo>
                      <a:cubicBezTo>
                        <a:pt x="5" y="2"/>
                        <a:pt x="7" y="3"/>
                        <a:pt x="8" y="5"/>
                      </a:cubicBezTo>
                      <a:cubicBezTo>
                        <a:pt x="11" y="7"/>
                        <a:pt x="13" y="11"/>
                        <a:pt x="15" y="13"/>
                      </a:cubicBezTo>
                      <a:cubicBezTo>
                        <a:pt x="18" y="15"/>
                        <a:pt x="20" y="16"/>
                        <a:pt x="23" y="16"/>
                      </a:cubicBezTo>
                      <a:cubicBezTo>
                        <a:pt x="21" y="15"/>
                        <a:pt x="20" y="13"/>
                        <a:pt x="19" y="11"/>
                      </a:cubicBezTo>
                      <a:cubicBezTo>
                        <a:pt x="18" y="9"/>
                        <a:pt x="17" y="8"/>
                        <a:pt x="16" y="6"/>
                      </a:cubicBezTo>
                      <a:cubicBezTo>
                        <a:pt x="14" y="4"/>
                        <a:pt x="12" y="2"/>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7" name="Freeform: Shape 185">
                  <a:extLst>
                    <a:ext uri="{FF2B5EF4-FFF2-40B4-BE49-F238E27FC236}">
                      <a16:creationId xmlns:a16="http://schemas.microsoft.com/office/drawing/2014/main" id="{6DCB59A2-8B1B-0A29-DA83-E587359EACDD}"/>
                    </a:ext>
                  </a:extLst>
                </p:cNvPr>
                <p:cNvSpPr>
                  <a:spLocks noGrp="1" noRot="1" noMove="1" noResize="1" noEditPoints="1" noAdjustHandles="1" noChangeArrowheads="1" noChangeShapeType="1"/>
                </p:cNvSpPr>
                <p:nvPr/>
              </p:nvSpPr>
              <p:spPr bwMode="auto">
                <a:xfrm>
                  <a:off x="4446690" y="4403430"/>
                  <a:ext cx="132345" cy="93131"/>
                </a:xfrm>
                <a:custGeom>
                  <a:avLst/>
                  <a:gdLst>
                    <a:gd name="T0" fmla="*/ 0 w 30"/>
                    <a:gd name="T1" fmla="*/ 1 h 21"/>
                    <a:gd name="T2" fmla="*/ 2 w 30"/>
                    <a:gd name="T3" fmla="*/ 2 h 21"/>
                    <a:gd name="T4" fmla="*/ 5 w 30"/>
                    <a:gd name="T5" fmla="*/ 6 h 21"/>
                    <a:gd name="T6" fmla="*/ 14 w 30"/>
                    <a:gd name="T7" fmla="*/ 17 h 21"/>
                    <a:gd name="T8" fmla="*/ 30 w 30"/>
                    <a:gd name="T9" fmla="*/ 18 h 21"/>
                    <a:gd name="T10" fmla="*/ 24 w 30"/>
                    <a:gd name="T11" fmla="*/ 15 h 21"/>
                    <a:gd name="T12" fmla="*/ 18 w 30"/>
                    <a:gd name="T13" fmla="*/ 9 h 21"/>
                    <a:gd name="T14" fmla="*/ 11 w 30"/>
                    <a:gd name="T15" fmla="*/ 2 h 21"/>
                    <a:gd name="T16" fmla="*/ 0 w 30"/>
                    <a:gd name="T1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
                      <a:moveTo>
                        <a:pt x="0" y="1"/>
                      </a:moveTo>
                      <a:cubicBezTo>
                        <a:pt x="1" y="1"/>
                        <a:pt x="2" y="2"/>
                        <a:pt x="2" y="2"/>
                      </a:cubicBezTo>
                      <a:cubicBezTo>
                        <a:pt x="3" y="3"/>
                        <a:pt x="4" y="4"/>
                        <a:pt x="5" y="6"/>
                      </a:cubicBezTo>
                      <a:cubicBezTo>
                        <a:pt x="8" y="10"/>
                        <a:pt x="9" y="15"/>
                        <a:pt x="14" y="17"/>
                      </a:cubicBezTo>
                      <a:cubicBezTo>
                        <a:pt x="19" y="21"/>
                        <a:pt x="25" y="21"/>
                        <a:pt x="30" y="18"/>
                      </a:cubicBezTo>
                      <a:cubicBezTo>
                        <a:pt x="28" y="17"/>
                        <a:pt x="26" y="16"/>
                        <a:pt x="24" y="15"/>
                      </a:cubicBezTo>
                      <a:cubicBezTo>
                        <a:pt x="22" y="14"/>
                        <a:pt x="20" y="11"/>
                        <a:pt x="18" y="9"/>
                      </a:cubicBezTo>
                      <a:cubicBezTo>
                        <a:pt x="16" y="6"/>
                        <a:pt x="14" y="4"/>
                        <a:pt x="11" y="2"/>
                      </a:cubicBezTo>
                      <a:cubicBezTo>
                        <a:pt x="8" y="1"/>
                        <a:pt x="4"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8" name="Freeform: Shape 186">
                  <a:extLst>
                    <a:ext uri="{FF2B5EF4-FFF2-40B4-BE49-F238E27FC236}">
                      <a16:creationId xmlns:a16="http://schemas.microsoft.com/office/drawing/2014/main" id="{6165C00A-4FD0-2CA3-6B10-1A3307236870}"/>
                    </a:ext>
                  </a:extLst>
                </p:cNvPr>
                <p:cNvSpPr>
                  <a:spLocks noGrp="1" noRot="1" noMove="1" noResize="1" noEditPoints="1" noAdjustHandles="1" noChangeArrowheads="1" noChangeShapeType="1"/>
                </p:cNvSpPr>
                <p:nvPr/>
              </p:nvSpPr>
              <p:spPr bwMode="auto">
                <a:xfrm>
                  <a:off x="4592514" y="4342160"/>
                  <a:ext cx="56369" cy="113963"/>
                </a:xfrm>
                <a:custGeom>
                  <a:avLst/>
                  <a:gdLst>
                    <a:gd name="T0" fmla="*/ 9 w 13"/>
                    <a:gd name="T1" fmla="*/ 8 h 26"/>
                    <a:gd name="T2" fmla="*/ 2 w 13"/>
                    <a:gd name="T3" fmla="*/ 17 h 26"/>
                    <a:gd name="T4" fmla="*/ 1 w 13"/>
                    <a:gd name="T5" fmla="*/ 26 h 26"/>
                    <a:gd name="T6" fmla="*/ 5 w 13"/>
                    <a:gd name="T7" fmla="*/ 20 h 26"/>
                    <a:gd name="T8" fmla="*/ 9 w 13"/>
                    <a:gd name="T9" fmla="*/ 16 h 26"/>
                    <a:gd name="T10" fmla="*/ 12 w 13"/>
                    <a:gd name="T11" fmla="*/ 9 h 26"/>
                    <a:gd name="T12" fmla="*/ 11 w 13"/>
                    <a:gd name="T13" fmla="*/ 0 h 26"/>
                    <a:gd name="T14" fmla="*/ 11 w 13"/>
                    <a:gd name="T15" fmla="*/ 3 h 26"/>
                    <a:gd name="T16" fmla="*/ 9 w 13"/>
                    <a:gd name="T17"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6">
                      <a:moveTo>
                        <a:pt x="9" y="8"/>
                      </a:moveTo>
                      <a:cubicBezTo>
                        <a:pt x="6" y="11"/>
                        <a:pt x="4" y="14"/>
                        <a:pt x="2" y="17"/>
                      </a:cubicBezTo>
                      <a:cubicBezTo>
                        <a:pt x="1" y="20"/>
                        <a:pt x="0" y="23"/>
                        <a:pt x="1" y="26"/>
                      </a:cubicBezTo>
                      <a:cubicBezTo>
                        <a:pt x="1" y="23"/>
                        <a:pt x="3" y="21"/>
                        <a:pt x="5" y="20"/>
                      </a:cubicBezTo>
                      <a:cubicBezTo>
                        <a:pt x="6" y="19"/>
                        <a:pt x="8" y="18"/>
                        <a:pt x="9" y="16"/>
                      </a:cubicBezTo>
                      <a:cubicBezTo>
                        <a:pt x="11" y="14"/>
                        <a:pt x="12" y="12"/>
                        <a:pt x="12" y="9"/>
                      </a:cubicBezTo>
                      <a:cubicBezTo>
                        <a:pt x="13" y="6"/>
                        <a:pt x="12" y="3"/>
                        <a:pt x="11" y="0"/>
                      </a:cubicBezTo>
                      <a:cubicBezTo>
                        <a:pt x="11" y="0"/>
                        <a:pt x="11" y="2"/>
                        <a:pt x="11" y="3"/>
                      </a:cubicBezTo>
                      <a:cubicBezTo>
                        <a:pt x="10" y="5"/>
                        <a:pt x="10" y="7"/>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9" name="Freeform: Shape 187">
                  <a:extLst>
                    <a:ext uri="{FF2B5EF4-FFF2-40B4-BE49-F238E27FC236}">
                      <a16:creationId xmlns:a16="http://schemas.microsoft.com/office/drawing/2014/main" id="{20E698B2-4716-C42F-6805-3B151F825876}"/>
                    </a:ext>
                  </a:extLst>
                </p:cNvPr>
                <p:cNvSpPr>
                  <a:spLocks noGrp="1" noRot="1" noMove="1" noResize="1" noEditPoints="1" noAdjustHandles="1" noChangeArrowheads="1" noChangeShapeType="1"/>
                </p:cNvSpPr>
                <p:nvPr/>
              </p:nvSpPr>
              <p:spPr bwMode="auto">
                <a:xfrm>
                  <a:off x="4560653" y="4301721"/>
                  <a:ext cx="75976" cy="145824"/>
                </a:xfrm>
                <a:custGeom>
                  <a:avLst/>
                  <a:gdLst>
                    <a:gd name="T0" fmla="*/ 6 w 17"/>
                    <a:gd name="T1" fmla="*/ 33 h 33"/>
                    <a:gd name="T2" fmla="*/ 7 w 17"/>
                    <a:gd name="T3" fmla="*/ 27 h 33"/>
                    <a:gd name="T4" fmla="*/ 11 w 17"/>
                    <a:gd name="T5" fmla="*/ 20 h 33"/>
                    <a:gd name="T6" fmla="*/ 16 w 17"/>
                    <a:gd name="T7" fmla="*/ 11 h 33"/>
                    <a:gd name="T8" fmla="*/ 16 w 17"/>
                    <a:gd name="T9" fmla="*/ 0 h 33"/>
                    <a:gd name="T10" fmla="*/ 15 w 17"/>
                    <a:gd name="T11" fmla="*/ 2 h 33"/>
                    <a:gd name="T12" fmla="*/ 12 w 17"/>
                    <a:gd name="T13" fmla="*/ 6 h 33"/>
                    <a:gd name="T14" fmla="*/ 2 w 17"/>
                    <a:gd name="T15" fmla="*/ 17 h 33"/>
                    <a:gd name="T16" fmla="*/ 6 w 17"/>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3">
                      <a:moveTo>
                        <a:pt x="6" y="33"/>
                      </a:moveTo>
                      <a:cubicBezTo>
                        <a:pt x="5" y="31"/>
                        <a:pt x="6" y="29"/>
                        <a:pt x="7" y="27"/>
                      </a:cubicBezTo>
                      <a:cubicBezTo>
                        <a:pt x="8" y="24"/>
                        <a:pt x="9" y="22"/>
                        <a:pt x="11" y="20"/>
                      </a:cubicBezTo>
                      <a:cubicBezTo>
                        <a:pt x="13" y="17"/>
                        <a:pt x="15" y="15"/>
                        <a:pt x="16" y="11"/>
                      </a:cubicBezTo>
                      <a:cubicBezTo>
                        <a:pt x="17" y="8"/>
                        <a:pt x="17" y="4"/>
                        <a:pt x="16" y="0"/>
                      </a:cubicBezTo>
                      <a:cubicBezTo>
                        <a:pt x="16" y="1"/>
                        <a:pt x="15" y="2"/>
                        <a:pt x="15" y="2"/>
                      </a:cubicBezTo>
                      <a:cubicBezTo>
                        <a:pt x="14" y="4"/>
                        <a:pt x="13" y="5"/>
                        <a:pt x="12" y="6"/>
                      </a:cubicBezTo>
                      <a:cubicBezTo>
                        <a:pt x="8" y="10"/>
                        <a:pt x="4" y="12"/>
                        <a:pt x="2" y="17"/>
                      </a:cubicBezTo>
                      <a:cubicBezTo>
                        <a:pt x="0" y="23"/>
                        <a:pt x="1" y="29"/>
                        <a:pt x="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0" name="Freeform: Shape 188">
                  <a:extLst>
                    <a:ext uri="{FF2B5EF4-FFF2-40B4-BE49-F238E27FC236}">
                      <a16:creationId xmlns:a16="http://schemas.microsoft.com/office/drawing/2014/main" id="{F199B211-3EA6-3EA2-E68B-7C6C1B3A30C2}"/>
                    </a:ext>
                  </a:extLst>
                </p:cNvPr>
                <p:cNvSpPr>
                  <a:spLocks noGrp="1" noRot="1" noMove="1" noResize="1" noEditPoints="1" noAdjustHandles="1" noChangeArrowheads="1" noChangeShapeType="1"/>
                </p:cNvSpPr>
                <p:nvPr/>
              </p:nvSpPr>
              <p:spPr bwMode="auto">
                <a:xfrm>
                  <a:off x="5727246" y="1033545"/>
                  <a:ext cx="140922" cy="140922"/>
                </a:xfrm>
                <a:custGeom>
                  <a:avLst/>
                  <a:gdLst>
                    <a:gd name="T0" fmla="*/ 7 w 32"/>
                    <a:gd name="T1" fmla="*/ 30 h 32"/>
                    <a:gd name="T2" fmla="*/ 16 w 32"/>
                    <a:gd name="T3" fmla="*/ 32 h 32"/>
                    <a:gd name="T4" fmla="*/ 32 w 32"/>
                    <a:gd name="T5" fmla="*/ 16 h 32"/>
                    <a:gd name="T6" fmla="*/ 16 w 32"/>
                    <a:gd name="T7" fmla="*/ 0 h 32"/>
                    <a:gd name="T8" fmla="*/ 0 w 32"/>
                    <a:gd name="T9" fmla="*/ 14 h 32"/>
                    <a:gd name="T10" fmla="*/ 16 w 32"/>
                    <a:gd name="T11" fmla="*/ 14 h 32"/>
                    <a:gd name="T12" fmla="*/ 21 w 32"/>
                    <a:gd name="T13" fmla="*/ 14 h 32"/>
                    <a:gd name="T14" fmla="*/ 18 w 32"/>
                    <a:gd name="T15" fmla="*/ 18 h 32"/>
                    <a:gd name="T16" fmla="*/ 7 w 32"/>
                    <a:gd name="T17"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7" y="30"/>
                      </a:moveTo>
                      <a:cubicBezTo>
                        <a:pt x="10" y="31"/>
                        <a:pt x="13" y="32"/>
                        <a:pt x="16" y="32"/>
                      </a:cubicBezTo>
                      <a:cubicBezTo>
                        <a:pt x="25" y="32"/>
                        <a:pt x="32" y="25"/>
                        <a:pt x="32" y="16"/>
                      </a:cubicBezTo>
                      <a:cubicBezTo>
                        <a:pt x="32" y="7"/>
                        <a:pt x="25" y="0"/>
                        <a:pt x="16" y="0"/>
                      </a:cubicBezTo>
                      <a:cubicBezTo>
                        <a:pt x="8" y="0"/>
                        <a:pt x="1" y="6"/>
                        <a:pt x="0" y="14"/>
                      </a:cubicBezTo>
                      <a:cubicBezTo>
                        <a:pt x="16" y="14"/>
                        <a:pt x="16" y="14"/>
                        <a:pt x="16" y="14"/>
                      </a:cubicBezTo>
                      <a:cubicBezTo>
                        <a:pt x="21" y="14"/>
                        <a:pt x="21" y="14"/>
                        <a:pt x="21" y="14"/>
                      </a:cubicBezTo>
                      <a:cubicBezTo>
                        <a:pt x="18" y="18"/>
                        <a:pt x="18" y="18"/>
                        <a:pt x="18" y="18"/>
                      </a:cubicBezTo>
                      <a:lnTo>
                        <a:pt x="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1" name="Freeform: Shape 189">
                  <a:extLst>
                    <a:ext uri="{FF2B5EF4-FFF2-40B4-BE49-F238E27FC236}">
                      <a16:creationId xmlns:a16="http://schemas.microsoft.com/office/drawing/2014/main" id="{B8B0DA39-991C-AB59-9CE1-8B445949C1FE}"/>
                    </a:ext>
                  </a:extLst>
                </p:cNvPr>
                <p:cNvSpPr>
                  <a:spLocks noGrp="1" noRot="1" noMove="1" noResize="1" noEditPoints="1" noAdjustHandles="1" noChangeArrowheads="1" noChangeShapeType="1"/>
                </p:cNvSpPr>
                <p:nvPr/>
              </p:nvSpPr>
              <p:spPr bwMode="auto">
                <a:xfrm>
                  <a:off x="5501770" y="1104619"/>
                  <a:ext cx="295324" cy="278169"/>
                </a:xfrm>
                <a:custGeom>
                  <a:avLst/>
                  <a:gdLst>
                    <a:gd name="T0" fmla="*/ 30 w 67"/>
                    <a:gd name="T1" fmla="*/ 34 h 63"/>
                    <a:gd name="T2" fmla="*/ 30 w 67"/>
                    <a:gd name="T3" fmla="*/ 36 h 63"/>
                    <a:gd name="T4" fmla="*/ 30 w 67"/>
                    <a:gd name="T5" fmla="*/ 37 h 63"/>
                    <a:gd name="T6" fmla="*/ 30 w 67"/>
                    <a:gd name="T7" fmla="*/ 58 h 63"/>
                    <a:gd name="T8" fmla="*/ 22 w 67"/>
                    <a:gd name="T9" fmla="*/ 63 h 63"/>
                    <a:gd name="T10" fmla="*/ 44 w 67"/>
                    <a:gd name="T11" fmla="*/ 63 h 63"/>
                    <a:gd name="T12" fmla="*/ 37 w 67"/>
                    <a:gd name="T13" fmla="*/ 58 h 63"/>
                    <a:gd name="T14" fmla="*/ 37 w 67"/>
                    <a:gd name="T15" fmla="*/ 37 h 63"/>
                    <a:gd name="T16" fmla="*/ 37 w 67"/>
                    <a:gd name="T17" fmla="*/ 36 h 63"/>
                    <a:gd name="T18" fmla="*/ 37 w 67"/>
                    <a:gd name="T19" fmla="*/ 34 h 63"/>
                    <a:gd name="T20" fmla="*/ 56 w 67"/>
                    <a:gd name="T21" fmla="*/ 12 h 63"/>
                    <a:gd name="T22" fmla="*/ 67 w 67"/>
                    <a:gd name="T23" fmla="*/ 0 h 63"/>
                    <a:gd name="T24" fmla="*/ 51 w 67"/>
                    <a:gd name="T25" fmla="*/ 0 h 63"/>
                    <a:gd name="T26" fmla="*/ 0 w 67"/>
                    <a:gd name="T27" fmla="*/ 0 h 63"/>
                    <a:gd name="T28" fmla="*/ 30 w 67"/>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3">
                      <a:moveTo>
                        <a:pt x="30" y="34"/>
                      </a:moveTo>
                      <a:cubicBezTo>
                        <a:pt x="30" y="36"/>
                        <a:pt x="30" y="36"/>
                        <a:pt x="30" y="36"/>
                      </a:cubicBezTo>
                      <a:cubicBezTo>
                        <a:pt x="30" y="37"/>
                        <a:pt x="30" y="37"/>
                        <a:pt x="30" y="37"/>
                      </a:cubicBezTo>
                      <a:cubicBezTo>
                        <a:pt x="30" y="58"/>
                        <a:pt x="30" y="58"/>
                        <a:pt x="30" y="58"/>
                      </a:cubicBezTo>
                      <a:cubicBezTo>
                        <a:pt x="25" y="58"/>
                        <a:pt x="22" y="61"/>
                        <a:pt x="22" y="63"/>
                      </a:cubicBezTo>
                      <a:cubicBezTo>
                        <a:pt x="44" y="63"/>
                        <a:pt x="44" y="63"/>
                        <a:pt x="44" y="63"/>
                      </a:cubicBezTo>
                      <a:cubicBezTo>
                        <a:pt x="44" y="61"/>
                        <a:pt x="41" y="59"/>
                        <a:pt x="37" y="58"/>
                      </a:cubicBezTo>
                      <a:cubicBezTo>
                        <a:pt x="37" y="37"/>
                        <a:pt x="37" y="37"/>
                        <a:pt x="37" y="37"/>
                      </a:cubicBezTo>
                      <a:cubicBezTo>
                        <a:pt x="37" y="36"/>
                        <a:pt x="37" y="36"/>
                        <a:pt x="37" y="36"/>
                      </a:cubicBezTo>
                      <a:cubicBezTo>
                        <a:pt x="37" y="34"/>
                        <a:pt x="37" y="34"/>
                        <a:pt x="37" y="34"/>
                      </a:cubicBezTo>
                      <a:cubicBezTo>
                        <a:pt x="56" y="12"/>
                        <a:pt x="56" y="12"/>
                        <a:pt x="56" y="12"/>
                      </a:cubicBezTo>
                      <a:cubicBezTo>
                        <a:pt x="67" y="0"/>
                        <a:pt x="67" y="0"/>
                        <a:pt x="67" y="0"/>
                      </a:cubicBezTo>
                      <a:cubicBezTo>
                        <a:pt x="51" y="0"/>
                        <a:pt x="51" y="0"/>
                        <a:pt x="51" y="0"/>
                      </a:cubicBezTo>
                      <a:cubicBezTo>
                        <a:pt x="0" y="0"/>
                        <a:pt x="0" y="0"/>
                        <a:pt x="0" y="0"/>
                      </a:cubicBezTo>
                      <a:lnTo>
                        <a:pt x="30"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2" name="Freeform: Shape 190">
                  <a:extLst>
                    <a:ext uri="{FF2B5EF4-FFF2-40B4-BE49-F238E27FC236}">
                      <a16:creationId xmlns:a16="http://schemas.microsoft.com/office/drawing/2014/main" id="{CEA28275-F07A-B86E-CA72-70D855CE8BE0}"/>
                    </a:ext>
                  </a:extLst>
                </p:cNvPr>
                <p:cNvSpPr>
                  <a:spLocks noGrp="1" noRot="1" noMove="1" noResize="1" noEditPoints="1" noAdjustHandles="1" noChangeArrowheads="1" noChangeShapeType="1"/>
                </p:cNvSpPr>
                <p:nvPr/>
              </p:nvSpPr>
              <p:spPr bwMode="auto">
                <a:xfrm>
                  <a:off x="5364524" y="795815"/>
                  <a:ext cx="220574" cy="136021"/>
                </a:xfrm>
                <a:custGeom>
                  <a:avLst/>
                  <a:gdLst>
                    <a:gd name="T0" fmla="*/ 141 w 180"/>
                    <a:gd name="T1" fmla="*/ 61 h 111"/>
                    <a:gd name="T2" fmla="*/ 180 w 180"/>
                    <a:gd name="T3" fmla="*/ 61 h 111"/>
                    <a:gd name="T4" fmla="*/ 180 w 180"/>
                    <a:gd name="T5" fmla="*/ 111 h 111"/>
                    <a:gd name="T6" fmla="*/ 141 w 180"/>
                    <a:gd name="T7" fmla="*/ 111 h 111"/>
                    <a:gd name="T8" fmla="*/ 141 w 180"/>
                    <a:gd name="T9" fmla="*/ 100 h 111"/>
                    <a:gd name="T10" fmla="*/ 155 w 180"/>
                    <a:gd name="T11" fmla="*/ 100 h 111"/>
                    <a:gd name="T12" fmla="*/ 155 w 180"/>
                    <a:gd name="T13" fmla="*/ 79 h 111"/>
                    <a:gd name="T14" fmla="*/ 141 w 180"/>
                    <a:gd name="T15" fmla="*/ 79 h 111"/>
                    <a:gd name="T16" fmla="*/ 141 w 180"/>
                    <a:gd name="T17" fmla="*/ 61 h 111"/>
                    <a:gd name="T18" fmla="*/ 90 w 180"/>
                    <a:gd name="T19" fmla="*/ 61 h 111"/>
                    <a:gd name="T20" fmla="*/ 141 w 180"/>
                    <a:gd name="T21" fmla="*/ 61 h 111"/>
                    <a:gd name="T22" fmla="*/ 141 w 180"/>
                    <a:gd name="T23" fmla="*/ 79 h 111"/>
                    <a:gd name="T24" fmla="*/ 126 w 180"/>
                    <a:gd name="T25" fmla="*/ 79 h 111"/>
                    <a:gd name="T26" fmla="*/ 126 w 180"/>
                    <a:gd name="T27" fmla="*/ 100 h 111"/>
                    <a:gd name="T28" fmla="*/ 126 w 180"/>
                    <a:gd name="T29" fmla="*/ 100 h 111"/>
                    <a:gd name="T30" fmla="*/ 141 w 180"/>
                    <a:gd name="T31" fmla="*/ 100 h 111"/>
                    <a:gd name="T32" fmla="*/ 141 w 180"/>
                    <a:gd name="T33" fmla="*/ 111 h 111"/>
                    <a:gd name="T34" fmla="*/ 90 w 180"/>
                    <a:gd name="T35" fmla="*/ 111 h 111"/>
                    <a:gd name="T36" fmla="*/ 90 w 180"/>
                    <a:gd name="T37" fmla="*/ 100 h 111"/>
                    <a:gd name="T38" fmla="*/ 105 w 180"/>
                    <a:gd name="T39" fmla="*/ 100 h 111"/>
                    <a:gd name="T40" fmla="*/ 105 w 180"/>
                    <a:gd name="T41" fmla="*/ 79 h 111"/>
                    <a:gd name="T42" fmla="*/ 90 w 180"/>
                    <a:gd name="T43" fmla="*/ 79 h 111"/>
                    <a:gd name="T44" fmla="*/ 90 w 180"/>
                    <a:gd name="T45" fmla="*/ 61 h 111"/>
                    <a:gd name="T46" fmla="*/ 65 w 180"/>
                    <a:gd name="T47" fmla="*/ 0 h 111"/>
                    <a:gd name="T48" fmla="*/ 65 w 180"/>
                    <a:gd name="T49" fmla="*/ 61 h 111"/>
                    <a:gd name="T50" fmla="*/ 90 w 180"/>
                    <a:gd name="T51" fmla="*/ 61 h 111"/>
                    <a:gd name="T52" fmla="*/ 90 w 180"/>
                    <a:gd name="T53" fmla="*/ 79 h 111"/>
                    <a:gd name="T54" fmla="*/ 76 w 180"/>
                    <a:gd name="T55" fmla="*/ 79 h 111"/>
                    <a:gd name="T56" fmla="*/ 76 w 180"/>
                    <a:gd name="T57" fmla="*/ 100 h 111"/>
                    <a:gd name="T58" fmla="*/ 76 w 180"/>
                    <a:gd name="T59" fmla="*/ 100 h 111"/>
                    <a:gd name="T60" fmla="*/ 90 w 180"/>
                    <a:gd name="T61" fmla="*/ 100 h 111"/>
                    <a:gd name="T62" fmla="*/ 90 w 180"/>
                    <a:gd name="T63" fmla="*/ 111 h 111"/>
                    <a:gd name="T64" fmla="*/ 40 w 180"/>
                    <a:gd name="T65" fmla="*/ 111 h 111"/>
                    <a:gd name="T66" fmla="*/ 40 w 180"/>
                    <a:gd name="T67" fmla="*/ 100 h 111"/>
                    <a:gd name="T68" fmla="*/ 54 w 180"/>
                    <a:gd name="T69" fmla="*/ 100 h 111"/>
                    <a:gd name="T70" fmla="*/ 54 w 180"/>
                    <a:gd name="T71" fmla="*/ 79 h 111"/>
                    <a:gd name="T72" fmla="*/ 40 w 180"/>
                    <a:gd name="T73" fmla="*/ 79 h 111"/>
                    <a:gd name="T74" fmla="*/ 40 w 180"/>
                    <a:gd name="T75" fmla="*/ 0 h 111"/>
                    <a:gd name="T76" fmla="*/ 65 w 180"/>
                    <a:gd name="T77" fmla="*/ 0 h 111"/>
                    <a:gd name="T78" fmla="*/ 40 w 180"/>
                    <a:gd name="T79" fmla="*/ 111 h 111"/>
                    <a:gd name="T80" fmla="*/ 0 w 180"/>
                    <a:gd name="T81" fmla="*/ 111 h 111"/>
                    <a:gd name="T82" fmla="*/ 0 w 180"/>
                    <a:gd name="T83" fmla="*/ 61 h 111"/>
                    <a:gd name="T84" fmla="*/ 22 w 180"/>
                    <a:gd name="T85" fmla="*/ 61 h 111"/>
                    <a:gd name="T86" fmla="*/ 22 w 180"/>
                    <a:gd name="T87" fmla="*/ 0 h 111"/>
                    <a:gd name="T88" fmla="*/ 40 w 180"/>
                    <a:gd name="T89" fmla="*/ 0 h 111"/>
                    <a:gd name="T90" fmla="*/ 40 w 180"/>
                    <a:gd name="T91" fmla="*/ 79 h 111"/>
                    <a:gd name="T92" fmla="*/ 25 w 180"/>
                    <a:gd name="T93" fmla="*/ 79 h 111"/>
                    <a:gd name="T94" fmla="*/ 25 w 180"/>
                    <a:gd name="T95" fmla="*/ 100 h 111"/>
                    <a:gd name="T96" fmla="*/ 25 w 180"/>
                    <a:gd name="T97" fmla="*/ 100 h 111"/>
                    <a:gd name="T98" fmla="*/ 40 w 180"/>
                    <a:gd name="T99" fmla="*/ 100 h 111"/>
                    <a:gd name="T100" fmla="*/ 40 w 180"/>
                    <a:gd name="T101"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0" h="111">
                      <a:moveTo>
                        <a:pt x="141" y="61"/>
                      </a:moveTo>
                      <a:lnTo>
                        <a:pt x="180" y="61"/>
                      </a:lnTo>
                      <a:lnTo>
                        <a:pt x="180" y="111"/>
                      </a:lnTo>
                      <a:lnTo>
                        <a:pt x="141" y="111"/>
                      </a:lnTo>
                      <a:lnTo>
                        <a:pt x="141" y="100"/>
                      </a:lnTo>
                      <a:lnTo>
                        <a:pt x="155" y="100"/>
                      </a:lnTo>
                      <a:lnTo>
                        <a:pt x="155" y="79"/>
                      </a:lnTo>
                      <a:lnTo>
                        <a:pt x="141" y="79"/>
                      </a:lnTo>
                      <a:lnTo>
                        <a:pt x="141" y="61"/>
                      </a:lnTo>
                      <a:close/>
                      <a:moveTo>
                        <a:pt x="90" y="61"/>
                      </a:moveTo>
                      <a:lnTo>
                        <a:pt x="141" y="61"/>
                      </a:lnTo>
                      <a:lnTo>
                        <a:pt x="141" y="79"/>
                      </a:lnTo>
                      <a:lnTo>
                        <a:pt x="126" y="79"/>
                      </a:lnTo>
                      <a:lnTo>
                        <a:pt x="126" y="100"/>
                      </a:lnTo>
                      <a:lnTo>
                        <a:pt x="126" y="100"/>
                      </a:lnTo>
                      <a:lnTo>
                        <a:pt x="141" y="100"/>
                      </a:lnTo>
                      <a:lnTo>
                        <a:pt x="141" y="111"/>
                      </a:lnTo>
                      <a:lnTo>
                        <a:pt x="90" y="111"/>
                      </a:lnTo>
                      <a:lnTo>
                        <a:pt x="90" y="100"/>
                      </a:lnTo>
                      <a:lnTo>
                        <a:pt x="105" y="100"/>
                      </a:lnTo>
                      <a:lnTo>
                        <a:pt x="105" y="79"/>
                      </a:lnTo>
                      <a:lnTo>
                        <a:pt x="90" y="79"/>
                      </a:lnTo>
                      <a:lnTo>
                        <a:pt x="90" y="61"/>
                      </a:lnTo>
                      <a:close/>
                      <a:moveTo>
                        <a:pt x="65" y="0"/>
                      </a:moveTo>
                      <a:lnTo>
                        <a:pt x="65" y="61"/>
                      </a:lnTo>
                      <a:lnTo>
                        <a:pt x="90" y="61"/>
                      </a:lnTo>
                      <a:lnTo>
                        <a:pt x="90" y="79"/>
                      </a:lnTo>
                      <a:lnTo>
                        <a:pt x="76" y="79"/>
                      </a:lnTo>
                      <a:lnTo>
                        <a:pt x="76" y="100"/>
                      </a:lnTo>
                      <a:lnTo>
                        <a:pt x="76" y="100"/>
                      </a:lnTo>
                      <a:lnTo>
                        <a:pt x="90" y="100"/>
                      </a:lnTo>
                      <a:lnTo>
                        <a:pt x="90" y="111"/>
                      </a:lnTo>
                      <a:lnTo>
                        <a:pt x="40" y="111"/>
                      </a:lnTo>
                      <a:lnTo>
                        <a:pt x="40" y="100"/>
                      </a:lnTo>
                      <a:lnTo>
                        <a:pt x="54" y="100"/>
                      </a:lnTo>
                      <a:lnTo>
                        <a:pt x="54" y="79"/>
                      </a:lnTo>
                      <a:lnTo>
                        <a:pt x="40" y="79"/>
                      </a:lnTo>
                      <a:lnTo>
                        <a:pt x="40" y="0"/>
                      </a:lnTo>
                      <a:lnTo>
                        <a:pt x="65" y="0"/>
                      </a:lnTo>
                      <a:close/>
                      <a:moveTo>
                        <a:pt x="40" y="111"/>
                      </a:moveTo>
                      <a:lnTo>
                        <a:pt x="0" y="111"/>
                      </a:lnTo>
                      <a:lnTo>
                        <a:pt x="0" y="61"/>
                      </a:lnTo>
                      <a:lnTo>
                        <a:pt x="22" y="61"/>
                      </a:lnTo>
                      <a:lnTo>
                        <a:pt x="22" y="0"/>
                      </a:lnTo>
                      <a:lnTo>
                        <a:pt x="40" y="0"/>
                      </a:lnTo>
                      <a:lnTo>
                        <a:pt x="40" y="79"/>
                      </a:lnTo>
                      <a:lnTo>
                        <a:pt x="25" y="79"/>
                      </a:lnTo>
                      <a:lnTo>
                        <a:pt x="25" y="100"/>
                      </a:lnTo>
                      <a:lnTo>
                        <a:pt x="25" y="100"/>
                      </a:lnTo>
                      <a:lnTo>
                        <a:pt x="40" y="100"/>
                      </a:lnTo>
                      <a:lnTo>
                        <a:pt x="4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3" name="Freeform: Shape 191">
                  <a:extLst>
                    <a:ext uri="{FF2B5EF4-FFF2-40B4-BE49-F238E27FC236}">
                      <a16:creationId xmlns:a16="http://schemas.microsoft.com/office/drawing/2014/main" id="{9C7A97E9-D922-59FF-28A4-5859857035FF}"/>
                    </a:ext>
                  </a:extLst>
                </p:cNvPr>
                <p:cNvSpPr>
                  <a:spLocks noGrp="1" noRot="1" noMove="1" noResize="1" noEditPoints="1" noAdjustHandles="1" noChangeArrowheads="1" noChangeShapeType="1"/>
                </p:cNvSpPr>
                <p:nvPr/>
              </p:nvSpPr>
              <p:spPr bwMode="auto">
                <a:xfrm>
                  <a:off x="5342467" y="940414"/>
                  <a:ext cx="296550" cy="93131"/>
                </a:xfrm>
                <a:custGeom>
                  <a:avLst/>
                  <a:gdLst>
                    <a:gd name="T0" fmla="*/ 7 w 242"/>
                    <a:gd name="T1" fmla="*/ 76 h 76"/>
                    <a:gd name="T2" fmla="*/ 0 w 242"/>
                    <a:gd name="T3" fmla="*/ 0 h 76"/>
                    <a:gd name="T4" fmla="*/ 242 w 242"/>
                    <a:gd name="T5" fmla="*/ 0 h 76"/>
                    <a:gd name="T6" fmla="*/ 213 w 242"/>
                    <a:gd name="T7" fmla="*/ 76 h 76"/>
                    <a:gd name="T8" fmla="*/ 7 w 242"/>
                    <a:gd name="T9" fmla="*/ 76 h 76"/>
                  </a:gdLst>
                  <a:ahLst/>
                  <a:cxnLst>
                    <a:cxn ang="0">
                      <a:pos x="T0" y="T1"/>
                    </a:cxn>
                    <a:cxn ang="0">
                      <a:pos x="T2" y="T3"/>
                    </a:cxn>
                    <a:cxn ang="0">
                      <a:pos x="T4" y="T5"/>
                    </a:cxn>
                    <a:cxn ang="0">
                      <a:pos x="T6" y="T7"/>
                    </a:cxn>
                    <a:cxn ang="0">
                      <a:pos x="T8" y="T9"/>
                    </a:cxn>
                  </a:cxnLst>
                  <a:rect l="0" t="0" r="r" b="b"/>
                  <a:pathLst>
                    <a:path w="242" h="76">
                      <a:moveTo>
                        <a:pt x="7" y="76"/>
                      </a:moveTo>
                      <a:lnTo>
                        <a:pt x="0" y="0"/>
                      </a:lnTo>
                      <a:lnTo>
                        <a:pt x="242" y="0"/>
                      </a:lnTo>
                      <a:lnTo>
                        <a:pt x="213" y="76"/>
                      </a:lnTo>
                      <a:lnTo>
                        <a:pt x="7"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4" name="Freeform: Shape 192">
                  <a:extLst>
                    <a:ext uri="{FF2B5EF4-FFF2-40B4-BE49-F238E27FC236}">
                      <a16:creationId xmlns:a16="http://schemas.microsoft.com/office/drawing/2014/main" id="{C9BD9DC3-AAF3-E148-A358-687A21B80A19}"/>
                    </a:ext>
                  </a:extLst>
                </p:cNvPr>
                <p:cNvSpPr>
                  <a:spLocks noGrp="1" noRot="1" noMove="1" noResize="1" noEditPoints="1" noAdjustHandles="1" noChangeArrowheads="1" noChangeShapeType="1"/>
                </p:cNvSpPr>
                <p:nvPr/>
              </p:nvSpPr>
              <p:spPr bwMode="auto">
                <a:xfrm>
                  <a:off x="3664877" y="4235549"/>
                  <a:ext cx="198517" cy="198517"/>
                </a:xfrm>
                <a:custGeom>
                  <a:avLst/>
                  <a:gdLst>
                    <a:gd name="T0" fmla="*/ 22 w 45"/>
                    <a:gd name="T1" fmla="*/ 42 h 45"/>
                    <a:gd name="T2" fmla="*/ 26 w 45"/>
                    <a:gd name="T3" fmla="*/ 42 h 45"/>
                    <a:gd name="T4" fmla="*/ 27 w 45"/>
                    <a:gd name="T5" fmla="*/ 45 h 45"/>
                    <a:gd name="T6" fmla="*/ 35 w 45"/>
                    <a:gd name="T7" fmla="*/ 41 h 45"/>
                    <a:gd name="T8" fmla="*/ 34 w 45"/>
                    <a:gd name="T9" fmla="*/ 38 h 45"/>
                    <a:gd name="T10" fmla="*/ 38 w 45"/>
                    <a:gd name="T11" fmla="*/ 33 h 45"/>
                    <a:gd name="T12" fmla="*/ 42 w 45"/>
                    <a:gd name="T13" fmla="*/ 35 h 45"/>
                    <a:gd name="T14" fmla="*/ 45 w 45"/>
                    <a:gd name="T15" fmla="*/ 27 h 45"/>
                    <a:gd name="T16" fmla="*/ 42 w 45"/>
                    <a:gd name="T17" fmla="*/ 26 h 45"/>
                    <a:gd name="T18" fmla="*/ 41 w 45"/>
                    <a:gd name="T19" fmla="*/ 19 h 45"/>
                    <a:gd name="T20" fmla="*/ 45 w 45"/>
                    <a:gd name="T21" fmla="*/ 17 h 45"/>
                    <a:gd name="T22" fmla="*/ 41 w 45"/>
                    <a:gd name="T23" fmla="*/ 10 h 45"/>
                    <a:gd name="T24" fmla="*/ 38 w 45"/>
                    <a:gd name="T25" fmla="*/ 11 h 45"/>
                    <a:gd name="T26" fmla="*/ 33 w 45"/>
                    <a:gd name="T27" fmla="*/ 6 h 45"/>
                    <a:gd name="T28" fmla="*/ 35 w 45"/>
                    <a:gd name="T29" fmla="*/ 3 h 45"/>
                    <a:gd name="T30" fmla="*/ 27 w 45"/>
                    <a:gd name="T31" fmla="*/ 0 h 45"/>
                    <a:gd name="T32" fmla="*/ 26 w 45"/>
                    <a:gd name="T33" fmla="*/ 3 h 45"/>
                    <a:gd name="T34" fmla="*/ 22 w 45"/>
                    <a:gd name="T35" fmla="*/ 3 h 45"/>
                    <a:gd name="T36" fmla="*/ 22 w 45"/>
                    <a:gd name="T37" fmla="*/ 9 h 45"/>
                    <a:gd name="T38" fmla="*/ 34 w 45"/>
                    <a:gd name="T39" fmla="*/ 17 h 45"/>
                    <a:gd name="T40" fmla="*/ 27 w 45"/>
                    <a:gd name="T41" fmla="*/ 34 h 45"/>
                    <a:gd name="T42" fmla="*/ 22 w 45"/>
                    <a:gd name="T43" fmla="*/ 35 h 45"/>
                    <a:gd name="T44" fmla="*/ 22 w 45"/>
                    <a:gd name="T45" fmla="*/ 35 h 45"/>
                    <a:gd name="T46" fmla="*/ 22 w 45"/>
                    <a:gd name="T47" fmla="*/ 42 h 45"/>
                    <a:gd name="T48" fmla="*/ 3 w 45"/>
                    <a:gd name="T49" fmla="*/ 26 h 45"/>
                    <a:gd name="T50" fmla="*/ 0 w 45"/>
                    <a:gd name="T51" fmla="*/ 27 h 45"/>
                    <a:gd name="T52" fmla="*/ 3 w 45"/>
                    <a:gd name="T53" fmla="*/ 35 h 45"/>
                    <a:gd name="T54" fmla="*/ 6 w 45"/>
                    <a:gd name="T55" fmla="*/ 34 h 45"/>
                    <a:gd name="T56" fmla="*/ 11 w 45"/>
                    <a:gd name="T57" fmla="*/ 38 h 45"/>
                    <a:gd name="T58" fmla="*/ 10 w 45"/>
                    <a:gd name="T59" fmla="*/ 42 h 45"/>
                    <a:gd name="T60" fmla="*/ 18 w 45"/>
                    <a:gd name="T61" fmla="*/ 45 h 45"/>
                    <a:gd name="T62" fmla="*/ 19 w 45"/>
                    <a:gd name="T63" fmla="*/ 42 h 45"/>
                    <a:gd name="T64" fmla="*/ 22 w 45"/>
                    <a:gd name="T65" fmla="*/ 42 h 45"/>
                    <a:gd name="T66" fmla="*/ 22 w 45"/>
                    <a:gd name="T67" fmla="*/ 35 h 45"/>
                    <a:gd name="T68" fmla="*/ 10 w 45"/>
                    <a:gd name="T69" fmla="*/ 28 h 45"/>
                    <a:gd name="T70" fmla="*/ 17 w 45"/>
                    <a:gd name="T71" fmla="*/ 10 h 45"/>
                    <a:gd name="T72" fmla="*/ 17 w 45"/>
                    <a:gd name="T73" fmla="*/ 10 h 45"/>
                    <a:gd name="T74" fmla="*/ 22 w 45"/>
                    <a:gd name="T75" fmla="*/ 9 h 45"/>
                    <a:gd name="T76" fmla="*/ 22 w 45"/>
                    <a:gd name="T77" fmla="*/ 9 h 45"/>
                    <a:gd name="T78" fmla="*/ 22 w 45"/>
                    <a:gd name="T79" fmla="*/ 3 h 45"/>
                    <a:gd name="T80" fmla="*/ 19 w 45"/>
                    <a:gd name="T81" fmla="*/ 3 h 45"/>
                    <a:gd name="T82" fmla="*/ 17 w 45"/>
                    <a:gd name="T83" fmla="*/ 0 h 45"/>
                    <a:gd name="T84" fmla="*/ 10 w 45"/>
                    <a:gd name="T85" fmla="*/ 3 h 45"/>
                    <a:gd name="T86" fmla="*/ 11 w 45"/>
                    <a:gd name="T87" fmla="*/ 7 h 45"/>
                    <a:gd name="T88" fmla="*/ 6 w 45"/>
                    <a:gd name="T89" fmla="*/ 11 h 45"/>
                    <a:gd name="T90" fmla="*/ 3 w 45"/>
                    <a:gd name="T91" fmla="*/ 10 h 45"/>
                    <a:gd name="T92" fmla="*/ 0 w 45"/>
                    <a:gd name="T93" fmla="*/ 18 h 45"/>
                    <a:gd name="T94" fmla="*/ 3 w 45"/>
                    <a:gd name="T95" fmla="*/ 19 h 45"/>
                    <a:gd name="T96" fmla="*/ 3 w 45"/>
                    <a:gd name="T97"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45">
                      <a:moveTo>
                        <a:pt x="22" y="42"/>
                      </a:moveTo>
                      <a:cubicBezTo>
                        <a:pt x="24" y="42"/>
                        <a:pt x="25" y="42"/>
                        <a:pt x="26" y="42"/>
                      </a:cubicBezTo>
                      <a:cubicBezTo>
                        <a:pt x="27" y="45"/>
                        <a:pt x="27" y="45"/>
                        <a:pt x="27" y="45"/>
                      </a:cubicBezTo>
                      <a:cubicBezTo>
                        <a:pt x="35" y="41"/>
                        <a:pt x="35" y="41"/>
                        <a:pt x="35" y="41"/>
                      </a:cubicBezTo>
                      <a:cubicBezTo>
                        <a:pt x="34" y="38"/>
                        <a:pt x="34" y="38"/>
                        <a:pt x="34" y="38"/>
                      </a:cubicBezTo>
                      <a:cubicBezTo>
                        <a:pt x="36" y="37"/>
                        <a:pt x="37" y="35"/>
                        <a:pt x="38" y="33"/>
                      </a:cubicBezTo>
                      <a:cubicBezTo>
                        <a:pt x="42" y="35"/>
                        <a:pt x="42" y="35"/>
                        <a:pt x="42" y="35"/>
                      </a:cubicBezTo>
                      <a:cubicBezTo>
                        <a:pt x="45" y="27"/>
                        <a:pt x="45" y="27"/>
                        <a:pt x="45" y="27"/>
                      </a:cubicBezTo>
                      <a:cubicBezTo>
                        <a:pt x="42" y="26"/>
                        <a:pt x="42" y="26"/>
                        <a:pt x="42" y="26"/>
                      </a:cubicBezTo>
                      <a:cubicBezTo>
                        <a:pt x="42" y="23"/>
                        <a:pt x="42" y="21"/>
                        <a:pt x="41" y="19"/>
                      </a:cubicBezTo>
                      <a:cubicBezTo>
                        <a:pt x="45" y="17"/>
                        <a:pt x="45" y="17"/>
                        <a:pt x="45" y="17"/>
                      </a:cubicBezTo>
                      <a:cubicBezTo>
                        <a:pt x="41" y="10"/>
                        <a:pt x="41" y="10"/>
                        <a:pt x="41" y="10"/>
                      </a:cubicBezTo>
                      <a:cubicBezTo>
                        <a:pt x="38" y="11"/>
                        <a:pt x="38" y="11"/>
                        <a:pt x="38" y="11"/>
                      </a:cubicBezTo>
                      <a:cubicBezTo>
                        <a:pt x="37" y="9"/>
                        <a:pt x="35" y="8"/>
                        <a:pt x="33" y="6"/>
                      </a:cubicBezTo>
                      <a:cubicBezTo>
                        <a:pt x="35" y="3"/>
                        <a:pt x="35" y="3"/>
                        <a:pt x="35" y="3"/>
                      </a:cubicBezTo>
                      <a:cubicBezTo>
                        <a:pt x="27" y="0"/>
                        <a:pt x="27" y="0"/>
                        <a:pt x="27" y="0"/>
                      </a:cubicBezTo>
                      <a:cubicBezTo>
                        <a:pt x="26" y="3"/>
                        <a:pt x="26" y="3"/>
                        <a:pt x="26" y="3"/>
                      </a:cubicBezTo>
                      <a:cubicBezTo>
                        <a:pt x="24" y="3"/>
                        <a:pt x="23" y="3"/>
                        <a:pt x="22" y="3"/>
                      </a:cubicBezTo>
                      <a:cubicBezTo>
                        <a:pt x="22" y="9"/>
                        <a:pt x="22" y="9"/>
                        <a:pt x="22" y="9"/>
                      </a:cubicBezTo>
                      <a:cubicBezTo>
                        <a:pt x="28" y="9"/>
                        <a:pt x="32" y="12"/>
                        <a:pt x="34" y="17"/>
                      </a:cubicBezTo>
                      <a:cubicBezTo>
                        <a:pt x="37" y="24"/>
                        <a:pt x="34" y="32"/>
                        <a:pt x="27" y="34"/>
                      </a:cubicBezTo>
                      <a:cubicBezTo>
                        <a:pt x="26" y="35"/>
                        <a:pt x="24" y="35"/>
                        <a:pt x="22" y="35"/>
                      </a:cubicBezTo>
                      <a:cubicBezTo>
                        <a:pt x="22" y="35"/>
                        <a:pt x="22" y="35"/>
                        <a:pt x="22" y="35"/>
                      </a:cubicBezTo>
                      <a:lnTo>
                        <a:pt x="22" y="42"/>
                      </a:lnTo>
                      <a:close/>
                      <a:moveTo>
                        <a:pt x="3" y="26"/>
                      </a:moveTo>
                      <a:cubicBezTo>
                        <a:pt x="0" y="27"/>
                        <a:pt x="0" y="27"/>
                        <a:pt x="0" y="27"/>
                      </a:cubicBezTo>
                      <a:cubicBezTo>
                        <a:pt x="3" y="35"/>
                        <a:pt x="3" y="35"/>
                        <a:pt x="3" y="35"/>
                      </a:cubicBezTo>
                      <a:cubicBezTo>
                        <a:pt x="6" y="34"/>
                        <a:pt x="6" y="34"/>
                        <a:pt x="6" y="34"/>
                      </a:cubicBezTo>
                      <a:cubicBezTo>
                        <a:pt x="8" y="36"/>
                        <a:pt x="9" y="37"/>
                        <a:pt x="11" y="38"/>
                      </a:cubicBezTo>
                      <a:cubicBezTo>
                        <a:pt x="10" y="42"/>
                        <a:pt x="10" y="42"/>
                        <a:pt x="10" y="42"/>
                      </a:cubicBezTo>
                      <a:cubicBezTo>
                        <a:pt x="18" y="45"/>
                        <a:pt x="18" y="45"/>
                        <a:pt x="18" y="45"/>
                      </a:cubicBezTo>
                      <a:cubicBezTo>
                        <a:pt x="19" y="42"/>
                        <a:pt x="19" y="42"/>
                        <a:pt x="19" y="42"/>
                      </a:cubicBezTo>
                      <a:cubicBezTo>
                        <a:pt x="20" y="42"/>
                        <a:pt x="21" y="42"/>
                        <a:pt x="22" y="42"/>
                      </a:cubicBezTo>
                      <a:cubicBezTo>
                        <a:pt x="22" y="35"/>
                        <a:pt x="22" y="35"/>
                        <a:pt x="22" y="35"/>
                      </a:cubicBezTo>
                      <a:cubicBezTo>
                        <a:pt x="17" y="35"/>
                        <a:pt x="12" y="32"/>
                        <a:pt x="10" y="28"/>
                      </a:cubicBezTo>
                      <a:cubicBezTo>
                        <a:pt x="7" y="21"/>
                        <a:pt x="11" y="13"/>
                        <a:pt x="17" y="10"/>
                      </a:cubicBezTo>
                      <a:cubicBezTo>
                        <a:pt x="17" y="10"/>
                        <a:pt x="17" y="10"/>
                        <a:pt x="17" y="10"/>
                      </a:cubicBezTo>
                      <a:cubicBezTo>
                        <a:pt x="19" y="10"/>
                        <a:pt x="21" y="9"/>
                        <a:pt x="22" y="9"/>
                      </a:cubicBezTo>
                      <a:cubicBezTo>
                        <a:pt x="22" y="9"/>
                        <a:pt x="22" y="9"/>
                        <a:pt x="22" y="9"/>
                      </a:cubicBezTo>
                      <a:cubicBezTo>
                        <a:pt x="22" y="3"/>
                        <a:pt x="22" y="3"/>
                        <a:pt x="22" y="3"/>
                      </a:cubicBezTo>
                      <a:cubicBezTo>
                        <a:pt x="21" y="3"/>
                        <a:pt x="20" y="3"/>
                        <a:pt x="19" y="3"/>
                      </a:cubicBezTo>
                      <a:cubicBezTo>
                        <a:pt x="17" y="0"/>
                        <a:pt x="17" y="0"/>
                        <a:pt x="17" y="0"/>
                      </a:cubicBezTo>
                      <a:cubicBezTo>
                        <a:pt x="10" y="3"/>
                        <a:pt x="10" y="3"/>
                        <a:pt x="10" y="3"/>
                      </a:cubicBezTo>
                      <a:cubicBezTo>
                        <a:pt x="11" y="7"/>
                        <a:pt x="11" y="7"/>
                        <a:pt x="11" y="7"/>
                      </a:cubicBezTo>
                      <a:cubicBezTo>
                        <a:pt x="9" y="8"/>
                        <a:pt x="8" y="9"/>
                        <a:pt x="6" y="11"/>
                      </a:cubicBezTo>
                      <a:cubicBezTo>
                        <a:pt x="3" y="10"/>
                        <a:pt x="3" y="10"/>
                        <a:pt x="3" y="10"/>
                      </a:cubicBezTo>
                      <a:cubicBezTo>
                        <a:pt x="0" y="18"/>
                        <a:pt x="0" y="18"/>
                        <a:pt x="0" y="18"/>
                      </a:cubicBezTo>
                      <a:cubicBezTo>
                        <a:pt x="3" y="19"/>
                        <a:pt x="3" y="19"/>
                        <a:pt x="3" y="19"/>
                      </a:cubicBezTo>
                      <a:cubicBezTo>
                        <a:pt x="3" y="21"/>
                        <a:pt x="3" y="24"/>
                        <a:pt x="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5" name="Freeform: Shape 193">
                  <a:extLst>
                    <a:ext uri="{FF2B5EF4-FFF2-40B4-BE49-F238E27FC236}">
                      <a16:creationId xmlns:a16="http://schemas.microsoft.com/office/drawing/2014/main" id="{B52BBFB5-385E-ABB3-4595-76C986DFCA7B}"/>
                    </a:ext>
                  </a:extLst>
                </p:cNvPr>
                <p:cNvSpPr>
                  <a:spLocks noGrp="1" noRot="1" noMove="1" noResize="1" noEditPoints="1" noAdjustHandles="1" noChangeArrowheads="1" noChangeShapeType="1"/>
                </p:cNvSpPr>
                <p:nvPr/>
              </p:nvSpPr>
              <p:spPr bwMode="auto">
                <a:xfrm>
                  <a:off x="6380391" y="3029743"/>
                  <a:ext cx="110287" cy="106611"/>
                </a:xfrm>
                <a:custGeom>
                  <a:avLst/>
                  <a:gdLst>
                    <a:gd name="T0" fmla="*/ 4 w 25"/>
                    <a:gd name="T1" fmla="*/ 24 h 24"/>
                    <a:gd name="T2" fmla="*/ 8 w 25"/>
                    <a:gd name="T3" fmla="*/ 20 h 24"/>
                    <a:gd name="T4" fmla="*/ 8 w 25"/>
                    <a:gd name="T5" fmla="*/ 20 h 24"/>
                    <a:gd name="T6" fmla="*/ 8 w 25"/>
                    <a:gd name="T7" fmla="*/ 6 h 24"/>
                    <a:gd name="T8" fmla="*/ 23 w 25"/>
                    <a:gd name="T9" fmla="*/ 6 h 24"/>
                    <a:gd name="T10" fmla="*/ 23 w 25"/>
                    <a:gd name="T11" fmla="*/ 16 h 24"/>
                    <a:gd name="T12" fmla="*/ 21 w 25"/>
                    <a:gd name="T13" fmla="*/ 15 h 24"/>
                    <a:gd name="T14" fmla="*/ 17 w 25"/>
                    <a:gd name="T15" fmla="*/ 20 h 24"/>
                    <a:gd name="T16" fmla="*/ 21 w 25"/>
                    <a:gd name="T17" fmla="*/ 24 h 24"/>
                    <a:gd name="T18" fmla="*/ 25 w 25"/>
                    <a:gd name="T19" fmla="*/ 20 h 24"/>
                    <a:gd name="T20" fmla="*/ 25 w 25"/>
                    <a:gd name="T21" fmla="*/ 20 h 24"/>
                    <a:gd name="T22" fmla="*/ 25 w 25"/>
                    <a:gd name="T23" fmla="*/ 20 h 24"/>
                    <a:gd name="T24" fmla="*/ 25 w 25"/>
                    <a:gd name="T25" fmla="*/ 6 h 24"/>
                    <a:gd name="T26" fmla="*/ 25 w 25"/>
                    <a:gd name="T27" fmla="*/ 0 h 24"/>
                    <a:gd name="T28" fmla="*/ 23 w 25"/>
                    <a:gd name="T29" fmla="*/ 0 h 24"/>
                    <a:gd name="T30" fmla="*/ 8 w 25"/>
                    <a:gd name="T31" fmla="*/ 0 h 24"/>
                    <a:gd name="T32" fmla="*/ 6 w 25"/>
                    <a:gd name="T33" fmla="*/ 0 h 24"/>
                    <a:gd name="T34" fmla="*/ 6 w 25"/>
                    <a:gd name="T35" fmla="*/ 6 h 24"/>
                    <a:gd name="T36" fmla="*/ 6 w 25"/>
                    <a:gd name="T37" fmla="*/ 16 h 24"/>
                    <a:gd name="T38" fmla="*/ 4 w 25"/>
                    <a:gd name="T39" fmla="*/ 15 h 24"/>
                    <a:gd name="T40" fmla="*/ 0 w 25"/>
                    <a:gd name="T41" fmla="*/ 20 h 24"/>
                    <a:gd name="T42" fmla="*/ 4 w 25"/>
                    <a:gd name="T4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4">
                      <a:moveTo>
                        <a:pt x="4" y="24"/>
                      </a:moveTo>
                      <a:cubicBezTo>
                        <a:pt x="7" y="24"/>
                        <a:pt x="8" y="22"/>
                        <a:pt x="8" y="20"/>
                      </a:cubicBezTo>
                      <a:cubicBezTo>
                        <a:pt x="8" y="20"/>
                        <a:pt x="8" y="20"/>
                        <a:pt x="8" y="20"/>
                      </a:cubicBezTo>
                      <a:cubicBezTo>
                        <a:pt x="8" y="6"/>
                        <a:pt x="8" y="6"/>
                        <a:pt x="8" y="6"/>
                      </a:cubicBezTo>
                      <a:cubicBezTo>
                        <a:pt x="23" y="6"/>
                        <a:pt x="23" y="6"/>
                        <a:pt x="23" y="6"/>
                      </a:cubicBezTo>
                      <a:cubicBezTo>
                        <a:pt x="23" y="16"/>
                        <a:pt x="23" y="16"/>
                        <a:pt x="23" y="16"/>
                      </a:cubicBezTo>
                      <a:cubicBezTo>
                        <a:pt x="22" y="15"/>
                        <a:pt x="21" y="15"/>
                        <a:pt x="21" y="15"/>
                      </a:cubicBezTo>
                      <a:cubicBezTo>
                        <a:pt x="18" y="15"/>
                        <a:pt x="17" y="17"/>
                        <a:pt x="17" y="20"/>
                      </a:cubicBezTo>
                      <a:cubicBezTo>
                        <a:pt x="17" y="22"/>
                        <a:pt x="18" y="24"/>
                        <a:pt x="21" y="24"/>
                      </a:cubicBezTo>
                      <a:cubicBezTo>
                        <a:pt x="23" y="24"/>
                        <a:pt x="25" y="22"/>
                        <a:pt x="25" y="20"/>
                      </a:cubicBezTo>
                      <a:cubicBezTo>
                        <a:pt x="25" y="20"/>
                        <a:pt x="25" y="20"/>
                        <a:pt x="25" y="20"/>
                      </a:cubicBezTo>
                      <a:cubicBezTo>
                        <a:pt x="25" y="20"/>
                        <a:pt x="25" y="20"/>
                        <a:pt x="25" y="20"/>
                      </a:cubicBezTo>
                      <a:cubicBezTo>
                        <a:pt x="25" y="6"/>
                        <a:pt x="25" y="6"/>
                        <a:pt x="25" y="6"/>
                      </a:cubicBezTo>
                      <a:cubicBezTo>
                        <a:pt x="25" y="0"/>
                        <a:pt x="25" y="0"/>
                        <a:pt x="25" y="0"/>
                      </a:cubicBezTo>
                      <a:cubicBezTo>
                        <a:pt x="23" y="0"/>
                        <a:pt x="23" y="0"/>
                        <a:pt x="23" y="0"/>
                      </a:cubicBezTo>
                      <a:cubicBezTo>
                        <a:pt x="8" y="0"/>
                        <a:pt x="8" y="0"/>
                        <a:pt x="8" y="0"/>
                      </a:cubicBezTo>
                      <a:cubicBezTo>
                        <a:pt x="6" y="0"/>
                        <a:pt x="6" y="0"/>
                        <a:pt x="6" y="0"/>
                      </a:cubicBezTo>
                      <a:cubicBezTo>
                        <a:pt x="6" y="6"/>
                        <a:pt x="6" y="6"/>
                        <a:pt x="6" y="6"/>
                      </a:cubicBezTo>
                      <a:cubicBezTo>
                        <a:pt x="6" y="16"/>
                        <a:pt x="6" y="16"/>
                        <a:pt x="6" y="16"/>
                      </a:cubicBezTo>
                      <a:cubicBezTo>
                        <a:pt x="5" y="15"/>
                        <a:pt x="5" y="15"/>
                        <a:pt x="4" y="15"/>
                      </a:cubicBezTo>
                      <a:cubicBezTo>
                        <a:pt x="2" y="15"/>
                        <a:pt x="0" y="17"/>
                        <a:pt x="0" y="20"/>
                      </a:cubicBezTo>
                      <a:cubicBezTo>
                        <a:pt x="0" y="22"/>
                        <a:pt x="2" y="24"/>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6" name="Freeform: Shape 194">
                  <a:extLst>
                    <a:ext uri="{FF2B5EF4-FFF2-40B4-BE49-F238E27FC236}">
                      <a16:creationId xmlns:a16="http://schemas.microsoft.com/office/drawing/2014/main" id="{03CEC9E9-827B-DA39-3038-05D3B5B77C71}"/>
                    </a:ext>
                  </a:extLst>
                </p:cNvPr>
                <p:cNvSpPr>
                  <a:spLocks noGrp="1" noRot="1" noMove="1" noResize="1" noEditPoints="1" noAdjustHandles="1" noChangeArrowheads="1" noChangeShapeType="1"/>
                </p:cNvSpPr>
                <p:nvPr/>
              </p:nvSpPr>
              <p:spPr bwMode="auto">
                <a:xfrm>
                  <a:off x="6124280" y="1466116"/>
                  <a:ext cx="115189" cy="106611"/>
                </a:xfrm>
                <a:custGeom>
                  <a:avLst/>
                  <a:gdLst>
                    <a:gd name="T0" fmla="*/ 5 w 26"/>
                    <a:gd name="T1" fmla="*/ 24 h 24"/>
                    <a:gd name="T2" fmla="*/ 9 w 26"/>
                    <a:gd name="T3" fmla="*/ 20 h 24"/>
                    <a:gd name="T4" fmla="*/ 9 w 26"/>
                    <a:gd name="T5" fmla="*/ 20 h 24"/>
                    <a:gd name="T6" fmla="*/ 9 w 26"/>
                    <a:gd name="T7" fmla="*/ 6 h 24"/>
                    <a:gd name="T8" fmla="*/ 23 w 26"/>
                    <a:gd name="T9" fmla="*/ 6 h 24"/>
                    <a:gd name="T10" fmla="*/ 23 w 26"/>
                    <a:gd name="T11" fmla="*/ 16 h 24"/>
                    <a:gd name="T12" fmla="*/ 21 w 26"/>
                    <a:gd name="T13" fmla="*/ 15 h 24"/>
                    <a:gd name="T14" fmla="*/ 17 w 26"/>
                    <a:gd name="T15" fmla="*/ 20 h 24"/>
                    <a:gd name="T16" fmla="*/ 21 w 26"/>
                    <a:gd name="T17" fmla="*/ 24 h 24"/>
                    <a:gd name="T18" fmla="*/ 26 w 26"/>
                    <a:gd name="T19" fmla="*/ 20 h 24"/>
                    <a:gd name="T20" fmla="*/ 26 w 26"/>
                    <a:gd name="T21" fmla="*/ 20 h 24"/>
                    <a:gd name="T22" fmla="*/ 26 w 26"/>
                    <a:gd name="T23" fmla="*/ 20 h 24"/>
                    <a:gd name="T24" fmla="*/ 26 w 26"/>
                    <a:gd name="T25" fmla="*/ 6 h 24"/>
                    <a:gd name="T26" fmla="*/ 26 w 26"/>
                    <a:gd name="T27" fmla="*/ 0 h 24"/>
                    <a:gd name="T28" fmla="*/ 23 w 26"/>
                    <a:gd name="T29" fmla="*/ 0 h 24"/>
                    <a:gd name="T30" fmla="*/ 9 w 26"/>
                    <a:gd name="T31" fmla="*/ 0 h 24"/>
                    <a:gd name="T32" fmla="*/ 6 w 26"/>
                    <a:gd name="T33" fmla="*/ 0 h 24"/>
                    <a:gd name="T34" fmla="*/ 6 w 26"/>
                    <a:gd name="T35" fmla="*/ 6 h 24"/>
                    <a:gd name="T36" fmla="*/ 6 w 26"/>
                    <a:gd name="T37" fmla="*/ 16 h 24"/>
                    <a:gd name="T38" fmla="*/ 5 w 26"/>
                    <a:gd name="T39" fmla="*/ 15 h 24"/>
                    <a:gd name="T40" fmla="*/ 0 w 26"/>
                    <a:gd name="T41" fmla="*/ 20 h 24"/>
                    <a:gd name="T42" fmla="*/ 5 w 26"/>
                    <a:gd name="T4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4">
                      <a:moveTo>
                        <a:pt x="5" y="24"/>
                      </a:moveTo>
                      <a:cubicBezTo>
                        <a:pt x="7" y="24"/>
                        <a:pt x="9" y="22"/>
                        <a:pt x="9" y="20"/>
                      </a:cubicBezTo>
                      <a:cubicBezTo>
                        <a:pt x="9" y="20"/>
                        <a:pt x="9" y="20"/>
                        <a:pt x="9" y="20"/>
                      </a:cubicBezTo>
                      <a:cubicBezTo>
                        <a:pt x="9" y="6"/>
                        <a:pt x="9" y="6"/>
                        <a:pt x="9" y="6"/>
                      </a:cubicBezTo>
                      <a:cubicBezTo>
                        <a:pt x="23" y="6"/>
                        <a:pt x="23" y="6"/>
                        <a:pt x="23" y="6"/>
                      </a:cubicBezTo>
                      <a:cubicBezTo>
                        <a:pt x="23" y="16"/>
                        <a:pt x="23" y="16"/>
                        <a:pt x="23" y="16"/>
                      </a:cubicBezTo>
                      <a:cubicBezTo>
                        <a:pt x="23" y="16"/>
                        <a:pt x="22" y="15"/>
                        <a:pt x="21" y="15"/>
                      </a:cubicBezTo>
                      <a:cubicBezTo>
                        <a:pt x="19" y="15"/>
                        <a:pt x="17" y="17"/>
                        <a:pt x="17" y="20"/>
                      </a:cubicBezTo>
                      <a:cubicBezTo>
                        <a:pt x="17" y="22"/>
                        <a:pt x="19" y="24"/>
                        <a:pt x="21" y="24"/>
                      </a:cubicBezTo>
                      <a:cubicBezTo>
                        <a:pt x="24" y="24"/>
                        <a:pt x="26" y="22"/>
                        <a:pt x="26" y="20"/>
                      </a:cubicBezTo>
                      <a:cubicBezTo>
                        <a:pt x="26" y="20"/>
                        <a:pt x="26" y="20"/>
                        <a:pt x="26" y="20"/>
                      </a:cubicBezTo>
                      <a:cubicBezTo>
                        <a:pt x="26" y="20"/>
                        <a:pt x="26" y="20"/>
                        <a:pt x="26" y="20"/>
                      </a:cubicBezTo>
                      <a:cubicBezTo>
                        <a:pt x="26" y="6"/>
                        <a:pt x="26" y="6"/>
                        <a:pt x="26" y="6"/>
                      </a:cubicBezTo>
                      <a:cubicBezTo>
                        <a:pt x="26" y="0"/>
                        <a:pt x="26" y="0"/>
                        <a:pt x="26" y="0"/>
                      </a:cubicBezTo>
                      <a:cubicBezTo>
                        <a:pt x="23" y="0"/>
                        <a:pt x="23" y="0"/>
                        <a:pt x="23" y="0"/>
                      </a:cubicBezTo>
                      <a:cubicBezTo>
                        <a:pt x="9" y="0"/>
                        <a:pt x="9" y="0"/>
                        <a:pt x="9" y="0"/>
                      </a:cubicBezTo>
                      <a:cubicBezTo>
                        <a:pt x="6" y="0"/>
                        <a:pt x="6" y="0"/>
                        <a:pt x="6" y="0"/>
                      </a:cubicBezTo>
                      <a:cubicBezTo>
                        <a:pt x="6" y="6"/>
                        <a:pt x="6" y="6"/>
                        <a:pt x="6" y="6"/>
                      </a:cubicBezTo>
                      <a:cubicBezTo>
                        <a:pt x="6" y="16"/>
                        <a:pt x="6" y="16"/>
                        <a:pt x="6" y="16"/>
                      </a:cubicBezTo>
                      <a:cubicBezTo>
                        <a:pt x="6" y="16"/>
                        <a:pt x="5" y="15"/>
                        <a:pt x="5" y="15"/>
                      </a:cubicBezTo>
                      <a:cubicBezTo>
                        <a:pt x="2" y="15"/>
                        <a:pt x="0" y="17"/>
                        <a:pt x="0" y="20"/>
                      </a:cubicBezTo>
                      <a:cubicBezTo>
                        <a:pt x="0" y="22"/>
                        <a:pt x="2"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7" name="Freeform: Shape 195">
                  <a:extLst>
                    <a:ext uri="{FF2B5EF4-FFF2-40B4-BE49-F238E27FC236}">
                      <a16:creationId xmlns:a16="http://schemas.microsoft.com/office/drawing/2014/main" id="{5AFA5B79-375C-6C51-A332-741F8297D4EF}"/>
                    </a:ext>
                  </a:extLst>
                </p:cNvPr>
                <p:cNvSpPr>
                  <a:spLocks noGrp="1" noRot="1" noMove="1" noResize="1" noEditPoints="1" noAdjustHandles="1" noChangeArrowheads="1" noChangeShapeType="1"/>
                </p:cNvSpPr>
                <p:nvPr/>
              </p:nvSpPr>
              <p:spPr bwMode="auto">
                <a:xfrm>
                  <a:off x="2652686" y="2010199"/>
                  <a:ext cx="133570" cy="123767"/>
                </a:xfrm>
                <a:custGeom>
                  <a:avLst/>
                  <a:gdLst>
                    <a:gd name="T0" fmla="*/ 5 w 30"/>
                    <a:gd name="T1" fmla="*/ 28 h 28"/>
                    <a:gd name="T2" fmla="*/ 10 w 30"/>
                    <a:gd name="T3" fmla="*/ 23 h 28"/>
                    <a:gd name="T4" fmla="*/ 10 w 30"/>
                    <a:gd name="T5" fmla="*/ 23 h 28"/>
                    <a:gd name="T6" fmla="*/ 10 w 30"/>
                    <a:gd name="T7" fmla="*/ 6 h 28"/>
                    <a:gd name="T8" fmla="*/ 27 w 30"/>
                    <a:gd name="T9" fmla="*/ 6 h 28"/>
                    <a:gd name="T10" fmla="*/ 27 w 30"/>
                    <a:gd name="T11" fmla="*/ 18 h 28"/>
                    <a:gd name="T12" fmla="*/ 25 w 30"/>
                    <a:gd name="T13" fmla="*/ 18 h 28"/>
                    <a:gd name="T14" fmla="*/ 20 w 30"/>
                    <a:gd name="T15" fmla="*/ 23 h 28"/>
                    <a:gd name="T16" fmla="*/ 25 w 30"/>
                    <a:gd name="T17" fmla="*/ 28 h 28"/>
                    <a:gd name="T18" fmla="*/ 30 w 30"/>
                    <a:gd name="T19" fmla="*/ 23 h 28"/>
                    <a:gd name="T20" fmla="*/ 30 w 30"/>
                    <a:gd name="T21" fmla="*/ 23 h 28"/>
                    <a:gd name="T22" fmla="*/ 30 w 30"/>
                    <a:gd name="T23" fmla="*/ 23 h 28"/>
                    <a:gd name="T24" fmla="*/ 30 w 30"/>
                    <a:gd name="T25" fmla="*/ 6 h 28"/>
                    <a:gd name="T26" fmla="*/ 30 w 30"/>
                    <a:gd name="T27" fmla="*/ 0 h 28"/>
                    <a:gd name="T28" fmla="*/ 27 w 30"/>
                    <a:gd name="T29" fmla="*/ 0 h 28"/>
                    <a:gd name="T30" fmla="*/ 10 w 30"/>
                    <a:gd name="T31" fmla="*/ 0 h 28"/>
                    <a:gd name="T32" fmla="*/ 7 w 30"/>
                    <a:gd name="T33" fmla="*/ 0 h 28"/>
                    <a:gd name="T34" fmla="*/ 7 w 30"/>
                    <a:gd name="T35" fmla="*/ 6 h 28"/>
                    <a:gd name="T36" fmla="*/ 7 w 30"/>
                    <a:gd name="T37" fmla="*/ 18 h 28"/>
                    <a:gd name="T38" fmla="*/ 5 w 30"/>
                    <a:gd name="T39" fmla="*/ 18 h 28"/>
                    <a:gd name="T40" fmla="*/ 0 w 30"/>
                    <a:gd name="T41" fmla="*/ 23 h 28"/>
                    <a:gd name="T42" fmla="*/ 5 w 30"/>
                    <a:gd name="T4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8">
                      <a:moveTo>
                        <a:pt x="5" y="28"/>
                      </a:moveTo>
                      <a:cubicBezTo>
                        <a:pt x="8" y="28"/>
                        <a:pt x="10" y="26"/>
                        <a:pt x="10" y="23"/>
                      </a:cubicBezTo>
                      <a:cubicBezTo>
                        <a:pt x="10" y="23"/>
                        <a:pt x="10" y="23"/>
                        <a:pt x="10" y="23"/>
                      </a:cubicBezTo>
                      <a:cubicBezTo>
                        <a:pt x="10" y="6"/>
                        <a:pt x="10" y="6"/>
                        <a:pt x="10" y="6"/>
                      </a:cubicBezTo>
                      <a:cubicBezTo>
                        <a:pt x="27" y="6"/>
                        <a:pt x="27" y="6"/>
                        <a:pt x="27" y="6"/>
                      </a:cubicBezTo>
                      <a:cubicBezTo>
                        <a:pt x="27" y="18"/>
                        <a:pt x="27" y="18"/>
                        <a:pt x="27" y="18"/>
                      </a:cubicBezTo>
                      <a:cubicBezTo>
                        <a:pt x="26" y="18"/>
                        <a:pt x="26" y="18"/>
                        <a:pt x="25" y="18"/>
                      </a:cubicBezTo>
                      <a:cubicBezTo>
                        <a:pt x="22" y="18"/>
                        <a:pt x="20" y="20"/>
                        <a:pt x="20" y="23"/>
                      </a:cubicBezTo>
                      <a:cubicBezTo>
                        <a:pt x="20" y="26"/>
                        <a:pt x="22" y="28"/>
                        <a:pt x="25" y="28"/>
                      </a:cubicBezTo>
                      <a:cubicBezTo>
                        <a:pt x="28" y="28"/>
                        <a:pt x="30" y="26"/>
                        <a:pt x="30" y="23"/>
                      </a:cubicBezTo>
                      <a:cubicBezTo>
                        <a:pt x="30" y="23"/>
                        <a:pt x="30" y="23"/>
                        <a:pt x="30" y="23"/>
                      </a:cubicBezTo>
                      <a:cubicBezTo>
                        <a:pt x="30" y="23"/>
                        <a:pt x="30" y="23"/>
                        <a:pt x="30" y="23"/>
                      </a:cubicBezTo>
                      <a:cubicBezTo>
                        <a:pt x="30" y="6"/>
                        <a:pt x="30" y="6"/>
                        <a:pt x="30" y="6"/>
                      </a:cubicBezTo>
                      <a:cubicBezTo>
                        <a:pt x="30" y="0"/>
                        <a:pt x="30" y="0"/>
                        <a:pt x="30" y="0"/>
                      </a:cubicBezTo>
                      <a:cubicBezTo>
                        <a:pt x="27" y="0"/>
                        <a:pt x="27" y="0"/>
                        <a:pt x="27" y="0"/>
                      </a:cubicBezTo>
                      <a:cubicBezTo>
                        <a:pt x="10" y="0"/>
                        <a:pt x="10" y="0"/>
                        <a:pt x="10" y="0"/>
                      </a:cubicBezTo>
                      <a:cubicBezTo>
                        <a:pt x="7" y="0"/>
                        <a:pt x="7" y="0"/>
                        <a:pt x="7" y="0"/>
                      </a:cubicBezTo>
                      <a:cubicBezTo>
                        <a:pt x="7" y="6"/>
                        <a:pt x="7" y="6"/>
                        <a:pt x="7" y="6"/>
                      </a:cubicBezTo>
                      <a:cubicBezTo>
                        <a:pt x="7" y="18"/>
                        <a:pt x="7" y="18"/>
                        <a:pt x="7" y="18"/>
                      </a:cubicBezTo>
                      <a:cubicBezTo>
                        <a:pt x="6" y="18"/>
                        <a:pt x="5" y="18"/>
                        <a:pt x="5" y="18"/>
                      </a:cubicBezTo>
                      <a:cubicBezTo>
                        <a:pt x="2" y="18"/>
                        <a:pt x="0" y="20"/>
                        <a:pt x="0" y="23"/>
                      </a:cubicBezTo>
                      <a:cubicBezTo>
                        <a:pt x="0" y="26"/>
                        <a:pt x="2" y="28"/>
                        <a:pt x="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8" name="Freeform: Shape 196">
                  <a:extLst>
                    <a:ext uri="{FF2B5EF4-FFF2-40B4-BE49-F238E27FC236}">
                      <a16:creationId xmlns:a16="http://schemas.microsoft.com/office/drawing/2014/main" id="{66BDE0A3-6400-9EFA-B35C-D6219700D1C3}"/>
                    </a:ext>
                  </a:extLst>
                </p:cNvPr>
                <p:cNvSpPr>
                  <a:spLocks noGrp="1" noRot="1" noMove="1" noResize="1" noEditPoints="1" noAdjustHandles="1" noChangeArrowheads="1" noChangeShapeType="1"/>
                </p:cNvSpPr>
                <p:nvPr/>
              </p:nvSpPr>
              <p:spPr bwMode="auto">
                <a:xfrm>
                  <a:off x="3615860" y="4155897"/>
                  <a:ext cx="79652" cy="101709"/>
                </a:xfrm>
                <a:custGeom>
                  <a:avLst/>
                  <a:gdLst>
                    <a:gd name="T0" fmla="*/ 0 w 18"/>
                    <a:gd name="T1" fmla="*/ 0 h 23"/>
                    <a:gd name="T2" fmla="*/ 7 w 18"/>
                    <a:gd name="T3" fmla="*/ 23 h 23"/>
                    <a:gd name="T4" fmla="*/ 18 w 18"/>
                    <a:gd name="T5" fmla="*/ 0 h 23"/>
                    <a:gd name="T6" fmla="*/ 0 w 18"/>
                    <a:gd name="T7" fmla="*/ 0 h 23"/>
                  </a:gdLst>
                  <a:ahLst/>
                  <a:cxnLst>
                    <a:cxn ang="0">
                      <a:pos x="T0" y="T1"/>
                    </a:cxn>
                    <a:cxn ang="0">
                      <a:pos x="T2" y="T3"/>
                    </a:cxn>
                    <a:cxn ang="0">
                      <a:pos x="T4" y="T5"/>
                    </a:cxn>
                    <a:cxn ang="0">
                      <a:pos x="T6" y="T7"/>
                    </a:cxn>
                  </a:cxnLst>
                  <a:rect l="0" t="0" r="r" b="b"/>
                  <a:pathLst>
                    <a:path w="18" h="23">
                      <a:moveTo>
                        <a:pt x="0" y="0"/>
                      </a:moveTo>
                      <a:cubicBezTo>
                        <a:pt x="1" y="9"/>
                        <a:pt x="3" y="17"/>
                        <a:pt x="7" y="23"/>
                      </a:cubicBezTo>
                      <a:cubicBezTo>
                        <a:pt x="13" y="17"/>
                        <a:pt x="18" y="9"/>
                        <a:pt x="18"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9" name="Freeform: Shape 197">
                  <a:extLst>
                    <a:ext uri="{FF2B5EF4-FFF2-40B4-BE49-F238E27FC236}">
                      <a16:creationId xmlns:a16="http://schemas.microsoft.com/office/drawing/2014/main" id="{FAB89B1B-4F6E-E94D-24CC-D701EDD4F5CF}"/>
                    </a:ext>
                  </a:extLst>
                </p:cNvPr>
                <p:cNvSpPr>
                  <a:spLocks noGrp="1" noRot="1" noMove="1" noResize="1" noEditPoints="1" noAdjustHandles="1" noChangeArrowheads="1" noChangeShapeType="1"/>
                </p:cNvSpPr>
                <p:nvPr/>
              </p:nvSpPr>
              <p:spPr bwMode="auto">
                <a:xfrm>
                  <a:off x="3615860" y="4028454"/>
                  <a:ext cx="79652" cy="101709"/>
                </a:xfrm>
                <a:custGeom>
                  <a:avLst/>
                  <a:gdLst>
                    <a:gd name="T0" fmla="*/ 7 w 18"/>
                    <a:gd name="T1" fmla="*/ 0 h 23"/>
                    <a:gd name="T2" fmla="*/ 0 w 18"/>
                    <a:gd name="T3" fmla="*/ 23 h 23"/>
                    <a:gd name="T4" fmla="*/ 18 w 18"/>
                    <a:gd name="T5" fmla="*/ 23 h 23"/>
                    <a:gd name="T6" fmla="*/ 7 w 18"/>
                    <a:gd name="T7" fmla="*/ 0 h 23"/>
                  </a:gdLst>
                  <a:ahLst/>
                  <a:cxnLst>
                    <a:cxn ang="0">
                      <a:pos x="T0" y="T1"/>
                    </a:cxn>
                    <a:cxn ang="0">
                      <a:pos x="T2" y="T3"/>
                    </a:cxn>
                    <a:cxn ang="0">
                      <a:pos x="T4" y="T5"/>
                    </a:cxn>
                    <a:cxn ang="0">
                      <a:pos x="T6" y="T7"/>
                    </a:cxn>
                  </a:cxnLst>
                  <a:rect l="0" t="0" r="r" b="b"/>
                  <a:pathLst>
                    <a:path w="18" h="23">
                      <a:moveTo>
                        <a:pt x="7" y="0"/>
                      </a:moveTo>
                      <a:cubicBezTo>
                        <a:pt x="3" y="6"/>
                        <a:pt x="1" y="14"/>
                        <a:pt x="0" y="23"/>
                      </a:cubicBezTo>
                      <a:cubicBezTo>
                        <a:pt x="18" y="23"/>
                        <a:pt x="18" y="23"/>
                        <a:pt x="18" y="23"/>
                      </a:cubicBezTo>
                      <a:cubicBezTo>
                        <a:pt x="18" y="14"/>
                        <a:pt x="13" y="6"/>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0" name="Freeform: Shape 198">
                  <a:extLst>
                    <a:ext uri="{FF2B5EF4-FFF2-40B4-BE49-F238E27FC236}">
                      <a16:creationId xmlns:a16="http://schemas.microsoft.com/office/drawing/2014/main" id="{5F8C7B56-D60F-9034-0FDE-F5B56EBEAEE5}"/>
                    </a:ext>
                  </a:extLst>
                </p:cNvPr>
                <p:cNvSpPr>
                  <a:spLocks noGrp="1" noRot="1" noMove="1" noResize="1" noEditPoints="1" noAdjustHandles="1" noChangeArrowheads="1" noChangeShapeType="1"/>
                </p:cNvSpPr>
                <p:nvPr/>
              </p:nvSpPr>
              <p:spPr bwMode="auto">
                <a:xfrm>
                  <a:off x="3554590" y="3988015"/>
                  <a:ext cx="69849" cy="142148"/>
                </a:xfrm>
                <a:custGeom>
                  <a:avLst/>
                  <a:gdLst>
                    <a:gd name="T0" fmla="*/ 0 w 16"/>
                    <a:gd name="T1" fmla="*/ 0 h 32"/>
                    <a:gd name="T2" fmla="*/ 0 w 16"/>
                    <a:gd name="T3" fmla="*/ 32 h 32"/>
                    <a:gd name="T4" fmla="*/ 8 w 16"/>
                    <a:gd name="T5" fmla="*/ 32 h 32"/>
                    <a:gd name="T6" fmla="*/ 16 w 16"/>
                    <a:gd name="T7" fmla="*/ 5 h 32"/>
                    <a:gd name="T8" fmla="*/ 0 w 16"/>
                    <a:gd name="T9" fmla="*/ 0 h 32"/>
                  </a:gdLst>
                  <a:ahLst/>
                  <a:cxnLst>
                    <a:cxn ang="0">
                      <a:pos x="T0" y="T1"/>
                    </a:cxn>
                    <a:cxn ang="0">
                      <a:pos x="T2" y="T3"/>
                    </a:cxn>
                    <a:cxn ang="0">
                      <a:pos x="T4" y="T5"/>
                    </a:cxn>
                    <a:cxn ang="0">
                      <a:pos x="T6" y="T7"/>
                    </a:cxn>
                    <a:cxn ang="0">
                      <a:pos x="T8" y="T9"/>
                    </a:cxn>
                  </a:cxnLst>
                  <a:rect l="0" t="0" r="r" b="b"/>
                  <a:pathLst>
                    <a:path w="16" h="32">
                      <a:moveTo>
                        <a:pt x="0" y="0"/>
                      </a:moveTo>
                      <a:cubicBezTo>
                        <a:pt x="0" y="32"/>
                        <a:pt x="0" y="32"/>
                        <a:pt x="0" y="32"/>
                      </a:cubicBezTo>
                      <a:cubicBezTo>
                        <a:pt x="8" y="32"/>
                        <a:pt x="8" y="32"/>
                        <a:pt x="8" y="32"/>
                      </a:cubicBezTo>
                      <a:cubicBezTo>
                        <a:pt x="9" y="21"/>
                        <a:pt x="12" y="12"/>
                        <a:pt x="16" y="5"/>
                      </a:cubicBezTo>
                      <a:cubicBezTo>
                        <a:pt x="12" y="2"/>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1" name="Freeform: Shape 199">
                  <a:extLst>
                    <a:ext uri="{FF2B5EF4-FFF2-40B4-BE49-F238E27FC236}">
                      <a16:creationId xmlns:a16="http://schemas.microsoft.com/office/drawing/2014/main" id="{52AEDB67-3A76-B665-3CEB-C8D4AC23ACFC}"/>
                    </a:ext>
                  </a:extLst>
                </p:cNvPr>
                <p:cNvSpPr>
                  <a:spLocks noGrp="1" noRot="1" noMove="1" noResize="1" noEditPoints="1" noAdjustHandles="1" noChangeArrowheads="1" noChangeShapeType="1"/>
                </p:cNvSpPr>
                <p:nvPr/>
              </p:nvSpPr>
              <p:spPr bwMode="auto">
                <a:xfrm>
                  <a:off x="3456557" y="4155897"/>
                  <a:ext cx="71074" cy="142148"/>
                </a:xfrm>
                <a:custGeom>
                  <a:avLst/>
                  <a:gdLst>
                    <a:gd name="T0" fmla="*/ 16 w 16"/>
                    <a:gd name="T1" fmla="*/ 32 h 32"/>
                    <a:gd name="T2" fmla="*/ 16 w 16"/>
                    <a:gd name="T3" fmla="*/ 0 h 32"/>
                    <a:gd name="T4" fmla="*/ 8 w 16"/>
                    <a:gd name="T5" fmla="*/ 0 h 32"/>
                    <a:gd name="T6" fmla="*/ 0 w 16"/>
                    <a:gd name="T7" fmla="*/ 27 h 32"/>
                    <a:gd name="T8" fmla="*/ 16 w 16"/>
                    <a:gd name="T9" fmla="*/ 32 h 32"/>
                  </a:gdLst>
                  <a:ahLst/>
                  <a:cxnLst>
                    <a:cxn ang="0">
                      <a:pos x="T0" y="T1"/>
                    </a:cxn>
                    <a:cxn ang="0">
                      <a:pos x="T2" y="T3"/>
                    </a:cxn>
                    <a:cxn ang="0">
                      <a:pos x="T4" y="T5"/>
                    </a:cxn>
                    <a:cxn ang="0">
                      <a:pos x="T6" y="T7"/>
                    </a:cxn>
                    <a:cxn ang="0">
                      <a:pos x="T8" y="T9"/>
                    </a:cxn>
                  </a:cxnLst>
                  <a:rect l="0" t="0" r="r" b="b"/>
                  <a:pathLst>
                    <a:path w="16" h="32">
                      <a:moveTo>
                        <a:pt x="16" y="32"/>
                      </a:moveTo>
                      <a:cubicBezTo>
                        <a:pt x="16" y="0"/>
                        <a:pt x="16" y="0"/>
                        <a:pt x="16" y="0"/>
                      </a:cubicBezTo>
                      <a:cubicBezTo>
                        <a:pt x="8" y="0"/>
                        <a:pt x="8" y="0"/>
                        <a:pt x="8" y="0"/>
                      </a:cubicBezTo>
                      <a:cubicBezTo>
                        <a:pt x="7" y="11"/>
                        <a:pt x="4" y="20"/>
                        <a:pt x="0" y="27"/>
                      </a:cubicBezTo>
                      <a:cubicBezTo>
                        <a:pt x="5" y="30"/>
                        <a:pt x="10"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2" name="Freeform: Shape 200">
                  <a:extLst>
                    <a:ext uri="{FF2B5EF4-FFF2-40B4-BE49-F238E27FC236}">
                      <a16:creationId xmlns:a16="http://schemas.microsoft.com/office/drawing/2014/main" id="{8E141654-6872-D3D4-9AB3-357BF1AB1D28}"/>
                    </a:ext>
                  </a:extLst>
                </p:cNvPr>
                <p:cNvSpPr>
                  <a:spLocks noGrp="1" noRot="1" noMove="1" noResize="1" noEditPoints="1" noAdjustHandles="1" noChangeArrowheads="1" noChangeShapeType="1"/>
                </p:cNvSpPr>
                <p:nvPr/>
              </p:nvSpPr>
              <p:spPr bwMode="auto">
                <a:xfrm>
                  <a:off x="3456557" y="3988015"/>
                  <a:ext cx="71074" cy="142148"/>
                </a:xfrm>
                <a:custGeom>
                  <a:avLst/>
                  <a:gdLst>
                    <a:gd name="T0" fmla="*/ 8 w 16"/>
                    <a:gd name="T1" fmla="*/ 32 h 32"/>
                    <a:gd name="T2" fmla="*/ 16 w 16"/>
                    <a:gd name="T3" fmla="*/ 32 h 32"/>
                    <a:gd name="T4" fmla="*/ 16 w 16"/>
                    <a:gd name="T5" fmla="*/ 0 h 32"/>
                    <a:gd name="T6" fmla="*/ 0 w 16"/>
                    <a:gd name="T7" fmla="*/ 6 h 32"/>
                    <a:gd name="T8" fmla="*/ 8 w 16"/>
                    <a:gd name="T9" fmla="*/ 32 h 32"/>
                  </a:gdLst>
                  <a:ahLst/>
                  <a:cxnLst>
                    <a:cxn ang="0">
                      <a:pos x="T0" y="T1"/>
                    </a:cxn>
                    <a:cxn ang="0">
                      <a:pos x="T2" y="T3"/>
                    </a:cxn>
                    <a:cxn ang="0">
                      <a:pos x="T4" y="T5"/>
                    </a:cxn>
                    <a:cxn ang="0">
                      <a:pos x="T6" y="T7"/>
                    </a:cxn>
                    <a:cxn ang="0">
                      <a:pos x="T8" y="T9"/>
                    </a:cxn>
                  </a:cxnLst>
                  <a:rect l="0" t="0" r="r" b="b"/>
                  <a:pathLst>
                    <a:path w="16" h="32">
                      <a:moveTo>
                        <a:pt x="8" y="32"/>
                      </a:moveTo>
                      <a:cubicBezTo>
                        <a:pt x="16" y="32"/>
                        <a:pt x="16" y="32"/>
                        <a:pt x="16" y="32"/>
                      </a:cubicBezTo>
                      <a:cubicBezTo>
                        <a:pt x="16" y="0"/>
                        <a:pt x="16" y="0"/>
                        <a:pt x="16" y="0"/>
                      </a:cubicBezTo>
                      <a:cubicBezTo>
                        <a:pt x="10" y="0"/>
                        <a:pt x="5" y="2"/>
                        <a:pt x="0" y="6"/>
                      </a:cubicBezTo>
                      <a:cubicBezTo>
                        <a:pt x="4" y="12"/>
                        <a:pt x="7" y="21"/>
                        <a:pt x="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3" name="Freeform: Shape 201">
                  <a:extLst>
                    <a:ext uri="{FF2B5EF4-FFF2-40B4-BE49-F238E27FC236}">
                      <a16:creationId xmlns:a16="http://schemas.microsoft.com/office/drawing/2014/main" id="{3B66364C-DE44-118A-BC2A-A95F870D7DC1}"/>
                    </a:ext>
                  </a:extLst>
                </p:cNvPr>
                <p:cNvSpPr>
                  <a:spLocks noGrp="1" noRot="1" noMove="1" noResize="1" noEditPoints="1" noAdjustHandles="1" noChangeArrowheads="1" noChangeShapeType="1"/>
                </p:cNvSpPr>
                <p:nvPr/>
              </p:nvSpPr>
              <p:spPr bwMode="auto">
                <a:xfrm>
                  <a:off x="3386708" y="4155897"/>
                  <a:ext cx="79652" cy="101709"/>
                </a:xfrm>
                <a:custGeom>
                  <a:avLst/>
                  <a:gdLst>
                    <a:gd name="T0" fmla="*/ 11 w 18"/>
                    <a:gd name="T1" fmla="*/ 23 h 23"/>
                    <a:gd name="T2" fmla="*/ 18 w 18"/>
                    <a:gd name="T3" fmla="*/ 0 h 23"/>
                    <a:gd name="T4" fmla="*/ 0 w 18"/>
                    <a:gd name="T5" fmla="*/ 0 h 23"/>
                    <a:gd name="T6" fmla="*/ 11 w 18"/>
                    <a:gd name="T7" fmla="*/ 23 h 23"/>
                  </a:gdLst>
                  <a:ahLst/>
                  <a:cxnLst>
                    <a:cxn ang="0">
                      <a:pos x="T0" y="T1"/>
                    </a:cxn>
                    <a:cxn ang="0">
                      <a:pos x="T2" y="T3"/>
                    </a:cxn>
                    <a:cxn ang="0">
                      <a:pos x="T4" y="T5"/>
                    </a:cxn>
                    <a:cxn ang="0">
                      <a:pos x="T6" y="T7"/>
                    </a:cxn>
                  </a:cxnLst>
                  <a:rect l="0" t="0" r="r" b="b"/>
                  <a:pathLst>
                    <a:path w="18" h="23">
                      <a:moveTo>
                        <a:pt x="11" y="23"/>
                      </a:moveTo>
                      <a:cubicBezTo>
                        <a:pt x="15" y="17"/>
                        <a:pt x="18" y="9"/>
                        <a:pt x="18" y="0"/>
                      </a:cubicBezTo>
                      <a:cubicBezTo>
                        <a:pt x="0" y="0"/>
                        <a:pt x="0" y="0"/>
                        <a:pt x="0" y="0"/>
                      </a:cubicBezTo>
                      <a:cubicBezTo>
                        <a:pt x="1" y="9"/>
                        <a:pt x="5" y="17"/>
                        <a:pt x="1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4" name="Freeform: Shape 202">
                  <a:extLst>
                    <a:ext uri="{FF2B5EF4-FFF2-40B4-BE49-F238E27FC236}">
                      <a16:creationId xmlns:a16="http://schemas.microsoft.com/office/drawing/2014/main" id="{79D31FBD-5637-CD1C-E033-33C30EA4F753}"/>
                    </a:ext>
                  </a:extLst>
                </p:cNvPr>
                <p:cNvSpPr>
                  <a:spLocks noGrp="1" noRot="1" noMove="1" noResize="1" noEditPoints="1" noAdjustHandles="1" noChangeArrowheads="1" noChangeShapeType="1"/>
                </p:cNvSpPr>
                <p:nvPr/>
              </p:nvSpPr>
              <p:spPr bwMode="auto">
                <a:xfrm>
                  <a:off x="3386708" y="4028454"/>
                  <a:ext cx="79652" cy="101709"/>
                </a:xfrm>
                <a:custGeom>
                  <a:avLst/>
                  <a:gdLst>
                    <a:gd name="T0" fmla="*/ 11 w 18"/>
                    <a:gd name="T1" fmla="*/ 0 h 23"/>
                    <a:gd name="T2" fmla="*/ 0 w 18"/>
                    <a:gd name="T3" fmla="*/ 23 h 23"/>
                    <a:gd name="T4" fmla="*/ 18 w 18"/>
                    <a:gd name="T5" fmla="*/ 23 h 23"/>
                    <a:gd name="T6" fmla="*/ 11 w 18"/>
                    <a:gd name="T7" fmla="*/ 0 h 23"/>
                  </a:gdLst>
                  <a:ahLst/>
                  <a:cxnLst>
                    <a:cxn ang="0">
                      <a:pos x="T0" y="T1"/>
                    </a:cxn>
                    <a:cxn ang="0">
                      <a:pos x="T2" y="T3"/>
                    </a:cxn>
                    <a:cxn ang="0">
                      <a:pos x="T4" y="T5"/>
                    </a:cxn>
                    <a:cxn ang="0">
                      <a:pos x="T6" y="T7"/>
                    </a:cxn>
                  </a:cxnLst>
                  <a:rect l="0" t="0" r="r" b="b"/>
                  <a:pathLst>
                    <a:path w="18" h="23">
                      <a:moveTo>
                        <a:pt x="11" y="0"/>
                      </a:moveTo>
                      <a:cubicBezTo>
                        <a:pt x="5" y="6"/>
                        <a:pt x="1" y="14"/>
                        <a:pt x="0" y="23"/>
                      </a:cubicBezTo>
                      <a:cubicBezTo>
                        <a:pt x="18" y="23"/>
                        <a:pt x="18" y="23"/>
                        <a:pt x="18" y="23"/>
                      </a:cubicBezTo>
                      <a:cubicBezTo>
                        <a:pt x="18" y="14"/>
                        <a:pt x="15" y="6"/>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5" name="Freeform: Shape 203">
                  <a:extLst>
                    <a:ext uri="{FF2B5EF4-FFF2-40B4-BE49-F238E27FC236}">
                      <a16:creationId xmlns:a16="http://schemas.microsoft.com/office/drawing/2014/main" id="{E8D8EFDC-AC50-2883-9001-A0BDB25B7AF6}"/>
                    </a:ext>
                  </a:extLst>
                </p:cNvPr>
                <p:cNvSpPr>
                  <a:spLocks noGrp="1" noRot="1" noMove="1" noResize="1" noEditPoints="1" noAdjustHandles="1" noChangeArrowheads="1" noChangeShapeType="1"/>
                </p:cNvSpPr>
                <p:nvPr/>
              </p:nvSpPr>
              <p:spPr bwMode="auto">
                <a:xfrm>
                  <a:off x="3554590" y="4155897"/>
                  <a:ext cx="69849" cy="142148"/>
                </a:xfrm>
                <a:custGeom>
                  <a:avLst/>
                  <a:gdLst>
                    <a:gd name="T0" fmla="*/ 0 w 16"/>
                    <a:gd name="T1" fmla="*/ 32 h 32"/>
                    <a:gd name="T2" fmla="*/ 16 w 16"/>
                    <a:gd name="T3" fmla="*/ 27 h 32"/>
                    <a:gd name="T4" fmla="*/ 8 w 16"/>
                    <a:gd name="T5" fmla="*/ 0 h 32"/>
                    <a:gd name="T6" fmla="*/ 0 w 16"/>
                    <a:gd name="T7" fmla="*/ 0 h 32"/>
                    <a:gd name="T8" fmla="*/ 0 w 16"/>
                    <a:gd name="T9" fmla="*/ 32 h 32"/>
                  </a:gdLst>
                  <a:ahLst/>
                  <a:cxnLst>
                    <a:cxn ang="0">
                      <a:pos x="T0" y="T1"/>
                    </a:cxn>
                    <a:cxn ang="0">
                      <a:pos x="T2" y="T3"/>
                    </a:cxn>
                    <a:cxn ang="0">
                      <a:pos x="T4" y="T5"/>
                    </a:cxn>
                    <a:cxn ang="0">
                      <a:pos x="T6" y="T7"/>
                    </a:cxn>
                    <a:cxn ang="0">
                      <a:pos x="T8" y="T9"/>
                    </a:cxn>
                  </a:cxnLst>
                  <a:rect l="0" t="0" r="r" b="b"/>
                  <a:pathLst>
                    <a:path w="16" h="32">
                      <a:moveTo>
                        <a:pt x="0" y="32"/>
                      </a:moveTo>
                      <a:cubicBezTo>
                        <a:pt x="6" y="32"/>
                        <a:pt x="12" y="30"/>
                        <a:pt x="16" y="27"/>
                      </a:cubicBezTo>
                      <a:cubicBezTo>
                        <a:pt x="12" y="20"/>
                        <a:pt x="9" y="11"/>
                        <a:pt x="8" y="0"/>
                      </a:cubicBezTo>
                      <a:cubicBezTo>
                        <a:pt x="0" y="0"/>
                        <a:pt x="0" y="0"/>
                        <a:pt x="0" y="0"/>
                      </a:cubicBez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6" name="Freeform: Shape 204">
                  <a:extLst>
                    <a:ext uri="{FF2B5EF4-FFF2-40B4-BE49-F238E27FC236}">
                      <a16:creationId xmlns:a16="http://schemas.microsoft.com/office/drawing/2014/main" id="{2E3B4173-69B9-E9A9-CC0A-8A56A871CD52}"/>
                    </a:ext>
                  </a:extLst>
                </p:cNvPr>
                <p:cNvSpPr>
                  <a:spLocks noGrp="1" noRot="1" noMove="1" noResize="1" noEditPoints="1" noAdjustHandles="1" noChangeArrowheads="1" noChangeShapeType="1"/>
                </p:cNvSpPr>
                <p:nvPr/>
              </p:nvSpPr>
              <p:spPr bwMode="auto">
                <a:xfrm>
                  <a:off x="3152654" y="3882630"/>
                  <a:ext cx="207095" cy="198517"/>
                </a:xfrm>
                <a:custGeom>
                  <a:avLst/>
                  <a:gdLst>
                    <a:gd name="T0" fmla="*/ 34 w 47"/>
                    <a:gd name="T1" fmla="*/ 27 h 45"/>
                    <a:gd name="T2" fmla="*/ 32 w 47"/>
                    <a:gd name="T3" fmla="*/ 5 h 45"/>
                    <a:gd name="T4" fmla="*/ 19 w 47"/>
                    <a:gd name="T5" fmla="*/ 0 h 45"/>
                    <a:gd name="T6" fmla="*/ 19 w 47"/>
                    <a:gd name="T7" fmla="*/ 15 h 45"/>
                    <a:gd name="T8" fmla="*/ 30 w 47"/>
                    <a:gd name="T9" fmla="*/ 15 h 45"/>
                    <a:gd name="T10" fmla="*/ 30 w 47"/>
                    <a:gd name="T11" fmla="*/ 21 h 45"/>
                    <a:gd name="T12" fmla="*/ 30 w 47"/>
                    <a:gd name="T13" fmla="*/ 21 h 45"/>
                    <a:gd name="T14" fmla="*/ 30 w 47"/>
                    <a:gd name="T15" fmla="*/ 21 h 45"/>
                    <a:gd name="T16" fmla="*/ 19 w 47"/>
                    <a:gd name="T17" fmla="*/ 21 h 45"/>
                    <a:gd name="T18" fmla="*/ 19 w 47"/>
                    <a:gd name="T19" fmla="*/ 36 h 45"/>
                    <a:gd name="T20" fmla="*/ 28 w 47"/>
                    <a:gd name="T21" fmla="*/ 33 h 45"/>
                    <a:gd name="T22" fmla="*/ 41 w 47"/>
                    <a:gd name="T23" fmla="*/ 45 h 45"/>
                    <a:gd name="T24" fmla="*/ 47 w 47"/>
                    <a:gd name="T25" fmla="*/ 40 h 45"/>
                    <a:gd name="T26" fmla="*/ 34 w 47"/>
                    <a:gd name="T27" fmla="*/ 27 h 45"/>
                    <a:gd name="T28" fmla="*/ 19 w 47"/>
                    <a:gd name="T29" fmla="*/ 0 h 45"/>
                    <a:gd name="T30" fmla="*/ 7 w 47"/>
                    <a:gd name="T31" fmla="*/ 5 h 45"/>
                    <a:gd name="T32" fmla="*/ 7 w 47"/>
                    <a:gd name="T33" fmla="*/ 30 h 45"/>
                    <a:gd name="T34" fmla="*/ 19 w 47"/>
                    <a:gd name="T35" fmla="*/ 36 h 45"/>
                    <a:gd name="T36" fmla="*/ 19 w 47"/>
                    <a:gd name="T37" fmla="*/ 21 h 45"/>
                    <a:gd name="T38" fmla="*/ 8 w 47"/>
                    <a:gd name="T39" fmla="*/ 21 h 45"/>
                    <a:gd name="T40" fmla="*/ 8 w 47"/>
                    <a:gd name="T41" fmla="*/ 15 h 45"/>
                    <a:gd name="T42" fmla="*/ 19 w 47"/>
                    <a:gd name="T43" fmla="*/ 15 h 45"/>
                    <a:gd name="T44" fmla="*/ 19 w 47"/>
                    <a:gd name="T4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45">
                      <a:moveTo>
                        <a:pt x="34" y="27"/>
                      </a:moveTo>
                      <a:cubicBezTo>
                        <a:pt x="38" y="20"/>
                        <a:pt x="38" y="11"/>
                        <a:pt x="32" y="5"/>
                      </a:cubicBezTo>
                      <a:cubicBezTo>
                        <a:pt x="28" y="2"/>
                        <a:pt x="24" y="0"/>
                        <a:pt x="19" y="0"/>
                      </a:cubicBezTo>
                      <a:cubicBezTo>
                        <a:pt x="19" y="15"/>
                        <a:pt x="19" y="15"/>
                        <a:pt x="19" y="15"/>
                      </a:cubicBezTo>
                      <a:cubicBezTo>
                        <a:pt x="30" y="15"/>
                        <a:pt x="30" y="15"/>
                        <a:pt x="30" y="15"/>
                      </a:cubicBezTo>
                      <a:cubicBezTo>
                        <a:pt x="30" y="21"/>
                        <a:pt x="30" y="21"/>
                        <a:pt x="30" y="21"/>
                      </a:cubicBezTo>
                      <a:cubicBezTo>
                        <a:pt x="30" y="21"/>
                        <a:pt x="30" y="21"/>
                        <a:pt x="30" y="21"/>
                      </a:cubicBezTo>
                      <a:cubicBezTo>
                        <a:pt x="30" y="21"/>
                        <a:pt x="30" y="21"/>
                        <a:pt x="30" y="21"/>
                      </a:cubicBezTo>
                      <a:cubicBezTo>
                        <a:pt x="19" y="21"/>
                        <a:pt x="19" y="21"/>
                        <a:pt x="19" y="21"/>
                      </a:cubicBezTo>
                      <a:cubicBezTo>
                        <a:pt x="19" y="36"/>
                        <a:pt x="19" y="36"/>
                        <a:pt x="19" y="36"/>
                      </a:cubicBezTo>
                      <a:cubicBezTo>
                        <a:pt x="22" y="36"/>
                        <a:pt x="26" y="35"/>
                        <a:pt x="28" y="33"/>
                      </a:cubicBezTo>
                      <a:cubicBezTo>
                        <a:pt x="41" y="45"/>
                        <a:pt x="41" y="45"/>
                        <a:pt x="41" y="45"/>
                      </a:cubicBezTo>
                      <a:cubicBezTo>
                        <a:pt x="47" y="40"/>
                        <a:pt x="47" y="40"/>
                        <a:pt x="47" y="40"/>
                      </a:cubicBezTo>
                      <a:lnTo>
                        <a:pt x="34" y="27"/>
                      </a:lnTo>
                      <a:close/>
                      <a:moveTo>
                        <a:pt x="19" y="0"/>
                      </a:moveTo>
                      <a:cubicBezTo>
                        <a:pt x="15" y="0"/>
                        <a:pt x="10" y="2"/>
                        <a:pt x="7" y="5"/>
                      </a:cubicBezTo>
                      <a:cubicBezTo>
                        <a:pt x="0" y="12"/>
                        <a:pt x="0" y="23"/>
                        <a:pt x="7" y="30"/>
                      </a:cubicBezTo>
                      <a:cubicBezTo>
                        <a:pt x="10" y="34"/>
                        <a:pt x="15" y="36"/>
                        <a:pt x="19" y="36"/>
                      </a:cubicBezTo>
                      <a:cubicBezTo>
                        <a:pt x="19" y="21"/>
                        <a:pt x="19" y="21"/>
                        <a:pt x="19" y="21"/>
                      </a:cubicBezTo>
                      <a:cubicBezTo>
                        <a:pt x="8" y="21"/>
                        <a:pt x="8" y="21"/>
                        <a:pt x="8" y="21"/>
                      </a:cubicBezTo>
                      <a:cubicBezTo>
                        <a:pt x="8" y="15"/>
                        <a:pt x="8" y="15"/>
                        <a:pt x="8" y="15"/>
                      </a:cubicBezTo>
                      <a:cubicBezTo>
                        <a:pt x="19" y="15"/>
                        <a:pt x="19" y="15"/>
                        <a:pt x="19" y="15"/>
                      </a:cubicBez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7" name="Rectangle 205">
                  <a:extLst>
                    <a:ext uri="{FF2B5EF4-FFF2-40B4-BE49-F238E27FC236}">
                      <a16:creationId xmlns:a16="http://schemas.microsoft.com/office/drawing/2014/main" id="{747B572C-DF24-EEEF-E15B-59474CAC90AC}"/>
                    </a:ext>
                  </a:extLst>
                </p:cNvPr>
                <p:cNvSpPr>
                  <a:spLocks noGrp="1" noRot="1" noMove="1" noResize="1" noEditPoints="1" noAdjustHandles="1" noChangeArrowheads="1" noChangeShapeType="1"/>
                </p:cNvSpPr>
                <p:nvPr/>
              </p:nvSpPr>
              <p:spPr bwMode="auto">
                <a:xfrm>
                  <a:off x="4221214" y="4266184"/>
                  <a:ext cx="30635" cy="2168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8" name="Rectangle 206">
                  <a:extLst>
                    <a:ext uri="{FF2B5EF4-FFF2-40B4-BE49-F238E27FC236}">
                      <a16:creationId xmlns:a16="http://schemas.microsoft.com/office/drawing/2014/main" id="{319056EF-4670-199E-5465-CD67DC03772C}"/>
                    </a:ext>
                  </a:extLst>
                </p:cNvPr>
                <p:cNvSpPr>
                  <a:spLocks noGrp="1" noRot="1" noMove="1" noResize="1" noEditPoints="1" noAdjustHandles="1" noChangeArrowheads="1" noChangeShapeType="1"/>
                </p:cNvSpPr>
                <p:nvPr/>
              </p:nvSpPr>
              <p:spPr bwMode="auto">
                <a:xfrm>
                  <a:off x="4172198" y="4386274"/>
                  <a:ext cx="35537" cy="968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9" name="Rectangle 207">
                  <a:extLst>
                    <a:ext uri="{FF2B5EF4-FFF2-40B4-BE49-F238E27FC236}">
                      <a16:creationId xmlns:a16="http://schemas.microsoft.com/office/drawing/2014/main" id="{AFC95449-32C3-78F6-179E-75032890793D}"/>
                    </a:ext>
                  </a:extLst>
                </p:cNvPr>
                <p:cNvSpPr>
                  <a:spLocks noGrp="1" noRot="1" noMove="1" noResize="1" noEditPoints="1" noAdjustHandles="1" noChangeArrowheads="1" noChangeShapeType="1"/>
                </p:cNvSpPr>
                <p:nvPr/>
              </p:nvSpPr>
              <p:spPr bwMode="auto">
                <a:xfrm>
                  <a:off x="4128083" y="4298045"/>
                  <a:ext cx="30635" cy="1850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0" name="Rectangle 208">
                  <a:extLst>
                    <a:ext uri="{FF2B5EF4-FFF2-40B4-BE49-F238E27FC236}">
                      <a16:creationId xmlns:a16="http://schemas.microsoft.com/office/drawing/2014/main" id="{C999235E-6BF8-AC79-605E-324206B088D6}"/>
                    </a:ext>
                  </a:extLst>
                </p:cNvPr>
                <p:cNvSpPr>
                  <a:spLocks noGrp="1" noRot="1" noMove="1" noResize="1" noEditPoints="1" noAdjustHandles="1" noChangeArrowheads="1" noChangeShapeType="1"/>
                </p:cNvSpPr>
                <p:nvPr/>
              </p:nvSpPr>
              <p:spPr bwMode="auto">
                <a:xfrm>
                  <a:off x="4079066" y="4354414"/>
                  <a:ext cx="31861" cy="1286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1" name="Rectangle 209">
                  <a:extLst>
                    <a:ext uri="{FF2B5EF4-FFF2-40B4-BE49-F238E27FC236}">
                      <a16:creationId xmlns:a16="http://schemas.microsoft.com/office/drawing/2014/main" id="{1CE4EE0B-B5B8-984B-5C46-F8B62234364B}"/>
                    </a:ext>
                  </a:extLst>
                </p:cNvPr>
                <p:cNvSpPr>
                  <a:spLocks noGrp="1" noRot="1" noMove="1" noResize="1" noEditPoints="1" noAdjustHandles="1" noChangeArrowheads="1" noChangeShapeType="1"/>
                </p:cNvSpPr>
                <p:nvPr/>
              </p:nvSpPr>
              <p:spPr bwMode="auto">
                <a:xfrm>
                  <a:off x="4031275" y="4337258"/>
                  <a:ext cx="35537" cy="1458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2" name="Rectangle 210">
                  <a:extLst>
                    <a:ext uri="{FF2B5EF4-FFF2-40B4-BE49-F238E27FC236}">
                      <a16:creationId xmlns:a16="http://schemas.microsoft.com/office/drawing/2014/main" id="{74A7BA88-4460-8887-8A5E-A5ED30197430}"/>
                    </a:ext>
                  </a:extLst>
                </p:cNvPr>
                <p:cNvSpPr>
                  <a:spLocks noGrp="1" noRot="1" noMove="1" noResize="1" noEditPoints="1" noAdjustHandles="1" noChangeArrowheads="1" noChangeShapeType="1"/>
                </p:cNvSpPr>
                <p:nvPr/>
              </p:nvSpPr>
              <p:spPr bwMode="auto">
                <a:xfrm>
                  <a:off x="4221214" y="4244126"/>
                  <a:ext cx="30635" cy="13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3" name="Rectangle 211">
                  <a:extLst>
                    <a:ext uri="{FF2B5EF4-FFF2-40B4-BE49-F238E27FC236}">
                      <a16:creationId xmlns:a16="http://schemas.microsoft.com/office/drawing/2014/main" id="{DC1E729F-1661-066F-EDEF-F54FCA50E16A}"/>
                    </a:ext>
                  </a:extLst>
                </p:cNvPr>
                <p:cNvSpPr>
                  <a:spLocks noGrp="1" noRot="1" noMove="1" noResize="1" noEditPoints="1" noAdjustHandles="1" noChangeArrowheads="1" noChangeShapeType="1"/>
                </p:cNvSpPr>
                <p:nvPr/>
              </p:nvSpPr>
              <p:spPr bwMode="auto">
                <a:xfrm>
                  <a:off x="4128083" y="4275987"/>
                  <a:ext cx="30635" cy="17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4" name="Rectangle 212">
                  <a:extLst>
                    <a:ext uri="{FF2B5EF4-FFF2-40B4-BE49-F238E27FC236}">
                      <a16:creationId xmlns:a16="http://schemas.microsoft.com/office/drawing/2014/main" id="{F834BB45-0573-59A2-DB10-4D23E847746E}"/>
                    </a:ext>
                  </a:extLst>
                </p:cNvPr>
                <p:cNvSpPr>
                  <a:spLocks noGrp="1" noRot="1" noMove="1" noResize="1" noEditPoints="1" noAdjustHandles="1" noChangeArrowheads="1" noChangeShapeType="1"/>
                </p:cNvSpPr>
                <p:nvPr/>
              </p:nvSpPr>
              <p:spPr bwMode="auto">
                <a:xfrm>
                  <a:off x="4079066" y="4332356"/>
                  <a:ext cx="31861" cy="183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5" name="Rectangle 213">
                  <a:extLst>
                    <a:ext uri="{FF2B5EF4-FFF2-40B4-BE49-F238E27FC236}">
                      <a16:creationId xmlns:a16="http://schemas.microsoft.com/office/drawing/2014/main" id="{7926ED7B-07DA-EE69-6A46-3A847043AE8D}"/>
                    </a:ext>
                  </a:extLst>
                </p:cNvPr>
                <p:cNvSpPr>
                  <a:spLocks noGrp="1" noRot="1" noMove="1" noResize="1" noEditPoints="1" noAdjustHandles="1" noChangeArrowheads="1" noChangeShapeType="1"/>
                </p:cNvSpPr>
                <p:nvPr/>
              </p:nvSpPr>
              <p:spPr bwMode="auto">
                <a:xfrm>
                  <a:off x="4031275" y="4315200"/>
                  <a:ext cx="35537" cy="13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6" name="Rectangle 214">
                  <a:extLst>
                    <a:ext uri="{FF2B5EF4-FFF2-40B4-BE49-F238E27FC236}">
                      <a16:creationId xmlns:a16="http://schemas.microsoft.com/office/drawing/2014/main" id="{6564C762-9EE0-B1CD-2025-AB7D4758949C}"/>
                    </a:ext>
                  </a:extLst>
                </p:cNvPr>
                <p:cNvSpPr>
                  <a:spLocks noGrp="1" noRot="1" noMove="1" noResize="1" noEditPoints="1" noAdjustHandles="1" noChangeArrowheads="1" noChangeShapeType="1"/>
                </p:cNvSpPr>
                <p:nvPr/>
              </p:nvSpPr>
              <p:spPr bwMode="auto">
                <a:xfrm>
                  <a:off x="4172198" y="4359315"/>
                  <a:ext cx="35537" cy="17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7" name="Freeform: Shape 215">
                  <a:extLst>
                    <a:ext uri="{FF2B5EF4-FFF2-40B4-BE49-F238E27FC236}">
                      <a16:creationId xmlns:a16="http://schemas.microsoft.com/office/drawing/2014/main" id="{C2791567-5A1F-CE8A-A144-CF6362662F98}"/>
                    </a:ext>
                  </a:extLst>
                </p:cNvPr>
                <p:cNvSpPr>
                  <a:spLocks noGrp="1" noRot="1" noMove="1" noResize="1" noEditPoints="1" noAdjustHandles="1" noChangeArrowheads="1" noChangeShapeType="1"/>
                </p:cNvSpPr>
                <p:nvPr/>
              </p:nvSpPr>
              <p:spPr bwMode="auto">
                <a:xfrm>
                  <a:off x="4901318" y="4345836"/>
                  <a:ext cx="286747" cy="132345"/>
                </a:xfrm>
                <a:custGeom>
                  <a:avLst/>
                  <a:gdLst>
                    <a:gd name="T0" fmla="*/ 209 w 234"/>
                    <a:gd name="T1" fmla="*/ 15 h 108"/>
                    <a:gd name="T2" fmla="*/ 191 w 234"/>
                    <a:gd name="T3" fmla="*/ 108 h 108"/>
                    <a:gd name="T4" fmla="*/ 198 w 234"/>
                    <a:gd name="T5" fmla="*/ 15 h 108"/>
                    <a:gd name="T6" fmla="*/ 202 w 234"/>
                    <a:gd name="T7" fmla="*/ 47 h 108"/>
                    <a:gd name="T8" fmla="*/ 191 w 234"/>
                    <a:gd name="T9" fmla="*/ 76 h 108"/>
                    <a:gd name="T10" fmla="*/ 176 w 234"/>
                    <a:gd name="T11" fmla="*/ 108 h 108"/>
                    <a:gd name="T12" fmla="*/ 176 w 234"/>
                    <a:gd name="T13" fmla="*/ 108 h 108"/>
                    <a:gd name="T14" fmla="*/ 187 w 234"/>
                    <a:gd name="T15" fmla="*/ 36 h 108"/>
                    <a:gd name="T16" fmla="*/ 180 w 234"/>
                    <a:gd name="T17" fmla="*/ 65 h 108"/>
                    <a:gd name="T18" fmla="*/ 176 w 234"/>
                    <a:gd name="T19" fmla="*/ 108 h 108"/>
                    <a:gd name="T20" fmla="*/ 176 w 234"/>
                    <a:gd name="T21" fmla="*/ 0 h 108"/>
                    <a:gd name="T22" fmla="*/ 162 w 234"/>
                    <a:gd name="T23" fmla="*/ 65 h 108"/>
                    <a:gd name="T24" fmla="*/ 166 w 234"/>
                    <a:gd name="T25" fmla="*/ 15 h 108"/>
                    <a:gd name="T26" fmla="*/ 162 w 234"/>
                    <a:gd name="T27" fmla="*/ 108 h 108"/>
                    <a:gd name="T28" fmla="*/ 162 w 234"/>
                    <a:gd name="T29" fmla="*/ 0 h 108"/>
                    <a:gd name="T30" fmla="*/ 148 w 234"/>
                    <a:gd name="T31" fmla="*/ 36 h 108"/>
                    <a:gd name="T32" fmla="*/ 151 w 234"/>
                    <a:gd name="T33" fmla="*/ 65 h 108"/>
                    <a:gd name="T34" fmla="*/ 148 w 234"/>
                    <a:gd name="T35" fmla="*/ 108 h 108"/>
                    <a:gd name="T36" fmla="*/ 148 w 234"/>
                    <a:gd name="T37" fmla="*/ 0 h 108"/>
                    <a:gd name="T38" fmla="*/ 129 w 234"/>
                    <a:gd name="T39" fmla="*/ 65 h 108"/>
                    <a:gd name="T40" fmla="*/ 137 w 234"/>
                    <a:gd name="T41" fmla="*/ 15 h 108"/>
                    <a:gd name="T42" fmla="*/ 129 w 234"/>
                    <a:gd name="T43" fmla="*/ 108 h 108"/>
                    <a:gd name="T44" fmla="*/ 129 w 234"/>
                    <a:gd name="T45" fmla="*/ 0 h 108"/>
                    <a:gd name="T46" fmla="*/ 115 w 234"/>
                    <a:gd name="T47" fmla="*/ 36 h 108"/>
                    <a:gd name="T48" fmla="*/ 122 w 234"/>
                    <a:gd name="T49" fmla="*/ 65 h 108"/>
                    <a:gd name="T50" fmla="*/ 115 w 234"/>
                    <a:gd name="T51" fmla="*/ 108 h 108"/>
                    <a:gd name="T52" fmla="*/ 115 w 234"/>
                    <a:gd name="T53" fmla="*/ 0 h 108"/>
                    <a:gd name="T54" fmla="*/ 101 w 234"/>
                    <a:gd name="T55" fmla="*/ 65 h 108"/>
                    <a:gd name="T56" fmla="*/ 104 w 234"/>
                    <a:gd name="T57" fmla="*/ 15 h 108"/>
                    <a:gd name="T58" fmla="*/ 101 w 234"/>
                    <a:gd name="T59" fmla="*/ 108 h 108"/>
                    <a:gd name="T60" fmla="*/ 101 w 234"/>
                    <a:gd name="T61" fmla="*/ 0 h 108"/>
                    <a:gd name="T62" fmla="*/ 86 w 234"/>
                    <a:gd name="T63" fmla="*/ 36 h 108"/>
                    <a:gd name="T64" fmla="*/ 90 w 234"/>
                    <a:gd name="T65" fmla="*/ 65 h 108"/>
                    <a:gd name="T66" fmla="*/ 86 w 234"/>
                    <a:gd name="T67" fmla="*/ 108 h 108"/>
                    <a:gd name="T68" fmla="*/ 86 w 234"/>
                    <a:gd name="T69" fmla="*/ 0 h 108"/>
                    <a:gd name="T70" fmla="*/ 68 w 234"/>
                    <a:gd name="T71" fmla="*/ 65 h 108"/>
                    <a:gd name="T72" fmla="*/ 75 w 234"/>
                    <a:gd name="T73" fmla="*/ 15 h 108"/>
                    <a:gd name="T74" fmla="*/ 68 w 234"/>
                    <a:gd name="T75" fmla="*/ 108 h 108"/>
                    <a:gd name="T76" fmla="*/ 68 w 234"/>
                    <a:gd name="T77" fmla="*/ 0 h 108"/>
                    <a:gd name="T78" fmla="*/ 54 w 234"/>
                    <a:gd name="T79" fmla="*/ 36 h 108"/>
                    <a:gd name="T80" fmla="*/ 61 w 234"/>
                    <a:gd name="T81" fmla="*/ 65 h 108"/>
                    <a:gd name="T82" fmla="*/ 54 w 234"/>
                    <a:gd name="T83" fmla="*/ 108 h 108"/>
                    <a:gd name="T84" fmla="*/ 54 w 234"/>
                    <a:gd name="T85" fmla="*/ 0 h 108"/>
                    <a:gd name="T86" fmla="*/ 39 w 234"/>
                    <a:gd name="T87" fmla="*/ 65 h 108"/>
                    <a:gd name="T88" fmla="*/ 43 w 234"/>
                    <a:gd name="T89" fmla="*/ 15 h 108"/>
                    <a:gd name="T90" fmla="*/ 39 w 234"/>
                    <a:gd name="T91" fmla="*/ 108 h 108"/>
                    <a:gd name="T92" fmla="*/ 39 w 234"/>
                    <a:gd name="T93" fmla="*/ 65 h 108"/>
                    <a:gd name="T94" fmla="*/ 39 w 234"/>
                    <a:gd name="T95" fmla="*/ 0 h 108"/>
                    <a:gd name="T96" fmla="*/ 25 w 234"/>
                    <a:gd name="T97" fmla="*/ 36 h 108"/>
                    <a:gd name="T98" fmla="*/ 14 w 234"/>
                    <a:gd name="T99" fmla="*/ 36 h 108"/>
                    <a:gd name="T100" fmla="*/ 0 w 234"/>
                    <a:gd name="T10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4" h="108">
                      <a:moveTo>
                        <a:pt x="209" y="108"/>
                      </a:moveTo>
                      <a:lnTo>
                        <a:pt x="234" y="108"/>
                      </a:lnTo>
                      <a:lnTo>
                        <a:pt x="234" y="0"/>
                      </a:lnTo>
                      <a:lnTo>
                        <a:pt x="209" y="0"/>
                      </a:lnTo>
                      <a:lnTo>
                        <a:pt x="209" y="15"/>
                      </a:lnTo>
                      <a:lnTo>
                        <a:pt x="216" y="15"/>
                      </a:lnTo>
                      <a:lnTo>
                        <a:pt x="216" y="36"/>
                      </a:lnTo>
                      <a:lnTo>
                        <a:pt x="209" y="36"/>
                      </a:lnTo>
                      <a:lnTo>
                        <a:pt x="209" y="108"/>
                      </a:lnTo>
                      <a:close/>
                      <a:moveTo>
                        <a:pt x="191" y="108"/>
                      </a:moveTo>
                      <a:lnTo>
                        <a:pt x="209" y="108"/>
                      </a:lnTo>
                      <a:lnTo>
                        <a:pt x="209" y="36"/>
                      </a:lnTo>
                      <a:lnTo>
                        <a:pt x="198" y="36"/>
                      </a:lnTo>
                      <a:lnTo>
                        <a:pt x="198" y="15"/>
                      </a:lnTo>
                      <a:lnTo>
                        <a:pt x="198" y="15"/>
                      </a:lnTo>
                      <a:lnTo>
                        <a:pt x="209" y="15"/>
                      </a:lnTo>
                      <a:lnTo>
                        <a:pt x="209" y="0"/>
                      </a:lnTo>
                      <a:lnTo>
                        <a:pt x="191" y="0"/>
                      </a:lnTo>
                      <a:lnTo>
                        <a:pt x="191" y="47"/>
                      </a:lnTo>
                      <a:lnTo>
                        <a:pt x="202" y="47"/>
                      </a:lnTo>
                      <a:lnTo>
                        <a:pt x="202" y="65"/>
                      </a:lnTo>
                      <a:lnTo>
                        <a:pt x="202" y="65"/>
                      </a:lnTo>
                      <a:lnTo>
                        <a:pt x="191" y="65"/>
                      </a:lnTo>
                      <a:lnTo>
                        <a:pt x="191" y="76"/>
                      </a:lnTo>
                      <a:lnTo>
                        <a:pt x="191" y="76"/>
                      </a:lnTo>
                      <a:lnTo>
                        <a:pt x="191" y="98"/>
                      </a:lnTo>
                      <a:lnTo>
                        <a:pt x="191" y="98"/>
                      </a:lnTo>
                      <a:lnTo>
                        <a:pt x="191" y="98"/>
                      </a:lnTo>
                      <a:lnTo>
                        <a:pt x="191" y="108"/>
                      </a:lnTo>
                      <a:close/>
                      <a:moveTo>
                        <a:pt x="176" y="108"/>
                      </a:moveTo>
                      <a:lnTo>
                        <a:pt x="191" y="108"/>
                      </a:lnTo>
                      <a:lnTo>
                        <a:pt x="191" y="98"/>
                      </a:lnTo>
                      <a:lnTo>
                        <a:pt x="176" y="98"/>
                      </a:lnTo>
                      <a:lnTo>
                        <a:pt x="176" y="108"/>
                      </a:lnTo>
                      <a:lnTo>
                        <a:pt x="176" y="108"/>
                      </a:lnTo>
                      <a:close/>
                      <a:moveTo>
                        <a:pt x="191" y="0"/>
                      </a:moveTo>
                      <a:lnTo>
                        <a:pt x="176" y="0"/>
                      </a:lnTo>
                      <a:lnTo>
                        <a:pt x="176" y="15"/>
                      </a:lnTo>
                      <a:lnTo>
                        <a:pt x="187" y="15"/>
                      </a:lnTo>
                      <a:lnTo>
                        <a:pt x="187" y="36"/>
                      </a:lnTo>
                      <a:lnTo>
                        <a:pt x="176" y="36"/>
                      </a:lnTo>
                      <a:lnTo>
                        <a:pt x="176" y="76"/>
                      </a:lnTo>
                      <a:lnTo>
                        <a:pt x="191" y="76"/>
                      </a:lnTo>
                      <a:lnTo>
                        <a:pt x="191" y="65"/>
                      </a:lnTo>
                      <a:lnTo>
                        <a:pt x="180" y="65"/>
                      </a:lnTo>
                      <a:lnTo>
                        <a:pt x="180" y="47"/>
                      </a:lnTo>
                      <a:lnTo>
                        <a:pt x="191" y="47"/>
                      </a:lnTo>
                      <a:lnTo>
                        <a:pt x="191" y="0"/>
                      </a:lnTo>
                      <a:close/>
                      <a:moveTo>
                        <a:pt x="162" y="108"/>
                      </a:moveTo>
                      <a:lnTo>
                        <a:pt x="176" y="108"/>
                      </a:lnTo>
                      <a:lnTo>
                        <a:pt x="176" y="98"/>
                      </a:lnTo>
                      <a:lnTo>
                        <a:pt x="162" y="98"/>
                      </a:lnTo>
                      <a:lnTo>
                        <a:pt x="162" y="108"/>
                      </a:lnTo>
                      <a:lnTo>
                        <a:pt x="162" y="108"/>
                      </a:lnTo>
                      <a:close/>
                      <a:moveTo>
                        <a:pt x="176" y="0"/>
                      </a:moveTo>
                      <a:lnTo>
                        <a:pt x="162" y="0"/>
                      </a:lnTo>
                      <a:lnTo>
                        <a:pt x="162" y="47"/>
                      </a:lnTo>
                      <a:lnTo>
                        <a:pt x="173" y="47"/>
                      </a:lnTo>
                      <a:lnTo>
                        <a:pt x="173" y="65"/>
                      </a:lnTo>
                      <a:lnTo>
                        <a:pt x="162" y="65"/>
                      </a:lnTo>
                      <a:lnTo>
                        <a:pt x="162" y="76"/>
                      </a:lnTo>
                      <a:lnTo>
                        <a:pt x="176" y="76"/>
                      </a:lnTo>
                      <a:lnTo>
                        <a:pt x="176" y="36"/>
                      </a:lnTo>
                      <a:lnTo>
                        <a:pt x="166" y="36"/>
                      </a:lnTo>
                      <a:lnTo>
                        <a:pt x="166" y="15"/>
                      </a:lnTo>
                      <a:lnTo>
                        <a:pt x="166" y="15"/>
                      </a:lnTo>
                      <a:lnTo>
                        <a:pt x="176" y="15"/>
                      </a:lnTo>
                      <a:lnTo>
                        <a:pt x="176" y="0"/>
                      </a:lnTo>
                      <a:close/>
                      <a:moveTo>
                        <a:pt x="148" y="108"/>
                      </a:moveTo>
                      <a:lnTo>
                        <a:pt x="162" y="108"/>
                      </a:lnTo>
                      <a:lnTo>
                        <a:pt x="162" y="98"/>
                      </a:lnTo>
                      <a:lnTo>
                        <a:pt x="148" y="98"/>
                      </a:lnTo>
                      <a:lnTo>
                        <a:pt x="148" y="108"/>
                      </a:lnTo>
                      <a:lnTo>
                        <a:pt x="148" y="108"/>
                      </a:lnTo>
                      <a:close/>
                      <a:moveTo>
                        <a:pt x="162" y="0"/>
                      </a:moveTo>
                      <a:lnTo>
                        <a:pt x="148" y="0"/>
                      </a:lnTo>
                      <a:lnTo>
                        <a:pt x="148" y="15"/>
                      </a:lnTo>
                      <a:lnTo>
                        <a:pt x="155" y="15"/>
                      </a:lnTo>
                      <a:lnTo>
                        <a:pt x="155" y="36"/>
                      </a:lnTo>
                      <a:lnTo>
                        <a:pt x="148" y="36"/>
                      </a:lnTo>
                      <a:lnTo>
                        <a:pt x="148" y="76"/>
                      </a:lnTo>
                      <a:lnTo>
                        <a:pt x="162" y="76"/>
                      </a:lnTo>
                      <a:lnTo>
                        <a:pt x="162" y="65"/>
                      </a:lnTo>
                      <a:lnTo>
                        <a:pt x="151" y="65"/>
                      </a:lnTo>
                      <a:lnTo>
                        <a:pt x="151" y="65"/>
                      </a:lnTo>
                      <a:lnTo>
                        <a:pt x="151" y="47"/>
                      </a:lnTo>
                      <a:lnTo>
                        <a:pt x="162" y="47"/>
                      </a:lnTo>
                      <a:lnTo>
                        <a:pt x="162" y="0"/>
                      </a:lnTo>
                      <a:close/>
                      <a:moveTo>
                        <a:pt x="129" y="108"/>
                      </a:moveTo>
                      <a:lnTo>
                        <a:pt x="148" y="108"/>
                      </a:lnTo>
                      <a:lnTo>
                        <a:pt x="148" y="98"/>
                      </a:lnTo>
                      <a:lnTo>
                        <a:pt x="129" y="98"/>
                      </a:lnTo>
                      <a:lnTo>
                        <a:pt x="129" y="108"/>
                      </a:lnTo>
                      <a:lnTo>
                        <a:pt x="129" y="108"/>
                      </a:lnTo>
                      <a:close/>
                      <a:moveTo>
                        <a:pt x="148" y="0"/>
                      </a:moveTo>
                      <a:lnTo>
                        <a:pt x="129" y="0"/>
                      </a:lnTo>
                      <a:lnTo>
                        <a:pt x="129" y="47"/>
                      </a:lnTo>
                      <a:lnTo>
                        <a:pt x="140" y="47"/>
                      </a:lnTo>
                      <a:lnTo>
                        <a:pt x="140" y="65"/>
                      </a:lnTo>
                      <a:lnTo>
                        <a:pt x="129" y="65"/>
                      </a:lnTo>
                      <a:lnTo>
                        <a:pt x="129" y="76"/>
                      </a:lnTo>
                      <a:lnTo>
                        <a:pt x="148" y="76"/>
                      </a:lnTo>
                      <a:lnTo>
                        <a:pt x="148" y="36"/>
                      </a:lnTo>
                      <a:lnTo>
                        <a:pt x="137" y="36"/>
                      </a:lnTo>
                      <a:lnTo>
                        <a:pt x="137" y="15"/>
                      </a:lnTo>
                      <a:lnTo>
                        <a:pt x="137" y="15"/>
                      </a:lnTo>
                      <a:lnTo>
                        <a:pt x="148" y="15"/>
                      </a:lnTo>
                      <a:lnTo>
                        <a:pt x="148" y="0"/>
                      </a:lnTo>
                      <a:close/>
                      <a:moveTo>
                        <a:pt x="115" y="108"/>
                      </a:moveTo>
                      <a:lnTo>
                        <a:pt x="129" y="108"/>
                      </a:lnTo>
                      <a:lnTo>
                        <a:pt x="129" y="98"/>
                      </a:lnTo>
                      <a:lnTo>
                        <a:pt x="115" y="98"/>
                      </a:lnTo>
                      <a:lnTo>
                        <a:pt x="115" y="108"/>
                      </a:lnTo>
                      <a:lnTo>
                        <a:pt x="115" y="108"/>
                      </a:lnTo>
                      <a:close/>
                      <a:moveTo>
                        <a:pt x="129" y="0"/>
                      </a:moveTo>
                      <a:lnTo>
                        <a:pt x="115" y="0"/>
                      </a:lnTo>
                      <a:lnTo>
                        <a:pt x="115" y="15"/>
                      </a:lnTo>
                      <a:lnTo>
                        <a:pt x="126" y="15"/>
                      </a:lnTo>
                      <a:lnTo>
                        <a:pt x="126" y="36"/>
                      </a:lnTo>
                      <a:lnTo>
                        <a:pt x="115" y="36"/>
                      </a:lnTo>
                      <a:lnTo>
                        <a:pt x="115" y="76"/>
                      </a:lnTo>
                      <a:lnTo>
                        <a:pt x="129" y="76"/>
                      </a:lnTo>
                      <a:lnTo>
                        <a:pt x="129" y="65"/>
                      </a:lnTo>
                      <a:lnTo>
                        <a:pt x="122" y="65"/>
                      </a:lnTo>
                      <a:lnTo>
                        <a:pt x="122" y="65"/>
                      </a:lnTo>
                      <a:lnTo>
                        <a:pt x="122" y="47"/>
                      </a:lnTo>
                      <a:lnTo>
                        <a:pt x="129" y="47"/>
                      </a:lnTo>
                      <a:lnTo>
                        <a:pt x="129" y="0"/>
                      </a:lnTo>
                      <a:close/>
                      <a:moveTo>
                        <a:pt x="101" y="108"/>
                      </a:moveTo>
                      <a:lnTo>
                        <a:pt x="115" y="108"/>
                      </a:lnTo>
                      <a:lnTo>
                        <a:pt x="115" y="98"/>
                      </a:lnTo>
                      <a:lnTo>
                        <a:pt x="101" y="98"/>
                      </a:lnTo>
                      <a:lnTo>
                        <a:pt x="101" y="108"/>
                      </a:lnTo>
                      <a:lnTo>
                        <a:pt x="101" y="108"/>
                      </a:lnTo>
                      <a:close/>
                      <a:moveTo>
                        <a:pt x="115" y="0"/>
                      </a:moveTo>
                      <a:lnTo>
                        <a:pt x="101" y="0"/>
                      </a:lnTo>
                      <a:lnTo>
                        <a:pt x="101" y="47"/>
                      </a:lnTo>
                      <a:lnTo>
                        <a:pt x="111" y="47"/>
                      </a:lnTo>
                      <a:lnTo>
                        <a:pt x="111" y="65"/>
                      </a:lnTo>
                      <a:lnTo>
                        <a:pt x="101" y="65"/>
                      </a:lnTo>
                      <a:lnTo>
                        <a:pt x="101" y="76"/>
                      </a:lnTo>
                      <a:lnTo>
                        <a:pt x="115" y="76"/>
                      </a:lnTo>
                      <a:lnTo>
                        <a:pt x="115" y="36"/>
                      </a:lnTo>
                      <a:lnTo>
                        <a:pt x="104" y="36"/>
                      </a:lnTo>
                      <a:lnTo>
                        <a:pt x="104" y="15"/>
                      </a:lnTo>
                      <a:lnTo>
                        <a:pt x="104" y="15"/>
                      </a:lnTo>
                      <a:lnTo>
                        <a:pt x="115" y="15"/>
                      </a:lnTo>
                      <a:lnTo>
                        <a:pt x="115" y="0"/>
                      </a:lnTo>
                      <a:close/>
                      <a:moveTo>
                        <a:pt x="86" y="108"/>
                      </a:moveTo>
                      <a:lnTo>
                        <a:pt x="101" y="108"/>
                      </a:lnTo>
                      <a:lnTo>
                        <a:pt x="101" y="98"/>
                      </a:lnTo>
                      <a:lnTo>
                        <a:pt x="86" y="98"/>
                      </a:lnTo>
                      <a:lnTo>
                        <a:pt x="86" y="108"/>
                      </a:lnTo>
                      <a:lnTo>
                        <a:pt x="86" y="108"/>
                      </a:lnTo>
                      <a:close/>
                      <a:moveTo>
                        <a:pt x="101" y="0"/>
                      </a:moveTo>
                      <a:lnTo>
                        <a:pt x="86" y="0"/>
                      </a:lnTo>
                      <a:lnTo>
                        <a:pt x="86" y="15"/>
                      </a:lnTo>
                      <a:lnTo>
                        <a:pt x="93" y="15"/>
                      </a:lnTo>
                      <a:lnTo>
                        <a:pt x="93" y="36"/>
                      </a:lnTo>
                      <a:lnTo>
                        <a:pt x="86" y="36"/>
                      </a:lnTo>
                      <a:lnTo>
                        <a:pt x="86" y="76"/>
                      </a:lnTo>
                      <a:lnTo>
                        <a:pt x="101" y="76"/>
                      </a:lnTo>
                      <a:lnTo>
                        <a:pt x="101" y="65"/>
                      </a:lnTo>
                      <a:lnTo>
                        <a:pt x="90" y="65"/>
                      </a:lnTo>
                      <a:lnTo>
                        <a:pt x="90" y="65"/>
                      </a:lnTo>
                      <a:lnTo>
                        <a:pt x="90" y="47"/>
                      </a:lnTo>
                      <a:lnTo>
                        <a:pt x="101" y="47"/>
                      </a:lnTo>
                      <a:lnTo>
                        <a:pt x="101" y="0"/>
                      </a:lnTo>
                      <a:close/>
                      <a:moveTo>
                        <a:pt x="68" y="108"/>
                      </a:moveTo>
                      <a:lnTo>
                        <a:pt x="86" y="108"/>
                      </a:lnTo>
                      <a:lnTo>
                        <a:pt x="86" y="98"/>
                      </a:lnTo>
                      <a:lnTo>
                        <a:pt x="68" y="98"/>
                      </a:lnTo>
                      <a:lnTo>
                        <a:pt x="68" y="108"/>
                      </a:lnTo>
                      <a:lnTo>
                        <a:pt x="68" y="108"/>
                      </a:lnTo>
                      <a:close/>
                      <a:moveTo>
                        <a:pt x="86" y="0"/>
                      </a:moveTo>
                      <a:lnTo>
                        <a:pt x="68" y="0"/>
                      </a:lnTo>
                      <a:lnTo>
                        <a:pt x="68" y="47"/>
                      </a:lnTo>
                      <a:lnTo>
                        <a:pt x="79" y="47"/>
                      </a:lnTo>
                      <a:lnTo>
                        <a:pt x="79" y="65"/>
                      </a:lnTo>
                      <a:lnTo>
                        <a:pt x="68" y="65"/>
                      </a:lnTo>
                      <a:lnTo>
                        <a:pt x="68" y="76"/>
                      </a:lnTo>
                      <a:lnTo>
                        <a:pt x="86" y="76"/>
                      </a:lnTo>
                      <a:lnTo>
                        <a:pt x="86" y="36"/>
                      </a:lnTo>
                      <a:lnTo>
                        <a:pt x="75" y="36"/>
                      </a:lnTo>
                      <a:lnTo>
                        <a:pt x="75" y="15"/>
                      </a:lnTo>
                      <a:lnTo>
                        <a:pt x="75" y="15"/>
                      </a:lnTo>
                      <a:lnTo>
                        <a:pt x="86" y="15"/>
                      </a:lnTo>
                      <a:lnTo>
                        <a:pt x="86" y="0"/>
                      </a:lnTo>
                      <a:close/>
                      <a:moveTo>
                        <a:pt x="54" y="108"/>
                      </a:moveTo>
                      <a:lnTo>
                        <a:pt x="68" y="108"/>
                      </a:lnTo>
                      <a:lnTo>
                        <a:pt x="68" y="98"/>
                      </a:lnTo>
                      <a:lnTo>
                        <a:pt x="54" y="98"/>
                      </a:lnTo>
                      <a:lnTo>
                        <a:pt x="54" y="108"/>
                      </a:lnTo>
                      <a:lnTo>
                        <a:pt x="54" y="108"/>
                      </a:lnTo>
                      <a:close/>
                      <a:moveTo>
                        <a:pt x="68" y="0"/>
                      </a:moveTo>
                      <a:lnTo>
                        <a:pt x="54" y="0"/>
                      </a:lnTo>
                      <a:lnTo>
                        <a:pt x="54" y="15"/>
                      </a:lnTo>
                      <a:lnTo>
                        <a:pt x="65" y="15"/>
                      </a:lnTo>
                      <a:lnTo>
                        <a:pt x="65" y="36"/>
                      </a:lnTo>
                      <a:lnTo>
                        <a:pt x="54" y="36"/>
                      </a:lnTo>
                      <a:lnTo>
                        <a:pt x="54" y="76"/>
                      </a:lnTo>
                      <a:lnTo>
                        <a:pt x="68" y="76"/>
                      </a:lnTo>
                      <a:lnTo>
                        <a:pt x="68" y="65"/>
                      </a:lnTo>
                      <a:lnTo>
                        <a:pt x="61" y="65"/>
                      </a:lnTo>
                      <a:lnTo>
                        <a:pt x="61" y="65"/>
                      </a:lnTo>
                      <a:lnTo>
                        <a:pt x="61" y="47"/>
                      </a:lnTo>
                      <a:lnTo>
                        <a:pt x="68" y="47"/>
                      </a:lnTo>
                      <a:lnTo>
                        <a:pt x="68" y="0"/>
                      </a:lnTo>
                      <a:close/>
                      <a:moveTo>
                        <a:pt x="39" y="108"/>
                      </a:moveTo>
                      <a:lnTo>
                        <a:pt x="54" y="108"/>
                      </a:lnTo>
                      <a:lnTo>
                        <a:pt x="54" y="98"/>
                      </a:lnTo>
                      <a:lnTo>
                        <a:pt x="39" y="98"/>
                      </a:lnTo>
                      <a:lnTo>
                        <a:pt x="39" y="108"/>
                      </a:lnTo>
                      <a:lnTo>
                        <a:pt x="39" y="108"/>
                      </a:lnTo>
                      <a:close/>
                      <a:moveTo>
                        <a:pt x="54" y="0"/>
                      </a:moveTo>
                      <a:lnTo>
                        <a:pt x="39" y="0"/>
                      </a:lnTo>
                      <a:lnTo>
                        <a:pt x="39" y="47"/>
                      </a:lnTo>
                      <a:lnTo>
                        <a:pt x="50" y="47"/>
                      </a:lnTo>
                      <a:lnTo>
                        <a:pt x="50" y="65"/>
                      </a:lnTo>
                      <a:lnTo>
                        <a:pt x="39" y="65"/>
                      </a:lnTo>
                      <a:lnTo>
                        <a:pt x="39" y="76"/>
                      </a:lnTo>
                      <a:lnTo>
                        <a:pt x="54" y="76"/>
                      </a:lnTo>
                      <a:lnTo>
                        <a:pt x="54" y="36"/>
                      </a:lnTo>
                      <a:lnTo>
                        <a:pt x="43" y="36"/>
                      </a:lnTo>
                      <a:lnTo>
                        <a:pt x="43" y="15"/>
                      </a:lnTo>
                      <a:lnTo>
                        <a:pt x="43" y="15"/>
                      </a:lnTo>
                      <a:lnTo>
                        <a:pt x="54" y="15"/>
                      </a:lnTo>
                      <a:lnTo>
                        <a:pt x="54" y="0"/>
                      </a:lnTo>
                      <a:close/>
                      <a:moveTo>
                        <a:pt x="25" y="108"/>
                      </a:moveTo>
                      <a:lnTo>
                        <a:pt x="39" y="108"/>
                      </a:lnTo>
                      <a:lnTo>
                        <a:pt x="39" y="98"/>
                      </a:lnTo>
                      <a:lnTo>
                        <a:pt x="39" y="98"/>
                      </a:lnTo>
                      <a:lnTo>
                        <a:pt x="39" y="76"/>
                      </a:lnTo>
                      <a:lnTo>
                        <a:pt x="39" y="76"/>
                      </a:lnTo>
                      <a:lnTo>
                        <a:pt x="39" y="65"/>
                      </a:lnTo>
                      <a:lnTo>
                        <a:pt x="29" y="65"/>
                      </a:lnTo>
                      <a:lnTo>
                        <a:pt x="29" y="65"/>
                      </a:lnTo>
                      <a:lnTo>
                        <a:pt x="29" y="47"/>
                      </a:lnTo>
                      <a:lnTo>
                        <a:pt x="39" y="47"/>
                      </a:lnTo>
                      <a:lnTo>
                        <a:pt x="39" y="0"/>
                      </a:lnTo>
                      <a:lnTo>
                        <a:pt x="25" y="0"/>
                      </a:lnTo>
                      <a:lnTo>
                        <a:pt x="25" y="15"/>
                      </a:lnTo>
                      <a:lnTo>
                        <a:pt x="36" y="15"/>
                      </a:lnTo>
                      <a:lnTo>
                        <a:pt x="36" y="36"/>
                      </a:lnTo>
                      <a:lnTo>
                        <a:pt x="25" y="36"/>
                      </a:lnTo>
                      <a:lnTo>
                        <a:pt x="25" y="108"/>
                      </a:lnTo>
                      <a:close/>
                      <a:moveTo>
                        <a:pt x="0" y="108"/>
                      </a:moveTo>
                      <a:lnTo>
                        <a:pt x="25" y="108"/>
                      </a:lnTo>
                      <a:lnTo>
                        <a:pt x="25" y="36"/>
                      </a:lnTo>
                      <a:lnTo>
                        <a:pt x="14" y="36"/>
                      </a:lnTo>
                      <a:lnTo>
                        <a:pt x="14" y="15"/>
                      </a:lnTo>
                      <a:lnTo>
                        <a:pt x="14" y="15"/>
                      </a:lnTo>
                      <a:lnTo>
                        <a:pt x="25" y="15"/>
                      </a:lnTo>
                      <a:lnTo>
                        <a:pt x="25" y="0"/>
                      </a:lnTo>
                      <a:lnTo>
                        <a:pt x="0" y="0"/>
                      </a:lnTo>
                      <a:lnTo>
                        <a:pt x="0"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8" name="Freeform: Shape 216">
                  <a:extLst>
                    <a:ext uri="{FF2B5EF4-FFF2-40B4-BE49-F238E27FC236}">
                      <a16:creationId xmlns:a16="http://schemas.microsoft.com/office/drawing/2014/main" id="{1FD8B1A4-A523-78F6-9F9B-C246B2C34A44}"/>
                    </a:ext>
                  </a:extLst>
                </p:cNvPr>
                <p:cNvSpPr>
                  <a:spLocks noGrp="1" noRot="1" noMove="1" noResize="1" noEditPoints="1" noAdjustHandles="1" noChangeArrowheads="1" noChangeShapeType="1"/>
                </p:cNvSpPr>
                <p:nvPr/>
              </p:nvSpPr>
              <p:spPr bwMode="auto">
                <a:xfrm>
                  <a:off x="4954011" y="4284565"/>
                  <a:ext cx="162980" cy="39213"/>
                </a:xfrm>
                <a:custGeom>
                  <a:avLst/>
                  <a:gdLst>
                    <a:gd name="T0" fmla="*/ 0 w 37"/>
                    <a:gd name="T1" fmla="*/ 5 h 9"/>
                    <a:gd name="T2" fmla="*/ 3 w 37"/>
                    <a:gd name="T3" fmla="*/ 9 h 9"/>
                    <a:gd name="T4" fmla="*/ 19 w 37"/>
                    <a:gd name="T5" fmla="*/ 5 h 9"/>
                    <a:gd name="T6" fmla="*/ 35 w 37"/>
                    <a:gd name="T7" fmla="*/ 9 h 9"/>
                    <a:gd name="T8" fmla="*/ 37 w 37"/>
                    <a:gd name="T9" fmla="*/ 5 h 9"/>
                    <a:gd name="T10" fmla="*/ 19 w 37"/>
                    <a:gd name="T11" fmla="*/ 0 h 9"/>
                    <a:gd name="T12" fmla="*/ 0 w 37"/>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37" h="9">
                      <a:moveTo>
                        <a:pt x="0" y="5"/>
                      </a:moveTo>
                      <a:cubicBezTo>
                        <a:pt x="3" y="9"/>
                        <a:pt x="3" y="9"/>
                        <a:pt x="3" y="9"/>
                      </a:cubicBezTo>
                      <a:cubicBezTo>
                        <a:pt x="7" y="7"/>
                        <a:pt x="13" y="5"/>
                        <a:pt x="19" y="5"/>
                      </a:cubicBezTo>
                      <a:cubicBezTo>
                        <a:pt x="25" y="5"/>
                        <a:pt x="30" y="7"/>
                        <a:pt x="35" y="9"/>
                      </a:cubicBezTo>
                      <a:cubicBezTo>
                        <a:pt x="37" y="5"/>
                        <a:pt x="37" y="5"/>
                        <a:pt x="37" y="5"/>
                      </a:cubicBezTo>
                      <a:cubicBezTo>
                        <a:pt x="32" y="2"/>
                        <a:pt x="25" y="0"/>
                        <a:pt x="19" y="0"/>
                      </a:cubicBezTo>
                      <a:cubicBezTo>
                        <a:pt x="12" y="0"/>
                        <a:pt x="5" y="2"/>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9" name="Freeform: Shape 217">
                  <a:extLst>
                    <a:ext uri="{FF2B5EF4-FFF2-40B4-BE49-F238E27FC236}">
                      <a16:creationId xmlns:a16="http://schemas.microsoft.com/office/drawing/2014/main" id="{D100F8A6-74A6-D1B5-DF91-EE4CC890EC5B}"/>
                    </a:ext>
                  </a:extLst>
                </p:cNvPr>
                <p:cNvSpPr>
                  <a:spLocks noGrp="1" noRot="1" noMove="1" noResize="1" noEditPoints="1" noAdjustHandles="1" noChangeArrowheads="1" noChangeShapeType="1"/>
                </p:cNvSpPr>
                <p:nvPr/>
              </p:nvSpPr>
              <p:spPr bwMode="auto">
                <a:xfrm>
                  <a:off x="4927052" y="4240450"/>
                  <a:ext cx="221800" cy="47791"/>
                </a:xfrm>
                <a:custGeom>
                  <a:avLst/>
                  <a:gdLst>
                    <a:gd name="T0" fmla="*/ 50 w 50"/>
                    <a:gd name="T1" fmla="*/ 6 h 11"/>
                    <a:gd name="T2" fmla="*/ 25 w 50"/>
                    <a:gd name="T3" fmla="*/ 0 h 11"/>
                    <a:gd name="T4" fmla="*/ 0 w 50"/>
                    <a:gd name="T5" fmla="*/ 6 h 11"/>
                    <a:gd name="T6" fmla="*/ 2 w 50"/>
                    <a:gd name="T7" fmla="*/ 11 h 11"/>
                    <a:gd name="T8" fmla="*/ 25 w 50"/>
                    <a:gd name="T9" fmla="*/ 5 h 11"/>
                    <a:gd name="T10" fmla="*/ 47 w 50"/>
                    <a:gd name="T11" fmla="*/ 11 h 11"/>
                    <a:gd name="T12" fmla="*/ 50 w 50"/>
                    <a:gd name="T13" fmla="*/ 6 h 11"/>
                  </a:gdLst>
                  <a:ahLst/>
                  <a:cxnLst>
                    <a:cxn ang="0">
                      <a:pos x="T0" y="T1"/>
                    </a:cxn>
                    <a:cxn ang="0">
                      <a:pos x="T2" y="T3"/>
                    </a:cxn>
                    <a:cxn ang="0">
                      <a:pos x="T4" y="T5"/>
                    </a:cxn>
                    <a:cxn ang="0">
                      <a:pos x="T6" y="T7"/>
                    </a:cxn>
                    <a:cxn ang="0">
                      <a:pos x="T8" y="T9"/>
                    </a:cxn>
                    <a:cxn ang="0">
                      <a:pos x="T10" y="T11"/>
                    </a:cxn>
                    <a:cxn ang="0">
                      <a:pos x="T12" y="T13"/>
                    </a:cxn>
                  </a:cxnLst>
                  <a:rect l="0" t="0" r="r" b="b"/>
                  <a:pathLst>
                    <a:path w="50" h="11">
                      <a:moveTo>
                        <a:pt x="50" y="6"/>
                      </a:moveTo>
                      <a:cubicBezTo>
                        <a:pt x="43" y="2"/>
                        <a:pt x="34" y="0"/>
                        <a:pt x="25" y="0"/>
                      </a:cubicBezTo>
                      <a:cubicBezTo>
                        <a:pt x="16" y="0"/>
                        <a:pt x="7" y="2"/>
                        <a:pt x="0" y="6"/>
                      </a:cubicBezTo>
                      <a:cubicBezTo>
                        <a:pt x="2" y="11"/>
                        <a:pt x="2" y="11"/>
                        <a:pt x="2" y="11"/>
                      </a:cubicBezTo>
                      <a:cubicBezTo>
                        <a:pt x="9" y="7"/>
                        <a:pt x="17" y="5"/>
                        <a:pt x="25" y="5"/>
                      </a:cubicBezTo>
                      <a:cubicBezTo>
                        <a:pt x="33" y="5"/>
                        <a:pt x="41" y="7"/>
                        <a:pt x="47" y="11"/>
                      </a:cubicBezTo>
                      <a:lnTo>
                        <a:pt x="5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grpSp>
        <p:grpSp>
          <p:nvGrpSpPr>
            <p:cNvPr id="17" name="Group 58">
              <a:extLst>
                <a:ext uri="{FF2B5EF4-FFF2-40B4-BE49-F238E27FC236}">
                  <a16:creationId xmlns:a16="http://schemas.microsoft.com/office/drawing/2014/main" id="{4944C7BA-F49B-3A9A-83BB-C0372E20CD2A}"/>
                </a:ext>
              </a:extLst>
            </p:cNvPr>
            <p:cNvGrpSpPr>
              <a:grpSpLocks noGrp="1" noUngrp="1" noRot="1" noMove="1" noResize="1"/>
            </p:cNvGrpSpPr>
            <p:nvPr/>
          </p:nvGrpSpPr>
          <p:grpSpPr>
            <a:xfrm>
              <a:off x="6737340" y="1510523"/>
              <a:ext cx="4303649" cy="4339605"/>
              <a:chOff x="2949236" y="972275"/>
              <a:chExt cx="3227736" cy="3254695"/>
            </a:xfrm>
            <a:grpFill/>
          </p:grpSpPr>
          <p:sp>
            <p:nvSpPr>
              <p:cNvPr id="23" name="Freeform: Shape 65">
                <a:extLst>
                  <a:ext uri="{FF2B5EF4-FFF2-40B4-BE49-F238E27FC236}">
                    <a16:creationId xmlns:a16="http://schemas.microsoft.com/office/drawing/2014/main" id="{1D9DC277-3235-67AF-B693-905746DBCF18}"/>
                  </a:ext>
                </a:extLst>
              </p:cNvPr>
              <p:cNvSpPr>
                <a:spLocks noGrp="1" noRot="1" noMove="1" noResize="1" noEditPoints="1" noAdjustHandles="1" noChangeArrowheads="1" noChangeShapeType="1"/>
              </p:cNvSpPr>
              <p:nvPr/>
            </p:nvSpPr>
            <p:spPr bwMode="auto">
              <a:xfrm>
                <a:off x="3863394" y="3855671"/>
                <a:ext cx="305128" cy="137246"/>
              </a:xfrm>
              <a:custGeom>
                <a:avLst/>
                <a:gdLst>
                  <a:gd name="T0" fmla="*/ 54 w 69"/>
                  <a:gd name="T1" fmla="*/ 31 h 31"/>
                  <a:gd name="T2" fmla="*/ 69 w 69"/>
                  <a:gd name="T3" fmla="*/ 31 h 31"/>
                  <a:gd name="T4" fmla="*/ 69 w 69"/>
                  <a:gd name="T5" fmla="*/ 12 h 31"/>
                  <a:gd name="T6" fmla="*/ 61 w 69"/>
                  <a:gd name="T7" fmla="*/ 12 h 31"/>
                  <a:gd name="T8" fmla="*/ 61 w 69"/>
                  <a:gd name="T9" fmla="*/ 6 h 31"/>
                  <a:gd name="T10" fmla="*/ 54 w 69"/>
                  <a:gd name="T11" fmla="*/ 3 h 31"/>
                  <a:gd name="T12" fmla="*/ 54 w 69"/>
                  <a:gd name="T13" fmla="*/ 18 h 31"/>
                  <a:gd name="T14" fmla="*/ 60 w 69"/>
                  <a:gd name="T15" fmla="*/ 18 h 31"/>
                  <a:gd name="T16" fmla="*/ 60 w 69"/>
                  <a:gd name="T17" fmla="*/ 26 h 31"/>
                  <a:gd name="T18" fmla="*/ 60 w 69"/>
                  <a:gd name="T19" fmla="*/ 26 h 31"/>
                  <a:gd name="T20" fmla="*/ 54 w 69"/>
                  <a:gd name="T21" fmla="*/ 26 h 31"/>
                  <a:gd name="T22" fmla="*/ 54 w 69"/>
                  <a:gd name="T23" fmla="*/ 31 h 31"/>
                  <a:gd name="T24" fmla="*/ 45 w 69"/>
                  <a:gd name="T25" fmla="*/ 0 h 31"/>
                  <a:gd name="T26" fmla="*/ 45 w 69"/>
                  <a:gd name="T27" fmla="*/ 12 h 31"/>
                  <a:gd name="T28" fmla="*/ 34 w 69"/>
                  <a:gd name="T29" fmla="*/ 12 h 31"/>
                  <a:gd name="T30" fmla="*/ 34 w 69"/>
                  <a:gd name="T31" fmla="*/ 18 h 31"/>
                  <a:gd name="T32" fmla="*/ 40 w 69"/>
                  <a:gd name="T33" fmla="*/ 18 h 31"/>
                  <a:gd name="T34" fmla="*/ 40 w 69"/>
                  <a:gd name="T35" fmla="*/ 26 h 31"/>
                  <a:gd name="T36" fmla="*/ 40 w 69"/>
                  <a:gd name="T37" fmla="*/ 26 h 31"/>
                  <a:gd name="T38" fmla="*/ 34 w 69"/>
                  <a:gd name="T39" fmla="*/ 26 h 31"/>
                  <a:gd name="T40" fmla="*/ 34 w 69"/>
                  <a:gd name="T41" fmla="*/ 31 h 31"/>
                  <a:gd name="T42" fmla="*/ 54 w 69"/>
                  <a:gd name="T43" fmla="*/ 31 h 31"/>
                  <a:gd name="T44" fmla="*/ 54 w 69"/>
                  <a:gd name="T45" fmla="*/ 26 h 31"/>
                  <a:gd name="T46" fmla="*/ 48 w 69"/>
                  <a:gd name="T47" fmla="*/ 26 h 31"/>
                  <a:gd name="T48" fmla="*/ 48 w 69"/>
                  <a:gd name="T49" fmla="*/ 18 h 31"/>
                  <a:gd name="T50" fmla="*/ 54 w 69"/>
                  <a:gd name="T51" fmla="*/ 18 h 31"/>
                  <a:gd name="T52" fmla="*/ 54 w 69"/>
                  <a:gd name="T53" fmla="*/ 3 h 31"/>
                  <a:gd name="T54" fmla="*/ 45 w 69"/>
                  <a:gd name="T55" fmla="*/ 0 h 31"/>
                  <a:gd name="T56" fmla="*/ 34 w 69"/>
                  <a:gd name="T57" fmla="*/ 12 h 31"/>
                  <a:gd name="T58" fmla="*/ 15 w 69"/>
                  <a:gd name="T59" fmla="*/ 12 h 31"/>
                  <a:gd name="T60" fmla="*/ 15 w 69"/>
                  <a:gd name="T61" fmla="*/ 18 h 31"/>
                  <a:gd name="T62" fmla="*/ 21 w 69"/>
                  <a:gd name="T63" fmla="*/ 18 h 31"/>
                  <a:gd name="T64" fmla="*/ 21 w 69"/>
                  <a:gd name="T65" fmla="*/ 26 h 31"/>
                  <a:gd name="T66" fmla="*/ 21 w 69"/>
                  <a:gd name="T67" fmla="*/ 26 h 31"/>
                  <a:gd name="T68" fmla="*/ 15 w 69"/>
                  <a:gd name="T69" fmla="*/ 26 h 31"/>
                  <a:gd name="T70" fmla="*/ 15 w 69"/>
                  <a:gd name="T71" fmla="*/ 31 h 31"/>
                  <a:gd name="T72" fmla="*/ 34 w 69"/>
                  <a:gd name="T73" fmla="*/ 31 h 31"/>
                  <a:gd name="T74" fmla="*/ 34 w 69"/>
                  <a:gd name="T75" fmla="*/ 26 h 31"/>
                  <a:gd name="T76" fmla="*/ 29 w 69"/>
                  <a:gd name="T77" fmla="*/ 26 h 31"/>
                  <a:gd name="T78" fmla="*/ 29 w 69"/>
                  <a:gd name="T79" fmla="*/ 18 h 31"/>
                  <a:gd name="T80" fmla="*/ 34 w 69"/>
                  <a:gd name="T81" fmla="*/ 18 h 31"/>
                  <a:gd name="T82" fmla="*/ 34 w 69"/>
                  <a:gd name="T83" fmla="*/ 12 h 31"/>
                  <a:gd name="T84" fmla="*/ 15 w 69"/>
                  <a:gd name="T85" fmla="*/ 12 h 31"/>
                  <a:gd name="T86" fmla="*/ 0 w 69"/>
                  <a:gd name="T87" fmla="*/ 12 h 31"/>
                  <a:gd name="T88" fmla="*/ 0 w 69"/>
                  <a:gd name="T89" fmla="*/ 31 h 31"/>
                  <a:gd name="T90" fmla="*/ 15 w 69"/>
                  <a:gd name="T91" fmla="*/ 31 h 31"/>
                  <a:gd name="T92" fmla="*/ 15 w 69"/>
                  <a:gd name="T93" fmla="*/ 26 h 31"/>
                  <a:gd name="T94" fmla="*/ 9 w 69"/>
                  <a:gd name="T95" fmla="*/ 26 h 31"/>
                  <a:gd name="T96" fmla="*/ 9 w 69"/>
                  <a:gd name="T97" fmla="*/ 18 h 31"/>
                  <a:gd name="T98" fmla="*/ 15 w 69"/>
                  <a:gd name="T99" fmla="*/ 18 h 31"/>
                  <a:gd name="T100" fmla="*/ 15 w 69"/>
                  <a:gd name="T101"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31">
                    <a:moveTo>
                      <a:pt x="54" y="31"/>
                    </a:moveTo>
                    <a:cubicBezTo>
                      <a:pt x="69" y="31"/>
                      <a:pt x="69" y="31"/>
                      <a:pt x="69" y="31"/>
                    </a:cubicBezTo>
                    <a:cubicBezTo>
                      <a:pt x="69" y="12"/>
                      <a:pt x="69" y="12"/>
                      <a:pt x="69" y="12"/>
                    </a:cubicBezTo>
                    <a:cubicBezTo>
                      <a:pt x="61" y="12"/>
                      <a:pt x="61" y="12"/>
                      <a:pt x="61" y="12"/>
                    </a:cubicBezTo>
                    <a:cubicBezTo>
                      <a:pt x="61" y="6"/>
                      <a:pt x="61" y="6"/>
                      <a:pt x="61" y="6"/>
                    </a:cubicBezTo>
                    <a:cubicBezTo>
                      <a:pt x="59" y="5"/>
                      <a:pt x="57" y="4"/>
                      <a:pt x="54" y="3"/>
                    </a:cubicBezTo>
                    <a:cubicBezTo>
                      <a:pt x="54" y="18"/>
                      <a:pt x="54" y="18"/>
                      <a:pt x="54" y="18"/>
                    </a:cubicBezTo>
                    <a:cubicBezTo>
                      <a:pt x="60" y="18"/>
                      <a:pt x="60" y="18"/>
                      <a:pt x="60" y="18"/>
                    </a:cubicBezTo>
                    <a:cubicBezTo>
                      <a:pt x="60" y="26"/>
                      <a:pt x="60" y="26"/>
                      <a:pt x="60" y="26"/>
                    </a:cubicBezTo>
                    <a:cubicBezTo>
                      <a:pt x="60" y="26"/>
                      <a:pt x="60" y="26"/>
                      <a:pt x="60" y="26"/>
                    </a:cubicBezTo>
                    <a:cubicBezTo>
                      <a:pt x="54" y="26"/>
                      <a:pt x="54" y="26"/>
                      <a:pt x="54" y="26"/>
                    </a:cubicBezTo>
                    <a:lnTo>
                      <a:pt x="54" y="31"/>
                    </a:lnTo>
                    <a:close/>
                    <a:moveTo>
                      <a:pt x="45" y="0"/>
                    </a:moveTo>
                    <a:cubicBezTo>
                      <a:pt x="45" y="12"/>
                      <a:pt x="45" y="12"/>
                      <a:pt x="45" y="12"/>
                    </a:cubicBezTo>
                    <a:cubicBezTo>
                      <a:pt x="34" y="12"/>
                      <a:pt x="34" y="12"/>
                      <a:pt x="34" y="12"/>
                    </a:cubicBezTo>
                    <a:cubicBezTo>
                      <a:pt x="34" y="18"/>
                      <a:pt x="34" y="18"/>
                      <a:pt x="34" y="18"/>
                    </a:cubicBezTo>
                    <a:cubicBezTo>
                      <a:pt x="40" y="18"/>
                      <a:pt x="40" y="18"/>
                      <a:pt x="40" y="18"/>
                    </a:cubicBezTo>
                    <a:cubicBezTo>
                      <a:pt x="40" y="26"/>
                      <a:pt x="40" y="26"/>
                      <a:pt x="40" y="26"/>
                    </a:cubicBezTo>
                    <a:cubicBezTo>
                      <a:pt x="40" y="26"/>
                      <a:pt x="40" y="26"/>
                      <a:pt x="40" y="26"/>
                    </a:cubicBezTo>
                    <a:cubicBezTo>
                      <a:pt x="34" y="26"/>
                      <a:pt x="34" y="26"/>
                      <a:pt x="34" y="26"/>
                    </a:cubicBezTo>
                    <a:cubicBezTo>
                      <a:pt x="34" y="31"/>
                      <a:pt x="34" y="31"/>
                      <a:pt x="34" y="31"/>
                    </a:cubicBezTo>
                    <a:cubicBezTo>
                      <a:pt x="54" y="31"/>
                      <a:pt x="54" y="31"/>
                      <a:pt x="54" y="31"/>
                    </a:cubicBezTo>
                    <a:cubicBezTo>
                      <a:pt x="54" y="26"/>
                      <a:pt x="54" y="26"/>
                      <a:pt x="54" y="26"/>
                    </a:cubicBezTo>
                    <a:cubicBezTo>
                      <a:pt x="48" y="26"/>
                      <a:pt x="48" y="26"/>
                      <a:pt x="48" y="26"/>
                    </a:cubicBezTo>
                    <a:cubicBezTo>
                      <a:pt x="48" y="18"/>
                      <a:pt x="48" y="18"/>
                      <a:pt x="48" y="18"/>
                    </a:cubicBezTo>
                    <a:cubicBezTo>
                      <a:pt x="54" y="18"/>
                      <a:pt x="54" y="18"/>
                      <a:pt x="54" y="18"/>
                    </a:cubicBezTo>
                    <a:cubicBezTo>
                      <a:pt x="54" y="3"/>
                      <a:pt x="54" y="3"/>
                      <a:pt x="54" y="3"/>
                    </a:cubicBezTo>
                    <a:cubicBezTo>
                      <a:pt x="51" y="2"/>
                      <a:pt x="48" y="1"/>
                      <a:pt x="45" y="0"/>
                    </a:cubicBezTo>
                    <a:close/>
                    <a:moveTo>
                      <a:pt x="34" y="12"/>
                    </a:moveTo>
                    <a:cubicBezTo>
                      <a:pt x="15" y="12"/>
                      <a:pt x="15" y="12"/>
                      <a:pt x="15" y="12"/>
                    </a:cubicBezTo>
                    <a:cubicBezTo>
                      <a:pt x="15" y="18"/>
                      <a:pt x="15" y="18"/>
                      <a:pt x="15" y="18"/>
                    </a:cubicBezTo>
                    <a:cubicBezTo>
                      <a:pt x="21" y="18"/>
                      <a:pt x="21" y="18"/>
                      <a:pt x="21" y="18"/>
                    </a:cubicBezTo>
                    <a:cubicBezTo>
                      <a:pt x="21" y="26"/>
                      <a:pt x="21" y="26"/>
                      <a:pt x="21" y="26"/>
                    </a:cubicBezTo>
                    <a:cubicBezTo>
                      <a:pt x="21" y="26"/>
                      <a:pt x="21" y="26"/>
                      <a:pt x="21" y="26"/>
                    </a:cubicBezTo>
                    <a:cubicBezTo>
                      <a:pt x="15" y="26"/>
                      <a:pt x="15" y="26"/>
                      <a:pt x="15" y="26"/>
                    </a:cubicBezTo>
                    <a:cubicBezTo>
                      <a:pt x="15" y="31"/>
                      <a:pt x="15" y="31"/>
                      <a:pt x="15" y="31"/>
                    </a:cubicBezTo>
                    <a:cubicBezTo>
                      <a:pt x="34" y="31"/>
                      <a:pt x="34" y="31"/>
                      <a:pt x="34" y="31"/>
                    </a:cubicBezTo>
                    <a:cubicBezTo>
                      <a:pt x="34" y="26"/>
                      <a:pt x="34" y="26"/>
                      <a:pt x="34" y="26"/>
                    </a:cubicBezTo>
                    <a:cubicBezTo>
                      <a:pt x="29" y="26"/>
                      <a:pt x="29" y="26"/>
                      <a:pt x="29" y="26"/>
                    </a:cubicBezTo>
                    <a:cubicBezTo>
                      <a:pt x="29" y="18"/>
                      <a:pt x="29" y="18"/>
                      <a:pt x="29" y="18"/>
                    </a:cubicBezTo>
                    <a:cubicBezTo>
                      <a:pt x="34" y="18"/>
                      <a:pt x="34" y="18"/>
                      <a:pt x="34" y="18"/>
                    </a:cubicBezTo>
                    <a:lnTo>
                      <a:pt x="34" y="12"/>
                    </a:lnTo>
                    <a:close/>
                    <a:moveTo>
                      <a:pt x="15" y="12"/>
                    </a:moveTo>
                    <a:cubicBezTo>
                      <a:pt x="0" y="12"/>
                      <a:pt x="0" y="12"/>
                      <a:pt x="0" y="12"/>
                    </a:cubicBezTo>
                    <a:cubicBezTo>
                      <a:pt x="0" y="31"/>
                      <a:pt x="0" y="31"/>
                      <a:pt x="0" y="31"/>
                    </a:cubicBezTo>
                    <a:cubicBezTo>
                      <a:pt x="15" y="31"/>
                      <a:pt x="15" y="31"/>
                      <a:pt x="15" y="31"/>
                    </a:cubicBezTo>
                    <a:cubicBezTo>
                      <a:pt x="15" y="26"/>
                      <a:pt x="15" y="26"/>
                      <a:pt x="15" y="26"/>
                    </a:cubicBezTo>
                    <a:cubicBezTo>
                      <a:pt x="9" y="26"/>
                      <a:pt x="9" y="26"/>
                      <a:pt x="9" y="26"/>
                    </a:cubicBezTo>
                    <a:cubicBezTo>
                      <a:pt x="9" y="18"/>
                      <a:pt x="9" y="18"/>
                      <a:pt x="9" y="18"/>
                    </a:cubicBezTo>
                    <a:cubicBezTo>
                      <a:pt x="15" y="18"/>
                      <a:pt x="15" y="18"/>
                      <a:pt x="15" y="18"/>
                    </a:cubicBezTo>
                    <a:lnTo>
                      <a:pt x="15" y="1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 name="Freeform: Shape 66">
                <a:extLst>
                  <a:ext uri="{FF2B5EF4-FFF2-40B4-BE49-F238E27FC236}">
                    <a16:creationId xmlns:a16="http://schemas.microsoft.com/office/drawing/2014/main" id="{32E9309B-80E1-90C1-24D0-A625A8260126}"/>
                  </a:ext>
                </a:extLst>
              </p:cNvPr>
              <p:cNvSpPr>
                <a:spLocks noGrp="1" noRot="1" noMove="1" noResize="1" noEditPoints="1" noAdjustHandles="1" noChangeArrowheads="1" noChangeShapeType="1"/>
              </p:cNvSpPr>
              <p:nvPr/>
            </p:nvSpPr>
            <p:spPr bwMode="auto">
              <a:xfrm>
                <a:off x="3788643" y="4001495"/>
                <a:ext cx="414189" cy="132345"/>
              </a:xfrm>
              <a:custGeom>
                <a:avLst/>
                <a:gdLst>
                  <a:gd name="T0" fmla="*/ 328 w 338"/>
                  <a:gd name="T1" fmla="*/ 108 h 108"/>
                  <a:gd name="T2" fmla="*/ 338 w 338"/>
                  <a:gd name="T3" fmla="*/ 0 h 108"/>
                  <a:gd name="T4" fmla="*/ 0 w 338"/>
                  <a:gd name="T5" fmla="*/ 0 h 108"/>
                  <a:gd name="T6" fmla="*/ 39 w 338"/>
                  <a:gd name="T7" fmla="*/ 108 h 108"/>
                  <a:gd name="T8" fmla="*/ 328 w 338"/>
                  <a:gd name="T9" fmla="*/ 108 h 108"/>
                </a:gdLst>
                <a:ahLst/>
                <a:cxnLst>
                  <a:cxn ang="0">
                    <a:pos x="T0" y="T1"/>
                  </a:cxn>
                  <a:cxn ang="0">
                    <a:pos x="T2" y="T3"/>
                  </a:cxn>
                  <a:cxn ang="0">
                    <a:pos x="T4" y="T5"/>
                  </a:cxn>
                  <a:cxn ang="0">
                    <a:pos x="T6" y="T7"/>
                  </a:cxn>
                  <a:cxn ang="0">
                    <a:pos x="T8" y="T9"/>
                  </a:cxn>
                </a:cxnLst>
                <a:rect l="0" t="0" r="r" b="b"/>
                <a:pathLst>
                  <a:path w="338" h="108">
                    <a:moveTo>
                      <a:pt x="328" y="108"/>
                    </a:moveTo>
                    <a:lnTo>
                      <a:pt x="338" y="0"/>
                    </a:lnTo>
                    <a:lnTo>
                      <a:pt x="0" y="0"/>
                    </a:lnTo>
                    <a:lnTo>
                      <a:pt x="39" y="108"/>
                    </a:lnTo>
                    <a:lnTo>
                      <a:pt x="328" y="108"/>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7" name="Freeform: Shape 67">
                <a:extLst>
                  <a:ext uri="{FF2B5EF4-FFF2-40B4-BE49-F238E27FC236}">
                    <a16:creationId xmlns:a16="http://schemas.microsoft.com/office/drawing/2014/main" id="{522C214D-A663-DEF9-6149-C4584804C9B7}"/>
                  </a:ext>
                </a:extLst>
              </p:cNvPr>
              <p:cNvSpPr>
                <a:spLocks noGrp="1" noRot="1" noMove="1" noResize="1" noEditPoints="1" noAdjustHandles="1" noChangeArrowheads="1" noChangeShapeType="1"/>
              </p:cNvSpPr>
              <p:nvPr/>
            </p:nvSpPr>
            <p:spPr bwMode="auto">
              <a:xfrm>
                <a:off x="3112216" y="3051800"/>
                <a:ext cx="194841" cy="278169"/>
              </a:xfrm>
              <a:custGeom>
                <a:avLst/>
                <a:gdLst>
                  <a:gd name="T0" fmla="*/ 41 w 44"/>
                  <a:gd name="T1" fmla="*/ 0 h 63"/>
                  <a:gd name="T2" fmla="*/ 0 w 44"/>
                  <a:gd name="T3" fmla="*/ 43 h 63"/>
                  <a:gd name="T4" fmla="*/ 5 w 44"/>
                  <a:gd name="T5" fmla="*/ 63 h 63"/>
                  <a:gd name="T6" fmla="*/ 5 w 44"/>
                  <a:gd name="T7" fmla="*/ 52 h 63"/>
                  <a:gd name="T8" fmla="*/ 7 w 44"/>
                  <a:gd name="T9" fmla="*/ 46 h 63"/>
                  <a:gd name="T10" fmla="*/ 7 w 44"/>
                  <a:gd name="T11" fmla="*/ 43 h 63"/>
                  <a:gd name="T12" fmla="*/ 43 w 44"/>
                  <a:gd name="T13" fmla="*/ 7 h 63"/>
                  <a:gd name="T14" fmla="*/ 44 w 44"/>
                  <a:gd name="T15" fmla="*/ 7 h 63"/>
                  <a:gd name="T16" fmla="*/ 41 w 44"/>
                  <a:gd name="T1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63">
                    <a:moveTo>
                      <a:pt x="41" y="0"/>
                    </a:moveTo>
                    <a:cubicBezTo>
                      <a:pt x="19" y="1"/>
                      <a:pt x="0" y="20"/>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43" y="7"/>
                      <a:pt x="44" y="7"/>
                      <a:pt x="44" y="7"/>
                    </a:cubicBezTo>
                    <a:cubicBezTo>
                      <a:pt x="43" y="4"/>
                      <a:pt x="42" y="2"/>
                      <a:pt x="41"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8" name="Freeform: Shape 68">
                <a:extLst>
                  <a:ext uri="{FF2B5EF4-FFF2-40B4-BE49-F238E27FC236}">
                    <a16:creationId xmlns:a16="http://schemas.microsoft.com/office/drawing/2014/main" id="{88F30A19-4802-94BB-ACFE-6209D754CEEA}"/>
                  </a:ext>
                </a:extLst>
              </p:cNvPr>
              <p:cNvSpPr>
                <a:spLocks noGrp="1" noRot="1" noMove="1" noResize="1" noEditPoints="1" noAdjustHandles="1" noChangeArrowheads="1" noChangeShapeType="1"/>
              </p:cNvSpPr>
              <p:nvPr/>
            </p:nvSpPr>
            <p:spPr bwMode="auto">
              <a:xfrm>
                <a:off x="3147753" y="3241739"/>
                <a:ext cx="84553" cy="150726"/>
              </a:xfrm>
              <a:custGeom>
                <a:avLst/>
                <a:gdLst>
                  <a:gd name="T0" fmla="*/ 0 w 19"/>
                  <a:gd name="T1" fmla="*/ 7 h 34"/>
                  <a:gd name="T2" fmla="*/ 0 w 19"/>
                  <a:gd name="T3" fmla="*/ 9 h 34"/>
                  <a:gd name="T4" fmla="*/ 0 w 19"/>
                  <a:gd name="T5" fmla="*/ 20 h 34"/>
                  <a:gd name="T6" fmla="*/ 0 w 19"/>
                  <a:gd name="T7" fmla="*/ 25 h 34"/>
                  <a:gd name="T8" fmla="*/ 13 w 19"/>
                  <a:gd name="T9" fmla="*/ 34 h 34"/>
                  <a:gd name="T10" fmla="*/ 19 w 19"/>
                  <a:gd name="T11" fmla="*/ 34 h 34"/>
                  <a:gd name="T12" fmla="*/ 19 w 19"/>
                  <a:gd name="T13" fmla="*/ 0 h 34"/>
                  <a:gd name="T14" fmla="*/ 13 w 19"/>
                  <a:gd name="T15" fmla="*/ 0 h 34"/>
                  <a:gd name="T16" fmla="*/ 0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0" y="7"/>
                    </a:moveTo>
                    <a:cubicBezTo>
                      <a:pt x="0" y="8"/>
                      <a:pt x="0" y="8"/>
                      <a:pt x="0" y="9"/>
                    </a:cubicBezTo>
                    <a:cubicBezTo>
                      <a:pt x="0" y="20"/>
                      <a:pt x="0" y="20"/>
                      <a:pt x="0" y="20"/>
                    </a:cubicBezTo>
                    <a:cubicBezTo>
                      <a:pt x="0" y="25"/>
                      <a:pt x="0" y="25"/>
                      <a:pt x="0" y="25"/>
                    </a:cubicBezTo>
                    <a:cubicBezTo>
                      <a:pt x="0" y="30"/>
                      <a:pt x="6" y="34"/>
                      <a:pt x="13" y="34"/>
                    </a:cubicBezTo>
                    <a:cubicBezTo>
                      <a:pt x="19" y="34"/>
                      <a:pt x="19" y="34"/>
                      <a:pt x="19" y="34"/>
                    </a:cubicBezTo>
                    <a:cubicBezTo>
                      <a:pt x="19" y="0"/>
                      <a:pt x="19" y="0"/>
                      <a:pt x="19" y="0"/>
                    </a:cubicBezTo>
                    <a:cubicBezTo>
                      <a:pt x="13" y="0"/>
                      <a:pt x="13" y="0"/>
                      <a:pt x="13" y="0"/>
                    </a:cubicBezTo>
                    <a:cubicBezTo>
                      <a:pt x="7" y="0"/>
                      <a:pt x="1" y="3"/>
                      <a:pt x="0" y="7"/>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9" name="Freeform: Shape 69">
                <a:extLst>
                  <a:ext uri="{FF2B5EF4-FFF2-40B4-BE49-F238E27FC236}">
                    <a16:creationId xmlns:a16="http://schemas.microsoft.com/office/drawing/2014/main" id="{F9F41BDF-A8EB-EED3-FAE3-FE970FB1DFC5}"/>
                  </a:ext>
                </a:extLst>
              </p:cNvPr>
              <p:cNvSpPr>
                <a:spLocks noGrp="1" noRot="1" noMove="1" noResize="1" noEditPoints="1" noAdjustHandles="1" noChangeArrowheads="1" noChangeShapeType="1"/>
              </p:cNvSpPr>
              <p:nvPr/>
            </p:nvSpPr>
            <p:spPr bwMode="auto">
              <a:xfrm>
                <a:off x="3373229" y="3241739"/>
                <a:ext cx="79652" cy="150726"/>
              </a:xfrm>
              <a:custGeom>
                <a:avLst/>
                <a:gdLst>
                  <a:gd name="T0" fmla="*/ 1 w 18"/>
                  <a:gd name="T1" fmla="*/ 0 h 34"/>
                  <a:gd name="T2" fmla="*/ 0 w 18"/>
                  <a:gd name="T3" fmla="*/ 0 h 34"/>
                  <a:gd name="T4" fmla="*/ 0 w 18"/>
                  <a:gd name="T5" fmla="*/ 34 h 34"/>
                  <a:gd name="T6" fmla="*/ 6 w 18"/>
                  <a:gd name="T7" fmla="*/ 34 h 34"/>
                  <a:gd name="T8" fmla="*/ 18 w 18"/>
                  <a:gd name="T9" fmla="*/ 28 h 34"/>
                  <a:gd name="T10" fmla="*/ 1 w 18"/>
                  <a:gd name="T11" fmla="*/ 0 h 34"/>
                </a:gdLst>
                <a:ahLst/>
                <a:cxnLst>
                  <a:cxn ang="0">
                    <a:pos x="T0" y="T1"/>
                  </a:cxn>
                  <a:cxn ang="0">
                    <a:pos x="T2" y="T3"/>
                  </a:cxn>
                  <a:cxn ang="0">
                    <a:pos x="T4" y="T5"/>
                  </a:cxn>
                  <a:cxn ang="0">
                    <a:pos x="T6" y="T7"/>
                  </a:cxn>
                  <a:cxn ang="0">
                    <a:pos x="T8" y="T9"/>
                  </a:cxn>
                  <a:cxn ang="0">
                    <a:pos x="T10" y="T11"/>
                  </a:cxn>
                </a:cxnLst>
                <a:rect l="0" t="0" r="r" b="b"/>
                <a:pathLst>
                  <a:path w="18" h="34">
                    <a:moveTo>
                      <a:pt x="1" y="0"/>
                    </a:moveTo>
                    <a:cubicBezTo>
                      <a:pt x="0" y="0"/>
                      <a:pt x="0" y="0"/>
                      <a:pt x="0" y="0"/>
                    </a:cubicBezTo>
                    <a:cubicBezTo>
                      <a:pt x="0" y="34"/>
                      <a:pt x="0" y="34"/>
                      <a:pt x="0" y="34"/>
                    </a:cubicBezTo>
                    <a:cubicBezTo>
                      <a:pt x="6" y="34"/>
                      <a:pt x="6" y="34"/>
                      <a:pt x="6" y="34"/>
                    </a:cubicBezTo>
                    <a:cubicBezTo>
                      <a:pt x="12" y="34"/>
                      <a:pt x="17" y="31"/>
                      <a:pt x="18" y="28"/>
                    </a:cubicBezTo>
                    <a:cubicBezTo>
                      <a:pt x="12" y="19"/>
                      <a:pt x="7" y="9"/>
                      <a:pt x="1"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1" name="Rectangle 70">
                <a:extLst>
                  <a:ext uri="{FF2B5EF4-FFF2-40B4-BE49-F238E27FC236}">
                    <a16:creationId xmlns:a16="http://schemas.microsoft.com/office/drawing/2014/main" id="{667EF7E6-415A-B2EB-9B37-77ED70FBED57}"/>
                  </a:ext>
                </a:extLst>
              </p:cNvPr>
              <p:cNvSpPr>
                <a:spLocks noGrp="1" noRot="1" noMove="1" noResize="1" noEditPoints="1" noAdjustHandles="1" noChangeArrowheads="1" noChangeShapeType="1"/>
              </p:cNvSpPr>
              <p:nvPr/>
            </p:nvSpPr>
            <p:spPr bwMode="auto">
              <a:xfrm>
                <a:off x="4927052" y="1069082"/>
                <a:ext cx="62496" cy="22057"/>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2" name="Freeform: Shape 71">
                <a:extLst>
                  <a:ext uri="{FF2B5EF4-FFF2-40B4-BE49-F238E27FC236}">
                    <a16:creationId xmlns:a16="http://schemas.microsoft.com/office/drawing/2014/main" id="{29519E38-8A91-0BE7-B2E6-D064521BC782}"/>
                  </a:ext>
                </a:extLst>
              </p:cNvPr>
              <p:cNvSpPr>
                <a:spLocks noGrp="1" noRot="1" noMove="1" noResize="1" noEditPoints="1" noAdjustHandles="1" noChangeArrowheads="1" noChangeShapeType="1"/>
              </p:cNvSpPr>
              <p:nvPr/>
            </p:nvSpPr>
            <p:spPr bwMode="auto">
              <a:xfrm>
                <a:off x="4697900" y="1104619"/>
                <a:ext cx="330861" cy="225476"/>
              </a:xfrm>
              <a:custGeom>
                <a:avLst/>
                <a:gdLst>
                  <a:gd name="T0" fmla="*/ 75 w 75"/>
                  <a:gd name="T1" fmla="*/ 51 h 51"/>
                  <a:gd name="T2" fmla="*/ 75 w 75"/>
                  <a:gd name="T3" fmla="*/ 0 h 51"/>
                  <a:gd name="T4" fmla="*/ 0 w 75"/>
                  <a:gd name="T5" fmla="*/ 0 h 51"/>
                  <a:gd name="T6" fmla="*/ 0 w 75"/>
                  <a:gd name="T7" fmla="*/ 34 h 51"/>
                  <a:gd name="T8" fmla="*/ 19 w 75"/>
                  <a:gd name="T9" fmla="*/ 37 h 51"/>
                  <a:gd name="T10" fmla="*/ 17 w 75"/>
                  <a:gd name="T11" fmla="*/ 27 h 51"/>
                  <a:gd name="T12" fmla="*/ 38 w 75"/>
                  <a:gd name="T13" fmla="*/ 6 h 51"/>
                  <a:gd name="T14" fmla="*/ 38 w 75"/>
                  <a:gd name="T15" fmla="*/ 6 h 51"/>
                  <a:gd name="T16" fmla="*/ 58 w 75"/>
                  <a:gd name="T17" fmla="*/ 27 h 51"/>
                  <a:gd name="T18" fmla="*/ 50 w 75"/>
                  <a:gd name="T19" fmla="*/ 43 h 51"/>
                  <a:gd name="T20" fmla="*/ 75 w 75"/>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51">
                    <a:moveTo>
                      <a:pt x="75" y="51"/>
                    </a:moveTo>
                    <a:cubicBezTo>
                      <a:pt x="75" y="0"/>
                      <a:pt x="75" y="0"/>
                      <a:pt x="75" y="0"/>
                    </a:cubicBezTo>
                    <a:cubicBezTo>
                      <a:pt x="0" y="0"/>
                      <a:pt x="0" y="0"/>
                      <a:pt x="0" y="0"/>
                    </a:cubicBezTo>
                    <a:cubicBezTo>
                      <a:pt x="0" y="34"/>
                      <a:pt x="0" y="34"/>
                      <a:pt x="0" y="34"/>
                    </a:cubicBezTo>
                    <a:cubicBezTo>
                      <a:pt x="7" y="35"/>
                      <a:pt x="13" y="36"/>
                      <a:pt x="19" y="37"/>
                    </a:cubicBezTo>
                    <a:cubicBezTo>
                      <a:pt x="18" y="34"/>
                      <a:pt x="17" y="30"/>
                      <a:pt x="17" y="27"/>
                    </a:cubicBezTo>
                    <a:cubicBezTo>
                      <a:pt x="17" y="15"/>
                      <a:pt x="26" y="6"/>
                      <a:pt x="38" y="6"/>
                    </a:cubicBezTo>
                    <a:cubicBezTo>
                      <a:pt x="38" y="6"/>
                      <a:pt x="38" y="6"/>
                      <a:pt x="38" y="6"/>
                    </a:cubicBezTo>
                    <a:cubicBezTo>
                      <a:pt x="49" y="6"/>
                      <a:pt x="58" y="15"/>
                      <a:pt x="58" y="27"/>
                    </a:cubicBezTo>
                    <a:cubicBezTo>
                      <a:pt x="58" y="33"/>
                      <a:pt x="55" y="39"/>
                      <a:pt x="50" y="43"/>
                    </a:cubicBezTo>
                    <a:cubicBezTo>
                      <a:pt x="59" y="46"/>
                      <a:pt x="67" y="48"/>
                      <a:pt x="75" y="5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4" name="Freeform: Shape 72">
                <a:extLst>
                  <a:ext uri="{FF2B5EF4-FFF2-40B4-BE49-F238E27FC236}">
                    <a16:creationId xmlns:a16="http://schemas.microsoft.com/office/drawing/2014/main" id="{E17DF796-084A-DEAD-E35B-29F5C4A61727}"/>
                  </a:ext>
                </a:extLst>
              </p:cNvPr>
              <p:cNvSpPr>
                <a:spLocks noGrp="1" noRot="1" noMove="1" noResize="1" noEditPoints="1" noAdjustHandles="1" noChangeArrowheads="1" noChangeShapeType="1"/>
              </p:cNvSpPr>
              <p:nvPr/>
            </p:nvSpPr>
            <p:spPr bwMode="auto">
              <a:xfrm>
                <a:off x="4799609" y="1157312"/>
                <a:ext cx="127443" cy="128668"/>
              </a:xfrm>
              <a:custGeom>
                <a:avLst/>
                <a:gdLst>
                  <a:gd name="T0" fmla="*/ 16 w 29"/>
                  <a:gd name="T1" fmla="*/ 29 h 29"/>
                  <a:gd name="T2" fmla="*/ 29 w 29"/>
                  <a:gd name="T3" fmla="*/ 15 h 29"/>
                  <a:gd name="T4" fmla="*/ 15 w 29"/>
                  <a:gd name="T5" fmla="*/ 0 h 29"/>
                  <a:gd name="T6" fmla="*/ 0 w 29"/>
                  <a:gd name="T7" fmla="*/ 15 h 29"/>
                  <a:gd name="T8" fmla="*/ 8 w 29"/>
                  <a:gd name="T9" fmla="*/ 27 h 29"/>
                  <a:gd name="T10" fmla="*/ 16 w 29"/>
                  <a:gd name="T11" fmla="*/ 29 h 29"/>
                </a:gdLst>
                <a:ahLst/>
                <a:cxnLst>
                  <a:cxn ang="0">
                    <a:pos x="T0" y="T1"/>
                  </a:cxn>
                  <a:cxn ang="0">
                    <a:pos x="T2" y="T3"/>
                  </a:cxn>
                  <a:cxn ang="0">
                    <a:pos x="T4" y="T5"/>
                  </a:cxn>
                  <a:cxn ang="0">
                    <a:pos x="T6" y="T7"/>
                  </a:cxn>
                  <a:cxn ang="0">
                    <a:pos x="T8" y="T9"/>
                  </a:cxn>
                  <a:cxn ang="0">
                    <a:pos x="T10" y="T11"/>
                  </a:cxn>
                </a:cxnLst>
                <a:rect l="0" t="0" r="r" b="b"/>
                <a:pathLst>
                  <a:path w="29" h="29">
                    <a:moveTo>
                      <a:pt x="16" y="29"/>
                    </a:moveTo>
                    <a:cubicBezTo>
                      <a:pt x="23" y="28"/>
                      <a:pt x="29" y="22"/>
                      <a:pt x="29" y="15"/>
                    </a:cubicBezTo>
                    <a:cubicBezTo>
                      <a:pt x="29" y="7"/>
                      <a:pt x="22" y="0"/>
                      <a:pt x="15" y="0"/>
                    </a:cubicBezTo>
                    <a:cubicBezTo>
                      <a:pt x="7" y="0"/>
                      <a:pt x="0" y="7"/>
                      <a:pt x="0" y="15"/>
                    </a:cubicBezTo>
                    <a:cubicBezTo>
                      <a:pt x="0" y="20"/>
                      <a:pt x="3" y="24"/>
                      <a:pt x="8" y="27"/>
                    </a:cubicBezTo>
                    <a:cubicBezTo>
                      <a:pt x="10" y="27"/>
                      <a:pt x="13" y="28"/>
                      <a:pt x="16" y="29"/>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5" name="Freeform: Shape 73">
                <a:extLst>
                  <a:ext uri="{FF2B5EF4-FFF2-40B4-BE49-F238E27FC236}">
                    <a16:creationId xmlns:a16="http://schemas.microsoft.com/office/drawing/2014/main" id="{D8D1AD1F-719B-8C12-3D93-0FDB9631B97A}"/>
                  </a:ext>
                </a:extLst>
              </p:cNvPr>
              <p:cNvSpPr>
                <a:spLocks noGrp="1" noRot="1" noMove="1" noResize="1" noEditPoints="1" noAdjustHandles="1" noChangeArrowheads="1" noChangeShapeType="1"/>
              </p:cNvSpPr>
              <p:nvPr/>
            </p:nvSpPr>
            <p:spPr bwMode="auto">
              <a:xfrm>
                <a:off x="3020310" y="2380274"/>
                <a:ext cx="215673" cy="189939"/>
              </a:xfrm>
              <a:custGeom>
                <a:avLst/>
                <a:gdLst>
                  <a:gd name="T0" fmla="*/ 49 w 49"/>
                  <a:gd name="T1" fmla="*/ 1 h 43"/>
                  <a:gd name="T2" fmla="*/ 41 w 49"/>
                  <a:gd name="T3" fmla="*/ 0 h 43"/>
                  <a:gd name="T4" fmla="*/ 20 w 49"/>
                  <a:gd name="T5" fmla="*/ 21 h 43"/>
                  <a:gd name="T6" fmla="*/ 12 w 49"/>
                  <a:gd name="T7" fmla="*/ 18 h 43"/>
                  <a:gd name="T8" fmla="*/ 0 w 49"/>
                  <a:gd name="T9" fmla="*/ 30 h 43"/>
                  <a:gd name="T10" fmla="*/ 12 w 49"/>
                  <a:gd name="T11" fmla="*/ 43 h 43"/>
                  <a:gd name="T12" fmla="*/ 40 w 49"/>
                  <a:gd name="T13" fmla="*/ 43 h 43"/>
                  <a:gd name="T14" fmla="*/ 41 w 49"/>
                  <a:gd name="T15" fmla="*/ 43 h 43"/>
                  <a:gd name="T16" fmla="*/ 45 w 49"/>
                  <a:gd name="T17" fmla="*/ 43 h 43"/>
                  <a:gd name="T18" fmla="*/ 49 w 49"/>
                  <a:gd name="T19"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3">
                    <a:moveTo>
                      <a:pt x="49" y="1"/>
                    </a:moveTo>
                    <a:cubicBezTo>
                      <a:pt x="47" y="0"/>
                      <a:pt x="44" y="0"/>
                      <a:pt x="41" y="0"/>
                    </a:cubicBezTo>
                    <a:cubicBezTo>
                      <a:pt x="29" y="0"/>
                      <a:pt x="20" y="9"/>
                      <a:pt x="20" y="21"/>
                    </a:cubicBezTo>
                    <a:cubicBezTo>
                      <a:pt x="18" y="19"/>
                      <a:pt x="15" y="18"/>
                      <a:pt x="12" y="18"/>
                    </a:cubicBezTo>
                    <a:cubicBezTo>
                      <a:pt x="5" y="18"/>
                      <a:pt x="0" y="23"/>
                      <a:pt x="0" y="30"/>
                    </a:cubicBezTo>
                    <a:cubicBezTo>
                      <a:pt x="0" y="37"/>
                      <a:pt x="5" y="43"/>
                      <a:pt x="12" y="43"/>
                    </a:cubicBezTo>
                    <a:cubicBezTo>
                      <a:pt x="40" y="43"/>
                      <a:pt x="40" y="43"/>
                      <a:pt x="40" y="43"/>
                    </a:cubicBezTo>
                    <a:cubicBezTo>
                      <a:pt x="41" y="43"/>
                      <a:pt x="41" y="43"/>
                      <a:pt x="41" y="43"/>
                    </a:cubicBezTo>
                    <a:cubicBezTo>
                      <a:pt x="45" y="43"/>
                      <a:pt x="45" y="43"/>
                      <a:pt x="45" y="43"/>
                    </a:cubicBezTo>
                    <a:cubicBezTo>
                      <a:pt x="46" y="29"/>
                      <a:pt x="47" y="15"/>
                      <a:pt x="49" y="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6" name="Rectangle 74">
                <a:extLst>
                  <a:ext uri="{FF2B5EF4-FFF2-40B4-BE49-F238E27FC236}">
                    <a16:creationId xmlns:a16="http://schemas.microsoft.com/office/drawing/2014/main" id="{2B9A344B-E55F-8F97-CFED-47C29E38D2F7}"/>
                  </a:ext>
                </a:extLst>
              </p:cNvPr>
              <p:cNvSpPr>
                <a:spLocks noGrp="1" noRot="1" noMove="1" noResize="1" noEditPoints="1" noAdjustHandles="1" noChangeArrowheads="1" noChangeShapeType="1"/>
              </p:cNvSpPr>
              <p:nvPr/>
            </p:nvSpPr>
            <p:spPr bwMode="auto">
              <a:xfrm>
                <a:off x="3059523" y="2583692"/>
                <a:ext cx="26959" cy="62496"/>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7" name="Rectangle 75">
                <a:extLst>
                  <a:ext uri="{FF2B5EF4-FFF2-40B4-BE49-F238E27FC236}">
                    <a16:creationId xmlns:a16="http://schemas.microsoft.com/office/drawing/2014/main" id="{FA509F38-58BD-345C-4432-41F11B24E379}"/>
                  </a:ext>
                </a:extLst>
              </p:cNvPr>
              <p:cNvSpPr>
                <a:spLocks noGrp="1" noRot="1" noMove="1" noResize="1" noEditPoints="1" noAdjustHandles="1" noChangeArrowheads="1" noChangeShapeType="1"/>
              </p:cNvSpPr>
              <p:nvPr/>
            </p:nvSpPr>
            <p:spPr bwMode="auto">
              <a:xfrm>
                <a:off x="3125695" y="2619229"/>
                <a:ext cx="26959" cy="57594"/>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8" name="Rectangle 76">
                <a:extLst>
                  <a:ext uri="{FF2B5EF4-FFF2-40B4-BE49-F238E27FC236}">
                    <a16:creationId xmlns:a16="http://schemas.microsoft.com/office/drawing/2014/main" id="{BE3674CB-93BE-5574-9253-24BEF938E5F4}"/>
                  </a:ext>
                </a:extLst>
              </p:cNvPr>
              <p:cNvSpPr>
                <a:spLocks noGrp="1" noRot="1" noMove="1" noResize="1" noEditPoints="1" noAdjustHandles="1" noChangeArrowheads="1" noChangeShapeType="1"/>
              </p:cNvSpPr>
              <p:nvPr/>
            </p:nvSpPr>
            <p:spPr bwMode="auto">
              <a:xfrm>
                <a:off x="3188191" y="2583692"/>
                <a:ext cx="25734" cy="62496"/>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9" name="Freeform: Shape 77">
                <a:extLst>
                  <a:ext uri="{FF2B5EF4-FFF2-40B4-BE49-F238E27FC236}">
                    <a16:creationId xmlns:a16="http://schemas.microsoft.com/office/drawing/2014/main" id="{6BF2A0E7-63A1-C5A1-BA29-6461574F997B}"/>
                  </a:ext>
                </a:extLst>
              </p:cNvPr>
              <p:cNvSpPr>
                <a:spLocks noGrp="1" noRot="1" noMove="1" noResize="1" noEditPoints="1" noAdjustHandles="1" noChangeArrowheads="1" noChangeShapeType="1"/>
              </p:cNvSpPr>
              <p:nvPr/>
            </p:nvSpPr>
            <p:spPr bwMode="auto">
              <a:xfrm>
                <a:off x="5196643" y="3899786"/>
                <a:ext cx="296550" cy="291648"/>
              </a:xfrm>
              <a:custGeom>
                <a:avLst/>
                <a:gdLst>
                  <a:gd name="T0" fmla="*/ 34 w 67"/>
                  <a:gd name="T1" fmla="*/ 4 h 66"/>
                  <a:gd name="T2" fmla="*/ 37 w 67"/>
                  <a:gd name="T3" fmla="*/ 5 h 66"/>
                  <a:gd name="T4" fmla="*/ 38 w 67"/>
                  <a:gd name="T5" fmla="*/ 0 h 66"/>
                  <a:gd name="T6" fmla="*/ 48 w 67"/>
                  <a:gd name="T7" fmla="*/ 3 h 66"/>
                  <a:gd name="T8" fmla="*/ 47 w 67"/>
                  <a:gd name="T9" fmla="*/ 8 h 66"/>
                  <a:gd name="T10" fmla="*/ 56 w 67"/>
                  <a:gd name="T11" fmla="*/ 15 h 66"/>
                  <a:gd name="T12" fmla="*/ 60 w 67"/>
                  <a:gd name="T13" fmla="*/ 13 h 66"/>
                  <a:gd name="T14" fmla="*/ 65 w 67"/>
                  <a:gd name="T15" fmla="*/ 22 h 66"/>
                  <a:gd name="T16" fmla="*/ 61 w 67"/>
                  <a:gd name="T17" fmla="*/ 24 h 66"/>
                  <a:gd name="T18" fmla="*/ 62 w 67"/>
                  <a:gd name="T19" fmla="*/ 36 h 66"/>
                  <a:gd name="T20" fmla="*/ 67 w 67"/>
                  <a:gd name="T21" fmla="*/ 38 h 66"/>
                  <a:gd name="T22" fmla="*/ 64 w 67"/>
                  <a:gd name="T23" fmla="*/ 48 h 66"/>
                  <a:gd name="T24" fmla="*/ 59 w 67"/>
                  <a:gd name="T25" fmla="*/ 46 h 66"/>
                  <a:gd name="T26" fmla="*/ 52 w 67"/>
                  <a:gd name="T27" fmla="*/ 56 h 66"/>
                  <a:gd name="T28" fmla="*/ 54 w 67"/>
                  <a:gd name="T29" fmla="*/ 60 h 66"/>
                  <a:gd name="T30" fmla="*/ 45 w 67"/>
                  <a:gd name="T31" fmla="*/ 65 h 66"/>
                  <a:gd name="T32" fmla="*/ 42 w 67"/>
                  <a:gd name="T33" fmla="*/ 60 h 66"/>
                  <a:gd name="T34" fmla="*/ 34 w 67"/>
                  <a:gd name="T35" fmla="*/ 62 h 66"/>
                  <a:gd name="T36" fmla="*/ 34 w 67"/>
                  <a:gd name="T37" fmla="*/ 54 h 66"/>
                  <a:gd name="T38" fmla="*/ 54 w 67"/>
                  <a:gd name="T39" fmla="*/ 39 h 66"/>
                  <a:gd name="T40" fmla="*/ 40 w 67"/>
                  <a:gd name="T41" fmla="*/ 13 h 66"/>
                  <a:gd name="T42" fmla="*/ 34 w 67"/>
                  <a:gd name="T43" fmla="*/ 12 h 66"/>
                  <a:gd name="T44" fmla="*/ 34 w 67"/>
                  <a:gd name="T45" fmla="*/ 4 h 66"/>
                  <a:gd name="T46" fmla="*/ 16 w 67"/>
                  <a:gd name="T47" fmla="*/ 11 h 66"/>
                  <a:gd name="T48" fmla="*/ 13 w 67"/>
                  <a:gd name="T49" fmla="*/ 6 h 66"/>
                  <a:gd name="T50" fmla="*/ 23 w 67"/>
                  <a:gd name="T51" fmla="*/ 1 h 66"/>
                  <a:gd name="T52" fmla="*/ 25 w 67"/>
                  <a:gd name="T53" fmla="*/ 6 h 66"/>
                  <a:gd name="T54" fmla="*/ 34 w 67"/>
                  <a:gd name="T55" fmla="*/ 4 h 66"/>
                  <a:gd name="T56" fmla="*/ 34 w 67"/>
                  <a:gd name="T57" fmla="*/ 12 h 66"/>
                  <a:gd name="T58" fmla="*/ 13 w 67"/>
                  <a:gd name="T59" fmla="*/ 27 h 66"/>
                  <a:gd name="T60" fmla="*/ 27 w 67"/>
                  <a:gd name="T61" fmla="*/ 53 h 66"/>
                  <a:gd name="T62" fmla="*/ 27 w 67"/>
                  <a:gd name="T63" fmla="*/ 53 h 66"/>
                  <a:gd name="T64" fmla="*/ 34 w 67"/>
                  <a:gd name="T65" fmla="*/ 54 h 66"/>
                  <a:gd name="T66" fmla="*/ 34 w 67"/>
                  <a:gd name="T67" fmla="*/ 62 h 66"/>
                  <a:gd name="T68" fmla="*/ 30 w 67"/>
                  <a:gd name="T69" fmla="*/ 62 h 66"/>
                  <a:gd name="T70" fmla="*/ 29 w 67"/>
                  <a:gd name="T71" fmla="*/ 66 h 66"/>
                  <a:gd name="T72" fmla="*/ 19 w 67"/>
                  <a:gd name="T73" fmla="*/ 63 h 66"/>
                  <a:gd name="T74" fmla="*/ 20 w 67"/>
                  <a:gd name="T75" fmla="*/ 59 h 66"/>
                  <a:gd name="T76" fmla="*/ 11 w 67"/>
                  <a:gd name="T77" fmla="*/ 51 h 66"/>
                  <a:gd name="T78" fmla="*/ 7 w 67"/>
                  <a:gd name="T79" fmla="*/ 53 h 66"/>
                  <a:gd name="T80" fmla="*/ 2 w 67"/>
                  <a:gd name="T81" fmla="*/ 44 h 66"/>
                  <a:gd name="T82" fmla="*/ 6 w 67"/>
                  <a:gd name="T83" fmla="*/ 42 h 66"/>
                  <a:gd name="T84" fmla="*/ 5 w 67"/>
                  <a:gd name="T85" fmla="*/ 30 h 66"/>
                  <a:gd name="T86" fmla="*/ 0 w 67"/>
                  <a:gd name="T87" fmla="*/ 28 h 66"/>
                  <a:gd name="T88" fmla="*/ 3 w 67"/>
                  <a:gd name="T89" fmla="*/ 18 h 66"/>
                  <a:gd name="T90" fmla="*/ 8 w 67"/>
                  <a:gd name="T91" fmla="*/ 20 h 66"/>
                  <a:gd name="T92" fmla="*/ 16 w 67"/>
                  <a:gd name="T93"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 h="66">
                    <a:moveTo>
                      <a:pt x="34" y="4"/>
                    </a:moveTo>
                    <a:cubicBezTo>
                      <a:pt x="35" y="4"/>
                      <a:pt x="36" y="4"/>
                      <a:pt x="37" y="5"/>
                    </a:cubicBezTo>
                    <a:cubicBezTo>
                      <a:pt x="38" y="0"/>
                      <a:pt x="38" y="0"/>
                      <a:pt x="38" y="0"/>
                    </a:cubicBezTo>
                    <a:cubicBezTo>
                      <a:pt x="48" y="3"/>
                      <a:pt x="48" y="3"/>
                      <a:pt x="48" y="3"/>
                    </a:cubicBezTo>
                    <a:cubicBezTo>
                      <a:pt x="47" y="8"/>
                      <a:pt x="47" y="8"/>
                      <a:pt x="47" y="8"/>
                    </a:cubicBezTo>
                    <a:cubicBezTo>
                      <a:pt x="50" y="9"/>
                      <a:pt x="54" y="12"/>
                      <a:pt x="56" y="15"/>
                    </a:cubicBezTo>
                    <a:cubicBezTo>
                      <a:pt x="60" y="13"/>
                      <a:pt x="60" y="13"/>
                      <a:pt x="60" y="13"/>
                    </a:cubicBezTo>
                    <a:cubicBezTo>
                      <a:pt x="65" y="22"/>
                      <a:pt x="65" y="22"/>
                      <a:pt x="65" y="22"/>
                    </a:cubicBezTo>
                    <a:cubicBezTo>
                      <a:pt x="61" y="24"/>
                      <a:pt x="61" y="24"/>
                      <a:pt x="61" y="24"/>
                    </a:cubicBezTo>
                    <a:cubicBezTo>
                      <a:pt x="62" y="28"/>
                      <a:pt x="63" y="32"/>
                      <a:pt x="62" y="36"/>
                    </a:cubicBezTo>
                    <a:cubicBezTo>
                      <a:pt x="67" y="38"/>
                      <a:pt x="67" y="38"/>
                      <a:pt x="67" y="38"/>
                    </a:cubicBezTo>
                    <a:cubicBezTo>
                      <a:pt x="64" y="48"/>
                      <a:pt x="64" y="48"/>
                      <a:pt x="64" y="48"/>
                    </a:cubicBezTo>
                    <a:cubicBezTo>
                      <a:pt x="59" y="46"/>
                      <a:pt x="59" y="46"/>
                      <a:pt x="59" y="46"/>
                    </a:cubicBezTo>
                    <a:cubicBezTo>
                      <a:pt x="57" y="50"/>
                      <a:pt x="55" y="53"/>
                      <a:pt x="52" y="56"/>
                    </a:cubicBezTo>
                    <a:cubicBezTo>
                      <a:pt x="54" y="60"/>
                      <a:pt x="54" y="60"/>
                      <a:pt x="54" y="60"/>
                    </a:cubicBezTo>
                    <a:cubicBezTo>
                      <a:pt x="45" y="65"/>
                      <a:pt x="45" y="65"/>
                      <a:pt x="45" y="65"/>
                    </a:cubicBezTo>
                    <a:cubicBezTo>
                      <a:pt x="42" y="60"/>
                      <a:pt x="42" y="60"/>
                      <a:pt x="42" y="60"/>
                    </a:cubicBezTo>
                    <a:cubicBezTo>
                      <a:pt x="40" y="61"/>
                      <a:pt x="37" y="62"/>
                      <a:pt x="34" y="62"/>
                    </a:cubicBezTo>
                    <a:cubicBezTo>
                      <a:pt x="34" y="54"/>
                      <a:pt x="34" y="54"/>
                      <a:pt x="34" y="54"/>
                    </a:cubicBezTo>
                    <a:cubicBezTo>
                      <a:pt x="43" y="54"/>
                      <a:pt x="51" y="48"/>
                      <a:pt x="54" y="39"/>
                    </a:cubicBezTo>
                    <a:cubicBezTo>
                      <a:pt x="57" y="28"/>
                      <a:pt x="51" y="16"/>
                      <a:pt x="40" y="13"/>
                    </a:cubicBezTo>
                    <a:cubicBezTo>
                      <a:pt x="38" y="12"/>
                      <a:pt x="36" y="12"/>
                      <a:pt x="34" y="12"/>
                    </a:cubicBezTo>
                    <a:lnTo>
                      <a:pt x="34" y="4"/>
                    </a:lnTo>
                    <a:close/>
                    <a:moveTo>
                      <a:pt x="16" y="11"/>
                    </a:moveTo>
                    <a:cubicBezTo>
                      <a:pt x="13" y="6"/>
                      <a:pt x="13" y="6"/>
                      <a:pt x="13" y="6"/>
                    </a:cubicBezTo>
                    <a:cubicBezTo>
                      <a:pt x="23" y="1"/>
                      <a:pt x="23" y="1"/>
                      <a:pt x="23" y="1"/>
                    </a:cubicBezTo>
                    <a:cubicBezTo>
                      <a:pt x="25" y="6"/>
                      <a:pt x="25" y="6"/>
                      <a:pt x="25" y="6"/>
                    </a:cubicBezTo>
                    <a:cubicBezTo>
                      <a:pt x="28" y="5"/>
                      <a:pt x="31" y="4"/>
                      <a:pt x="34" y="4"/>
                    </a:cubicBezTo>
                    <a:cubicBezTo>
                      <a:pt x="34" y="12"/>
                      <a:pt x="34" y="12"/>
                      <a:pt x="34" y="12"/>
                    </a:cubicBezTo>
                    <a:cubicBezTo>
                      <a:pt x="25" y="12"/>
                      <a:pt x="16" y="18"/>
                      <a:pt x="13" y="27"/>
                    </a:cubicBezTo>
                    <a:cubicBezTo>
                      <a:pt x="10" y="38"/>
                      <a:pt x="16" y="50"/>
                      <a:pt x="27" y="53"/>
                    </a:cubicBezTo>
                    <a:cubicBezTo>
                      <a:pt x="27" y="53"/>
                      <a:pt x="27" y="53"/>
                      <a:pt x="27" y="53"/>
                    </a:cubicBezTo>
                    <a:cubicBezTo>
                      <a:pt x="30" y="54"/>
                      <a:pt x="32" y="54"/>
                      <a:pt x="34" y="54"/>
                    </a:cubicBezTo>
                    <a:cubicBezTo>
                      <a:pt x="34" y="62"/>
                      <a:pt x="34" y="62"/>
                      <a:pt x="34" y="62"/>
                    </a:cubicBezTo>
                    <a:cubicBezTo>
                      <a:pt x="33" y="62"/>
                      <a:pt x="32" y="62"/>
                      <a:pt x="30" y="62"/>
                    </a:cubicBezTo>
                    <a:cubicBezTo>
                      <a:pt x="29" y="66"/>
                      <a:pt x="29" y="66"/>
                      <a:pt x="29" y="66"/>
                    </a:cubicBezTo>
                    <a:cubicBezTo>
                      <a:pt x="19" y="63"/>
                      <a:pt x="19" y="63"/>
                      <a:pt x="19" y="63"/>
                    </a:cubicBezTo>
                    <a:cubicBezTo>
                      <a:pt x="20" y="59"/>
                      <a:pt x="20" y="59"/>
                      <a:pt x="20" y="59"/>
                    </a:cubicBezTo>
                    <a:cubicBezTo>
                      <a:pt x="17" y="57"/>
                      <a:pt x="14" y="54"/>
                      <a:pt x="11" y="51"/>
                    </a:cubicBezTo>
                    <a:cubicBezTo>
                      <a:pt x="7" y="53"/>
                      <a:pt x="7" y="53"/>
                      <a:pt x="7" y="53"/>
                    </a:cubicBezTo>
                    <a:cubicBezTo>
                      <a:pt x="2" y="44"/>
                      <a:pt x="2" y="44"/>
                      <a:pt x="2" y="44"/>
                    </a:cubicBezTo>
                    <a:cubicBezTo>
                      <a:pt x="6" y="42"/>
                      <a:pt x="6" y="42"/>
                      <a:pt x="6" y="42"/>
                    </a:cubicBezTo>
                    <a:cubicBezTo>
                      <a:pt x="5" y="38"/>
                      <a:pt x="5" y="34"/>
                      <a:pt x="5" y="30"/>
                    </a:cubicBezTo>
                    <a:cubicBezTo>
                      <a:pt x="0" y="28"/>
                      <a:pt x="0" y="28"/>
                      <a:pt x="0" y="28"/>
                    </a:cubicBezTo>
                    <a:cubicBezTo>
                      <a:pt x="3" y="18"/>
                      <a:pt x="3" y="18"/>
                      <a:pt x="3" y="18"/>
                    </a:cubicBezTo>
                    <a:cubicBezTo>
                      <a:pt x="8" y="20"/>
                      <a:pt x="8" y="20"/>
                      <a:pt x="8" y="20"/>
                    </a:cubicBezTo>
                    <a:cubicBezTo>
                      <a:pt x="10" y="16"/>
                      <a:pt x="13" y="13"/>
                      <a:pt x="16" y="1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0" name="Freeform: Shape 78">
                <a:extLst>
                  <a:ext uri="{FF2B5EF4-FFF2-40B4-BE49-F238E27FC236}">
                    <a16:creationId xmlns:a16="http://schemas.microsoft.com/office/drawing/2014/main" id="{687B7A33-DD60-B474-DE4D-F2E916BC72E5}"/>
                  </a:ext>
                </a:extLst>
              </p:cNvPr>
              <p:cNvSpPr>
                <a:spLocks noGrp="1" noRot="1" noMove="1" noResize="1" noEditPoints="1" noAdjustHandles="1" noChangeArrowheads="1" noChangeShapeType="1"/>
              </p:cNvSpPr>
              <p:nvPr/>
            </p:nvSpPr>
            <p:spPr bwMode="auto">
              <a:xfrm>
                <a:off x="5917185" y="2522422"/>
                <a:ext cx="259787" cy="286747"/>
              </a:xfrm>
              <a:custGeom>
                <a:avLst/>
                <a:gdLst>
                  <a:gd name="T0" fmla="*/ 27 w 59"/>
                  <a:gd name="T1" fmla="*/ 65 h 65"/>
                  <a:gd name="T2" fmla="*/ 59 w 59"/>
                  <a:gd name="T3" fmla="*/ 33 h 65"/>
                  <a:gd name="T4" fmla="*/ 27 w 59"/>
                  <a:gd name="T5" fmla="*/ 0 h 65"/>
                  <a:gd name="T6" fmla="*/ 27 w 59"/>
                  <a:gd name="T7" fmla="*/ 0 h 65"/>
                  <a:gd name="T8" fmla="*/ 27 w 59"/>
                  <a:gd name="T9" fmla="*/ 23 h 65"/>
                  <a:gd name="T10" fmla="*/ 43 w 59"/>
                  <a:gd name="T11" fmla="*/ 16 h 65"/>
                  <a:gd name="T12" fmla="*/ 33 w 59"/>
                  <a:gd name="T13" fmla="*/ 39 h 65"/>
                  <a:gd name="T14" fmla="*/ 27 w 59"/>
                  <a:gd name="T15" fmla="*/ 42 h 65"/>
                  <a:gd name="T16" fmla="*/ 27 w 59"/>
                  <a:gd name="T17" fmla="*/ 65 h 65"/>
                  <a:gd name="T18" fmla="*/ 27 w 59"/>
                  <a:gd name="T19" fmla="*/ 0 h 65"/>
                  <a:gd name="T20" fmla="*/ 1 w 59"/>
                  <a:gd name="T21" fmla="*/ 12 h 65"/>
                  <a:gd name="T22" fmla="*/ 1 w 59"/>
                  <a:gd name="T23" fmla="*/ 18 h 65"/>
                  <a:gd name="T24" fmla="*/ 0 w 59"/>
                  <a:gd name="T25" fmla="*/ 51 h 65"/>
                  <a:gd name="T26" fmla="*/ 27 w 59"/>
                  <a:gd name="T27" fmla="*/ 65 h 65"/>
                  <a:gd name="T28" fmla="*/ 27 w 59"/>
                  <a:gd name="T29" fmla="*/ 42 h 65"/>
                  <a:gd name="T30" fmla="*/ 10 w 59"/>
                  <a:gd name="T31" fmla="*/ 49 h 65"/>
                  <a:gd name="T32" fmla="*/ 20 w 59"/>
                  <a:gd name="T33" fmla="*/ 26 h 65"/>
                  <a:gd name="T34" fmla="*/ 20 w 59"/>
                  <a:gd name="T35" fmla="*/ 26 h 65"/>
                  <a:gd name="T36" fmla="*/ 27 w 59"/>
                  <a:gd name="T37" fmla="*/ 23 h 65"/>
                  <a:gd name="T38" fmla="*/ 27 w 59"/>
                  <a:gd name="T3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65">
                    <a:moveTo>
                      <a:pt x="27" y="65"/>
                    </a:moveTo>
                    <a:cubicBezTo>
                      <a:pt x="45" y="65"/>
                      <a:pt x="59" y="51"/>
                      <a:pt x="59" y="33"/>
                    </a:cubicBezTo>
                    <a:cubicBezTo>
                      <a:pt x="59" y="15"/>
                      <a:pt x="45" y="0"/>
                      <a:pt x="27" y="0"/>
                    </a:cubicBezTo>
                    <a:cubicBezTo>
                      <a:pt x="27" y="0"/>
                      <a:pt x="27" y="0"/>
                      <a:pt x="27" y="0"/>
                    </a:cubicBezTo>
                    <a:cubicBezTo>
                      <a:pt x="27" y="23"/>
                      <a:pt x="27" y="23"/>
                      <a:pt x="27" y="23"/>
                    </a:cubicBezTo>
                    <a:cubicBezTo>
                      <a:pt x="43" y="16"/>
                      <a:pt x="43" y="16"/>
                      <a:pt x="43" y="16"/>
                    </a:cubicBezTo>
                    <a:cubicBezTo>
                      <a:pt x="33" y="39"/>
                      <a:pt x="33" y="39"/>
                      <a:pt x="33" y="39"/>
                    </a:cubicBezTo>
                    <a:cubicBezTo>
                      <a:pt x="27" y="42"/>
                      <a:pt x="27" y="42"/>
                      <a:pt x="27" y="42"/>
                    </a:cubicBezTo>
                    <a:cubicBezTo>
                      <a:pt x="27" y="65"/>
                      <a:pt x="27" y="65"/>
                      <a:pt x="27" y="65"/>
                    </a:cubicBezTo>
                    <a:close/>
                    <a:moveTo>
                      <a:pt x="27" y="0"/>
                    </a:moveTo>
                    <a:cubicBezTo>
                      <a:pt x="16" y="0"/>
                      <a:pt x="7" y="5"/>
                      <a:pt x="1" y="12"/>
                    </a:cubicBezTo>
                    <a:cubicBezTo>
                      <a:pt x="1" y="14"/>
                      <a:pt x="1" y="16"/>
                      <a:pt x="1" y="18"/>
                    </a:cubicBezTo>
                    <a:cubicBezTo>
                      <a:pt x="1" y="29"/>
                      <a:pt x="1" y="40"/>
                      <a:pt x="0" y="51"/>
                    </a:cubicBezTo>
                    <a:cubicBezTo>
                      <a:pt x="6" y="60"/>
                      <a:pt x="15" y="65"/>
                      <a:pt x="27" y="65"/>
                    </a:cubicBezTo>
                    <a:cubicBezTo>
                      <a:pt x="27" y="42"/>
                      <a:pt x="27" y="42"/>
                      <a:pt x="27" y="42"/>
                    </a:cubicBezTo>
                    <a:cubicBezTo>
                      <a:pt x="10" y="49"/>
                      <a:pt x="10" y="49"/>
                      <a:pt x="10" y="49"/>
                    </a:cubicBezTo>
                    <a:cubicBezTo>
                      <a:pt x="20" y="26"/>
                      <a:pt x="20" y="26"/>
                      <a:pt x="20" y="26"/>
                    </a:cubicBezTo>
                    <a:cubicBezTo>
                      <a:pt x="20" y="26"/>
                      <a:pt x="20" y="26"/>
                      <a:pt x="20" y="26"/>
                    </a:cubicBezTo>
                    <a:cubicBezTo>
                      <a:pt x="27" y="23"/>
                      <a:pt x="27" y="23"/>
                      <a:pt x="27" y="23"/>
                    </a:cubicBezTo>
                    <a:lnTo>
                      <a:pt x="27"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1" name="Freeform: Shape 79">
                <a:extLst>
                  <a:ext uri="{FF2B5EF4-FFF2-40B4-BE49-F238E27FC236}">
                    <a16:creationId xmlns:a16="http://schemas.microsoft.com/office/drawing/2014/main" id="{1A22E5C7-C1C2-E224-8533-8C42247DACE0}"/>
                  </a:ext>
                </a:extLst>
              </p:cNvPr>
              <p:cNvSpPr>
                <a:spLocks noGrp="1" noRot="1" noMove="1" noResize="1" noEditPoints="1" noAdjustHandles="1" noChangeArrowheads="1" noChangeShapeType="1"/>
              </p:cNvSpPr>
              <p:nvPr/>
            </p:nvSpPr>
            <p:spPr bwMode="auto">
              <a:xfrm>
                <a:off x="4291063" y="1038447"/>
                <a:ext cx="256111" cy="220574"/>
              </a:xfrm>
              <a:custGeom>
                <a:avLst/>
                <a:gdLst>
                  <a:gd name="T0" fmla="*/ 48 w 58"/>
                  <a:gd name="T1" fmla="*/ 38 h 50"/>
                  <a:gd name="T2" fmla="*/ 44 w 58"/>
                  <a:gd name="T3" fmla="*/ 8 h 50"/>
                  <a:gd name="T4" fmla="*/ 27 w 58"/>
                  <a:gd name="T5" fmla="*/ 0 h 50"/>
                  <a:gd name="T6" fmla="*/ 27 w 58"/>
                  <a:gd name="T7" fmla="*/ 20 h 50"/>
                  <a:gd name="T8" fmla="*/ 42 w 58"/>
                  <a:gd name="T9" fmla="*/ 20 h 50"/>
                  <a:gd name="T10" fmla="*/ 42 w 58"/>
                  <a:gd name="T11" fmla="*/ 30 h 50"/>
                  <a:gd name="T12" fmla="*/ 42 w 58"/>
                  <a:gd name="T13" fmla="*/ 30 h 50"/>
                  <a:gd name="T14" fmla="*/ 42 w 58"/>
                  <a:gd name="T15" fmla="*/ 30 h 50"/>
                  <a:gd name="T16" fmla="*/ 27 w 58"/>
                  <a:gd name="T17" fmla="*/ 30 h 50"/>
                  <a:gd name="T18" fmla="*/ 27 w 58"/>
                  <a:gd name="T19" fmla="*/ 50 h 50"/>
                  <a:gd name="T20" fmla="*/ 40 w 58"/>
                  <a:gd name="T21" fmla="*/ 46 h 50"/>
                  <a:gd name="T22" fmla="*/ 43 w 58"/>
                  <a:gd name="T23" fmla="*/ 49 h 50"/>
                  <a:gd name="T24" fmla="*/ 58 w 58"/>
                  <a:gd name="T25" fmla="*/ 48 h 50"/>
                  <a:gd name="T26" fmla="*/ 48 w 58"/>
                  <a:gd name="T27" fmla="*/ 38 h 50"/>
                  <a:gd name="T28" fmla="*/ 27 w 58"/>
                  <a:gd name="T29" fmla="*/ 0 h 50"/>
                  <a:gd name="T30" fmla="*/ 9 w 58"/>
                  <a:gd name="T31" fmla="*/ 8 h 50"/>
                  <a:gd name="T32" fmla="*/ 9 w 58"/>
                  <a:gd name="T33" fmla="*/ 43 h 50"/>
                  <a:gd name="T34" fmla="*/ 27 w 58"/>
                  <a:gd name="T35" fmla="*/ 50 h 50"/>
                  <a:gd name="T36" fmla="*/ 27 w 58"/>
                  <a:gd name="T37" fmla="*/ 30 h 50"/>
                  <a:gd name="T38" fmla="*/ 12 w 58"/>
                  <a:gd name="T39" fmla="*/ 30 h 50"/>
                  <a:gd name="T40" fmla="*/ 12 w 58"/>
                  <a:gd name="T41" fmla="*/ 20 h 50"/>
                  <a:gd name="T42" fmla="*/ 27 w 58"/>
                  <a:gd name="T43" fmla="*/ 20 h 50"/>
                  <a:gd name="T44" fmla="*/ 27 w 58"/>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50">
                    <a:moveTo>
                      <a:pt x="48" y="38"/>
                    </a:moveTo>
                    <a:cubicBezTo>
                      <a:pt x="54" y="29"/>
                      <a:pt x="53" y="16"/>
                      <a:pt x="44" y="8"/>
                    </a:cubicBezTo>
                    <a:cubicBezTo>
                      <a:pt x="40" y="3"/>
                      <a:pt x="33" y="0"/>
                      <a:pt x="27" y="0"/>
                    </a:cubicBezTo>
                    <a:cubicBezTo>
                      <a:pt x="27" y="20"/>
                      <a:pt x="27" y="20"/>
                      <a:pt x="27" y="20"/>
                    </a:cubicBezTo>
                    <a:cubicBezTo>
                      <a:pt x="42" y="20"/>
                      <a:pt x="42" y="20"/>
                      <a:pt x="42" y="20"/>
                    </a:cubicBezTo>
                    <a:cubicBezTo>
                      <a:pt x="42" y="30"/>
                      <a:pt x="42" y="30"/>
                      <a:pt x="42" y="30"/>
                    </a:cubicBezTo>
                    <a:cubicBezTo>
                      <a:pt x="42" y="30"/>
                      <a:pt x="42" y="30"/>
                      <a:pt x="42" y="30"/>
                    </a:cubicBezTo>
                    <a:cubicBezTo>
                      <a:pt x="42" y="30"/>
                      <a:pt x="42" y="30"/>
                      <a:pt x="42" y="30"/>
                    </a:cubicBezTo>
                    <a:cubicBezTo>
                      <a:pt x="27" y="30"/>
                      <a:pt x="27" y="30"/>
                      <a:pt x="27" y="30"/>
                    </a:cubicBezTo>
                    <a:cubicBezTo>
                      <a:pt x="27" y="50"/>
                      <a:pt x="27" y="50"/>
                      <a:pt x="27" y="50"/>
                    </a:cubicBezTo>
                    <a:cubicBezTo>
                      <a:pt x="31" y="50"/>
                      <a:pt x="36" y="49"/>
                      <a:pt x="40" y="46"/>
                    </a:cubicBezTo>
                    <a:cubicBezTo>
                      <a:pt x="43" y="49"/>
                      <a:pt x="43" y="49"/>
                      <a:pt x="43" y="49"/>
                    </a:cubicBezTo>
                    <a:cubicBezTo>
                      <a:pt x="48" y="48"/>
                      <a:pt x="53" y="48"/>
                      <a:pt x="58" y="48"/>
                    </a:cubicBezTo>
                    <a:lnTo>
                      <a:pt x="48" y="38"/>
                    </a:lnTo>
                    <a:close/>
                    <a:moveTo>
                      <a:pt x="27" y="0"/>
                    </a:moveTo>
                    <a:cubicBezTo>
                      <a:pt x="21" y="0"/>
                      <a:pt x="14" y="3"/>
                      <a:pt x="9" y="8"/>
                    </a:cubicBezTo>
                    <a:cubicBezTo>
                      <a:pt x="0" y="17"/>
                      <a:pt x="0" y="33"/>
                      <a:pt x="9" y="43"/>
                    </a:cubicBezTo>
                    <a:cubicBezTo>
                      <a:pt x="14" y="47"/>
                      <a:pt x="21" y="50"/>
                      <a:pt x="27" y="50"/>
                    </a:cubicBezTo>
                    <a:cubicBezTo>
                      <a:pt x="27" y="30"/>
                      <a:pt x="27" y="30"/>
                      <a:pt x="27" y="30"/>
                    </a:cubicBezTo>
                    <a:cubicBezTo>
                      <a:pt x="12" y="30"/>
                      <a:pt x="12" y="30"/>
                      <a:pt x="12" y="30"/>
                    </a:cubicBezTo>
                    <a:cubicBezTo>
                      <a:pt x="12" y="20"/>
                      <a:pt x="12" y="20"/>
                      <a:pt x="12" y="20"/>
                    </a:cubicBezTo>
                    <a:cubicBezTo>
                      <a:pt x="27" y="20"/>
                      <a:pt x="27" y="20"/>
                      <a:pt x="27" y="20"/>
                    </a:cubicBezTo>
                    <a:lnTo>
                      <a:pt x="27"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2" name="Oval 80">
                <a:extLst>
                  <a:ext uri="{FF2B5EF4-FFF2-40B4-BE49-F238E27FC236}">
                    <a16:creationId xmlns:a16="http://schemas.microsoft.com/office/drawing/2014/main" id="{F02658BD-B445-13C7-EE4E-8EED216CA3BE}"/>
                  </a:ext>
                </a:extLst>
              </p:cNvPr>
              <p:cNvSpPr>
                <a:spLocks noGrp="1" noRot="1" noMove="1" noResize="1" noEditPoints="1" noAdjustHandles="1" noChangeArrowheads="1" noChangeShapeType="1"/>
              </p:cNvSpPr>
              <p:nvPr/>
            </p:nvSpPr>
            <p:spPr bwMode="auto">
              <a:xfrm>
                <a:off x="5832632" y="3219682"/>
                <a:ext cx="84553" cy="84553"/>
              </a:xfrm>
              <a:prstGeom prst="ellipse">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3" name="Freeform: Shape 81">
                <a:extLst>
                  <a:ext uri="{FF2B5EF4-FFF2-40B4-BE49-F238E27FC236}">
                    <a16:creationId xmlns:a16="http://schemas.microsoft.com/office/drawing/2014/main" id="{935F943B-BD02-526D-1D37-7B5CB0B6CDCD}"/>
                  </a:ext>
                </a:extLst>
              </p:cNvPr>
              <p:cNvSpPr>
                <a:spLocks noGrp="1" noRot="1" noMove="1" noResize="1" noEditPoints="1" noAdjustHandles="1" noChangeArrowheads="1" noChangeShapeType="1"/>
              </p:cNvSpPr>
              <p:nvPr/>
            </p:nvSpPr>
            <p:spPr bwMode="auto">
              <a:xfrm>
                <a:off x="5797095" y="3180468"/>
                <a:ext cx="159304" cy="234054"/>
              </a:xfrm>
              <a:custGeom>
                <a:avLst/>
                <a:gdLst>
                  <a:gd name="T0" fmla="*/ 36 w 36"/>
                  <a:gd name="T1" fmla="*/ 0 h 53"/>
                  <a:gd name="T2" fmla="*/ 18 w 36"/>
                  <a:gd name="T3" fmla="*/ 0 h 53"/>
                  <a:gd name="T4" fmla="*/ 18 w 36"/>
                  <a:gd name="T5" fmla="*/ 4 h 53"/>
                  <a:gd name="T6" fmla="*/ 18 w 36"/>
                  <a:gd name="T7" fmla="*/ 4 h 53"/>
                  <a:gd name="T8" fmla="*/ 32 w 36"/>
                  <a:gd name="T9" fmla="*/ 18 h 53"/>
                  <a:gd name="T10" fmla="*/ 18 w 36"/>
                  <a:gd name="T11" fmla="*/ 32 h 53"/>
                  <a:gd name="T12" fmla="*/ 18 w 36"/>
                  <a:gd name="T13" fmla="*/ 32 h 53"/>
                  <a:gd name="T14" fmla="*/ 18 w 36"/>
                  <a:gd name="T15" fmla="*/ 32 h 53"/>
                  <a:gd name="T16" fmla="*/ 18 w 36"/>
                  <a:gd name="T17" fmla="*/ 38 h 53"/>
                  <a:gd name="T18" fmla="*/ 18 w 36"/>
                  <a:gd name="T19" fmla="*/ 38 h 53"/>
                  <a:gd name="T20" fmla="*/ 22 w 36"/>
                  <a:gd name="T21" fmla="*/ 43 h 53"/>
                  <a:gd name="T22" fmla="*/ 18 w 36"/>
                  <a:gd name="T23" fmla="*/ 48 h 53"/>
                  <a:gd name="T24" fmla="*/ 18 w 36"/>
                  <a:gd name="T25" fmla="*/ 48 h 53"/>
                  <a:gd name="T26" fmla="*/ 18 w 36"/>
                  <a:gd name="T27" fmla="*/ 48 h 53"/>
                  <a:gd name="T28" fmla="*/ 18 w 36"/>
                  <a:gd name="T29" fmla="*/ 53 h 53"/>
                  <a:gd name="T30" fmla="*/ 36 w 36"/>
                  <a:gd name="T31" fmla="*/ 53 h 53"/>
                  <a:gd name="T32" fmla="*/ 36 w 36"/>
                  <a:gd name="T33" fmla="*/ 0 h 53"/>
                  <a:gd name="T34" fmla="*/ 18 w 36"/>
                  <a:gd name="T35" fmla="*/ 0 h 53"/>
                  <a:gd name="T36" fmla="*/ 0 w 36"/>
                  <a:gd name="T37" fmla="*/ 0 h 53"/>
                  <a:gd name="T38" fmla="*/ 0 w 36"/>
                  <a:gd name="T39" fmla="*/ 53 h 53"/>
                  <a:gd name="T40" fmla="*/ 18 w 36"/>
                  <a:gd name="T41" fmla="*/ 53 h 53"/>
                  <a:gd name="T42" fmla="*/ 18 w 36"/>
                  <a:gd name="T43" fmla="*/ 48 h 53"/>
                  <a:gd name="T44" fmla="*/ 13 w 36"/>
                  <a:gd name="T45" fmla="*/ 43 h 53"/>
                  <a:gd name="T46" fmla="*/ 18 w 36"/>
                  <a:gd name="T47" fmla="*/ 38 h 53"/>
                  <a:gd name="T48" fmla="*/ 18 w 36"/>
                  <a:gd name="T49" fmla="*/ 32 h 53"/>
                  <a:gd name="T50" fmla="*/ 4 w 36"/>
                  <a:gd name="T51" fmla="*/ 18 h 53"/>
                  <a:gd name="T52" fmla="*/ 18 w 36"/>
                  <a:gd name="T53" fmla="*/ 4 h 53"/>
                  <a:gd name="T54" fmla="*/ 18 w 36"/>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53">
                    <a:moveTo>
                      <a:pt x="36" y="0"/>
                    </a:moveTo>
                    <a:cubicBezTo>
                      <a:pt x="18" y="0"/>
                      <a:pt x="18" y="0"/>
                      <a:pt x="18" y="0"/>
                    </a:cubicBezTo>
                    <a:cubicBezTo>
                      <a:pt x="18" y="4"/>
                      <a:pt x="18" y="4"/>
                      <a:pt x="18" y="4"/>
                    </a:cubicBezTo>
                    <a:cubicBezTo>
                      <a:pt x="18" y="4"/>
                      <a:pt x="18" y="4"/>
                      <a:pt x="18" y="4"/>
                    </a:cubicBezTo>
                    <a:cubicBezTo>
                      <a:pt x="25" y="4"/>
                      <a:pt x="32" y="11"/>
                      <a:pt x="32" y="18"/>
                    </a:cubicBezTo>
                    <a:cubicBezTo>
                      <a:pt x="32" y="26"/>
                      <a:pt x="25" y="32"/>
                      <a:pt x="18" y="32"/>
                    </a:cubicBezTo>
                    <a:cubicBezTo>
                      <a:pt x="18" y="32"/>
                      <a:pt x="18" y="32"/>
                      <a:pt x="18" y="32"/>
                    </a:cubicBezTo>
                    <a:cubicBezTo>
                      <a:pt x="18" y="32"/>
                      <a:pt x="18" y="32"/>
                      <a:pt x="18" y="32"/>
                    </a:cubicBezTo>
                    <a:cubicBezTo>
                      <a:pt x="18" y="38"/>
                      <a:pt x="18" y="38"/>
                      <a:pt x="18" y="38"/>
                    </a:cubicBezTo>
                    <a:cubicBezTo>
                      <a:pt x="18" y="38"/>
                      <a:pt x="18" y="38"/>
                      <a:pt x="18" y="38"/>
                    </a:cubicBezTo>
                    <a:cubicBezTo>
                      <a:pt x="20" y="38"/>
                      <a:pt x="22" y="40"/>
                      <a:pt x="22" y="43"/>
                    </a:cubicBezTo>
                    <a:cubicBezTo>
                      <a:pt x="22" y="46"/>
                      <a:pt x="20" y="48"/>
                      <a:pt x="18" y="48"/>
                    </a:cubicBezTo>
                    <a:cubicBezTo>
                      <a:pt x="18" y="48"/>
                      <a:pt x="18" y="48"/>
                      <a:pt x="18" y="48"/>
                    </a:cubicBezTo>
                    <a:cubicBezTo>
                      <a:pt x="18" y="48"/>
                      <a:pt x="18" y="48"/>
                      <a:pt x="18" y="48"/>
                    </a:cubicBezTo>
                    <a:cubicBezTo>
                      <a:pt x="18" y="53"/>
                      <a:pt x="18" y="53"/>
                      <a:pt x="18" y="53"/>
                    </a:cubicBezTo>
                    <a:cubicBezTo>
                      <a:pt x="36" y="53"/>
                      <a:pt x="36" y="53"/>
                      <a:pt x="36" y="53"/>
                    </a:cubicBezTo>
                    <a:lnTo>
                      <a:pt x="36" y="0"/>
                    </a:lnTo>
                    <a:close/>
                    <a:moveTo>
                      <a:pt x="18" y="0"/>
                    </a:moveTo>
                    <a:cubicBezTo>
                      <a:pt x="0" y="0"/>
                      <a:pt x="0" y="0"/>
                      <a:pt x="0" y="0"/>
                    </a:cubicBezTo>
                    <a:cubicBezTo>
                      <a:pt x="0" y="53"/>
                      <a:pt x="0" y="53"/>
                      <a:pt x="0" y="53"/>
                    </a:cubicBezTo>
                    <a:cubicBezTo>
                      <a:pt x="18" y="53"/>
                      <a:pt x="18" y="53"/>
                      <a:pt x="18" y="53"/>
                    </a:cubicBezTo>
                    <a:cubicBezTo>
                      <a:pt x="18" y="48"/>
                      <a:pt x="18" y="48"/>
                      <a:pt x="18" y="48"/>
                    </a:cubicBezTo>
                    <a:cubicBezTo>
                      <a:pt x="15" y="48"/>
                      <a:pt x="13" y="46"/>
                      <a:pt x="13" y="43"/>
                    </a:cubicBezTo>
                    <a:cubicBezTo>
                      <a:pt x="13" y="40"/>
                      <a:pt x="15" y="38"/>
                      <a:pt x="18" y="38"/>
                    </a:cubicBezTo>
                    <a:cubicBezTo>
                      <a:pt x="18" y="32"/>
                      <a:pt x="18" y="32"/>
                      <a:pt x="18" y="32"/>
                    </a:cubicBezTo>
                    <a:cubicBezTo>
                      <a:pt x="10" y="32"/>
                      <a:pt x="4" y="26"/>
                      <a:pt x="4" y="18"/>
                    </a:cubicBezTo>
                    <a:cubicBezTo>
                      <a:pt x="4" y="11"/>
                      <a:pt x="10" y="4"/>
                      <a:pt x="18" y="4"/>
                    </a:cubicBezTo>
                    <a:lnTo>
                      <a:pt x="18"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4" name="Freeform: Shape 82">
                <a:extLst>
                  <a:ext uri="{FF2B5EF4-FFF2-40B4-BE49-F238E27FC236}">
                    <a16:creationId xmlns:a16="http://schemas.microsoft.com/office/drawing/2014/main" id="{29E72E1B-B2F7-788E-D2DF-26B10270687A}"/>
                  </a:ext>
                </a:extLst>
              </p:cNvPr>
              <p:cNvSpPr>
                <a:spLocks noGrp="1" noRot="1" noMove="1" noResize="1" noEditPoints="1" noAdjustHandles="1" noChangeArrowheads="1" noChangeShapeType="1"/>
              </p:cNvSpPr>
              <p:nvPr/>
            </p:nvSpPr>
            <p:spPr bwMode="auto">
              <a:xfrm>
                <a:off x="5651271" y="3219682"/>
                <a:ext cx="123767" cy="194841"/>
              </a:xfrm>
              <a:custGeom>
                <a:avLst/>
                <a:gdLst>
                  <a:gd name="T0" fmla="*/ 0 w 28"/>
                  <a:gd name="T1" fmla="*/ 44 h 44"/>
                  <a:gd name="T2" fmla="*/ 28 w 28"/>
                  <a:gd name="T3" fmla="*/ 44 h 44"/>
                  <a:gd name="T4" fmla="*/ 28 w 28"/>
                  <a:gd name="T5" fmla="*/ 0 h 44"/>
                  <a:gd name="T6" fmla="*/ 24 w 28"/>
                  <a:gd name="T7" fmla="*/ 8 h 44"/>
                  <a:gd name="T8" fmla="*/ 24 w 28"/>
                  <a:gd name="T9" fmla="*/ 9 h 44"/>
                  <a:gd name="T10" fmla="*/ 15 w 28"/>
                  <a:gd name="T11" fmla="*/ 22 h 44"/>
                  <a:gd name="T12" fmla="*/ 10 w 28"/>
                  <a:gd name="T13" fmla="*/ 29 h 44"/>
                  <a:gd name="T14" fmla="*/ 15 w 28"/>
                  <a:gd name="T15" fmla="*/ 34 h 44"/>
                  <a:gd name="T16" fmla="*/ 10 w 28"/>
                  <a:gd name="T17" fmla="*/ 39 h 44"/>
                  <a:gd name="T18" fmla="*/ 10 w 28"/>
                  <a:gd name="T19" fmla="*/ 39 h 44"/>
                  <a:gd name="T20" fmla="*/ 6 w 28"/>
                  <a:gd name="T21" fmla="*/ 36 h 44"/>
                  <a:gd name="T22" fmla="*/ 0 w 28"/>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44">
                    <a:moveTo>
                      <a:pt x="0" y="44"/>
                    </a:moveTo>
                    <a:cubicBezTo>
                      <a:pt x="28" y="44"/>
                      <a:pt x="28" y="44"/>
                      <a:pt x="28" y="44"/>
                    </a:cubicBezTo>
                    <a:cubicBezTo>
                      <a:pt x="28" y="0"/>
                      <a:pt x="28" y="0"/>
                      <a:pt x="28" y="0"/>
                    </a:cubicBezTo>
                    <a:cubicBezTo>
                      <a:pt x="26" y="3"/>
                      <a:pt x="25" y="5"/>
                      <a:pt x="24" y="8"/>
                    </a:cubicBezTo>
                    <a:cubicBezTo>
                      <a:pt x="24" y="8"/>
                      <a:pt x="24" y="9"/>
                      <a:pt x="24" y="9"/>
                    </a:cubicBezTo>
                    <a:cubicBezTo>
                      <a:pt x="24" y="15"/>
                      <a:pt x="20" y="20"/>
                      <a:pt x="15" y="22"/>
                    </a:cubicBezTo>
                    <a:cubicBezTo>
                      <a:pt x="13" y="25"/>
                      <a:pt x="12" y="27"/>
                      <a:pt x="10" y="29"/>
                    </a:cubicBezTo>
                    <a:cubicBezTo>
                      <a:pt x="13" y="30"/>
                      <a:pt x="15" y="32"/>
                      <a:pt x="15" y="34"/>
                    </a:cubicBezTo>
                    <a:cubicBezTo>
                      <a:pt x="15" y="37"/>
                      <a:pt x="12" y="39"/>
                      <a:pt x="10" y="39"/>
                    </a:cubicBezTo>
                    <a:cubicBezTo>
                      <a:pt x="10" y="39"/>
                      <a:pt x="10" y="39"/>
                      <a:pt x="10" y="39"/>
                    </a:cubicBezTo>
                    <a:cubicBezTo>
                      <a:pt x="8" y="39"/>
                      <a:pt x="6" y="38"/>
                      <a:pt x="6" y="36"/>
                    </a:cubicBezTo>
                    <a:cubicBezTo>
                      <a:pt x="4" y="39"/>
                      <a:pt x="2" y="41"/>
                      <a:pt x="0" y="44"/>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5" name="Freeform: Shape 83">
                <a:extLst>
                  <a:ext uri="{FF2B5EF4-FFF2-40B4-BE49-F238E27FC236}">
                    <a16:creationId xmlns:a16="http://schemas.microsoft.com/office/drawing/2014/main" id="{AA83028E-1BDE-D95F-7805-E91DE8473E5E}"/>
                  </a:ext>
                </a:extLst>
              </p:cNvPr>
              <p:cNvSpPr>
                <a:spLocks noGrp="1" noRot="1" noMove="1" noResize="1" noEditPoints="1" noAdjustHandles="1" noChangeArrowheads="1" noChangeShapeType="1"/>
              </p:cNvSpPr>
              <p:nvPr/>
            </p:nvSpPr>
            <p:spPr bwMode="auto">
              <a:xfrm>
                <a:off x="5678230" y="1788400"/>
                <a:ext cx="118865" cy="62496"/>
              </a:xfrm>
              <a:custGeom>
                <a:avLst/>
                <a:gdLst>
                  <a:gd name="T0" fmla="*/ 22 w 27"/>
                  <a:gd name="T1" fmla="*/ 9 h 14"/>
                  <a:gd name="T2" fmla="*/ 0 w 27"/>
                  <a:gd name="T3" fmla="*/ 9 h 14"/>
                  <a:gd name="T4" fmla="*/ 4 w 27"/>
                  <a:gd name="T5" fmla="*/ 14 h 14"/>
                  <a:gd name="T6" fmla="*/ 27 w 27"/>
                  <a:gd name="T7" fmla="*/ 14 h 14"/>
                  <a:gd name="T8" fmla="*/ 27 w 27"/>
                  <a:gd name="T9" fmla="*/ 0 h 14"/>
                  <a:gd name="T10" fmla="*/ 22 w 27"/>
                  <a:gd name="T11" fmla="*/ 0 h 14"/>
                  <a:gd name="T12" fmla="*/ 22 w 27"/>
                  <a:gd name="T13" fmla="*/ 9 h 14"/>
                </a:gdLst>
                <a:ahLst/>
                <a:cxnLst>
                  <a:cxn ang="0">
                    <a:pos x="T0" y="T1"/>
                  </a:cxn>
                  <a:cxn ang="0">
                    <a:pos x="T2" y="T3"/>
                  </a:cxn>
                  <a:cxn ang="0">
                    <a:pos x="T4" y="T5"/>
                  </a:cxn>
                  <a:cxn ang="0">
                    <a:pos x="T6" y="T7"/>
                  </a:cxn>
                  <a:cxn ang="0">
                    <a:pos x="T8" y="T9"/>
                  </a:cxn>
                  <a:cxn ang="0">
                    <a:pos x="T10" y="T11"/>
                  </a:cxn>
                  <a:cxn ang="0">
                    <a:pos x="T12" y="T13"/>
                  </a:cxn>
                </a:cxnLst>
                <a:rect l="0" t="0" r="r" b="b"/>
                <a:pathLst>
                  <a:path w="27" h="14">
                    <a:moveTo>
                      <a:pt x="22" y="9"/>
                    </a:moveTo>
                    <a:cubicBezTo>
                      <a:pt x="0" y="9"/>
                      <a:pt x="0" y="9"/>
                      <a:pt x="0" y="9"/>
                    </a:cubicBezTo>
                    <a:cubicBezTo>
                      <a:pt x="1" y="10"/>
                      <a:pt x="3" y="12"/>
                      <a:pt x="4" y="14"/>
                    </a:cubicBezTo>
                    <a:cubicBezTo>
                      <a:pt x="27" y="14"/>
                      <a:pt x="27" y="14"/>
                      <a:pt x="27" y="14"/>
                    </a:cubicBezTo>
                    <a:cubicBezTo>
                      <a:pt x="27" y="0"/>
                      <a:pt x="27" y="0"/>
                      <a:pt x="27" y="0"/>
                    </a:cubicBezTo>
                    <a:cubicBezTo>
                      <a:pt x="22" y="0"/>
                      <a:pt x="22" y="0"/>
                      <a:pt x="22" y="0"/>
                    </a:cubicBezTo>
                    <a:lnTo>
                      <a:pt x="22" y="9"/>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6" name="Freeform: Shape 84">
                <a:extLst>
                  <a:ext uri="{FF2B5EF4-FFF2-40B4-BE49-F238E27FC236}">
                    <a16:creationId xmlns:a16="http://schemas.microsoft.com/office/drawing/2014/main" id="{44255272-AF9F-972A-3F9B-4A2CDBA2D468}"/>
                  </a:ext>
                </a:extLst>
              </p:cNvPr>
              <p:cNvSpPr>
                <a:spLocks noGrp="1" noRot="1" noMove="1" noResize="1" noEditPoints="1" noAdjustHandles="1" noChangeArrowheads="1" noChangeShapeType="1"/>
              </p:cNvSpPr>
              <p:nvPr/>
            </p:nvSpPr>
            <p:spPr bwMode="auto">
              <a:xfrm>
                <a:off x="5585098" y="1603362"/>
                <a:ext cx="181361" cy="207095"/>
              </a:xfrm>
              <a:custGeom>
                <a:avLst/>
                <a:gdLst>
                  <a:gd name="T0" fmla="*/ 5 w 41"/>
                  <a:gd name="T1" fmla="*/ 27 h 47"/>
                  <a:gd name="T2" fmla="*/ 5 w 41"/>
                  <a:gd name="T3" fmla="*/ 30 h 47"/>
                  <a:gd name="T4" fmla="*/ 18 w 41"/>
                  <a:gd name="T5" fmla="*/ 47 h 47"/>
                  <a:gd name="T6" fmla="*/ 33 w 41"/>
                  <a:gd name="T7" fmla="*/ 47 h 47"/>
                  <a:gd name="T8" fmla="*/ 33 w 41"/>
                  <a:gd name="T9" fmla="*/ 27 h 47"/>
                  <a:gd name="T10" fmla="*/ 41 w 41"/>
                  <a:gd name="T11" fmla="*/ 27 h 47"/>
                  <a:gd name="T12" fmla="*/ 19 w 41"/>
                  <a:gd name="T13" fmla="*/ 0 h 47"/>
                  <a:gd name="T14" fmla="*/ 0 w 41"/>
                  <a:gd name="T15" fmla="*/ 24 h 47"/>
                  <a:gd name="T16" fmla="*/ 3 w 41"/>
                  <a:gd name="T17" fmla="*/ 27 h 47"/>
                  <a:gd name="T18" fmla="*/ 5 w 41"/>
                  <a:gd name="T19"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5" y="27"/>
                    </a:moveTo>
                    <a:cubicBezTo>
                      <a:pt x="5" y="30"/>
                      <a:pt x="5" y="30"/>
                      <a:pt x="5" y="30"/>
                    </a:cubicBezTo>
                    <a:cubicBezTo>
                      <a:pt x="10" y="35"/>
                      <a:pt x="14" y="41"/>
                      <a:pt x="18" y="47"/>
                    </a:cubicBezTo>
                    <a:cubicBezTo>
                      <a:pt x="33" y="47"/>
                      <a:pt x="33" y="47"/>
                      <a:pt x="33" y="47"/>
                    </a:cubicBezTo>
                    <a:cubicBezTo>
                      <a:pt x="33" y="27"/>
                      <a:pt x="33" y="27"/>
                      <a:pt x="33" y="27"/>
                    </a:cubicBezTo>
                    <a:cubicBezTo>
                      <a:pt x="41" y="27"/>
                      <a:pt x="41" y="27"/>
                      <a:pt x="41" y="27"/>
                    </a:cubicBezTo>
                    <a:cubicBezTo>
                      <a:pt x="19" y="0"/>
                      <a:pt x="19" y="0"/>
                      <a:pt x="19" y="0"/>
                    </a:cubicBezTo>
                    <a:cubicBezTo>
                      <a:pt x="0" y="24"/>
                      <a:pt x="0" y="24"/>
                      <a:pt x="0" y="24"/>
                    </a:cubicBezTo>
                    <a:cubicBezTo>
                      <a:pt x="1" y="25"/>
                      <a:pt x="2" y="26"/>
                      <a:pt x="3" y="27"/>
                    </a:cubicBezTo>
                    <a:lnTo>
                      <a:pt x="5" y="27"/>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7" name="Freeform: Shape 85">
                <a:extLst>
                  <a:ext uri="{FF2B5EF4-FFF2-40B4-BE49-F238E27FC236}">
                    <a16:creationId xmlns:a16="http://schemas.microsoft.com/office/drawing/2014/main" id="{DC0F4A48-7096-B6B5-9E40-B37D8426A679}"/>
                  </a:ext>
                </a:extLst>
              </p:cNvPr>
              <p:cNvSpPr>
                <a:spLocks noGrp="1" noRot="1" noMove="1" noResize="1" noEditPoints="1" noAdjustHandles="1" noChangeArrowheads="1" noChangeShapeType="1"/>
              </p:cNvSpPr>
              <p:nvPr/>
            </p:nvSpPr>
            <p:spPr bwMode="auto">
              <a:xfrm>
                <a:off x="5907382" y="2084949"/>
                <a:ext cx="225476" cy="357821"/>
              </a:xfrm>
              <a:custGeom>
                <a:avLst/>
                <a:gdLst>
                  <a:gd name="T0" fmla="*/ 51 w 51"/>
                  <a:gd name="T1" fmla="*/ 81 h 81"/>
                  <a:gd name="T2" fmla="*/ 45 w 51"/>
                  <a:gd name="T3" fmla="*/ 1 h 81"/>
                  <a:gd name="T4" fmla="*/ 40 w 51"/>
                  <a:gd name="T5" fmla="*/ 0 h 81"/>
                  <a:gd name="T6" fmla="*/ 45 w 51"/>
                  <a:gd name="T7" fmla="*/ 7 h 81"/>
                  <a:gd name="T8" fmla="*/ 45 w 51"/>
                  <a:gd name="T9" fmla="*/ 53 h 81"/>
                  <a:gd name="T10" fmla="*/ 40 w 51"/>
                  <a:gd name="T11" fmla="*/ 58 h 81"/>
                  <a:gd name="T12" fmla="*/ 45 w 51"/>
                  <a:gd name="T13" fmla="*/ 65 h 81"/>
                  <a:gd name="T14" fmla="*/ 40 w 51"/>
                  <a:gd name="T15" fmla="*/ 65 h 81"/>
                  <a:gd name="T16" fmla="*/ 45 w 51"/>
                  <a:gd name="T17" fmla="*/ 69 h 81"/>
                  <a:gd name="T18" fmla="*/ 45 w 51"/>
                  <a:gd name="T19" fmla="*/ 76 h 81"/>
                  <a:gd name="T20" fmla="*/ 40 w 51"/>
                  <a:gd name="T21" fmla="*/ 81 h 81"/>
                  <a:gd name="T22" fmla="*/ 35 w 51"/>
                  <a:gd name="T23" fmla="*/ 1 h 81"/>
                  <a:gd name="T24" fmla="*/ 25 w 51"/>
                  <a:gd name="T25" fmla="*/ 7 h 81"/>
                  <a:gd name="T26" fmla="*/ 40 w 51"/>
                  <a:gd name="T27" fmla="*/ 0 h 81"/>
                  <a:gd name="T28" fmla="*/ 25 w 51"/>
                  <a:gd name="T29" fmla="*/ 81 h 81"/>
                  <a:gd name="T30" fmla="*/ 40 w 51"/>
                  <a:gd name="T31" fmla="*/ 76 h 81"/>
                  <a:gd name="T32" fmla="*/ 35 w 51"/>
                  <a:gd name="T33" fmla="*/ 69 h 81"/>
                  <a:gd name="T34" fmla="*/ 40 w 51"/>
                  <a:gd name="T35" fmla="*/ 65 h 81"/>
                  <a:gd name="T36" fmla="*/ 35 w 51"/>
                  <a:gd name="T37" fmla="*/ 58 h 81"/>
                  <a:gd name="T38" fmla="*/ 40 w 51"/>
                  <a:gd name="T39" fmla="*/ 53 h 81"/>
                  <a:gd name="T40" fmla="*/ 25 w 51"/>
                  <a:gd name="T41" fmla="*/ 58 h 81"/>
                  <a:gd name="T42" fmla="*/ 30 w 51"/>
                  <a:gd name="T43" fmla="*/ 65 h 81"/>
                  <a:gd name="T44" fmla="*/ 25 w 51"/>
                  <a:gd name="T45" fmla="*/ 65 h 81"/>
                  <a:gd name="T46" fmla="*/ 30 w 51"/>
                  <a:gd name="T47" fmla="*/ 69 h 81"/>
                  <a:gd name="T48" fmla="*/ 30 w 51"/>
                  <a:gd name="T49" fmla="*/ 76 h 81"/>
                  <a:gd name="T50" fmla="*/ 25 w 51"/>
                  <a:gd name="T51" fmla="*/ 81 h 81"/>
                  <a:gd name="T52" fmla="*/ 10 w 51"/>
                  <a:gd name="T53" fmla="*/ 1 h 81"/>
                  <a:gd name="T54" fmla="*/ 25 w 51"/>
                  <a:gd name="T55" fmla="*/ 7 h 81"/>
                  <a:gd name="T56" fmla="*/ 10 w 51"/>
                  <a:gd name="T57" fmla="*/ 81 h 81"/>
                  <a:gd name="T58" fmla="*/ 25 w 51"/>
                  <a:gd name="T59" fmla="*/ 76 h 81"/>
                  <a:gd name="T60" fmla="*/ 20 w 51"/>
                  <a:gd name="T61" fmla="*/ 69 h 81"/>
                  <a:gd name="T62" fmla="*/ 25 w 51"/>
                  <a:gd name="T63" fmla="*/ 65 h 81"/>
                  <a:gd name="T64" fmla="*/ 20 w 51"/>
                  <a:gd name="T65" fmla="*/ 58 h 81"/>
                  <a:gd name="T66" fmla="*/ 25 w 51"/>
                  <a:gd name="T67" fmla="*/ 53 h 81"/>
                  <a:gd name="T68" fmla="*/ 10 w 51"/>
                  <a:gd name="T69" fmla="*/ 58 h 81"/>
                  <a:gd name="T70" fmla="*/ 15 w 51"/>
                  <a:gd name="T71" fmla="*/ 65 h 81"/>
                  <a:gd name="T72" fmla="*/ 10 w 51"/>
                  <a:gd name="T73" fmla="*/ 65 h 81"/>
                  <a:gd name="T74" fmla="*/ 15 w 51"/>
                  <a:gd name="T75" fmla="*/ 69 h 81"/>
                  <a:gd name="T76" fmla="*/ 15 w 51"/>
                  <a:gd name="T77" fmla="*/ 76 h 81"/>
                  <a:gd name="T78" fmla="*/ 10 w 51"/>
                  <a:gd name="T79" fmla="*/ 81 h 81"/>
                  <a:gd name="T80" fmla="*/ 0 w 51"/>
                  <a:gd name="T81" fmla="*/ 1 h 81"/>
                  <a:gd name="T82" fmla="*/ 1 w 51"/>
                  <a:gd name="T83" fmla="*/ 81 h 81"/>
                  <a:gd name="T84" fmla="*/ 10 w 51"/>
                  <a:gd name="T85" fmla="*/ 76 h 81"/>
                  <a:gd name="T86" fmla="*/ 5 w 51"/>
                  <a:gd name="T87" fmla="*/ 69 h 81"/>
                  <a:gd name="T88" fmla="*/ 10 w 51"/>
                  <a:gd name="T89" fmla="*/ 65 h 81"/>
                  <a:gd name="T90" fmla="*/ 5 w 51"/>
                  <a:gd name="T91" fmla="*/ 58 h 81"/>
                  <a:gd name="T92" fmla="*/ 10 w 51"/>
                  <a:gd name="T93" fmla="*/ 53 h 81"/>
                  <a:gd name="T94" fmla="*/ 5 w 51"/>
                  <a:gd name="T95" fmla="*/ 7 h 81"/>
                  <a:gd name="T96" fmla="*/ 10 w 51"/>
                  <a:gd name="T9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 h="81">
                    <a:moveTo>
                      <a:pt x="40" y="81"/>
                    </a:moveTo>
                    <a:cubicBezTo>
                      <a:pt x="51" y="81"/>
                      <a:pt x="51" y="81"/>
                      <a:pt x="51" y="81"/>
                    </a:cubicBezTo>
                    <a:cubicBezTo>
                      <a:pt x="51" y="1"/>
                      <a:pt x="51" y="1"/>
                      <a:pt x="51" y="1"/>
                    </a:cubicBezTo>
                    <a:cubicBezTo>
                      <a:pt x="45" y="1"/>
                      <a:pt x="45" y="1"/>
                      <a:pt x="45" y="1"/>
                    </a:cubicBezTo>
                    <a:cubicBezTo>
                      <a:pt x="45" y="0"/>
                      <a:pt x="45" y="0"/>
                      <a:pt x="45" y="0"/>
                    </a:cubicBezTo>
                    <a:cubicBezTo>
                      <a:pt x="40" y="0"/>
                      <a:pt x="40" y="0"/>
                      <a:pt x="40" y="0"/>
                    </a:cubicBezTo>
                    <a:cubicBezTo>
                      <a:pt x="40" y="7"/>
                      <a:pt x="40" y="7"/>
                      <a:pt x="40" y="7"/>
                    </a:cubicBezTo>
                    <a:cubicBezTo>
                      <a:pt x="45" y="7"/>
                      <a:pt x="45" y="7"/>
                      <a:pt x="45" y="7"/>
                    </a:cubicBezTo>
                    <a:cubicBezTo>
                      <a:pt x="45" y="53"/>
                      <a:pt x="45" y="53"/>
                      <a:pt x="45" y="53"/>
                    </a:cubicBezTo>
                    <a:cubicBezTo>
                      <a:pt x="45" y="53"/>
                      <a:pt x="45" y="53"/>
                      <a:pt x="45" y="53"/>
                    </a:cubicBezTo>
                    <a:cubicBezTo>
                      <a:pt x="40" y="53"/>
                      <a:pt x="40" y="53"/>
                      <a:pt x="40" y="53"/>
                    </a:cubicBezTo>
                    <a:cubicBezTo>
                      <a:pt x="40" y="58"/>
                      <a:pt x="40" y="58"/>
                      <a:pt x="40" y="58"/>
                    </a:cubicBezTo>
                    <a:cubicBezTo>
                      <a:pt x="45" y="58"/>
                      <a:pt x="45" y="58"/>
                      <a:pt x="45" y="58"/>
                    </a:cubicBezTo>
                    <a:cubicBezTo>
                      <a:pt x="45" y="65"/>
                      <a:pt x="45" y="65"/>
                      <a:pt x="45" y="65"/>
                    </a:cubicBezTo>
                    <a:cubicBezTo>
                      <a:pt x="45" y="65"/>
                      <a:pt x="45" y="65"/>
                      <a:pt x="45" y="65"/>
                    </a:cubicBezTo>
                    <a:cubicBezTo>
                      <a:pt x="40" y="65"/>
                      <a:pt x="40" y="65"/>
                      <a:pt x="40" y="65"/>
                    </a:cubicBezTo>
                    <a:cubicBezTo>
                      <a:pt x="40" y="69"/>
                      <a:pt x="40" y="69"/>
                      <a:pt x="40" y="69"/>
                    </a:cubicBezTo>
                    <a:cubicBezTo>
                      <a:pt x="45" y="69"/>
                      <a:pt x="45" y="69"/>
                      <a:pt x="45" y="69"/>
                    </a:cubicBezTo>
                    <a:cubicBezTo>
                      <a:pt x="45" y="76"/>
                      <a:pt x="45" y="76"/>
                      <a:pt x="45" y="76"/>
                    </a:cubicBezTo>
                    <a:cubicBezTo>
                      <a:pt x="45" y="76"/>
                      <a:pt x="45" y="76"/>
                      <a:pt x="45" y="76"/>
                    </a:cubicBezTo>
                    <a:cubicBezTo>
                      <a:pt x="40" y="76"/>
                      <a:pt x="40" y="76"/>
                      <a:pt x="40" y="76"/>
                    </a:cubicBezTo>
                    <a:lnTo>
                      <a:pt x="40" y="81"/>
                    </a:lnTo>
                    <a:close/>
                    <a:moveTo>
                      <a:pt x="35" y="0"/>
                    </a:moveTo>
                    <a:cubicBezTo>
                      <a:pt x="35" y="1"/>
                      <a:pt x="35" y="1"/>
                      <a:pt x="35" y="1"/>
                    </a:cubicBezTo>
                    <a:cubicBezTo>
                      <a:pt x="25" y="1"/>
                      <a:pt x="25" y="1"/>
                      <a:pt x="25" y="1"/>
                    </a:cubicBezTo>
                    <a:cubicBezTo>
                      <a:pt x="25" y="7"/>
                      <a:pt x="25" y="7"/>
                      <a:pt x="25" y="7"/>
                    </a:cubicBezTo>
                    <a:cubicBezTo>
                      <a:pt x="40" y="7"/>
                      <a:pt x="40" y="7"/>
                      <a:pt x="40" y="7"/>
                    </a:cubicBezTo>
                    <a:cubicBezTo>
                      <a:pt x="40" y="0"/>
                      <a:pt x="40" y="0"/>
                      <a:pt x="40" y="0"/>
                    </a:cubicBezTo>
                    <a:cubicBezTo>
                      <a:pt x="35" y="0"/>
                      <a:pt x="35" y="0"/>
                      <a:pt x="35" y="0"/>
                    </a:cubicBezTo>
                    <a:close/>
                    <a:moveTo>
                      <a:pt x="25" y="81"/>
                    </a:moveTo>
                    <a:cubicBezTo>
                      <a:pt x="40" y="81"/>
                      <a:pt x="40" y="81"/>
                      <a:pt x="40" y="81"/>
                    </a:cubicBezTo>
                    <a:cubicBezTo>
                      <a:pt x="40" y="76"/>
                      <a:pt x="40" y="76"/>
                      <a:pt x="40" y="76"/>
                    </a:cubicBezTo>
                    <a:cubicBezTo>
                      <a:pt x="35" y="76"/>
                      <a:pt x="35" y="76"/>
                      <a:pt x="35" y="76"/>
                    </a:cubicBezTo>
                    <a:cubicBezTo>
                      <a:pt x="35" y="69"/>
                      <a:pt x="35" y="69"/>
                      <a:pt x="35" y="69"/>
                    </a:cubicBezTo>
                    <a:cubicBezTo>
                      <a:pt x="40" y="69"/>
                      <a:pt x="40" y="69"/>
                      <a:pt x="40" y="69"/>
                    </a:cubicBezTo>
                    <a:cubicBezTo>
                      <a:pt x="40" y="65"/>
                      <a:pt x="40" y="65"/>
                      <a:pt x="40" y="65"/>
                    </a:cubicBezTo>
                    <a:cubicBezTo>
                      <a:pt x="35" y="65"/>
                      <a:pt x="35" y="65"/>
                      <a:pt x="35" y="65"/>
                    </a:cubicBezTo>
                    <a:cubicBezTo>
                      <a:pt x="35" y="58"/>
                      <a:pt x="35" y="58"/>
                      <a:pt x="35" y="58"/>
                    </a:cubicBezTo>
                    <a:cubicBezTo>
                      <a:pt x="40" y="58"/>
                      <a:pt x="40" y="58"/>
                      <a:pt x="40" y="58"/>
                    </a:cubicBezTo>
                    <a:cubicBezTo>
                      <a:pt x="40" y="53"/>
                      <a:pt x="40" y="53"/>
                      <a:pt x="40" y="53"/>
                    </a:cubicBezTo>
                    <a:cubicBezTo>
                      <a:pt x="25" y="53"/>
                      <a:pt x="25" y="53"/>
                      <a:pt x="25" y="53"/>
                    </a:cubicBezTo>
                    <a:cubicBezTo>
                      <a:pt x="25" y="58"/>
                      <a:pt x="25" y="58"/>
                      <a:pt x="25" y="58"/>
                    </a:cubicBezTo>
                    <a:cubicBezTo>
                      <a:pt x="30" y="58"/>
                      <a:pt x="30" y="58"/>
                      <a:pt x="30" y="58"/>
                    </a:cubicBezTo>
                    <a:cubicBezTo>
                      <a:pt x="30" y="65"/>
                      <a:pt x="30" y="65"/>
                      <a:pt x="30" y="65"/>
                    </a:cubicBezTo>
                    <a:cubicBezTo>
                      <a:pt x="30" y="65"/>
                      <a:pt x="30" y="65"/>
                      <a:pt x="30" y="65"/>
                    </a:cubicBezTo>
                    <a:cubicBezTo>
                      <a:pt x="25" y="65"/>
                      <a:pt x="25" y="65"/>
                      <a:pt x="25" y="65"/>
                    </a:cubicBezTo>
                    <a:cubicBezTo>
                      <a:pt x="25" y="69"/>
                      <a:pt x="25" y="69"/>
                      <a:pt x="25" y="69"/>
                    </a:cubicBezTo>
                    <a:cubicBezTo>
                      <a:pt x="30" y="69"/>
                      <a:pt x="30" y="69"/>
                      <a:pt x="30" y="69"/>
                    </a:cubicBezTo>
                    <a:cubicBezTo>
                      <a:pt x="30" y="76"/>
                      <a:pt x="30" y="76"/>
                      <a:pt x="30" y="76"/>
                    </a:cubicBezTo>
                    <a:cubicBezTo>
                      <a:pt x="30" y="76"/>
                      <a:pt x="30" y="76"/>
                      <a:pt x="30" y="76"/>
                    </a:cubicBezTo>
                    <a:cubicBezTo>
                      <a:pt x="25" y="76"/>
                      <a:pt x="25" y="76"/>
                      <a:pt x="25" y="76"/>
                    </a:cubicBezTo>
                    <a:lnTo>
                      <a:pt x="25" y="81"/>
                    </a:lnTo>
                    <a:close/>
                    <a:moveTo>
                      <a:pt x="25" y="1"/>
                    </a:moveTo>
                    <a:cubicBezTo>
                      <a:pt x="10" y="1"/>
                      <a:pt x="10" y="1"/>
                      <a:pt x="10" y="1"/>
                    </a:cubicBezTo>
                    <a:cubicBezTo>
                      <a:pt x="10" y="7"/>
                      <a:pt x="10" y="7"/>
                      <a:pt x="10" y="7"/>
                    </a:cubicBezTo>
                    <a:cubicBezTo>
                      <a:pt x="25" y="7"/>
                      <a:pt x="25" y="7"/>
                      <a:pt x="25" y="7"/>
                    </a:cubicBezTo>
                    <a:cubicBezTo>
                      <a:pt x="25" y="1"/>
                      <a:pt x="25" y="1"/>
                      <a:pt x="25" y="1"/>
                    </a:cubicBezTo>
                    <a:close/>
                    <a:moveTo>
                      <a:pt x="10" y="81"/>
                    </a:moveTo>
                    <a:cubicBezTo>
                      <a:pt x="25" y="81"/>
                      <a:pt x="25" y="81"/>
                      <a:pt x="25" y="81"/>
                    </a:cubicBezTo>
                    <a:cubicBezTo>
                      <a:pt x="25" y="76"/>
                      <a:pt x="25" y="76"/>
                      <a:pt x="25" y="76"/>
                    </a:cubicBezTo>
                    <a:cubicBezTo>
                      <a:pt x="20" y="76"/>
                      <a:pt x="20" y="76"/>
                      <a:pt x="20" y="76"/>
                    </a:cubicBezTo>
                    <a:cubicBezTo>
                      <a:pt x="20" y="69"/>
                      <a:pt x="20" y="69"/>
                      <a:pt x="20" y="69"/>
                    </a:cubicBezTo>
                    <a:cubicBezTo>
                      <a:pt x="25" y="69"/>
                      <a:pt x="25" y="69"/>
                      <a:pt x="25" y="69"/>
                    </a:cubicBezTo>
                    <a:cubicBezTo>
                      <a:pt x="25" y="65"/>
                      <a:pt x="25" y="65"/>
                      <a:pt x="25" y="65"/>
                    </a:cubicBezTo>
                    <a:cubicBezTo>
                      <a:pt x="20" y="65"/>
                      <a:pt x="20" y="65"/>
                      <a:pt x="20" y="65"/>
                    </a:cubicBezTo>
                    <a:cubicBezTo>
                      <a:pt x="20" y="58"/>
                      <a:pt x="20" y="58"/>
                      <a:pt x="20" y="58"/>
                    </a:cubicBezTo>
                    <a:cubicBezTo>
                      <a:pt x="25" y="58"/>
                      <a:pt x="25" y="58"/>
                      <a:pt x="25" y="58"/>
                    </a:cubicBezTo>
                    <a:cubicBezTo>
                      <a:pt x="25" y="53"/>
                      <a:pt x="25" y="53"/>
                      <a:pt x="25" y="53"/>
                    </a:cubicBezTo>
                    <a:cubicBezTo>
                      <a:pt x="10" y="53"/>
                      <a:pt x="10" y="53"/>
                      <a:pt x="10" y="53"/>
                    </a:cubicBezTo>
                    <a:cubicBezTo>
                      <a:pt x="10" y="58"/>
                      <a:pt x="10" y="58"/>
                      <a:pt x="10" y="58"/>
                    </a:cubicBezTo>
                    <a:cubicBezTo>
                      <a:pt x="15" y="58"/>
                      <a:pt x="15" y="58"/>
                      <a:pt x="15" y="58"/>
                    </a:cubicBezTo>
                    <a:cubicBezTo>
                      <a:pt x="15" y="65"/>
                      <a:pt x="15" y="65"/>
                      <a:pt x="15" y="65"/>
                    </a:cubicBezTo>
                    <a:cubicBezTo>
                      <a:pt x="15" y="65"/>
                      <a:pt x="15" y="65"/>
                      <a:pt x="15" y="65"/>
                    </a:cubicBezTo>
                    <a:cubicBezTo>
                      <a:pt x="10" y="65"/>
                      <a:pt x="10" y="65"/>
                      <a:pt x="10" y="65"/>
                    </a:cubicBezTo>
                    <a:cubicBezTo>
                      <a:pt x="10" y="69"/>
                      <a:pt x="10" y="69"/>
                      <a:pt x="10" y="69"/>
                    </a:cubicBezTo>
                    <a:cubicBezTo>
                      <a:pt x="15" y="69"/>
                      <a:pt x="15" y="69"/>
                      <a:pt x="15" y="69"/>
                    </a:cubicBezTo>
                    <a:cubicBezTo>
                      <a:pt x="15" y="76"/>
                      <a:pt x="15" y="76"/>
                      <a:pt x="15" y="76"/>
                    </a:cubicBezTo>
                    <a:cubicBezTo>
                      <a:pt x="15" y="76"/>
                      <a:pt x="15" y="76"/>
                      <a:pt x="15" y="76"/>
                    </a:cubicBezTo>
                    <a:cubicBezTo>
                      <a:pt x="10" y="76"/>
                      <a:pt x="10" y="76"/>
                      <a:pt x="10" y="76"/>
                    </a:cubicBezTo>
                    <a:lnTo>
                      <a:pt x="10" y="81"/>
                    </a:lnTo>
                    <a:close/>
                    <a:moveTo>
                      <a:pt x="10" y="1"/>
                    </a:moveTo>
                    <a:cubicBezTo>
                      <a:pt x="0" y="1"/>
                      <a:pt x="0" y="1"/>
                      <a:pt x="0" y="1"/>
                    </a:cubicBezTo>
                    <a:cubicBezTo>
                      <a:pt x="0" y="70"/>
                      <a:pt x="0" y="70"/>
                      <a:pt x="0" y="70"/>
                    </a:cubicBezTo>
                    <a:cubicBezTo>
                      <a:pt x="0" y="74"/>
                      <a:pt x="1" y="78"/>
                      <a:pt x="1" y="81"/>
                    </a:cubicBezTo>
                    <a:cubicBezTo>
                      <a:pt x="10" y="81"/>
                      <a:pt x="10" y="81"/>
                      <a:pt x="10" y="81"/>
                    </a:cubicBezTo>
                    <a:cubicBezTo>
                      <a:pt x="10" y="76"/>
                      <a:pt x="10" y="76"/>
                      <a:pt x="10" y="76"/>
                    </a:cubicBezTo>
                    <a:cubicBezTo>
                      <a:pt x="5" y="76"/>
                      <a:pt x="5" y="76"/>
                      <a:pt x="5" y="76"/>
                    </a:cubicBezTo>
                    <a:cubicBezTo>
                      <a:pt x="5" y="69"/>
                      <a:pt x="5" y="69"/>
                      <a:pt x="5" y="69"/>
                    </a:cubicBezTo>
                    <a:cubicBezTo>
                      <a:pt x="10" y="69"/>
                      <a:pt x="10" y="69"/>
                      <a:pt x="10" y="69"/>
                    </a:cubicBezTo>
                    <a:cubicBezTo>
                      <a:pt x="10" y="65"/>
                      <a:pt x="10" y="65"/>
                      <a:pt x="10" y="65"/>
                    </a:cubicBezTo>
                    <a:cubicBezTo>
                      <a:pt x="5" y="65"/>
                      <a:pt x="5" y="65"/>
                      <a:pt x="5" y="65"/>
                    </a:cubicBezTo>
                    <a:cubicBezTo>
                      <a:pt x="5" y="58"/>
                      <a:pt x="5" y="58"/>
                      <a:pt x="5" y="58"/>
                    </a:cubicBezTo>
                    <a:cubicBezTo>
                      <a:pt x="10" y="58"/>
                      <a:pt x="10" y="58"/>
                      <a:pt x="10" y="58"/>
                    </a:cubicBezTo>
                    <a:cubicBezTo>
                      <a:pt x="10" y="53"/>
                      <a:pt x="10" y="53"/>
                      <a:pt x="10" y="53"/>
                    </a:cubicBezTo>
                    <a:cubicBezTo>
                      <a:pt x="5" y="53"/>
                      <a:pt x="5" y="53"/>
                      <a:pt x="5" y="53"/>
                    </a:cubicBezTo>
                    <a:cubicBezTo>
                      <a:pt x="5" y="7"/>
                      <a:pt x="5" y="7"/>
                      <a:pt x="5" y="7"/>
                    </a:cubicBezTo>
                    <a:cubicBezTo>
                      <a:pt x="10" y="7"/>
                      <a:pt x="10" y="7"/>
                      <a:pt x="10" y="7"/>
                    </a:cubicBezTo>
                    <a:lnTo>
                      <a:pt x="10" y="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8" name="Freeform: Shape 86">
                <a:extLst>
                  <a:ext uri="{FF2B5EF4-FFF2-40B4-BE49-F238E27FC236}">
                    <a16:creationId xmlns:a16="http://schemas.microsoft.com/office/drawing/2014/main" id="{EC3CB65D-4BE7-3DD9-7F41-C2C85C18503C}"/>
                  </a:ext>
                </a:extLst>
              </p:cNvPr>
              <p:cNvSpPr>
                <a:spLocks noGrp="1" noRot="1" noMove="1" noResize="1" noEditPoints="1" noAdjustHandles="1" noChangeArrowheads="1" noChangeShapeType="1"/>
              </p:cNvSpPr>
              <p:nvPr/>
            </p:nvSpPr>
            <p:spPr bwMode="auto">
              <a:xfrm>
                <a:off x="5205220" y="1330095"/>
                <a:ext cx="142148" cy="61271"/>
              </a:xfrm>
              <a:custGeom>
                <a:avLst/>
                <a:gdLst>
                  <a:gd name="T0" fmla="*/ 0 w 116"/>
                  <a:gd name="T1" fmla="*/ 28 h 50"/>
                  <a:gd name="T2" fmla="*/ 44 w 116"/>
                  <a:gd name="T3" fmla="*/ 50 h 50"/>
                  <a:gd name="T4" fmla="*/ 116 w 116"/>
                  <a:gd name="T5" fmla="*/ 50 h 50"/>
                  <a:gd name="T6" fmla="*/ 15 w 116"/>
                  <a:gd name="T7" fmla="*/ 0 h 50"/>
                  <a:gd name="T8" fmla="*/ 0 w 116"/>
                  <a:gd name="T9" fmla="*/ 28 h 50"/>
                </a:gdLst>
                <a:ahLst/>
                <a:cxnLst>
                  <a:cxn ang="0">
                    <a:pos x="T0" y="T1"/>
                  </a:cxn>
                  <a:cxn ang="0">
                    <a:pos x="T2" y="T3"/>
                  </a:cxn>
                  <a:cxn ang="0">
                    <a:pos x="T4" y="T5"/>
                  </a:cxn>
                  <a:cxn ang="0">
                    <a:pos x="T6" y="T7"/>
                  </a:cxn>
                  <a:cxn ang="0">
                    <a:pos x="T8" y="T9"/>
                  </a:cxn>
                </a:cxnLst>
                <a:rect l="0" t="0" r="r" b="b"/>
                <a:pathLst>
                  <a:path w="116" h="50">
                    <a:moveTo>
                      <a:pt x="0" y="28"/>
                    </a:moveTo>
                    <a:lnTo>
                      <a:pt x="44" y="50"/>
                    </a:lnTo>
                    <a:lnTo>
                      <a:pt x="116" y="50"/>
                    </a:lnTo>
                    <a:lnTo>
                      <a:pt x="15" y="0"/>
                    </a:lnTo>
                    <a:lnTo>
                      <a:pt x="0" y="28"/>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9" name="Freeform: Shape 87">
                <a:extLst>
                  <a:ext uri="{FF2B5EF4-FFF2-40B4-BE49-F238E27FC236}">
                    <a16:creationId xmlns:a16="http://schemas.microsoft.com/office/drawing/2014/main" id="{C5224D05-6846-2BAA-5C0C-1F2D59BF7F7F}"/>
                  </a:ext>
                </a:extLst>
              </p:cNvPr>
              <p:cNvSpPr>
                <a:spLocks noGrp="1" noRot="1" noMove="1" noResize="1" noEditPoints="1" noAdjustHandles="1" noChangeArrowheads="1" noChangeShapeType="1"/>
              </p:cNvSpPr>
              <p:nvPr/>
            </p:nvSpPr>
            <p:spPr bwMode="auto">
              <a:xfrm>
                <a:off x="5205220" y="1399944"/>
                <a:ext cx="349243" cy="176459"/>
              </a:xfrm>
              <a:custGeom>
                <a:avLst/>
                <a:gdLst>
                  <a:gd name="T0" fmla="*/ 56 w 79"/>
                  <a:gd name="T1" fmla="*/ 40 h 40"/>
                  <a:gd name="T2" fmla="*/ 64 w 79"/>
                  <a:gd name="T3" fmla="*/ 40 h 40"/>
                  <a:gd name="T4" fmla="*/ 64 w 79"/>
                  <a:gd name="T5" fmla="*/ 32 h 40"/>
                  <a:gd name="T6" fmla="*/ 79 w 79"/>
                  <a:gd name="T7" fmla="*/ 32 h 40"/>
                  <a:gd name="T8" fmla="*/ 79 w 79"/>
                  <a:gd name="T9" fmla="*/ 8 h 40"/>
                  <a:gd name="T10" fmla="*/ 64 w 79"/>
                  <a:gd name="T11" fmla="*/ 8 h 40"/>
                  <a:gd name="T12" fmla="*/ 64 w 79"/>
                  <a:gd name="T13" fmla="*/ 0 h 40"/>
                  <a:gd name="T14" fmla="*/ 37 w 79"/>
                  <a:gd name="T15" fmla="*/ 0 h 40"/>
                  <a:gd name="T16" fmla="*/ 17 w 79"/>
                  <a:gd name="T17" fmla="*/ 0 h 40"/>
                  <a:gd name="T18" fmla="*/ 0 w 79"/>
                  <a:gd name="T19" fmla="*/ 0 h 40"/>
                  <a:gd name="T20" fmla="*/ 0 w 79"/>
                  <a:gd name="T21" fmla="*/ 2 h 40"/>
                  <a:gd name="T22" fmla="*/ 24 w 79"/>
                  <a:gd name="T23" fmla="*/ 16 h 40"/>
                  <a:gd name="T24" fmla="*/ 48 w 79"/>
                  <a:gd name="T25" fmla="*/ 16 h 40"/>
                  <a:gd name="T26" fmla="*/ 48 w 79"/>
                  <a:gd name="T27" fmla="*/ 25 h 40"/>
                  <a:gd name="T28" fmla="*/ 36 w 79"/>
                  <a:gd name="T29" fmla="*/ 25 h 40"/>
                  <a:gd name="T30" fmla="*/ 56 w 79"/>
                  <a:gd name="T3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40">
                    <a:moveTo>
                      <a:pt x="56" y="40"/>
                    </a:moveTo>
                    <a:cubicBezTo>
                      <a:pt x="64" y="40"/>
                      <a:pt x="64" y="40"/>
                      <a:pt x="64" y="40"/>
                    </a:cubicBezTo>
                    <a:cubicBezTo>
                      <a:pt x="64" y="32"/>
                      <a:pt x="64" y="32"/>
                      <a:pt x="64" y="32"/>
                    </a:cubicBezTo>
                    <a:cubicBezTo>
                      <a:pt x="79" y="32"/>
                      <a:pt x="79" y="32"/>
                      <a:pt x="79" y="32"/>
                    </a:cubicBezTo>
                    <a:cubicBezTo>
                      <a:pt x="79" y="8"/>
                      <a:pt x="79" y="8"/>
                      <a:pt x="79" y="8"/>
                    </a:cubicBezTo>
                    <a:cubicBezTo>
                      <a:pt x="64" y="8"/>
                      <a:pt x="64" y="8"/>
                      <a:pt x="64" y="8"/>
                    </a:cubicBezTo>
                    <a:cubicBezTo>
                      <a:pt x="64" y="0"/>
                      <a:pt x="64" y="0"/>
                      <a:pt x="64" y="0"/>
                    </a:cubicBezTo>
                    <a:cubicBezTo>
                      <a:pt x="37" y="0"/>
                      <a:pt x="37" y="0"/>
                      <a:pt x="37" y="0"/>
                    </a:cubicBezTo>
                    <a:cubicBezTo>
                      <a:pt x="17" y="0"/>
                      <a:pt x="17" y="0"/>
                      <a:pt x="17" y="0"/>
                    </a:cubicBezTo>
                    <a:cubicBezTo>
                      <a:pt x="0" y="0"/>
                      <a:pt x="0" y="0"/>
                      <a:pt x="0" y="0"/>
                    </a:cubicBezTo>
                    <a:cubicBezTo>
                      <a:pt x="0" y="2"/>
                      <a:pt x="0" y="2"/>
                      <a:pt x="0" y="2"/>
                    </a:cubicBezTo>
                    <a:cubicBezTo>
                      <a:pt x="8" y="6"/>
                      <a:pt x="16" y="11"/>
                      <a:pt x="24" y="16"/>
                    </a:cubicBezTo>
                    <a:cubicBezTo>
                      <a:pt x="48" y="16"/>
                      <a:pt x="48" y="16"/>
                      <a:pt x="48" y="16"/>
                    </a:cubicBezTo>
                    <a:cubicBezTo>
                      <a:pt x="48" y="25"/>
                      <a:pt x="48" y="25"/>
                      <a:pt x="48" y="25"/>
                    </a:cubicBezTo>
                    <a:cubicBezTo>
                      <a:pt x="36" y="25"/>
                      <a:pt x="36" y="25"/>
                      <a:pt x="36" y="25"/>
                    </a:cubicBezTo>
                    <a:cubicBezTo>
                      <a:pt x="43" y="30"/>
                      <a:pt x="50" y="35"/>
                      <a:pt x="56" y="4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0" name="Freeform: Shape 88">
                <a:extLst>
                  <a:ext uri="{FF2B5EF4-FFF2-40B4-BE49-F238E27FC236}">
                    <a16:creationId xmlns:a16="http://schemas.microsoft.com/office/drawing/2014/main" id="{7B661752-03B0-2402-E293-794D1B8DA5D0}"/>
                  </a:ext>
                </a:extLst>
              </p:cNvPr>
              <p:cNvSpPr>
                <a:spLocks noGrp="1" noRot="1" noMove="1" noResize="1" noEditPoints="1" noAdjustHandles="1" noChangeArrowheads="1" noChangeShapeType="1"/>
              </p:cNvSpPr>
              <p:nvPr/>
            </p:nvSpPr>
            <p:spPr bwMode="auto">
              <a:xfrm>
                <a:off x="4304542" y="4067667"/>
                <a:ext cx="296550" cy="79652"/>
              </a:xfrm>
              <a:custGeom>
                <a:avLst/>
                <a:gdLst>
                  <a:gd name="T0" fmla="*/ 33 w 242"/>
                  <a:gd name="T1" fmla="*/ 65 h 65"/>
                  <a:gd name="T2" fmla="*/ 36 w 242"/>
                  <a:gd name="T3" fmla="*/ 65 h 65"/>
                  <a:gd name="T4" fmla="*/ 202 w 242"/>
                  <a:gd name="T5" fmla="*/ 65 h 65"/>
                  <a:gd name="T6" fmla="*/ 206 w 242"/>
                  <a:gd name="T7" fmla="*/ 65 h 65"/>
                  <a:gd name="T8" fmla="*/ 242 w 242"/>
                  <a:gd name="T9" fmla="*/ 0 h 65"/>
                  <a:gd name="T10" fmla="*/ 238 w 242"/>
                  <a:gd name="T11" fmla="*/ 0 h 65"/>
                  <a:gd name="T12" fmla="*/ 206 w 242"/>
                  <a:gd name="T13" fmla="*/ 0 h 65"/>
                  <a:gd name="T14" fmla="*/ 177 w 242"/>
                  <a:gd name="T15" fmla="*/ 0 h 65"/>
                  <a:gd name="T16" fmla="*/ 65 w 242"/>
                  <a:gd name="T17" fmla="*/ 0 h 65"/>
                  <a:gd name="T18" fmla="*/ 36 w 242"/>
                  <a:gd name="T19" fmla="*/ 0 h 65"/>
                  <a:gd name="T20" fmla="*/ 0 w 242"/>
                  <a:gd name="T21" fmla="*/ 0 h 65"/>
                  <a:gd name="T22" fmla="*/ 33 w 242"/>
                  <a:gd name="T2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2" h="65">
                    <a:moveTo>
                      <a:pt x="33" y="65"/>
                    </a:moveTo>
                    <a:lnTo>
                      <a:pt x="36" y="65"/>
                    </a:lnTo>
                    <a:lnTo>
                      <a:pt x="202" y="65"/>
                    </a:lnTo>
                    <a:lnTo>
                      <a:pt x="206" y="65"/>
                    </a:lnTo>
                    <a:lnTo>
                      <a:pt x="242" y="0"/>
                    </a:lnTo>
                    <a:lnTo>
                      <a:pt x="238" y="0"/>
                    </a:lnTo>
                    <a:lnTo>
                      <a:pt x="206" y="0"/>
                    </a:lnTo>
                    <a:lnTo>
                      <a:pt x="177" y="0"/>
                    </a:lnTo>
                    <a:lnTo>
                      <a:pt x="65" y="0"/>
                    </a:lnTo>
                    <a:lnTo>
                      <a:pt x="36" y="0"/>
                    </a:lnTo>
                    <a:lnTo>
                      <a:pt x="0" y="0"/>
                    </a:lnTo>
                    <a:lnTo>
                      <a:pt x="33" y="65"/>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1" name="Freeform: Shape 89">
                <a:extLst>
                  <a:ext uri="{FF2B5EF4-FFF2-40B4-BE49-F238E27FC236}">
                    <a16:creationId xmlns:a16="http://schemas.microsoft.com/office/drawing/2014/main" id="{8E933E30-890E-84D3-294E-F87D66B958F4}"/>
                  </a:ext>
                </a:extLst>
              </p:cNvPr>
              <p:cNvSpPr>
                <a:spLocks noGrp="1" noRot="1" noMove="1" noResize="1" noEditPoints="1" noAdjustHandles="1" noChangeArrowheads="1" noChangeShapeType="1"/>
              </p:cNvSpPr>
              <p:nvPr/>
            </p:nvSpPr>
            <p:spPr bwMode="auto">
              <a:xfrm>
                <a:off x="4300866" y="4086048"/>
                <a:ext cx="295324" cy="140922"/>
              </a:xfrm>
              <a:custGeom>
                <a:avLst/>
                <a:gdLst>
                  <a:gd name="T0" fmla="*/ 0 w 67"/>
                  <a:gd name="T1" fmla="*/ 32 h 32"/>
                  <a:gd name="T2" fmla="*/ 67 w 67"/>
                  <a:gd name="T3" fmla="*/ 32 h 32"/>
                  <a:gd name="T4" fmla="*/ 67 w 67"/>
                  <a:gd name="T5" fmla="*/ 0 h 32"/>
                  <a:gd name="T6" fmla="*/ 60 w 67"/>
                  <a:gd name="T7" fmla="*/ 15 h 32"/>
                  <a:gd name="T8" fmla="*/ 59 w 67"/>
                  <a:gd name="T9" fmla="*/ 16 h 32"/>
                  <a:gd name="T10" fmla="*/ 58 w 67"/>
                  <a:gd name="T11" fmla="*/ 16 h 32"/>
                  <a:gd name="T12" fmla="*/ 56 w 67"/>
                  <a:gd name="T13" fmla="*/ 16 h 32"/>
                  <a:gd name="T14" fmla="*/ 39 w 67"/>
                  <a:gd name="T15" fmla="*/ 16 h 32"/>
                  <a:gd name="T16" fmla="*/ 39 w 67"/>
                  <a:gd name="T17" fmla="*/ 17 h 32"/>
                  <a:gd name="T18" fmla="*/ 39 w 67"/>
                  <a:gd name="T19" fmla="*/ 20 h 32"/>
                  <a:gd name="T20" fmla="*/ 34 w 67"/>
                  <a:gd name="T21" fmla="*/ 22 h 32"/>
                  <a:gd name="T22" fmla="*/ 30 w 67"/>
                  <a:gd name="T23" fmla="*/ 20 h 32"/>
                  <a:gd name="T24" fmla="*/ 29 w 67"/>
                  <a:gd name="T25" fmla="*/ 17 h 32"/>
                  <a:gd name="T26" fmla="*/ 29 w 67"/>
                  <a:gd name="T27" fmla="*/ 16 h 32"/>
                  <a:gd name="T28" fmla="*/ 12 w 67"/>
                  <a:gd name="T29" fmla="*/ 16 h 32"/>
                  <a:gd name="T30" fmla="*/ 10 w 67"/>
                  <a:gd name="T31" fmla="*/ 16 h 32"/>
                  <a:gd name="T32" fmla="*/ 9 w 67"/>
                  <a:gd name="T33" fmla="*/ 16 h 32"/>
                  <a:gd name="T34" fmla="*/ 8 w 67"/>
                  <a:gd name="T35" fmla="*/ 15 h 32"/>
                  <a:gd name="T36" fmla="*/ 0 w 67"/>
                  <a:gd name="T37" fmla="*/ 1 h 32"/>
                  <a:gd name="T38" fmla="*/ 0 w 67"/>
                  <a:gd name="T3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32">
                    <a:moveTo>
                      <a:pt x="0" y="32"/>
                    </a:moveTo>
                    <a:cubicBezTo>
                      <a:pt x="67" y="32"/>
                      <a:pt x="67" y="32"/>
                      <a:pt x="67" y="32"/>
                    </a:cubicBezTo>
                    <a:cubicBezTo>
                      <a:pt x="67" y="0"/>
                      <a:pt x="67" y="0"/>
                      <a:pt x="67" y="0"/>
                    </a:cubicBezTo>
                    <a:cubicBezTo>
                      <a:pt x="60" y="15"/>
                      <a:pt x="60" y="15"/>
                      <a:pt x="60" y="15"/>
                    </a:cubicBezTo>
                    <a:cubicBezTo>
                      <a:pt x="59" y="16"/>
                      <a:pt x="59" y="16"/>
                      <a:pt x="59" y="16"/>
                    </a:cubicBezTo>
                    <a:cubicBezTo>
                      <a:pt x="58" y="16"/>
                      <a:pt x="58" y="16"/>
                      <a:pt x="58" y="16"/>
                    </a:cubicBezTo>
                    <a:cubicBezTo>
                      <a:pt x="56" y="16"/>
                      <a:pt x="56" y="16"/>
                      <a:pt x="56" y="16"/>
                    </a:cubicBezTo>
                    <a:cubicBezTo>
                      <a:pt x="39" y="16"/>
                      <a:pt x="39" y="16"/>
                      <a:pt x="39" y="16"/>
                    </a:cubicBezTo>
                    <a:cubicBezTo>
                      <a:pt x="39" y="16"/>
                      <a:pt x="39" y="17"/>
                      <a:pt x="39" y="17"/>
                    </a:cubicBezTo>
                    <a:cubicBezTo>
                      <a:pt x="39" y="18"/>
                      <a:pt x="39" y="19"/>
                      <a:pt x="39" y="20"/>
                    </a:cubicBezTo>
                    <a:cubicBezTo>
                      <a:pt x="38" y="21"/>
                      <a:pt x="36" y="22"/>
                      <a:pt x="34" y="22"/>
                    </a:cubicBezTo>
                    <a:cubicBezTo>
                      <a:pt x="32" y="22"/>
                      <a:pt x="31" y="21"/>
                      <a:pt x="30" y="20"/>
                    </a:cubicBezTo>
                    <a:cubicBezTo>
                      <a:pt x="29" y="19"/>
                      <a:pt x="29" y="18"/>
                      <a:pt x="29" y="17"/>
                    </a:cubicBezTo>
                    <a:cubicBezTo>
                      <a:pt x="29" y="17"/>
                      <a:pt x="29" y="16"/>
                      <a:pt x="29" y="16"/>
                    </a:cubicBezTo>
                    <a:cubicBezTo>
                      <a:pt x="12" y="16"/>
                      <a:pt x="12" y="16"/>
                      <a:pt x="12" y="16"/>
                    </a:cubicBezTo>
                    <a:cubicBezTo>
                      <a:pt x="10" y="16"/>
                      <a:pt x="10" y="16"/>
                      <a:pt x="10" y="16"/>
                    </a:cubicBezTo>
                    <a:cubicBezTo>
                      <a:pt x="9" y="16"/>
                      <a:pt x="9" y="16"/>
                      <a:pt x="9" y="16"/>
                    </a:cubicBezTo>
                    <a:cubicBezTo>
                      <a:pt x="8" y="15"/>
                      <a:pt x="8" y="15"/>
                      <a:pt x="8" y="15"/>
                    </a:cubicBezTo>
                    <a:cubicBezTo>
                      <a:pt x="0" y="1"/>
                      <a:pt x="0" y="1"/>
                      <a:pt x="0" y="1"/>
                    </a:cubicBezTo>
                    <a:lnTo>
                      <a:pt x="0" y="3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2" name="Freeform: Shape 90">
                <a:extLst>
                  <a:ext uri="{FF2B5EF4-FFF2-40B4-BE49-F238E27FC236}">
                    <a16:creationId xmlns:a16="http://schemas.microsoft.com/office/drawing/2014/main" id="{EFA2F623-7280-7137-34B5-A6B10F19B552}"/>
                  </a:ext>
                </a:extLst>
              </p:cNvPr>
              <p:cNvSpPr>
                <a:spLocks noGrp="1" noRot="1" noMove="1" noResize="1" noEditPoints="1" noAdjustHandles="1" noChangeArrowheads="1" noChangeShapeType="1"/>
              </p:cNvSpPr>
              <p:nvPr/>
            </p:nvSpPr>
            <p:spPr bwMode="auto">
              <a:xfrm>
                <a:off x="4348657" y="3962282"/>
                <a:ext cx="208320" cy="96808"/>
              </a:xfrm>
              <a:custGeom>
                <a:avLst/>
                <a:gdLst>
                  <a:gd name="T0" fmla="*/ 47 w 47"/>
                  <a:gd name="T1" fmla="*/ 22 h 22"/>
                  <a:gd name="T2" fmla="*/ 47 w 47"/>
                  <a:gd name="T3" fmla="*/ 10 h 22"/>
                  <a:gd name="T4" fmla="*/ 38 w 47"/>
                  <a:gd name="T5" fmla="*/ 0 h 22"/>
                  <a:gd name="T6" fmla="*/ 9 w 47"/>
                  <a:gd name="T7" fmla="*/ 0 h 22"/>
                  <a:gd name="T8" fmla="*/ 0 w 47"/>
                  <a:gd name="T9" fmla="*/ 10 h 22"/>
                  <a:gd name="T10" fmla="*/ 0 w 47"/>
                  <a:gd name="T11" fmla="*/ 22 h 22"/>
                  <a:gd name="T12" fmla="*/ 8 w 47"/>
                  <a:gd name="T13" fmla="*/ 22 h 22"/>
                  <a:gd name="T14" fmla="*/ 8 w 47"/>
                  <a:gd name="T15" fmla="*/ 10 h 22"/>
                  <a:gd name="T16" fmla="*/ 9 w 47"/>
                  <a:gd name="T17" fmla="*/ 8 h 22"/>
                  <a:gd name="T18" fmla="*/ 38 w 47"/>
                  <a:gd name="T19" fmla="*/ 8 h 22"/>
                  <a:gd name="T20" fmla="*/ 39 w 47"/>
                  <a:gd name="T21" fmla="*/ 10 h 22"/>
                  <a:gd name="T22" fmla="*/ 39 w 47"/>
                  <a:gd name="T23" fmla="*/ 22 h 22"/>
                  <a:gd name="T24" fmla="*/ 47 w 47"/>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22">
                    <a:moveTo>
                      <a:pt x="47" y="22"/>
                    </a:moveTo>
                    <a:cubicBezTo>
                      <a:pt x="47" y="10"/>
                      <a:pt x="47" y="10"/>
                      <a:pt x="47" y="10"/>
                    </a:cubicBezTo>
                    <a:cubicBezTo>
                      <a:pt x="47" y="5"/>
                      <a:pt x="43" y="0"/>
                      <a:pt x="38" y="0"/>
                    </a:cubicBezTo>
                    <a:cubicBezTo>
                      <a:pt x="9" y="0"/>
                      <a:pt x="9" y="0"/>
                      <a:pt x="9" y="0"/>
                    </a:cubicBezTo>
                    <a:cubicBezTo>
                      <a:pt x="4" y="0"/>
                      <a:pt x="0" y="5"/>
                      <a:pt x="0" y="10"/>
                    </a:cubicBezTo>
                    <a:cubicBezTo>
                      <a:pt x="0" y="22"/>
                      <a:pt x="0" y="22"/>
                      <a:pt x="0" y="22"/>
                    </a:cubicBezTo>
                    <a:cubicBezTo>
                      <a:pt x="8" y="22"/>
                      <a:pt x="8" y="22"/>
                      <a:pt x="8" y="22"/>
                    </a:cubicBezTo>
                    <a:cubicBezTo>
                      <a:pt x="8" y="10"/>
                      <a:pt x="8" y="10"/>
                      <a:pt x="8" y="10"/>
                    </a:cubicBezTo>
                    <a:cubicBezTo>
                      <a:pt x="8" y="9"/>
                      <a:pt x="8" y="8"/>
                      <a:pt x="9" y="8"/>
                    </a:cubicBezTo>
                    <a:cubicBezTo>
                      <a:pt x="38" y="8"/>
                      <a:pt x="38" y="8"/>
                      <a:pt x="38" y="8"/>
                    </a:cubicBezTo>
                    <a:cubicBezTo>
                      <a:pt x="38" y="8"/>
                      <a:pt x="39" y="9"/>
                      <a:pt x="39" y="10"/>
                    </a:cubicBezTo>
                    <a:cubicBezTo>
                      <a:pt x="39" y="22"/>
                      <a:pt x="39" y="22"/>
                      <a:pt x="39" y="22"/>
                    </a:cubicBezTo>
                    <a:lnTo>
                      <a:pt x="47" y="2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3" name="Freeform: Shape 91">
                <a:extLst>
                  <a:ext uri="{FF2B5EF4-FFF2-40B4-BE49-F238E27FC236}">
                    <a16:creationId xmlns:a16="http://schemas.microsoft.com/office/drawing/2014/main" id="{E7B5ECEC-F45A-04BE-46DA-59102EB024AA}"/>
                  </a:ext>
                </a:extLst>
              </p:cNvPr>
              <p:cNvSpPr>
                <a:spLocks noGrp="1" noRot="1" noMove="1" noResize="1" noEditPoints="1" noAdjustHandles="1" noChangeArrowheads="1" noChangeShapeType="1"/>
              </p:cNvSpPr>
              <p:nvPr/>
            </p:nvSpPr>
            <p:spPr bwMode="auto">
              <a:xfrm>
                <a:off x="3519053" y="1250443"/>
                <a:ext cx="308804" cy="308804"/>
              </a:xfrm>
              <a:custGeom>
                <a:avLst/>
                <a:gdLst>
                  <a:gd name="T0" fmla="*/ 35 w 70"/>
                  <a:gd name="T1" fmla="*/ 70 h 70"/>
                  <a:gd name="T2" fmla="*/ 46 w 70"/>
                  <a:gd name="T3" fmla="*/ 68 h 70"/>
                  <a:gd name="T4" fmla="*/ 63 w 70"/>
                  <a:gd name="T5" fmla="*/ 55 h 70"/>
                  <a:gd name="T6" fmla="*/ 70 w 70"/>
                  <a:gd name="T7" fmla="*/ 35 h 70"/>
                  <a:gd name="T8" fmla="*/ 35 w 70"/>
                  <a:gd name="T9" fmla="*/ 0 h 70"/>
                  <a:gd name="T10" fmla="*/ 35 w 70"/>
                  <a:gd name="T11" fmla="*/ 24 h 70"/>
                  <a:gd name="T12" fmla="*/ 45 w 70"/>
                  <a:gd name="T13" fmla="*/ 35 h 70"/>
                  <a:gd name="T14" fmla="*/ 35 w 70"/>
                  <a:gd name="T15" fmla="*/ 45 h 70"/>
                  <a:gd name="T16" fmla="*/ 35 w 70"/>
                  <a:gd name="T17" fmla="*/ 70 h 70"/>
                  <a:gd name="T18" fmla="*/ 35 w 70"/>
                  <a:gd name="T19" fmla="*/ 0 h 70"/>
                  <a:gd name="T20" fmla="*/ 0 w 70"/>
                  <a:gd name="T21" fmla="*/ 35 h 70"/>
                  <a:gd name="T22" fmla="*/ 35 w 70"/>
                  <a:gd name="T23" fmla="*/ 70 h 70"/>
                  <a:gd name="T24" fmla="*/ 35 w 70"/>
                  <a:gd name="T25" fmla="*/ 70 h 70"/>
                  <a:gd name="T26" fmla="*/ 35 w 70"/>
                  <a:gd name="T27" fmla="*/ 45 h 70"/>
                  <a:gd name="T28" fmla="*/ 35 w 70"/>
                  <a:gd name="T29" fmla="*/ 45 h 70"/>
                  <a:gd name="T30" fmla="*/ 35 w 70"/>
                  <a:gd name="T31" fmla="*/ 45 h 70"/>
                  <a:gd name="T32" fmla="*/ 25 w 70"/>
                  <a:gd name="T33" fmla="*/ 35 h 70"/>
                  <a:gd name="T34" fmla="*/ 35 w 70"/>
                  <a:gd name="T35" fmla="*/ 24 h 70"/>
                  <a:gd name="T36" fmla="*/ 35 w 70"/>
                  <a:gd name="T37" fmla="*/ 24 h 70"/>
                  <a:gd name="T38" fmla="*/ 35 w 70"/>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70">
                    <a:moveTo>
                      <a:pt x="35" y="70"/>
                    </a:moveTo>
                    <a:cubicBezTo>
                      <a:pt x="39" y="70"/>
                      <a:pt x="43" y="69"/>
                      <a:pt x="46" y="68"/>
                    </a:cubicBezTo>
                    <a:cubicBezTo>
                      <a:pt x="52" y="63"/>
                      <a:pt x="57" y="59"/>
                      <a:pt x="63" y="55"/>
                    </a:cubicBezTo>
                    <a:cubicBezTo>
                      <a:pt x="67" y="49"/>
                      <a:pt x="70" y="42"/>
                      <a:pt x="70" y="35"/>
                    </a:cubicBezTo>
                    <a:cubicBezTo>
                      <a:pt x="70" y="15"/>
                      <a:pt x="54" y="0"/>
                      <a:pt x="35" y="0"/>
                    </a:cubicBezTo>
                    <a:cubicBezTo>
                      <a:pt x="35" y="24"/>
                      <a:pt x="35" y="24"/>
                      <a:pt x="35" y="24"/>
                    </a:cubicBezTo>
                    <a:cubicBezTo>
                      <a:pt x="40" y="24"/>
                      <a:pt x="45" y="29"/>
                      <a:pt x="45" y="35"/>
                    </a:cubicBezTo>
                    <a:cubicBezTo>
                      <a:pt x="45" y="40"/>
                      <a:pt x="40" y="45"/>
                      <a:pt x="35" y="45"/>
                    </a:cubicBezTo>
                    <a:lnTo>
                      <a:pt x="35" y="70"/>
                    </a:lnTo>
                    <a:close/>
                    <a:moveTo>
                      <a:pt x="35" y="0"/>
                    </a:moveTo>
                    <a:cubicBezTo>
                      <a:pt x="15" y="0"/>
                      <a:pt x="0" y="15"/>
                      <a:pt x="0" y="35"/>
                    </a:cubicBezTo>
                    <a:cubicBezTo>
                      <a:pt x="0" y="54"/>
                      <a:pt x="15" y="70"/>
                      <a:pt x="35" y="70"/>
                    </a:cubicBezTo>
                    <a:cubicBezTo>
                      <a:pt x="35" y="70"/>
                      <a:pt x="35" y="70"/>
                      <a:pt x="35" y="70"/>
                    </a:cubicBezTo>
                    <a:cubicBezTo>
                      <a:pt x="35" y="45"/>
                      <a:pt x="35" y="45"/>
                      <a:pt x="35" y="45"/>
                    </a:cubicBezTo>
                    <a:cubicBezTo>
                      <a:pt x="35" y="45"/>
                      <a:pt x="35" y="45"/>
                      <a:pt x="35" y="45"/>
                    </a:cubicBezTo>
                    <a:cubicBezTo>
                      <a:pt x="35" y="45"/>
                      <a:pt x="35" y="45"/>
                      <a:pt x="35" y="45"/>
                    </a:cubicBezTo>
                    <a:cubicBezTo>
                      <a:pt x="29" y="45"/>
                      <a:pt x="25" y="40"/>
                      <a:pt x="25" y="35"/>
                    </a:cubicBezTo>
                    <a:cubicBezTo>
                      <a:pt x="25" y="29"/>
                      <a:pt x="29" y="24"/>
                      <a:pt x="35" y="24"/>
                    </a:cubicBezTo>
                    <a:cubicBezTo>
                      <a:pt x="35" y="24"/>
                      <a:pt x="35" y="24"/>
                      <a:pt x="35" y="24"/>
                    </a:cubicBezTo>
                    <a:cubicBezTo>
                      <a:pt x="35" y="0"/>
                      <a:pt x="35" y="0"/>
                      <a:pt x="35"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4" name="Freeform: Shape 92">
                <a:extLst>
                  <a:ext uri="{FF2B5EF4-FFF2-40B4-BE49-F238E27FC236}">
                    <a16:creationId xmlns:a16="http://schemas.microsoft.com/office/drawing/2014/main" id="{64856E2E-9642-C68D-057E-F5AA8C643599}"/>
                  </a:ext>
                </a:extLst>
              </p:cNvPr>
              <p:cNvSpPr>
                <a:spLocks noGrp="1" noRot="1" noMove="1" noResize="1" noEditPoints="1" noAdjustHandles="1" noChangeArrowheads="1" noChangeShapeType="1"/>
              </p:cNvSpPr>
              <p:nvPr/>
            </p:nvSpPr>
            <p:spPr bwMode="auto">
              <a:xfrm>
                <a:off x="3376905" y="1625420"/>
                <a:ext cx="257337" cy="216898"/>
              </a:xfrm>
              <a:custGeom>
                <a:avLst/>
                <a:gdLst>
                  <a:gd name="T0" fmla="*/ 15 w 58"/>
                  <a:gd name="T1" fmla="*/ 49 h 49"/>
                  <a:gd name="T2" fmla="*/ 17 w 58"/>
                  <a:gd name="T3" fmla="*/ 49 h 49"/>
                  <a:gd name="T4" fmla="*/ 21 w 58"/>
                  <a:gd name="T5" fmla="*/ 43 h 49"/>
                  <a:gd name="T6" fmla="*/ 15 w 58"/>
                  <a:gd name="T7" fmla="*/ 43 h 49"/>
                  <a:gd name="T8" fmla="*/ 15 w 58"/>
                  <a:gd name="T9" fmla="*/ 49 h 49"/>
                  <a:gd name="T10" fmla="*/ 15 w 58"/>
                  <a:gd name="T11" fmla="*/ 31 h 49"/>
                  <a:gd name="T12" fmla="*/ 19 w 58"/>
                  <a:gd name="T13" fmla="*/ 25 h 49"/>
                  <a:gd name="T14" fmla="*/ 27 w 58"/>
                  <a:gd name="T15" fmla="*/ 36 h 49"/>
                  <a:gd name="T16" fmla="*/ 35 w 58"/>
                  <a:gd name="T17" fmla="*/ 26 h 49"/>
                  <a:gd name="T18" fmla="*/ 41 w 58"/>
                  <a:gd name="T19" fmla="*/ 16 h 49"/>
                  <a:gd name="T20" fmla="*/ 41 w 58"/>
                  <a:gd name="T21" fmla="*/ 16 h 49"/>
                  <a:gd name="T22" fmla="*/ 42 w 58"/>
                  <a:gd name="T23" fmla="*/ 17 h 49"/>
                  <a:gd name="T24" fmla="*/ 58 w 58"/>
                  <a:gd name="T25" fmla="*/ 0 h 49"/>
                  <a:gd name="T26" fmla="*/ 15 w 58"/>
                  <a:gd name="T27" fmla="*/ 0 h 49"/>
                  <a:gd name="T28" fmla="*/ 15 w 58"/>
                  <a:gd name="T29" fmla="*/ 7 h 49"/>
                  <a:gd name="T30" fmla="*/ 20 w 58"/>
                  <a:gd name="T31" fmla="*/ 12 h 49"/>
                  <a:gd name="T32" fmla="*/ 15 w 58"/>
                  <a:gd name="T33" fmla="*/ 17 h 49"/>
                  <a:gd name="T34" fmla="*/ 15 w 58"/>
                  <a:gd name="T35" fmla="*/ 31 h 49"/>
                  <a:gd name="T36" fmla="*/ 0 w 58"/>
                  <a:gd name="T37" fmla="*/ 49 h 49"/>
                  <a:gd name="T38" fmla="*/ 15 w 58"/>
                  <a:gd name="T39" fmla="*/ 49 h 49"/>
                  <a:gd name="T40" fmla="*/ 15 w 58"/>
                  <a:gd name="T41" fmla="*/ 43 h 49"/>
                  <a:gd name="T42" fmla="*/ 5 w 58"/>
                  <a:gd name="T43" fmla="*/ 43 h 49"/>
                  <a:gd name="T44" fmla="*/ 5 w 58"/>
                  <a:gd name="T45" fmla="*/ 43 h 49"/>
                  <a:gd name="T46" fmla="*/ 15 w 58"/>
                  <a:gd name="T47" fmla="*/ 31 h 49"/>
                  <a:gd name="T48" fmla="*/ 15 w 58"/>
                  <a:gd name="T49" fmla="*/ 17 h 49"/>
                  <a:gd name="T50" fmla="*/ 15 w 58"/>
                  <a:gd name="T51" fmla="*/ 17 h 49"/>
                  <a:gd name="T52" fmla="*/ 9 w 58"/>
                  <a:gd name="T53" fmla="*/ 12 h 49"/>
                  <a:gd name="T54" fmla="*/ 15 w 58"/>
                  <a:gd name="T55" fmla="*/ 7 h 49"/>
                  <a:gd name="T56" fmla="*/ 15 w 58"/>
                  <a:gd name="T57" fmla="*/ 7 h 49"/>
                  <a:gd name="T58" fmla="*/ 15 w 58"/>
                  <a:gd name="T59" fmla="*/ 7 h 49"/>
                  <a:gd name="T60" fmla="*/ 15 w 58"/>
                  <a:gd name="T61" fmla="*/ 0 h 49"/>
                  <a:gd name="T62" fmla="*/ 0 w 58"/>
                  <a:gd name="T63" fmla="*/ 0 h 49"/>
                  <a:gd name="T64" fmla="*/ 0 w 58"/>
                  <a:gd name="T6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49">
                    <a:moveTo>
                      <a:pt x="15" y="49"/>
                    </a:moveTo>
                    <a:cubicBezTo>
                      <a:pt x="17" y="49"/>
                      <a:pt x="17" y="49"/>
                      <a:pt x="17" y="49"/>
                    </a:cubicBezTo>
                    <a:cubicBezTo>
                      <a:pt x="18" y="47"/>
                      <a:pt x="20" y="45"/>
                      <a:pt x="21" y="43"/>
                    </a:cubicBezTo>
                    <a:cubicBezTo>
                      <a:pt x="15" y="43"/>
                      <a:pt x="15" y="43"/>
                      <a:pt x="15" y="43"/>
                    </a:cubicBezTo>
                    <a:cubicBezTo>
                      <a:pt x="15" y="49"/>
                      <a:pt x="15" y="49"/>
                      <a:pt x="15" y="49"/>
                    </a:cubicBezTo>
                    <a:close/>
                    <a:moveTo>
                      <a:pt x="15" y="31"/>
                    </a:moveTo>
                    <a:cubicBezTo>
                      <a:pt x="19" y="25"/>
                      <a:pt x="19" y="25"/>
                      <a:pt x="19" y="25"/>
                    </a:cubicBezTo>
                    <a:cubicBezTo>
                      <a:pt x="27" y="36"/>
                      <a:pt x="27" y="36"/>
                      <a:pt x="27" y="36"/>
                    </a:cubicBezTo>
                    <a:cubicBezTo>
                      <a:pt x="29" y="32"/>
                      <a:pt x="32" y="29"/>
                      <a:pt x="35" y="26"/>
                    </a:cubicBezTo>
                    <a:cubicBezTo>
                      <a:pt x="41" y="16"/>
                      <a:pt x="41" y="16"/>
                      <a:pt x="41" y="16"/>
                    </a:cubicBezTo>
                    <a:cubicBezTo>
                      <a:pt x="41" y="16"/>
                      <a:pt x="41" y="16"/>
                      <a:pt x="41" y="16"/>
                    </a:cubicBezTo>
                    <a:cubicBezTo>
                      <a:pt x="42" y="17"/>
                      <a:pt x="42" y="17"/>
                      <a:pt x="42" y="17"/>
                    </a:cubicBezTo>
                    <a:cubicBezTo>
                      <a:pt x="47" y="11"/>
                      <a:pt x="53" y="6"/>
                      <a:pt x="58" y="0"/>
                    </a:cubicBezTo>
                    <a:cubicBezTo>
                      <a:pt x="15" y="0"/>
                      <a:pt x="15" y="0"/>
                      <a:pt x="15" y="0"/>
                    </a:cubicBezTo>
                    <a:cubicBezTo>
                      <a:pt x="15" y="7"/>
                      <a:pt x="15" y="7"/>
                      <a:pt x="15" y="7"/>
                    </a:cubicBezTo>
                    <a:cubicBezTo>
                      <a:pt x="18" y="7"/>
                      <a:pt x="20" y="9"/>
                      <a:pt x="20" y="12"/>
                    </a:cubicBezTo>
                    <a:cubicBezTo>
                      <a:pt x="20" y="15"/>
                      <a:pt x="18" y="17"/>
                      <a:pt x="15" y="17"/>
                    </a:cubicBezTo>
                    <a:lnTo>
                      <a:pt x="15" y="31"/>
                    </a:lnTo>
                    <a:close/>
                    <a:moveTo>
                      <a:pt x="0" y="49"/>
                    </a:moveTo>
                    <a:cubicBezTo>
                      <a:pt x="15" y="49"/>
                      <a:pt x="15" y="49"/>
                      <a:pt x="15" y="49"/>
                    </a:cubicBezTo>
                    <a:cubicBezTo>
                      <a:pt x="15" y="43"/>
                      <a:pt x="15" y="43"/>
                      <a:pt x="15" y="43"/>
                    </a:cubicBezTo>
                    <a:cubicBezTo>
                      <a:pt x="5" y="43"/>
                      <a:pt x="5" y="43"/>
                      <a:pt x="5" y="43"/>
                    </a:cubicBezTo>
                    <a:cubicBezTo>
                      <a:pt x="5" y="43"/>
                      <a:pt x="5" y="43"/>
                      <a:pt x="5" y="43"/>
                    </a:cubicBezTo>
                    <a:cubicBezTo>
                      <a:pt x="15" y="31"/>
                      <a:pt x="15" y="31"/>
                      <a:pt x="15" y="31"/>
                    </a:cubicBezTo>
                    <a:cubicBezTo>
                      <a:pt x="15" y="17"/>
                      <a:pt x="15" y="17"/>
                      <a:pt x="15" y="17"/>
                    </a:cubicBezTo>
                    <a:cubicBezTo>
                      <a:pt x="15" y="17"/>
                      <a:pt x="15" y="17"/>
                      <a:pt x="15" y="17"/>
                    </a:cubicBezTo>
                    <a:cubicBezTo>
                      <a:pt x="12" y="17"/>
                      <a:pt x="9" y="15"/>
                      <a:pt x="9" y="12"/>
                    </a:cubicBezTo>
                    <a:cubicBezTo>
                      <a:pt x="9" y="9"/>
                      <a:pt x="12" y="7"/>
                      <a:pt x="15" y="7"/>
                    </a:cubicBezTo>
                    <a:cubicBezTo>
                      <a:pt x="15" y="7"/>
                      <a:pt x="15" y="7"/>
                      <a:pt x="15" y="7"/>
                    </a:cubicBezTo>
                    <a:cubicBezTo>
                      <a:pt x="15" y="7"/>
                      <a:pt x="15" y="7"/>
                      <a:pt x="15" y="7"/>
                    </a:cubicBezTo>
                    <a:cubicBezTo>
                      <a:pt x="15" y="0"/>
                      <a:pt x="15" y="0"/>
                      <a:pt x="15" y="0"/>
                    </a:cubicBezTo>
                    <a:cubicBezTo>
                      <a:pt x="0" y="0"/>
                      <a:pt x="0" y="0"/>
                      <a:pt x="0" y="0"/>
                    </a:cubicBezTo>
                    <a:lnTo>
                      <a:pt x="0" y="49"/>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5" name="Freeform: Shape 93">
                <a:extLst>
                  <a:ext uri="{FF2B5EF4-FFF2-40B4-BE49-F238E27FC236}">
                    <a16:creationId xmlns:a16="http://schemas.microsoft.com/office/drawing/2014/main" id="{66E19DFF-7A4F-CF57-3112-2CFC8F6BF53A}"/>
                  </a:ext>
                </a:extLst>
              </p:cNvPr>
              <p:cNvSpPr>
                <a:spLocks noGrp="1" noRot="1" noMove="1" noResize="1" noEditPoints="1" noAdjustHandles="1" noChangeArrowheads="1" noChangeShapeType="1"/>
              </p:cNvSpPr>
              <p:nvPr/>
            </p:nvSpPr>
            <p:spPr bwMode="auto">
              <a:xfrm>
                <a:off x="3946722" y="1143832"/>
                <a:ext cx="164205" cy="234054"/>
              </a:xfrm>
              <a:custGeom>
                <a:avLst/>
                <a:gdLst>
                  <a:gd name="T0" fmla="*/ 37 w 37"/>
                  <a:gd name="T1" fmla="*/ 35 h 53"/>
                  <a:gd name="T2" fmla="*/ 37 w 37"/>
                  <a:gd name="T3" fmla="*/ 0 h 53"/>
                  <a:gd name="T4" fmla="*/ 19 w 37"/>
                  <a:gd name="T5" fmla="*/ 0 h 53"/>
                  <a:gd name="T6" fmla="*/ 0 w 37"/>
                  <a:gd name="T7" fmla="*/ 49 h 53"/>
                  <a:gd name="T8" fmla="*/ 10 w 37"/>
                  <a:gd name="T9" fmla="*/ 53 h 53"/>
                  <a:gd name="T10" fmla="*/ 34 w 37"/>
                  <a:gd name="T11" fmla="*/ 43 h 53"/>
                  <a:gd name="T12" fmla="*/ 37 w 37"/>
                  <a:gd name="T13" fmla="*/ 35 h 53"/>
                </a:gdLst>
                <a:ahLst/>
                <a:cxnLst>
                  <a:cxn ang="0">
                    <a:pos x="T0" y="T1"/>
                  </a:cxn>
                  <a:cxn ang="0">
                    <a:pos x="T2" y="T3"/>
                  </a:cxn>
                  <a:cxn ang="0">
                    <a:pos x="T4" y="T5"/>
                  </a:cxn>
                  <a:cxn ang="0">
                    <a:pos x="T6" y="T7"/>
                  </a:cxn>
                  <a:cxn ang="0">
                    <a:pos x="T8" y="T9"/>
                  </a:cxn>
                  <a:cxn ang="0">
                    <a:pos x="T10" y="T11"/>
                  </a:cxn>
                  <a:cxn ang="0">
                    <a:pos x="T12" y="T13"/>
                  </a:cxn>
                </a:cxnLst>
                <a:rect l="0" t="0" r="r" b="b"/>
                <a:pathLst>
                  <a:path w="37" h="53">
                    <a:moveTo>
                      <a:pt x="37" y="35"/>
                    </a:moveTo>
                    <a:cubicBezTo>
                      <a:pt x="37" y="0"/>
                      <a:pt x="37" y="0"/>
                      <a:pt x="37" y="0"/>
                    </a:cubicBezTo>
                    <a:cubicBezTo>
                      <a:pt x="19" y="0"/>
                      <a:pt x="19" y="0"/>
                      <a:pt x="19" y="0"/>
                    </a:cubicBezTo>
                    <a:cubicBezTo>
                      <a:pt x="0" y="49"/>
                      <a:pt x="0" y="49"/>
                      <a:pt x="0" y="49"/>
                    </a:cubicBezTo>
                    <a:cubicBezTo>
                      <a:pt x="10" y="53"/>
                      <a:pt x="10" y="53"/>
                      <a:pt x="10" y="53"/>
                    </a:cubicBezTo>
                    <a:cubicBezTo>
                      <a:pt x="18" y="50"/>
                      <a:pt x="26" y="46"/>
                      <a:pt x="34" y="43"/>
                    </a:cubicBezTo>
                    <a:lnTo>
                      <a:pt x="37" y="35"/>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6" name="Freeform: Shape 94">
                <a:extLst>
                  <a:ext uri="{FF2B5EF4-FFF2-40B4-BE49-F238E27FC236}">
                    <a16:creationId xmlns:a16="http://schemas.microsoft.com/office/drawing/2014/main" id="{CB756382-D495-16A7-E148-3DBE9D21152B}"/>
                  </a:ext>
                </a:extLst>
              </p:cNvPr>
              <p:cNvSpPr>
                <a:spLocks noGrp="1" noRot="1" noMove="1" noResize="1" noEditPoints="1" noAdjustHandles="1" noChangeArrowheads="1" noChangeShapeType="1"/>
              </p:cNvSpPr>
              <p:nvPr/>
            </p:nvSpPr>
            <p:spPr bwMode="auto">
              <a:xfrm>
                <a:off x="4124407" y="1143832"/>
                <a:ext cx="30635" cy="84553"/>
              </a:xfrm>
              <a:custGeom>
                <a:avLst/>
                <a:gdLst>
                  <a:gd name="T0" fmla="*/ 0 w 7"/>
                  <a:gd name="T1" fmla="*/ 19 h 19"/>
                  <a:gd name="T2" fmla="*/ 6 w 7"/>
                  <a:gd name="T3" fmla="*/ 0 h 19"/>
                  <a:gd name="T4" fmla="*/ 7 w 7"/>
                  <a:gd name="T5" fmla="*/ 0 h 19"/>
                  <a:gd name="T6" fmla="*/ 0 w 7"/>
                  <a:gd name="T7" fmla="*/ 0 h 19"/>
                  <a:gd name="T8" fmla="*/ 0 w 7"/>
                  <a:gd name="T9" fmla="*/ 19 h 19"/>
                </a:gdLst>
                <a:ahLst/>
                <a:cxnLst>
                  <a:cxn ang="0">
                    <a:pos x="T0" y="T1"/>
                  </a:cxn>
                  <a:cxn ang="0">
                    <a:pos x="T2" y="T3"/>
                  </a:cxn>
                  <a:cxn ang="0">
                    <a:pos x="T4" y="T5"/>
                  </a:cxn>
                  <a:cxn ang="0">
                    <a:pos x="T6" y="T7"/>
                  </a:cxn>
                  <a:cxn ang="0">
                    <a:pos x="T8" y="T9"/>
                  </a:cxn>
                </a:cxnLst>
                <a:rect l="0" t="0" r="r" b="b"/>
                <a:pathLst>
                  <a:path w="7" h="19">
                    <a:moveTo>
                      <a:pt x="0" y="19"/>
                    </a:moveTo>
                    <a:cubicBezTo>
                      <a:pt x="6" y="15"/>
                      <a:pt x="6" y="7"/>
                      <a:pt x="6" y="0"/>
                    </a:cubicBezTo>
                    <a:cubicBezTo>
                      <a:pt x="6" y="0"/>
                      <a:pt x="6" y="0"/>
                      <a:pt x="7" y="0"/>
                    </a:cubicBezTo>
                    <a:cubicBezTo>
                      <a:pt x="0" y="0"/>
                      <a:pt x="0" y="0"/>
                      <a:pt x="0" y="0"/>
                    </a:cubicBezTo>
                    <a:lnTo>
                      <a:pt x="0" y="19"/>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7" name="Freeform: Shape 95">
                <a:extLst>
                  <a:ext uri="{FF2B5EF4-FFF2-40B4-BE49-F238E27FC236}">
                    <a16:creationId xmlns:a16="http://schemas.microsoft.com/office/drawing/2014/main" id="{EB2ABF7B-41F9-60AD-D067-E1BEA06878F1}"/>
                  </a:ext>
                </a:extLst>
              </p:cNvPr>
              <p:cNvSpPr>
                <a:spLocks noGrp="1" noRot="1" noMove="1" noResize="1" noEditPoints="1" noAdjustHandles="1" noChangeArrowheads="1" noChangeShapeType="1"/>
              </p:cNvSpPr>
              <p:nvPr/>
            </p:nvSpPr>
            <p:spPr bwMode="auto">
              <a:xfrm>
                <a:off x="4124407" y="1143832"/>
                <a:ext cx="136021" cy="181361"/>
              </a:xfrm>
              <a:custGeom>
                <a:avLst/>
                <a:gdLst>
                  <a:gd name="T0" fmla="*/ 9 w 31"/>
                  <a:gd name="T1" fmla="*/ 0 h 41"/>
                  <a:gd name="T2" fmla="*/ 9 w 31"/>
                  <a:gd name="T3" fmla="*/ 0 h 41"/>
                  <a:gd name="T4" fmla="*/ 0 w 31"/>
                  <a:gd name="T5" fmla="*/ 21 h 41"/>
                  <a:gd name="T6" fmla="*/ 0 w 31"/>
                  <a:gd name="T7" fmla="*/ 35 h 41"/>
                  <a:gd name="T8" fmla="*/ 2 w 31"/>
                  <a:gd name="T9" fmla="*/ 41 h 41"/>
                  <a:gd name="T10" fmla="*/ 31 w 31"/>
                  <a:gd name="T11" fmla="*/ 32 h 41"/>
                  <a:gd name="T12" fmla="*/ 18 w 31"/>
                  <a:gd name="T13" fmla="*/ 0 h 41"/>
                  <a:gd name="T14" fmla="*/ 9 w 31"/>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41">
                    <a:moveTo>
                      <a:pt x="9" y="0"/>
                    </a:moveTo>
                    <a:cubicBezTo>
                      <a:pt x="9" y="0"/>
                      <a:pt x="9" y="0"/>
                      <a:pt x="9" y="0"/>
                    </a:cubicBezTo>
                    <a:cubicBezTo>
                      <a:pt x="9" y="8"/>
                      <a:pt x="8" y="18"/>
                      <a:pt x="0" y="21"/>
                    </a:cubicBezTo>
                    <a:cubicBezTo>
                      <a:pt x="0" y="35"/>
                      <a:pt x="0" y="35"/>
                      <a:pt x="0" y="35"/>
                    </a:cubicBezTo>
                    <a:cubicBezTo>
                      <a:pt x="2" y="41"/>
                      <a:pt x="2" y="41"/>
                      <a:pt x="2" y="41"/>
                    </a:cubicBezTo>
                    <a:cubicBezTo>
                      <a:pt x="11" y="37"/>
                      <a:pt x="21" y="35"/>
                      <a:pt x="31" y="32"/>
                    </a:cubicBezTo>
                    <a:cubicBezTo>
                      <a:pt x="18" y="0"/>
                      <a:pt x="18" y="0"/>
                      <a:pt x="18" y="0"/>
                    </a:cubicBezTo>
                    <a:lnTo>
                      <a:pt x="9"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8" name="Freeform: Shape 96">
                <a:extLst>
                  <a:ext uri="{FF2B5EF4-FFF2-40B4-BE49-F238E27FC236}">
                    <a16:creationId xmlns:a16="http://schemas.microsoft.com/office/drawing/2014/main" id="{3D640D70-4321-88B8-3D2C-42554F167259}"/>
                  </a:ext>
                </a:extLst>
              </p:cNvPr>
              <p:cNvSpPr>
                <a:spLocks noGrp="1" noRot="1" noMove="1" noResize="1" noEditPoints="1" noAdjustHandles="1" noChangeArrowheads="1" noChangeShapeType="1"/>
              </p:cNvSpPr>
              <p:nvPr/>
            </p:nvSpPr>
            <p:spPr bwMode="auto">
              <a:xfrm>
                <a:off x="4031275" y="1113197"/>
                <a:ext cx="171558" cy="22057"/>
              </a:xfrm>
              <a:custGeom>
                <a:avLst/>
                <a:gdLst>
                  <a:gd name="T0" fmla="*/ 140 w 140"/>
                  <a:gd name="T1" fmla="*/ 0 h 18"/>
                  <a:gd name="T2" fmla="*/ 0 w 140"/>
                  <a:gd name="T3" fmla="*/ 0 h 18"/>
                  <a:gd name="T4" fmla="*/ 0 w 140"/>
                  <a:gd name="T5" fmla="*/ 18 h 18"/>
                  <a:gd name="T6" fmla="*/ 65 w 140"/>
                  <a:gd name="T7" fmla="*/ 18 h 18"/>
                  <a:gd name="T8" fmla="*/ 76 w 140"/>
                  <a:gd name="T9" fmla="*/ 18 h 18"/>
                  <a:gd name="T10" fmla="*/ 140 w 140"/>
                  <a:gd name="T11" fmla="*/ 18 h 18"/>
                  <a:gd name="T12" fmla="*/ 140 w 14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40" h="18">
                    <a:moveTo>
                      <a:pt x="140" y="0"/>
                    </a:moveTo>
                    <a:lnTo>
                      <a:pt x="0" y="0"/>
                    </a:lnTo>
                    <a:lnTo>
                      <a:pt x="0" y="18"/>
                    </a:lnTo>
                    <a:lnTo>
                      <a:pt x="65" y="18"/>
                    </a:lnTo>
                    <a:lnTo>
                      <a:pt x="76" y="18"/>
                    </a:lnTo>
                    <a:lnTo>
                      <a:pt x="140" y="18"/>
                    </a:lnTo>
                    <a:lnTo>
                      <a:pt x="140"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9" name="Freeform: Shape 97">
                <a:extLst>
                  <a:ext uri="{FF2B5EF4-FFF2-40B4-BE49-F238E27FC236}">
                    <a16:creationId xmlns:a16="http://schemas.microsoft.com/office/drawing/2014/main" id="{53D9726E-115C-577D-398F-93D9D8DD5EE4}"/>
                  </a:ext>
                </a:extLst>
              </p:cNvPr>
              <p:cNvSpPr>
                <a:spLocks noGrp="1" noRot="1" noMove="1" noResize="1" noEditPoints="1" noAdjustHandles="1" noChangeArrowheads="1" noChangeShapeType="1"/>
              </p:cNvSpPr>
              <p:nvPr/>
            </p:nvSpPr>
            <p:spPr bwMode="auto">
              <a:xfrm>
                <a:off x="3351171" y="3599560"/>
                <a:ext cx="247533" cy="145824"/>
              </a:xfrm>
              <a:custGeom>
                <a:avLst/>
                <a:gdLst>
                  <a:gd name="T0" fmla="*/ 32 w 56"/>
                  <a:gd name="T1" fmla="*/ 0 h 33"/>
                  <a:gd name="T2" fmla="*/ 32 w 56"/>
                  <a:gd name="T3" fmla="*/ 6 h 33"/>
                  <a:gd name="T4" fmla="*/ 0 w 56"/>
                  <a:gd name="T5" fmla="*/ 33 h 33"/>
                  <a:gd name="T6" fmla="*/ 32 w 56"/>
                  <a:gd name="T7" fmla="*/ 27 h 33"/>
                  <a:gd name="T8" fmla="*/ 32 w 56"/>
                  <a:gd name="T9" fmla="*/ 32 h 33"/>
                  <a:gd name="T10" fmla="*/ 56 w 56"/>
                  <a:gd name="T11" fmla="*/ 16 h 33"/>
                  <a:gd name="T12" fmla="*/ 32 w 56"/>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56" h="33">
                    <a:moveTo>
                      <a:pt x="32" y="0"/>
                    </a:moveTo>
                    <a:cubicBezTo>
                      <a:pt x="32" y="6"/>
                      <a:pt x="32" y="6"/>
                      <a:pt x="32" y="6"/>
                    </a:cubicBezTo>
                    <a:cubicBezTo>
                      <a:pt x="4" y="6"/>
                      <a:pt x="0" y="33"/>
                      <a:pt x="0" y="33"/>
                    </a:cubicBezTo>
                    <a:cubicBezTo>
                      <a:pt x="0" y="33"/>
                      <a:pt x="9" y="27"/>
                      <a:pt x="32" y="27"/>
                    </a:cubicBezTo>
                    <a:cubicBezTo>
                      <a:pt x="32" y="32"/>
                      <a:pt x="32" y="32"/>
                      <a:pt x="32" y="32"/>
                    </a:cubicBezTo>
                    <a:cubicBezTo>
                      <a:pt x="56" y="16"/>
                      <a:pt x="56" y="16"/>
                      <a:pt x="56" y="16"/>
                    </a:cubicBezTo>
                    <a:lnTo>
                      <a:pt x="32"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0" name="Freeform: Shape 98">
                <a:extLst>
                  <a:ext uri="{FF2B5EF4-FFF2-40B4-BE49-F238E27FC236}">
                    <a16:creationId xmlns:a16="http://schemas.microsoft.com/office/drawing/2014/main" id="{A01DF0CF-E7C8-E52F-D868-FB3227D915D9}"/>
                  </a:ext>
                </a:extLst>
              </p:cNvPr>
              <p:cNvSpPr>
                <a:spLocks noGrp="1" noRot="1" noMove="1" noResize="1" noEditPoints="1" noAdjustHandles="1" noChangeArrowheads="1" noChangeShapeType="1"/>
              </p:cNvSpPr>
              <p:nvPr/>
            </p:nvSpPr>
            <p:spPr bwMode="auto">
              <a:xfrm>
                <a:off x="3329114" y="3728228"/>
                <a:ext cx="242632" cy="145824"/>
              </a:xfrm>
              <a:custGeom>
                <a:avLst/>
                <a:gdLst>
                  <a:gd name="T0" fmla="*/ 24 w 55"/>
                  <a:gd name="T1" fmla="*/ 33 h 33"/>
                  <a:gd name="T2" fmla="*/ 24 w 55"/>
                  <a:gd name="T3" fmla="*/ 28 h 33"/>
                  <a:gd name="T4" fmla="*/ 55 w 55"/>
                  <a:gd name="T5" fmla="*/ 0 h 33"/>
                  <a:gd name="T6" fmla="*/ 24 w 55"/>
                  <a:gd name="T7" fmla="*/ 7 h 33"/>
                  <a:gd name="T8" fmla="*/ 24 w 55"/>
                  <a:gd name="T9" fmla="*/ 1 h 33"/>
                  <a:gd name="T10" fmla="*/ 0 w 55"/>
                  <a:gd name="T11" fmla="*/ 17 h 33"/>
                  <a:gd name="T12" fmla="*/ 24 w 55"/>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55" h="33">
                    <a:moveTo>
                      <a:pt x="24" y="33"/>
                    </a:moveTo>
                    <a:cubicBezTo>
                      <a:pt x="24" y="28"/>
                      <a:pt x="24" y="28"/>
                      <a:pt x="24" y="28"/>
                    </a:cubicBezTo>
                    <a:cubicBezTo>
                      <a:pt x="52" y="28"/>
                      <a:pt x="55" y="0"/>
                      <a:pt x="55" y="0"/>
                    </a:cubicBezTo>
                    <a:cubicBezTo>
                      <a:pt x="55" y="0"/>
                      <a:pt x="47" y="7"/>
                      <a:pt x="24" y="7"/>
                    </a:cubicBezTo>
                    <a:cubicBezTo>
                      <a:pt x="24" y="1"/>
                      <a:pt x="24" y="1"/>
                      <a:pt x="24" y="1"/>
                    </a:cubicBezTo>
                    <a:cubicBezTo>
                      <a:pt x="0" y="17"/>
                      <a:pt x="0" y="17"/>
                      <a:pt x="0" y="17"/>
                    </a:cubicBezTo>
                    <a:lnTo>
                      <a:pt x="24" y="33"/>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1" name="Freeform: Shape 99">
                <a:extLst>
                  <a:ext uri="{FF2B5EF4-FFF2-40B4-BE49-F238E27FC236}">
                    <a16:creationId xmlns:a16="http://schemas.microsoft.com/office/drawing/2014/main" id="{CE923305-3817-4584-2989-C4C34F1E2451}"/>
                  </a:ext>
                </a:extLst>
              </p:cNvPr>
              <p:cNvSpPr>
                <a:spLocks noGrp="1" noRot="1" noMove="1" noResize="1" noEditPoints="1" noAdjustHandles="1" noChangeArrowheads="1" noChangeShapeType="1"/>
              </p:cNvSpPr>
              <p:nvPr/>
            </p:nvSpPr>
            <p:spPr bwMode="auto">
              <a:xfrm>
                <a:off x="5196643" y="1104619"/>
                <a:ext cx="203418" cy="203419"/>
              </a:xfrm>
              <a:custGeom>
                <a:avLst/>
                <a:gdLst>
                  <a:gd name="T0" fmla="*/ 34 w 46"/>
                  <a:gd name="T1" fmla="*/ 43 h 46"/>
                  <a:gd name="T2" fmla="*/ 43 w 46"/>
                  <a:gd name="T3" fmla="*/ 34 h 46"/>
                  <a:gd name="T4" fmla="*/ 45 w 46"/>
                  <a:gd name="T5" fmla="*/ 27 h 46"/>
                  <a:gd name="T6" fmla="*/ 45 w 46"/>
                  <a:gd name="T7" fmla="*/ 18 h 46"/>
                  <a:gd name="T8" fmla="*/ 43 w 46"/>
                  <a:gd name="T9" fmla="*/ 11 h 46"/>
                  <a:gd name="T10" fmla="*/ 34 w 46"/>
                  <a:gd name="T11" fmla="*/ 3 h 46"/>
                  <a:gd name="T12" fmla="*/ 31 w 46"/>
                  <a:gd name="T13" fmla="*/ 1 h 46"/>
                  <a:gd name="T14" fmla="*/ 24 w 46"/>
                  <a:gd name="T15" fmla="*/ 0 h 46"/>
                  <a:gd name="T16" fmla="*/ 25 w 46"/>
                  <a:gd name="T17" fmla="*/ 2 h 46"/>
                  <a:gd name="T18" fmla="*/ 28 w 46"/>
                  <a:gd name="T19" fmla="*/ 2 h 46"/>
                  <a:gd name="T20" fmla="*/ 31 w 46"/>
                  <a:gd name="T21" fmla="*/ 3 h 46"/>
                  <a:gd name="T22" fmla="*/ 30 w 46"/>
                  <a:gd name="T23" fmla="*/ 3 h 46"/>
                  <a:gd name="T24" fmla="*/ 26 w 46"/>
                  <a:gd name="T25" fmla="*/ 5 h 46"/>
                  <a:gd name="T26" fmla="*/ 27 w 46"/>
                  <a:gd name="T27" fmla="*/ 7 h 46"/>
                  <a:gd name="T28" fmla="*/ 29 w 46"/>
                  <a:gd name="T29" fmla="*/ 8 h 46"/>
                  <a:gd name="T30" fmla="*/ 32 w 46"/>
                  <a:gd name="T31" fmla="*/ 4 h 46"/>
                  <a:gd name="T32" fmla="*/ 35 w 46"/>
                  <a:gd name="T33" fmla="*/ 5 h 46"/>
                  <a:gd name="T34" fmla="*/ 37 w 46"/>
                  <a:gd name="T35" fmla="*/ 6 h 46"/>
                  <a:gd name="T36" fmla="*/ 38 w 46"/>
                  <a:gd name="T37" fmla="*/ 9 h 46"/>
                  <a:gd name="T38" fmla="*/ 37 w 46"/>
                  <a:gd name="T39" fmla="*/ 11 h 46"/>
                  <a:gd name="T40" fmla="*/ 36 w 46"/>
                  <a:gd name="T41" fmla="*/ 9 h 46"/>
                  <a:gd name="T42" fmla="*/ 33 w 46"/>
                  <a:gd name="T43" fmla="*/ 10 h 46"/>
                  <a:gd name="T44" fmla="*/ 35 w 46"/>
                  <a:gd name="T45" fmla="*/ 11 h 46"/>
                  <a:gd name="T46" fmla="*/ 30 w 46"/>
                  <a:gd name="T47" fmla="*/ 13 h 46"/>
                  <a:gd name="T48" fmla="*/ 28 w 46"/>
                  <a:gd name="T49" fmla="*/ 15 h 46"/>
                  <a:gd name="T50" fmla="*/ 25 w 46"/>
                  <a:gd name="T51" fmla="*/ 17 h 46"/>
                  <a:gd name="T52" fmla="*/ 26 w 46"/>
                  <a:gd name="T53" fmla="*/ 27 h 46"/>
                  <a:gd name="T54" fmla="*/ 29 w 46"/>
                  <a:gd name="T55" fmla="*/ 28 h 46"/>
                  <a:gd name="T56" fmla="*/ 31 w 46"/>
                  <a:gd name="T57" fmla="*/ 28 h 46"/>
                  <a:gd name="T58" fmla="*/ 36 w 46"/>
                  <a:gd name="T59" fmla="*/ 31 h 46"/>
                  <a:gd name="T60" fmla="*/ 38 w 46"/>
                  <a:gd name="T61" fmla="*/ 33 h 46"/>
                  <a:gd name="T62" fmla="*/ 41 w 46"/>
                  <a:gd name="T63" fmla="*/ 34 h 46"/>
                  <a:gd name="T64" fmla="*/ 26 w 46"/>
                  <a:gd name="T65" fmla="*/ 40 h 46"/>
                  <a:gd name="T66" fmla="*/ 0 w 46"/>
                  <a:gd name="T67" fmla="*/ 19 h 46"/>
                  <a:gd name="T68" fmla="*/ 0 w 46"/>
                  <a:gd name="T69" fmla="*/ 28 h 46"/>
                  <a:gd name="T70" fmla="*/ 4 w 46"/>
                  <a:gd name="T71" fmla="*/ 37 h 46"/>
                  <a:gd name="T72" fmla="*/ 14 w 46"/>
                  <a:gd name="T73" fmla="*/ 44 h 46"/>
                  <a:gd name="T74" fmla="*/ 23 w 46"/>
                  <a:gd name="T75" fmla="*/ 36 h 46"/>
                  <a:gd name="T76" fmla="*/ 22 w 46"/>
                  <a:gd name="T77" fmla="*/ 33 h 46"/>
                  <a:gd name="T78" fmla="*/ 23 w 46"/>
                  <a:gd name="T79" fmla="*/ 29 h 46"/>
                  <a:gd name="T80" fmla="*/ 21 w 46"/>
                  <a:gd name="T81" fmla="*/ 28 h 46"/>
                  <a:gd name="T82" fmla="*/ 18 w 46"/>
                  <a:gd name="T83" fmla="*/ 26 h 46"/>
                  <a:gd name="T84" fmla="*/ 13 w 46"/>
                  <a:gd name="T85" fmla="*/ 24 h 46"/>
                  <a:gd name="T86" fmla="*/ 11 w 46"/>
                  <a:gd name="T87" fmla="*/ 20 h 46"/>
                  <a:gd name="T88" fmla="*/ 10 w 46"/>
                  <a:gd name="T89" fmla="*/ 20 h 46"/>
                  <a:gd name="T90" fmla="*/ 9 w 46"/>
                  <a:gd name="T91" fmla="*/ 21 h 46"/>
                  <a:gd name="T92" fmla="*/ 8 w 46"/>
                  <a:gd name="T93" fmla="*/ 17 h 46"/>
                  <a:gd name="T94" fmla="*/ 8 w 46"/>
                  <a:gd name="T95" fmla="*/ 13 h 46"/>
                  <a:gd name="T96" fmla="*/ 10 w 46"/>
                  <a:gd name="T97" fmla="*/ 9 h 46"/>
                  <a:gd name="T98" fmla="*/ 9 w 46"/>
                  <a:gd name="T99" fmla="*/ 6 h 46"/>
                  <a:gd name="T100" fmla="*/ 20 w 46"/>
                  <a:gd name="T101" fmla="*/ 1 h 46"/>
                  <a:gd name="T102" fmla="*/ 24 w 46"/>
                  <a:gd name="T103" fmla="*/ 0 h 46"/>
                  <a:gd name="T104" fmla="*/ 14 w 46"/>
                  <a:gd name="T105" fmla="*/ 1 h 46"/>
                  <a:gd name="T106" fmla="*/ 6 w 46"/>
                  <a:gd name="T107" fmla="*/ 6 h 46"/>
                  <a:gd name="T108" fmla="*/ 1 w 46"/>
                  <a:gd name="T109" fmla="*/ 14 h 46"/>
                  <a:gd name="T110" fmla="*/ 24 w 46"/>
                  <a:gd name="T111" fmla="*/ 29 h 46"/>
                  <a:gd name="T112" fmla="*/ 21 w 46"/>
                  <a:gd name="T113" fmla="*/ 25 h 46"/>
                  <a:gd name="T114" fmla="*/ 20 w 46"/>
                  <a:gd name="T115" fmla="*/ 23 h 46"/>
                  <a:gd name="T116" fmla="*/ 16 w 46"/>
                  <a:gd name="T117" fmla="*/ 24 h 46"/>
                  <a:gd name="T118" fmla="*/ 18 w 46"/>
                  <a:gd name="T119" fmla="*/ 19 h 46"/>
                  <a:gd name="T120" fmla="*/ 22 w 46"/>
                  <a:gd name="T121" fmla="*/ 19 h 46"/>
                  <a:gd name="T122" fmla="*/ 24 w 46"/>
                  <a:gd name="T123"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 h="46">
                    <a:moveTo>
                      <a:pt x="24" y="46"/>
                    </a:moveTo>
                    <a:cubicBezTo>
                      <a:pt x="25" y="46"/>
                      <a:pt x="27" y="45"/>
                      <a:pt x="28" y="45"/>
                    </a:cubicBezTo>
                    <a:cubicBezTo>
                      <a:pt x="29" y="45"/>
                      <a:pt x="29" y="45"/>
                      <a:pt x="30" y="45"/>
                    </a:cubicBezTo>
                    <a:cubicBezTo>
                      <a:pt x="30" y="44"/>
                      <a:pt x="31" y="44"/>
                      <a:pt x="31" y="44"/>
                    </a:cubicBezTo>
                    <a:cubicBezTo>
                      <a:pt x="32" y="44"/>
                      <a:pt x="32" y="44"/>
                      <a:pt x="33" y="43"/>
                    </a:cubicBezTo>
                    <a:cubicBezTo>
                      <a:pt x="33" y="43"/>
                      <a:pt x="34" y="43"/>
                      <a:pt x="34" y="43"/>
                    </a:cubicBezTo>
                    <a:cubicBezTo>
                      <a:pt x="36" y="42"/>
                      <a:pt x="37" y="41"/>
                      <a:pt x="38" y="40"/>
                    </a:cubicBezTo>
                    <a:cubicBezTo>
                      <a:pt x="38" y="40"/>
                      <a:pt x="39" y="39"/>
                      <a:pt x="39" y="39"/>
                    </a:cubicBezTo>
                    <a:cubicBezTo>
                      <a:pt x="39" y="39"/>
                      <a:pt x="39" y="39"/>
                      <a:pt x="40" y="38"/>
                    </a:cubicBezTo>
                    <a:cubicBezTo>
                      <a:pt x="40" y="38"/>
                      <a:pt x="40" y="37"/>
                      <a:pt x="41" y="37"/>
                    </a:cubicBezTo>
                    <a:cubicBezTo>
                      <a:pt x="41" y="36"/>
                      <a:pt x="42" y="36"/>
                      <a:pt x="42" y="35"/>
                    </a:cubicBezTo>
                    <a:cubicBezTo>
                      <a:pt x="42" y="35"/>
                      <a:pt x="43" y="34"/>
                      <a:pt x="43" y="34"/>
                    </a:cubicBezTo>
                    <a:cubicBezTo>
                      <a:pt x="43" y="34"/>
                      <a:pt x="43" y="34"/>
                      <a:pt x="43" y="33"/>
                    </a:cubicBezTo>
                    <a:cubicBezTo>
                      <a:pt x="43" y="33"/>
                      <a:pt x="43" y="33"/>
                      <a:pt x="43" y="33"/>
                    </a:cubicBezTo>
                    <a:cubicBezTo>
                      <a:pt x="44" y="32"/>
                      <a:pt x="44" y="32"/>
                      <a:pt x="44" y="32"/>
                    </a:cubicBezTo>
                    <a:cubicBezTo>
                      <a:pt x="44" y="31"/>
                      <a:pt x="44" y="31"/>
                      <a:pt x="44" y="31"/>
                    </a:cubicBezTo>
                    <a:cubicBezTo>
                      <a:pt x="45" y="30"/>
                      <a:pt x="45" y="29"/>
                      <a:pt x="45" y="28"/>
                    </a:cubicBezTo>
                    <a:cubicBezTo>
                      <a:pt x="45" y="28"/>
                      <a:pt x="45" y="28"/>
                      <a:pt x="45" y="27"/>
                    </a:cubicBezTo>
                    <a:cubicBezTo>
                      <a:pt x="45" y="27"/>
                      <a:pt x="45" y="27"/>
                      <a:pt x="45" y="26"/>
                    </a:cubicBezTo>
                    <a:cubicBezTo>
                      <a:pt x="45" y="26"/>
                      <a:pt x="46" y="25"/>
                      <a:pt x="46" y="25"/>
                    </a:cubicBezTo>
                    <a:cubicBezTo>
                      <a:pt x="46" y="24"/>
                      <a:pt x="46" y="23"/>
                      <a:pt x="46" y="23"/>
                    </a:cubicBezTo>
                    <a:cubicBezTo>
                      <a:pt x="46" y="22"/>
                      <a:pt x="46" y="21"/>
                      <a:pt x="46" y="20"/>
                    </a:cubicBezTo>
                    <a:cubicBezTo>
                      <a:pt x="46" y="20"/>
                      <a:pt x="46" y="20"/>
                      <a:pt x="45" y="19"/>
                    </a:cubicBezTo>
                    <a:cubicBezTo>
                      <a:pt x="45" y="19"/>
                      <a:pt x="45" y="18"/>
                      <a:pt x="45" y="18"/>
                    </a:cubicBezTo>
                    <a:cubicBezTo>
                      <a:pt x="45" y="18"/>
                      <a:pt x="45" y="17"/>
                      <a:pt x="45" y="17"/>
                    </a:cubicBezTo>
                    <a:cubicBezTo>
                      <a:pt x="45" y="16"/>
                      <a:pt x="45" y="15"/>
                      <a:pt x="44" y="15"/>
                    </a:cubicBezTo>
                    <a:cubicBezTo>
                      <a:pt x="44" y="15"/>
                      <a:pt x="44" y="14"/>
                      <a:pt x="44" y="14"/>
                    </a:cubicBezTo>
                    <a:cubicBezTo>
                      <a:pt x="44" y="14"/>
                      <a:pt x="44" y="13"/>
                      <a:pt x="43" y="13"/>
                    </a:cubicBezTo>
                    <a:cubicBezTo>
                      <a:pt x="43" y="13"/>
                      <a:pt x="43" y="12"/>
                      <a:pt x="43" y="12"/>
                    </a:cubicBezTo>
                    <a:cubicBezTo>
                      <a:pt x="43" y="12"/>
                      <a:pt x="43" y="12"/>
                      <a:pt x="43" y="11"/>
                    </a:cubicBezTo>
                    <a:cubicBezTo>
                      <a:pt x="42" y="10"/>
                      <a:pt x="41" y="9"/>
                      <a:pt x="41" y="8"/>
                    </a:cubicBezTo>
                    <a:cubicBezTo>
                      <a:pt x="40" y="8"/>
                      <a:pt x="40" y="8"/>
                      <a:pt x="40" y="7"/>
                    </a:cubicBezTo>
                    <a:cubicBezTo>
                      <a:pt x="39" y="7"/>
                      <a:pt x="39" y="7"/>
                      <a:pt x="39" y="6"/>
                    </a:cubicBezTo>
                    <a:cubicBezTo>
                      <a:pt x="39" y="6"/>
                      <a:pt x="38" y="6"/>
                      <a:pt x="38" y="6"/>
                    </a:cubicBezTo>
                    <a:cubicBezTo>
                      <a:pt x="38" y="5"/>
                      <a:pt x="37" y="5"/>
                      <a:pt x="36" y="4"/>
                    </a:cubicBezTo>
                    <a:cubicBezTo>
                      <a:pt x="36" y="4"/>
                      <a:pt x="35" y="3"/>
                      <a:pt x="34" y="3"/>
                    </a:cubicBezTo>
                    <a:cubicBezTo>
                      <a:pt x="34" y="2"/>
                      <a:pt x="33" y="2"/>
                      <a:pt x="33" y="2"/>
                    </a:cubicBezTo>
                    <a:cubicBezTo>
                      <a:pt x="33" y="2"/>
                      <a:pt x="33" y="2"/>
                      <a:pt x="33" y="2"/>
                    </a:cubicBezTo>
                    <a:cubicBezTo>
                      <a:pt x="32" y="2"/>
                      <a:pt x="32" y="2"/>
                      <a:pt x="32" y="2"/>
                    </a:cubicBezTo>
                    <a:cubicBezTo>
                      <a:pt x="32" y="2"/>
                      <a:pt x="32" y="2"/>
                      <a:pt x="32" y="2"/>
                    </a:cubicBezTo>
                    <a:cubicBezTo>
                      <a:pt x="32" y="1"/>
                      <a:pt x="31" y="1"/>
                      <a:pt x="31" y="1"/>
                    </a:cubicBezTo>
                    <a:cubicBezTo>
                      <a:pt x="31" y="1"/>
                      <a:pt x="31" y="1"/>
                      <a:pt x="31" y="1"/>
                    </a:cubicBezTo>
                    <a:cubicBezTo>
                      <a:pt x="31" y="1"/>
                      <a:pt x="30" y="1"/>
                      <a:pt x="30" y="1"/>
                    </a:cubicBezTo>
                    <a:cubicBezTo>
                      <a:pt x="30" y="1"/>
                      <a:pt x="30" y="1"/>
                      <a:pt x="30" y="1"/>
                    </a:cubicBezTo>
                    <a:cubicBezTo>
                      <a:pt x="29" y="1"/>
                      <a:pt x="29" y="0"/>
                      <a:pt x="28" y="0"/>
                    </a:cubicBezTo>
                    <a:cubicBezTo>
                      <a:pt x="28" y="0"/>
                      <a:pt x="27" y="0"/>
                      <a:pt x="27" y="0"/>
                    </a:cubicBezTo>
                    <a:cubicBezTo>
                      <a:pt x="27" y="0"/>
                      <a:pt x="27" y="0"/>
                      <a:pt x="27" y="0"/>
                    </a:cubicBezTo>
                    <a:cubicBezTo>
                      <a:pt x="26" y="0"/>
                      <a:pt x="25" y="0"/>
                      <a:pt x="24" y="0"/>
                    </a:cubicBezTo>
                    <a:cubicBezTo>
                      <a:pt x="24" y="1"/>
                      <a:pt x="24" y="1"/>
                      <a:pt x="24" y="1"/>
                    </a:cubicBezTo>
                    <a:cubicBezTo>
                      <a:pt x="25" y="1"/>
                      <a:pt x="26" y="1"/>
                      <a:pt x="27" y="1"/>
                    </a:cubicBezTo>
                    <a:cubicBezTo>
                      <a:pt x="27" y="1"/>
                      <a:pt x="27" y="1"/>
                      <a:pt x="27" y="1"/>
                    </a:cubicBezTo>
                    <a:cubicBezTo>
                      <a:pt x="26" y="2"/>
                      <a:pt x="26" y="2"/>
                      <a:pt x="26" y="2"/>
                    </a:cubicBezTo>
                    <a:cubicBezTo>
                      <a:pt x="26" y="2"/>
                      <a:pt x="25" y="2"/>
                      <a:pt x="25" y="2"/>
                    </a:cubicBezTo>
                    <a:cubicBezTo>
                      <a:pt x="25" y="2"/>
                      <a:pt x="25" y="2"/>
                      <a:pt x="25" y="2"/>
                    </a:cubicBezTo>
                    <a:cubicBezTo>
                      <a:pt x="26" y="2"/>
                      <a:pt x="26" y="2"/>
                      <a:pt x="26" y="2"/>
                    </a:cubicBezTo>
                    <a:cubicBezTo>
                      <a:pt x="27" y="2"/>
                      <a:pt x="27" y="2"/>
                      <a:pt x="27" y="2"/>
                    </a:cubicBezTo>
                    <a:cubicBezTo>
                      <a:pt x="27" y="2"/>
                      <a:pt x="27" y="2"/>
                      <a:pt x="27" y="2"/>
                    </a:cubicBezTo>
                    <a:cubicBezTo>
                      <a:pt x="27" y="2"/>
                      <a:pt x="28" y="1"/>
                      <a:pt x="28" y="1"/>
                    </a:cubicBezTo>
                    <a:cubicBezTo>
                      <a:pt x="28" y="1"/>
                      <a:pt x="28" y="2"/>
                      <a:pt x="28" y="2"/>
                    </a:cubicBezTo>
                    <a:cubicBezTo>
                      <a:pt x="28" y="2"/>
                      <a:pt x="28" y="2"/>
                      <a:pt x="28" y="2"/>
                    </a:cubicBezTo>
                    <a:cubicBezTo>
                      <a:pt x="28" y="2"/>
                      <a:pt x="29" y="2"/>
                      <a:pt x="29" y="2"/>
                    </a:cubicBezTo>
                    <a:cubicBezTo>
                      <a:pt x="29" y="2"/>
                      <a:pt x="29" y="2"/>
                      <a:pt x="29" y="2"/>
                    </a:cubicBezTo>
                    <a:cubicBezTo>
                      <a:pt x="29" y="2"/>
                      <a:pt x="30" y="2"/>
                      <a:pt x="30" y="2"/>
                    </a:cubicBezTo>
                    <a:cubicBezTo>
                      <a:pt x="30" y="2"/>
                      <a:pt x="31" y="2"/>
                      <a:pt x="31" y="3"/>
                    </a:cubicBezTo>
                    <a:cubicBezTo>
                      <a:pt x="31" y="3"/>
                      <a:pt x="31" y="3"/>
                      <a:pt x="31" y="3"/>
                    </a:cubicBezTo>
                    <a:cubicBezTo>
                      <a:pt x="31" y="3"/>
                      <a:pt x="31" y="3"/>
                      <a:pt x="31" y="3"/>
                    </a:cubicBezTo>
                    <a:cubicBezTo>
                      <a:pt x="31" y="3"/>
                      <a:pt x="31" y="3"/>
                      <a:pt x="31" y="3"/>
                    </a:cubicBezTo>
                    <a:cubicBezTo>
                      <a:pt x="31" y="3"/>
                      <a:pt x="32" y="3"/>
                      <a:pt x="32" y="4"/>
                    </a:cubicBezTo>
                    <a:cubicBezTo>
                      <a:pt x="31" y="4"/>
                      <a:pt x="31" y="4"/>
                      <a:pt x="31" y="4"/>
                    </a:cubicBezTo>
                    <a:cubicBezTo>
                      <a:pt x="30" y="4"/>
                      <a:pt x="30" y="4"/>
                      <a:pt x="30" y="4"/>
                    </a:cubicBezTo>
                    <a:cubicBezTo>
                      <a:pt x="30" y="3"/>
                      <a:pt x="30" y="3"/>
                      <a:pt x="30" y="3"/>
                    </a:cubicBezTo>
                    <a:cubicBezTo>
                      <a:pt x="30" y="3"/>
                      <a:pt x="30" y="3"/>
                      <a:pt x="30" y="3"/>
                    </a:cubicBezTo>
                    <a:cubicBezTo>
                      <a:pt x="30" y="3"/>
                      <a:pt x="30" y="3"/>
                      <a:pt x="30" y="3"/>
                    </a:cubicBezTo>
                    <a:cubicBezTo>
                      <a:pt x="29" y="3"/>
                      <a:pt x="29" y="4"/>
                      <a:pt x="29" y="4"/>
                    </a:cubicBezTo>
                    <a:cubicBezTo>
                      <a:pt x="29" y="4"/>
                      <a:pt x="29" y="4"/>
                      <a:pt x="29" y="4"/>
                    </a:cubicBezTo>
                    <a:cubicBezTo>
                      <a:pt x="28" y="4"/>
                      <a:pt x="28" y="4"/>
                      <a:pt x="28" y="4"/>
                    </a:cubicBezTo>
                    <a:cubicBezTo>
                      <a:pt x="28" y="4"/>
                      <a:pt x="27" y="4"/>
                      <a:pt x="27" y="4"/>
                    </a:cubicBezTo>
                    <a:cubicBezTo>
                      <a:pt x="27" y="4"/>
                      <a:pt x="27" y="4"/>
                      <a:pt x="26" y="5"/>
                    </a:cubicBezTo>
                    <a:cubicBezTo>
                      <a:pt x="26" y="5"/>
                      <a:pt x="26" y="5"/>
                      <a:pt x="25" y="5"/>
                    </a:cubicBezTo>
                    <a:cubicBezTo>
                      <a:pt x="25" y="5"/>
                      <a:pt x="25" y="6"/>
                      <a:pt x="25" y="6"/>
                    </a:cubicBezTo>
                    <a:cubicBezTo>
                      <a:pt x="25" y="6"/>
                      <a:pt x="25" y="6"/>
                      <a:pt x="25" y="6"/>
                    </a:cubicBezTo>
                    <a:cubicBezTo>
                      <a:pt x="25" y="6"/>
                      <a:pt x="25" y="6"/>
                      <a:pt x="25" y="6"/>
                    </a:cubicBezTo>
                    <a:cubicBezTo>
                      <a:pt x="25" y="7"/>
                      <a:pt x="26" y="6"/>
                      <a:pt x="26" y="6"/>
                    </a:cubicBezTo>
                    <a:cubicBezTo>
                      <a:pt x="26" y="6"/>
                      <a:pt x="26" y="7"/>
                      <a:pt x="27" y="7"/>
                    </a:cubicBezTo>
                    <a:cubicBezTo>
                      <a:pt x="27" y="7"/>
                      <a:pt x="27" y="7"/>
                      <a:pt x="28" y="7"/>
                    </a:cubicBezTo>
                    <a:cubicBezTo>
                      <a:pt x="28" y="7"/>
                      <a:pt x="28" y="7"/>
                      <a:pt x="28" y="7"/>
                    </a:cubicBezTo>
                    <a:cubicBezTo>
                      <a:pt x="28" y="8"/>
                      <a:pt x="28" y="8"/>
                      <a:pt x="28" y="8"/>
                    </a:cubicBezTo>
                    <a:cubicBezTo>
                      <a:pt x="28" y="8"/>
                      <a:pt x="28" y="8"/>
                      <a:pt x="28" y="9"/>
                    </a:cubicBezTo>
                    <a:cubicBezTo>
                      <a:pt x="28" y="9"/>
                      <a:pt x="28" y="9"/>
                      <a:pt x="28" y="9"/>
                    </a:cubicBezTo>
                    <a:cubicBezTo>
                      <a:pt x="29" y="9"/>
                      <a:pt x="29" y="9"/>
                      <a:pt x="29" y="8"/>
                    </a:cubicBezTo>
                    <a:cubicBezTo>
                      <a:pt x="29" y="8"/>
                      <a:pt x="29" y="8"/>
                      <a:pt x="29" y="8"/>
                    </a:cubicBezTo>
                    <a:cubicBezTo>
                      <a:pt x="30" y="8"/>
                      <a:pt x="31" y="7"/>
                      <a:pt x="31" y="6"/>
                    </a:cubicBezTo>
                    <a:cubicBezTo>
                      <a:pt x="31" y="6"/>
                      <a:pt x="31" y="6"/>
                      <a:pt x="31" y="5"/>
                    </a:cubicBezTo>
                    <a:cubicBezTo>
                      <a:pt x="31" y="5"/>
                      <a:pt x="32" y="5"/>
                      <a:pt x="32" y="5"/>
                    </a:cubicBezTo>
                    <a:cubicBezTo>
                      <a:pt x="32" y="5"/>
                      <a:pt x="32" y="5"/>
                      <a:pt x="32" y="5"/>
                    </a:cubicBezTo>
                    <a:cubicBezTo>
                      <a:pt x="32" y="4"/>
                      <a:pt x="32" y="4"/>
                      <a:pt x="32" y="4"/>
                    </a:cubicBezTo>
                    <a:cubicBezTo>
                      <a:pt x="32" y="4"/>
                      <a:pt x="32" y="4"/>
                      <a:pt x="32" y="4"/>
                    </a:cubicBezTo>
                    <a:cubicBezTo>
                      <a:pt x="32" y="4"/>
                      <a:pt x="32" y="4"/>
                      <a:pt x="33" y="4"/>
                    </a:cubicBezTo>
                    <a:cubicBezTo>
                      <a:pt x="33" y="4"/>
                      <a:pt x="33" y="4"/>
                      <a:pt x="33" y="4"/>
                    </a:cubicBezTo>
                    <a:cubicBezTo>
                      <a:pt x="33" y="4"/>
                      <a:pt x="34" y="4"/>
                      <a:pt x="34" y="4"/>
                    </a:cubicBezTo>
                    <a:cubicBezTo>
                      <a:pt x="34" y="4"/>
                      <a:pt x="34" y="5"/>
                      <a:pt x="34" y="5"/>
                    </a:cubicBezTo>
                    <a:cubicBezTo>
                      <a:pt x="34" y="5"/>
                      <a:pt x="35" y="5"/>
                      <a:pt x="35" y="5"/>
                    </a:cubicBezTo>
                    <a:cubicBezTo>
                      <a:pt x="35" y="5"/>
                      <a:pt x="34" y="5"/>
                      <a:pt x="34" y="5"/>
                    </a:cubicBezTo>
                    <a:cubicBezTo>
                      <a:pt x="34" y="5"/>
                      <a:pt x="34" y="5"/>
                      <a:pt x="34" y="5"/>
                    </a:cubicBezTo>
                    <a:cubicBezTo>
                      <a:pt x="34" y="6"/>
                      <a:pt x="35" y="6"/>
                      <a:pt x="35" y="6"/>
                    </a:cubicBezTo>
                    <a:cubicBezTo>
                      <a:pt x="35" y="6"/>
                      <a:pt x="35" y="6"/>
                      <a:pt x="35" y="6"/>
                    </a:cubicBezTo>
                    <a:cubicBezTo>
                      <a:pt x="36" y="6"/>
                      <a:pt x="36" y="5"/>
                      <a:pt x="36" y="5"/>
                    </a:cubicBezTo>
                    <a:cubicBezTo>
                      <a:pt x="36" y="6"/>
                      <a:pt x="36" y="6"/>
                      <a:pt x="37" y="6"/>
                    </a:cubicBezTo>
                    <a:cubicBezTo>
                      <a:pt x="37" y="6"/>
                      <a:pt x="37" y="6"/>
                      <a:pt x="37" y="6"/>
                    </a:cubicBezTo>
                    <a:cubicBezTo>
                      <a:pt x="37" y="6"/>
                      <a:pt x="37" y="7"/>
                      <a:pt x="37" y="7"/>
                    </a:cubicBezTo>
                    <a:cubicBezTo>
                      <a:pt x="37" y="7"/>
                      <a:pt x="37" y="7"/>
                      <a:pt x="37" y="8"/>
                    </a:cubicBezTo>
                    <a:cubicBezTo>
                      <a:pt x="38" y="8"/>
                      <a:pt x="38" y="8"/>
                      <a:pt x="38" y="8"/>
                    </a:cubicBezTo>
                    <a:cubicBezTo>
                      <a:pt x="38" y="8"/>
                      <a:pt x="38" y="8"/>
                      <a:pt x="38" y="8"/>
                    </a:cubicBezTo>
                    <a:cubicBezTo>
                      <a:pt x="38" y="9"/>
                      <a:pt x="38" y="9"/>
                      <a:pt x="38" y="9"/>
                    </a:cubicBezTo>
                    <a:cubicBezTo>
                      <a:pt x="37" y="9"/>
                      <a:pt x="37" y="9"/>
                      <a:pt x="37" y="10"/>
                    </a:cubicBezTo>
                    <a:cubicBezTo>
                      <a:pt x="37" y="10"/>
                      <a:pt x="38" y="10"/>
                      <a:pt x="38" y="10"/>
                    </a:cubicBezTo>
                    <a:cubicBezTo>
                      <a:pt x="38" y="10"/>
                      <a:pt x="38" y="10"/>
                      <a:pt x="38" y="10"/>
                    </a:cubicBezTo>
                    <a:cubicBezTo>
                      <a:pt x="38" y="11"/>
                      <a:pt x="38" y="11"/>
                      <a:pt x="38" y="11"/>
                    </a:cubicBezTo>
                    <a:cubicBezTo>
                      <a:pt x="38" y="11"/>
                      <a:pt x="38" y="11"/>
                      <a:pt x="37" y="11"/>
                    </a:cubicBezTo>
                    <a:cubicBezTo>
                      <a:pt x="37" y="11"/>
                      <a:pt x="37" y="11"/>
                      <a:pt x="37" y="11"/>
                    </a:cubicBezTo>
                    <a:cubicBezTo>
                      <a:pt x="37" y="11"/>
                      <a:pt x="37" y="11"/>
                      <a:pt x="37" y="11"/>
                    </a:cubicBezTo>
                    <a:cubicBezTo>
                      <a:pt x="36" y="11"/>
                      <a:pt x="36" y="11"/>
                      <a:pt x="36" y="11"/>
                    </a:cubicBezTo>
                    <a:cubicBezTo>
                      <a:pt x="36" y="10"/>
                      <a:pt x="36" y="10"/>
                      <a:pt x="37" y="9"/>
                    </a:cubicBezTo>
                    <a:cubicBezTo>
                      <a:pt x="37" y="9"/>
                      <a:pt x="37" y="9"/>
                      <a:pt x="37" y="9"/>
                    </a:cubicBezTo>
                    <a:cubicBezTo>
                      <a:pt x="37" y="9"/>
                      <a:pt x="37" y="9"/>
                      <a:pt x="36" y="9"/>
                    </a:cubicBezTo>
                    <a:cubicBezTo>
                      <a:pt x="36" y="9"/>
                      <a:pt x="36" y="9"/>
                      <a:pt x="36" y="9"/>
                    </a:cubicBezTo>
                    <a:cubicBezTo>
                      <a:pt x="35" y="10"/>
                      <a:pt x="35" y="9"/>
                      <a:pt x="34" y="10"/>
                    </a:cubicBezTo>
                    <a:cubicBezTo>
                      <a:pt x="34" y="10"/>
                      <a:pt x="35" y="10"/>
                      <a:pt x="35" y="10"/>
                    </a:cubicBezTo>
                    <a:cubicBezTo>
                      <a:pt x="35" y="10"/>
                      <a:pt x="34" y="10"/>
                      <a:pt x="34" y="10"/>
                    </a:cubicBezTo>
                    <a:cubicBezTo>
                      <a:pt x="34" y="10"/>
                      <a:pt x="34" y="10"/>
                      <a:pt x="34" y="10"/>
                    </a:cubicBezTo>
                    <a:cubicBezTo>
                      <a:pt x="34" y="9"/>
                      <a:pt x="34" y="9"/>
                      <a:pt x="33" y="9"/>
                    </a:cubicBezTo>
                    <a:cubicBezTo>
                      <a:pt x="33" y="10"/>
                      <a:pt x="33" y="10"/>
                      <a:pt x="33" y="10"/>
                    </a:cubicBezTo>
                    <a:cubicBezTo>
                      <a:pt x="33" y="10"/>
                      <a:pt x="34" y="10"/>
                      <a:pt x="34" y="10"/>
                    </a:cubicBezTo>
                    <a:cubicBezTo>
                      <a:pt x="34" y="10"/>
                      <a:pt x="33" y="11"/>
                      <a:pt x="33" y="11"/>
                    </a:cubicBezTo>
                    <a:cubicBezTo>
                      <a:pt x="33" y="11"/>
                      <a:pt x="33" y="11"/>
                      <a:pt x="34" y="11"/>
                    </a:cubicBezTo>
                    <a:cubicBezTo>
                      <a:pt x="34" y="11"/>
                      <a:pt x="34" y="11"/>
                      <a:pt x="34" y="11"/>
                    </a:cubicBezTo>
                    <a:cubicBezTo>
                      <a:pt x="34" y="11"/>
                      <a:pt x="34" y="11"/>
                      <a:pt x="34" y="11"/>
                    </a:cubicBezTo>
                    <a:cubicBezTo>
                      <a:pt x="34" y="11"/>
                      <a:pt x="35" y="11"/>
                      <a:pt x="35" y="11"/>
                    </a:cubicBezTo>
                    <a:cubicBezTo>
                      <a:pt x="35" y="11"/>
                      <a:pt x="35" y="12"/>
                      <a:pt x="34" y="12"/>
                    </a:cubicBezTo>
                    <a:cubicBezTo>
                      <a:pt x="34" y="12"/>
                      <a:pt x="33" y="12"/>
                      <a:pt x="33" y="12"/>
                    </a:cubicBezTo>
                    <a:cubicBezTo>
                      <a:pt x="33" y="12"/>
                      <a:pt x="32" y="13"/>
                      <a:pt x="32" y="12"/>
                    </a:cubicBezTo>
                    <a:cubicBezTo>
                      <a:pt x="32" y="12"/>
                      <a:pt x="32" y="12"/>
                      <a:pt x="33" y="12"/>
                    </a:cubicBezTo>
                    <a:cubicBezTo>
                      <a:pt x="32" y="12"/>
                      <a:pt x="32" y="12"/>
                      <a:pt x="31" y="12"/>
                    </a:cubicBezTo>
                    <a:cubicBezTo>
                      <a:pt x="31" y="12"/>
                      <a:pt x="30" y="12"/>
                      <a:pt x="30" y="13"/>
                    </a:cubicBezTo>
                    <a:cubicBezTo>
                      <a:pt x="30" y="13"/>
                      <a:pt x="30" y="13"/>
                      <a:pt x="30" y="13"/>
                    </a:cubicBezTo>
                    <a:cubicBezTo>
                      <a:pt x="30" y="13"/>
                      <a:pt x="30" y="13"/>
                      <a:pt x="29" y="14"/>
                    </a:cubicBezTo>
                    <a:cubicBezTo>
                      <a:pt x="29" y="14"/>
                      <a:pt x="29" y="14"/>
                      <a:pt x="29" y="14"/>
                    </a:cubicBezTo>
                    <a:cubicBezTo>
                      <a:pt x="29" y="14"/>
                      <a:pt x="28" y="14"/>
                      <a:pt x="28" y="14"/>
                    </a:cubicBezTo>
                    <a:cubicBezTo>
                      <a:pt x="28" y="14"/>
                      <a:pt x="28" y="14"/>
                      <a:pt x="28" y="14"/>
                    </a:cubicBezTo>
                    <a:cubicBezTo>
                      <a:pt x="28" y="14"/>
                      <a:pt x="28" y="14"/>
                      <a:pt x="28" y="15"/>
                    </a:cubicBezTo>
                    <a:cubicBezTo>
                      <a:pt x="27" y="15"/>
                      <a:pt x="27" y="15"/>
                      <a:pt x="27" y="15"/>
                    </a:cubicBezTo>
                    <a:cubicBezTo>
                      <a:pt x="27" y="15"/>
                      <a:pt x="27" y="15"/>
                      <a:pt x="27" y="15"/>
                    </a:cubicBezTo>
                    <a:cubicBezTo>
                      <a:pt x="27" y="15"/>
                      <a:pt x="27" y="16"/>
                      <a:pt x="27" y="16"/>
                    </a:cubicBezTo>
                    <a:cubicBezTo>
                      <a:pt x="26" y="16"/>
                      <a:pt x="26" y="17"/>
                      <a:pt x="26" y="17"/>
                    </a:cubicBezTo>
                    <a:cubicBezTo>
                      <a:pt x="26" y="17"/>
                      <a:pt x="25" y="17"/>
                      <a:pt x="25" y="17"/>
                    </a:cubicBezTo>
                    <a:cubicBezTo>
                      <a:pt x="25" y="17"/>
                      <a:pt x="25" y="17"/>
                      <a:pt x="25" y="17"/>
                    </a:cubicBezTo>
                    <a:cubicBezTo>
                      <a:pt x="24" y="17"/>
                      <a:pt x="24" y="18"/>
                      <a:pt x="24" y="18"/>
                    </a:cubicBezTo>
                    <a:cubicBezTo>
                      <a:pt x="24" y="28"/>
                      <a:pt x="24" y="28"/>
                      <a:pt x="24" y="28"/>
                    </a:cubicBezTo>
                    <a:cubicBezTo>
                      <a:pt x="24" y="28"/>
                      <a:pt x="24" y="28"/>
                      <a:pt x="25" y="28"/>
                    </a:cubicBezTo>
                    <a:cubicBezTo>
                      <a:pt x="25" y="28"/>
                      <a:pt x="25" y="28"/>
                      <a:pt x="25" y="27"/>
                    </a:cubicBezTo>
                    <a:cubicBezTo>
                      <a:pt x="25" y="27"/>
                      <a:pt x="25" y="27"/>
                      <a:pt x="26" y="27"/>
                    </a:cubicBezTo>
                    <a:cubicBezTo>
                      <a:pt x="26" y="27"/>
                      <a:pt x="26" y="27"/>
                      <a:pt x="26" y="27"/>
                    </a:cubicBezTo>
                    <a:cubicBezTo>
                      <a:pt x="26" y="27"/>
                      <a:pt x="26" y="27"/>
                      <a:pt x="27" y="27"/>
                    </a:cubicBezTo>
                    <a:cubicBezTo>
                      <a:pt x="27" y="27"/>
                      <a:pt x="26" y="27"/>
                      <a:pt x="26" y="27"/>
                    </a:cubicBezTo>
                    <a:cubicBezTo>
                      <a:pt x="27" y="28"/>
                      <a:pt x="27" y="27"/>
                      <a:pt x="27" y="27"/>
                    </a:cubicBezTo>
                    <a:cubicBezTo>
                      <a:pt x="27" y="27"/>
                      <a:pt x="28" y="27"/>
                      <a:pt x="28" y="27"/>
                    </a:cubicBezTo>
                    <a:cubicBezTo>
                      <a:pt x="28" y="27"/>
                      <a:pt x="28" y="28"/>
                      <a:pt x="28" y="28"/>
                    </a:cubicBezTo>
                    <a:cubicBezTo>
                      <a:pt x="28" y="28"/>
                      <a:pt x="29" y="28"/>
                      <a:pt x="29" y="28"/>
                    </a:cubicBezTo>
                    <a:cubicBezTo>
                      <a:pt x="29" y="28"/>
                      <a:pt x="29" y="28"/>
                      <a:pt x="29" y="28"/>
                    </a:cubicBezTo>
                    <a:cubicBezTo>
                      <a:pt x="30" y="28"/>
                      <a:pt x="30" y="28"/>
                      <a:pt x="30" y="28"/>
                    </a:cubicBezTo>
                    <a:cubicBezTo>
                      <a:pt x="30" y="27"/>
                      <a:pt x="31" y="28"/>
                      <a:pt x="31" y="28"/>
                    </a:cubicBezTo>
                    <a:cubicBezTo>
                      <a:pt x="31" y="28"/>
                      <a:pt x="31" y="28"/>
                      <a:pt x="31" y="28"/>
                    </a:cubicBezTo>
                    <a:cubicBezTo>
                      <a:pt x="31" y="28"/>
                      <a:pt x="31" y="28"/>
                      <a:pt x="31" y="28"/>
                    </a:cubicBezTo>
                    <a:cubicBezTo>
                      <a:pt x="31" y="28"/>
                      <a:pt x="31" y="28"/>
                      <a:pt x="31" y="28"/>
                    </a:cubicBezTo>
                    <a:cubicBezTo>
                      <a:pt x="31" y="29"/>
                      <a:pt x="32" y="29"/>
                      <a:pt x="32" y="29"/>
                    </a:cubicBezTo>
                    <a:cubicBezTo>
                      <a:pt x="32" y="29"/>
                      <a:pt x="32" y="29"/>
                      <a:pt x="32" y="29"/>
                    </a:cubicBezTo>
                    <a:cubicBezTo>
                      <a:pt x="33" y="30"/>
                      <a:pt x="33" y="30"/>
                      <a:pt x="33" y="30"/>
                    </a:cubicBezTo>
                    <a:cubicBezTo>
                      <a:pt x="34" y="30"/>
                      <a:pt x="34" y="30"/>
                      <a:pt x="34" y="30"/>
                    </a:cubicBezTo>
                    <a:cubicBezTo>
                      <a:pt x="34" y="30"/>
                      <a:pt x="35" y="30"/>
                      <a:pt x="35" y="30"/>
                    </a:cubicBezTo>
                    <a:cubicBezTo>
                      <a:pt x="35" y="30"/>
                      <a:pt x="36" y="31"/>
                      <a:pt x="36" y="31"/>
                    </a:cubicBezTo>
                    <a:cubicBezTo>
                      <a:pt x="36" y="31"/>
                      <a:pt x="36" y="31"/>
                      <a:pt x="36" y="31"/>
                    </a:cubicBezTo>
                    <a:cubicBezTo>
                      <a:pt x="36" y="32"/>
                      <a:pt x="36" y="32"/>
                      <a:pt x="36" y="32"/>
                    </a:cubicBezTo>
                    <a:cubicBezTo>
                      <a:pt x="36" y="32"/>
                      <a:pt x="36" y="32"/>
                      <a:pt x="36" y="33"/>
                    </a:cubicBezTo>
                    <a:cubicBezTo>
                      <a:pt x="37" y="33"/>
                      <a:pt x="37" y="33"/>
                      <a:pt x="37" y="33"/>
                    </a:cubicBezTo>
                    <a:cubicBezTo>
                      <a:pt x="37" y="33"/>
                      <a:pt x="37" y="33"/>
                      <a:pt x="37" y="33"/>
                    </a:cubicBezTo>
                    <a:cubicBezTo>
                      <a:pt x="37" y="33"/>
                      <a:pt x="38" y="33"/>
                      <a:pt x="38" y="33"/>
                    </a:cubicBezTo>
                    <a:cubicBezTo>
                      <a:pt x="38" y="33"/>
                      <a:pt x="38" y="33"/>
                      <a:pt x="38" y="33"/>
                    </a:cubicBezTo>
                    <a:cubicBezTo>
                      <a:pt x="38" y="33"/>
                      <a:pt x="39" y="34"/>
                      <a:pt x="39" y="34"/>
                    </a:cubicBezTo>
                    <a:cubicBezTo>
                      <a:pt x="39" y="34"/>
                      <a:pt x="39" y="34"/>
                      <a:pt x="39" y="34"/>
                    </a:cubicBezTo>
                    <a:cubicBezTo>
                      <a:pt x="39" y="34"/>
                      <a:pt x="40" y="34"/>
                      <a:pt x="40" y="34"/>
                    </a:cubicBezTo>
                    <a:cubicBezTo>
                      <a:pt x="40" y="34"/>
                      <a:pt x="40" y="34"/>
                      <a:pt x="40" y="34"/>
                    </a:cubicBezTo>
                    <a:cubicBezTo>
                      <a:pt x="41" y="34"/>
                      <a:pt x="41" y="34"/>
                      <a:pt x="41" y="34"/>
                    </a:cubicBezTo>
                    <a:cubicBezTo>
                      <a:pt x="38" y="39"/>
                      <a:pt x="33" y="43"/>
                      <a:pt x="28" y="44"/>
                    </a:cubicBezTo>
                    <a:cubicBezTo>
                      <a:pt x="28" y="44"/>
                      <a:pt x="28" y="44"/>
                      <a:pt x="28" y="43"/>
                    </a:cubicBezTo>
                    <a:cubicBezTo>
                      <a:pt x="28" y="43"/>
                      <a:pt x="28" y="42"/>
                      <a:pt x="28" y="42"/>
                    </a:cubicBezTo>
                    <a:cubicBezTo>
                      <a:pt x="28" y="42"/>
                      <a:pt x="27" y="41"/>
                      <a:pt x="27" y="41"/>
                    </a:cubicBezTo>
                    <a:cubicBezTo>
                      <a:pt x="27" y="41"/>
                      <a:pt x="27" y="40"/>
                      <a:pt x="26" y="40"/>
                    </a:cubicBezTo>
                    <a:cubicBezTo>
                      <a:pt x="26" y="40"/>
                      <a:pt x="26" y="40"/>
                      <a:pt x="26" y="40"/>
                    </a:cubicBezTo>
                    <a:cubicBezTo>
                      <a:pt x="25" y="40"/>
                      <a:pt x="25" y="39"/>
                      <a:pt x="25" y="39"/>
                    </a:cubicBezTo>
                    <a:cubicBezTo>
                      <a:pt x="24" y="39"/>
                      <a:pt x="24" y="39"/>
                      <a:pt x="24" y="39"/>
                    </a:cubicBezTo>
                    <a:cubicBezTo>
                      <a:pt x="24" y="39"/>
                      <a:pt x="24" y="38"/>
                      <a:pt x="24" y="38"/>
                    </a:cubicBezTo>
                    <a:lnTo>
                      <a:pt x="24" y="46"/>
                    </a:lnTo>
                    <a:close/>
                    <a:moveTo>
                      <a:pt x="0" y="18"/>
                    </a:moveTo>
                    <a:cubicBezTo>
                      <a:pt x="0" y="18"/>
                      <a:pt x="0" y="19"/>
                      <a:pt x="0" y="19"/>
                    </a:cubicBezTo>
                    <a:cubicBezTo>
                      <a:pt x="0" y="20"/>
                      <a:pt x="0" y="20"/>
                      <a:pt x="0" y="20"/>
                    </a:cubicBezTo>
                    <a:cubicBezTo>
                      <a:pt x="0" y="21"/>
                      <a:pt x="0" y="22"/>
                      <a:pt x="0" y="23"/>
                    </a:cubicBezTo>
                    <a:cubicBezTo>
                      <a:pt x="0" y="23"/>
                      <a:pt x="0" y="24"/>
                      <a:pt x="0" y="25"/>
                    </a:cubicBezTo>
                    <a:cubicBezTo>
                      <a:pt x="0" y="25"/>
                      <a:pt x="0" y="26"/>
                      <a:pt x="0" y="26"/>
                    </a:cubicBezTo>
                    <a:cubicBezTo>
                      <a:pt x="0" y="27"/>
                      <a:pt x="0" y="27"/>
                      <a:pt x="0" y="27"/>
                    </a:cubicBezTo>
                    <a:cubicBezTo>
                      <a:pt x="0" y="28"/>
                      <a:pt x="0" y="28"/>
                      <a:pt x="0" y="28"/>
                    </a:cubicBezTo>
                    <a:cubicBezTo>
                      <a:pt x="0" y="29"/>
                      <a:pt x="1" y="30"/>
                      <a:pt x="1" y="31"/>
                    </a:cubicBezTo>
                    <a:cubicBezTo>
                      <a:pt x="1" y="31"/>
                      <a:pt x="1" y="31"/>
                      <a:pt x="1" y="32"/>
                    </a:cubicBezTo>
                    <a:cubicBezTo>
                      <a:pt x="1" y="32"/>
                      <a:pt x="2" y="32"/>
                      <a:pt x="2" y="33"/>
                    </a:cubicBezTo>
                    <a:cubicBezTo>
                      <a:pt x="2" y="33"/>
                      <a:pt x="2" y="33"/>
                      <a:pt x="2" y="33"/>
                    </a:cubicBezTo>
                    <a:cubicBezTo>
                      <a:pt x="2" y="34"/>
                      <a:pt x="2" y="34"/>
                      <a:pt x="3" y="34"/>
                    </a:cubicBezTo>
                    <a:cubicBezTo>
                      <a:pt x="3" y="35"/>
                      <a:pt x="4" y="36"/>
                      <a:pt x="4" y="37"/>
                    </a:cubicBezTo>
                    <a:cubicBezTo>
                      <a:pt x="5" y="37"/>
                      <a:pt x="5" y="38"/>
                      <a:pt x="6" y="38"/>
                    </a:cubicBezTo>
                    <a:cubicBezTo>
                      <a:pt x="6" y="39"/>
                      <a:pt x="6" y="39"/>
                      <a:pt x="6" y="39"/>
                    </a:cubicBezTo>
                    <a:cubicBezTo>
                      <a:pt x="7" y="39"/>
                      <a:pt x="7" y="40"/>
                      <a:pt x="7" y="40"/>
                    </a:cubicBezTo>
                    <a:cubicBezTo>
                      <a:pt x="8" y="41"/>
                      <a:pt x="10" y="42"/>
                      <a:pt x="11" y="43"/>
                    </a:cubicBezTo>
                    <a:cubicBezTo>
                      <a:pt x="11" y="43"/>
                      <a:pt x="12" y="43"/>
                      <a:pt x="12" y="43"/>
                    </a:cubicBezTo>
                    <a:cubicBezTo>
                      <a:pt x="13" y="44"/>
                      <a:pt x="13" y="44"/>
                      <a:pt x="14" y="44"/>
                    </a:cubicBezTo>
                    <a:cubicBezTo>
                      <a:pt x="14" y="44"/>
                      <a:pt x="15" y="44"/>
                      <a:pt x="15" y="45"/>
                    </a:cubicBezTo>
                    <a:cubicBezTo>
                      <a:pt x="18" y="45"/>
                      <a:pt x="20" y="46"/>
                      <a:pt x="23" y="46"/>
                    </a:cubicBezTo>
                    <a:cubicBezTo>
                      <a:pt x="23" y="46"/>
                      <a:pt x="24" y="46"/>
                      <a:pt x="24" y="46"/>
                    </a:cubicBezTo>
                    <a:cubicBezTo>
                      <a:pt x="24" y="38"/>
                      <a:pt x="24" y="38"/>
                      <a:pt x="24" y="38"/>
                    </a:cubicBezTo>
                    <a:cubicBezTo>
                      <a:pt x="24" y="38"/>
                      <a:pt x="24" y="38"/>
                      <a:pt x="24" y="38"/>
                    </a:cubicBezTo>
                    <a:cubicBezTo>
                      <a:pt x="24" y="37"/>
                      <a:pt x="23" y="37"/>
                      <a:pt x="23" y="36"/>
                    </a:cubicBezTo>
                    <a:cubicBezTo>
                      <a:pt x="23" y="36"/>
                      <a:pt x="23" y="36"/>
                      <a:pt x="23" y="36"/>
                    </a:cubicBezTo>
                    <a:cubicBezTo>
                      <a:pt x="22" y="36"/>
                      <a:pt x="22" y="35"/>
                      <a:pt x="22" y="35"/>
                    </a:cubicBezTo>
                    <a:cubicBezTo>
                      <a:pt x="22" y="35"/>
                      <a:pt x="22" y="35"/>
                      <a:pt x="22" y="35"/>
                    </a:cubicBezTo>
                    <a:cubicBezTo>
                      <a:pt x="22" y="34"/>
                      <a:pt x="22" y="34"/>
                      <a:pt x="22" y="34"/>
                    </a:cubicBezTo>
                    <a:cubicBezTo>
                      <a:pt x="22" y="34"/>
                      <a:pt x="22" y="34"/>
                      <a:pt x="22" y="33"/>
                    </a:cubicBezTo>
                    <a:cubicBezTo>
                      <a:pt x="22" y="33"/>
                      <a:pt x="22" y="33"/>
                      <a:pt x="22" y="33"/>
                    </a:cubicBezTo>
                    <a:cubicBezTo>
                      <a:pt x="22" y="32"/>
                      <a:pt x="22" y="32"/>
                      <a:pt x="22" y="32"/>
                    </a:cubicBezTo>
                    <a:cubicBezTo>
                      <a:pt x="23" y="32"/>
                      <a:pt x="23" y="32"/>
                      <a:pt x="23" y="32"/>
                    </a:cubicBezTo>
                    <a:cubicBezTo>
                      <a:pt x="23" y="32"/>
                      <a:pt x="23" y="32"/>
                      <a:pt x="23" y="31"/>
                    </a:cubicBezTo>
                    <a:cubicBezTo>
                      <a:pt x="23" y="31"/>
                      <a:pt x="24" y="31"/>
                      <a:pt x="24" y="31"/>
                    </a:cubicBezTo>
                    <a:cubicBezTo>
                      <a:pt x="24" y="31"/>
                      <a:pt x="24" y="30"/>
                      <a:pt x="24" y="30"/>
                    </a:cubicBezTo>
                    <a:cubicBezTo>
                      <a:pt x="24" y="29"/>
                      <a:pt x="23" y="29"/>
                      <a:pt x="23" y="29"/>
                    </a:cubicBezTo>
                    <a:cubicBezTo>
                      <a:pt x="23" y="29"/>
                      <a:pt x="23" y="28"/>
                      <a:pt x="23" y="28"/>
                    </a:cubicBezTo>
                    <a:cubicBezTo>
                      <a:pt x="23" y="28"/>
                      <a:pt x="23" y="29"/>
                      <a:pt x="23" y="29"/>
                    </a:cubicBezTo>
                    <a:cubicBezTo>
                      <a:pt x="22" y="29"/>
                      <a:pt x="22" y="29"/>
                      <a:pt x="22" y="29"/>
                    </a:cubicBezTo>
                    <a:cubicBezTo>
                      <a:pt x="22" y="29"/>
                      <a:pt x="22" y="29"/>
                      <a:pt x="22" y="29"/>
                    </a:cubicBezTo>
                    <a:cubicBezTo>
                      <a:pt x="21" y="29"/>
                      <a:pt x="21" y="29"/>
                      <a:pt x="21" y="29"/>
                    </a:cubicBezTo>
                    <a:cubicBezTo>
                      <a:pt x="21" y="29"/>
                      <a:pt x="21" y="28"/>
                      <a:pt x="21" y="28"/>
                    </a:cubicBezTo>
                    <a:cubicBezTo>
                      <a:pt x="20" y="28"/>
                      <a:pt x="20" y="28"/>
                      <a:pt x="20" y="28"/>
                    </a:cubicBezTo>
                    <a:cubicBezTo>
                      <a:pt x="20" y="28"/>
                      <a:pt x="20" y="28"/>
                      <a:pt x="20" y="27"/>
                    </a:cubicBezTo>
                    <a:cubicBezTo>
                      <a:pt x="20" y="27"/>
                      <a:pt x="20" y="27"/>
                      <a:pt x="19" y="26"/>
                    </a:cubicBezTo>
                    <a:cubicBezTo>
                      <a:pt x="19" y="26"/>
                      <a:pt x="19" y="26"/>
                      <a:pt x="18" y="26"/>
                    </a:cubicBezTo>
                    <a:cubicBezTo>
                      <a:pt x="18" y="26"/>
                      <a:pt x="18" y="26"/>
                      <a:pt x="18" y="26"/>
                    </a:cubicBezTo>
                    <a:cubicBezTo>
                      <a:pt x="18" y="26"/>
                      <a:pt x="18" y="26"/>
                      <a:pt x="18" y="26"/>
                    </a:cubicBezTo>
                    <a:cubicBezTo>
                      <a:pt x="17" y="26"/>
                      <a:pt x="17" y="25"/>
                      <a:pt x="16" y="25"/>
                    </a:cubicBezTo>
                    <a:cubicBezTo>
                      <a:pt x="16" y="25"/>
                      <a:pt x="16" y="25"/>
                      <a:pt x="16" y="25"/>
                    </a:cubicBezTo>
                    <a:cubicBezTo>
                      <a:pt x="15" y="25"/>
                      <a:pt x="15" y="25"/>
                      <a:pt x="15" y="25"/>
                    </a:cubicBezTo>
                    <a:cubicBezTo>
                      <a:pt x="14" y="25"/>
                      <a:pt x="14" y="25"/>
                      <a:pt x="14" y="25"/>
                    </a:cubicBezTo>
                    <a:cubicBezTo>
                      <a:pt x="14" y="25"/>
                      <a:pt x="13" y="24"/>
                      <a:pt x="13" y="24"/>
                    </a:cubicBezTo>
                    <a:cubicBezTo>
                      <a:pt x="13" y="24"/>
                      <a:pt x="13" y="24"/>
                      <a:pt x="13" y="24"/>
                    </a:cubicBezTo>
                    <a:cubicBezTo>
                      <a:pt x="13" y="24"/>
                      <a:pt x="12" y="24"/>
                      <a:pt x="12" y="24"/>
                    </a:cubicBezTo>
                    <a:cubicBezTo>
                      <a:pt x="12" y="24"/>
                      <a:pt x="12" y="23"/>
                      <a:pt x="12" y="23"/>
                    </a:cubicBezTo>
                    <a:cubicBezTo>
                      <a:pt x="12" y="23"/>
                      <a:pt x="12" y="23"/>
                      <a:pt x="12" y="23"/>
                    </a:cubicBezTo>
                    <a:cubicBezTo>
                      <a:pt x="12" y="22"/>
                      <a:pt x="12" y="22"/>
                      <a:pt x="11" y="21"/>
                    </a:cubicBezTo>
                    <a:cubicBezTo>
                      <a:pt x="11" y="21"/>
                      <a:pt x="11" y="21"/>
                      <a:pt x="11" y="21"/>
                    </a:cubicBezTo>
                    <a:cubicBezTo>
                      <a:pt x="11" y="20"/>
                      <a:pt x="11" y="20"/>
                      <a:pt x="11" y="20"/>
                    </a:cubicBezTo>
                    <a:cubicBezTo>
                      <a:pt x="11" y="20"/>
                      <a:pt x="10" y="20"/>
                      <a:pt x="10" y="20"/>
                    </a:cubicBezTo>
                    <a:cubicBezTo>
                      <a:pt x="10" y="19"/>
                      <a:pt x="10" y="19"/>
                      <a:pt x="10" y="19"/>
                    </a:cubicBezTo>
                    <a:cubicBezTo>
                      <a:pt x="10" y="19"/>
                      <a:pt x="10" y="19"/>
                      <a:pt x="10" y="18"/>
                    </a:cubicBezTo>
                    <a:cubicBezTo>
                      <a:pt x="10" y="18"/>
                      <a:pt x="9" y="18"/>
                      <a:pt x="9" y="19"/>
                    </a:cubicBezTo>
                    <a:cubicBezTo>
                      <a:pt x="9" y="19"/>
                      <a:pt x="9" y="19"/>
                      <a:pt x="9" y="19"/>
                    </a:cubicBezTo>
                    <a:cubicBezTo>
                      <a:pt x="10" y="19"/>
                      <a:pt x="9" y="20"/>
                      <a:pt x="10" y="20"/>
                    </a:cubicBezTo>
                    <a:cubicBezTo>
                      <a:pt x="10" y="20"/>
                      <a:pt x="10" y="20"/>
                      <a:pt x="10" y="20"/>
                    </a:cubicBezTo>
                    <a:cubicBezTo>
                      <a:pt x="10" y="21"/>
                      <a:pt x="10" y="21"/>
                      <a:pt x="10" y="21"/>
                    </a:cubicBezTo>
                    <a:cubicBezTo>
                      <a:pt x="10" y="21"/>
                      <a:pt x="10" y="22"/>
                      <a:pt x="10" y="22"/>
                    </a:cubicBezTo>
                    <a:cubicBezTo>
                      <a:pt x="10" y="22"/>
                      <a:pt x="10" y="22"/>
                      <a:pt x="10" y="21"/>
                    </a:cubicBezTo>
                    <a:cubicBezTo>
                      <a:pt x="10" y="21"/>
                      <a:pt x="9" y="21"/>
                      <a:pt x="9" y="21"/>
                    </a:cubicBezTo>
                    <a:cubicBezTo>
                      <a:pt x="9" y="21"/>
                      <a:pt x="10" y="21"/>
                      <a:pt x="9" y="21"/>
                    </a:cubicBezTo>
                    <a:cubicBezTo>
                      <a:pt x="9" y="20"/>
                      <a:pt x="9" y="20"/>
                      <a:pt x="9" y="20"/>
                    </a:cubicBezTo>
                    <a:cubicBezTo>
                      <a:pt x="9" y="20"/>
                      <a:pt x="9" y="20"/>
                      <a:pt x="9" y="19"/>
                    </a:cubicBezTo>
                    <a:cubicBezTo>
                      <a:pt x="9" y="19"/>
                      <a:pt x="9" y="19"/>
                      <a:pt x="9" y="19"/>
                    </a:cubicBezTo>
                    <a:cubicBezTo>
                      <a:pt x="8" y="19"/>
                      <a:pt x="8" y="18"/>
                      <a:pt x="8" y="18"/>
                    </a:cubicBezTo>
                    <a:cubicBezTo>
                      <a:pt x="8" y="18"/>
                      <a:pt x="8" y="17"/>
                      <a:pt x="8" y="17"/>
                    </a:cubicBezTo>
                    <a:cubicBezTo>
                      <a:pt x="8" y="17"/>
                      <a:pt x="8" y="17"/>
                      <a:pt x="8" y="17"/>
                    </a:cubicBezTo>
                    <a:cubicBezTo>
                      <a:pt x="8" y="17"/>
                      <a:pt x="8" y="17"/>
                      <a:pt x="7" y="17"/>
                    </a:cubicBezTo>
                    <a:cubicBezTo>
                      <a:pt x="7" y="16"/>
                      <a:pt x="7" y="16"/>
                      <a:pt x="7" y="16"/>
                    </a:cubicBezTo>
                    <a:cubicBezTo>
                      <a:pt x="7" y="16"/>
                      <a:pt x="7" y="15"/>
                      <a:pt x="7" y="15"/>
                    </a:cubicBezTo>
                    <a:cubicBezTo>
                      <a:pt x="7" y="15"/>
                      <a:pt x="7" y="14"/>
                      <a:pt x="7" y="14"/>
                    </a:cubicBezTo>
                    <a:cubicBezTo>
                      <a:pt x="7" y="14"/>
                      <a:pt x="8" y="14"/>
                      <a:pt x="8" y="13"/>
                    </a:cubicBezTo>
                    <a:cubicBezTo>
                      <a:pt x="8" y="13"/>
                      <a:pt x="8" y="13"/>
                      <a:pt x="8" y="13"/>
                    </a:cubicBezTo>
                    <a:cubicBezTo>
                      <a:pt x="8" y="13"/>
                      <a:pt x="8" y="12"/>
                      <a:pt x="9" y="12"/>
                    </a:cubicBezTo>
                    <a:cubicBezTo>
                      <a:pt x="9" y="12"/>
                      <a:pt x="9" y="11"/>
                      <a:pt x="9" y="11"/>
                    </a:cubicBezTo>
                    <a:cubicBezTo>
                      <a:pt x="10" y="11"/>
                      <a:pt x="10" y="10"/>
                      <a:pt x="10" y="10"/>
                    </a:cubicBezTo>
                    <a:cubicBezTo>
                      <a:pt x="10" y="10"/>
                      <a:pt x="9" y="10"/>
                      <a:pt x="9" y="9"/>
                    </a:cubicBezTo>
                    <a:cubicBezTo>
                      <a:pt x="9" y="9"/>
                      <a:pt x="10" y="9"/>
                      <a:pt x="10" y="9"/>
                    </a:cubicBezTo>
                    <a:cubicBezTo>
                      <a:pt x="10" y="9"/>
                      <a:pt x="10" y="9"/>
                      <a:pt x="10" y="9"/>
                    </a:cubicBezTo>
                    <a:cubicBezTo>
                      <a:pt x="10" y="8"/>
                      <a:pt x="10" y="8"/>
                      <a:pt x="10" y="8"/>
                    </a:cubicBezTo>
                    <a:cubicBezTo>
                      <a:pt x="10" y="8"/>
                      <a:pt x="10" y="8"/>
                      <a:pt x="10" y="7"/>
                    </a:cubicBezTo>
                    <a:cubicBezTo>
                      <a:pt x="10" y="7"/>
                      <a:pt x="9" y="8"/>
                      <a:pt x="9" y="7"/>
                    </a:cubicBezTo>
                    <a:cubicBezTo>
                      <a:pt x="9" y="7"/>
                      <a:pt x="9" y="7"/>
                      <a:pt x="9" y="7"/>
                    </a:cubicBezTo>
                    <a:cubicBezTo>
                      <a:pt x="9" y="7"/>
                      <a:pt x="9" y="7"/>
                      <a:pt x="9" y="7"/>
                    </a:cubicBezTo>
                    <a:cubicBezTo>
                      <a:pt x="9" y="6"/>
                      <a:pt x="9" y="6"/>
                      <a:pt x="9" y="6"/>
                    </a:cubicBezTo>
                    <a:cubicBezTo>
                      <a:pt x="9" y="6"/>
                      <a:pt x="9" y="6"/>
                      <a:pt x="9" y="6"/>
                    </a:cubicBezTo>
                    <a:cubicBezTo>
                      <a:pt x="12" y="3"/>
                      <a:pt x="15" y="2"/>
                      <a:pt x="19" y="1"/>
                    </a:cubicBezTo>
                    <a:cubicBezTo>
                      <a:pt x="19" y="1"/>
                      <a:pt x="19" y="1"/>
                      <a:pt x="19" y="1"/>
                    </a:cubicBezTo>
                    <a:cubicBezTo>
                      <a:pt x="19" y="1"/>
                      <a:pt x="19" y="1"/>
                      <a:pt x="19" y="1"/>
                    </a:cubicBezTo>
                    <a:cubicBezTo>
                      <a:pt x="19" y="1"/>
                      <a:pt x="19" y="1"/>
                      <a:pt x="20" y="1"/>
                    </a:cubicBezTo>
                    <a:cubicBezTo>
                      <a:pt x="20" y="1"/>
                      <a:pt x="20" y="1"/>
                      <a:pt x="20" y="1"/>
                    </a:cubicBezTo>
                    <a:cubicBezTo>
                      <a:pt x="21" y="1"/>
                      <a:pt x="21" y="2"/>
                      <a:pt x="22" y="2"/>
                    </a:cubicBezTo>
                    <a:cubicBezTo>
                      <a:pt x="22" y="2"/>
                      <a:pt x="22" y="1"/>
                      <a:pt x="22" y="1"/>
                    </a:cubicBezTo>
                    <a:cubicBezTo>
                      <a:pt x="22" y="1"/>
                      <a:pt x="22" y="1"/>
                      <a:pt x="22" y="1"/>
                    </a:cubicBezTo>
                    <a:cubicBezTo>
                      <a:pt x="22" y="1"/>
                      <a:pt x="22" y="1"/>
                      <a:pt x="23" y="1"/>
                    </a:cubicBezTo>
                    <a:cubicBezTo>
                      <a:pt x="23" y="1"/>
                      <a:pt x="24" y="1"/>
                      <a:pt x="24" y="1"/>
                    </a:cubicBezTo>
                    <a:cubicBezTo>
                      <a:pt x="24" y="0"/>
                      <a:pt x="24" y="0"/>
                      <a:pt x="24" y="0"/>
                    </a:cubicBezTo>
                    <a:cubicBezTo>
                      <a:pt x="24" y="0"/>
                      <a:pt x="23" y="0"/>
                      <a:pt x="23" y="0"/>
                    </a:cubicBezTo>
                    <a:cubicBezTo>
                      <a:pt x="23" y="0"/>
                      <a:pt x="23" y="0"/>
                      <a:pt x="23" y="0"/>
                    </a:cubicBezTo>
                    <a:cubicBezTo>
                      <a:pt x="22" y="0"/>
                      <a:pt x="22" y="0"/>
                      <a:pt x="22" y="0"/>
                    </a:cubicBezTo>
                    <a:cubicBezTo>
                      <a:pt x="20" y="0"/>
                      <a:pt x="17" y="0"/>
                      <a:pt x="15" y="1"/>
                    </a:cubicBezTo>
                    <a:cubicBezTo>
                      <a:pt x="15" y="1"/>
                      <a:pt x="14" y="1"/>
                      <a:pt x="14" y="1"/>
                    </a:cubicBezTo>
                    <a:cubicBezTo>
                      <a:pt x="14" y="1"/>
                      <a:pt x="14" y="1"/>
                      <a:pt x="14" y="1"/>
                    </a:cubicBezTo>
                    <a:cubicBezTo>
                      <a:pt x="14" y="1"/>
                      <a:pt x="13" y="2"/>
                      <a:pt x="13" y="2"/>
                    </a:cubicBezTo>
                    <a:cubicBezTo>
                      <a:pt x="13" y="2"/>
                      <a:pt x="12" y="2"/>
                      <a:pt x="12" y="2"/>
                    </a:cubicBezTo>
                    <a:cubicBezTo>
                      <a:pt x="12" y="2"/>
                      <a:pt x="11" y="2"/>
                      <a:pt x="11" y="3"/>
                    </a:cubicBezTo>
                    <a:cubicBezTo>
                      <a:pt x="10" y="3"/>
                      <a:pt x="9" y="4"/>
                      <a:pt x="7" y="5"/>
                    </a:cubicBezTo>
                    <a:cubicBezTo>
                      <a:pt x="7" y="5"/>
                      <a:pt x="7" y="5"/>
                      <a:pt x="7" y="6"/>
                    </a:cubicBezTo>
                    <a:cubicBezTo>
                      <a:pt x="7" y="6"/>
                      <a:pt x="7" y="6"/>
                      <a:pt x="6" y="6"/>
                    </a:cubicBezTo>
                    <a:cubicBezTo>
                      <a:pt x="6" y="7"/>
                      <a:pt x="6" y="7"/>
                      <a:pt x="6" y="7"/>
                    </a:cubicBezTo>
                    <a:cubicBezTo>
                      <a:pt x="5" y="8"/>
                      <a:pt x="5" y="8"/>
                      <a:pt x="4" y="8"/>
                    </a:cubicBezTo>
                    <a:cubicBezTo>
                      <a:pt x="4" y="9"/>
                      <a:pt x="3" y="10"/>
                      <a:pt x="3" y="11"/>
                    </a:cubicBezTo>
                    <a:cubicBezTo>
                      <a:pt x="2" y="12"/>
                      <a:pt x="2" y="12"/>
                      <a:pt x="2" y="12"/>
                    </a:cubicBezTo>
                    <a:cubicBezTo>
                      <a:pt x="2" y="12"/>
                      <a:pt x="2" y="13"/>
                      <a:pt x="2" y="13"/>
                    </a:cubicBezTo>
                    <a:cubicBezTo>
                      <a:pt x="2" y="13"/>
                      <a:pt x="1" y="14"/>
                      <a:pt x="1" y="14"/>
                    </a:cubicBezTo>
                    <a:cubicBezTo>
                      <a:pt x="1" y="14"/>
                      <a:pt x="1" y="15"/>
                      <a:pt x="1" y="15"/>
                    </a:cubicBezTo>
                    <a:cubicBezTo>
                      <a:pt x="1" y="15"/>
                      <a:pt x="0" y="16"/>
                      <a:pt x="0" y="17"/>
                    </a:cubicBezTo>
                    <a:cubicBezTo>
                      <a:pt x="0" y="17"/>
                      <a:pt x="0" y="18"/>
                      <a:pt x="0" y="18"/>
                    </a:cubicBezTo>
                    <a:close/>
                    <a:moveTo>
                      <a:pt x="24" y="18"/>
                    </a:moveTo>
                    <a:cubicBezTo>
                      <a:pt x="24" y="28"/>
                      <a:pt x="24" y="28"/>
                      <a:pt x="24" y="28"/>
                    </a:cubicBezTo>
                    <a:cubicBezTo>
                      <a:pt x="24" y="29"/>
                      <a:pt x="24" y="29"/>
                      <a:pt x="24" y="29"/>
                    </a:cubicBezTo>
                    <a:cubicBezTo>
                      <a:pt x="24" y="29"/>
                      <a:pt x="24" y="28"/>
                      <a:pt x="23" y="28"/>
                    </a:cubicBezTo>
                    <a:cubicBezTo>
                      <a:pt x="23" y="28"/>
                      <a:pt x="23" y="28"/>
                      <a:pt x="22" y="28"/>
                    </a:cubicBezTo>
                    <a:cubicBezTo>
                      <a:pt x="22" y="28"/>
                      <a:pt x="21" y="28"/>
                      <a:pt x="21" y="27"/>
                    </a:cubicBezTo>
                    <a:cubicBezTo>
                      <a:pt x="21" y="27"/>
                      <a:pt x="21" y="27"/>
                      <a:pt x="21" y="26"/>
                    </a:cubicBezTo>
                    <a:cubicBezTo>
                      <a:pt x="21" y="26"/>
                      <a:pt x="21" y="26"/>
                      <a:pt x="21" y="26"/>
                    </a:cubicBezTo>
                    <a:cubicBezTo>
                      <a:pt x="21" y="25"/>
                      <a:pt x="21" y="25"/>
                      <a:pt x="21" y="25"/>
                    </a:cubicBezTo>
                    <a:cubicBezTo>
                      <a:pt x="20" y="25"/>
                      <a:pt x="20" y="25"/>
                      <a:pt x="19" y="25"/>
                    </a:cubicBezTo>
                    <a:cubicBezTo>
                      <a:pt x="19" y="25"/>
                      <a:pt x="19" y="25"/>
                      <a:pt x="19" y="25"/>
                    </a:cubicBezTo>
                    <a:cubicBezTo>
                      <a:pt x="19" y="25"/>
                      <a:pt x="19" y="24"/>
                      <a:pt x="19" y="24"/>
                    </a:cubicBezTo>
                    <a:cubicBezTo>
                      <a:pt x="19" y="24"/>
                      <a:pt x="20" y="24"/>
                      <a:pt x="20" y="24"/>
                    </a:cubicBezTo>
                    <a:cubicBezTo>
                      <a:pt x="20" y="24"/>
                      <a:pt x="20" y="24"/>
                      <a:pt x="20" y="23"/>
                    </a:cubicBezTo>
                    <a:cubicBezTo>
                      <a:pt x="20" y="23"/>
                      <a:pt x="20" y="23"/>
                      <a:pt x="20" y="23"/>
                    </a:cubicBezTo>
                    <a:cubicBezTo>
                      <a:pt x="20" y="23"/>
                      <a:pt x="20" y="23"/>
                      <a:pt x="20" y="23"/>
                    </a:cubicBezTo>
                    <a:cubicBezTo>
                      <a:pt x="19" y="23"/>
                      <a:pt x="19" y="23"/>
                      <a:pt x="19" y="23"/>
                    </a:cubicBezTo>
                    <a:cubicBezTo>
                      <a:pt x="18" y="23"/>
                      <a:pt x="18" y="24"/>
                      <a:pt x="18" y="24"/>
                    </a:cubicBezTo>
                    <a:cubicBezTo>
                      <a:pt x="18" y="24"/>
                      <a:pt x="18" y="24"/>
                      <a:pt x="17" y="24"/>
                    </a:cubicBezTo>
                    <a:cubicBezTo>
                      <a:pt x="17" y="24"/>
                      <a:pt x="17" y="24"/>
                      <a:pt x="17" y="24"/>
                    </a:cubicBezTo>
                    <a:cubicBezTo>
                      <a:pt x="17" y="24"/>
                      <a:pt x="16" y="24"/>
                      <a:pt x="16" y="24"/>
                    </a:cubicBezTo>
                    <a:cubicBezTo>
                      <a:pt x="16" y="24"/>
                      <a:pt x="16" y="23"/>
                      <a:pt x="16" y="23"/>
                    </a:cubicBezTo>
                    <a:cubicBezTo>
                      <a:pt x="15" y="22"/>
                      <a:pt x="16" y="21"/>
                      <a:pt x="16" y="21"/>
                    </a:cubicBezTo>
                    <a:cubicBezTo>
                      <a:pt x="16" y="21"/>
                      <a:pt x="16" y="21"/>
                      <a:pt x="16" y="21"/>
                    </a:cubicBezTo>
                    <a:cubicBezTo>
                      <a:pt x="16" y="20"/>
                      <a:pt x="16" y="20"/>
                      <a:pt x="16" y="20"/>
                    </a:cubicBezTo>
                    <a:cubicBezTo>
                      <a:pt x="16" y="20"/>
                      <a:pt x="17" y="19"/>
                      <a:pt x="17" y="19"/>
                    </a:cubicBezTo>
                    <a:cubicBezTo>
                      <a:pt x="17" y="19"/>
                      <a:pt x="18" y="19"/>
                      <a:pt x="18" y="19"/>
                    </a:cubicBezTo>
                    <a:cubicBezTo>
                      <a:pt x="18" y="19"/>
                      <a:pt x="19" y="19"/>
                      <a:pt x="19" y="19"/>
                    </a:cubicBezTo>
                    <a:cubicBezTo>
                      <a:pt x="19" y="19"/>
                      <a:pt x="19" y="19"/>
                      <a:pt x="19" y="19"/>
                    </a:cubicBezTo>
                    <a:cubicBezTo>
                      <a:pt x="20" y="19"/>
                      <a:pt x="20" y="19"/>
                      <a:pt x="20" y="19"/>
                    </a:cubicBezTo>
                    <a:cubicBezTo>
                      <a:pt x="21" y="19"/>
                      <a:pt x="21" y="18"/>
                      <a:pt x="21" y="19"/>
                    </a:cubicBezTo>
                    <a:cubicBezTo>
                      <a:pt x="22" y="19"/>
                      <a:pt x="22" y="19"/>
                      <a:pt x="22" y="19"/>
                    </a:cubicBezTo>
                    <a:cubicBezTo>
                      <a:pt x="22" y="19"/>
                      <a:pt x="22" y="19"/>
                      <a:pt x="22" y="19"/>
                    </a:cubicBezTo>
                    <a:cubicBezTo>
                      <a:pt x="22" y="19"/>
                      <a:pt x="23" y="19"/>
                      <a:pt x="23" y="19"/>
                    </a:cubicBezTo>
                    <a:cubicBezTo>
                      <a:pt x="23" y="19"/>
                      <a:pt x="23" y="20"/>
                      <a:pt x="23" y="20"/>
                    </a:cubicBezTo>
                    <a:cubicBezTo>
                      <a:pt x="23" y="20"/>
                      <a:pt x="23" y="20"/>
                      <a:pt x="24" y="20"/>
                    </a:cubicBezTo>
                    <a:cubicBezTo>
                      <a:pt x="24" y="20"/>
                      <a:pt x="24" y="20"/>
                      <a:pt x="24" y="20"/>
                    </a:cubicBezTo>
                    <a:cubicBezTo>
                      <a:pt x="24" y="19"/>
                      <a:pt x="24" y="19"/>
                      <a:pt x="24" y="19"/>
                    </a:cubicBezTo>
                    <a:cubicBezTo>
                      <a:pt x="24" y="19"/>
                      <a:pt x="24" y="19"/>
                      <a:pt x="24" y="19"/>
                    </a:cubicBezTo>
                    <a:cubicBezTo>
                      <a:pt x="24" y="18"/>
                      <a:pt x="24" y="18"/>
                      <a:pt x="24" y="18"/>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2" name="Freeform: Shape 100">
                <a:extLst>
                  <a:ext uri="{FF2B5EF4-FFF2-40B4-BE49-F238E27FC236}">
                    <a16:creationId xmlns:a16="http://schemas.microsoft.com/office/drawing/2014/main" id="{2C73A2A3-B8A9-2F24-55F2-53A33E0FD81D}"/>
                  </a:ext>
                </a:extLst>
              </p:cNvPr>
              <p:cNvSpPr>
                <a:spLocks noGrp="1" noRot="1" noMove="1" noResize="1" noEditPoints="1" noAdjustHandles="1" noChangeArrowheads="1" noChangeShapeType="1"/>
              </p:cNvSpPr>
              <p:nvPr/>
            </p:nvSpPr>
            <p:spPr bwMode="auto">
              <a:xfrm>
                <a:off x="3152654" y="1776145"/>
                <a:ext cx="113963" cy="185037"/>
              </a:xfrm>
              <a:custGeom>
                <a:avLst/>
                <a:gdLst>
                  <a:gd name="T0" fmla="*/ 0 w 26"/>
                  <a:gd name="T1" fmla="*/ 29 h 42"/>
                  <a:gd name="T2" fmla="*/ 0 w 26"/>
                  <a:gd name="T3" fmla="*/ 35 h 42"/>
                  <a:gd name="T4" fmla="*/ 8 w 26"/>
                  <a:gd name="T5" fmla="*/ 42 h 42"/>
                  <a:gd name="T6" fmla="*/ 18 w 26"/>
                  <a:gd name="T7" fmla="*/ 42 h 42"/>
                  <a:gd name="T8" fmla="*/ 26 w 26"/>
                  <a:gd name="T9" fmla="*/ 35 h 42"/>
                  <a:gd name="T10" fmla="*/ 26 w 26"/>
                  <a:gd name="T11" fmla="*/ 29 h 42"/>
                  <a:gd name="T12" fmla="*/ 17 w 26"/>
                  <a:gd name="T13" fmla="*/ 29 h 42"/>
                  <a:gd name="T14" fmla="*/ 17 w 26"/>
                  <a:gd name="T15" fmla="*/ 24 h 42"/>
                  <a:gd name="T16" fmla="*/ 26 w 26"/>
                  <a:gd name="T17" fmla="*/ 24 h 42"/>
                  <a:gd name="T18" fmla="*/ 26 w 26"/>
                  <a:gd name="T19" fmla="*/ 16 h 42"/>
                  <a:gd name="T20" fmla="*/ 17 w 26"/>
                  <a:gd name="T21" fmla="*/ 16 h 42"/>
                  <a:gd name="T22" fmla="*/ 17 w 26"/>
                  <a:gd name="T23" fmla="*/ 10 h 42"/>
                  <a:gd name="T24" fmla="*/ 26 w 26"/>
                  <a:gd name="T25" fmla="*/ 10 h 42"/>
                  <a:gd name="T26" fmla="*/ 26 w 26"/>
                  <a:gd name="T27" fmla="*/ 7 h 42"/>
                  <a:gd name="T28" fmla="*/ 18 w 26"/>
                  <a:gd name="T29" fmla="*/ 0 h 42"/>
                  <a:gd name="T30" fmla="*/ 8 w 26"/>
                  <a:gd name="T31" fmla="*/ 0 h 42"/>
                  <a:gd name="T32" fmla="*/ 0 w 26"/>
                  <a:gd name="T33" fmla="*/ 7 h 42"/>
                  <a:gd name="T34" fmla="*/ 0 w 26"/>
                  <a:gd name="T35" fmla="*/ 10 h 42"/>
                  <a:gd name="T36" fmla="*/ 9 w 26"/>
                  <a:gd name="T37" fmla="*/ 10 h 42"/>
                  <a:gd name="T38" fmla="*/ 9 w 26"/>
                  <a:gd name="T39" fmla="*/ 16 h 42"/>
                  <a:gd name="T40" fmla="*/ 0 w 26"/>
                  <a:gd name="T41" fmla="*/ 16 h 42"/>
                  <a:gd name="T42" fmla="*/ 0 w 26"/>
                  <a:gd name="T43" fmla="*/ 24 h 42"/>
                  <a:gd name="T44" fmla="*/ 9 w 26"/>
                  <a:gd name="T45" fmla="*/ 24 h 42"/>
                  <a:gd name="T46" fmla="*/ 9 w 26"/>
                  <a:gd name="T47" fmla="*/ 29 h 42"/>
                  <a:gd name="T48" fmla="*/ 0 w 26"/>
                  <a:gd name="T49" fmla="*/ 2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42">
                    <a:moveTo>
                      <a:pt x="0" y="29"/>
                    </a:moveTo>
                    <a:cubicBezTo>
                      <a:pt x="0" y="35"/>
                      <a:pt x="0" y="35"/>
                      <a:pt x="0" y="35"/>
                    </a:cubicBezTo>
                    <a:cubicBezTo>
                      <a:pt x="0" y="39"/>
                      <a:pt x="4" y="42"/>
                      <a:pt x="8" y="42"/>
                    </a:cubicBezTo>
                    <a:cubicBezTo>
                      <a:pt x="18" y="42"/>
                      <a:pt x="18" y="42"/>
                      <a:pt x="18" y="42"/>
                    </a:cubicBezTo>
                    <a:cubicBezTo>
                      <a:pt x="22" y="42"/>
                      <a:pt x="26" y="39"/>
                      <a:pt x="26" y="35"/>
                    </a:cubicBezTo>
                    <a:cubicBezTo>
                      <a:pt x="26" y="29"/>
                      <a:pt x="26" y="29"/>
                      <a:pt x="26" y="29"/>
                    </a:cubicBezTo>
                    <a:cubicBezTo>
                      <a:pt x="17" y="29"/>
                      <a:pt x="17" y="29"/>
                      <a:pt x="17" y="29"/>
                    </a:cubicBezTo>
                    <a:cubicBezTo>
                      <a:pt x="17" y="24"/>
                      <a:pt x="17" y="24"/>
                      <a:pt x="17" y="24"/>
                    </a:cubicBezTo>
                    <a:cubicBezTo>
                      <a:pt x="26" y="24"/>
                      <a:pt x="26" y="24"/>
                      <a:pt x="26" y="24"/>
                    </a:cubicBezTo>
                    <a:cubicBezTo>
                      <a:pt x="26" y="16"/>
                      <a:pt x="26" y="16"/>
                      <a:pt x="26" y="16"/>
                    </a:cubicBezTo>
                    <a:cubicBezTo>
                      <a:pt x="17" y="16"/>
                      <a:pt x="17" y="16"/>
                      <a:pt x="17" y="16"/>
                    </a:cubicBezTo>
                    <a:cubicBezTo>
                      <a:pt x="17" y="10"/>
                      <a:pt x="17" y="10"/>
                      <a:pt x="17" y="10"/>
                    </a:cubicBezTo>
                    <a:cubicBezTo>
                      <a:pt x="26" y="10"/>
                      <a:pt x="26" y="10"/>
                      <a:pt x="26" y="10"/>
                    </a:cubicBezTo>
                    <a:cubicBezTo>
                      <a:pt x="26" y="7"/>
                      <a:pt x="26" y="7"/>
                      <a:pt x="26" y="7"/>
                    </a:cubicBezTo>
                    <a:cubicBezTo>
                      <a:pt x="26" y="3"/>
                      <a:pt x="22" y="0"/>
                      <a:pt x="18" y="0"/>
                    </a:cubicBezTo>
                    <a:cubicBezTo>
                      <a:pt x="8" y="0"/>
                      <a:pt x="8" y="0"/>
                      <a:pt x="8" y="0"/>
                    </a:cubicBezTo>
                    <a:cubicBezTo>
                      <a:pt x="4" y="0"/>
                      <a:pt x="0" y="3"/>
                      <a:pt x="0" y="7"/>
                    </a:cubicBezTo>
                    <a:cubicBezTo>
                      <a:pt x="0" y="10"/>
                      <a:pt x="0" y="10"/>
                      <a:pt x="0" y="10"/>
                    </a:cubicBezTo>
                    <a:cubicBezTo>
                      <a:pt x="9" y="10"/>
                      <a:pt x="9" y="10"/>
                      <a:pt x="9" y="10"/>
                    </a:cubicBezTo>
                    <a:cubicBezTo>
                      <a:pt x="9" y="16"/>
                      <a:pt x="9" y="16"/>
                      <a:pt x="9" y="16"/>
                    </a:cubicBezTo>
                    <a:cubicBezTo>
                      <a:pt x="0" y="16"/>
                      <a:pt x="0" y="16"/>
                      <a:pt x="0" y="16"/>
                    </a:cubicBezTo>
                    <a:cubicBezTo>
                      <a:pt x="0" y="24"/>
                      <a:pt x="0" y="24"/>
                      <a:pt x="0" y="24"/>
                    </a:cubicBezTo>
                    <a:cubicBezTo>
                      <a:pt x="9" y="24"/>
                      <a:pt x="9" y="24"/>
                      <a:pt x="9" y="24"/>
                    </a:cubicBezTo>
                    <a:cubicBezTo>
                      <a:pt x="9" y="29"/>
                      <a:pt x="9" y="29"/>
                      <a:pt x="9" y="29"/>
                    </a:cubicBezTo>
                    <a:lnTo>
                      <a:pt x="0" y="29"/>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3" name="Freeform: Shape 101">
                <a:extLst>
                  <a:ext uri="{FF2B5EF4-FFF2-40B4-BE49-F238E27FC236}">
                    <a16:creationId xmlns:a16="http://schemas.microsoft.com/office/drawing/2014/main" id="{AA05ECEC-59F8-B7C2-04D4-598E38806573}"/>
                  </a:ext>
                </a:extLst>
              </p:cNvPr>
              <p:cNvSpPr>
                <a:spLocks noGrp="1" noRot="1" noMove="1" noResize="1" noEditPoints="1" noAdjustHandles="1" noChangeArrowheads="1" noChangeShapeType="1"/>
              </p:cNvSpPr>
              <p:nvPr/>
            </p:nvSpPr>
            <p:spPr bwMode="auto">
              <a:xfrm>
                <a:off x="3120794" y="1944027"/>
                <a:ext cx="177685" cy="113963"/>
              </a:xfrm>
              <a:custGeom>
                <a:avLst/>
                <a:gdLst>
                  <a:gd name="T0" fmla="*/ 0 w 40"/>
                  <a:gd name="T1" fmla="*/ 1 h 26"/>
                  <a:gd name="T2" fmla="*/ 13 w 40"/>
                  <a:gd name="T3" fmla="*/ 12 h 26"/>
                  <a:gd name="T4" fmla="*/ 17 w 40"/>
                  <a:gd name="T5" fmla="*/ 12 h 26"/>
                  <a:gd name="T6" fmla="*/ 17 w 40"/>
                  <a:gd name="T7" fmla="*/ 20 h 26"/>
                  <a:gd name="T8" fmla="*/ 12 w 40"/>
                  <a:gd name="T9" fmla="*/ 20 h 26"/>
                  <a:gd name="T10" fmla="*/ 12 w 40"/>
                  <a:gd name="T11" fmla="*/ 26 h 26"/>
                  <a:gd name="T12" fmla="*/ 28 w 40"/>
                  <a:gd name="T13" fmla="*/ 26 h 26"/>
                  <a:gd name="T14" fmla="*/ 28 w 40"/>
                  <a:gd name="T15" fmla="*/ 20 h 26"/>
                  <a:gd name="T16" fmla="*/ 23 w 40"/>
                  <a:gd name="T17" fmla="*/ 20 h 26"/>
                  <a:gd name="T18" fmla="*/ 23 w 40"/>
                  <a:gd name="T19" fmla="*/ 12 h 26"/>
                  <a:gd name="T20" fmla="*/ 27 w 40"/>
                  <a:gd name="T21" fmla="*/ 12 h 26"/>
                  <a:gd name="T22" fmla="*/ 40 w 40"/>
                  <a:gd name="T23" fmla="*/ 1 h 26"/>
                  <a:gd name="T24" fmla="*/ 35 w 40"/>
                  <a:gd name="T25" fmla="*/ 0 h 26"/>
                  <a:gd name="T26" fmla="*/ 27 w 40"/>
                  <a:gd name="T27" fmla="*/ 7 h 26"/>
                  <a:gd name="T28" fmla="*/ 13 w 40"/>
                  <a:gd name="T29" fmla="*/ 7 h 26"/>
                  <a:gd name="T30" fmla="*/ 5 w 40"/>
                  <a:gd name="T31" fmla="*/ 0 h 26"/>
                  <a:gd name="T32" fmla="*/ 0 w 40"/>
                  <a:gd name="T3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6">
                    <a:moveTo>
                      <a:pt x="0" y="1"/>
                    </a:moveTo>
                    <a:cubicBezTo>
                      <a:pt x="1" y="7"/>
                      <a:pt x="7" y="12"/>
                      <a:pt x="13" y="12"/>
                    </a:cubicBezTo>
                    <a:cubicBezTo>
                      <a:pt x="17" y="12"/>
                      <a:pt x="17" y="12"/>
                      <a:pt x="17" y="12"/>
                    </a:cubicBezTo>
                    <a:cubicBezTo>
                      <a:pt x="17" y="20"/>
                      <a:pt x="17" y="20"/>
                      <a:pt x="17" y="20"/>
                    </a:cubicBezTo>
                    <a:cubicBezTo>
                      <a:pt x="12" y="20"/>
                      <a:pt x="12" y="20"/>
                      <a:pt x="12" y="20"/>
                    </a:cubicBezTo>
                    <a:cubicBezTo>
                      <a:pt x="12" y="26"/>
                      <a:pt x="12" y="26"/>
                      <a:pt x="12" y="26"/>
                    </a:cubicBezTo>
                    <a:cubicBezTo>
                      <a:pt x="28" y="26"/>
                      <a:pt x="28" y="26"/>
                      <a:pt x="28" y="26"/>
                    </a:cubicBezTo>
                    <a:cubicBezTo>
                      <a:pt x="28" y="20"/>
                      <a:pt x="28" y="20"/>
                      <a:pt x="28" y="20"/>
                    </a:cubicBezTo>
                    <a:cubicBezTo>
                      <a:pt x="23" y="20"/>
                      <a:pt x="23" y="20"/>
                      <a:pt x="23" y="20"/>
                    </a:cubicBezTo>
                    <a:cubicBezTo>
                      <a:pt x="23" y="12"/>
                      <a:pt x="23" y="12"/>
                      <a:pt x="23" y="12"/>
                    </a:cubicBezTo>
                    <a:cubicBezTo>
                      <a:pt x="27" y="12"/>
                      <a:pt x="27" y="12"/>
                      <a:pt x="27" y="12"/>
                    </a:cubicBezTo>
                    <a:cubicBezTo>
                      <a:pt x="33" y="12"/>
                      <a:pt x="39" y="6"/>
                      <a:pt x="40" y="1"/>
                    </a:cubicBezTo>
                    <a:cubicBezTo>
                      <a:pt x="35" y="0"/>
                      <a:pt x="35" y="0"/>
                      <a:pt x="35" y="0"/>
                    </a:cubicBezTo>
                    <a:cubicBezTo>
                      <a:pt x="34" y="3"/>
                      <a:pt x="31" y="7"/>
                      <a:pt x="27" y="7"/>
                    </a:cubicBezTo>
                    <a:cubicBezTo>
                      <a:pt x="13" y="7"/>
                      <a:pt x="13" y="7"/>
                      <a:pt x="13" y="7"/>
                    </a:cubicBezTo>
                    <a:cubicBezTo>
                      <a:pt x="10" y="7"/>
                      <a:pt x="6" y="4"/>
                      <a:pt x="5" y="0"/>
                    </a:cubicBezTo>
                    <a:lnTo>
                      <a:pt x="0" y="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4" name="Freeform: Shape 102">
                <a:extLst>
                  <a:ext uri="{FF2B5EF4-FFF2-40B4-BE49-F238E27FC236}">
                    <a16:creationId xmlns:a16="http://schemas.microsoft.com/office/drawing/2014/main" id="{CB85129E-FDE3-2E04-FA95-476B889740C2}"/>
                  </a:ext>
                </a:extLst>
              </p:cNvPr>
              <p:cNvSpPr>
                <a:spLocks noGrp="1" noRot="1" noMove="1" noResize="1" noEditPoints="1" noAdjustHandles="1" noChangeArrowheads="1" noChangeShapeType="1"/>
              </p:cNvSpPr>
              <p:nvPr/>
            </p:nvSpPr>
            <p:spPr bwMode="auto">
              <a:xfrm>
                <a:off x="2949236" y="2720939"/>
                <a:ext cx="159304" cy="251210"/>
              </a:xfrm>
              <a:custGeom>
                <a:avLst/>
                <a:gdLst>
                  <a:gd name="T0" fmla="*/ 130 w 130"/>
                  <a:gd name="T1" fmla="*/ 205 h 205"/>
                  <a:gd name="T2" fmla="*/ 115 w 130"/>
                  <a:gd name="T3" fmla="*/ 4 h 205"/>
                  <a:gd name="T4" fmla="*/ 101 w 130"/>
                  <a:gd name="T5" fmla="*/ 0 h 205"/>
                  <a:gd name="T6" fmla="*/ 115 w 130"/>
                  <a:gd name="T7" fmla="*/ 14 h 205"/>
                  <a:gd name="T8" fmla="*/ 115 w 130"/>
                  <a:gd name="T9" fmla="*/ 133 h 205"/>
                  <a:gd name="T10" fmla="*/ 101 w 130"/>
                  <a:gd name="T11" fmla="*/ 148 h 205"/>
                  <a:gd name="T12" fmla="*/ 115 w 130"/>
                  <a:gd name="T13" fmla="*/ 162 h 205"/>
                  <a:gd name="T14" fmla="*/ 101 w 130"/>
                  <a:gd name="T15" fmla="*/ 162 h 205"/>
                  <a:gd name="T16" fmla="*/ 115 w 130"/>
                  <a:gd name="T17" fmla="*/ 173 h 205"/>
                  <a:gd name="T18" fmla="*/ 115 w 130"/>
                  <a:gd name="T19" fmla="*/ 191 h 205"/>
                  <a:gd name="T20" fmla="*/ 101 w 130"/>
                  <a:gd name="T21" fmla="*/ 205 h 205"/>
                  <a:gd name="T22" fmla="*/ 90 w 130"/>
                  <a:gd name="T23" fmla="*/ 4 h 205"/>
                  <a:gd name="T24" fmla="*/ 65 w 130"/>
                  <a:gd name="T25" fmla="*/ 14 h 205"/>
                  <a:gd name="T26" fmla="*/ 101 w 130"/>
                  <a:gd name="T27" fmla="*/ 0 h 205"/>
                  <a:gd name="T28" fmla="*/ 90 w 130"/>
                  <a:gd name="T29" fmla="*/ 0 h 205"/>
                  <a:gd name="T30" fmla="*/ 101 w 130"/>
                  <a:gd name="T31" fmla="*/ 205 h 205"/>
                  <a:gd name="T32" fmla="*/ 90 w 130"/>
                  <a:gd name="T33" fmla="*/ 191 h 205"/>
                  <a:gd name="T34" fmla="*/ 101 w 130"/>
                  <a:gd name="T35" fmla="*/ 173 h 205"/>
                  <a:gd name="T36" fmla="*/ 90 w 130"/>
                  <a:gd name="T37" fmla="*/ 162 h 205"/>
                  <a:gd name="T38" fmla="*/ 101 w 130"/>
                  <a:gd name="T39" fmla="*/ 148 h 205"/>
                  <a:gd name="T40" fmla="*/ 65 w 130"/>
                  <a:gd name="T41" fmla="*/ 133 h 205"/>
                  <a:gd name="T42" fmla="*/ 76 w 130"/>
                  <a:gd name="T43" fmla="*/ 148 h 205"/>
                  <a:gd name="T44" fmla="*/ 76 w 130"/>
                  <a:gd name="T45" fmla="*/ 162 h 205"/>
                  <a:gd name="T46" fmla="*/ 65 w 130"/>
                  <a:gd name="T47" fmla="*/ 173 h 205"/>
                  <a:gd name="T48" fmla="*/ 76 w 130"/>
                  <a:gd name="T49" fmla="*/ 191 h 205"/>
                  <a:gd name="T50" fmla="*/ 65 w 130"/>
                  <a:gd name="T51" fmla="*/ 191 h 205"/>
                  <a:gd name="T52" fmla="*/ 65 w 130"/>
                  <a:gd name="T53" fmla="*/ 4 h 205"/>
                  <a:gd name="T54" fmla="*/ 25 w 130"/>
                  <a:gd name="T55" fmla="*/ 14 h 205"/>
                  <a:gd name="T56" fmla="*/ 65 w 130"/>
                  <a:gd name="T57" fmla="*/ 4 h 205"/>
                  <a:gd name="T58" fmla="*/ 25 w 130"/>
                  <a:gd name="T59" fmla="*/ 205 h 205"/>
                  <a:gd name="T60" fmla="*/ 65 w 130"/>
                  <a:gd name="T61" fmla="*/ 191 h 205"/>
                  <a:gd name="T62" fmla="*/ 50 w 130"/>
                  <a:gd name="T63" fmla="*/ 173 h 205"/>
                  <a:gd name="T64" fmla="*/ 65 w 130"/>
                  <a:gd name="T65" fmla="*/ 162 h 205"/>
                  <a:gd name="T66" fmla="*/ 50 w 130"/>
                  <a:gd name="T67" fmla="*/ 148 h 205"/>
                  <a:gd name="T68" fmla="*/ 65 w 130"/>
                  <a:gd name="T69" fmla="*/ 133 h 205"/>
                  <a:gd name="T70" fmla="*/ 25 w 130"/>
                  <a:gd name="T71" fmla="*/ 148 h 205"/>
                  <a:gd name="T72" fmla="*/ 40 w 130"/>
                  <a:gd name="T73" fmla="*/ 162 h 205"/>
                  <a:gd name="T74" fmla="*/ 25 w 130"/>
                  <a:gd name="T75" fmla="*/ 162 h 205"/>
                  <a:gd name="T76" fmla="*/ 40 w 130"/>
                  <a:gd name="T77" fmla="*/ 173 h 205"/>
                  <a:gd name="T78" fmla="*/ 40 w 130"/>
                  <a:gd name="T79" fmla="*/ 191 h 205"/>
                  <a:gd name="T80" fmla="*/ 25 w 130"/>
                  <a:gd name="T81" fmla="*/ 205 h 205"/>
                  <a:gd name="T82" fmla="*/ 0 w 130"/>
                  <a:gd name="T83" fmla="*/ 4 h 205"/>
                  <a:gd name="T84" fmla="*/ 25 w 130"/>
                  <a:gd name="T85" fmla="*/ 205 h 205"/>
                  <a:gd name="T86" fmla="*/ 14 w 130"/>
                  <a:gd name="T87" fmla="*/ 191 h 205"/>
                  <a:gd name="T88" fmla="*/ 25 w 130"/>
                  <a:gd name="T89" fmla="*/ 173 h 205"/>
                  <a:gd name="T90" fmla="*/ 14 w 130"/>
                  <a:gd name="T91" fmla="*/ 162 h 205"/>
                  <a:gd name="T92" fmla="*/ 25 w 130"/>
                  <a:gd name="T93" fmla="*/ 148 h 205"/>
                  <a:gd name="T94" fmla="*/ 14 w 130"/>
                  <a:gd name="T95" fmla="*/ 133 h 205"/>
                  <a:gd name="T96" fmla="*/ 25 w 130"/>
                  <a:gd name="T97" fmla="*/ 1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0" h="205">
                    <a:moveTo>
                      <a:pt x="101" y="205"/>
                    </a:moveTo>
                    <a:lnTo>
                      <a:pt x="130" y="205"/>
                    </a:lnTo>
                    <a:lnTo>
                      <a:pt x="130" y="4"/>
                    </a:lnTo>
                    <a:lnTo>
                      <a:pt x="115" y="4"/>
                    </a:lnTo>
                    <a:lnTo>
                      <a:pt x="115" y="0"/>
                    </a:lnTo>
                    <a:lnTo>
                      <a:pt x="101" y="0"/>
                    </a:lnTo>
                    <a:lnTo>
                      <a:pt x="101" y="14"/>
                    </a:lnTo>
                    <a:lnTo>
                      <a:pt x="115" y="14"/>
                    </a:lnTo>
                    <a:lnTo>
                      <a:pt x="115" y="133"/>
                    </a:lnTo>
                    <a:lnTo>
                      <a:pt x="115" y="133"/>
                    </a:lnTo>
                    <a:lnTo>
                      <a:pt x="101" y="133"/>
                    </a:lnTo>
                    <a:lnTo>
                      <a:pt x="101" y="148"/>
                    </a:lnTo>
                    <a:lnTo>
                      <a:pt x="115" y="148"/>
                    </a:lnTo>
                    <a:lnTo>
                      <a:pt x="115" y="162"/>
                    </a:lnTo>
                    <a:lnTo>
                      <a:pt x="115" y="162"/>
                    </a:lnTo>
                    <a:lnTo>
                      <a:pt x="101" y="162"/>
                    </a:lnTo>
                    <a:lnTo>
                      <a:pt x="101" y="173"/>
                    </a:lnTo>
                    <a:lnTo>
                      <a:pt x="115" y="173"/>
                    </a:lnTo>
                    <a:lnTo>
                      <a:pt x="115" y="191"/>
                    </a:lnTo>
                    <a:lnTo>
                      <a:pt x="115" y="191"/>
                    </a:lnTo>
                    <a:lnTo>
                      <a:pt x="101" y="191"/>
                    </a:lnTo>
                    <a:lnTo>
                      <a:pt x="101" y="205"/>
                    </a:lnTo>
                    <a:close/>
                    <a:moveTo>
                      <a:pt x="90" y="0"/>
                    </a:moveTo>
                    <a:lnTo>
                      <a:pt x="90" y="4"/>
                    </a:lnTo>
                    <a:lnTo>
                      <a:pt x="65" y="4"/>
                    </a:lnTo>
                    <a:lnTo>
                      <a:pt x="65" y="14"/>
                    </a:lnTo>
                    <a:lnTo>
                      <a:pt x="101" y="14"/>
                    </a:lnTo>
                    <a:lnTo>
                      <a:pt x="101" y="0"/>
                    </a:lnTo>
                    <a:lnTo>
                      <a:pt x="90" y="0"/>
                    </a:lnTo>
                    <a:lnTo>
                      <a:pt x="90" y="0"/>
                    </a:lnTo>
                    <a:close/>
                    <a:moveTo>
                      <a:pt x="65" y="205"/>
                    </a:moveTo>
                    <a:lnTo>
                      <a:pt x="101" y="205"/>
                    </a:lnTo>
                    <a:lnTo>
                      <a:pt x="101" y="191"/>
                    </a:lnTo>
                    <a:lnTo>
                      <a:pt x="90" y="191"/>
                    </a:lnTo>
                    <a:lnTo>
                      <a:pt x="90" y="173"/>
                    </a:lnTo>
                    <a:lnTo>
                      <a:pt x="101" y="173"/>
                    </a:lnTo>
                    <a:lnTo>
                      <a:pt x="101" y="162"/>
                    </a:lnTo>
                    <a:lnTo>
                      <a:pt x="90" y="162"/>
                    </a:lnTo>
                    <a:lnTo>
                      <a:pt x="90" y="148"/>
                    </a:lnTo>
                    <a:lnTo>
                      <a:pt x="101" y="148"/>
                    </a:lnTo>
                    <a:lnTo>
                      <a:pt x="101" y="133"/>
                    </a:lnTo>
                    <a:lnTo>
                      <a:pt x="65" y="133"/>
                    </a:lnTo>
                    <a:lnTo>
                      <a:pt x="65" y="148"/>
                    </a:lnTo>
                    <a:lnTo>
                      <a:pt x="76" y="148"/>
                    </a:lnTo>
                    <a:lnTo>
                      <a:pt x="76" y="162"/>
                    </a:lnTo>
                    <a:lnTo>
                      <a:pt x="76" y="162"/>
                    </a:lnTo>
                    <a:lnTo>
                      <a:pt x="65" y="162"/>
                    </a:lnTo>
                    <a:lnTo>
                      <a:pt x="65" y="173"/>
                    </a:lnTo>
                    <a:lnTo>
                      <a:pt x="76" y="173"/>
                    </a:lnTo>
                    <a:lnTo>
                      <a:pt x="76" y="191"/>
                    </a:lnTo>
                    <a:lnTo>
                      <a:pt x="76" y="191"/>
                    </a:lnTo>
                    <a:lnTo>
                      <a:pt x="65" y="191"/>
                    </a:lnTo>
                    <a:lnTo>
                      <a:pt x="65" y="205"/>
                    </a:lnTo>
                    <a:close/>
                    <a:moveTo>
                      <a:pt x="65" y="4"/>
                    </a:moveTo>
                    <a:lnTo>
                      <a:pt x="25" y="4"/>
                    </a:lnTo>
                    <a:lnTo>
                      <a:pt x="25" y="14"/>
                    </a:lnTo>
                    <a:lnTo>
                      <a:pt x="65" y="14"/>
                    </a:lnTo>
                    <a:lnTo>
                      <a:pt x="65" y="4"/>
                    </a:lnTo>
                    <a:lnTo>
                      <a:pt x="65" y="4"/>
                    </a:lnTo>
                    <a:close/>
                    <a:moveTo>
                      <a:pt x="25" y="205"/>
                    </a:moveTo>
                    <a:lnTo>
                      <a:pt x="65" y="205"/>
                    </a:lnTo>
                    <a:lnTo>
                      <a:pt x="65" y="191"/>
                    </a:lnTo>
                    <a:lnTo>
                      <a:pt x="50" y="191"/>
                    </a:lnTo>
                    <a:lnTo>
                      <a:pt x="50" y="173"/>
                    </a:lnTo>
                    <a:lnTo>
                      <a:pt x="65" y="173"/>
                    </a:lnTo>
                    <a:lnTo>
                      <a:pt x="65" y="162"/>
                    </a:lnTo>
                    <a:lnTo>
                      <a:pt x="50" y="162"/>
                    </a:lnTo>
                    <a:lnTo>
                      <a:pt x="50" y="148"/>
                    </a:lnTo>
                    <a:lnTo>
                      <a:pt x="65" y="148"/>
                    </a:lnTo>
                    <a:lnTo>
                      <a:pt x="65" y="133"/>
                    </a:lnTo>
                    <a:lnTo>
                      <a:pt x="25" y="133"/>
                    </a:lnTo>
                    <a:lnTo>
                      <a:pt x="25" y="148"/>
                    </a:lnTo>
                    <a:lnTo>
                      <a:pt x="40" y="148"/>
                    </a:lnTo>
                    <a:lnTo>
                      <a:pt x="40" y="162"/>
                    </a:lnTo>
                    <a:lnTo>
                      <a:pt x="40" y="162"/>
                    </a:lnTo>
                    <a:lnTo>
                      <a:pt x="25" y="162"/>
                    </a:lnTo>
                    <a:lnTo>
                      <a:pt x="25" y="173"/>
                    </a:lnTo>
                    <a:lnTo>
                      <a:pt x="40" y="173"/>
                    </a:lnTo>
                    <a:lnTo>
                      <a:pt x="40" y="191"/>
                    </a:lnTo>
                    <a:lnTo>
                      <a:pt x="40" y="191"/>
                    </a:lnTo>
                    <a:lnTo>
                      <a:pt x="25" y="191"/>
                    </a:lnTo>
                    <a:lnTo>
                      <a:pt x="25" y="205"/>
                    </a:lnTo>
                    <a:close/>
                    <a:moveTo>
                      <a:pt x="25" y="4"/>
                    </a:moveTo>
                    <a:lnTo>
                      <a:pt x="0" y="4"/>
                    </a:lnTo>
                    <a:lnTo>
                      <a:pt x="0" y="205"/>
                    </a:lnTo>
                    <a:lnTo>
                      <a:pt x="25" y="205"/>
                    </a:lnTo>
                    <a:lnTo>
                      <a:pt x="25" y="191"/>
                    </a:lnTo>
                    <a:lnTo>
                      <a:pt x="14" y="191"/>
                    </a:lnTo>
                    <a:lnTo>
                      <a:pt x="14" y="173"/>
                    </a:lnTo>
                    <a:lnTo>
                      <a:pt x="25" y="173"/>
                    </a:lnTo>
                    <a:lnTo>
                      <a:pt x="25" y="162"/>
                    </a:lnTo>
                    <a:lnTo>
                      <a:pt x="14" y="162"/>
                    </a:lnTo>
                    <a:lnTo>
                      <a:pt x="14" y="148"/>
                    </a:lnTo>
                    <a:lnTo>
                      <a:pt x="25" y="148"/>
                    </a:lnTo>
                    <a:lnTo>
                      <a:pt x="25" y="133"/>
                    </a:lnTo>
                    <a:lnTo>
                      <a:pt x="14" y="133"/>
                    </a:lnTo>
                    <a:lnTo>
                      <a:pt x="14" y="14"/>
                    </a:lnTo>
                    <a:lnTo>
                      <a:pt x="25" y="14"/>
                    </a:lnTo>
                    <a:lnTo>
                      <a:pt x="25" y="4"/>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5" name="Freeform: Shape 103">
                <a:extLst>
                  <a:ext uri="{FF2B5EF4-FFF2-40B4-BE49-F238E27FC236}">
                    <a16:creationId xmlns:a16="http://schemas.microsoft.com/office/drawing/2014/main" id="{2E4AD555-0DBD-E4AC-FDA4-12C17E83703F}"/>
                  </a:ext>
                </a:extLst>
              </p:cNvPr>
              <p:cNvSpPr>
                <a:spLocks noGrp="1" noRot="1" noMove="1" noResize="1" noEditPoints="1" noAdjustHandles="1" noChangeArrowheads="1" noChangeShapeType="1"/>
              </p:cNvSpPr>
              <p:nvPr/>
            </p:nvSpPr>
            <p:spPr bwMode="auto">
              <a:xfrm>
                <a:off x="5708865" y="1497977"/>
                <a:ext cx="145824" cy="145824"/>
              </a:xfrm>
              <a:custGeom>
                <a:avLst/>
                <a:gdLst>
                  <a:gd name="T0" fmla="*/ 16 w 33"/>
                  <a:gd name="T1" fmla="*/ 31 h 33"/>
                  <a:gd name="T2" fmla="*/ 19 w 33"/>
                  <a:gd name="T3" fmla="*/ 31 h 33"/>
                  <a:gd name="T4" fmla="*/ 20 w 33"/>
                  <a:gd name="T5" fmla="*/ 33 h 33"/>
                  <a:gd name="T6" fmla="*/ 26 w 33"/>
                  <a:gd name="T7" fmla="*/ 31 h 33"/>
                  <a:gd name="T8" fmla="*/ 25 w 33"/>
                  <a:gd name="T9" fmla="*/ 29 h 33"/>
                  <a:gd name="T10" fmla="*/ 28 w 33"/>
                  <a:gd name="T11" fmla="*/ 25 h 33"/>
                  <a:gd name="T12" fmla="*/ 30 w 33"/>
                  <a:gd name="T13" fmla="*/ 26 h 33"/>
                  <a:gd name="T14" fmla="*/ 33 w 33"/>
                  <a:gd name="T15" fmla="*/ 20 h 33"/>
                  <a:gd name="T16" fmla="*/ 30 w 33"/>
                  <a:gd name="T17" fmla="*/ 19 h 33"/>
                  <a:gd name="T18" fmla="*/ 30 w 33"/>
                  <a:gd name="T19" fmla="*/ 14 h 33"/>
                  <a:gd name="T20" fmla="*/ 33 w 33"/>
                  <a:gd name="T21" fmla="*/ 13 h 33"/>
                  <a:gd name="T22" fmla="*/ 30 w 33"/>
                  <a:gd name="T23" fmla="*/ 8 h 33"/>
                  <a:gd name="T24" fmla="*/ 28 w 33"/>
                  <a:gd name="T25" fmla="*/ 9 h 33"/>
                  <a:gd name="T26" fmla="*/ 24 w 33"/>
                  <a:gd name="T27" fmla="*/ 5 h 33"/>
                  <a:gd name="T28" fmla="*/ 25 w 33"/>
                  <a:gd name="T29" fmla="*/ 3 h 33"/>
                  <a:gd name="T30" fmla="*/ 20 w 33"/>
                  <a:gd name="T31" fmla="*/ 0 h 33"/>
                  <a:gd name="T32" fmla="*/ 19 w 33"/>
                  <a:gd name="T33" fmla="*/ 3 h 33"/>
                  <a:gd name="T34" fmla="*/ 16 w 33"/>
                  <a:gd name="T35" fmla="*/ 3 h 33"/>
                  <a:gd name="T36" fmla="*/ 16 w 33"/>
                  <a:gd name="T37" fmla="*/ 7 h 33"/>
                  <a:gd name="T38" fmla="*/ 25 w 33"/>
                  <a:gd name="T39" fmla="*/ 13 h 33"/>
                  <a:gd name="T40" fmla="*/ 20 w 33"/>
                  <a:gd name="T41" fmla="*/ 26 h 33"/>
                  <a:gd name="T42" fmla="*/ 16 w 33"/>
                  <a:gd name="T43" fmla="*/ 26 h 33"/>
                  <a:gd name="T44" fmla="*/ 16 w 33"/>
                  <a:gd name="T45" fmla="*/ 26 h 33"/>
                  <a:gd name="T46" fmla="*/ 16 w 33"/>
                  <a:gd name="T47" fmla="*/ 31 h 33"/>
                  <a:gd name="T48" fmla="*/ 2 w 33"/>
                  <a:gd name="T49" fmla="*/ 20 h 33"/>
                  <a:gd name="T50" fmla="*/ 0 w 33"/>
                  <a:gd name="T51" fmla="*/ 21 h 33"/>
                  <a:gd name="T52" fmla="*/ 2 w 33"/>
                  <a:gd name="T53" fmla="*/ 26 h 33"/>
                  <a:gd name="T54" fmla="*/ 5 w 33"/>
                  <a:gd name="T55" fmla="*/ 25 h 33"/>
                  <a:gd name="T56" fmla="*/ 8 w 33"/>
                  <a:gd name="T57" fmla="*/ 29 h 33"/>
                  <a:gd name="T58" fmla="*/ 7 w 33"/>
                  <a:gd name="T59" fmla="*/ 31 h 33"/>
                  <a:gd name="T60" fmla="*/ 13 w 33"/>
                  <a:gd name="T61" fmla="*/ 33 h 33"/>
                  <a:gd name="T62" fmla="*/ 14 w 33"/>
                  <a:gd name="T63" fmla="*/ 31 h 33"/>
                  <a:gd name="T64" fmla="*/ 16 w 33"/>
                  <a:gd name="T65" fmla="*/ 31 h 33"/>
                  <a:gd name="T66" fmla="*/ 16 w 33"/>
                  <a:gd name="T67" fmla="*/ 26 h 33"/>
                  <a:gd name="T68" fmla="*/ 8 w 33"/>
                  <a:gd name="T69" fmla="*/ 21 h 33"/>
                  <a:gd name="T70" fmla="*/ 13 w 33"/>
                  <a:gd name="T71" fmla="*/ 8 h 33"/>
                  <a:gd name="T72" fmla="*/ 13 w 33"/>
                  <a:gd name="T73" fmla="*/ 8 h 33"/>
                  <a:gd name="T74" fmla="*/ 16 w 33"/>
                  <a:gd name="T75" fmla="*/ 7 h 33"/>
                  <a:gd name="T76" fmla="*/ 16 w 33"/>
                  <a:gd name="T77" fmla="*/ 7 h 33"/>
                  <a:gd name="T78" fmla="*/ 16 w 33"/>
                  <a:gd name="T79" fmla="*/ 3 h 33"/>
                  <a:gd name="T80" fmla="*/ 14 w 33"/>
                  <a:gd name="T81" fmla="*/ 3 h 33"/>
                  <a:gd name="T82" fmla="*/ 13 w 33"/>
                  <a:gd name="T83" fmla="*/ 1 h 33"/>
                  <a:gd name="T84" fmla="*/ 7 w 33"/>
                  <a:gd name="T85" fmla="*/ 3 h 33"/>
                  <a:gd name="T86" fmla="*/ 8 w 33"/>
                  <a:gd name="T87" fmla="*/ 5 h 33"/>
                  <a:gd name="T88" fmla="*/ 5 w 33"/>
                  <a:gd name="T89" fmla="*/ 9 h 33"/>
                  <a:gd name="T90" fmla="*/ 2 w 33"/>
                  <a:gd name="T91" fmla="*/ 8 h 33"/>
                  <a:gd name="T92" fmla="*/ 0 w 33"/>
                  <a:gd name="T93" fmla="*/ 14 h 33"/>
                  <a:gd name="T94" fmla="*/ 2 w 33"/>
                  <a:gd name="T95" fmla="*/ 15 h 33"/>
                  <a:gd name="T96" fmla="*/ 2 w 33"/>
                  <a:gd name="T97"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33">
                    <a:moveTo>
                      <a:pt x="16" y="31"/>
                    </a:moveTo>
                    <a:cubicBezTo>
                      <a:pt x="17" y="31"/>
                      <a:pt x="18" y="31"/>
                      <a:pt x="19" y="31"/>
                    </a:cubicBezTo>
                    <a:cubicBezTo>
                      <a:pt x="20" y="33"/>
                      <a:pt x="20" y="33"/>
                      <a:pt x="20" y="33"/>
                    </a:cubicBezTo>
                    <a:cubicBezTo>
                      <a:pt x="26" y="31"/>
                      <a:pt x="26" y="31"/>
                      <a:pt x="26" y="31"/>
                    </a:cubicBezTo>
                    <a:cubicBezTo>
                      <a:pt x="25" y="29"/>
                      <a:pt x="25" y="29"/>
                      <a:pt x="25" y="29"/>
                    </a:cubicBezTo>
                    <a:cubicBezTo>
                      <a:pt x="26" y="28"/>
                      <a:pt x="27" y="26"/>
                      <a:pt x="28" y="25"/>
                    </a:cubicBezTo>
                    <a:cubicBezTo>
                      <a:pt x="30" y="26"/>
                      <a:pt x="30" y="26"/>
                      <a:pt x="30" y="26"/>
                    </a:cubicBezTo>
                    <a:cubicBezTo>
                      <a:pt x="33" y="20"/>
                      <a:pt x="33" y="20"/>
                      <a:pt x="33" y="20"/>
                    </a:cubicBezTo>
                    <a:cubicBezTo>
                      <a:pt x="30" y="19"/>
                      <a:pt x="30" y="19"/>
                      <a:pt x="30" y="19"/>
                    </a:cubicBezTo>
                    <a:cubicBezTo>
                      <a:pt x="31" y="18"/>
                      <a:pt x="31" y="16"/>
                      <a:pt x="30" y="14"/>
                    </a:cubicBezTo>
                    <a:cubicBezTo>
                      <a:pt x="33" y="13"/>
                      <a:pt x="33" y="13"/>
                      <a:pt x="33" y="13"/>
                    </a:cubicBezTo>
                    <a:cubicBezTo>
                      <a:pt x="30" y="8"/>
                      <a:pt x="30" y="8"/>
                      <a:pt x="30" y="8"/>
                    </a:cubicBezTo>
                    <a:cubicBezTo>
                      <a:pt x="28" y="9"/>
                      <a:pt x="28" y="9"/>
                      <a:pt x="28" y="9"/>
                    </a:cubicBezTo>
                    <a:cubicBezTo>
                      <a:pt x="27" y="7"/>
                      <a:pt x="26" y="6"/>
                      <a:pt x="24" y="5"/>
                    </a:cubicBezTo>
                    <a:cubicBezTo>
                      <a:pt x="25" y="3"/>
                      <a:pt x="25" y="3"/>
                      <a:pt x="25" y="3"/>
                    </a:cubicBezTo>
                    <a:cubicBezTo>
                      <a:pt x="20" y="0"/>
                      <a:pt x="20" y="0"/>
                      <a:pt x="20" y="0"/>
                    </a:cubicBezTo>
                    <a:cubicBezTo>
                      <a:pt x="19" y="3"/>
                      <a:pt x="19" y="3"/>
                      <a:pt x="19" y="3"/>
                    </a:cubicBezTo>
                    <a:cubicBezTo>
                      <a:pt x="18" y="3"/>
                      <a:pt x="17" y="3"/>
                      <a:pt x="16" y="3"/>
                    </a:cubicBezTo>
                    <a:cubicBezTo>
                      <a:pt x="16" y="7"/>
                      <a:pt x="16" y="7"/>
                      <a:pt x="16" y="7"/>
                    </a:cubicBezTo>
                    <a:cubicBezTo>
                      <a:pt x="20" y="7"/>
                      <a:pt x="24" y="10"/>
                      <a:pt x="25" y="13"/>
                    </a:cubicBezTo>
                    <a:cubicBezTo>
                      <a:pt x="27" y="18"/>
                      <a:pt x="25" y="24"/>
                      <a:pt x="20" y="26"/>
                    </a:cubicBezTo>
                    <a:cubicBezTo>
                      <a:pt x="19" y="26"/>
                      <a:pt x="18" y="26"/>
                      <a:pt x="16" y="26"/>
                    </a:cubicBezTo>
                    <a:cubicBezTo>
                      <a:pt x="16" y="26"/>
                      <a:pt x="16" y="26"/>
                      <a:pt x="16" y="26"/>
                    </a:cubicBezTo>
                    <a:lnTo>
                      <a:pt x="16" y="31"/>
                    </a:lnTo>
                    <a:close/>
                    <a:moveTo>
                      <a:pt x="2" y="20"/>
                    </a:moveTo>
                    <a:cubicBezTo>
                      <a:pt x="0" y="21"/>
                      <a:pt x="0" y="21"/>
                      <a:pt x="0" y="21"/>
                    </a:cubicBezTo>
                    <a:cubicBezTo>
                      <a:pt x="2" y="26"/>
                      <a:pt x="2" y="26"/>
                      <a:pt x="2" y="26"/>
                    </a:cubicBezTo>
                    <a:cubicBezTo>
                      <a:pt x="5" y="25"/>
                      <a:pt x="5" y="25"/>
                      <a:pt x="5" y="25"/>
                    </a:cubicBezTo>
                    <a:cubicBezTo>
                      <a:pt x="6" y="27"/>
                      <a:pt x="7" y="28"/>
                      <a:pt x="8" y="29"/>
                    </a:cubicBezTo>
                    <a:cubicBezTo>
                      <a:pt x="7" y="31"/>
                      <a:pt x="7" y="31"/>
                      <a:pt x="7" y="31"/>
                    </a:cubicBezTo>
                    <a:cubicBezTo>
                      <a:pt x="13" y="33"/>
                      <a:pt x="13" y="33"/>
                      <a:pt x="13" y="33"/>
                    </a:cubicBezTo>
                    <a:cubicBezTo>
                      <a:pt x="14" y="31"/>
                      <a:pt x="14" y="31"/>
                      <a:pt x="14" y="31"/>
                    </a:cubicBezTo>
                    <a:cubicBezTo>
                      <a:pt x="15" y="31"/>
                      <a:pt x="16" y="31"/>
                      <a:pt x="16" y="31"/>
                    </a:cubicBezTo>
                    <a:cubicBezTo>
                      <a:pt x="16" y="26"/>
                      <a:pt x="16" y="26"/>
                      <a:pt x="16" y="26"/>
                    </a:cubicBezTo>
                    <a:cubicBezTo>
                      <a:pt x="13" y="26"/>
                      <a:pt x="9" y="24"/>
                      <a:pt x="8" y="21"/>
                    </a:cubicBezTo>
                    <a:cubicBezTo>
                      <a:pt x="5" y="16"/>
                      <a:pt x="8" y="10"/>
                      <a:pt x="13" y="8"/>
                    </a:cubicBezTo>
                    <a:cubicBezTo>
                      <a:pt x="13" y="8"/>
                      <a:pt x="13" y="8"/>
                      <a:pt x="13" y="8"/>
                    </a:cubicBezTo>
                    <a:cubicBezTo>
                      <a:pt x="14" y="8"/>
                      <a:pt x="15" y="7"/>
                      <a:pt x="16" y="7"/>
                    </a:cubicBezTo>
                    <a:cubicBezTo>
                      <a:pt x="16" y="7"/>
                      <a:pt x="16" y="7"/>
                      <a:pt x="16" y="7"/>
                    </a:cubicBezTo>
                    <a:cubicBezTo>
                      <a:pt x="16" y="3"/>
                      <a:pt x="16" y="3"/>
                      <a:pt x="16" y="3"/>
                    </a:cubicBezTo>
                    <a:cubicBezTo>
                      <a:pt x="15" y="3"/>
                      <a:pt x="15" y="3"/>
                      <a:pt x="14" y="3"/>
                    </a:cubicBezTo>
                    <a:cubicBezTo>
                      <a:pt x="13" y="1"/>
                      <a:pt x="13" y="1"/>
                      <a:pt x="13" y="1"/>
                    </a:cubicBezTo>
                    <a:cubicBezTo>
                      <a:pt x="7" y="3"/>
                      <a:pt x="7" y="3"/>
                      <a:pt x="7" y="3"/>
                    </a:cubicBezTo>
                    <a:cubicBezTo>
                      <a:pt x="8" y="5"/>
                      <a:pt x="8" y="5"/>
                      <a:pt x="8" y="5"/>
                    </a:cubicBezTo>
                    <a:cubicBezTo>
                      <a:pt x="7" y="6"/>
                      <a:pt x="6" y="7"/>
                      <a:pt x="5" y="9"/>
                    </a:cubicBezTo>
                    <a:cubicBezTo>
                      <a:pt x="2" y="8"/>
                      <a:pt x="2" y="8"/>
                      <a:pt x="2" y="8"/>
                    </a:cubicBezTo>
                    <a:cubicBezTo>
                      <a:pt x="0" y="14"/>
                      <a:pt x="0" y="14"/>
                      <a:pt x="0" y="14"/>
                    </a:cubicBezTo>
                    <a:cubicBezTo>
                      <a:pt x="2" y="15"/>
                      <a:pt x="2" y="15"/>
                      <a:pt x="2" y="15"/>
                    </a:cubicBezTo>
                    <a:cubicBezTo>
                      <a:pt x="2" y="16"/>
                      <a:pt x="2" y="18"/>
                      <a:pt x="2" y="2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6" name="Freeform: Shape 104">
                <a:extLst>
                  <a:ext uri="{FF2B5EF4-FFF2-40B4-BE49-F238E27FC236}">
                    <a16:creationId xmlns:a16="http://schemas.microsoft.com/office/drawing/2014/main" id="{DC1AF309-79EC-0712-1723-E8944C3D1132}"/>
                  </a:ext>
                </a:extLst>
              </p:cNvPr>
              <p:cNvSpPr>
                <a:spLocks noGrp="1" noRot="1" noMove="1" noResize="1" noEditPoints="1" noAdjustHandles="1" noChangeArrowheads="1" noChangeShapeType="1"/>
              </p:cNvSpPr>
              <p:nvPr/>
            </p:nvSpPr>
            <p:spPr bwMode="auto">
              <a:xfrm>
                <a:off x="3876873" y="1241865"/>
                <a:ext cx="25734" cy="30635"/>
              </a:xfrm>
              <a:custGeom>
                <a:avLst/>
                <a:gdLst>
                  <a:gd name="T0" fmla="*/ 0 w 6"/>
                  <a:gd name="T1" fmla="*/ 0 h 7"/>
                  <a:gd name="T2" fmla="*/ 2 w 6"/>
                  <a:gd name="T3" fmla="*/ 7 h 7"/>
                  <a:gd name="T4" fmla="*/ 6 w 6"/>
                  <a:gd name="T5" fmla="*/ 0 h 7"/>
                  <a:gd name="T6" fmla="*/ 0 w 6"/>
                  <a:gd name="T7" fmla="*/ 0 h 7"/>
                </a:gdLst>
                <a:ahLst/>
                <a:cxnLst>
                  <a:cxn ang="0">
                    <a:pos x="T0" y="T1"/>
                  </a:cxn>
                  <a:cxn ang="0">
                    <a:pos x="T2" y="T3"/>
                  </a:cxn>
                  <a:cxn ang="0">
                    <a:pos x="T4" y="T5"/>
                  </a:cxn>
                  <a:cxn ang="0">
                    <a:pos x="T6" y="T7"/>
                  </a:cxn>
                </a:cxnLst>
                <a:rect l="0" t="0" r="r" b="b"/>
                <a:pathLst>
                  <a:path w="6" h="7">
                    <a:moveTo>
                      <a:pt x="0" y="0"/>
                    </a:moveTo>
                    <a:cubicBezTo>
                      <a:pt x="0" y="3"/>
                      <a:pt x="1" y="5"/>
                      <a:pt x="2" y="7"/>
                    </a:cubicBezTo>
                    <a:cubicBezTo>
                      <a:pt x="5" y="5"/>
                      <a:pt x="6" y="3"/>
                      <a:pt x="6" y="0"/>
                    </a:cubicBezTo>
                    <a:lnTo>
                      <a:pt x="0"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7" name="Freeform: Shape 105">
                <a:extLst>
                  <a:ext uri="{FF2B5EF4-FFF2-40B4-BE49-F238E27FC236}">
                    <a16:creationId xmlns:a16="http://schemas.microsoft.com/office/drawing/2014/main" id="{3FA4A773-FBC4-41FA-7FE7-C8A52D40FD6F}"/>
                  </a:ext>
                </a:extLst>
              </p:cNvPr>
              <p:cNvSpPr>
                <a:spLocks noGrp="1" noRot="1" noMove="1" noResize="1" noEditPoints="1" noAdjustHandles="1" noChangeArrowheads="1" noChangeShapeType="1"/>
              </p:cNvSpPr>
              <p:nvPr/>
            </p:nvSpPr>
            <p:spPr bwMode="auto">
              <a:xfrm>
                <a:off x="3876873" y="1197751"/>
                <a:ext cx="25734" cy="34312"/>
              </a:xfrm>
              <a:custGeom>
                <a:avLst/>
                <a:gdLst>
                  <a:gd name="T0" fmla="*/ 2 w 6"/>
                  <a:gd name="T1" fmla="*/ 0 h 8"/>
                  <a:gd name="T2" fmla="*/ 0 w 6"/>
                  <a:gd name="T3" fmla="*/ 8 h 8"/>
                  <a:gd name="T4" fmla="*/ 6 w 6"/>
                  <a:gd name="T5" fmla="*/ 8 h 8"/>
                  <a:gd name="T6" fmla="*/ 2 w 6"/>
                  <a:gd name="T7" fmla="*/ 0 h 8"/>
                </a:gdLst>
                <a:ahLst/>
                <a:cxnLst>
                  <a:cxn ang="0">
                    <a:pos x="T0" y="T1"/>
                  </a:cxn>
                  <a:cxn ang="0">
                    <a:pos x="T2" y="T3"/>
                  </a:cxn>
                  <a:cxn ang="0">
                    <a:pos x="T4" y="T5"/>
                  </a:cxn>
                  <a:cxn ang="0">
                    <a:pos x="T6" y="T7"/>
                  </a:cxn>
                </a:cxnLst>
                <a:rect l="0" t="0" r="r" b="b"/>
                <a:pathLst>
                  <a:path w="6" h="8">
                    <a:moveTo>
                      <a:pt x="2" y="0"/>
                    </a:moveTo>
                    <a:cubicBezTo>
                      <a:pt x="1" y="2"/>
                      <a:pt x="0" y="5"/>
                      <a:pt x="0" y="8"/>
                    </a:cubicBezTo>
                    <a:cubicBezTo>
                      <a:pt x="6" y="8"/>
                      <a:pt x="6" y="8"/>
                      <a:pt x="6" y="8"/>
                    </a:cubicBezTo>
                    <a:cubicBezTo>
                      <a:pt x="6" y="5"/>
                      <a:pt x="5" y="2"/>
                      <a:pt x="2"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8" name="Freeform: Shape 106">
                <a:extLst>
                  <a:ext uri="{FF2B5EF4-FFF2-40B4-BE49-F238E27FC236}">
                    <a16:creationId xmlns:a16="http://schemas.microsoft.com/office/drawing/2014/main" id="{B507C5A4-9AD1-23E7-883F-286F81C6C97F}"/>
                  </a:ext>
                </a:extLst>
              </p:cNvPr>
              <p:cNvSpPr>
                <a:spLocks noGrp="1" noRot="1" noMove="1" noResize="1" noEditPoints="1" noAdjustHandles="1" noChangeArrowheads="1" noChangeShapeType="1"/>
              </p:cNvSpPr>
              <p:nvPr/>
            </p:nvSpPr>
            <p:spPr bwMode="auto">
              <a:xfrm>
                <a:off x="3854816" y="1184271"/>
                <a:ext cx="25734" cy="47791"/>
              </a:xfrm>
              <a:custGeom>
                <a:avLst/>
                <a:gdLst>
                  <a:gd name="T0" fmla="*/ 0 w 6"/>
                  <a:gd name="T1" fmla="*/ 0 h 11"/>
                  <a:gd name="T2" fmla="*/ 0 w 6"/>
                  <a:gd name="T3" fmla="*/ 11 h 11"/>
                  <a:gd name="T4" fmla="*/ 3 w 6"/>
                  <a:gd name="T5" fmla="*/ 11 h 11"/>
                  <a:gd name="T6" fmla="*/ 6 w 6"/>
                  <a:gd name="T7" fmla="*/ 2 h 11"/>
                  <a:gd name="T8" fmla="*/ 0 w 6"/>
                  <a:gd name="T9" fmla="*/ 0 h 11"/>
                </a:gdLst>
                <a:ahLst/>
                <a:cxnLst>
                  <a:cxn ang="0">
                    <a:pos x="T0" y="T1"/>
                  </a:cxn>
                  <a:cxn ang="0">
                    <a:pos x="T2" y="T3"/>
                  </a:cxn>
                  <a:cxn ang="0">
                    <a:pos x="T4" y="T5"/>
                  </a:cxn>
                  <a:cxn ang="0">
                    <a:pos x="T6" y="T7"/>
                  </a:cxn>
                  <a:cxn ang="0">
                    <a:pos x="T8" y="T9"/>
                  </a:cxn>
                </a:cxnLst>
                <a:rect l="0" t="0" r="r" b="b"/>
                <a:pathLst>
                  <a:path w="6" h="11">
                    <a:moveTo>
                      <a:pt x="0" y="0"/>
                    </a:moveTo>
                    <a:cubicBezTo>
                      <a:pt x="0" y="11"/>
                      <a:pt x="0" y="11"/>
                      <a:pt x="0" y="11"/>
                    </a:cubicBezTo>
                    <a:cubicBezTo>
                      <a:pt x="3" y="11"/>
                      <a:pt x="3" y="11"/>
                      <a:pt x="3" y="11"/>
                    </a:cubicBezTo>
                    <a:cubicBezTo>
                      <a:pt x="3" y="7"/>
                      <a:pt x="4" y="4"/>
                      <a:pt x="6" y="2"/>
                    </a:cubicBezTo>
                    <a:cubicBezTo>
                      <a:pt x="4" y="1"/>
                      <a:pt x="2" y="0"/>
                      <a:pt x="0"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9" name="Freeform: Shape 107">
                <a:extLst>
                  <a:ext uri="{FF2B5EF4-FFF2-40B4-BE49-F238E27FC236}">
                    <a16:creationId xmlns:a16="http://schemas.microsoft.com/office/drawing/2014/main" id="{0F92D9DA-9FB4-9A51-279F-68646050F210}"/>
                  </a:ext>
                </a:extLst>
              </p:cNvPr>
              <p:cNvSpPr>
                <a:spLocks noGrp="1" noRot="1" noMove="1" noResize="1" noEditPoints="1" noAdjustHandles="1" noChangeArrowheads="1" noChangeShapeType="1"/>
              </p:cNvSpPr>
              <p:nvPr/>
            </p:nvSpPr>
            <p:spPr bwMode="auto">
              <a:xfrm>
                <a:off x="3822955" y="1241865"/>
                <a:ext cx="26959" cy="44115"/>
              </a:xfrm>
              <a:custGeom>
                <a:avLst/>
                <a:gdLst>
                  <a:gd name="T0" fmla="*/ 6 w 6"/>
                  <a:gd name="T1" fmla="*/ 10 h 10"/>
                  <a:gd name="T2" fmla="*/ 6 w 6"/>
                  <a:gd name="T3" fmla="*/ 0 h 10"/>
                  <a:gd name="T4" fmla="*/ 3 w 6"/>
                  <a:gd name="T5" fmla="*/ 0 h 10"/>
                  <a:gd name="T6" fmla="*/ 0 w 6"/>
                  <a:gd name="T7" fmla="*/ 8 h 10"/>
                  <a:gd name="T8" fmla="*/ 6 w 6"/>
                  <a:gd name="T9" fmla="*/ 10 h 10"/>
                </a:gdLst>
                <a:ahLst/>
                <a:cxnLst>
                  <a:cxn ang="0">
                    <a:pos x="T0" y="T1"/>
                  </a:cxn>
                  <a:cxn ang="0">
                    <a:pos x="T2" y="T3"/>
                  </a:cxn>
                  <a:cxn ang="0">
                    <a:pos x="T4" y="T5"/>
                  </a:cxn>
                  <a:cxn ang="0">
                    <a:pos x="T6" y="T7"/>
                  </a:cxn>
                  <a:cxn ang="0">
                    <a:pos x="T8" y="T9"/>
                  </a:cxn>
                </a:cxnLst>
                <a:rect l="0" t="0" r="r" b="b"/>
                <a:pathLst>
                  <a:path w="6" h="10">
                    <a:moveTo>
                      <a:pt x="6" y="10"/>
                    </a:moveTo>
                    <a:cubicBezTo>
                      <a:pt x="6" y="0"/>
                      <a:pt x="6" y="0"/>
                      <a:pt x="6" y="0"/>
                    </a:cubicBezTo>
                    <a:cubicBezTo>
                      <a:pt x="3" y="0"/>
                      <a:pt x="3" y="0"/>
                      <a:pt x="3" y="0"/>
                    </a:cubicBezTo>
                    <a:cubicBezTo>
                      <a:pt x="3" y="3"/>
                      <a:pt x="2" y="6"/>
                      <a:pt x="0" y="8"/>
                    </a:cubicBezTo>
                    <a:cubicBezTo>
                      <a:pt x="2" y="9"/>
                      <a:pt x="4" y="10"/>
                      <a:pt x="6" y="1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0" name="Freeform: Shape 108">
                <a:extLst>
                  <a:ext uri="{FF2B5EF4-FFF2-40B4-BE49-F238E27FC236}">
                    <a16:creationId xmlns:a16="http://schemas.microsoft.com/office/drawing/2014/main" id="{BACB990F-DB51-BBD5-F7AE-9CDBE6065DF7}"/>
                  </a:ext>
                </a:extLst>
              </p:cNvPr>
              <p:cNvSpPr>
                <a:spLocks noGrp="1" noRot="1" noMove="1" noResize="1" noEditPoints="1" noAdjustHandles="1" noChangeArrowheads="1" noChangeShapeType="1"/>
              </p:cNvSpPr>
              <p:nvPr/>
            </p:nvSpPr>
            <p:spPr bwMode="auto">
              <a:xfrm>
                <a:off x="3822955" y="1184271"/>
                <a:ext cx="26959" cy="47791"/>
              </a:xfrm>
              <a:custGeom>
                <a:avLst/>
                <a:gdLst>
                  <a:gd name="T0" fmla="*/ 3 w 6"/>
                  <a:gd name="T1" fmla="*/ 11 h 11"/>
                  <a:gd name="T2" fmla="*/ 6 w 6"/>
                  <a:gd name="T3" fmla="*/ 11 h 11"/>
                  <a:gd name="T4" fmla="*/ 6 w 6"/>
                  <a:gd name="T5" fmla="*/ 0 h 11"/>
                  <a:gd name="T6" fmla="*/ 0 w 6"/>
                  <a:gd name="T7" fmla="*/ 2 h 11"/>
                  <a:gd name="T8" fmla="*/ 3 w 6"/>
                  <a:gd name="T9" fmla="*/ 11 h 11"/>
                </a:gdLst>
                <a:ahLst/>
                <a:cxnLst>
                  <a:cxn ang="0">
                    <a:pos x="T0" y="T1"/>
                  </a:cxn>
                  <a:cxn ang="0">
                    <a:pos x="T2" y="T3"/>
                  </a:cxn>
                  <a:cxn ang="0">
                    <a:pos x="T4" y="T5"/>
                  </a:cxn>
                  <a:cxn ang="0">
                    <a:pos x="T6" y="T7"/>
                  </a:cxn>
                  <a:cxn ang="0">
                    <a:pos x="T8" y="T9"/>
                  </a:cxn>
                </a:cxnLst>
                <a:rect l="0" t="0" r="r" b="b"/>
                <a:pathLst>
                  <a:path w="6" h="11">
                    <a:moveTo>
                      <a:pt x="3" y="11"/>
                    </a:moveTo>
                    <a:cubicBezTo>
                      <a:pt x="6" y="11"/>
                      <a:pt x="6" y="11"/>
                      <a:pt x="6" y="11"/>
                    </a:cubicBezTo>
                    <a:cubicBezTo>
                      <a:pt x="6" y="0"/>
                      <a:pt x="6" y="0"/>
                      <a:pt x="6" y="0"/>
                    </a:cubicBezTo>
                    <a:cubicBezTo>
                      <a:pt x="4" y="0"/>
                      <a:pt x="2" y="1"/>
                      <a:pt x="0" y="2"/>
                    </a:cubicBezTo>
                    <a:cubicBezTo>
                      <a:pt x="2" y="4"/>
                      <a:pt x="3" y="7"/>
                      <a:pt x="3" y="1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1" name="Freeform: Shape 109">
                <a:extLst>
                  <a:ext uri="{FF2B5EF4-FFF2-40B4-BE49-F238E27FC236}">
                    <a16:creationId xmlns:a16="http://schemas.microsoft.com/office/drawing/2014/main" id="{194BAF64-715D-DF4A-AEFC-3A72F9A27C57}"/>
                  </a:ext>
                </a:extLst>
              </p:cNvPr>
              <p:cNvSpPr>
                <a:spLocks noGrp="1" noRot="1" noMove="1" noResize="1" noEditPoints="1" noAdjustHandles="1" noChangeArrowheads="1" noChangeShapeType="1"/>
              </p:cNvSpPr>
              <p:nvPr/>
            </p:nvSpPr>
            <p:spPr bwMode="auto">
              <a:xfrm>
                <a:off x="3800898" y="1241865"/>
                <a:ext cx="26959" cy="30635"/>
              </a:xfrm>
              <a:custGeom>
                <a:avLst/>
                <a:gdLst>
                  <a:gd name="T0" fmla="*/ 4 w 6"/>
                  <a:gd name="T1" fmla="*/ 7 h 7"/>
                  <a:gd name="T2" fmla="*/ 6 w 6"/>
                  <a:gd name="T3" fmla="*/ 0 h 7"/>
                  <a:gd name="T4" fmla="*/ 0 w 6"/>
                  <a:gd name="T5" fmla="*/ 0 h 7"/>
                  <a:gd name="T6" fmla="*/ 4 w 6"/>
                  <a:gd name="T7" fmla="*/ 7 h 7"/>
                </a:gdLst>
                <a:ahLst/>
                <a:cxnLst>
                  <a:cxn ang="0">
                    <a:pos x="T0" y="T1"/>
                  </a:cxn>
                  <a:cxn ang="0">
                    <a:pos x="T2" y="T3"/>
                  </a:cxn>
                  <a:cxn ang="0">
                    <a:pos x="T4" y="T5"/>
                  </a:cxn>
                  <a:cxn ang="0">
                    <a:pos x="T6" y="T7"/>
                  </a:cxn>
                </a:cxnLst>
                <a:rect l="0" t="0" r="r" b="b"/>
                <a:pathLst>
                  <a:path w="6" h="7">
                    <a:moveTo>
                      <a:pt x="4" y="7"/>
                    </a:moveTo>
                    <a:cubicBezTo>
                      <a:pt x="5" y="5"/>
                      <a:pt x="6" y="3"/>
                      <a:pt x="6" y="0"/>
                    </a:cubicBezTo>
                    <a:cubicBezTo>
                      <a:pt x="0" y="0"/>
                      <a:pt x="0" y="0"/>
                      <a:pt x="0" y="0"/>
                    </a:cubicBezTo>
                    <a:cubicBezTo>
                      <a:pt x="0" y="3"/>
                      <a:pt x="1" y="5"/>
                      <a:pt x="4" y="7"/>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2" name="Freeform: Shape 110">
                <a:extLst>
                  <a:ext uri="{FF2B5EF4-FFF2-40B4-BE49-F238E27FC236}">
                    <a16:creationId xmlns:a16="http://schemas.microsoft.com/office/drawing/2014/main" id="{ACE48FC3-7FDF-3B1F-BB7A-486979A33013}"/>
                  </a:ext>
                </a:extLst>
              </p:cNvPr>
              <p:cNvSpPr>
                <a:spLocks noGrp="1" noRot="1" noMove="1" noResize="1" noEditPoints="1" noAdjustHandles="1" noChangeArrowheads="1" noChangeShapeType="1"/>
              </p:cNvSpPr>
              <p:nvPr/>
            </p:nvSpPr>
            <p:spPr bwMode="auto">
              <a:xfrm>
                <a:off x="3800898" y="1197751"/>
                <a:ext cx="26959" cy="34312"/>
              </a:xfrm>
              <a:custGeom>
                <a:avLst/>
                <a:gdLst>
                  <a:gd name="T0" fmla="*/ 4 w 6"/>
                  <a:gd name="T1" fmla="*/ 0 h 8"/>
                  <a:gd name="T2" fmla="*/ 0 w 6"/>
                  <a:gd name="T3" fmla="*/ 8 h 8"/>
                  <a:gd name="T4" fmla="*/ 6 w 6"/>
                  <a:gd name="T5" fmla="*/ 8 h 8"/>
                  <a:gd name="T6" fmla="*/ 4 w 6"/>
                  <a:gd name="T7" fmla="*/ 0 h 8"/>
                </a:gdLst>
                <a:ahLst/>
                <a:cxnLst>
                  <a:cxn ang="0">
                    <a:pos x="T0" y="T1"/>
                  </a:cxn>
                  <a:cxn ang="0">
                    <a:pos x="T2" y="T3"/>
                  </a:cxn>
                  <a:cxn ang="0">
                    <a:pos x="T4" y="T5"/>
                  </a:cxn>
                  <a:cxn ang="0">
                    <a:pos x="T6" y="T7"/>
                  </a:cxn>
                </a:cxnLst>
                <a:rect l="0" t="0" r="r" b="b"/>
                <a:pathLst>
                  <a:path w="6" h="8">
                    <a:moveTo>
                      <a:pt x="4" y="0"/>
                    </a:moveTo>
                    <a:cubicBezTo>
                      <a:pt x="1" y="2"/>
                      <a:pt x="0" y="5"/>
                      <a:pt x="0" y="8"/>
                    </a:cubicBezTo>
                    <a:cubicBezTo>
                      <a:pt x="6" y="8"/>
                      <a:pt x="6" y="8"/>
                      <a:pt x="6" y="8"/>
                    </a:cubicBezTo>
                    <a:cubicBezTo>
                      <a:pt x="6" y="5"/>
                      <a:pt x="5" y="2"/>
                      <a:pt x="4"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3" name="Freeform: Shape 111">
                <a:extLst>
                  <a:ext uri="{FF2B5EF4-FFF2-40B4-BE49-F238E27FC236}">
                    <a16:creationId xmlns:a16="http://schemas.microsoft.com/office/drawing/2014/main" id="{7833843F-1978-A906-A989-AE61C648008B}"/>
                  </a:ext>
                </a:extLst>
              </p:cNvPr>
              <p:cNvSpPr>
                <a:spLocks noGrp="1" noRot="1" noMove="1" noResize="1" noEditPoints="1" noAdjustHandles="1" noChangeArrowheads="1" noChangeShapeType="1"/>
              </p:cNvSpPr>
              <p:nvPr/>
            </p:nvSpPr>
            <p:spPr bwMode="auto">
              <a:xfrm>
                <a:off x="3854816" y="1241865"/>
                <a:ext cx="25734" cy="44115"/>
              </a:xfrm>
              <a:custGeom>
                <a:avLst/>
                <a:gdLst>
                  <a:gd name="T0" fmla="*/ 0 w 6"/>
                  <a:gd name="T1" fmla="*/ 10 h 10"/>
                  <a:gd name="T2" fmla="*/ 6 w 6"/>
                  <a:gd name="T3" fmla="*/ 8 h 10"/>
                  <a:gd name="T4" fmla="*/ 3 w 6"/>
                  <a:gd name="T5" fmla="*/ 0 h 10"/>
                  <a:gd name="T6" fmla="*/ 0 w 6"/>
                  <a:gd name="T7" fmla="*/ 0 h 10"/>
                  <a:gd name="T8" fmla="*/ 0 w 6"/>
                  <a:gd name="T9" fmla="*/ 10 h 10"/>
                </a:gdLst>
                <a:ahLst/>
                <a:cxnLst>
                  <a:cxn ang="0">
                    <a:pos x="T0" y="T1"/>
                  </a:cxn>
                  <a:cxn ang="0">
                    <a:pos x="T2" y="T3"/>
                  </a:cxn>
                  <a:cxn ang="0">
                    <a:pos x="T4" y="T5"/>
                  </a:cxn>
                  <a:cxn ang="0">
                    <a:pos x="T6" y="T7"/>
                  </a:cxn>
                  <a:cxn ang="0">
                    <a:pos x="T8" y="T9"/>
                  </a:cxn>
                </a:cxnLst>
                <a:rect l="0" t="0" r="r" b="b"/>
                <a:pathLst>
                  <a:path w="6" h="10">
                    <a:moveTo>
                      <a:pt x="0" y="10"/>
                    </a:moveTo>
                    <a:cubicBezTo>
                      <a:pt x="2" y="10"/>
                      <a:pt x="4" y="9"/>
                      <a:pt x="6" y="8"/>
                    </a:cubicBezTo>
                    <a:cubicBezTo>
                      <a:pt x="4" y="6"/>
                      <a:pt x="3" y="3"/>
                      <a:pt x="3" y="0"/>
                    </a:cubicBezTo>
                    <a:cubicBezTo>
                      <a:pt x="0" y="0"/>
                      <a:pt x="0" y="0"/>
                      <a:pt x="0" y="0"/>
                    </a:cubicBezTo>
                    <a:lnTo>
                      <a:pt x="0" y="1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4" name="Freeform: Shape 112">
                <a:extLst>
                  <a:ext uri="{FF2B5EF4-FFF2-40B4-BE49-F238E27FC236}">
                    <a16:creationId xmlns:a16="http://schemas.microsoft.com/office/drawing/2014/main" id="{DCFA3B1D-0C3F-E305-27AB-2FD33BC2A7A8}"/>
                  </a:ext>
                </a:extLst>
              </p:cNvPr>
              <p:cNvSpPr>
                <a:spLocks noGrp="1" noRot="1" noMove="1" noResize="1" noEditPoints="1" noAdjustHandles="1" noChangeArrowheads="1" noChangeShapeType="1"/>
              </p:cNvSpPr>
              <p:nvPr/>
            </p:nvSpPr>
            <p:spPr bwMode="auto">
              <a:xfrm>
                <a:off x="4543498" y="972275"/>
                <a:ext cx="115189" cy="110287"/>
              </a:xfrm>
              <a:custGeom>
                <a:avLst/>
                <a:gdLst>
                  <a:gd name="T0" fmla="*/ 26 w 26"/>
                  <a:gd name="T1" fmla="*/ 10 h 25"/>
                  <a:gd name="T2" fmla="*/ 21 w 26"/>
                  <a:gd name="T3" fmla="*/ 12 h 25"/>
                  <a:gd name="T4" fmla="*/ 19 w 26"/>
                  <a:gd name="T5" fmla="*/ 12 h 25"/>
                  <a:gd name="T6" fmla="*/ 18 w 26"/>
                  <a:gd name="T7" fmla="*/ 9 h 25"/>
                  <a:gd name="T8" fmla="*/ 19 w 26"/>
                  <a:gd name="T9" fmla="*/ 8 h 25"/>
                  <a:gd name="T10" fmla="*/ 24 w 26"/>
                  <a:gd name="T11" fmla="*/ 6 h 25"/>
                  <a:gd name="T12" fmla="*/ 22 w 26"/>
                  <a:gd name="T13" fmla="*/ 3 h 25"/>
                  <a:gd name="T14" fmla="*/ 19 w 26"/>
                  <a:gd name="T15" fmla="*/ 2 h 25"/>
                  <a:gd name="T16" fmla="*/ 18 w 26"/>
                  <a:gd name="T17" fmla="*/ 6 h 25"/>
                  <a:gd name="T18" fmla="*/ 16 w 26"/>
                  <a:gd name="T19" fmla="*/ 9 h 25"/>
                  <a:gd name="T20" fmla="*/ 16 w 26"/>
                  <a:gd name="T21" fmla="*/ 5 h 25"/>
                  <a:gd name="T22" fmla="*/ 14 w 26"/>
                  <a:gd name="T23" fmla="*/ 4 h 25"/>
                  <a:gd name="T24" fmla="*/ 14 w 26"/>
                  <a:gd name="T25" fmla="*/ 2 h 25"/>
                  <a:gd name="T26" fmla="*/ 13 w 26"/>
                  <a:gd name="T27" fmla="*/ 2 h 25"/>
                  <a:gd name="T28" fmla="*/ 13 w 26"/>
                  <a:gd name="T29" fmla="*/ 4 h 25"/>
                  <a:gd name="T30" fmla="*/ 11 w 26"/>
                  <a:gd name="T31" fmla="*/ 5 h 25"/>
                  <a:gd name="T32" fmla="*/ 11 w 26"/>
                  <a:gd name="T33" fmla="*/ 9 h 25"/>
                  <a:gd name="T34" fmla="*/ 9 w 26"/>
                  <a:gd name="T35" fmla="*/ 6 h 25"/>
                  <a:gd name="T36" fmla="*/ 8 w 26"/>
                  <a:gd name="T37" fmla="*/ 2 h 25"/>
                  <a:gd name="T38" fmla="*/ 5 w 26"/>
                  <a:gd name="T39" fmla="*/ 3 h 25"/>
                  <a:gd name="T40" fmla="*/ 2 w 26"/>
                  <a:gd name="T41" fmla="*/ 6 h 25"/>
                  <a:gd name="T42" fmla="*/ 8 w 26"/>
                  <a:gd name="T43" fmla="*/ 8 h 25"/>
                  <a:gd name="T44" fmla="*/ 9 w 26"/>
                  <a:gd name="T45" fmla="*/ 9 h 25"/>
                  <a:gd name="T46" fmla="*/ 8 w 26"/>
                  <a:gd name="T47" fmla="*/ 12 h 25"/>
                  <a:gd name="T48" fmla="*/ 6 w 26"/>
                  <a:gd name="T49" fmla="*/ 12 h 25"/>
                  <a:gd name="T50" fmla="*/ 1 w 26"/>
                  <a:gd name="T51" fmla="*/ 10 h 25"/>
                  <a:gd name="T52" fmla="*/ 0 w 26"/>
                  <a:gd name="T53" fmla="*/ 13 h 25"/>
                  <a:gd name="T54" fmla="*/ 2 w 26"/>
                  <a:gd name="T55" fmla="*/ 17 h 25"/>
                  <a:gd name="T56" fmla="*/ 5 w 26"/>
                  <a:gd name="T57" fmla="*/ 14 h 25"/>
                  <a:gd name="T58" fmla="*/ 9 w 26"/>
                  <a:gd name="T59" fmla="*/ 13 h 25"/>
                  <a:gd name="T60" fmla="*/ 6 w 26"/>
                  <a:gd name="T61" fmla="*/ 16 h 25"/>
                  <a:gd name="T62" fmla="*/ 7 w 26"/>
                  <a:gd name="T63" fmla="*/ 18 h 25"/>
                  <a:gd name="T64" fmla="*/ 6 w 26"/>
                  <a:gd name="T65" fmla="*/ 19 h 25"/>
                  <a:gd name="T66" fmla="*/ 7 w 26"/>
                  <a:gd name="T67" fmla="*/ 20 h 25"/>
                  <a:gd name="T68" fmla="*/ 8 w 26"/>
                  <a:gd name="T69" fmla="*/ 19 h 25"/>
                  <a:gd name="T70" fmla="*/ 10 w 26"/>
                  <a:gd name="T71" fmla="*/ 19 h 25"/>
                  <a:gd name="T72" fmla="*/ 13 w 26"/>
                  <a:gd name="T73" fmla="*/ 16 h 25"/>
                  <a:gd name="T74" fmla="*/ 12 w 26"/>
                  <a:gd name="T75" fmla="*/ 21 h 25"/>
                  <a:gd name="T76" fmla="*/ 9 w 26"/>
                  <a:gd name="T77" fmla="*/ 24 h 25"/>
                  <a:gd name="T78" fmla="*/ 13 w 26"/>
                  <a:gd name="T79" fmla="*/ 25 h 25"/>
                  <a:gd name="T80" fmla="*/ 16 w 26"/>
                  <a:gd name="T81" fmla="*/ 25 h 25"/>
                  <a:gd name="T82" fmla="*/ 14 w 26"/>
                  <a:gd name="T83" fmla="*/ 20 h 25"/>
                  <a:gd name="T84" fmla="*/ 14 w 26"/>
                  <a:gd name="T85" fmla="*/ 18 h 25"/>
                  <a:gd name="T86" fmla="*/ 17 w 26"/>
                  <a:gd name="T87" fmla="*/ 17 h 25"/>
                  <a:gd name="T88" fmla="*/ 18 w 26"/>
                  <a:gd name="T89" fmla="*/ 18 h 25"/>
                  <a:gd name="T90" fmla="*/ 20 w 26"/>
                  <a:gd name="T91" fmla="*/ 24 h 25"/>
                  <a:gd name="T92" fmla="*/ 23 w 26"/>
                  <a:gd name="T93" fmla="*/ 21 h 25"/>
                  <a:gd name="T94" fmla="*/ 24 w 26"/>
                  <a:gd name="T95" fmla="*/ 18 h 25"/>
                  <a:gd name="T96" fmla="*/ 20 w 26"/>
                  <a:gd name="T97" fmla="*/ 17 h 25"/>
                  <a:gd name="T98" fmla="*/ 17 w 26"/>
                  <a:gd name="T99" fmla="*/ 15 h 25"/>
                  <a:gd name="T100" fmla="*/ 20 w 26"/>
                  <a:gd name="T101" fmla="*/ 15 h 25"/>
                  <a:gd name="T102" fmla="*/ 22 w 26"/>
                  <a:gd name="T103" fmla="*/ 13 h 25"/>
                  <a:gd name="T104" fmla="*/ 24 w 26"/>
                  <a:gd name="T105"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 h="25">
                    <a:moveTo>
                      <a:pt x="26" y="12"/>
                    </a:moveTo>
                    <a:cubicBezTo>
                      <a:pt x="24" y="12"/>
                      <a:pt x="24" y="12"/>
                      <a:pt x="24" y="12"/>
                    </a:cubicBezTo>
                    <a:cubicBezTo>
                      <a:pt x="26" y="10"/>
                      <a:pt x="26" y="10"/>
                      <a:pt x="26" y="10"/>
                    </a:cubicBezTo>
                    <a:cubicBezTo>
                      <a:pt x="25" y="9"/>
                      <a:pt x="25" y="9"/>
                      <a:pt x="25" y="9"/>
                    </a:cubicBezTo>
                    <a:cubicBezTo>
                      <a:pt x="22" y="12"/>
                      <a:pt x="22" y="12"/>
                      <a:pt x="22" y="12"/>
                    </a:cubicBezTo>
                    <a:cubicBezTo>
                      <a:pt x="21" y="12"/>
                      <a:pt x="21" y="12"/>
                      <a:pt x="21" y="12"/>
                    </a:cubicBezTo>
                    <a:cubicBezTo>
                      <a:pt x="21" y="11"/>
                      <a:pt x="21" y="11"/>
                      <a:pt x="21" y="11"/>
                    </a:cubicBezTo>
                    <a:cubicBezTo>
                      <a:pt x="20" y="10"/>
                      <a:pt x="20" y="10"/>
                      <a:pt x="20" y="10"/>
                    </a:cubicBezTo>
                    <a:cubicBezTo>
                      <a:pt x="19" y="12"/>
                      <a:pt x="19" y="12"/>
                      <a:pt x="19" y="12"/>
                    </a:cubicBezTo>
                    <a:cubicBezTo>
                      <a:pt x="17" y="12"/>
                      <a:pt x="17" y="12"/>
                      <a:pt x="17" y="12"/>
                    </a:cubicBezTo>
                    <a:cubicBezTo>
                      <a:pt x="17" y="11"/>
                      <a:pt x="17" y="11"/>
                      <a:pt x="17" y="10"/>
                    </a:cubicBezTo>
                    <a:cubicBezTo>
                      <a:pt x="18" y="9"/>
                      <a:pt x="18" y="9"/>
                      <a:pt x="18" y="9"/>
                    </a:cubicBezTo>
                    <a:cubicBezTo>
                      <a:pt x="20" y="9"/>
                      <a:pt x="20" y="9"/>
                      <a:pt x="20" y="9"/>
                    </a:cubicBezTo>
                    <a:cubicBezTo>
                      <a:pt x="20" y="8"/>
                      <a:pt x="20" y="8"/>
                      <a:pt x="20" y="8"/>
                    </a:cubicBezTo>
                    <a:cubicBezTo>
                      <a:pt x="19" y="8"/>
                      <a:pt x="19" y="8"/>
                      <a:pt x="19" y="8"/>
                    </a:cubicBezTo>
                    <a:cubicBezTo>
                      <a:pt x="20" y="7"/>
                      <a:pt x="20" y="7"/>
                      <a:pt x="20" y="7"/>
                    </a:cubicBezTo>
                    <a:cubicBezTo>
                      <a:pt x="24" y="7"/>
                      <a:pt x="24" y="7"/>
                      <a:pt x="24" y="7"/>
                    </a:cubicBezTo>
                    <a:cubicBezTo>
                      <a:pt x="24" y="6"/>
                      <a:pt x="24" y="6"/>
                      <a:pt x="24" y="6"/>
                    </a:cubicBezTo>
                    <a:cubicBezTo>
                      <a:pt x="21" y="6"/>
                      <a:pt x="21" y="6"/>
                      <a:pt x="21" y="6"/>
                    </a:cubicBezTo>
                    <a:cubicBezTo>
                      <a:pt x="23" y="4"/>
                      <a:pt x="23" y="4"/>
                      <a:pt x="23" y="4"/>
                    </a:cubicBezTo>
                    <a:cubicBezTo>
                      <a:pt x="22" y="3"/>
                      <a:pt x="22" y="3"/>
                      <a:pt x="22" y="3"/>
                    </a:cubicBezTo>
                    <a:cubicBezTo>
                      <a:pt x="20" y="5"/>
                      <a:pt x="20" y="5"/>
                      <a:pt x="20" y="5"/>
                    </a:cubicBezTo>
                    <a:cubicBezTo>
                      <a:pt x="20" y="2"/>
                      <a:pt x="20" y="2"/>
                      <a:pt x="20" y="2"/>
                    </a:cubicBezTo>
                    <a:cubicBezTo>
                      <a:pt x="19" y="2"/>
                      <a:pt x="19" y="2"/>
                      <a:pt x="19" y="2"/>
                    </a:cubicBezTo>
                    <a:cubicBezTo>
                      <a:pt x="19" y="6"/>
                      <a:pt x="19" y="6"/>
                      <a:pt x="19" y="6"/>
                    </a:cubicBezTo>
                    <a:cubicBezTo>
                      <a:pt x="18" y="7"/>
                      <a:pt x="18" y="7"/>
                      <a:pt x="18" y="7"/>
                    </a:cubicBezTo>
                    <a:cubicBezTo>
                      <a:pt x="18" y="6"/>
                      <a:pt x="18" y="6"/>
                      <a:pt x="18" y="6"/>
                    </a:cubicBezTo>
                    <a:cubicBezTo>
                      <a:pt x="17" y="6"/>
                      <a:pt x="17" y="6"/>
                      <a:pt x="17" y="6"/>
                    </a:cubicBezTo>
                    <a:cubicBezTo>
                      <a:pt x="17" y="8"/>
                      <a:pt x="17" y="8"/>
                      <a:pt x="17" y="8"/>
                    </a:cubicBezTo>
                    <a:cubicBezTo>
                      <a:pt x="16" y="9"/>
                      <a:pt x="16" y="9"/>
                      <a:pt x="16" y="9"/>
                    </a:cubicBezTo>
                    <a:cubicBezTo>
                      <a:pt x="15" y="9"/>
                      <a:pt x="15" y="9"/>
                      <a:pt x="14" y="9"/>
                    </a:cubicBezTo>
                    <a:cubicBezTo>
                      <a:pt x="14" y="7"/>
                      <a:pt x="14" y="7"/>
                      <a:pt x="14" y="7"/>
                    </a:cubicBezTo>
                    <a:cubicBezTo>
                      <a:pt x="16" y="5"/>
                      <a:pt x="16" y="5"/>
                      <a:pt x="16" y="5"/>
                    </a:cubicBezTo>
                    <a:cubicBezTo>
                      <a:pt x="15" y="4"/>
                      <a:pt x="15" y="4"/>
                      <a:pt x="15" y="4"/>
                    </a:cubicBezTo>
                    <a:cubicBezTo>
                      <a:pt x="14" y="5"/>
                      <a:pt x="14" y="5"/>
                      <a:pt x="14" y="5"/>
                    </a:cubicBezTo>
                    <a:cubicBezTo>
                      <a:pt x="14" y="4"/>
                      <a:pt x="14" y="4"/>
                      <a:pt x="14" y="4"/>
                    </a:cubicBezTo>
                    <a:cubicBezTo>
                      <a:pt x="17" y="1"/>
                      <a:pt x="17" y="1"/>
                      <a:pt x="17" y="1"/>
                    </a:cubicBezTo>
                    <a:cubicBezTo>
                      <a:pt x="16" y="0"/>
                      <a:pt x="16" y="0"/>
                      <a:pt x="16" y="0"/>
                    </a:cubicBezTo>
                    <a:cubicBezTo>
                      <a:pt x="14" y="2"/>
                      <a:pt x="14" y="2"/>
                      <a:pt x="14" y="2"/>
                    </a:cubicBezTo>
                    <a:cubicBezTo>
                      <a:pt x="14" y="0"/>
                      <a:pt x="14" y="0"/>
                      <a:pt x="14" y="0"/>
                    </a:cubicBezTo>
                    <a:cubicBezTo>
                      <a:pt x="13" y="0"/>
                      <a:pt x="13" y="0"/>
                      <a:pt x="13" y="0"/>
                    </a:cubicBezTo>
                    <a:cubicBezTo>
                      <a:pt x="13" y="2"/>
                      <a:pt x="13" y="2"/>
                      <a:pt x="13" y="2"/>
                    </a:cubicBezTo>
                    <a:cubicBezTo>
                      <a:pt x="10" y="0"/>
                      <a:pt x="10" y="0"/>
                      <a:pt x="10" y="0"/>
                    </a:cubicBezTo>
                    <a:cubicBezTo>
                      <a:pt x="9" y="1"/>
                      <a:pt x="9" y="1"/>
                      <a:pt x="9" y="1"/>
                    </a:cubicBezTo>
                    <a:cubicBezTo>
                      <a:pt x="13" y="4"/>
                      <a:pt x="13" y="4"/>
                      <a:pt x="13" y="4"/>
                    </a:cubicBezTo>
                    <a:cubicBezTo>
                      <a:pt x="13" y="5"/>
                      <a:pt x="13" y="5"/>
                      <a:pt x="13" y="5"/>
                    </a:cubicBezTo>
                    <a:cubicBezTo>
                      <a:pt x="12" y="4"/>
                      <a:pt x="12" y="4"/>
                      <a:pt x="12" y="4"/>
                    </a:cubicBezTo>
                    <a:cubicBezTo>
                      <a:pt x="11" y="5"/>
                      <a:pt x="11" y="5"/>
                      <a:pt x="11" y="5"/>
                    </a:cubicBezTo>
                    <a:cubicBezTo>
                      <a:pt x="13" y="7"/>
                      <a:pt x="13" y="7"/>
                      <a:pt x="13" y="7"/>
                    </a:cubicBezTo>
                    <a:cubicBezTo>
                      <a:pt x="13" y="9"/>
                      <a:pt x="13" y="9"/>
                      <a:pt x="13" y="9"/>
                    </a:cubicBezTo>
                    <a:cubicBezTo>
                      <a:pt x="12" y="9"/>
                      <a:pt x="11" y="9"/>
                      <a:pt x="11" y="9"/>
                    </a:cubicBezTo>
                    <a:cubicBezTo>
                      <a:pt x="10" y="8"/>
                      <a:pt x="10" y="8"/>
                      <a:pt x="10" y="8"/>
                    </a:cubicBezTo>
                    <a:cubicBezTo>
                      <a:pt x="10" y="6"/>
                      <a:pt x="10" y="6"/>
                      <a:pt x="10" y="6"/>
                    </a:cubicBezTo>
                    <a:cubicBezTo>
                      <a:pt x="9" y="6"/>
                      <a:pt x="9" y="6"/>
                      <a:pt x="9" y="6"/>
                    </a:cubicBezTo>
                    <a:cubicBezTo>
                      <a:pt x="9" y="7"/>
                      <a:pt x="9" y="7"/>
                      <a:pt x="9" y="7"/>
                    </a:cubicBezTo>
                    <a:cubicBezTo>
                      <a:pt x="8" y="6"/>
                      <a:pt x="8" y="6"/>
                      <a:pt x="8" y="6"/>
                    </a:cubicBezTo>
                    <a:cubicBezTo>
                      <a:pt x="8" y="2"/>
                      <a:pt x="8" y="2"/>
                      <a:pt x="8" y="2"/>
                    </a:cubicBezTo>
                    <a:cubicBezTo>
                      <a:pt x="7" y="2"/>
                      <a:pt x="7" y="2"/>
                      <a:pt x="7" y="2"/>
                    </a:cubicBezTo>
                    <a:cubicBezTo>
                      <a:pt x="7" y="5"/>
                      <a:pt x="7" y="5"/>
                      <a:pt x="7" y="5"/>
                    </a:cubicBezTo>
                    <a:cubicBezTo>
                      <a:pt x="5" y="3"/>
                      <a:pt x="5" y="3"/>
                      <a:pt x="5" y="3"/>
                    </a:cubicBezTo>
                    <a:cubicBezTo>
                      <a:pt x="4" y="4"/>
                      <a:pt x="4" y="4"/>
                      <a:pt x="4" y="4"/>
                    </a:cubicBezTo>
                    <a:cubicBezTo>
                      <a:pt x="6" y="6"/>
                      <a:pt x="6" y="6"/>
                      <a:pt x="6" y="6"/>
                    </a:cubicBezTo>
                    <a:cubicBezTo>
                      <a:pt x="2" y="6"/>
                      <a:pt x="2" y="6"/>
                      <a:pt x="2" y="6"/>
                    </a:cubicBezTo>
                    <a:cubicBezTo>
                      <a:pt x="2" y="7"/>
                      <a:pt x="2" y="7"/>
                      <a:pt x="2" y="7"/>
                    </a:cubicBezTo>
                    <a:cubicBezTo>
                      <a:pt x="7" y="7"/>
                      <a:pt x="7" y="7"/>
                      <a:pt x="7" y="7"/>
                    </a:cubicBezTo>
                    <a:cubicBezTo>
                      <a:pt x="8" y="8"/>
                      <a:pt x="8" y="8"/>
                      <a:pt x="8" y="8"/>
                    </a:cubicBezTo>
                    <a:cubicBezTo>
                      <a:pt x="6" y="8"/>
                      <a:pt x="6" y="8"/>
                      <a:pt x="6" y="8"/>
                    </a:cubicBezTo>
                    <a:cubicBezTo>
                      <a:pt x="6" y="9"/>
                      <a:pt x="6" y="9"/>
                      <a:pt x="6" y="9"/>
                    </a:cubicBezTo>
                    <a:cubicBezTo>
                      <a:pt x="9" y="9"/>
                      <a:pt x="9" y="9"/>
                      <a:pt x="9" y="9"/>
                    </a:cubicBezTo>
                    <a:cubicBezTo>
                      <a:pt x="10" y="10"/>
                      <a:pt x="10" y="10"/>
                      <a:pt x="10" y="10"/>
                    </a:cubicBezTo>
                    <a:cubicBezTo>
                      <a:pt x="10" y="11"/>
                      <a:pt x="9" y="11"/>
                      <a:pt x="9" y="12"/>
                    </a:cubicBezTo>
                    <a:cubicBezTo>
                      <a:pt x="8" y="12"/>
                      <a:pt x="8" y="12"/>
                      <a:pt x="8" y="12"/>
                    </a:cubicBezTo>
                    <a:cubicBezTo>
                      <a:pt x="6" y="10"/>
                      <a:pt x="6" y="10"/>
                      <a:pt x="6" y="10"/>
                    </a:cubicBezTo>
                    <a:cubicBezTo>
                      <a:pt x="5" y="11"/>
                      <a:pt x="5" y="11"/>
                      <a:pt x="5" y="11"/>
                    </a:cubicBezTo>
                    <a:cubicBezTo>
                      <a:pt x="6" y="12"/>
                      <a:pt x="6" y="12"/>
                      <a:pt x="6" y="12"/>
                    </a:cubicBezTo>
                    <a:cubicBezTo>
                      <a:pt x="5" y="12"/>
                      <a:pt x="5" y="12"/>
                      <a:pt x="5" y="12"/>
                    </a:cubicBezTo>
                    <a:cubicBezTo>
                      <a:pt x="2" y="9"/>
                      <a:pt x="2" y="9"/>
                      <a:pt x="2" y="9"/>
                    </a:cubicBezTo>
                    <a:cubicBezTo>
                      <a:pt x="1" y="10"/>
                      <a:pt x="1" y="10"/>
                      <a:pt x="1" y="10"/>
                    </a:cubicBezTo>
                    <a:cubicBezTo>
                      <a:pt x="3" y="12"/>
                      <a:pt x="3" y="12"/>
                      <a:pt x="3" y="12"/>
                    </a:cubicBezTo>
                    <a:cubicBezTo>
                      <a:pt x="0" y="12"/>
                      <a:pt x="0" y="12"/>
                      <a:pt x="0" y="12"/>
                    </a:cubicBezTo>
                    <a:cubicBezTo>
                      <a:pt x="0" y="13"/>
                      <a:pt x="0" y="13"/>
                      <a:pt x="0" y="13"/>
                    </a:cubicBezTo>
                    <a:cubicBezTo>
                      <a:pt x="3" y="13"/>
                      <a:pt x="3" y="13"/>
                      <a:pt x="3" y="13"/>
                    </a:cubicBezTo>
                    <a:cubicBezTo>
                      <a:pt x="1" y="16"/>
                      <a:pt x="1" y="16"/>
                      <a:pt x="1" y="16"/>
                    </a:cubicBezTo>
                    <a:cubicBezTo>
                      <a:pt x="2" y="17"/>
                      <a:pt x="2" y="17"/>
                      <a:pt x="2" y="17"/>
                    </a:cubicBezTo>
                    <a:cubicBezTo>
                      <a:pt x="5" y="13"/>
                      <a:pt x="5" y="13"/>
                      <a:pt x="5" y="13"/>
                    </a:cubicBezTo>
                    <a:cubicBezTo>
                      <a:pt x="6" y="13"/>
                      <a:pt x="6" y="13"/>
                      <a:pt x="6" y="13"/>
                    </a:cubicBezTo>
                    <a:cubicBezTo>
                      <a:pt x="5" y="14"/>
                      <a:pt x="5" y="14"/>
                      <a:pt x="5" y="14"/>
                    </a:cubicBezTo>
                    <a:cubicBezTo>
                      <a:pt x="6" y="15"/>
                      <a:pt x="6" y="15"/>
                      <a:pt x="6" y="15"/>
                    </a:cubicBezTo>
                    <a:cubicBezTo>
                      <a:pt x="8" y="13"/>
                      <a:pt x="8" y="13"/>
                      <a:pt x="8" y="13"/>
                    </a:cubicBezTo>
                    <a:cubicBezTo>
                      <a:pt x="9" y="13"/>
                      <a:pt x="9" y="13"/>
                      <a:pt x="9" y="13"/>
                    </a:cubicBezTo>
                    <a:cubicBezTo>
                      <a:pt x="9" y="14"/>
                      <a:pt x="10" y="14"/>
                      <a:pt x="10" y="15"/>
                    </a:cubicBezTo>
                    <a:cubicBezTo>
                      <a:pt x="9" y="16"/>
                      <a:pt x="9" y="16"/>
                      <a:pt x="9" y="16"/>
                    </a:cubicBezTo>
                    <a:cubicBezTo>
                      <a:pt x="6" y="16"/>
                      <a:pt x="6" y="16"/>
                      <a:pt x="6" y="16"/>
                    </a:cubicBezTo>
                    <a:cubicBezTo>
                      <a:pt x="6" y="17"/>
                      <a:pt x="6" y="17"/>
                      <a:pt x="6" y="17"/>
                    </a:cubicBezTo>
                    <a:cubicBezTo>
                      <a:pt x="8" y="17"/>
                      <a:pt x="8" y="17"/>
                      <a:pt x="8" y="17"/>
                    </a:cubicBezTo>
                    <a:cubicBezTo>
                      <a:pt x="7" y="18"/>
                      <a:pt x="7" y="18"/>
                      <a:pt x="7" y="18"/>
                    </a:cubicBezTo>
                    <a:cubicBezTo>
                      <a:pt x="2" y="18"/>
                      <a:pt x="2" y="18"/>
                      <a:pt x="2" y="18"/>
                    </a:cubicBezTo>
                    <a:cubicBezTo>
                      <a:pt x="2" y="19"/>
                      <a:pt x="2" y="19"/>
                      <a:pt x="2" y="19"/>
                    </a:cubicBezTo>
                    <a:cubicBezTo>
                      <a:pt x="6" y="19"/>
                      <a:pt x="6" y="19"/>
                      <a:pt x="6" y="19"/>
                    </a:cubicBezTo>
                    <a:cubicBezTo>
                      <a:pt x="4" y="21"/>
                      <a:pt x="4" y="21"/>
                      <a:pt x="4" y="21"/>
                    </a:cubicBezTo>
                    <a:cubicBezTo>
                      <a:pt x="5" y="22"/>
                      <a:pt x="5" y="22"/>
                      <a:pt x="5" y="22"/>
                    </a:cubicBezTo>
                    <a:cubicBezTo>
                      <a:pt x="7" y="20"/>
                      <a:pt x="7" y="20"/>
                      <a:pt x="7" y="20"/>
                    </a:cubicBezTo>
                    <a:cubicBezTo>
                      <a:pt x="7" y="24"/>
                      <a:pt x="7" y="24"/>
                      <a:pt x="7" y="24"/>
                    </a:cubicBezTo>
                    <a:cubicBezTo>
                      <a:pt x="8" y="24"/>
                      <a:pt x="8" y="24"/>
                      <a:pt x="8" y="24"/>
                    </a:cubicBezTo>
                    <a:cubicBezTo>
                      <a:pt x="8" y="19"/>
                      <a:pt x="8" y="19"/>
                      <a:pt x="8" y="19"/>
                    </a:cubicBezTo>
                    <a:cubicBezTo>
                      <a:pt x="9" y="18"/>
                      <a:pt x="9" y="18"/>
                      <a:pt x="9" y="18"/>
                    </a:cubicBezTo>
                    <a:cubicBezTo>
                      <a:pt x="9" y="19"/>
                      <a:pt x="9" y="19"/>
                      <a:pt x="9" y="19"/>
                    </a:cubicBezTo>
                    <a:cubicBezTo>
                      <a:pt x="10" y="19"/>
                      <a:pt x="10" y="19"/>
                      <a:pt x="10" y="19"/>
                    </a:cubicBezTo>
                    <a:cubicBezTo>
                      <a:pt x="10" y="17"/>
                      <a:pt x="10" y="17"/>
                      <a:pt x="10" y="17"/>
                    </a:cubicBezTo>
                    <a:cubicBezTo>
                      <a:pt x="11" y="16"/>
                      <a:pt x="11" y="16"/>
                      <a:pt x="11" y="16"/>
                    </a:cubicBezTo>
                    <a:cubicBezTo>
                      <a:pt x="11" y="16"/>
                      <a:pt x="12" y="16"/>
                      <a:pt x="13" y="16"/>
                    </a:cubicBezTo>
                    <a:cubicBezTo>
                      <a:pt x="13" y="18"/>
                      <a:pt x="13" y="18"/>
                      <a:pt x="13" y="18"/>
                    </a:cubicBezTo>
                    <a:cubicBezTo>
                      <a:pt x="11" y="20"/>
                      <a:pt x="11" y="20"/>
                      <a:pt x="11" y="20"/>
                    </a:cubicBezTo>
                    <a:cubicBezTo>
                      <a:pt x="12" y="21"/>
                      <a:pt x="12" y="21"/>
                      <a:pt x="12" y="21"/>
                    </a:cubicBezTo>
                    <a:cubicBezTo>
                      <a:pt x="13" y="20"/>
                      <a:pt x="13" y="20"/>
                      <a:pt x="13" y="20"/>
                    </a:cubicBezTo>
                    <a:cubicBezTo>
                      <a:pt x="13" y="21"/>
                      <a:pt x="13" y="21"/>
                      <a:pt x="13" y="21"/>
                    </a:cubicBezTo>
                    <a:cubicBezTo>
                      <a:pt x="9" y="24"/>
                      <a:pt x="9" y="24"/>
                      <a:pt x="9" y="24"/>
                    </a:cubicBezTo>
                    <a:cubicBezTo>
                      <a:pt x="10" y="25"/>
                      <a:pt x="10" y="25"/>
                      <a:pt x="10" y="25"/>
                    </a:cubicBezTo>
                    <a:cubicBezTo>
                      <a:pt x="13" y="23"/>
                      <a:pt x="13" y="23"/>
                      <a:pt x="13" y="23"/>
                    </a:cubicBezTo>
                    <a:cubicBezTo>
                      <a:pt x="13" y="25"/>
                      <a:pt x="13" y="25"/>
                      <a:pt x="13" y="25"/>
                    </a:cubicBezTo>
                    <a:cubicBezTo>
                      <a:pt x="14" y="25"/>
                      <a:pt x="14" y="25"/>
                      <a:pt x="14" y="25"/>
                    </a:cubicBezTo>
                    <a:cubicBezTo>
                      <a:pt x="14" y="23"/>
                      <a:pt x="14" y="23"/>
                      <a:pt x="14" y="23"/>
                    </a:cubicBezTo>
                    <a:cubicBezTo>
                      <a:pt x="16" y="25"/>
                      <a:pt x="16" y="25"/>
                      <a:pt x="16" y="25"/>
                    </a:cubicBezTo>
                    <a:cubicBezTo>
                      <a:pt x="17" y="24"/>
                      <a:pt x="17" y="24"/>
                      <a:pt x="17" y="24"/>
                    </a:cubicBezTo>
                    <a:cubicBezTo>
                      <a:pt x="14" y="21"/>
                      <a:pt x="14" y="21"/>
                      <a:pt x="14" y="21"/>
                    </a:cubicBezTo>
                    <a:cubicBezTo>
                      <a:pt x="14" y="20"/>
                      <a:pt x="14" y="20"/>
                      <a:pt x="14" y="20"/>
                    </a:cubicBezTo>
                    <a:cubicBezTo>
                      <a:pt x="15" y="21"/>
                      <a:pt x="15" y="21"/>
                      <a:pt x="15" y="21"/>
                    </a:cubicBezTo>
                    <a:cubicBezTo>
                      <a:pt x="16" y="20"/>
                      <a:pt x="16" y="20"/>
                      <a:pt x="16" y="20"/>
                    </a:cubicBezTo>
                    <a:cubicBezTo>
                      <a:pt x="14" y="18"/>
                      <a:pt x="14" y="18"/>
                      <a:pt x="14" y="18"/>
                    </a:cubicBezTo>
                    <a:cubicBezTo>
                      <a:pt x="14" y="16"/>
                      <a:pt x="14" y="16"/>
                      <a:pt x="14" y="16"/>
                    </a:cubicBezTo>
                    <a:cubicBezTo>
                      <a:pt x="15" y="16"/>
                      <a:pt x="15" y="16"/>
                      <a:pt x="16" y="16"/>
                    </a:cubicBezTo>
                    <a:cubicBezTo>
                      <a:pt x="17" y="17"/>
                      <a:pt x="17" y="17"/>
                      <a:pt x="17" y="17"/>
                    </a:cubicBezTo>
                    <a:cubicBezTo>
                      <a:pt x="17" y="19"/>
                      <a:pt x="17" y="19"/>
                      <a:pt x="17" y="19"/>
                    </a:cubicBezTo>
                    <a:cubicBezTo>
                      <a:pt x="18" y="19"/>
                      <a:pt x="18" y="19"/>
                      <a:pt x="18" y="19"/>
                    </a:cubicBezTo>
                    <a:cubicBezTo>
                      <a:pt x="18" y="18"/>
                      <a:pt x="18" y="18"/>
                      <a:pt x="18" y="18"/>
                    </a:cubicBezTo>
                    <a:cubicBezTo>
                      <a:pt x="19" y="19"/>
                      <a:pt x="19" y="19"/>
                      <a:pt x="19" y="19"/>
                    </a:cubicBezTo>
                    <a:cubicBezTo>
                      <a:pt x="19" y="24"/>
                      <a:pt x="19" y="24"/>
                      <a:pt x="19" y="24"/>
                    </a:cubicBezTo>
                    <a:cubicBezTo>
                      <a:pt x="20" y="24"/>
                      <a:pt x="20" y="24"/>
                      <a:pt x="20" y="24"/>
                    </a:cubicBezTo>
                    <a:cubicBezTo>
                      <a:pt x="20" y="20"/>
                      <a:pt x="20" y="20"/>
                      <a:pt x="20" y="20"/>
                    </a:cubicBezTo>
                    <a:cubicBezTo>
                      <a:pt x="22" y="22"/>
                      <a:pt x="22" y="22"/>
                      <a:pt x="22" y="22"/>
                    </a:cubicBezTo>
                    <a:cubicBezTo>
                      <a:pt x="23" y="21"/>
                      <a:pt x="23" y="21"/>
                      <a:pt x="23" y="21"/>
                    </a:cubicBezTo>
                    <a:cubicBezTo>
                      <a:pt x="21" y="19"/>
                      <a:pt x="21" y="19"/>
                      <a:pt x="21" y="19"/>
                    </a:cubicBezTo>
                    <a:cubicBezTo>
                      <a:pt x="24" y="19"/>
                      <a:pt x="24" y="19"/>
                      <a:pt x="24" y="19"/>
                    </a:cubicBezTo>
                    <a:cubicBezTo>
                      <a:pt x="24" y="18"/>
                      <a:pt x="24" y="18"/>
                      <a:pt x="24" y="18"/>
                    </a:cubicBezTo>
                    <a:cubicBezTo>
                      <a:pt x="20" y="18"/>
                      <a:pt x="20" y="18"/>
                      <a:pt x="20" y="18"/>
                    </a:cubicBezTo>
                    <a:cubicBezTo>
                      <a:pt x="19" y="17"/>
                      <a:pt x="19" y="17"/>
                      <a:pt x="19" y="17"/>
                    </a:cubicBezTo>
                    <a:cubicBezTo>
                      <a:pt x="20" y="17"/>
                      <a:pt x="20" y="17"/>
                      <a:pt x="20" y="17"/>
                    </a:cubicBezTo>
                    <a:cubicBezTo>
                      <a:pt x="20" y="16"/>
                      <a:pt x="20" y="16"/>
                      <a:pt x="20" y="16"/>
                    </a:cubicBezTo>
                    <a:cubicBezTo>
                      <a:pt x="18" y="16"/>
                      <a:pt x="18" y="16"/>
                      <a:pt x="18" y="16"/>
                    </a:cubicBezTo>
                    <a:cubicBezTo>
                      <a:pt x="17" y="15"/>
                      <a:pt x="17" y="15"/>
                      <a:pt x="17" y="15"/>
                    </a:cubicBezTo>
                    <a:cubicBezTo>
                      <a:pt x="17" y="14"/>
                      <a:pt x="17" y="14"/>
                      <a:pt x="17" y="13"/>
                    </a:cubicBezTo>
                    <a:cubicBezTo>
                      <a:pt x="19" y="13"/>
                      <a:pt x="19" y="13"/>
                      <a:pt x="19" y="13"/>
                    </a:cubicBezTo>
                    <a:cubicBezTo>
                      <a:pt x="20" y="15"/>
                      <a:pt x="20" y="15"/>
                      <a:pt x="20" y="15"/>
                    </a:cubicBezTo>
                    <a:cubicBezTo>
                      <a:pt x="21" y="14"/>
                      <a:pt x="21" y="14"/>
                      <a:pt x="21" y="14"/>
                    </a:cubicBezTo>
                    <a:cubicBezTo>
                      <a:pt x="21" y="13"/>
                      <a:pt x="21" y="13"/>
                      <a:pt x="21" y="13"/>
                    </a:cubicBezTo>
                    <a:cubicBezTo>
                      <a:pt x="22" y="13"/>
                      <a:pt x="22" y="13"/>
                      <a:pt x="22" y="13"/>
                    </a:cubicBezTo>
                    <a:cubicBezTo>
                      <a:pt x="25" y="17"/>
                      <a:pt x="25" y="17"/>
                      <a:pt x="25" y="17"/>
                    </a:cubicBezTo>
                    <a:cubicBezTo>
                      <a:pt x="26" y="16"/>
                      <a:pt x="26" y="16"/>
                      <a:pt x="26" y="16"/>
                    </a:cubicBezTo>
                    <a:cubicBezTo>
                      <a:pt x="24" y="13"/>
                      <a:pt x="24" y="13"/>
                      <a:pt x="24" y="13"/>
                    </a:cubicBezTo>
                    <a:cubicBezTo>
                      <a:pt x="26" y="13"/>
                      <a:pt x="26" y="13"/>
                      <a:pt x="26" y="13"/>
                    </a:cubicBezTo>
                    <a:lnTo>
                      <a:pt x="26" y="1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5" name="Freeform: Shape 113">
                <a:extLst>
                  <a:ext uri="{FF2B5EF4-FFF2-40B4-BE49-F238E27FC236}">
                    <a16:creationId xmlns:a16="http://schemas.microsoft.com/office/drawing/2014/main" id="{865CDBBB-57A8-6054-C091-4A4F40BA2224}"/>
                  </a:ext>
                </a:extLst>
              </p:cNvPr>
              <p:cNvSpPr>
                <a:spLocks noGrp="1" noRot="1" noMove="1" noResize="1" noEditPoints="1" noAdjustHandles="1" noChangeArrowheads="1" noChangeShapeType="1"/>
              </p:cNvSpPr>
              <p:nvPr/>
            </p:nvSpPr>
            <p:spPr bwMode="auto">
              <a:xfrm>
                <a:off x="3015408" y="2124163"/>
                <a:ext cx="220574" cy="164205"/>
              </a:xfrm>
              <a:custGeom>
                <a:avLst/>
                <a:gdLst>
                  <a:gd name="T0" fmla="*/ 25 w 50"/>
                  <a:gd name="T1" fmla="*/ 0 h 37"/>
                  <a:gd name="T2" fmla="*/ 0 w 50"/>
                  <a:gd name="T3" fmla="*/ 25 h 37"/>
                  <a:gd name="T4" fmla="*/ 3 w 50"/>
                  <a:gd name="T5" fmla="*/ 37 h 37"/>
                  <a:gd name="T6" fmla="*/ 3 w 50"/>
                  <a:gd name="T7" fmla="*/ 30 h 37"/>
                  <a:gd name="T8" fmla="*/ 4 w 50"/>
                  <a:gd name="T9" fmla="*/ 27 h 37"/>
                  <a:gd name="T10" fmla="*/ 4 w 50"/>
                  <a:gd name="T11" fmla="*/ 25 h 37"/>
                  <a:gd name="T12" fmla="*/ 25 w 50"/>
                  <a:gd name="T13" fmla="*/ 4 h 37"/>
                  <a:gd name="T14" fmla="*/ 46 w 50"/>
                  <a:gd name="T15" fmla="*/ 25 h 37"/>
                  <a:gd name="T16" fmla="*/ 46 w 50"/>
                  <a:gd name="T17" fmla="*/ 27 h 37"/>
                  <a:gd name="T18" fmla="*/ 47 w 50"/>
                  <a:gd name="T19" fmla="*/ 30 h 37"/>
                  <a:gd name="T20" fmla="*/ 47 w 50"/>
                  <a:gd name="T21" fmla="*/ 37 h 37"/>
                  <a:gd name="T22" fmla="*/ 50 w 50"/>
                  <a:gd name="T23" fmla="*/ 25 h 37"/>
                  <a:gd name="T24" fmla="*/ 25 w 5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37">
                    <a:moveTo>
                      <a:pt x="25" y="0"/>
                    </a:moveTo>
                    <a:cubicBezTo>
                      <a:pt x="11" y="0"/>
                      <a:pt x="0" y="11"/>
                      <a:pt x="0" y="25"/>
                    </a:cubicBezTo>
                    <a:cubicBezTo>
                      <a:pt x="0" y="29"/>
                      <a:pt x="1" y="33"/>
                      <a:pt x="3" y="37"/>
                    </a:cubicBezTo>
                    <a:cubicBezTo>
                      <a:pt x="3" y="30"/>
                      <a:pt x="3" y="30"/>
                      <a:pt x="3" y="30"/>
                    </a:cubicBezTo>
                    <a:cubicBezTo>
                      <a:pt x="3" y="29"/>
                      <a:pt x="3" y="28"/>
                      <a:pt x="4" y="27"/>
                    </a:cubicBezTo>
                    <a:cubicBezTo>
                      <a:pt x="4" y="26"/>
                      <a:pt x="4" y="26"/>
                      <a:pt x="4" y="25"/>
                    </a:cubicBezTo>
                    <a:cubicBezTo>
                      <a:pt x="4" y="14"/>
                      <a:pt x="13" y="4"/>
                      <a:pt x="25" y="4"/>
                    </a:cubicBezTo>
                    <a:cubicBezTo>
                      <a:pt x="36" y="4"/>
                      <a:pt x="46" y="14"/>
                      <a:pt x="46" y="25"/>
                    </a:cubicBezTo>
                    <a:cubicBezTo>
                      <a:pt x="46" y="26"/>
                      <a:pt x="46" y="27"/>
                      <a:pt x="46" y="27"/>
                    </a:cubicBezTo>
                    <a:cubicBezTo>
                      <a:pt x="46" y="28"/>
                      <a:pt x="47" y="29"/>
                      <a:pt x="47" y="30"/>
                    </a:cubicBezTo>
                    <a:cubicBezTo>
                      <a:pt x="47" y="37"/>
                      <a:pt x="47" y="37"/>
                      <a:pt x="47" y="37"/>
                    </a:cubicBezTo>
                    <a:cubicBezTo>
                      <a:pt x="49" y="34"/>
                      <a:pt x="50" y="29"/>
                      <a:pt x="50" y="25"/>
                    </a:cubicBezTo>
                    <a:cubicBezTo>
                      <a:pt x="50" y="11"/>
                      <a:pt x="39" y="0"/>
                      <a:pt x="25"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6" name="Freeform: Shape 114">
                <a:extLst>
                  <a:ext uri="{FF2B5EF4-FFF2-40B4-BE49-F238E27FC236}">
                    <a16:creationId xmlns:a16="http://schemas.microsoft.com/office/drawing/2014/main" id="{C11084BD-B242-FF72-F8BE-21B27594FB0A}"/>
                  </a:ext>
                </a:extLst>
              </p:cNvPr>
              <p:cNvSpPr>
                <a:spLocks noGrp="1" noRot="1" noMove="1" noResize="1" noEditPoints="1" noAdjustHandles="1" noChangeArrowheads="1" noChangeShapeType="1"/>
              </p:cNvSpPr>
              <p:nvPr/>
            </p:nvSpPr>
            <p:spPr bwMode="auto">
              <a:xfrm>
                <a:off x="3032564" y="2234450"/>
                <a:ext cx="49017" cy="89455"/>
              </a:xfrm>
              <a:custGeom>
                <a:avLst/>
                <a:gdLst>
                  <a:gd name="T0" fmla="*/ 1 w 11"/>
                  <a:gd name="T1" fmla="*/ 4 h 20"/>
                  <a:gd name="T2" fmla="*/ 0 w 11"/>
                  <a:gd name="T3" fmla="*/ 5 h 20"/>
                  <a:gd name="T4" fmla="*/ 0 w 11"/>
                  <a:gd name="T5" fmla="*/ 12 h 20"/>
                  <a:gd name="T6" fmla="*/ 0 w 11"/>
                  <a:gd name="T7" fmla="*/ 15 h 20"/>
                  <a:gd name="T8" fmla="*/ 8 w 11"/>
                  <a:gd name="T9" fmla="*/ 20 h 20"/>
                  <a:gd name="T10" fmla="*/ 11 w 11"/>
                  <a:gd name="T11" fmla="*/ 20 h 20"/>
                  <a:gd name="T12" fmla="*/ 11 w 11"/>
                  <a:gd name="T13" fmla="*/ 0 h 20"/>
                  <a:gd name="T14" fmla="*/ 8 w 11"/>
                  <a:gd name="T15" fmla="*/ 0 h 20"/>
                  <a:gd name="T16" fmla="*/ 1 w 11"/>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0">
                    <a:moveTo>
                      <a:pt x="1" y="4"/>
                    </a:moveTo>
                    <a:cubicBezTo>
                      <a:pt x="0" y="5"/>
                      <a:pt x="0" y="5"/>
                      <a:pt x="0" y="5"/>
                    </a:cubicBezTo>
                    <a:cubicBezTo>
                      <a:pt x="0" y="12"/>
                      <a:pt x="0" y="12"/>
                      <a:pt x="0" y="12"/>
                    </a:cubicBezTo>
                    <a:cubicBezTo>
                      <a:pt x="0" y="15"/>
                      <a:pt x="0" y="15"/>
                      <a:pt x="0" y="15"/>
                    </a:cubicBezTo>
                    <a:cubicBezTo>
                      <a:pt x="0" y="18"/>
                      <a:pt x="4" y="20"/>
                      <a:pt x="8" y="20"/>
                    </a:cubicBezTo>
                    <a:cubicBezTo>
                      <a:pt x="11" y="20"/>
                      <a:pt x="11" y="20"/>
                      <a:pt x="11" y="20"/>
                    </a:cubicBezTo>
                    <a:cubicBezTo>
                      <a:pt x="11" y="0"/>
                      <a:pt x="11" y="0"/>
                      <a:pt x="11" y="0"/>
                    </a:cubicBezTo>
                    <a:cubicBezTo>
                      <a:pt x="8" y="0"/>
                      <a:pt x="8" y="0"/>
                      <a:pt x="8" y="0"/>
                    </a:cubicBezTo>
                    <a:cubicBezTo>
                      <a:pt x="4" y="0"/>
                      <a:pt x="1" y="2"/>
                      <a:pt x="1" y="4"/>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7" name="Freeform: Shape 115">
                <a:extLst>
                  <a:ext uri="{FF2B5EF4-FFF2-40B4-BE49-F238E27FC236}">
                    <a16:creationId xmlns:a16="http://schemas.microsoft.com/office/drawing/2014/main" id="{A2F53395-A00B-A679-09AB-FB02B34D9CC1}"/>
                  </a:ext>
                </a:extLst>
              </p:cNvPr>
              <p:cNvSpPr>
                <a:spLocks noGrp="1" noRot="1" noMove="1" noResize="1" noEditPoints="1" noAdjustHandles="1" noChangeArrowheads="1" noChangeShapeType="1"/>
              </p:cNvSpPr>
              <p:nvPr/>
            </p:nvSpPr>
            <p:spPr bwMode="auto">
              <a:xfrm>
                <a:off x="3166134" y="2234450"/>
                <a:ext cx="47791" cy="89455"/>
              </a:xfrm>
              <a:custGeom>
                <a:avLst/>
                <a:gdLst>
                  <a:gd name="T0" fmla="*/ 11 w 11"/>
                  <a:gd name="T1" fmla="*/ 15 h 20"/>
                  <a:gd name="T2" fmla="*/ 11 w 11"/>
                  <a:gd name="T3" fmla="*/ 12 h 20"/>
                  <a:gd name="T4" fmla="*/ 11 w 11"/>
                  <a:gd name="T5" fmla="*/ 5 h 20"/>
                  <a:gd name="T6" fmla="*/ 11 w 11"/>
                  <a:gd name="T7" fmla="*/ 5 h 20"/>
                  <a:gd name="T8" fmla="*/ 4 w 11"/>
                  <a:gd name="T9" fmla="*/ 0 h 20"/>
                  <a:gd name="T10" fmla="*/ 0 w 11"/>
                  <a:gd name="T11" fmla="*/ 0 h 20"/>
                  <a:gd name="T12" fmla="*/ 0 w 11"/>
                  <a:gd name="T13" fmla="*/ 20 h 20"/>
                  <a:gd name="T14" fmla="*/ 4 w 11"/>
                  <a:gd name="T15" fmla="*/ 20 h 20"/>
                  <a:gd name="T16" fmla="*/ 11 w 11"/>
                  <a:gd name="T17"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0">
                    <a:moveTo>
                      <a:pt x="11" y="15"/>
                    </a:moveTo>
                    <a:cubicBezTo>
                      <a:pt x="11" y="12"/>
                      <a:pt x="11" y="12"/>
                      <a:pt x="11" y="12"/>
                    </a:cubicBezTo>
                    <a:cubicBezTo>
                      <a:pt x="11" y="5"/>
                      <a:pt x="11" y="5"/>
                      <a:pt x="11" y="5"/>
                    </a:cubicBezTo>
                    <a:cubicBezTo>
                      <a:pt x="11" y="5"/>
                      <a:pt x="11" y="5"/>
                      <a:pt x="11" y="5"/>
                    </a:cubicBezTo>
                    <a:cubicBezTo>
                      <a:pt x="11" y="2"/>
                      <a:pt x="7" y="0"/>
                      <a:pt x="4" y="0"/>
                    </a:cubicBezTo>
                    <a:cubicBezTo>
                      <a:pt x="0" y="0"/>
                      <a:pt x="0" y="0"/>
                      <a:pt x="0" y="0"/>
                    </a:cubicBezTo>
                    <a:cubicBezTo>
                      <a:pt x="0" y="20"/>
                      <a:pt x="0" y="20"/>
                      <a:pt x="0" y="20"/>
                    </a:cubicBezTo>
                    <a:cubicBezTo>
                      <a:pt x="4" y="20"/>
                      <a:pt x="4" y="20"/>
                      <a:pt x="4" y="20"/>
                    </a:cubicBezTo>
                    <a:cubicBezTo>
                      <a:pt x="8" y="20"/>
                      <a:pt x="11" y="18"/>
                      <a:pt x="11" y="15"/>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8" name="Freeform: Shape 116">
                <a:extLst>
                  <a:ext uri="{FF2B5EF4-FFF2-40B4-BE49-F238E27FC236}">
                    <a16:creationId xmlns:a16="http://schemas.microsoft.com/office/drawing/2014/main" id="{3CA7CD3A-1377-4F17-0C27-1470857B50AF}"/>
                  </a:ext>
                </a:extLst>
              </p:cNvPr>
              <p:cNvSpPr>
                <a:spLocks noGrp="1" noRot="1" noMove="1" noResize="1" noEditPoints="1" noAdjustHandles="1" noChangeArrowheads="1" noChangeShapeType="1"/>
              </p:cNvSpPr>
              <p:nvPr/>
            </p:nvSpPr>
            <p:spPr bwMode="auto">
              <a:xfrm>
                <a:off x="3712668" y="3687789"/>
                <a:ext cx="177685" cy="164205"/>
              </a:xfrm>
              <a:custGeom>
                <a:avLst/>
                <a:gdLst>
                  <a:gd name="T0" fmla="*/ 32 w 40"/>
                  <a:gd name="T1" fmla="*/ 16 h 37"/>
                  <a:gd name="T2" fmla="*/ 31 w 40"/>
                  <a:gd name="T3" fmla="*/ 13 h 37"/>
                  <a:gd name="T4" fmla="*/ 25 w 40"/>
                  <a:gd name="T5" fmla="*/ 14 h 37"/>
                  <a:gd name="T6" fmla="*/ 25 w 40"/>
                  <a:gd name="T7" fmla="*/ 9 h 37"/>
                  <a:gd name="T8" fmla="*/ 21 w 40"/>
                  <a:gd name="T9" fmla="*/ 11 h 37"/>
                  <a:gd name="T10" fmla="*/ 19 w 40"/>
                  <a:gd name="T11" fmla="*/ 5 h 37"/>
                  <a:gd name="T12" fmla="*/ 16 w 40"/>
                  <a:gd name="T13" fmla="*/ 6 h 37"/>
                  <a:gd name="T14" fmla="*/ 17 w 40"/>
                  <a:gd name="T15" fmla="*/ 12 h 37"/>
                  <a:gd name="T16" fmla="*/ 13 w 40"/>
                  <a:gd name="T17" fmla="*/ 6 h 37"/>
                  <a:gd name="T18" fmla="*/ 12 w 40"/>
                  <a:gd name="T19" fmla="*/ 0 h 37"/>
                  <a:gd name="T20" fmla="*/ 7 w 40"/>
                  <a:gd name="T21" fmla="*/ 2 h 37"/>
                  <a:gd name="T22" fmla="*/ 3 w 40"/>
                  <a:gd name="T23" fmla="*/ 7 h 37"/>
                  <a:gd name="T24" fmla="*/ 11 w 40"/>
                  <a:gd name="T25" fmla="*/ 10 h 37"/>
                  <a:gd name="T26" fmla="*/ 14 w 40"/>
                  <a:gd name="T27" fmla="*/ 12 h 37"/>
                  <a:gd name="T28" fmla="*/ 12 w 40"/>
                  <a:gd name="T29" fmla="*/ 16 h 37"/>
                  <a:gd name="T30" fmla="*/ 9 w 40"/>
                  <a:gd name="T31" fmla="*/ 16 h 37"/>
                  <a:gd name="T32" fmla="*/ 1 w 40"/>
                  <a:gd name="T33" fmla="*/ 12 h 37"/>
                  <a:gd name="T34" fmla="*/ 0 w 40"/>
                  <a:gd name="T35" fmla="*/ 18 h 37"/>
                  <a:gd name="T36" fmla="*/ 2 w 40"/>
                  <a:gd name="T37" fmla="*/ 23 h 37"/>
                  <a:gd name="T38" fmla="*/ 7 w 40"/>
                  <a:gd name="T39" fmla="*/ 19 h 37"/>
                  <a:gd name="T40" fmla="*/ 14 w 40"/>
                  <a:gd name="T41" fmla="*/ 18 h 37"/>
                  <a:gd name="T42" fmla="*/ 9 w 40"/>
                  <a:gd name="T43" fmla="*/ 22 h 37"/>
                  <a:gd name="T44" fmla="*/ 10 w 40"/>
                  <a:gd name="T45" fmla="*/ 25 h 37"/>
                  <a:gd name="T46" fmla="*/ 8 w 40"/>
                  <a:gd name="T47" fmla="*/ 27 h 37"/>
                  <a:gd name="T48" fmla="*/ 10 w 40"/>
                  <a:gd name="T49" fmla="*/ 29 h 37"/>
                  <a:gd name="T50" fmla="*/ 12 w 40"/>
                  <a:gd name="T51" fmla="*/ 27 h 37"/>
                  <a:gd name="T52" fmla="*/ 15 w 40"/>
                  <a:gd name="T53" fmla="*/ 28 h 37"/>
                  <a:gd name="T54" fmla="*/ 19 w 40"/>
                  <a:gd name="T55" fmla="*/ 23 h 37"/>
                  <a:gd name="T56" fmla="*/ 18 w 40"/>
                  <a:gd name="T57" fmla="*/ 30 h 37"/>
                  <a:gd name="T58" fmla="*/ 14 w 40"/>
                  <a:gd name="T59" fmla="*/ 35 h 37"/>
                  <a:gd name="T60" fmla="*/ 19 w 40"/>
                  <a:gd name="T61" fmla="*/ 37 h 37"/>
                  <a:gd name="T62" fmla="*/ 25 w 40"/>
                  <a:gd name="T63" fmla="*/ 36 h 37"/>
                  <a:gd name="T64" fmla="*/ 21 w 40"/>
                  <a:gd name="T65" fmla="*/ 28 h 37"/>
                  <a:gd name="T66" fmla="*/ 21 w 40"/>
                  <a:gd name="T67" fmla="*/ 25 h 37"/>
                  <a:gd name="T68" fmla="*/ 25 w 40"/>
                  <a:gd name="T69" fmla="*/ 24 h 37"/>
                  <a:gd name="T70" fmla="*/ 27 w 40"/>
                  <a:gd name="T71" fmla="*/ 26 h 37"/>
                  <a:gd name="T72" fmla="*/ 31 w 40"/>
                  <a:gd name="T73" fmla="*/ 34 h 37"/>
                  <a:gd name="T74" fmla="*/ 35 w 40"/>
                  <a:gd name="T75" fmla="*/ 30 h 37"/>
                  <a:gd name="T76" fmla="*/ 37 w 40"/>
                  <a:gd name="T77" fmla="*/ 25 h 37"/>
                  <a:gd name="T78" fmla="*/ 31 w 40"/>
                  <a:gd name="T79" fmla="*/ 24 h 37"/>
                  <a:gd name="T80" fmla="*/ 25 w 40"/>
                  <a:gd name="T81" fmla="*/ 21 h 37"/>
                  <a:gd name="T82" fmla="*/ 31 w 40"/>
                  <a:gd name="T83" fmla="*/ 21 h 37"/>
                  <a:gd name="T84" fmla="*/ 33 w 40"/>
                  <a:gd name="T85" fmla="*/ 18 h 37"/>
                  <a:gd name="T86" fmla="*/ 36 w 40"/>
                  <a:gd name="T87"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 h="37">
                    <a:moveTo>
                      <a:pt x="34" y="15"/>
                    </a:moveTo>
                    <a:cubicBezTo>
                      <a:pt x="33" y="16"/>
                      <a:pt x="33" y="16"/>
                      <a:pt x="33" y="16"/>
                    </a:cubicBezTo>
                    <a:cubicBezTo>
                      <a:pt x="32" y="16"/>
                      <a:pt x="32" y="16"/>
                      <a:pt x="32" y="16"/>
                    </a:cubicBezTo>
                    <a:cubicBezTo>
                      <a:pt x="33" y="15"/>
                      <a:pt x="33" y="15"/>
                      <a:pt x="33" y="15"/>
                    </a:cubicBezTo>
                    <a:cubicBezTo>
                      <a:pt x="32" y="14"/>
                      <a:pt x="32" y="14"/>
                      <a:pt x="32" y="14"/>
                    </a:cubicBezTo>
                    <a:cubicBezTo>
                      <a:pt x="32" y="14"/>
                      <a:pt x="31" y="13"/>
                      <a:pt x="31" y="13"/>
                    </a:cubicBezTo>
                    <a:cubicBezTo>
                      <a:pt x="28" y="16"/>
                      <a:pt x="28" y="16"/>
                      <a:pt x="28" y="16"/>
                    </a:cubicBezTo>
                    <a:cubicBezTo>
                      <a:pt x="26" y="16"/>
                      <a:pt x="26" y="16"/>
                      <a:pt x="26" y="16"/>
                    </a:cubicBezTo>
                    <a:cubicBezTo>
                      <a:pt x="26" y="15"/>
                      <a:pt x="26" y="14"/>
                      <a:pt x="25" y="14"/>
                    </a:cubicBezTo>
                    <a:cubicBezTo>
                      <a:pt x="27" y="12"/>
                      <a:pt x="27" y="12"/>
                      <a:pt x="27" y="12"/>
                    </a:cubicBezTo>
                    <a:cubicBezTo>
                      <a:pt x="29" y="12"/>
                      <a:pt x="29" y="12"/>
                      <a:pt x="29" y="12"/>
                    </a:cubicBezTo>
                    <a:cubicBezTo>
                      <a:pt x="28" y="11"/>
                      <a:pt x="27" y="10"/>
                      <a:pt x="25" y="9"/>
                    </a:cubicBezTo>
                    <a:cubicBezTo>
                      <a:pt x="25" y="10"/>
                      <a:pt x="25" y="10"/>
                      <a:pt x="25" y="10"/>
                    </a:cubicBezTo>
                    <a:cubicBezTo>
                      <a:pt x="24" y="12"/>
                      <a:pt x="24" y="12"/>
                      <a:pt x="24" y="12"/>
                    </a:cubicBezTo>
                    <a:cubicBezTo>
                      <a:pt x="23" y="11"/>
                      <a:pt x="22" y="11"/>
                      <a:pt x="21" y="11"/>
                    </a:cubicBezTo>
                    <a:cubicBezTo>
                      <a:pt x="21" y="9"/>
                      <a:pt x="21" y="9"/>
                      <a:pt x="21" y="9"/>
                    </a:cubicBezTo>
                    <a:cubicBezTo>
                      <a:pt x="22" y="8"/>
                      <a:pt x="22" y="8"/>
                      <a:pt x="22" y="8"/>
                    </a:cubicBezTo>
                    <a:cubicBezTo>
                      <a:pt x="21" y="7"/>
                      <a:pt x="20" y="6"/>
                      <a:pt x="19" y="5"/>
                    </a:cubicBezTo>
                    <a:cubicBezTo>
                      <a:pt x="19" y="6"/>
                      <a:pt x="19" y="6"/>
                      <a:pt x="19" y="6"/>
                    </a:cubicBezTo>
                    <a:cubicBezTo>
                      <a:pt x="18" y="4"/>
                      <a:pt x="18" y="4"/>
                      <a:pt x="18" y="4"/>
                    </a:cubicBezTo>
                    <a:cubicBezTo>
                      <a:pt x="16" y="6"/>
                      <a:pt x="16" y="6"/>
                      <a:pt x="16" y="6"/>
                    </a:cubicBezTo>
                    <a:cubicBezTo>
                      <a:pt x="19" y="9"/>
                      <a:pt x="19" y="9"/>
                      <a:pt x="19" y="9"/>
                    </a:cubicBezTo>
                    <a:cubicBezTo>
                      <a:pt x="19" y="11"/>
                      <a:pt x="19" y="11"/>
                      <a:pt x="19" y="11"/>
                    </a:cubicBezTo>
                    <a:cubicBezTo>
                      <a:pt x="18" y="11"/>
                      <a:pt x="17" y="11"/>
                      <a:pt x="17" y="12"/>
                    </a:cubicBezTo>
                    <a:cubicBezTo>
                      <a:pt x="15" y="10"/>
                      <a:pt x="15" y="10"/>
                      <a:pt x="15" y="10"/>
                    </a:cubicBezTo>
                    <a:cubicBezTo>
                      <a:pt x="15" y="6"/>
                      <a:pt x="15" y="6"/>
                      <a:pt x="15" y="6"/>
                    </a:cubicBezTo>
                    <a:cubicBezTo>
                      <a:pt x="13" y="6"/>
                      <a:pt x="13" y="6"/>
                      <a:pt x="13" y="6"/>
                    </a:cubicBezTo>
                    <a:cubicBezTo>
                      <a:pt x="13" y="8"/>
                      <a:pt x="13" y="8"/>
                      <a:pt x="13" y="8"/>
                    </a:cubicBezTo>
                    <a:cubicBezTo>
                      <a:pt x="12" y="7"/>
                      <a:pt x="12" y="7"/>
                      <a:pt x="12" y="7"/>
                    </a:cubicBezTo>
                    <a:cubicBezTo>
                      <a:pt x="12" y="0"/>
                      <a:pt x="12" y="0"/>
                      <a:pt x="12" y="0"/>
                    </a:cubicBezTo>
                    <a:cubicBezTo>
                      <a:pt x="10" y="0"/>
                      <a:pt x="10" y="0"/>
                      <a:pt x="10" y="0"/>
                    </a:cubicBezTo>
                    <a:cubicBezTo>
                      <a:pt x="10" y="5"/>
                      <a:pt x="10" y="5"/>
                      <a:pt x="10" y="5"/>
                    </a:cubicBezTo>
                    <a:cubicBezTo>
                      <a:pt x="7" y="2"/>
                      <a:pt x="7" y="2"/>
                      <a:pt x="7" y="2"/>
                    </a:cubicBezTo>
                    <a:cubicBezTo>
                      <a:pt x="5" y="4"/>
                      <a:pt x="5" y="4"/>
                      <a:pt x="5" y="4"/>
                    </a:cubicBezTo>
                    <a:cubicBezTo>
                      <a:pt x="8" y="7"/>
                      <a:pt x="8" y="7"/>
                      <a:pt x="8" y="7"/>
                    </a:cubicBezTo>
                    <a:cubicBezTo>
                      <a:pt x="3" y="7"/>
                      <a:pt x="3" y="7"/>
                      <a:pt x="3" y="7"/>
                    </a:cubicBezTo>
                    <a:cubicBezTo>
                      <a:pt x="3" y="9"/>
                      <a:pt x="3" y="9"/>
                      <a:pt x="3" y="9"/>
                    </a:cubicBezTo>
                    <a:cubicBezTo>
                      <a:pt x="10" y="9"/>
                      <a:pt x="10" y="9"/>
                      <a:pt x="10" y="9"/>
                    </a:cubicBezTo>
                    <a:cubicBezTo>
                      <a:pt x="11" y="10"/>
                      <a:pt x="11" y="10"/>
                      <a:pt x="11" y="10"/>
                    </a:cubicBezTo>
                    <a:cubicBezTo>
                      <a:pt x="9" y="10"/>
                      <a:pt x="9" y="10"/>
                      <a:pt x="9" y="10"/>
                    </a:cubicBezTo>
                    <a:cubicBezTo>
                      <a:pt x="9" y="12"/>
                      <a:pt x="9" y="12"/>
                      <a:pt x="9" y="12"/>
                    </a:cubicBezTo>
                    <a:cubicBezTo>
                      <a:pt x="14" y="12"/>
                      <a:pt x="14" y="12"/>
                      <a:pt x="14" y="12"/>
                    </a:cubicBezTo>
                    <a:cubicBezTo>
                      <a:pt x="15" y="14"/>
                      <a:pt x="15" y="14"/>
                      <a:pt x="15" y="14"/>
                    </a:cubicBezTo>
                    <a:cubicBezTo>
                      <a:pt x="15" y="14"/>
                      <a:pt x="14" y="15"/>
                      <a:pt x="14" y="16"/>
                    </a:cubicBezTo>
                    <a:cubicBezTo>
                      <a:pt x="12" y="16"/>
                      <a:pt x="12" y="16"/>
                      <a:pt x="12" y="16"/>
                    </a:cubicBezTo>
                    <a:cubicBezTo>
                      <a:pt x="9" y="13"/>
                      <a:pt x="9" y="13"/>
                      <a:pt x="9" y="13"/>
                    </a:cubicBezTo>
                    <a:cubicBezTo>
                      <a:pt x="7" y="15"/>
                      <a:pt x="7" y="15"/>
                      <a:pt x="7" y="15"/>
                    </a:cubicBezTo>
                    <a:cubicBezTo>
                      <a:pt x="9" y="16"/>
                      <a:pt x="9" y="16"/>
                      <a:pt x="9" y="16"/>
                    </a:cubicBezTo>
                    <a:cubicBezTo>
                      <a:pt x="7" y="16"/>
                      <a:pt x="7" y="16"/>
                      <a:pt x="7" y="16"/>
                    </a:cubicBezTo>
                    <a:cubicBezTo>
                      <a:pt x="2" y="11"/>
                      <a:pt x="2" y="11"/>
                      <a:pt x="2" y="11"/>
                    </a:cubicBezTo>
                    <a:cubicBezTo>
                      <a:pt x="1" y="12"/>
                      <a:pt x="1" y="12"/>
                      <a:pt x="1" y="12"/>
                    </a:cubicBezTo>
                    <a:cubicBezTo>
                      <a:pt x="4" y="16"/>
                      <a:pt x="4" y="16"/>
                      <a:pt x="4" y="16"/>
                    </a:cubicBezTo>
                    <a:cubicBezTo>
                      <a:pt x="0" y="16"/>
                      <a:pt x="0" y="16"/>
                      <a:pt x="0" y="16"/>
                    </a:cubicBezTo>
                    <a:cubicBezTo>
                      <a:pt x="0" y="18"/>
                      <a:pt x="0" y="18"/>
                      <a:pt x="0" y="18"/>
                    </a:cubicBezTo>
                    <a:cubicBezTo>
                      <a:pt x="4" y="18"/>
                      <a:pt x="4" y="18"/>
                      <a:pt x="4" y="18"/>
                    </a:cubicBezTo>
                    <a:cubicBezTo>
                      <a:pt x="1" y="22"/>
                      <a:pt x="1" y="22"/>
                      <a:pt x="1" y="22"/>
                    </a:cubicBezTo>
                    <a:cubicBezTo>
                      <a:pt x="2" y="23"/>
                      <a:pt x="2" y="23"/>
                      <a:pt x="2" y="23"/>
                    </a:cubicBezTo>
                    <a:cubicBezTo>
                      <a:pt x="7" y="18"/>
                      <a:pt x="7" y="18"/>
                      <a:pt x="7" y="18"/>
                    </a:cubicBezTo>
                    <a:cubicBezTo>
                      <a:pt x="9" y="18"/>
                      <a:pt x="9" y="18"/>
                      <a:pt x="9" y="18"/>
                    </a:cubicBezTo>
                    <a:cubicBezTo>
                      <a:pt x="7" y="19"/>
                      <a:pt x="7" y="19"/>
                      <a:pt x="7" y="19"/>
                    </a:cubicBezTo>
                    <a:cubicBezTo>
                      <a:pt x="9" y="21"/>
                      <a:pt x="9" y="21"/>
                      <a:pt x="9" y="21"/>
                    </a:cubicBezTo>
                    <a:cubicBezTo>
                      <a:pt x="12" y="18"/>
                      <a:pt x="12" y="18"/>
                      <a:pt x="12" y="18"/>
                    </a:cubicBezTo>
                    <a:cubicBezTo>
                      <a:pt x="14" y="18"/>
                      <a:pt x="14" y="18"/>
                      <a:pt x="14" y="18"/>
                    </a:cubicBezTo>
                    <a:cubicBezTo>
                      <a:pt x="14" y="19"/>
                      <a:pt x="15" y="20"/>
                      <a:pt x="15" y="21"/>
                    </a:cubicBezTo>
                    <a:cubicBezTo>
                      <a:pt x="14" y="22"/>
                      <a:pt x="14" y="22"/>
                      <a:pt x="14" y="22"/>
                    </a:cubicBezTo>
                    <a:cubicBezTo>
                      <a:pt x="9" y="22"/>
                      <a:pt x="9" y="22"/>
                      <a:pt x="9" y="22"/>
                    </a:cubicBezTo>
                    <a:cubicBezTo>
                      <a:pt x="9" y="24"/>
                      <a:pt x="9" y="24"/>
                      <a:pt x="9" y="24"/>
                    </a:cubicBezTo>
                    <a:cubicBezTo>
                      <a:pt x="11" y="24"/>
                      <a:pt x="11" y="24"/>
                      <a:pt x="11" y="24"/>
                    </a:cubicBezTo>
                    <a:cubicBezTo>
                      <a:pt x="10" y="25"/>
                      <a:pt x="10" y="25"/>
                      <a:pt x="10" y="25"/>
                    </a:cubicBezTo>
                    <a:cubicBezTo>
                      <a:pt x="3" y="25"/>
                      <a:pt x="3" y="25"/>
                      <a:pt x="3" y="25"/>
                    </a:cubicBezTo>
                    <a:cubicBezTo>
                      <a:pt x="3" y="27"/>
                      <a:pt x="3" y="27"/>
                      <a:pt x="3" y="27"/>
                    </a:cubicBezTo>
                    <a:cubicBezTo>
                      <a:pt x="8" y="27"/>
                      <a:pt x="8" y="27"/>
                      <a:pt x="8" y="27"/>
                    </a:cubicBezTo>
                    <a:cubicBezTo>
                      <a:pt x="5" y="30"/>
                      <a:pt x="5" y="30"/>
                      <a:pt x="5" y="30"/>
                    </a:cubicBezTo>
                    <a:cubicBezTo>
                      <a:pt x="7" y="32"/>
                      <a:pt x="7" y="32"/>
                      <a:pt x="7" y="32"/>
                    </a:cubicBezTo>
                    <a:cubicBezTo>
                      <a:pt x="10" y="29"/>
                      <a:pt x="10" y="29"/>
                      <a:pt x="10" y="29"/>
                    </a:cubicBezTo>
                    <a:cubicBezTo>
                      <a:pt x="10" y="34"/>
                      <a:pt x="10" y="34"/>
                      <a:pt x="10" y="34"/>
                    </a:cubicBezTo>
                    <a:cubicBezTo>
                      <a:pt x="12" y="34"/>
                      <a:pt x="12" y="34"/>
                      <a:pt x="12" y="34"/>
                    </a:cubicBezTo>
                    <a:cubicBezTo>
                      <a:pt x="12" y="27"/>
                      <a:pt x="12" y="27"/>
                      <a:pt x="12" y="27"/>
                    </a:cubicBezTo>
                    <a:cubicBezTo>
                      <a:pt x="13" y="26"/>
                      <a:pt x="13" y="26"/>
                      <a:pt x="13" y="26"/>
                    </a:cubicBezTo>
                    <a:cubicBezTo>
                      <a:pt x="13" y="28"/>
                      <a:pt x="13" y="28"/>
                      <a:pt x="13" y="28"/>
                    </a:cubicBezTo>
                    <a:cubicBezTo>
                      <a:pt x="15" y="28"/>
                      <a:pt x="15" y="28"/>
                      <a:pt x="15" y="28"/>
                    </a:cubicBezTo>
                    <a:cubicBezTo>
                      <a:pt x="15" y="24"/>
                      <a:pt x="15" y="24"/>
                      <a:pt x="15" y="24"/>
                    </a:cubicBezTo>
                    <a:cubicBezTo>
                      <a:pt x="17" y="22"/>
                      <a:pt x="17" y="22"/>
                      <a:pt x="17" y="22"/>
                    </a:cubicBezTo>
                    <a:cubicBezTo>
                      <a:pt x="17" y="23"/>
                      <a:pt x="18" y="23"/>
                      <a:pt x="19" y="23"/>
                    </a:cubicBezTo>
                    <a:cubicBezTo>
                      <a:pt x="19" y="25"/>
                      <a:pt x="19" y="25"/>
                      <a:pt x="19" y="25"/>
                    </a:cubicBezTo>
                    <a:cubicBezTo>
                      <a:pt x="16" y="28"/>
                      <a:pt x="16" y="28"/>
                      <a:pt x="16" y="28"/>
                    </a:cubicBezTo>
                    <a:cubicBezTo>
                      <a:pt x="18" y="30"/>
                      <a:pt x="18" y="30"/>
                      <a:pt x="18" y="30"/>
                    </a:cubicBezTo>
                    <a:cubicBezTo>
                      <a:pt x="19" y="28"/>
                      <a:pt x="19" y="28"/>
                      <a:pt x="19" y="28"/>
                    </a:cubicBezTo>
                    <a:cubicBezTo>
                      <a:pt x="19" y="30"/>
                      <a:pt x="19" y="30"/>
                      <a:pt x="19" y="30"/>
                    </a:cubicBezTo>
                    <a:cubicBezTo>
                      <a:pt x="14" y="35"/>
                      <a:pt x="14" y="35"/>
                      <a:pt x="14" y="35"/>
                    </a:cubicBezTo>
                    <a:cubicBezTo>
                      <a:pt x="16" y="36"/>
                      <a:pt x="16" y="36"/>
                      <a:pt x="16" y="36"/>
                    </a:cubicBezTo>
                    <a:cubicBezTo>
                      <a:pt x="19" y="33"/>
                      <a:pt x="19" y="33"/>
                      <a:pt x="19" y="33"/>
                    </a:cubicBezTo>
                    <a:cubicBezTo>
                      <a:pt x="19" y="37"/>
                      <a:pt x="19" y="37"/>
                      <a:pt x="19" y="37"/>
                    </a:cubicBezTo>
                    <a:cubicBezTo>
                      <a:pt x="21" y="37"/>
                      <a:pt x="21" y="37"/>
                      <a:pt x="21" y="37"/>
                    </a:cubicBezTo>
                    <a:cubicBezTo>
                      <a:pt x="21" y="33"/>
                      <a:pt x="21" y="33"/>
                      <a:pt x="21" y="33"/>
                    </a:cubicBezTo>
                    <a:cubicBezTo>
                      <a:pt x="25" y="36"/>
                      <a:pt x="25" y="36"/>
                      <a:pt x="25" y="36"/>
                    </a:cubicBezTo>
                    <a:cubicBezTo>
                      <a:pt x="26" y="35"/>
                      <a:pt x="26" y="35"/>
                      <a:pt x="26" y="35"/>
                    </a:cubicBezTo>
                    <a:cubicBezTo>
                      <a:pt x="21" y="30"/>
                      <a:pt x="21" y="30"/>
                      <a:pt x="21" y="30"/>
                    </a:cubicBezTo>
                    <a:cubicBezTo>
                      <a:pt x="21" y="28"/>
                      <a:pt x="21" y="28"/>
                      <a:pt x="21" y="28"/>
                    </a:cubicBezTo>
                    <a:cubicBezTo>
                      <a:pt x="23" y="30"/>
                      <a:pt x="23" y="30"/>
                      <a:pt x="23" y="30"/>
                    </a:cubicBezTo>
                    <a:cubicBezTo>
                      <a:pt x="24" y="28"/>
                      <a:pt x="24" y="28"/>
                      <a:pt x="24" y="28"/>
                    </a:cubicBezTo>
                    <a:cubicBezTo>
                      <a:pt x="21" y="25"/>
                      <a:pt x="21" y="25"/>
                      <a:pt x="21" y="25"/>
                    </a:cubicBezTo>
                    <a:cubicBezTo>
                      <a:pt x="21" y="23"/>
                      <a:pt x="21" y="23"/>
                      <a:pt x="21" y="23"/>
                    </a:cubicBezTo>
                    <a:cubicBezTo>
                      <a:pt x="22" y="23"/>
                      <a:pt x="23" y="23"/>
                      <a:pt x="24" y="22"/>
                    </a:cubicBezTo>
                    <a:cubicBezTo>
                      <a:pt x="25" y="24"/>
                      <a:pt x="25" y="24"/>
                      <a:pt x="25" y="24"/>
                    </a:cubicBezTo>
                    <a:cubicBezTo>
                      <a:pt x="25" y="28"/>
                      <a:pt x="25" y="28"/>
                      <a:pt x="25" y="28"/>
                    </a:cubicBezTo>
                    <a:cubicBezTo>
                      <a:pt x="27" y="28"/>
                      <a:pt x="27" y="28"/>
                      <a:pt x="27" y="28"/>
                    </a:cubicBezTo>
                    <a:cubicBezTo>
                      <a:pt x="27" y="26"/>
                      <a:pt x="27" y="26"/>
                      <a:pt x="27" y="26"/>
                    </a:cubicBezTo>
                    <a:cubicBezTo>
                      <a:pt x="28" y="27"/>
                      <a:pt x="28" y="27"/>
                      <a:pt x="28" y="27"/>
                    </a:cubicBezTo>
                    <a:cubicBezTo>
                      <a:pt x="28" y="34"/>
                      <a:pt x="28" y="34"/>
                      <a:pt x="28" y="34"/>
                    </a:cubicBezTo>
                    <a:cubicBezTo>
                      <a:pt x="31" y="34"/>
                      <a:pt x="31" y="34"/>
                      <a:pt x="31" y="34"/>
                    </a:cubicBezTo>
                    <a:cubicBezTo>
                      <a:pt x="31" y="29"/>
                      <a:pt x="31" y="29"/>
                      <a:pt x="31" y="29"/>
                    </a:cubicBezTo>
                    <a:cubicBezTo>
                      <a:pt x="34" y="32"/>
                      <a:pt x="34" y="32"/>
                      <a:pt x="34" y="32"/>
                    </a:cubicBezTo>
                    <a:cubicBezTo>
                      <a:pt x="35" y="30"/>
                      <a:pt x="35" y="30"/>
                      <a:pt x="35" y="30"/>
                    </a:cubicBezTo>
                    <a:cubicBezTo>
                      <a:pt x="32" y="27"/>
                      <a:pt x="32" y="27"/>
                      <a:pt x="32" y="27"/>
                    </a:cubicBezTo>
                    <a:cubicBezTo>
                      <a:pt x="37" y="27"/>
                      <a:pt x="37" y="27"/>
                      <a:pt x="37" y="27"/>
                    </a:cubicBezTo>
                    <a:cubicBezTo>
                      <a:pt x="37" y="25"/>
                      <a:pt x="37" y="25"/>
                      <a:pt x="37" y="25"/>
                    </a:cubicBezTo>
                    <a:cubicBezTo>
                      <a:pt x="30" y="25"/>
                      <a:pt x="30" y="25"/>
                      <a:pt x="30" y="25"/>
                    </a:cubicBezTo>
                    <a:cubicBezTo>
                      <a:pt x="29" y="24"/>
                      <a:pt x="29" y="24"/>
                      <a:pt x="29" y="24"/>
                    </a:cubicBezTo>
                    <a:cubicBezTo>
                      <a:pt x="31" y="24"/>
                      <a:pt x="31" y="24"/>
                      <a:pt x="31" y="24"/>
                    </a:cubicBezTo>
                    <a:cubicBezTo>
                      <a:pt x="31" y="22"/>
                      <a:pt x="31" y="22"/>
                      <a:pt x="31" y="22"/>
                    </a:cubicBezTo>
                    <a:cubicBezTo>
                      <a:pt x="27" y="22"/>
                      <a:pt x="27" y="22"/>
                      <a:pt x="27" y="22"/>
                    </a:cubicBezTo>
                    <a:cubicBezTo>
                      <a:pt x="25" y="21"/>
                      <a:pt x="25" y="21"/>
                      <a:pt x="25" y="21"/>
                    </a:cubicBezTo>
                    <a:cubicBezTo>
                      <a:pt x="26" y="20"/>
                      <a:pt x="26" y="19"/>
                      <a:pt x="26" y="18"/>
                    </a:cubicBezTo>
                    <a:cubicBezTo>
                      <a:pt x="28" y="18"/>
                      <a:pt x="28" y="18"/>
                      <a:pt x="28" y="18"/>
                    </a:cubicBezTo>
                    <a:cubicBezTo>
                      <a:pt x="31" y="21"/>
                      <a:pt x="31" y="21"/>
                      <a:pt x="31" y="21"/>
                    </a:cubicBezTo>
                    <a:cubicBezTo>
                      <a:pt x="33" y="19"/>
                      <a:pt x="33" y="19"/>
                      <a:pt x="33" y="19"/>
                    </a:cubicBezTo>
                    <a:cubicBezTo>
                      <a:pt x="32" y="18"/>
                      <a:pt x="32" y="18"/>
                      <a:pt x="32" y="18"/>
                    </a:cubicBezTo>
                    <a:cubicBezTo>
                      <a:pt x="33" y="18"/>
                      <a:pt x="33" y="18"/>
                      <a:pt x="33" y="18"/>
                    </a:cubicBezTo>
                    <a:cubicBezTo>
                      <a:pt x="38" y="23"/>
                      <a:pt x="38" y="23"/>
                      <a:pt x="38" y="23"/>
                    </a:cubicBezTo>
                    <a:cubicBezTo>
                      <a:pt x="40" y="22"/>
                      <a:pt x="40" y="22"/>
                      <a:pt x="40" y="22"/>
                    </a:cubicBezTo>
                    <a:cubicBezTo>
                      <a:pt x="36" y="18"/>
                      <a:pt x="36" y="18"/>
                      <a:pt x="36" y="18"/>
                    </a:cubicBezTo>
                    <a:cubicBezTo>
                      <a:pt x="39" y="18"/>
                      <a:pt x="39" y="18"/>
                      <a:pt x="39" y="18"/>
                    </a:cubicBezTo>
                    <a:cubicBezTo>
                      <a:pt x="37" y="17"/>
                      <a:pt x="36" y="16"/>
                      <a:pt x="34" y="15"/>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9" name="Freeform: Shape 117">
                <a:extLst>
                  <a:ext uri="{FF2B5EF4-FFF2-40B4-BE49-F238E27FC236}">
                    <a16:creationId xmlns:a16="http://schemas.microsoft.com/office/drawing/2014/main" id="{AA362627-B8DC-7836-DEF5-8256B325BB9D}"/>
                  </a:ext>
                </a:extLst>
              </p:cNvPr>
              <p:cNvSpPr>
                <a:spLocks noGrp="1" noRot="1" noMove="1" noResize="1" noEditPoints="1" noAdjustHandles="1" noChangeArrowheads="1" noChangeShapeType="1"/>
              </p:cNvSpPr>
              <p:nvPr/>
            </p:nvSpPr>
            <p:spPr bwMode="auto">
              <a:xfrm>
                <a:off x="3329114" y="1475919"/>
                <a:ext cx="115189" cy="113963"/>
              </a:xfrm>
              <a:custGeom>
                <a:avLst/>
                <a:gdLst>
                  <a:gd name="T0" fmla="*/ 25 w 26"/>
                  <a:gd name="T1" fmla="*/ 10 h 26"/>
                  <a:gd name="T2" fmla="*/ 20 w 26"/>
                  <a:gd name="T3" fmla="*/ 12 h 26"/>
                  <a:gd name="T4" fmla="*/ 18 w 26"/>
                  <a:gd name="T5" fmla="*/ 12 h 26"/>
                  <a:gd name="T6" fmla="*/ 17 w 26"/>
                  <a:gd name="T7" fmla="*/ 10 h 26"/>
                  <a:gd name="T8" fmla="*/ 18 w 26"/>
                  <a:gd name="T9" fmla="*/ 8 h 26"/>
                  <a:gd name="T10" fmla="*/ 24 w 26"/>
                  <a:gd name="T11" fmla="*/ 6 h 26"/>
                  <a:gd name="T12" fmla="*/ 21 w 26"/>
                  <a:gd name="T13" fmla="*/ 3 h 26"/>
                  <a:gd name="T14" fmla="*/ 18 w 26"/>
                  <a:gd name="T15" fmla="*/ 2 h 26"/>
                  <a:gd name="T16" fmla="*/ 17 w 26"/>
                  <a:gd name="T17" fmla="*/ 6 h 26"/>
                  <a:gd name="T18" fmla="*/ 15 w 26"/>
                  <a:gd name="T19" fmla="*/ 10 h 26"/>
                  <a:gd name="T20" fmla="*/ 15 w 26"/>
                  <a:gd name="T21" fmla="*/ 6 h 26"/>
                  <a:gd name="T22" fmla="*/ 13 w 26"/>
                  <a:gd name="T23" fmla="*/ 5 h 26"/>
                  <a:gd name="T24" fmla="*/ 13 w 26"/>
                  <a:gd name="T25" fmla="*/ 3 h 26"/>
                  <a:gd name="T26" fmla="*/ 12 w 26"/>
                  <a:gd name="T27" fmla="*/ 3 h 26"/>
                  <a:gd name="T28" fmla="*/ 12 w 26"/>
                  <a:gd name="T29" fmla="*/ 5 h 26"/>
                  <a:gd name="T30" fmla="*/ 10 w 26"/>
                  <a:gd name="T31" fmla="*/ 6 h 26"/>
                  <a:gd name="T32" fmla="*/ 10 w 26"/>
                  <a:gd name="T33" fmla="*/ 10 h 26"/>
                  <a:gd name="T34" fmla="*/ 8 w 26"/>
                  <a:gd name="T35" fmla="*/ 6 h 26"/>
                  <a:gd name="T36" fmla="*/ 7 w 26"/>
                  <a:gd name="T37" fmla="*/ 2 h 26"/>
                  <a:gd name="T38" fmla="*/ 4 w 26"/>
                  <a:gd name="T39" fmla="*/ 3 h 26"/>
                  <a:gd name="T40" fmla="*/ 2 w 26"/>
                  <a:gd name="T41" fmla="*/ 6 h 26"/>
                  <a:gd name="T42" fmla="*/ 7 w 26"/>
                  <a:gd name="T43" fmla="*/ 8 h 26"/>
                  <a:gd name="T44" fmla="*/ 8 w 26"/>
                  <a:gd name="T45" fmla="*/ 10 h 26"/>
                  <a:gd name="T46" fmla="*/ 7 w 26"/>
                  <a:gd name="T47" fmla="*/ 12 h 26"/>
                  <a:gd name="T48" fmla="*/ 5 w 26"/>
                  <a:gd name="T49" fmla="*/ 12 h 26"/>
                  <a:gd name="T50" fmla="*/ 0 w 26"/>
                  <a:gd name="T51" fmla="*/ 10 h 26"/>
                  <a:gd name="T52" fmla="*/ 0 w 26"/>
                  <a:gd name="T53" fmla="*/ 14 h 26"/>
                  <a:gd name="T54" fmla="*/ 1 w 26"/>
                  <a:gd name="T55" fmla="*/ 17 h 26"/>
                  <a:gd name="T56" fmla="*/ 4 w 26"/>
                  <a:gd name="T57" fmla="*/ 15 h 26"/>
                  <a:gd name="T58" fmla="*/ 9 w 26"/>
                  <a:gd name="T59" fmla="*/ 14 h 26"/>
                  <a:gd name="T60" fmla="*/ 6 w 26"/>
                  <a:gd name="T61" fmla="*/ 16 h 26"/>
                  <a:gd name="T62" fmla="*/ 6 w 26"/>
                  <a:gd name="T63" fmla="*/ 18 h 26"/>
                  <a:gd name="T64" fmla="*/ 5 w 26"/>
                  <a:gd name="T65" fmla="*/ 20 h 26"/>
                  <a:gd name="T66" fmla="*/ 6 w 26"/>
                  <a:gd name="T67" fmla="*/ 21 h 26"/>
                  <a:gd name="T68" fmla="*/ 7 w 26"/>
                  <a:gd name="T69" fmla="*/ 19 h 26"/>
                  <a:gd name="T70" fmla="*/ 9 w 26"/>
                  <a:gd name="T71" fmla="*/ 20 h 26"/>
                  <a:gd name="T72" fmla="*/ 12 w 26"/>
                  <a:gd name="T73" fmla="*/ 17 h 26"/>
                  <a:gd name="T74" fmla="*/ 11 w 26"/>
                  <a:gd name="T75" fmla="*/ 21 h 26"/>
                  <a:gd name="T76" fmla="*/ 9 w 26"/>
                  <a:gd name="T77" fmla="*/ 25 h 26"/>
                  <a:gd name="T78" fmla="*/ 12 w 26"/>
                  <a:gd name="T79" fmla="*/ 26 h 26"/>
                  <a:gd name="T80" fmla="*/ 16 w 26"/>
                  <a:gd name="T81" fmla="*/ 26 h 26"/>
                  <a:gd name="T82" fmla="*/ 13 w 26"/>
                  <a:gd name="T83" fmla="*/ 20 h 26"/>
                  <a:gd name="T84" fmla="*/ 13 w 26"/>
                  <a:gd name="T85" fmla="*/ 18 h 26"/>
                  <a:gd name="T86" fmla="*/ 16 w 26"/>
                  <a:gd name="T87" fmla="*/ 17 h 26"/>
                  <a:gd name="T88" fmla="*/ 17 w 26"/>
                  <a:gd name="T89" fmla="*/ 19 h 26"/>
                  <a:gd name="T90" fmla="*/ 19 w 26"/>
                  <a:gd name="T91" fmla="*/ 24 h 26"/>
                  <a:gd name="T92" fmla="*/ 22 w 26"/>
                  <a:gd name="T93" fmla="*/ 22 h 26"/>
                  <a:gd name="T94" fmla="*/ 24 w 26"/>
                  <a:gd name="T95" fmla="*/ 18 h 26"/>
                  <a:gd name="T96" fmla="*/ 19 w 26"/>
                  <a:gd name="T97" fmla="*/ 18 h 26"/>
                  <a:gd name="T98" fmla="*/ 16 w 26"/>
                  <a:gd name="T99" fmla="*/ 15 h 26"/>
                  <a:gd name="T100" fmla="*/ 20 w 26"/>
                  <a:gd name="T101" fmla="*/ 16 h 26"/>
                  <a:gd name="T102" fmla="*/ 21 w 26"/>
                  <a:gd name="T103" fmla="*/ 14 h 26"/>
                  <a:gd name="T104" fmla="*/ 23 w 26"/>
                  <a:gd name="T105"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 h="26">
                    <a:moveTo>
                      <a:pt x="26" y="12"/>
                    </a:moveTo>
                    <a:cubicBezTo>
                      <a:pt x="23" y="12"/>
                      <a:pt x="23" y="12"/>
                      <a:pt x="23" y="12"/>
                    </a:cubicBezTo>
                    <a:cubicBezTo>
                      <a:pt x="25" y="10"/>
                      <a:pt x="25" y="10"/>
                      <a:pt x="25" y="10"/>
                    </a:cubicBezTo>
                    <a:cubicBezTo>
                      <a:pt x="24" y="9"/>
                      <a:pt x="24" y="9"/>
                      <a:pt x="24" y="9"/>
                    </a:cubicBezTo>
                    <a:cubicBezTo>
                      <a:pt x="21" y="12"/>
                      <a:pt x="21" y="12"/>
                      <a:pt x="21" y="12"/>
                    </a:cubicBezTo>
                    <a:cubicBezTo>
                      <a:pt x="20" y="12"/>
                      <a:pt x="20" y="12"/>
                      <a:pt x="20" y="12"/>
                    </a:cubicBezTo>
                    <a:cubicBezTo>
                      <a:pt x="21" y="12"/>
                      <a:pt x="21" y="12"/>
                      <a:pt x="21" y="12"/>
                    </a:cubicBezTo>
                    <a:cubicBezTo>
                      <a:pt x="20" y="11"/>
                      <a:pt x="20" y="11"/>
                      <a:pt x="20" y="11"/>
                    </a:cubicBezTo>
                    <a:cubicBezTo>
                      <a:pt x="18" y="12"/>
                      <a:pt x="18" y="12"/>
                      <a:pt x="18" y="12"/>
                    </a:cubicBezTo>
                    <a:cubicBezTo>
                      <a:pt x="17" y="12"/>
                      <a:pt x="17" y="12"/>
                      <a:pt x="17" y="12"/>
                    </a:cubicBezTo>
                    <a:cubicBezTo>
                      <a:pt x="16" y="12"/>
                      <a:pt x="16" y="11"/>
                      <a:pt x="16" y="11"/>
                    </a:cubicBezTo>
                    <a:cubicBezTo>
                      <a:pt x="17" y="10"/>
                      <a:pt x="17" y="10"/>
                      <a:pt x="17" y="10"/>
                    </a:cubicBezTo>
                    <a:cubicBezTo>
                      <a:pt x="19" y="10"/>
                      <a:pt x="19" y="10"/>
                      <a:pt x="19" y="10"/>
                    </a:cubicBezTo>
                    <a:cubicBezTo>
                      <a:pt x="19" y="8"/>
                      <a:pt x="19" y="8"/>
                      <a:pt x="19" y="8"/>
                    </a:cubicBezTo>
                    <a:cubicBezTo>
                      <a:pt x="18" y="8"/>
                      <a:pt x="18" y="8"/>
                      <a:pt x="18" y="8"/>
                    </a:cubicBezTo>
                    <a:cubicBezTo>
                      <a:pt x="19" y="8"/>
                      <a:pt x="19" y="8"/>
                      <a:pt x="19" y="8"/>
                    </a:cubicBezTo>
                    <a:cubicBezTo>
                      <a:pt x="24" y="8"/>
                      <a:pt x="24" y="8"/>
                      <a:pt x="24" y="8"/>
                    </a:cubicBezTo>
                    <a:cubicBezTo>
                      <a:pt x="24" y="6"/>
                      <a:pt x="24" y="6"/>
                      <a:pt x="24" y="6"/>
                    </a:cubicBezTo>
                    <a:cubicBezTo>
                      <a:pt x="20" y="6"/>
                      <a:pt x="20" y="6"/>
                      <a:pt x="20" y="6"/>
                    </a:cubicBezTo>
                    <a:cubicBezTo>
                      <a:pt x="22" y="4"/>
                      <a:pt x="22" y="4"/>
                      <a:pt x="22" y="4"/>
                    </a:cubicBezTo>
                    <a:cubicBezTo>
                      <a:pt x="21" y="3"/>
                      <a:pt x="21" y="3"/>
                      <a:pt x="21" y="3"/>
                    </a:cubicBezTo>
                    <a:cubicBezTo>
                      <a:pt x="19" y="5"/>
                      <a:pt x="19" y="5"/>
                      <a:pt x="19" y="5"/>
                    </a:cubicBezTo>
                    <a:cubicBezTo>
                      <a:pt x="19" y="2"/>
                      <a:pt x="19" y="2"/>
                      <a:pt x="19" y="2"/>
                    </a:cubicBezTo>
                    <a:cubicBezTo>
                      <a:pt x="18" y="2"/>
                      <a:pt x="18" y="2"/>
                      <a:pt x="18" y="2"/>
                    </a:cubicBezTo>
                    <a:cubicBezTo>
                      <a:pt x="18" y="7"/>
                      <a:pt x="18" y="7"/>
                      <a:pt x="18" y="7"/>
                    </a:cubicBezTo>
                    <a:cubicBezTo>
                      <a:pt x="17" y="7"/>
                      <a:pt x="17" y="7"/>
                      <a:pt x="17" y="7"/>
                    </a:cubicBezTo>
                    <a:cubicBezTo>
                      <a:pt x="17" y="6"/>
                      <a:pt x="17" y="6"/>
                      <a:pt x="17" y="6"/>
                    </a:cubicBezTo>
                    <a:cubicBezTo>
                      <a:pt x="16" y="6"/>
                      <a:pt x="16" y="6"/>
                      <a:pt x="16" y="6"/>
                    </a:cubicBezTo>
                    <a:cubicBezTo>
                      <a:pt x="16" y="9"/>
                      <a:pt x="16" y="9"/>
                      <a:pt x="16" y="9"/>
                    </a:cubicBezTo>
                    <a:cubicBezTo>
                      <a:pt x="15" y="10"/>
                      <a:pt x="15" y="10"/>
                      <a:pt x="15" y="10"/>
                    </a:cubicBezTo>
                    <a:cubicBezTo>
                      <a:pt x="14" y="10"/>
                      <a:pt x="14" y="9"/>
                      <a:pt x="13" y="9"/>
                    </a:cubicBezTo>
                    <a:cubicBezTo>
                      <a:pt x="13" y="8"/>
                      <a:pt x="13" y="8"/>
                      <a:pt x="13" y="8"/>
                    </a:cubicBezTo>
                    <a:cubicBezTo>
                      <a:pt x="15" y="6"/>
                      <a:pt x="15" y="6"/>
                      <a:pt x="15" y="6"/>
                    </a:cubicBezTo>
                    <a:cubicBezTo>
                      <a:pt x="14" y="5"/>
                      <a:pt x="14" y="5"/>
                      <a:pt x="14" y="5"/>
                    </a:cubicBezTo>
                    <a:cubicBezTo>
                      <a:pt x="13" y="6"/>
                      <a:pt x="13" y="6"/>
                      <a:pt x="13" y="6"/>
                    </a:cubicBezTo>
                    <a:cubicBezTo>
                      <a:pt x="13" y="5"/>
                      <a:pt x="13" y="5"/>
                      <a:pt x="13" y="5"/>
                    </a:cubicBezTo>
                    <a:cubicBezTo>
                      <a:pt x="17" y="2"/>
                      <a:pt x="17" y="2"/>
                      <a:pt x="17" y="2"/>
                    </a:cubicBezTo>
                    <a:cubicBezTo>
                      <a:pt x="16" y="1"/>
                      <a:pt x="16" y="1"/>
                      <a:pt x="16" y="1"/>
                    </a:cubicBezTo>
                    <a:cubicBezTo>
                      <a:pt x="13" y="3"/>
                      <a:pt x="13" y="3"/>
                      <a:pt x="13" y="3"/>
                    </a:cubicBezTo>
                    <a:cubicBezTo>
                      <a:pt x="13" y="0"/>
                      <a:pt x="13" y="0"/>
                      <a:pt x="13" y="0"/>
                    </a:cubicBezTo>
                    <a:cubicBezTo>
                      <a:pt x="12" y="0"/>
                      <a:pt x="12" y="0"/>
                      <a:pt x="12" y="0"/>
                    </a:cubicBezTo>
                    <a:cubicBezTo>
                      <a:pt x="12" y="3"/>
                      <a:pt x="12" y="3"/>
                      <a:pt x="12" y="3"/>
                    </a:cubicBezTo>
                    <a:cubicBezTo>
                      <a:pt x="10" y="1"/>
                      <a:pt x="10" y="1"/>
                      <a:pt x="10" y="1"/>
                    </a:cubicBezTo>
                    <a:cubicBezTo>
                      <a:pt x="9" y="2"/>
                      <a:pt x="9" y="2"/>
                      <a:pt x="9" y="2"/>
                    </a:cubicBezTo>
                    <a:cubicBezTo>
                      <a:pt x="12" y="5"/>
                      <a:pt x="12" y="5"/>
                      <a:pt x="12" y="5"/>
                    </a:cubicBezTo>
                    <a:cubicBezTo>
                      <a:pt x="12" y="6"/>
                      <a:pt x="12" y="6"/>
                      <a:pt x="12" y="6"/>
                    </a:cubicBezTo>
                    <a:cubicBezTo>
                      <a:pt x="11" y="5"/>
                      <a:pt x="11" y="5"/>
                      <a:pt x="11" y="5"/>
                    </a:cubicBezTo>
                    <a:cubicBezTo>
                      <a:pt x="10" y="6"/>
                      <a:pt x="10" y="6"/>
                      <a:pt x="10" y="6"/>
                    </a:cubicBezTo>
                    <a:cubicBezTo>
                      <a:pt x="12" y="8"/>
                      <a:pt x="12" y="8"/>
                      <a:pt x="12" y="8"/>
                    </a:cubicBezTo>
                    <a:cubicBezTo>
                      <a:pt x="12" y="9"/>
                      <a:pt x="12" y="9"/>
                      <a:pt x="12" y="9"/>
                    </a:cubicBezTo>
                    <a:cubicBezTo>
                      <a:pt x="11" y="9"/>
                      <a:pt x="11" y="10"/>
                      <a:pt x="10" y="10"/>
                    </a:cubicBezTo>
                    <a:cubicBezTo>
                      <a:pt x="9" y="9"/>
                      <a:pt x="9" y="9"/>
                      <a:pt x="9" y="9"/>
                    </a:cubicBezTo>
                    <a:cubicBezTo>
                      <a:pt x="9" y="6"/>
                      <a:pt x="9" y="6"/>
                      <a:pt x="9" y="6"/>
                    </a:cubicBezTo>
                    <a:cubicBezTo>
                      <a:pt x="8" y="6"/>
                      <a:pt x="8" y="6"/>
                      <a:pt x="8" y="6"/>
                    </a:cubicBezTo>
                    <a:cubicBezTo>
                      <a:pt x="8" y="7"/>
                      <a:pt x="8" y="7"/>
                      <a:pt x="8" y="7"/>
                    </a:cubicBezTo>
                    <a:cubicBezTo>
                      <a:pt x="7" y="7"/>
                      <a:pt x="7" y="7"/>
                      <a:pt x="7" y="7"/>
                    </a:cubicBezTo>
                    <a:cubicBezTo>
                      <a:pt x="7" y="2"/>
                      <a:pt x="7" y="2"/>
                      <a:pt x="7" y="2"/>
                    </a:cubicBezTo>
                    <a:cubicBezTo>
                      <a:pt x="6" y="2"/>
                      <a:pt x="6" y="2"/>
                      <a:pt x="6" y="2"/>
                    </a:cubicBezTo>
                    <a:cubicBezTo>
                      <a:pt x="6" y="5"/>
                      <a:pt x="6" y="5"/>
                      <a:pt x="6" y="5"/>
                    </a:cubicBezTo>
                    <a:cubicBezTo>
                      <a:pt x="4" y="3"/>
                      <a:pt x="4" y="3"/>
                      <a:pt x="4" y="3"/>
                    </a:cubicBezTo>
                    <a:cubicBezTo>
                      <a:pt x="3" y="4"/>
                      <a:pt x="3" y="4"/>
                      <a:pt x="3" y="4"/>
                    </a:cubicBezTo>
                    <a:cubicBezTo>
                      <a:pt x="5" y="6"/>
                      <a:pt x="5" y="6"/>
                      <a:pt x="5" y="6"/>
                    </a:cubicBezTo>
                    <a:cubicBezTo>
                      <a:pt x="2" y="6"/>
                      <a:pt x="2" y="6"/>
                      <a:pt x="2" y="6"/>
                    </a:cubicBezTo>
                    <a:cubicBezTo>
                      <a:pt x="2" y="8"/>
                      <a:pt x="2" y="8"/>
                      <a:pt x="2" y="8"/>
                    </a:cubicBezTo>
                    <a:cubicBezTo>
                      <a:pt x="6" y="8"/>
                      <a:pt x="6" y="8"/>
                      <a:pt x="6" y="8"/>
                    </a:cubicBezTo>
                    <a:cubicBezTo>
                      <a:pt x="7" y="8"/>
                      <a:pt x="7" y="8"/>
                      <a:pt x="7" y="8"/>
                    </a:cubicBezTo>
                    <a:cubicBezTo>
                      <a:pt x="6" y="8"/>
                      <a:pt x="6" y="8"/>
                      <a:pt x="6" y="8"/>
                    </a:cubicBezTo>
                    <a:cubicBezTo>
                      <a:pt x="6" y="10"/>
                      <a:pt x="6" y="10"/>
                      <a:pt x="6" y="10"/>
                    </a:cubicBezTo>
                    <a:cubicBezTo>
                      <a:pt x="8" y="10"/>
                      <a:pt x="8" y="10"/>
                      <a:pt x="8" y="10"/>
                    </a:cubicBezTo>
                    <a:cubicBezTo>
                      <a:pt x="9" y="11"/>
                      <a:pt x="9" y="11"/>
                      <a:pt x="9" y="11"/>
                    </a:cubicBezTo>
                    <a:cubicBezTo>
                      <a:pt x="9" y="11"/>
                      <a:pt x="9" y="12"/>
                      <a:pt x="9" y="12"/>
                    </a:cubicBezTo>
                    <a:cubicBezTo>
                      <a:pt x="7" y="12"/>
                      <a:pt x="7" y="12"/>
                      <a:pt x="7" y="12"/>
                    </a:cubicBezTo>
                    <a:cubicBezTo>
                      <a:pt x="5" y="11"/>
                      <a:pt x="5" y="11"/>
                      <a:pt x="5" y="11"/>
                    </a:cubicBezTo>
                    <a:cubicBezTo>
                      <a:pt x="4" y="12"/>
                      <a:pt x="4" y="12"/>
                      <a:pt x="4" y="12"/>
                    </a:cubicBezTo>
                    <a:cubicBezTo>
                      <a:pt x="5" y="12"/>
                      <a:pt x="5" y="12"/>
                      <a:pt x="5" y="12"/>
                    </a:cubicBezTo>
                    <a:cubicBezTo>
                      <a:pt x="4" y="12"/>
                      <a:pt x="4" y="12"/>
                      <a:pt x="4" y="12"/>
                    </a:cubicBezTo>
                    <a:cubicBezTo>
                      <a:pt x="1" y="9"/>
                      <a:pt x="1" y="9"/>
                      <a:pt x="1" y="9"/>
                    </a:cubicBezTo>
                    <a:cubicBezTo>
                      <a:pt x="0" y="10"/>
                      <a:pt x="0" y="10"/>
                      <a:pt x="0" y="10"/>
                    </a:cubicBezTo>
                    <a:cubicBezTo>
                      <a:pt x="2" y="12"/>
                      <a:pt x="2" y="12"/>
                      <a:pt x="2" y="12"/>
                    </a:cubicBezTo>
                    <a:cubicBezTo>
                      <a:pt x="0" y="12"/>
                      <a:pt x="0" y="12"/>
                      <a:pt x="0" y="12"/>
                    </a:cubicBezTo>
                    <a:cubicBezTo>
                      <a:pt x="0" y="14"/>
                      <a:pt x="0" y="14"/>
                      <a:pt x="0" y="14"/>
                    </a:cubicBezTo>
                    <a:cubicBezTo>
                      <a:pt x="2" y="14"/>
                      <a:pt x="2" y="14"/>
                      <a:pt x="2" y="14"/>
                    </a:cubicBezTo>
                    <a:cubicBezTo>
                      <a:pt x="0" y="16"/>
                      <a:pt x="0" y="16"/>
                      <a:pt x="0" y="16"/>
                    </a:cubicBezTo>
                    <a:cubicBezTo>
                      <a:pt x="1" y="17"/>
                      <a:pt x="1" y="17"/>
                      <a:pt x="1" y="17"/>
                    </a:cubicBezTo>
                    <a:cubicBezTo>
                      <a:pt x="4" y="14"/>
                      <a:pt x="4" y="14"/>
                      <a:pt x="4" y="14"/>
                    </a:cubicBezTo>
                    <a:cubicBezTo>
                      <a:pt x="5" y="14"/>
                      <a:pt x="5" y="14"/>
                      <a:pt x="5" y="14"/>
                    </a:cubicBezTo>
                    <a:cubicBezTo>
                      <a:pt x="4" y="15"/>
                      <a:pt x="4" y="15"/>
                      <a:pt x="4" y="15"/>
                    </a:cubicBezTo>
                    <a:cubicBezTo>
                      <a:pt x="5" y="16"/>
                      <a:pt x="5" y="16"/>
                      <a:pt x="5" y="16"/>
                    </a:cubicBezTo>
                    <a:cubicBezTo>
                      <a:pt x="7" y="14"/>
                      <a:pt x="7" y="14"/>
                      <a:pt x="7" y="14"/>
                    </a:cubicBezTo>
                    <a:cubicBezTo>
                      <a:pt x="9" y="14"/>
                      <a:pt x="9" y="14"/>
                      <a:pt x="9" y="14"/>
                    </a:cubicBezTo>
                    <a:cubicBezTo>
                      <a:pt x="9" y="14"/>
                      <a:pt x="9" y="15"/>
                      <a:pt x="9" y="15"/>
                    </a:cubicBezTo>
                    <a:cubicBezTo>
                      <a:pt x="8" y="16"/>
                      <a:pt x="8" y="16"/>
                      <a:pt x="8" y="16"/>
                    </a:cubicBezTo>
                    <a:cubicBezTo>
                      <a:pt x="6" y="16"/>
                      <a:pt x="6" y="16"/>
                      <a:pt x="6" y="16"/>
                    </a:cubicBezTo>
                    <a:cubicBezTo>
                      <a:pt x="6" y="18"/>
                      <a:pt x="6" y="18"/>
                      <a:pt x="6" y="18"/>
                    </a:cubicBezTo>
                    <a:cubicBezTo>
                      <a:pt x="7" y="18"/>
                      <a:pt x="7" y="18"/>
                      <a:pt x="7" y="18"/>
                    </a:cubicBezTo>
                    <a:cubicBezTo>
                      <a:pt x="6" y="18"/>
                      <a:pt x="6" y="18"/>
                      <a:pt x="6" y="18"/>
                    </a:cubicBezTo>
                    <a:cubicBezTo>
                      <a:pt x="2" y="18"/>
                      <a:pt x="2" y="18"/>
                      <a:pt x="2" y="18"/>
                    </a:cubicBezTo>
                    <a:cubicBezTo>
                      <a:pt x="2" y="20"/>
                      <a:pt x="2" y="20"/>
                      <a:pt x="2" y="20"/>
                    </a:cubicBezTo>
                    <a:cubicBezTo>
                      <a:pt x="5" y="20"/>
                      <a:pt x="5" y="20"/>
                      <a:pt x="5" y="20"/>
                    </a:cubicBezTo>
                    <a:cubicBezTo>
                      <a:pt x="3" y="22"/>
                      <a:pt x="3" y="22"/>
                      <a:pt x="3" y="22"/>
                    </a:cubicBezTo>
                    <a:cubicBezTo>
                      <a:pt x="4" y="23"/>
                      <a:pt x="4" y="23"/>
                      <a:pt x="4" y="23"/>
                    </a:cubicBezTo>
                    <a:cubicBezTo>
                      <a:pt x="6" y="21"/>
                      <a:pt x="6" y="21"/>
                      <a:pt x="6" y="21"/>
                    </a:cubicBezTo>
                    <a:cubicBezTo>
                      <a:pt x="6" y="24"/>
                      <a:pt x="6" y="24"/>
                      <a:pt x="6" y="24"/>
                    </a:cubicBezTo>
                    <a:cubicBezTo>
                      <a:pt x="7" y="24"/>
                      <a:pt x="7" y="24"/>
                      <a:pt x="7" y="24"/>
                    </a:cubicBezTo>
                    <a:cubicBezTo>
                      <a:pt x="7" y="19"/>
                      <a:pt x="7" y="19"/>
                      <a:pt x="7" y="19"/>
                    </a:cubicBezTo>
                    <a:cubicBezTo>
                      <a:pt x="8" y="19"/>
                      <a:pt x="8" y="19"/>
                      <a:pt x="8" y="19"/>
                    </a:cubicBezTo>
                    <a:cubicBezTo>
                      <a:pt x="8" y="20"/>
                      <a:pt x="8" y="20"/>
                      <a:pt x="8" y="20"/>
                    </a:cubicBezTo>
                    <a:cubicBezTo>
                      <a:pt x="9" y="20"/>
                      <a:pt x="9" y="20"/>
                      <a:pt x="9" y="20"/>
                    </a:cubicBezTo>
                    <a:cubicBezTo>
                      <a:pt x="9" y="17"/>
                      <a:pt x="9" y="17"/>
                      <a:pt x="9" y="17"/>
                    </a:cubicBezTo>
                    <a:cubicBezTo>
                      <a:pt x="10" y="16"/>
                      <a:pt x="10" y="16"/>
                      <a:pt x="10" y="16"/>
                    </a:cubicBezTo>
                    <a:cubicBezTo>
                      <a:pt x="11" y="17"/>
                      <a:pt x="11" y="17"/>
                      <a:pt x="12" y="17"/>
                    </a:cubicBezTo>
                    <a:cubicBezTo>
                      <a:pt x="12" y="18"/>
                      <a:pt x="12" y="18"/>
                      <a:pt x="12" y="18"/>
                    </a:cubicBezTo>
                    <a:cubicBezTo>
                      <a:pt x="10" y="20"/>
                      <a:pt x="10" y="20"/>
                      <a:pt x="10" y="20"/>
                    </a:cubicBezTo>
                    <a:cubicBezTo>
                      <a:pt x="11" y="21"/>
                      <a:pt x="11" y="21"/>
                      <a:pt x="11" y="21"/>
                    </a:cubicBezTo>
                    <a:cubicBezTo>
                      <a:pt x="12" y="20"/>
                      <a:pt x="12" y="20"/>
                      <a:pt x="12" y="20"/>
                    </a:cubicBezTo>
                    <a:cubicBezTo>
                      <a:pt x="12" y="21"/>
                      <a:pt x="12" y="21"/>
                      <a:pt x="12" y="21"/>
                    </a:cubicBezTo>
                    <a:cubicBezTo>
                      <a:pt x="9" y="25"/>
                      <a:pt x="9" y="25"/>
                      <a:pt x="9" y="25"/>
                    </a:cubicBezTo>
                    <a:cubicBezTo>
                      <a:pt x="10" y="26"/>
                      <a:pt x="10" y="26"/>
                      <a:pt x="10" y="26"/>
                    </a:cubicBezTo>
                    <a:cubicBezTo>
                      <a:pt x="12" y="23"/>
                      <a:pt x="12" y="23"/>
                      <a:pt x="12" y="23"/>
                    </a:cubicBezTo>
                    <a:cubicBezTo>
                      <a:pt x="12" y="26"/>
                      <a:pt x="12" y="26"/>
                      <a:pt x="12" y="26"/>
                    </a:cubicBezTo>
                    <a:cubicBezTo>
                      <a:pt x="13" y="26"/>
                      <a:pt x="13" y="26"/>
                      <a:pt x="13" y="26"/>
                    </a:cubicBezTo>
                    <a:cubicBezTo>
                      <a:pt x="13" y="23"/>
                      <a:pt x="13" y="23"/>
                      <a:pt x="13" y="23"/>
                    </a:cubicBezTo>
                    <a:cubicBezTo>
                      <a:pt x="16" y="26"/>
                      <a:pt x="16" y="26"/>
                      <a:pt x="16" y="26"/>
                    </a:cubicBezTo>
                    <a:cubicBezTo>
                      <a:pt x="17" y="25"/>
                      <a:pt x="17" y="25"/>
                      <a:pt x="17" y="25"/>
                    </a:cubicBezTo>
                    <a:cubicBezTo>
                      <a:pt x="13" y="21"/>
                      <a:pt x="13" y="21"/>
                      <a:pt x="13" y="21"/>
                    </a:cubicBezTo>
                    <a:cubicBezTo>
                      <a:pt x="13" y="20"/>
                      <a:pt x="13" y="20"/>
                      <a:pt x="13" y="20"/>
                    </a:cubicBezTo>
                    <a:cubicBezTo>
                      <a:pt x="14" y="21"/>
                      <a:pt x="14" y="21"/>
                      <a:pt x="14" y="21"/>
                    </a:cubicBezTo>
                    <a:cubicBezTo>
                      <a:pt x="15" y="20"/>
                      <a:pt x="15" y="20"/>
                      <a:pt x="15" y="20"/>
                    </a:cubicBezTo>
                    <a:cubicBezTo>
                      <a:pt x="13" y="18"/>
                      <a:pt x="13" y="18"/>
                      <a:pt x="13" y="18"/>
                    </a:cubicBezTo>
                    <a:cubicBezTo>
                      <a:pt x="13" y="17"/>
                      <a:pt x="13" y="17"/>
                      <a:pt x="13" y="17"/>
                    </a:cubicBezTo>
                    <a:cubicBezTo>
                      <a:pt x="14" y="17"/>
                      <a:pt x="14" y="17"/>
                      <a:pt x="15" y="16"/>
                    </a:cubicBezTo>
                    <a:cubicBezTo>
                      <a:pt x="16" y="17"/>
                      <a:pt x="16" y="17"/>
                      <a:pt x="16" y="17"/>
                    </a:cubicBezTo>
                    <a:cubicBezTo>
                      <a:pt x="16" y="20"/>
                      <a:pt x="16" y="20"/>
                      <a:pt x="16" y="20"/>
                    </a:cubicBezTo>
                    <a:cubicBezTo>
                      <a:pt x="17" y="20"/>
                      <a:pt x="17" y="20"/>
                      <a:pt x="17" y="20"/>
                    </a:cubicBezTo>
                    <a:cubicBezTo>
                      <a:pt x="17" y="19"/>
                      <a:pt x="17" y="19"/>
                      <a:pt x="17" y="19"/>
                    </a:cubicBezTo>
                    <a:cubicBezTo>
                      <a:pt x="18" y="19"/>
                      <a:pt x="18" y="19"/>
                      <a:pt x="18" y="19"/>
                    </a:cubicBezTo>
                    <a:cubicBezTo>
                      <a:pt x="18" y="24"/>
                      <a:pt x="18" y="24"/>
                      <a:pt x="18" y="24"/>
                    </a:cubicBezTo>
                    <a:cubicBezTo>
                      <a:pt x="19" y="24"/>
                      <a:pt x="19" y="24"/>
                      <a:pt x="19" y="24"/>
                    </a:cubicBezTo>
                    <a:cubicBezTo>
                      <a:pt x="19" y="21"/>
                      <a:pt x="19" y="21"/>
                      <a:pt x="19" y="21"/>
                    </a:cubicBezTo>
                    <a:cubicBezTo>
                      <a:pt x="21" y="23"/>
                      <a:pt x="21" y="23"/>
                      <a:pt x="21" y="23"/>
                    </a:cubicBezTo>
                    <a:cubicBezTo>
                      <a:pt x="22" y="22"/>
                      <a:pt x="22" y="22"/>
                      <a:pt x="22" y="22"/>
                    </a:cubicBezTo>
                    <a:cubicBezTo>
                      <a:pt x="20" y="20"/>
                      <a:pt x="20" y="20"/>
                      <a:pt x="20" y="20"/>
                    </a:cubicBezTo>
                    <a:cubicBezTo>
                      <a:pt x="24" y="20"/>
                      <a:pt x="24" y="20"/>
                      <a:pt x="24" y="20"/>
                    </a:cubicBezTo>
                    <a:cubicBezTo>
                      <a:pt x="24" y="18"/>
                      <a:pt x="24" y="18"/>
                      <a:pt x="24" y="18"/>
                    </a:cubicBezTo>
                    <a:cubicBezTo>
                      <a:pt x="19" y="18"/>
                      <a:pt x="19" y="18"/>
                      <a:pt x="19" y="18"/>
                    </a:cubicBezTo>
                    <a:cubicBezTo>
                      <a:pt x="18" y="18"/>
                      <a:pt x="18" y="18"/>
                      <a:pt x="18" y="18"/>
                    </a:cubicBezTo>
                    <a:cubicBezTo>
                      <a:pt x="19" y="18"/>
                      <a:pt x="19" y="18"/>
                      <a:pt x="19" y="18"/>
                    </a:cubicBezTo>
                    <a:cubicBezTo>
                      <a:pt x="19" y="16"/>
                      <a:pt x="19" y="16"/>
                      <a:pt x="19" y="16"/>
                    </a:cubicBezTo>
                    <a:cubicBezTo>
                      <a:pt x="17" y="16"/>
                      <a:pt x="17" y="16"/>
                      <a:pt x="17" y="16"/>
                    </a:cubicBezTo>
                    <a:cubicBezTo>
                      <a:pt x="16" y="15"/>
                      <a:pt x="16" y="15"/>
                      <a:pt x="16" y="15"/>
                    </a:cubicBezTo>
                    <a:cubicBezTo>
                      <a:pt x="16" y="15"/>
                      <a:pt x="16" y="14"/>
                      <a:pt x="17" y="14"/>
                    </a:cubicBezTo>
                    <a:cubicBezTo>
                      <a:pt x="18" y="14"/>
                      <a:pt x="18" y="14"/>
                      <a:pt x="18" y="14"/>
                    </a:cubicBezTo>
                    <a:cubicBezTo>
                      <a:pt x="20" y="16"/>
                      <a:pt x="20" y="16"/>
                      <a:pt x="20" y="16"/>
                    </a:cubicBezTo>
                    <a:cubicBezTo>
                      <a:pt x="21" y="15"/>
                      <a:pt x="21" y="15"/>
                      <a:pt x="21" y="15"/>
                    </a:cubicBezTo>
                    <a:cubicBezTo>
                      <a:pt x="20" y="14"/>
                      <a:pt x="20" y="14"/>
                      <a:pt x="20" y="14"/>
                    </a:cubicBezTo>
                    <a:cubicBezTo>
                      <a:pt x="21" y="14"/>
                      <a:pt x="21" y="14"/>
                      <a:pt x="21" y="14"/>
                    </a:cubicBezTo>
                    <a:cubicBezTo>
                      <a:pt x="24" y="17"/>
                      <a:pt x="24" y="17"/>
                      <a:pt x="24" y="17"/>
                    </a:cubicBezTo>
                    <a:cubicBezTo>
                      <a:pt x="25" y="16"/>
                      <a:pt x="25" y="16"/>
                      <a:pt x="25" y="16"/>
                    </a:cubicBezTo>
                    <a:cubicBezTo>
                      <a:pt x="23" y="14"/>
                      <a:pt x="23" y="14"/>
                      <a:pt x="23" y="14"/>
                    </a:cubicBezTo>
                    <a:cubicBezTo>
                      <a:pt x="26" y="14"/>
                      <a:pt x="26" y="14"/>
                      <a:pt x="26" y="14"/>
                    </a:cubicBezTo>
                    <a:lnTo>
                      <a:pt x="26" y="1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0" name="Freeform: Shape 118">
                <a:extLst>
                  <a:ext uri="{FF2B5EF4-FFF2-40B4-BE49-F238E27FC236}">
                    <a16:creationId xmlns:a16="http://schemas.microsoft.com/office/drawing/2014/main" id="{7DD6A219-0F2B-9F86-DBFA-9D79C7A0892B}"/>
                  </a:ext>
                </a:extLst>
              </p:cNvPr>
              <p:cNvSpPr>
                <a:spLocks noGrp="1" noRot="1" noMove="1" noResize="1" noEditPoints="1" noAdjustHandles="1" noChangeArrowheads="1" noChangeShapeType="1"/>
              </p:cNvSpPr>
              <p:nvPr/>
            </p:nvSpPr>
            <p:spPr bwMode="auto">
              <a:xfrm>
                <a:off x="4764072" y="3984339"/>
                <a:ext cx="278169" cy="136021"/>
              </a:xfrm>
              <a:custGeom>
                <a:avLst/>
                <a:gdLst>
                  <a:gd name="T0" fmla="*/ 54 w 63"/>
                  <a:gd name="T1" fmla="*/ 22 h 31"/>
                  <a:gd name="T2" fmla="*/ 63 w 63"/>
                  <a:gd name="T3" fmla="*/ 11 h 31"/>
                  <a:gd name="T4" fmla="*/ 54 w 63"/>
                  <a:gd name="T5" fmla="*/ 0 h 31"/>
                  <a:gd name="T6" fmla="*/ 54 w 63"/>
                  <a:gd name="T7" fmla="*/ 5 h 31"/>
                  <a:gd name="T8" fmla="*/ 58 w 63"/>
                  <a:gd name="T9" fmla="*/ 11 h 31"/>
                  <a:gd name="T10" fmla="*/ 54 w 63"/>
                  <a:gd name="T11" fmla="*/ 17 h 31"/>
                  <a:gd name="T12" fmla="*/ 54 w 63"/>
                  <a:gd name="T13" fmla="*/ 22 h 31"/>
                  <a:gd name="T14" fmla="*/ 26 w 63"/>
                  <a:gd name="T15" fmla="*/ 31 h 31"/>
                  <a:gd name="T16" fmla="*/ 47 w 63"/>
                  <a:gd name="T17" fmla="*/ 21 h 31"/>
                  <a:gd name="T18" fmla="*/ 52 w 63"/>
                  <a:gd name="T19" fmla="*/ 22 h 31"/>
                  <a:gd name="T20" fmla="*/ 54 w 63"/>
                  <a:gd name="T21" fmla="*/ 22 h 31"/>
                  <a:gd name="T22" fmla="*/ 54 w 63"/>
                  <a:gd name="T23" fmla="*/ 17 h 31"/>
                  <a:gd name="T24" fmla="*/ 52 w 63"/>
                  <a:gd name="T25" fmla="*/ 17 h 31"/>
                  <a:gd name="T26" fmla="*/ 50 w 63"/>
                  <a:gd name="T27" fmla="*/ 17 h 31"/>
                  <a:gd name="T28" fmla="*/ 53 w 63"/>
                  <a:gd name="T29" fmla="*/ 5 h 31"/>
                  <a:gd name="T30" fmla="*/ 53 w 63"/>
                  <a:gd name="T31" fmla="*/ 5 h 31"/>
                  <a:gd name="T32" fmla="*/ 53 w 63"/>
                  <a:gd name="T33" fmla="*/ 5 h 31"/>
                  <a:gd name="T34" fmla="*/ 54 w 63"/>
                  <a:gd name="T35" fmla="*/ 5 h 31"/>
                  <a:gd name="T36" fmla="*/ 54 w 63"/>
                  <a:gd name="T37" fmla="*/ 0 h 31"/>
                  <a:gd name="T38" fmla="*/ 52 w 63"/>
                  <a:gd name="T39" fmla="*/ 0 h 31"/>
                  <a:gd name="T40" fmla="*/ 52 w 63"/>
                  <a:gd name="T41" fmla="*/ 0 h 31"/>
                  <a:gd name="T42" fmla="*/ 0 w 63"/>
                  <a:gd name="T43" fmla="*/ 0 h 31"/>
                  <a:gd name="T44" fmla="*/ 0 w 63"/>
                  <a:gd name="T45" fmla="*/ 5 h 31"/>
                  <a:gd name="T46" fmla="*/ 26 w 63"/>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31">
                    <a:moveTo>
                      <a:pt x="54" y="22"/>
                    </a:moveTo>
                    <a:cubicBezTo>
                      <a:pt x="59" y="21"/>
                      <a:pt x="63" y="16"/>
                      <a:pt x="63" y="11"/>
                    </a:cubicBezTo>
                    <a:cubicBezTo>
                      <a:pt x="63" y="5"/>
                      <a:pt x="59" y="1"/>
                      <a:pt x="54" y="0"/>
                    </a:cubicBezTo>
                    <a:cubicBezTo>
                      <a:pt x="54" y="5"/>
                      <a:pt x="54" y="5"/>
                      <a:pt x="54" y="5"/>
                    </a:cubicBezTo>
                    <a:cubicBezTo>
                      <a:pt x="56" y="6"/>
                      <a:pt x="58" y="8"/>
                      <a:pt x="58" y="11"/>
                    </a:cubicBezTo>
                    <a:cubicBezTo>
                      <a:pt x="58" y="14"/>
                      <a:pt x="56" y="16"/>
                      <a:pt x="54" y="17"/>
                    </a:cubicBezTo>
                    <a:lnTo>
                      <a:pt x="54" y="22"/>
                    </a:lnTo>
                    <a:close/>
                    <a:moveTo>
                      <a:pt x="26" y="31"/>
                    </a:moveTo>
                    <a:cubicBezTo>
                      <a:pt x="35" y="31"/>
                      <a:pt x="42" y="27"/>
                      <a:pt x="47" y="21"/>
                    </a:cubicBezTo>
                    <a:cubicBezTo>
                      <a:pt x="49" y="22"/>
                      <a:pt x="50" y="22"/>
                      <a:pt x="52" y="22"/>
                    </a:cubicBezTo>
                    <a:cubicBezTo>
                      <a:pt x="53" y="22"/>
                      <a:pt x="53" y="22"/>
                      <a:pt x="54" y="22"/>
                    </a:cubicBezTo>
                    <a:cubicBezTo>
                      <a:pt x="54" y="17"/>
                      <a:pt x="54" y="17"/>
                      <a:pt x="54" y="17"/>
                    </a:cubicBezTo>
                    <a:cubicBezTo>
                      <a:pt x="53" y="17"/>
                      <a:pt x="53" y="17"/>
                      <a:pt x="52" y="17"/>
                    </a:cubicBezTo>
                    <a:cubicBezTo>
                      <a:pt x="51" y="17"/>
                      <a:pt x="50" y="17"/>
                      <a:pt x="50" y="17"/>
                    </a:cubicBezTo>
                    <a:cubicBezTo>
                      <a:pt x="52" y="13"/>
                      <a:pt x="53" y="9"/>
                      <a:pt x="53" y="5"/>
                    </a:cubicBezTo>
                    <a:cubicBezTo>
                      <a:pt x="53" y="5"/>
                      <a:pt x="53" y="5"/>
                      <a:pt x="53" y="5"/>
                    </a:cubicBezTo>
                    <a:cubicBezTo>
                      <a:pt x="53" y="5"/>
                      <a:pt x="53" y="5"/>
                      <a:pt x="53" y="5"/>
                    </a:cubicBezTo>
                    <a:cubicBezTo>
                      <a:pt x="53" y="5"/>
                      <a:pt x="54" y="5"/>
                      <a:pt x="54" y="5"/>
                    </a:cubicBezTo>
                    <a:cubicBezTo>
                      <a:pt x="54" y="0"/>
                      <a:pt x="54" y="0"/>
                      <a:pt x="54" y="0"/>
                    </a:cubicBezTo>
                    <a:cubicBezTo>
                      <a:pt x="54" y="0"/>
                      <a:pt x="53" y="0"/>
                      <a:pt x="52" y="0"/>
                    </a:cubicBezTo>
                    <a:cubicBezTo>
                      <a:pt x="52" y="0"/>
                      <a:pt x="52" y="0"/>
                      <a:pt x="52" y="0"/>
                    </a:cubicBezTo>
                    <a:cubicBezTo>
                      <a:pt x="0" y="0"/>
                      <a:pt x="0" y="0"/>
                      <a:pt x="0" y="0"/>
                    </a:cubicBezTo>
                    <a:cubicBezTo>
                      <a:pt x="0" y="1"/>
                      <a:pt x="0" y="3"/>
                      <a:pt x="0" y="5"/>
                    </a:cubicBezTo>
                    <a:cubicBezTo>
                      <a:pt x="0" y="19"/>
                      <a:pt x="12" y="31"/>
                      <a:pt x="26" y="3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1" name="Rectangle 119">
                <a:extLst>
                  <a:ext uri="{FF2B5EF4-FFF2-40B4-BE49-F238E27FC236}">
                    <a16:creationId xmlns:a16="http://schemas.microsoft.com/office/drawing/2014/main" id="{52D788CD-EA40-0AD6-B61E-B7B5973BD168}"/>
                  </a:ext>
                </a:extLst>
              </p:cNvPr>
              <p:cNvSpPr>
                <a:spLocks noGrp="1" noRot="1" noMove="1" noResize="1" noEditPoints="1" noAdjustHandles="1" noChangeArrowheads="1" noChangeShapeType="1"/>
              </p:cNvSpPr>
              <p:nvPr/>
            </p:nvSpPr>
            <p:spPr bwMode="auto">
              <a:xfrm>
                <a:off x="4764072" y="4133840"/>
                <a:ext cx="251210" cy="22057"/>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2" name="Freeform: Shape 120">
                <a:extLst>
                  <a:ext uri="{FF2B5EF4-FFF2-40B4-BE49-F238E27FC236}">
                    <a16:creationId xmlns:a16="http://schemas.microsoft.com/office/drawing/2014/main" id="{39EE4437-5E8E-6A2F-0A9B-ABD288D9E76D}"/>
                  </a:ext>
                </a:extLst>
              </p:cNvPr>
              <p:cNvSpPr>
                <a:spLocks noGrp="1" noRot="1" noMove="1" noResize="1" noEditPoints="1" noAdjustHandles="1" noChangeArrowheads="1" noChangeShapeType="1"/>
              </p:cNvSpPr>
              <p:nvPr/>
            </p:nvSpPr>
            <p:spPr bwMode="auto">
              <a:xfrm>
                <a:off x="4821666" y="3921843"/>
                <a:ext cx="44115" cy="52693"/>
              </a:xfrm>
              <a:custGeom>
                <a:avLst/>
                <a:gdLst>
                  <a:gd name="T0" fmla="*/ 3 w 10"/>
                  <a:gd name="T1" fmla="*/ 6 h 12"/>
                  <a:gd name="T2" fmla="*/ 5 w 10"/>
                  <a:gd name="T3" fmla="*/ 11 h 12"/>
                  <a:gd name="T4" fmla="*/ 9 w 10"/>
                  <a:gd name="T5" fmla="*/ 2 h 12"/>
                  <a:gd name="T6" fmla="*/ 9 w 10"/>
                  <a:gd name="T7" fmla="*/ 0 h 12"/>
                  <a:gd name="T8" fmla="*/ 3 w 10"/>
                  <a:gd name="T9" fmla="*/ 1 h 12"/>
                  <a:gd name="T10" fmla="*/ 3 w 10"/>
                  <a:gd name="T11" fmla="*/ 6 h 12"/>
                </a:gdLst>
                <a:ahLst/>
                <a:cxnLst>
                  <a:cxn ang="0">
                    <a:pos x="T0" y="T1"/>
                  </a:cxn>
                  <a:cxn ang="0">
                    <a:pos x="T2" y="T3"/>
                  </a:cxn>
                  <a:cxn ang="0">
                    <a:pos x="T4" y="T5"/>
                  </a:cxn>
                  <a:cxn ang="0">
                    <a:pos x="T6" y="T7"/>
                  </a:cxn>
                  <a:cxn ang="0">
                    <a:pos x="T8" y="T9"/>
                  </a:cxn>
                  <a:cxn ang="0">
                    <a:pos x="T10" y="T11"/>
                  </a:cxn>
                </a:cxnLst>
                <a:rect l="0" t="0" r="r" b="b"/>
                <a:pathLst>
                  <a:path w="10" h="12">
                    <a:moveTo>
                      <a:pt x="3" y="6"/>
                    </a:moveTo>
                    <a:cubicBezTo>
                      <a:pt x="0" y="7"/>
                      <a:pt x="2" y="12"/>
                      <a:pt x="5" y="11"/>
                    </a:cubicBezTo>
                    <a:cubicBezTo>
                      <a:pt x="9" y="9"/>
                      <a:pt x="10" y="5"/>
                      <a:pt x="9" y="2"/>
                    </a:cubicBezTo>
                    <a:cubicBezTo>
                      <a:pt x="9" y="1"/>
                      <a:pt x="9" y="1"/>
                      <a:pt x="9" y="0"/>
                    </a:cubicBezTo>
                    <a:cubicBezTo>
                      <a:pt x="7" y="1"/>
                      <a:pt x="5" y="1"/>
                      <a:pt x="3" y="1"/>
                    </a:cubicBezTo>
                    <a:cubicBezTo>
                      <a:pt x="4" y="3"/>
                      <a:pt x="5" y="5"/>
                      <a:pt x="3" y="6"/>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3" name="Freeform: Shape 121">
                <a:extLst>
                  <a:ext uri="{FF2B5EF4-FFF2-40B4-BE49-F238E27FC236}">
                    <a16:creationId xmlns:a16="http://schemas.microsoft.com/office/drawing/2014/main" id="{3C550776-BC6A-8D4B-444B-F10FD36F615A}"/>
                  </a:ext>
                </a:extLst>
              </p:cNvPr>
              <p:cNvSpPr>
                <a:spLocks noGrp="1" noRot="1" noMove="1" noResize="1" noEditPoints="1" noAdjustHandles="1" noChangeArrowheads="1" noChangeShapeType="1"/>
              </p:cNvSpPr>
              <p:nvPr/>
            </p:nvSpPr>
            <p:spPr bwMode="auto">
              <a:xfrm>
                <a:off x="4887839" y="3908364"/>
                <a:ext cx="44115" cy="66172"/>
              </a:xfrm>
              <a:custGeom>
                <a:avLst/>
                <a:gdLst>
                  <a:gd name="T0" fmla="*/ 3 w 10"/>
                  <a:gd name="T1" fmla="*/ 9 h 15"/>
                  <a:gd name="T2" fmla="*/ 5 w 10"/>
                  <a:gd name="T3" fmla="*/ 14 h 15"/>
                  <a:gd name="T4" fmla="*/ 9 w 10"/>
                  <a:gd name="T5" fmla="*/ 5 h 15"/>
                  <a:gd name="T6" fmla="*/ 7 w 10"/>
                  <a:gd name="T7" fmla="*/ 0 h 15"/>
                  <a:gd name="T8" fmla="*/ 2 w 10"/>
                  <a:gd name="T9" fmla="*/ 1 h 15"/>
                  <a:gd name="T10" fmla="*/ 3 w 10"/>
                  <a:gd name="T11" fmla="*/ 9 h 15"/>
                </a:gdLst>
                <a:ahLst/>
                <a:cxnLst>
                  <a:cxn ang="0">
                    <a:pos x="T0" y="T1"/>
                  </a:cxn>
                  <a:cxn ang="0">
                    <a:pos x="T2" y="T3"/>
                  </a:cxn>
                  <a:cxn ang="0">
                    <a:pos x="T4" y="T5"/>
                  </a:cxn>
                  <a:cxn ang="0">
                    <a:pos x="T6" y="T7"/>
                  </a:cxn>
                  <a:cxn ang="0">
                    <a:pos x="T8" y="T9"/>
                  </a:cxn>
                  <a:cxn ang="0">
                    <a:pos x="T10" y="T11"/>
                  </a:cxn>
                </a:cxnLst>
                <a:rect l="0" t="0" r="r" b="b"/>
                <a:pathLst>
                  <a:path w="10" h="15">
                    <a:moveTo>
                      <a:pt x="3" y="9"/>
                    </a:moveTo>
                    <a:cubicBezTo>
                      <a:pt x="0" y="10"/>
                      <a:pt x="2" y="15"/>
                      <a:pt x="5" y="14"/>
                    </a:cubicBezTo>
                    <a:cubicBezTo>
                      <a:pt x="9" y="12"/>
                      <a:pt x="10" y="8"/>
                      <a:pt x="9" y="5"/>
                    </a:cubicBezTo>
                    <a:cubicBezTo>
                      <a:pt x="9" y="3"/>
                      <a:pt x="8" y="2"/>
                      <a:pt x="7" y="0"/>
                    </a:cubicBezTo>
                    <a:cubicBezTo>
                      <a:pt x="5" y="1"/>
                      <a:pt x="3" y="1"/>
                      <a:pt x="2" y="1"/>
                    </a:cubicBezTo>
                    <a:cubicBezTo>
                      <a:pt x="3" y="4"/>
                      <a:pt x="5" y="8"/>
                      <a:pt x="3" y="9"/>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4" name="Freeform: Shape 122">
                <a:extLst>
                  <a:ext uri="{FF2B5EF4-FFF2-40B4-BE49-F238E27FC236}">
                    <a16:creationId xmlns:a16="http://schemas.microsoft.com/office/drawing/2014/main" id="{72123514-7174-C2B2-CA02-E4BEFAE3F7AC}"/>
                  </a:ext>
                </a:extLst>
              </p:cNvPr>
              <p:cNvSpPr>
                <a:spLocks noGrp="1" noRot="1" noMove="1" noResize="1" noEditPoints="1" noAdjustHandles="1" noChangeArrowheads="1" noChangeShapeType="1"/>
              </p:cNvSpPr>
              <p:nvPr/>
            </p:nvSpPr>
            <p:spPr bwMode="auto">
              <a:xfrm>
                <a:off x="5775037" y="3467215"/>
                <a:ext cx="75976" cy="35537"/>
              </a:xfrm>
              <a:custGeom>
                <a:avLst/>
                <a:gdLst>
                  <a:gd name="T0" fmla="*/ 0 w 62"/>
                  <a:gd name="T1" fmla="*/ 18 h 29"/>
                  <a:gd name="T2" fmla="*/ 22 w 62"/>
                  <a:gd name="T3" fmla="*/ 29 h 29"/>
                  <a:gd name="T4" fmla="*/ 62 w 62"/>
                  <a:gd name="T5" fmla="*/ 29 h 29"/>
                  <a:gd name="T6" fmla="*/ 7 w 62"/>
                  <a:gd name="T7" fmla="*/ 0 h 29"/>
                  <a:gd name="T8" fmla="*/ 0 w 62"/>
                  <a:gd name="T9" fmla="*/ 18 h 29"/>
                </a:gdLst>
                <a:ahLst/>
                <a:cxnLst>
                  <a:cxn ang="0">
                    <a:pos x="T0" y="T1"/>
                  </a:cxn>
                  <a:cxn ang="0">
                    <a:pos x="T2" y="T3"/>
                  </a:cxn>
                  <a:cxn ang="0">
                    <a:pos x="T4" y="T5"/>
                  </a:cxn>
                  <a:cxn ang="0">
                    <a:pos x="T6" y="T7"/>
                  </a:cxn>
                  <a:cxn ang="0">
                    <a:pos x="T8" y="T9"/>
                  </a:cxn>
                </a:cxnLst>
                <a:rect l="0" t="0" r="r" b="b"/>
                <a:pathLst>
                  <a:path w="62" h="29">
                    <a:moveTo>
                      <a:pt x="0" y="18"/>
                    </a:moveTo>
                    <a:lnTo>
                      <a:pt x="22" y="29"/>
                    </a:lnTo>
                    <a:lnTo>
                      <a:pt x="62" y="29"/>
                    </a:lnTo>
                    <a:lnTo>
                      <a:pt x="7" y="0"/>
                    </a:lnTo>
                    <a:lnTo>
                      <a:pt x="0" y="18"/>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5" name="Freeform: Shape 123">
                <a:extLst>
                  <a:ext uri="{FF2B5EF4-FFF2-40B4-BE49-F238E27FC236}">
                    <a16:creationId xmlns:a16="http://schemas.microsoft.com/office/drawing/2014/main" id="{9CDE6DC2-119F-5650-A10F-03C868E3B5A3}"/>
                  </a:ext>
                </a:extLst>
              </p:cNvPr>
              <p:cNvSpPr>
                <a:spLocks noGrp="1" noRot="1" noMove="1" noResize="1" noEditPoints="1" noAdjustHandles="1" noChangeArrowheads="1" noChangeShapeType="1"/>
              </p:cNvSpPr>
              <p:nvPr/>
            </p:nvSpPr>
            <p:spPr bwMode="auto">
              <a:xfrm>
                <a:off x="5775037" y="3506428"/>
                <a:ext cx="186263" cy="93131"/>
              </a:xfrm>
              <a:custGeom>
                <a:avLst/>
                <a:gdLst>
                  <a:gd name="T0" fmla="*/ 62 w 152"/>
                  <a:gd name="T1" fmla="*/ 76 h 76"/>
                  <a:gd name="T2" fmla="*/ 123 w 152"/>
                  <a:gd name="T3" fmla="*/ 76 h 76"/>
                  <a:gd name="T4" fmla="*/ 123 w 152"/>
                  <a:gd name="T5" fmla="*/ 62 h 76"/>
                  <a:gd name="T6" fmla="*/ 152 w 152"/>
                  <a:gd name="T7" fmla="*/ 62 h 76"/>
                  <a:gd name="T8" fmla="*/ 152 w 152"/>
                  <a:gd name="T9" fmla="*/ 15 h 76"/>
                  <a:gd name="T10" fmla="*/ 123 w 152"/>
                  <a:gd name="T11" fmla="*/ 15 h 76"/>
                  <a:gd name="T12" fmla="*/ 123 w 152"/>
                  <a:gd name="T13" fmla="*/ 0 h 76"/>
                  <a:gd name="T14" fmla="*/ 69 w 152"/>
                  <a:gd name="T15" fmla="*/ 0 h 76"/>
                  <a:gd name="T16" fmla="*/ 62 w 152"/>
                  <a:gd name="T17" fmla="*/ 0 h 76"/>
                  <a:gd name="T18" fmla="*/ 62 w 152"/>
                  <a:gd name="T19" fmla="*/ 29 h 76"/>
                  <a:gd name="T20" fmla="*/ 90 w 152"/>
                  <a:gd name="T21" fmla="*/ 29 h 76"/>
                  <a:gd name="T22" fmla="*/ 90 w 152"/>
                  <a:gd name="T23" fmla="*/ 47 h 76"/>
                  <a:gd name="T24" fmla="*/ 62 w 152"/>
                  <a:gd name="T25" fmla="*/ 47 h 76"/>
                  <a:gd name="T26" fmla="*/ 62 w 152"/>
                  <a:gd name="T27" fmla="*/ 76 h 76"/>
                  <a:gd name="T28" fmla="*/ 0 w 152"/>
                  <a:gd name="T29" fmla="*/ 76 h 76"/>
                  <a:gd name="T30" fmla="*/ 62 w 152"/>
                  <a:gd name="T31" fmla="*/ 76 h 76"/>
                  <a:gd name="T32" fmla="*/ 62 w 152"/>
                  <a:gd name="T33" fmla="*/ 47 h 76"/>
                  <a:gd name="T34" fmla="*/ 29 w 152"/>
                  <a:gd name="T35" fmla="*/ 47 h 76"/>
                  <a:gd name="T36" fmla="*/ 29 w 152"/>
                  <a:gd name="T37" fmla="*/ 29 h 76"/>
                  <a:gd name="T38" fmla="*/ 29 w 152"/>
                  <a:gd name="T39" fmla="*/ 29 h 76"/>
                  <a:gd name="T40" fmla="*/ 62 w 152"/>
                  <a:gd name="T41" fmla="*/ 29 h 76"/>
                  <a:gd name="T42" fmla="*/ 62 w 152"/>
                  <a:gd name="T43" fmla="*/ 0 h 76"/>
                  <a:gd name="T44" fmla="*/ 33 w 152"/>
                  <a:gd name="T45" fmla="*/ 0 h 76"/>
                  <a:gd name="T46" fmla="*/ 0 w 152"/>
                  <a:gd name="T47" fmla="*/ 0 h 76"/>
                  <a:gd name="T48" fmla="*/ 0 w 152"/>
                  <a:gd name="T4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76">
                    <a:moveTo>
                      <a:pt x="62" y="76"/>
                    </a:moveTo>
                    <a:lnTo>
                      <a:pt x="123" y="76"/>
                    </a:lnTo>
                    <a:lnTo>
                      <a:pt x="123" y="62"/>
                    </a:lnTo>
                    <a:lnTo>
                      <a:pt x="152" y="62"/>
                    </a:lnTo>
                    <a:lnTo>
                      <a:pt x="152" y="15"/>
                    </a:lnTo>
                    <a:lnTo>
                      <a:pt x="123" y="15"/>
                    </a:lnTo>
                    <a:lnTo>
                      <a:pt x="123" y="0"/>
                    </a:lnTo>
                    <a:lnTo>
                      <a:pt x="69" y="0"/>
                    </a:lnTo>
                    <a:lnTo>
                      <a:pt x="62" y="0"/>
                    </a:lnTo>
                    <a:lnTo>
                      <a:pt x="62" y="29"/>
                    </a:lnTo>
                    <a:lnTo>
                      <a:pt x="90" y="29"/>
                    </a:lnTo>
                    <a:lnTo>
                      <a:pt x="90" y="47"/>
                    </a:lnTo>
                    <a:lnTo>
                      <a:pt x="62" y="47"/>
                    </a:lnTo>
                    <a:lnTo>
                      <a:pt x="62" y="76"/>
                    </a:lnTo>
                    <a:close/>
                    <a:moveTo>
                      <a:pt x="0" y="76"/>
                    </a:moveTo>
                    <a:lnTo>
                      <a:pt x="62" y="76"/>
                    </a:lnTo>
                    <a:lnTo>
                      <a:pt x="62" y="47"/>
                    </a:lnTo>
                    <a:lnTo>
                      <a:pt x="29" y="47"/>
                    </a:lnTo>
                    <a:lnTo>
                      <a:pt x="29" y="29"/>
                    </a:lnTo>
                    <a:lnTo>
                      <a:pt x="29" y="29"/>
                    </a:lnTo>
                    <a:lnTo>
                      <a:pt x="62" y="29"/>
                    </a:lnTo>
                    <a:lnTo>
                      <a:pt x="62" y="0"/>
                    </a:lnTo>
                    <a:lnTo>
                      <a:pt x="33" y="0"/>
                    </a:lnTo>
                    <a:lnTo>
                      <a:pt x="0" y="0"/>
                    </a:lnTo>
                    <a:lnTo>
                      <a:pt x="0" y="76"/>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6" name="Freeform: Shape 124">
                <a:extLst>
                  <a:ext uri="{FF2B5EF4-FFF2-40B4-BE49-F238E27FC236}">
                    <a16:creationId xmlns:a16="http://schemas.microsoft.com/office/drawing/2014/main" id="{353F8246-90C9-4C60-F920-70EF790A2852}"/>
                  </a:ext>
                </a:extLst>
              </p:cNvPr>
              <p:cNvSpPr>
                <a:spLocks noGrp="1" noRot="1" noMove="1" noResize="1" noEditPoints="1" noAdjustHandles="1" noChangeArrowheads="1" noChangeShapeType="1"/>
              </p:cNvSpPr>
              <p:nvPr/>
            </p:nvSpPr>
            <p:spPr bwMode="auto">
              <a:xfrm>
                <a:off x="5064298" y="1038447"/>
                <a:ext cx="115189" cy="118865"/>
              </a:xfrm>
              <a:custGeom>
                <a:avLst/>
                <a:gdLst>
                  <a:gd name="T0" fmla="*/ 23 w 26"/>
                  <a:gd name="T1" fmla="*/ 19 h 27"/>
                  <a:gd name="T2" fmla="*/ 25 w 26"/>
                  <a:gd name="T3" fmla="*/ 20 h 27"/>
                  <a:gd name="T4" fmla="*/ 22 w 26"/>
                  <a:gd name="T5" fmla="*/ 24 h 27"/>
                  <a:gd name="T6" fmla="*/ 20 w 26"/>
                  <a:gd name="T7" fmla="*/ 22 h 27"/>
                  <a:gd name="T8" fmla="*/ 17 w 26"/>
                  <a:gd name="T9" fmla="*/ 24 h 27"/>
                  <a:gd name="T10" fmla="*/ 17 w 26"/>
                  <a:gd name="T11" fmla="*/ 26 h 27"/>
                  <a:gd name="T12" fmla="*/ 13 w 26"/>
                  <a:gd name="T13" fmla="*/ 27 h 27"/>
                  <a:gd name="T14" fmla="*/ 13 w 26"/>
                  <a:gd name="T15" fmla="*/ 21 h 27"/>
                  <a:gd name="T16" fmla="*/ 19 w 26"/>
                  <a:gd name="T17" fmla="*/ 18 h 27"/>
                  <a:gd name="T18" fmla="*/ 18 w 26"/>
                  <a:gd name="T19" fmla="*/ 8 h 27"/>
                  <a:gd name="T20" fmla="*/ 18 w 26"/>
                  <a:gd name="T21" fmla="*/ 8 h 27"/>
                  <a:gd name="T22" fmla="*/ 15 w 26"/>
                  <a:gd name="T23" fmla="*/ 6 h 27"/>
                  <a:gd name="T24" fmla="*/ 13 w 26"/>
                  <a:gd name="T25" fmla="*/ 6 h 27"/>
                  <a:gd name="T26" fmla="*/ 13 w 26"/>
                  <a:gd name="T27" fmla="*/ 0 h 27"/>
                  <a:gd name="T28" fmla="*/ 14 w 26"/>
                  <a:gd name="T29" fmla="*/ 0 h 27"/>
                  <a:gd name="T30" fmla="*/ 15 w 26"/>
                  <a:gd name="T31" fmla="*/ 2 h 27"/>
                  <a:gd name="T32" fmla="*/ 18 w 26"/>
                  <a:gd name="T33" fmla="*/ 3 h 27"/>
                  <a:gd name="T34" fmla="*/ 20 w 26"/>
                  <a:gd name="T35" fmla="*/ 2 h 27"/>
                  <a:gd name="T36" fmla="*/ 23 w 26"/>
                  <a:gd name="T37" fmla="*/ 5 h 27"/>
                  <a:gd name="T38" fmla="*/ 22 w 26"/>
                  <a:gd name="T39" fmla="*/ 7 h 27"/>
                  <a:gd name="T40" fmla="*/ 24 w 26"/>
                  <a:gd name="T41" fmla="*/ 10 h 27"/>
                  <a:gd name="T42" fmla="*/ 26 w 26"/>
                  <a:gd name="T43" fmla="*/ 10 h 27"/>
                  <a:gd name="T44" fmla="*/ 26 w 26"/>
                  <a:gd name="T45" fmla="*/ 15 h 27"/>
                  <a:gd name="T46" fmla="*/ 24 w 26"/>
                  <a:gd name="T47" fmla="*/ 15 h 27"/>
                  <a:gd name="T48" fmla="*/ 23 w 26"/>
                  <a:gd name="T49" fmla="*/ 19 h 27"/>
                  <a:gd name="T50" fmla="*/ 13 w 26"/>
                  <a:gd name="T51" fmla="*/ 27 h 27"/>
                  <a:gd name="T52" fmla="*/ 12 w 26"/>
                  <a:gd name="T53" fmla="*/ 27 h 27"/>
                  <a:gd name="T54" fmla="*/ 12 w 26"/>
                  <a:gd name="T55" fmla="*/ 25 h 27"/>
                  <a:gd name="T56" fmla="*/ 8 w 26"/>
                  <a:gd name="T57" fmla="*/ 24 h 27"/>
                  <a:gd name="T58" fmla="*/ 7 w 26"/>
                  <a:gd name="T59" fmla="*/ 25 h 27"/>
                  <a:gd name="T60" fmla="*/ 3 w 26"/>
                  <a:gd name="T61" fmla="*/ 22 h 27"/>
                  <a:gd name="T62" fmla="*/ 4 w 26"/>
                  <a:gd name="T63" fmla="*/ 20 h 27"/>
                  <a:gd name="T64" fmla="*/ 2 w 26"/>
                  <a:gd name="T65" fmla="*/ 17 h 27"/>
                  <a:gd name="T66" fmla="*/ 0 w 26"/>
                  <a:gd name="T67" fmla="*/ 17 h 27"/>
                  <a:gd name="T68" fmla="*/ 0 w 26"/>
                  <a:gd name="T69" fmla="*/ 12 h 27"/>
                  <a:gd name="T70" fmla="*/ 2 w 26"/>
                  <a:gd name="T71" fmla="*/ 12 h 27"/>
                  <a:gd name="T72" fmla="*/ 3 w 26"/>
                  <a:gd name="T73" fmla="*/ 8 h 27"/>
                  <a:gd name="T74" fmla="*/ 2 w 26"/>
                  <a:gd name="T75" fmla="*/ 7 h 27"/>
                  <a:gd name="T76" fmla="*/ 5 w 26"/>
                  <a:gd name="T77" fmla="*/ 3 h 27"/>
                  <a:gd name="T78" fmla="*/ 6 w 26"/>
                  <a:gd name="T79" fmla="*/ 4 h 27"/>
                  <a:gd name="T80" fmla="*/ 10 w 26"/>
                  <a:gd name="T81" fmla="*/ 3 h 27"/>
                  <a:gd name="T82" fmla="*/ 10 w 26"/>
                  <a:gd name="T83" fmla="*/ 1 h 27"/>
                  <a:gd name="T84" fmla="*/ 13 w 26"/>
                  <a:gd name="T85" fmla="*/ 0 h 27"/>
                  <a:gd name="T86" fmla="*/ 13 w 26"/>
                  <a:gd name="T87" fmla="*/ 6 h 27"/>
                  <a:gd name="T88" fmla="*/ 7 w 26"/>
                  <a:gd name="T89" fmla="*/ 9 h 27"/>
                  <a:gd name="T90" fmla="*/ 8 w 26"/>
                  <a:gd name="T91" fmla="*/ 19 h 27"/>
                  <a:gd name="T92" fmla="*/ 11 w 26"/>
                  <a:gd name="T93" fmla="*/ 21 h 27"/>
                  <a:gd name="T94" fmla="*/ 13 w 26"/>
                  <a:gd name="T95" fmla="*/ 21 h 27"/>
                  <a:gd name="T96" fmla="*/ 13 w 26"/>
                  <a:gd name="T9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 h="27">
                    <a:moveTo>
                      <a:pt x="23" y="19"/>
                    </a:moveTo>
                    <a:cubicBezTo>
                      <a:pt x="25" y="20"/>
                      <a:pt x="25" y="20"/>
                      <a:pt x="25" y="20"/>
                    </a:cubicBezTo>
                    <a:cubicBezTo>
                      <a:pt x="22" y="24"/>
                      <a:pt x="22" y="24"/>
                      <a:pt x="22" y="24"/>
                    </a:cubicBezTo>
                    <a:cubicBezTo>
                      <a:pt x="20" y="22"/>
                      <a:pt x="20" y="22"/>
                      <a:pt x="20" y="22"/>
                    </a:cubicBezTo>
                    <a:cubicBezTo>
                      <a:pt x="19" y="23"/>
                      <a:pt x="18" y="24"/>
                      <a:pt x="17" y="24"/>
                    </a:cubicBezTo>
                    <a:cubicBezTo>
                      <a:pt x="17" y="26"/>
                      <a:pt x="17" y="26"/>
                      <a:pt x="17" y="26"/>
                    </a:cubicBezTo>
                    <a:cubicBezTo>
                      <a:pt x="13" y="27"/>
                      <a:pt x="13" y="27"/>
                      <a:pt x="13" y="27"/>
                    </a:cubicBezTo>
                    <a:cubicBezTo>
                      <a:pt x="13" y="21"/>
                      <a:pt x="13" y="21"/>
                      <a:pt x="13" y="21"/>
                    </a:cubicBezTo>
                    <a:cubicBezTo>
                      <a:pt x="15" y="21"/>
                      <a:pt x="17" y="20"/>
                      <a:pt x="19" y="18"/>
                    </a:cubicBezTo>
                    <a:cubicBezTo>
                      <a:pt x="22" y="15"/>
                      <a:pt x="21" y="10"/>
                      <a:pt x="18" y="8"/>
                    </a:cubicBezTo>
                    <a:cubicBezTo>
                      <a:pt x="18" y="8"/>
                      <a:pt x="18" y="8"/>
                      <a:pt x="18" y="8"/>
                    </a:cubicBezTo>
                    <a:cubicBezTo>
                      <a:pt x="17" y="7"/>
                      <a:pt x="16" y="7"/>
                      <a:pt x="15" y="6"/>
                    </a:cubicBezTo>
                    <a:cubicBezTo>
                      <a:pt x="15" y="6"/>
                      <a:pt x="14" y="6"/>
                      <a:pt x="13" y="6"/>
                    </a:cubicBezTo>
                    <a:cubicBezTo>
                      <a:pt x="13" y="0"/>
                      <a:pt x="13" y="0"/>
                      <a:pt x="13" y="0"/>
                    </a:cubicBezTo>
                    <a:cubicBezTo>
                      <a:pt x="14" y="0"/>
                      <a:pt x="14" y="0"/>
                      <a:pt x="14" y="0"/>
                    </a:cubicBezTo>
                    <a:cubicBezTo>
                      <a:pt x="15" y="2"/>
                      <a:pt x="15" y="2"/>
                      <a:pt x="15" y="2"/>
                    </a:cubicBezTo>
                    <a:cubicBezTo>
                      <a:pt x="16" y="2"/>
                      <a:pt x="17" y="3"/>
                      <a:pt x="18" y="3"/>
                    </a:cubicBezTo>
                    <a:cubicBezTo>
                      <a:pt x="20" y="2"/>
                      <a:pt x="20" y="2"/>
                      <a:pt x="20" y="2"/>
                    </a:cubicBezTo>
                    <a:cubicBezTo>
                      <a:pt x="23" y="5"/>
                      <a:pt x="23" y="5"/>
                      <a:pt x="23" y="5"/>
                    </a:cubicBezTo>
                    <a:cubicBezTo>
                      <a:pt x="22" y="7"/>
                      <a:pt x="22" y="7"/>
                      <a:pt x="22" y="7"/>
                    </a:cubicBezTo>
                    <a:cubicBezTo>
                      <a:pt x="23" y="8"/>
                      <a:pt x="24" y="9"/>
                      <a:pt x="24" y="10"/>
                    </a:cubicBezTo>
                    <a:cubicBezTo>
                      <a:pt x="26" y="10"/>
                      <a:pt x="26" y="10"/>
                      <a:pt x="26" y="10"/>
                    </a:cubicBezTo>
                    <a:cubicBezTo>
                      <a:pt x="26" y="15"/>
                      <a:pt x="26" y="15"/>
                      <a:pt x="26" y="15"/>
                    </a:cubicBezTo>
                    <a:cubicBezTo>
                      <a:pt x="24" y="15"/>
                      <a:pt x="24" y="15"/>
                      <a:pt x="24" y="15"/>
                    </a:cubicBezTo>
                    <a:cubicBezTo>
                      <a:pt x="24" y="16"/>
                      <a:pt x="24" y="18"/>
                      <a:pt x="23" y="19"/>
                    </a:cubicBezTo>
                    <a:close/>
                    <a:moveTo>
                      <a:pt x="13" y="27"/>
                    </a:moveTo>
                    <a:cubicBezTo>
                      <a:pt x="12" y="27"/>
                      <a:pt x="12" y="27"/>
                      <a:pt x="12" y="27"/>
                    </a:cubicBezTo>
                    <a:cubicBezTo>
                      <a:pt x="12" y="25"/>
                      <a:pt x="12" y="25"/>
                      <a:pt x="12" y="25"/>
                    </a:cubicBezTo>
                    <a:cubicBezTo>
                      <a:pt x="10" y="25"/>
                      <a:pt x="9" y="24"/>
                      <a:pt x="8" y="24"/>
                    </a:cubicBezTo>
                    <a:cubicBezTo>
                      <a:pt x="7" y="25"/>
                      <a:pt x="7" y="25"/>
                      <a:pt x="7" y="25"/>
                    </a:cubicBezTo>
                    <a:cubicBezTo>
                      <a:pt x="3" y="22"/>
                      <a:pt x="3" y="22"/>
                      <a:pt x="3" y="22"/>
                    </a:cubicBezTo>
                    <a:cubicBezTo>
                      <a:pt x="4" y="20"/>
                      <a:pt x="4" y="20"/>
                      <a:pt x="4" y="20"/>
                    </a:cubicBezTo>
                    <a:cubicBezTo>
                      <a:pt x="3" y="19"/>
                      <a:pt x="3" y="18"/>
                      <a:pt x="2" y="17"/>
                    </a:cubicBezTo>
                    <a:cubicBezTo>
                      <a:pt x="0" y="17"/>
                      <a:pt x="0" y="17"/>
                      <a:pt x="0" y="17"/>
                    </a:cubicBezTo>
                    <a:cubicBezTo>
                      <a:pt x="0" y="12"/>
                      <a:pt x="0" y="12"/>
                      <a:pt x="0" y="12"/>
                    </a:cubicBezTo>
                    <a:cubicBezTo>
                      <a:pt x="2" y="12"/>
                      <a:pt x="2" y="12"/>
                      <a:pt x="2" y="12"/>
                    </a:cubicBezTo>
                    <a:cubicBezTo>
                      <a:pt x="2" y="11"/>
                      <a:pt x="2" y="9"/>
                      <a:pt x="3" y="8"/>
                    </a:cubicBezTo>
                    <a:cubicBezTo>
                      <a:pt x="2" y="7"/>
                      <a:pt x="2" y="7"/>
                      <a:pt x="2" y="7"/>
                    </a:cubicBezTo>
                    <a:cubicBezTo>
                      <a:pt x="5" y="3"/>
                      <a:pt x="5" y="3"/>
                      <a:pt x="5" y="3"/>
                    </a:cubicBezTo>
                    <a:cubicBezTo>
                      <a:pt x="6" y="4"/>
                      <a:pt x="6" y="4"/>
                      <a:pt x="6" y="4"/>
                    </a:cubicBezTo>
                    <a:cubicBezTo>
                      <a:pt x="7" y="4"/>
                      <a:pt x="8" y="3"/>
                      <a:pt x="10" y="3"/>
                    </a:cubicBezTo>
                    <a:cubicBezTo>
                      <a:pt x="10" y="1"/>
                      <a:pt x="10" y="1"/>
                      <a:pt x="10" y="1"/>
                    </a:cubicBezTo>
                    <a:cubicBezTo>
                      <a:pt x="13" y="0"/>
                      <a:pt x="13" y="0"/>
                      <a:pt x="13" y="0"/>
                    </a:cubicBezTo>
                    <a:cubicBezTo>
                      <a:pt x="13" y="6"/>
                      <a:pt x="13" y="6"/>
                      <a:pt x="13" y="6"/>
                    </a:cubicBezTo>
                    <a:cubicBezTo>
                      <a:pt x="11" y="6"/>
                      <a:pt x="9" y="7"/>
                      <a:pt x="7" y="9"/>
                    </a:cubicBezTo>
                    <a:cubicBezTo>
                      <a:pt x="5" y="12"/>
                      <a:pt x="5" y="17"/>
                      <a:pt x="8" y="19"/>
                    </a:cubicBezTo>
                    <a:cubicBezTo>
                      <a:pt x="9" y="20"/>
                      <a:pt x="10" y="20"/>
                      <a:pt x="11" y="21"/>
                    </a:cubicBezTo>
                    <a:cubicBezTo>
                      <a:pt x="12" y="21"/>
                      <a:pt x="12" y="21"/>
                      <a:pt x="13" y="21"/>
                    </a:cubicBezTo>
                    <a:lnTo>
                      <a:pt x="13" y="27"/>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7" name="Freeform: Shape 125">
                <a:extLst>
                  <a:ext uri="{FF2B5EF4-FFF2-40B4-BE49-F238E27FC236}">
                    <a16:creationId xmlns:a16="http://schemas.microsoft.com/office/drawing/2014/main" id="{942BB8BA-B732-6E2F-216C-3DFE2FAB5B0D}"/>
                  </a:ext>
                </a:extLst>
              </p:cNvPr>
              <p:cNvSpPr>
                <a:spLocks noGrp="1" noRot="1" noMove="1" noResize="1" noEditPoints="1" noAdjustHandles="1" noChangeArrowheads="1" noChangeShapeType="1"/>
              </p:cNvSpPr>
              <p:nvPr/>
            </p:nvSpPr>
            <p:spPr bwMode="auto">
              <a:xfrm>
                <a:off x="5430696" y="1236964"/>
                <a:ext cx="137246" cy="101709"/>
              </a:xfrm>
              <a:custGeom>
                <a:avLst/>
                <a:gdLst>
                  <a:gd name="T0" fmla="*/ 16 w 31"/>
                  <a:gd name="T1" fmla="*/ 0 h 23"/>
                  <a:gd name="T2" fmla="*/ 0 w 31"/>
                  <a:gd name="T3" fmla="*/ 15 h 23"/>
                  <a:gd name="T4" fmla="*/ 2 w 31"/>
                  <a:gd name="T5" fmla="*/ 23 h 23"/>
                  <a:gd name="T6" fmla="*/ 2 w 31"/>
                  <a:gd name="T7" fmla="*/ 19 h 23"/>
                  <a:gd name="T8" fmla="*/ 3 w 31"/>
                  <a:gd name="T9" fmla="*/ 17 h 23"/>
                  <a:gd name="T10" fmla="*/ 3 w 31"/>
                  <a:gd name="T11" fmla="*/ 15 h 23"/>
                  <a:gd name="T12" fmla="*/ 16 w 31"/>
                  <a:gd name="T13" fmla="*/ 3 h 23"/>
                  <a:gd name="T14" fmla="*/ 28 w 31"/>
                  <a:gd name="T15" fmla="*/ 15 h 23"/>
                  <a:gd name="T16" fmla="*/ 28 w 31"/>
                  <a:gd name="T17" fmla="*/ 17 h 23"/>
                  <a:gd name="T18" fmla="*/ 29 w 31"/>
                  <a:gd name="T19" fmla="*/ 19 h 23"/>
                  <a:gd name="T20" fmla="*/ 29 w 31"/>
                  <a:gd name="T21" fmla="*/ 23 h 23"/>
                  <a:gd name="T22" fmla="*/ 31 w 31"/>
                  <a:gd name="T23" fmla="*/ 15 h 23"/>
                  <a:gd name="T24" fmla="*/ 16 w 3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3">
                    <a:moveTo>
                      <a:pt x="16" y="0"/>
                    </a:moveTo>
                    <a:cubicBezTo>
                      <a:pt x="7" y="0"/>
                      <a:pt x="0" y="7"/>
                      <a:pt x="0" y="15"/>
                    </a:cubicBezTo>
                    <a:cubicBezTo>
                      <a:pt x="0" y="18"/>
                      <a:pt x="1" y="21"/>
                      <a:pt x="2" y="23"/>
                    </a:cubicBezTo>
                    <a:cubicBezTo>
                      <a:pt x="2" y="19"/>
                      <a:pt x="2" y="19"/>
                      <a:pt x="2" y="19"/>
                    </a:cubicBezTo>
                    <a:cubicBezTo>
                      <a:pt x="2" y="18"/>
                      <a:pt x="3" y="17"/>
                      <a:pt x="3" y="17"/>
                    </a:cubicBezTo>
                    <a:cubicBezTo>
                      <a:pt x="3" y="16"/>
                      <a:pt x="3" y="16"/>
                      <a:pt x="3" y="15"/>
                    </a:cubicBezTo>
                    <a:cubicBezTo>
                      <a:pt x="3" y="8"/>
                      <a:pt x="9" y="3"/>
                      <a:pt x="16" y="3"/>
                    </a:cubicBezTo>
                    <a:cubicBezTo>
                      <a:pt x="23" y="3"/>
                      <a:pt x="28" y="8"/>
                      <a:pt x="28" y="15"/>
                    </a:cubicBezTo>
                    <a:cubicBezTo>
                      <a:pt x="28" y="16"/>
                      <a:pt x="28" y="16"/>
                      <a:pt x="28" y="17"/>
                    </a:cubicBezTo>
                    <a:cubicBezTo>
                      <a:pt x="29" y="17"/>
                      <a:pt x="29" y="18"/>
                      <a:pt x="29" y="19"/>
                    </a:cubicBezTo>
                    <a:cubicBezTo>
                      <a:pt x="29" y="23"/>
                      <a:pt x="29" y="23"/>
                      <a:pt x="29" y="23"/>
                    </a:cubicBezTo>
                    <a:cubicBezTo>
                      <a:pt x="30" y="21"/>
                      <a:pt x="31" y="18"/>
                      <a:pt x="31" y="15"/>
                    </a:cubicBezTo>
                    <a:cubicBezTo>
                      <a:pt x="31" y="7"/>
                      <a:pt x="24" y="0"/>
                      <a:pt x="16"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8" name="Freeform: Shape 126">
                <a:extLst>
                  <a:ext uri="{FF2B5EF4-FFF2-40B4-BE49-F238E27FC236}">
                    <a16:creationId xmlns:a16="http://schemas.microsoft.com/office/drawing/2014/main" id="{AAD147BF-AAF8-6D09-B962-ABD227A08E10}"/>
                  </a:ext>
                </a:extLst>
              </p:cNvPr>
              <p:cNvSpPr>
                <a:spLocks noGrp="1" noRot="1" noMove="1" noResize="1" noEditPoints="1" noAdjustHandles="1" noChangeArrowheads="1" noChangeShapeType="1"/>
              </p:cNvSpPr>
              <p:nvPr/>
            </p:nvSpPr>
            <p:spPr bwMode="auto">
              <a:xfrm>
                <a:off x="5444176" y="1308038"/>
                <a:ext cx="30635" cy="52693"/>
              </a:xfrm>
              <a:custGeom>
                <a:avLst/>
                <a:gdLst>
                  <a:gd name="T0" fmla="*/ 0 w 7"/>
                  <a:gd name="T1" fmla="*/ 2 h 12"/>
                  <a:gd name="T2" fmla="*/ 0 w 7"/>
                  <a:gd name="T3" fmla="*/ 3 h 12"/>
                  <a:gd name="T4" fmla="*/ 0 w 7"/>
                  <a:gd name="T5" fmla="*/ 7 h 12"/>
                  <a:gd name="T6" fmla="*/ 0 w 7"/>
                  <a:gd name="T7" fmla="*/ 8 h 12"/>
                  <a:gd name="T8" fmla="*/ 5 w 7"/>
                  <a:gd name="T9" fmla="*/ 12 h 12"/>
                  <a:gd name="T10" fmla="*/ 7 w 7"/>
                  <a:gd name="T11" fmla="*/ 12 h 12"/>
                  <a:gd name="T12" fmla="*/ 7 w 7"/>
                  <a:gd name="T13" fmla="*/ 0 h 12"/>
                  <a:gd name="T14" fmla="*/ 5 w 7"/>
                  <a:gd name="T15" fmla="*/ 0 h 12"/>
                  <a:gd name="T16" fmla="*/ 0 w 7"/>
                  <a:gd name="T1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2">
                    <a:moveTo>
                      <a:pt x="0" y="2"/>
                    </a:moveTo>
                    <a:cubicBezTo>
                      <a:pt x="0" y="2"/>
                      <a:pt x="0" y="2"/>
                      <a:pt x="0" y="3"/>
                    </a:cubicBezTo>
                    <a:cubicBezTo>
                      <a:pt x="0" y="7"/>
                      <a:pt x="0" y="7"/>
                      <a:pt x="0" y="7"/>
                    </a:cubicBezTo>
                    <a:cubicBezTo>
                      <a:pt x="0" y="8"/>
                      <a:pt x="0" y="8"/>
                      <a:pt x="0" y="8"/>
                    </a:cubicBezTo>
                    <a:cubicBezTo>
                      <a:pt x="0" y="10"/>
                      <a:pt x="2" y="12"/>
                      <a:pt x="5" y="12"/>
                    </a:cubicBezTo>
                    <a:cubicBezTo>
                      <a:pt x="7" y="12"/>
                      <a:pt x="7" y="12"/>
                      <a:pt x="7" y="12"/>
                    </a:cubicBezTo>
                    <a:cubicBezTo>
                      <a:pt x="7" y="0"/>
                      <a:pt x="7" y="0"/>
                      <a:pt x="7" y="0"/>
                    </a:cubicBezTo>
                    <a:cubicBezTo>
                      <a:pt x="5" y="0"/>
                      <a:pt x="5" y="0"/>
                      <a:pt x="5" y="0"/>
                    </a:cubicBezTo>
                    <a:cubicBezTo>
                      <a:pt x="3" y="0"/>
                      <a:pt x="1" y="1"/>
                      <a:pt x="0" y="2"/>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9" name="Freeform: Shape 127">
                <a:extLst>
                  <a:ext uri="{FF2B5EF4-FFF2-40B4-BE49-F238E27FC236}">
                    <a16:creationId xmlns:a16="http://schemas.microsoft.com/office/drawing/2014/main" id="{4F3B9590-6715-62AB-FF52-6D55203ED83C}"/>
                  </a:ext>
                </a:extLst>
              </p:cNvPr>
              <p:cNvSpPr>
                <a:spLocks noGrp="1" noRot="1" noMove="1" noResize="1" noEditPoints="1" noAdjustHandles="1" noChangeArrowheads="1" noChangeShapeType="1"/>
              </p:cNvSpPr>
              <p:nvPr/>
            </p:nvSpPr>
            <p:spPr bwMode="auto">
              <a:xfrm>
                <a:off x="5523828" y="1308038"/>
                <a:ext cx="30635" cy="52693"/>
              </a:xfrm>
              <a:custGeom>
                <a:avLst/>
                <a:gdLst>
                  <a:gd name="T0" fmla="*/ 7 w 7"/>
                  <a:gd name="T1" fmla="*/ 8 h 12"/>
                  <a:gd name="T2" fmla="*/ 7 w 7"/>
                  <a:gd name="T3" fmla="*/ 7 h 12"/>
                  <a:gd name="T4" fmla="*/ 7 w 7"/>
                  <a:gd name="T5" fmla="*/ 3 h 12"/>
                  <a:gd name="T6" fmla="*/ 7 w 7"/>
                  <a:gd name="T7" fmla="*/ 2 h 12"/>
                  <a:gd name="T8" fmla="*/ 2 w 7"/>
                  <a:gd name="T9" fmla="*/ 0 h 12"/>
                  <a:gd name="T10" fmla="*/ 0 w 7"/>
                  <a:gd name="T11" fmla="*/ 0 h 12"/>
                  <a:gd name="T12" fmla="*/ 0 w 7"/>
                  <a:gd name="T13" fmla="*/ 12 h 12"/>
                  <a:gd name="T14" fmla="*/ 2 w 7"/>
                  <a:gd name="T15" fmla="*/ 12 h 12"/>
                  <a:gd name="T16" fmla="*/ 7 w 7"/>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2">
                    <a:moveTo>
                      <a:pt x="7" y="8"/>
                    </a:moveTo>
                    <a:cubicBezTo>
                      <a:pt x="7" y="7"/>
                      <a:pt x="7" y="7"/>
                      <a:pt x="7" y="7"/>
                    </a:cubicBezTo>
                    <a:cubicBezTo>
                      <a:pt x="7" y="3"/>
                      <a:pt x="7" y="3"/>
                      <a:pt x="7" y="3"/>
                    </a:cubicBezTo>
                    <a:cubicBezTo>
                      <a:pt x="7" y="3"/>
                      <a:pt x="7" y="2"/>
                      <a:pt x="7" y="2"/>
                    </a:cubicBezTo>
                    <a:cubicBezTo>
                      <a:pt x="7" y="1"/>
                      <a:pt x="5" y="0"/>
                      <a:pt x="2" y="0"/>
                    </a:cubicBezTo>
                    <a:cubicBezTo>
                      <a:pt x="0" y="0"/>
                      <a:pt x="0" y="0"/>
                      <a:pt x="0" y="0"/>
                    </a:cubicBezTo>
                    <a:cubicBezTo>
                      <a:pt x="0" y="12"/>
                      <a:pt x="0" y="12"/>
                      <a:pt x="0" y="12"/>
                    </a:cubicBezTo>
                    <a:cubicBezTo>
                      <a:pt x="2" y="12"/>
                      <a:pt x="2" y="12"/>
                      <a:pt x="2" y="12"/>
                    </a:cubicBezTo>
                    <a:cubicBezTo>
                      <a:pt x="5" y="12"/>
                      <a:pt x="7" y="10"/>
                      <a:pt x="7" y="8"/>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0" name="Freeform: Shape 128">
                <a:extLst>
                  <a:ext uri="{FF2B5EF4-FFF2-40B4-BE49-F238E27FC236}">
                    <a16:creationId xmlns:a16="http://schemas.microsoft.com/office/drawing/2014/main" id="{2794F4FD-0515-23D4-8854-4D086B0C8EB1}"/>
                  </a:ext>
                </a:extLst>
              </p:cNvPr>
              <p:cNvSpPr>
                <a:spLocks noGrp="1" noRot="1" noMove="1" noResize="1" noEditPoints="1" noAdjustHandles="1" noChangeArrowheads="1" noChangeShapeType="1"/>
              </p:cNvSpPr>
              <p:nvPr/>
            </p:nvSpPr>
            <p:spPr bwMode="auto">
              <a:xfrm>
                <a:off x="5987034" y="2883918"/>
                <a:ext cx="186263" cy="137246"/>
              </a:xfrm>
              <a:custGeom>
                <a:avLst/>
                <a:gdLst>
                  <a:gd name="T0" fmla="*/ 28 w 42"/>
                  <a:gd name="T1" fmla="*/ 31 h 31"/>
                  <a:gd name="T2" fmla="*/ 42 w 42"/>
                  <a:gd name="T3" fmla="*/ 31 h 31"/>
                  <a:gd name="T4" fmla="*/ 42 w 42"/>
                  <a:gd name="T5" fmla="*/ 0 h 31"/>
                  <a:gd name="T6" fmla="*/ 28 w 42"/>
                  <a:gd name="T7" fmla="*/ 0 h 31"/>
                  <a:gd name="T8" fmla="*/ 28 w 42"/>
                  <a:gd name="T9" fmla="*/ 13 h 31"/>
                  <a:gd name="T10" fmla="*/ 38 w 42"/>
                  <a:gd name="T11" fmla="*/ 27 h 31"/>
                  <a:gd name="T12" fmla="*/ 28 w 42"/>
                  <a:gd name="T13" fmla="*/ 27 h 31"/>
                  <a:gd name="T14" fmla="*/ 28 w 42"/>
                  <a:gd name="T15" fmla="*/ 31 h 31"/>
                  <a:gd name="T16" fmla="*/ 19 w 42"/>
                  <a:gd name="T17" fmla="*/ 31 h 31"/>
                  <a:gd name="T18" fmla="*/ 28 w 42"/>
                  <a:gd name="T19" fmla="*/ 31 h 31"/>
                  <a:gd name="T20" fmla="*/ 28 w 42"/>
                  <a:gd name="T21" fmla="*/ 27 h 31"/>
                  <a:gd name="T22" fmla="*/ 22 w 42"/>
                  <a:gd name="T23" fmla="*/ 27 h 31"/>
                  <a:gd name="T24" fmla="*/ 21 w 42"/>
                  <a:gd name="T25" fmla="*/ 26 h 31"/>
                  <a:gd name="T26" fmla="*/ 19 w 42"/>
                  <a:gd name="T27" fmla="*/ 23 h 31"/>
                  <a:gd name="T28" fmla="*/ 19 w 42"/>
                  <a:gd name="T29" fmla="*/ 25 h 31"/>
                  <a:gd name="T30" fmla="*/ 20 w 42"/>
                  <a:gd name="T31" fmla="*/ 27 h 31"/>
                  <a:gd name="T32" fmla="*/ 19 w 42"/>
                  <a:gd name="T33" fmla="*/ 27 h 31"/>
                  <a:gd name="T34" fmla="*/ 19 w 42"/>
                  <a:gd name="T35" fmla="*/ 31 h 31"/>
                  <a:gd name="T36" fmla="*/ 28 w 42"/>
                  <a:gd name="T37" fmla="*/ 0 h 31"/>
                  <a:gd name="T38" fmla="*/ 19 w 42"/>
                  <a:gd name="T39" fmla="*/ 0 h 31"/>
                  <a:gd name="T40" fmla="*/ 19 w 42"/>
                  <a:gd name="T41" fmla="*/ 20 h 31"/>
                  <a:gd name="T42" fmla="*/ 26 w 42"/>
                  <a:gd name="T43" fmla="*/ 10 h 31"/>
                  <a:gd name="T44" fmla="*/ 26 w 42"/>
                  <a:gd name="T45" fmla="*/ 10 h 31"/>
                  <a:gd name="T46" fmla="*/ 28 w 42"/>
                  <a:gd name="T47" fmla="*/ 13 h 31"/>
                  <a:gd name="T48" fmla="*/ 28 w 42"/>
                  <a:gd name="T49" fmla="*/ 0 h 31"/>
                  <a:gd name="T50" fmla="*/ 12 w 42"/>
                  <a:gd name="T51" fmla="*/ 31 h 31"/>
                  <a:gd name="T52" fmla="*/ 19 w 42"/>
                  <a:gd name="T53" fmla="*/ 31 h 31"/>
                  <a:gd name="T54" fmla="*/ 19 w 42"/>
                  <a:gd name="T55" fmla="*/ 27 h 31"/>
                  <a:gd name="T56" fmla="*/ 14 w 42"/>
                  <a:gd name="T57" fmla="*/ 27 h 31"/>
                  <a:gd name="T58" fmla="*/ 12 w 42"/>
                  <a:gd name="T59" fmla="*/ 27 h 31"/>
                  <a:gd name="T60" fmla="*/ 12 w 42"/>
                  <a:gd name="T61" fmla="*/ 31 h 31"/>
                  <a:gd name="T62" fmla="*/ 19 w 42"/>
                  <a:gd name="T63" fmla="*/ 0 h 31"/>
                  <a:gd name="T64" fmla="*/ 12 w 42"/>
                  <a:gd name="T65" fmla="*/ 0 h 31"/>
                  <a:gd name="T66" fmla="*/ 12 w 42"/>
                  <a:gd name="T67" fmla="*/ 6 h 31"/>
                  <a:gd name="T68" fmla="*/ 13 w 42"/>
                  <a:gd name="T69" fmla="*/ 8 h 31"/>
                  <a:gd name="T70" fmla="*/ 12 w 42"/>
                  <a:gd name="T71" fmla="*/ 10 h 31"/>
                  <a:gd name="T72" fmla="*/ 12 w 42"/>
                  <a:gd name="T73" fmla="*/ 16 h 31"/>
                  <a:gd name="T74" fmla="*/ 12 w 42"/>
                  <a:gd name="T75" fmla="*/ 16 h 31"/>
                  <a:gd name="T76" fmla="*/ 17 w 42"/>
                  <a:gd name="T77" fmla="*/ 23 h 31"/>
                  <a:gd name="T78" fmla="*/ 19 w 42"/>
                  <a:gd name="T79" fmla="*/ 25 h 31"/>
                  <a:gd name="T80" fmla="*/ 19 w 42"/>
                  <a:gd name="T81" fmla="*/ 23 h 31"/>
                  <a:gd name="T82" fmla="*/ 18 w 42"/>
                  <a:gd name="T83" fmla="*/ 22 h 31"/>
                  <a:gd name="T84" fmla="*/ 19 w 42"/>
                  <a:gd name="T85" fmla="*/ 20 h 31"/>
                  <a:gd name="T86" fmla="*/ 19 w 42"/>
                  <a:gd name="T87" fmla="*/ 0 h 31"/>
                  <a:gd name="T88" fmla="*/ 0 w 42"/>
                  <a:gd name="T89" fmla="*/ 31 h 31"/>
                  <a:gd name="T90" fmla="*/ 12 w 42"/>
                  <a:gd name="T91" fmla="*/ 31 h 31"/>
                  <a:gd name="T92" fmla="*/ 12 w 42"/>
                  <a:gd name="T93" fmla="*/ 27 h 31"/>
                  <a:gd name="T94" fmla="*/ 4 w 42"/>
                  <a:gd name="T95" fmla="*/ 27 h 31"/>
                  <a:gd name="T96" fmla="*/ 4 w 42"/>
                  <a:gd name="T97" fmla="*/ 27 h 31"/>
                  <a:gd name="T98" fmla="*/ 12 w 42"/>
                  <a:gd name="T99" fmla="*/ 16 h 31"/>
                  <a:gd name="T100" fmla="*/ 12 w 42"/>
                  <a:gd name="T101" fmla="*/ 10 h 31"/>
                  <a:gd name="T102" fmla="*/ 10 w 42"/>
                  <a:gd name="T103" fmla="*/ 11 h 31"/>
                  <a:gd name="T104" fmla="*/ 6 w 42"/>
                  <a:gd name="T105" fmla="*/ 8 h 31"/>
                  <a:gd name="T106" fmla="*/ 10 w 42"/>
                  <a:gd name="T107" fmla="*/ 4 h 31"/>
                  <a:gd name="T108" fmla="*/ 10 w 42"/>
                  <a:gd name="T109" fmla="*/ 4 h 31"/>
                  <a:gd name="T110" fmla="*/ 12 w 42"/>
                  <a:gd name="T111" fmla="*/ 6 h 31"/>
                  <a:gd name="T112" fmla="*/ 12 w 42"/>
                  <a:gd name="T113" fmla="*/ 0 h 31"/>
                  <a:gd name="T114" fmla="*/ 0 w 42"/>
                  <a:gd name="T115" fmla="*/ 0 h 31"/>
                  <a:gd name="T116" fmla="*/ 0 w 42"/>
                  <a:gd name="T1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 h="31">
                    <a:moveTo>
                      <a:pt x="28" y="31"/>
                    </a:moveTo>
                    <a:cubicBezTo>
                      <a:pt x="42" y="31"/>
                      <a:pt x="42" y="31"/>
                      <a:pt x="42" y="31"/>
                    </a:cubicBezTo>
                    <a:cubicBezTo>
                      <a:pt x="42" y="0"/>
                      <a:pt x="42" y="0"/>
                      <a:pt x="42" y="0"/>
                    </a:cubicBezTo>
                    <a:cubicBezTo>
                      <a:pt x="28" y="0"/>
                      <a:pt x="28" y="0"/>
                      <a:pt x="28" y="0"/>
                    </a:cubicBezTo>
                    <a:cubicBezTo>
                      <a:pt x="28" y="13"/>
                      <a:pt x="28" y="13"/>
                      <a:pt x="28" y="13"/>
                    </a:cubicBezTo>
                    <a:cubicBezTo>
                      <a:pt x="38" y="27"/>
                      <a:pt x="38" y="27"/>
                      <a:pt x="38" y="27"/>
                    </a:cubicBezTo>
                    <a:cubicBezTo>
                      <a:pt x="28" y="27"/>
                      <a:pt x="28" y="27"/>
                      <a:pt x="28" y="27"/>
                    </a:cubicBezTo>
                    <a:lnTo>
                      <a:pt x="28" y="31"/>
                    </a:lnTo>
                    <a:close/>
                    <a:moveTo>
                      <a:pt x="19" y="31"/>
                    </a:moveTo>
                    <a:cubicBezTo>
                      <a:pt x="28" y="31"/>
                      <a:pt x="28" y="31"/>
                      <a:pt x="28" y="31"/>
                    </a:cubicBezTo>
                    <a:cubicBezTo>
                      <a:pt x="28" y="27"/>
                      <a:pt x="28" y="27"/>
                      <a:pt x="28" y="27"/>
                    </a:cubicBezTo>
                    <a:cubicBezTo>
                      <a:pt x="22" y="27"/>
                      <a:pt x="22" y="27"/>
                      <a:pt x="22" y="27"/>
                    </a:cubicBezTo>
                    <a:cubicBezTo>
                      <a:pt x="21" y="26"/>
                      <a:pt x="21" y="26"/>
                      <a:pt x="21" y="26"/>
                    </a:cubicBezTo>
                    <a:cubicBezTo>
                      <a:pt x="19" y="23"/>
                      <a:pt x="19" y="23"/>
                      <a:pt x="19" y="23"/>
                    </a:cubicBezTo>
                    <a:cubicBezTo>
                      <a:pt x="19" y="25"/>
                      <a:pt x="19" y="25"/>
                      <a:pt x="19" y="25"/>
                    </a:cubicBezTo>
                    <a:cubicBezTo>
                      <a:pt x="20" y="27"/>
                      <a:pt x="20" y="27"/>
                      <a:pt x="20" y="27"/>
                    </a:cubicBezTo>
                    <a:cubicBezTo>
                      <a:pt x="19" y="27"/>
                      <a:pt x="19" y="27"/>
                      <a:pt x="19" y="27"/>
                    </a:cubicBezTo>
                    <a:cubicBezTo>
                      <a:pt x="19" y="31"/>
                      <a:pt x="19" y="31"/>
                      <a:pt x="19" y="31"/>
                    </a:cubicBezTo>
                    <a:close/>
                    <a:moveTo>
                      <a:pt x="28" y="0"/>
                    </a:moveTo>
                    <a:cubicBezTo>
                      <a:pt x="19" y="0"/>
                      <a:pt x="19" y="0"/>
                      <a:pt x="19" y="0"/>
                    </a:cubicBezTo>
                    <a:cubicBezTo>
                      <a:pt x="19" y="20"/>
                      <a:pt x="19" y="20"/>
                      <a:pt x="19" y="20"/>
                    </a:cubicBezTo>
                    <a:cubicBezTo>
                      <a:pt x="26" y="10"/>
                      <a:pt x="26" y="10"/>
                      <a:pt x="26" y="10"/>
                    </a:cubicBezTo>
                    <a:cubicBezTo>
                      <a:pt x="26" y="10"/>
                      <a:pt x="26" y="10"/>
                      <a:pt x="26" y="10"/>
                    </a:cubicBezTo>
                    <a:cubicBezTo>
                      <a:pt x="28" y="13"/>
                      <a:pt x="28" y="13"/>
                      <a:pt x="28" y="13"/>
                    </a:cubicBezTo>
                    <a:lnTo>
                      <a:pt x="28" y="0"/>
                    </a:lnTo>
                    <a:close/>
                    <a:moveTo>
                      <a:pt x="12" y="31"/>
                    </a:moveTo>
                    <a:cubicBezTo>
                      <a:pt x="19" y="31"/>
                      <a:pt x="19" y="31"/>
                      <a:pt x="19" y="31"/>
                    </a:cubicBezTo>
                    <a:cubicBezTo>
                      <a:pt x="19" y="27"/>
                      <a:pt x="19" y="27"/>
                      <a:pt x="19" y="27"/>
                    </a:cubicBezTo>
                    <a:cubicBezTo>
                      <a:pt x="14" y="27"/>
                      <a:pt x="14" y="27"/>
                      <a:pt x="14" y="27"/>
                    </a:cubicBezTo>
                    <a:cubicBezTo>
                      <a:pt x="12" y="27"/>
                      <a:pt x="12" y="27"/>
                      <a:pt x="12" y="27"/>
                    </a:cubicBezTo>
                    <a:cubicBezTo>
                      <a:pt x="12" y="31"/>
                      <a:pt x="12" y="31"/>
                      <a:pt x="12" y="31"/>
                    </a:cubicBezTo>
                    <a:close/>
                    <a:moveTo>
                      <a:pt x="19" y="0"/>
                    </a:moveTo>
                    <a:cubicBezTo>
                      <a:pt x="12" y="0"/>
                      <a:pt x="12" y="0"/>
                      <a:pt x="12" y="0"/>
                    </a:cubicBezTo>
                    <a:cubicBezTo>
                      <a:pt x="12" y="6"/>
                      <a:pt x="12" y="6"/>
                      <a:pt x="12" y="6"/>
                    </a:cubicBezTo>
                    <a:cubicBezTo>
                      <a:pt x="13" y="6"/>
                      <a:pt x="13" y="7"/>
                      <a:pt x="13" y="8"/>
                    </a:cubicBezTo>
                    <a:cubicBezTo>
                      <a:pt x="13" y="8"/>
                      <a:pt x="13" y="9"/>
                      <a:pt x="12" y="10"/>
                    </a:cubicBezTo>
                    <a:cubicBezTo>
                      <a:pt x="12" y="16"/>
                      <a:pt x="12" y="16"/>
                      <a:pt x="12" y="16"/>
                    </a:cubicBezTo>
                    <a:cubicBezTo>
                      <a:pt x="12" y="16"/>
                      <a:pt x="12" y="16"/>
                      <a:pt x="12" y="16"/>
                    </a:cubicBezTo>
                    <a:cubicBezTo>
                      <a:pt x="17" y="23"/>
                      <a:pt x="17" y="23"/>
                      <a:pt x="17" y="23"/>
                    </a:cubicBezTo>
                    <a:cubicBezTo>
                      <a:pt x="19" y="25"/>
                      <a:pt x="19" y="25"/>
                      <a:pt x="19" y="25"/>
                    </a:cubicBezTo>
                    <a:cubicBezTo>
                      <a:pt x="19" y="23"/>
                      <a:pt x="19" y="23"/>
                      <a:pt x="19" y="23"/>
                    </a:cubicBezTo>
                    <a:cubicBezTo>
                      <a:pt x="18" y="22"/>
                      <a:pt x="18" y="22"/>
                      <a:pt x="18" y="22"/>
                    </a:cubicBezTo>
                    <a:cubicBezTo>
                      <a:pt x="19" y="20"/>
                      <a:pt x="19" y="20"/>
                      <a:pt x="19" y="20"/>
                    </a:cubicBezTo>
                    <a:lnTo>
                      <a:pt x="19" y="0"/>
                    </a:lnTo>
                    <a:close/>
                    <a:moveTo>
                      <a:pt x="0" y="31"/>
                    </a:moveTo>
                    <a:cubicBezTo>
                      <a:pt x="12" y="31"/>
                      <a:pt x="12" y="31"/>
                      <a:pt x="12" y="31"/>
                    </a:cubicBezTo>
                    <a:cubicBezTo>
                      <a:pt x="12" y="27"/>
                      <a:pt x="12" y="27"/>
                      <a:pt x="12" y="27"/>
                    </a:cubicBezTo>
                    <a:cubicBezTo>
                      <a:pt x="4" y="27"/>
                      <a:pt x="4" y="27"/>
                      <a:pt x="4" y="27"/>
                    </a:cubicBezTo>
                    <a:cubicBezTo>
                      <a:pt x="4" y="27"/>
                      <a:pt x="4" y="27"/>
                      <a:pt x="4" y="27"/>
                    </a:cubicBezTo>
                    <a:cubicBezTo>
                      <a:pt x="12" y="16"/>
                      <a:pt x="12" y="16"/>
                      <a:pt x="12" y="16"/>
                    </a:cubicBezTo>
                    <a:cubicBezTo>
                      <a:pt x="12" y="10"/>
                      <a:pt x="12" y="10"/>
                      <a:pt x="12" y="10"/>
                    </a:cubicBezTo>
                    <a:cubicBezTo>
                      <a:pt x="12" y="10"/>
                      <a:pt x="11" y="11"/>
                      <a:pt x="10" y="11"/>
                    </a:cubicBezTo>
                    <a:cubicBezTo>
                      <a:pt x="8" y="11"/>
                      <a:pt x="6" y="9"/>
                      <a:pt x="6" y="8"/>
                    </a:cubicBezTo>
                    <a:cubicBezTo>
                      <a:pt x="6" y="6"/>
                      <a:pt x="8" y="4"/>
                      <a:pt x="10" y="4"/>
                    </a:cubicBezTo>
                    <a:cubicBezTo>
                      <a:pt x="10" y="4"/>
                      <a:pt x="10" y="4"/>
                      <a:pt x="10" y="4"/>
                    </a:cubicBezTo>
                    <a:cubicBezTo>
                      <a:pt x="11" y="4"/>
                      <a:pt x="12" y="5"/>
                      <a:pt x="12" y="6"/>
                    </a:cubicBezTo>
                    <a:cubicBezTo>
                      <a:pt x="12" y="0"/>
                      <a:pt x="12" y="0"/>
                      <a:pt x="12" y="0"/>
                    </a:cubicBezTo>
                    <a:cubicBezTo>
                      <a:pt x="0" y="0"/>
                      <a:pt x="0" y="0"/>
                      <a:pt x="0" y="0"/>
                    </a:cubicBezTo>
                    <a:lnTo>
                      <a:pt x="0" y="3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1" name="Freeform: Shape 129">
                <a:extLst>
                  <a:ext uri="{FF2B5EF4-FFF2-40B4-BE49-F238E27FC236}">
                    <a16:creationId xmlns:a16="http://schemas.microsoft.com/office/drawing/2014/main" id="{5637A7DC-9E65-7FE5-80BA-060D82ABC5F4}"/>
                  </a:ext>
                </a:extLst>
              </p:cNvPr>
              <p:cNvSpPr>
                <a:spLocks noGrp="1" noRot="1" noMove="1" noResize="1" noEditPoints="1" noAdjustHandles="1" noChangeArrowheads="1" noChangeShapeType="1"/>
              </p:cNvSpPr>
              <p:nvPr/>
            </p:nvSpPr>
            <p:spPr bwMode="auto">
              <a:xfrm>
                <a:off x="5766459" y="1895010"/>
                <a:ext cx="93131" cy="115189"/>
              </a:xfrm>
              <a:custGeom>
                <a:avLst/>
                <a:gdLst>
                  <a:gd name="T0" fmla="*/ 3 w 21"/>
                  <a:gd name="T1" fmla="*/ 23 h 26"/>
                  <a:gd name="T2" fmla="*/ 3 w 21"/>
                  <a:gd name="T3" fmla="*/ 22 h 26"/>
                  <a:gd name="T4" fmla="*/ 3 w 21"/>
                  <a:gd name="T5" fmla="*/ 22 h 26"/>
                  <a:gd name="T6" fmla="*/ 3 w 21"/>
                  <a:gd name="T7" fmla="*/ 6 h 26"/>
                  <a:gd name="T8" fmla="*/ 18 w 21"/>
                  <a:gd name="T9" fmla="*/ 6 h 26"/>
                  <a:gd name="T10" fmla="*/ 18 w 21"/>
                  <a:gd name="T11" fmla="*/ 17 h 26"/>
                  <a:gd name="T12" fmla="*/ 17 w 21"/>
                  <a:gd name="T13" fmla="*/ 17 h 26"/>
                  <a:gd name="T14" fmla="*/ 12 w 21"/>
                  <a:gd name="T15" fmla="*/ 22 h 26"/>
                  <a:gd name="T16" fmla="*/ 17 w 21"/>
                  <a:gd name="T17" fmla="*/ 26 h 26"/>
                  <a:gd name="T18" fmla="*/ 21 w 21"/>
                  <a:gd name="T19" fmla="*/ 22 h 26"/>
                  <a:gd name="T20" fmla="*/ 21 w 21"/>
                  <a:gd name="T21" fmla="*/ 22 h 26"/>
                  <a:gd name="T22" fmla="*/ 21 w 21"/>
                  <a:gd name="T23" fmla="*/ 22 h 26"/>
                  <a:gd name="T24" fmla="*/ 21 w 21"/>
                  <a:gd name="T25" fmla="*/ 6 h 26"/>
                  <a:gd name="T26" fmla="*/ 21 w 21"/>
                  <a:gd name="T27" fmla="*/ 0 h 26"/>
                  <a:gd name="T28" fmla="*/ 18 w 21"/>
                  <a:gd name="T29" fmla="*/ 0 h 26"/>
                  <a:gd name="T30" fmla="*/ 3 w 21"/>
                  <a:gd name="T31" fmla="*/ 0 h 26"/>
                  <a:gd name="T32" fmla="*/ 0 w 21"/>
                  <a:gd name="T33" fmla="*/ 0 h 26"/>
                  <a:gd name="T34" fmla="*/ 0 w 21"/>
                  <a:gd name="T35" fmla="*/ 6 h 26"/>
                  <a:gd name="T36" fmla="*/ 0 w 21"/>
                  <a:gd name="T37" fmla="*/ 17 h 26"/>
                  <a:gd name="T38" fmla="*/ 0 w 21"/>
                  <a:gd name="T39" fmla="*/ 17 h 26"/>
                  <a:gd name="T40" fmla="*/ 3 w 21"/>
                  <a:gd name="T41"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6">
                    <a:moveTo>
                      <a:pt x="3" y="23"/>
                    </a:moveTo>
                    <a:cubicBezTo>
                      <a:pt x="3" y="22"/>
                      <a:pt x="3" y="22"/>
                      <a:pt x="3" y="22"/>
                    </a:cubicBezTo>
                    <a:cubicBezTo>
                      <a:pt x="3" y="22"/>
                      <a:pt x="3" y="22"/>
                      <a:pt x="3" y="22"/>
                    </a:cubicBezTo>
                    <a:cubicBezTo>
                      <a:pt x="3" y="6"/>
                      <a:pt x="3" y="6"/>
                      <a:pt x="3" y="6"/>
                    </a:cubicBezTo>
                    <a:cubicBezTo>
                      <a:pt x="18" y="6"/>
                      <a:pt x="18" y="6"/>
                      <a:pt x="18" y="6"/>
                    </a:cubicBezTo>
                    <a:cubicBezTo>
                      <a:pt x="18" y="17"/>
                      <a:pt x="18" y="17"/>
                      <a:pt x="18" y="17"/>
                    </a:cubicBezTo>
                    <a:cubicBezTo>
                      <a:pt x="18" y="17"/>
                      <a:pt x="17" y="17"/>
                      <a:pt x="17" y="17"/>
                    </a:cubicBezTo>
                    <a:cubicBezTo>
                      <a:pt x="14" y="17"/>
                      <a:pt x="12" y="19"/>
                      <a:pt x="12" y="22"/>
                    </a:cubicBezTo>
                    <a:cubicBezTo>
                      <a:pt x="12" y="24"/>
                      <a:pt x="14" y="26"/>
                      <a:pt x="17" y="26"/>
                    </a:cubicBezTo>
                    <a:cubicBezTo>
                      <a:pt x="19" y="26"/>
                      <a:pt x="21" y="24"/>
                      <a:pt x="21" y="22"/>
                    </a:cubicBezTo>
                    <a:cubicBezTo>
                      <a:pt x="21" y="22"/>
                      <a:pt x="21" y="22"/>
                      <a:pt x="21" y="22"/>
                    </a:cubicBezTo>
                    <a:cubicBezTo>
                      <a:pt x="21" y="22"/>
                      <a:pt x="21" y="22"/>
                      <a:pt x="21" y="22"/>
                    </a:cubicBezTo>
                    <a:cubicBezTo>
                      <a:pt x="21" y="6"/>
                      <a:pt x="21" y="6"/>
                      <a:pt x="21" y="6"/>
                    </a:cubicBezTo>
                    <a:cubicBezTo>
                      <a:pt x="21" y="0"/>
                      <a:pt x="21" y="0"/>
                      <a:pt x="21" y="0"/>
                    </a:cubicBezTo>
                    <a:cubicBezTo>
                      <a:pt x="18" y="0"/>
                      <a:pt x="18" y="0"/>
                      <a:pt x="18" y="0"/>
                    </a:cubicBezTo>
                    <a:cubicBezTo>
                      <a:pt x="3" y="0"/>
                      <a:pt x="3" y="0"/>
                      <a:pt x="3" y="0"/>
                    </a:cubicBezTo>
                    <a:cubicBezTo>
                      <a:pt x="0" y="0"/>
                      <a:pt x="0" y="0"/>
                      <a:pt x="0" y="0"/>
                    </a:cubicBezTo>
                    <a:cubicBezTo>
                      <a:pt x="0" y="6"/>
                      <a:pt x="0" y="6"/>
                      <a:pt x="0" y="6"/>
                    </a:cubicBezTo>
                    <a:cubicBezTo>
                      <a:pt x="0" y="17"/>
                      <a:pt x="0" y="17"/>
                      <a:pt x="0" y="17"/>
                    </a:cubicBezTo>
                    <a:cubicBezTo>
                      <a:pt x="0" y="17"/>
                      <a:pt x="0" y="17"/>
                      <a:pt x="0" y="17"/>
                    </a:cubicBezTo>
                    <a:cubicBezTo>
                      <a:pt x="1" y="19"/>
                      <a:pt x="2" y="21"/>
                      <a:pt x="3" y="2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grpSp>
          <p:nvGrpSpPr>
            <p:cNvPr id="18" name="Group 59">
              <a:extLst>
                <a:ext uri="{FF2B5EF4-FFF2-40B4-BE49-F238E27FC236}">
                  <a16:creationId xmlns:a16="http://schemas.microsoft.com/office/drawing/2014/main" id="{F36FFE12-57CE-6CF3-A56B-B9410ABBA1DE}"/>
                </a:ext>
              </a:extLst>
            </p:cNvPr>
            <p:cNvGrpSpPr>
              <a:grpSpLocks noGrp="1" noUngrp="1" noRot="1" noMove="1" noResize="1"/>
            </p:cNvGrpSpPr>
            <p:nvPr/>
          </p:nvGrpSpPr>
          <p:grpSpPr>
            <a:xfrm>
              <a:off x="6698196" y="1819393"/>
              <a:ext cx="5062269" cy="5038607"/>
              <a:chOff x="4476326" y="1364544"/>
              <a:chExt cx="3796702" cy="3778956"/>
            </a:xfrm>
            <a:grpFill/>
          </p:grpSpPr>
          <p:sp>
            <p:nvSpPr>
              <p:cNvPr id="19" name="Freeform: Shape 61">
                <a:extLst>
                  <a:ext uri="{FF2B5EF4-FFF2-40B4-BE49-F238E27FC236}">
                    <a16:creationId xmlns:a16="http://schemas.microsoft.com/office/drawing/2014/main" id="{92531660-55DC-178C-D14A-8BB2BBC938CB}"/>
                  </a:ext>
                </a:extLst>
              </p:cNvPr>
              <p:cNvSpPr>
                <a:spLocks noGrp="1" noRot="1" noMove="1" noResize="1" noEditPoints="1" noAdjustHandles="1" noChangeArrowheads="1" noChangeShapeType="1"/>
              </p:cNvSpPr>
              <p:nvPr/>
            </p:nvSpPr>
            <p:spPr bwMode="auto">
              <a:xfrm>
                <a:off x="4749783" y="1386364"/>
                <a:ext cx="2829064" cy="2829064"/>
              </a:xfrm>
              <a:custGeom>
                <a:avLst/>
                <a:gdLst>
                  <a:gd name="T0" fmla="*/ 315 w 630"/>
                  <a:gd name="T1" fmla="*/ 19 h 630"/>
                  <a:gd name="T2" fmla="*/ 611 w 630"/>
                  <a:gd name="T3" fmla="*/ 315 h 630"/>
                  <a:gd name="T4" fmla="*/ 315 w 630"/>
                  <a:gd name="T5" fmla="*/ 611 h 630"/>
                  <a:gd name="T6" fmla="*/ 315 w 630"/>
                  <a:gd name="T7" fmla="*/ 630 h 630"/>
                  <a:gd name="T8" fmla="*/ 630 w 630"/>
                  <a:gd name="T9" fmla="*/ 315 h 630"/>
                  <a:gd name="T10" fmla="*/ 315 w 630"/>
                  <a:gd name="T11" fmla="*/ 0 h 630"/>
                  <a:gd name="T12" fmla="*/ 315 w 630"/>
                  <a:gd name="T13" fmla="*/ 19 h 630"/>
                  <a:gd name="T14" fmla="*/ 315 w 630"/>
                  <a:gd name="T15" fmla="*/ 611 h 630"/>
                  <a:gd name="T16" fmla="*/ 19 w 630"/>
                  <a:gd name="T17" fmla="*/ 315 h 630"/>
                  <a:gd name="T18" fmla="*/ 315 w 630"/>
                  <a:gd name="T19" fmla="*/ 19 h 630"/>
                  <a:gd name="T20" fmla="*/ 315 w 630"/>
                  <a:gd name="T21" fmla="*/ 0 h 630"/>
                  <a:gd name="T22" fmla="*/ 0 w 630"/>
                  <a:gd name="T23" fmla="*/ 315 h 630"/>
                  <a:gd name="T24" fmla="*/ 315 w 630"/>
                  <a:gd name="T25" fmla="*/ 630 h 630"/>
                  <a:gd name="T26" fmla="*/ 315 w 630"/>
                  <a:gd name="T27" fmla="*/ 61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0" h="630">
                    <a:moveTo>
                      <a:pt x="315" y="19"/>
                    </a:moveTo>
                    <a:cubicBezTo>
                      <a:pt x="479" y="19"/>
                      <a:pt x="611" y="152"/>
                      <a:pt x="611" y="315"/>
                    </a:cubicBezTo>
                    <a:cubicBezTo>
                      <a:pt x="611" y="479"/>
                      <a:pt x="479" y="611"/>
                      <a:pt x="315" y="611"/>
                    </a:cubicBezTo>
                    <a:cubicBezTo>
                      <a:pt x="315" y="630"/>
                      <a:pt x="315" y="630"/>
                      <a:pt x="315" y="630"/>
                    </a:cubicBezTo>
                    <a:cubicBezTo>
                      <a:pt x="489" y="630"/>
                      <a:pt x="630" y="489"/>
                      <a:pt x="630" y="315"/>
                    </a:cubicBezTo>
                    <a:cubicBezTo>
                      <a:pt x="630" y="141"/>
                      <a:pt x="489" y="0"/>
                      <a:pt x="315" y="0"/>
                    </a:cubicBezTo>
                    <a:lnTo>
                      <a:pt x="315" y="19"/>
                    </a:lnTo>
                    <a:close/>
                    <a:moveTo>
                      <a:pt x="315" y="611"/>
                    </a:moveTo>
                    <a:cubicBezTo>
                      <a:pt x="152" y="611"/>
                      <a:pt x="19" y="479"/>
                      <a:pt x="19" y="315"/>
                    </a:cubicBezTo>
                    <a:cubicBezTo>
                      <a:pt x="19" y="152"/>
                      <a:pt x="152" y="19"/>
                      <a:pt x="315" y="19"/>
                    </a:cubicBezTo>
                    <a:cubicBezTo>
                      <a:pt x="315" y="0"/>
                      <a:pt x="315" y="0"/>
                      <a:pt x="315" y="0"/>
                    </a:cubicBezTo>
                    <a:cubicBezTo>
                      <a:pt x="141" y="0"/>
                      <a:pt x="0" y="141"/>
                      <a:pt x="0" y="315"/>
                    </a:cubicBezTo>
                    <a:cubicBezTo>
                      <a:pt x="0" y="489"/>
                      <a:pt x="141" y="630"/>
                      <a:pt x="315" y="630"/>
                    </a:cubicBezTo>
                    <a:lnTo>
                      <a:pt x="315" y="61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 name="Freeform: Shape 62">
                <a:extLst>
                  <a:ext uri="{FF2B5EF4-FFF2-40B4-BE49-F238E27FC236}">
                    <a16:creationId xmlns:a16="http://schemas.microsoft.com/office/drawing/2014/main" id="{287F60A3-FD38-9AE9-CA51-96800D34FAEE}"/>
                  </a:ext>
                </a:extLst>
              </p:cNvPr>
              <p:cNvSpPr>
                <a:spLocks noGrp="1" noRot="1" noMove="1" noResize="1" noEditPoints="1" noAdjustHandles="1" noChangeArrowheads="1" noChangeShapeType="1"/>
              </p:cNvSpPr>
              <p:nvPr/>
            </p:nvSpPr>
            <p:spPr bwMode="auto">
              <a:xfrm>
                <a:off x="6896145" y="3801414"/>
                <a:ext cx="1376883" cy="1342086"/>
              </a:xfrm>
              <a:custGeom>
                <a:avLst/>
                <a:gdLst>
                  <a:gd name="connsiteX0" fmla="*/ 246478 w 1376883"/>
                  <a:gd name="connsiteY0" fmla="*/ 0 h 1342086"/>
                  <a:gd name="connsiteX1" fmla="*/ 1376883 w 1376883"/>
                  <a:gd name="connsiteY1" fmla="*/ 1342086 h 1342086"/>
                  <a:gd name="connsiteX2" fmla="*/ 964218 w 1376883"/>
                  <a:gd name="connsiteY2" fmla="*/ 1342086 h 1342086"/>
                  <a:gd name="connsiteX3" fmla="*/ 0 w 1376883"/>
                  <a:gd name="connsiteY3" fmla="*/ 201522 h 1342086"/>
                </a:gdLst>
                <a:ahLst/>
                <a:cxnLst>
                  <a:cxn ang="0">
                    <a:pos x="connsiteX0" y="connsiteY0"/>
                  </a:cxn>
                  <a:cxn ang="0">
                    <a:pos x="connsiteX1" y="connsiteY1"/>
                  </a:cxn>
                  <a:cxn ang="0">
                    <a:pos x="connsiteX2" y="connsiteY2"/>
                  </a:cxn>
                  <a:cxn ang="0">
                    <a:pos x="connsiteX3" y="connsiteY3"/>
                  </a:cxn>
                </a:cxnLst>
                <a:rect l="l" t="t" r="r" b="b"/>
                <a:pathLst>
                  <a:path w="1376883" h="1342086">
                    <a:moveTo>
                      <a:pt x="246478" y="0"/>
                    </a:moveTo>
                    <a:lnTo>
                      <a:pt x="1376883" y="1342086"/>
                    </a:lnTo>
                    <a:lnTo>
                      <a:pt x="964218" y="1342086"/>
                    </a:lnTo>
                    <a:lnTo>
                      <a:pt x="0" y="20152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 name="Freeform: Shape 63">
                <a:extLst>
                  <a:ext uri="{FF2B5EF4-FFF2-40B4-BE49-F238E27FC236}">
                    <a16:creationId xmlns:a16="http://schemas.microsoft.com/office/drawing/2014/main" id="{EE65A15C-8862-CA7E-2C9A-634086115774}"/>
                  </a:ext>
                </a:extLst>
              </p:cNvPr>
              <p:cNvSpPr>
                <a:spLocks noGrp="1" noRot="1" noMove="1" noResize="1" noEditPoints="1" noAdjustHandles="1" noChangeArrowheads="1" noChangeShapeType="1"/>
              </p:cNvSpPr>
              <p:nvPr/>
            </p:nvSpPr>
            <p:spPr bwMode="auto">
              <a:xfrm>
                <a:off x="6810884" y="3702203"/>
                <a:ext cx="466602" cy="430948"/>
              </a:xfrm>
              <a:custGeom>
                <a:avLst/>
                <a:gdLst>
                  <a:gd name="T0" fmla="*/ 79 w 104"/>
                  <a:gd name="T1" fmla="*/ 0 h 96"/>
                  <a:gd name="T2" fmla="*/ 0 w 104"/>
                  <a:gd name="T3" fmla="*/ 65 h 96"/>
                  <a:gd name="T4" fmla="*/ 25 w 104"/>
                  <a:gd name="T5" fmla="*/ 96 h 96"/>
                  <a:gd name="T6" fmla="*/ 104 w 104"/>
                  <a:gd name="T7" fmla="*/ 31 h 96"/>
                  <a:gd name="T8" fmla="*/ 79 w 104"/>
                  <a:gd name="T9" fmla="*/ 0 h 96"/>
                </a:gdLst>
                <a:ahLst/>
                <a:cxnLst>
                  <a:cxn ang="0">
                    <a:pos x="T0" y="T1"/>
                  </a:cxn>
                  <a:cxn ang="0">
                    <a:pos x="T2" y="T3"/>
                  </a:cxn>
                  <a:cxn ang="0">
                    <a:pos x="T4" y="T5"/>
                  </a:cxn>
                  <a:cxn ang="0">
                    <a:pos x="T6" y="T7"/>
                  </a:cxn>
                  <a:cxn ang="0">
                    <a:pos x="T8" y="T9"/>
                  </a:cxn>
                </a:cxnLst>
                <a:rect l="0" t="0" r="r" b="b"/>
                <a:pathLst>
                  <a:path w="104" h="96">
                    <a:moveTo>
                      <a:pt x="79" y="0"/>
                    </a:moveTo>
                    <a:cubicBezTo>
                      <a:pt x="0" y="65"/>
                      <a:pt x="0" y="65"/>
                      <a:pt x="0" y="65"/>
                    </a:cubicBezTo>
                    <a:cubicBezTo>
                      <a:pt x="25" y="96"/>
                      <a:pt x="25" y="96"/>
                      <a:pt x="25" y="96"/>
                    </a:cubicBezTo>
                    <a:cubicBezTo>
                      <a:pt x="63" y="85"/>
                      <a:pt x="89" y="63"/>
                      <a:pt x="104" y="31"/>
                    </a:cubicBezTo>
                    <a:lnTo>
                      <a:pt x="79"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 name="Freeform: Shape 64">
                <a:extLst>
                  <a:ext uri="{FF2B5EF4-FFF2-40B4-BE49-F238E27FC236}">
                    <a16:creationId xmlns:a16="http://schemas.microsoft.com/office/drawing/2014/main" id="{D7A7F724-75C1-06F7-9E44-329E5F436BE8}"/>
                  </a:ext>
                </a:extLst>
              </p:cNvPr>
              <p:cNvSpPr>
                <a:spLocks noGrp="1" noRot="1" noMove="1" noResize="1" noEditPoints="1" noAdjustHandles="1" noChangeArrowheads="1" noChangeShapeType="1"/>
              </p:cNvSpPr>
              <p:nvPr/>
            </p:nvSpPr>
            <p:spPr bwMode="auto">
              <a:xfrm>
                <a:off x="4476326" y="1364544"/>
                <a:ext cx="3260012" cy="2853867"/>
              </a:xfrm>
              <a:custGeom>
                <a:avLst/>
                <a:gdLst>
                  <a:gd name="T0" fmla="*/ 363 w 726"/>
                  <a:gd name="T1" fmla="*/ 636 h 636"/>
                  <a:gd name="T2" fmla="*/ 516 w 726"/>
                  <a:gd name="T3" fmla="*/ 597 h 636"/>
                  <a:gd name="T4" fmla="*/ 642 w 726"/>
                  <a:gd name="T5" fmla="*/ 166 h 636"/>
                  <a:gd name="T6" fmla="*/ 363 w 726"/>
                  <a:gd name="T7" fmla="*/ 0 h 636"/>
                  <a:gd name="T8" fmla="*/ 363 w 726"/>
                  <a:gd name="T9" fmla="*/ 18 h 636"/>
                  <a:gd name="T10" fmla="*/ 627 w 726"/>
                  <a:gd name="T11" fmla="*/ 174 h 636"/>
                  <a:gd name="T12" fmla="*/ 507 w 726"/>
                  <a:gd name="T13" fmla="*/ 582 h 636"/>
                  <a:gd name="T14" fmla="*/ 363 w 726"/>
                  <a:gd name="T15" fmla="*/ 618 h 636"/>
                  <a:gd name="T16" fmla="*/ 363 w 726"/>
                  <a:gd name="T17" fmla="*/ 636 h 636"/>
                  <a:gd name="T18" fmla="*/ 211 w 726"/>
                  <a:gd name="T19" fmla="*/ 39 h 636"/>
                  <a:gd name="T20" fmla="*/ 84 w 726"/>
                  <a:gd name="T21" fmla="*/ 471 h 636"/>
                  <a:gd name="T22" fmla="*/ 363 w 726"/>
                  <a:gd name="T23" fmla="*/ 636 h 636"/>
                  <a:gd name="T24" fmla="*/ 363 w 726"/>
                  <a:gd name="T25" fmla="*/ 618 h 636"/>
                  <a:gd name="T26" fmla="*/ 100 w 726"/>
                  <a:gd name="T27" fmla="*/ 462 h 636"/>
                  <a:gd name="T28" fmla="*/ 219 w 726"/>
                  <a:gd name="T29" fmla="*/ 55 h 636"/>
                  <a:gd name="T30" fmla="*/ 363 w 726"/>
                  <a:gd name="T31" fmla="*/ 18 h 636"/>
                  <a:gd name="T32" fmla="*/ 363 w 726"/>
                  <a:gd name="T33" fmla="*/ 0 h 636"/>
                  <a:gd name="T34" fmla="*/ 211 w 726"/>
                  <a:gd name="T35" fmla="*/ 39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636">
                    <a:moveTo>
                      <a:pt x="363" y="636"/>
                    </a:moveTo>
                    <a:cubicBezTo>
                      <a:pt x="415" y="636"/>
                      <a:pt x="467" y="623"/>
                      <a:pt x="516" y="597"/>
                    </a:cubicBezTo>
                    <a:cubicBezTo>
                      <a:pt x="670" y="513"/>
                      <a:pt x="726" y="320"/>
                      <a:pt x="642" y="166"/>
                    </a:cubicBezTo>
                    <a:cubicBezTo>
                      <a:pt x="584" y="60"/>
                      <a:pt x="476" y="0"/>
                      <a:pt x="363" y="0"/>
                    </a:cubicBezTo>
                    <a:cubicBezTo>
                      <a:pt x="363" y="18"/>
                      <a:pt x="363" y="18"/>
                      <a:pt x="363" y="18"/>
                    </a:cubicBezTo>
                    <a:cubicBezTo>
                      <a:pt x="469" y="18"/>
                      <a:pt x="572" y="74"/>
                      <a:pt x="627" y="174"/>
                    </a:cubicBezTo>
                    <a:cubicBezTo>
                      <a:pt x="706" y="320"/>
                      <a:pt x="653" y="502"/>
                      <a:pt x="507" y="582"/>
                    </a:cubicBezTo>
                    <a:cubicBezTo>
                      <a:pt x="462" y="607"/>
                      <a:pt x="412" y="619"/>
                      <a:pt x="363" y="618"/>
                    </a:cubicBezTo>
                    <a:lnTo>
                      <a:pt x="363" y="636"/>
                    </a:lnTo>
                    <a:close/>
                    <a:moveTo>
                      <a:pt x="211" y="39"/>
                    </a:moveTo>
                    <a:cubicBezTo>
                      <a:pt x="57" y="124"/>
                      <a:pt x="0" y="317"/>
                      <a:pt x="84" y="471"/>
                    </a:cubicBezTo>
                    <a:cubicBezTo>
                      <a:pt x="142" y="576"/>
                      <a:pt x="251" y="636"/>
                      <a:pt x="363" y="636"/>
                    </a:cubicBezTo>
                    <a:cubicBezTo>
                      <a:pt x="363" y="618"/>
                      <a:pt x="363" y="618"/>
                      <a:pt x="363" y="618"/>
                    </a:cubicBezTo>
                    <a:cubicBezTo>
                      <a:pt x="257" y="618"/>
                      <a:pt x="154" y="562"/>
                      <a:pt x="100" y="462"/>
                    </a:cubicBezTo>
                    <a:cubicBezTo>
                      <a:pt x="20" y="317"/>
                      <a:pt x="74" y="134"/>
                      <a:pt x="219" y="55"/>
                    </a:cubicBezTo>
                    <a:cubicBezTo>
                      <a:pt x="265" y="30"/>
                      <a:pt x="315" y="18"/>
                      <a:pt x="363" y="18"/>
                    </a:cubicBezTo>
                    <a:cubicBezTo>
                      <a:pt x="363" y="0"/>
                      <a:pt x="363" y="0"/>
                      <a:pt x="363" y="0"/>
                    </a:cubicBezTo>
                    <a:cubicBezTo>
                      <a:pt x="312" y="0"/>
                      <a:pt x="259" y="13"/>
                      <a:pt x="21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grpSp>
      <p:sp>
        <p:nvSpPr>
          <p:cNvPr id="8" name="标题 7">
            <a:extLst>
              <a:ext uri="{FF2B5EF4-FFF2-40B4-BE49-F238E27FC236}">
                <a16:creationId xmlns:a16="http://schemas.microsoft.com/office/drawing/2014/main" id="{671CBC9B-4360-9CBD-2E8A-038FE9F5F4A1}"/>
              </a:ext>
            </a:extLst>
          </p:cNvPr>
          <p:cNvSpPr>
            <a:spLocks noGrp="1"/>
          </p:cNvSpPr>
          <p:nvPr>
            <p:ph type="title"/>
          </p:nvPr>
        </p:nvSpPr>
        <p:spPr>
          <a:xfrm>
            <a:off x="2061432" y="2637586"/>
            <a:ext cx="2164080" cy="711835"/>
          </a:xfrm>
        </p:spPr>
        <p:txBody>
          <a:bodyPr>
            <a:normAutofit fontScale="90000"/>
          </a:bodyPr>
          <a:lstStyle/>
          <a:p>
            <a:pPr algn="ctr"/>
            <a:r>
              <a:rPr lang="zh-CN" altLang="en-US" sz="3600" b="1" dirty="0">
                <a:solidFill>
                  <a:srgbClr val="1C317C"/>
                </a:solidFill>
                <a:latin typeface="Arial" panose="020B0604020202020204" pitchFamily="34" charset="0"/>
                <a:ea typeface="微软雅黑" panose="020B0503020204020204" pitchFamily="34" charset="-122"/>
                <a:cs typeface="+mn-ea"/>
              </a:rPr>
              <a:t>目录</a:t>
            </a:r>
            <a:br>
              <a:rPr lang="en-US" altLang="zh-CN" sz="3600" b="1" dirty="0">
                <a:solidFill>
                  <a:srgbClr val="1C317C"/>
                </a:solidFill>
                <a:latin typeface="Arial" panose="020B0604020202020204" pitchFamily="34" charset="0"/>
                <a:ea typeface="微软雅黑" panose="020B0503020204020204" pitchFamily="34" charset="-122"/>
                <a:cs typeface="+mn-ea"/>
              </a:rPr>
            </a:br>
            <a:r>
              <a:rPr lang="en-US" altLang="zh-CN" sz="18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Contents</a:t>
            </a:r>
            <a:endParaRPr lang="zh-CN" altLang="en-US" sz="13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endParaRPr>
          </a:p>
        </p:txBody>
      </p:sp>
      <p:grpSp>
        <p:nvGrpSpPr>
          <p:cNvPr id="9" name="组合 8">
            <a:extLst>
              <a:ext uri="{FF2B5EF4-FFF2-40B4-BE49-F238E27FC236}">
                <a16:creationId xmlns:a16="http://schemas.microsoft.com/office/drawing/2014/main" id="{BDBE4AD2-7299-DCED-31BC-4CF886F2EFBF}"/>
              </a:ext>
            </a:extLst>
          </p:cNvPr>
          <p:cNvGrpSpPr/>
          <p:nvPr/>
        </p:nvGrpSpPr>
        <p:grpSpPr>
          <a:xfrm>
            <a:off x="7300452" y="3530335"/>
            <a:ext cx="3480618" cy="743446"/>
            <a:chOff x="7300452" y="2048744"/>
            <a:chExt cx="3480618" cy="743446"/>
          </a:xfrm>
        </p:grpSpPr>
        <p:sp>
          <p:nvSpPr>
            <p:cNvPr id="26" name="Freeform 78">
              <a:extLst>
                <a:ext uri="{FF2B5EF4-FFF2-40B4-BE49-F238E27FC236}">
                  <a16:creationId xmlns:a16="http://schemas.microsoft.com/office/drawing/2014/main" id="{DC9E2606-ABC0-E85B-2E57-28817D91ECDD}"/>
                </a:ext>
              </a:extLst>
            </p:cNvPr>
            <p:cNvSpPr>
              <a:spLocks noEditPoints="1"/>
            </p:cNvSpPr>
            <p:nvPr/>
          </p:nvSpPr>
          <p:spPr bwMode="auto">
            <a:xfrm>
              <a:off x="7616537" y="2280404"/>
              <a:ext cx="216085" cy="315687"/>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46" name="Group 269">
              <a:extLst>
                <a:ext uri="{FF2B5EF4-FFF2-40B4-BE49-F238E27FC236}">
                  <a16:creationId xmlns:a16="http://schemas.microsoft.com/office/drawing/2014/main" id="{F6A12B06-9D10-FA6C-6995-3B2ED085BF3D}"/>
                </a:ext>
              </a:extLst>
            </p:cNvPr>
            <p:cNvGrpSpPr/>
            <p:nvPr/>
          </p:nvGrpSpPr>
          <p:grpSpPr>
            <a:xfrm>
              <a:off x="8208946" y="2100409"/>
              <a:ext cx="2572124" cy="675677"/>
              <a:chOff x="8094690" y="2038021"/>
              <a:chExt cx="2572124" cy="675677"/>
            </a:xfrm>
          </p:grpSpPr>
          <p:sp>
            <p:nvSpPr>
              <p:cNvPr id="251" name="TextBox 6">
                <a:extLst>
                  <a:ext uri="{FF2B5EF4-FFF2-40B4-BE49-F238E27FC236}">
                    <a16:creationId xmlns:a16="http://schemas.microsoft.com/office/drawing/2014/main" id="{8AFEEC47-C31D-4E92-737B-6387072F148A}"/>
                  </a:ext>
                </a:extLst>
              </p:cNvPr>
              <p:cNvSpPr txBox="1"/>
              <p:nvPr/>
            </p:nvSpPr>
            <p:spPr>
              <a:xfrm>
                <a:off x="8094690" y="2436699"/>
                <a:ext cx="2572123" cy="276999"/>
              </a:xfrm>
              <a:prstGeom prst="rect">
                <a:avLst/>
              </a:prstGeom>
              <a:noFill/>
            </p:spPr>
            <p:txBody>
              <a:bodyPr wrap="square">
                <a:spAutoFit/>
              </a:bodyPr>
              <a:lstStyle/>
              <a:p>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Research</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Theme</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1</a:t>
                </a:r>
                <a:endParaRPr lang="en-GB" b="1" i="1" dirty="0">
                  <a:latin typeface="Arial" panose="020B0604020202020204" pitchFamily="34" charset="0"/>
                  <a:ea typeface="微软雅黑" panose="020B0503020204020204" pitchFamily="34" charset="-122"/>
                </a:endParaRPr>
              </a:p>
            </p:txBody>
          </p:sp>
          <p:sp>
            <p:nvSpPr>
              <p:cNvPr id="252" name="TextBox 268">
                <a:extLst>
                  <a:ext uri="{FF2B5EF4-FFF2-40B4-BE49-F238E27FC236}">
                    <a16:creationId xmlns:a16="http://schemas.microsoft.com/office/drawing/2014/main" id="{4FC3B506-08D0-ADEF-42DA-9B9E2E720760}"/>
                  </a:ext>
                </a:extLst>
              </p:cNvPr>
              <p:cNvSpPr txBox="1"/>
              <p:nvPr/>
            </p:nvSpPr>
            <p:spPr>
              <a:xfrm>
                <a:off x="8094691" y="2038021"/>
                <a:ext cx="2572123" cy="461665"/>
              </a:xfrm>
              <a:prstGeom prst="rect">
                <a:avLst/>
              </a:prstGeom>
              <a:noFill/>
            </p:spPr>
            <p:txBody>
              <a:bodyPr wrap="square">
                <a:spAutoFit/>
              </a:bodyPr>
              <a:lstStyle/>
              <a:p>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专题研究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1</a:t>
                </a:r>
                <a:endParaRPr kumimoji="0" lang="zh-CN" altLang="en-US" sz="24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Times New Roman" panose="02020603050405020304" pitchFamily="18" charset="0"/>
                </a:endParaRPr>
              </a:p>
            </p:txBody>
          </p:sp>
        </p:grpSp>
        <p:sp>
          <p:nvSpPr>
            <p:cNvPr id="247" name="文本框 246">
              <a:extLst>
                <a:ext uri="{FF2B5EF4-FFF2-40B4-BE49-F238E27FC236}">
                  <a16:creationId xmlns:a16="http://schemas.microsoft.com/office/drawing/2014/main" id="{370AAD3B-552C-FA94-04B1-2742FDD0F2E6}"/>
                </a:ext>
              </a:extLst>
            </p:cNvPr>
            <p:cNvSpPr txBox="1"/>
            <p:nvPr/>
          </p:nvSpPr>
          <p:spPr>
            <a:xfrm>
              <a:off x="7300452" y="2084304"/>
              <a:ext cx="956350" cy="707886"/>
            </a:xfrm>
            <a:prstGeom prst="rect">
              <a:avLst/>
            </a:prstGeom>
            <a:noFill/>
          </p:spPr>
          <p:txBody>
            <a:bodyPr wrap="square">
              <a:spAutoFit/>
            </a:bodyPr>
            <a:lstStyle/>
            <a:p>
              <a:r>
                <a:rPr lang="en-US"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2</a:t>
              </a:r>
              <a:r>
                <a:rPr lang="en-GB"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.0</a:t>
              </a:r>
              <a:endParaRPr lang="zh-CN" altLang="en-US" sz="4000"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endParaRPr>
            </a:p>
          </p:txBody>
        </p:sp>
        <p:cxnSp>
          <p:nvCxnSpPr>
            <p:cNvPr id="249" name="直接连接符 29">
              <a:extLst>
                <a:ext uri="{FF2B5EF4-FFF2-40B4-BE49-F238E27FC236}">
                  <a16:creationId xmlns:a16="http://schemas.microsoft.com/office/drawing/2014/main" id="{5EF7790E-3C06-B620-F0DF-A5D57EFCA56E}"/>
                </a:ext>
              </a:extLst>
            </p:cNvPr>
            <p:cNvCxnSpPr>
              <a:cxnSpLocks/>
            </p:cNvCxnSpPr>
            <p:nvPr/>
          </p:nvCxnSpPr>
          <p:spPr>
            <a:xfrm>
              <a:off x="7408442" y="2048744"/>
              <a:ext cx="3264638" cy="0"/>
            </a:xfrm>
            <a:prstGeom prst="line">
              <a:avLst/>
            </a:prstGeom>
            <a:ln w="28575">
              <a:solidFill>
                <a:srgbClr val="182E7A"/>
              </a:solidFill>
            </a:ln>
          </p:spPr>
          <p:style>
            <a:lnRef idx="2">
              <a:schemeClr val="accent1"/>
            </a:lnRef>
            <a:fillRef idx="0">
              <a:schemeClr val="accent1"/>
            </a:fillRef>
            <a:effectRef idx="1">
              <a:schemeClr val="accent1"/>
            </a:effectRef>
            <a:fontRef idx="minor">
              <a:schemeClr val="tx1"/>
            </a:fontRef>
          </p:style>
        </p:cxnSp>
        <p:cxnSp>
          <p:nvCxnSpPr>
            <p:cNvPr id="250" name="直接连接符 247">
              <a:extLst>
                <a:ext uri="{FF2B5EF4-FFF2-40B4-BE49-F238E27FC236}">
                  <a16:creationId xmlns:a16="http://schemas.microsoft.com/office/drawing/2014/main" id="{4C77FC8E-90D3-D1A7-DB11-E1199E878B38}"/>
                </a:ext>
              </a:extLst>
            </p:cNvPr>
            <p:cNvCxnSpPr>
              <a:cxnSpLocks/>
            </p:cNvCxnSpPr>
            <p:nvPr/>
          </p:nvCxnSpPr>
          <p:spPr>
            <a:xfrm>
              <a:off x="7408442" y="2792190"/>
              <a:ext cx="3264638" cy="0"/>
            </a:xfrm>
            <a:prstGeom prst="line">
              <a:avLst/>
            </a:prstGeom>
            <a:ln>
              <a:solidFill>
                <a:srgbClr val="182E7A">
                  <a:alpha val="10000"/>
                </a:srgbClr>
              </a:solidFill>
            </a:ln>
          </p:spPr>
          <p:style>
            <a:lnRef idx="2">
              <a:schemeClr val="accent1"/>
            </a:lnRef>
            <a:fillRef idx="0">
              <a:schemeClr val="accent1"/>
            </a:fillRef>
            <a:effectRef idx="1">
              <a:schemeClr val="accent1"/>
            </a:effectRef>
            <a:fontRef idx="minor">
              <a:schemeClr val="tx1"/>
            </a:fontRef>
          </p:style>
        </p:cxnSp>
      </p:grpSp>
      <p:grpSp>
        <p:nvGrpSpPr>
          <p:cNvPr id="2" name="组合 1">
            <a:extLst>
              <a:ext uri="{FF2B5EF4-FFF2-40B4-BE49-F238E27FC236}">
                <a16:creationId xmlns:a16="http://schemas.microsoft.com/office/drawing/2014/main" id="{AA67C6A5-B3B8-11AE-DCAA-9AC28296EA1A}"/>
              </a:ext>
            </a:extLst>
          </p:cNvPr>
          <p:cNvGrpSpPr/>
          <p:nvPr/>
        </p:nvGrpSpPr>
        <p:grpSpPr>
          <a:xfrm>
            <a:off x="7300452" y="2264919"/>
            <a:ext cx="3480618" cy="743446"/>
            <a:chOff x="7300452" y="2048744"/>
            <a:chExt cx="3480618" cy="743446"/>
          </a:xfrm>
        </p:grpSpPr>
        <p:sp>
          <p:nvSpPr>
            <p:cNvPr id="3" name="Freeform 78">
              <a:extLst>
                <a:ext uri="{FF2B5EF4-FFF2-40B4-BE49-F238E27FC236}">
                  <a16:creationId xmlns:a16="http://schemas.microsoft.com/office/drawing/2014/main" id="{697F4EC8-0E45-24C5-DEFC-4620B109CCBA}"/>
                </a:ext>
              </a:extLst>
            </p:cNvPr>
            <p:cNvSpPr>
              <a:spLocks noEditPoints="1"/>
            </p:cNvSpPr>
            <p:nvPr/>
          </p:nvSpPr>
          <p:spPr bwMode="auto">
            <a:xfrm>
              <a:off x="7616537" y="2280404"/>
              <a:ext cx="216085" cy="315687"/>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 name="Group 269">
              <a:extLst>
                <a:ext uri="{FF2B5EF4-FFF2-40B4-BE49-F238E27FC236}">
                  <a16:creationId xmlns:a16="http://schemas.microsoft.com/office/drawing/2014/main" id="{F43DEF1A-1448-D173-CF56-3FE454D128D5}"/>
                </a:ext>
              </a:extLst>
            </p:cNvPr>
            <p:cNvGrpSpPr/>
            <p:nvPr/>
          </p:nvGrpSpPr>
          <p:grpSpPr>
            <a:xfrm>
              <a:off x="8208946" y="2100409"/>
              <a:ext cx="2572124" cy="675677"/>
              <a:chOff x="8094690" y="2038021"/>
              <a:chExt cx="2572124" cy="675677"/>
            </a:xfrm>
          </p:grpSpPr>
          <p:sp>
            <p:nvSpPr>
              <p:cNvPr id="12" name="TextBox 6">
                <a:extLst>
                  <a:ext uri="{FF2B5EF4-FFF2-40B4-BE49-F238E27FC236}">
                    <a16:creationId xmlns:a16="http://schemas.microsoft.com/office/drawing/2014/main" id="{BE21ADBA-868B-8550-729C-7DED3E22B951}"/>
                  </a:ext>
                </a:extLst>
              </p:cNvPr>
              <p:cNvSpPr txBox="1"/>
              <p:nvPr/>
            </p:nvSpPr>
            <p:spPr>
              <a:xfrm>
                <a:off x="8094690" y="2436699"/>
                <a:ext cx="2572123" cy="276999"/>
              </a:xfrm>
              <a:prstGeom prst="rect">
                <a:avLst/>
              </a:prstGeom>
              <a:noFill/>
            </p:spPr>
            <p:txBody>
              <a:bodyPr wrap="square">
                <a:spAutoFit/>
              </a:bodyPr>
              <a:lstStyle/>
              <a:p>
                <a:r>
                  <a:rPr 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Graph</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&amp;</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Network</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Analysis</a:t>
                </a:r>
                <a:endParaRPr lang="en-GB" b="1" i="1" dirty="0">
                  <a:latin typeface="Arial" panose="020B0604020202020204" pitchFamily="34" charset="0"/>
                  <a:ea typeface="微软雅黑" panose="020B0503020204020204" pitchFamily="34" charset="-122"/>
                </a:endParaRPr>
              </a:p>
            </p:txBody>
          </p:sp>
          <p:sp>
            <p:nvSpPr>
              <p:cNvPr id="13" name="TextBox 268">
                <a:extLst>
                  <a:ext uri="{FF2B5EF4-FFF2-40B4-BE49-F238E27FC236}">
                    <a16:creationId xmlns:a16="http://schemas.microsoft.com/office/drawing/2014/main" id="{AEC68CED-7FC6-1615-AA1E-2080BF850ABC}"/>
                  </a:ext>
                </a:extLst>
              </p:cNvPr>
              <p:cNvSpPr txBox="1"/>
              <p:nvPr/>
            </p:nvSpPr>
            <p:spPr>
              <a:xfrm>
                <a:off x="8094691" y="2038021"/>
                <a:ext cx="2572123" cy="461665"/>
              </a:xfrm>
              <a:prstGeom prst="rect">
                <a:avLst/>
              </a:prstGeom>
              <a:noFill/>
            </p:spPr>
            <p:txBody>
              <a:bodyPr wrap="square">
                <a:spAutoFit/>
              </a:bodyPr>
              <a:lstStyle/>
              <a:p>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图与网络分析</a:t>
                </a:r>
                <a:endParaRPr kumimoji="0" lang="zh-CN" altLang="en-US" sz="24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20358DB4-F0B9-B147-327C-5FD38869ED6E}"/>
                </a:ext>
              </a:extLst>
            </p:cNvPr>
            <p:cNvSpPr txBox="1"/>
            <p:nvPr/>
          </p:nvSpPr>
          <p:spPr>
            <a:xfrm>
              <a:off x="7300452" y="2084304"/>
              <a:ext cx="956350" cy="707886"/>
            </a:xfrm>
            <a:prstGeom prst="rect">
              <a:avLst/>
            </a:prstGeom>
            <a:noFill/>
          </p:spPr>
          <p:txBody>
            <a:bodyPr wrap="square">
              <a:spAutoFit/>
            </a:bodyPr>
            <a:lstStyle/>
            <a:p>
              <a:r>
                <a:rPr lang="en-US"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1</a:t>
              </a:r>
              <a:r>
                <a:rPr lang="en-GB"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.0</a:t>
              </a:r>
              <a:endParaRPr lang="zh-CN" altLang="en-US" sz="4000"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endParaRPr>
            </a:p>
          </p:txBody>
        </p:sp>
        <p:cxnSp>
          <p:nvCxnSpPr>
            <p:cNvPr id="6" name="直接连接符 29">
              <a:extLst>
                <a:ext uri="{FF2B5EF4-FFF2-40B4-BE49-F238E27FC236}">
                  <a16:creationId xmlns:a16="http://schemas.microsoft.com/office/drawing/2014/main" id="{4B4D758B-966D-4290-3D45-ACC754B6FB0E}"/>
                </a:ext>
              </a:extLst>
            </p:cNvPr>
            <p:cNvCxnSpPr>
              <a:cxnSpLocks/>
            </p:cNvCxnSpPr>
            <p:nvPr/>
          </p:nvCxnSpPr>
          <p:spPr>
            <a:xfrm>
              <a:off x="7408442" y="2048744"/>
              <a:ext cx="3264638" cy="0"/>
            </a:xfrm>
            <a:prstGeom prst="line">
              <a:avLst/>
            </a:prstGeom>
            <a:ln w="28575">
              <a:solidFill>
                <a:srgbClr val="182E7A"/>
              </a:solidFill>
            </a:ln>
          </p:spPr>
          <p:style>
            <a:lnRef idx="2">
              <a:schemeClr val="accent1"/>
            </a:lnRef>
            <a:fillRef idx="0">
              <a:schemeClr val="accent1"/>
            </a:fillRef>
            <a:effectRef idx="1">
              <a:schemeClr val="accent1"/>
            </a:effectRef>
            <a:fontRef idx="minor">
              <a:schemeClr val="tx1"/>
            </a:fontRef>
          </p:style>
        </p:cxnSp>
        <p:cxnSp>
          <p:nvCxnSpPr>
            <p:cNvPr id="7" name="直接连接符 247">
              <a:extLst>
                <a:ext uri="{FF2B5EF4-FFF2-40B4-BE49-F238E27FC236}">
                  <a16:creationId xmlns:a16="http://schemas.microsoft.com/office/drawing/2014/main" id="{1523A227-6249-A6C0-0873-E6CD1DC51769}"/>
                </a:ext>
              </a:extLst>
            </p:cNvPr>
            <p:cNvCxnSpPr>
              <a:cxnSpLocks/>
            </p:cNvCxnSpPr>
            <p:nvPr/>
          </p:nvCxnSpPr>
          <p:spPr>
            <a:xfrm>
              <a:off x="7408442" y="2792190"/>
              <a:ext cx="3264638" cy="0"/>
            </a:xfrm>
            <a:prstGeom prst="line">
              <a:avLst/>
            </a:prstGeom>
            <a:ln>
              <a:solidFill>
                <a:srgbClr val="182E7A">
                  <a:alpha val="10000"/>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93073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25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F4987-8F84-6934-0B27-48206E400F64}"/>
            </a:ext>
          </a:extLst>
        </p:cNvPr>
        <p:cNvGrpSpPr/>
        <p:nvPr/>
      </p:nvGrpSpPr>
      <p:grpSpPr>
        <a:xfrm>
          <a:off x="0" y="0"/>
          <a:ext cx="0" cy="0"/>
          <a:chOff x="0" y="0"/>
          <a:chExt cx="0" cy="0"/>
        </a:xfrm>
      </p:grpSpPr>
      <p:sp>
        <p:nvSpPr>
          <p:cNvPr id="45" name="标题 44">
            <a:extLst>
              <a:ext uri="{FF2B5EF4-FFF2-40B4-BE49-F238E27FC236}">
                <a16:creationId xmlns:a16="http://schemas.microsoft.com/office/drawing/2014/main" id="{A9A0D8B0-0289-407B-2E81-32E70F64DDC6}"/>
              </a:ext>
            </a:extLst>
          </p:cNvPr>
          <p:cNvSpPr>
            <a:spLocks noGrp="1"/>
          </p:cNvSpPr>
          <p:nvPr>
            <p:ph type="ctrTitle"/>
          </p:nvPr>
        </p:nvSpPr>
        <p:spPr>
          <a:xfrm>
            <a:off x="1524000" y="2433542"/>
            <a:ext cx="9144000" cy="670561"/>
          </a:xfrm>
        </p:spPr>
        <p:txBody>
          <a:bodyPr>
            <a:normAutofit/>
          </a:bodyPr>
          <a:lstStyle/>
          <a:p>
            <a:r>
              <a:rPr lang="en-GB" altLang="zh-CN" sz="4000" b="1" dirty="0">
                <a:latin typeface="Arial" panose="020B0604020202020204" pitchFamily="34" charset="0"/>
                <a:ea typeface="微软雅黑" panose="020B0503020204020204" pitchFamily="34" charset="-122"/>
              </a:rPr>
              <a:t>Thanks!</a:t>
            </a:r>
            <a:endParaRPr lang="zh-CN" altLang="en-US" sz="4000" dirty="0">
              <a:latin typeface="Arial" panose="020B0604020202020204" pitchFamily="34" charset="0"/>
              <a:ea typeface="微软雅黑" panose="020B0503020204020204" pitchFamily="34" charset="-122"/>
            </a:endParaRPr>
          </a:p>
        </p:txBody>
      </p:sp>
      <p:sp>
        <p:nvSpPr>
          <p:cNvPr id="35" name="矩形 34">
            <a:extLst>
              <a:ext uri="{FF2B5EF4-FFF2-40B4-BE49-F238E27FC236}">
                <a16:creationId xmlns:a16="http://schemas.microsoft.com/office/drawing/2014/main" id="{F573D7B6-6B5D-BB1A-DB05-2A6055F8C620}"/>
              </a:ext>
            </a:extLst>
          </p:cNvPr>
          <p:cNvSpPr/>
          <p:nvPr/>
        </p:nvSpPr>
        <p:spPr>
          <a:xfrm>
            <a:off x="0" y="1032522"/>
            <a:ext cx="12192000" cy="45719"/>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0F902C1A-DE32-EB15-360F-F1F432B73B26}"/>
              </a:ext>
            </a:extLst>
          </p:cNvPr>
          <p:cNvGrpSpPr/>
          <p:nvPr/>
        </p:nvGrpSpPr>
        <p:grpSpPr>
          <a:xfrm>
            <a:off x="461888" y="333270"/>
            <a:ext cx="1323703" cy="1323703"/>
            <a:chOff x="5434148" y="2937969"/>
            <a:chExt cx="1323703" cy="1323703"/>
          </a:xfrm>
        </p:grpSpPr>
        <p:sp>
          <p:nvSpPr>
            <p:cNvPr id="12" name="椭圆 11">
              <a:extLst>
                <a:ext uri="{FF2B5EF4-FFF2-40B4-BE49-F238E27FC236}">
                  <a16:creationId xmlns:a16="http://schemas.microsoft.com/office/drawing/2014/main" id="{905615B1-0633-6190-70A6-924CCA9FBA72}"/>
                </a:ext>
              </a:extLst>
            </p:cNvPr>
            <p:cNvSpPr/>
            <p:nvPr/>
          </p:nvSpPr>
          <p:spPr>
            <a:xfrm>
              <a:off x="5434148" y="2937969"/>
              <a:ext cx="1323703" cy="1323703"/>
            </a:xfrm>
            <a:prstGeom prst="ellipse">
              <a:avLst/>
            </a:prstGeom>
            <a:solidFill>
              <a:srgbClr val="182E7A"/>
            </a:solidFill>
            <a:ln>
              <a:solidFill>
                <a:srgbClr val="182E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2" descr="华东师范大学- 维基百科，自由的百科全书">
              <a:extLst>
                <a:ext uri="{FF2B5EF4-FFF2-40B4-BE49-F238E27FC236}">
                  <a16:creationId xmlns:a16="http://schemas.microsoft.com/office/drawing/2014/main" id="{9A8D5F22-6091-05C1-3023-FCC3602F2A4D}"/>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471547" y="2975368"/>
              <a:ext cx="1248905" cy="124890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25" name="图片 24" descr="文本&#10;&#10;AI 生成的内容可能不正确。">
            <a:extLst>
              <a:ext uri="{FF2B5EF4-FFF2-40B4-BE49-F238E27FC236}">
                <a16:creationId xmlns:a16="http://schemas.microsoft.com/office/drawing/2014/main" id="{3E3CC808-B178-0EC0-4CB2-BF9339D1904B}"/>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10227077" y="6256337"/>
            <a:ext cx="1909043" cy="601663"/>
          </a:xfrm>
          <a:prstGeom prst="rect">
            <a:avLst/>
          </a:prstGeom>
        </p:spPr>
      </p:pic>
      <p:sp>
        <p:nvSpPr>
          <p:cNvPr id="33" name="任意多边形: 形状 32">
            <a:extLst>
              <a:ext uri="{FF2B5EF4-FFF2-40B4-BE49-F238E27FC236}">
                <a16:creationId xmlns:a16="http://schemas.microsoft.com/office/drawing/2014/main" id="{52C67B98-DACA-490F-3ED3-22C25CC138F1}"/>
              </a:ext>
            </a:extLst>
          </p:cNvPr>
          <p:cNvSpPr/>
          <p:nvPr/>
        </p:nvSpPr>
        <p:spPr>
          <a:xfrm>
            <a:off x="0" y="30480"/>
            <a:ext cx="12192000" cy="964642"/>
          </a:xfrm>
          <a:custGeom>
            <a:avLst/>
            <a:gdLst>
              <a:gd name="connsiteX0" fmla="*/ 0 w 12192000"/>
              <a:gd name="connsiteY0" fmla="*/ 0 h 964642"/>
              <a:gd name="connsiteX1" fmla="*/ 12192000 w 12192000"/>
              <a:gd name="connsiteY1" fmla="*/ 0 h 964642"/>
              <a:gd name="connsiteX2" fmla="*/ 12192000 w 12192000"/>
              <a:gd name="connsiteY2" fmla="*/ 964642 h 964642"/>
              <a:gd name="connsiteX3" fmla="*/ 1781908 w 12192000"/>
              <a:gd name="connsiteY3" fmla="*/ 964642 h 964642"/>
              <a:gd name="connsiteX4" fmla="*/ 1120056 w 12192000"/>
              <a:gd name="connsiteY4" fmla="*/ 302790 h 964642"/>
              <a:gd name="connsiteX5" fmla="*/ 458204 w 12192000"/>
              <a:gd name="connsiteY5" fmla="*/ 964642 h 964642"/>
              <a:gd name="connsiteX6" fmla="*/ 0 w 12192000"/>
              <a:gd name="connsiteY6" fmla="*/ 964642 h 96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964642">
                <a:moveTo>
                  <a:pt x="0" y="0"/>
                </a:moveTo>
                <a:lnTo>
                  <a:pt x="12192000" y="0"/>
                </a:lnTo>
                <a:lnTo>
                  <a:pt x="12192000" y="964642"/>
                </a:lnTo>
                <a:lnTo>
                  <a:pt x="1781908" y="964642"/>
                </a:lnTo>
                <a:cubicBezTo>
                  <a:pt x="1781908" y="599111"/>
                  <a:pt x="1485587" y="302790"/>
                  <a:pt x="1120056" y="302790"/>
                </a:cubicBezTo>
                <a:cubicBezTo>
                  <a:pt x="754525" y="302790"/>
                  <a:pt x="458204" y="599111"/>
                  <a:pt x="458204" y="964642"/>
                </a:cubicBezTo>
                <a:lnTo>
                  <a:pt x="0" y="964642"/>
                </a:lnTo>
                <a:close/>
              </a:path>
            </a:pathLst>
          </a:cu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矩形 33">
            <a:extLst>
              <a:ext uri="{FF2B5EF4-FFF2-40B4-BE49-F238E27FC236}">
                <a16:creationId xmlns:a16="http://schemas.microsoft.com/office/drawing/2014/main" id="{1DEBE3E4-6B8C-A343-1205-27D7C6D86B7A}"/>
              </a:ext>
            </a:extLst>
          </p:cNvPr>
          <p:cNvSpPr/>
          <p:nvPr/>
        </p:nvSpPr>
        <p:spPr>
          <a:xfrm>
            <a:off x="0" y="6356821"/>
            <a:ext cx="10227077" cy="482321"/>
          </a:xfrm>
          <a:prstGeom prst="rect">
            <a:avLst/>
          </a:prstGeom>
          <a:gradFill>
            <a:gsLst>
              <a:gs pos="0">
                <a:srgbClr val="182E7A">
                  <a:alpha val="0"/>
                </a:srgbClr>
              </a:gs>
              <a:gs pos="100000">
                <a:srgbClr val="182E7A"/>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34D60DCA-E6B6-3898-A92E-034631D50DFE}"/>
              </a:ext>
            </a:extLst>
          </p:cNvPr>
          <p:cNvSpPr/>
          <p:nvPr/>
        </p:nvSpPr>
        <p:spPr>
          <a:xfrm>
            <a:off x="0" y="6268677"/>
            <a:ext cx="10227077" cy="45719"/>
          </a:xfrm>
          <a:prstGeom prst="rect">
            <a:avLst/>
          </a:prstGeom>
          <a:gradFill>
            <a:gsLst>
              <a:gs pos="0">
                <a:srgbClr val="182E7A">
                  <a:alpha val="0"/>
                </a:srgbClr>
              </a:gs>
              <a:gs pos="100000">
                <a:srgbClr val="182E7A"/>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661CE134-EDC5-D80D-F653-8C4079BA2497}"/>
              </a:ext>
            </a:extLst>
          </p:cNvPr>
          <p:cNvSpPr txBox="1"/>
          <p:nvPr/>
        </p:nvSpPr>
        <p:spPr>
          <a:xfrm>
            <a:off x="1123739" y="5605411"/>
            <a:ext cx="2310341" cy="369332"/>
          </a:xfrm>
          <a:prstGeom prst="rect">
            <a:avLst/>
          </a:prstGeom>
          <a:noFill/>
        </p:spPr>
        <p:txBody>
          <a:bodyPr wrap="square">
            <a:spAutoFit/>
          </a:bodyPr>
          <a:lstStyle/>
          <a:p>
            <a:pPr algn="l">
              <a:buNone/>
            </a:pPr>
            <a:r>
              <a:rPr lang="zh-CN" altLang="en-US" sz="1800" b="1" dirty="0">
                <a:solidFill>
                  <a:srgbClr val="023A75"/>
                </a:solidFill>
                <a:latin typeface="Arial" panose="020B0604020202020204" pitchFamily="34" charset="0"/>
                <a:cs typeface="Arial" panose="020B0604020202020204" pitchFamily="34" charset="0"/>
              </a:rPr>
              <a:t>主讲人：刘贇喆 博士</a:t>
            </a:r>
            <a:endParaRPr lang="en-GB" altLang="zh-CN" sz="1800" b="1" dirty="0">
              <a:solidFill>
                <a:srgbClr val="023A75"/>
              </a:solidFill>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6E8EC574-859C-8DDD-453D-32F0580A40BD}"/>
              </a:ext>
            </a:extLst>
          </p:cNvPr>
          <p:cNvSpPr txBox="1"/>
          <p:nvPr/>
        </p:nvSpPr>
        <p:spPr>
          <a:xfrm>
            <a:off x="4241800" y="5605411"/>
            <a:ext cx="3708400" cy="369332"/>
          </a:xfrm>
          <a:prstGeom prst="rect">
            <a:avLst/>
          </a:prstGeom>
          <a:noFill/>
        </p:spPr>
        <p:txBody>
          <a:bodyPr wrap="square">
            <a:spAutoFit/>
          </a:bodyPr>
          <a:lstStyle/>
          <a:p>
            <a:r>
              <a:rPr lang="zh-CN" altLang="en-US" sz="1800" b="1" dirty="0">
                <a:solidFill>
                  <a:srgbClr val="023A75"/>
                </a:solidFill>
                <a:latin typeface="Arial" panose="020B0604020202020204" pitchFamily="34" charset="0"/>
                <a:cs typeface="Arial" panose="020B0604020202020204" pitchFamily="34" charset="0"/>
              </a:rPr>
              <a:t>单位：华东师范大学 社会发展学院</a:t>
            </a:r>
            <a:endParaRPr lang="zh-CN" altLang="en-US" dirty="0"/>
          </a:p>
        </p:txBody>
      </p:sp>
      <p:sp>
        <p:nvSpPr>
          <p:cNvPr id="54" name="文本框 53">
            <a:extLst>
              <a:ext uri="{FF2B5EF4-FFF2-40B4-BE49-F238E27FC236}">
                <a16:creationId xmlns:a16="http://schemas.microsoft.com/office/drawing/2014/main" id="{C0B4DDE0-E779-B5E0-7EC7-8B06CD7642F6}"/>
              </a:ext>
            </a:extLst>
          </p:cNvPr>
          <p:cNvSpPr txBox="1"/>
          <p:nvPr/>
        </p:nvSpPr>
        <p:spPr>
          <a:xfrm>
            <a:off x="8819917" y="5605411"/>
            <a:ext cx="2814320" cy="369332"/>
          </a:xfrm>
          <a:prstGeom prst="rect">
            <a:avLst/>
          </a:prstGeom>
          <a:noFill/>
        </p:spPr>
        <p:txBody>
          <a:bodyPr wrap="square">
            <a:spAutoFit/>
          </a:bodyPr>
          <a:lstStyle/>
          <a:p>
            <a:pPr algn="l">
              <a:buNone/>
            </a:pPr>
            <a:r>
              <a:rPr lang="zh-CN" altLang="en-US" sz="1800" b="1" dirty="0">
                <a:solidFill>
                  <a:srgbClr val="023A75"/>
                </a:solidFill>
                <a:latin typeface="Arial" panose="020B0604020202020204" pitchFamily="34" charset="0"/>
                <a:cs typeface="Arial" panose="020B0604020202020204" pitchFamily="34" charset="0"/>
              </a:rPr>
              <a:t>职务：人口学 副教授</a:t>
            </a:r>
            <a:endParaRPr lang="en-GB" altLang="zh-CN" sz="1800" b="1" dirty="0">
              <a:solidFill>
                <a:srgbClr val="023A75"/>
              </a:solidFill>
              <a:latin typeface="Arial" panose="020B0604020202020204" pitchFamily="34" charset="0"/>
              <a:cs typeface="Arial" panose="020B0604020202020204" pitchFamily="34" charset="0"/>
            </a:endParaRPr>
          </a:p>
        </p:txBody>
      </p:sp>
      <p:sp>
        <p:nvSpPr>
          <p:cNvPr id="3" name="矩形 259">
            <a:extLst>
              <a:ext uri="{FF2B5EF4-FFF2-40B4-BE49-F238E27FC236}">
                <a16:creationId xmlns:a16="http://schemas.microsoft.com/office/drawing/2014/main" id="{3026DED2-7E42-CFBF-7120-7054ABA8F1E6}"/>
              </a:ext>
            </a:extLst>
          </p:cNvPr>
          <p:cNvSpPr>
            <a:spLocks noGrp="1" noChangeArrowheads="1"/>
          </p:cNvSpPr>
          <p:nvPr>
            <p:ph type="subTitle" idx="1"/>
          </p:nvPr>
        </p:nvSpPr>
        <p:spPr bwMode="auto">
          <a:xfrm>
            <a:off x="2660374" y="4202407"/>
            <a:ext cx="6871252" cy="3046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2200" b="1" dirty="0">
                <a:solidFill>
                  <a:srgbClr val="023A75"/>
                </a:solidFill>
                <a:latin typeface="Arial" panose="020B0604020202020204" pitchFamily="34" charset="0"/>
                <a:cs typeface="Arial" panose="020B0604020202020204" pitchFamily="34" charset="0"/>
              </a:rPr>
              <a:t>第九周：教程 第六章 专题研究</a:t>
            </a:r>
            <a:r>
              <a:rPr lang="en-US" altLang="zh-CN" sz="2200" b="1" dirty="0">
                <a:solidFill>
                  <a:srgbClr val="023A75"/>
                </a:solidFill>
                <a:latin typeface="Arial" panose="020B0604020202020204" pitchFamily="34" charset="0"/>
                <a:cs typeface="Arial" panose="020B0604020202020204" pitchFamily="34" charset="0"/>
              </a:rPr>
              <a:t>1</a:t>
            </a:r>
            <a:r>
              <a:rPr lang="zh-CN" altLang="en-US" sz="2200" b="1" dirty="0">
                <a:solidFill>
                  <a:srgbClr val="023A75"/>
                </a:solidFill>
                <a:latin typeface="Arial" panose="020B0604020202020204" pitchFamily="34" charset="0"/>
                <a:cs typeface="Arial" panose="020B0604020202020204" pitchFamily="34" charset="0"/>
              </a:rPr>
              <a:t> 重点解析 </a:t>
            </a:r>
            <a:endParaRPr lang="en-GB" altLang="zh-CN" sz="2200" b="1" dirty="0">
              <a:solidFill>
                <a:srgbClr val="023A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533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BAD0F-4F07-2D2A-A8B7-7FDDC7B3BBC4}"/>
            </a:ext>
          </a:extLst>
        </p:cNvPr>
        <p:cNvGrpSpPr/>
        <p:nvPr/>
      </p:nvGrpSpPr>
      <p:grpSpPr>
        <a:xfrm>
          <a:off x="0" y="0"/>
          <a:ext cx="0" cy="0"/>
          <a:chOff x="0" y="0"/>
          <a:chExt cx="0" cy="0"/>
        </a:xfrm>
      </p:grpSpPr>
      <p:grpSp>
        <p:nvGrpSpPr>
          <p:cNvPr id="33" name="组合 32">
            <a:extLst>
              <a:ext uri="{FF2B5EF4-FFF2-40B4-BE49-F238E27FC236}">
                <a16:creationId xmlns:a16="http://schemas.microsoft.com/office/drawing/2014/main" id="{3D1037EB-4767-47D9-A9AF-289604DF65F4}"/>
              </a:ext>
            </a:extLst>
          </p:cNvPr>
          <p:cNvGrpSpPr/>
          <p:nvPr/>
        </p:nvGrpSpPr>
        <p:grpSpPr>
          <a:xfrm>
            <a:off x="4413932" y="3057277"/>
            <a:ext cx="3671731" cy="743446"/>
            <a:chOff x="7308943" y="2048744"/>
            <a:chExt cx="3671731" cy="743446"/>
          </a:xfrm>
        </p:grpSpPr>
        <p:sp>
          <p:nvSpPr>
            <p:cNvPr id="258" name="Freeform 78">
              <a:extLst>
                <a:ext uri="{FF2B5EF4-FFF2-40B4-BE49-F238E27FC236}">
                  <a16:creationId xmlns:a16="http://schemas.microsoft.com/office/drawing/2014/main" id="{905ED955-BB9C-7F4B-1E25-EC749C772CE3}"/>
                </a:ext>
              </a:extLst>
            </p:cNvPr>
            <p:cNvSpPr>
              <a:spLocks noEditPoints="1"/>
            </p:cNvSpPr>
            <p:nvPr/>
          </p:nvSpPr>
          <p:spPr bwMode="auto">
            <a:xfrm>
              <a:off x="7616537" y="2280404"/>
              <a:ext cx="216085" cy="315687"/>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54" name="Group 269">
              <a:extLst>
                <a:ext uri="{FF2B5EF4-FFF2-40B4-BE49-F238E27FC236}">
                  <a16:creationId xmlns:a16="http://schemas.microsoft.com/office/drawing/2014/main" id="{8D5AE1AA-57D5-4F4C-B5DC-FDB26668312A}"/>
                </a:ext>
              </a:extLst>
            </p:cNvPr>
            <p:cNvGrpSpPr/>
            <p:nvPr/>
          </p:nvGrpSpPr>
          <p:grpSpPr>
            <a:xfrm>
              <a:off x="8208947" y="2100409"/>
              <a:ext cx="2771727" cy="675677"/>
              <a:chOff x="8094691" y="2038021"/>
              <a:chExt cx="2771727" cy="675677"/>
            </a:xfrm>
          </p:grpSpPr>
          <p:sp>
            <p:nvSpPr>
              <p:cNvPr id="255" name="TextBox 6">
                <a:extLst>
                  <a:ext uri="{FF2B5EF4-FFF2-40B4-BE49-F238E27FC236}">
                    <a16:creationId xmlns:a16="http://schemas.microsoft.com/office/drawing/2014/main" id="{AD1F0C49-AC2D-0573-DDB7-8A4910F8600A}"/>
                  </a:ext>
                </a:extLst>
              </p:cNvPr>
              <p:cNvSpPr txBox="1"/>
              <p:nvPr/>
            </p:nvSpPr>
            <p:spPr>
              <a:xfrm>
                <a:off x="8094691" y="2436699"/>
                <a:ext cx="2563632" cy="276999"/>
              </a:xfrm>
              <a:prstGeom prst="rect">
                <a:avLst/>
              </a:prstGeom>
              <a:noFill/>
            </p:spPr>
            <p:txBody>
              <a:bodyPr wrap="square">
                <a:spAutoFit/>
              </a:bodyPr>
              <a:lstStyle/>
              <a:p>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Graph</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&amp;</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Network</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Analysis</a:t>
                </a:r>
                <a:endParaRPr lang="en-GB" altLang="zh-CN" sz="1200" b="1" i="1" dirty="0">
                  <a:latin typeface="Arial" panose="020B0604020202020204" pitchFamily="34" charset="0"/>
                  <a:ea typeface="微软雅黑" panose="020B0503020204020204" pitchFamily="34" charset="-122"/>
                </a:endParaRPr>
              </a:p>
            </p:txBody>
          </p:sp>
          <p:sp>
            <p:nvSpPr>
              <p:cNvPr id="256" name="TextBox 268">
                <a:extLst>
                  <a:ext uri="{FF2B5EF4-FFF2-40B4-BE49-F238E27FC236}">
                    <a16:creationId xmlns:a16="http://schemas.microsoft.com/office/drawing/2014/main" id="{3F1CAE64-B645-C94A-7F67-6DD028E85CFE}"/>
                  </a:ext>
                </a:extLst>
              </p:cNvPr>
              <p:cNvSpPr txBox="1"/>
              <p:nvPr/>
            </p:nvSpPr>
            <p:spPr>
              <a:xfrm>
                <a:off x="8094691" y="2038021"/>
                <a:ext cx="2771727" cy="461665"/>
              </a:xfrm>
              <a:prstGeom prst="rect">
                <a:avLst/>
              </a:prstGeom>
              <a:noFill/>
            </p:spPr>
            <p:txBody>
              <a:bodyPr wrap="square">
                <a:spAutoFit/>
              </a:bodyPr>
              <a:lstStyle/>
              <a:p>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图与网络分析</a:t>
                </a:r>
              </a:p>
            </p:txBody>
          </p:sp>
        </p:grpSp>
        <p:sp>
          <p:nvSpPr>
            <p:cNvPr id="11" name="文本框 10">
              <a:extLst>
                <a:ext uri="{FF2B5EF4-FFF2-40B4-BE49-F238E27FC236}">
                  <a16:creationId xmlns:a16="http://schemas.microsoft.com/office/drawing/2014/main" id="{69696CEC-E85C-C1B8-951D-BE8870F9AB9E}"/>
                </a:ext>
              </a:extLst>
            </p:cNvPr>
            <p:cNvSpPr txBox="1"/>
            <p:nvPr/>
          </p:nvSpPr>
          <p:spPr>
            <a:xfrm>
              <a:off x="7308943" y="2084304"/>
              <a:ext cx="900004" cy="707886"/>
            </a:xfrm>
            <a:prstGeom prst="rect">
              <a:avLst/>
            </a:prstGeom>
            <a:noFill/>
          </p:spPr>
          <p:txBody>
            <a:bodyPr wrap="square">
              <a:spAutoFit/>
            </a:bodyPr>
            <a:lstStyle/>
            <a:p>
              <a:r>
                <a:rPr lang="en-US"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1.0</a:t>
              </a:r>
              <a:endParaRPr lang="zh-CN" altLang="en-US" sz="4000"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endParaRPr>
            </a:p>
          </p:txBody>
        </p:sp>
        <p:cxnSp>
          <p:nvCxnSpPr>
            <p:cNvPr id="30" name="直接连接符 29">
              <a:extLst>
                <a:ext uri="{FF2B5EF4-FFF2-40B4-BE49-F238E27FC236}">
                  <a16:creationId xmlns:a16="http://schemas.microsoft.com/office/drawing/2014/main" id="{7C916324-48ED-D78D-5E6D-51DFE50B5B46}"/>
                </a:ext>
              </a:extLst>
            </p:cNvPr>
            <p:cNvCxnSpPr>
              <a:cxnSpLocks/>
            </p:cNvCxnSpPr>
            <p:nvPr/>
          </p:nvCxnSpPr>
          <p:spPr>
            <a:xfrm>
              <a:off x="7408442" y="2048744"/>
              <a:ext cx="3264638" cy="0"/>
            </a:xfrm>
            <a:prstGeom prst="line">
              <a:avLst/>
            </a:prstGeom>
            <a:ln w="28575">
              <a:solidFill>
                <a:srgbClr val="182E7A"/>
              </a:solidFill>
            </a:ln>
          </p:spPr>
          <p:style>
            <a:lnRef idx="2">
              <a:schemeClr val="accent1"/>
            </a:lnRef>
            <a:fillRef idx="0">
              <a:schemeClr val="accent1"/>
            </a:fillRef>
            <a:effectRef idx="1">
              <a:schemeClr val="accent1"/>
            </a:effectRef>
            <a:fontRef idx="minor">
              <a:schemeClr val="tx1"/>
            </a:fontRef>
          </p:style>
        </p:cxnSp>
        <p:cxnSp>
          <p:nvCxnSpPr>
            <p:cNvPr id="248" name="直接连接符 247">
              <a:extLst>
                <a:ext uri="{FF2B5EF4-FFF2-40B4-BE49-F238E27FC236}">
                  <a16:creationId xmlns:a16="http://schemas.microsoft.com/office/drawing/2014/main" id="{A2EDDBA9-4E14-3134-D46F-ABEF010FB5EB}"/>
                </a:ext>
              </a:extLst>
            </p:cNvPr>
            <p:cNvCxnSpPr>
              <a:cxnSpLocks/>
            </p:cNvCxnSpPr>
            <p:nvPr/>
          </p:nvCxnSpPr>
          <p:spPr>
            <a:xfrm>
              <a:off x="7408442" y="2792190"/>
              <a:ext cx="3264638" cy="0"/>
            </a:xfrm>
            <a:prstGeom prst="line">
              <a:avLst/>
            </a:prstGeom>
            <a:ln>
              <a:solidFill>
                <a:srgbClr val="182E7A">
                  <a:alpha val="10000"/>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23030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4B791-4413-B82A-6BE8-81AC6948A27E}"/>
            </a:ext>
          </a:extLst>
        </p:cNvPr>
        <p:cNvGrpSpPr/>
        <p:nvPr/>
      </p:nvGrpSpPr>
      <p:grpSpPr>
        <a:xfrm>
          <a:off x="0" y="0"/>
          <a:ext cx="0" cy="0"/>
          <a:chOff x="0" y="0"/>
          <a:chExt cx="0" cy="0"/>
        </a:xfrm>
      </p:grpSpPr>
      <p:sp>
        <p:nvSpPr>
          <p:cNvPr id="4" name="标题 7">
            <a:extLst>
              <a:ext uri="{FF2B5EF4-FFF2-40B4-BE49-F238E27FC236}">
                <a16:creationId xmlns:a16="http://schemas.microsoft.com/office/drawing/2014/main" id="{C7DF00A6-87B2-78F1-3730-D7F2FC69E496}"/>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C6D232D2-7A09-AC93-0D89-5D86A8E0BA39}"/>
              </a:ext>
            </a:extLst>
          </p:cNvPr>
          <p:cNvSpPr txBox="1"/>
          <p:nvPr/>
        </p:nvSpPr>
        <p:spPr>
          <a:xfrm>
            <a:off x="401326" y="1536012"/>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什么是 </a:t>
            </a:r>
            <a:r>
              <a:rPr lang="zh-CN" altLang="en-US" sz="24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网络</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What</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is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Network</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BBBBB473-2145-F8B1-AC18-3A4F1BECEA3F}"/>
              </a:ext>
            </a:extLst>
          </p:cNvPr>
          <p:cNvSpPr txBox="1"/>
          <p:nvPr/>
        </p:nvSpPr>
        <p:spPr>
          <a:xfrm>
            <a:off x="728956" y="2358007"/>
            <a:ext cx="9315376" cy="892552"/>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网络有很多种解释：互联网、物联网、社交网络、交通网络、组织网络、迁移网络等</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1034" name="Picture 10" descr="Download Rich Thinking Emoji - Thinking Face Emoji Png Clipart (#578069) -  PinClipart">
            <a:extLst>
              <a:ext uri="{FF2B5EF4-FFF2-40B4-BE49-F238E27FC236}">
                <a16:creationId xmlns:a16="http://schemas.microsoft.com/office/drawing/2014/main" id="{24B8D988-156E-CE1C-657A-E7B23A188B7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66" b="92296" l="9783" r="89946">
                        <a14:foregroundMark x1="38723" y1="9861" x2="53804" y2="8320"/>
                        <a14:foregroundMark x1="53804" y1="8320" x2="59375" y2="8783"/>
                        <a14:foregroundMark x1="29212" y1="92142" x2="35598" y2="92296"/>
                        <a14:foregroundMark x1="35598" y1="92296" x2="41848" y2="89368"/>
                        <a14:foregroundMark x1="41848" y1="89368" x2="43478" y2="89214"/>
                      </a14:backgroundRemoval>
                    </a14:imgEffect>
                  </a14:imgLayer>
                </a14:imgProps>
              </a:ext>
              <a:ext uri="{28A0092B-C50C-407E-A947-70E740481C1C}">
                <a14:useLocalDpi xmlns:a14="http://schemas.microsoft.com/office/drawing/2010/main" val="0"/>
              </a:ext>
            </a:extLst>
          </a:blip>
          <a:srcRect/>
          <a:stretch>
            <a:fillRect/>
          </a:stretch>
        </p:blipFill>
        <p:spPr bwMode="auto">
          <a:xfrm>
            <a:off x="9669123" y="1295508"/>
            <a:ext cx="1348239" cy="11888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D98C8FC-75A8-2A01-9864-8F94112F48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50" r="15173"/>
          <a:stretch>
            <a:fillRect/>
          </a:stretch>
        </p:blipFill>
        <p:spPr bwMode="auto">
          <a:xfrm>
            <a:off x="401326" y="3549397"/>
            <a:ext cx="2402352" cy="190119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nternet of Things: What is it &amp; how does it Work?">
            <a:extLst>
              <a:ext uri="{FF2B5EF4-FFF2-40B4-BE49-F238E27FC236}">
                <a16:creationId xmlns:a16="http://schemas.microsoft.com/office/drawing/2014/main" id="{8F10BEEF-6C66-26A8-5B4D-96CBD2E87B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3865" y="3608089"/>
            <a:ext cx="2862135" cy="19080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ocial Network Analytics. Social Network Analytics (with a Case… | by  Shreyansh nanawati | Analytics Vidhya | Medium">
            <a:extLst>
              <a:ext uri="{FF2B5EF4-FFF2-40B4-BE49-F238E27FC236}">
                <a16:creationId xmlns:a16="http://schemas.microsoft.com/office/drawing/2014/main" id="{A0D09D05-512B-871B-0070-75EF7A651C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9437" y="3608089"/>
            <a:ext cx="2813549" cy="190809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ew York Vector Road Map Stock Illustrations – 975 New York Vector Road Map  Stock Illustrations, Vectors &amp; Clipart - Dreamstime">
            <a:extLst>
              <a:ext uri="{FF2B5EF4-FFF2-40B4-BE49-F238E27FC236}">
                <a16:creationId xmlns:a16="http://schemas.microsoft.com/office/drawing/2014/main" id="{294CA7CC-20CB-2C0B-B4B6-F6AE43CD41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55965" y="3549397"/>
            <a:ext cx="2321921" cy="1901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48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38"/>
                                        </p:tgtEl>
                                        <p:attrNameLst>
                                          <p:attrName>style.visibility</p:attrName>
                                        </p:attrNameLst>
                                      </p:cBhvr>
                                      <p:to>
                                        <p:strVal val="visible"/>
                                      </p:to>
                                    </p:set>
                                    <p:animEffect transition="in" filter="blinds(horizontal)">
                                      <p:cBhvr>
                                        <p:cTn id="11" dur="500"/>
                                        <p:tgtEl>
                                          <p:spTgt spid="1038"/>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040"/>
                                        </p:tgtEl>
                                        <p:attrNameLst>
                                          <p:attrName>style.visibility</p:attrName>
                                        </p:attrNameLst>
                                      </p:cBhvr>
                                      <p:to>
                                        <p:strVal val="visible"/>
                                      </p:to>
                                    </p:set>
                                    <p:animEffect transition="in" filter="blinds(horizontal)">
                                      <p:cBhvr>
                                        <p:cTn id="15" dur="500"/>
                                        <p:tgtEl>
                                          <p:spTgt spid="1040"/>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042"/>
                                        </p:tgtEl>
                                        <p:attrNameLst>
                                          <p:attrName>style.visibility</p:attrName>
                                        </p:attrNameLst>
                                      </p:cBhvr>
                                      <p:to>
                                        <p:strVal val="visible"/>
                                      </p:to>
                                    </p:set>
                                    <p:animEffect transition="in" filter="blinds(horizontal)">
                                      <p:cBhvr>
                                        <p:cTn id="19" dur="500"/>
                                        <p:tgtEl>
                                          <p:spTgt spid="1042"/>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1044"/>
                                        </p:tgtEl>
                                        <p:attrNameLst>
                                          <p:attrName>style.visibility</p:attrName>
                                        </p:attrNameLst>
                                      </p:cBhvr>
                                      <p:to>
                                        <p:strVal val="visible"/>
                                      </p:to>
                                    </p:set>
                                    <p:animEffect transition="in" filter="blinds(horizontal)">
                                      <p:cBhvr>
                                        <p:cTn id="23" dur="5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9BA42-F300-CDE3-6CA5-600E3AA00214}"/>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44804608-4B56-E71A-67ED-8EFE1B7686E2}"/>
              </a:ext>
            </a:extLst>
          </p:cNvPr>
          <p:cNvSpPr txBox="1"/>
          <p:nvPr/>
        </p:nvSpPr>
        <p:spPr>
          <a:xfrm>
            <a:off x="2755103" y="3607442"/>
            <a:ext cx="6914020" cy="461665"/>
          </a:xfrm>
          <a:prstGeom prst="rect">
            <a:avLst/>
          </a:prstGeom>
          <a:noFill/>
        </p:spPr>
        <p:txBody>
          <a:bodyPr wrap="square">
            <a:spAutoFit/>
          </a:bodyPr>
          <a:lstStyle/>
          <a:p>
            <a:pPr lvl="0" defTabSz="864108">
              <a:defRPr/>
            </a:pPr>
            <a:r>
              <a:rPr lang="zh-CN" altLang="en-US" sz="24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网络不是某一个具体的对象，而是一种</a:t>
            </a:r>
            <a:r>
              <a:rPr lang="zh-CN" altLang="en-US" sz="2400" b="1" dirty="0">
                <a:solidFill>
                  <a:srgbClr val="FF0000"/>
                </a:solidFill>
                <a:highlight>
                  <a:srgbClr val="FFFF00"/>
                </a:highlight>
                <a:latin typeface="Arial" panose="020B0604020202020204" pitchFamily="34" charset="0"/>
                <a:ea typeface="微软雅黑" panose="020B0503020204020204" pitchFamily="34" charset="-122"/>
                <a:cs typeface="Times New Roman" panose="02020603050405020304" pitchFamily="18" charset="0"/>
              </a:rPr>
              <a:t>关系</a:t>
            </a:r>
            <a:r>
              <a:rPr lang="zh-CN" altLang="en-US" sz="24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的视角</a:t>
            </a:r>
            <a:endParaRPr lang="en-US" altLang="zh-CN" sz="24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标题 7">
            <a:extLst>
              <a:ext uri="{FF2B5EF4-FFF2-40B4-BE49-F238E27FC236}">
                <a16:creationId xmlns:a16="http://schemas.microsoft.com/office/drawing/2014/main" id="{9AEFC464-9F1F-CF5B-B196-6E1E898FBE58}"/>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914C239B-7E08-5D74-446D-E8B8C98CAF3A}"/>
              </a:ext>
            </a:extLst>
          </p:cNvPr>
          <p:cNvSpPr txBox="1"/>
          <p:nvPr/>
        </p:nvSpPr>
        <p:spPr>
          <a:xfrm>
            <a:off x="401326" y="1536012"/>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什么是 </a:t>
            </a:r>
            <a:r>
              <a:rPr lang="zh-CN" altLang="en-US" sz="24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网络</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What</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is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Network</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13AA3ED4-F90B-DC34-2AEB-02CB5CDC2A5D}"/>
              </a:ext>
            </a:extLst>
          </p:cNvPr>
          <p:cNvSpPr txBox="1"/>
          <p:nvPr/>
        </p:nvSpPr>
        <p:spPr>
          <a:xfrm>
            <a:off x="728956" y="2358007"/>
            <a:ext cx="9315376" cy="892552"/>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网络有很多种解释：互联网、物联网、社交网络、交通网络、组织网络、迁移网络等</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D099B215-2A44-3842-B8BE-91495ACA93C2}"/>
              </a:ext>
            </a:extLst>
          </p:cNvPr>
          <p:cNvSpPr txBox="1"/>
          <p:nvPr/>
        </p:nvSpPr>
        <p:spPr>
          <a:xfrm>
            <a:off x="728956" y="4531606"/>
            <a:ext cx="8702493" cy="1169551"/>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关注对象之间如何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连接</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互动</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流动</a:t>
            </a:r>
            <a:r>
              <a:rPr lang="zh-CN" altLang="en-US" b="1" dirty="0">
                <a:latin typeface="Arial" panose="020B0604020202020204" pitchFamily="34" charset="0"/>
                <a:ea typeface="微软雅黑" panose="020B0503020204020204" pitchFamily="34" charset="-122"/>
                <a:cs typeface="Times New Roman" panose="02020603050405020304" pitchFamily="18" charset="0"/>
              </a:rPr>
              <a:t>与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相互影响</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从研究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单个的对象</a:t>
            </a:r>
            <a:r>
              <a:rPr lang="zh-CN" altLang="en-US" b="1" dirty="0">
                <a:latin typeface="Arial" panose="020B0604020202020204" pitchFamily="34" charset="0"/>
                <a:ea typeface="微软雅黑" panose="020B0503020204020204" pitchFamily="34" charset="-122"/>
                <a:cs typeface="Times New Roman" panose="02020603050405020304" pitchFamily="18" charset="0"/>
              </a:rPr>
              <a:t> 转向 为研究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对象之间 </a:t>
            </a:r>
            <a:r>
              <a:rPr lang="zh-CN" altLang="en-US" b="1" dirty="0">
                <a:latin typeface="Arial" panose="020B0604020202020204" pitchFamily="34" charset="0"/>
                <a:ea typeface="微软雅黑" panose="020B0503020204020204" pitchFamily="34" charset="-122"/>
                <a:cs typeface="Times New Roman" panose="02020603050405020304" pitchFamily="18" charset="0"/>
              </a:rPr>
              <a:t>的关系结构</a:t>
            </a:r>
          </a:p>
        </p:txBody>
      </p:sp>
      <p:pic>
        <p:nvPicPr>
          <p:cNvPr id="1034" name="Picture 10" descr="Download Rich Thinking Emoji - Thinking Face Emoji Png Clipart (#578069) -  PinClipart">
            <a:extLst>
              <a:ext uri="{FF2B5EF4-FFF2-40B4-BE49-F238E27FC236}">
                <a16:creationId xmlns:a16="http://schemas.microsoft.com/office/drawing/2014/main" id="{2DC1FF1E-D1B4-77AA-8766-B96D63CB6E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66" b="92296" l="9783" r="89946">
                        <a14:foregroundMark x1="38723" y1="9861" x2="53804" y2="8320"/>
                        <a14:foregroundMark x1="53804" y1="8320" x2="59375" y2="8783"/>
                        <a14:foregroundMark x1="29212" y1="92142" x2="35598" y2="92296"/>
                        <a14:foregroundMark x1="35598" y1="92296" x2="41848" y2="89368"/>
                        <a14:foregroundMark x1="41848" y1="89368" x2="43478" y2="89214"/>
                      </a14:backgroundRemoval>
                    </a14:imgEffect>
                  </a14:imgLayer>
                </a14:imgProps>
              </a:ext>
              <a:ext uri="{28A0092B-C50C-407E-A947-70E740481C1C}">
                <a14:useLocalDpi xmlns:a14="http://schemas.microsoft.com/office/drawing/2010/main" val="0"/>
              </a:ext>
            </a:extLst>
          </a:blip>
          <a:srcRect/>
          <a:stretch>
            <a:fillRect/>
          </a:stretch>
        </p:blipFill>
        <p:spPr bwMode="auto">
          <a:xfrm>
            <a:off x="9669123" y="1295508"/>
            <a:ext cx="1348239" cy="1188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593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E5FF7-5972-ED2B-B154-030E2AE4FE3F}"/>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B6CE68D5-39B5-2B0E-3B49-E0A1F601904D}"/>
              </a:ext>
            </a:extLst>
          </p:cNvPr>
          <p:cNvSpPr txBox="1"/>
          <p:nvPr/>
        </p:nvSpPr>
        <p:spPr>
          <a:xfrm>
            <a:off x="728956" y="2799322"/>
            <a:ext cx="8702493" cy="1446550"/>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节点 （</a:t>
            </a:r>
            <a:r>
              <a:rPr lang="en-US" altLang="zh-CN" b="1" dirty="0">
                <a:latin typeface="Arial" panose="020B0604020202020204" pitchFamily="34" charset="0"/>
                <a:ea typeface="微软雅黑" panose="020B0503020204020204" pitchFamily="34" charset="-122"/>
                <a:cs typeface="Times New Roman" panose="02020603050405020304" pitchFamily="18" charset="0"/>
              </a:rPr>
              <a:t>Node</a:t>
            </a:r>
            <a:r>
              <a:rPr lang="zh-CN" altLang="en-US" b="1" dirty="0">
                <a:latin typeface="Arial" panose="020B0604020202020204" pitchFamily="34" charset="0"/>
                <a:ea typeface="微软雅黑" panose="020B0503020204020204" pitchFamily="34" charset="-122"/>
                <a:cs typeface="Times New Roman" panose="02020603050405020304" pitchFamily="18" charset="0"/>
              </a:rPr>
              <a:t>）：网络中的</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基本对象</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连边 （</a:t>
            </a:r>
            <a:r>
              <a:rPr lang="en-US" altLang="zh-CN" b="1" dirty="0">
                <a:latin typeface="Arial" panose="020B0604020202020204" pitchFamily="34" charset="0"/>
                <a:ea typeface="微软雅黑" panose="020B0503020204020204" pitchFamily="34" charset="-122"/>
                <a:cs typeface="Times New Roman" panose="02020603050405020304" pitchFamily="18" charset="0"/>
              </a:rPr>
              <a:t>Edge</a:t>
            </a:r>
            <a:r>
              <a:rPr lang="zh-CN" altLang="en-US" b="1" dirty="0">
                <a:latin typeface="Arial" panose="020B0604020202020204" pitchFamily="34" charset="0"/>
                <a:ea typeface="微软雅黑" panose="020B0503020204020204" pitchFamily="34" charset="-122"/>
                <a:cs typeface="Times New Roman" panose="02020603050405020304" pitchFamily="18" charset="0"/>
              </a:rPr>
              <a:t>）：节点之间的</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关系</a:t>
            </a:r>
            <a:r>
              <a:rPr lang="zh-CN" altLang="en-US" b="1" dirty="0">
                <a:latin typeface="Arial" panose="020B0604020202020204" pitchFamily="34" charset="0"/>
                <a:ea typeface="微软雅黑" panose="020B0503020204020204" pitchFamily="34" charset="-122"/>
                <a:cs typeface="Times New Roman" panose="02020603050405020304" pitchFamily="18" charset="0"/>
              </a:rPr>
              <a:t>或</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连接</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标题 7">
            <a:extLst>
              <a:ext uri="{FF2B5EF4-FFF2-40B4-BE49-F238E27FC236}">
                <a16:creationId xmlns:a16="http://schemas.microsoft.com/office/drawing/2014/main" id="{8E85A9F3-8D1E-56B5-8C65-144E26ABAF9A}"/>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9DC6CC42-AEDB-7231-E799-0446B04AD0F1}"/>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网络的</a:t>
            </a:r>
            <a:r>
              <a:rPr lang="zh-CN" altLang="en-US" sz="24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基本要素</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Basic</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Components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of</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Networks</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2C741886-6BF8-74A7-BCF4-E0EF083A52CE}"/>
              </a:ext>
            </a:extLst>
          </p:cNvPr>
          <p:cNvSpPr txBox="1"/>
          <p:nvPr/>
        </p:nvSpPr>
        <p:spPr>
          <a:xfrm>
            <a:off x="728955" y="5087435"/>
            <a:ext cx="7053009" cy="369332"/>
          </a:xfrm>
          <a:prstGeom prst="rect">
            <a:avLst/>
          </a:prstGeom>
          <a:noFill/>
        </p:spPr>
        <p:txBody>
          <a:bodyPr wrap="square">
            <a:spAutoFit/>
          </a:bodyPr>
          <a:lstStyle/>
          <a:p>
            <a:pPr marL="285750" indent="-285750">
              <a:buFont typeface="Arial" panose="020B0604020202020204" pitchFamily="34" charset="0"/>
              <a:buChar char="•"/>
            </a:pPr>
            <a:r>
              <a:rPr lang="zh-CN" altLang="en-GB" b="1" dirty="0">
                <a:latin typeface="Arial" panose="020B0604020202020204" pitchFamily="34" charset="0"/>
                <a:ea typeface="微软雅黑" panose="020B0503020204020204" pitchFamily="34" charset="-122"/>
                <a:cs typeface="Times New Roman" panose="02020603050405020304" pitchFamily="18" charset="0"/>
              </a:rPr>
              <a:t>图</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Graph</a:t>
            </a:r>
            <a:r>
              <a:rPr lang="zh-CN" altLang="en-US" b="1" dirty="0">
                <a:latin typeface="Arial" panose="020B0604020202020204" pitchFamily="34" charset="0"/>
                <a:ea typeface="微软雅黑" panose="020B0503020204020204" pitchFamily="34" charset="-122"/>
                <a:cs typeface="Times New Roman" panose="02020603050405020304" pitchFamily="18" charset="0"/>
              </a:rPr>
              <a:t>）：由</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节点</a:t>
            </a:r>
            <a:r>
              <a:rPr lang="zh-CN" altLang="en-US" b="1" dirty="0">
                <a:latin typeface="Arial" panose="020B0604020202020204" pitchFamily="34" charset="0"/>
                <a:ea typeface="微软雅黑" panose="020B0503020204020204" pitchFamily="34" charset="-122"/>
                <a:cs typeface="Times New Roman" panose="02020603050405020304" pitchFamily="18" charset="0"/>
              </a:rPr>
              <a:t>与</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连边</a:t>
            </a:r>
            <a:r>
              <a:rPr lang="zh-CN" altLang="en-US" b="1" dirty="0">
                <a:latin typeface="Arial" panose="020B0604020202020204" pitchFamily="34" charset="0"/>
                <a:ea typeface="微软雅黑" panose="020B0503020204020204" pitchFamily="34" charset="-122"/>
                <a:cs typeface="Times New Roman" panose="02020603050405020304" pitchFamily="18" charset="0"/>
              </a:rPr>
              <a:t>构成、描述关系结构的数学模型</a:t>
            </a:r>
          </a:p>
        </p:txBody>
      </p:sp>
      <p:pic>
        <p:nvPicPr>
          <p:cNvPr id="3074" name="Picture 2" descr="Social Network Analysis 101: Ultimate Guide - Visible Network Labs">
            <a:extLst>
              <a:ext uri="{FF2B5EF4-FFF2-40B4-BE49-F238E27FC236}">
                <a16:creationId xmlns:a16="http://schemas.microsoft.com/office/drawing/2014/main" id="{5787656D-F7E9-AB42-CF41-8974C2DA6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660" y="972137"/>
            <a:ext cx="5460014" cy="32737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troduction to Graph Theory">
            <a:extLst>
              <a:ext uri="{FF2B5EF4-FFF2-40B4-BE49-F238E27FC236}">
                <a16:creationId xmlns:a16="http://schemas.microsoft.com/office/drawing/2014/main" id="{028F3344-583B-8551-05F1-00EF3F9F8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6652" y="4729488"/>
            <a:ext cx="946806" cy="1401233"/>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493EA4EA-D1C4-4B6D-1A58-8355CF81345C}"/>
              </a:ext>
            </a:extLst>
          </p:cNvPr>
          <p:cNvSpPr txBox="1"/>
          <p:nvPr/>
        </p:nvSpPr>
        <p:spPr>
          <a:xfrm>
            <a:off x="1812346" y="5646297"/>
            <a:ext cx="5969619" cy="400110"/>
          </a:xfrm>
          <a:prstGeom prst="rect">
            <a:avLst/>
          </a:prstGeom>
          <a:noFill/>
        </p:spPr>
        <p:txBody>
          <a:bodyPr wrap="square">
            <a:spAutoFit/>
          </a:bodyPr>
          <a:lstStyle/>
          <a:p>
            <a:pPr lvl="0" defTabSz="864108">
              <a:defRPr/>
            </a:pPr>
            <a:r>
              <a:rPr lang="zh-CN" altLang="en-US" sz="20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图论提供 </a:t>
            </a:r>
            <a:r>
              <a:rPr lang="zh-CN" altLang="en-US" sz="2000" b="1" dirty="0">
                <a:solidFill>
                  <a:srgbClr val="FF0000"/>
                </a:solidFill>
                <a:highlight>
                  <a:srgbClr val="FFFF00"/>
                </a:highlight>
                <a:latin typeface="Arial" panose="020B0604020202020204" pitchFamily="34" charset="0"/>
                <a:ea typeface="微软雅黑" panose="020B0503020204020204" pitchFamily="34" charset="-122"/>
                <a:cs typeface="Times New Roman" panose="02020603050405020304" pitchFamily="18" charset="0"/>
              </a:rPr>
              <a:t>数学语言</a:t>
            </a:r>
            <a:r>
              <a:rPr lang="zh-CN" altLang="en-US" sz="20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，网络分析服务 </a:t>
            </a:r>
            <a:r>
              <a:rPr lang="zh-CN" altLang="en-US" sz="2000" b="1" dirty="0">
                <a:solidFill>
                  <a:srgbClr val="FF0000"/>
                </a:solidFill>
                <a:highlight>
                  <a:srgbClr val="FFFF00"/>
                </a:highlight>
                <a:latin typeface="Arial" panose="020B0604020202020204" pitchFamily="34" charset="0"/>
                <a:ea typeface="微软雅黑" panose="020B0503020204020204" pitchFamily="34" charset="-122"/>
                <a:cs typeface="Times New Roman" panose="02020603050405020304" pitchFamily="18" charset="0"/>
              </a:rPr>
              <a:t>现实问题</a:t>
            </a:r>
            <a:endParaRPr lang="en-US" altLang="zh-CN" sz="2000" b="1" dirty="0">
              <a:solidFill>
                <a:srgbClr val="FF0000"/>
              </a:solidFill>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p:txBody>
      </p:sp>
      <p:pic>
        <p:nvPicPr>
          <p:cNvPr id="3078" name="Picture 6" descr="Introduction to Graph Theory by Richard J. Trudeau | Goodreads">
            <a:extLst>
              <a:ext uri="{FF2B5EF4-FFF2-40B4-BE49-F238E27FC236}">
                <a16:creationId xmlns:a16="http://schemas.microsoft.com/office/drawing/2014/main" id="{9E12665E-0741-124F-1926-E90E1407F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8400" y="4729488"/>
            <a:ext cx="904021" cy="140123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raph Algorithms [Book]">
            <a:extLst>
              <a:ext uri="{FF2B5EF4-FFF2-40B4-BE49-F238E27FC236}">
                <a16:creationId xmlns:a16="http://schemas.microsoft.com/office/drawing/2014/main" id="{D089C1ED-B44D-E0A8-515A-B2093C80DC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7363" y="4729488"/>
            <a:ext cx="1066929" cy="140123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图论书籍- Top 100件图论书籍- 2026年4月更新- Taobao">
            <a:extLst>
              <a:ext uri="{FF2B5EF4-FFF2-40B4-BE49-F238E27FC236}">
                <a16:creationId xmlns:a16="http://schemas.microsoft.com/office/drawing/2014/main" id="{519C2F0B-766A-9425-A274-42DB3786C1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80405" y="4729488"/>
            <a:ext cx="1401233" cy="140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132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57D34-6F54-87AA-4EB3-F653F6971B5D}"/>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466B91AF-28D7-1A22-5CFF-44C60DE6FB4B}"/>
              </a:ext>
            </a:extLst>
          </p:cNvPr>
          <p:cNvSpPr txBox="1"/>
          <p:nvPr/>
        </p:nvSpPr>
        <p:spPr>
          <a:xfrm>
            <a:off x="728957" y="2140242"/>
            <a:ext cx="6098344" cy="1169551"/>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en-US" altLang="zh-CN" b="1" dirty="0">
                <a:latin typeface="Arial" panose="020B0604020202020204" pitchFamily="34" charset="0"/>
                <a:ea typeface="微软雅黑" panose="020B0503020204020204" pitchFamily="34" charset="-122"/>
                <a:cs typeface="Times New Roman" panose="02020603050405020304" pitchFamily="18" charset="0"/>
              </a:rPr>
              <a:t>18</a:t>
            </a:r>
            <a:r>
              <a:rPr lang="zh-CN" altLang="en-US" b="1" dirty="0">
                <a:latin typeface="Arial" panose="020B0604020202020204" pitchFamily="34" charset="0"/>
                <a:ea typeface="微软雅黑" panose="020B0503020204020204" pitchFamily="34" charset="-122"/>
                <a:cs typeface="Times New Roman" panose="02020603050405020304" pitchFamily="18" charset="0"/>
              </a:rPr>
              <a:t> 世纪 哥尼斯堡 由河流分隔成若干个陆地区域</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通过</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七座</a:t>
            </a:r>
            <a:r>
              <a:rPr lang="zh-CN" altLang="en-US" b="1" dirty="0">
                <a:latin typeface="Arial" panose="020B0604020202020204" pitchFamily="34" charset="0"/>
                <a:ea typeface="微软雅黑" panose="020B0503020204020204" pitchFamily="34" charset="-122"/>
                <a:cs typeface="Times New Roman" panose="02020603050405020304" pitchFamily="18" charset="0"/>
              </a:rPr>
              <a:t>桥连接</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标题 7">
            <a:extLst>
              <a:ext uri="{FF2B5EF4-FFF2-40B4-BE49-F238E27FC236}">
                <a16:creationId xmlns:a16="http://schemas.microsoft.com/office/drawing/2014/main" id="{1226770F-44A3-A9EE-A6E9-F017B1E87D96}"/>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512D250D-8B96-C022-06EA-7732B89DD0B2}"/>
              </a:ext>
            </a:extLst>
          </p:cNvPr>
          <p:cNvSpPr txBox="1"/>
          <p:nvPr/>
        </p:nvSpPr>
        <p:spPr>
          <a:xfrm>
            <a:off x="401326" y="1254658"/>
            <a:ext cx="6587367"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从现实到网络（图）：哥尼斯堡七桥问题</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Abstraction</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from</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Reality</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148DCB14-298D-4519-E00D-607049545850}"/>
              </a:ext>
            </a:extLst>
          </p:cNvPr>
          <p:cNvSpPr txBox="1"/>
          <p:nvPr/>
        </p:nvSpPr>
        <p:spPr>
          <a:xfrm>
            <a:off x="448274" y="3548208"/>
            <a:ext cx="6493471" cy="369332"/>
          </a:xfrm>
          <a:prstGeom prst="rect">
            <a:avLst/>
          </a:prstGeom>
          <a:noFill/>
        </p:spPr>
        <p:txBody>
          <a:bodyPr wrap="square">
            <a:spAutoFit/>
          </a:bodyPr>
          <a:lstStyle/>
          <a:p>
            <a:r>
              <a:rPr lang="zh-CN" altLang="en-US"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能否从某处出发，经过每一座桥</a:t>
            </a:r>
            <a:r>
              <a:rPr lang="zh-CN" altLang="en-US" b="1" dirty="0">
                <a:solidFill>
                  <a:srgbClr val="FF0000"/>
                </a:solidFill>
                <a:highlight>
                  <a:srgbClr val="FFFF00"/>
                </a:highlight>
                <a:latin typeface="Arial" panose="020B0604020202020204" pitchFamily="34" charset="0"/>
                <a:ea typeface="微软雅黑" panose="020B0503020204020204" pitchFamily="34" charset="-122"/>
                <a:cs typeface="Times New Roman" panose="02020603050405020304" pitchFamily="18" charset="0"/>
              </a:rPr>
              <a:t>一次且仅一次</a:t>
            </a:r>
            <a:r>
              <a:rPr lang="zh-CN" altLang="en-US"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，最后达到某处？</a:t>
            </a:r>
          </a:p>
        </p:txBody>
      </p:sp>
      <p:pic>
        <p:nvPicPr>
          <p:cNvPr id="5122" name="Picture 2" descr="Graph theory | Problems &amp; Applications | Britannica">
            <a:extLst>
              <a:ext uri="{FF2B5EF4-FFF2-40B4-BE49-F238E27FC236}">
                <a16:creationId xmlns:a16="http://schemas.microsoft.com/office/drawing/2014/main" id="{09915A56-6C78-D117-6EB1-D9383A2155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7" t="3542" r="1227" b="3750"/>
          <a:stretch>
            <a:fillRect/>
          </a:stretch>
        </p:blipFill>
        <p:spPr bwMode="auto">
          <a:xfrm>
            <a:off x="6988693" y="1257386"/>
            <a:ext cx="4873108" cy="2606410"/>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979F6AE5-0A41-E297-3119-47C6CDE2D134}"/>
              </a:ext>
            </a:extLst>
          </p:cNvPr>
          <p:cNvSpPr txBox="1"/>
          <p:nvPr/>
        </p:nvSpPr>
        <p:spPr>
          <a:xfrm>
            <a:off x="728957" y="3863796"/>
            <a:ext cx="6098344" cy="2277547"/>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莱昂哈德</a:t>
            </a:r>
            <a:r>
              <a:rPr lang="en-US" altLang="zh-CN" b="1" dirty="0">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欧拉</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r>
              <a:rPr lang="en-GB" altLang="zh-CN" b="1" dirty="0">
                <a:latin typeface="Arial" panose="020B0604020202020204" pitchFamily="34" charset="0"/>
                <a:ea typeface="微软雅黑" panose="020B0503020204020204" pitchFamily="34" charset="-122"/>
                <a:cs typeface="Times New Roman" panose="02020603050405020304" pitchFamily="18" charset="0"/>
              </a:rPr>
              <a:t>Leonhard Euler</a:t>
            </a:r>
            <a:r>
              <a:rPr lang="zh-CN" altLang="en-GB"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改变问题的表达方式：</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城市问题</a:t>
            </a:r>
            <a:r>
              <a:rPr lang="zh-CN" altLang="en-US" b="1" dirty="0">
                <a:latin typeface="Arial" panose="020B0604020202020204" pitchFamily="34" charset="0"/>
                <a:ea typeface="微软雅黑" panose="020B0503020204020204" pitchFamily="34" charset="-122"/>
                <a:cs typeface="Times New Roman" panose="02020603050405020304" pitchFamily="18" charset="0"/>
              </a:rPr>
              <a:t> 抽象转化为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图结构问题</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742950" lvl="1" indent="-285750">
              <a:buFont typeface="Wingdings" pitchFamily="2" charset="2"/>
              <a:buChar char="ü"/>
            </a:pPr>
            <a:r>
              <a:rPr lang="zh-CN" altLang="en-US" dirty="0">
                <a:latin typeface="Arial" panose="020B0604020202020204" pitchFamily="34" charset="0"/>
                <a:ea typeface="微软雅黑" panose="020B0503020204020204" pitchFamily="34" charset="-122"/>
                <a:cs typeface="Times New Roman" panose="02020603050405020304" pitchFamily="18" charset="0"/>
              </a:rPr>
              <a:t>陆地区域：节点</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marL="742950" lvl="1" indent="-285750">
              <a:buFont typeface="Wingdings" pitchFamily="2" charset="2"/>
              <a:buChar char="ü"/>
            </a:pPr>
            <a:r>
              <a:rPr lang="zh-CN" altLang="en-US" dirty="0">
                <a:latin typeface="Arial" panose="020B0604020202020204" pitchFamily="34" charset="0"/>
                <a:ea typeface="微软雅黑" panose="020B0503020204020204" pitchFamily="34" charset="-122"/>
                <a:cs typeface="Times New Roman" panose="02020603050405020304" pitchFamily="18" charset="0"/>
              </a:rPr>
              <a:t>桥：连边</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marL="742950" lvl="1" indent="-285750">
              <a:buFont typeface="Wingdings" pitchFamily="2" charset="2"/>
              <a:buChar char="ü"/>
            </a:pPr>
            <a:r>
              <a:rPr lang="zh-CN" altLang="en-US" dirty="0">
                <a:latin typeface="Arial" panose="020B0604020202020204" pitchFamily="34" charset="0"/>
                <a:ea typeface="微软雅黑" panose="020B0503020204020204" pitchFamily="34" charset="-122"/>
                <a:cs typeface="Times New Roman" panose="02020603050405020304" pitchFamily="18" charset="0"/>
              </a:rPr>
              <a:t>过桥路线：路径</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5125" name="Picture 5" descr="Origins of Graphql">
            <a:extLst>
              <a:ext uri="{FF2B5EF4-FFF2-40B4-BE49-F238E27FC236}">
                <a16:creationId xmlns:a16="http://schemas.microsoft.com/office/drawing/2014/main" id="{58DEF858-90F9-C360-7A49-DB0273771F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427"/>
          <a:stretch>
            <a:fillRect/>
          </a:stretch>
        </p:blipFill>
        <p:spPr bwMode="auto">
          <a:xfrm>
            <a:off x="9192986" y="4044222"/>
            <a:ext cx="2869954" cy="2113691"/>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5FB43B5E-F8CD-6211-6061-3801B0F4CE94}"/>
              </a:ext>
            </a:extLst>
          </p:cNvPr>
          <p:cNvSpPr txBox="1"/>
          <p:nvPr/>
        </p:nvSpPr>
        <p:spPr>
          <a:xfrm>
            <a:off x="3326903" y="5765048"/>
            <a:ext cx="6098344" cy="400110"/>
          </a:xfrm>
          <a:prstGeom prst="rect">
            <a:avLst/>
          </a:prstGeom>
          <a:noFill/>
        </p:spPr>
        <p:txBody>
          <a:bodyPr wrap="square">
            <a:spAutoFit/>
          </a:bodyPr>
          <a:lstStyle/>
          <a:p>
            <a:pPr lvl="0" defTabSz="864108">
              <a:defRPr/>
            </a:pPr>
            <a:r>
              <a:rPr lang="zh-CN" altLang="en-US" sz="20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网络分析关注的不是对象本身，而是对象之间的联系</a:t>
            </a:r>
            <a:endParaRPr lang="en-US" altLang="zh-CN" sz="20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E857FE29-94CA-2999-6B3D-52580EAC370B}"/>
              </a:ext>
            </a:extLst>
          </p:cNvPr>
          <p:cNvSpPr txBox="1"/>
          <p:nvPr/>
        </p:nvSpPr>
        <p:spPr>
          <a:xfrm>
            <a:off x="6742852" y="653129"/>
            <a:ext cx="5320088" cy="369332"/>
          </a:xfrm>
          <a:prstGeom prst="rect">
            <a:avLst/>
          </a:prstGeom>
          <a:noFill/>
        </p:spPr>
        <p:txBody>
          <a:bodyPr wrap="square">
            <a:spAutoFit/>
          </a:bodyPr>
          <a:lstStyle/>
          <a:p>
            <a:pPr lvl="0" defTabSz="864108">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结论：</a:t>
            </a:r>
            <a:r>
              <a:rPr lang="zh-CN" altLang="en-US"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不存在这条路径 </a:t>
            </a:r>
            <a:r>
              <a:rPr lang="zh-CN" altLang="en-US" sz="14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sz="1400" b="1" dirty="0">
                <a:latin typeface="Arial" panose="020B0604020202020204" pitchFamily="34" charset="0"/>
                <a:ea typeface="微软雅黑" panose="020B0503020204020204" pitchFamily="34" charset="-122"/>
                <a:cs typeface="Times New Roman" panose="02020603050405020304" pitchFamily="18" charset="0"/>
              </a:rPr>
              <a:t>路径只允许有</a:t>
            </a:r>
            <a:r>
              <a:rPr lang="zh-CN" altLang="en-US" sz="1400" b="1" dirty="0">
                <a:solidFill>
                  <a:srgbClr val="FF0000"/>
                </a:solidFill>
                <a:highlight>
                  <a:srgbClr val="FFFF00"/>
                </a:highlight>
                <a:latin typeface="Arial" panose="020B0604020202020204" pitchFamily="34" charset="0"/>
                <a:ea typeface="微软雅黑" panose="020B0503020204020204" pitchFamily="34" charset="-122"/>
                <a:cs typeface="Times New Roman" panose="02020603050405020304" pitchFamily="18" charset="0"/>
              </a:rPr>
              <a:t>两个奇数度节点</a:t>
            </a:r>
            <a:r>
              <a:rPr lang="zh-CN" altLang="en-US" sz="14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solidFill>
                <a:srgbClr val="FF0000"/>
              </a:solidFill>
              <a:latin typeface="Arial" panose="020B0604020202020204" pitchFamily="34"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9251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blinds(horizontal)">
                                      <p:cBhvr>
                                        <p:cTn id="11" dur="500"/>
                                        <p:tgtEl>
                                          <p:spTgt spid="512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5125"/>
                                        </p:tgtEl>
                                        <p:attrNameLst>
                                          <p:attrName>style.visibility</p:attrName>
                                        </p:attrNameLst>
                                      </p:cBhvr>
                                      <p:to>
                                        <p:strVal val="visible"/>
                                      </p:to>
                                    </p:set>
                                    <p:animEffect transition="in" filter="randombar(horizontal)">
                                      <p:cBhvr>
                                        <p:cTn id="25" dur="500"/>
                                        <p:tgtEl>
                                          <p:spTgt spid="512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linds(horizont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32F03-2760-6BDC-C4F6-98EF6C61C597}"/>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6A5EF003-61D6-59E2-F396-47155D6EEB14}"/>
              </a:ext>
            </a:extLst>
          </p:cNvPr>
          <p:cNvSpPr txBox="1"/>
          <p:nvPr/>
        </p:nvSpPr>
        <p:spPr>
          <a:xfrm>
            <a:off x="728956" y="1962544"/>
            <a:ext cx="5871869" cy="3077766"/>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GB" b="1" dirty="0">
                <a:latin typeface="Arial" panose="020B0604020202020204" pitchFamily="34" charset="0"/>
                <a:ea typeface="微软雅黑" panose="020B0503020204020204" pitchFamily="34" charset="-122"/>
                <a:cs typeface="Times New Roman" panose="02020603050405020304" pitchFamily="18" charset="0"/>
              </a:rPr>
              <a:t>连边</a:t>
            </a:r>
            <a:r>
              <a:rPr lang="zh-CN" altLang="en-US" b="1" dirty="0">
                <a:latin typeface="Arial" panose="020B0604020202020204" pitchFamily="34" charset="0"/>
                <a:ea typeface="微软雅黑" panose="020B0503020204020204" pitchFamily="34" charset="-122"/>
                <a:cs typeface="Times New Roman" panose="02020603050405020304" pitchFamily="18" charset="0"/>
              </a:rPr>
              <a:t>是否具有</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方向</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br>
              <a:rPr lang="en-US" altLang="zh-CN" b="1" dirty="0">
                <a:latin typeface="Arial" panose="020B0604020202020204" pitchFamily="34" charset="0"/>
                <a:ea typeface="微软雅黑" panose="020B0503020204020204" pitchFamily="34" charset="-122"/>
                <a:cs typeface="Times New Roman" panose="02020603050405020304" pitchFamily="18" charset="0"/>
              </a:rPr>
            </a:br>
            <a:br>
              <a:rPr lang="en-US" altLang="zh-CN" b="1" dirty="0">
                <a:latin typeface="Arial" panose="020B0604020202020204" pitchFamily="34" charset="0"/>
                <a:ea typeface="微软雅黑" panose="020B0503020204020204" pitchFamily="34" charset="-122"/>
                <a:cs typeface="Times New Roman" panose="02020603050405020304" pitchFamily="18" charset="0"/>
              </a:rPr>
            </a:br>
            <a:r>
              <a:rPr lang="en-US" altLang="zh-CN" b="1" dirty="0">
                <a:latin typeface="Arial" panose="020B0604020202020204" pitchFamily="34" charset="0"/>
                <a:ea typeface="微软雅黑" panose="020B0503020204020204" pitchFamily="34" charset="-122"/>
                <a:cs typeface="Times New Roman" panose="02020603050405020304" pitchFamily="18" charset="0"/>
              </a:rPr>
              <a:t>	</a:t>
            </a:r>
            <a:r>
              <a:rPr lang="zh-CN" altLang="en-US" b="1" dirty="0">
                <a:latin typeface="Arial" panose="020B0604020202020204" pitchFamily="34" charset="0"/>
                <a:ea typeface="微软雅黑" panose="020B0503020204020204" pitchFamily="34" charset="-122"/>
                <a:cs typeface="Times New Roman" panose="02020603050405020304" pitchFamily="18" charset="0"/>
              </a:rPr>
              <a:t>无向图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Undirected</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&amp;</a:t>
            </a:r>
            <a:r>
              <a:rPr lang="zh-CN" altLang="en-US" b="1" dirty="0">
                <a:latin typeface="Arial" panose="020B0604020202020204" pitchFamily="34" charset="0"/>
                <a:ea typeface="微软雅黑" panose="020B0503020204020204" pitchFamily="34" charset="-122"/>
                <a:cs typeface="Times New Roman" panose="02020603050405020304" pitchFamily="18" charset="0"/>
              </a:rPr>
              <a:t> 有向图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Directed</a:t>
            </a:r>
          </a:p>
          <a:p>
            <a:pPr marL="285750" lvl="0" indent="-285750" defTabSz="864108">
              <a:buFont typeface="Arial" panose="020B0604020202020204" pitchFamily="34" charset="0"/>
              <a:buChar char="•"/>
              <a:defRPr/>
            </a:pP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连边中是否具有</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权重</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br>
              <a:rPr lang="en-US" altLang="zh-CN" b="1" dirty="0">
                <a:latin typeface="Arial" panose="020B0604020202020204" pitchFamily="34" charset="0"/>
                <a:ea typeface="微软雅黑" panose="020B0503020204020204" pitchFamily="34" charset="-122"/>
                <a:cs typeface="Times New Roman" panose="02020603050405020304" pitchFamily="18" charset="0"/>
              </a:rPr>
            </a:br>
            <a:br>
              <a:rPr lang="en-US" altLang="zh-CN" b="1" dirty="0">
                <a:latin typeface="Arial" panose="020B0604020202020204" pitchFamily="34" charset="0"/>
                <a:ea typeface="微软雅黑" panose="020B0503020204020204" pitchFamily="34" charset="-122"/>
                <a:cs typeface="Times New Roman" panose="02020603050405020304" pitchFamily="18" charset="0"/>
              </a:rPr>
            </a:br>
            <a:r>
              <a:rPr lang="en-US" altLang="zh-CN" b="1" dirty="0">
                <a:latin typeface="Arial" panose="020B0604020202020204" pitchFamily="34" charset="0"/>
                <a:ea typeface="微软雅黑" panose="020B0503020204020204" pitchFamily="34" charset="-122"/>
                <a:cs typeface="Times New Roman" panose="02020603050405020304" pitchFamily="18" charset="0"/>
              </a:rPr>
              <a:t>	</a:t>
            </a:r>
            <a:r>
              <a:rPr lang="zh-CN" altLang="en-US" b="1" dirty="0">
                <a:latin typeface="Arial" panose="020B0604020202020204" pitchFamily="34" charset="0"/>
                <a:ea typeface="微软雅黑" panose="020B0503020204020204" pitchFamily="34" charset="-122"/>
                <a:cs typeface="Times New Roman" panose="02020603050405020304" pitchFamily="18" charset="0"/>
              </a:rPr>
              <a:t>无权图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Unweighted</a:t>
            </a:r>
            <a:r>
              <a:rPr lang="en-US" altLang="zh-CN"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&amp;</a:t>
            </a:r>
            <a:r>
              <a:rPr lang="zh-CN" altLang="en-US" b="1" dirty="0">
                <a:latin typeface="Arial" panose="020B0604020202020204" pitchFamily="34" charset="0"/>
                <a:ea typeface="微软雅黑" panose="020B0503020204020204" pitchFamily="34" charset="-122"/>
                <a:cs typeface="Times New Roman" panose="02020603050405020304" pitchFamily="18" charset="0"/>
              </a:rPr>
              <a:t> 加权图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Weighted</a:t>
            </a: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标题 7">
            <a:extLst>
              <a:ext uri="{FF2B5EF4-FFF2-40B4-BE49-F238E27FC236}">
                <a16:creationId xmlns:a16="http://schemas.microsoft.com/office/drawing/2014/main" id="{21E6AE9D-B5F2-EE2A-842F-E7BDBA661171}"/>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677CA077-3A16-CA60-2CC9-519BBE7F098F}"/>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网络的类型</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Network</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Types</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4098" name="Picture 2" descr="Figure 1. 无向图与有向图">
            <a:extLst>
              <a:ext uri="{FF2B5EF4-FFF2-40B4-BE49-F238E27FC236}">
                <a16:creationId xmlns:a16="http://schemas.microsoft.com/office/drawing/2014/main" id="{CA8EA0B0-E99B-3CE2-A711-04F88E460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865" y="633140"/>
            <a:ext cx="5083653" cy="28052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gure 2. 加权图与无权图">
            <a:extLst>
              <a:ext uri="{FF2B5EF4-FFF2-40B4-BE49-F238E27FC236}">
                <a16:creationId xmlns:a16="http://schemas.microsoft.com/office/drawing/2014/main" id="{B45763BA-C8E1-4915-1220-D55F9172E8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344"/>
          <a:stretch>
            <a:fillRect/>
          </a:stretch>
        </p:blipFill>
        <p:spPr bwMode="auto">
          <a:xfrm>
            <a:off x="6900863" y="3540632"/>
            <a:ext cx="5083655" cy="262732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3BFD8ACD-2552-2031-4747-765F47D9C006}"/>
              </a:ext>
            </a:extLst>
          </p:cNvPr>
          <p:cNvSpPr txBox="1"/>
          <p:nvPr/>
        </p:nvSpPr>
        <p:spPr>
          <a:xfrm>
            <a:off x="2202656" y="3229934"/>
            <a:ext cx="1112044" cy="338554"/>
          </a:xfrm>
          <a:prstGeom prst="rect">
            <a:avLst/>
          </a:prstGeom>
          <a:noFill/>
        </p:spPr>
        <p:txBody>
          <a:bodyPr wrap="square">
            <a:spAutoFit/>
          </a:bodyPr>
          <a:lstStyle/>
          <a:p>
            <a:r>
              <a:rPr lang="zh-CN" altLang="en-US" sz="16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对称</a:t>
            </a:r>
            <a:endParaRPr lang="zh-CN" altLang="en-US" sz="1600" dirty="0">
              <a:highlight>
                <a:srgbClr val="00FFFF"/>
              </a:highlight>
            </a:endParaRPr>
          </a:p>
        </p:txBody>
      </p:sp>
      <p:sp>
        <p:nvSpPr>
          <p:cNvPr id="6" name="文本框 5">
            <a:extLst>
              <a:ext uri="{FF2B5EF4-FFF2-40B4-BE49-F238E27FC236}">
                <a16:creationId xmlns:a16="http://schemas.microsoft.com/office/drawing/2014/main" id="{D4918096-BCE7-7B24-61A2-E35291328E10}"/>
              </a:ext>
            </a:extLst>
          </p:cNvPr>
          <p:cNvSpPr txBox="1"/>
          <p:nvPr/>
        </p:nvSpPr>
        <p:spPr>
          <a:xfrm>
            <a:off x="4045743" y="3229934"/>
            <a:ext cx="1254919" cy="338554"/>
          </a:xfrm>
          <a:prstGeom prst="rect">
            <a:avLst/>
          </a:prstGeom>
          <a:noFill/>
        </p:spPr>
        <p:txBody>
          <a:bodyPr wrap="square">
            <a:spAutoFit/>
          </a:bodyPr>
          <a:lstStyle/>
          <a:p>
            <a:r>
              <a:rPr lang="zh-CN" altLang="en-US" sz="16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不对称</a:t>
            </a:r>
            <a:endParaRPr lang="zh-CN" altLang="en-US" sz="1600" dirty="0">
              <a:highlight>
                <a:srgbClr val="00FFFF"/>
              </a:highlight>
            </a:endParaRPr>
          </a:p>
        </p:txBody>
      </p:sp>
      <p:sp>
        <p:nvSpPr>
          <p:cNvPr id="7" name="文本框 6">
            <a:extLst>
              <a:ext uri="{FF2B5EF4-FFF2-40B4-BE49-F238E27FC236}">
                <a16:creationId xmlns:a16="http://schemas.microsoft.com/office/drawing/2014/main" id="{ACA1B982-05AD-FB7D-FCD2-88CD2649331A}"/>
              </a:ext>
            </a:extLst>
          </p:cNvPr>
          <p:cNvSpPr txBox="1"/>
          <p:nvPr/>
        </p:nvSpPr>
        <p:spPr>
          <a:xfrm>
            <a:off x="1802605" y="4887284"/>
            <a:ext cx="1669257" cy="338554"/>
          </a:xfrm>
          <a:prstGeom prst="rect">
            <a:avLst/>
          </a:prstGeom>
          <a:noFill/>
        </p:spPr>
        <p:txBody>
          <a:bodyPr wrap="square">
            <a:spAutoFit/>
          </a:bodyPr>
          <a:lstStyle/>
          <a:p>
            <a:r>
              <a:rPr lang="zh-CN" altLang="en-US" sz="16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是否连接 （</a:t>
            </a:r>
            <a:r>
              <a:rPr lang="en-US" altLang="zh-CN" sz="16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0/1</a:t>
            </a:r>
            <a:r>
              <a:rPr lang="zh-CN" altLang="en-US" sz="16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a:t>
            </a:r>
            <a:endParaRPr lang="zh-CN" altLang="en-US" sz="1600" dirty="0">
              <a:highlight>
                <a:srgbClr val="00FFFF"/>
              </a:highlight>
            </a:endParaRPr>
          </a:p>
        </p:txBody>
      </p:sp>
      <p:sp>
        <p:nvSpPr>
          <p:cNvPr id="8" name="文本框 7">
            <a:extLst>
              <a:ext uri="{FF2B5EF4-FFF2-40B4-BE49-F238E27FC236}">
                <a16:creationId xmlns:a16="http://schemas.microsoft.com/office/drawing/2014/main" id="{A22D91B4-0DC4-B358-404E-EE3D1EBF45AA}"/>
              </a:ext>
            </a:extLst>
          </p:cNvPr>
          <p:cNvSpPr txBox="1"/>
          <p:nvPr/>
        </p:nvSpPr>
        <p:spPr>
          <a:xfrm>
            <a:off x="4169696" y="4887284"/>
            <a:ext cx="1254919" cy="338554"/>
          </a:xfrm>
          <a:prstGeom prst="rect">
            <a:avLst/>
          </a:prstGeom>
          <a:noFill/>
        </p:spPr>
        <p:txBody>
          <a:bodyPr wrap="square">
            <a:spAutoFit/>
          </a:bodyPr>
          <a:lstStyle/>
          <a:p>
            <a:r>
              <a:rPr lang="zh-CN" altLang="en-US" sz="16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连接强度</a:t>
            </a:r>
            <a:endParaRPr lang="zh-CN" altLang="en-US" sz="1600" dirty="0">
              <a:highlight>
                <a:srgbClr val="00FFFF"/>
              </a:highlight>
            </a:endParaRPr>
          </a:p>
        </p:txBody>
      </p:sp>
      <p:sp>
        <p:nvSpPr>
          <p:cNvPr id="9" name="文本框 8">
            <a:extLst>
              <a:ext uri="{FF2B5EF4-FFF2-40B4-BE49-F238E27FC236}">
                <a16:creationId xmlns:a16="http://schemas.microsoft.com/office/drawing/2014/main" id="{E1707231-ADE4-6DE1-A7B0-E47F1EFC2551}"/>
              </a:ext>
            </a:extLst>
          </p:cNvPr>
          <p:cNvSpPr txBox="1"/>
          <p:nvPr/>
        </p:nvSpPr>
        <p:spPr>
          <a:xfrm>
            <a:off x="502481" y="5748196"/>
            <a:ext cx="7758650" cy="369332"/>
          </a:xfrm>
          <a:prstGeom prst="rect">
            <a:avLst/>
          </a:prstGeom>
          <a:noFill/>
        </p:spPr>
        <p:txBody>
          <a:bodyPr wrap="square">
            <a:spAutoFit/>
          </a:bodyPr>
          <a:lstStyle/>
          <a:p>
            <a:pPr lvl="0" defTabSz="864108">
              <a:defRPr/>
            </a:pPr>
            <a:r>
              <a:rPr lang="zh-CN" altLang="en-US"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网络可以同时是 无向无权 </a:t>
            </a:r>
            <a:r>
              <a:rPr lang="en-US" altLang="zh-CN"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 有向有权 </a:t>
            </a:r>
            <a:r>
              <a:rPr lang="en-US" altLang="zh-CN"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 无向有权 </a:t>
            </a:r>
            <a:r>
              <a:rPr lang="en-US" altLang="zh-CN"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 有向无权  </a:t>
            </a:r>
            <a:endParaRPr lang="en-US" altLang="zh-CN" b="1" dirty="0">
              <a:solidFill>
                <a:srgbClr val="FF0000"/>
              </a:solidFill>
              <a:latin typeface="Arial" panose="020B0604020202020204" pitchFamily="34"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05385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10999-DE76-EC84-6BD4-FE90919D52A8}"/>
            </a:ext>
          </a:extLst>
        </p:cNvPr>
        <p:cNvGrpSpPr/>
        <p:nvPr/>
      </p:nvGrpSpPr>
      <p:grpSpPr>
        <a:xfrm>
          <a:off x="0" y="0"/>
          <a:ext cx="0" cy="0"/>
          <a:chOff x="0" y="0"/>
          <a:chExt cx="0" cy="0"/>
        </a:xfrm>
      </p:grpSpPr>
      <p:sp>
        <p:nvSpPr>
          <p:cNvPr id="4" name="标题 7">
            <a:extLst>
              <a:ext uri="{FF2B5EF4-FFF2-40B4-BE49-F238E27FC236}">
                <a16:creationId xmlns:a16="http://schemas.microsoft.com/office/drawing/2014/main" id="{DE8A1982-2C6A-BE4D-DF30-FDC98C7F6D19}"/>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40BBB6F6-3C34-8FE4-5E71-D93B1370A9DE}"/>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常见网络类型：按</a:t>
            </a:r>
            <a:r>
              <a:rPr lang="zh-CN" altLang="en-US" sz="24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节点与关系</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分类</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Commonly-seen</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Types</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59958DA6-993E-6E5B-25C5-6899EBF385E2}"/>
              </a:ext>
            </a:extLst>
          </p:cNvPr>
          <p:cNvGraphicFramePr>
            <a:graphicFrameLocks noGrp="1"/>
          </p:cNvGraphicFramePr>
          <p:nvPr>
            <p:extLst>
              <p:ext uri="{D42A27DB-BD31-4B8C-83A1-F6EECF244321}">
                <p14:modId xmlns:p14="http://schemas.microsoft.com/office/powerpoint/2010/main" val="3806077792"/>
              </p:ext>
            </p:extLst>
          </p:nvPr>
        </p:nvGraphicFramePr>
        <p:xfrm>
          <a:off x="1611153" y="2636622"/>
          <a:ext cx="8969693" cy="29667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413158042"/>
                    </a:ext>
                  </a:extLst>
                </a:gridCol>
                <a:gridCol w="2032000">
                  <a:extLst>
                    <a:ext uri="{9D8B030D-6E8A-4147-A177-3AD203B41FA5}">
                      <a16:colId xmlns:a16="http://schemas.microsoft.com/office/drawing/2014/main" val="699667263"/>
                    </a:ext>
                  </a:extLst>
                </a:gridCol>
                <a:gridCol w="2032000">
                  <a:extLst>
                    <a:ext uri="{9D8B030D-6E8A-4147-A177-3AD203B41FA5}">
                      <a16:colId xmlns:a16="http://schemas.microsoft.com/office/drawing/2014/main" val="2889769898"/>
                    </a:ext>
                  </a:extLst>
                </a:gridCol>
                <a:gridCol w="2873693">
                  <a:extLst>
                    <a:ext uri="{9D8B030D-6E8A-4147-A177-3AD203B41FA5}">
                      <a16:colId xmlns:a16="http://schemas.microsoft.com/office/drawing/2014/main" val="1774600988"/>
                    </a:ext>
                  </a:extLst>
                </a:gridCol>
              </a:tblGrid>
              <a:tr h="370840">
                <a:tc>
                  <a:txBody>
                    <a:bodyPr/>
                    <a:lstStyle/>
                    <a:p>
                      <a:pPr algn="ctr"/>
                      <a:r>
                        <a:rPr lang="zh-CN" altLang="en-US" b="1" dirty="0"/>
                        <a:t>名称</a:t>
                      </a:r>
                    </a:p>
                  </a:txBody>
                  <a:tcPr anchor="ctr"/>
                </a:tc>
                <a:tc>
                  <a:txBody>
                    <a:bodyPr/>
                    <a:lstStyle/>
                    <a:p>
                      <a:pPr algn="ctr"/>
                      <a:r>
                        <a:rPr lang="zh-CN" altLang="en-US" b="1" dirty="0"/>
                        <a:t>节点</a:t>
                      </a:r>
                    </a:p>
                  </a:txBody>
                  <a:tcPr anchor="ctr"/>
                </a:tc>
                <a:tc>
                  <a:txBody>
                    <a:bodyPr/>
                    <a:lstStyle/>
                    <a:p>
                      <a:pPr algn="ctr"/>
                      <a:r>
                        <a:rPr lang="zh-CN" altLang="en-US" b="1" dirty="0"/>
                        <a:t>连边</a:t>
                      </a:r>
                    </a:p>
                  </a:txBody>
                  <a:tcPr anchor="ctr"/>
                </a:tc>
                <a:tc>
                  <a:txBody>
                    <a:bodyPr/>
                    <a:lstStyle/>
                    <a:p>
                      <a:pPr algn="ctr"/>
                      <a:r>
                        <a:rPr lang="zh-CN" altLang="en-GB" b="1" dirty="0"/>
                        <a:t>例子</a:t>
                      </a:r>
                      <a:endParaRPr lang="zh-CN" altLang="en-US" b="1" dirty="0"/>
                    </a:p>
                  </a:txBody>
                  <a:tcPr anchor="ctr"/>
                </a:tc>
                <a:extLst>
                  <a:ext uri="{0D108BD9-81ED-4DB2-BD59-A6C34878D82A}">
                    <a16:rowId xmlns:a16="http://schemas.microsoft.com/office/drawing/2014/main" val="4237685841"/>
                  </a:ext>
                </a:extLst>
              </a:tr>
              <a:tr h="370840">
                <a:tc>
                  <a:txBody>
                    <a:bodyPr/>
                    <a:lstStyle/>
                    <a:p>
                      <a:pPr algn="ctr"/>
                      <a:r>
                        <a:rPr lang="zh-CN" altLang="en-US" dirty="0"/>
                        <a:t>社会网络</a:t>
                      </a:r>
                    </a:p>
                  </a:txBody>
                  <a:tcPr anchor="ctr"/>
                </a:tc>
                <a:tc>
                  <a:txBody>
                    <a:bodyPr/>
                    <a:lstStyle/>
                    <a:p>
                      <a:pPr algn="ctr"/>
                      <a:r>
                        <a:rPr lang="zh-CN" altLang="en-US" dirty="0"/>
                        <a:t>人</a:t>
                      </a:r>
                    </a:p>
                  </a:txBody>
                  <a:tcPr anchor="ctr"/>
                </a:tc>
                <a:tc>
                  <a:txBody>
                    <a:bodyPr/>
                    <a:lstStyle/>
                    <a:p>
                      <a:pPr algn="ctr"/>
                      <a:r>
                        <a:rPr lang="zh-CN" altLang="en-US" dirty="0"/>
                        <a:t>认识、互动、关注</a:t>
                      </a:r>
                    </a:p>
                  </a:txBody>
                  <a:tcPr anchor="ctr"/>
                </a:tc>
                <a:tc>
                  <a:txBody>
                    <a:bodyPr/>
                    <a:lstStyle/>
                    <a:p>
                      <a:pPr algn="ctr"/>
                      <a:r>
                        <a:rPr lang="zh-CN" altLang="en-US" dirty="0"/>
                        <a:t>好友、转发、合作</a:t>
                      </a:r>
                    </a:p>
                  </a:txBody>
                  <a:tcPr anchor="ctr"/>
                </a:tc>
                <a:extLst>
                  <a:ext uri="{0D108BD9-81ED-4DB2-BD59-A6C34878D82A}">
                    <a16:rowId xmlns:a16="http://schemas.microsoft.com/office/drawing/2014/main" val="2832305477"/>
                  </a:ext>
                </a:extLst>
              </a:tr>
              <a:tr h="370840">
                <a:tc>
                  <a:txBody>
                    <a:bodyPr/>
                    <a:lstStyle/>
                    <a:p>
                      <a:pPr algn="ctr"/>
                      <a:r>
                        <a:rPr lang="zh-CN" altLang="en-US" dirty="0"/>
                        <a:t>流动网络</a:t>
                      </a:r>
                    </a:p>
                  </a:txBody>
                  <a:tcPr anchor="ctr"/>
                </a:tc>
                <a:tc>
                  <a:txBody>
                    <a:bodyPr/>
                    <a:lstStyle/>
                    <a:p>
                      <a:pPr algn="ctr"/>
                      <a:r>
                        <a:rPr lang="zh-CN" altLang="en-US" dirty="0"/>
                        <a:t>地点</a:t>
                      </a:r>
                    </a:p>
                  </a:txBody>
                  <a:tcPr anchor="ctr"/>
                </a:tc>
                <a:tc>
                  <a:txBody>
                    <a:bodyPr/>
                    <a:lstStyle/>
                    <a:p>
                      <a:pPr algn="ctr"/>
                      <a:r>
                        <a:rPr lang="zh-CN" altLang="en-US" dirty="0"/>
                        <a:t>人口、资本、货物</a:t>
                      </a:r>
                    </a:p>
                  </a:txBody>
                  <a:tcPr anchor="ctr"/>
                </a:tc>
                <a:tc>
                  <a:txBody>
                    <a:bodyPr/>
                    <a:lstStyle/>
                    <a:p>
                      <a:pPr algn="ctr"/>
                      <a:r>
                        <a:rPr lang="zh-CN" altLang="en-US" dirty="0"/>
                        <a:t>迁移、通勤、旅游</a:t>
                      </a:r>
                    </a:p>
                  </a:txBody>
                  <a:tcPr anchor="ctr"/>
                </a:tc>
                <a:extLst>
                  <a:ext uri="{0D108BD9-81ED-4DB2-BD59-A6C34878D82A}">
                    <a16:rowId xmlns:a16="http://schemas.microsoft.com/office/drawing/2014/main" val="4076201828"/>
                  </a:ext>
                </a:extLst>
              </a:tr>
              <a:tr h="370840">
                <a:tc>
                  <a:txBody>
                    <a:bodyPr/>
                    <a:lstStyle/>
                    <a:p>
                      <a:pPr algn="ctr"/>
                      <a:r>
                        <a:rPr lang="zh-CN" altLang="en-US" dirty="0"/>
                        <a:t>交通网络</a:t>
                      </a:r>
                    </a:p>
                  </a:txBody>
                  <a:tcPr anchor="ctr"/>
                </a:tc>
                <a:tc>
                  <a:txBody>
                    <a:bodyPr/>
                    <a:lstStyle/>
                    <a:p>
                      <a:pPr algn="ctr"/>
                      <a:r>
                        <a:rPr lang="zh-CN" altLang="en-US" dirty="0"/>
                        <a:t>地点</a:t>
                      </a:r>
                      <a:r>
                        <a:rPr lang="en-US" altLang="zh-CN" dirty="0"/>
                        <a:t>/</a:t>
                      </a:r>
                      <a:r>
                        <a:rPr lang="zh-CN" altLang="en-US" dirty="0"/>
                        <a:t>站点</a:t>
                      </a:r>
                    </a:p>
                  </a:txBody>
                  <a:tcPr anchor="ctr"/>
                </a:tc>
                <a:tc>
                  <a:txBody>
                    <a:bodyPr/>
                    <a:lstStyle/>
                    <a:p>
                      <a:pPr algn="ctr"/>
                      <a:r>
                        <a:rPr lang="zh-CN" altLang="en-US" dirty="0"/>
                        <a:t>道路、航线、轨道</a:t>
                      </a:r>
                    </a:p>
                  </a:txBody>
                  <a:tcPr anchor="ctr"/>
                </a:tc>
                <a:tc>
                  <a:txBody>
                    <a:bodyPr/>
                    <a:lstStyle/>
                    <a:p>
                      <a:pPr algn="ctr"/>
                      <a:r>
                        <a:rPr lang="zh-CN" altLang="en-US" dirty="0"/>
                        <a:t>地铁、航线、公路</a:t>
                      </a:r>
                    </a:p>
                  </a:txBody>
                  <a:tcPr anchor="ctr"/>
                </a:tc>
                <a:extLst>
                  <a:ext uri="{0D108BD9-81ED-4DB2-BD59-A6C34878D82A}">
                    <a16:rowId xmlns:a16="http://schemas.microsoft.com/office/drawing/2014/main" val="409824873"/>
                  </a:ext>
                </a:extLst>
              </a:tr>
              <a:tr h="370840">
                <a:tc>
                  <a:txBody>
                    <a:bodyPr/>
                    <a:lstStyle/>
                    <a:p>
                      <a:pPr algn="ctr"/>
                      <a:r>
                        <a:rPr lang="zh-CN" altLang="en-US" dirty="0"/>
                        <a:t>信息网络</a:t>
                      </a:r>
                    </a:p>
                  </a:txBody>
                  <a:tcPr anchor="ctr"/>
                </a:tc>
                <a:tc>
                  <a:txBody>
                    <a:bodyPr/>
                    <a:lstStyle/>
                    <a:p>
                      <a:pPr algn="ctr"/>
                      <a:r>
                        <a:rPr lang="zh-CN" altLang="en-US" dirty="0"/>
                        <a:t>文本</a:t>
                      </a:r>
                      <a:r>
                        <a:rPr lang="en-US" altLang="zh-CN" dirty="0"/>
                        <a:t>/</a:t>
                      </a:r>
                      <a:r>
                        <a:rPr lang="zh-CN" altLang="en-US" dirty="0"/>
                        <a:t>网页</a:t>
                      </a:r>
                      <a:r>
                        <a:rPr lang="en-US" altLang="zh-CN" dirty="0"/>
                        <a:t>/</a:t>
                      </a:r>
                      <a:r>
                        <a:rPr lang="zh-CN" altLang="en-US" dirty="0"/>
                        <a:t>账号</a:t>
                      </a:r>
                    </a:p>
                  </a:txBody>
                  <a:tcPr anchor="ctr"/>
                </a:tc>
                <a:tc>
                  <a:txBody>
                    <a:bodyPr/>
                    <a:lstStyle/>
                    <a:p>
                      <a:pPr algn="ctr"/>
                      <a:r>
                        <a:rPr lang="zh-CN" altLang="en-US" dirty="0"/>
                        <a:t>引用、传播、链接</a:t>
                      </a:r>
                    </a:p>
                  </a:txBody>
                  <a:tcPr anchor="ctr"/>
                </a:tc>
                <a:tc>
                  <a:txBody>
                    <a:bodyPr/>
                    <a:lstStyle/>
                    <a:p>
                      <a:pPr algn="ctr"/>
                      <a:r>
                        <a:rPr lang="zh-CN" altLang="en-US" dirty="0"/>
                        <a:t>超链接、转发链</a:t>
                      </a:r>
                    </a:p>
                  </a:txBody>
                  <a:tcPr anchor="ctr"/>
                </a:tc>
                <a:extLst>
                  <a:ext uri="{0D108BD9-81ED-4DB2-BD59-A6C34878D82A}">
                    <a16:rowId xmlns:a16="http://schemas.microsoft.com/office/drawing/2014/main" val="1799127049"/>
                  </a:ext>
                </a:extLst>
              </a:tr>
              <a:tr h="370840">
                <a:tc>
                  <a:txBody>
                    <a:bodyPr/>
                    <a:lstStyle/>
                    <a:p>
                      <a:pPr algn="ctr"/>
                      <a:r>
                        <a:rPr lang="zh-CN" altLang="en-US" dirty="0"/>
                        <a:t>组织网络</a:t>
                      </a:r>
                    </a:p>
                  </a:txBody>
                  <a:tcPr anchor="ctr"/>
                </a:tc>
                <a:tc>
                  <a:txBody>
                    <a:bodyPr/>
                    <a:lstStyle/>
                    <a:p>
                      <a:pPr algn="ctr"/>
                      <a:r>
                        <a:rPr lang="zh-CN" altLang="en-US" dirty="0"/>
                        <a:t>机构</a:t>
                      </a:r>
                      <a:r>
                        <a:rPr lang="en-US" altLang="zh-CN" dirty="0"/>
                        <a:t>/</a:t>
                      </a:r>
                      <a:r>
                        <a:rPr lang="zh-CN" altLang="en-US" dirty="0"/>
                        <a:t>企业</a:t>
                      </a:r>
                      <a:r>
                        <a:rPr lang="en-US" altLang="zh-CN" dirty="0"/>
                        <a:t>/</a:t>
                      </a:r>
                      <a:r>
                        <a:rPr lang="zh-CN" altLang="en-US" dirty="0"/>
                        <a:t>个人</a:t>
                      </a:r>
                    </a:p>
                  </a:txBody>
                  <a:tcPr anchor="ctr"/>
                </a:tc>
                <a:tc>
                  <a:txBody>
                    <a:bodyPr/>
                    <a:lstStyle/>
                    <a:p>
                      <a:pPr algn="ctr"/>
                      <a:r>
                        <a:rPr lang="zh-CN" altLang="en-US" dirty="0"/>
                        <a:t>合作、隶属、交易</a:t>
                      </a:r>
                    </a:p>
                  </a:txBody>
                  <a:tcPr anchor="ctr"/>
                </a:tc>
                <a:tc>
                  <a:txBody>
                    <a:bodyPr/>
                    <a:lstStyle/>
                    <a:p>
                      <a:pPr algn="ctr"/>
                      <a:r>
                        <a:rPr lang="zh-CN" altLang="en-US" dirty="0"/>
                        <a:t>公司合作、供应链</a:t>
                      </a:r>
                    </a:p>
                  </a:txBody>
                  <a:tcPr anchor="ctr"/>
                </a:tc>
                <a:extLst>
                  <a:ext uri="{0D108BD9-81ED-4DB2-BD59-A6C34878D82A}">
                    <a16:rowId xmlns:a16="http://schemas.microsoft.com/office/drawing/2014/main" val="2235981811"/>
                  </a:ext>
                </a:extLst>
              </a:tr>
              <a:tr h="370840">
                <a:tc>
                  <a:txBody>
                    <a:bodyPr/>
                    <a:lstStyle/>
                    <a:p>
                      <a:pPr algn="ctr"/>
                      <a:r>
                        <a:rPr lang="zh-CN" altLang="en-US" dirty="0"/>
                        <a:t>二分网络</a:t>
                      </a:r>
                    </a:p>
                  </a:txBody>
                  <a:tcPr anchor="ctr"/>
                </a:tc>
                <a:tc>
                  <a:txBody>
                    <a:bodyPr/>
                    <a:lstStyle/>
                    <a:p>
                      <a:pPr algn="ctr"/>
                      <a:r>
                        <a:rPr lang="zh-CN" altLang="en-US" dirty="0"/>
                        <a:t>两类节点</a:t>
                      </a:r>
                    </a:p>
                  </a:txBody>
                  <a:tcPr anchor="ctr"/>
                </a:tc>
                <a:tc>
                  <a:txBody>
                    <a:bodyPr/>
                    <a:lstStyle/>
                    <a:p>
                      <a:pPr algn="ctr"/>
                      <a:r>
                        <a:rPr lang="zh-CN" altLang="en-US" dirty="0"/>
                        <a:t>跨类型关系</a:t>
                      </a:r>
                    </a:p>
                  </a:txBody>
                  <a:tcPr anchor="ctr"/>
                </a:tc>
                <a:tc>
                  <a:txBody>
                    <a:bodyPr/>
                    <a:lstStyle/>
                    <a:p>
                      <a:pPr algn="ctr"/>
                      <a:r>
                        <a:rPr lang="zh-CN" altLang="en-US" dirty="0"/>
                        <a:t>人</a:t>
                      </a:r>
                      <a:r>
                        <a:rPr lang="en-US" altLang="zh-CN" dirty="0"/>
                        <a:t>-</a:t>
                      </a:r>
                      <a:r>
                        <a:rPr lang="zh-CN" altLang="en-US" dirty="0"/>
                        <a:t>非人</a:t>
                      </a:r>
                    </a:p>
                  </a:txBody>
                  <a:tcPr anchor="ctr"/>
                </a:tc>
                <a:extLst>
                  <a:ext uri="{0D108BD9-81ED-4DB2-BD59-A6C34878D82A}">
                    <a16:rowId xmlns:a16="http://schemas.microsoft.com/office/drawing/2014/main" val="289708389"/>
                  </a:ext>
                </a:extLst>
              </a:tr>
              <a:tr h="370840">
                <a:tc>
                  <a:txBody>
                    <a:bodyPr/>
                    <a:lstStyle/>
                    <a:p>
                      <a:pPr algn="ctr"/>
                      <a:r>
                        <a:rPr lang="en-GB" altLang="zh-CN" dirty="0"/>
                        <a:t>…</a:t>
                      </a:r>
                      <a:endParaRPr lang="zh-CN" altLang="en-US" dirty="0"/>
                    </a:p>
                  </a:txBody>
                  <a:tcPr anchor="ctr"/>
                </a:tc>
                <a:tc>
                  <a:txBody>
                    <a:bodyPr/>
                    <a:lstStyle/>
                    <a:p>
                      <a:pPr algn="ctr"/>
                      <a:r>
                        <a:rPr lang="en-GB" altLang="zh-CN" dirty="0"/>
                        <a:t>…</a:t>
                      </a:r>
                      <a:endParaRPr lang="zh-CN" altLang="en-US" dirty="0"/>
                    </a:p>
                  </a:txBody>
                  <a:tcPr anchor="ctr"/>
                </a:tc>
                <a:tc>
                  <a:txBody>
                    <a:bodyPr/>
                    <a:lstStyle/>
                    <a:p>
                      <a:pPr algn="ctr"/>
                      <a:r>
                        <a:rPr lang="en-GB" altLang="zh-CN" dirty="0"/>
                        <a:t>…</a:t>
                      </a:r>
                      <a:endParaRPr lang="zh-CN" altLang="en-US" dirty="0"/>
                    </a:p>
                  </a:txBody>
                  <a:tcPr anchor="ctr"/>
                </a:tc>
                <a:tc>
                  <a:txBody>
                    <a:bodyPr/>
                    <a:lstStyle/>
                    <a:p>
                      <a:pPr algn="ctr"/>
                      <a:r>
                        <a:rPr lang="en-GB" altLang="zh-CN" dirty="0"/>
                        <a:t>…</a:t>
                      </a:r>
                      <a:endParaRPr lang="zh-CN" altLang="en-US" dirty="0"/>
                    </a:p>
                  </a:txBody>
                  <a:tcPr anchor="ctr"/>
                </a:tc>
                <a:extLst>
                  <a:ext uri="{0D108BD9-81ED-4DB2-BD59-A6C34878D82A}">
                    <a16:rowId xmlns:a16="http://schemas.microsoft.com/office/drawing/2014/main" val="3289029237"/>
                  </a:ext>
                </a:extLst>
              </a:tr>
            </a:tbl>
          </a:graphicData>
        </a:graphic>
      </p:graphicFrame>
    </p:spTree>
    <p:extLst>
      <p:ext uri="{BB962C8B-B14F-4D97-AF65-F5344CB8AC3E}">
        <p14:creationId xmlns:p14="http://schemas.microsoft.com/office/powerpoint/2010/main" val="1981651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39371</TotalTime>
  <Words>1711</Words>
  <Application>Microsoft Macintosh PowerPoint</Application>
  <PresentationFormat>宽屏</PresentationFormat>
  <Paragraphs>271</Paragraphs>
  <Slides>20</Slides>
  <Notes>15</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20</vt:i4>
      </vt:variant>
    </vt:vector>
  </HeadingPairs>
  <TitlesOfParts>
    <vt:vector size="26" baseType="lpstr">
      <vt:lpstr>等线</vt:lpstr>
      <vt:lpstr>等线 Light</vt:lpstr>
      <vt:lpstr>Microsoft YaHei</vt:lpstr>
      <vt:lpstr>Arial</vt:lpstr>
      <vt:lpstr>Wingdings</vt:lpstr>
      <vt:lpstr>Office 主题​​</vt:lpstr>
      <vt:lpstr>多源城市数据分析与实践</vt:lpstr>
      <vt:lpstr>目录 Contents</vt:lpstr>
      <vt:lpstr>PowerPoint 演示文稿</vt:lpstr>
      <vt:lpstr>图与网络分析  Graph &amp; Network Analysis</vt:lpstr>
      <vt:lpstr>图与网络分析  Graph &amp; Network Analysis</vt:lpstr>
      <vt:lpstr>图与网络分析  Graph &amp; Network Analysis</vt:lpstr>
      <vt:lpstr>图与网络分析  Graph &amp; Network Analysis</vt:lpstr>
      <vt:lpstr>图与网络分析  Graph &amp; Network Analysis</vt:lpstr>
      <vt:lpstr>图与网络分析  Graph &amp; Network Analysis</vt:lpstr>
      <vt:lpstr>图与网络分析  Graph &amp; Network Analysis</vt:lpstr>
      <vt:lpstr>图与网络分析  Graph &amp; Network Analysis</vt:lpstr>
      <vt:lpstr>图与网络分析  Graph &amp; Network Analysis</vt:lpstr>
      <vt:lpstr>PowerPoint 演示文稿</vt:lpstr>
      <vt:lpstr>专题研究 1  Research Theme : 1</vt:lpstr>
      <vt:lpstr>专题研究 1  Research Theme : 1</vt:lpstr>
      <vt:lpstr>专题研究 1  Research Theme : 1</vt:lpstr>
      <vt:lpstr>专题研究 1  Research Theme : 1</vt:lpstr>
      <vt:lpstr>专题研究 1  Research Theme : 1</vt:lpstr>
      <vt:lpstr>专题研究 1  Research Theme : 1</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Chen May</dc:creator>
  <cp:lastModifiedBy>Liu, Yunzhe</cp:lastModifiedBy>
  <cp:revision>72</cp:revision>
  <dcterms:created xsi:type="dcterms:W3CDTF">2025-11-22T06:00:54Z</dcterms:created>
  <dcterms:modified xsi:type="dcterms:W3CDTF">2026-04-30T14:19:56Z</dcterms:modified>
</cp:coreProperties>
</file>