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93" r:id="rId4"/>
    <p:sldId id="879" r:id="rId5"/>
    <p:sldId id="878" r:id="rId6"/>
    <p:sldId id="880" r:id="rId7"/>
    <p:sldId id="881" r:id="rId8"/>
    <p:sldId id="860" r:id="rId9"/>
    <p:sldId id="794" r:id="rId10"/>
    <p:sldId id="882" r:id="rId11"/>
    <p:sldId id="883" r:id="rId12"/>
    <p:sldId id="858" r:id="rId13"/>
    <p:sldId id="866" r:id="rId14"/>
    <p:sldId id="884" r:id="rId15"/>
    <p:sldId id="885" r:id="rId16"/>
    <p:sldId id="886" r:id="rId17"/>
    <p:sldId id="887" r:id="rId18"/>
    <p:sldId id="888" r:id="rId19"/>
    <p:sldId id="889" r:id="rId20"/>
    <p:sldId id="80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E7A"/>
    <a:srgbClr val="1C317C"/>
    <a:srgbClr val="FFFFFF"/>
    <a:srgbClr val="B70031"/>
    <a:srgbClr val="C4172E"/>
    <a:srgbClr val="0EC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78031" autoAdjust="0"/>
  </p:normalViewPr>
  <p:slideViewPr>
    <p:cSldViewPr snapToGrid="0">
      <p:cViewPr varScale="1">
        <p:scale>
          <a:sx n="89" d="100"/>
          <a:sy n="89" d="100"/>
        </p:scale>
        <p:origin x="10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86FF3-609D-421A-ADB1-4AE06691B791}" type="datetimeFigureOut">
              <a:rPr lang="zh-CN" altLang="en-US" smtClean="0"/>
              <a:t>2026/4/20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4A4F2-9B46-436D-9089-A5A73B4C9D54}" type="slidenum">
              <a:rPr lang="zh-CN" altLang="en-US" smtClean="0"/>
              <a:t>‹#›</a:t>
            </a:fld>
            <a:endParaRPr lang="zh-CN" altLang="en-US"/>
          </a:p>
        </p:txBody>
      </p:sp>
    </p:spTree>
    <p:extLst>
      <p:ext uri="{BB962C8B-B14F-4D97-AF65-F5344CB8AC3E}">
        <p14:creationId xmlns:p14="http://schemas.microsoft.com/office/powerpoint/2010/main" val="51600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3D4B-217B-6162-9513-472C0313FD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203CB9-E52D-F295-CED3-106B7D0D47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7B5158-E1C2-64AD-35B7-34C42461064B}"/>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短租房源的空间集聚，往往与旅游活动、商业活力、中心城区吸引力有关</a:t>
            </a:r>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住房市场压力、租金上涨、社区商业化、绅士化（</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gentrification</a:t>
            </a:r>
            <a:r>
              <a:rPr lang="zh-CN" altLang="en-GB"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有关</a:t>
            </a: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1219011A-44D5-9183-5833-50E4B067937C}"/>
              </a:ext>
            </a:extLst>
          </p:cNvPr>
          <p:cNvSpPr>
            <a:spLocks noGrp="1"/>
          </p:cNvSpPr>
          <p:nvPr>
            <p:ph type="sldNum" sz="quarter" idx="5"/>
          </p:nvPr>
        </p:nvSpPr>
        <p:spPr/>
        <p:txBody>
          <a:bodyPr/>
          <a:lstStyle/>
          <a:p>
            <a:fld id="{3D64A4F2-9B46-436D-9089-A5A73B4C9D54}" type="slidenum">
              <a:rPr lang="zh-CN" altLang="en-US" smtClean="0"/>
              <a:t>4</a:t>
            </a:fld>
            <a:endParaRPr lang="zh-CN" altLang="en-US"/>
          </a:p>
        </p:txBody>
      </p:sp>
    </p:spTree>
    <p:extLst>
      <p:ext uri="{BB962C8B-B14F-4D97-AF65-F5344CB8AC3E}">
        <p14:creationId xmlns:p14="http://schemas.microsoft.com/office/powerpoint/2010/main" val="375340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E60F5-9054-CB87-5222-48FB1CFB8D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FBD1FA-576F-74CA-5DCC-2F339CEB08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B122C5-4D3D-8B71-EE01-071F36CD3BD5}"/>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二维 </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KDE </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图，就是把一堆离散的点，想象成会“发热”或“发光”的点，然后看哪些地方热量叠加得最多</a:t>
            </a: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pPr latinLnBrk="1"/>
            <a:r>
              <a:rPr lang="zh-CN" altLang="en-US"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 2.2 </a:t>
            </a:r>
            <a:r>
              <a:rPr lang="zh-CN" altLang="en-US" sz="1200" b="0" i="1" kern="1200" dirty="0">
                <a:solidFill>
                  <a:schemeClr val="tx1"/>
                </a:solidFill>
                <a:effectLst/>
                <a:latin typeface="+mn-lt"/>
                <a:ea typeface="+mn-ea"/>
                <a:cs typeface="+mn-cs"/>
              </a:rPr>
              <a:t>核心表面层：</a:t>
            </a:r>
            <a:r>
              <a:rPr lang="en-GB" altLang="zh-CN" sz="1200" b="0" i="1" kern="1200" dirty="0">
                <a:solidFill>
                  <a:schemeClr val="tx1"/>
                </a:solidFill>
                <a:effectLst/>
                <a:latin typeface="+mn-lt"/>
                <a:ea typeface="+mn-ea"/>
                <a:cs typeface="+mn-cs"/>
              </a:rPr>
              <a:t>KDE </a:t>
            </a:r>
            <a:r>
              <a:rPr lang="zh-CN" altLang="en-US" sz="1200" b="0" i="1" kern="1200" dirty="0">
                <a:solidFill>
                  <a:schemeClr val="tx1"/>
                </a:solidFill>
                <a:effectLst/>
                <a:latin typeface="+mn-lt"/>
                <a:ea typeface="+mn-ea"/>
                <a:cs typeface="+mn-cs"/>
              </a:rPr>
              <a:t>核密度等值面绘制</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1" i="0" kern="1200" dirty="0">
                <a:solidFill>
                  <a:schemeClr val="tx1"/>
                </a:solidFill>
                <a:effectLst/>
                <a:latin typeface="+mn-lt"/>
                <a:ea typeface="+mn-ea"/>
                <a:cs typeface="+mn-cs"/>
              </a:rPr>
              <a:t>stat_density_2d</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data = </a:t>
            </a:r>
            <a:r>
              <a:rPr lang="en-GB" altLang="zh-CN" sz="1200" b="0" i="0" kern="1200" dirty="0" err="1">
                <a:solidFill>
                  <a:schemeClr val="tx1"/>
                </a:solidFill>
                <a:effectLst/>
                <a:latin typeface="+mn-lt"/>
                <a:ea typeface="+mn-ea"/>
                <a:cs typeface="+mn-cs"/>
              </a:rPr>
              <a:t>weibo_coords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aes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x = </a:t>
            </a:r>
            <a:r>
              <a:rPr lang="en-GB" altLang="zh-CN" sz="1200" b="0" i="0" kern="1200" dirty="0" err="1">
                <a:solidFill>
                  <a:schemeClr val="tx1"/>
                </a:solidFill>
                <a:effectLst/>
                <a:latin typeface="+mn-lt"/>
                <a:ea typeface="+mn-ea"/>
                <a:cs typeface="+mn-cs"/>
              </a:rPr>
              <a:t>lon</a:t>
            </a:r>
            <a:r>
              <a:rPr lang="en-GB" altLang="zh-CN" sz="1200" b="0" i="0" kern="1200" dirty="0">
                <a:solidFill>
                  <a:schemeClr val="tx1"/>
                </a:solidFill>
                <a:effectLst/>
                <a:latin typeface="+mn-lt"/>
                <a:ea typeface="+mn-ea"/>
                <a:cs typeface="+mn-cs"/>
              </a:rPr>
              <a:t>, y = </a:t>
            </a:r>
            <a:r>
              <a:rPr lang="en-GB" altLang="zh-CN" sz="1200" b="0" i="0" kern="1200" dirty="0" err="1">
                <a:solidFill>
                  <a:schemeClr val="tx1"/>
                </a:solidFill>
                <a:effectLst/>
                <a:latin typeface="+mn-lt"/>
                <a:ea typeface="+mn-ea"/>
                <a:cs typeface="+mn-cs"/>
              </a:rPr>
              <a:t>lat</a:t>
            </a:r>
            <a:r>
              <a:rPr lang="en-GB" altLang="zh-CN" sz="1200" b="0" i="0" kern="1200" dirty="0">
                <a:solidFill>
                  <a:schemeClr val="tx1"/>
                </a:solidFill>
                <a:effectLst/>
                <a:latin typeface="+mn-lt"/>
                <a:ea typeface="+mn-ea"/>
                <a:cs typeface="+mn-cs"/>
              </a:rPr>
              <a:t>, </a:t>
            </a:r>
          </a:p>
          <a:p>
            <a:pPr latinLnBrk="1"/>
            <a:r>
              <a:rPr lang="en-GB" altLang="zh-CN" sz="1200" b="0" i="0" kern="1200" dirty="0">
                <a:solidFill>
                  <a:schemeClr val="tx1"/>
                </a:solidFill>
                <a:effectLst/>
                <a:latin typeface="+mn-lt"/>
                <a:ea typeface="+mn-ea"/>
                <a:cs typeface="+mn-cs"/>
              </a:rPr>
              <a:t>      fill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根据密度值映射填充色</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alpha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根据密度值映射透明度 </a:t>
            </a:r>
            <a:r>
              <a:rPr lang="en-US" altLang="zh-CN" sz="1200" b="0" i="1" kern="1200" dirty="0">
                <a:solidFill>
                  <a:schemeClr val="tx1"/>
                </a:solidFill>
                <a:effectLst/>
                <a:latin typeface="+mn-lt"/>
                <a:ea typeface="+mn-ea"/>
                <a:cs typeface="+mn-cs"/>
              </a:rPr>
              <a:t>(</a:t>
            </a:r>
            <a:r>
              <a:rPr lang="zh-CN" altLang="en-US" sz="1200" b="0" i="1" kern="1200" dirty="0">
                <a:solidFill>
                  <a:schemeClr val="tx1"/>
                </a:solidFill>
                <a:effectLst/>
                <a:latin typeface="+mn-lt"/>
                <a:ea typeface="+mn-ea"/>
                <a:cs typeface="+mn-cs"/>
              </a:rPr>
              <a:t>低密度更透明，融入底图</a:t>
            </a:r>
            <a:r>
              <a:rPr lang="en-US" altLang="zh-CN" sz="1200" b="0" i="1"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p>
          <a:p>
            <a:pPr latinLnBrk="1"/>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geom</a:t>
            </a:r>
            <a:r>
              <a:rPr lang="en-GB" altLang="zh-CN" sz="1200" b="0" i="0" kern="1200" dirty="0">
                <a:solidFill>
                  <a:schemeClr val="tx1"/>
                </a:solidFill>
                <a:effectLst/>
                <a:latin typeface="+mn-lt"/>
                <a:ea typeface="+mn-ea"/>
                <a:cs typeface="+mn-cs"/>
              </a:rPr>
              <a:t> = "polygon",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渲染为多边形等值面</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bins = 20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划分 </a:t>
            </a:r>
            <a:r>
              <a:rPr lang="en-US" altLang="zh-CN" sz="1200" b="0" i="1" kern="1200" dirty="0">
                <a:solidFill>
                  <a:schemeClr val="tx1"/>
                </a:solidFill>
                <a:effectLst/>
                <a:latin typeface="+mn-lt"/>
                <a:ea typeface="+mn-ea"/>
                <a:cs typeface="+mn-cs"/>
              </a:rPr>
              <a:t>20 </a:t>
            </a:r>
            <a:r>
              <a:rPr lang="zh-CN" altLang="en-US" sz="1200" b="0" i="1" kern="1200" dirty="0">
                <a:solidFill>
                  <a:schemeClr val="tx1"/>
                </a:solidFill>
                <a:effectLst/>
                <a:latin typeface="+mn-lt"/>
                <a:ea typeface="+mn-ea"/>
                <a:cs typeface="+mn-cs"/>
              </a:rPr>
              <a:t>个密度层级，保证平滑过渡</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E7D3CC1-9030-6AF4-896B-F33D3FBB4913}"/>
              </a:ext>
            </a:extLst>
          </p:cNvPr>
          <p:cNvSpPr>
            <a:spLocks noGrp="1"/>
          </p:cNvSpPr>
          <p:nvPr>
            <p:ph type="sldNum" sz="quarter" idx="5"/>
          </p:nvPr>
        </p:nvSpPr>
        <p:spPr/>
        <p:txBody>
          <a:bodyPr/>
          <a:lstStyle/>
          <a:p>
            <a:fld id="{3D64A4F2-9B46-436D-9089-A5A73B4C9D54}" type="slidenum">
              <a:rPr lang="zh-CN" altLang="en-US" smtClean="0"/>
              <a:t>14</a:t>
            </a:fld>
            <a:endParaRPr lang="zh-CN" altLang="en-US"/>
          </a:p>
        </p:txBody>
      </p:sp>
    </p:spTree>
    <p:extLst>
      <p:ext uri="{BB962C8B-B14F-4D97-AF65-F5344CB8AC3E}">
        <p14:creationId xmlns:p14="http://schemas.microsoft.com/office/powerpoint/2010/main" val="414762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3455-E6D9-0224-D37A-E7F838BF0D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0139D2C-E331-D229-AD2E-8DA1089AF02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7A70EF9-268C-5E3F-6099-A499E2A9934D}"/>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二维 </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KDE </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图，就是把一堆离散的点，想象成会“发热”或“发光”的点，然后看哪些地方热量叠加得最多</a:t>
            </a: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pPr latinLnBrk="1"/>
            <a:r>
              <a:rPr lang="zh-CN" altLang="en-US"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 2.2 </a:t>
            </a:r>
            <a:r>
              <a:rPr lang="zh-CN" altLang="en-US" sz="1200" b="0" i="1" kern="1200" dirty="0">
                <a:solidFill>
                  <a:schemeClr val="tx1"/>
                </a:solidFill>
                <a:effectLst/>
                <a:latin typeface="+mn-lt"/>
                <a:ea typeface="+mn-ea"/>
                <a:cs typeface="+mn-cs"/>
              </a:rPr>
              <a:t>核心表面层：</a:t>
            </a:r>
            <a:r>
              <a:rPr lang="en-GB" altLang="zh-CN" sz="1200" b="0" i="1" kern="1200" dirty="0">
                <a:solidFill>
                  <a:schemeClr val="tx1"/>
                </a:solidFill>
                <a:effectLst/>
                <a:latin typeface="+mn-lt"/>
                <a:ea typeface="+mn-ea"/>
                <a:cs typeface="+mn-cs"/>
              </a:rPr>
              <a:t>KDE </a:t>
            </a:r>
            <a:r>
              <a:rPr lang="zh-CN" altLang="en-US" sz="1200" b="0" i="1" kern="1200" dirty="0">
                <a:solidFill>
                  <a:schemeClr val="tx1"/>
                </a:solidFill>
                <a:effectLst/>
                <a:latin typeface="+mn-lt"/>
                <a:ea typeface="+mn-ea"/>
                <a:cs typeface="+mn-cs"/>
              </a:rPr>
              <a:t>核密度等值面绘制</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1" i="0" kern="1200" dirty="0">
                <a:solidFill>
                  <a:schemeClr val="tx1"/>
                </a:solidFill>
                <a:effectLst/>
                <a:latin typeface="+mn-lt"/>
                <a:ea typeface="+mn-ea"/>
                <a:cs typeface="+mn-cs"/>
              </a:rPr>
              <a:t>stat_density_2d</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data = </a:t>
            </a:r>
            <a:r>
              <a:rPr lang="en-GB" altLang="zh-CN" sz="1200" b="0" i="0" kern="1200" dirty="0" err="1">
                <a:solidFill>
                  <a:schemeClr val="tx1"/>
                </a:solidFill>
                <a:effectLst/>
                <a:latin typeface="+mn-lt"/>
                <a:ea typeface="+mn-ea"/>
                <a:cs typeface="+mn-cs"/>
              </a:rPr>
              <a:t>weibo_coords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aes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x = </a:t>
            </a:r>
            <a:r>
              <a:rPr lang="en-GB" altLang="zh-CN" sz="1200" b="0" i="0" kern="1200" dirty="0" err="1">
                <a:solidFill>
                  <a:schemeClr val="tx1"/>
                </a:solidFill>
                <a:effectLst/>
                <a:latin typeface="+mn-lt"/>
                <a:ea typeface="+mn-ea"/>
                <a:cs typeface="+mn-cs"/>
              </a:rPr>
              <a:t>lon</a:t>
            </a:r>
            <a:r>
              <a:rPr lang="en-GB" altLang="zh-CN" sz="1200" b="0" i="0" kern="1200" dirty="0">
                <a:solidFill>
                  <a:schemeClr val="tx1"/>
                </a:solidFill>
                <a:effectLst/>
                <a:latin typeface="+mn-lt"/>
                <a:ea typeface="+mn-ea"/>
                <a:cs typeface="+mn-cs"/>
              </a:rPr>
              <a:t>, y = </a:t>
            </a:r>
            <a:r>
              <a:rPr lang="en-GB" altLang="zh-CN" sz="1200" b="0" i="0" kern="1200" dirty="0" err="1">
                <a:solidFill>
                  <a:schemeClr val="tx1"/>
                </a:solidFill>
                <a:effectLst/>
                <a:latin typeface="+mn-lt"/>
                <a:ea typeface="+mn-ea"/>
                <a:cs typeface="+mn-cs"/>
              </a:rPr>
              <a:t>lat</a:t>
            </a:r>
            <a:r>
              <a:rPr lang="en-GB" altLang="zh-CN" sz="1200" b="0" i="0" kern="1200" dirty="0">
                <a:solidFill>
                  <a:schemeClr val="tx1"/>
                </a:solidFill>
                <a:effectLst/>
                <a:latin typeface="+mn-lt"/>
                <a:ea typeface="+mn-ea"/>
                <a:cs typeface="+mn-cs"/>
              </a:rPr>
              <a:t>, </a:t>
            </a:r>
          </a:p>
          <a:p>
            <a:pPr latinLnBrk="1"/>
            <a:r>
              <a:rPr lang="en-GB" altLang="zh-CN" sz="1200" b="0" i="0" kern="1200" dirty="0">
                <a:solidFill>
                  <a:schemeClr val="tx1"/>
                </a:solidFill>
                <a:effectLst/>
                <a:latin typeface="+mn-lt"/>
                <a:ea typeface="+mn-ea"/>
                <a:cs typeface="+mn-cs"/>
              </a:rPr>
              <a:t>      fill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根据密度值映射填充色</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alpha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根据密度值映射透明度 </a:t>
            </a:r>
            <a:r>
              <a:rPr lang="en-US" altLang="zh-CN" sz="1200" b="0" i="1" kern="1200" dirty="0">
                <a:solidFill>
                  <a:schemeClr val="tx1"/>
                </a:solidFill>
                <a:effectLst/>
                <a:latin typeface="+mn-lt"/>
                <a:ea typeface="+mn-ea"/>
                <a:cs typeface="+mn-cs"/>
              </a:rPr>
              <a:t>(</a:t>
            </a:r>
            <a:r>
              <a:rPr lang="zh-CN" altLang="en-US" sz="1200" b="0" i="1" kern="1200" dirty="0">
                <a:solidFill>
                  <a:schemeClr val="tx1"/>
                </a:solidFill>
                <a:effectLst/>
                <a:latin typeface="+mn-lt"/>
                <a:ea typeface="+mn-ea"/>
                <a:cs typeface="+mn-cs"/>
              </a:rPr>
              <a:t>低密度更透明，融入底图</a:t>
            </a:r>
            <a:r>
              <a:rPr lang="en-US" altLang="zh-CN" sz="1200" b="0" i="1"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p>
          <a:p>
            <a:pPr latinLnBrk="1"/>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geom</a:t>
            </a:r>
            <a:r>
              <a:rPr lang="en-GB" altLang="zh-CN" sz="1200" b="0" i="0" kern="1200" dirty="0">
                <a:solidFill>
                  <a:schemeClr val="tx1"/>
                </a:solidFill>
                <a:effectLst/>
                <a:latin typeface="+mn-lt"/>
                <a:ea typeface="+mn-ea"/>
                <a:cs typeface="+mn-cs"/>
              </a:rPr>
              <a:t> = "polygon",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渲染为多边形等值面</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bins = 20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划分 </a:t>
            </a:r>
            <a:r>
              <a:rPr lang="en-US" altLang="zh-CN" sz="1200" b="0" i="1" kern="1200" dirty="0">
                <a:solidFill>
                  <a:schemeClr val="tx1"/>
                </a:solidFill>
                <a:effectLst/>
                <a:latin typeface="+mn-lt"/>
                <a:ea typeface="+mn-ea"/>
                <a:cs typeface="+mn-cs"/>
              </a:rPr>
              <a:t>20 </a:t>
            </a:r>
            <a:r>
              <a:rPr lang="zh-CN" altLang="en-US" sz="1200" b="0" i="1" kern="1200" dirty="0">
                <a:solidFill>
                  <a:schemeClr val="tx1"/>
                </a:solidFill>
                <a:effectLst/>
                <a:latin typeface="+mn-lt"/>
                <a:ea typeface="+mn-ea"/>
                <a:cs typeface="+mn-cs"/>
              </a:rPr>
              <a:t>个密度层级，保证平滑过渡</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DE605BB-7A29-D723-14F2-2E0A2738C130}"/>
              </a:ext>
            </a:extLst>
          </p:cNvPr>
          <p:cNvSpPr>
            <a:spLocks noGrp="1"/>
          </p:cNvSpPr>
          <p:nvPr>
            <p:ph type="sldNum" sz="quarter" idx="5"/>
          </p:nvPr>
        </p:nvSpPr>
        <p:spPr/>
        <p:txBody>
          <a:bodyPr/>
          <a:lstStyle/>
          <a:p>
            <a:fld id="{3D64A4F2-9B46-436D-9089-A5A73B4C9D54}" type="slidenum">
              <a:rPr lang="zh-CN" altLang="en-US" smtClean="0"/>
              <a:t>15</a:t>
            </a:fld>
            <a:endParaRPr lang="zh-CN" altLang="en-US"/>
          </a:p>
        </p:txBody>
      </p:sp>
    </p:spTree>
    <p:extLst>
      <p:ext uri="{BB962C8B-B14F-4D97-AF65-F5344CB8AC3E}">
        <p14:creationId xmlns:p14="http://schemas.microsoft.com/office/powerpoint/2010/main" val="316999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A054-EF06-E5FF-4108-F166B5CF49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7B5595-2393-506C-CE5E-221A58059B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24620D3-36DE-90D2-7BD8-4BAE14CDFE61}"/>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二维 </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KDE </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图，就是把一堆离散的点，想象成会“发热”或“发光”的点，然后看哪些地方热量叠加得最多</a:t>
            </a: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pPr latinLnBrk="1"/>
            <a:r>
              <a:rPr lang="zh-CN" altLang="en-US"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 2.2 </a:t>
            </a:r>
            <a:r>
              <a:rPr lang="zh-CN" altLang="en-US" sz="1200" b="0" i="1" kern="1200" dirty="0">
                <a:solidFill>
                  <a:schemeClr val="tx1"/>
                </a:solidFill>
                <a:effectLst/>
                <a:latin typeface="+mn-lt"/>
                <a:ea typeface="+mn-ea"/>
                <a:cs typeface="+mn-cs"/>
              </a:rPr>
              <a:t>核心表面层：</a:t>
            </a:r>
            <a:r>
              <a:rPr lang="en-GB" altLang="zh-CN" sz="1200" b="0" i="1" kern="1200" dirty="0">
                <a:solidFill>
                  <a:schemeClr val="tx1"/>
                </a:solidFill>
                <a:effectLst/>
                <a:latin typeface="+mn-lt"/>
                <a:ea typeface="+mn-ea"/>
                <a:cs typeface="+mn-cs"/>
              </a:rPr>
              <a:t>KDE </a:t>
            </a:r>
            <a:r>
              <a:rPr lang="zh-CN" altLang="en-US" sz="1200" b="0" i="1" kern="1200" dirty="0">
                <a:solidFill>
                  <a:schemeClr val="tx1"/>
                </a:solidFill>
                <a:effectLst/>
                <a:latin typeface="+mn-lt"/>
                <a:ea typeface="+mn-ea"/>
                <a:cs typeface="+mn-cs"/>
              </a:rPr>
              <a:t>核密度等值面绘制</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1" i="0" kern="1200" dirty="0">
                <a:solidFill>
                  <a:schemeClr val="tx1"/>
                </a:solidFill>
                <a:effectLst/>
                <a:latin typeface="+mn-lt"/>
                <a:ea typeface="+mn-ea"/>
                <a:cs typeface="+mn-cs"/>
              </a:rPr>
              <a:t>stat_density_2d</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data = </a:t>
            </a:r>
            <a:r>
              <a:rPr lang="en-GB" altLang="zh-CN" sz="1200" b="0" i="0" kern="1200" dirty="0" err="1">
                <a:solidFill>
                  <a:schemeClr val="tx1"/>
                </a:solidFill>
                <a:effectLst/>
                <a:latin typeface="+mn-lt"/>
                <a:ea typeface="+mn-ea"/>
                <a:cs typeface="+mn-cs"/>
              </a:rPr>
              <a:t>weibo_coords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aes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x = </a:t>
            </a:r>
            <a:r>
              <a:rPr lang="en-GB" altLang="zh-CN" sz="1200" b="0" i="0" kern="1200" dirty="0" err="1">
                <a:solidFill>
                  <a:schemeClr val="tx1"/>
                </a:solidFill>
                <a:effectLst/>
                <a:latin typeface="+mn-lt"/>
                <a:ea typeface="+mn-ea"/>
                <a:cs typeface="+mn-cs"/>
              </a:rPr>
              <a:t>lon</a:t>
            </a:r>
            <a:r>
              <a:rPr lang="en-GB" altLang="zh-CN" sz="1200" b="0" i="0" kern="1200" dirty="0">
                <a:solidFill>
                  <a:schemeClr val="tx1"/>
                </a:solidFill>
                <a:effectLst/>
                <a:latin typeface="+mn-lt"/>
                <a:ea typeface="+mn-ea"/>
                <a:cs typeface="+mn-cs"/>
              </a:rPr>
              <a:t>, y = </a:t>
            </a:r>
            <a:r>
              <a:rPr lang="en-GB" altLang="zh-CN" sz="1200" b="0" i="0" kern="1200" dirty="0" err="1">
                <a:solidFill>
                  <a:schemeClr val="tx1"/>
                </a:solidFill>
                <a:effectLst/>
                <a:latin typeface="+mn-lt"/>
                <a:ea typeface="+mn-ea"/>
                <a:cs typeface="+mn-cs"/>
              </a:rPr>
              <a:t>lat</a:t>
            </a:r>
            <a:r>
              <a:rPr lang="en-GB" altLang="zh-CN" sz="1200" b="0" i="0" kern="1200" dirty="0">
                <a:solidFill>
                  <a:schemeClr val="tx1"/>
                </a:solidFill>
                <a:effectLst/>
                <a:latin typeface="+mn-lt"/>
                <a:ea typeface="+mn-ea"/>
                <a:cs typeface="+mn-cs"/>
              </a:rPr>
              <a:t>, </a:t>
            </a:r>
          </a:p>
          <a:p>
            <a:pPr latinLnBrk="1"/>
            <a:r>
              <a:rPr lang="en-GB" altLang="zh-CN" sz="1200" b="0" i="0" kern="1200" dirty="0">
                <a:solidFill>
                  <a:schemeClr val="tx1"/>
                </a:solidFill>
                <a:effectLst/>
                <a:latin typeface="+mn-lt"/>
                <a:ea typeface="+mn-ea"/>
                <a:cs typeface="+mn-cs"/>
              </a:rPr>
              <a:t>      fill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根据密度值映射填充色</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alpha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根据密度值映射透明度 </a:t>
            </a:r>
            <a:r>
              <a:rPr lang="en-US" altLang="zh-CN" sz="1200" b="0" i="1" kern="1200" dirty="0">
                <a:solidFill>
                  <a:schemeClr val="tx1"/>
                </a:solidFill>
                <a:effectLst/>
                <a:latin typeface="+mn-lt"/>
                <a:ea typeface="+mn-ea"/>
                <a:cs typeface="+mn-cs"/>
              </a:rPr>
              <a:t>(</a:t>
            </a:r>
            <a:r>
              <a:rPr lang="zh-CN" altLang="en-US" sz="1200" b="0" i="1" kern="1200" dirty="0">
                <a:solidFill>
                  <a:schemeClr val="tx1"/>
                </a:solidFill>
                <a:effectLst/>
                <a:latin typeface="+mn-lt"/>
                <a:ea typeface="+mn-ea"/>
                <a:cs typeface="+mn-cs"/>
              </a:rPr>
              <a:t>低密度更透明，融入底图</a:t>
            </a:r>
            <a:r>
              <a:rPr lang="en-US" altLang="zh-CN" sz="1200" b="0" i="1"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p>
          <a:p>
            <a:pPr latinLnBrk="1"/>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geom</a:t>
            </a:r>
            <a:r>
              <a:rPr lang="en-GB" altLang="zh-CN" sz="1200" b="0" i="0" kern="1200" dirty="0">
                <a:solidFill>
                  <a:schemeClr val="tx1"/>
                </a:solidFill>
                <a:effectLst/>
                <a:latin typeface="+mn-lt"/>
                <a:ea typeface="+mn-ea"/>
                <a:cs typeface="+mn-cs"/>
              </a:rPr>
              <a:t> = "polygon",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渲染为多边形等值面</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bins = 20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划分 </a:t>
            </a:r>
            <a:r>
              <a:rPr lang="en-US" altLang="zh-CN" sz="1200" b="0" i="1" kern="1200" dirty="0">
                <a:solidFill>
                  <a:schemeClr val="tx1"/>
                </a:solidFill>
                <a:effectLst/>
                <a:latin typeface="+mn-lt"/>
                <a:ea typeface="+mn-ea"/>
                <a:cs typeface="+mn-cs"/>
              </a:rPr>
              <a:t>20 </a:t>
            </a:r>
            <a:r>
              <a:rPr lang="zh-CN" altLang="en-US" sz="1200" b="0" i="1" kern="1200" dirty="0">
                <a:solidFill>
                  <a:schemeClr val="tx1"/>
                </a:solidFill>
                <a:effectLst/>
                <a:latin typeface="+mn-lt"/>
                <a:ea typeface="+mn-ea"/>
                <a:cs typeface="+mn-cs"/>
              </a:rPr>
              <a:t>个密度层级，保证平滑过渡</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3DFCFF44-0654-9311-773E-B6F11804E481}"/>
              </a:ext>
            </a:extLst>
          </p:cNvPr>
          <p:cNvSpPr>
            <a:spLocks noGrp="1"/>
          </p:cNvSpPr>
          <p:nvPr>
            <p:ph type="sldNum" sz="quarter" idx="5"/>
          </p:nvPr>
        </p:nvSpPr>
        <p:spPr/>
        <p:txBody>
          <a:bodyPr/>
          <a:lstStyle/>
          <a:p>
            <a:fld id="{3D64A4F2-9B46-436D-9089-A5A73B4C9D54}" type="slidenum">
              <a:rPr lang="zh-CN" altLang="en-US" smtClean="0"/>
              <a:t>16</a:t>
            </a:fld>
            <a:endParaRPr lang="zh-CN" altLang="en-US"/>
          </a:p>
        </p:txBody>
      </p:sp>
    </p:spTree>
    <p:extLst>
      <p:ext uri="{BB962C8B-B14F-4D97-AF65-F5344CB8AC3E}">
        <p14:creationId xmlns:p14="http://schemas.microsoft.com/office/powerpoint/2010/main" val="112147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BF27-23D8-8F50-7171-545343A4F48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A02E500-93D8-14E7-A53E-3BFF217C1C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F8F80F5-96C6-9ECD-07C7-4A43FFC49DAE}"/>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414FDD4B-2093-4CB6-37B4-A3461121BC70}"/>
              </a:ext>
            </a:extLst>
          </p:cNvPr>
          <p:cNvSpPr>
            <a:spLocks noGrp="1"/>
          </p:cNvSpPr>
          <p:nvPr>
            <p:ph type="sldNum" sz="quarter" idx="5"/>
          </p:nvPr>
        </p:nvSpPr>
        <p:spPr/>
        <p:txBody>
          <a:bodyPr/>
          <a:lstStyle/>
          <a:p>
            <a:fld id="{3D64A4F2-9B46-436D-9089-A5A73B4C9D54}" type="slidenum">
              <a:rPr lang="zh-CN" altLang="en-US" smtClean="0"/>
              <a:t>17</a:t>
            </a:fld>
            <a:endParaRPr lang="zh-CN" altLang="en-US"/>
          </a:p>
        </p:txBody>
      </p:sp>
    </p:spTree>
    <p:extLst>
      <p:ext uri="{BB962C8B-B14F-4D97-AF65-F5344CB8AC3E}">
        <p14:creationId xmlns:p14="http://schemas.microsoft.com/office/powerpoint/2010/main" val="348872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C4680-EFD4-F30B-D406-3B3A8905E92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C57A05-53B7-6015-9A98-261EFF334EC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EECB953-F091-6B79-69A4-527EA2460C7A}"/>
              </a:ext>
            </a:extLst>
          </p:cNvPr>
          <p:cNvSpPr>
            <a:spLocks noGrp="1"/>
          </p:cNvSpPr>
          <p:nvPr>
            <p:ph type="body" idx="1"/>
          </p:nvPr>
        </p:nvSpPr>
        <p:spPr/>
        <p:txBody>
          <a:bodyPr/>
          <a:lstStyle/>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st_concave_hull</a:t>
            </a:r>
            <a:r>
              <a:rPr lang="en-GB" altLang="zh-CN" sz="1200" b="0" i="0" kern="1200" dirty="0">
                <a:solidFill>
                  <a:schemeClr val="tx1"/>
                </a:solidFill>
                <a:effectLst/>
                <a:latin typeface="+mn-lt"/>
                <a:ea typeface="+mn-ea"/>
                <a:cs typeface="+mn-cs"/>
              </a:rPr>
              <a:t>(ratio = 0.8, </a:t>
            </a:r>
            <a:r>
              <a:rPr lang="en-GB" altLang="zh-CN" sz="1200" b="0" i="0" kern="1200" dirty="0" err="1">
                <a:solidFill>
                  <a:schemeClr val="tx1"/>
                </a:solidFill>
                <a:effectLst/>
                <a:latin typeface="+mn-lt"/>
                <a:ea typeface="+mn-ea"/>
                <a:cs typeface="+mn-cs"/>
              </a:rPr>
              <a:t>allow_holes</a:t>
            </a:r>
            <a:r>
              <a:rPr lang="en-GB" altLang="zh-CN" sz="1200" b="0" i="0" kern="1200" dirty="0">
                <a:solidFill>
                  <a:schemeClr val="tx1"/>
                </a:solidFill>
                <a:effectLst/>
                <a:latin typeface="+mn-lt"/>
                <a:ea typeface="+mn-ea"/>
                <a:cs typeface="+mn-cs"/>
              </a:rPr>
              <a:t> = FALSE)</a:t>
            </a:r>
          </a:p>
          <a:p>
            <a:pPr latinLnBrk="1"/>
            <a:endParaRPr lang="en-GB" altLang="zh-CN" sz="1200" b="0" i="0" kern="1200" dirty="0">
              <a:solidFill>
                <a:schemeClr val="tx1"/>
              </a:solidFill>
              <a:effectLst/>
              <a:latin typeface="+mn-lt"/>
              <a:ea typeface="+mn-ea"/>
              <a:cs typeface="+mn-cs"/>
            </a:endParaRPr>
          </a:p>
          <a:p>
            <a:pPr latinLnBrk="1"/>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基于凹包算法生成聚类边界</a:t>
            </a: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ratio </a:t>
            </a:r>
            <a:r>
              <a:rPr lang="zh-CN" altLang="en-US" sz="1200" b="0" i="0" kern="1200" dirty="0">
                <a:solidFill>
                  <a:schemeClr val="tx1"/>
                </a:solidFill>
                <a:effectLst/>
                <a:latin typeface="+mn-lt"/>
                <a:ea typeface="+mn-ea"/>
                <a:cs typeface="+mn-cs"/>
              </a:rPr>
              <a:t>取值介于 </a:t>
            </a:r>
            <a:r>
              <a:rPr lang="en-US" altLang="zh-CN" sz="1200" b="0" i="0" kern="1200" dirty="0">
                <a:solidFill>
                  <a:schemeClr val="tx1"/>
                </a:solidFill>
                <a:effectLst/>
                <a:latin typeface="+mn-lt"/>
                <a:ea typeface="+mn-ea"/>
                <a:cs typeface="+mn-cs"/>
              </a:rPr>
              <a:t>0 </a:t>
            </a:r>
            <a:r>
              <a:rPr lang="zh-CN" altLang="en-US" sz="1200" b="0" i="0" kern="1200" dirty="0">
                <a:solidFill>
                  <a:schemeClr val="tx1"/>
                </a:solidFill>
                <a:effectLst/>
                <a:latin typeface="+mn-lt"/>
                <a:ea typeface="+mn-ea"/>
                <a:cs typeface="+mn-cs"/>
              </a:rPr>
              <a:t>与 </a:t>
            </a:r>
            <a:r>
              <a:rPr lang="en-US" altLang="zh-CN" sz="1200" b="0" i="0" kern="1200" dirty="0">
                <a:solidFill>
                  <a:schemeClr val="tx1"/>
                </a:solidFill>
                <a:effectLst/>
                <a:latin typeface="+mn-lt"/>
                <a:ea typeface="+mn-ea"/>
                <a:cs typeface="+mn-cs"/>
              </a:rPr>
              <a:t>1 </a:t>
            </a:r>
            <a:r>
              <a:rPr lang="zh-CN" altLang="en-US" sz="1200" b="0" i="0" kern="1200" dirty="0">
                <a:solidFill>
                  <a:schemeClr val="tx1"/>
                </a:solidFill>
                <a:effectLst/>
                <a:latin typeface="+mn-lt"/>
                <a:ea typeface="+mn-ea"/>
                <a:cs typeface="+mn-cs"/>
              </a:rPr>
              <a:t>之间：</a:t>
            </a: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值越小，边界越贴近点云形态；值越接近 </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，结果越接近凸包</a:t>
            </a: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allow_holes</a:t>
            </a:r>
            <a:r>
              <a:rPr lang="en-GB" altLang="zh-CN" sz="1200" b="0" i="0" kern="1200" dirty="0">
                <a:solidFill>
                  <a:schemeClr val="tx1"/>
                </a:solidFill>
                <a:effectLst/>
                <a:latin typeface="+mn-lt"/>
                <a:ea typeface="+mn-ea"/>
                <a:cs typeface="+mn-cs"/>
              </a:rPr>
              <a:t> = FALSE </a:t>
            </a:r>
            <a:r>
              <a:rPr lang="zh-CN" altLang="en-US" sz="1200" b="0" i="0" kern="1200" dirty="0">
                <a:solidFill>
                  <a:schemeClr val="tx1"/>
                </a:solidFill>
                <a:effectLst/>
                <a:latin typeface="+mn-lt"/>
                <a:ea typeface="+mn-ea"/>
                <a:cs typeface="+mn-cs"/>
              </a:rPr>
              <a:t>表示不保留内部空洞，以形成连续完整的商圈范围</a:t>
            </a:r>
          </a:p>
          <a:p>
            <a:pPr latinLnBrk="1"/>
            <a:endParaRPr lang="en-GB" altLang="zh-CN" sz="1200" b="0" i="0" kern="1200" dirty="0">
              <a:solidFill>
                <a:schemeClr val="tx1"/>
              </a:solidFill>
              <a:effectLst/>
              <a:latin typeface="+mn-lt"/>
              <a:ea typeface="+mn-ea"/>
              <a:cs typeface="+mn-cs"/>
            </a:endParaRPr>
          </a:p>
          <a:p>
            <a:br>
              <a:rPr lang="en-GB" altLang="zh-CN" sz="2000" dirty="0"/>
            </a:b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ABC89A5-F9DD-BB86-A4AF-D984655A0412}"/>
              </a:ext>
            </a:extLst>
          </p:cNvPr>
          <p:cNvSpPr>
            <a:spLocks noGrp="1"/>
          </p:cNvSpPr>
          <p:nvPr>
            <p:ph type="sldNum" sz="quarter" idx="5"/>
          </p:nvPr>
        </p:nvSpPr>
        <p:spPr/>
        <p:txBody>
          <a:bodyPr/>
          <a:lstStyle/>
          <a:p>
            <a:fld id="{3D64A4F2-9B46-436D-9089-A5A73B4C9D54}" type="slidenum">
              <a:rPr lang="zh-CN" altLang="en-US" smtClean="0"/>
              <a:t>18</a:t>
            </a:fld>
            <a:endParaRPr lang="zh-CN" altLang="en-US"/>
          </a:p>
        </p:txBody>
      </p:sp>
    </p:spTree>
    <p:extLst>
      <p:ext uri="{BB962C8B-B14F-4D97-AF65-F5344CB8AC3E}">
        <p14:creationId xmlns:p14="http://schemas.microsoft.com/office/powerpoint/2010/main" val="218480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8795C-2C19-9EF2-67D3-B92DDA9BDE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4A6B8A4-5F5C-59F1-2ED4-6DF97807C9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FCA1BE-89EC-E271-685D-FCC2A6F42D41}"/>
              </a:ext>
            </a:extLst>
          </p:cNvPr>
          <p:cNvSpPr>
            <a:spLocks noGrp="1"/>
          </p:cNvSpPr>
          <p:nvPr>
            <p:ph type="body" idx="1"/>
          </p:nvPr>
        </p:nvSpPr>
        <p:spPr/>
        <p:txBody>
          <a:bodyPr/>
          <a:lstStyle/>
          <a:p>
            <a:pPr latinLnBrk="1"/>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C52F669A-9ED2-9085-6949-A60E2C2FDAF3}"/>
              </a:ext>
            </a:extLst>
          </p:cNvPr>
          <p:cNvSpPr>
            <a:spLocks noGrp="1"/>
          </p:cNvSpPr>
          <p:nvPr>
            <p:ph type="sldNum" sz="quarter" idx="5"/>
          </p:nvPr>
        </p:nvSpPr>
        <p:spPr/>
        <p:txBody>
          <a:bodyPr/>
          <a:lstStyle/>
          <a:p>
            <a:fld id="{3D64A4F2-9B46-436D-9089-A5A73B4C9D54}" type="slidenum">
              <a:rPr lang="zh-CN" altLang="en-US" smtClean="0"/>
              <a:t>19</a:t>
            </a:fld>
            <a:endParaRPr lang="zh-CN" altLang="en-US"/>
          </a:p>
        </p:txBody>
      </p:sp>
    </p:spTree>
    <p:extLst>
      <p:ext uri="{BB962C8B-B14F-4D97-AF65-F5344CB8AC3E}">
        <p14:creationId xmlns:p14="http://schemas.microsoft.com/office/powerpoint/2010/main" val="367756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6160-ED93-D956-5814-79E98E2C384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485D17-322F-A03B-96A6-F9BC517AB05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6F0EEF-224F-2640-DE45-F6952F45E0DF}"/>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4EFA1CB-B9FD-D2D2-B218-2EE46C126D4A}"/>
              </a:ext>
            </a:extLst>
          </p:cNvPr>
          <p:cNvSpPr>
            <a:spLocks noGrp="1"/>
          </p:cNvSpPr>
          <p:nvPr>
            <p:ph type="sldNum" sz="quarter" idx="5"/>
          </p:nvPr>
        </p:nvSpPr>
        <p:spPr/>
        <p:txBody>
          <a:bodyPr/>
          <a:lstStyle/>
          <a:p>
            <a:fld id="{3D64A4F2-9B46-436D-9089-A5A73B4C9D54}" type="slidenum">
              <a:rPr lang="zh-CN" altLang="en-US" smtClean="0"/>
              <a:t>5</a:t>
            </a:fld>
            <a:endParaRPr lang="zh-CN" altLang="en-US"/>
          </a:p>
        </p:txBody>
      </p:sp>
    </p:spTree>
    <p:extLst>
      <p:ext uri="{BB962C8B-B14F-4D97-AF65-F5344CB8AC3E}">
        <p14:creationId xmlns:p14="http://schemas.microsoft.com/office/powerpoint/2010/main" val="415761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507A-18EB-7DEA-0612-B4ED5080CFB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D93DC8F-06DF-9BDA-673A-869D225DC5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EF6FD97-1F19-A55B-8DE2-09317ECE7C96}"/>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C57356E1-9C1A-3928-58D1-8E1C24CD8CA1}"/>
              </a:ext>
            </a:extLst>
          </p:cNvPr>
          <p:cNvSpPr>
            <a:spLocks noGrp="1"/>
          </p:cNvSpPr>
          <p:nvPr>
            <p:ph type="sldNum" sz="quarter" idx="5"/>
          </p:nvPr>
        </p:nvSpPr>
        <p:spPr/>
        <p:txBody>
          <a:bodyPr/>
          <a:lstStyle/>
          <a:p>
            <a:fld id="{3D64A4F2-9B46-436D-9089-A5A73B4C9D54}" type="slidenum">
              <a:rPr lang="zh-CN" altLang="en-US" smtClean="0"/>
              <a:t>6</a:t>
            </a:fld>
            <a:endParaRPr lang="zh-CN" altLang="en-US"/>
          </a:p>
        </p:txBody>
      </p:sp>
    </p:spTree>
    <p:extLst>
      <p:ext uri="{BB962C8B-B14F-4D97-AF65-F5344CB8AC3E}">
        <p14:creationId xmlns:p14="http://schemas.microsoft.com/office/powerpoint/2010/main" val="359032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211F-3165-AA28-E77A-69407C528B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40C8AE-DF5D-15B0-F60C-140054F78E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CC5BB57-979F-DCE3-F5CF-11FEB0817AC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E3FA99D-8268-6690-792C-3033EF6685B6}"/>
              </a:ext>
            </a:extLst>
          </p:cNvPr>
          <p:cNvSpPr>
            <a:spLocks noGrp="1"/>
          </p:cNvSpPr>
          <p:nvPr>
            <p:ph type="sldNum" sz="quarter" idx="5"/>
          </p:nvPr>
        </p:nvSpPr>
        <p:spPr/>
        <p:txBody>
          <a:bodyPr/>
          <a:lstStyle/>
          <a:p>
            <a:fld id="{3D64A4F2-9B46-436D-9089-A5A73B4C9D54}" type="slidenum">
              <a:rPr lang="zh-CN" altLang="en-US" smtClean="0"/>
              <a:t>8</a:t>
            </a:fld>
            <a:endParaRPr lang="zh-CN" altLang="en-US"/>
          </a:p>
        </p:txBody>
      </p:sp>
    </p:spTree>
    <p:extLst>
      <p:ext uri="{BB962C8B-B14F-4D97-AF65-F5344CB8AC3E}">
        <p14:creationId xmlns:p14="http://schemas.microsoft.com/office/powerpoint/2010/main" val="272595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6CBAD-CF39-13E9-17FA-1D1CAEE769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A412A8B-3DE7-BEA8-1B99-6276DC070E0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530849-E8BA-D0B1-0875-DE9998B63A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023A75"/>
              </a:solidFill>
              <a:highlight>
                <a:srgbClr val="FFFF00"/>
              </a:highlight>
              <a:latin typeface="Arial" panose="020B0604020202020204" pitchFamily="34" charset="0"/>
              <a:ea typeface="+mn-ea"/>
              <a:cs typeface="Arial" panose="020B0604020202020204" pitchFamily="34" charset="0"/>
            </a:endParaRPr>
          </a:p>
          <a:p>
            <a:endParaRPr lang="zh-CN" altLang="en-US" dirty="0"/>
          </a:p>
        </p:txBody>
      </p:sp>
      <p:sp>
        <p:nvSpPr>
          <p:cNvPr id="4" name="灯片编号占位符 3">
            <a:extLst>
              <a:ext uri="{FF2B5EF4-FFF2-40B4-BE49-F238E27FC236}">
                <a16:creationId xmlns:a16="http://schemas.microsoft.com/office/drawing/2014/main" id="{8D62E0DA-BFF7-CF88-A584-4B3859D51C5A}"/>
              </a:ext>
            </a:extLst>
          </p:cNvPr>
          <p:cNvSpPr>
            <a:spLocks noGrp="1"/>
          </p:cNvSpPr>
          <p:nvPr>
            <p:ph type="sldNum" sz="quarter" idx="5"/>
          </p:nvPr>
        </p:nvSpPr>
        <p:spPr/>
        <p:txBody>
          <a:bodyPr/>
          <a:lstStyle/>
          <a:p>
            <a:fld id="{3D64A4F2-9B46-436D-9089-A5A73B4C9D54}" type="slidenum">
              <a:rPr lang="zh-CN" altLang="en-US" smtClean="0"/>
              <a:t>9</a:t>
            </a:fld>
            <a:endParaRPr lang="zh-CN" altLang="en-US"/>
          </a:p>
        </p:txBody>
      </p:sp>
    </p:spTree>
    <p:extLst>
      <p:ext uri="{BB962C8B-B14F-4D97-AF65-F5344CB8AC3E}">
        <p14:creationId xmlns:p14="http://schemas.microsoft.com/office/powerpoint/2010/main" val="2888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7759D-11BF-41DF-44DB-ECFEADCEF81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7F04C3-AABA-EC0E-2F46-56136C87D1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49C527-0046-7BE6-3566-4EDB044F17BC}"/>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短租房源的空间集聚，往往与旅游活动、商业活力、中心城区吸引力有关</a:t>
            </a:r>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住房市场压力、租金上涨、社区商业化、绅士化（</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gentrification</a:t>
            </a:r>
            <a:r>
              <a:rPr lang="zh-CN" altLang="en-GB"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有关</a:t>
            </a: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83BA361-FECE-776A-DB66-B20A23529E1D}"/>
              </a:ext>
            </a:extLst>
          </p:cNvPr>
          <p:cNvSpPr>
            <a:spLocks noGrp="1"/>
          </p:cNvSpPr>
          <p:nvPr>
            <p:ph type="sldNum" sz="quarter" idx="5"/>
          </p:nvPr>
        </p:nvSpPr>
        <p:spPr/>
        <p:txBody>
          <a:bodyPr/>
          <a:lstStyle/>
          <a:p>
            <a:fld id="{3D64A4F2-9B46-436D-9089-A5A73B4C9D54}" type="slidenum">
              <a:rPr lang="zh-CN" altLang="en-US" smtClean="0"/>
              <a:t>10</a:t>
            </a:fld>
            <a:endParaRPr lang="zh-CN" altLang="en-US"/>
          </a:p>
        </p:txBody>
      </p:sp>
    </p:spTree>
    <p:extLst>
      <p:ext uri="{BB962C8B-B14F-4D97-AF65-F5344CB8AC3E}">
        <p14:creationId xmlns:p14="http://schemas.microsoft.com/office/powerpoint/2010/main" val="17325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65FC9-95D0-030E-F10C-8852237AD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DA44457-90F5-EDAB-6617-FF7E45D11B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891E27F-B835-4964-2526-A2AA10A1DC6A}"/>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E86FE04D-44B8-F00F-BD37-6691137688E9}"/>
              </a:ext>
            </a:extLst>
          </p:cNvPr>
          <p:cNvSpPr>
            <a:spLocks noGrp="1"/>
          </p:cNvSpPr>
          <p:nvPr>
            <p:ph type="sldNum" sz="quarter" idx="5"/>
          </p:nvPr>
        </p:nvSpPr>
        <p:spPr/>
        <p:txBody>
          <a:bodyPr/>
          <a:lstStyle/>
          <a:p>
            <a:fld id="{3D64A4F2-9B46-436D-9089-A5A73B4C9D54}" type="slidenum">
              <a:rPr lang="zh-CN" altLang="en-US" smtClean="0"/>
              <a:t>11</a:t>
            </a:fld>
            <a:endParaRPr lang="zh-CN" altLang="en-US"/>
          </a:p>
        </p:txBody>
      </p:sp>
    </p:spTree>
    <p:extLst>
      <p:ext uri="{BB962C8B-B14F-4D97-AF65-F5344CB8AC3E}">
        <p14:creationId xmlns:p14="http://schemas.microsoft.com/office/powerpoint/2010/main" val="318991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8A1C-A0C8-8195-FA60-3E4B36D7BD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10D399-93E7-C450-6F30-3C497BD1812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BD463D-AF39-6BC7-1421-1BB5ABF50D1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微博（</a:t>
            </a:r>
            <a:r>
              <a:rPr lang="en-GB" altLang="zh-CN" dirty="0"/>
              <a:t>Micro-blog</a:t>
            </a:r>
            <a:r>
              <a:rPr lang="zh-CN" altLang="en-GB" dirty="0"/>
              <a:t>）</a:t>
            </a:r>
            <a:r>
              <a:rPr lang="zh-CN" altLang="en-US" dirty="0"/>
              <a:t>是指一种基于用户关系信息分享、传播以及获取的通过关注机制分享简短实时信息的广播式的社交媒体、网络平台</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“短内容、快发布、强互动”的网络发言和交流方式</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728BB579-115A-5FE7-F9FE-54ABD5D21275}"/>
              </a:ext>
            </a:extLst>
          </p:cNvPr>
          <p:cNvSpPr>
            <a:spLocks noGrp="1"/>
          </p:cNvSpPr>
          <p:nvPr>
            <p:ph type="sldNum" sz="quarter" idx="5"/>
          </p:nvPr>
        </p:nvSpPr>
        <p:spPr/>
        <p:txBody>
          <a:bodyPr/>
          <a:lstStyle/>
          <a:p>
            <a:fld id="{3D64A4F2-9B46-436D-9089-A5A73B4C9D54}" type="slidenum">
              <a:rPr lang="zh-CN" altLang="en-US" smtClean="0"/>
              <a:t>12</a:t>
            </a:fld>
            <a:endParaRPr lang="zh-CN" altLang="en-US"/>
          </a:p>
        </p:txBody>
      </p:sp>
    </p:spTree>
    <p:extLst>
      <p:ext uri="{BB962C8B-B14F-4D97-AF65-F5344CB8AC3E}">
        <p14:creationId xmlns:p14="http://schemas.microsoft.com/office/powerpoint/2010/main" val="250844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C301-FEA6-1C44-C2EC-A521DB932D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A29765-EFF3-1911-8E4B-D98C3A1D50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F63125-BC40-E300-6156-BEB7033418DC}"/>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74FEEFB-8C4A-1BA5-4391-63B43BEFE6A9}"/>
              </a:ext>
            </a:extLst>
          </p:cNvPr>
          <p:cNvSpPr>
            <a:spLocks noGrp="1"/>
          </p:cNvSpPr>
          <p:nvPr>
            <p:ph type="sldNum" sz="quarter" idx="5"/>
          </p:nvPr>
        </p:nvSpPr>
        <p:spPr/>
        <p:txBody>
          <a:bodyPr/>
          <a:lstStyle/>
          <a:p>
            <a:fld id="{3D64A4F2-9B46-436D-9089-A5A73B4C9D54}" type="slidenum">
              <a:rPr lang="zh-CN" altLang="en-US" smtClean="0"/>
              <a:t>13</a:t>
            </a:fld>
            <a:endParaRPr lang="zh-CN" altLang="en-US"/>
          </a:p>
        </p:txBody>
      </p:sp>
    </p:spTree>
    <p:extLst>
      <p:ext uri="{BB962C8B-B14F-4D97-AF65-F5344CB8AC3E}">
        <p14:creationId xmlns:p14="http://schemas.microsoft.com/office/powerpoint/2010/main" val="30028513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C210E2-2064-2116-EDB4-08FA7C1F4AC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6CD9F5C-5C89-0DBD-3D69-D31212291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191514C-F9CF-9B53-D179-FCDC828FD727}"/>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59DC5B72-D0DC-6997-25DE-87866D5076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37989-36CA-BAFF-2DD9-7FCE5FCB7BD7}"/>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文本框 9">
            <a:extLst>
              <a:ext uri="{FF2B5EF4-FFF2-40B4-BE49-F238E27FC236}">
                <a16:creationId xmlns:a16="http://schemas.microsoft.com/office/drawing/2014/main" id="{C2E9B314-981F-F2E6-8FD7-1045E6E0AEB6}"/>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1" name="文本框 10">
            <a:extLst>
              <a:ext uri="{FF2B5EF4-FFF2-40B4-BE49-F238E27FC236}">
                <a16:creationId xmlns:a16="http://schemas.microsoft.com/office/drawing/2014/main" id="{3C94F062-9A9E-CEC3-B804-E84E991DBCFD}"/>
              </a:ext>
            </a:extLst>
          </p:cNvPr>
          <p:cNvSpPr txBox="1"/>
          <p:nvPr userDrawn="1"/>
        </p:nvSpPr>
        <p:spPr>
          <a:xfrm rot="18900000">
            <a:off x="3328630" y="2926238"/>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2" name="文本框 11">
            <a:extLst>
              <a:ext uri="{FF2B5EF4-FFF2-40B4-BE49-F238E27FC236}">
                <a16:creationId xmlns:a16="http://schemas.microsoft.com/office/drawing/2014/main" id="{23B6D557-4103-90C8-AE08-91FB381F1331}"/>
              </a:ext>
            </a:extLst>
          </p:cNvPr>
          <p:cNvSpPr txBox="1"/>
          <p:nvPr userDrawn="1"/>
        </p:nvSpPr>
        <p:spPr>
          <a:xfrm rot="18900000">
            <a:off x="7338770" y="2926237"/>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3" name="矩形 12">
            <a:extLst>
              <a:ext uri="{FF2B5EF4-FFF2-40B4-BE49-F238E27FC236}">
                <a16:creationId xmlns:a16="http://schemas.microsoft.com/office/drawing/2014/main" id="{CA009D63-04C8-5C34-42A0-97DF6D791BA5}"/>
              </a:ext>
            </a:extLst>
          </p:cNvPr>
          <p:cNvSpPr/>
          <p:nvPr userDrawn="1"/>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F6BC1098-D5CE-0881-90AC-526B6130B725}"/>
              </a:ext>
            </a:extLst>
          </p:cNvPr>
          <p:cNvGrpSpPr/>
          <p:nvPr userDrawn="1"/>
        </p:nvGrpSpPr>
        <p:grpSpPr>
          <a:xfrm>
            <a:off x="461888" y="333270"/>
            <a:ext cx="1323703" cy="1323703"/>
            <a:chOff x="5434148" y="2937969"/>
            <a:chExt cx="1323703" cy="1323703"/>
          </a:xfrm>
        </p:grpSpPr>
        <p:sp>
          <p:nvSpPr>
            <p:cNvPr id="15" name="椭圆 14">
              <a:extLst>
                <a:ext uri="{FF2B5EF4-FFF2-40B4-BE49-F238E27FC236}">
                  <a16:creationId xmlns:a16="http://schemas.microsoft.com/office/drawing/2014/main" id="{E282041F-5B65-6328-AC77-EBD6388F4E51}"/>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2" descr="华东师范大学- 维基百科，自由的百科全书">
              <a:extLst>
                <a:ext uri="{FF2B5EF4-FFF2-40B4-BE49-F238E27FC236}">
                  <a16:creationId xmlns:a16="http://schemas.microsoft.com/office/drawing/2014/main" id="{55C7611A-2673-C866-EC6D-91A9620D2DE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7" name="图片 16" descr="文本&#10;&#10;AI 生成的内容可能不正确。">
            <a:extLst>
              <a:ext uri="{FF2B5EF4-FFF2-40B4-BE49-F238E27FC236}">
                <a16:creationId xmlns:a16="http://schemas.microsoft.com/office/drawing/2014/main" id="{0E67DCE0-1BDA-B6C7-C3CC-811B89DF0EA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18" name="任意多边形: 形状 32">
            <a:extLst>
              <a:ext uri="{FF2B5EF4-FFF2-40B4-BE49-F238E27FC236}">
                <a16:creationId xmlns:a16="http://schemas.microsoft.com/office/drawing/2014/main" id="{5DCB639B-DD00-D3F7-5CA9-8B2291B737C8}"/>
              </a:ext>
            </a:extLst>
          </p:cNvPr>
          <p:cNvSpPr/>
          <p:nvPr userDrawn="1"/>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矩形 18">
            <a:extLst>
              <a:ext uri="{FF2B5EF4-FFF2-40B4-BE49-F238E27FC236}">
                <a16:creationId xmlns:a16="http://schemas.microsoft.com/office/drawing/2014/main" id="{A5708BFC-87A0-350B-72EB-B4D5C86D1DB8}"/>
              </a:ext>
            </a:extLst>
          </p:cNvPr>
          <p:cNvSpPr/>
          <p:nvPr userDrawn="1"/>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CD159BE-4FA0-85AF-9926-A45DD2A55053}"/>
              </a:ext>
            </a:extLst>
          </p:cNvPr>
          <p:cNvSpPr/>
          <p:nvPr userDrawn="1"/>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5132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0DB86-7AB7-2F44-88E3-375486825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126E9D2-BCF0-7A98-D217-86A4972E750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C9AE20-0069-4DFC-6476-8028D84236D5}"/>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4D7ED876-DD23-EB6F-EBAB-A00ACD1F5D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C35813-0796-B543-7C82-BCCCC0883A5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C57F0A98-8FED-DA49-F699-FA63C930C01F}"/>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F3BCAFD-6B41-FFB2-F1B8-2455DF1C7BC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415C8FD-49C5-33C5-7161-4209FEB581E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0522D814-6785-C8FF-EF77-4799E4506F4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9738D6D-D44E-05F0-6C9D-4CB311AE86D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89B3D65-20BD-3633-1E71-1F03735D6FC3}"/>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AE1AA536-2FA7-8C6F-6E1F-6C7CF38D798B}"/>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169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CAAB25F-B1A4-22B6-2CD4-BCF7AA2919D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65469-AAA1-1415-8942-8938010BF4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0B89E5-0DE9-1038-048D-114DB8591245}"/>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3221EEC6-33E6-B7E8-BDC5-0926097522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A93976-CA4C-C04E-D156-9FD910FA519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4B9C68A3-910B-6869-1933-E4B928C2E566}"/>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10505D1-6C46-7CF6-1B46-07B156AB6355}"/>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B2AE57-225C-B0D3-C9AA-3897A3AD314D}"/>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815202EF-7881-1F91-8879-65110CD179D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FE7B31D-E09B-7B10-5B00-3AF30D733002}"/>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CCAEBAE-84B8-8174-A059-6919F585B92D}"/>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7FF79B4F-F2D4-7D95-69AC-F3306D595C2F}"/>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834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FEBEE-189E-B6CB-DD02-0353AB98B20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1DB4A-D485-3697-352B-DD2ADAA5F6D9}"/>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72346E2-0A31-292D-BFDD-5F099B21F14E}"/>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87DE96AC-6653-739C-1278-9AB06E246A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5334B5-A475-EB10-9A4D-35E6AB04BEA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文本框 6">
            <a:extLst>
              <a:ext uri="{FF2B5EF4-FFF2-40B4-BE49-F238E27FC236}">
                <a16:creationId xmlns:a16="http://schemas.microsoft.com/office/drawing/2014/main" id="{D20C2FA6-C070-DD1E-1876-F223367F44A5}"/>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8" name="文本框 7">
            <a:extLst>
              <a:ext uri="{FF2B5EF4-FFF2-40B4-BE49-F238E27FC236}">
                <a16:creationId xmlns:a16="http://schemas.microsoft.com/office/drawing/2014/main" id="{9307A4FE-0450-A1AF-E84B-72B115D41D0F}"/>
              </a:ext>
            </a:extLst>
          </p:cNvPr>
          <p:cNvSpPr txBox="1"/>
          <p:nvPr userDrawn="1"/>
        </p:nvSpPr>
        <p:spPr>
          <a:xfrm rot="18900000">
            <a:off x="3328630" y="2926238"/>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9" name="文本框 8">
            <a:extLst>
              <a:ext uri="{FF2B5EF4-FFF2-40B4-BE49-F238E27FC236}">
                <a16:creationId xmlns:a16="http://schemas.microsoft.com/office/drawing/2014/main" id="{CA261B72-8217-79FD-A682-171E2521A67B}"/>
              </a:ext>
            </a:extLst>
          </p:cNvPr>
          <p:cNvSpPr txBox="1"/>
          <p:nvPr userDrawn="1"/>
        </p:nvSpPr>
        <p:spPr>
          <a:xfrm rot="18900000">
            <a:off x="7338770" y="2926237"/>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0" name="矩形 9">
            <a:extLst>
              <a:ext uri="{FF2B5EF4-FFF2-40B4-BE49-F238E27FC236}">
                <a16:creationId xmlns:a16="http://schemas.microsoft.com/office/drawing/2014/main" id="{FF4F16F5-26A2-3A53-37BB-C2C2343F6217}"/>
              </a:ext>
            </a:extLst>
          </p:cNvPr>
          <p:cNvSpPr/>
          <p:nvPr userDrawn="1"/>
        </p:nvSpPr>
        <p:spPr>
          <a:xfrm>
            <a:off x="64547" y="31809"/>
            <a:ext cx="9463598" cy="118051"/>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EA004B-9471-FDE5-F209-86B237F99D1C}"/>
              </a:ext>
            </a:extLst>
          </p:cNvPr>
          <p:cNvSpPr/>
          <p:nvPr userDrawn="1"/>
        </p:nvSpPr>
        <p:spPr>
          <a:xfrm>
            <a:off x="10893283"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26326A6-97E3-71D8-CEDF-8D69DE05AF0B}"/>
              </a:ext>
            </a:extLst>
          </p:cNvPr>
          <p:cNvSpPr/>
          <p:nvPr userDrawn="1"/>
        </p:nvSpPr>
        <p:spPr>
          <a:xfrm>
            <a:off x="9634928"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25366FCA-E407-65CE-850E-1032D7BCD15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5F794ED7-1414-F184-1020-0B5A1ED15AD9}"/>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3E4BC9D-6428-3832-FCB3-70152C5FA6EF}"/>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D5DBF124-3009-494E-CE50-4EE0D653F646}"/>
              </a:ext>
            </a:extLst>
          </p:cNvPr>
          <p:cNvCxnSpPr>
            <a:cxnSpLocks/>
          </p:cNvCxnSpPr>
          <p:nvPr userDrawn="1"/>
        </p:nvCxnSpPr>
        <p:spPr>
          <a:xfrm>
            <a:off x="64547" y="189464"/>
            <a:ext cx="11980308"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657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0B08B-F415-7D15-C521-F8C6F1DF234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4E3A592-9BB2-896A-74D9-9AD6E04820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C453A6-B77A-9F7B-B66C-E24E369FF606}"/>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F2F185E6-D74A-A097-157E-4C19E6C65A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CBA460-4C3D-348B-11E4-BC3DF8C1EA51}"/>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69D15891-45A6-3CB1-3B79-6A4298F7F9C0}"/>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F23B11C-3C30-033E-88AE-662E6828E2F3}"/>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A4DBB90F-F1B9-66D4-3C7A-810312881AD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E2DDB2B4-311C-2961-DA02-FD47E8F9648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7728655B-0CEB-52A6-DDC3-A8DE2CD57148}"/>
              </a:ext>
            </a:extLst>
          </p:cNvPr>
          <p:cNvSpPr/>
          <p:nvPr userDrawn="1"/>
        </p:nvSpPr>
        <p:spPr>
          <a:xfrm>
            <a:off x="1973590" y="6340119"/>
            <a:ext cx="997457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B1E0F1F-8671-E17F-9CC5-ABF48B6898E3}"/>
              </a:ext>
            </a:extLst>
          </p:cNvPr>
          <p:cNvSpPr/>
          <p:nvPr userDrawn="1"/>
        </p:nvSpPr>
        <p:spPr>
          <a:xfrm>
            <a:off x="1973590" y="6239635"/>
            <a:ext cx="997457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8759BD67-9856-5A30-E3D2-ED5FA3A95F1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530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41CC0-7BEB-B81C-6D7D-2066F98480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5C1D24-0A4B-7729-1A3E-E45CC3553F9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23E474C-8EB4-1EA0-F912-4A9F67DE88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45A39F-0750-577D-C556-6527A56314C9}"/>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245A249C-E30C-33B8-2142-1EC0AF2AF3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520CB1-0B60-CB9C-556E-9C3FB67E76B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8681784-0D11-E0D2-C187-01953767501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DB76009-50D2-EB07-5729-05BA54FE211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5BAEEA96-27AE-3D4B-2F10-5A184954E89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B9E04923-8ECA-8799-BF2A-CA4C7A96744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E62503F-8D61-EA33-06BC-B9AC112D5DE4}"/>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EE59BD9-87A4-17D6-B8C2-DE7FE419DE82}"/>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937C6CB4-E092-66C3-B47C-01685EC3450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86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D0DBE-DD71-5003-8B64-D7A234AEC6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FE6FBB1-2C76-052A-20A9-7A3A11094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EAA9167-CD5C-3932-686E-A17071D3264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C19EEC9-CE61-8121-4A8F-DDD848C57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ADFD42-28EB-D72C-434C-C0B4BD94A6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E458A7-2541-E856-DF11-B61DF61F40A6}"/>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8" name="页脚占位符 7">
            <a:extLst>
              <a:ext uri="{FF2B5EF4-FFF2-40B4-BE49-F238E27FC236}">
                <a16:creationId xmlns:a16="http://schemas.microsoft.com/office/drawing/2014/main" id="{33BEB093-6BBB-6F2C-304D-AC4E2C52804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F6A82BA-D004-2DD1-5A5E-C76EA18AA0FE}"/>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矩形 9">
            <a:extLst>
              <a:ext uri="{FF2B5EF4-FFF2-40B4-BE49-F238E27FC236}">
                <a16:creationId xmlns:a16="http://schemas.microsoft.com/office/drawing/2014/main" id="{82D68D67-FD97-7635-83AE-29998B3BB4B3}"/>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4FCD634-CD2F-AD4D-AE77-ABFBB09EBF41}"/>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0D68C02-00F4-9E52-7035-C4D3372DBCF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5B6C7504-ACEE-AE9D-A49B-AF481A67A7D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C29281D1-8D52-C87D-0BD0-9FA47C78CD0F}"/>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8D4A889-0993-B12D-C5C1-319AF269DC95}"/>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7BC63873-11DD-317D-EE7E-3CDFABB7847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322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7FCBA4-2509-E648-1F99-574F3653D29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0C40BD9-34B8-1F13-42B3-368DDBD350BA}"/>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4" name="页脚占位符 3">
            <a:extLst>
              <a:ext uri="{FF2B5EF4-FFF2-40B4-BE49-F238E27FC236}">
                <a16:creationId xmlns:a16="http://schemas.microsoft.com/office/drawing/2014/main" id="{5F8773E0-D5AF-51FA-F50B-4B8032D621C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C27400C-3960-FF13-FF2D-01DFDFC1988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6" name="矩形 5">
            <a:extLst>
              <a:ext uri="{FF2B5EF4-FFF2-40B4-BE49-F238E27FC236}">
                <a16:creationId xmlns:a16="http://schemas.microsoft.com/office/drawing/2014/main" id="{3E3B4C4C-BC4A-1821-FBB1-F5932263636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E6D02C9-0009-F4FA-EC19-FE6A5622A28A}"/>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678FB64-64DF-3E35-626F-2A70494AD67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文本&#10;&#10;AI 生成的内容可能不正确。">
            <a:extLst>
              <a:ext uri="{FF2B5EF4-FFF2-40B4-BE49-F238E27FC236}">
                <a16:creationId xmlns:a16="http://schemas.microsoft.com/office/drawing/2014/main" id="{EE9C7C79-AD14-CF52-54AE-DD209FB2B4A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0" name="矩形 9">
            <a:extLst>
              <a:ext uri="{FF2B5EF4-FFF2-40B4-BE49-F238E27FC236}">
                <a16:creationId xmlns:a16="http://schemas.microsoft.com/office/drawing/2014/main" id="{6D378256-3449-13A2-6D8D-4B374ACB594D}"/>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6B4F67A-1254-A1C6-F5D1-5D7B03E8E71A}"/>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8">
            <a:extLst>
              <a:ext uri="{FF2B5EF4-FFF2-40B4-BE49-F238E27FC236}">
                <a16:creationId xmlns:a16="http://schemas.microsoft.com/office/drawing/2014/main" id="{9D757C47-E828-EF33-89DD-F1352303EBBC}"/>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19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0CB7AC-75B4-43D9-85BC-8B53C024F74B}"/>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3" name="页脚占位符 2">
            <a:extLst>
              <a:ext uri="{FF2B5EF4-FFF2-40B4-BE49-F238E27FC236}">
                <a16:creationId xmlns:a16="http://schemas.microsoft.com/office/drawing/2014/main" id="{8C7FE5CB-9560-FE61-3A2F-BF7E8C2B3F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CC37-76D8-CE09-AC53-11B4346E604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5" name="矩形 4">
            <a:extLst>
              <a:ext uri="{FF2B5EF4-FFF2-40B4-BE49-F238E27FC236}">
                <a16:creationId xmlns:a16="http://schemas.microsoft.com/office/drawing/2014/main" id="{EEE35115-5DFD-1DFE-01AA-FE13ED1BED3C}"/>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1699B0E-3E5C-2A93-FE3B-B55C6C20A17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A75EB6A-BA8F-DFD6-358F-CAD63BC6549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文本&#10;&#10;AI 生成的内容可能不正确。">
            <a:extLst>
              <a:ext uri="{FF2B5EF4-FFF2-40B4-BE49-F238E27FC236}">
                <a16:creationId xmlns:a16="http://schemas.microsoft.com/office/drawing/2014/main" id="{40697FA8-7968-E2A2-31C7-09D67089A7E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9" name="矩形 8">
            <a:extLst>
              <a:ext uri="{FF2B5EF4-FFF2-40B4-BE49-F238E27FC236}">
                <a16:creationId xmlns:a16="http://schemas.microsoft.com/office/drawing/2014/main" id="{F1E640E2-9D9F-50DF-AE93-BEDC48C01AF8}"/>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524DE32-3008-61CA-C3CA-2206038C7607}"/>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8">
            <a:extLst>
              <a:ext uri="{FF2B5EF4-FFF2-40B4-BE49-F238E27FC236}">
                <a16:creationId xmlns:a16="http://schemas.microsoft.com/office/drawing/2014/main" id="{1A9E9879-7AD4-B907-7F5B-4115D0D56977}"/>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9250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FD98C-9306-5536-BED3-F111A22B54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276423-1C81-6344-9A3E-66BB52479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29A652-5889-1D8A-0D3F-3DE777FBC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528BBE-CD4D-627D-1A0B-054BB2637EA0}"/>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2427754A-BC66-A93C-7286-88BDD36482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CFD77A-41EE-2A65-5701-FBF538CC232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08F8E8F-B36E-587A-EA17-3571451C41C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9EB733-DC74-CD6E-CC06-F98D31502AC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DFCF171-BB2D-B336-FD9D-55F88CA9B53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7E5DE437-1474-6AEB-773F-CA2BED0AF6C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61CAAD2-8C9A-6C36-6D17-34575E19542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74BEADF-3525-30E0-AD17-7818F291D23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78DE9F65-759C-5AB7-DB84-7606F9717616}"/>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359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6BED4-9145-EF89-4EF0-27A23DEA9E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4D724-6CBE-59A6-2EBF-2448EB1B9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78B530-BA25-B2B6-3BFD-7C46336C5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F851B-BBBE-30B3-1E4D-51F3D6E20770}"/>
              </a:ext>
            </a:extLst>
          </p:cNvPr>
          <p:cNvSpPr>
            <a:spLocks noGrp="1"/>
          </p:cNvSpPr>
          <p:nvPr>
            <p:ph type="dt" sz="half" idx="10"/>
          </p:nvPr>
        </p:nvSpPr>
        <p:spPr/>
        <p:txBody>
          <a:bodyPr/>
          <a:lstStyle/>
          <a:p>
            <a:fld id="{EF4CEA41-311A-413F-9C61-A526BAF207DC}"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033E5950-0471-B87D-E5B4-F205F947B6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5E3EE4-6C0F-2649-4860-D923121D819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FDB2BEAE-DD5E-FEE8-8A3C-310CC8C794B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DC36110-6F38-A028-2F33-68405DEEDA9F}"/>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6B888EB-09CC-B96E-3D7F-283D0662265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01296A22-519D-BFA6-94ED-E1FB3CE1032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BBF3755D-81ED-210F-2480-884CEFF4585A}"/>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07C1FDA-13BE-832F-FA32-AFC47EBFC2D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4ED08853-9DAA-5A9D-F21E-74CDC66E62A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881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16170BC-987D-8900-209E-7C85C660F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7A76173-B9AF-142E-9957-F6B0D7EF2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220C2-5514-A266-EF37-6D7C93ED9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4CEA41-311A-413F-9C61-A526BAF207DC}"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FE2B6050-6498-1829-5371-C38E641BA9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EA1F9507-6DFD-5C67-C54A-7934EA1C5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552D9D-6EDE-47CD-A303-43586C820596}" type="slidenum">
              <a:rPr lang="zh-CN" altLang="en-US" smtClean="0"/>
              <a:t>‹#›</a:t>
            </a:fld>
            <a:endParaRPr lang="zh-CN" altLang="en-US"/>
          </a:p>
        </p:txBody>
      </p:sp>
    </p:spTree>
    <p:extLst>
      <p:ext uri="{BB962C8B-B14F-4D97-AF65-F5344CB8AC3E}">
        <p14:creationId xmlns:p14="http://schemas.microsoft.com/office/powerpoint/2010/main" val="1918760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标题 44">
            <a:extLst>
              <a:ext uri="{FF2B5EF4-FFF2-40B4-BE49-F238E27FC236}">
                <a16:creationId xmlns:a16="http://schemas.microsoft.com/office/drawing/2014/main" id="{A3738185-2EF2-A8B9-3D5C-A1DC295B9918}"/>
              </a:ext>
            </a:extLst>
          </p:cNvPr>
          <p:cNvSpPr>
            <a:spLocks noGrp="1"/>
          </p:cNvSpPr>
          <p:nvPr>
            <p:ph type="ctrTitle"/>
          </p:nvPr>
        </p:nvSpPr>
        <p:spPr>
          <a:xfrm>
            <a:off x="1524000" y="2433542"/>
            <a:ext cx="9144000" cy="670561"/>
          </a:xfrm>
        </p:spPr>
        <p:txBody>
          <a:bodyPr>
            <a:normAutofit/>
          </a:bodyPr>
          <a:lstStyle/>
          <a:p>
            <a:r>
              <a:rPr lang="zh-CN" altLang="en-US" sz="4000" b="1" dirty="0">
                <a:latin typeface="Arial" panose="020B0604020202020204" pitchFamily="34" charset="0"/>
                <a:ea typeface="微软雅黑" panose="020B0503020204020204" pitchFamily="34" charset="-122"/>
              </a:rPr>
              <a:t>多源城市数据分析与实践</a:t>
            </a:r>
            <a:endParaRPr lang="zh-CN" altLang="en-US" sz="4000" dirty="0">
              <a:latin typeface="Arial" panose="020B0604020202020204" pitchFamily="34" charset="0"/>
              <a:ea typeface="微软雅黑" panose="020B0503020204020204" pitchFamily="34" charset="-122"/>
            </a:endParaRPr>
          </a:p>
        </p:txBody>
      </p:sp>
      <p:sp>
        <p:nvSpPr>
          <p:cNvPr id="47" name="矩形 259">
            <a:extLst>
              <a:ext uri="{FF2B5EF4-FFF2-40B4-BE49-F238E27FC236}">
                <a16:creationId xmlns:a16="http://schemas.microsoft.com/office/drawing/2014/main" id="{C0163CCE-8F88-531B-948C-1EC649ED75CE}"/>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第八周：教程 第五章 专题研究</a:t>
            </a:r>
            <a:r>
              <a:rPr lang="en-US" altLang="zh-CN" sz="2200" b="1" dirty="0">
                <a:solidFill>
                  <a:srgbClr val="023A75"/>
                </a:solidFill>
                <a:latin typeface="Arial" panose="020B0604020202020204" pitchFamily="34" charset="0"/>
                <a:cs typeface="Arial" panose="020B0604020202020204" pitchFamily="34" charset="0"/>
              </a:rPr>
              <a:t>2</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1DCE0DA2-9B54-02A9-34D4-C5B4429018C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800C564-9B05-0AFE-367B-2CBE36F41FA6}"/>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B5E05BAB-6EA6-E68B-27AC-F9C80C67585F}"/>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608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D1C46-4CBF-7C4F-2DB9-87F5065B2FB6}"/>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BB08449C-F2BD-684D-F83A-7FC235724DD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837863AF-3DDC-5212-F461-6161FEFC6CFC}"/>
              </a:ext>
            </a:extLst>
          </p:cNvPr>
          <p:cNvSpPr txBox="1"/>
          <p:nvPr/>
        </p:nvSpPr>
        <p:spPr>
          <a:xfrm>
            <a:off x="401326" y="1254658"/>
            <a:ext cx="8078997"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基于社交媒体的闵行区 数字活力热力分布、可达性分析</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media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2EE6D1BC-99EE-A7DA-57C3-EAA912824122}"/>
              </a:ext>
            </a:extLst>
          </p:cNvPr>
          <p:cNvSpPr txBox="1"/>
          <p:nvPr/>
        </p:nvSpPr>
        <p:spPr>
          <a:xfrm>
            <a:off x="697959" y="2225466"/>
            <a:ext cx="8702493" cy="3693319"/>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现实背景</a:t>
            </a:r>
            <a:r>
              <a:rPr lang="zh-CN" altLang="en-US" dirty="0">
                <a:latin typeface="Arial" panose="020B0604020202020204" pitchFamily="34" charset="0"/>
                <a:ea typeface="微软雅黑" panose="020B0503020204020204" pitchFamily="34" charset="-122"/>
                <a:cs typeface="Times New Roman" panose="02020603050405020304" pitchFamily="18" charset="0"/>
              </a:rPr>
              <a:t>（自行查阅关键词 </a:t>
            </a:r>
            <a:r>
              <a:rPr lang="en-US" altLang="zh-CN" dirty="0">
                <a:latin typeface="Arial" panose="020B0604020202020204" pitchFamily="34" charset="0"/>
                <a:ea typeface="微软雅黑" panose="020B0503020204020204" pitchFamily="34" charset="-122"/>
                <a:cs typeface="Times New Roman" panose="02020603050405020304" pitchFamily="18" charset="0"/>
              </a:rPr>
              <a:t>–</a:t>
            </a:r>
            <a:r>
              <a:rPr lang="zh-CN" altLang="en-US" dirty="0">
                <a:latin typeface="Arial" panose="020B0604020202020204" pitchFamily="34" charset="0"/>
                <a:ea typeface="微软雅黑" panose="020B0503020204020204" pitchFamily="34" charset="-122"/>
                <a:cs typeface="Times New Roman" panose="02020603050405020304" pitchFamily="18" charset="0"/>
              </a:rPr>
              <a:t> 注意</a:t>
            </a:r>
            <a:r>
              <a:rPr lang="zh-CN" altLang="en-US"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高亮黄字</a:t>
            </a:r>
            <a:r>
              <a:rPr lang="zh-CN" altLang="en-US" dirty="0">
                <a:latin typeface="Arial" panose="020B0604020202020204" pitchFamily="34" charset="0"/>
                <a:ea typeface="微软雅黑" panose="020B0503020204020204" pitchFamily="34" charset="-122"/>
                <a:cs typeface="Times New Roman" panose="02020603050405020304" pitchFamily="18" charset="0"/>
              </a:rPr>
              <a:t>部分）</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带有</a:t>
            </a:r>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地理坐标</a:t>
            </a:r>
            <a:r>
              <a:rPr lang="zh-CN" altLang="en-US" b="1" dirty="0">
                <a:latin typeface="Arial" panose="020B0604020202020204" pitchFamily="34" charset="0"/>
                <a:ea typeface="微软雅黑" panose="020B0503020204020204" pitchFamily="34" charset="-122"/>
                <a:cs typeface="Times New Roman" panose="02020603050405020304" pitchFamily="18" charset="0"/>
              </a:rPr>
              <a:t>的社交媒体数据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Geo-tagged</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Media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城市热点区域：</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城市</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社会活力</a:t>
            </a:r>
            <a:r>
              <a:rPr lang="zh-CN" altLang="en-US" b="1" dirty="0">
                <a:latin typeface="Arial" panose="020B0604020202020204" pitchFamily="34" charset="0"/>
                <a:ea typeface="微软雅黑" panose="020B0503020204020204" pitchFamily="34" charset="-122"/>
                <a:cs typeface="Times New Roman" panose="02020603050405020304" pitchFamily="18" charset="0"/>
              </a:rPr>
              <a:t>、人群时空聚集、兴趣区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社会空间不平等：</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可达性分析与不平等</a:t>
            </a:r>
            <a:r>
              <a:rPr lang="zh-CN" altLang="en-US" b="1" dirty="0">
                <a:latin typeface="Arial" panose="020B0604020202020204" pitchFamily="34" charset="0"/>
                <a:ea typeface="微软雅黑" panose="020B0503020204020204" pitchFamily="34" charset="-122"/>
                <a:cs typeface="Times New Roman" panose="02020603050405020304" pitchFamily="18" charset="0"/>
              </a:rPr>
              <a:t>、基础设施分布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优化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城市物理空间 与 居民行为的</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机制分析</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数字足迹</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00FF00"/>
                </a:highlight>
                <a:latin typeface="Arial" panose="020B0604020202020204" pitchFamily="34" charset="0"/>
                <a:ea typeface="微软雅黑" panose="020B0503020204020204" pitchFamily="34" charset="-122"/>
                <a:cs typeface="Times New Roman" panose="02020603050405020304" pitchFamily="18" charset="0"/>
              </a:rPr>
              <a:t>虚实空间耦合</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en-GB" altLang="zh-CN" b="1" dirty="0">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客</a:t>
            </a:r>
            <a:r>
              <a:rPr lang="zh-CN" altLang="en-GB" b="1" dirty="0">
                <a:latin typeface="Arial" panose="020B0604020202020204" pitchFamily="34" charset="0"/>
                <a:ea typeface="微软雅黑" panose="020B0503020204020204" pitchFamily="34" charset="-122"/>
                <a:cs typeface="Times New Roman" panose="02020603050405020304" pitchFamily="18" charset="0"/>
              </a:rPr>
              <a:t>流量</a:t>
            </a:r>
            <a:r>
              <a:rPr lang="zh-CN" altLang="en-US" b="1" dirty="0">
                <a:latin typeface="Arial" panose="020B0604020202020204" pitchFamily="34" charset="0"/>
                <a:ea typeface="微软雅黑" panose="020B0503020204020204" pitchFamily="34" charset="-122"/>
                <a:cs typeface="Times New Roman" panose="02020603050405020304" pitchFamily="18" charset="0"/>
              </a:rPr>
              <a:t>分析、城市脉搏</a:t>
            </a: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(Urban Pulse)</a:t>
            </a: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63F9500B-5F49-9373-E35C-7901371D54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7894" y="643514"/>
            <a:ext cx="3604260" cy="1543188"/>
          </a:xfrm>
          <a:prstGeom prst="rect">
            <a:avLst/>
          </a:prstGeom>
        </p:spPr>
      </p:pic>
      <p:sp>
        <p:nvSpPr>
          <p:cNvPr id="14" name="文本框 13">
            <a:extLst>
              <a:ext uri="{FF2B5EF4-FFF2-40B4-BE49-F238E27FC236}">
                <a16:creationId xmlns:a16="http://schemas.microsoft.com/office/drawing/2014/main" id="{2CF8C09A-5D9C-C864-72D7-736D6E5ACDB4}"/>
              </a:ext>
            </a:extLst>
          </p:cNvPr>
          <p:cNvSpPr txBox="1"/>
          <p:nvPr/>
        </p:nvSpPr>
        <p:spPr>
          <a:xfrm>
            <a:off x="8954683" y="359386"/>
            <a:ext cx="2382694" cy="377992"/>
          </a:xfrm>
          <a:prstGeom prst="rect">
            <a:avLst/>
          </a:prstGeom>
          <a:noFill/>
        </p:spPr>
        <p:txBody>
          <a:bodyPr wrap="square">
            <a:spAutoFit/>
          </a:bodyPr>
          <a:lstStyle/>
          <a:p>
            <a:pPr lvl="0" defTabSz="864108">
              <a:defRPr/>
            </a:pPr>
            <a:r>
              <a:rPr lang="en-US" altLang="zh-CN"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2025</a:t>
            </a:r>
            <a:r>
              <a:rPr lang="zh-CN" altLang="en-US"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 中科院 </a:t>
            </a:r>
            <a:r>
              <a:rPr lang="en-US" altLang="zh-CN"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1</a:t>
            </a:r>
            <a:r>
              <a:rPr lang="zh-CN" altLang="en-US"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区 </a:t>
            </a:r>
            <a:r>
              <a:rPr lang="en-US" altLang="zh-CN"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Top</a:t>
            </a:r>
          </a:p>
        </p:txBody>
      </p:sp>
      <p:pic>
        <p:nvPicPr>
          <p:cNvPr id="15" name="图片 14">
            <a:extLst>
              <a:ext uri="{FF2B5EF4-FFF2-40B4-BE49-F238E27FC236}">
                <a16:creationId xmlns:a16="http://schemas.microsoft.com/office/drawing/2014/main" id="{5BDE4589-1769-C766-9F6A-3CF8A68554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27894" y="2402897"/>
            <a:ext cx="3604260" cy="1669229"/>
          </a:xfrm>
          <a:prstGeom prst="rect">
            <a:avLst/>
          </a:prstGeom>
        </p:spPr>
      </p:pic>
      <p:pic>
        <p:nvPicPr>
          <p:cNvPr id="16" name="图片 15">
            <a:extLst>
              <a:ext uri="{FF2B5EF4-FFF2-40B4-BE49-F238E27FC236}">
                <a16:creationId xmlns:a16="http://schemas.microsoft.com/office/drawing/2014/main" id="{2800816F-8663-4EDF-7C92-36B2029ACA2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27894" y="4288322"/>
            <a:ext cx="3604260" cy="1857057"/>
          </a:xfrm>
          <a:prstGeom prst="rect">
            <a:avLst/>
          </a:prstGeom>
        </p:spPr>
      </p:pic>
    </p:spTree>
    <p:extLst>
      <p:ext uri="{BB962C8B-B14F-4D97-AF65-F5344CB8AC3E}">
        <p14:creationId xmlns:p14="http://schemas.microsoft.com/office/powerpoint/2010/main" val="396390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FB64-060C-A9D5-81E0-E3A4877B2B1A}"/>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91DBC1C2-E4C7-8D4C-3754-1A2827A12DC2}"/>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AE7C696D-A5D5-D5A7-128B-9CE50A483B39}"/>
              </a:ext>
            </a:extLst>
          </p:cNvPr>
          <p:cNvSpPr txBox="1"/>
          <p:nvPr/>
        </p:nvSpPr>
        <p:spPr>
          <a:xfrm>
            <a:off x="2266530" y="3372156"/>
            <a:ext cx="7828594" cy="326243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研究问题</a:t>
            </a:r>
            <a:r>
              <a:rPr lang="zh-CN" altLang="en-US" dirty="0">
                <a:latin typeface="Arial" panose="020B0604020202020204" pitchFamily="34" charset="0"/>
                <a:ea typeface="微软雅黑" panose="020B0503020204020204" pitchFamily="34" charset="-122"/>
                <a:cs typeface="Times New Roman" panose="02020603050405020304" pitchFamily="18" charset="0"/>
              </a:rPr>
              <a:t>（拟定）</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indent="-285750" defTabSz="864108">
              <a:buFont typeface="Arial" panose="020B0604020202020204" pitchFamily="34" charset="0"/>
              <a:buChar char="•"/>
              <a:defRPr/>
            </a:pPr>
            <a:r>
              <a:rPr lang="zh-CN" altLang="en-GB" sz="1600" b="1" dirty="0">
                <a:latin typeface="Arial" panose="020B0604020202020204" pitchFamily="34" charset="0"/>
                <a:ea typeface="微软雅黑" panose="020B0503020204020204" pitchFamily="34" charset="-122"/>
                <a:cs typeface="Times New Roman" panose="02020603050405020304" pitchFamily="18" charset="0"/>
              </a:rPr>
              <a:t>上海市</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闵行区微博用户都</a:t>
            </a:r>
            <a:r>
              <a:rPr lang="zh-CN" altLang="en-US" sz="16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在哪里</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发微博？</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lvl="0" indent="-285750" defTabSz="864108">
              <a:buFont typeface="Arial" panose="020B0604020202020204" pitchFamily="34" charset="0"/>
              <a:buChar char="•"/>
              <a:defRP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闵行区微博空间分布</a:t>
            </a:r>
            <a:r>
              <a:rPr lang="zh-CN" altLang="en-US" sz="16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是否存在明显聚集</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？位置在哪里？</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数字活力聚集区</a:t>
            </a: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兴趣区 （</a:t>
            </a: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）的公共交通基础设施可达性如何？</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 与非</a:t>
            </a: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 公共交通可达性</a:t>
            </a:r>
            <a:r>
              <a:rPr lang="zh-CN" altLang="en-US" sz="16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是否存在差异</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en-GB" altLang="zh-CN" sz="1600"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sz="1600"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A1DA0E75-774D-6F60-8904-453A70901EF2}"/>
              </a:ext>
            </a:extLst>
          </p:cNvPr>
          <p:cNvSpPr txBox="1"/>
          <p:nvPr/>
        </p:nvSpPr>
        <p:spPr>
          <a:xfrm>
            <a:off x="401326" y="1254658"/>
            <a:ext cx="11253399"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基于 社交媒体 的 闵行区     数字</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城市活力   热力分布 与 可达性分析</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任意形状 3">
            <a:extLst>
              <a:ext uri="{FF2B5EF4-FFF2-40B4-BE49-F238E27FC236}">
                <a16:creationId xmlns:a16="http://schemas.microsoft.com/office/drawing/2014/main" id="{D2F0B77F-BD77-AF46-682A-F59A0008BC16}"/>
              </a:ext>
            </a:extLst>
          </p:cNvPr>
          <p:cNvSpPr/>
          <p:nvPr/>
        </p:nvSpPr>
        <p:spPr>
          <a:xfrm rot="10800000">
            <a:off x="1239864" y="1784324"/>
            <a:ext cx="1510754"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460A67E-7476-C39C-F812-735686D69FC1}"/>
              </a:ext>
            </a:extLst>
          </p:cNvPr>
          <p:cNvSpPr txBox="1"/>
          <p:nvPr/>
        </p:nvSpPr>
        <p:spPr>
          <a:xfrm>
            <a:off x="1317060" y="2626382"/>
            <a:ext cx="1356360"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数据</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p>
        </p:txBody>
      </p:sp>
      <p:sp>
        <p:nvSpPr>
          <p:cNvPr id="6" name="任意形状 5">
            <a:extLst>
              <a:ext uri="{FF2B5EF4-FFF2-40B4-BE49-F238E27FC236}">
                <a16:creationId xmlns:a16="http://schemas.microsoft.com/office/drawing/2014/main" id="{DCD3BDEC-4B9A-5872-5C1C-86BB9BEDF18F}"/>
              </a:ext>
            </a:extLst>
          </p:cNvPr>
          <p:cNvSpPr/>
          <p:nvPr/>
        </p:nvSpPr>
        <p:spPr>
          <a:xfrm rot="10800000">
            <a:off x="3002501" y="1784324"/>
            <a:ext cx="1255364"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7897208-032A-C5E1-EF6F-EC9C0A5AF7F6}"/>
              </a:ext>
            </a:extLst>
          </p:cNvPr>
          <p:cNvSpPr txBox="1"/>
          <p:nvPr/>
        </p:nvSpPr>
        <p:spPr>
          <a:xfrm>
            <a:off x="2952003" y="2626382"/>
            <a:ext cx="1356360"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区域</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Study</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Area</a:t>
            </a:r>
          </a:p>
        </p:txBody>
      </p:sp>
      <p:sp>
        <p:nvSpPr>
          <p:cNvPr id="9" name="任意形状 8">
            <a:extLst>
              <a:ext uri="{FF2B5EF4-FFF2-40B4-BE49-F238E27FC236}">
                <a16:creationId xmlns:a16="http://schemas.microsoft.com/office/drawing/2014/main" id="{03D34513-5D7F-0A86-FF1F-D9C45B52E8E2}"/>
              </a:ext>
            </a:extLst>
          </p:cNvPr>
          <p:cNvSpPr/>
          <p:nvPr/>
        </p:nvSpPr>
        <p:spPr>
          <a:xfrm rot="10800000">
            <a:off x="4358934" y="1784324"/>
            <a:ext cx="2258842"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49F03A8F-7A72-7A19-CAB9-5D86C026C918}"/>
              </a:ext>
            </a:extLst>
          </p:cNvPr>
          <p:cNvSpPr txBox="1"/>
          <p:nvPr/>
        </p:nvSpPr>
        <p:spPr>
          <a:xfrm>
            <a:off x="4412683"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主题</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背景</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Topic/Background</a:t>
            </a:r>
          </a:p>
        </p:txBody>
      </p:sp>
      <p:sp>
        <p:nvSpPr>
          <p:cNvPr id="16" name="任意形状 15">
            <a:extLst>
              <a:ext uri="{FF2B5EF4-FFF2-40B4-BE49-F238E27FC236}">
                <a16:creationId xmlns:a16="http://schemas.microsoft.com/office/drawing/2014/main" id="{B59B0473-4D41-8FA4-2CAC-BBF6BF489B8C}"/>
              </a:ext>
            </a:extLst>
          </p:cNvPr>
          <p:cNvSpPr/>
          <p:nvPr/>
        </p:nvSpPr>
        <p:spPr>
          <a:xfrm rot="10800000">
            <a:off x="6470873" y="1784324"/>
            <a:ext cx="1650239"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CF749946-9D5C-27CD-419B-C3BB801D8218}"/>
              </a:ext>
            </a:extLst>
          </p:cNvPr>
          <p:cNvSpPr txBox="1"/>
          <p:nvPr/>
        </p:nvSpPr>
        <p:spPr>
          <a:xfrm>
            <a:off x="6265061"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主要分析</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1</a:t>
            </a: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1</a:t>
            </a:r>
          </a:p>
        </p:txBody>
      </p:sp>
      <p:sp>
        <p:nvSpPr>
          <p:cNvPr id="18" name="任意形状 17">
            <a:extLst>
              <a:ext uri="{FF2B5EF4-FFF2-40B4-BE49-F238E27FC236}">
                <a16:creationId xmlns:a16="http://schemas.microsoft.com/office/drawing/2014/main" id="{BA4EFA01-8BD0-CDFC-C192-89F2EC52BD06}"/>
              </a:ext>
            </a:extLst>
          </p:cNvPr>
          <p:cNvSpPr/>
          <p:nvPr/>
        </p:nvSpPr>
        <p:spPr>
          <a:xfrm rot="10800000">
            <a:off x="8201618" y="1784324"/>
            <a:ext cx="1893505"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7DF2541C-3E37-30CD-B730-F4FDAF92DD40}"/>
              </a:ext>
            </a:extLst>
          </p:cNvPr>
          <p:cNvSpPr txBox="1"/>
          <p:nvPr/>
        </p:nvSpPr>
        <p:spPr>
          <a:xfrm>
            <a:off x="8117439"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主要分析</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2</a:t>
            </a: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2</a:t>
            </a:r>
          </a:p>
        </p:txBody>
      </p:sp>
      <p:sp>
        <p:nvSpPr>
          <p:cNvPr id="22" name="文本框 21">
            <a:extLst>
              <a:ext uri="{FF2B5EF4-FFF2-40B4-BE49-F238E27FC236}">
                <a16:creationId xmlns:a16="http://schemas.microsoft.com/office/drawing/2014/main" id="{6AE3077C-BCAD-B68F-81A6-2287B3B5CD0D}"/>
              </a:ext>
            </a:extLst>
          </p:cNvPr>
          <p:cNvSpPr txBox="1"/>
          <p:nvPr/>
        </p:nvSpPr>
        <p:spPr>
          <a:xfrm>
            <a:off x="10719067" y="1300824"/>
            <a:ext cx="1071607" cy="369332"/>
          </a:xfrm>
          <a:prstGeom prst="rect">
            <a:avLst/>
          </a:prstGeom>
          <a:noFill/>
        </p:spPr>
        <p:txBody>
          <a:bodyPr wrap="square">
            <a:spAutoFit/>
          </a:bodyPr>
          <a:lstStyle/>
          <a:p>
            <a:r>
              <a:rPr lang="en-GB" altLang="zh-CN" sz="1800"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dirty="0"/>
          </a:p>
        </p:txBody>
      </p:sp>
      <p:sp>
        <p:nvSpPr>
          <p:cNvPr id="23" name="任意形状 22">
            <a:extLst>
              <a:ext uri="{FF2B5EF4-FFF2-40B4-BE49-F238E27FC236}">
                <a16:creationId xmlns:a16="http://schemas.microsoft.com/office/drawing/2014/main" id="{DC3753A0-CBF3-17E5-A26C-3A5FF0EA2A77}"/>
              </a:ext>
            </a:extLst>
          </p:cNvPr>
          <p:cNvSpPr/>
          <p:nvPr/>
        </p:nvSpPr>
        <p:spPr>
          <a:xfrm rot="10800000">
            <a:off x="10014920" y="1784324"/>
            <a:ext cx="1893505"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AEA4F979-FC24-2064-97F6-359E652908D3}"/>
              </a:ext>
            </a:extLst>
          </p:cNvPr>
          <p:cNvSpPr txBox="1"/>
          <p:nvPr/>
        </p:nvSpPr>
        <p:spPr>
          <a:xfrm>
            <a:off x="9930741"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主要分析</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n</a:t>
            </a: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a:t>
            </a:r>
          </a:p>
        </p:txBody>
      </p:sp>
    </p:spTree>
    <p:extLst>
      <p:ext uri="{BB962C8B-B14F-4D97-AF65-F5344CB8AC3E}">
        <p14:creationId xmlns:p14="http://schemas.microsoft.com/office/powerpoint/2010/main" val="26161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linds(horizontal)">
                                      <p:cBhvr>
                                        <p:cTn id="39" dur="500"/>
                                        <p:tgtEl>
                                          <p:spTgt spid="1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animBg="1"/>
      <p:bldP spid="7" grpId="0"/>
      <p:bldP spid="9" grpId="0" animBg="1"/>
      <p:bldP spid="15" grpId="0"/>
      <p:bldP spid="16" grpId="0" animBg="1"/>
      <p:bldP spid="17" grpId="0"/>
      <p:bldP spid="18" grpId="0" animBg="1"/>
      <p:bldP spid="20"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D5A4-E182-EBD4-84D7-D72F12970420}"/>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217ACABD-2884-771E-38EC-76720980CFA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2901189-B00D-796A-6A73-586100AA23DE}"/>
              </a:ext>
            </a:extLst>
          </p:cNvPr>
          <p:cNvSpPr txBox="1"/>
          <p:nvPr/>
        </p:nvSpPr>
        <p:spPr>
          <a:xfrm>
            <a:off x="401326" y="1254658"/>
            <a:ext cx="3054796"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新浪</a:t>
            </a:r>
            <a:r>
              <a:rPr lang="zh-CN" altLang="en-US" sz="24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微博</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数据</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Sina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Weibo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A1A563EF-7D11-ACB3-9568-E2F31D3657DE}"/>
              </a:ext>
            </a:extLst>
          </p:cNvPr>
          <p:cNvSpPr txBox="1"/>
          <p:nvPr/>
        </p:nvSpPr>
        <p:spPr>
          <a:xfrm>
            <a:off x="408338" y="2413088"/>
            <a:ext cx="6255933" cy="3416320"/>
          </a:xfrm>
          <a:prstGeom prst="rect">
            <a:avLst/>
          </a:prstGeom>
          <a:noFill/>
        </p:spPr>
        <p:txBody>
          <a:bodyPr wrap="square">
            <a:spAutoFit/>
          </a:bodyPr>
          <a:lstStyle/>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2009</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 正式推出 新浪微博</a:t>
            </a:r>
            <a:endParaRPr lang="en-US" altLang="zh-CN"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defTabSz="864108">
              <a:defRPr/>
            </a:pPr>
            <a:r>
              <a:rPr lang="zh-CN" altLang="en-US" dirty="0">
                <a:latin typeface="Arial" panose="020B0604020202020204" pitchFamily="34" charset="0"/>
                <a:ea typeface="微软雅黑" panose="020B0503020204020204" pitchFamily="34" charset="-122"/>
                <a:cs typeface="Times New Roman" panose="02020603050405020304" pitchFamily="18" charset="0"/>
              </a:rPr>
              <a:t>定位：移动性社交媒体、</a:t>
            </a:r>
            <a:r>
              <a:rPr lang="zh-CN" altLang="en-US"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微型博客</a:t>
            </a:r>
            <a:r>
              <a:rPr lang="en-US" altLang="zh-CN"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Micro-blog</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defTabSz="864108">
              <a:defRPr/>
            </a:pPr>
            <a:r>
              <a:rPr lang="zh-CN" altLang="en-US" b="1" i="1" dirty="0">
                <a:solidFill>
                  <a:srgbClr val="FF0000"/>
                </a:solidFill>
              </a:rPr>
              <a:t>“短内容、快发布、强互动” 的网络发言和交流方式</a:t>
            </a:r>
            <a:endParaRPr lang="en-US" altLang="zh-CN" b="1" i="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2014</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 </a:t>
            </a:r>
            <a:r>
              <a:rPr lang="zh-CN" altLang="en-US" dirty="0">
                <a:latin typeface="Arial" panose="020B0604020202020204" pitchFamily="34" charset="0"/>
                <a:ea typeface="微软雅黑" panose="020B0503020204020204" pitchFamily="34" charset="-122"/>
                <a:cs typeface="Times New Roman" panose="02020603050405020304" pitchFamily="18" charset="0"/>
              </a:rPr>
              <a:t>上市纳斯达克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WB</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dirty="0">
                <a:latin typeface="Arial" panose="020B0604020202020204" pitchFamily="34" charset="0"/>
                <a:ea typeface="微软雅黑" panose="020B0503020204020204" pitchFamily="34" charset="-122"/>
                <a:cs typeface="Times New Roman" panose="02020603050405020304" pitchFamily="18" charset="0"/>
              </a:rPr>
              <a:t>；改名 </a:t>
            </a:r>
            <a:r>
              <a:rPr lang="zh-CN" altLang="en-US" b="1" dirty="0">
                <a:latin typeface="Arial" panose="020B0604020202020204" pitchFamily="34" charset="0"/>
                <a:ea typeface="微软雅黑" panose="020B0503020204020204" pitchFamily="34" charset="-122"/>
                <a:cs typeface="Times New Roman" panose="02020603050405020304" pitchFamily="18" charset="0"/>
              </a:rPr>
              <a:t>微博</a:t>
            </a:r>
            <a:endParaRPr lang="en-GB"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GB"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2016</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a:t>
            </a:r>
            <a:r>
              <a:rPr lang="zh-CN" altLang="en-US" dirty="0">
                <a:latin typeface="Arial" panose="020B0604020202020204" pitchFamily="34" charset="0"/>
                <a:ea typeface="微软雅黑" panose="020B0503020204020204" pitchFamily="34" charset="-122"/>
                <a:cs typeface="Times New Roman" panose="02020603050405020304" pitchFamily="18" charset="0"/>
              </a:rPr>
              <a:t> 解除</a:t>
            </a:r>
            <a:r>
              <a:rPr lang="en-US" altLang="zh-CN" dirty="0">
                <a:latin typeface="Arial" panose="020B0604020202020204" pitchFamily="34" charset="0"/>
                <a:ea typeface="微软雅黑" panose="020B0503020204020204" pitchFamily="34" charset="-122"/>
                <a:cs typeface="Times New Roman" panose="02020603050405020304" pitchFamily="18" charset="0"/>
              </a:rPr>
              <a:t>140</a:t>
            </a:r>
            <a:r>
              <a:rPr lang="zh-CN" altLang="en-US" dirty="0">
                <a:latin typeface="Arial" panose="020B0604020202020204" pitchFamily="34" charset="0"/>
                <a:ea typeface="微软雅黑" panose="020B0503020204020204" pitchFamily="34" charset="-122"/>
                <a:cs typeface="Times New Roman" panose="02020603050405020304" pitchFamily="18" charset="0"/>
              </a:rPr>
              <a:t>字发布限制</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截至</a:t>
            </a:r>
            <a:r>
              <a:rPr lang="en-US" altLang="zh-CN" b="1" dirty="0">
                <a:latin typeface="Arial" panose="020B0604020202020204" pitchFamily="34" charset="0"/>
                <a:ea typeface="微软雅黑" panose="020B0503020204020204" pitchFamily="34" charset="-122"/>
                <a:cs typeface="Times New Roman" panose="02020603050405020304" pitchFamily="18" charset="0"/>
              </a:rPr>
              <a:t>2024</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a:t>
            </a:r>
            <a:r>
              <a:rPr lang="en-US" altLang="zh-CN" b="1" dirty="0">
                <a:latin typeface="Arial" panose="020B0604020202020204" pitchFamily="34" charset="0"/>
                <a:ea typeface="微软雅黑" panose="020B0503020204020204" pitchFamily="34" charset="-122"/>
                <a:cs typeface="Times New Roman" panose="02020603050405020304" pitchFamily="18" charset="0"/>
              </a:rPr>
              <a:t>11</a:t>
            </a:r>
            <a:r>
              <a:rPr lang="zh-CN" altLang="en-US" b="1" dirty="0">
                <a:latin typeface="Arial" panose="020B0604020202020204" pitchFamily="34" charset="0"/>
                <a:ea typeface="微软雅黑" panose="020B0503020204020204" pitchFamily="34" charset="-122"/>
                <a:cs typeface="Times New Roman" panose="02020603050405020304" pitchFamily="18" charset="0"/>
              </a:rPr>
              <a:t>月，微博</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月活跃用户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5.83</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亿</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日活跃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2.56</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亿</a:t>
            </a:r>
            <a:endParaRPr lang="en-US" altLang="zh-CN"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2" name="Picture 4" descr="新浪微博將推出英文版本- unwire.hk 香港">
            <a:extLst>
              <a:ext uri="{FF2B5EF4-FFF2-40B4-BE49-F238E27FC236}">
                <a16:creationId xmlns:a16="http://schemas.microsoft.com/office/drawing/2014/main" id="{651E3345-69AC-6A0D-6DE2-BC8D77112F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9432" y="1072219"/>
            <a:ext cx="1649124" cy="1022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A6B4FB-C12A-2EFF-E7E4-589402F3515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6589684" y="1175148"/>
            <a:ext cx="5578374" cy="45556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微博_百度百科">
            <a:extLst>
              <a:ext uri="{FF2B5EF4-FFF2-40B4-BE49-F238E27FC236}">
                <a16:creationId xmlns:a16="http://schemas.microsoft.com/office/drawing/2014/main" id="{B28C05DF-8FAC-0FC3-D25A-C725082E6A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66" b="31153"/>
          <a:stretch>
            <a:fillRect/>
          </a:stretch>
        </p:blipFill>
        <p:spPr bwMode="auto">
          <a:xfrm>
            <a:off x="4718556" y="1326598"/>
            <a:ext cx="1405692" cy="518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spite X's rebrand, 69% of its U.S ...">
            <a:extLst>
              <a:ext uri="{FF2B5EF4-FFF2-40B4-BE49-F238E27FC236}">
                <a16:creationId xmlns:a16="http://schemas.microsoft.com/office/drawing/2014/main" id="{F43F9ECF-8276-220F-68FE-AD7A78C64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3017" y="324787"/>
            <a:ext cx="1366867" cy="80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1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2708-226F-5B8A-C9EF-A6148F8F4499}"/>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7850468B-41EC-F2CB-5042-65BCBFFDE71F}"/>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D7D83AB-7695-C84E-C68B-9F0097C857B8}"/>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数据获取与预处理</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Acquisition &amp; Pre-processing  </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3370CEB9-3AED-E2F1-DA1B-1F1A90C7FB4A}"/>
              </a:ext>
            </a:extLst>
          </p:cNvPr>
          <p:cNvSpPr txBox="1"/>
          <p:nvPr/>
        </p:nvSpPr>
        <p:spPr>
          <a:xfrm>
            <a:off x="728956" y="2799322"/>
            <a:ext cx="4955403"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上海市边界</a:t>
            </a:r>
            <a:r>
              <a:rPr lang="zh-CN" altLang="en-US" b="1" dirty="0">
                <a:latin typeface="Arial" panose="020B0604020202020204" pitchFamily="34" charset="0"/>
                <a:ea typeface="微软雅黑" panose="020B0503020204020204" pitchFamily="34" charset="-122"/>
                <a:cs typeface="Times New Roman" panose="02020603050405020304" pitchFamily="18" charset="0"/>
              </a:rPr>
              <a:t>获取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闵行区边界</a:t>
            </a:r>
            <a:r>
              <a:rPr lang="zh-CN" altLang="en-US" b="1" dirty="0">
                <a:latin typeface="Arial" panose="020B0604020202020204" pitchFamily="34" charset="0"/>
                <a:ea typeface="微软雅黑" panose="020B0503020204020204" pitchFamily="34" charset="-122"/>
                <a:cs typeface="Times New Roman" panose="02020603050405020304" pitchFamily="18" charset="0"/>
              </a:rPr>
              <a:t>提取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微博点数据</a:t>
            </a:r>
            <a:r>
              <a:rPr lang="zh-CN" altLang="en-US" b="1" dirty="0">
                <a:latin typeface="Arial" panose="020B0604020202020204" pitchFamily="34" charset="0"/>
                <a:ea typeface="微软雅黑" panose="020B0503020204020204" pitchFamily="34" charset="-122"/>
                <a:cs typeface="Times New Roman" panose="02020603050405020304" pitchFamily="18" charset="0"/>
              </a:rPr>
              <a:t>获取 （</a:t>
            </a:r>
            <a:r>
              <a:rPr lang="en-US" altLang="zh-CN" b="1" dirty="0">
                <a:latin typeface="Arial" panose="020B0604020202020204" pitchFamily="34" charset="0"/>
                <a:ea typeface="微软雅黑" panose="020B0503020204020204" pitchFamily="34" charset="-122"/>
                <a:cs typeface="Times New Roman" panose="02020603050405020304" pitchFamily="18" charset="0"/>
              </a:rPr>
              <a:t>sample</a:t>
            </a: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公共交通站点</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数据获取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3074" name="Picture 2">
            <a:extLst>
              <a:ext uri="{FF2B5EF4-FFF2-40B4-BE49-F238E27FC236}">
                <a16:creationId xmlns:a16="http://schemas.microsoft.com/office/drawing/2014/main" id="{4927E7FA-4B16-3017-08BD-33C6A10E4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43" r="6686"/>
          <a:stretch>
            <a:fillRect/>
          </a:stretch>
        </p:blipFill>
        <p:spPr bwMode="auto">
          <a:xfrm>
            <a:off x="7236597" y="356982"/>
            <a:ext cx="4955403" cy="5831825"/>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F2CF68E9-DD17-ECE0-DE86-3150D7B5406A}"/>
              </a:ext>
            </a:extLst>
          </p:cNvPr>
          <p:cNvPicPr>
            <a:picLocks noChangeAspect="1"/>
          </p:cNvPicPr>
          <p:nvPr/>
        </p:nvPicPr>
        <p:blipFill>
          <a:blip r:embed="rId4"/>
          <a:stretch>
            <a:fillRect/>
          </a:stretch>
        </p:blipFill>
        <p:spPr>
          <a:xfrm>
            <a:off x="5093078" y="2492307"/>
            <a:ext cx="2133492" cy="614029"/>
          </a:xfrm>
          <a:prstGeom prst="rect">
            <a:avLst/>
          </a:prstGeom>
        </p:spPr>
      </p:pic>
      <p:pic>
        <p:nvPicPr>
          <p:cNvPr id="12" name="图片 11">
            <a:extLst>
              <a:ext uri="{FF2B5EF4-FFF2-40B4-BE49-F238E27FC236}">
                <a16:creationId xmlns:a16="http://schemas.microsoft.com/office/drawing/2014/main" id="{01EB225D-226F-0C30-BFA6-B8016BABC50A}"/>
              </a:ext>
            </a:extLst>
          </p:cNvPr>
          <p:cNvPicPr>
            <a:picLocks noChangeAspect="1"/>
          </p:cNvPicPr>
          <p:nvPr/>
        </p:nvPicPr>
        <p:blipFill>
          <a:blip r:embed="rId5"/>
          <a:stretch>
            <a:fillRect/>
          </a:stretch>
        </p:blipFill>
        <p:spPr>
          <a:xfrm>
            <a:off x="5093078" y="3200193"/>
            <a:ext cx="2143519" cy="614029"/>
          </a:xfrm>
          <a:prstGeom prst="rect">
            <a:avLst/>
          </a:prstGeom>
        </p:spPr>
      </p:pic>
      <p:pic>
        <p:nvPicPr>
          <p:cNvPr id="13" name="图片 12">
            <a:extLst>
              <a:ext uri="{FF2B5EF4-FFF2-40B4-BE49-F238E27FC236}">
                <a16:creationId xmlns:a16="http://schemas.microsoft.com/office/drawing/2014/main" id="{B4D48E6B-E607-4244-67B4-81E6F653F345}"/>
              </a:ext>
            </a:extLst>
          </p:cNvPr>
          <p:cNvPicPr>
            <a:picLocks noChangeAspect="1"/>
          </p:cNvPicPr>
          <p:nvPr/>
        </p:nvPicPr>
        <p:blipFill>
          <a:blip r:embed="rId6"/>
          <a:stretch>
            <a:fillRect/>
          </a:stretch>
        </p:blipFill>
        <p:spPr>
          <a:xfrm>
            <a:off x="5093078" y="3908079"/>
            <a:ext cx="2138868" cy="614029"/>
          </a:xfrm>
          <a:prstGeom prst="rect">
            <a:avLst/>
          </a:prstGeom>
        </p:spPr>
      </p:pic>
    </p:spTree>
    <p:extLst>
      <p:ext uri="{BB962C8B-B14F-4D97-AF65-F5344CB8AC3E}">
        <p14:creationId xmlns:p14="http://schemas.microsoft.com/office/powerpoint/2010/main" val="157059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06FB-5272-C669-0C09-018DDCF20AFE}"/>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9EDA3EEC-0F20-78BC-27FA-E60B435F1CF4}"/>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AA4349AC-4539-D4C4-2504-6322F5719926}"/>
              </a:ext>
            </a:extLst>
          </p:cNvPr>
          <p:cNvSpPr txBox="1"/>
          <p:nvPr/>
        </p:nvSpPr>
        <p:spPr>
          <a:xfrm>
            <a:off x="401326" y="1254658"/>
            <a:ext cx="5694674"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方法</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核密度估计</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Kernal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Density</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Estimation</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KDE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4098" name="Picture 2">
            <a:extLst>
              <a:ext uri="{FF2B5EF4-FFF2-40B4-BE49-F238E27FC236}">
                <a16:creationId xmlns:a16="http://schemas.microsoft.com/office/drawing/2014/main" id="{CF083400-AB3B-6674-A42A-9E92F2B70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159" y="201478"/>
            <a:ext cx="6028841" cy="602884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7A4CA5F8-4B31-F216-8ABE-F3B8CFDFC14A}"/>
              </a:ext>
            </a:extLst>
          </p:cNvPr>
          <p:cNvPicPr>
            <a:picLocks noChangeAspect="1"/>
          </p:cNvPicPr>
          <p:nvPr/>
        </p:nvPicPr>
        <p:blipFill>
          <a:blip r:embed="rId4"/>
          <a:stretch>
            <a:fillRect/>
          </a:stretch>
        </p:blipFill>
        <p:spPr>
          <a:xfrm>
            <a:off x="239276" y="1962544"/>
            <a:ext cx="5934761" cy="4248380"/>
          </a:xfrm>
          <a:prstGeom prst="rect">
            <a:avLst/>
          </a:prstGeom>
        </p:spPr>
      </p:pic>
      <p:sp>
        <p:nvSpPr>
          <p:cNvPr id="10" name="文本框 9">
            <a:extLst>
              <a:ext uri="{FF2B5EF4-FFF2-40B4-BE49-F238E27FC236}">
                <a16:creationId xmlns:a16="http://schemas.microsoft.com/office/drawing/2014/main" id="{5D680C9B-3237-DC3A-3DFB-CB0726B4679F}"/>
              </a:ext>
            </a:extLst>
          </p:cNvPr>
          <p:cNvSpPr txBox="1"/>
          <p:nvPr/>
        </p:nvSpPr>
        <p:spPr>
          <a:xfrm>
            <a:off x="1267862" y="3038086"/>
            <a:ext cx="10045902" cy="615553"/>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二维 </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KDE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图，把一堆离散的点，想象成会“发热” 的点，然后看哪些地方热量叠加得最多</a:t>
            </a:r>
          </a:p>
        </p:txBody>
      </p:sp>
      <p:sp>
        <p:nvSpPr>
          <p:cNvPr id="5" name="文本框 4">
            <a:extLst>
              <a:ext uri="{FF2B5EF4-FFF2-40B4-BE49-F238E27FC236}">
                <a16:creationId xmlns:a16="http://schemas.microsoft.com/office/drawing/2014/main" id="{869C35A9-A674-373A-27EE-23F11EEBB2E3}"/>
              </a:ext>
            </a:extLst>
          </p:cNvPr>
          <p:cNvSpPr txBox="1"/>
          <p:nvPr/>
        </p:nvSpPr>
        <p:spPr>
          <a:xfrm>
            <a:off x="3835832" y="3763568"/>
            <a:ext cx="3866825" cy="646331"/>
          </a:xfrm>
          <a:prstGeom prst="rect">
            <a:avLst/>
          </a:prstGeom>
          <a:solidFill>
            <a:schemeClr val="bg1"/>
          </a:solidFill>
        </p:spPr>
        <p:txBody>
          <a:bodyPr wrap="square">
            <a:spAutoFit/>
          </a:bodyPr>
          <a:lstStyle/>
          <a:p>
            <a:pPr marL="285750" indent="-285750" latinLnBrk="1">
              <a:buFont typeface="Arial" panose="020B0604020202020204" pitchFamily="34" charset="0"/>
              <a:buChar char="•"/>
            </a:pPr>
            <a:r>
              <a:rPr lang="en-GB" altLang="zh-CN" sz="1800" b="1" i="0" kern="1200" dirty="0">
                <a:solidFill>
                  <a:schemeClr val="tx1"/>
                </a:solidFill>
                <a:effectLst/>
                <a:highlight>
                  <a:srgbClr val="FFFF00"/>
                </a:highlight>
                <a:latin typeface="+mn-lt"/>
                <a:ea typeface="+mn-ea"/>
                <a:cs typeface="+mn-cs"/>
              </a:rPr>
              <a:t>stat_density_2d(</a:t>
            </a:r>
            <a:r>
              <a:rPr lang="en-GB" altLang="zh-CN" b="1" dirty="0">
                <a:highlight>
                  <a:srgbClr val="FFFF00"/>
                </a:highlight>
              </a:rPr>
              <a:t>) --&gt; </a:t>
            </a:r>
            <a:r>
              <a:rPr lang="zh-CN" altLang="en-GB" b="1" dirty="0">
                <a:highlight>
                  <a:srgbClr val="FFFF00"/>
                </a:highlight>
              </a:rPr>
              <a:t>出图</a:t>
            </a:r>
            <a:endParaRPr lang="en-US" altLang="zh-CN" b="1" dirty="0">
              <a:highlight>
                <a:srgbClr val="FFFF00"/>
              </a:highlight>
            </a:endParaRPr>
          </a:p>
          <a:p>
            <a:pPr marL="285750" indent="-285750" latinLnBrk="1">
              <a:buFont typeface="Arial" panose="020B0604020202020204" pitchFamily="34" charset="0"/>
              <a:buChar char="•"/>
            </a:pPr>
            <a:r>
              <a:rPr lang="en-US" altLang="zh-CN" b="1" dirty="0">
                <a:highlight>
                  <a:srgbClr val="FFFF00"/>
                </a:highlight>
              </a:rPr>
              <a:t>MASS</a:t>
            </a:r>
            <a:r>
              <a:rPr lang="en-GB" altLang="zh-CN" b="1" dirty="0">
                <a:highlight>
                  <a:srgbClr val="FFFF00"/>
                </a:highlight>
              </a:rPr>
              <a:t>::</a:t>
            </a:r>
            <a:r>
              <a:rPr lang="en-US" altLang="zh-CN" b="1" dirty="0">
                <a:highlight>
                  <a:srgbClr val="FFFF00"/>
                </a:highlight>
              </a:rPr>
              <a:t>k</a:t>
            </a:r>
            <a:r>
              <a:rPr lang="en-US" altLang="zh-CN" sz="1800" b="1" i="0" kern="1200" dirty="0">
                <a:solidFill>
                  <a:schemeClr val="tx1"/>
                </a:solidFill>
                <a:effectLst/>
                <a:highlight>
                  <a:srgbClr val="FFFF00"/>
                </a:highlight>
                <a:latin typeface="+mn-lt"/>
                <a:ea typeface="+mn-ea"/>
                <a:cs typeface="+mn-cs"/>
              </a:rPr>
              <a:t>de2d() --&gt; </a:t>
            </a:r>
            <a:r>
              <a:rPr lang="zh-CN" altLang="en-US" sz="1800" b="1" i="0" kern="1200" dirty="0">
                <a:solidFill>
                  <a:schemeClr val="tx1"/>
                </a:solidFill>
                <a:effectLst/>
                <a:highlight>
                  <a:srgbClr val="FFFF00"/>
                </a:highlight>
                <a:latin typeface="+mn-lt"/>
                <a:ea typeface="+mn-ea"/>
                <a:cs typeface="+mn-cs"/>
              </a:rPr>
              <a:t>计算矩阵</a:t>
            </a:r>
            <a:endParaRPr lang="en-GB" altLang="zh-CN" sz="1800" b="1" i="0" kern="1200" dirty="0">
              <a:solidFill>
                <a:schemeClr val="tx1"/>
              </a:solidFill>
              <a:effectLst/>
              <a:highlight>
                <a:srgbClr val="FFFF00"/>
              </a:highlight>
              <a:latin typeface="+mn-lt"/>
              <a:ea typeface="+mn-ea"/>
              <a:cs typeface="+mn-cs"/>
            </a:endParaRPr>
          </a:p>
        </p:txBody>
      </p:sp>
    </p:spTree>
    <p:extLst>
      <p:ext uri="{BB962C8B-B14F-4D97-AF65-F5344CB8AC3E}">
        <p14:creationId xmlns:p14="http://schemas.microsoft.com/office/powerpoint/2010/main" val="620595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877A8-B145-67C7-0FD2-6EC8C235529B}"/>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167239FC-98DD-33C5-4227-F777E9568BA4}"/>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4BCF42CC-B4CF-92D6-8530-D119BA2E858F}"/>
              </a:ext>
            </a:extLst>
          </p:cNvPr>
          <p:cNvSpPr txBox="1"/>
          <p:nvPr/>
        </p:nvSpPr>
        <p:spPr>
          <a:xfrm>
            <a:off x="401326" y="1254658"/>
            <a:ext cx="5694674"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极核区提取 （栅格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矢量）</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Raster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Vector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KDE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4098" name="Picture 2">
            <a:extLst>
              <a:ext uri="{FF2B5EF4-FFF2-40B4-BE49-F238E27FC236}">
                <a16:creationId xmlns:a16="http://schemas.microsoft.com/office/drawing/2014/main" id="{6E1BB17F-D9A8-EE5E-F40F-213F37862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99" b="8997"/>
          <a:stretch>
            <a:fillRect/>
          </a:stretch>
        </p:blipFill>
        <p:spPr bwMode="auto">
          <a:xfrm>
            <a:off x="6028842" y="957020"/>
            <a:ext cx="6028841" cy="4943959"/>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352B336A-499B-3A57-A5FD-FA09AFF66094}"/>
              </a:ext>
            </a:extLst>
          </p:cNvPr>
          <p:cNvSpPr txBox="1"/>
          <p:nvPr/>
        </p:nvSpPr>
        <p:spPr>
          <a:xfrm>
            <a:off x="1078155" y="4456761"/>
            <a:ext cx="4144773" cy="1477328"/>
          </a:xfrm>
          <a:prstGeom prst="rect">
            <a:avLst/>
          </a:prstGeom>
          <a:solidFill>
            <a:schemeClr val="bg1"/>
          </a:solidFill>
        </p:spPr>
        <p:txBody>
          <a:bodyPr wrap="square">
            <a:spAutoFit/>
          </a:bodyPr>
          <a:lstStyle/>
          <a:p>
            <a:pPr latinLnBrk="1"/>
            <a:r>
              <a:rPr lang="zh-CN" altLang="en-GB" sz="1800" b="1" i="0" kern="1200" dirty="0">
                <a:solidFill>
                  <a:schemeClr val="tx1"/>
                </a:solidFill>
                <a:effectLst/>
                <a:highlight>
                  <a:srgbClr val="FFFF00"/>
                </a:highlight>
                <a:latin typeface="+mn-lt"/>
                <a:ea typeface="+mn-ea"/>
                <a:cs typeface="+mn-cs"/>
              </a:rPr>
              <a:t>步骤</a:t>
            </a:r>
            <a:r>
              <a:rPr lang="zh-CN" altLang="en-US" sz="1800" b="1" i="0" kern="1200" dirty="0">
                <a:solidFill>
                  <a:schemeClr val="tx1"/>
                </a:solidFill>
                <a:effectLst/>
                <a:highlight>
                  <a:srgbClr val="FFFF00"/>
                </a:highlight>
                <a:latin typeface="+mn-lt"/>
                <a:ea typeface="+mn-ea"/>
                <a:cs typeface="+mn-cs"/>
              </a:rPr>
              <a:t>：</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zh-CN" altLang="en-GB" sz="1800" b="1" i="0" kern="1200" dirty="0">
                <a:solidFill>
                  <a:schemeClr val="tx1"/>
                </a:solidFill>
                <a:effectLst/>
                <a:highlight>
                  <a:srgbClr val="FFFF00"/>
                </a:highlight>
                <a:latin typeface="+mn-lt"/>
                <a:ea typeface="+mn-ea"/>
                <a:cs typeface="+mn-cs"/>
              </a:rPr>
              <a:t>投影</a:t>
            </a:r>
            <a:r>
              <a:rPr lang="zh-CN" altLang="en-US" sz="1800" b="1" i="0" kern="1200" dirty="0">
                <a:solidFill>
                  <a:schemeClr val="tx1"/>
                </a:solidFill>
                <a:effectLst/>
                <a:highlight>
                  <a:srgbClr val="FFFF00"/>
                </a:highlight>
                <a:latin typeface="+mn-lt"/>
                <a:ea typeface="+mn-ea"/>
                <a:cs typeface="+mn-cs"/>
              </a:rPr>
              <a:t>转换</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en-GB" altLang="zh-CN" sz="1800" b="1" i="0" kern="1200" dirty="0">
                <a:solidFill>
                  <a:schemeClr val="tx1"/>
                </a:solidFill>
                <a:effectLst/>
                <a:highlight>
                  <a:srgbClr val="FFFF00"/>
                </a:highlight>
                <a:latin typeface="+mn-lt"/>
                <a:ea typeface="+mn-ea"/>
                <a:cs typeface="+mn-cs"/>
              </a:rPr>
              <a:t>MASS::kde2d()</a:t>
            </a:r>
            <a:r>
              <a:rPr lang="zh-CN" altLang="en-US" sz="1800" b="1" i="0" kern="1200" dirty="0">
                <a:solidFill>
                  <a:schemeClr val="tx1"/>
                </a:solidFill>
                <a:effectLst/>
                <a:highlight>
                  <a:srgbClr val="FFFF00"/>
                </a:highlight>
                <a:latin typeface="+mn-lt"/>
                <a:ea typeface="+mn-ea"/>
                <a:cs typeface="+mn-cs"/>
              </a:rPr>
              <a:t> </a:t>
            </a:r>
            <a:r>
              <a:rPr lang="en-GB" altLang="zh-CN" b="1" dirty="0">
                <a:highlight>
                  <a:srgbClr val="FFFF00"/>
                </a:highlight>
              </a:rPr>
              <a:t>--&gt; </a:t>
            </a:r>
            <a:r>
              <a:rPr lang="zh-CN" altLang="en-US" b="1" dirty="0">
                <a:highlight>
                  <a:srgbClr val="FFFF00"/>
                </a:highlight>
              </a:rPr>
              <a:t>计算</a:t>
            </a:r>
            <a:r>
              <a:rPr lang="en-US" altLang="zh-CN" b="1" dirty="0">
                <a:highlight>
                  <a:srgbClr val="FFFF00"/>
                </a:highlight>
              </a:rPr>
              <a:t>KDE</a:t>
            </a:r>
            <a:r>
              <a:rPr lang="zh-CN" altLang="en-US" b="1" dirty="0">
                <a:highlight>
                  <a:srgbClr val="FFFF00"/>
                </a:highlight>
              </a:rPr>
              <a:t>矩阵</a:t>
            </a:r>
            <a:endParaRPr lang="en-US" altLang="zh-CN" b="1" dirty="0">
              <a:highlight>
                <a:srgbClr val="FFFF00"/>
              </a:highlight>
            </a:endParaRPr>
          </a:p>
          <a:p>
            <a:pPr marL="285750" indent="-285750" latinLnBrk="1">
              <a:buFont typeface="Arial" panose="020B0604020202020204" pitchFamily="34" charset="0"/>
              <a:buChar char="•"/>
            </a:pPr>
            <a:r>
              <a:rPr lang="en-GB" altLang="zh-CN" sz="1800" b="1" i="0" kern="1200" dirty="0">
                <a:solidFill>
                  <a:schemeClr val="tx1"/>
                </a:solidFill>
                <a:effectLst/>
                <a:highlight>
                  <a:srgbClr val="FFFF00"/>
                </a:highlight>
                <a:latin typeface="+mn-lt"/>
                <a:ea typeface="+mn-ea"/>
                <a:cs typeface="+mn-cs"/>
              </a:rPr>
              <a:t>Raster to Vector</a:t>
            </a:r>
          </a:p>
          <a:p>
            <a:pPr marL="285750" indent="-285750" latinLnBrk="1">
              <a:buFont typeface="Arial" panose="020B0604020202020204" pitchFamily="34" charset="0"/>
              <a:buChar char="•"/>
            </a:pPr>
            <a:r>
              <a:rPr lang="zh-CN" altLang="en-GB" b="1" dirty="0">
                <a:highlight>
                  <a:srgbClr val="FFFF00"/>
                </a:highlight>
              </a:rPr>
              <a:t>阈值</a:t>
            </a:r>
            <a:r>
              <a:rPr lang="zh-CN" altLang="en-US" b="1" dirty="0">
                <a:highlight>
                  <a:srgbClr val="FFFF00"/>
                </a:highlight>
              </a:rPr>
              <a:t> </a:t>
            </a:r>
            <a:r>
              <a:rPr lang="en-GB" altLang="zh-CN" b="1" dirty="0">
                <a:highlight>
                  <a:srgbClr val="FFFF00"/>
                </a:highlight>
              </a:rPr>
              <a:t>&gt;= 0.95 </a:t>
            </a:r>
            <a:r>
              <a:rPr lang="zh-CN" altLang="en-US" b="1" dirty="0">
                <a:highlight>
                  <a:srgbClr val="FFFF00"/>
                </a:highlight>
              </a:rPr>
              <a:t>（之后</a:t>
            </a:r>
            <a:r>
              <a:rPr lang="zh-CN" altLang="en-GB" b="1" dirty="0">
                <a:highlight>
                  <a:srgbClr val="FFFF00"/>
                </a:highlight>
              </a:rPr>
              <a:t>合并</a:t>
            </a:r>
            <a:r>
              <a:rPr lang="zh-CN" altLang="en-US" b="1" dirty="0">
                <a:highlight>
                  <a:srgbClr val="FFFF00"/>
                </a:highlight>
              </a:rPr>
              <a:t>）</a:t>
            </a:r>
            <a:endParaRPr lang="en-GB" altLang="zh-CN" sz="1800" b="1" i="0" kern="1200" dirty="0">
              <a:solidFill>
                <a:schemeClr val="tx1"/>
              </a:solidFill>
              <a:effectLst/>
              <a:highlight>
                <a:srgbClr val="FFFF00"/>
              </a:highlight>
              <a:latin typeface="+mn-lt"/>
              <a:ea typeface="+mn-ea"/>
              <a:cs typeface="+mn-cs"/>
            </a:endParaRPr>
          </a:p>
        </p:txBody>
      </p:sp>
      <p:sp>
        <p:nvSpPr>
          <p:cNvPr id="2" name="文本框 1">
            <a:extLst>
              <a:ext uri="{FF2B5EF4-FFF2-40B4-BE49-F238E27FC236}">
                <a16:creationId xmlns:a16="http://schemas.microsoft.com/office/drawing/2014/main" id="{C924AC47-A4D7-28CF-E0DF-DEADF22B362B}"/>
              </a:ext>
            </a:extLst>
          </p:cNvPr>
          <p:cNvSpPr txBox="1"/>
          <p:nvPr/>
        </p:nvSpPr>
        <p:spPr>
          <a:xfrm>
            <a:off x="728956" y="2140242"/>
            <a:ext cx="5299886"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KDE</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平面 （栅格）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--&gt; AOI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边界 （矢量）</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提取密度排名前的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5%</a:t>
            </a:r>
            <a:r>
              <a:rPr lang="zh-CN" altLang="en-US" b="1" dirty="0">
                <a:latin typeface="Arial" panose="020B0604020202020204" pitchFamily="34" charset="0"/>
                <a:ea typeface="微软雅黑" panose="020B0503020204020204" pitchFamily="34" charset="-122"/>
                <a:cs typeface="Times New Roman" panose="02020603050405020304" pitchFamily="18" charset="0"/>
              </a:rPr>
              <a:t> 的区域</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注意</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推荐使用投影坐标系 （米）</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4" name="Picture 2" descr="Figure 4.2. 矢量数据与栅格数据">
            <a:extLst>
              <a:ext uri="{FF2B5EF4-FFF2-40B4-BE49-F238E27FC236}">
                <a16:creationId xmlns:a16="http://schemas.microsoft.com/office/drawing/2014/main" id="{5233D5BB-E11D-58DD-29AD-CB49BCD4E2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9568" y="1733813"/>
            <a:ext cx="6143948" cy="33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8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linds(horizontal)">
                                      <p:cBhvr>
                                        <p:cTn id="10" dur="500"/>
                                        <p:tgtEl>
                                          <p:spTgt spid="409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8828-839D-3625-C774-6DEDB73BD2A2}"/>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2CD59B3D-CE3C-7B55-DCEA-4C0407956D25}"/>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03617610-01F4-34B4-AE15-7B6CB3C70466}"/>
              </a:ext>
            </a:extLst>
          </p:cNvPr>
          <p:cNvSpPr txBox="1"/>
          <p:nvPr/>
        </p:nvSpPr>
        <p:spPr>
          <a:xfrm>
            <a:off x="401326" y="1254658"/>
            <a:ext cx="5694674"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区域与非</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区域可达性对比</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Public Transit Accessibility of AOIs vs. Non-AOIs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374F19EF-5880-6FA5-F3C3-05F1914B904A}"/>
              </a:ext>
            </a:extLst>
          </p:cNvPr>
          <p:cNvSpPr txBox="1"/>
          <p:nvPr/>
        </p:nvSpPr>
        <p:spPr>
          <a:xfrm>
            <a:off x="873243" y="4154393"/>
            <a:ext cx="5289917" cy="1754326"/>
          </a:xfrm>
          <a:prstGeom prst="rect">
            <a:avLst/>
          </a:prstGeom>
          <a:solidFill>
            <a:schemeClr val="bg1"/>
          </a:solidFill>
        </p:spPr>
        <p:txBody>
          <a:bodyPr wrap="square">
            <a:spAutoFit/>
          </a:bodyPr>
          <a:lstStyle/>
          <a:p>
            <a:pPr latinLnBrk="1"/>
            <a:r>
              <a:rPr lang="zh-CN" altLang="en-GB" sz="1800" b="1" i="0" kern="1200" dirty="0">
                <a:solidFill>
                  <a:schemeClr val="tx1"/>
                </a:solidFill>
                <a:effectLst/>
                <a:highlight>
                  <a:srgbClr val="FFFF00"/>
                </a:highlight>
                <a:latin typeface="+mn-lt"/>
                <a:ea typeface="+mn-ea"/>
                <a:cs typeface="+mn-cs"/>
              </a:rPr>
              <a:t>步骤</a:t>
            </a:r>
            <a:r>
              <a:rPr lang="zh-CN" altLang="en-US" sz="1800" b="1" i="0" kern="1200" dirty="0">
                <a:solidFill>
                  <a:schemeClr val="tx1"/>
                </a:solidFill>
                <a:effectLst/>
                <a:highlight>
                  <a:srgbClr val="FFFF00"/>
                </a:highlight>
                <a:latin typeface="+mn-lt"/>
                <a:ea typeface="+mn-ea"/>
                <a:cs typeface="+mn-cs"/>
              </a:rPr>
              <a:t>：</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zh-CN" altLang="en-US" sz="1800" b="1" i="0" kern="1200" dirty="0">
                <a:solidFill>
                  <a:schemeClr val="tx1"/>
                </a:solidFill>
                <a:effectLst/>
                <a:highlight>
                  <a:srgbClr val="FFFF00"/>
                </a:highlight>
                <a:latin typeface="+mn-lt"/>
                <a:ea typeface="+mn-ea"/>
                <a:cs typeface="+mn-cs"/>
              </a:rPr>
              <a:t>投影坐标转换</a:t>
            </a:r>
            <a:endParaRPr lang="en-US"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zh-CN" altLang="en-US" sz="1800" b="1" i="0" kern="1200" dirty="0">
                <a:solidFill>
                  <a:schemeClr val="tx1"/>
                </a:solidFill>
                <a:effectLst/>
                <a:highlight>
                  <a:srgbClr val="FFFF00"/>
                </a:highlight>
                <a:latin typeface="+mn-lt"/>
                <a:ea typeface="+mn-ea"/>
                <a:cs typeface="+mn-cs"/>
              </a:rPr>
              <a:t>找出 </a:t>
            </a:r>
            <a:r>
              <a:rPr lang="en-US" altLang="zh-CN" sz="1800" b="1" i="0" kern="1200" dirty="0">
                <a:solidFill>
                  <a:schemeClr val="tx1"/>
                </a:solidFill>
                <a:effectLst/>
                <a:highlight>
                  <a:srgbClr val="FFFF00"/>
                </a:highlight>
                <a:latin typeface="+mn-lt"/>
                <a:ea typeface="+mn-ea"/>
                <a:cs typeface="+mn-cs"/>
              </a:rPr>
              <a:t>AOI</a:t>
            </a:r>
            <a:r>
              <a:rPr lang="zh-CN" altLang="en-US" sz="1800" b="1" i="0" kern="1200" dirty="0">
                <a:solidFill>
                  <a:schemeClr val="tx1"/>
                </a:solidFill>
                <a:effectLst/>
                <a:highlight>
                  <a:srgbClr val="FFFF00"/>
                </a:highlight>
                <a:latin typeface="+mn-lt"/>
                <a:ea typeface="+mn-ea"/>
                <a:cs typeface="+mn-cs"/>
              </a:rPr>
              <a:t>中的公交站点 （</a:t>
            </a:r>
            <a:r>
              <a:rPr lang="en-US" altLang="zh-CN" sz="1800" b="1" i="0" kern="1200" dirty="0">
                <a:solidFill>
                  <a:schemeClr val="tx1"/>
                </a:solidFill>
                <a:effectLst/>
                <a:highlight>
                  <a:srgbClr val="FFFF00"/>
                </a:highlight>
                <a:latin typeface="+mn-lt"/>
                <a:ea typeface="+mn-ea"/>
                <a:cs typeface="+mn-cs"/>
              </a:rPr>
              <a:t>AO</a:t>
            </a:r>
            <a:r>
              <a:rPr lang="en-US" altLang="zh-CN" b="1" dirty="0">
                <a:highlight>
                  <a:srgbClr val="FFFF00"/>
                </a:highlight>
              </a:rPr>
              <a:t>I</a:t>
            </a:r>
            <a:r>
              <a:rPr lang="zh-CN" altLang="en-US" b="1" dirty="0">
                <a:highlight>
                  <a:srgbClr val="FFFF00"/>
                </a:highlight>
              </a:rPr>
              <a:t>内</a:t>
            </a:r>
            <a:r>
              <a:rPr lang="en-US" altLang="zh-CN" b="1" dirty="0">
                <a:highlight>
                  <a:srgbClr val="FFFF00"/>
                </a:highlight>
              </a:rPr>
              <a:t>/</a:t>
            </a:r>
            <a:r>
              <a:rPr lang="zh-CN" altLang="en-US" b="1" dirty="0">
                <a:highlight>
                  <a:srgbClr val="FFFF00"/>
                </a:highlight>
              </a:rPr>
              <a:t>外</a:t>
            </a:r>
            <a:r>
              <a:rPr lang="zh-CN" altLang="en-US" sz="1800" b="1" i="0" kern="1200" dirty="0">
                <a:solidFill>
                  <a:schemeClr val="tx1"/>
                </a:solidFill>
                <a:effectLst/>
                <a:highlight>
                  <a:srgbClr val="FFFF00"/>
                </a:highlight>
                <a:latin typeface="+mn-lt"/>
                <a:ea typeface="+mn-ea"/>
                <a:cs typeface="+mn-cs"/>
              </a:rPr>
              <a:t>）</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en-US" altLang="zh-CN" b="1" dirty="0" err="1">
                <a:highlight>
                  <a:srgbClr val="FFFF00"/>
                </a:highlight>
              </a:rPr>
              <a:t>st_nearest_feature</a:t>
            </a:r>
            <a:r>
              <a:rPr lang="en-US" altLang="zh-CN" b="1" dirty="0">
                <a:highlight>
                  <a:srgbClr val="FFFF00"/>
                </a:highlight>
              </a:rPr>
              <a:t>()</a:t>
            </a:r>
            <a:r>
              <a:rPr lang="zh-CN" altLang="en-US" b="1" dirty="0">
                <a:highlight>
                  <a:srgbClr val="FFFF00"/>
                </a:highlight>
              </a:rPr>
              <a:t> </a:t>
            </a:r>
            <a:br>
              <a:rPr lang="en-US" altLang="zh-CN" b="1" dirty="0">
                <a:highlight>
                  <a:srgbClr val="FFFF00"/>
                </a:highlight>
              </a:rPr>
            </a:br>
            <a:r>
              <a:rPr lang="zh-CN" altLang="en-US" b="1" dirty="0">
                <a:highlight>
                  <a:srgbClr val="FFFF00"/>
                </a:highlight>
              </a:rPr>
              <a:t>计算每个微博到其最近交通设施站点的直线距离</a:t>
            </a:r>
            <a:endParaRPr lang="en-US" altLang="zh-CN" b="1" dirty="0">
              <a:highlight>
                <a:srgbClr val="FFFF00"/>
              </a:highlight>
            </a:endParaRPr>
          </a:p>
          <a:p>
            <a:pPr marL="285750" indent="-285750" latinLnBrk="1">
              <a:buFont typeface="Arial" panose="020B0604020202020204" pitchFamily="34" charset="0"/>
              <a:buChar char="•"/>
            </a:pPr>
            <a:r>
              <a:rPr lang="zh-CN" altLang="en-US" b="1" dirty="0">
                <a:highlight>
                  <a:srgbClr val="FFFF00"/>
                </a:highlight>
              </a:rPr>
              <a:t>箱图</a:t>
            </a:r>
            <a:endParaRPr lang="en-GB" altLang="zh-CN" sz="1800" b="1" i="0" kern="1200" dirty="0">
              <a:solidFill>
                <a:schemeClr val="tx1"/>
              </a:solidFill>
              <a:effectLst/>
              <a:highlight>
                <a:srgbClr val="FFFF00"/>
              </a:highlight>
              <a:latin typeface="+mn-lt"/>
              <a:ea typeface="+mn-ea"/>
              <a:cs typeface="+mn-cs"/>
            </a:endParaRPr>
          </a:p>
        </p:txBody>
      </p:sp>
      <p:sp>
        <p:nvSpPr>
          <p:cNvPr id="2" name="文本框 1">
            <a:extLst>
              <a:ext uri="{FF2B5EF4-FFF2-40B4-BE49-F238E27FC236}">
                <a16:creationId xmlns:a16="http://schemas.microsoft.com/office/drawing/2014/main" id="{B29549DB-BD11-B474-5C75-C82CD79F7D3C}"/>
              </a:ext>
            </a:extLst>
          </p:cNvPr>
          <p:cNvSpPr txBox="1"/>
          <p:nvPr/>
        </p:nvSpPr>
        <p:spPr>
          <a:xfrm>
            <a:off x="728956" y="2140242"/>
            <a:ext cx="5434204"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区域 （绿色虚线内）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非</a:t>
            </a:r>
            <a:r>
              <a:rPr lang="en-US" altLang="zh-CN"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区域 （以外）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最近近邻距离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Nearest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err="1">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Neighbour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Distance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err="1">
                <a:highlight>
                  <a:srgbClr val="FFFF00"/>
                </a:highlight>
                <a:latin typeface="Arial" panose="020B0604020202020204" pitchFamily="34" charset="0"/>
                <a:ea typeface="微软雅黑" panose="020B0503020204020204" pitchFamily="34" charset="-122"/>
                <a:cs typeface="Times New Roman" panose="02020603050405020304" pitchFamily="18" charset="0"/>
              </a:rPr>
              <a:t>st_nearest_feature</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微博</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点几何，公交站点几何</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6146" name="Picture 2">
            <a:extLst>
              <a:ext uri="{FF2B5EF4-FFF2-40B4-BE49-F238E27FC236}">
                <a16:creationId xmlns:a16="http://schemas.microsoft.com/office/drawing/2014/main" id="{55C14CAB-B18B-BD51-C89F-A2122F96D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160" y="277678"/>
            <a:ext cx="5921644" cy="5921644"/>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F2DD2477-D0F1-3F2A-758A-F00D25121687}"/>
              </a:ext>
            </a:extLst>
          </p:cNvPr>
          <p:cNvPicPr>
            <a:picLocks noChangeAspect="1"/>
          </p:cNvPicPr>
          <p:nvPr/>
        </p:nvPicPr>
        <p:blipFill>
          <a:blip r:embed="rId4"/>
          <a:stretch>
            <a:fillRect/>
          </a:stretch>
        </p:blipFill>
        <p:spPr>
          <a:xfrm>
            <a:off x="1587930" y="221067"/>
            <a:ext cx="9016140" cy="6034866"/>
          </a:xfrm>
          <a:prstGeom prst="rect">
            <a:avLst/>
          </a:prstGeom>
        </p:spPr>
      </p:pic>
    </p:spTree>
    <p:extLst>
      <p:ext uri="{BB962C8B-B14F-4D97-AF65-F5344CB8AC3E}">
        <p14:creationId xmlns:p14="http://schemas.microsoft.com/office/powerpoint/2010/main" val="650944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A06C6-757D-D934-3883-DFFC5088AFCC}"/>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ACCE95CA-A9F2-AB2C-49B2-04B9A13C3467}"/>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709924EE-5F8A-E7DB-F1EE-AAEBDA26C52C}"/>
              </a:ext>
            </a:extLst>
          </p:cNvPr>
          <p:cNvSpPr txBox="1"/>
          <p:nvPr/>
        </p:nvSpPr>
        <p:spPr>
          <a:xfrm>
            <a:off x="401326" y="1254658"/>
            <a:ext cx="6293942"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方法</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2:</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DBSCAN</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聚类算法 （练习部分）</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Density-Based Spatial Clustering of Applications with Noise</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C958BA0D-51EB-45F9-DB95-82CEBEB61D79}"/>
              </a:ext>
            </a:extLst>
          </p:cNvPr>
          <p:cNvSpPr txBox="1"/>
          <p:nvPr/>
        </p:nvSpPr>
        <p:spPr>
          <a:xfrm>
            <a:off x="873243" y="4168998"/>
            <a:ext cx="5289917" cy="1908215"/>
          </a:xfrm>
          <a:prstGeom prst="rect">
            <a:avLst/>
          </a:prstGeom>
          <a:solidFill>
            <a:schemeClr val="bg1"/>
          </a:solidFill>
        </p:spPr>
        <p:txBody>
          <a:bodyPr wrap="square">
            <a:spAutoFit/>
          </a:bodyPr>
          <a:lstStyle/>
          <a:p>
            <a:pPr latinLnBrk="1">
              <a:spcAft>
                <a:spcPts val="600"/>
              </a:spcAft>
            </a:pPr>
            <a:r>
              <a:rPr lang="zh-CN" altLang="en-US" b="1" dirty="0">
                <a:highlight>
                  <a:srgbClr val="00FFFF"/>
                </a:highlight>
              </a:rPr>
              <a:t>提前需要</a:t>
            </a:r>
            <a:r>
              <a:rPr lang="zh-CN" altLang="en-US" sz="1800" b="1" i="0" kern="1200" dirty="0">
                <a:solidFill>
                  <a:schemeClr val="tx1"/>
                </a:solidFill>
                <a:effectLst/>
                <a:highlight>
                  <a:srgbClr val="00FFFF"/>
                </a:highlight>
                <a:latin typeface="+mn-lt"/>
                <a:ea typeface="+mn-ea"/>
                <a:cs typeface="+mn-cs"/>
              </a:rPr>
              <a:t>设定的参数：</a:t>
            </a:r>
            <a:endParaRPr lang="en-GB" altLang="zh-CN" sz="1800" b="1" i="0" kern="1200" dirty="0">
              <a:solidFill>
                <a:schemeClr val="tx1"/>
              </a:solidFill>
              <a:effectLst/>
              <a:highlight>
                <a:srgbClr val="00FFFF"/>
              </a:highlight>
              <a:latin typeface="+mn-lt"/>
              <a:ea typeface="+mn-ea"/>
              <a:cs typeface="+mn-cs"/>
            </a:endParaRPr>
          </a:p>
          <a:p>
            <a:pPr marL="285750" indent="-285750" latinLnBrk="1">
              <a:spcAft>
                <a:spcPts val="600"/>
              </a:spcAft>
              <a:buFont typeface="Arial" panose="020B0604020202020204" pitchFamily="34" charset="0"/>
              <a:buChar char="•"/>
            </a:pPr>
            <a:r>
              <a:rPr lang="en-US" altLang="zh-CN" sz="1800" b="1" i="0" kern="1200" dirty="0" err="1">
                <a:solidFill>
                  <a:schemeClr val="tx1"/>
                </a:solidFill>
                <a:effectLst/>
                <a:latin typeface="+mn-lt"/>
                <a:ea typeface="+mn-ea"/>
                <a:cs typeface="+mn-cs"/>
              </a:rPr>
              <a:t>minPts</a:t>
            </a:r>
            <a:r>
              <a:rPr lang="zh-CN" altLang="en-US" sz="1800" b="1" i="0" kern="1200" dirty="0">
                <a:solidFill>
                  <a:schemeClr val="tx1"/>
                </a:solidFill>
                <a:effectLst/>
                <a:latin typeface="+mn-lt"/>
                <a:ea typeface="+mn-ea"/>
                <a:cs typeface="+mn-cs"/>
              </a:rPr>
              <a:t>：</a:t>
            </a:r>
            <a:r>
              <a:rPr lang="zh-CN" altLang="en-US" sz="1800" b="1" i="0" kern="1200" dirty="0">
                <a:solidFill>
                  <a:schemeClr val="tx1"/>
                </a:solidFill>
                <a:effectLst/>
                <a:highlight>
                  <a:srgbClr val="FFFF00"/>
                </a:highlight>
                <a:latin typeface="+mn-lt"/>
                <a:ea typeface="+mn-ea"/>
                <a:cs typeface="+mn-cs"/>
              </a:rPr>
              <a:t>（决定范围内有多少个点才算拥挤）</a:t>
            </a:r>
            <a:br>
              <a:rPr lang="en-US" altLang="zh-CN" sz="1800" b="1" i="0" kern="1200" dirty="0">
                <a:solidFill>
                  <a:schemeClr val="tx1"/>
                </a:solidFill>
                <a:effectLst/>
                <a:highlight>
                  <a:srgbClr val="FFFF00"/>
                </a:highlight>
                <a:latin typeface="+mn-lt"/>
                <a:ea typeface="+mn-ea"/>
                <a:cs typeface="+mn-cs"/>
              </a:rPr>
            </a:br>
            <a:r>
              <a:rPr lang="zh-CN" altLang="en-US" sz="1800" b="1" i="0" kern="1200" dirty="0">
                <a:solidFill>
                  <a:schemeClr val="tx1"/>
                </a:solidFill>
                <a:effectLst/>
                <a:latin typeface="+mn-lt"/>
                <a:ea typeface="+mn-ea"/>
                <a:cs typeface="+mn-cs"/>
              </a:rPr>
              <a:t>形成簇所需的最少点数</a:t>
            </a:r>
            <a:endParaRPr lang="en-US" altLang="zh-CN" sz="1800" b="1" i="0" kern="1200" dirty="0">
              <a:solidFill>
                <a:schemeClr val="tx1"/>
              </a:solidFill>
              <a:effectLst/>
              <a:latin typeface="+mn-lt"/>
              <a:ea typeface="+mn-ea"/>
              <a:cs typeface="+mn-cs"/>
            </a:endParaRPr>
          </a:p>
          <a:p>
            <a:pPr marL="285750" indent="-285750" latinLnBrk="1">
              <a:spcAft>
                <a:spcPts val="600"/>
              </a:spcAft>
              <a:buFont typeface="Arial" panose="020B0604020202020204" pitchFamily="34" charset="0"/>
              <a:buChar char="•"/>
            </a:pPr>
            <a:r>
              <a:rPr lang="en-US" altLang="zh-CN" sz="1800" b="1" i="0" kern="1200" dirty="0">
                <a:solidFill>
                  <a:schemeClr val="tx1"/>
                </a:solidFill>
                <a:effectLst/>
                <a:latin typeface="+mn-lt"/>
                <a:ea typeface="+mn-ea"/>
                <a:cs typeface="+mn-cs"/>
              </a:rPr>
              <a:t>eps</a:t>
            </a:r>
            <a:r>
              <a:rPr lang="zh-CN" altLang="en-US" sz="1800" b="1" i="0" kern="1200" dirty="0">
                <a:solidFill>
                  <a:schemeClr val="tx1"/>
                </a:solidFill>
                <a:effectLst/>
                <a:latin typeface="+mn-lt"/>
                <a:ea typeface="+mn-ea"/>
                <a:cs typeface="+mn-cs"/>
              </a:rPr>
              <a:t>：</a:t>
            </a:r>
            <a:r>
              <a:rPr lang="zh-CN" altLang="en-US" sz="1800" b="1" i="0" kern="1200" dirty="0">
                <a:solidFill>
                  <a:schemeClr val="tx1"/>
                </a:solidFill>
                <a:effectLst/>
                <a:highlight>
                  <a:srgbClr val="FFFF00"/>
                </a:highlight>
                <a:latin typeface="+mn-lt"/>
                <a:ea typeface="+mn-ea"/>
                <a:cs typeface="+mn-cs"/>
              </a:rPr>
              <a:t>（决定多大范围）</a:t>
            </a:r>
            <a:br>
              <a:rPr lang="en-US" altLang="zh-CN" sz="1800" b="1" i="0" kern="1200" dirty="0">
                <a:solidFill>
                  <a:schemeClr val="tx1"/>
                </a:solidFill>
                <a:effectLst/>
                <a:highlight>
                  <a:srgbClr val="FFFF00"/>
                </a:highlight>
                <a:latin typeface="+mn-lt"/>
                <a:ea typeface="+mn-ea"/>
                <a:cs typeface="+mn-cs"/>
              </a:rPr>
            </a:br>
            <a:r>
              <a:rPr lang="zh-CN" altLang="en-US" sz="1800" b="1" i="0" kern="1200" dirty="0">
                <a:solidFill>
                  <a:schemeClr val="tx1"/>
                </a:solidFill>
                <a:effectLst/>
                <a:latin typeface="+mn-lt"/>
                <a:ea typeface="+mn-ea"/>
                <a:cs typeface="+mn-cs"/>
              </a:rPr>
              <a:t>邻居搜索半径， 以点为中心画圆，看这个范围内有多少其他的点</a:t>
            </a:r>
            <a:endParaRPr lang="en-GB" altLang="zh-CN" sz="1800" b="1" i="0" kern="1200" dirty="0">
              <a:solidFill>
                <a:schemeClr val="tx1"/>
              </a:solidFill>
              <a:effectLst/>
              <a:latin typeface="+mn-lt"/>
              <a:ea typeface="+mn-ea"/>
              <a:cs typeface="+mn-cs"/>
            </a:endParaRPr>
          </a:p>
        </p:txBody>
      </p:sp>
      <p:sp>
        <p:nvSpPr>
          <p:cNvPr id="2" name="文本框 1">
            <a:extLst>
              <a:ext uri="{FF2B5EF4-FFF2-40B4-BE49-F238E27FC236}">
                <a16:creationId xmlns:a16="http://schemas.microsoft.com/office/drawing/2014/main" id="{A80EF062-8C47-9F58-7A74-032A9D4FD045}"/>
              </a:ext>
            </a:extLst>
          </p:cNvPr>
          <p:cNvSpPr txBox="1"/>
          <p:nvPr/>
        </p:nvSpPr>
        <p:spPr>
          <a:xfrm>
            <a:off x="728956" y="2140242"/>
            <a:ext cx="5434204"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处理 点数据</a:t>
            </a:r>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最常用的聚类算法之一</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识别空间中</a:t>
            </a: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密集程度</a:t>
            </a:r>
            <a:r>
              <a:rPr lang="zh-CN" altLang="en-US" b="1" dirty="0">
                <a:latin typeface="Arial" panose="020B0604020202020204" pitchFamily="34" charset="0"/>
                <a:ea typeface="微软雅黑" panose="020B0503020204020204" pitchFamily="34" charset="-122"/>
                <a:cs typeface="Times New Roman" panose="02020603050405020304" pitchFamily="18" charset="0"/>
              </a:rPr>
              <a:t>来形成</a:t>
            </a: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簇 </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en-GB" altLang="zh-CN" b="1" dirty="0" err="1">
                <a:highlight>
                  <a:srgbClr val="FFFF00"/>
                </a:highlight>
              </a:rPr>
              <a:t>cù</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(Cluster)</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GB" b="1" dirty="0">
                <a:latin typeface="Arial" panose="020B0604020202020204" pitchFamily="34" charset="0"/>
                <a:ea typeface="微软雅黑" panose="020B0503020204020204" pitchFamily="34" charset="-122"/>
                <a:cs typeface="Times New Roman" panose="02020603050405020304" pitchFamily="18" charset="0"/>
              </a:rPr>
              <a:t>将</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不属于簇的点标记为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噪声点 </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(Noise)</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p:txBody>
      </p:sp>
      <p:pic>
        <p:nvPicPr>
          <p:cNvPr id="7170" name="Picture 2">
            <a:extLst>
              <a:ext uri="{FF2B5EF4-FFF2-40B4-BE49-F238E27FC236}">
                <a16:creationId xmlns:a16="http://schemas.microsoft.com/office/drawing/2014/main" id="{7A1EB268-B0A4-7AAC-49EF-2226F712E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268" y="365125"/>
            <a:ext cx="5352728" cy="475798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AB3FBA7F-1B16-5C05-F87E-EF3D5862DBF1}"/>
              </a:ext>
            </a:extLst>
          </p:cNvPr>
          <p:cNvSpPr txBox="1"/>
          <p:nvPr/>
        </p:nvSpPr>
        <p:spPr>
          <a:xfrm>
            <a:off x="6944060" y="5123106"/>
            <a:ext cx="2354924" cy="923330"/>
          </a:xfrm>
          <a:prstGeom prst="rect">
            <a:avLst/>
          </a:prstGeom>
          <a:solidFill>
            <a:schemeClr val="bg1"/>
          </a:solidFill>
        </p:spPr>
        <p:txBody>
          <a:bodyPr wrap="square">
            <a:spAutoFit/>
          </a:bodyPr>
          <a:lstStyle/>
          <a:p>
            <a:pPr latinLnBrk="1"/>
            <a:r>
              <a:rPr lang="en-US" altLang="zh-CN" sz="1800" b="1" i="0" kern="1200" dirty="0">
                <a:solidFill>
                  <a:schemeClr val="tx1"/>
                </a:solidFill>
                <a:effectLst/>
                <a:highlight>
                  <a:srgbClr val="FFFF00"/>
                </a:highlight>
                <a:latin typeface="+mn-lt"/>
                <a:ea typeface="+mn-ea"/>
                <a:cs typeface="+mn-cs"/>
              </a:rPr>
              <a:t>eps</a:t>
            </a:r>
            <a:r>
              <a:rPr lang="zh-CN" altLang="en-US" b="1" dirty="0">
                <a:highlight>
                  <a:srgbClr val="FFFF00"/>
                </a:highlight>
              </a:rPr>
              <a:t>：</a:t>
            </a:r>
            <a:br>
              <a:rPr lang="en-US" altLang="zh-CN" b="1" dirty="0">
                <a:highlight>
                  <a:srgbClr val="FFFF00"/>
                </a:highlight>
              </a:rPr>
            </a:br>
            <a:r>
              <a:rPr lang="zh-CN" altLang="en-US" sz="1800" b="1" i="0" kern="1200" dirty="0">
                <a:solidFill>
                  <a:schemeClr val="tx1"/>
                </a:solidFill>
                <a:effectLst/>
                <a:highlight>
                  <a:srgbClr val="FFFF00"/>
                </a:highlight>
                <a:latin typeface="+mn-lt"/>
                <a:ea typeface="+mn-ea"/>
                <a:cs typeface="+mn-cs"/>
              </a:rPr>
              <a:t>小：只看很近的邻居</a:t>
            </a:r>
            <a:endParaRPr lang="en-US" altLang="zh-CN" sz="1800" b="1" i="0" kern="1200" dirty="0">
              <a:solidFill>
                <a:schemeClr val="tx1"/>
              </a:solidFill>
              <a:effectLst/>
              <a:highlight>
                <a:srgbClr val="FFFF00"/>
              </a:highlight>
              <a:latin typeface="+mn-lt"/>
              <a:ea typeface="+mn-ea"/>
              <a:cs typeface="+mn-cs"/>
            </a:endParaRPr>
          </a:p>
          <a:p>
            <a:pPr latinLnBrk="1"/>
            <a:r>
              <a:rPr lang="zh-CN" altLang="en-US" b="1" dirty="0">
                <a:highlight>
                  <a:srgbClr val="FFFF00"/>
                </a:highlight>
              </a:rPr>
              <a:t>大：看更大的范围</a:t>
            </a:r>
            <a:endParaRPr lang="en-GB" altLang="zh-CN" sz="1800" b="1" i="0" kern="1200" dirty="0">
              <a:solidFill>
                <a:schemeClr val="tx1"/>
              </a:solidFill>
              <a:effectLst/>
              <a:highlight>
                <a:srgbClr val="FFFF00"/>
              </a:highlight>
              <a:latin typeface="+mn-lt"/>
              <a:ea typeface="+mn-ea"/>
              <a:cs typeface="+mn-cs"/>
            </a:endParaRPr>
          </a:p>
        </p:txBody>
      </p:sp>
      <p:sp>
        <p:nvSpPr>
          <p:cNvPr id="6" name="文本框 5">
            <a:extLst>
              <a:ext uri="{FF2B5EF4-FFF2-40B4-BE49-F238E27FC236}">
                <a16:creationId xmlns:a16="http://schemas.microsoft.com/office/drawing/2014/main" id="{EE62E4D7-FD86-7EF2-61D2-2F36507827A3}"/>
              </a:ext>
            </a:extLst>
          </p:cNvPr>
          <p:cNvSpPr txBox="1"/>
          <p:nvPr/>
        </p:nvSpPr>
        <p:spPr>
          <a:xfrm>
            <a:off x="9578772" y="5123106"/>
            <a:ext cx="2354924" cy="923330"/>
          </a:xfrm>
          <a:prstGeom prst="rect">
            <a:avLst/>
          </a:prstGeom>
          <a:solidFill>
            <a:schemeClr val="bg1"/>
          </a:solidFill>
        </p:spPr>
        <p:txBody>
          <a:bodyPr wrap="square">
            <a:spAutoFit/>
          </a:bodyPr>
          <a:lstStyle/>
          <a:p>
            <a:pPr latinLnBrk="1"/>
            <a:r>
              <a:rPr lang="en-US" altLang="zh-CN" sz="1800" b="1" i="0" kern="1200" dirty="0" err="1">
                <a:solidFill>
                  <a:schemeClr val="tx1"/>
                </a:solidFill>
                <a:effectLst/>
                <a:highlight>
                  <a:srgbClr val="FFFF00"/>
                </a:highlight>
                <a:latin typeface="+mn-lt"/>
                <a:ea typeface="+mn-ea"/>
                <a:cs typeface="+mn-cs"/>
              </a:rPr>
              <a:t>minPts</a:t>
            </a:r>
            <a:r>
              <a:rPr lang="zh-CN" altLang="en-US" b="1" dirty="0">
                <a:highlight>
                  <a:srgbClr val="FFFF00"/>
                </a:highlight>
              </a:rPr>
              <a:t>：</a:t>
            </a:r>
            <a:br>
              <a:rPr lang="en-US" altLang="zh-CN" b="1" dirty="0">
                <a:highlight>
                  <a:srgbClr val="FFFF00"/>
                </a:highlight>
              </a:rPr>
            </a:br>
            <a:r>
              <a:rPr lang="zh-CN" altLang="en-US" sz="1800" b="1" i="0" kern="1200" dirty="0">
                <a:solidFill>
                  <a:schemeClr val="tx1"/>
                </a:solidFill>
                <a:effectLst/>
                <a:highlight>
                  <a:srgbClr val="FFFF00"/>
                </a:highlight>
                <a:latin typeface="+mn-lt"/>
                <a:ea typeface="+mn-ea"/>
                <a:cs typeface="+mn-cs"/>
              </a:rPr>
              <a:t>小：容易形成簇</a:t>
            </a:r>
            <a:endParaRPr lang="en-US" altLang="zh-CN" sz="1800" b="1" i="0" kern="1200" dirty="0">
              <a:solidFill>
                <a:schemeClr val="tx1"/>
              </a:solidFill>
              <a:effectLst/>
              <a:highlight>
                <a:srgbClr val="FFFF00"/>
              </a:highlight>
              <a:latin typeface="+mn-lt"/>
              <a:ea typeface="+mn-ea"/>
              <a:cs typeface="+mn-cs"/>
            </a:endParaRPr>
          </a:p>
          <a:p>
            <a:pPr latinLnBrk="1"/>
            <a:r>
              <a:rPr lang="zh-CN" altLang="en-US" b="1" dirty="0">
                <a:highlight>
                  <a:srgbClr val="FFFF00"/>
                </a:highlight>
              </a:rPr>
              <a:t>大：需要更密集</a:t>
            </a:r>
            <a:endParaRPr lang="en-GB" altLang="zh-CN" sz="1800" b="1" i="0" kern="1200" dirty="0">
              <a:solidFill>
                <a:schemeClr val="tx1"/>
              </a:solidFill>
              <a:effectLst/>
              <a:highlight>
                <a:srgbClr val="FFFF00"/>
              </a:highlight>
              <a:latin typeface="+mn-lt"/>
              <a:ea typeface="+mn-ea"/>
              <a:cs typeface="+mn-cs"/>
            </a:endParaRPr>
          </a:p>
        </p:txBody>
      </p:sp>
      <p:sp>
        <p:nvSpPr>
          <p:cNvPr id="9" name="文本框 8">
            <a:extLst>
              <a:ext uri="{FF2B5EF4-FFF2-40B4-BE49-F238E27FC236}">
                <a16:creationId xmlns:a16="http://schemas.microsoft.com/office/drawing/2014/main" id="{A69E7DA0-495C-B7AE-2FD8-577BABB66E7F}"/>
              </a:ext>
            </a:extLst>
          </p:cNvPr>
          <p:cNvSpPr txBox="1"/>
          <p:nvPr/>
        </p:nvSpPr>
        <p:spPr>
          <a:xfrm>
            <a:off x="6428261" y="2420950"/>
            <a:ext cx="5352728" cy="646331"/>
          </a:xfrm>
          <a:prstGeom prst="rect">
            <a:avLst/>
          </a:prstGeom>
          <a:solidFill>
            <a:schemeClr val="bg1"/>
          </a:solidFill>
        </p:spPr>
        <p:txBody>
          <a:bodyPr wrap="square">
            <a:spAutoFit/>
          </a:bodyPr>
          <a:lstStyle/>
          <a:p>
            <a:pPr>
              <a:buNone/>
            </a:pPr>
            <a:r>
              <a:rPr lang="zh-CN" altLang="en-US" b="1" dirty="0">
                <a:solidFill>
                  <a:srgbClr val="FF0000"/>
                </a:solidFill>
              </a:rPr>
              <a:t>一个点周围一定范围内，邻居够不够多？够多就归到某个簇里，不够多就可能是边缘点或噪声点。</a:t>
            </a:r>
            <a:endParaRPr lang="zh-CN" altLang="en-US" dirty="0">
              <a:solidFill>
                <a:srgbClr val="FF0000"/>
              </a:solidFill>
            </a:endParaRPr>
          </a:p>
        </p:txBody>
      </p:sp>
      <p:sp>
        <p:nvSpPr>
          <p:cNvPr id="10" name="文本框 9">
            <a:extLst>
              <a:ext uri="{FF2B5EF4-FFF2-40B4-BE49-F238E27FC236}">
                <a16:creationId xmlns:a16="http://schemas.microsoft.com/office/drawing/2014/main" id="{22438F3C-29B4-B9D6-262D-F4DC45AA585F}"/>
              </a:ext>
            </a:extLst>
          </p:cNvPr>
          <p:cNvSpPr txBox="1"/>
          <p:nvPr/>
        </p:nvSpPr>
        <p:spPr>
          <a:xfrm>
            <a:off x="6428261" y="3273357"/>
            <a:ext cx="5352728" cy="369332"/>
          </a:xfrm>
          <a:prstGeom prst="rect">
            <a:avLst/>
          </a:prstGeom>
          <a:solidFill>
            <a:schemeClr val="bg1"/>
          </a:solidFill>
        </p:spPr>
        <p:txBody>
          <a:bodyPr wrap="square">
            <a:spAutoFit/>
          </a:bodyPr>
          <a:lstStyle/>
          <a:p>
            <a:pPr>
              <a:buNone/>
            </a:pPr>
            <a:r>
              <a:rPr lang="en-US" altLang="zh-CN" b="1" dirty="0"/>
              <a:t>DBSCAN</a:t>
            </a:r>
            <a:r>
              <a:rPr lang="zh-CN" altLang="en-US" b="1" dirty="0"/>
              <a:t> 变体：</a:t>
            </a:r>
            <a:r>
              <a:rPr lang="en-US" altLang="zh-CN" b="1" dirty="0">
                <a:highlight>
                  <a:srgbClr val="FFFF00"/>
                </a:highlight>
              </a:rPr>
              <a:t>HDBSCAN</a:t>
            </a:r>
            <a:r>
              <a:rPr lang="zh-CN" altLang="en-US" b="1" dirty="0">
                <a:highlight>
                  <a:srgbClr val="FFFF00"/>
                </a:highlight>
              </a:rPr>
              <a:t> </a:t>
            </a:r>
            <a:r>
              <a:rPr lang="en-US" altLang="zh-CN" b="1" dirty="0">
                <a:highlight>
                  <a:srgbClr val="FFFF00"/>
                </a:highlight>
              </a:rPr>
              <a:t>/</a:t>
            </a:r>
            <a:r>
              <a:rPr lang="zh-CN" altLang="en-US" b="1" dirty="0">
                <a:highlight>
                  <a:srgbClr val="FFFF00"/>
                </a:highlight>
              </a:rPr>
              <a:t> </a:t>
            </a:r>
            <a:r>
              <a:rPr lang="en-US" altLang="zh-CN" b="1" dirty="0">
                <a:highlight>
                  <a:srgbClr val="FFFF00"/>
                </a:highlight>
              </a:rPr>
              <a:t>ST-DBSCAN</a:t>
            </a:r>
            <a:r>
              <a:rPr lang="zh-CN" altLang="en-US" b="1" dirty="0">
                <a:highlight>
                  <a:srgbClr val="FFFF00"/>
                </a:highlight>
              </a:rPr>
              <a:t> </a:t>
            </a:r>
            <a:r>
              <a:rPr lang="zh-CN" altLang="en-US" b="1" dirty="0"/>
              <a:t>等</a:t>
            </a:r>
            <a:endParaRPr lang="zh-CN" altLang="en-US" dirty="0"/>
          </a:p>
        </p:txBody>
      </p:sp>
    </p:spTree>
    <p:extLst>
      <p:ext uri="{BB962C8B-B14F-4D97-AF65-F5344CB8AC3E}">
        <p14:creationId xmlns:p14="http://schemas.microsoft.com/office/powerpoint/2010/main" val="3459649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9C589-EE05-C184-ABB7-4D3FF071948A}"/>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EDCFB6CE-63BF-A52A-E152-A4D59F09C07C}"/>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CB43C830-70ED-8F73-227E-E421A820885C}"/>
              </a:ext>
            </a:extLst>
          </p:cNvPr>
          <p:cNvSpPr txBox="1"/>
          <p:nvPr/>
        </p:nvSpPr>
        <p:spPr>
          <a:xfrm>
            <a:off x="401326" y="1254658"/>
            <a:ext cx="6293942"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点簇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云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封闭空间 （面）</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From</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Point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Clouds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AOIs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233746B5-FF10-7B04-2C5C-04AF427F2B2E}"/>
              </a:ext>
            </a:extLst>
          </p:cNvPr>
          <p:cNvSpPr txBox="1"/>
          <p:nvPr/>
        </p:nvSpPr>
        <p:spPr>
          <a:xfrm>
            <a:off x="873243" y="4399831"/>
            <a:ext cx="6671993" cy="1646605"/>
          </a:xfrm>
          <a:prstGeom prst="rect">
            <a:avLst/>
          </a:prstGeom>
          <a:solidFill>
            <a:schemeClr val="bg1"/>
          </a:solidFill>
        </p:spPr>
        <p:txBody>
          <a:bodyPr wrap="square">
            <a:spAutoFit/>
          </a:bodyPr>
          <a:lstStyle/>
          <a:p>
            <a:pPr latinLnBrk="1">
              <a:spcAft>
                <a:spcPts val="600"/>
              </a:spcAft>
            </a:pPr>
            <a:r>
              <a:rPr lang="zh-CN" altLang="en-US" b="1" dirty="0">
                <a:highlight>
                  <a:srgbClr val="00FFFF"/>
                </a:highlight>
              </a:rPr>
              <a:t>实现代码</a:t>
            </a:r>
            <a:r>
              <a:rPr lang="zh-CN" altLang="en-US" sz="1800" b="1" i="0" kern="1200" dirty="0">
                <a:solidFill>
                  <a:schemeClr val="tx1"/>
                </a:solidFill>
                <a:effectLst/>
                <a:highlight>
                  <a:srgbClr val="00FFFF"/>
                </a:highlight>
                <a:latin typeface="+mn-lt"/>
                <a:ea typeface="+mn-ea"/>
                <a:cs typeface="+mn-cs"/>
              </a:rPr>
              <a:t>：</a:t>
            </a:r>
            <a:r>
              <a:rPr lang="zh-CN" altLang="en-US" b="1" dirty="0">
                <a:highlight>
                  <a:srgbClr val="00FFFF"/>
                </a:highlight>
              </a:rPr>
              <a:t>基于凹包算法生成聚类边界</a:t>
            </a:r>
            <a:endParaRPr lang="en-GB" altLang="zh-CN" sz="1800" b="1" i="0" kern="1200" dirty="0">
              <a:solidFill>
                <a:schemeClr val="tx1"/>
              </a:solidFill>
              <a:effectLst/>
              <a:highlight>
                <a:srgbClr val="00FFFF"/>
              </a:highlight>
              <a:latin typeface="+mn-lt"/>
              <a:ea typeface="+mn-ea"/>
              <a:cs typeface="+mn-cs"/>
            </a:endParaRPr>
          </a:p>
          <a:p>
            <a:pPr latinLnBrk="1"/>
            <a:r>
              <a:rPr lang="en-GB" altLang="zh-CN" dirty="0"/>
              <a:t> </a:t>
            </a:r>
            <a:r>
              <a:rPr lang="en-GB" altLang="zh-CN" b="1" dirty="0" err="1"/>
              <a:t>st_concave_hull</a:t>
            </a:r>
            <a:r>
              <a:rPr lang="en-GB" altLang="zh-CN" dirty="0"/>
              <a:t>(ratio = 0.8, </a:t>
            </a:r>
            <a:r>
              <a:rPr lang="en-GB" altLang="zh-CN" dirty="0" err="1"/>
              <a:t>allow_holes</a:t>
            </a:r>
            <a:r>
              <a:rPr lang="en-GB" altLang="zh-CN" dirty="0"/>
              <a:t> = FALSE)</a:t>
            </a:r>
            <a:br>
              <a:rPr lang="en-GB" altLang="zh-CN" dirty="0"/>
            </a:br>
            <a:endParaRPr lang="en-GB" altLang="zh-CN" dirty="0"/>
          </a:p>
          <a:p>
            <a:pPr latinLnBrk="1"/>
            <a:r>
              <a:rPr lang="en-US" altLang="zh-CN" sz="1400" b="1" dirty="0"/>
              <a:t># </a:t>
            </a:r>
            <a:r>
              <a:rPr lang="en-GB" altLang="zh-CN" sz="1400" b="1" dirty="0"/>
              <a:t>ratio </a:t>
            </a:r>
            <a:r>
              <a:rPr lang="zh-CN" altLang="en-US" sz="1400" b="1" dirty="0"/>
              <a:t>取值介于 </a:t>
            </a:r>
            <a:r>
              <a:rPr lang="en-US" altLang="zh-CN" sz="1400" b="1" dirty="0"/>
              <a:t>0 </a:t>
            </a:r>
            <a:r>
              <a:rPr lang="zh-CN" altLang="en-US" sz="1400" b="1" dirty="0"/>
              <a:t>与 </a:t>
            </a:r>
            <a:r>
              <a:rPr lang="en-US" altLang="zh-CN" sz="1400" b="1" dirty="0"/>
              <a:t>1 </a:t>
            </a:r>
            <a:r>
              <a:rPr lang="zh-CN" altLang="en-US" sz="1400" b="1" dirty="0"/>
              <a:t>之间：</a:t>
            </a:r>
          </a:p>
          <a:p>
            <a:pPr latinLnBrk="1"/>
            <a:r>
              <a:rPr lang="en-US" altLang="zh-CN" sz="1400" b="1" dirty="0"/>
              <a:t># </a:t>
            </a:r>
            <a:r>
              <a:rPr lang="zh-CN" altLang="en-US" sz="1400" b="1" dirty="0"/>
              <a:t>值越小，边界越贴近点云形态；值越接近 </a:t>
            </a:r>
            <a:r>
              <a:rPr lang="en-US" altLang="zh-CN" sz="1400" b="1" dirty="0"/>
              <a:t>1</a:t>
            </a:r>
            <a:r>
              <a:rPr lang="zh-CN" altLang="en-US" sz="1400" b="1" dirty="0"/>
              <a:t>，结果越接近凸包</a:t>
            </a:r>
          </a:p>
          <a:p>
            <a:pPr latinLnBrk="1"/>
            <a:r>
              <a:rPr lang="en-US" altLang="zh-CN" sz="1400" b="1" dirty="0"/>
              <a:t># </a:t>
            </a:r>
            <a:r>
              <a:rPr lang="en-GB" altLang="zh-CN" sz="1400" b="1" dirty="0" err="1"/>
              <a:t>allow_holes</a:t>
            </a:r>
            <a:r>
              <a:rPr lang="en-GB" altLang="zh-CN" sz="1400" b="1" dirty="0"/>
              <a:t> = FALSE </a:t>
            </a:r>
            <a:r>
              <a:rPr lang="zh-CN" altLang="en-US" sz="1400" b="1" dirty="0"/>
              <a:t>表示不保留内部空洞，以形成连续完整的商圈范围</a:t>
            </a:r>
          </a:p>
        </p:txBody>
      </p:sp>
      <p:sp>
        <p:nvSpPr>
          <p:cNvPr id="2" name="文本框 1">
            <a:extLst>
              <a:ext uri="{FF2B5EF4-FFF2-40B4-BE49-F238E27FC236}">
                <a16:creationId xmlns:a16="http://schemas.microsoft.com/office/drawing/2014/main" id="{C05AE0B5-50F3-405A-E1C0-E745EE8E78C4}"/>
              </a:ext>
            </a:extLst>
          </p:cNvPr>
          <p:cNvSpPr txBox="1"/>
          <p:nvPr/>
        </p:nvSpPr>
        <p:spPr>
          <a:xfrm>
            <a:off x="728956" y="2140242"/>
            <a:ext cx="5434204"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DBSCAN</a:t>
            </a:r>
            <a:r>
              <a:rPr lang="zh-CN" altLang="en-US" b="1" dirty="0">
                <a:latin typeface="Arial" panose="020B0604020202020204" pitchFamily="34" charset="0"/>
                <a:ea typeface="微软雅黑" panose="020B0503020204020204" pitchFamily="34" charset="-122"/>
                <a:cs typeface="Times New Roman" panose="02020603050405020304" pitchFamily="18" charset="0"/>
              </a:rPr>
              <a:t>聚类结果是一个个簇 也称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点云</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或者也可称之为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Point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of</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Interest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注：此处 </a:t>
            </a:r>
            <a:r>
              <a:rPr lang="en-US" altLang="zh-CN"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POI</a:t>
            </a:r>
            <a:r>
              <a:rPr lang="zh-CN" altLang="en-US"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与 城市</a:t>
            </a:r>
            <a:r>
              <a:rPr lang="en-US" altLang="zh-CN"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POI</a:t>
            </a:r>
            <a:r>
              <a:rPr lang="zh-CN" altLang="en-US"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数据不是一个意思</a:t>
            </a:r>
            <a:endParaRPr lang="en-US" altLang="zh-CN" sz="16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E4FE8287-F677-2CCB-8977-14F49C0A2A14}"/>
              </a:ext>
            </a:extLst>
          </p:cNvPr>
          <p:cNvSpPr txBox="1"/>
          <p:nvPr/>
        </p:nvSpPr>
        <p:spPr>
          <a:xfrm>
            <a:off x="7545236" y="442232"/>
            <a:ext cx="1703995" cy="369332"/>
          </a:xfrm>
          <a:prstGeom prst="rect">
            <a:avLst/>
          </a:prstGeom>
          <a:solidFill>
            <a:schemeClr val="bg1"/>
          </a:solidFill>
        </p:spPr>
        <p:txBody>
          <a:bodyPr wrap="square">
            <a:spAutoFit/>
          </a:bodyPr>
          <a:lstStyle/>
          <a:p>
            <a:pPr latinLnBrk="1"/>
            <a:r>
              <a:rPr lang="zh-CN" altLang="en-US" sz="1800" b="1" i="0" kern="1200" dirty="0">
                <a:solidFill>
                  <a:schemeClr val="tx1"/>
                </a:solidFill>
                <a:effectLst/>
                <a:highlight>
                  <a:srgbClr val="FFFF00"/>
                </a:highlight>
                <a:latin typeface="+mn-lt"/>
                <a:ea typeface="+mn-ea"/>
                <a:cs typeface="+mn-cs"/>
              </a:rPr>
              <a:t>凸包 </a:t>
            </a:r>
            <a:r>
              <a:rPr lang="en-US" altLang="zh-CN" sz="1800" b="1" i="0" kern="1200" dirty="0">
                <a:solidFill>
                  <a:schemeClr val="tx1"/>
                </a:solidFill>
                <a:effectLst/>
                <a:highlight>
                  <a:srgbClr val="FFFF00"/>
                </a:highlight>
                <a:latin typeface="+mn-lt"/>
                <a:ea typeface="+mn-ea"/>
                <a:cs typeface="+mn-cs"/>
              </a:rPr>
              <a:t>Convex</a:t>
            </a:r>
            <a:endParaRPr lang="en-GB" altLang="zh-CN" sz="1800" b="1" i="0" kern="1200" dirty="0">
              <a:solidFill>
                <a:schemeClr val="tx1"/>
              </a:solidFill>
              <a:effectLst/>
              <a:highlight>
                <a:srgbClr val="FFFF00"/>
              </a:highlight>
              <a:latin typeface="+mn-lt"/>
              <a:ea typeface="+mn-ea"/>
              <a:cs typeface="+mn-cs"/>
            </a:endParaRPr>
          </a:p>
        </p:txBody>
      </p:sp>
      <p:pic>
        <p:nvPicPr>
          <p:cNvPr id="8194" name="Picture 2" descr="GIS 计算中的凸包、凹包、内凸包等问题求解- 知乎">
            <a:extLst>
              <a:ext uri="{FF2B5EF4-FFF2-40B4-BE49-F238E27FC236}">
                <a16:creationId xmlns:a16="http://schemas.microsoft.com/office/drawing/2014/main" id="{8A4B23BD-A2A5-1760-0EF9-4D1F1EC995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2" r="35060" b="58418"/>
          <a:stretch>
            <a:fillRect/>
          </a:stretch>
        </p:blipFill>
        <p:spPr bwMode="auto">
          <a:xfrm>
            <a:off x="7454141" y="811564"/>
            <a:ext cx="3689685" cy="235574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D81F4997-0582-BF33-15D9-4189D0B63CE7}"/>
              </a:ext>
            </a:extLst>
          </p:cNvPr>
          <p:cNvSpPr txBox="1"/>
          <p:nvPr/>
        </p:nvSpPr>
        <p:spPr>
          <a:xfrm>
            <a:off x="9249231" y="442232"/>
            <a:ext cx="1703995" cy="369332"/>
          </a:xfrm>
          <a:prstGeom prst="rect">
            <a:avLst/>
          </a:prstGeom>
          <a:solidFill>
            <a:schemeClr val="bg1"/>
          </a:solidFill>
        </p:spPr>
        <p:txBody>
          <a:bodyPr wrap="square">
            <a:spAutoFit/>
          </a:bodyPr>
          <a:lstStyle/>
          <a:p>
            <a:pPr latinLnBrk="1"/>
            <a:r>
              <a:rPr lang="zh-CN" altLang="en-US" b="1" dirty="0">
                <a:highlight>
                  <a:srgbClr val="FFFF00"/>
                </a:highlight>
              </a:rPr>
              <a:t>凹</a:t>
            </a:r>
            <a:r>
              <a:rPr lang="zh-CN" altLang="en-US" sz="1800" b="1" i="0" kern="1200" dirty="0">
                <a:solidFill>
                  <a:schemeClr val="tx1"/>
                </a:solidFill>
                <a:effectLst/>
                <a:highlight>
                  <a:srgbClr val="FFFF00"/>
                </a:highlight>
                <a:latin typeface="+mn-lt"/>
                <a:ea typeface="+mn-ea"/>
                <a:cs typeface="+mn-cs"/>
              </a:rPr>
              <a:t>包 </a:t>
            </a:r>
            <a:r>
              <a:rPr lang="en-US" altLang="zh-CN" sz="1800" b="1" i="0" kern="1200" dirty="0">
                <a:solidFill>
                  <a:schemeClr val="tx1"/>
                </a:solidFill>
                <a:effectLst/>
                <a:highlight>
                  <a:srgbClr val="FFFF00"/>
                </a:highlight>
                <a:latin typeface="+mn-lt"/>
                <a:ea typeface="+mn-ea"/>
                <a:cs typeface="+mn-cs"/>
              </a:rPr>
              <a:t>Concave</a:t>
            </a:r>
            <a:endParaRPr lang="en-GB" altLang="zh-CN" sz="1800" b="1" i="0" kern="1200" dirty="0">
              <a:solidFill>
                <a:schemeClr val="tx1"/>
              </a:solidFill>
              <a:effectLst/>
              <a:highlight>
                <a:srgbClr val="FFFF00"/>
              </a:highlight>
              <a:latin typeface="+mn-lt"/>
              <a:ea typeface="+mn-ea"/>
              <a:cs typeface="+mn-cs"/>
            </a:endParaRPr>
          </a:p>
        </p:txBody>
      </p:sp>
      <p:sp>
        <p:nvSpPr>
          <p:cNvPr id="7" name="文本框 6">
            <a:extLst>
              <a:ext uri="{FF2B5EF4-FFF2-40B4-BE49-F238E27FC236}">
                <a16:creationId xmlns:a16="http://schemas.microsoft.com/office/drawing/2014/main" id="{5F48D4E4-6D14-DCAF-B449-B4D7971FFABF}"/>
              </a:ext>
            </a:extLst>
          </p:cNvPr>
          <p:cNvSpPr txBox="1"/>
          <p:nvPr/>
        </p:nvSpPr>
        <p:spPr>
          <a:xfrm>
            <a:off x="7581251" y="3234025"/>
            <a:ext cx="3435463" cy="369332"/>
          </a:xfrm>
          <a:prstGeom prst="rect">
            <a:avLst/>
          </a:prstGeom>
          <a:solidFill>
            <a:schemeClr val="bg1"/>
          </a:solidFill>
        </p:spPr>
        <p:txBody>
          <a:bodyPr wrap="square">
            <a:spAutoFit/>
          </a:bodyPr>
          <a:lstStyle/>
          <a:p>
            <a:pPr>
              <a:buNone/>
            </a:pPr>
            <a:r>
              <a:rPr lang="zh-CN" altLang="en-US" b="1" dirty="0">
                <a:solidFill>
                  <a:srgbClr val="FF0000"/>
                </a:solidFill>
              </a:rPr>
              <a:t>凹包比凸包更能描述点云的形状</a:t>
            </a:r>
            <a:endParaRPr lang="zh-CN" altLang="en-US" dirty="0">
              <a:solidFill>
                <a:srgbClr val="FF0000"/>
              </a:solidFill>
            </a:endParaRPr>
          </a:p>
        </p:txBody>
      </p:sp>
      <p:pic>
        <p:nvPicPr>
          <p:cNvPr id="8196" name="Picture 4" descr="凸包の作成：Quickhull 法【3D技術解説⑧】">
            <a:extLst>
              <a:ext uri="{FF2B5EF4-FFF2-40B4-BE49-F238E27FC236}">
                <a16:creationId xmlns:a16="http://schemas.microsoft.com/office/drawing/2014/main" id="{F07CDB95-6285-F4BF-2C52-4D3007F0D9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177"/>
          <a:stretch>
            <a:fillRect/>
          </a:stretch>
        </p:blipFill>
        <p:spPr bwMode="auto">
          <a:xfrm>
            <a:off x="7665547" y="3649367"/>
            <a:ext cx="3013907" cy="239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02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8666-E4B8-EB69-318B-764388AFEFB8}"/>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F5F5E37F-3B7D-936D-C86E-A5BCAC0711FC}"/>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54246AA5-2686-B0A4-80D1-4BCB998E29C4}"/>
              </a:ext>
            </a:extLst>
          </p:cNvPr>
          <p:cNvSpPr txBox="1"/>
          <p:nvPr/>
        </p:nvSpPr>
        <p:spPr>
          <a:xfrm>
            <a:off x="401326" y="1254658"/>
            <a:ext cx="6293942"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后续研究思考 与 头脑风暴</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Further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Work &amp; Directions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9218" name="Picture 2">
            <a:extLst>
              <a:ext uri="{FF2B5EF4-FFF2-40B4-BE49-F238E27FC236}">
                <a16:creationId xmlns:a16="http://schemas.microsoft.com/office/drawing/2014/main" id="{3F35533E-A068-4331-6544-1A0DD9E96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315" y="1962544"/>
            <a:ext cx="4594379" cy="40838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5EB5CCBC-0F2A-ED51-4861-BB23AA7E0F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66" r="1488" b="9378"/>
          <a:stretch>
            <a:fillRect/>
          </a:stretch>
        </p:blipFill>
        <p:spPr bwMode="auto">
          <a:xfrm>
            <a:off x="2619214" y="1962544"/>
            <a:ext cx="4945101" cy="4083892"/>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F6C5B829-A658-5D70-4586-8D8B4DE73AA0}"/>
              </a:ext>
            </a:extLst>
          </p:cNvPr>
          <p:cNvSpPr txBox="1"/>
          <p:nvPr/>
        </p:nvSpPr>
        <p:spPr>
          <a:xfrm>
            <a:off x="728956" y="2140242"/>
            <a:ext cx="1890258" cy="1446550"/>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城市活力</a:t>
            </a:r>
            <a:r>
              <a:rPr lang="en-US" altLang="zh-CN" b="1" dirty="0">
                <a:latin typeface="Arial" panose="020B0604020202020204" pitchFamily="34" charset="0"/>
                <a:ea typeface="微软雅黑" panose="020B0503020204020204" pitchFamily="34" charset="-122"/>
                <a:cs typeface="Times New Roman" panose="02020603050405020304" pitchFamily="18" charset="0"/>
              </a:rPr>
              <a:t>AOI</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高聚集</a:t>
            </a:r>
            <a:r>
              <a:rPr lang="en-US" altLang="zh-CN" b="1" dirty="0">
                <a:latin typeface="Arial" panose="020B0604020202020204" pitchFamily="34" charset="0"/>
                <a:ea typeface="微软雅黑" panose="020B0503020204020204" pitchFamily="34" charset="-122"/>
                <a:cs typeface="Times New Roman" panose="02020603050405020304" pitchFamily="18" charset="0"/>
              </a:rPr>
              <a:t>POI</a:t>
            </a: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14DA548F-A1D9-E51C-F99B-FF99F584817F}"/>
              </a:ext>
            </a:extLst>
          </p:cNvPr>
          <p:cNvSpPr txBox="1"/>
          <p:nvPr/>
        </p:nvSpPr>
        <p:spPr>
          <a:xfrm>
            <a:off x="728956" y="3907049"/>
            <a:ext cx="1890258"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空间</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方法</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23821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4C24-8E36-05D0-960B-D2B059664690}"/>
            </a:ext>
          </a:extLst>
        </p:cNvPr>
        <p:cNvGrpSpPr/>
        <p:nvPr/>
      </p:nvGrpSpPr>
      <p:grpSpPr>
        <a:xfrm>
          <a:off x="0" y="0"/>
          <a:ext cx="0" cy="0"/>
          <a:chOff x="0" y="0"/>
          <a:chExt cx="0" cy="0"/>
        </a:xfrm>
      </p:grpSpPr>
      <p:grpSp>
        <p:nvGrpSpPr>
          <p:cNvPr id="10" name="Group 54">
            <a:extLst>
              <a:ext uri="{FF2B5EF4-FFF2-40B4-BE49-F238E27FC236}">
                <a16:creationId xmlns:a16="http://schemas.microsoft.com/office/drawing/2014/main" id="{AF431270-0DB1-6657-AD36-3D2CA58D0B2C}"/>
              </a:ext>
            </a:extLst>
          </p:cNvPr>
          <p:cNvGrpSpPr>
            <a:grpSpLocks noGrp="1" noUngrp="1" noRot="1" noMove="1" noResize="1"/>
          </p:cNvGrpSpPr>
          <p:nvPr/>
        </p:nvGrpSpPr>
        <p:grpSpPr>
          <a:xfrm flipH="1">
            <a:off x="172719" y="273296"/>
            <a:ext cx="5754424" cy="5866935"/>
            <a:chOff x="6230840" y="1044862"/>
            <a:chExt cx="5529625" cy="5813138"/>
          </a:xfrm>
          <a:gradFill>
            <a:gsLst>
              <a:gs pos="0">
                <a:srgbClr val="182E7A">
                  <a:lumMod val="0"/>
                  <a:alpha val="0"/>
                </a:srgbClr>
              </a:gs>
              <a:gs pos="100000">
                <a:srgbClr val="182E7A">
                  <a:alpha val="44000"/>
                  <a:lumMod val="16000"/>
                  <a:lumOff val="84000"/>
                </a:srgbClr>
              </a:gs>
            </a:gsLst>
            <a:lin ang="10800000" scaled="0"/>
          </a:gradFill>
        </p:grpSpPr>
        <p:sp>
          <p:nvSpPr>
            <p:cNvPr id="14" name="Freeform: Shape 55">
              <a:extLst>
                <a:ext uri="{FF2B5EF4-FFF2-40B4-BE49-F238E27FC236}">
                  <a16:creationId xmlns:a16="http://schemas.microsoft.com/office/drawing/2014/main" id="{0424300E-F295-9BBA-DAB6-CECBAAF778F0}"/>
                </a:ext>
              </a:extLst>
            </p:cNvPr>
            <p:cNvSpPr>
              <a:spLocks noGrp="1" noRot="1" noMove="1" noResize="1" noEditPoints="1" noAdjustHandles="1" noChangeArrowheads="1" noChangeShapeType="1"/>
            </p:cNvSpPr>
            <p:nvPr/>
          </p:nvSpPr>
          <p:spPr bwMode="auto">
            <a:xfrm>
              <a:off x="10947862" y="5008664"/>
              <a:ext cx="140513" cy="140513"/>
            </a:xfrm>
            <a:custGeom>
              <a:avLst/>
              <a:gdLst>
                <a:gd name="T0" fmla="*/ 72 w 86"/>
                <a:gd name="T1" fmla="*/ 86 h 86"/>
                <a:gd name="T2" fmla="*/ 0 w 86"/>
                <a:gd name="T3" fmla="*/ 18 h 86"/>
                <a:gd name="T4" fmla="*/ 18 w 86"/>
                <a:gd name="T5" fmla="*/ 0 h 86"/>
                <a:gd name="T6" fmla="*/ 86 w 86"/>
                <a:gd name="T7" fmla="*/ 72 h 86"/>
                <a:gd name="T8" fmla="*/ 72 w 86"/>
                <a:gd name="T9" fmla="*/ 86 h 86"/>
              </a:gdLst>
              <a:ahLst/>
              <a:cxnLst>
                <a:cxn ang="0">
                  <a:pos x="T0" y="T1"/>
                </a:cxn>
                <a:cxn ang="0">
                  <a:pos x="T2" y="T3"/>
                </a:cxn>
                <a:cxn ang="0">
                  <a:pos x="T4" y="T5"/>
                </a:cxn>
                <a:cxn ang="0">
                  <a:pos x="T6" y="T7"/>
                </a:cxn>
                <a:cxn ang="0">
                  <a:pos x="T8" y="T9"/>
                </a:cxn>
              </a:cxnLst>
              <a:rect l="0" t="0" r="r" b="b"/>
              <a:pathLst>
                <a:path w="86" h="86">
                  <a:moveTo>
                    <a:pt x="72" y="86"/>
                  </a:moveTo>
                  <a:lnTo>
                    <a:pt x="0" y="18"/>
                  </a:lnTo>
                  <a:lnTo>
                    <a:pt x="18" y="0"/>
                  </a:lnTo>
                  <a:lnTo>
                    <a:pt x="86" y="72"/>
                  </a:lnTo>
                  <a:lnTo>
                    <a:pt x="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15" name="Group 56">
              <a:extLst>
                <a:ext uri="{FF2B5EF4-FFF2-40B4-BE49-F238E27FC236}">
                  <a16:creationId xmlns:a16="http://schemas.microsoft.com/office/drawing/2014/main" id="{CAD3A46D-D729-3A08-7E91-DE3CFF8CC620}"/>
                </a:ext>
              </a:extLst>
            </p:cNvPr>
            <p:cNvGrpSpPr>
              <a:grpSpLocks noGrp="1" noUngrp="1" noRot="1" noMove="1" noResize="1"/>
            </p:cNvGrpSpPr>
            <p:nvPr/>
          </p:nvGrpSpPr>
          <p:grpSpPr>
            <a:xfrm>
              <a:off x="7072302" y="1851988"/>
              <a:ext cx="3803693" cy="3661505"/>
              <a:chOff x="3200445" y="1228386"/>
              <a:chExt cx="2852761" cy="2746150"/>
            </a:xfrm>
            <a:grpFill/>
          </p:grpSpPr>
          <p:sp>
            <p:nvSpPr>
              <p:cNvPr id="180" name="Freeform: Shape 218">
                <a:extLst>
                  <a:ext uri="{FF2B5EF4-FFF2-40B4-BE49-F238E27FC236}">
                    <a16:creationId xmlns:a16="http://schemas.microsoft.com/office/drawing/2014/main" id="{A3FAE7EC-98C9-9225-E419-13611EC0AD10}"/>
                  </a:ext>
                </a:extLst>
              </p:cNvPr>
              <p:cNvSpPr>
                <a:spLocks noGrp="1" noRot="1" noMove="1" noResize="1" noEditPoints="1" noAdjustHandles="1" noChangeArrowheads="1" noChangeShapeType="1"/>
              </p:cNvSpPr>
              <p:nvPr/>
            </p:nvSpPr>
            <p:spPr bwMode="auto">
              <a:xfrm>
                <a:off x="3871972" y="1364407"/>
                <a:ext cx="162980" cy="164205"/>
              </a:xfrm>
              <a:custGeom>
                <a:avLst/>
                <a:gdLst>
                  <a:gd name="T0" fmla="*/ 18 w 37"/>
                  <a:gd name="T1" fmla="*/ 37 h 37"/>
                  <a:gd name="T2" fmla="*/ 19 w 37"/>
                  <a:gd name="T3" fmla="*/ 37 h 37"/>
                  <a:gd name="T4" fmla="*/ 37 w 37"/>
                  <a:gd name="T5" fmla="*/ 18 h 37"/>
                  <a:gd name="T6" fmla="*/ 23 w 37"/>
                  <a:gd name="T7" fmla="*/ 0 h 37"/>
                  <a:gd name="T8" fmla="*/ 1 w 37"/>
                  <a:gd name="T9" fmla="*/ 12 h 37"/>
                  <a:gd name="T10" fmla="*/ 0 w 37"/>
                  <a:gd name="T11" fmla="*/ 18 h 37"/>
                  <a:gd name="T12" fmla="*/ 10 w 37"/>
                  <a:gd name="T13" fmla="*/ 24 h 37"/>
                  <a:gd name="T14" fmla="*/ 18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18" y="37"/>
                    </a:moveTo>
                    <a:cubicBezTo>
                      <a:pt x="18" y="37"/>
                      <a:pt x="18" y="37"/>
                      <a:pt x="19" y="37"/>
                    </a:cubicBezTo>
                    <a:cubicBezTo>
                      <a:pt x="29" y="37"/>
                      <a:pt x="37" y="29"/>
                      <a:pt x="37" y="18"/>
                    </a:cubicBezTo>
                    <a:cubicBezTo>
                      <a:pt x="37" y="10"/>
                      <a:pt x="31" y="2"/>
                      <a:pt x="23" y="0"/>
                    </a:cubicBezTo>
                    <a:cubicBezTo>
                      <a:pt x="16" y="4"/>
                      <a:pt x="8" y="8"/>
                      <a:pt x="1" y="12"/>
                    </a:cubicBezTo>
                    <a:cubicBezTo>
                      <a:pt x="1" y="14"/>
                      <a:pt x="0" y="16"/>
                      <a:pt x="0" y="18"/>
                    </a:cubicBezTo>
                    <a:cubicBezTo>
                      <a:pt x="4" y="19"/>
                      <a:pt x="7" y="21"/>
                      <a:pt x="10" y="24"/>
                    </a:cubicBezTo>
                    <a:cubicBezTo>
                      <a:pt x="14" y="28"/>
                      <a:pt x="16" y="32"/>
                      <a:pt x="18" y="3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1" name="Freeform: Shape 219">
                <a:extLst>
                  <a:ext uri="{FF2B5EF4-FFF2-40B4-BE49-F238E27FC236}">
                    <a16:creationId xmlns:a16="http://schemas.microsoft.com/office/drawing/2014/main" id="{AE53282D-DF5F-2FC8-A534-18CCA5480016}"/>
                  </a:ext>
                </a:extLst>
              </p:cNvPr>
              <p:cNvSpPr>
                <a:spLocks noGrp="1" noRot="1" noMove="1" noResize="1" noEditPoints="1" noAdjustHandles="1" noChangeArrowheads="1" noChangeShapeType="1"/>
              </p:cNvSpPr>
              <p:nvPr/>
            </p:nvSpPr>
            <p:spPr bwMode="auto">
              <a:xfrm>
                <a:off x="4048431" y="1422001"/>
                <a:ext cx="35537" cy="49017"/>
              </a:xfrm>
              <a:custGeom>
                <a:avLst/>
                <a:gdLst>
                  <a:gd name="T0" fmla="*/ 0 w 29"/>
                  <a:gd name="T1" fmla="*/ 40 h 40"/>
                  <a:gd name="T2" fmla="*/ 29 w 29"/>
                  <a:gd name="T3" fmla="*/ 18 h 40"/>
                  <a:gd name="T4" fmla="*/ 0 w 29"/>
                  <a:gd name="T5" fmla="*/ 0 h 40"/>
                  <a:gd name="T6" fmla="*/ 0 w 29"/>
                  <a:gd name="T7" fmla="*/ 40 h 40"/>
                </a:gdLst>
                <a:ahLst/>
                <a:cxnLst>
                  <a:cxn ang="0">
                    <a:pos x="T0" y="T1"/>
                  </a:cxn>
                  <a:cxn ang="0">
                    <a:pos x="T2" y="T3"/>
                  </a:cxn>
                  <a:cxn ang="0">
                    <a:pos x="T4" y="T5"/>
                  </a:cxn>
                  <a:cxn ang="0">
                    <a:pos x="T6" y="T7"/>
                  </a:cxn>
                </a:cxnLst>
                <a:rect l="0" t="0" r="r" b="b"/>
                <a:pathLst>
                  <a:path w="29" h="40">
                    <a:moveTo>
                      <a:pt x="0" y="40"/>
                    </a:moveTo>
                    <a:lnTo>
                      <a:pt x="29" y="18"/>
                    </a:lnTo>
                    <a:lnTo>
                      <a:pt x="0" y="0"/>
                    </a:lnTo>
                    <a:lnTo>
                      <a:pt x="0" y="4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2" name="Freeform: Shape 220">
                <a:extLst>
                  <a:ext uri="{FF2B5EF4-FFF2-40B4-BE49-F238E27FC236}">
                    <a16:creationId xmlns:a16="http://schemas.microsoft.com/office/drawing/2014/main" id="{E288382A-65AB-6BE4-698A-7E926F48C703}"/>
                  </a:ext>
                </a:extLst>
              </p:cNvPr>
              <p:cNvSpPr>
                <a:spLocks noGrp="1" noRot="1" noMove="1" noResize="1" noEditPoints="1" noAdjustHandles="1" noChangeArrowheads="1" noChangeShapeType="1"/>
              </p:cNvSpPr>
              <p:nvPr/>
            </p:nvSpPr>
            <p:spPr bwMode="auto">
              <a:xfrm>
                <a:off x="3845012" y="1426903"/>
                <a:ext cx="18381" cy="13480"/>
              </a:xfrm>
              <a:custGeom>
                <a:avLst/>
                <a:gdLst>
                  <a:gd name="T0" fmla="*/ 0 w 4"/>
                  <a:gd name="T1" fmla="*/ 3 h 3"/>
                  <a:gd name="T2" fmla="*/ 4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4" y="3"/>
                    </a:cubicBezTo>
                    <a:cubicBezTo>
                      <a:pt x="4" y="0"/>
                      <a:pt x="4" y="0"/>
                      <a:pt x="4" y="0"/>
                    </a:cubicBezTo>
                    <a:cubicBezTo>
                      <a:pt x="2" y="1"/>
                      <a:pt x="1" y="2"/>
                      <a:pt x="0" y="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3" name="Freeform: Shape 221">
                <a:extLst>
                  <a:ext uri="{FF2B5EF4-FFF2-40B4-BE49-F238E27FC236}">
                    <a16:creationId xmlns:a16="http://schemas.microsoft.com/office/drawing/2014/main" id="{4BC14607-388A-73B0-A127-0A964301D6C8}"/>
                  </a:ext>
                </a:extLst>
              </p:cNvPr>
              <p:cNvSpPr>
                <a:spLocks noGrp="1" noRot="1" noMove="1" noResize="1" noEditPoints="1" noAdjustHandles="1" noChangeArrowheads="1" noChangeShapeType="1"/>
              </p:cNvSpPr>
              <p:nvPr/>
            </p:nvSpPr>
            <p:spPr bwMode="auto">
              <a:xfrm>
                <a:off x="4004316" y="1355829"/>
                <a:ext cx="40439" cy="40439"/>
              </a:xfrm>
              <a:custGeom>
                <a:avLst/>
                <a:gdLst>
                  <a:gd name="T0" fmla="*/ 0 w 33"/>
                  <a:gd name="T1" fmla="*/ 7 h 33"/>
                  <a:gd name="T2" fmla="*/ 25 w 33"/>
                  <a:gd name="T3" fmla="*/ 33 h 33"/>
                  <a:gd name="T4" fmla="*/ 33 w 33"/>
                  <a:gd name="T5" fmla="*/ 0 h 33"/>
                  <a:gd name="T6" fmla="*/ 0 w 33"/>
                  <a:gd name="T7" fmla="*/ 7 h 33"/>
                </a:gdLst>
                <a:ahLst/>
                <a:cxnLst>
                  <a:cxn ang="0">
                    <a:pos x="T0" y="T1"/>
                  </a:cxn>
                  <a:cxn ang="0">
                    <a:pos x="T2" y="T3"/>
                  </a:cxn>
                  <a:cxn ang="0">
                    <a:pos x="T4" y="T5"/>
                  </a:cxn>
                  <a:cxn ang="0">
                    <a:pos x="T6" y="T7"/>
                  </a:cxn>
                </a:cxnLst>
                <a:rect l="0" t="0" r="r" b="b"/>
                <a:pathLst>
                  <a:path w="33" h="33">
                    <a:moveTo>
                      <a:pt x="0" y="7"/>
                    </a:moveTo>
                    <a:lnTo>
                      <a:pt x="25" y="33"/>
                    </a:lnTo>
                    <a:lnTo>
                      <a:pt x="33" y="0"/>
                    </a:lnTo>
                    <a:lnTo>
                      <a:pt x="0" y="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4" name="Freeform: Shape 222">
                <a:extLst>
                  <a:ext uri="{FF2B5EF4-FFF2-40B4-BE49-F238E27FC236}">
                    <a16:creationId xmlns:a16="http://schemas.microsoft.com/office/drawing/2014/main" id="{FB0F2356-8194-B5E1-38BA-9D84DDD11FF5}"/>
                  </a:ext>
                </a:extLst>
              </p:cNvPr>
              <p:cNvSpPr>
                <a:spLocks noGrp="1" noRot="1" noMove="1" noResize="1" noEditPoints="1" noAdjustHandles="1" noChangeArrowheads="1" noChangeShapeType="1"/>
              </p:cNvSpPr>
              <p:nvPr/>
            </p:nvSpPr>
            <p:spPr bwMode="auto">
              <a:xfrm>
                <a:off x="4004316" y="1493075"/>
                <a:ext cx="40439" cy="44115"/>
              </a:xfrm>
              <a:custGeom>
                <a:avLst/>
                <a:gdLst>
                  <a:gd name="T0" fmla="*/ 25 w 33"/>
                  <a:gd name="T1" fmla="*/ 0 h 36"/>
                  <a:gd name="T2" fmla="*/ 0 w 33"/>
                  <a:gd name="T3" fmla="*/ 29 h 36"/>
                  <a:gd name="T4" fmla="*/ 33 w 33"/>
                  <a:gd name="T5" fmla="*/ 36 h 36"/>
                  <a:gd name="T6" fmla="*/ 25 w 33"/>
                  <a:gd name="T7" fmla="*/ 0 h 36"/>
                </a:gdLst>
                <a:ahLst/>
                <a:cxnLst>
                  <a:cxn ang="0">
                    <a:pos x="T0" y="T1"/>
                  </a:cxn>
                  <a:cxn ang="0">
                    <a:pos x="T2" y="T3"/>
                  </a:cxn>
                  <a:cxn ang="0">
                    <a:pos x="T4" y="T5"/>
                  </a:cxn>
                  <a:cxn ang="0">
                    <a:pos x="T6" y="T7"/>
                  </a:cxn>
                </a:cxnLst>
                <a:rect l="0" t="0" r="r" b="b"/>
                <a:pathLst>
                  <a:path w="33" h="36">
                    <a:moveTo>
                      <a:pt x="25" y="0"/>
                    </a:moveTo>
                    <a:lnTo>
                      <a:pt x="0" y="29"/>
                    </a:lnTo>
                    <a:lnTo>
                      <a:pt x="33" y="36"/>
                    </a:lnTo>
                    <a:lnTo>
                      <a:pt x="2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5" name="Freeform: Shape 223">
                <a:extLst>
                  <a:ext uri="{FF2B5EF4-FFF2-40B4-BE49-F238E27FC236}">
                    <a16:creationId xmlns:a16="http://schemas.microsoft.com/office/drawing/2014/main" id="{73C3A1ED-5C1D-F228-087E-55D3C8BB636E}"/>
                  </a:ext>
                </a:extLst>
              </p:cNvPr>
              <p:cNvSpPr>
                <a:spLocks noGrp="1" noRot="1" noMove="1" noResize="1" noEditPoints="1" noAdjustHandles="1" noChangeArrowheads="1" noChangeShapeType="1"/>
              </p:cNvSpPr>
              <p:nvPr/>
            </p:nvSpPr>
            <p:spPr bwMode="auto">
              <a:xfrm>
                <a:off x="3690610" y="1448960"/>
                <a:ext cx="357820" cy="220574"/>
              </a:xfrm>
              <a:custGeom>
                <a:avLst/>
                <a:gdLst>
                  <a:gd name="T0" fmla="*/ 66 w 81"/>
                  <a:gd name="T1" fmla="*/ 21 h 50"/>
                  <a:gd name="T2" fmla="*/ 64 w 81"/>
                  <a:gd name="T3" fmla="*/ 21 h 50"/>
                  <a:gd name="T4" fmla="*/ 57 w 81"/>
                  <a:gd name="T5" fmla="*/ 24 h 50"/>
                  <a:gd name="T6" fmla="*/ 57 w 81"/>
                  <a:gd name="T7" fmla="*/ 20 h 50"/>
                  <a:gd name="T8" fmla="*/ 56 w 81"/>
                  <a:gd name="T9" fmla="*/ 18 h 50"/>
                  <a:gd name="T10" fmla="*/ 41 w 81"/>
                  <a:gd name="T11" fmla="*/ 1 h 50"/>
                  <a:gd name="T12" fmla="*/ 39 w 81"/>
                  <a:gd name="T13" fmla="*/ 1 h 50"/>
                  <a:gd name="T14" fmla="*/ 32 w 81"/>
                  <a:gd name="T15" fmla="*/ 0 h 50"/>
                  <a:gd name="T16" fmla="*/ 31 w 81"/>
                  <a:gd name="T17" fmla="*/ 0 h 50"/>
                  <a:gd name="T18" fmla="*/ 31 w 81"/>
                  <a:gd name="T19" fmla="*/ 0 h 50"/>
                  <a:gd name="T20" fmla="*/ 9 w 81"/>
                  <a:gd name="T21" fmla="*/ 15 h 50"/>
                  <a:gd name="T22" fmla="*/ 7 w 81"/>
                  <a:gd name="T23" fmla="*/ 25 h 50"/>
                  <a:gd name="T24" fmla="*/ 8 w 81"/>
                  <a:gd name="T25" fmla="*/ 32 h 50"/>
                  <a:gd name="T26" fmla="*/ 0 w 81"/>
                  <a:gd name="T27" fmla="*/ 41 h 50"/>
                  <a:gd name="T28" fmla="*/ 9 w 81"/>
                  <a:gd name="T29" fmla="*/ 50 h 50"/>
                  <a:gd name="T30" fmla="*/ 32 w 81"/>
                  <a:gd name="T31" fmla="*/ 50 h 50"/>
                  <a:gd name="T32" fmla="*/ 33 w 81"/>
                  <a:gd name="T33" fmla="*/ 50 h 50"/>
                  <a:gd name="T34" fmla="*/ 66 w 81"/>
                  <a:gd name="T35" fmla="*/ 50 h 50"/>
                  <a:gd name="T36" fmla="*/ 81 w 81"/>
                  <a:gd name="T37" fmla="*/ 35 h 50"/>
                  <a:gd name="T38" fmla="*/ 66 w 81"/>
                  <a:gd name="T39"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50">
                    <a:moveTo>
                      <a:pt x="66" y="21"/>
                    </a:moveTo>
                    <a:cubicBezTo>
                      <a:pt x="66" y="21"/>
                      <a:pt x="65" y="21"/>
                      <a:pt x="64" y="21"/>
                    </a:cubicBezTo>
                    <a:cubicBezTo>
                      <a:pt x="62" y="21"/>
                      <a:pt x="59" y="23"/>
                      <a:pt x="57" y="24"/>
                    </a:cubicBezTo>
                    <a:cubicBezTo>
                      <a:pt x="57" y="23"/>
                      <a:pt x="57" y="22"/>
                      <a:pt x="57" y="20"/>
                    </a:cubicBezTo>
                    <a:cubicBezTo>
                      <a:pt x="57" y="19"/>
                      <a:pt x="56" y="18"/>
                      <a:pt x="56" y="18"/>
                    </a:cubicBezTo>
                    <a:cubicBezTo>
                      <a:pt x="54" y="10"/>
                      <a:pt x="48" y="4"/>
                      <a:pt x="41" y="1"/>
                    </a:cubicBezTo>
                    <a:cubicBezTo>
                      <a:pt x="40" y="1"/>
                      <a:pt x="40" y="1"/>
                      <a:pt x="39" y="1"/>
                    </a:cubicBezTo>
                    <a:cubicBezTo>
                      <a:pt x="37" y="0"/>
                      <a:pt x="35" y="0"/>
                      <a:pt x="32" y="0"/>
                    </a:cubicBezTo>
                    <a:cubicBezTo>
                      <a:pt x="32" y="0"/>
                      <a:pt x="32" y="0"/>
                      <a:pt x="31" y="0"/>
                    </a:cubicBezTo>
                    <a:cubicBezTo>
                      <a:pt x="31" y="0"/>
                      <a:pt x="31" y="0"/>
                      <a:pt x="31" y="0"/>
                    </a:cubicBezTo>
                    <a:cubicBezTo>
                      <a:pt x="24" y="5"/>
                      <a:pt x="16" y="10"/>
                      <a:pt x="9" y="15"/>
                    </a:cubicBezTo>
                    <a:cubicBezTo>
                      <a:pt x="8" y="18"/>
                      <a:pt x="7" y="21"/>
                      <a:pt x="7" y="25"/>
                    </a:cubicBezTo>
                    <a:cubicBezTo>
                      <a:pt x="7" y="27"/>
                      <a:pt x="8" y="30"/>
                      <a:pt x="8" y="32"/>
                    </a:cubicBezTo>
                    <a:cubicBezTo>
                      <a:pt x="4" y="32"/>
                      <a:pt x="0" y="36"/>
                      <a:pt x="0" y="41"/>
                    </a:cubicBezTo>
                    <a:cubicBezTo>
                      <a:pt x="0" y="46"/>
                      <a:pt x="4" y="50"/>
                      <a:pt x="9" y="50"/>
                    </a:cubicBezTo>
                    <a:cubicBezTo>
                      <a:pt x="32" y="50"/>
                      <a:pt x="32" y="50"/>
                      <a:pt x="32" y="50"/>
                    </a:cubicBezTo>
                    <a:cubicBezTo>
                      <a:pt x="33" y="50"/>
                      <a:pt x="33" y="50"/>
                      <a:pt x="33" y="50"/>
                    </a:cubicBezTo>
                    <a:cubicBezTo>
                      <a:pt x="66" y="50"/>
                      <a:pt x="66" y="50"/>
                      <a:pt x="66" y="50"/>
                    </a:cubicBezTo>
                    <a:cubicBezTo>
                      <a:pt x="74" y="50"/>
                      <a:pt x="81" y="43"/>
                      <a:pt x="81" y="35"/>
                    </a:cubicBezTo>
                    <a:cubicBezTo>
                      <a:pt x="81" y="27"/>
                      <a:pt x="74" y="21"/>
                      <a:pt x="66" y="2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6" name="Freeform: Shape 224">
                <a:extLst>
                  <a:ext uri="{FF2B5EF4-FFF2-40B4-BE49-F238E27FC236}">
                    <a16:creationId xmlns:a16="http://schemas.microsoft.com/office/drawing/2014/main" id="{08C047F9-3D3E-9A47-D149-146C6B5ABD02}"/>
                  </a:ext>
                </a:extLst>
              </p:cNvPr>
              <p:cNvSpPr>
                <a:spLocks noGrp="1" noRot="1" noMove="1" noResize="1" noEditPoints="1" noAdjustHandles="1" noChangeArrowheads="1" noChangeShapeType="1"/>
              </p:cNvSpPr>
              <p:nvPr/>
            </p:nvSpPr>
            <p:spPr bwMode="auto">
              <a:xfrm>
                <a:off x="5028761" y="3524809"/>
                <a:ext cx="318607" cy="344341"/>
              </a:xfrm>
              <a:custGeom>
                <a:avLst/>
                <a:gdLst>
                  <a:gd name="T0" fmla="*/ 60 w 72"/>
                  <a:gd name="T1" fmla="*/ 2 h 78"/>
                  <a:gd name="T2" fmla="*/ 60 w 72"/>
                  <a:gd name="T3" fmla="*/ 26 h 78"/>
                  <a:gd name="T4" fmla="*/ 64 w 72"/>
                  <a:gd name="T5" fmla="*/ 37 h 78"/>
                  <a:gd name="T6" fmla="*/ 66 w 72"/>
                  <a:gd name="T7" fmla="*/ 43 h 78"/>
                  <a:gd name="T8" fmla="*/ 60 w 72"/>
                  <a:gd name="T9" fmla="*/ 50 h 78"/>
                  <a:gd name="T10" fmla="*/ 56 w 72"/>
                  <a:gd name="T11" fmla="*/ 53 h 78"/>
                  <a:gd name="T12" fmla="*/ 60 w 72"/>
                  <a:gd name="T13" fmla="*/ 50 h 78"/>
                  <a:gd name="T14" fmla="*/ 60 w 72"/>
                  <a:gd name="T15" fmla="*/ 44 h 78"/>
                  <a:gd name="T16" fmla="*/ 56 w 72"/>
                  <a:gd name="T17" fmla="*/ 33 h 78"/>
                  <a:gd name="T18" fmla="*/ 60 w 72"/>
                  <a:gd name="T19" fmla="*/ 26 h 78"/>
                  <a:gd name="T20" fmla="*/ 55 w 72"/>
                  <a:gd name="T21" fmla="*/ 46 h 78"/>
                  <a:gd name="T22" fmla="*/ 55 w 72"/>
                  <a:gd name="T23" fmla="*/ 53 h 78"/>
                  <a:gd name="T24" fmla="*/ 55 w 72"/>
                  <a:gd name="T25" fmla="*/ 1 h 78"/>
                  <a:gd name="T26" fmla="*/ 55 w 72"/>
                  <a:gd name="T27" fmla="*/ 9 h 78"/>
                  <a:gd name="T28" fmla="*/ 55 w 72"/>
                  <a:gd name="T29" fmla="*/ 16 h 78"/>
                  <a:gd name="T30" fmla="*/ 60 w 72"/>
                  <a:gd name="T31" fmla="*/ 21 h 78"/>
                  <a:gd name="T32" fmla="*/ 31 w 72"/>
                  <a:gd name="T33" fmla="*/ 71 h 78"/>
                  <a:gd name="T34" fmla="*/ 55 w 72"/>
                  <a:gd name="T35" fmla="*/ 46 h 78"/>
                  <a:gd name="T36" fmla="*/ 50 w 72"/>
                  <a:gd name="T37" fmla="*/ 28 h 78"/>
                  <a:gd name="T38" fmla="*/ 55 w 72"/>
                  <a:gd name="T39" fmla="*/ 27 h 78"/>
                  <a:gd name="T40" fmla="*/ 55 w 72"/>
                  <a:gd name="T41" fmla="*/ 21 h 78"/>
                  <a:gd name="T42" fmla="*/ 50 w 72"/>
                  <a:gd name="T43" fmla="*/ 10 h 78"/>
                  <a:gd name="T44" fmla="*/ 55 w 72"/>
                  <a:gd name="T45" fmla="*/ 4 h 78"/>
                  <a:gd name="T46" fmla="*/ 44 w 72"/>
                  <a:gd name="T47" fmla="*/ 4 h 78"/>
                  <a:gd name="T48" fmla="*/ 22 w 72"/>
                  <a:gd name="T49" fmla="*/ 55 h 78"/>
                  <a:gd name="T50" fmla="*/ 22 w 72"/>
                  <a:gd name="T51" fmla="*/ 60 h 78"/>
                  <a:gd name="T52" fmla="*/ 26 w 72"/>
                  <a:gd name="T53" fmla="*/ 71 h 78"/>
                  <a:gd name="T54" fmla="*/ 22 w 72"/>
                  <a:gd name="T55" fmla="*/ 76 h 78"/>
                  <a:gd name="T56" fmla="*/ 22 w 72"/>
                  <a:gd name="T57" fmla="*/ 72 h 78"/>
                  <a:gd name="T58" fmla="*/ 22 w 72"/>
                  <a:gd name="T59" fmla="*/ 66 h 78"/>
                  <a:gd name="T60" fmla="*/ 16 w 72"/>
                  <a:gd name="T61" fmla="*/ 61 h 78"/>
                  <a:gd name="T62" fmla="*/ 20 w 72"/>
                  <a:gd name="T63" fmla="*/ 29 h 78"/>
                  <a:gd name="T64" fmla="*/ 17 w 72"/>
                  <a:gd name="T65" fmla="*/ 37 h 78"/>
                  <a:gd name="T66" fmla="*/ 16 w 72"/>
                  <a:gd name="T67" fmla="*/ 43 h 78"/>
                  <a:gd name="T68" fmla="*/ 20 w 72"/>
                  <a:gd name="T69" fmla="*/ 49 h 78"/>
                  <a:gd name="T70" fmla="*/ 22 w 72"/>
                  <a:gd name="T71" fmla="*/ 54 h 78"/>
                  <a:gd name="T72" fmla="*/ 11 w 72"/>
                  <a:gd name="T73" fmla="*/ 12 h 78"/>
                  <a:gd name="T74" fmla="*/ 10 w 72"/>
                  <a:gd name="T75" fmla="*/ 20 h 78"/>
                  <a:gd name="T76" fmla="*/ 14 w 72"/>
                  <a:gd name="T77" fmla="*/ 26 h 78"/>
                  <a:gd name="T78" fmla="*/ 16 w 72"/>
                  <a:gd name="T79" fmla="*/ 31 h 78"/>
                  <a:gd name="T80" fmla="*/ 16 w 72"/>
                  <a:gd name="T81" fmla="*/ 11 h 78"/>
                  <a:gd name="T82" fmla="*/ 16 w 72"/>
                  <a:gd name="T83" fmla="*/ 78 h 78"/>
                  <a:gd name="T84" fmla="*/ 15 w 72"/>
                  <a:gd name="T85" fmla="*/ 55 h 78"/>
                  <a:gd name="T86" fmla="*/ 13 w 72"/>
                  <a:gd name="T87" fmla="*/ 50 h 78"/>
                  <a:gd name="T88" fmla="*/ 16 w 72"/>
                  <a:gd name="T89" fmla="*/ 37 h 78"/>
                  <a:gd name="T90" fmla="*/ 10 w 72"/>
                  <a:gd name="T91" fmla="*/ 56 h 78"/>
                  <a:gd name="T92" fmla="*/ 4 w 72"/>
                  <a:gd name="T93" fmla="*/ 14 h 78"/>
                  <a:gd name="T94" fmla="*/ 10 w 72"/>
                  <a:gd name="T95" fmla="*/ 38 h 78"/>
                  <a:gd name="T96" fmla="*/ 10 w 72"/>
                  <a:gd name="T97" fmla="*/ 27 h 78"/>
                  <a:gd name="T98" fmla="*/ 10 w 72"/>
                  <a:gd name="T9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8">
                    <a:moveTo>
                      <a:pt x="60" y="55"/>
                    </a:moveTo>
                    <a:cubicBezTo>
                      <a:pt x="64" y="53"/>
                      <a:pt x="68" y="50"/>
                      <a:pt x="72" y="48"/>
                    </a:cubicBezTo>
                    <a:cubicBezTo>
                      <a:pt x="60" y="2"/>
                      <a:pt x="60" y="2"/>
                      <a:pt x="60" y="2"/>
                    </a:cubicBezTo>
                    <a:cubicBezTo>
                      <a:pt x="60" y="21"/>
                      <a:pt x="60" y="21"/>
                      <a:pt x="60" y="21"/>
                    </a:cubicBezTo>
                    <a:cubicBezTo>
                      <a:pt x="62" y="26"/>
                      <a:pt x="62" y="26"/>
                      <a:pt x="62" y="26"/>
                    </a:cubicBezTo>
                    <a:cubicBezTo>
                      <a:pt x="60" y="26"/>
                      <a:pt x="60" y="26"/>
                      <a:pt x="60" y="26"/>
                    </a:cubicBezTo>
                    <a:cubicBezTo>
                      <a:pt x="60" y="32"/>
                      <a:pt x="60" y="32"/>
                      <a:pt x="60" y="32"/>
                    </a:cubicBezTo>
                    <a:cubicBezTo>
                      <a:pt x="63" y="31"/>
                      <a:pt x="63" y="31"/>
                      <a:pt x="63" y="31"/>
                    </a:cubicBezTo>
                    <a:cubicBezTo>
                      <a:pt x="64" y="37"/>
                      <a:pt x="64" y="37"/>
                      <a:pt x="64" y="37"/>
                    </a:cubicBezTo>
                    <a:cubicBezTo>
                      <a:pt x="60" y="39"/>
                      <a:pt x="60" y="39"/>
                      <a:pt x="60" y="39"/>
                    </a:cubicBezTo>
                    <a:cubicBezTo>
                      <a:pt x="60" y="44"/>
                      <a:pt x="60" y="44"/>
                      <a:pt x="60" y="44"/>
                    </a:cubicBezTo>
                    <a:cubicBezTo>
                      <a:pt x="66" y="43"/>
                      <a:pt x="66" y="43"/>
                      <a:pt x="66" y="43"/>
                    </a:cubicBezTo>
                    <a:cubicBezTo>
                      <a:pt x="67" y="49"/>
                      <a:pt x="67" y="49"/>
                      <a:pt x="67" y="49"/>
                    </a:cubicBezTo>
                    <a:cubicBezTo>
                      <a:pt x="60" y="51"/>
                      <a:pt x="60" y="51"/>
                      <a:pt x="60" y="51"/>
                    </a:cubicBezTo>
                    <a:cubicBezTo>
                      <a:pt x="60" y="50"/>
                      <a:pt x="60" y="50"/>
                      <a:pt x="60" y="50"/>
                    </a:cubicBezTo>
                    <a:lnTo>
                      <a:pt x="60" y="55"/>
                    </a:lnTo>
                    <a:close/>
                    <a:moveTo>
                      <a:pt x="55" y="53"/>
                    </a:moveTo>
                    <a:cubicBezTo>
                      <a:pt x="56" y="53"/>
                      <a:pt x="56" y="53"/>
                      <a:pt x="56" y="53"/>
                    </a:cubicBezTo>
                    <a:cubicBezTo>
                      <a:pt x="57" y="57"/>
                      <a:pt x="57" y="57"/>
                      <a:pt x="57" y="57"/>
                    </a:cubicBezTo>
                    <a:cubicBezTo>
                      <a:pt x="58" y="56"/>
                      <a:pt x="59" y="56"/>
                      <a:pt x="60" y="55"/>
                    </a:cubicBezTo>
                    <a:cubicBezTo>
                      <a:pt x="60" y="50"/>
                      <a:pt x="60" y="50"/>
                      <a:pt x="60" y="50"/>
                    </a:cubicBezTo>
                    <a:cubicBezTo>
                      <a:pt x="59" y="44"/>
                      <a:pt x="59" y="44"/>
                      <a:pt x="59" y="44"/>
                    </a:cubicBezTo>
                    <a:cubicBezTo>
                      <a:pt x="59" y="44"/>
                      <a:pt x="59" y="44"/>
                      <a:pt x="59" y="44"/>
                    </a:cubicBezTo>
                    <a:cubicBezTo>
                      <a:pt x="60" y="44"/>
                      <a:pt x="60" y="44"/>
                      <a:pt x="60" y="44"/>
                    </a:cubicBezTo>
                    <a:cubicBezTo>
                      <a:pt x="60" y="39"/>
                      <a:pt x="60" y="39"/>
                      <a:pt x="60" y="39"/>
                    </a:cubicBezTo>
                    <a:cubicBezTo>
                      <a:pt x="58" y="39"/>
                      <a:pt x="58" y="39"/>
                      <a:pt x="58" y="39"/>
                    </a:cubicBezTo>
                    <a:cubicBezTo>
                      <a:pt x="56" y="33"/>
                      <a:pt x="56" y="33"/>
                      <a:pt x="56" y="33"/>
                    </a:cubicBezTo>
                    <a:cubicBezTo>
                      <a:pt x="56" y="33"/>
                      <a:pt x="56" y="33"/>
                      <a:pt x="56" y="33"/>
                    </a:cubicBezTo>
                    <a:cubicBezTo>
                      <a:pt x="60" y="32"/>
                      <a:pt x="60" y="32"/>
                      <a:pt x="60" y="32"/>
                    </a:cubicBezTo>
                    <a:cubicBezTo>
                      <a:pt x="60" y="26"/>
                      <a:pt x="60" y="26"/>
                      <a:pt x="60" y="26"/>
                    </a:cubicBezTo>
                    <a:cubicBezTo>
                      <a:pt x="55" y="28"/>
                      <a:pt x="55" y="28"/>
                      <a:pt x="55" y="28"/>
                    </a:cubicBezTo>
                    <a:cubicBezTo>
                      <a:pt x="55" y="27"/>
                      <a:pt x="55" y="27"/>
                      <a:pt x="55" y="27"/>
                    </a:cubicBezTo>
                    <a:cubicBezTo>
                      <a:pt x="55" y="46"/>
                      <a:pt x="55" y="46"/>
                      <a:pt x="55" y="46"/>
                    </a:cubicBezTo>
                    <a:cubicBezTo>
                      <a:pt x="55" y="46"/>
                      <a:pt x="55" y="46"/>
                      <a:pt x="55" y="46"/>
                    </a:cubicBezTo>
                    <a:cubicBezTo>
                      <a:pt x="55" y="46"/>
                      <a:pt x="55" y="46"/>
                      <a:pt x="55" y="46"/>
                    </a:cubicBezTo>
                    <a:cubicBezTo>
                      <a:pt x="55" y="53"/>
                      <a:pt x="55" y="53"/>
                      <a:pt x="55" y="53"/>
                    </a:cubicBezTo>
                    <a:close/>
                    <a:moveTo>
                      <a:pt x="60" y="2"/>
                    </a:moveTo>
                    <a:cubicBezTo>
                      <a:pt x="60" y="0"/>
                      <a:pt x="60" y="0"/>
                      <a:pt x="60" y="0"/>
                    </a:cubicBezTo>
                    <a:cubicBezTo>
                      <a:pt x="55" y="1"/>
                      <a:pt x="55" y="1"/>
                      <a:pt x="55" y="1"/>
                    </a:cubicBezTo>
                    <a:cubicBezTo>
                      <a:pt x="56" y="3"/>
                      <a:pt x="56" y="3"/>
                      <a:pt x="56" y="3"/>
                    </a:cubicBezTo>
                    <a:cubicBezTo>
                      <a:pt x="55" y="4"/>
                      <a:pt x="55" y="4"/>
                      <a:pt x="55" y="4"/>
                    </a:cubicBezTo>
                    <a:cubicBezTo>
                      <a:pt x="55" y="9"/>
                      <a:pt x="55" y="9"/>
                      <a:pt x="55" y="9"/>
                    </a:cubicBezTo>
                    <a:cubicBezTo>
                      <a:pt x="57" y="8"/>
                      <a:pt x="57" y="8"/>
                      <a:pt x="57" y="8"/>
                    </a:cubicBezTo>
                    <a:cubicBezTo>
                      <a:pt x="59" y="15"/>
                      <a:pt x="59" y="15"/>
                      <a:pt x="59" y="15"/>
                    </a:cubicBezTo>
                    <a:cubicBezTo>
                      <a:pt x="55" y="16"/>
                      <a:pt x="55" y="16"/>
                      <a:pt x="55" y="16"/>
                    </a:cubicBezTo>
                    <a:cubicBezTo>
                      <a:pt x="55" y="21"/>
                      <a:pt x="55" y="21"/>
                      <a:pt x="55" y="21"/>
                    </a:cubicBezTo>
                    <a:cubicBezTo>
                      <a:pt x="60" y="20"/>
                      <a:pt x="60" y="20"/>
                      <a:pt x="60" y="20"/>
                    </a:cubicBezTo>
                    <a:cubicBezTo>
                      <a:pt x="60" y="21"/>
                      <a:pt x="60" y="21"/>
                      <a:pt x="60" y="21"/>
                    </a:cubicBezTo>
                    <a:lnTo>
                      <a:pt x="60" y="2"/>
                    </a:lnTo>
                    <a:close/>
                    <a:moveTo>
                      <a:pt x="22" y="76"/>
                    </a:moveTo>
                    <a:cubicBezTo>
                      <a:pt x="25" y="74"/>
                      <a:pt x="28" y="73"/>
                      <a:pt x="31" y="71"/>
                    </a:cubicBezTo>
                    <a:cubicBezTo>
                      <a:pt x="28" y="60"/>
                      <a:pt x="28" y="60"/>
                      <a:pt x="28" y="60"/>
                    </a:cubicBezTo>
                    <a:cubicBezTo>
                      <a:pt x="55" y="53"/>
                      <a:pt x="55" y="53"/>
                      <a:pt x="55" y="53"/>
                    </a:cubicBezTo>
                    <a:cubicBezTo>
                      <a:pt x="55" y="46"/>
                      <a:pt x="55" y="46"/>
                      <a:pt x="55" y="46"/>
                    </a:cubicBezTo>
                    <a:cubicBezTo>
                      <a:pt x="26" y="53"/>
                      <a:pt x="26" y="53"/>
                      <a:pt x="26" y="53"/>
                    </a:cubicBezTo>
                    <a:cubicBezTo>
                      <a:pt x="22" y="35"/>
                      <a:pt x="22" y="35"/>
                      <a:pt x="22" y="35"/>
                    </a:cubicBezTo>
                    <a:cubicBezTo>
                      <a:pt x="50" y="28"/>
                      <a:pt x="50" y="28"/>
                      <a:pt x="50" y="28"/>
                    </a:cubicBezTo>
                    <a:cubicBezTo>
                      <a:pt x="50" y="28"/>
                      <a:pt x="50" y="28"/>
                      <a:pt x="50" y="28"/>
                    </a:cubicBezTo>
                    <a:cubicBezTo>
                      <a:pt x="55" y="46"/>
                      <a:pt x="55" y="46"/>
                      <a:pt x="55" y="46"/>
                    </a:cubicBezTo>
                    <a:cubicBezTo>
                      <a:pt x="55" y="27"/>
                      <a:pt x="55" y="27"/>
                      <a:pt x="55" y="27"/>
                    </a:cubicBezTo>
                    <a:cubicBezTo>
                      <a:pt x="53" y="22"/>
                      <a:pt x="53" y="22"/>
                      <a:pt x="53" y="22"/>
                    </a:cubicBezTo>
                    <a:cubicBezTo>
                      <a:pt x="53" y="22"/>
                      <a:pt x="53" y="22"/>
                      <a:pt x="53" y="22"/>
                    </a:cubicBezTo>
                    <a:cubicBezTo>
                      <a:pt x="55" y="21"/>
                      <a:pt x="55" y="21"/>
                      <a:pt x="55" y="21"/>
                    </a:cubicBezTo>
                    <a:cubicBezTo>
                      <a:pt x="55" y="16"/>
                      <a:pt x="55" y="16"/>
                      <a:pt x="55" y="16"/>
                    </a:cubicBezTo>
                    <a:cubicBezTo>
                      <a:pt x="52" y="16"/>
                      <a:pt x="52" y="16"/>
                      <a:pt x="52" y="16"/>
                    </a:cubicBezTo>
                    <a:cubicBezTo>
                      <a:pt x="50" y="10"/>
                      <a:pt x="50" y="10"/>
                      <a:pt x="50" y="10"/>
                    </a:cubicBezTo>
                    <a:cubicBezTo>
                      <a:pt x="50" y="10"/>
                      <a:pt x="50" y="10"/>
                      <a:pt x="50" y="10"/>
                    </a:cubicBezTo>
                    <a:cubicBezTo>
                      <a:pt x="55" y="9"/>
                      <a:pt x="55" y="9"/>
                      <a:pt x="55" y="9"/>
                    </a:cubicBezTo>
                    <a:cubicBezTo>
                      <a:pt x="55" y="4"/>
                      <a:pt x="55" y="4"/>
                      <a:pt x="55" y="4"/>
                    </a:cubicBezTo>
                    <a:cubicBezTo>
                      <a:pt x="49" y="5"/>
                      <a:pt x="49" y="5"/>
                      <a:pt x="49" y="5"/>
                    </a:cubicBezTo>
                    <a:cubicBezTo>
                      <a:pt x="48" y="3"/>
                      <a:pt x="48" y="3"/>
                      <a:pt x="48" y="3"/>
                    </a:cubicBezTo>
                    <a:cubicBezTo>
                      <a:pt x="44" y="4"/>
                      <a:pt x="44" y="4"/>
                      <a:pt x="44" y="4"/>
                    </a:cubicBezTo>
                    <a:cubicBezTo>
                      <a:pt x="48" y="22"/>
                      <a:pt x="48" y="22"/>
                      <a:pt x="48" y="22"/>
                    </a:cubicBezTo>
                    <a:cubicBezTo>
                      <a:pt x="22" y="28"/>
                      <a:pt x="22" y="28"/>
                      <a:pt x="22" y="28"/>
                    </a:cubicBezTo>
                    <a:cubicBezTo>
                      <a:pt x="22" y="55"/>
                      <a:pt x="22" y="55"/>
                      <a:pt x="22" y="55"/>
                    </a:cubicBezTo>
                    <a:cubicBezTo>
                      <a:pt x="23" y="60"/>
                      <a:pt x="23" y="60"/>
                      <a:pt x="23" y="60"/>
                    </a:cubicBezTo>
                    <a:cubicBezTo>
                      <a:pt x="23" y="60"/>
                      <a:pt x="23" y="60"/>
                      <a:pt x="23" y="60"/>
                    </a:cubicBezTo>
                    <a:cubicBezTo>
                      <a:pt x="22" y="60"/>
                      <a:pt x="22" y="60"/>
                      <a:pt x="22" y="60"/>
                    </a:cubicBezTo>
                    <a:cubicBezTo>
                      <a:pt x="22" y="66"/>
                      <a:pt x="22" y="66"/>
                      <a:pt x="22" y="66"/>
                    </a:cubicBezTo>
                    <a:cubicBezTo>
                      <a:pt x="24" y="65"/>
                      <a:pt x="24" y="65"/>
                      <a:pt x="24" y="65"/>
                    </a:cubicBezTo>
                    <a:cubicBezTo>
                      <a:pt x="26" y="71"/>
                      <a:pt x="26" y="71"/>
                      <a:pt x="26" y="71"/>
                    </a:cubicBezTo>
                    <a:cubicBezTo>
                      <a:pt x="26" y="71"/>
                      <a:pt x="26" y="71"/>
                      <a:pt x="26" y="71"/>
                    </a:cubicBezTo>
                    <a:cubicBezTo>
                      <a:pt x="22" y="72"/>
                      <a:pt x="22" y="72"/>
                      <a:pt x="22" y="72"/>
                    </a:cubicBezTo>
                    <a:lnTo>
                      <a:pt x="22" y="76"/>
                    </a:lnTo>
                    <a:close/>
                    <a:moveTo>
                      <a:pt x="16" y="78"/>
                    </a:moveTo>
                    <a:cubicBezTo>
                      <a:pt x="18" y="77"/>
                      <a:pt x="20" y="76"/>
                      <a:pt x="22" y="76"/>
                    </a:cubicBezTo>
                    <a:cubicBezTo>
                      <a:pt x="22" y="72"/>
                      <a:pt x="22" y="72"/>
                      <a:pt x="22" y="72"/>
                    </a:cubicBezTo>
                    <a:cubicBezTo>
                      <a:pt x="19" y="73"/>
                      <a:pt x="19" y="73"/>
                      <a:pt x="19" y="73"/>
                    </a:cubicBezTo>
                    <a:cubicBezTo>
                      <a:pt x="17" y="67"/>
                      <a:pt x="17" y="67"/>
                      <a:pt x="17" y="67"/>
                    </a:cubicBezTo>
                    <a:cubicBezTo>
                      <a:pt x="22" y="66"/>
                      <a:pt x="22" y="66"/>
                      <a:pt x="22" y="66"/>
                    </a:cubicBezTo>
                    <a:cubicBezTo>
                      <a:pt x="22" y="60"/>
                      <a:pt x="22" y="60"/>
                      <a:pt x="22" y="60"/>
                    </a:cubicBezTo>
                    <a:cubicBezTo>
                      <a:pt x="16" y="62"/>
                      <a:pt x="16" y="62"/>
                      <a:pt x="16" y="62"/>
                    </a:cubicBezTo>
                    <a:cubicBezTo>
                      <a:pt x="16" y="61"/>
                      <a:pt x="16" y="61"/>
                      <a:pt x="16" y="61"/>
                    </a:cubicBezTo>
                    <a:cubicBezTo>
                      <a:pt x="16" y="78"/>
                      <a:pt x="16" y="78"/>
                      <a:pt x="16" y="78"/>
                    </a:cubicBezTo>
                    <a:close/>
                    <a:moveTo>
                      <a:pt x="22" y="28"/>
                    </a:moveTo>
                    <a:cubicBezTo>
                      <a:pt x="20" y="29"/>
                      <a:pt x="20" y="29"/>
                      <a:pt x="20" y="29"/>
                    </a:cubicBezTo>
                    <a:cubicBezTo>
                      <a:pt x="16" y="12"/>
                      <a:pt x="16" y="12"/>
                      <a:pt x="16" y="12"/>
                    </a:cubicBezTo>
                    <a:cubicBezTo>
                      <a:pt x="16" y="32"/>
                      <a:pt x="16" y="32"/>
                      <a:pt x="16" y="32"/>
                    </a:cubicBezTo>
                    <a:cubicBezTo>
                      <a:pt x="17" y="37"/>
                      <a:pt x="17" y="37"/>
                      <a:pt x="17" y="37"/>
                    </a:cubicBezTo>
                    <a:cubicBezTo>
                      <a:pt x="17" y="37"/>
                      <a:pt x="17" y="37"/>
                      <a:pt x="17" y="37"/>
                    </a:cubicBezTo>
                    <a:cubicBezTo>
                      <a:pt x="16" y="37"/>
                      <a:pt x="16" y="37"/>
                      <a:pt x="16" y="37"/>
                    </a:cubicBezTo>
                    <a:cubicBezTo>
                      <a:pt x="16" y="43"/>
                      <a:pt x="16" y="43"/>
                      <a:pt x="16" y="43"/>
                    </a:cubicBezTo>
                    <a:cubicBezTo>
                      <a:pt x="19" y="42"/>
                      <a:pt x="19" y="42"/>
                      <a:pt x="19" y="42"/>
                    </a:cubicBezTo>
                    <a:cubicBezTo>
                      <a:pt x="20" y="49"/>
                      <a:pt x="20" y="49"/>
                      <a:pt x="20" y="49"/>
                    </a:cubicBezTo>
                    <a:cubicBezTo>
                      <a:pt x="20" y="49"/>
                      <a:pt x="20" y="49"/>
                      <a:pt x="20" y="49"/>
                    </a:cubicBezTo>
                    <a:cubicBezTo>
                      <a:pt x="16" y="50"/>
                      <a:pt x="16" y="50"/>
                      <a:pt x="16" y="50"/>
                    </a:cubicBezTo>
                    <a:cubicBezTo>
                      <a:pt x="16" y="55"/>
                      <a:pt x="16" y="55"/>
                      <a:pt x="16" y="55"/>
                    </a:cubicBezTo>
                    <a:cubicBezTo>
                      <a:pt x="22" y="54"/>
                      <a:pt x="22" y="54"/>
                      <a:pt x="22" y="54"/>
                    </a:cubicBezTo>
                    <a:cubicBezTo>
                      <a:pt x="22" y="55"/>
                      <a:pt x="22" y="55"/>
                      <a:pt x="22" y="55"/>
                    </a:cubicBezTo>
                    <a:lnTo>
                      <a:pt x="22" y="28"/>
                    </a:lnTo>
                    <a:close/>
                    <a:moveTo>
                      <a:pt x="11" y="12"/>
                    </a:moveTo>
                    <a:cubicBezTo>
                      <a:pt x="12" y="14"/>
                      <a:pt x="12" y="14"/>
                      <a:pt x="12" y="14"/>
                    </a:cubicBezTo>
                    <a:cubicBezTo>
                      <a:pt x="10" y="15"/>
                      <a:pt x="10" y="15"/>
                      <a:pt x="10" y="15"/>
                    </a:cubicBezTo>
                    <a:cubicBezTo>
                      <a:pt x="10" y="20"/>
                      <a:pt x="10" y="20"/>
                      <a:pt x="10" y="20"/>
                    </a:cubicBezTo>
                    <a:cubicBezTo>
                      <a:pt x="13" y="19"/>
                      <a:pt x="13" y="19"/>
                      <a:pt x="13" y="19"/>
                    </a:cubicBezTo>
                    <a:cubicBezTo>
                      <a:pt x="14" y="26"/>
                      <a:pt x="14" y="26"/>
                      <a:pt x="14" y="26"/>
                    </a:cubicBezTo>
                    <a:cubicBezTo>
                      <a:pt x="14" y="26"/>
                      <a:pt x="14" y="26"/>
                      <a:pt x="14" y="26"/>
                    </a:cubicBezTo>
                    <a:cubicBezTo>
                      <a:pt x="10" y="27"/>
                      <a:pt x="10" y="27"/>
                      <a:pt x="10" y="27"/>
                    </a:cubicBezTo>
                    <a:cubicBezTo>
                      <a:pt x="10" y="32"/>
                      <a:pt x="10" y="32"/>
                      <a:pt x="10" y="32"/>
                    </a:cubicBezTo>
                    <a:cubicBezTo>
                      <a:pt x="16" y="31"/>
                      <a:pt x="16" y="31"/>
                      <a:pt x="16" y="31"/>
                    </a:cubicBezTo>
                    <a:cubicBezTo>
                      <a:pt x="16" y="32"/>
                      <a:pt x="16" y="32"/>
                      <a:pt x="16" y="32"/>
                    </a:cubicBezTo>
                    <a:cubicBezTo>
                      <a:pt x="16" y="12"/>
                      <a:pt x="16" y="12"/>
                      <a:pt x="16" y="12"/>
                    </a:cubicBezTo>
                    <a:cubicBezTo>
                      <a:pt x="16" y="11"/>
                      <a:pt x="16" y="11"/>
                      <a:pt x="16" y="11"/>
                    </a:cubicBezTo>
                    <a:cubicBezTo>
                      <a:pt x="11" y="12"/>
                      <a:pt x="11" y="12"/>
                      <a:pt x="11" y="12"/>
                    </a:cubicBezTo>
                    <a:close/>
                    <a:moveTo>
                      <a:pt x="10" y="56"/>
                    </a:moveTo>
                    <a:cubicBezTo>
                      <a:pt x="16" y="78"/>
                      <a:pt x="16" y="78"/>
                      <a:pt x="16" y="78"/>
                    </a:cubicBezTo>
                    <a:cubicBezTo>
                      <a:pt x="16" y="78"/>
                      <a:pt x="16" y="78"/>
                      <a:pt x="16" y="78"/>
                    </a:cubicBezTo>
                    <a:cubicBezTo>
                      <a:pt x="16" y="61"/>
                      <a:pt x="16" y="61"/>
                      <a:pt x="16" y="61"/>
                    </a:cubicBezTo>
                    <a:cubicBezTo>
                      <a:pt x="15" y="55"/>
                      <a:pt x="15" y="55"/>
                      <a:pt x="15" y="55"/>
                    </a:cubicBezTo>
                    <a:cubicBezTo>
                      <a:pt x="16" y="55"/>
                      <a:pt x="16" y="55"/>
                      <a:pt x="16" y="55"/>
                    </a:cubicBezTo>
                    <a:cubicBezTo>
                      <a:pt x="16" y="50"/>
                      <a:pt x="16" y="50"/>
                      <a:pt x="16" y="50"/>
                    </a:cubicBezTo>
                    <a:cubicBezTo>
                      <a:pt x="13" y="50"/>
                      <a:pt x="13" y="50"/>
                      <a:pt x="13" y="50"/>
                    </a:cubicBezTo>
                    <a:cubicBezTo>
                      <a:pt x="12" y="44"/>
                      <a:pt x="12" y="44"/>
                      <a:pt x="12" y="44"/>
                    </a:cubicBezTo>
                    <a:cubicBezTo>
                      <a:pt x="16" y="43"/>
                      <a:pt x="16" y="43"/>
                      <a:pt x="16" y="43"/>
                    </a:cubicBezTo>
                    <a:cubicBezTo>
                      <a:pt x="16" y="37"/>
                      <a:pt x="16" y="37"/>
                      <a:pt x="16" y="37"/>
                    </a:cubicBezTo>
                    <a:cubicBezTo>
                      <a:pt x="10" y="39"/>
                      <a:pt x="10" y="39"/>
                      <a:pt x="10" y="39"/>
                    </a:cubicBezTo>
                    <a:cubicBezTo>
                      <a:pt x="10" y="38"/>
                      <a:pt x="10" y="38"/>
                      <a:pt x="10" y="38"/>
                    </a:cubicBezTo>
                    <a:lnTo>
                      <a:pt x="10" y="56"/>
                    </a:lnTo>
                    <a:close/>
                    <a:moveTo>
                      <a:pt x="10" y="15"/>
                    </a:moveTo>
                    <a:cubicBezTo>
                      <a:pt x="5" y="16"/>
                      <a:pt x="5" y="16"/>
                      <a:pt x="5" y="16"/>
                    </a:cubicBezTo>
                    <a:cubicBezTo>
                      <a:pt x="4" y="14"/>
                      <a:pt x="4" y="14"/>
                      <a:pt x="4" y="14"/>
                    </a:cubicBezTo>
                    <a:cubicBezTo>
                      <a:pt x="0" y="15"/>
                      <a:pt x="0" y="15"/>
                      <a:pt x="0" y="15"/>
                    </a:cubicBezTo>
                    <a:cubicBezTo>
                      <a:pt x="10" y="56"/>
                      <a:pt x="10" y="56"/>
                      <a:pt x="10" y="56"/>
                    </a:cubicBezTo>
                    <a:cubicBezTo>
                      <a:pt x="10" y="38"/>
                      <a:pt x="10" y="38"/>
                      <a:pt x="10" y="38"/>
                    </a:cubicBezTo>
                    <a:cubicBezTo>
                      <a:pt x="9" y="33"/>
                      <a:pt x="9" y="33"/>
                      <a:pt x="9" y="33"/>
                    </a:cubicBezTo>
                    <a:cubicBezTo>
                      <a:pt x="10" y="32"/>
                      <a:pt x="10" y="32"/>
                      <a:pt x="10" y="32"/>
                    </a:cubicBezTo>
                    <a:cubicBezTo>
                      <a:pt x="10" y="27"/>
                      <a:pt x="10" y="27"/>
                      <a:pt x="10" y="27"/>
                    </a:cubicBezTo>
                    <a:cubicBezTo>
                      <a:pt x="8" y="27"/>
                      <a:pt x="8" y="27"/>
                      <a:pt x="8" y="27"/>
                    </a:cubicBezTo>
                    <a:cubicBezTo>
                      <a:pt x="6" y="21"/>
                      <a:pt x="6" y="21"/>
                      <a:pt x="6" y="21"/>
                    </a:cubicBezTo>
                    <a:cubicBezTo>
                      <a:pt x="10" y="20"/>
                      <a:pt x="10" y="20"/>
                      <a:pt x="10" y="20"/>
                    </a:cubicBezTo>
                    <a:lnTo>
                      <a:pt x="1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7" name="Freeform: Shape 225">
                <a:extLst>
                  <a:ext uri="{FF2B5EF4-FFF2-40B4-BE49-F238E27FC236}">
                    <a16:creationId xmlns:a16="http://schemas.microsoft.com/office/drawing/2014/main" id="{CDB60CA4-7263-B3C0-85A6-838A18A64EAB}"/>
                  </a:ext>
                </a:extLst>
              </p:cNvPr>
              <p:cNvSpPr>
                <a:spLocks noGrp="1" noRot="1" noMove="1" noResize="1" noEditPoints="1" noAdjustHandles="1" noChangeArrowheads="1" noChangeShapeType="1"/>
              </p:cNvSpPr>
              <p:nvPr/>
            </p:nvSpPr>
            <p:spPr bwMode="auto">
              <a:xfrm>
                <a:off x="4397674" y="3767441"/>
                <a:ext cx="283070" cy="207095"/>
              </a:xfrm>
              <a:custGeom>
                <a:avLst/>
                <a:gdLst>
                  <a:gd name="T0" fmla="*/ 16 w 64"/>
                  <a:gd name="T1" fmla="*/ 46 h 47"/>
                  <a:gd name="T2" fmla="*/ 16 w 64"/>
                  <a:gd name="T3" fmla="*/ 16 h 47"/>
                  <a:gd name="T4" fmla="*/ 56 w 64"/>
                  <a:gd name="T5" fmla="*/ 16 h 47"/>
                  <a:gd name="T6" fmla="*/ 56 w 64"/>
                  <a:gd name="T7" fmla="*/ 45 h 47"/>
                  <a:gd name="T8" fmla="*/ 51 w 64"/>
                  <a:gd name="T9" fmla="*/ 44 h 47"/>
                  <a:gd name="T10" fmla="*/ 43 w 64"/>
                  <a:gd name="T11" fmla="*/ 47 h 47"/>
                  <a:gd name="T12" fmla="*/ 64 w 64"/>
                  <a:gd name="T13" fmla="*/ 46 h 47"/>
                  <a:gd name="T14" fmla="*/ 64 w 64"/>
                  <a:gd name="T15" fmla="*/ 16 h 47"/>
                  <a:gd name="T16" fmla="*/ 64 w 64"/>
                  <a:gd name="T17" fmla="*/ 0 h 47"/>
                  <a:gd name="T18" fmla="*/ 56 w 64"/>
                  <a:gd name="T19" fmla="*/ 0 h 47"/>
                  <a:gd name="T20" fmla="*/ 16 w 64"/>
                  <a:gd name="T21" fmla="*/ 0 h 47"/>
                  <a:gd name="T22" fmla="*/ 8 w 64"/>
                  <a:gd name="T23" fmla="*/ 0 h 47"/>
                  <a:gd name="T24" fmla="*/ 8 w 64"/>
                  <a:gd name="T25" fmla="*/ 16 h 47"/>
                  <a:gd name="T26" fmla="*/ 8 w 64"/>
                  <a:gd name="T27" fmla="*/ 45 h 47"/>
                  <a:gd name="T28" fmla="*/ 3 w 64"/>
                  <a:gd name="T29" fmla="*/ 44 h 47"/>
                  <a:gd name="T30" fmla="*/ 0 w 64"/>
                  <a:gd name="T31" fmla="*/ 44 h 47"/>
                  <a:gd name="T32" fmla="*/ 16 w 64"/>
                  <a:gd name="T3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47">
                    <a:moveTo>
                      <a:pt x="16" y="46"/>
                    </a:moveTo>
                    <a:cubicBezTo>
                      <a:pt x="16" y="16"/>
                      <a:pt x="16" y="16"/>
                      <a:pt x="16" y="16"/>
                    </a:cubicBezTo>
                    <a:cubicBezTo>
                      <a:pt x="56" y="16"/>
                      <a:pt x="56" y="16"/>
                      <a:pt x="56" y="16"/>
                    </a:cubicBezTo>
                    <a:cubicBezTo>
                      <a:pt x="56" y="45"/>
                      <a:pt x="56" y="45"/>
                      <a:pt x="56" y="45"/>
                    </a:cubicBezTo>
                    <a:cubicBezTo>
                      <a:pt x="54" y="44"/>
                      <a:pt x="53" y="44"/>
                      <a:pt x="51" y="44"/>
                    </a:cubicBezTo>
                    <a:cubicBezTo>
                      <a:pt x="48" y="44"/>
                      <a:pt x="45" y="45"/>
                      <a:pt x="43" y="47"/>
                    </a:cubicBezTo>
                    <a:cubicBezTo>
                      <a:pt x="50" y="47"/>
                      <a:pt x="57" y="47"/>
                      <a:pt x="64" y="46"/>
                    </a:cubicBezTo>
                    <a:cubicBezTo>
                      <a:pt x="64" y="16"/>
                      <a:pt x="64" y="16"/>
                      <a:pt x="64" y="16"/>
                    </a:cubicBezTo>
                    <a:cubicBezTo>
                      <a:pt x="64" y="0"/>
                      <a:pt x="64" y="0"/>
                      <a:pt x="64" y="0"/>
                    </a:cubicBezTo>
                    <a:cubicBezTo>
                      <a:pt x="56" y="0"/>
                      <a:pt x="56" y="0"/>
                      <a:pt x="56" y="0"/>
                    </a:cubicBezTo>
                    <a:cubicBezTo>
                      <a:pt x="16" y="0"/>
                      <a:pt x="16" y="0"/>
                      <a:pt x="16" y="0"/>
                    </a:cubicBezTo>
                    <a:cubicBezTo>
                      <a:pt x="8" y="0"/>
                      <a:pt x="8" y="0"/>
                      <a:pt x="8" y="0"/>
                    </a:cubicBezTo>
                    <a:cubicBezTo>
                      <a:pt x="8" y="16"/>
                      <a:pt x="8" y="16"/>
                      <a:pt x="8" y="16"/>
                    </a:cubicBezTo>
                    <a:cubicBezTo>
                      <a:pt x="8" y="45"/>
                      <a:pt x="8" y="45"/>
                      <a:pt x="8" y="45"/>
                    </a:cubicBezTo>
                    <a:cubicBezTo>
                      <a:pt x="6" y="44"/>
                      <a:pt x="5" y="44"/>
                      <a:pt x="3" y="44"/>
                    </a:cubicBezTo>
                    <a:cubicBezTo>
                      <a:pt x="2" y="44"/>
                      <a:pt x="1" y="44"/>
                      <a:pt x="0" y="44"/>
                    </a:cubicBezTo>
                    <a:cubicBezTo>
                      <a:pt x="5" y="45"/>
                      <a:pt x="10" y="46"/>
                      <a:pt x="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8" name="Freeform: Shape 226">
                <a:extLst>
                  <a:ext uri="{FF2B5EF4-FFF2-40B4-BE49-F238E27FC236}">
                    <a16:creationId xmlns:a16="http://schemas.microsoft.com/office/drawing/2014/main" id="{823155AD-E0A0-8E10-48B5-530D78A9375C}"/>
                  </a:ext>
                </a:extLst>
              </p:cNvPr>
              <p:cNvSpPr>
                <a:spLocks noGrp="1" noRot="1" noMove="1" noResize="1" noEditPoints="1" noAdjustHandles="1" noChangeArrowheads="1" noChangeShapeType="1"/>
              </p:cNvSpPr>
              <p:nvPr/>
            </p:nvSpPr>
            <p:spPr bwMode="auto">
              <a:xfrm>
                <a:off x="5333889" y="1660957"/>
                <a:ext cx="273267" cy="159304"/>
              </a:xfrm>
              <a:custGeom>
                <a:avLst/>
                <a:gdLst>
                  <a:gd name="T0" fmla="*/ 35 w 62"/>
                  <a:gd name="T1" fmla="*/ 0 h 36"/>
                  <a:gd name="T2" fmla="*/ 35 w 62"/>
                  <a:gd name="T3" fmla="*/ 6 h 36"/>
                  <a:gd name="T4" fmla="*/ 0 w 62"/>
                  <a:gd name="T5" fmla="*/ 36 h 36"/>
                  <a:gd name="T6" fmla="*/ 35 w 62"/>
                  <a:gd name="T7" fmla="*/ 29 h 36"/>
                  <a:gd name="T8" fmla="*/ 35 w 62"/>
                  <a:gd name="T9" fmla="*/ 36 h 36"/>
                  <a:gd name="T10" fmla="*/ 62 w 62"/>
                  <a:gd name="T11" fmla="*/ 18 h 36"/>
                  <a:gd name="T12" fmla="*/ 35 w 6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62" h="36">
                    <a:moveTo>
                      <a:pt x="35" y="0"/>
                    </a:moveTo>
                    <a:cubicBezTo>
                      <a:pt x="35" y="6"/>
                      <a:pt x="35" y="6"/>
                      <a:pt x="35" y="6"/>
                    </a:cubicBezTo>
                    <a:cubicBezTo>
                      <a:pt x="4" y="6"/>
                      <a:pt x="0" y="36"/>
                      <a:pt x="0" y="36"/>
                    </a:cubicBezTo>
                    <a:cubicBezTo>
                      <a:pt x="0" y="36"/>
                      <a:pt x="10" y="29"/>
                      <a:pt x="35" y="29"/>
                    </a:cubicBezTo>
                    <a:cubicBezTo>
                      <a:pt x="35" y="36"/>
                      <a:pt x="35" y="36"/>
                      <a:pt x="35" y="36"/>
                    </a:cubicBezTo>
                    <a:cubicBezTo>
                      <a:pt x="62" y="18"/>
                      <a:pt x="62" y="18"/>
                      <a:pt x="62" y="18"/>
                    </a:cubicBez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9" name="Freeform: Shape 227">
                <a:extLst>
                  <a:ext uri="{FF2B5EF4-FFF2-40B4-BE49-F238E27FC236}">
                    <a16:creationId xmlns:a16="http://schemas.microsoft.com/office/drawing/2014/main" id="{21395A5C-7B4A-A559-6AC6-F4CCCF978497}"/>
                  </a:ext>
                </a:extLst>
              </p:cNvPr>
              <p:cNvSpPr>
                <a:spLocks noGrp="1" noRot="1" noMove="1" noResize="1" noEditPoints="1" noAdjustHandles="1" noChangeArrowheads="1" noChangeShapeType="1"/>
              </p:cNvSpPr>
              <p:nvPr/>
            </p:nvSpPr>
            <p:spPr bwMode="auto">
              <a:xfrm>
                <a:off x="5306930" y="1801879"/>
                <a:ext cx="269591" cy="159304"/>
              </a:xfrm>
              <a:custGeom>
                <a:avLst/>
                <a:gdLst>
                  <a:gd name="T0" fmla="*/ 27 w 61"/>
                  <a:gd name="T1" fmla="*/ 36 h 36"/>
                  <a:gd name="T2" fmla="*/ 27 w 61"/>
                  <a:gd name="T3" fmla="*/ 30 h 36"/>
                  <a:gd name="T4" fmla="*/ 61 w 61"/>
                  <a:gd name="T5" fmla="*/ 0 h 36"/>
                  <a:gd name="T6" fmla="*/ 27 w 61"/>
                  <a:gd name="T7" fmla="*/ 7 h 36"/>
                  <a:gd name="T8" fmla="*/ 27 w 61"/>
                  <a:gd name="T9" fmla="*/ 1 h 36"/>
                  <a:gd name="T10" fmla="*/ 0 w 61"/>
                  <a:gd name="T11" fmla="*/ 19 h 36"/>
                  <a:gd name="T12" fmla="*/ 27 w 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1" h="36">
                    <a:moveTo>
                      <a:pt x="27" y="36"/>
                    </a:moveTo>
                    <a:cubicBezTo>
                      <a:pt x="27" y="30"/>
                      <a:pt x="27" y="30"/>
                      <a:pt x="27" y="30"/>
                    </a:cubicBezTo>
                    <a:cubicBezTo>
                      <a:pt x="58" y="30"/>
                      <a:pt x="61" y="0"/>
                      <a:pt x="61" y="0"/>
                    </a:cubicBezTo>
                    <a:cubicBezTo>
                      <a:pt x="61" y="0"/>
                      <a:pt x="52" y="7"/>
                      <a:pt x="27" y="7"/>
                    </a:cubicBezTo>
                    <a:cubicBezTo>
                      <a:pt x="27" y="1"/>
                      <a:pt x="27" y="1"/>
                      <a:pt x="27" y="1"/>
                    </a:cubicBezTo>
                    <a:cubicBezTo>
                      <a:pt x="0" y="19"/>
                      <a:pt x="0" y="19"/>
                      <a:pt x="0" y="19"/>
                    </a:cubicBezTo>
                    <a:lnTo>
                      <a:pt x="27"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0" name="Freeform: Shape 228">
                <a:extLst>
                  <a:ext uri="{FF2B5EF4-FFF2-40B4-BE49-F238E27FC236}">
                    <a16:creationId xmlns:a16="http://schemas.microsoft.com/office/drawing/2014/main" id="{25DA48AF-9FB4-043E-B933-348BDBB56A42}"/>
                  </a:ext>
                </a:extLst>
              </p:cNvPr>
              <p:cNvSpPr>
                <a:spLocks noGrp="1" noRot="1" noMove="1" noResize="1" noEditPoints="1" noAdjustHandles="1" noChangeArrowheads="1" noChangeShapeType="1"/>
              </p:cNvSpPr>
              <p:nvPr/>
            </p:nvSpPr>
            <p:spPr bwMode="auto">
              <a:xfrm>
                <a:off x="5885324" y="2977050"/>
                <a:ext cx="4902" cy="8578"/>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1" y="2"/>
                      <a:pt x="1" y="2"/>
                    </a:cubicBezTo>
                    <a:cubicBezTo>
                      <a:pt x="1" y="2"/>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1" name="Freeform: Shape 229">
                <a:extLst>
                  <a:ext uri="{FF2B5EF4-FFF2-40B4-BE49-F238E27FC236}">
                    <a16:creationId xmlns:a16="http://schemas.microsoft.com/office/drawing/2014/main" id="{FE96EB1B-0D0C-EA90-8223-C4F925A270A7}"/>
                  </a:ext>
                </a:extLst>
              </p:cNvPr>
              <p:cNvSpPr>
                <a:spLocks noGrp="1" noRot="1" noMove="1" noResize="1" noEditPoints="1" noAdjustHandles="1" noChangeArrowheads="1" noChangeShapeType="1"/>
              </p:cNvSpPr>
              <p:nvPr/>
            </p:nvSpPr>
            <p:spPr bwMode="auto">
              <a:xfrm>
                <a:off x="5885324" y="2880242"/>
                <a:ext cx="26959" cy="79652"/>
              </a:xfrm>
              <a:custGeom>
                <a:avLst/>
                <a:gdLst>
                  <a:gd name="T0" fmla="*/ 6 w 6"/>
                  <a:gd name="T1" fmla="*/ 0 h 18"/>
                  <a:gd name="T2" fmla="*/ 0 w 6"/>
                  <a:gd name="T3" fmla="*/ 18 h 18"/>
                  <a:gd name="T4" fmla="*/ 2 w 6"/>
                  <a:gd name="T5" fmla="*/ 18 h 18"/>
                  <a:gd name="T6" fmla="*/ 6 w 6"/>
                  <a:gd name="T7" fmla="*/ 1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cubicBezTo>
                      <a:pt x="3" y="5"/>
                      <a:pt x="1" y="11"/>
                      <a:pt x="0" y="18"/>
                    </a:cubicBezTo>
                    <a:cubicBezTo>
                      <a:pt x="2" y="18"/>
                      <a:pt x="2" y="18"/>
                      <a:pt x="2" y="18"/>
                    </a:cubicBezTo>
                    <a:cubicBezTo>
                      <a:pt x="4" y="12"/>
                      <a:pt x="5" y="7"/>
                      <a:pt x="6" y="1"/>
                    </a:cubicBezTo>
                    <a:cubicBezTo>
                      <a:pt x="6" y="1"/>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2" name="Freeform: Shape 230">
                <a:extLst>
                  <a:ext uri="{FF2B5EF4-FFF2-40B4-BE49-F238E27FC236}">
                    <a16:creationId xmlns:a16="http://schemas.microsoft.com/office/drawing/2014/main" id="{19D6FCC0-3E9B-29A1-4FD6-F5B39F439485}"/>
                  </a:ext>
                </a:extLst>
              </p:cNvPr>
              <p:cNvSpPr>
                <a:spLocks noGrp="1" noRot="1" noMove="1" noResize="1" noEditPoints="1" noAdjustHandles="1" noChangeArrowheads="1" noChangeShapeType="1"/>
              </p:cNvSpPr>
              <p:nvPr/>
            </p:nvSpPr>
            <p:spPr bwMode="auto">
              <a:xfrm>
                <a:off x="5841210" y="2848382"/>
                <a:ext cx="53918" cy="111513"/>
              </a:xfrm>
              <a:custGeom>
                <a:avLst/>
                <a:gdLst>
                  <a:gd name="T0" fmla="*/ 0 w 12"/>
                  <a:gd name="T1" fmla="*/ 0 h 25"/>
                  <a:gd name="T2" fmla="*/ 0 w 12"/>
                  <a:gd name="T3" fmla="*/ 25 h 25"/>
                  <a:gd name="T4" fmla="*/ 6 w 12"/>
                  <a:gd name="T5" fmla="*/ 25 h 25"/>
                  <a:gd name="T6" fmla="*/ 12 w 12"/>
                  <a:gd name="T7" fmla="*/ 4 h 25"/>
                  <a:gd name="T8" fmla="*/ 0 w 12"/>
                  <a:gd name="T9" fmla="*/ 0 h 25"/>
                </a:gdLst>
                <a:ahLst/>
                <a:cxnLst>
                  <a:cxn ang="0">
                    <a:pos x="T0" y="T1"/>
                  </a:cxn>
                  <a:cxn ang="0">
                    <a:pos x="T2" y="T3"/>
                  </a:cxn>
                  <a:cxn ang="0">
                    <a:pos x="T4" y="T5"/>
                  </a:cxn>
                  <a:cxn ang="0">
                    <a:pos x="T6" y="T7"/>
                  </a:cxn>
                  <a:cxn ang="0">
                    <a:pos x="T8" y="T9"/>
                  </a:cxn>
                </a:cxnLst>
                <a:rect l="0" t="0" r="r" b="b"/>
                <a:pathLst>
                  <a:path w="12" h="25">
                    <a:moveTo>
                      <a:pt x="0" y="0"/>
                    </a:moveTo>
                    <a:cubicBezTo>
                      <a:pt x="0" y="25"/>
                      <a:pt x="0" y="25"/>
                      <a:pt x="0" y="25"/>
                    </a:cubicBezTo>
                    <a:cubicBezTo>
                      <a:pt x="6" y="25"/>
                      <a:pt x="6" y="25"/>
                      <a:pt x="6" y="25"/>
                    </a:cubicBezTo>
                    <a:cubicBezTo>
                      <a:pt x="6" y="17"/>
                      <a:pt x="9" y="10"/>
                      <a:pt x="12" y="4"/>
                    </a:cubicBezTo>
                    <a:cubicBezTo>
                      <a:pt x="9" y="2"/>
                      <a:pt x="4"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3" name="Freeform: Shape 231">
                <a:extLst>
                  <a:ext uri="{FF2B5EF4-FFF2-40B4-BE49-F238E27FC236}">
                    <a16:creationId xmlns:a16="http://schemas.microsoft.com/office/drawing/2014/main" id="{E9F5CB18-586A-59DA-2F1F-B8FC32651089}"/>
                  </a:ext>
                </a:extLst>
              </p:cNvPr>
              <p:cNvSpPr>
                <a:spLocks noGrp="1" noRot="1" noMove="1" noResize="1" noEditPoints="1" noAdjustHandles="1" noChangeArrowheads="1" noChangeShapeType="1"/>
              </p:cNvSpPr>
              <p:nvPr/>
            </p:nvSpPr>
            <p:spPr bwMode="auto">
              <a:xfrm>
                <a:off x="5766459" y="2977050"/>
                <a:ext cx="52693" cy="110287"/>
              </a:xfrm>
              <a:custGeom>
                <a:avLst/>
                <a:gdLst>
                  <a:gd name="T0" fmla="*/ 12 w 12"/>
                  <a:gd name="T1" fmla="*/ 25 h 25"/>
                  <a:gd name="T2" fmla="*/ 12 w 12"/>
                  <a:gd name="T3" fmla="*/ 0 h 25"/>
                  <a:gd name="T4" fmla="*/ 6 w 12"/>
                  <a:gd name="T5" fmla="*/ 0 h 25"/>
                  <a:gd name="T6" fmla="*/ 0 w 12"/>
                  <a:gd name="T7" fmla="*/ 21 h 25"/>
                  <a:gd name="T8" fmla="*/ 12 w 12"/>
                  <a:gd name="T9" fmla="*/ 25 h 25"/>
                </a:gdLst>
                <a:ahLst/>
                <a:cxnLst>
                  <a:cxn ang="0">
                    <a:pos x="T0" y="T1"/>
                  </a:cxn>
                  <a:cxn ang="0">
                    <a:pos x="T2" y="T3"/>
                  </a:cxn>
                  <a:cxn ang="0">
                    <a:pos x="T4" y="T5"/>
                  </a:cxn>
                  <a:cxn ang="0">
                    <a:pos x="T6" y="T7"/>
                  </a:cxn>
                  <a:cxn ang="0">
                    <a:pos x="T8" y="T9"/>
                  </a:cxn>
                </a:cxnLst>
                <a:rect l="0" t="0" r="r" b="b"/>
                <a:pathLst>
                  <a:path w="12" h="25">
                    <a:moveTo>
                      <a:pt x="12" y="25"/>
                    </a:moveTo>
                    <a:cubicBezTo>
                      <a:pt x="12" y="0"/>
                      <a:pt x="12" y="0"/>
                      <a:pt x="12" y="0"/>
                    </a:cubicBezTo>
                    <a:cubicBezTo>
                      <a:pt x="6" y="0"/>
                      <a:pt x="6" y="0"/>
                      <a:pt x="6" y="0"/>
                    </a:cubicBezTo>
                    <a:cubicBezTo>
                      <a:pt x="6" y="9"/>
                      <a:pt x="3" y="16"/>
                      <a:pt x="0" y="21"/>
                    </a:cubicBezTo>
                    <a:cubicBezTo>
                      <a:pt x="3" y="23"/>
                      <a:pt x="8" y="25"/>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4" name="Freeform: Shape 232">
                <a:extLst>
                  <a:ext uri="{FF2B5EF4-FFF2-40B4-BE49-F238E27FC236}">
                    <a16:creationId xmlns:a16="http://schemas.microsoft.com/office/drawing/2014/main" id="{5EBB8579-6EDB-9BF5-2360-95A3B75A4055}"/>
                  </a:ext>
                </a:extLst>
              </p:cNvPr>
              <p:cNvSpPr>
                <a:spLocks noGrp="1" noRot="1" noMove="1" noResize="1" noEditPoints="1" noAdjustHandles="1" noChangeArrowheads="1" noChangeShapeType="1"/>
              </p:cNvSpPr>
              <p:nvPr/>
            </p:nvSpPr>
            <p:spPr bwMode="auto">
              <a:xfrm>
                <a:off x="5766459" y="2848382"/>
                <a:ext cx="52693" cy="111513"/>
              </a:xfrm>
              <a:custGeom>
                <a:avLst/>
                <a:gdLst>
                  <a:gd name="T0" fmla="*/ 6 w 12"/>
                  <a:gd name="T1" fmla="*/ 25 h 25"/>
                  <a:gd name="T2" fmla="*/ 12 w 12"/>
                  <a:gd name="T3" fmla="*/ 25 h 25"/>
                  <a:gd name="T4" fmla="*/ 12 w 12"/>
                  <a:gd name="T5" fmla="*/ 0 h 25"/>
                  <a:gd name="T6" fmla="*/ 0 w 12"/>
                  <a:gd name="T7" fmla="*/ 5 h 25"/>
                  <a:gd name="T8" fmla="*/ 6 w 12"/>
                  <a:gd name="T9" fmla="*/ 25 h 25"/>
                </a:gdLst>
                <a:ahLst/>
                <a:cxnLst>
                  <a:cxn ang="0">
                    <a:pos x="T0" y="T1"/>
                  </a:cxn>
                  <a:cxn ang="0">
                    <a:pos x="T2" y="T3"/>
                  </a:cxn>
                  <a:cxn ang="0">
                    <a:pos x="T4" y="T5"/>
                  </a:cxn>
                  <a:cxn ang="0">
                    <a:pos x="T6" y="T7"/>
                  </a:cxn>
                  <a:cxn ang="0">
                    <a:pos x="T8" y="T9"/>
                  </a:cxn>
                </a:cxnLst>
                <a:rect l="0" t="0" r="r" b="b"/>
                <a:pathLst>
                  <a:path w="12" h="25">
                    <a:moveTo>
                      <a:pt x="6" y="25"/>
                    </a:moveTo>
                    <a:cubicBezTo>
                      <a:pt x="12" y="25"/>
                      <a:pt x="12" y="25"/>
                      <a:pt x="12" y="25"/>
                    </a:cubicBezTo>
                    <a:cubicBezTo>
                      <a:pt x="12" y="0"/>
                      <a:pt x="12" y="0"/>
                      <a:pt x="12" y="0"/>
                    </a:cubicBezTo>
                    <a:cubicBezTo>
                      <a:pt x="8" y="1"/>
                      <a:pt x="3" y="2"/>
                      <a:pt x="0" y="5"/>
                    </a:cubicBezTo>
                    <a:cubicBezTo>
                      <a:pt x="3" y="10"/>
                      <a:pt x="6" y="17"/>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5" name="Freeform: Shape 233">
                <a:extLst>
                  <a:ext uri="{FF2B5EF4-FFF2-40B4-BE49-F238E27FC236}">
                    <a16:creationId xmlns:a16="http://schemas.microsoft.com/office/drawing/2014/main" id="{79F25D87-CE50-947B-F052-2B35D2F6EBE0}"/>
                  </a:ext>
                </a:extLst>
              </p:cNvPr>
              <p:cNvSpPr>
                <a:spLocks noGrp="1" noRot="1" noMove="1" noResize="1" noEditPoints="1" noAdjustHandles="1" noChangeArrowheads="1" noChangeShapeType="1"/>
              </p:cNvSpPr>
              <p:nvPr/>
            </p:nvSpPr>
            <p:spPr bwMode="auto">
              <a:xfrm>
                <a:off x="5713767" y="2977050"/>
                <a:ext cx="61271" cy="79652"/>
              </a:xfrm>
              <a:custGeom>
                <a:avLst/>
                <a:gdLst>
                  <a:gd name="T0" fmla="*/ 8 w 14"/>
                  <a:gd name="T1" fmla="*/ 18 h 18"/>
                  <a:gd name="T2" fmla="*/ 14 w 14"/>
                  <a:gd name="T3" fmla="*/ 0 h 18"/>
                  <a:gd name="T4" fmla="*/ 0 w 14"/>
                  <a:gd name="T5" fmla="*/ 0 h 18"/>
                  <a:gd name="T6" fmla="*/ 8 w 14"/>
                  <a:gd name="T7" fmla="*/ 18 h 18"/>
                </a:gdLst>
                <a:ahLst/>
                <a:cxnLst>
                  <a:cxn ang="0">
                    <a:pos x="T0" y="T1"/>
                  </a:cxn>
                  <a:cxn ang="0">
                    <a:pos x="T2" y="T3"/>
                  </a:cxn>
                  <a:cxn ang="0">
                    <a:pos x="T4" y="T5"/>
                  </a:cxn>
                  <a:cxn ang="0">
                    <a:pos x="T6" y="T7"/>
                  </a:cxn>
                </a:cxnLst>
                <a:rect l="0" t="0" r="r" b="b"/>
                <a:pathLst>
                  <a:path w="14" h="18">
                    <a:moveTo>
                      <a:pt x="8" y="18"/>
                    </a:moveTo>
                    <a:cubicBezTo>
                      <a:pt x="11" y="14"/>
                      <a:pt x="13" y="7"/>
                      <a:pt x="14" y="0"/>
                    </a:cubicBezTo>
                    <a:cubicBezTo>
                      <a:pt x="0" y="0"/>
                      <a:pt x="0" y="0"/>
                      <a:pt x="0" y="0"/>
                    </a:cubicBezTo>
                    <a:cubicBezTo>
                      <a:pt x="0" y="7"/>
                      <a:pt x="3" y="13"/>
                      <a:pt x="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6" name="Freeform: Shape 234">
                <a:extLst>
                  <a:ext uri="{FF2B5EF4-FFF2-40B4-BE49-F238E27FC236}">
                    <a16:creationId xmlns:a16="http://schemas.microsoft.com/office/drawing/2014/main" id="{84166D4D-44D2-72CB-40BA-BF280689AA9E}"/>
                  </a:ext>
                </a:extLst>
              </p:cNvPr>
              <p:cNvSpPr>
                <a:spLocks noGrp="1" noRot="1" noMove="1" noResize="1" noEditPoints="1" noAdjustHandles="1" noChangeArrowheads="1" noChangeShapeType="1"/>
              </p:cNvSpPr>
              <p:nvPr/>
            </p:nvSpPr>
            <p:spPr bwMode="auto">
              <a:xfrm>
                <a:off x="5713767" y="2880242"/>
                <a:ext cx="61271" cy="79652"/>
              </a:xfrm>
              <a:custGeom>
                <a:avLst/>
                <a:gdLst>
                  <a:gd name="T0" fmla="*/ 8 w 14"/>
                  <a:gd name="T1" fmla="*/ 0 h 18"/>
                  <a:gd name="T2" fmla="*/ 0 w 14"/>
                  <a:gd name="T3" fmla="*/ 18 h 18"/>
                  <a:gd name="T4" fmla="*/ 14 w 14"/>
                  <a:gd name="T5" fmla="*/ 18 h 18"/>
                  <a:gd name="T6" fmla="*/ 8 w 14"/>
                  <a:gd name="T7" fmla="*/ 0 h 18"/>
                </a:gdLst>
                <a:ahLst/>
                <a:cxnLst>
                  <a:cxn ang="0">
                    <a:pos x="T0" y="T1"/>
                  </a:cxn>
                  <a:cxn ang="0">
                    <a:pos x="T2" y="T3"/>
                  </a:cxn>
                  <a:cxn ang="0">
                    <a:pos x="T4" y="T5"/>
                  </a:cxn>
                  <a:cxn ang="0">
                    <a:pos x="T6" y="T7"/>
                  </a:cxn>
                </a:cxnLst>
                <a:rect l="0" t="0" r="r" b="b"/>
                <a:pathLst>
                  <a:path w="14" h="18">
                    <a:moveTo>
                      <a:pt x="8" y="0"/>
                    </a:moveTo>
                    <a:cubicBezTo>
                      <a:pt x="3" y="5"/>
                      <a:pt x="0" y="11"/>
                      <a:pt x="0" y="18"/>
                    </a:cubicBezTo>
                    <a:cubicBezTo>
                      <a:pt x="14" y="18"/>
                      <a:pt x="14" y="18"/>
                      <a:pt x="14" y="18"/>
                    </a:cubicBezTo>
                    <a:cubicBezTo>
                      <a:pt x="13" y="11"/>
                      <a:pt x="11"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7" name="Freeform: Shape 235">
                <a:extLst>
                  <a:ext uri="{FF2B5EF4-FFF2-40B4-BE49-F238E27FC236}">
                    <a16:creationId xmlns:a16="http://schemas.microsoft.com/office/drawing/2014/main" id="{72009C34-1B8C-5BF0-0F07-F8A198D84DCC}"/>
                  </a:ext>
                </a:extLst>
              </p:cNvPr>
              <p:cNvSpPr>
                <a:spLocks noGrp="1" noRot="1" noMove="1" noResize="1" noEditPoints="1" noAdjustHandles="1" noChangeArrowheads="1" noChangeShapeType="1"/>
              </p:cNvSpPr>
              <p:nvPr/>
            </p:nvSpPr>
            <p:spPr bwMode="auto">
              <a:xfrm>
                <a:off x="5841210" y="2977050"/>
                <a:ext cx="35537" cy="110287"/>
              </a:xfrm>
              <a:custGeom>
                <a:avLst/>
                <a:gdLst>
                  <a:gd name="T0" fmla="*/ 0 w 8"/>
                  <a:gd name="T1" fmla="*/ 25 h 25"/>
                  <a:gd name="T2" fmla="*/ 3 w 8"/>
                  <a:gd name="T3" fmla="*/ 25 h 25"/>
                  <a:gd name="T4" fmla="*/ 8 w 8"/>
                  <a:gd name="T5" fmla="*/ 11 h 25"/>
                  <a:gd name="T6" fmla="*/ 6 w 8"/>
                  <a:gd name="T7" fmla="*/ 0 h 25"/>
                  <a:gd name="T8" fmla="*/ 0 w 8"/>
                  <a:gd name="T9" fmla="*/ 0 h 25"/>
                  <a:gd name="T10" fmla="*/ 0 w 8"/>
                  <a:gd name="T11" fmla="*/ 25 h 25"/>
                </a:gdLst>
                <a:ahLst/>
                <a:cxnLst>
                  <a:cxn ang="0">
                    <a:pos x="T0" y="T1"/>
                  </a:cxn>
                  <a:cxn ang="0">
                    <a:pos x="T2" y="T3"/>
                  </a:cxn>
                  <a:cxn ang="0">
                    <a:pos x="T4" y="T5"/>
                  </a:cxn>
                  <a:cxn ang="0">
                    <a:pos x="T6" y="T7"/>
                  </a:cxn>
                  <a:cxn ang="0">
                    <a:pos x="T8" y="T9"/>
                  </a:cxn>
                  <a:cxn ang="0">
                    <a:pos x="T10" y="T11"/>
                  </a:cxn>
                </a:cxnLst>
                <a:rect l="0" t="0" r="r" b="b"/>
                <a:pathLst>
                  <a:path w="8" h="25">
                    <a:moveTo>
                      <a:pt x="0" y="25"/>
                    </a:moveTo>
                    <a:cubicBezTo>
                      <a:pt x="1" y="25"/>
                      <a:pt x="2" y="25"/>
                      <a:pt x="3" y="25"/>
                    </a:cubicBezTo>
                    <a:cubicBezTo>
                      <a:pt x="5" y="20"/>
                      <a:pt x="6" y="16"/>
                      <a:pt x="8" y="11"/>
                    </a:cubicBezTo>
                    <a:cubicBezTo>
                      <a:pt x="7" y="8"/>
                      <a:pt x="6" y="4"/>
                      <a:pt x="6" y="0"/>
                    </a:cubicBezTo>
                    <a:cubicBezTo>
                      <a:pt x="0" y="0"/>
                      <a:pt x="0" y="0"/>
                      <a:pt x="0" y="0"/>
                    </a:cubicBez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8" name="Oval 236">
                <a:extLst>
                  <a:ext uri="{FF2B5EF4-FFF2-40B4-BE49-F238E27FC236}">
                    <a16:creationId xmlns:a16="http://schemas.microsoft.com/office/drawing/2014/main" id="{F13ACBD4-6BF2-87D0-A500-73DB926EE8ED}"/>
                  </a:ext>
                </a:extLst>
              </p:cNvPr>
              <p:cNvSpPr>
                <a:spLocks noGrp="1" noRot="1" noMove="1" noResize="1" noEditPoints="1" noAdjustHandles="1" noChangeArrowheads="1" noChangeShapeType="1"/>
              </p:cNvSpPr>
              <p:nvPr/>
            </p:nvSpPr>
            <p:spPr bwMode="auto">
              <a:xfrm>
                <a:off x="4746916" y="3312813"/>
                <a:ext cx="61271" cy="61271"/>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9" name="Freeform: Shape 237">
                <a:extLst>
                  <a:ext uri="{FF2B5EF4-FFF2-40B4-BE49-F238E27FC236}">
                    <a16:creationId xmlns:a16="http://schemas.microsoft.com/office/drawing/2014/main" id="{86F982FD-66EA-8ECE-89D3-05CB5AE21887}"/>
                  </a:ext>
                </a:extLst>
              </p:cNvPr>
              <p:cNvSpPr>
                <a:spLocks noGrp="1" noRot="1" noMove="1" noResize="1" noEditPoints="1" noAdjustHandles="1" noChangeArrowheads="1" noChangeShapeType="1"/>
              </p:cNvSpPr>
              <p:nvPr/>
            </p:nvSpPr>
            <p:spPr bwMode="auto">
              <a:xfrm>
                <a:off x="4507961" y="3494174"/>
                <a:ext cx="132345" cy="132345"/>
              </a:xfrm>
              <a:custGeom>
                <a:avLst/>
                <a:gdLst>
                  <a:gd name="T0" fmla="*/ 15 w 30"/>
                  <a:gd name="T1" fmla="*/ 30 h 30"/>
                  <a:gd name="T2" fmla="*/ 30 w 30"/>
                  <a:gd name="T3" fmla="*/ 15 h 30"/>
                  <a:gd name="T4" fmla="*/ 15 w 30"/>
                  <a:gd name="T5" fmla="*/ 0 h 30"/>
                  <a:gd name="T6" fmla="*/ 15 w 30"/>
                  <a:gd name="T7" fmla="*/ 7 h 30"/>
                  <a:gd name="T8" fmla="*/ 23 w 30"/>
                  <a:gd name="T9" fmla="*/ 15 h 30"/>
                  <a:gd name="T10" fmla="*/ 15 w 30"/>
                  <a:gd name="T11" fmla="*/ 23 h 30"/>
                  <a:gd name="T12" fmla="*/ 15 w 30"/>
                  <a:gd name="T13" fmla="*/ 30 h 30"/>
                  <a:gd name="T14" fmla="*/ 15 w 30"/>
                  <a:gd name="T15" fmla="*/ 0 h 30"/>
                  <a:gd name="T16" fmla="*/ 0 w 30"/>
                  <a:gd name="T17" fmla="*/ 15 h 30"/>
                  <a:gd name="T18" fmla="*/ 15 w 30"/>
                  <a:gd name="T19" fmla="*/ 30 h 30"/>
                  <a:gd name="T20" fmla="*/ 15 w 30"/>
                  <a:gd name="T21" fmla="*/ 30 h 30"/>
                  <a:gd name="T22" fmla="*/ 15 w 30"/>
                  <a:gd name="T23" fmla="*/ 23 h 30"/>
                  <a:gd name="T24" fmla="*/ 15 w 30"/>
                  <a:gd name="T25" fmla="*/ 23 h 30"/>
                  <a:gd name="T26" fmla="*/ 15 w 30"/>
                  <a:gd name="T27" fmla="*/ 23 h 30"/>
                  <a:gd name="T28" fmla="*/ 7 w 30"/>
                  <a:gd name="T29" fmla="*/ 15 h 30"/>
                  <a:gd name="T30" fmla="*/ 15 w 30"/>
                  <a:gd name="T31" fmla="*/ 7 h 30"/>
                  <a:gd name="T32" fmla="*/ 15 w 30"/>
                  <a:gd name="T33" fmla="*/ 7 h 30"/>
                  <a:gd name="T34" fmla="*/ 15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15" y="30"/>
                    </a:moveTo>
                    <a:cubicBezTo>
                      <a:pt x="23" y="30"/>
                      <a:pt x="30" y="23"/>
                      <a:pt x="30" y="15"/>
                    </a:cubicBezTo>
                    <a:cubicBezTo>
                      <a:pt x="30" y="7"/>
                      <a:pt x="23" y="0"/>
                      <a:pt x="15" y="0"/>
                    </a:cubicBezTo>
                    <a:cubicBezTo>
                      <a:pt x="15" y="7"/>
                      <a:pt x="15" y="7"/>
                      <a:pt x="15" y="7"/>
                    </a:cubicBezTo>
                    <a:cubicBezTo>
                      <a:pt x="19" y="7"/>
                      <a:pt x="23" y="10"/>
                      <a:pt x="23" y="15"/>
                    </a:cubicBezTo>
                    <a:cubicBezTo>
                      <a:pt x="23" y="20"/>
                      <a:pt x="19" y="23"/>
                      <a:pt x="15" y="23"/>
                    </a:cubicBezTo>
                    <a:lnTo>
                      <a:pt x="15" y="30"/>
                    </a:lnTo>
                    <a:close/>
                    <a:moveTo>
                      <a:pt x="15" y="0"/>
                    </a:moveTo>
                    <a:cubicBezTo>
                      <a:pt x="7" y="0"/>
                      <a:pt x="0" y="7"/>
                      <a:pt x="0" y="15"/>
                    </a:cubicBezTo>
                    <a:cubicBezTo>
                      <a:pt x="0" y="23"/>
                      <a:pt x="7" y="30"/>
                      <a:pt x="15" y="30"/>
                    </a:cubicBezTo>
                    <a:cubicBezTo>
                      <a:pt x="15" y="30"/>
                      <a:pt x="15" y="30"/>
                      <a:pt x="15" y="30"/>
                    </a:cubicBezTo>
                    <a:cubicBezTo>
                      <a:pt x="15" y="23"/>
                      <a:pt x="15" y="23"/>
                      <a:pt x="15" y="23"/>
                    </a:cubicBezTo>
                    <a:cubicBezTo>
                      <a:pt x="15" y="23"/>
                      <a:pt x="15" y="23"/>
                      <a:pt x="15" y="23"/>
                    </a:cubicBezTo>
                    <a:cubicBezTo>
                      <a:pt x="15" y="23"/>
                      <a:pt x="15" y="23"/>
                      <a:pt x="15" y="23"/>
                    </a:cubicBezTo>
                    <a:cubicBezTo>
                      <a:pt x="10" y="23"/>
                      <a:pt x="7" y="20"/>
                      <a:pt x="7" y="15"/>
                    </a:cubicBezTo>
                    <a:cubicBezTo>
                      <a:pt x="7" y="10"/>
                      <a:pt x="10" y="7"/>
                      <a:pt x="15" y="7"/>
                    </a:cubicBezTo>
                    <a:cubicBezTo>
                      <a:pt x="15" y="7"/>
                      <a:pt x="15" y="7"/>
                      <a:pt x="15" y="7"/>
                    </a:cubicBezTo>
                    <a:cubicBezTo>
                      <a:pt x="15" y="0"/>
                      <a:pt x="15" y="0"/>
                      <a:pt x="1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0" name="Freeform: Shape 238">
                <a:extLst>
                  <a:ext uri="{FF2B5EF4-FFF2-40B4-BE49-F238E27FC236}">
                    <a16:creationId xmlns:a16="http://schemas.microsoft.com/office/drawing/2014/main" id="{3AFFE6EF-E190-2B50-A915-975998EA73A6}"/>
                  </a:ext>
                </a:extLst>
              </p:cNvPr>
              <p:cNvSpPr>
                <a:spLocks noGrp="1" noRot="1" noMove="1" noResize="1" noEditPoints="1" noAdjustHandles="1" noChangeArrowheads="1" noChangeShapeType="1"/>
              </p:cNvSpPr>
              <p:nvPr/>
            </p:nvSpPr>
            <p:spPr bwMode="auto">
              <a:xfrm>
                <a:off x="4494481" y="3462313"/>
                <a:ext cx="159304" cy="57594"/>
              </a:xfrm>
              <a:custGeom>
                <a:avLst/>
                <a:gdLst>
                  <a:gd name="T0" fmla="*/ 3 w 36"/>
                  <a:gd name="T1" fmla="*/ 13 h 13"/>
                  <a:gd name="T2" fmla="*/ 5 w 36"/>
                  <a:gd name="T3" fmla="*/ 12 h 13"/>
                  <a:gd name="T4" fmla="*/ 18 w 36"/>
                  <a:gd name="T5" fmla="*/ 4 h 13"/>
                  <a:gd name="T6" fmla="*/ 31 w 36"/>
                  <a:gd name="T7" fmla="*/ 12 h 13"/>
                  <a:gd name="T8" fmla="*/ 35 w 36"/>
                  <a:gd name="T9" fmla="*/ 12 h 13"/>
                  <a:gd name="T10" fmla="*/ 35 w 36"/>
                  <a:gd name="T11" fmla="*/ 9 h 13"/>
                  <a:gd name="T12" fmla="*/ 18 w 36"/>
                  <a:gd name="T13" fmla="*/ 0 h 13"/>
                  <a:gd name="T14" fmla="*/ 1 w 36"/>
                  <a:gd name="T15" fmla="*/ 9 h 13"/>
                  <a:gd name="T16" fmla="*/ 1 w 36"/>
                  <a:gd name="T17" fmla="*/ 12 h 13"/>
                  <a:gd name="T18" fmla="*/ 3 w 36"/>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3" y="13"/>
                    </a:moveTo>
                    <a:cubicBezTo>
                      <a:pt x="3" y="13"/>
                      <a:pt x="4" y="12"/>
                      <a:pt x="5" y="12"/>
                    </a:cubicBezTo>
                    <a:cubicBezTo>
                      <a:pt x="8" y="7"/>
                      <a:pt x="13" y="4"/>
                      <a:pt x="18" y="4"/>
                    </a:cubicBezTo>
                    <a:cubicBezTo>
                      <a:pt x="23" y="4"/>
                      <a:pt x="28" y="7"/>
                      <a:pt x="31" y="12"/>
                    </a:cubicBezTo>
                    <a:cubicBezTo>
                      <a:pt x="32" y="13"/>
                      <a:pt x="34" y="13"/>
                      <a:pt x="35" y="12"/>
                    </a:cubicBezTo>
                    <a:cubicBezTo>
                      <a:pt x="36" y="11"/>
                      <a:pt x="36" y="10"/>
                      <a:pt x="35" y="9"/>
                    </a:cubicBezTo>
                    <a:cubicBezTo>
                      <a:pt x="31" y="3"/>
                      <a:pt x="25" y="0"/>
                      <a:pt x="18" y="0"/>
                    </a:cubicBezTo>
                    <a:cubicBezTo>
                      <a:pt x="11" y="0"/>
                      <a:pt x="5" y="3"/>
                      <a:pt x="1" y="9"/>
                    </a:cubicBezTo>
                    <a:cubicBezTo>
                      <a:pt x="0" y="10"/>
                      <a:pt x="0" y="11"/>
                      <a:pt x="1" y="12"/>
                    </a:cubicBezTo>
                    <a:cubicBezTo>
                      <a:pt x="2" y="12"/>
                      <a:pt x="2" y="13"/>
                      <a:pt x="3"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1" name="Freeform: Shape 239">
                <a:extLst>
                  <a:ext uri="{FF2B5EF4-FFF2-40B4-BE49-F238E27FC236}">
                    <a16:creationId xmlns:a16="http://schemas.microsoft.com/office/drawing/2014/main" id="{39C0049F-4505-A938-4BAC-F65693DAA4D6}"/>
                  </a:ext>
                </a:extLst>
              </p:cNvPr>
              <p:cNvSpPr>
                <a:spLocks noGrp="1" noRot="1" noMove="1" noResize="1" noEditPoints="1" noAdjustHandles="1" noChangeArrowheads="1" noChangeShapeType="1"/>
              </p:cNvSpPr>
              <p:nvPr/>
            </p:nvSpPr>
            <p:spPr bwMode="auto">
              <a:xfrm>
                <a:off x="4750592" y="3494174"/>
                <a:ext cx="132345" cy="132345"/>
              </a:xfrm>
              <a:custGeom>
                <a:avLst/>
                <a:gdLst>
                  <a:gd name="T0" fmla="*/ 15 w 30"/>
                  <a:gd name="T1" fmla="*/ 0 h 30"/>
                  <a:gd name="T2" fmla="*/ 15 w 30"/>
                  <a:gd name="T3" fmla="*/ 0 h 30"/>
                  <a:gd name="T4" fmla="*/ 15 w 30"/>
                  <a:gd name="T5" fmla="*/ 7 h 30"/>
                  <a:gd name="T6" fmla="*/ 15 w 30"/>
                  <a:gd name="T7" fmla="*/ 7 h 30"/>
                  <a:gd name="T8" fmla="*/ 23 w 30"/>
                  <a:gd name="T9" fmla="*/ 15 h 30"/>
                  <a:gd name="T10" fmla="*/ 15 w 30"/>
                  <a:gd name="T11" fmla="*/ 23 h 30"/>
                  <a:gd name="T12" fmla="*/ 15 w 30"/>
                  <a:gd name="T13" fmla="*/ 23 h 30"/>
                  <a:gd name="T14" fmla="*/ 15 w 30"/>
                  <a:gd name="T15" fmla="*/ 23 h 30"/>
                  <a:gd name="T16" fmla="*/ 15 w 30"/>
                  <a:gd name="T17" fmla="*/ 30 h 30"/>
                  <a:gd name="T18" fmla="*/ 15 w 30"/>
                  <a:gd name="T19" fmla="*/ 30 h 30"/>
                  <a:gd name="T20" fmla="*/ 30 w 30"/>
                  <a:gd name="T21" fmla="*/ 15 h 30"/>
                  <a:gd name="T22" fmla="*/ 15 w 30"/>
                  <a:gd name="T23" fmla="*/ 0 h 30"/>
                  <a:gd name="T24" fmla="*/ 15 w 30"/>
                  <a:gd name="T25" fmla="*/ 0 h 30"/>
                  <a:gd name="T26" fmla="*/ 0 w 30"/>
                  <a:gd name="T27" fmla="*/ 15 h 30"/>
                  <a:gd name="T28" fmla="*/ 15 w 30"/>
                  <a:gd name="T29" fmla="*/ 30 h 30"/>
                  <a:gd name="T30" fmla="*/ 15 w 30"/>
                  <a:gd name="T31" fmla="*/ 23 h 30"/>
                  <a:gd name="T32" fmla="*/ 7 w 30"/>
                  <a:gd name="T33" fmla="*/ 15 h 30"/>
                  <a:gd name="T34" fmla="*/ 15 w 30"/>
                  <a:gd name="T35" fmla="*/ 7 h 30"/>
                  <a:gd name="T36" fmla="*/ 15 w 30"/>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0">
                    <a:moveTo>
                      <a:pt x="15" y="0"/>
                    </a:moveTo>
                    <a:cubicBezTo>
                      <a:pt x="15" y="0"/>
                      <a:pt x="15" y="0"/>
                      <a:pt x="15" y="0"/>
                    </a:cubicBezTo>
                    <a:cubicBezTo>
                      <a:pt x="15" y="7"/>
                      <a:pt x="15" y="7"/>
                      <a:pt x="15" y="7"/>
                    </a:cubicBezTo>
                    <a:cubicBezTo>
                      <a:pt x="15" y="7"/>
                      <a:pt x="15" y="7"/>
                      <a:pt x="15" y="7"/>
                    </a:cubicBezTo>
                    <a:cubicBezTo>
                      <a:pt x="19" y="7"/>
                      <a:pt x="23" y="10"/>
                      <a:pt x="23" y="15"/>
                    </a:cubicBezTo>
                    <a:cubicBezTo>
                      <a:pt x="23" y="20"/>
                      <a:pt x="19" y="23"/>
                      <a:pt x="15" y="23"/>
                    </a:cubicBezTo>
                    <a:cubicBezTo>
                      <a:pt x="15" y="23"/>
                      <a:pt x="15" y="23"/>
                      <a:pt x="15" y="23"/>
                    </a:cubicBezTo>
                    <a:cubicBezTo>
                      <a:pt x="15" y="23"/>
                      <a:pt x="15" y="23"/>
                      <a:pt x="15" y="23"/>
                    </a:cubicBezTo>
                    <a:cubicBezTo>
                      <a:pt x="15" y="30"/>
                      <a:pt x="15" y="30"/>
                      <a:pt x="15" y="30"/>
                    </a:cubicBezTo>
                    <a:cubicBezTo>
                      <a:pt x="15" y="30"/>
                      <a:pt x="15" y="30"/>
                      <a:pt x="15" y="30"/>
                    </a:cubicBezTo>
                    <a:cubicBezTo>
                      <a:pt x="23" y="30"/>
                      <a:pt x="30" y="23"/>
                      <a:pt x="30" y="15"/>
                    </a:cubicBezTo>
                    <a:cubicBezTo>
                      <a:pt x="30" y="7"/>
                      <a:pt x="23" y="0"/>
                      <a:pt x="15" y="0"/>
                    </a:cubicBezTo>
                    <a:close/>
                    <a:moveTo>
                      <a:pt x="15" y="0"/>
                    </a:moveTo>
                    <a:cubicBezTo>
                      <a:pt x="6" y="0"/>
                      <a:pt x="0" y="7"/>
                      <a:pt x="0" y="15"/>
                    </a:cubicBezTo>
                    <a:cubicBezTo>
                      <a:pt x="0" y="23"/>
                      <a:pt x="6" y="30"/>
                      <a:pt x="15" y="30"/>
                    </a:cubicBezTo>
                    <a:cubicBezTo>
                      <a:pt x="15" y="23"/>
                      <a:pt x="15" y="23"/>
                      <a:pt x="15" y="23"/>
                    </a:cubicBezTo>
                    <a:cubicBezTo>
                      <a:pt x="10" y="23"/>
                      <a:pt x="7" y="20"/>
                      <a:pt x="7" y="15"/>
                    </a:cubicBezTo>
                    <a:cubicBezTo>
                      <a:pt x="7" y="10"/>
                      <a:pt x="10" y="7"/>
                      <a:pt x="15" y="7"/>
                    </a:cubicBezTo>
                    <a:lnTo>
                      <a:pt x="1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2" name="Freeform: Shape 240">
                <a:extLst>
                  <a:ext uri="{FF2B5EF4-FFF2-40B4-BE49-F238E27FC236}">
                    <a16:creationId xmlns:a16="http://schemas.microsoft.com/office/drawing/2014/main" id="{45937095-F1C6-BBD7-4CDA-1F46F5945DE1}"/>
                  </a:ext>
                </a:extLst>
              </p:cNvPr>
              <p:cNvSpPr>
                <a:spLocks noGrp="1" noRot="1" noMove="1" noResize="1" noEditPoints="1" noAdjustHandles="1" noChangeArrowheads="1" noChangeShapeType="1"/>
              </p:cNvSpPr>
              <p:nvPr/>
            </p:nvSpPr>
            <p:spPr bwMode="auto">
              <a:xfrm>
                <a:off x="4737113" y="3462313"/>
                <a:ext cx="159304" cy="57594"/>
              </a:xfrm>
              <a:custGeom>
                <a:avLst/>
                <a:gdLst>
                  <a:gd name="T0" fmla="*/ 18 w 36"/>
                  <a:gd name="T1" fmla="*/ 0 h 13"/>
                  <a:gd name="T2" fmla="*/ 1 w 36"/>
                  <a:gd name="T3" fmla="*/ 9 h 13"/>
                  <a:gd name="T4" fmla="*/ 1 w 36"/>
                  <a:gd name="T5" fmla="*/ 12 h 13"/>
                  <a:gd name="T6" fmla="*/ 3 w 36"/>
                  <a:gd name="T7" fmla="*/ 13 h 13"/>
                  <a:gd name="T8" fmla="*/ 4 w 36"/>
                  <a:gd name="T9" fmla="*/ 12 h 13"/>
                  <a:gd name="T10" fmla="*/ 18 w 36"/>
                  <a:gd name="T11" fmla="*/ 4 h 13"/>
                  <a:gd name="T12" fmla="*/ 31 w 36"/>
                  <a:gd name="T13" fmla="*/ 12 h 13"/>
                  <a:gd name="T14" fmla="*/ 35 w 36"/>
                  <a:gd name="T15" fmla="*/ 12 h 13"/>
                  <a:gd name="T16" fmla="*/ 35 w 36"/>
                  <a:gd name="T17" fmla="*/ 9 h 13"/>
                  <a:gd name="T18" fmla="*/ 18 w 3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18" y="0"/>
                    </a:moveTo>
                    <a:cubicBezTo>
                      <a:pt x="11" y="0"/>
                      <a:pt x="4" y="3"/>
                      <a:pt x="1" y="9"/>
                    </a:cubicBezTo>
                    <a:cubicBezTo>
                      <a:pt x="0" y="10"/>
                      <a:pt x="0" y="11"/>
                      <a:pt x="1" y="12"/>
                    </a:cubicBezTo>
                    <a:cubicBezTo>
                      <a:pt x="2" y="12"/>
                      <a:pt x="2" y="13"/>
                      <a:pt x="3" y="13"/>
                    </a:cubicBezTo>
                    <a:cubicBezTo>
                      <a:pt x="3" y="13"/>
                      <a:pt x="4" y="12"/>
                      <a:pt x="4" y="12"/>
                    </a:cubicBezTo>
                    <a:cubicBezTo>
                      <a:pt x="7" y="7"/>
                      <a:pt x="12" y="4"/>
                      <a:pt x="18" y="4"/>
                    </a:cubicBezTo>
                    <a:cubicBezTo>
                      <a:pt x="23" y="4"/>
                      <a:pt x="28" y="7"/>
                      <a:pt x="31" y="12"/>
                    </a:cubicBezTo>
                    <a:cubicBezTo>
                      <a:pt x="32" y="13"/>
                      <a:pt x="33" y="13"/>
                      <a:pt x="35" y="12"/>
                    </a:cubicBezTo>
                    <a:cubicBezTo>
                      <a:pt x="36" y="11"/>
                      <a:pt x="36" y="10"/>
                      <a:pt x="35" y="9"/>
                    </a:cubicBezTo>
                    <a:cubicBezTo>
                      <a:pt x="31" y="3"/>
                      <a:pt x="25" y="0"/>
                      <a:pt x="1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3" name="Freeform: Shape 241">
                <a:extLst>
                  <a:ext uri="{FF2B5EF4-FFF2-40B4-BE49-F238E27FC236}">
                    <a16:creationId xmlns:a16="http://schemas.microsoft.com/office/drawing/2014/main" id="{846B0B2A-CE99-67A1-B32B-69F00CE90FAA}"/>
                  </a:ext>
                </a:extLst>
              </p:cNvPr>
              <p:cNvSpPr>
                <a:spLocks noGrp="1" noRot="1" noMove="1" noResize="1" noEditPoints="1" noAdjustHandles="1" noChangeArrowheads="1" noChangeShapeType="1"/>
              </p:cNvSpPr>
              <p:nvPr/>
            </p:nvSpPr>
            <p:spPr bwMode="auto">
              <a:xfrm>
                <a:off x="4618248" y="3348350"/>
                <a:ext cx="234054" cy="273267"/>
              </a:xfrm>
              <a:custGeom>
                <a:avLst/>
                <a:gdLst>
                  <a:gd name="T0" fmla="*/ 36 w 53"/>
                  <a:gd name="T1" fmla="*/ 22 h 62"/>
                  <a:gd name="T2" fmla="*/ 37 w 53"/>
                  <a:gd name="T3" fmla="*/ 23 h 62"/>
                  <a:gd name="T4" fmla="*/ 51 w 53"/>
                  <a:gd name="T5" fmla="*/ 17 h 62"/>
                  <a:gd name="T6" fmla="*/ 53 w 53"/>
                  <a:gd name="T7" fmla="*/ 12 h 62"/>
                  <a:gd name="T8" fmla="*/ 48 w 53"/>
                  <a:gd name="T9" fmla="*/ 11 h 62"/>
                  <a:gd name="T10" fmla="*/ 39 w 53"/>
                  <a:gd name="T11" fmla="*/ 15 h 62"/>
                  <a:gd name="T12" fmla="*/ 38 w 53"/>
                  <a:gd name="T13" fmla="*/ 15 h 62"/>
                  <a:gd name="T14" fmla="*/ 23 w 53"/>
                  <a:gd name="T15" fmla="*/ 0 h 62"/>
                  <a:gd name="T16" fmla="*/ 21 w 53"/>
                  <a:gd name="T17" fmla="*/ 0 h 62"/>
                  <a:gd name="T18" fmla="*/ 0 w 53"/>
                  <a:gd name="T19" fmla="*/ 21 h 62"/>
                  <a:gd name="T20" fmla="*/ 0 w 53"/>
                  <a:gd name="T21" fmla="*/ 22 h 62"/>
                  <a:gd name="T22" fmla="*/ 15 w 53"/>
                  <a:gd name="T23" fmla="*/ 35 h 62"/>
                  <a:gd name="T24" fmla="*/ 15 w 53"/>
                  <a:gd name="T25" fmla="*/ 36 h 62"/>
                  <a:gd name="T26" fmla="*/ 8 w 53"/>
                  <a:gd name="T27" fmla="*/ 52 h 62"/>
                  <a:gd name="T28" fmla="*/ 8 w 53"/>
                  <a:gd name="T29" fmla="*/ 54 h 62"/>
                  <a:gd name="T30" fmla="*/ 13 w 53"/>
                  <a:gd name="T31" fmla="*/ 60 h 62"/>
                  <a:gd name="T32" fmla="*/ 16 w 53"/>
                  <a:gd name="T33" fmla="*/ 62 h 62"/>
                  <a:gd name="T34" fmla="*/ 19 w 53"/>
                  <a:gd name="T35" fmla="*/ 61 h 62"/>
                  <a:gd name="T36" fmla="*/ 20 w 53"/>
                  <a:gd name="T37" fmla="*/ 55 h 62"/>
                  <a:gd name="T38" fmla="*/ 18 w 53"/>
                  <a:gd name="T39" fmla="*/ 53 h 62"/>
                  <a:gd name="T40" fmla="*/ 18 w 53"/>
                  <a:gd name="T41" fmla="*/ 51 h 62"/>
                  <a:gd name="T42" fmla="*/ 25 w 53"/>
                  <a:gd name="T43" fmla="*/ 34 h 62"/>
                  <a:gd name="T44" fmla="*/ 25 w 53"/>
                  <a:gd name="T45" fmla="*/ 32 h 62"/>
                  <a:gd name="T46" fmla="*/ 17 w 53"/>
                  <a:gd name="T47" fmla="*/ 25 h 62"/>
                  <a:gd name="T48" fmla="*/ 17 w 53"/>
                  <a:gd name="T49" fmla="*/ 23 h 62"/>
                  <a:gd name="T50" fmla="*/ 26 w 53"/>
                  <a:gd name="T51" fmla="*/ 14 h 62"/>
                  <a:gd name="T52" fmla="*/ 27 w 53"/>
                  <a:gd name="T53" fmla="*/ 15 h 62"/>
                  <a:gd name="T54" fmla="*/ 36 w 53"/>
                  <a:gd name="T55"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62">
                    <a:moveTo>
                      <a:pt x="36" y="22"/>
                    </a:moveTo>
                    <a:cubicBezTo>
                      <a:pt x="36" y="23"/>
                      <a:pt x="37" y="23"/>
                      <a:pt x="37" y="23"/>
                    </a:cubicBezTo>
                    <a:cubicBezTo>
                      <a:pt x="51" y="17"/>
                      <a:pt x="51" y="17"/>
                      <a:pt x="51" y="17"/>
                    </a:cubicBezTo>
                    <a:cubicBezTo>
                      <a:pt x="53" y="16"/>
                      <a:pt x="53" y="14"/>
                      <a:pt x="53" y="12"/>
                    </a:cubicBezTo>
                    <a:cubicBezTo>
                      <a:pt x="52" y="11"/>
                      <a:pt x="50" y="10"/>
                      <a:pt x="48" y="11"/>
                    </a:cubicBezTo>
                    <a:cubicBezTo>
                      <a:pt x="39" y="15"/>
                      <a:pt x="39" y="15"/>
                      <a:pt x="39" y="15"/>
                    </a:cubicBezTo>
                    <a:cubicBezTo>
                      <a:pt x="39" y="15"/>
                      <a:pt x="38" y="15"/>
                      <a:pt x="38" y="15"/>
                    </a:cubicBezTo>
                    <a:cubicBezTo>
                      <a:pt x="23" y="0"/>
                      <a:pt x="23" y="0"/>
                      <a:pt x="23" y="0"/>
                    </a:cubicBezTo>
                    <a:cubicBezTo>
                      <a:pt x="22" y="0"/>
                      <a:pt x="22" y="0"/>
                      <a:pt x="21" y="0"/>
                    </a:cubicBezTo>
                    <a:cubicBezTo>
                      <a:pt x="0" y="21"/>
                      <a:pt x="0" y="21"/>
                      <a:pt x="0" y="21"/>
                    </a:cubicBezTo>
                    <a:cubicBezTo>
                      <a:pt x="0" y="21"/>
                      <a:pt x="0" y="22"/>
                      <a:pt x="0" y="22"/>
                    </a:cubicBezTo>
                    <a:cubicBezTo>
                      <a:pt x="3" y="25"/>
                      <a:pt x="12" y="32"/>
                      <a:pt x="15" y="35"/>
                    </a:cubicBezTo>
                    <a:cubicBezTo>
                      <a:pt x="15" y="35"/>
                      <a:pt x="15" y="36"/>
                      <a:pt x="15" y="36"/>
                    </a:cubicBezTo>
                    <a:cubicBezTo>
                      <a:pt x="8" y="52"/>
                      <a:pt x="8" y="52"/>
                      <a:pt x="8" y="52"/>
                    </a:cubicBezTo>
                    <a:cubicBezTo>
                      <a:pt x="8" y="52"/>
                      <a:pt x="8" y="53"/>
                      <a:pt x="8" y="54"/>
                    </a:cubicBezTo>
                    <a:cubicBezTo>
                      <a:pt x="13" y="60"/>
                      <a:pt x="13" y="60"/>
                      <a:pt x="13" y="60"/>
                    </a:cubicBezTo>
                    <a:cubicBezTo>
                      <a:pt x="14" y="61"/>
                      <a:pt x="15" y="62"/>
                      <a:pt x="16" y="62"/>
                    </a:cubicBezTo>
                    <a:cubicBezTo>
                      <a:pt x="17" y="62"/>
                      <a:pt x="18" y="62"/>
                      <a:pt x="19" y="61"/>
                    </a:cubicBezTo>
                    <a:cubicBezTo>
                      <a:pt x="21" y="60"/>
                      <a:pt x="21" y="57"/>
                      <a:pt x="20" y="55"/>
                    </a:cubicBezTo>
                    <a:cubicBezTo>
                      <a:pt x="18" y="53"/>
                      <a:pt x="18" y="53"/>
                      <a:pt x="18" y="53"/>
                    </a:cubicBezTo>
                    <a:cubicBezTo>
                      <a:pt x="18" y="52"/>
                      <a:pt x="18" y="51"/>
                      <a:pt x="18" y="51"/>
                    </a:cubicBezTo>
                    <a:cubicBezTo>
                      <a:pt x="25" y="34"/>
                      <a:pt x="25" y="34"/>
                      <a:pt x="25" y="34"/>
                    </a:cubicBezTo>
                    <a:cubicBezTo>
                      <a:pt x="25" y="33"/>
                      <a:pt x="25" y="33"/>
                      <a:pt x="25" y="32"/>
                    </a:cubicBezTo>
                    <a:cubicBezTo>
                      <a:pt x="23" y="31"/>
                      <a:pt x="19" y="27"/>
                      <a:pt x="17" y="25"/>
                    </a:cubicBezTo>
                    <a:cubicBezTo>
                      <a:pt x="17" y="24"/>
                      <a:pt x="17" y="24"/>
                      <a:pt x="17" y="23"/>
                    </a:cubicBezTo>
                    <a:cubicBezTo>
                      <a:pt x="26" y="14"/>
                      <a:pt x="26" y="14"/>
                      <a:pt x="26" y="14"/>
                    </a:cubicBezTo>
                    <a:cubicBezTo>
                      <a:pt x="26" y="14"/>
                      <a:pt x="27" y="14"/>
                      <a:pt x="27" y="15"/>
                    </a:cubicBezTo>
                    <a:lnTo>
                      <a:pt x="36"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4" name="Freeform: Shape 242">
                <a:extLst>
                  <a:ext uri="{FF2B5EF4-FFF2-40B4-BE49-F238E27FC236}">
                    <a16:creationId xmlns:a16="http://schemas.microsoft.com/office/drawing/2014/main" id="{2B6D5FB5-7BCD-431D-C64D-4AFBDEE2E7BB}"/>
                  </a:ext>
                </a:extLst>
              </p:cNvPr>
              <p:cNvSpPr>
                <a:spLocks noGrp="1" noRot="1" noMove="1" noResize="1" noEditPoints="1" noAdjustHandles="1" noChangeArrowheads="1" noChangeShapeType="1"/>
              </p:cNvSpPr>
              <p:nvPr/>
            </p:nvSpPr>
            <p:spPr bwMode="auto">
              <a:xfrm>
                <a:off x="3514151" y="1696494"/>
                <a:ext cx="26959" cy="30635"/>
              </a:xfrm>
              <a:custGeom>
                <a:avLst/>
                <a:gdLst>
                  <a:gd name="T0" fmla="*/ 0 w 6"/>
                  <a:gd name="T1" fmla="*/ 7 h 7"/>
                  <a:gd name="T2" fmla="*/ 6 w 6"/>
                  <a:gd name="T3" fmla="*/ 7 h 7"/>
                  <a:gd name="T4" fmla="*/ 6 w 6"/>
                  <a:gd name="T5" fmla="*/ 0 h 7"/>
                  <a:gd name="T6" fmla="*/ 0 w 6"/>
                  <a:gd name="T7" fmla="*/ 7 h 7"/>
                </a:gdLst>
                <a:ahLst/>
                <a:cxnLst>
                  <a:cxn ang="0">
                    <a:pos x="T0" y="T1"/>
                  </a:cxn>
                  <a:cxn ang="0">
                    <a:pos x="T2" y="T3"/>
                  </a:cxn>
                  <a:cxn ang="0">
                    <a:pos x="T4" y="T5"/>
                  </a:cxn>
                  <a:cxn ang="0">
                    <a:pos x="T6" y="T7"/>
                  </a:cxn>
                </a:cxnLst>
                <a:rect l="0" t="0" r="r" b="b"/>
                <a:pathLst>
                  <a:path w="6" h="7">
                    <a:moveTo>
                      <a:pt x="0" y="7"/>
                    </a:moveTo>
                    <a:cubicBezTo>
                      <a:pt x="6" y="7"/>
                      <a:pt x="6" y="7"/>
                      <a:pt x="6" y="7"/>
                    </a:cubicBezTo>
                    <a:cubicBezTo>
                      <a:pt x="6" y="0"/>
                      <a:pt x="6" y="0"/>
                      <a:pt x="6" y="0"/>
                    </a:cubicBezTo>
                    <a:cubicBezTo>
                      <a:pt x="4" y="3"/>
                      <a:pt x="2"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5" name="Freeform: Shape 243">
                <a:extLst>
                  <a:ext uri="{FF2B5EF4-FFF2-40B4-BE49-F238E27FC236}">
                    <a16:creationId xmlns:a16="http://schemas.microsoft.com/office/drawing/2014/main" id="{28AFF2BC-CBAD-275D-C9E3-B1198229CE6B}"/>
                  </a:ext>
                </a:extLst>
              </p:cNvPr>
              <p:cNvSpPr>
                <a:spLocks noGrp="1" noRot="1" noMove="1" noResize="1" noEditPoints="1" noAdjustHandles="1" noChangeArrowheads="1" noChangeShapeType="1"/>
              </p:cNvSpPr>
              <p:nvPr/>
            </p:nvSpPr>
            <p:spPr bwMode="auto">
              <a:xfrm>
                <a:off x="4097447" y="3582404"/>
                <a:ext cx="145824" cy="145824"/>
              </a:xfrm>
              <a:custGeom>
                <a:avLst/>
                <a:gdLst>
                  <a:gd name="T0" fmla="*/ 8 w 33"/>
                  <a:gd name="T1" fmla="*/ 30 h 33"/>
                  <a:gd name="T2" fmla="*/ 17 w 33"/>
                  <a:gd name="T3" fmla="*/ 33 h 33"/>
                  <a:gd name="T4" fmla="*/ 33 w 33"/>
                  <a:gd name="T5" fmla="*/ 17 h 33"/>
                  <a:gd name="T6" fmla="*/ 17 w 33"/>
                  <a:gd name="T7" fmla="*/ 0 h 33"/>
                  <a:gd name="T8" fmla="*/ 0 w 33"/>
                  <a:gd name="T9" fmla="*/ 14 h 33"/>
                  <a:gd name="T10" fmla="*/ 17 w 33"/>
                  <a:gd name="T11" fmla="*/ 14 h 33"/>
                  <a:gd name="T12" fmla="*/ 22 w 33"/>
                  <a:gd name="T13" fmla="*/ 14 h 33"/>
                  <a:gd name="T14" fmla="*/ 18 w 33"/>
                  <a:gd name="T15" fmla="*/ 18 h 33"/>
                  <a:gd name="T16" fmla="*/ 8 w 33"/>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30"/>
                    </a:moveTo>
                    <a:cubicBezTo>
                      <a:pt x="10" y="32"/>
                      <a:pt x="13" y="33"/>
                      <a:pt x="17" y="33"/>
                    </a:cubicBezTo>
                    <a:cubicBezTo>
                      <a:pt x="26" y="33"/>
                      <a:pt x="33" y="26"/>
                      <a:pt x="33" y="17"/>
                    </a:cubicBezTo>
                    <a:cubicBezTo>
                      <a:pt x="33" y="7"/>
                      <a:pt x="26" y="0"/>
                      <a:pt x="17" y="0"/>
                    </a:cubicBezTo>
                    <a:cubicBezTo>
                      <a:pt x="8" y="0"/>
                      <a:pt x="1" y="6"/>
                      <a:pt x="0" y="14"/>
                    </a:cubicBezTo>
                    <a:cubicBezTo>
                      <a:pt x="17" y="14"/>
                      <a:pt x="17" y="14"/>
                      <a:pt x="17" y="14"/>
                    </a:cubicBezTo>
                    <a:cubicBezTo>
                      <a:pt x="22" y="14"/>
                      <a:pt x="22" y="14"/>
                      <a:pt x="22" y="14"/>
                    </a:cubicBezTo>
                    <a:cubicBezTo>
                      <a:pt x="18" y="18"/>
                      <a:pt x="18" y="18"/>
                      <a:pt x="18" y="18"/>
                    </a:cubicBezTo>
                    <a:lnTo>
                      <a:pt x="8" y="3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6" name="Freeform: Shape 244">
                <a:extLst>
                  <a:ext uri="{FF2B5EF4-FFF2-40B4-BE49-F238E27FC236}">
                    <a16:creationId xmlns:a16="http://schemas.microsoft.com/office/drawing/2014/main" id="{8BB257F8-9CF5-0BFE-0E74-DD0BDC4DD1C8}"/>
                  </a:ext>
                </a:extLst>
              </p:cNvPr>
              <p:cNvSpPr>
                <a:spLocks noGrp="1" noRot="1" noMove="1" noResize="1" noEditPoints="1" noAdjustHandles="1" noChangeArrowheads="1" noChangeShapeType="1"/>
              </p:cNvSpPr>
              <p:nvPr/>
            </p:nvSpPr>
            <p:spPr bwMode="auto">
              <a:xfrm>
                <a:off x="3871972" y="3657154"/>
                <a:ext cx="300226" cy="211996"/>
              </a:xfrm>
              <a:custGeom>
                <a:avLst/>
                <a:gdLst>
                  <a:gd name="T0" fmla="*/ 30 w 68"/>
                  <a:gd name="T1" fmla="*/ 34 h 48"/>
                  <a:gd name="T2" fmla="*/ 30 w 68"/>
                  <a:gd name="T3" fmla="*/ 35 h 48"/>
                  <a:gd name="T4" fmla="*/ 30 w 68"/>
                  <a:gd name="T5" fmla="*/ 37 h 48"/>
                  <a:gd name="T6" fmla="*/ 30 w 68"/>
                  <a:gd name="T7" fmla="*/ 44 h 48"/>
                  <a:gd name="T8" fmla="*/ 37 w 68"/>
                  <a:gd name="T9" fmla="*/ 48 h 48"/>
                  <a:gd name="T10" fmla="*/ 37 w 68"/>
                  <a:gd name="T11" fmla="*/ 37 h 48"/>
                  <a:gd name="T12" fmla="*/ 37 w 68"/>
                  <a:gd name="T13" fmla="*/ 35 h 48"/>
                  <a:gd name="T14" fmla="*/ 37 w 68"/>
                  <a:gd name="T15" fmla="*/ 34 h 48"/>
                  <a:gd name="T16" fmla="*/ 57 w 68"/>
                  <a:gd name="T17" fmla="*/ 12 h 48"/>
                  <a:gd name="T18" fmla="*/ 68 w 68"/>
                  <a:gd name="T19" fmla="*/ 0 h 48"/>
                  <a:gd name="T20" fmla="*/ 51 w 68"/>
                  <a:gd name="T21" fmla="*/ 0 h 48"/>
                  <a:gd name="T22" fmla="*/ 0 w 68"/>
                  <a:gd name="T23" fmla="*/ 0 h 48"/>
                  <a:gd name="T24" fmla="*/ 30 w 68"/>
                  <a:gd name="T2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30" y="34"/>
                    </a:moveTo>
                    <a:cubicBezTo>
                      <a:pt x="30" y="35"/>
                      <a:pt x="30" y="35"/>
                      <a:pt x="30" y="35"/>
                    </a:cubicBezTo>
                    <a:cubicBezTo>
                      <a:pt x="30" y="37"/>
                      <a:pt x="30" y="37"/>
                      <a:pt x="30" y="37"/>
                    </a:cubicBezTo>
                    <a:cubicBezTo>
                      <a:pt x="30" y="44"/>
                      <a:pt x="30" y="44"/>
                      <a:pt x="30" y="44"/>
                    </a:cubicBezTo>
                    <a:cubicBezTo>
                      <a:pt x="33" y="45"/>
                      <a:pt x="35" y="47"/>
                      <a:pt x="37" y="48"/>
                    </a:cubicBezTo>
                    <a:cubicBezTo>
                      <a:pt x="37" y="37"/>
                      <a:pt x="37" y="37"/>
                      <a:pt x="37" y="37"/>
                    </a:cubicBezTo>
                    <a:cubicBezTo>
                      <a:pt x="37" y="35"/>
                      <a:pt x="37" y="35"/>
                      <a:pt x="37" y="35"/>
                    </a:cubicBezTo>
                    <a:cubicBezTo>
                      <a:pt x="37" y="34"/>
                      <a:pt x="37" y="34"/>
                      <a:pt x="37" y="34"/>
                    </a:cubicBezTo>
                    <a:cubicBezTo>
                      <a:pt x="57" y="12"/>
                      <a:pt x="57" y="12"/>
                      <a:pt x="57" y="12"/>
                    </a:cubicBezTo>
                    <a:cubicBezTo>
                      <a:pt x="68" y="0"/>
                      <a:pt x="68" y="0"/>
                      <a:pt x="68" y="0"/>
                    </a:cubicBezTo>
                    <a:cubicBezTo>
                      <a:pt x="51" y="0"/>
                      <a:pt x="51" y="0"/>
                      <a:pt x="51" y="0"/>
                    </a:cubicBezTo>
                    <a:cubicBezTo>
                      <a:pt x="0" y="0"/>
                      <a:pt x="0" y="0"/>
                      <a:pt x="0" y="0"/>
                    </a:cubicBezTo>
                    <a:lnTo>
                      <a:pt x="30" y="3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7" name="Freeform: Shape 245">
                <a:extLst>
                  <a:ext uri="{FF2B5EF4-FFF2-40B4-BE49-F238E27FC236}">
                    <a16:creationId xmlns:a16="http://schemas.microsoft.com/office/drawing/2014/main" id="{AF5B0A24-6265-19BE-E950-F27B8421EABC}"/>
                  </a:ext>
                </a:extLst>
              </p:cNvPr>
              <p:cNvSpPr>
                <a:spLocks noGrp="1" noRot="1" noMove="1" noResize="1" noEditPoints="1" noAdjustHandles="1" noChangeArrowheads="1" noChangeShapeType="1"/>
              </p:cNvSpPr>
              <p:nvPr/>
            </p:nvSpPr>
            <p:spPr bwMode="auto">
              <a:xfrm>
                <a:off x="3266618" y="1903588"/>
                <a:ext cx="238955" cy="269591"/>
              </a:xfrm>
              <a:custGeom>
                <a:avLst/>
                <a:gdLst>
                  <a:gd name="T0" fmla="*/ 0 w 54"/>
                  <a:gd name="T1" fmla="*/ 61 h 61"/>
                  <a:gd name="T2" fmla="*/ 11 w 54"/>
                  <a:gd name="T3" fmla="*/ 50 h 61"/>
                  <a:gd name="T4" fmla="*/ 11 w 54"/>
                  <a:gd name="T5" fmla="*/ 50 h 61"/>
                  <a:gd name="T6" fmla="*/ 11 w 54"/>
                  <a:gd name="T7" fmla="*/ 32 h 61"/>
                  <a:gd name="T8" fmla="*/ 0 w 54"/>
                  <a:gd name="T9" fmla="*/ 61 h 61"/>
                  <a:gd name="T10" fmla="*/ 0 w 54"/>
                  <a:gd name="T11" fmla="*/ 61 h 61"/>
                  <a:gd name="T12" fmla="*/ 20 w 54"/>
                  <a:gd name="T13" fmla="*/ 14 h 61"/>
                  <a:gd name="T14" fmla="*/ 47 w 54"/>
                  <a:gd name="T15" fmla="*/ 14 h 61"/>
                  <a:gd name="T16" fmla="*/ 47 w 54"/>
                  <a:gd name="T17" fmla="*/ 40 h 61"/>
                  <a:gd name="T18" fmla="*/ 43 w 54"/>
                  <a:gd name="T19" fmla="*/ 39 h 61"/>
                  <a:gd name="T20" fmla="*/ 32 w 54"/>
                  <a:gd name="T21" fmla="*/ 50 h 61"/>
                  <a:gd name="T22" fmla="*/ 43 w 54"/>
                  <a:gd name="T23" fmla="*/ 61 h 61"/>
                  <a:gd name="T24" fmla="*/ 54 w 54"/>
                  <a:gd name="T25" fmla="*/ 50 h 61"/>
                  <a:gd name="T26" fmla="*/ 54 w 54"/>
                  <a:gd name="T27" fmla="*/ 50 h 61"/>
                  <a:gd name="T28" fmla="*/ 54 w 54"/>
                  <a:gd name="T29" fmla="*/ 50 h 61"/>
                  <a:gd name="T30" fmla="*/ 54 w 54"/>
                  <a:gd name="T31" fmla="*/ 14 h 61"/>
                  <a:gd name="T32" fmla="*/ 54 w 54"/>
                  <a:gd name="T33" fmla="*/ 0 h 61"/>
                  <a:gd name="T34" fmla="*/ 47 w 54"/>
                  <a:gd name="T35" fmla="*/ 0 h 61"/>
                  <a:gd name="T36" fmla="*/ 28 w 54"/>
                  <a:gd name="T37" fmla="*/ 0 h 61"/>
                  <a:gd name="T38" fmla="*/ 20 w 54"/>
                  <a:gd name="T39"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1">
                    <a:moveTo>
                      <a:pt x="0" y="61"/>
                    </a:moveTo>
                    <a:cubicBezTo>
                      <a:pt x="6" y="61"/>
                      <a:pt x="11" y="56"/>
                      <a:pt x="11" y="50"/>
                    </a:cubicBezTo>
                    <a:cubicBezTo>
                      <a:pt x="11" y="50"/>
                      <a:pt x="11" y="50"/>
                      <a:pt x="11" y="50"/>
                    </a:cubicBezTo>
                    <a:cubicBezTo>
                      <a:pt x="11" y="32"/>
                      <a:pt x="11" y="32"/>
                      <a:pt x="11" y="32"/>
                    </a:cubicBezTo>
                    <a:cubicBezTo>
                      <a:pt x="7" y="42"/>
                      <a:pt x="3" y="51"/>
                      <a:pt x="0" y="61"/>
                    </a:cubicBezTo>
                    <a:cubicBezTo>
                      <a:pt x="0" y="61"/>
                      <a:pt x="0" y="61"/>
                      <a:pt x="0" y="61"/>
                    </a:cubicBezTo>
                    <a:close/>
                    <a:moveTo>
                      <a:pt x="20" y="14"/>
                    </a:moveTo>
                    <a:cubicBezTo>
                      <a:pt x="47" y="14"/>
                      <a:pt x="47" y="14"/>
                      <a:pt x="47" y="14"/>
                    </a:cubicBezTo>
                    <a:cubicBezTo>
                      <a:pt x="47" y="40"/>
                      <a:pt x="47" y="40"/>
                      <a:pt x="47" y="40"/>
                    </a:cubicBezTo>
                    <a:cubicBezTo>
                      <a:pt x="46" y="39"/>
                      <a:pt x="44" y="39"/>
                      <a:pt x="43" y="39"/>
                    </a:cubicBezTo>
                    <a:cubicBezTo>
                      <a:pt x="37" y="39"/>
                      <a:pt x="32" y="44"/>
                      <a:pt x="32" y="50"/>
                    </a:cubicBezTo>
                    <a:cubicBezTo>
                      <a:pt x="32" y="56"/>
                      <a:pt x="37" y="61"/>
                      <a:pt x="43" y="61"/>
                    </a:cubicBezTo>
                    <a:cubicBezTo>
                      <a:pt x="49" y="61"/>
                      <a:pt x="54" y="56"/>
                      <a:pt x="54" y="50"/>
                    </a:cubicBezTo>
                    <a:cubicBezTo>
                      <a:pt x="54" y="50"/>
                      <a:pt x="54" y="50"/>
                      <a:pt x="54" y="50"/>
                    </a:cubicBezTo>
                    <a:cubicBezTo>
                      <a:pt x="54" y="50"/>
                      <a:pt x="54" y="50"/>
                      <a:pt x="54" y="50"/>
                    </a:cubicBezTo>
                    <a:cubicBezTo>
                      <a:pt x="54" y="14"/>
                      <a:pt x="54" y="14"/>
                      <a:pt x="54" y="14"/>
                    </a:cubicBezTo>
                    <a:cubicBezTo>
                      <a:pt x="54" y="0"/>
                      <a:pt x="54" y="0"/>
                      <a:pt x="54" y="0"/>
                    </a:cubicBezTo>
                    <a:cubicBezTo>
                      <a:pt x="47" y="0"/>
                      <a:pt x="47" y="0"/>
                      <a:pt x="47" y="0"/>
                    </a:cubicBezTo>
                    <a:cubicBezTo>
                      <a:pt x="28" y="0"/>
                      <a:pt x="28" y="0"/>
                      <a:pt x="28" y="0"/>
                    </a:cubicBezTo>
                    <a:cubicBezTo>
                      <a:pt x="25" y="5"/>
                      <a:pt x="22" y="9"/>
                      <a:pt x="20" y="1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8" name="Freeform: Shape 246">
                <a:extLst>
                  <a:ext uri="{FF2B5EF4-FFF2-40B4-BE49-F238E27FC236}">
                    <a16:creationId xmlns:a16="http://schemas.microsoft.com/office/drawing/2014/main" id="{0A461AB9-3EBD-D8E8-A389-3A4BE3BC2E35}"/>
                  </a:ext>
                </a:extLst>
              </p:cNvPr>
              <p:cNvSpPr>
                <a:spLocks noGrp="1" noRot="1" noMove="1" noResize="1" noEditPoints="1" noAdjustHandles="1" noChangeArrowheads="1" noChangeShapeType="1"/>
              </p:cNvSpPr>
              <p:nvPr/>
            </p:nvSpPr>
            <p:spPr bwMode="auto">
              <a:xfrm>
                <a:off x="4838822" y="1276177"/>
                <a:ext cx="340665" cy="274492"/>
              </a:xfrm>
              <a:custGeom>
                <a:avLst/>
                <a:gdLst>
                  <a:gd name="T0" fmla="*/ 11 w 77"/>
                  <a:gd name="T1" fmla="*/ 48 h 62"/>
                  <a:gd name="T2" fmla="*/ 32 w 77"/>
                  <a:gd name="T3" fmla="*/ 37 h 62"/>
                  <a:gd name="T4" fmla="*/ 36 w 77"/>
                  <a:gd name="T5" fmla="*/ 37 h 62"/>
                  <a:gd name="T6" fmla="*/ 36 w 77"/>
                  <a:gd name="T7" fmla="*/ 41 h 62"/>
                  <a:gd name="T8" fmla="*/ 36 w 77"/>
                  <a:gd name="T9" fmla="*/ 50 h 62"/>
                  <a:gd name="T10" fmla="*/ 35 w 77"/>
                  <a:gd name="T11" fmla="*/ 62 h 62"/>
                  <a:gd name="T12" fmla="*/ 42 w 77"/>
                  <a:gd name="T13" fmla="*/ 62 h 62"/>
                  <a:gd name="T14" fmla="*/ 41 w 77"/>
                  <a:gd name="T15" fmla="*/ 50 h 62"/>
                  <a:gd name="T16" fmla="*/ 41 w 77"/>
                  <a:gd name="T17" fmla="*/ 41 h 62"/>
                  <a:gd name="T18" fmla="*/ 41 w 77"/>
                  <a:gd name="T19" fmla="*/ 37 h 62"/>
                  <a:gd name="T20" fmla="*/ 45 w 77"/>
                  <a:gd name="T21" fmla="*/ 37 h 62"/>
                  <a:gd name="T22" fmla="*/ 66 w 77"/>
                  <a:gd name="T23" fmla="*/ 48 h 62"/>
                  <a:gd name="T24" fmla="*/ 74 w 77"/>
                  <a:gd name="T25" fmla="*/ 40 h 62"/>
                  <a:gd name="T26" fmla="*/ 74 w 77"/>
                  <a:gd name="T27" fmla="*/ 20 h 62"/>
                  <a:gd name="T28" fmla="*/ 60 w 77"/>
                  <a:gd name="T29" fmla="*/ 14 h 62"/>
                  <a:gd name="T30" fmla="*/ 43 w 77"/>
                  <a:gd name="T31" fmla="*/ 30 h 62"/>
                  <a:gd name="T32" fmla="*/ 42 w 77"/>
                  <a:gd name="T33" fmla="*/ 28 h 62"/>
                  <a:gd name="T34" fmla="*/ 46 w 77"/>
                  <a:gd name="T35" fmla="*/ 19 h 62"/>
                  <a:gd name="T36" fmla="*/ 52 w 77"/>
                  <a:gd name="T37" fmla="*/ 11 h 62"/>
                  <a:gd name="T38" fmla="*/ 22 w 77"/>
                  <a:gd name="T39" fmla="*/ 0 h 62"/>
                  <a:gd name="T40" fmla="*/ 30 w 77"/>
                  <a:gd name="T41" fmla="*/ 19 h 62"/>
                  <a:gd name="T42" fmla="*/ 35 w 77"/>
                  <a:gd name="T43" fmla="*/ 28 h 62"/>
                  <a:gd name="T44" fmla="*/ 34 w 77"/>
                  <a:gd name="T45" fmla="*/ 30 h 62"/>
                  <a:gd name="T46" fmla="*/ 8 w 77"/>
                  <a:gd name="T47" fmla="*/ 13 h 62"/>
                  <a:gd name="T48" fmla="*/ 2 w 77"/>
                  <a:gd name="T49" fmla="*/ 40 h 62"/>
                  <a:gd name="T50" fmla="*/ 11 w 77"/>
                  <a:gd name="T51"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2">
                    <a:moveTo>
                      <a:pt x="11" y="48"/>
                    </a:moveTo>
                    <a:cubicBezTo>
                      <a:pt x="19" y="49"/>
                      <a:pt x="25" y="41"/>
                      <a:pt x="32" y="37"/>
                    </a:cubicBezTo>
                    <a:cubicBezTo>
                      <a:pt x="33" y="37"/>
                      <a:pt x="35" y="35"/>
                      <a:pt x="36" y="37"/>
                    </a:cubicBezTo>
                    <a:cubicBezTo>
                      <a:pt x="36" y="38"/>
                      <a:pt x="36" y="40"/>
                      <a:pt x="36" y="41"/>
                    </a:cubicBezTo>
                    <a:cubicBezTo>
                      <a:pt x="36" y="44"/>
                      <a:pt x="36" y="47"/>
                      <a:pt x="36" y="50"/>
                    </a:cubicBezTo>
                    <a:cubicBezTo>
                      <a:pt x="36" y="53"/>
                      <a:pt x="35" y="59"/>
                      <a:pt x="35" y="62"/>
                    </a:cubicBezTo>
                    <a:cubicBezTo>
                      <a:pt x="42" y="62"/>
                      <a:pt x="42" y="62"/>
                      <a:pt x="42" y="62"/>
                    </a:cubicBezTo>
                    <a:cubicBezTo>
                      <a:pt x="41" y="59"/>
                      <a:pt x="41" y="53"/>
                      <a:pt x="41" y="50"/>
                    </a:cubicBezTo>
                    <a:cubicBezTo>
                      <a:pt x="41" y="47"/>
                      <a:pt x="41" y="44"/>
                      <a:pt x="41" y="41"/>
                    </a:cubicBezTo>
                    <a:cubicBezTo>
                      <a:pt x="41" y="40"/>
                      <a:pt x="40" y="38"/>
                      <a:pt x="41" y="37"/>
                    </a:cubicBezTo>
                    <a:cubicBezTo>
                      <a:pt x="42" y="35"/>
                      <a:pt x="44" y="37"/>
                      <a:pt x="45" y="37"/>
                    </a:cubicBezTo>
                    <a:cubicBezTo>
                      <a:pt x="51" y="41"/>
                      <a:pt x="58" y="49"/>
                      <a:pt x="66" y="48"/>
                    </a:cubicBezTo>
                    <a:cubicBezTo>
                      <a:pt x="70" y="48"/>
                      <a:pt x="73" y="44"/>
                      <a:pt x="74" y="40"/>
                    </a:cubicBezTo>
                    <a:cubicBezTo>
                      <a:pt x="76" y="35"/>
                      <a:pt x="77" y="26"/>
                      <a:pt x="74" y="20"/>
                    </a:cubicBezTo>
                    <a:cubicBezTo>
                      <a:pt x="70" y="18"/>
                      <a:pt x="65" y="16"/>
                      <a:pt x="60" y="14"/>
                    </a:cubicBezTo>
                    <a:cubicBezTo>
                      <a:pt x="54" y="18"/>
                      <a:pt x="50" y="29"/>
                      <a:pt x="43" y="30"/>
                    </a:cubicBezTo>
                    <a:cubicBezTo>
                      <a:pt x="41" y="30"/>
                      <a:pt x="41" y="29"/>
                      <a:pt x="42" y="28"/>
                    </a:cubicBezTo>
                    <a:cubicBezTo>
                      <a:pt x="43" y="24"/>
                      <a:pt x="44" y="21"/>
                      <a:pt x="46" y="19"/>
                    </a:cubicBezTo>
                    <a:cubicBezTo>
                      <a:pt x="48" y="16"/>
                      <a:pt x="50" y="14"/>
                      <a:pt x="52" y="11"/>
                    </a:cubicBezTo>
                    <a:cubicBezTo>
                      <a:pt x="42" y="7"/>
                      <a:pt x="32" y="3"/>
                      <a:pt x="22" y="0"/>
                    </a:cubicBezTo>
                    <a:cubicBezTo>
                      <a:pt x="21" y="7"/>
                      <a:pt x="27" y="14"/>
                      <a:pt x="30" y="19"/>
                    </a:cubicBezTo>
                    <a:cubicBezTo>
                      <a:pt x="32" y="21"/>
                      <a:pt x="34" y="24"/>
                      <a:pt x="35" y="28"/>
                    </a:cubicBezTo>
                    <a:cubicBezTo>
                      <a:pt x="36" y="29"/>
                      <a:pt x="36" y="30"/>
                      <a:pt x="34" y="30"/>
                    </a:cubicBezTo>
                    <a:cubicBezTo>
                      <a:pt x="24" y="29"/>
                      <a:pt x="20" y="6"/>
                      <a:pt x="8" y="13"/>
                    </a:cubicBezTo>
                    <a:cubicBezTo>
                      <a:pt x="0" y="18"/>
                      <a:pt x="0" y="32"/>
                      <a:pt x="2" y="40"/>
                    </a:cubicBezTo>
                    <a:cubicBezTo>
                      <a:pt x="4" y="44"/>
                      <a:pt x="6" y="48"/>
                      <a:pt x="11" y="4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9" name="Freeform: Shape 247">
                <a:extLst>
                  <a:ext uri="{FF2B5EF4-FFF2-40B4-BE49-F238E27FC236}">
                    <a16:creationId xmlns:a16="http://schemas.microsoft.com/office/drawing/2014/main" id="{399E70F5-EC90-E142-B624-77DF2E616B05}"/>
                  </a:ext>
                </a:extLst>
              </p:cNvPr>
              <p:cNvSpPr>
                <a:spLocks noGrp="1" noRot="1" noMove="1" noResize="1" noEditPoints="1" noAdjustHandles="1" noChangeArrowheads="1" noChangeShapeType="1"/>
              </p:cNvSpPr>
              <p:nvPr/>
            </p:nvSpPr>
            <p:spPr bwMode="auto">
              <a:xfrm>
                <a:off x="5832632" y="2464827"/>
                <a:ext cx="101709" cy="101709"/>
              </a:xfrm>
              <a:custGeom>
                <a:avLst/>
                <a:gdLst>
                  <a:gd name="T0" fmla="*/ 11 w 23"/>
                  <a:gd name="T1" fmla="*/ 23 h 23"/>
                  <a:gd name="T2" fmla="*/ 11 w 23"/>
                  <a:gd name="T3" fmla="*/ 23 h 23"/>
                  <a:gd name="T4" fmla="*/ 23 w 23"/>
                  <a:gd name="T5" fmla="*/ 11 h 23"/>
                  <a:gd name="T6" fmla="*/ 11 w 23"/>
                  <a:gd name="T7" fmla="*/ 0 h 23"/>
                  <a:gd name="T8" fmla="*/ 0 w 23"/>
                  <a:gd name="T9" fmla="*/ 11 h 23"/>
                  <a:gd name="T10" fmla="*/ 6 w 23"/>
                  <a:gd name="T11" fmla="*/ 15 h 23"/>
                  <a:gd name="T12" fmla="*/ 11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11" y="23"/>
                    </a:moveTo>
                    <a:cubicBezTo>
                      <a:pt x="11" y="23"/>
                      <a:pt x="11" y="23"/>
                      <a:pt x="11" y="23"/>
                    </a:cubicBezTo>
                    <a:cubicBezTo>
                      <a:pt x="18" y="23"/>
                      <a:pt x="23" y="17"/>
                      <a:pt x="23" y="11"/>
                    </a:cubicBezTo>
                    <a:cubicBezTo>
                      <a:pt x="23" y="5"/>
                      <a:pt x="18" y="0"/>
                      <a:pt x="11" y="0"/>
                    </a:cubicBezTo>
                    <a:cubicBezTo>
                      <a:pt x="5" y="0"/>
                      <a:pt x="0" y="5"/>
                      <a:pt x="0" y="11"/>
                    </a:cubicBezTo>
                    <a:cubicBezTo>
                      <a:pt x="2" y="12"/>
                      <a:pt x="4" y="13"/>
                      <a:pt x="6" y="15"/>
                    </a:cubicBezTo>
                    <a:cubicBezTo>
                      <a:pt x="8" y="17"/>
                      <a:pt x="10" y="20"/>
                      <a:pt x="11"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0" name="Freeform: Shape 248">
                <a:extLst>
                  <a:ext uri="{FF2B5EF4-FFF2-40B4-BE49-F238E27FC236}">
                    <a16:creationId xmlns:a16="http://schemas.microsoft.com/office/drawing/2014/main" id="{3A89C50E-3BEE-0D4B-D65E-85743132A540}"/>
                  </a:ext>
                </a:extLst>
              </p:cNvPr>
              <p:cNvSpPr>
                <a:spLocks noGrp="1" noRot="1" noMove="1" noResize="1" noEditPoints="1" noAdjustHandles="1" noChangeArrowheads="1" noChangeShapeType="1"/>
              </p:cNvSpPr>
              <p:nvPr/>
            </p:nvSpPr>
            <p:spPr bwMode="auto">
              <a:xfrm>
                <a:off x="5868169" y="2434192"/>
                <a:ext cx="26959" cy="22057"/>
              </a:xfrm>
              <a:custGeom>
                <a:avLst/>
                <a:gdLst>
                  <a:gd name="T0" fmla="*/ 22 w 22"/>
                  <a:gd name="T1" fmla="*/ 18 h 18"/>
                  <a:gd name="T2" fmla="*/ 11 w 22"/>
                  <a:gd name="T3" fmla="*/ 0 h 18"/>
                  <a:gd name="T4" fmla="*/ 0 w 22"/>
                  <a:gd name="T5" fmla="*/ 18 h 18"/>
                  <a:gd name="T6" fmla="*/ 22 w 22"/>
                  <a:gd name="T7" fmla="*/ 18 h 18"/>
                </a:gdLst>
                <a:ahLst/>
                <a:cxnLst>
                  <a:cxn ang="0">
                    <a:pos x="T0" y="T1"/>
                  </a:cxn>
                  <a:cxn ang="0">
                    <a:pos x="T2" y="T3"/>
                  </a:cxn>
                  <a:cxn ang="0">
                    <a:pos x="T4" y="T5"/>
                  </a:cxn>
                  <a:cxn ang="0">
                    <a:pos x="T6" y="T7"/>
                  </a:cxn>
                </a:cxnLst>
                <a:rect l="0" t="0" r="r" b="b"/>
                <a:pathLst>
                  <a:path w="22" h="18">
                    <a:moveTo>
                      <a:pt x="22" y="18"/>
                    </a:moveTo>
                    <a:lnTo>
                      <a:pt x="11" y="0"/>
                    </a:lnTo>
                    <a:lnTo>
                      <a:pt x="0" y="18"/>
                    </a:lnTo>
                    <a:lnTo>
                      <a:pt x="22"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1" name="Freeform: Shape 249">
                <a:extLst>
                  <a:ext uri="{FF2B5EF4-FFF2-40B4-BE49-F238E27FC236}">
                    <a16:creationId xmlns:a16="http://schemas.microsoft.com/office/drawing/2014/main" id="{4A374025-BA72-B919-786F-6E8383AA4400}"/>
                  </a:ext>
                </a:extLst>
              </p:cNvPr>
              <p:cNvSpPr>
                <a:spLocks noGrp="1" noRot="1" noMove="1" noResize="1" noEditPoints="1" noAdjustHandles="1" noChangeArrowheads="1" noChangeShapeType="1"/>
              </p:cNvSpPr>
              <p:nvPr/>
            </p:nvSpPr>
            <p:spPr bwMode="auto">
              <a:xfrm>
                <a:off x="5939243" y="2500364"/>
                <a:ext cx="3676" cy="25734"/>
              </a:xfrm>
              <a:custGeom>
                <a:avLst/>
                <a:gdLst>
                  <a:gd name="T0" fmla="*/ 0 w 1"/>
                  <a:gd name="T1" fmla="*/ 6 h 6"/>
                  <a:gd name="T2" fmla="*/ 1 w 1"/>
                  <a:gd name="T3" fmla="*/ 6 h 6"/>
                  <a:gd name="T4" fmla="*/ 0 w 1"/>
                  <a:gd name="T5" fmla="*/ 0 h 6"/>
                  <a:gd name="T6" fmla="*/ 0 w 1"/>
                  <a:gd name="T7" fmla="*/ 0 h 6"/>
                  <a:gd name="T8" fmla="*/ 0 w 1"/>
                  <a:gd name="T9" fmla="*/ 6 h 6"/>
                </a:gdLst>
                <a:ahLst/>
                <a:cxnLst>
                  <a:cxn ang="0">
                    <a:pos x="T0" y="T1"/>
                  </a:cxn>
                  <a:cxn ang="0">
                    <a:pos x="T2" y="T3"/>
                  </a:cxn>
                  <a:cxn ang="0">
                    <a:pos x="T4" y="T5"/>
                  </a:cxn>
                  <a:cxn ang="0">
                    <a:pos x="T6" y="T7"/>
                  </a:cxn>
                  <a:cxn ang="0">
                    <a:pos x="T8" y="T9"/>
                  </a:cxn>
                </a:cxnLst>
                <a:rect l="0" t="0" r="r" b="b"/>
                <a:pathLst>
                  <a:path w="1" h="6">
                    <a:moveTo>
                      <a:pt x="0" y="6"/>
                    </a:moveTo>
                    <a:cubicBezTo>
                      <a:pt x="1" y="6"/>
                      <a:pt x="1" y="6"/>
                      <a:pt x="1" y="6"/>
                    </a:cubicBezTo>
                    <a:cubicBezTo>
                      <a:pt x="1" y="4"/>
                      <a:pt x="1" y="2"/>
                      <a:pt x="0" y="0"/>
                    </a:cubicBezTo>
                    <a:cubicBezTo>
                      <a:pt x="0" y="0"/>
                      <a:pt x="0" y="0"/>
                      <a:pt x="0" y="0"/>
                    </a:cubicBezTo>
                    <a:lnTo>
                      <a:pt x="0" y="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2" name="Freeform: Shape 250">
                <a:extLst>
                  <a:ext uri="{FF2B5EF4-FFF2-40B4-BE49-F238E27FC236}">
                    <a16:creationId xmlns:a16="http://schemas.microsoft.com/office/drawing/2014/main" id="{3124D470-B84F-E549-86F2-FF7B4E91F764}"/>
                  </a:ext>
                </a:extLst>
              </p:cNvPr>
              <p:cNvSpPr>
                <a:spLocks noGrp="1" noRot="1" noMove="1" noResize="1" noEditPoints="1" noAdjustHandles="1" noChangeArrowheads="1" noChangeShapeType="1"/>
              </p:cNvSpPr>
              <p:nvPr/>
            </p:nvSpPr>
            <p:spPr bwMode="auto">
              <a:xfrm>
                <a:off x="5810574" y="2500364"/>
                <a:ext cx="13480" cy="8578"/>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2"/>
                      <a:pt x="0" y="2"/>
                      <a:pt x="0" y="2"/>
                    </a:cubicBezTo>
                    <a:cubicBezTo>
                      <a:pt x="1" y="2"/>
                      <a:pt x="2" y="2"/>
                      <a:pt x="3" y="2"/>
                    </a:cubicBezTo>
                    <a:lnTo>
                      <a:pt x="3"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3" name="Freeform: Shape 251">
                <a:extLst>
                  <a:ext uri="{FF2B5EF4-FFF2-40B4-BE49-F238E27FC236}">
                    <a16:creationId xmlns:a16="http://schemas.microsoft.com/office/drawing/2014/main" id="{7BE3B7F7-F83A-66FD-BFAE-3F2646CA5F86}"/>
                  </a:ext>
                </a:extLst>
              </p:cNvPr>
              <p:cNvSpPr>
                <a:spLocks noGrp="1" noRot="1" noMove="1" noResize="1" noEditPoints="1" noAdjustHandles="1" noChangeArrowheads="1" noChangeShapeType="1"/>
              </p:cNvSpPr>
              <p:nvPr/>
            </p:nvSpPr>
            <p:spPr bwMode="auto">
              <a:xfrm>
                <a:off x="5912283" y="2456249"/>
                <a:ext cx="26959" cy="25734"/>
              </a:xfrm>
              <a:custGeom>
                <a:avLst/>
                <a:gdLst>
                  <a:gd name="T0" fmla="*/ 0 w 6"/>
                  <a:gd name="T1" fmla="*/ 2 h 6"/>
                  <a:gd name="T2" fmla="*/ 5 w 6"/>
                  <a:gd name="T3" fmla="*/ 6 h 6"/>
                  <a:gd name="T4" fmla="*/ 6 w 6"/>
                  <a:gd name="T5" fmla="*/ 2 h 6"/>
                  <a:gd name="T6" fmla="*/ 6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cubicBezTo>
                      <a:pt x="5" y="6"/>
                      <a:pt x="5" y="6"/>
                      <a:pt x="5" y="6"/>
                    </a:cubicBezTo>
                    <a:cubicBezTo>
                      <a:pt x="6" y="2"/>
                      <a:pt x="6" y="2"/>
                      <a:pt x="6" y="2"/>
                    </a:cubicBezTo>
                    <a:cubicBezTo>
                      <a:pt x="6" y="1"/>
                      <a:pt x="6" y="1"/>
                      <a:pt x="6" y="0"/>
                    </a:cubicBezTo>
                    <a:lnTo>
                      <a:pt x="0" y="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4" name="Freeform: Shape 252">
                <a:extLst>
                  <a:ext uri="{FF2B5EF4-FFF2-40B4-BE49-F238E27FC236}">
                    <a16:creationId xmlns:a16="http://schemas.microsoft.com/office/drawing/2014/main" id="{71E0266F-6603-C29D-DE8B-4BE054042027}"/>
                  </a:ext>
                </a:extLst>
              </p:cNvPr>
              <p:cNvSpPr>
                <a:spLocks noGrp="1" noRot="1" noMove="1" noResize="1" noEditPoints="1" noAdjustHandles="1" noChangeArrowheads="1" noChangeShapeType="1"/>
              </p:cNvSpPr>
              <p:nvPr/>
            </p:nvSpPr>
            <p:spPr bwMode="auto">
              <a:xfrm>
                <a:off x="5912283" y="2544479"/>
                <a:ext cx="26959" cy="25734"/>
              </a:xfrm>
              <a:custGeom>
                <a:avLst/>
                <a:gdLst>
                  <a:gd name="T0" fmla="*/ 18 w 22"/>
                  <a:gd name="T1" fmla="*/ 0 h 21"/>
                  <a:gd name="T2" fmla="*/ 0 w 22"/>
                  <a:gd name="T3" fmla="*/ 18 h 21"/>
                  <a:gd name="T4" fmla="*/ 22 w 22"/>
                  <a:gd name="T5" fmla="*/ 21 h 21"/>
                  <a:gd name="T6" fmla="*/ 18 w 22"/>
                  <a:gd name="T7" fmla="*/ 0 h 21"/>
                </a:gdLst>
                <a:ahLst/>
                <a:cxnLst>
                  <a:cxn ang="0">
                    <a:pos x="T0" y="T1"/>
                  </a:cxn>
                  <a:cxn ang="0">
                    <a:pos x="T2" y="T3"/>
                  </a:cxn>
                  <a:cxn ang="0">
                    <a:pos x="T4" y="T5"/>
                  </a:cxn>
                  <a:cxn ang="0">
                    <a:pos x="T6" y="T7"/>
                  </a:cxn>
                </a:cxnLst>
                <a:rect l="0" t="0" r="r" b="b"/>
                <a:pathLst>
                  <a:path w="22" h="21">
                    <a:moveTo>
                      <a:pt x="18" y="0"/>
                    </a:moveTo>
                    <a:lnTo>
                      <a:pt x="0" y="18"/>
                    </a:lnTo>
                    <a:lnTo>
                      <a:pt x="22" y="21"/>
                    </a:ln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5" name="Freeform: Shape 253">
                <a:extLst>
                  <a:ext uri="{FF2B5EF4-FFF2-40B4-BE49-F238E27FC236}">
                    <a16:creationId xmlns:a16="http://schemas.microsoft.com/office/drawing/2014/main" id="{739748B6-BFCE-DAD5-72A0-F1CE1EC1250C}"/>
                  </a:ext>
                </a:extLst>
              </p:cNvPr>
              <p:cNvSpPr>
                <a:spLocks noGrp="1" noRot="1" noMove="1" noResize="1" noEditPoints="1" noAdjustHandles="1" noChangeArrowheads="1" noChangeShapeType="1"/>
              </p:cNvSpPr>
              <p:nvPr/>
            </p:nvSpPr>
            <p:spPr bwMode="auto">
              <a:xfrm>
                <a:off x="5824054" y="2456249"/>
                <a:ext cx="26959" cy="25734"/>
              </a:xfrm>
              <a:custGeom>
                <a:avLst/>
                <a:gdLst>
                  <a:gd name="T0" fmla="*/ 7 w 22"/>
                  <a:gd name="T1" fmla="*/ 21 h 21"/>
                  <a:gd name="T2" fmla="*/ 22 w 22"/>
                  <a:gd name="T3" fmla="*/ 7 h 21"/>
                  <a:gd name="T4" fmla="*/ 0 w 22"/>
                  <a:gd name="T5" fmla="*/ 0 h 21"/>
                  <a:gd name="T6" fmla="*/ 7 w 22"/>
                  <a:gd name="T7" fmla="*/ 21 h 21"/>
                </a:gdLst>
                <a:ahLst/>
                <a:cxnLst>
                  <a:cxn ang="0">
                    <a:pos x="T0" y="T1"/>
                  </a:cxn>
                  <a:cxn ang="0">
                    <a:pos x="T2" y="T3"/>
                  </a:cxn>
                  <a:cxn ang="0">
                    <a:pos x="T4" y="T5"/>
                  </a:cxn>
                  <a:cxn ang="0">
                    <a:pos x="T6" y="T7"/>
                  </a:cxn>
                </a:cxnLst>
                <a:rect l="0" t="0" r="r" b="b"/>
                <a:pathLst>
                  <a:path w="22" h="21">
                    <a:moveTo>
                      <a:pt x="7" y="21"/>
                    </a:moveTo>
                    <a:lnTo>
                      <a:pt x="22" y="7"/>
                    </a:lnTo>
                    <a:lnTo>
                      <a:pt x="0" y="0"/>
                    </a:lnTo>
                    <a:lnTo>
                      <a:pt x="7"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6" name="Freeform: Shape 254">
                <a:extLst>
                  <a:ext uri="{FF2B5EF4-FFF2-40B4-BE49-F238E27FC236}">
                    <a16:creationId xmlns:a16="http://schemas.microsoft.com/office/drawing/2014/main" id="{70D88F11-A42E-C0B3-37A5-8DBA12A8CE50}"/>
                  </a:ext>
                </a:extLst>
              </p:cNvPr>
              <p:cNvSpPr>
                <a:spLocks noGrp="1" noRot="1" noMove="1" noResize="1" noEditPoints="1" noAdjustHandles="1" noChangeArrowheads="1" noChangeShapeType="1"/>
              </p:cNvSpPr>
              <p:nvPr/>
            </p:nvSpPr>
            <p:spPr bwMode="auto">
              <a:xfrm>
                <a:off x="5717443" y="2513844"/>
                <a:ext cx="221800" cy="136021"/>
              </a:xfrm>
              <a:custGeom>
                <a:avLst/>
                <a:gdLst>
                  <a:gd name="T0" fmla="*/ 41 w 50"/>
                  <a:gd name="T1" fmla="*/ 13 h 31"/>
                  <a:gd name="T2" fmla="*/ 40 w 50"/>
                  <a:gd name="T3" fmla="*/ 14 h 31"/>
                  <a:gd name="T4" fmla="*/ 36 w 50"/>
                  <a:gd name="T5" fmla="*/ 16 h 31"/>
                  <a:gd name="T6" fmla="*/ 35 w 50"/>
                  <a:gd name="T7" fmla="*/ 13 h 31"/>
                  <a:gd name="T8" fmla="*/ 35 w 50"/>
                  <a:gd name="T9" fmla="*/ 11 h 31"/>
                  <a:gd name="T10" fmla="*/ 26 w 50"/>
                  <a:gd name="T11" fmla="*/ 1 h 31"/>
                  <a:gd name="T12" fmla="*/ 24 w 50"/>
                  <a:gd name="T13" fmla="*/ 1 h 31"/>
                  <a:gd name="T14" fmla="*/ 20 w 50"/>
                  <a:gd name="T15" fmla="*/ 0 h 31"/>
                  <a:gd name="T16" fmla="*/ 19 w 50"/>
                  <a:gd name="T17" fmla="*/ 0 h 31"/>
                  <a:gd name="T18" fmla="*/ 5 w 50"/>
                  <a:gd name="T19" fmla="*/ 16 h 31"/>
                  <a:gd name="T20" fmla="*/ 5 w 50"/>
                  <a:gd name="T21" fmla="*/ 20 h 31"/>
                  <a:gd name="T22" fmla="*/ 0 w 50"/>
                  <a:gd name="T23" fmla="*/ 26 h 31"/>
                  <a:gd name="T24" fmla="*/ 5 w 50"/>
                  <a:gd name="T25" fmla="*/ 31 h 31"/>
                  <a:gd name="T26" fmla="*/ 20 w 50"/>
                  <a:gd name="T27" fmla="*/ 31 h 31"/>
                  <a:gd name="T28" fmla="*/ 21 w 50"/>
                  <a:gd name="T29" fmla="*/ 31 h 31"/>
                  <a:gd name="T30" fmla="*/ 41 w 50"/>
                  <a:gd name="T31" fmla="*/ 31 h 31"/>
                  <a:gd name="T32" fmla="*/ 50 w 50"/>
                  <a:gd name="T33" fmla="*/ 22 h 31"/>
                  <a:gd name="T34" fmla="*/ 41 w 50"/>
                  <a:gd name="T3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1">
                    <a:moveTo>
                      <a:pt x="41" y="13"/>
                    </a:moveTo>
                    <a:cubicBezTo>
                      <a:pt x="41" y="13"/>
                      <a:pt x="41" y="14"/>
                      <a:pt x="40" y="14"/>
                    </a:cubicBezTo>
                    <a:cubicBezTo>
                      <a:pt x="38" y="14"/>
                      <a:pt x="37" y="15"/>
                      <a:pt x="36" y="16"/>
                    </a:cubicBezTo>
                    <a:cubicBezTo>
                      <a:pt x="36" y="15"/>
                      <a:pt x="36" y="14"/>
                      <a:pt x="35" y="13"/>
                    </a:cubicBezTo>
                    <a:cubicBezTo>
                      <a:pt x="35" y="13"/>
                      <a:pt x="35" y="12"/>
                      <a:pt x="35" y="11"/>
                    </a:cubicBezTo>
                    <a:cubicBezTo>
                      <a:pt x="34" y="7"/>
                      <a:pt x="30" y="3"/>
                      <a:pt x="26" y="1"/>
                    </a:cubicBezTo>
                    <a:cubicBezTo>
                      <a:pt x="25" y="1"/>
                      <a:pt x="25" y="1"/>
                      <a:pt x="24" y="1"/>
                    </a:cubicBezTo>
                    <a:cubicBezTo>
                      <a:pt x="23" y="1"/>
                      <a:pt x="21" y="0"/>
                      <a:pt x="20" y="0"/>
                    </a:cubicBezTo>
                    <a:cubicBezTo>
                      <a:pt x="20" y="0"/>
                      <a:pt x="20" y="0"/>
                      <a:pt x="19" y="0"/>
                    </a:cubicBezTo>
                    <a:cubicBezTo>
                      <a:pt x="11" y="1"/>
                      <a:pt x="5" y="8"/>
                      <a:pt x="5" y="16"/>
                    </a:cubicBezTo>
                    <a:cubicBezTo>
                      <a:pt x="5" y="17"/>
                      <a:pt x="5" y="19"/>
                      <a:pt x="5" y="20"/>
                    </a:cubicBezTo>
                    <a:cubicBezTo>
                      <a:pt x="2" y="21"/>
                      <a:pt x="0" y="23"/>
                      <a:pt x="0" y="26"/>
                    </a:cubicBezTo>
                    <a:cubicBezTo>
                      <a:pt x="0" y="29"/>
                      <a:pt x="2" y="31"/>
                      <a:pt x="5" y="31"/>
                    </a:cubicBezTo>
                    <a:cubicBezTo>
                      <a:pt x="20" y="31"/>
                      <a:pt x="20" y="31"/>
                      <a:pt x="20" y="31"/>
                    </a:cubicBezTo>
                    <a:cubicBezTo>
                      <a:pt x="21" y="31"/>
                      <a:pt x="21" y="31"/>
                      <a:pt x="21" y="31"/>
                    </a:cubicBezTo>
                    <a:cubicBezTo>
                      <a:pt x="41" y="31"/>
                      <a:pt x="41" y="31"/>
                      <a:pt x="41" y="31"/>
                    </a:cubicBezTo>
                    <a:cubicBezTo>
                      <a:pt x="46" y="31"/>
                      <a:pt x="50" y="27"/>
                      <a:pt x="50" y="22"/>
                    </a:cubicBezTo>
                    <a:cubicBezTo>
                      <a:pt x="50" y="18"/>
                      <a:pt x="46" y="13"/>
                      <a:pt x="41"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7" name="Freeform: Shape 255">
                <a:extLst>
                  <a:ext uri="{FF2B5EF4-FFF2-40B4-BE49-F238E27FC236}">
                    <a16:creationId xmlns:a16="http://schemas.microsoft.com/office/drawing/2014/main" id="{34046033-DA9F-E739-BB5C-358BB16E0B8E}"/>
                  </a:ext>
                </a:extLst>
              </p:cNvPr>
              <p:cNvSpPr>
                <a:spLocks noGrp="1" noRot="1" noMove="1" noResize="1" noEditPoints="1" noAdjustHandles="1" noChangeArrowheads="1" noChangeShapeType="1"/>
              </p:cNvSpPr>
              <p:nvPr/>
            </p:nvSpPr>
            <p:spPr bwMode="auto">
              <a:xfrm>
                <a:off x="3456557" y="3361830"/>
                <a:ext cx="150726" cy="215673"/>
              </a:xfrm>
              <a:custGeom>
                <a:avLst/>
                <a:gdLst>
                  <a:gd name="T0" fmla="*/ 34 w 34"/>
                  <a:gd name="T1" fmla="*/ 49 h 49"/>
                  <a:gd name="T2" fmla="*/ 34 w 34"/>
                  <a:gd name="T3" fmla="*/ 21 h 49"/>
                  <a:gd name="T4" fmla="*/ 33 w 34"/>
                  <a:gd name="T5" fmla="*/ 13 h 49"/>
                  <a:gd name="T6" fmla="*/ 28 w 34"/>
                  <a:gd name="T7" fmla="*/ 7 h 49"/>
                  <a:gd name="T8" fmla="*/ 28 w 34"/>
                  <a:gd name="T9" fmla="*/ 2 h 49"/>
                  <a:gd name="T10" fmla="*/ 28 w 34"/>
                  <a:gd name="T11" fmla="*/ 0 h 49"/>
                  <a:gd name="T12" fmla="*/ 26 w 34"/>
                  <a:gd name="T13" fmla="*/ 0 h 49"/>
                  <a:gd name="T14" fmla="*/ 5 w 34"/>
                  <a:gd name="T15" fmla="*/ 0 h 49"/>
                  <a:gd name="T16" fmla="*/ 3 w 34"/>
                  <a:gd name="T17" fmla="*/ 0 h 49"/>
                  <a:gd name="T18" fmla="*/ 3 w 34"/>
                  <a:gd name="T19" fmla="*/ 2 h 49"/>
                  <a:gd name="T20" fmla="*/ 3 w 34"/>
                  <a:gd name="T21" fmla="*/ 7 h 49"/>
                  <a:gd name="T22" fmla="*/ 0 w 34"/>
                  <a:gd name="T23" fmla="*/ 9 h 49"/>
                  <a:gd name="T24" fmla="*/ 5 w 34"/>
                  <a:gd name="T25" fmla="*/ 17 h 49"/>
                  <a:gd name="T26" fmla="*/ 5 w 34"/>
                  <a:gd name="T27" fmla="*/ 6 h 49"/>
                  <a:gd name="T28" fmla="*/ 5 w 34"/>
                  <a:gd name="T29" fmla="*/ 6 h 49"/>
                  <a:gd name="T30" fmla="*/ 5 w 34"/>
                  <a:gd name="T31" fmla="*/ 6 h 49"/>
                  <a:gd name="T32" fmla="*/ 5 w 34"/>
                  <a:gd name="T33" fmla="*/ 2 h 49"/>
                  <a:gd name="T34" fmla="*/ 26 w 34"/>
                  <a:gd name="T35" fmla="*/ 2 h 49"/>
                  <a:gd name="T36" fmla="*/ 26 w 34"/>
                  <a:gd name="T37" fmla="*/ 6 h 49"/>
                  <a:gd name="T38" fmla="*/ 26 w 34"/>
                  <a:gd name="T39" fmla="*/ 34 h 49"/>
                  <a:gd name="T40" fmla="*/ 16 w 34"/>
                  <a:gd name="T41" fmla="*/ 24 h 49"/>
                  <a:gd name="T42" fmla="*/ 13 w 34"/>
                  <a:gd name="T43" fmla="*/ 26 h 49"/>
                  <a:gd name="T44" fmla="*/ 34 w 34"/>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9">
                    <a:moveTo>
                      <a:pt x="34" y="49"/>
                    </a:moveTo>
                    <a:cubicBezTo>
                      <a:pt x="34" y="38"/>
                      <a:pt x="34" y="27"/>
                      <a:pt x="34" y="21"/>
                    </a:cubicBezTo>
                    <a:cubicBezTo>
                      <a:pt x="34" y="19"/>
                      <a:pt x="34" y="15"/>
                      <a:pt x="33" y="13"/>
                    </a:cubicBezTo>
                    <a:cubicBezTo>
                      <a:pt x="32" y="10"/>
                      <a:pt x="30" y="8"/>
                      <a:pt x="28" y="7"/>
                    </a:cubicBezTo>
                    <a:cubicBezTo>
                      <a:pt x="28" y="2"/>
                      <a:pt x="28" y="2"/>
                      <a:pt x="28" y="2"/>
                    </a:cubicBezTo>
                    <a:cubicBezTo>
                      <a:pt x="28" y="0"/>
                      <a:pt x="28" y="0"/>
                      <a:pt x="28" y="0"/>
                    </a:cubicBezTo>
                    <a:cubicBezTo>
                      <a:pt x="26" y="0"/>
                      <a:pt x="26" y="0"/>
                      <a:pt x="26" y="0"/>
                    </a:cubicBezTo>
                    <a:cubicBezTo>
                      <a:pt x="5" y="0"/>
                      <a:pt x="5" y="0"/>
                      <a:pt x="5" y="0"/>
                    </a:cubicBezTo>
                    <a:cubicBezTo>
                      <a:pt x="3" y="0"/>
                      <a:pt x="3" y="0"/>
                      <a:pt x="3" y="0"/>
                    </a:cubicBezTo>
                    <a:cubicBezTo>
                      <a:pt x="3" y="2"/>
                      <a:pt x="3" y="2"/>
                      <a:pt x="3" y="2"/>
                    </a:cubicBezTo>
                    <a:cubicBezTo>
                      <a:pt x="3" y="7"/>
                      <a:pt x="3" y="7"/>
                      <a:pt x="3" y="7"/>
                    </a:cubicBezTo>
                    <a:cubicBezTo>
                      <a:pt x="2" y="8"/>
                      <a:pt x="1" y="8"/>
                      <a:pt x="0" y="9"/>
                    </a:cubicBezTo>
                    <a:cubicBezTo>
                      <a:pt x="2" y="12"/>
                      <a:pt x="3" y="14"/>
                      <a:pt x="5" y="17"/>
                    </a:cubicBezTo>
                    <a:cubicBezTo>
                      <a:pt x="5" y="6"/>
                      <a:pt x="5" y="6"/>
                      <a:pt x="5" y="6"/>
                    </a:cubicBezTo>
                    <a:cubicBezTo>
                      <a:pt x="5" y="6"/>
                      <a:pt x="5" y="6"/>
                      <a:pt x="5" y="6"/>
                    </a:cubicBezTo>
                    <a:cubicBezTo>
                      <a:pt x="5" y="6"/>
                      <a:pt x="5" y="6"/>
                      <a:pt x="5" y="6"/>
                    </a:cubicBezTo>
                    <a:cubicBezTo>
                      <a:pt x="5" y="2"/>
                      <a:pt x="5" y="2"/>
                      <a:pt x="5" y="2"/>
                    </a:cubicBezTo>
                    <a:cubicBezTo>
                      <a:pt x="26" y="2"/>
                      <a:pt x="26" y="2"/>
                      <a:pt x="26" y="2"/>
                    </a:cubicBezTo>
                    <a:cubicBezTo>
                      <a:pt x="26" y="6"/>
                      <a:pt x="26" y="6"/>
                      <a:pt x="26" y="6"/>
                    </a:cubicBezTo>
                    <a:cubicBezTo>
                      <a:pt x="26" y="34"/>
                      <a:pt x="26" y="34"/>
                      <a:pt x="26" y="34"/>
                    </a:cubicBezTo>
                    <a:cubicBezTo>
                      <a:pt x="16" y="24"/>
                      <a:pt x="16" y="24"/>
                      <a:pt x="16" y="24"/>
                    </a:cubicBezTo>
                    <a:cubicBezTo>
                      <a:pt x="13" y="26"/>
                      <a:pt x="13" y="26"/>
                      <a:pt x="13" y="26"/>
                    </a:cubicBezTo>
                    <a:cubicBezTo>
                      <a:pt x="20" y="34"/>
                      <a:pt x="26" y="42"/>
                      <a:pt x="3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8" name="Freeform: Shape 256">
                <a:extLst>
                  <a:ext uri="{FF2B5EF4-FFF2-40B4-BE49-F238E27FC236}">
                    <a16:creationId xmlns:a16="http://schemas.microsoft.com/office/drawing/2014/main" id="{336F54A4-DFD0-8A8C-9A7A-1202BB97F372}"/>
                  </a:ext>
                </a:extLst>
              </p:cNvPr>
              <p:cNvSpPr>
                <a:spLocks noGrp="1" noRot="1" noMove="1" noResize="1" noEditPoints="1" noAdjustHandles="1" noChangeArrowheads="1" noChangeShapeType="1"/>
              </p:cNvSpPr>
              <p:nvPr/>
            </p:nvSpPr>
            <p:spPr bwMode="auto">
              <a:xfrm>
                <a:off x="3615860" y="3383887"/>
                <a:ext cx="162980" cy="339439"/>
              </a:xfrm>
              <a:custGeom>
                <a:avLst/>
                <a:gdLst>
                  <a:gd name="T0" fmla="*/ 22 w 37"/>
                  <a:gd name="T1" fmla="*/ 66 h 77"/>
                  <a:gd name="T2" fmla="*/ 36 w 37"/>
                  <a:gd name="T3" fmla="*/ 74 h 77"/>
                  <a:gd name="T4" fmla="*/ 37 w 37"/>
                  <a:gd name="T5" fmla="*/ 74 h 77"/>
                  <a:gd name="T6" fmla="*/ 37 w 37"/>
                  <a:gd name="T7" fmla="*/ 16 h 77"/>
                  <a:gd name="T8" fmla="*/ 36 w 37"/>
                  <a:gd name="T9" fmla="*/ 8 h 77"/>
                  <a:gd name="T10" fmla="*/ 18 w 37"/>
                  <a:gd name="T11" fmla="*/ 0 h 77"/>
                  <a:gd name="T12" fmla="*/ 1 w 37"/>
                  <a:gd name="T13" fmla="*/ 8 h 77"/>
                  <a:gd name="T14" fmla="*/ 0 w 37"/>
                  <a:gd name="T15" fmla="*/ 16 h 77"/>
                  <a:gd name="T16" fmla="*/ 0 w 37"/>
                  <a:gd name="T17" fmla="*/ 46 h 77"/>
                  <a:gd name="T18" fmla="*/ 22 w 37"/>
                  <a:gd name="T19"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7">
                    <a:moveTo>
                      <a:pt x="22" y="66"/>
                    </a:moveTo>
                    <a:cubicBezTo>
                      <a:pt x="29" y="66"/>
                      <a:pt x="34" y="69"/>
                      <a:pt x="36" y="74"/>
                    </a:cubicBezTo>
                    <a:cubicBezTo>
                      <a:pt x="37" y="77"/>
                      <a:pt x="37" y="77"/>
                      <a:pt x="37" y="74"/>
                    </a:cubicBezTo>
                    <a:cubicBezTo>
                      <a:pt x="37" y="62"/>
                      <a:pt x="37" y="28"/>
                      <a:pt x="37" y="16"/>
                    </a:cubicBezTo>
                    <a:cubicBezTo>
                      <a:pt x="37" y="14"/>
                      <a:pt x="37" y="10"/>
                      <a:pt x="36" y="8"/>
                    </a:cubicBezTo>
                    <a:cubicBezTo>
                      <a:pt x="34" y="1"/>
                      <a:pt x="27" y="0"/>
                      <a:pt x="18" y="0"/>
                    </a:cubicBezTo>
                    <a:cubicBezTo>
                      <a:pt x="10" y="0"/>
                      <a:pt x="3" y="1"/>
                      <a:pt x="1" y="8"/>
                    </a:cubicBezTo>
                    <a:cubicBezTo>
                      <a:pt x="0" y="10"/>
                      <a:pt x="0" y="14"/>
                      <a:pt x="0" y="16"/>
                    </a:cubicBezTo>
                    <a:cubicBezTo>
                      <a:pt x="0" y="46"/>
                      <a:pt x="0" y="46"/>
                      <a:pt x="0" y="46"/>
                    </a:cubicBezTo>
                    <a:cubicBezTo>
                      <a:pt x="7" y="53"/>
                      <a:pt x="15" y="60"/>
                      <a:pt x="2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9" name="Freeform: Shape 257">
                <a:extLst>
                  <a:ext uri="{FF2B5EF4-FFF2-40B4-BE49-F238E27FC236}">
                    <a16:creationId xmlns:a16="http://schemas.microsoft.com/office/drawing/2014/main" id="{203A4B60-6EC5-01BE-0FB9-3FEF6CC3153B}"/>
                  </a:ext>
                </a:extLst>
              </p:cNvPr>
              <p:cNvSpPr>
                <a:spLocks noGrp="1" noRot="1" noMove="1" noResize="1" noEditPoints="1" noAdjustHandles="1" noChangeArrowheads="1" noChangeShapeType="1"/>
              </p:cNvSpPr>
              <p:nvPr/>
            </p:nvSpPr>
            <p:spPr bwMode="auto">
              <a:xfrm>
                <a:off x="5550787" y="3472117"/>
                <a:ext cx="25734" cy="91906"/>
              </a:xfrm>
              <a:custGeom>
                <a:avLst/>
                <a:gdLst>
                  <a:gd name="T0" fmla="*/ 6 w 6"/>
                  <a:gd name="T1" fmla="*/ 1 h 21"/>
                  <a:gd name="T2" fmla="*/ 3 w 6"/>
                  <a:gd name="T3" fmla="*/ 0 h 21"/>
                  <a:gd name="T4" fmla="*/ 3 w 6"/>
                  <a:gd name="T5" fmla="*/ 0 h 21"/>
                  <a:gd name="T6" fmla="*/ 0 w 6"/>
                  <a:gd name="T7" fmla="*/ 1 h 21"/>
                  <a:gd name="T8" fmla="*/ 0 w 6"/>
                  <a:gd name="T9" fmla="*/ 21 h 21"/>
                  <a:gd name="T10" fmla="*/ 6 w 6"/>
                  <a:gd name="T11" fmla="*/ 15 h 21"/>
                  <a:gd name="T12" fmla="*/ 6 w 6"/>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6" y="1"/>
                    </a:moveTo>
                    <a:cubicBezTo>
                      <a:pt x="5" y="1"/>
                      <a:pt x="4" y="0"/>
                      <a:pt x="3" y="0"/>
                    </a:cubicBezTo>
                    <a:cubicBezTo>
                      <a:pt x="3" y="0"/>
                      <a:pt x="3" y="0"/>
                      <a:pt x="3" y="0"/>
                    </a:cubicBezTo>
                    <a:cubicBezTo>
                      <a:pt x="2" y="0"/>
                      <a:pt x="1" y="1"/>
                      <a:pt x="0" y="1"/>
                    </a:cubicBezTo>
                    <a:cubicBezTo>
                      <a:pt x="0" y="21"/>
                      <a:pt x="0" y="21"/>
                      <a:pt x="0" y="21"/>
                    </a:cubicBezTo>
                    <a:cubicBezTo>
                      <a:pt x="2" y="19"/>
                      <a:pt x="4" y="17"/>
                      <a:pt x="6" y="15"/>
                    </a:cubicBezTo>
                    <a:lnTo>
                      <a:pt x="6"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0" name="Freeform: Shape 258">
                <a:extLst>
                  <a:ext uri="{FF2B5EF4-FFF2-40B4-BE49-F238E27FC236}">
                    <a16:creationId xmlns:a16="http://schemas.microsoft.com/office/drawing/2014/main" id="{E72F476A-834E-D2AB-1326-752C00869BFB}"/>
                  </a:ext>
                </a:extLst>
              </p:cNvPr>
              <p:cNvSpPr>
                <a:spLocks noGrp="1" noRot="1" noMove="1" noResize="1" noEditPoints="1" noAdjustHandles="1" noChangeArrowheads="1" noChangeShapeType="1"/>
              </p:cNvSpPr>
              <p:nvPr/>
            </p:nvSpPr>
            <p:spPr bwMode="auto">
              <a:xfrm>
                <a:off x="5550787" y="3290756"/>
                <a:ext cx="25734" cy="17156"/>
              </a:xfrm>
              <a:custGeom>
                <a:avLst/>
                <a:gdLst>
                  <a:gd name="T0" fmla="*/ 4 w 6"/>
                  <a:gd name="T1" fmla="*/ 4 h 4"/>
                  <a:gd name="T2" fmla="*/ 4 w 6"/>
                  <a:gd name="T3" fmla="*/ 4 h 4"/>
                  <a:gd name="T4" fmla="*/ 6 w 6"/>
                  <a:gd name="T5" fmla="*/ 4 h 4"/>
                  <a:gd name="T6" fmla="*/ 6 w 6"/>
                  <a:gd name="T7" fmla="*/ 0 h 4"/>
                  <a:gd name="T8" fmla="*/ 0 w 6"/>
                  <a:gd name="T9" fmla="*/ 0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cubicBezTo>
                      <a:pt x="4" y="4"/>
                      <a:pt x="4" y="4"/>
                      <a:pt x="4" y="4"/>
                    </a:cubicBezTo>
                    <a:cubicBezTo>
                      <a:pt x="5" y="4"/>
                      <a:pt x="5" y="4"/>
                      <a:pt x="6" y="4"/>
                    </a:cubicBezTo>
                    <a:cubicBezTo>
                      <a:pt x="6" y="0"/>
                      <a:pt x="6" y="0"/>
                      <a:pt x="6" y="0"/>
                    </a:cubicBezTo>
                    <a:cubicBezTo>
                      <a:pt x="0" y="0"/>
                      <a:pt x="0" y="0"/>
                      <a:pt x="0" y="0"/>
                    </a:cubicBezTo>
                    <a:cubicBezTo>
                      <a:pt x="0" y="4"/>
                      <a:pt x="0" y="4"/>
                      <a:pt x="0" y="4"/>
                    </a:cubicBezTo>
                    <a:cubicBezTo>
                      <a:pt x="1" y="4"/>
                      <a:pt x="2" y="4"/>
                      <a:pt x="4"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1" name="Freeform: Shape 259">
                <a:extLst>
                  <a:ext uri="{FF2B5EF4-FFF2-40B4-BE49-F238E27FC236}">
                    <a16:creationId xmlns:a16="http://schemas.microsoft.com/office/drawing/2014/main" id="{1F668FAE-51CC-4EAB-00BB-04AE3E4F1FE4}"/>
                  </a:ext>
                </a:extLst>
              </p:cNvPr>
              <p:cNvSpPr>
                <a:spLocks noGrp="1" noRot="1" noMove="1" noResize="1" noEditPoints="1" noAdjustHandles="1" noChangeArrowheads="1" noChangeShapeType="1"/>
              </p:cNvSpPr>
              <p:nvPr/>
            </p:nvSpPr>
            <p:spPr bwMode="auto">
              <a:xfrm>
                <a:off x="5439274" y="3316489"/>
                <a:ext cx="243857" cy="177685"/>
              </a:xfrm>
              <a:custGeom>
                <a:avLst/>
                <a:gdLst>
                  <a:gd name="T0" fmla="*/ 31 w 55"/>
                  <a:gd name="T1" fmla="*/ 0 h 40"/>
                  <a:gd name="T2" fmla="*/ 29 w 55"/>
                  <a:gd name="T3" fmla="*/ 0 h 40"/>
                  <a:gd name="T4" fmla="*/ 29 w 55"/>
                  <a:gd name="T5" fmla="*/ 0 h 40"/>
                  <a:gd name="T6" fmla="*/ 25 w 55"/>
                  <a:gd name="T7" fmla="*/ 0 h 40"/>
                  <a:gd name="T8" fmla="*/ 0 w 55"/>
                  <a:gd name="T9" fmla="*/ 27 h 40"/>
                  <a:gd name="T10" fmla="*/ 2 w 55"/>
                  <a:gd name="T11" fmla="*/ 38 h 40"/>
                  <a:gd name="T12" fmla="*/ 3 w 55"/>
                  <a:gd name="T13" fmla="*/ 39 h 40"/>
                  <a:gd name="T14" fmla="*/ 5 w 55"/>
                  <a:gd name="T15" fmla="*/ 37 h 40"/>
                  <a:gd name="T16" fmla="*/ 12 w 55"/>
                  <a:gd name="T17" fmla="*/ 33 h 40"/>
                  <a:gd name="T18" fmla="*/ 12 w 55"/>
                  <a:gd name="T19" fmla="*/ 33 h 40"/>
                  <a:gd name="T20" fmla="*/ 19 w 55"/>
                  <a:gd name="T21" fmla="*/ 38 h 40"/>
                  <a:gd name="T22" fmla="*/ 20 w 55"/>
                  <a:gd name="T23" fmla="*/ 39 h 40"/>
                  <a:gd name="T24" fmla="*/ 21 w 55"/>
                  <a:gd name="T25" fmla="*/ 38 h 40"/>
                  <a:gd name="T26" fmla="*/ 25 w 55"/>
                  <a:gd name="T27" fmla="*/ 34 h 40"/>
                  <a:gd name="T28" fmla="*/ 28 w 55"/>
                  <a:gd name="T29" fmla="*/ 33 h 40"/>
                  <a:gd name="T30" fmla="*/ 28 w 55"/>
                  <a:gd name="T31" fmla="*/ 33 h 40"/>
                  <a:gd name="T32" fmla="*/ 31 w 55"/>
                  <a:gd name="T33" fmla="*/ 34 h 40"/>
                  <a:gd name="T34" fmla="*/ 36 w 55"/>
                  <a:gd name="T35" fmla="*/ 38 h 40"/>
                  <a:gd name="T36" fmla="*/ 36 w 55"/>
                  <a:gd name="T37" fmla="*/ 40 h 40"/>
                  <a:gd name="T38" fmla="*/ 37 w 55"/>
                  <a:gd name="T39" fmla="*/ 38 h 40"/>
                  <a:gd name="T40" fmla="*/ 44 w 55"/>
                  <a:gd name="T41" fmla="*/ 34 h 40"/>
                  <a:gd name="T42" fmla="*/ 44 w 55"/>
                  <a:gd name="T43" fmla="*/ 34 h 40"/>
                  <a:gd name="T44" fmla="*/ 45 w 55"/>
                  <a:gd name="T45" fmla="*/ 34 h 40"/>
                  <a:gd name="T46" fmla="*/ 55 w 55"/>
                  <a:gd name="T47" fmla="*/ 20 h 40"/>
                  <a:gd name="T48" fmla="*/ 31 w 55"/>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40">
                    <a:moveTo>
                      <a:pt x="31" y="0"/>
                    </a:moveTo>
                    <a:cubicBezTo>
                      <a:pt x="30" y="0"/>
                      <a:pt x="30" y="0"/>
                      <a:pt x="29" y="0"/>
                    </a:cubicBezTo>
                    <a:cubicBezTo>
                      <a:pt x="29" y="0"/>
                      <a:pt x="29" y="0"/>
                      <a:pt x="29" y="0"/>
                    </a:cubicBezTo>
                    <a:cubicBezTo>
                      <a:pt x="27" y="0"/>
                      <a:pt x="26" y="0"/>
                      <a:pt x="25" y="0"/>
                    </a:cubicBezTo>
                    <a:cubicBezTo>
                      <a:pt x="11" y="2"/>
                      <a:pt x="1" y="13"/>
                      <a:pt x="0" y="27"/>
                    </a:cubicBezTo>
                    <a:cubicBezTo>
                      <a:pt x="0" y="31"/>
                      <a:pt x="1" y="34"/>
                      <a:pt x="2" y="38"/>
                    </a:cubicBezTo>
                    <a:cubicBezTo>
                      <a:pt x="3" y="39"/>
                      <a:pt x="3" y="39"/>
                      <a:pt x="3" y="39"/>
                    </a:cubicBezTo>
                    <a:cubicBezTo>
                      <a:pt x="4" y="39"/>
                      <a:pt x="4" y="38"/>
                      <a:pt x="5" y="37"/>
                    </a:cubicBezTo>
                    <a:cubicBezTo>
                      <a:pt x="6" y="35"/>
                      <a:pt x="9" y="33"/>
                      <a:pt x="12" y="33"/>
                    </a:cubicBezTo>
                    <a:cubicBezTo>
                      <a:pt x="12" y="33"/>
                      <a:pt x="12" y="33"/>
                      <a:pt x="12" y="33"/>
                    </a:cubicBezTo>
                    <a:cubicBezTo>
                      <a:pt x="15" y="33"/>
                      <a:pt x="18" y="35"/>
                      <a:pt x="19" y="38"/>
                    </a:cubicBezTo>
                    <a:cubicBezTo>
                      <a:pt x="20" y="39"/>
                      <a:pt x="20" y="39"/>
                      <a:pt x="20" y="39"/>
                    </a:cubicBezTo>
                    <a:cubicBezTo>
                      <a:pt x="20" y="39"/>
                      <a:pt x="20" y="39"/>
                      <a:pt x="21" y="38"/>
                    </a:cubicBezTo>
                    <a:cubicBezTo>
                      <a:pt x="22" y="36"/>
                      <a:pt x="23" y="35"/>
                      <a:pt x="25" y="34"/>
                    </a:cubicBezTo>
                    <a:cubicBezTo>
                      <a:pt x="26" y="34"/>
                      <a:pt x="27" y="33"/>
                      <a:pt x="28" y="33"/>
                    </a:cubicBezTo>
                    <a:cubicBezTo>
                      <a:pt x="28" y="33"/>
                      <a:pt x="28" y="33"/>
                      <a:pt x="28" y="33"/>
                    </a:cubicBezTo>
                    <a:cubicBezTo>
                      <a:pt x="29" y="33"/>
                      <a:pt x="30" y="34"/>
                      <a:pt x="31" y="34"/>
                    </a:cubicBezTo>
                    <a:cubicBezTo>
                      <a:pt x="33" y="35"/>
                      <a:pt x="35" y="36"/>
                      <a:pt x="36" y="38"/>
                    </a:cubicBezTo>
                    <a:cubicBezTo>
                      <a:pt x="36" y="39"/>
                      <a:pt x="36" y="40"/>
                      <a:pt x="36" y="40"/>
                    </a:cubicBezTo>
                    <a:cubicBezTo>
                      <a:pt x="37" y="40"/>
                      <a:pt x="37" y="39"/>
                      <a:pt x="37" y="38"/>
                    </a:cubicBezTo>
                    <a:cubicBezTo>
                      <a:pt x="39" y="36"/>
                      <a:pt x="41" y="34"/>
                      <a:pt x="44" y="34"/>
                    </a:cubicBezTo>
                    <a:cubicBezTo>
                      <a:pt x="44" y="34"/>
                      <a:pt x="44" y="34"/>
                      <a:pt x="44" y="34"/>
                    </a:cubicBezTo>
                    <a:cubicBezTo>
                      <a:pt x="45" y="34"/>
                      <a:pt x="45" y="34"/>
                      <a:pt x="45" y="34"/>
                    </a:cubicBezTo>
                    <a:cubicBezTo>
                      <a:pt x="48" y="29"/>
                      <a:pt x="52" y="25"/>
                      <a:pt x="55" y="20"/>
                    </a:cubicBezTo>
                    <a:cubicBezTo>
                      <a:pt x="52" y="9"/>
                      <a:pt x="43" y="1"/>
                      <a:pt x="3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2" name="Freeform: Shape 260">
                <a:extLst>
                  <a:ext uri="{FF2B5EF4-FFF2-40B4-BE49-F238E27FC236}">
                    <a16:creationId xmlns:a16="http://schemas.microsoft.com/office/drawing/2014/main" id="{A9CD3BAB-03BA-A7AA-E573-0CDC4AF3D98C}"/>
                  </a:ext>
                </a:extLst>
              </p:cNvPr>
              <p:cNvSpPr>
                <a:spLocks noGrp="1" noRot="1" noMove="1" noResize="1" noEditPoints="1" noAdjustHandles="1" noChangeArrowheads="1" noChangeShapeType="1"/>
              </p:cNvSpPr>
              <p:nvPr/>
            </p:nvSpPr>
            <p:spPr bwMode="auto">
              <a:xfrm>
                <a:off x="4295964" y="1228386"/>
                <a:ext cx="322284" cy="256111"/>
              </a:xfrm>
              <a:custGeom>
                <a:avLst/>
                <a:gdLst>
                  <a:gd name="T0" fmla="*/ 71 w 73"/>
                  <a:gd name="T1" fmla="*/ 14 h 58"/>
                  <a:gd name="T2" fmla="*/ 57 w 73"/>
                  <a:gd name="T3" fmla="*/ 20 h 58"/>
                  <a:gd name="T4" fmla="*/ 51 w 73"/>
                  <a:gd name="T5" fmla="*/ 20 h 58"/>
                  <a:gd name="T6" fmla="*/ 48 w 73"/>
                  <a:gd name="T7" fmla="*/ 13 h 58"/>
                  <a:gd name="T8" fmla="*/ 52 w 73"/>
                  <a:gd name="T9" fmla="*/ 9 h 58"/>
                  <a:gd name="T10" fmla="*/ 67 w 73"/>
                  <a:gd name="T11" fmla="*/ 3 h 58"/>
                  <a:gd name="T12" fmla="*/ 51 w 73"/>
                  <a:gd name="T13" fmla="*/ 1 h 58"/>
                  <a:gd name="T14" fmla="*/ 50 w 73"/>
                  <a:gd name="T15" fmla="*/ 3 h 58"/>
                  <a:gd name="T16" fmla="*/ 43 w 73"/>
                  <a:gd name="T17" fmla="*/ 13 h 58"/>
                  <a:gd name="T18" fmla="*/ 44 w 73"/>
                  <a:gd name="T19" fmla="*/ 2 h 58"/>
                  <a:gd name="T20" fmla="*/ 38 w 73"/>
                  <a:gd name="T21" fmla="*/ 1 h 58"/>
                  <a:gd name="T22" fmla="*/ 34 w 73"/>
                  <a:gd name="T23" fmla="*/ 7 h 58"/>
                  <a:gd name="T24" fmla="*/ 27 w 73"/>
                  <a:gd name="T25" fmla="*/ 10 h 58"/>
                  <a:gd name="T26" fmla="*/ 23 w 73"/>
                  <a:gd name="T27" fmla="*/ 3 h 58"/>
                  <a:gd name="T28" fmla="*/ 22 w 73"/>
                  <a:gd name="T29" fmla="*/ 3 h 58"/>
                  <a:gd name="T30" fmla="*/ 19 w 73"/>
                  <a:gd name="T31" fmla="*/ 7 h 58"/>
                  <a:gd name="T32" fmla="*/ 17 w 73"/>
                  <a:gd name="T33" fmla="*/ 13 h 58"/>
                  <a:gd name="T34" fmla="*/ 25 w 73"/>
                  <a:gd name="T35" fmla="*/ 20 h 58"/>
                  <a:gd name="T36" fmla="*/ 14 w 73"/>
                  <a:gd name="T37" fmla="*/ 18 h 58"/>
                  <a:gd name="T38" fmla="*/ 4 w 73"/>
                  <a:gd name="T39" fmla="*/ 11 h 58"/>
                  <a:gd name="T40" fmla="*/ 0 w 73"/>
                  <a:gd name="T41" fmla="*/ 20 h 58"/>
                  <a:gd name="T42" fmla="*/ 1 w 73"/>
                  <a:gd name="T43" fmla="*/ 30 h 58"/>
                  <a:gd name="T44" fmla="*/ 16 w 73"/>
                  <a:gd name="T45" fmla="*/ 24 h 58"/>
                  <a:gd name="T46" fmla="*/ 22 w 73"/>
                  <a:gd name="T47" fmla="*/ 24 h 58"/>
                  <a:gd name="T48" fmla="*/ 24 w 73"/>
                  <a:gd name="T49" fmla="*/ 31 h 58"/>
                  <a:gd name="T50" fmla="*/ 20 w 73"/>
                  <a:gd name="T51" fmla="*/ 35 h 58"/>
                  <a:gd name="T52" fmla="*/ 6 w 73"/>
                  <a:gd name="T53" fmla="*/ 41 h 58"/>
                  <a:gd name="T54" fmla="*/ 12 w 73"/>
                  <a:gd name="T55" fmla="*/ 49 h 58"/>
                  <a:gd name="T56" fmla="*/ 22 w 73"/>
                  <a:gd name="T57" fmla="*/ 53 h 58"/>
                  <a:gd name="T58" fmla="*/ 23 w 73"/>
                  <a:gd name="T59" fmla="*/ 41 h 58"/>
                  <a:gd name="T60" fmla="*/ 30 w 73"/>
                  <a:gd name="T61" fmla="*/ 31 h 58"/>
                  <a:gd name="T62" fmla="*/ 29 w 73"/>
                  <a:gd name="T63" fmla="*/ 42 h 58"/>
                  <a:gd name="T64" fmla="*/ 34 w 73"/>
                  <a:gd name="T65" fmla="*/ 45 h 58"/>
                  <a:gd name="T66" fmla="*/ 34 w 73"/>
                  <a:gd name="T67" fmla="*/ 51 h 58"/>
                  <a:gd name="T68" fmla="*/ 38 w 73"/>
                  <a:gd name="T69" fmla="*/ 51 h 58"/>
                  <a:gd name="T70" fmla="*/ 38 w 73"/>
                  <a:gd name="T71" fmla="*/ 45 h 58"/>
                  <a:gd name="T72" fmla="*/ 44 w 73"/>
                  <a:gd name="T73" fmla="*/ 42 h 58"/>
                  <a:gd name="T74" fmla="*/ 43 w 73"/>
                  <a:gd name="T75" fmla="*/ 31 h 58"/>
                  <a:gd name="T76" fmla="*/ 50 w 73"/>
                  <a:gd name="T77" fmla="*/ 41 h 58"/>
                  <a:gd name="T78" fmla="*/ 51 w 73"/>
                  <a:gd name="T79" fmla="*/ 53 h 58"/>
                  <a:gd name="T80" fmla="*/ 61 w 73"/>
                  <a:gd name="T81" fmla="*/ 49 h 58"/>
                  <a:gd name="T82" fmla="*/ 67 w 73"/>
                  <a:gd name="T83" fmla="*/ 41 h 58"/>
                  <a:gd name="T84" fmla="*/ 52 w 73"/>
                  <a:gd name="T85" fmla="*/ 35 h 58"/>
                  <a:gd name="T86" fmla="*/ 48 w 73"/>
                  <a:gd name="T87" fmla="*/ 31 h 58"/>
                  <a:gd name="T88" fmla="*/ 51 w 73"/>
                  <a:gd name="T89" fmla="*/ 24 h 58"/>
                  <a:gd name="T90" fmla="*/ 57 w 73"/>
                  <a:gd name="T91" fmla="*/ 24 h 58"/>
                  <a:gd name="T92" fmla="*/ 71 w 73"/>
                  <a:gd name="T93" fmla="*/ 30 h 58"/>
                  <a:gd name="T94" fmla="*/ 73 w 73"/>
                  <a:gd name="T9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58">
                    <a:moveTo>
                      <a:pt x="73" y="20"/>
                    </a:moveTo>
                    <a:cubicBezTo>
                      <a:pt x="65" y="20"/>
                      <a:pt x="65" y="20"/>
                      <a:pt x="65" y="20"/>
                    </a:cubicBezTo>
                    <a:cubicBezTo>
                      <a:pt x="71" y="14"/>
                      <a:pt x="71" y="14"/>
                      <a:pt x="71" y="14"/>
                    </a:cubicBezTo>
                    <a:cubicBezTo>
                      <a:pt x="69" y="11"/>
                      <a:pt x="69" y="11"/>
                      <a:pt x="69" y="11"/>
                    </a:cubicBezTo>
                    <a:cubicBezTo>
                      <a:pt x="59" y="20"/>
                      <a:pt x="59" y="20"/>
                      <a:pt x="59" y="20"/>
                    </a:cubicBezTo>
                    <a:cubicBezTo>
                      <a:pt x="57" y="20"/>
                      <a:pt x="57" y="20"/>
                      <a:pt x="57" y="20"/>
                    </a:cubicBezTo>
                    <a:cubicBezTo>
                      <a:pt x="59" y="18"/>
                      <a:pt x="59" y="18"/>
                      <a:pt x="59" y="18"/>
                    </a:cubicBezTo>
                    <a:cubicBezTo>
                      <a:pt x="56" y="15"/>
                      <a:pt x="56" y="15"/>
                      <a:pt x="56" y="15"/>
                    </a:cubicBezTo>
                    <a:cubicBezTo>
                      <a:pt x="51" y="20"/>
                      <a:pt x="51" y="20"/>
                      <a:pt x="51" y="20"/>
                    </a:cubicBezTo>
                    <a:cubicBezTo>
                      <a:pt x="47" y="20"/>
                      <a:pt x="47" y="20"/>
                      <a:pt x="47" y="20"/>
                    </a:cubicBezTo>
                    <a:cubicBezTo>
                      <a:pt x="47" y="18"/>
                      <a:pt x="46" y="17"/>
                      <a:pt x="46" y="16"/>
                    </a:cubicBezTo>
                    <a:cubicBezTo>
                      <a:pt x="48" y="13"/>
                      <a:pt x="48" y="13"/>
                      <a:pt x="48" y="13"/>
                    </a:cubicBezTo>
                    <a:cubicBezTo>
                      <a:pt x="56" y="13"/>
                      <a:pt x="56" y="13"/>
                      <a:pt x="56" y="13"/>
                    </a:cubicBezTo>
                    <a:cubicBezTo>
                      <a:pt x="56" y="9"/>
                      <a:pt x="56" y="9"/>
                      <a:pt x="56" y="9"/>
                    </a:cubicBezTo>
                    <a:cubicBezTo>
                      <a:pt x="52" y="9"/>
                      <a:pt x="52" y="9"/>
                      <a:pt x="52" y="9"/>
                    </a:cubicBezTo>
                    <a:cubicBezTo>
                      <a:pt x="54" y="7"/>
                      <a:pt x="54" y="7"/>
                      <a:pt x="54" y="7"/>
                    </a:cubicBezTo>
                    <a:cubicBezTo>
                      <a:pt x="67" y="7"/>
                      <a:pt x="67" y="7"/>
                      <a:pt x="67" y="7"/>
                    </a:cubicBezTo>
                    <a:cubicBezTo>
                      <a:pt x="67" y="3"/>
                      <a:pt x="67" y="3"/>
                      <a:pt x="67" y="3"/>
                    </a:cubicBezTo>
                    <a:cubicBezTo>
                      <a:pt x="58" y="3"/>
                      <a:pt x="58" y="3"/>
                      <a:pt x="58" y="3"/>
                    </a:cubicBezTo>
                    <a:cubicBezTo>
                      <a:pt x="61" y="0"/>
                      <a:pt x="61" y="0"/>
                      <a:pt x="61" y="0"/>
                    </a:cubicBezTo>
                    <a:cubicBezTo>
                      <a:pt x="58" y="0"/>
                      <a:pt x="54" y="0"/>
                      <a:pt x="51" y="1"/>
                    </a:cubicBezTo>
                    <a:cubicBezTo>
                      <a:pt x="51" y="4"/>
                      <a:pt x="51" y="4"/>
                      <a:pt x="51" y="4"/>
                    </a:cubicBezTo>
                    <a:cubicBezTo>
                      <a:pt x="50" y="6"/>
                      <a:pt x="50" y="6"/>
                      <a:pt x="50" y="6"/>
                    </a:cubicBezTo>
                    <a:cubicBezTo>
                      <a:pt x="50" y="3"/>
                      <a:pt x="50" y="3"/>
                      <a:pt x="50" y="3"/>
                    </a:cubicBezTo>
                    <a:cubicBezTo>
                      <a:pt x="46" y="3"/>
                      <a:pt x="46" y="3"/>
                      <a:pt x="46" y="3"/>
                    </a:cubicBezTo>
                    <a:cubicBezTo>
                      <a:pt x="46" y="10"/>
                      <a:pt x="46" y="10"/>
                      <a:pt x="46" y="10"/>
                    </a:cubicBezTo>
                    <a:cubicBezTo>
                      <a:pt x="43" y="13"/>
                      <a:pt x="43" y="13"/>
                      <a:pt x="43" y="13"/>
                    </a:cubicBezTo>
                    <a:cubicBezTo>
                      <a:pt x="41" y="12"/>
                      <a:pt x="40" y="11"/>
                      <a:pt x="38" y="11"/>
                    </a:cubicBezTo>
                    <a:cubicBezTo>
                      <a:pt x="38" y="7"/>
                      <a:pt x="38" y="7"/>
                      <a:pt x="38" y="7"/>
                    </a:cubicBezTo>
                    <a:cubicBezTo>
                      <a:pt x="44" y="2"/>
                      <a:pt x="44" y="2"/>
                      <a:pt x="44" y="2"/>
                    </a:cubicBezTo>
                    <a:cubicBezTo>
                      <a:pt x="43" y="1"/>
                      <a:pt x="43" y="1"/>
                      <a:pt x="43" y="1"/>
                    </a:cubicBezTo>
                    <a:cubicBezTo>
                      <a:pt x="41" y="1"/>
                      <a:pt x="40" y="1"/>
                      <a:pt x="39" y="1"/>
                    </a:cubicBezTo>
                    <a:cubicBezTo>
                      <a:pt x="38" y="1"/>
                      <a:pt x="38" y="1"/>
                      <a:pt x="38" y="1"/>
                    </a:cubicBezTo>
                    <a:cubicBezTo>
                      <a:pt x="38" y="1"/>
                      <a:pt x="38" y="1"/>
                      <a:pt x="38" y="1"/>
                    </a:cubicBezTo>
                    <a:cubicBezTo>
                      <a:pt x="35" y="2"/>
                      <a:pt x="32" y="2"/>
                      <a:pt x="29" y="2"/>
                    </a:cubicBezTo>
                    <a:cubicBezTo>
                      <a:pt x="34" y="7"/>
                      <a:pt x="34" y="7"/>
                      <a:pt x="34" y="7"/>
                    </a:cubicBezTo>
                    <a:cubicBezTo>
                      <a:pt x="34" y="11"/>
                      <a:pt x="34" y="11"/>
                      <a:pt x="34" y="11"/>
                    </a:cubicBezTo>
                    <a:cubicBezTo>
                      <a:pt x="33" y="11"/>
                      <a:pt x="31" y="12"/>
                      <a:pt x="30" y="13"/>
                    </a:cubicBezTo>
                    <a:cubicBezTo>
                      <a:pt x="27" y="10"/>
                      <a:pt x="27" y="10"/>
                      <a:pt x="27" y="10"/>
                    </a:cubicBezTo>
                    <a:cubicBezTo>
                      <a:pt x="27" y="3"/>
                      <a:pt x="27" y="3"/>
                      <a:pt x="27" y="3"/>
                    </a:cubicBezTo>
                    <a:cubicBezTo>
                      <a:pt x="24" y="3"/>
                      <a:pt x="24" y="3"/>
                      <a:pt x="24" y="3"/>
                    </a:cubicBezTo>
                    <a:cubicBezTo>
                      <a:pt x="24" y="3"/>
                      <a:pt x="23" y="3"/>
                      <a:pt x="23" y="3"/>
                    </a:cubicBezTo>
                    <a:cubicBezTo>
                      <a:pt x="23" y="6"/>
                      <a:pt x="23" y="6"/>
                      <a:pt x="23" y="6"/>
                    </a:cubicBezTo>
                    <a:cubicBezTo>
                      <a:pt x="22" y="4"/>
                      <a:pt x="22" y="4"/>
                      <a:pt x="22" y="4"/>
                    </a:cubicBezTo>
                    <a:cubicBezTo>
                      <a:pt x="22" y="3"/>
                      <a:pt x="22" y="3"/>
                      <a:pt x="22" y="3"/>
                    </a:cubicBezTo>
                    <a:cubicBezTo>
                      <a:pt x="16" y="4"/>
                      <a:pt x="11" y="5"/>
                      <a:pt x="6" y="6"/>
                    </a:cubicBezTo>
                    <a:cubicBezTo>
                      <a:pt x="6" y="7"/>
                      <a:pt x="6" y="7"/>
                      <a:pt x="6" y="7"/>
                    </a:cubicBezTo>
                    <a:cubicBezTo>
                      <a:pt x="19" y="7"/>
                      <a:pt x="19" y="7"/>
                      <a:pt x="19" y="7"/>
                    </a:cubicBezTo>
                    <a:cubicBezTo>
                      <a:pt x="20" y="9"/>
                      <a:pt x="20" y="9"/>
                      <a:pt x="20" y="9"/>
                    </a:cubicBezTo>
                    <a:cubicBezTo>
                      <a:pt x="17" y="9"/>
                      <a:pt x="17" y="9"/>
                      <a:pt x="17" y="9"/>
                    </a:cubicBezTo>
                    <a:cubicBezTo>
                      <a:pt x="17" y="13"/>
                      <a:pt x="17" y="13"/>
                      <a:pt x="17" y="13"/>
                    </a:cubicBezTo>
                    <a:cubicBezTo>
                      <a:pt x="24" y="13"/>
                      <a:pt x="24" y="13"/>
                      <a:pt x="24" y="13"/>
                    </a:cubicBezTo>
                    <a:cubicBezTo>
                      <a:pt x="27" y="16"/>
                      <a:pt x="27" y="16"/>
                      <a:pt x="27" y="16"/>
                    </a:cubicBezTo>
                    <a:cubicBezTo>
                      <a:pt x="26" y="17"/>
                      <a:pt x="26" y="18"/>
                      <a:pt x="25" y="20"/>
                    </a:cubicBezTo>
                    <a:cubicBezTo>
                      <a:pt x="22" y="20"/>
                      <a:pt x="22" y="20"/>
                      <a:pt x="22" y="20"/>
                    </a:cubicBezTo>
                    <a:cubicBezTo>
                      <a:pt x="16" y="15"/>
                      <a:pt x="16" y="15"/>
                      <a:pt x="16" y="15"/>
                    </a:cubicBezTo>
                    <a:cubicBezTo>
                      <a:pt x="14" y="18"/>
                      <a:pt x="14" y="18"/>
                      <a:pt x="14" y="18"/>
                    </a:cubicBezTo>
                    <a:cubicBezTo>
                      <a:pt x="16" y="20"/>
                      <a:pt x="16" y="20"/>
                      <a:pt x="16" y="20"/>
                    </a:cubicBezTo>
                    <a:cubicBezTo>
                      <a:pt x="13" y="20"/>
                      <a:pt x="13" y="20"/>
                      <a:pt x="13" y="20"/>
                    </a:cubicBezTo>
                    <a:cubicBezTo>
                      <a:pt x="4" y="11"/>
                      <a:pt x="4" y="11"/>
                      <a:pt x="4" y="11"/>
                    </a:cubicBezTo>
                    <a:cubicBezTo>
                      <a:pt x="1" y="14"/>
                      <a:pt x="1" y="14"/>
                      <a:pt x="1" y="14"/>
                    </a:cubicBezTo>
                    <a:cubicBezTo>
                      <a:pt x="8" y="20"/>
                      <a:pt x="8" y="20"/>
                      <a:pt x="8" y="20"/>
                    </a:cubicBezTo>
                    <a:cubicBezTo>
                      <a:pt x="0" y="20"/>
                      <a:pt x="0" y="20"/>
                      <a:pt x="0" y="20"/>
                    </a:cubicBezTo>
                    <a:cubicBezTo>
                      <a:pt x="0" y="24"/>
                      <a:pt x="0" y="24"/>
                      <a:pt x="0" y="24"/>
                    </a:cubicBezTo>
                    <a:cubicBezTo>
                      <a:pt x="8" y="24"/>
                      <a:pt x="8" y="24"/>
                      <a:pt x="8" y="24"/>
                    </a:cubicBezTo>
                    <a:cubicBezTo>
                      <a:pt x="1" y="30"/>
                      <a:pt x="1" y="30"/>
                      <a:pt x="1" y="30"/>
                    </a:cubicBezTo>
                    <a:cubicBezTo>
                      <a:pt x="4" y="33"/>
                      <a:pt x="4" y="33"/>
                      <a:pt x="4" y="33"/>
                    </a:cubicBezTo>
                    <a:cubicBezTo>
                      <a:pt x="13" y="24"/>
                      <a:pt x="13" y="24"/>
                      <a:pt x="13" y="24"/>
                    </a:cubicBezTo>
                    <a:cubicBezTo>
                      <a:pt x="16" y="24"/>
                      <a:pt x="16" y="24"/>
                      <a:pt x="16" y="24"/>
                    </a:cubicBezTo>
                    <a:cubicBezTo>
                      <a:pt x="14" y="26"/>
                      <a:pt x="14" y="26"/>
                      <a:pt x="14" y="26"/>
                    </a:cubicBezTo>
                    <a:cubicBezTo>
                      <a:pt x="16" y="29"/>
                      <a:pt x="16" y="29"/>
                      <a:pt x="16" y="29"/>
                    </a:cubicBezTo>
                    <a:cubicBezTo>
                      <a:pt x="22" y="24"/>
                      <a:pt x="22" y="24"/>
                      <a:pt x="22" y="24"/>
                    </a:cubicBezTo>
                    <a:cubicBezTo>
                      <a:pt x="25" y="24"/>
                      <a:pt x="25" y="24"/>
                      <a:pt x="25" y="24"/>
                    </a:cubicBezTo>
                    <a:cubicBezTo>
                      <a:pt x="26" y="26"/>
                      <a:pt x="26" y="27"/>
                      <a:pt x="27" y="28"/>
                    </a:cubicBezTo>
                    <a:cubicBezTo>
                      <a:pt x="24" y="31"/>
                      <a:pt x="24" y="31"/>
                      <a:pt x="24" y="31"/>
                    </a:cubicBezTo>
                    <a:cubicBezTo>
                      <a:pt x="17" y="31"/>
                      <a:pt x="17" y="31"/>
                      <a:pt x="17" y="31"/>
                    </a:cubicBezTo>
                    <a:cubicBezTo>
                      <a:pt x="17" y="35"/>
                      <a:pt x="17" y="35"/>
                      <a:pt x="17" y="35"/>
                    </a:cubicBezTo>
                    <a:cubicBezTo>
                      <a:pt x="20" y="35"/>
                      <a:pt x="20" y="35"/>
                      <a:pt x="20" y="35"/>
                    </a:cubicBezTo>
                    <a:cubicBezTo>
                      <a:pt x="19" y="37"/>
                      <a:pt x="19" y="37"/>
                      <a:pt x="19" y="37"/>
                    </a:cubicBezTo>
                    <a:cubicBezTo>
                      <a:pt x="6" y="37"/>
                      <a:pt x="6" y="37"/>
                      <a:pt x="6" y="37"/>
                    </a:cubicBezTo>
                    <a:cubicBezTo>
                      <a:pt x="6" y="41"/>
                      <a:pt x="6" y="41"/>
                      <a:pt x="6" y="41"/>
                    </a:cubicBezTo>
                    <a:cubicBezTo>
                      <a:pt x="15" y="41"/>
                      <a:pt x="15" y="41"/>
                      <a:pt x="15" y="41"/>
                    </a:cubicBezTo>
                    <a:cubicBezTo>
                      <a:pt x="9" y="46"/>
                      <a:pt x="9" y="46"/>
                      <a:pt x="9" y="46"/>
                    </a:cubicBezTo>
                    <a:cubicBezTo>
                      <a:pt x="12" y="49"/>
                      <a:pt x="12" y="49"/>
                      <a:pt x="12" y="49"/>
                    </a:cubicBezTo>
                    <a:cubicBezTo>
                      <a:pt x="18" y="44"/>
                      <a:pt x="18" y="44"/>
                      <a:pt x="18" y="44"/>
                    </a:cubicBezTo>
                    <a:cubicBezTo>
                      <a:pt x="18" y="53"/>
                      <a:pt x="18" y="53"/>
                      <a:pt x="18" y="53"/>
                    </a:cubicBezTo>
                    <a:cubicBezTo>
                      <a:pt x="22" y="53"/>
                      <a:pt x="22" y="53"/>
                      <a:pt x="22" y="53"/>
                    </a:cubicBezTo>
                    <a:cubicBezTo>
                      <a:pt x="22" y="40"/>
                      <a:pt x="22" y="40"/>
                      <a:pt x="22" y="40"/>
                    </a:cubicBezTo>
                    <a:cubicBezTo>
                      <a:pt x="23" y="38"/>
                      <a:pt x="23" y="38"/>
                      <a:pt x="23" y="38"/>
                    </a:cubicBezTo>
                    <a:cubicBezTo>
                      <a:pt x="23" y="41"/>
                      <a:pt x="23" y="41"/>
                      <a:pt x="23" y="41"/>
                    </a:cubicBezTo>
                    <a:cubicBezTo>
                      <a:pt x="27" y="41"/>
                      <a:pt x="27" y="41"/>
                      <a:pt x="27" y="41"/>
                    </a:cubicBezTo>
                    <a:cubicBezTo>
                      <a:pt x="27" y="34"/>
                      <a:pt x="27" y="34"/>
                      <a:pt x="27" y="34"/>
                    </a:cubicBezTo>
                    <a:cubicBezTo>
                      <a:pt x="30" y="31"/>
                      <a:pt x="30" y="31"/>
                      <a:pt x="30" y="31"/>
                    </a:cubicBezTo>
                    <a:cubicBezTo>
                      <a:pt x="31" y="32"/>
                      <a:pt x="33" y="33"/>
                      <a:pt x="34" y="33"/>
                    </a:cubicBezTo>
                    <a:cubicBezTo>
                      <a:pt x="34" y="37"/>
                      <a:pt x="34" y="37"/>
                      <a:pt x="34" y="37"/>
                    </a:cubicBezTo>
                    <a:cubicBezTo>
                      <a:pt x="29" y="42"/>
                      <a:pt x="29" y="42"/>
                      <a:pt x="29" y="42"/>
                    </a:cubicBezTo>
                    <a:cubicBezTo>
                      <a:pt x="32" y="45"/>
                      <a:pt x="32" y="45"/>
                      <a:pt x="32" y="45"/>
                    </a:cubicBezTo>
                    <a:cubicBezTo>
                      <a:pt x="34" y="43"/>
                      <a:pt x="34" y="43"/>
                      <a:pt x="34" y="43"/>
                    </a:cubicBezTo>
                    <a:cubicBezTo>
                      <a:pt x="34" y="45"/>
                      <a:pt x="34" y="45"/>
                      <a:pt x="34" y="45"/>
                    </a:cubicBezTo>
                    <a:cubicBezTo>
                      <a:pt x="25" y="54"/>
                      <a:pt x="25" y="54"/>
                      <a:pt x="25" y="54"/>
                    </a:cubicBezTo>
                    <a:cubicBezTo>
                      <a:pt x="28" y="57"/>
                      <a:pt x="28" y="57"/>
                      <a:pt x="28" y="57"/>
                    </a:cubicBezTo>
                    <a:cubicBezTo>
                      <a:pt x="34" y="51"/>
                      <a:pt x="34" y="51"/>
                      <a:pt x="34" y="51"/>
                    </a:cubicBezTo>
                    <a:cubicBezTo>
                      <a:pt x="34" y="58"/>
                      <a:pt x="34" y="58"/>
                      <a:pt x="34" y="58"/>
                    </a:cubicBezTo>
                    <a:cubicBezTo>
                      <a:pt x="38" y="58"/>
                      <a:pt x="38" y="58"/>
                      <a:pt x="38" y="58"/>
                    </a:cubicBezTo>
                    <a:cubicBezTo>
                      <a:pt x="38" y="51"/>
                      <a:pt x="38" y="51"/>
                      <a:pt x="38" y="51"/>
                    </a:cubicBezTo>
                    <a:cubicBezTo>
                      <a:pt x="45" y="57"/>
                      <a:pt x="45" y="57"/>
                      <a:pt x="45" y="57"/>
                    </a:cubicBezTo>
                    <a:cubicBezTo>
                      <a:pt x="48" y="54"/>
                      <a:pt x="48" y="54"/>
                      <a:pt x="48" y="54"/>
                    </a:cubicBezTo>
                    <a:cubicBezTo>
                      <a:pt x="38" y="45"/>
                      <a:pt x="38" y="45"/>
                      <a:pt x="38" y="45"/>
                    </a:cubicBezTo>
                    <a:cubicBezTo>
                      <a:pt x="38" y="43"/>
                      <a:pt x="38" y="43"/>
                      <a:pt x="38" y="43"/>
                    </a:cubicBezTo>
                    <a:cubicBezTo>
                      <a:pt x="41" y="45"/>
                      <a:pt x="41" y="45"/>
                      <a:pt x="41" y="45"/>
                    </a:cubicBezTo>
                    <a:cubicBezTo>
                      <a:pt x="44" y="42"/>
                      <a:pt x="44" y="42"/>
                      <a:pt x="44" y="42"/>
                    </a:cubicBezTo>
                    <a:cubicBezTo>
                      <a:pt x="38" y="37"/>
                      <a:pt x="38" y="37"/>
                      <a:pt x="38" y="37"/>
                    </a:cubicBezTo>
                    <a:cubicBezTo>
                      <a:pt x="38" y="33"/>
                      <a:pt x="38" y="33"/>
                      <a:pt x="38" y="33"/>
                    </a:cubicBezTo>
                    <a:cubicBezTo>
                      <a:pt x="40" y="33"/>
                      <a:pt x="41" y="32"/>
                      <a:pt x="43" y="31"/>
                    </a:cubicBezTo>
                    <a:cubicBezTo>
                      <a:pt x="46" y="34"/>
                      <a:pt x="46" y="34"/>
                      <a:pt x="46" y="34"/>
                    </a:cubicBezTo>
                    <a:cubicBezTo>
                      <a:pt x="46" y="41"/>
                      <a:pt x="46" y="41"/>
                      <a:pt x="46" y="41"/>
                    </a:cubicBezTo>
                    <a:cubicBezTo>
                      <a:pt x="50" y="41"/>
                      <a:pt x="50" y="41"/>
                      <a:pt x="50" y="41"/>
                    </a:cubicBezTo>
                    <a:cubicBezTo>
                      <a:pt x="50" y="38"/>
                      <a:pt x="50" y="38"/>
                      <a:pt x="50" y="38"/>
                    </a:cubicBezTo>
                    <a:cubicBezTo>
                      <a:pt x="51" y="40"/>
                      <a:pt x="51" y="40"/>
                      <a:pt x="51" y="40"/>
                    </a:cubicBezTo>
                    <a:cubicBezTo>
                      <a:pt x="51" y="53"/>
                      <a:pt x="51" y="53"/>
                      <a:pt x="51" y="53"/>
                    </a:cubicBezTo>
                    <a:cubicBezTo>
                      <a:pt x="55" y="53"/>
                      <a:pt x="55" y="53"/>
                      <a:pt x="55" y="53"/>
                    </a:cubicBezTo>
                    <a:cubicBezTo>
                      <a:pt x="55" y="44"/>
                      <a:pt x="55" y="44"/>
                      <a:pt x="55" y="44"/>
                    </a:cubicBezTo>
                    <a:cubicBezTo>
                      <a:pt x="61" y="49"/>
                      <a:pt x="61" y="49"/>
                      <a:pt x="61" y="49"/>
                    </a:cubicBezTo>
                    <a:cubicBezTo>
                      <a:pt x="63" y="46"/>
                      <a:pt x="63" y="46"/>
                      <a:pt x="63" y="46"/>
                    </a:cubicBezTo>
                    <a:cubicBezTo>
                      <a:pt x="58" y="41"/>
                      <a:pt x="58" y="41"/>
                      <a:pt x="58" y="41"/>
                    </a:cubicBezTo>
                    <a:cubicBezTo>
                      <a:pt x="67" y="41"/>
                      <a:pt x="67" y="41"/>
                      <a:pt x="67" y="41"/>
                    </a:cubicBezTo>
                    <a:cubicBezTo>
                      <a:pt x="67" y="37"/>
                      <a:pt x="67" y="37"/>
                      <a:pt x="67" y="37"/>
                    </a:cubicBezTo>
                    <a:cubicBezTo>
                      <a:pt x="54" y="37"/>
                      <a:pt x="54" y="37"/>
                      <a:pt x="54" y="37"/>
                    </a:cubicBezTo>
                    <a:cubicBezTo>
                      <a:pt x="52" y="35"/>
                      <a:pt x="52" y="35"/>
                      <a:pt x="52" y="35"/>
                    </a:cubicBezTo>
                    <a:cubicBezTo>
                      <a:pt x="56" y="35"/>
                      <a:pt x="56" y="35"/>
                      <a:pt x="56" y="35"/>
                    </a:cubicBezTo>
                    <a:cubicBezTo>
                      <a:pt x="56" y="31"/>
                      <a:pt x="56" y="31"/>
                      <a:pt x="56" y="31"/>
                    </a:cubicBezTo>
                    <a:cubicBezTo>
                      <a:pt x="48" y="31"/>
                      <a:pt x="48" y="31"/>
                      <a:pt x="48" y="31"/>
                    </a:cubicBezTo>
                    <a:cubicBezTo>
                      <a:pt x="46" y="28"/>
                      <a:pt x="46" y="28"/>
                      <a:pt x="46" y="28"/>
                    </a:cubicBezTo>
                    <a:cubicBezTo>
                      <a:pt x="46" y="27"/>
                      <a:pt x="47" y="26"/>
                      <a:pt x="47" y="24"/>
                    </a:cubicBezTo>
                    <a:cubicBezTo>
                      <a:pt x="51" y="24"/>
                      <a:pt x="51" y="24"/>
                      <a:pt x="51" y="24"/>
                    </a:cubicBezTo>
                    <a:cubicBezTo>
                      <a:pt x="56" y="29"/>
                      <a:pt x="56" y="29"/>
                      <a:pt x="56" y="29"/>
                    </a:cubicBezTo>
                    <a:cubicBezTo>
                      <a:pt x="59" y="26"/>
                      <a:pt x="59" y="26"/>
                      <a:pt x="59" y="26"/>
                    </a:cubicBezTo>
                    <a:cubicBezTo>
                      <a:pt x="57" y="24"/>
                      <a:pt x="57" y="24"/>
                      <a:pt x="57" y="24"/>
                    </a:cubicBezTo>
                    <a:cubicBezTo>
                      <a:pt x="59" y="24"/>
                      <a:pt x="59" y="24"/>
                      <a:pt x="59" y="24"/>
                    </a:cubicBezTo>
                    <a:cubicBezTo>
                      <a:pt x="69" y="33"/>
                      <a:pt x="69" y="33"/>
                      <a:pt x="69" y="33"/>
                    </a:cubicBezTo>
                    <a:cubicBezTo>
                      <a:pt x="71" y="30"/>
                      <a:pt x="71" y="30"/>
                      <a:pt x="71" y="30"/>
                    </a:cubicBezTo>
                    <a:cubicBezTo>
                      <a:pt x="65" y="24"/>
                      <a:pt x="65" y="24"/>
                      <a:pt x="65" y="24"/>
                    </a:cubicBezTo>
                    <a:cubicBezTo>
                      <a:pt x="73" y="24"/>
                      <a:pt x="73" y="24"/>
                      <a:pt x="73" y="24"/>
                    </a:cubicBezTo>
                    <a:lnTo>
                      <a:pt x="7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3" name="Freeform: Shape 261">
                <a:extLst>
                  <a:ext uri="{FF2B5EF4-FFF2-40B4-BE49-F238E27FC236}">
                    <a16:creationId xmlns:a16="http://schemas.microsoft.com/office/drawing/2014/main" id="{CA961D97-EFBD-F862-986D-23FB34873A61}"/>
                  </a:ext>
                </a:extLst>
              </p:cNvPr>
              <p:cNvSpPr>
                <a:spLocks noGrp="1" noRot="1" noMove="1" noResize="1" noEditPoints="1" noAdjustHandles="1" noChangeArrowheads="1" noChangeShapeType="1"/>
              </p:cNvSpPr>
              <p:nvPr/>
            </p:nvSpPr>
            <p:spPr bwMode="auto">
              <a:xfrm>
                <a:off x="3320536" y="2283466"/>
                <a:ext cx="259787" cy="256111"/>
              </a:xfrm>
              <a:custGeom>
                <a:avLst/>
                <a:gdLst>
                  <a:gd name="T0" fmla="*/ 52 w 59"/>
                  <a:gd name="T1" fmla="*/ 41 h 58"/>
                  <a:gd name="T2" fmla="*/ 55 w 59"/>
                  <a:gd name="T3" fmla="*/ 44 h 58"/>
                  <a:gd name="T4" fmla="*/ 48 w 59"/>
                  <a:gd name="T5" fmla="*/ 52 h 58"/>
                  <a:gd name="T6" fmla="*/ 45 w 59"/>
                  <a:gd name="T7" fmla="*/ 49 h 58"/>
                  <a:gd name="T8" fmla="*/ 37 w 59"/>
                  <a:gd name="T9" fmla="*/ 53 h 58"/>
                  <a:gd name="T10" fmla="*/ 37 w 59"/>
                  <a:gd name="T11" fmla="*/ 58 h 58"/>
                  <a:gd name="T12" fmla="*/ 29 w 59"/>
                  <a:gd name="T13" fmla="*/ 58 h 58"/>
                  <a:gd name="T14" fmla="*/ 29 w 59"/>
                  <a:gd name="T15" fmla="*/ 46 h 58"/>
                  <a:gd name="T16" fmla="*/ 42 w 59"/>
                  <a:gd name="T17" fmla="*/ 40 h 58"/>
                  <a:gd name="T18" fmla="*/ 40 w 59"/>
                  <a:gd name="T19" fmla="*/ 16 h 58"/>
                  <a:gd name="T20" fmla="*/ 40 w 59"/>
                  <a:gd name="T21" fmla="*/ 16 h 58"/>
                  <a:gd name="T22" fmla="*/ 34 w 59"/>
                  <a:gd name="T23" fmla="*/ 13 h 58"/>
                  <a:gd name="T24" fmla="*/ 29 w 59"/>
                  <a:gd name="T25" fmla="*/ 12 h 58"/>
                  <a:gd name="T26" fmla="*/ 29 w 59"/>
                  <a:gd name="T27" fmla="*/ 0 h 58"/>
                  <a:gd name="T28" fmla="*/ 32 w 59"/>
                  <a:gd name="T29" fmla="*/ 0 h 58"/>
                  <a:gd name="T30" fmla="*/ 33 w 59"/>
                  <a:gd name="T31" fmla="*/ 4 h 58"/>
                  <a:gd name="T32" fmla="*/ 41 w 59"/>
                  <a:gd name="T33" fmla="*/ 7 h 58"/>
                  <a:gd name="T34" fmla="*/ 44 w 59"/>
                  <a:gd name="T35" fmla="*/ 3 h 58"/>
                  <a:gd name="T36" fmla="*/ 52 w 59"/>
                  <a:gd name="T37" fmla="*/ 10 h 58"/>
                  <a:gd name="T38" fmla="*/ 49 w 59"/>
                  <a:gd name="T39" fmla="*/ 14 h 58"/>
                  <a:gd name="T40" fmla="*/ 53 w 59"/>
                  <a:gd name="T41" fmla="*/ 22 h 58"/>
                  <a:gd name="T42" fmla="*/ 58 w 59"/>
                  <a:gd name="T43" fmla="*/ 21 h 58"/>
                  <a:gd name="T44" fmla="*/ 59 w 59"/>
                  <a:gd name="T45" fmla="*/ 32 h 58"/>
                  <a:gd name="T46" fmla="*/ 54 w 59"/>
                  <a:gd name="T47" fmla="*/ 32 h 58"/>
                  <a:gd name="T48" fmla="*/ 52 w 59"/>
                  <a:gd name="T49" fmla="*/ 41 h 58"/>
                  <a:gd name="T50" fmla="*/ 29 w 59"/>
                  <a:gd name="T51" fmla="*/ 58 h 58"/>
                  <a:gd name="T52" fmla="*/ 26 w 59"/>
                  <a:gd name="T53" fmla="*/ 58 h 58"/>
                  <a:gd name="T54" fmla="*/ 26 w 59"/>
                  <a:gd name="T55" fmla="*/ 54 h 58"/>
                  <a:gd name="T56" fmla="*/ 18 w 59"/>
                  <a:gd name="T57" fmla="*/ 51 h 58"/>
                  <a:gd name="T58" fmla="*/ 15 w 59"/>
                  <a:gd name="T59" fmla="*/ 55 h 58"/>
                  <a:gd name="T60" fmla="*/ 7 w 59"/>
                  <a:gd name="T61" fmla="*/ 48 h 58"/>
                  <a:gd name="T62" fmla="*/ 9 w 59"/>
                  <a:gd name="T63" fmla="*/ 45 h 58"/>
                  <a:gd name="T64" fmla="*/ 5 w 59"/>
                  <a:gd name="T65" fmla="*/ 37 h 58"/>
                  <a:gd name="T66" fmla="*/ 1 w 59"/>
                  <a:gd name="T67" fmla="*/ 37 h 58"/>
                  <a:gd name="T68" fmla="*/ 0 w 59"/>
                  <a:gd name="T69" fmla="*/ 26 h 58"/>
                  <a:gd name="T70" fmla="*/ 4 w 59"/>
                  <a:gd name="T71" fmla="*/ 26 h 58"/>
                  <a:gd name="T72" fmla="*/ 7 w 59"/>
                  <a:gd name="T73" fmla="*/ 17 h 58"/>
                  <a:gd name="T74" fmla="*/ 4 w 59"/>
                  <a:gd name="T75" fmla="*/ 15 h 58"/>
                  <a:gd name="T76" fmla="*/ 11 w 59"/>
                  <a:gd name="T77" fmla="*/ 6 h 58"/>
                  <a:gd name="T78" fmla="*/ 14 w 59"/>
                  <a:gd name="T79" fmla="*/ 9 h 58"/>
                  <a:gd name="T80" fmla="*/ 22 w 59"/>
                  <a:gd name="T81" fmla="*/ 5 h 58"/>
                  <a:gd name="T82" fmla="*/ 21 w 59"/>
                  <a:gd name="T83" fmla="*/ 1 h 58"/>
                  <a:gd name="T84" fmla="*/ 29 w 59"/>
                  <a:gd name="T85" fmla="*/ 0 h 58"/>
                  <a:gd name="T86" fmla="*/ 29 w 59"/>
                  <a:gd name="T87" fmla="*/ 12 h 58"/>
                  <a:gd name="T88" fmla="*/ 16 w 59"/>
                  <a:gd name="T89" fmla="*/ 18 h 58"/>
                  <a:gd name="T90" fmla="*/ 18 w 59"/>
                  <a:gd name="T91" fmla="*/ 42 h 58"/>
                  <a:gd name="T92" fmla="*/ 24 w 59"/>
                  <a:gd name="T93" fmla="*/ 45 h 58"/>
                  <a:gd name="T94" fmla="*/ 29 w 59"/>
                  <a:gd name="T95" fmla="*/ 46 h 58"/>
                  <a:gd name="T96" fmla="*/ 29 w 59"/>
                  <a:gd name="T9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8">
                    <a:moveTo>
                      <a:pt x="52" y="41"/>
                    </a:moveTo>
                    <a:cubicBezTo>
                      <a:pt x="55" y="44"/>
                      <a:pt x="55" y="44"/>
                      <a:pt x="55" y="44"/>
                    </a:cubicBezTo>
                    <a:cubicBezTo>
                      <a:pt x="48" y="52"/>
                      <a:pt x="48" y="52"/>
                      <a:pt x="48" y="52"/>
                    </a:cubicBezTo>
                    <a:cubicBezTo>
                      <a:pt x="45" y="49"/>
                      <a:pt x="45" y="49"/>
                      <a:pt x="45" y="49"/>
                    </a:cubicBezTo>
                    <a:cubicBezTo>
                      <a:pt x="42" y="51"/>
                      <a:pt x="40" y="52"/>
                      <a:pt x="37" y="53"/>
                    </a:cubicBezTo>
                    <a:cubicBezTo>
                      <a:pt x="37" y="58"/>
                      <a:pt x="37" y="58"/>
                      <a:pt x="37" y="58"/>
                    </a:cubicBezTo>
                    <a:cubicBezTo>
                      <a:pt x="29" y="58"/>
                      <a:pt x="29" y="58"/>
                      <a:pt x="29" y="58"/>
                    </a:cubicBezTo>
                    <a:cubicBezTo>
                      <a:pt x="29" y="46"/>
                      <a:pt x="29" y="46"/>
                      <a:pt x="29" y="46"/>
                    </a:cubicBezTo>
                    <a:cubicBezTo>
                      <a:pt x="34" y="46"/>
                      <a:pt x="39" y="44"/>
                      <a:pt x="42" y="40"/>
                    </a:cubicBezTo>
                    <a:cubicBezTo>
                      <a:pt x="48" y="33"/>
                      <a:pt x="47" y="22"/>
                      <a:pt x="40" y="16"/>
                    </a:cubicBezTo>
                    <a:cubicBezTo>
                      <a:pt x="40" y="16"/>
                      <a:pt x="40" y="16"/>
                      <a:pt x="40" y="16"/>
                    </a:cubicBezTo>
                    <a:cubicBezTo>
                      <a:pt x="38" y="15"/>
                      <a:pt x="36" y="14"/>
                      <a:pt x="34" y="13"/>
                    </a:cubicBezTo>
                    <a:cubicBezTo>
                      <a:pt x="33" y="12"/>
                      <a:pt x="31" y="12"/>
                      <a:pt x="29" y="12"/>
                    </a:cubicBezTo>
                    <a:cubicBezTo>
                      <a:pt x="29" y="0"/>
                      <a:pt x="29" y="0"/>
                      <a:pt x="29" y="0"/>
                    </a:cubicBezTo>
                    <a:cubicBezTo>
                      <a:pt x="32" y="0"/>
                      <a:pt x="32" y="0"/>
                      <a:pt x="32" y="0"/>
                    </a:cubicBezTo>
                    <a:cubicBezTo>
                      <a:pt x="33" y="4"/>
                      <a:pt x="33" y="4"/>
                      <a:pt x="33" y="4"/>
                    </a:cubicBezTo>
                    <a:cubicBezTo>
                      <a:pt x="36" y="4"/>
                      <a:pt x="38" y="5"/>
                      <a:pt x="41" y="7"/>
                    </a:cubicBezTo>
                    <a:cubicBezTo>
                      <a:pt x="44" y="3"/>
                      <a:pt x="44" y="3"/>
                      <a:pt x="44" y="3"/>
                    </a:cubicBezTo>
                    <a:cubicBezTo>
                      <a:pt x="52" y="10"/>
                      <a:pt x="52" y="10"/>
                      <a:pt x="52" y="10"/>
                    </a:cubicBezTo>
                    <a:cubicBezTo>
                      <a:pt x="49" y="14"/>
                      <a:pt x="49" y="14"/>
                      <a:pt x="49" y="14"/>
                    </a:cubicBezTo>
                    <a:cubicBezTo>
                      <a:pt x="51" y="16"/>
                      <a:pt x="53" y="19"/>
                      <a:pt x="53" y="22"/>
                    </a:cubicBezTo>
                    <a:cubicBezTo>
                      <a:pt x="58" y="21"/>
                      <a:pt x="58" y="21"/>
                      <a:pt x="58" y="21"/>
                    </a:cubicBezTo>
                    <a:cubicBezTo>
                      <a:pt x="59" y="32"/>
                      <a:pt x="59" y="32"/>
                      <a:pt x="59" y="32"/>
                    </a:cubicBezTo>
                    <a:cubicBezTo>
                      <a:pt x="54" y="32"/>
                      <a:pt x="54" y="32"/>
                      <a:pt x="54" y="32"/>
                    </a:cubicBezTo>
                    <a:cubicBezTo>
                      <a:pt x="54" y="35"/>
                      <a:pt x="53" y="38"/>
                      <a:pt x="52" y="41"/>
                    </a:cubicBezTo>
                    <a:close/>
                    <a:moveTo>
                      <a:pt x="29" y="58"/>
                    </a:moveTo>
                    <a:cubicBezTo>
                      <a:pt x="26" y="58"/>
                      <a:pt x="26" y="58"/>
                      <a:pt x="26" y="58"/>
                    </a:cubicBezTo>
                    <a:cubicBezTo>
                      <a:pt x="26" y="54"/>
                      <a:pt x="26" y="54"/>
                      <a:pt x="26" y="54"/>
                    </a:cubicBezTo>
                    <a:cubicBezTo>
                      <a:pt x="23" y="54"/>
                      <a:pt x="20" y="53"/>
                      <a:pt x="18" y="51"/>
                    </a:cubicBezTo>
                    <a:cubicBezTo>
                      <a:pt x="15" y="55"/>
                      <a:pt x="15" y="55"/>
                      <a:pt x="15" y="55"/>
                    </a:cubicBezTo>
                    <a:cubicBezTo>
                      <a:pt x="7" y="48"/>
                      <a:pt x="7" y="48"/>
                      <a:pt x="7" y="48"/>
                    </a:cubicBezTo>
                    <a:cubicBezTo>
                      <a:pt x="9" y="45"/>
                      <a:pt x="9" y="45"/>
                      <a:pt x="9" y="45"/>
                    </a:cubicBezTo>
                    <a:cubicBezTo>
                      <a:pt x="8" y="42"/>
                      <a:pt x="6" y="40"/>
                      <a:pt x="5" y="37"/>
                    </a:cubicBezTo>
                    <a:cubicBezTo>
                      <a:pt x="1" y="37"/>
                      <a:pt x="1" y="37"/>
                      <a:pt x="1" y="37"/>
                    </a:cubicBezTo>
                    <a:cubicBezTo>
                      <a:pt x="0" y="26"/>
                      <a:pt x="0" y="26"/>
                      <a:pt x="0" y="26"/>
                    </a:cubicBezTo>
                    <a:cubicBezTo>
                      <a:pt x="4" y="26"/>
                      <a:pt x="4" y="26"/>
                      <a:pt x="4" y="26"/>
                    </a:cubicBezTo>
                    <a:cubicBezTo>
                      <a:pt x="5" y="23"/>
                      <a:pt x="6" y="20"/>
                      <a:pt x="7" y="17"/>
                    </a:cubicBezTo>
                    <a:cubicBezTo>
                      <a:pt x="4" y="15"/>
                      <a:pt x="4" y="15"/>
                      <a:pt x="4" y="15"/>
                    </a:cubicBezTo>
                    <a:cubicBezTo>
                      <a:pt x="11" y="6"/>
                      <a:pt x="11" y="6"/>
                      <a:pt x="11" y="6"/>
                    </a:cubicBezTo>
                    <a:cubicBezTo>
                      <a:pt x="14" y="9"/>
                      <a:pt x="14" y="9"/>
                      <a:pt x="14" y="9"/>
                    </a:cubicBezTo>
                    <a:cubicBezTo>
                      <a:pt x="16" y="7"/>
                      <a:pt x="19" y="6"/>
                      <a:pt x="22" y="5"/>
                    </a:cubicBezTo>
                    <a:cubicBezTo>
                      <a:pt x="21" y="1"/>
                      <a:pt x="21" y="1"/>
                      <a:pt x="21" y="1"/>
                    </a:cubicBezTo>
                    <a:cubicBezTo>
                      <a:pt x="29" y="0"/>
                      <a:pt x="29" y="0"/>
                      <a:pt x="29" y="0"/>
                    </a:cubicBezTo>
                    <a:cubicBezTo>
                      <a:pt x="29" y="12"/>
                      <a:pt x="29" y="12"/>
                      <a:pt x="29" y="12"/>
                    </a:cubicBezTo>
                    <a:cubicBezTo>
                      <a:pt x="24" y="12"/>
                      <a:pt x="20" y="14"/>
                      <a:pt x="16" y="18"/>
                    </a:cubicBezTo>
                    <a:cubicBezTo>
                      <a:pt x="10" y="25"/>
                      <a:pt x="11" y="36"/>
                      <a:pt x="18" y="42"/>
                    </a:cubicBezTo>
                    <a:cubicBezTo>
                      <a:pt x="20" y="44"/>
                      <a:pt x="22" y="45"/>
                      <a:pt x="24" y="45"/>
                    </a:cubicBezTo>
                    <a:cubicBezTo>
                      <a:pt x="26" y="46"/>
                      <a:pt x="28" y="46"/>
                      <a:pt x="29" y="46"/>
                    </a:cubicBezTo>
                    <a:lnTo>
                      <a:pt x="2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4" name="Freeform: Shape 262">
                <a:extLst>
                  <a:ext uri="{FF2B5EF4-FFF2-40B4-BE49-F238E27FC236}">
                    <a16:creationId xmlns:a16="http://schemas.microsoft.com/office/drawing/2014/main" id="{3FAA784E-FB3E-DD7D-B340-1988FA789473}"/>
                  </a:ext>
                </a:extLst>
              </p:cNvPr>
              <p:cNvSpPr>
                <a:spLocks noGrp="1" noRot="1" noMove="1" noResize="1" noEditPoints="1" noAdjustHandles="1" noChangeArrowheads="1" noChangeShapeType="1"/>
              </p:cNvSpPr>
              <p:nvPr/>
            </p:nvSpPr>
            <p:spPr bwMode="auto">
              <a:xfrm>
                <a:off x="3205347" y="2729517"/>
                <a:ext cx="13480" cy="22057"/>
              </a:xfrm>
              <a:custGeom>
                <a:avLst/>
                <a:gdLst>
                  <a:gd name="T0" fmla="*/ 0 w 3"/>
                  <a:gd name="T1" fmla="*/ 5 h 5"/>
                  <a:gd name="T2" fmla="*/ 3 w 3"/>
                  <a:gd name="T3" fmla="*/ 1 h 5"/>
                  <a:gd name="T4" fmla="*/ 0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3" y="1"/>
                      <a:pt x="3" y="1"/>
                      <a:pt x="3" y="1"/>
                    </a:cubicBezTo>
                    <a:cubicBezTo>
                      <a:pt x="2" y="1"/>
                      <a:pt x="1" y="1"/>
                      <a:pt x="0" y="0"/>
                    </a:cubicBezTo>
                    <a:cubicBezTo>
                      <a:pt x="0" y="2"/>
                      <a:pt x="0" y="3"/>
                      <a:pt x="0" y="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5" name="Freeform: Shape 263">
                <a:extLst>
                  <a:ext uri="{FF2B5EF4-FFF2-40B4-BE49-F238E27FC236}">
                    <a16:creationId xmlns:a16="http://schemas.microsoft.com/office/drawing/2014/main" id="{5AE218CA-50DC-53ED-2DC8-6EF2B1F57CA6}"/>
                  </a:ext>
                </a:extLst>
              </p:cNvPr>
              <p:cNvSpPr>
                <a:spLocks noGrp="1" noRot="1" noMove="1" noResize="1" noEditPoints="1" noAdjustHandles="1" noChangeArrowheads="1" noChangeShapeType="1"/>
              </p:cNvSpPr>
              <p:nvPr/>
            </p:nvSpPr>
            <p:spPr bwMode="auto">
              <a:xfrm>
                <a:off x="3200445" y="2671922"/>
                <a:ext cx="49017" cy="53918"/>
              </a:xfrm>
              <a:custGeom>
                <a:avLst/>
                <a:gdLst>
                  <a:gd name="T0" fmla="*/ 5 w 11"/>
                  <a:gd name="T1" fmla="*/ 12 h 12"/>
                  <a:gd name="T2" fmla="*/ 6 w 11"/>
                  <a:gd name="T3" fmla="*/ 12 h 12"/>
                  <a:gd name="T4" fmla="*/ 6 w 11"/>
                  <a:gd name="T5" fmla="*/ 12 h 12"/>
                  <a:gd name="T6" fmla="*/ 11 w 11"/>
                  <a:gd name="T7" fmla="*/ 6 h 12"/>
                  <a:gd name="T8" fmla="*/ 11 w 11"/>
                  <a:gd name="T9" fmla="*/ 6 h 12"/>
                  <a:gd name="T10" fmla="*/ 11 w 11"/>
                  <a:gd name="T11" fmla="*/ 5 h 12"/>
                  <a:gd name="T12" fmla="*/ 5 w 11"/>
                  <a:gd name="T13" fmla="*/ 0 h 12"/>
                  <a:gd name="T14" fmla="*/ 4 w 11"/>
                  <a:gd name="T15" fmla="*/ 0 h 12"/>
                  <a:gd name="T16" fmla="*/ 0 w 11"/>
                  <a:gd name="T17" fmla="*/ 3 h 12"/>
                  <a:gd name="T18" fmla="*/ 1 w 11"/>
                  <a:gd name="T19" fmla="*/ 9 h 12"/>
                  <a:gd name="T20" fmla="*/ 5 w 11"/>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5" y="12"/>
                    </a:moveTo>
                    <a:cubicBezTo>
                      <a:pt x="5" y="12"/>
                      <a:pt x="6" y="12"/>
                      <a:pt x="6" y="12"/>
                    </a:cubicBezTo>
                    <a:cubicBezTo>
                      <a:pt x="6" y="12"/>
                      <a:pt x="6" y="12"/>
                      <a:pt x="6" y="12"/>
                    </a:cubicBezTo>
                    <a:cubicBezTo>
                      <a:pt x="9" y="11"/>
                      <a:pt x="11" y="8"/>
                      <a:pt x="11" y="6"/>
                    </a:cubicBezTo>
                    <a:cubicBezTo>
                      <a:pt x="11" y="6"/>
                      <a:pt x="11" y="6"/>
                      <a:pt x="11" y="6"/>
                    </a:cubicBezTo>
                    <a:cubicBezTo>
                      <a:pt x="11" y="5"/>
                      <a:pt x="11" y="5"/>
                      <a:pt x="11" y="5"/>
                    </a:cubicBezTo>
                    <a:cubicBezTo>
                      <a:pt x="10" y="2"/>
                      <a:pt x="8" y="0"/>
                      <a:pt x="5" y="0"/>
                    </a:cubicBezTo>
                    <a:cubicBezTo>
                      <a:pt x="5" y="0"/>
                      <a:pt x="4" y="0"/>
                      <a:pt x="4" y="0"/>
                    </a:cubicBezTo>
                    <a:cubicBezTo>
                      <a:pt x="2" y="1"/>
                      <a:pt x="1" y="2"/>
                      <a:pt x="0" y="3"/>
                    </a:cubicBezTo>
                    <a:cubicBezTo>
                      <a:pt x="0" y="5"/>
                      <a:pt x="0" y="7"/>
                      <a:pt x="1" y="9"/>
                    </a:cubicBezTo>
                    <a:cubicBezTo>
                      <a:pt x="2" y="11"/>
                      <a:pt x="3" y="12"/>
                      <a:pt x="5" y="1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6" name="Freeform: Shape 264">
                <a:extLst>
                  <a:ext uri="{FF2B5EF4-FFF2-40B4-BE49-F238E27FC236}">
                    <a16:creationId xmlns:a16="http://schemas.microsoft.com/office/drawing/2014/main" id="{8D5684AC-B0DA-F08B-6A0F-EE838FEA2150}"/>
                  </a:ext>
                </a:extLst>
              </p:cNvPr>
              <p:cNvSpPr>
                <a:spLocks noGrp="1" noRot="1" noMove="1" noResize="1" noEditPoints="1" noAdjustHandles="1" noChangeArrowheads="1" noChangeShapeType="1"/>
              </p:cNvSpPr>
              <p:nvPr/>
            </p:nvSpPr>
            <p:spPr bwMode="auto">
              <a:xfrm>
                <a:off x="3293577" y="2712361"/>
                <a:ext cx="96808" cy="91906"/>
              </a:xfrm>
              <a:custGeom>
                <a:avLst/>
                <a:gdLst>
                  <a:gd name="T0" fmla="*/ 12 w 22"/>
                  <a:gd name="T1" fmla="*/ 21 h 21"/>
                  <a:gd name="T2" fmla="*/ 22 w 22"/>
                  <a:gd name="T3" fmla="*/ 21 h 21"/>
                  <a:gd name="T4" fmla="*/ 6 w 22"/>
                  <a:gd name="T5" fmla="*/ 0 h 21"/>
                  <a:gd name="T6" fmla="*/ 0 w 22"/>
                  <a:gd name="T7" fmla="*/ 5 h 21"/>
                  <a:gd name="T8" fmla="*/ 12 w 22"/>
                  <a:gd name="T9" fmla="*/ 21 h 21"/>
                </a:gdLst>
                <a:ahLst/>
                <a:cxnLst>
                  <a:cxn ang="0">
                    <a:pos x="T0" y="T1"/>
                  </a:cxn>
                  <a:cxn ang="0">
                    <a:pos x="T2" y="T3"/>
                  </a:cxn>
                  <a:cxn ang="0">
                    <a:pos x="T4" y="T5"/>
                  </a:cxn>
                  <a:cxn ang="0">
                    <a:pos x="T6" y="T7"/>
                  </a:cxn>
                  <a:cxn ang="0">
                    <a:pos x="T8" y="T9"/>
                  </a:cxn>
                </a:cxnLst>
                <a:rect l="0" t="0" r="r" b="b"/>
                <a:pathLst>
                  <a:path w="22" h="21">
                    <a:moveTo>
                      <a:pt x="12" y="21"/>
                    </a:moveTo>
                    <a:cubicBezTo>
                      <a:pt x="22" y="21"/>
                      <a:pt x="22" y="21"/>
                      <a:pt x="22" y="21"/>
                    </a:cubicBezTo>
                    <a:cubicBezTo>
                      <a:pt x="6" y="0"/>
                      <a:pt x="6" y="0"/>
                      <a:pt x="6" y="0"/>
                    </a:cubicBezTo>
                    <a:cubicBezTo>
                      <a:pt x="5" y="3"/>
                      <a:pt x="2" y="5"/>
                      <a:pt x="0" y="5"/>
                    </a:cubicBezTo>
                    <a:lnTo>
                      <a:pt x="12"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7" name="Freeform: Shape 265">
                <a:extLst>
                  <a:ext uri="{FF2B5EF4-FFF2-40B4-BE49-F238E27FC236}">
                    <a16:creationId xmlns:a16="http://schemas.microsoft.com/office/drawing/2014/main" id="{09B4EAFC-528A-80C4-019A-7A92C9BF25AD}"/>
                  </a:ext>
                </a:extLst>
              </p:cNvPr>
              <p:cNvSpPr>
                <a:spLocks noGrp="1" noRot="1" noMove="1" noResize="1" noEditPoints="1" noAdjustHandles="1" noChangeArrowheads="1" noChangeShapeType="1"/>
              </p:cNvSpPr>
              <p:nvPr/>
            </p:nvSpPr>
            <p:spPr bwMode="auto">
              <a:xfrm>
                <a:off x="3258040" y="2671922"/>
                <a:ext cx="52693" cy="53918"/>
              </a:xfrm>
              <a:custGeom>
                <a:avLst/>
                <a:gdLst>
                  <a:gd name="T0" fmla="*/ 8 w 12"/>
                  <a:gd name="T1" fmla="*/ 0 h 12"/>
                  <a:gd name="T2" fmla="*/ 6 w 12"/>
                  <a:gd name="T3" fmla="*/ 0 h 12"/>
                  <a:gd name="T4" fmla="*/ 1 w 12"/>
                  <a:gd name="T5" fmla="*/ 5 h 12"/>
                  <a:gd name="T6" fmla="*/ 1 w 12"/>
                  <a:gd name="T7" fmla="*/ 6 h 12"/>
                  <a:gd name="T8" fmla="*/ 1 w 12"/>
                  <a:gd name="T9" fmla="*/ 6 h 12"/>
                  <a:gd name="T10" fmla="*/ 5 w 12"/>
                  <a:gd name="T11" fmla="*/ 12 h 12"/>
                  <a:gd name="T12" fmla="*/ 6 w 12"/>
                  <a:gd name="T13" fmla="*/ 12 h 12"/>
                  <a:gd name="T14" fmla="*/ 6 w 12"/>
                  <a:gd name="T15" fmla="*/ 12 h 12"/>
                  <a:gd name="T16" fmla="*/ 12 w 12"/>
                  <a:gd name="T17" fmla="*/ 7 h 12"/>
                  <a:gd name="T18" fmla="*/ 12 w 12"/>
                  <a:gd name="T19" fmla="*/ 7 h 12"/>
                  <a:gd name="T20" fmla="*/ 8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8" y="0"/>
                    </a:moveTo>
                    <a:cubicBezTo>
                      <a:pt x="7" y="0"/>
                      <a:pt x="7" y="0"/>
                      <a:pt x="6" y="0"/>
                    </a:cubicBezTo>
                    <a:cubicBezTo>
                      <a:pt x="4" y="0"/>
                      <a:pt x="1" y="2"/>
                      <a:pt x="1" y="5"/>
                    </a:cubicBezTo>
                    <a:cubicBezTo>
                      <a:pt x="1" y="5"/>
                      <a:pt x="1" y="5"/>
                      <a:pt x="1" y="6"/>
                    </a:cubicBezTo>
                    <a:cubicBezTo>
                      <a:pt x="1" y="6"/>
                      <a:pt x="1" y="6"/>
                      <a:pt x="1" y="6"/>
                    </a:cubicBezTo>
                    <a:cubicBezTo>
                      <a:pt x="0" y="8"/>
                      <a:pt x="2" y="11"/>
                      <a:pt x="5" y="12"/>
                    </a:cubicBezTo>
                    <a:cubicBezTo>
                      <a:pt x="5" y="12"/>
                      <a:pt x="5" y="12"/>
                      <a:pt x="6" y="12"/>
                    </a:cubicBezTo>
                    <a:cubicBezTo>
                      <a:pt x="6" y="12"/>
                      <a:pt x="6" y="12"/>
                      <a:pt x="6" y="12"/>
                    </a:cubicBezTo>
                    <a:cubicBezTo>
                      <a:pt x="9" y="12"/>
                      <a:pt x="11" y="10"/>
                      <a:pt x="12" y="7"/>
                    </a:cubicBezTo>
                    <a:cubicBezTo>
                      <a:pt x="12" y="7"/>
                      <a:pt x="12" y="7"/>
                      <a:pt x="12" y="7"/>
                    </a:cubicBezTo>
                    <a:cubicBezTo>
                      <a:pt x="12" y="4"/>
                      <a:pt x="11" y="1"/>
                      <a:pt x="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8" name="Freeform: Shape 266">
                <a:extLst>
                  <a:ext uri="{FF2B5EF4-FFF2-40B4-BE49-F238E27FC236}">
                    <a16:creationId xmlns:a16="http://schemas.microsoft.com/office/drawing/2014/main" id="{CED25A59-E94B-3556-CFEA-7FB41538A617}"/>
                  </a:ext>
                </a:extLst>
              </p:cNvPr>
              <p:cNvSpPr>
                <a:spLocks noGrp="1" noRot="1" noMove="1" noResize="1" noEditPoints="1" noAdjustHandles="1" noChangeArrowheads="1" noChangeShapeType="1"/>
              </p:cNvSpPr>
              <p:nvPr/>
            </p:nvSpPr>
            <p:spPr bwMode="auto">
              <a:xfrm>
                <a:off x="3213925" y="2814070"/>
                <a:ext cx="220574" cy="180136"/>
              </a:xfrm>
              <a:custGeom>
                <a:avLst/>
                <a:gdLst>
                  <a:gd name="T0" fmla="*/ 9 w 50"/>
                  <a:gd name="T1" fmla="*/ 41 h 41"/>
                  <a:gd name="T2" fmla="*/ 39 w 50"/>
                  <a:gd name="T3" fmla="*/ 41 h 41"/>
                  <a:gd name="T4" fmla="*/ 50 w 50"/>
                  <a:gd name="T5" fmla="*/ 0 h 41"/>
                  <a:gd name="T6" fmla="*/ 41 w 50"/>
                  <a:gd name="T7" fmla="*/ 0 h 41"/>
                  <a:gd name="T8" fmla="*/ 31 w 50"/>
                  <a:gd name="T9" fmla="*/ 0 h 41"/>
                  <a:gd name="T10" fmla="*/ 0 w 50"/>
                  <a:gd name="T11" fmla="*/ 0 h 41"/>
                  <a:gd name="T12" fmla="*/ 9 w 50"/>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50" h="41">
                    <a:moveTo>
                      <a:pt x="9" y="41"/>
                    </a:moveTo>
                    <a:cubicBezTo>
                      <a:pt x="39" y="41"/>
                      <a:pt x="39" y="41"/>
                      <a:pt x="39" y="41"/>
                    </a:cubicBezTo>
                    <a:cubicBezTo>
                      <a:pt x="50" y="0"/>
                      <a:pt x="50" y="0"/>
                      <a:pt x="50" y="0"/>
                    </a:cubicBezTo>
                    <a:cubicBezTo>
                      <a:pt x="41" y="0"/>
                      <a:pt x="41" y="0"/>
                      <a:pt x="41" y="0"/>
                    </a:cubicBezTo>
                    <a:cubicBezTo>
                      <a:pt x="31" y="0"/>
                      <a:pt x="31" y="0"/>
                      <a:pt x="31" y="0"/>
                    </a:cubicBezTo>
                    <a:cubicBezTo>
                      <a:pt x="0" y="0"/>
                      <a:pt x="0" y="0"/>
                      <a:pt x="0" y="0"/>
                    </a:cubicBezTo>
                    <a:cubicBezTo>
                      <a:pt x="2" y="14"/>
                      <a:pt x="5" y="28"/>
                      <a:pt x="9" y="4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9" name="Freeform: Shape 267">
                <a:extLst>
                  <a:ext uri="{FF2B5EF4-FFF2-40B4-BE49-F238E27FC236}">
                    <a16:creationId xmlns:a16="http://schemas.microsoft.com/office/drawing/2014/main" id="{FCDA62FF-2141-F078-5576-236D48B1D220}"/>
                  </a:ext>
                </a:extLst>
              </p:cNvPr>
              <p:cNvSpPr>
                <a:spLocks noGrp="1" noRot="1" noMove="1" noResize="1" noEditPoints="1" noAdjustHandles="1" noChangeArrowheads="1" noChangeShapeType="1"/>
              </p:cNvSpPr>
              <p:nvPr/>
            </p:nvSpPr>
            <p:spPr bwMode="auto">
              <a:xfrm>
                <a:off x="5735824" y="2010199"/>
                <a:ext cx="88230" cy="88230"/>
              </a:xfrm>
              <a:custGeom>
                <a:avLst/>
                <a:gdLst>
                  <a:gd name="T0" fmla="*/ 17 w 20"/>
                  <a:gd name="T1" fmla="*/ 0 h 20"/>
                  <a:gd name="T2" fmla="*/ 9 w 20"/>
                  <a:gd name="T3" fmla="*/ 0 h 20"/>
                  <a:gd name="T4" fmla="*/ 0 w 20"/>
                  <a:gd name="T5" fmla="*/ 9 h 20"/>
                  <a:gd name="T6" fmla="*/ 0 w 20"/>
                  <a:gd name="T7" fmla="*/ 20 h 20"/>
                  <a:gd name="T8" fmla="*/ 7 w 20"/>
                  <a:gd name="T9" fmla="*/ 20 h 20"/>
                  <a:gd name="T10" fmla="*/ 7 w 20"/>
                  <a:gd name="T11" fmla="*/ 9 h 20"/>
                  <a:gd name="T12" fmla="*/ 9 w 20"/>
                  <a:gd name="T13" fmla="*/ 7 h 20"/>
                  <a:gd name="T14" fmla="*/ 20 w 20"/>
                  <a:gd name="T15" fmla="*/ 7 h 20"/>
                  <a:gd name="T16" fmla="*/ 17 w 2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7" y="0"/>
                    </a:moveTo>
                    <a:cubicBezTo>
                      <a:pt x="9" y="0"/>
                      <a:pt x="9" y="0"/>
                      <a:pt x="9" y="0"/>
                    </a:cubicBezTo>
                    <a:cubicBezTo>
                      <a:pt x="4" y="0"/>
                      <a:pt x="0" y="4"/>
                      <a:pt x="0" y="9"/>
                    </a:cubicBezTo>
                    <a:cubicBezTo>
                      <a:pt x="0" y="20"/>
                      <a:pt x="0" y="20"/>
                      <a:pt x="0" y="20"/>
                    </a:cubicBezTo>
                    <a:cubicBezTo>
                      <a:pt x="7" y="20"/>
                      <a:pt x="7" y="20"/>
                      <a:pt x="7" y="20"/>
                    </a:cubicBezTo>
                    <a:cubicBezTo>
                      <a:pt x="7" y="9"/>
                      <a:pt x="7" y="9"/>
                      <a:pt x="7" y="9"/>
                    </a:cubicBezTo>
                    <a:cubicBezTo>
                      <a:pt x="7" y="8"/>
                      <a:pt x="8" y="7"/>
                      <a:pt x="9" y="7"/>
                    </a:cubicBezTo>
                    <a:cubicBezTo>
                      <a:pt x="20" y="7"/>
                      <a:pt x="20" y="7"/>
                      <a:pt x="20" y="7"/>
                    </a:cubicBezTo>
                    <a:cubicBezTo>
                      <a:pt x="19" y="4"/>
                      <a:pt x="18" y="2"/>
                      <a:pt x="17"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0" name="Freeform: Shape 268">
                <a:extLst>
                  <a:ext uri="{FF2B5EF4-FFF2-40B4-BE49-F238E27FC236}">
                    <a16:creationId xmlns:a16="http://schemas.microsoft.com/office/drawing/2014/main" id="{DA7B0BFC-B180-796B-215C-9F8A1FB80519}"/>
                  </a:ext>
                </a:extLst>
              </p:cNvPr>
              <p:cNvSpPr>
                <a:spLocks noGrp="1" noRot="1" noMove="1" noResize="1" noEditPoints="1" noAdjustHandles="1" noChangeArrowheads="1" noChangeShapeType="1"/>
              </p:cNvSpPr>
              <p:nvPr/>
            </p:nvSpPr>
            <p:spPr bwMode="auto">
              <a:xfrm>
                <a:off x="5708865" y="2142544"/>
                <a:ext cx="198517" cy="149500"/>
              </a:xfrm>
              <a:custGeom>
                <a:avLst/>
                <a:gdLst>
                  <a:gd name="T0" fmla="*/ 35 w 45"/>
                  <a:gd name="T1" fmla="*/ 0 h 34"/>
                  <a:gd name="T2" fmla="*/ 29 w 45"/>
                  <a:gd name="T3" fmla="*/ 0 h 34"/>
                  <a:gd name="T4" fmla="*/ 29 w 45"/>
                  <a:gd name="T5" fmla="*/ 9 h 34"/>
                  <a:gd name="T6" fmla="*/ 34 w 45"/>
                  <a:gd name="T7" fmla="*/ 15 h 34"/>
                  <a:gd name="T8" fmla="*/ 31 w 45"/>
                  <a:gd name="T9" fmla="*/ 19 h 34"/>
                  <a:gd name="T10" fmla="*/ 31 w 45"/>
                  <a:gd name="T11" fmla="*/ 19 h 34"/>
                  <a:gd name="T12" fmla="*/ 31 w 45"/>
                  <a:gd name="T13" fmla="*/ 27 h 34"/>
                  <a:gd name="T14" fmla="*/ 29 w 45"/>
                  <a:gd name="T15" fmla="*/ 27 h 34"/>
                  <a:gd name="T16" fmla="*/ 29 w 45"/>
                  <a:gd name="T17" fmla="*/ 34 h 34"/>
                  <a:gd name="T18" fmla="*/ 45 w 45"/>
                  <a:gd name="T19" fmla="*/ 34 h 34"/>
                  <a:gd name="T20" fmla="*/ 35 w 45"/>
                  <a:gd name="T21" fmla="*/ 0 h 34"/>
                  <a:gd name="T22" fmla="*/ 29 w 45"/>
                  <a:gd name="T23" fmla="*/ 0 h 34"/>
                  <a:gd name="T24" fmla="*/ 0 w 45"/>
                  <a:gd name="T25" fmla="*/ 0 h 34"/>
                  <a:gd name="T26" fmla="*/ 0 w 45"/>
                  <a:gd name="T27" fmla="*/ 34 h 34"/>
                  <a:gd name="T28" fmla="*/ 29 w 45"/>
                  <a:gd name="T29" fmla="*/ 34 h 34"/>
                  <a:gd name="T30" fmla="*/ 29 w 45"/>
                  <a:gd name="T31" fmla="*/ 27 h 34"/>
                  <a:gd name="T32" fmla="*/ 27 w 45"/>
                  <a:gd name="T33" fmla="*/ 27 h 34"/>
                  <a:gd name="T34" fmla="*/ 27 w 45"/>
                  <a:gd name="T35" fmla="*/ 19 h 34"/>
                  <a:gd name="T36" fmla="*/ 24 w 45"/>
                  <a:gd name="T37" fmla="*/ 15 h 34"/>
                  <a:gd name="T38" fmla="*/ 29 w 45"/>
                  <a:gd name="T39" fmla="*/ 9 h 34"/>
                  <a:gd name="T40" fmla="*/ 29 w 45"/>
                  <a:gd name="T41" fmla="*/ 9 h 34"/>
                  <a:gd name="T42" fmla="*/ 29 w 45"/>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4">
                    <a:moveTo>
                      <a:pt x="35" y="0"/>
                    </a:moveTo>
                    <a:cubicBezTo>
                      <a:pt x="29" y="0"/>
                      <a:pt x="29" y="0"/>
                      <a:pt x="29" y="0"/>
                    </a:cubicBezTo>
                    <a:cubicBezTo>
                      <a:pt x="29" y="9"/>
                      <a:pt x="29" y="9"/>
                      <a:pt x="29" y="9"/>
                    </a:cubicBezTo>
                    <a:cubicBezTo>
                      <a:pt x="32" y="9"/>
                      <a:pt x="34" y="12"/>
                      <a:pt x="34" y="15"/>
                    </a:cubicBezTo>
                    <a:cubicBezTo>
                      <a:pt x="34" y="17"/>
                      <a:pt x="33" y="19"/>
                      <a:pt x="31" y="19"/>
                    </a:cubicBezTo>
                    <a:cubicBezTo>
                      <a:pt x="31" y="19"/>
                      <a:pt x="31" y="19"/>
                      <a:pt x="31" y="19"/>
                    </a:cubicBezTo>
                    <a:cubicBezTo>
                      <a:pt x="31" y="27"/>
                      <a:pt x="31" y="27"/>
                      <a:pt x="31" y="27"/>
                    </a:cubicBezTo>
                    <a:cubicBezTo>
                      <a:pt x="29" y="27"/>
                      <a:pt x="29" y="27"/>
                      <a:pt x="29" y="27"/>
                    </a:cubicBezTo>
                    <a:cubicBezTo>
                      <a:pt x="29" y="34"/>
                      <a:pt x="29" y="34"/>
                      <a:pt x="29" y="34"/>
                    </a:cubicBezTo>
                    <a:cubicBezTo>
                      <a:pt x="45" y="34"/>
                      <a:pt x="45" y="34"/>
                      <a:pt x="45" y="34"/>
                    </a:cubicBezTo>
                    <a:cubicBezTo>
                      <a:pt x="42" y="22"/>
                      <a:pt x="39" y="11"/>
                      <a:pt x="35" y="0"/>
                    </a:cubicBezTo>
                    <a:close/>
                    <a:moveTo>
                      <a:pt x="29" y="0"/>
                    </a:moveTo>
                    <a:cubicBezTo>
                      <a:pt x="0" y="0"/>
                      <a:pt x="0" y="0"/>
                      <a:pt x="0" y="0"/>
                    </a:cubicBezTo>
                    <a:cubicBezTo>
                      <a:pt x="0" y="34"/>
                      <a:pt x="0" y="34"/>
                      <a:pt x="0" y="34"/>
                    </a:cubicBezTo>
                    <a:cubicBezTo>
                      <a:pt x="29" y="34"/>
                      <a:pt x="29" y="34"/>
                      <a:pt x="29" y="34"/>
                    </a:cubicBezTo>
                    <a:cubicBezTo>
                      <a:pt x="29" y="27"/>
                      <a:pt x="29" y="27"/>
                      <a:pt x="29" y="27"/>
                    </a:cubicBezTo>
                    <a:cubicBezTo>
                      <a:pt x="27" y="27"/>
                      <a:pt x="27" y="27"/>
                      <a:pt x="27" y="27"/>
                    </a:cubicBezTo>
                    <a:cubicBezTo>
                      <a:pt x="27" y="19"/>
                      <a:pt x="27" y="19"/>
                      <a:pt x="27" y="19"/>
                    </a:cubicBezTo>
                    <a:cubicBezTo>
                      <a:pt x="25" y="19"/>
                      <a:pt x="24" y="17"/>
                      <a:pt x="24" y="15"/>
                    </a:cubicBezTo>
                    <a:cubicBezTo>
                      <a:pt x="24" y="12"/>
                      <a:pt x="26" y="9"/>
                      <a:pt x="29" y="9"/>
                    </a:cubicBezTo>
                    <a:cubicBezTo>
                      <a:pt x="29" y="9"/>
                      <a:pt x="29" y="9"/>
                      <a:pt x="29" y="9"/>
                    </a:cubicBezTo>
                    <a:lnTo>
                      <a:pt x="2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1" name="Freeform: Shape 269">
                <a:extLst>
                  <a:ext uri="{FF2B5EF4-FFF2-40B4-BE49-F238E27FC236}">
                    <a16:creationId xmlns:a16="http://schemas.microsoft.com/office/drawing/2014/main" id="{C8D6EC96-ACF6-A4DB-4A13-E24B5F794CC5}"/>
                  </a:ext>
                </a:extLst>
              </p:cNvPr>
              <p:cNvSpPr>
                <a:spLocks noGrp="1" noRot="1" noMove="1" noResize="1" noEditPoints="1" noAdjustHandles="1" noChangeArrowheads="1" noChangeShapeType="1"/>
              </p:cNvSpPr>
              <p:nvPr/>
            </p:nvSpPr>
            <p:spPr bwMode="auto">
              <a:xfrm>
                <a:off x="4269005" y="1537190"/>
                <a:ext cx="155627" cy="66172"/>
              </a:xfrm>
              <a:custGeom>
                <a:avLst/>
                <a:gdLst>
                  <a:gd name="T0" fmla="*/ 0 w 127"/>
                  <a:gd name="T1" fmla="*/ 29 h 54"/>
                  <a:gd name="T2" fmla="*/ 51 w 127"/>
                  <a:gd name="T3" fmla="*/ 54 h 54"/>
                  <a:gd name="T4" fmla="*/ 127 w 127"/>
                  <a:gd name="T5" fmla="*/ 54 h 54"/>
                  <a:gd name="T6" fmla="*/ 15 w 127"/>
                  <a:gd name="T7" fmla="*/ 0 h 54"/>
                  <a:gd name="T8" fmla="*/ 0 w 127"/>
                  <a:gd name="T9" fmla="*/ 29 h 54"/>
                </a:gdLst>
                <a:ahLst/>
                <a:cxnLst>
                  <a:cxn ang="0">
                    <a:pos x="T0" y="T1"/>
                  </a:cxn>
                  <a:cxn ang="0">
                    <a:pos x="T2" y="T3"/>
                  </a:cxn>
                  <a:cxn ang="0">
                    <a:pos x="T4" y="T5"/>
                  </a:cxn>
                  <a:cxn ang="0">
                    <a:pos x="T6" y="T7"/>
                  </a:cxn>
                  <a:cxn ang="0">
                    <a:pos x="T8" y="T9"/>
                  </a:cxn>
                </a:cxnLst>
                <a:rect l="0" t="0" r="r" b="b"/>
                <a:pathLst>
                  <a:path w="127" h="54">
                    <a:moveTo>
                      <a:pt x="0" y="29"/>
                    </a:moveTo>
                    <a:lnTo>
                      <a:pt x="51" y="54"/>
                    </a:lnTo>
                    <a:lnTo>
                      <a:pt x="127" y="54"/>
                    </a:lnTo>
                    <a:lnTo>
                      <a:pt x="15"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2" name="Freeform: Shape 270">
                <a:extLst>
                  <a:ext uri="{FF2B5EF4-FFF2-40B4-BE49-F238E27FC236}">
                    <a16:creationId xmlns:a16="http://schemas.microsoft.com/office/drawing/2014/main" id="{AA6BB5FA-8339-282E-680A-A184EDAF8392}"/>
                  </a:ext>
                </a:extLst>
              </p:cNvPr>
              <p:cNvSpPr>
                <a:spLocks noGrp="1" noRot="1" noMove="1" noResize="1" noEditPoints="1" noAdjustHandles="1" noChangeArrowheads="1" noChangeShapeType="1"/>
              </p:cNvSpPr>
              <p:nvPr/>
            </p:nvSpPr>
            <p:spPr bwMode="auto">
              <a:xfrm>
                <a:off x="4269005" y="1611940"/>
                <a:ext cx="376202" cy="189939"/>
              </a:xfrm>
              <a:custGeom>
                <a:avLst/>
                <a:gdLst>
                  <a:gd name="T0" fmla="*/ 123 w 307"/>
                  <a:gd name="T1" fmla="*/ 155 h 155"/>
                  <a:gd name="T2" fmla="*/ 245 w 307"/>
                  <a:gd name="T3" fmla="*/ 155 h 155"/>
                  <a:gd name="T4" fmla="*/ 245 w 307"/>
                  <a:gd name="T5" fmla="*/ 123 h 155"/>
                  <a:gd name="T6" fmla="*/ 307 w 307"/>
                  <a:gd name="T7" fmla="*/ 123 h 155"/>
                  <a:gd name="T8" fmla="*/ 307 w 307"/>
                  <a:gd name="T9" fmla="*/ 33 h 155"/>
                  <a:gd name="T10" fmla="*/ 245 w 307"/>
                  <a:gd name="T11" fmla="*/ 33 h 155"/>
                  <a:gd name="T12" fmla="*/ 245 w 307"/>
                  <a:gd name="T13" fmla="*/ 0 h 155"/>
                  <a:gd name="T14" fmla="*/ 145 w 307"/>
                  <a:gd name="T15" fmla="*/ 0 h 155"/>
                  <a:gd name="T16" fmla="*/ 123 w 307"/>
                  <a:gd name="T17" fmla="*/ 0 h 155"/>
                  <a:gd name="T18" fmla="*/ 123 w 307"/>
                  <a:gd name="T19" fmla="*/ 62 h 155"/>
                  <a:gd name="T20" fmla="*/ 184 w 307"/>
                  <a:gd name="T21" fmla="*/ 62 h 155"/>
                  <a:gd name="T22" fmla="*/ 184 w 307"/>
                  <a:gd name="T23" fmla="*/ 94 h 155"/>
                  <a:gd name="T24" fmla="*/ 123 w 307"/>
                  <a:gd name="T25" fmla="*/ 94 h 155"/>
                  <a:gd name="T26" fmla="*/ 123 w 307"/>
                  <a:gd name="T27" fmla="*/ 155 h 155"/>
                  <a:gd name="T28" fmla="*/ 0 w 307"/>
                  <a:gd name="T29" fmla="*/ 155 h 155"/>
                  <a:gd name="T30" fmla="*/ 123 w 307"/>
                  <a:gd name="T31" fmla="*/ 155 h 155"/>
                  <a:gd name="T32" fmla="*/ 123 w 307"/>
                  <a:gd name="T33" fmla="*/ 94 h 155"/>
                  <a:gd name="T34" fmla="*/ 62 w 307"/>
                  <a:gd name="T35" fmla="*/ 94 h 155"/>
                  <a:gd name="T36" fmla="*/ 62 w 307"/>
                  <a:gd name="T37" fmla="*/ 62 h 155"/>
                  <a:gd name="T38" fmla="*/ 62 w 307"/>
                  <a:gd name="T39" fmla="*/ 62 h 155"/>
                  <a:gd name="T40" fmla="*/ 123 w 307"/>
                  <a:gd name="T41" fmla="*/ 62 h 155"/>
                  <a:gd name="T42" fmla="*/ 123 w 307"/>
                  <a:gd name="T43" fmla="*/ 0 h 155"/>
                  <a:gd name="T44" fmla="*/ 65 w 307"/>
                  <a:gd name="T45" fmla="*/ 0 h 155"/>
                  <a:gd name="T46" fmla="*/ 0 w 307"/>
                  <a:gd name="T47" fmla="*/ 0 h 155"/>
                  <a:gd name="T48" fmla="*/ 0 w 30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55">
                    <a:moveTo>
                      <a:pt x="123" y="155"/>
                    </a:moveTo>
                    <a:lnTo>
                      <a:pt x="245" y="155"/>
                    </a:lnTo>
                    <a:lnTo>
                      <a:pt x="245" y="123"/>
                    </a:lnTo>
                    <a:lnTo>
                      <a:pt x="307" y="123"/>
                    </a:lnTo>
                    <a:lnTo>
                      <a:pt x="307" y="33"/>
                    </a:lnTo>
                    <a:lnTo>
                      <a:pt x="245" y="33"/>
                    </a:lnTo>
                    <a:lnTo>
                      <a:pt x="245" y="0"/>
                    </a:lnTo>
                    <a:lnTo>
                      <a:pt x="145" y="0"/>
                    </a:lnTo>
                    <a:lnTo>
                      <a:pt x="123" y="0"/>
                    </a:lnTo>
                    <a:lnTo>
                      <a:pt x="123" y="62"/>
                    </a:lnTo>
                    <a:lnTo>
                      <a:pt x="184" y="62"/>
                    </a:lnTo>
                    <a:lnTo>
                      <a:pt x="184" y="94"/>
                    </a:lnTo>
                    <a:lnTo>
                      <a:pt x="123" y="94"/>
                    </a:lnTo>
                    <a:lnTo>
                      <a:pt x="123" y="155"/>
                    </a:lnTo>
                    <a:close/>
                    <a:moveTo>
                      <a:pt x="0" y="155"/>
                    </a:moveTo>
                    <a:lnTo>
                      <a:pt x="123" y="155"/>
                    </a:lnTo>
                    <a:lnTo>
                      <a:pt x="123" y="94"/>
                    </a:lnTo>
                    <a:lnTo>
                      <a:pt x="62" y="94"/>
                    </a:lnTo>
                    <a:lnTo>
                      <a:pt x="62" y="62"/>
                    </a:lnTo>
                    <a:lnTo>
                      <a:pt x="62" y="62"/>
                    </a:lnTo>
                    <a:lnTo>
                      <a:pt x="123" y="62"/>
                    </a:lnTo>
                    <a:lnTo>
                      <a:pt x="123" y="0"/>
                    </a:lnTo>
                    <a:lnTo>
                      <a:pt x="65" y="0"/>
                    </a:lnTo>
                    <a:lnTo>
                      <a:pt x="0" y="0"/>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3" name="Freeform: Shape 271">
                <a:extLst>
                  <a:ext uri="{FF2B5EF4-FFF2-40B4-BE49-F238E27FC236}">
                    <a16:creationId xmlns:a16="http://schemas.microsoft.com/office/drawing/2014/main" id="{4E1309A6-1786-2D8F-1DBB-733B6BE54E51}"/>
                  </a:ext>
                </a:extLst>
              </p:cNvPr>
              <p:cNvSpPr>
                <a:spLocks noGrp="1" noRot="1" noMove="1" noResize="1" noEditPoints="1" noAdjustHandles="1" noChangeArrowheads="1" noChangeShapeType="1"/>
              </p:cNvSpPr>
              <p:nvPr/>
            </p:nvSpPr>
            <p:spPr bwMode="auto">
              <a:xfrm>
                <a:off x="3637918" y="1788400"/>
                <a:ext cx="84553" cy="142148"/>
              </a:xfrm>
              <a:custGeom>
                <a:avLst/>
                <a:gdLst>
                  <a:gd name="T0" fmla="*/ 0 w 19"/>
                  <a:gd name="T1" fmla="*/ 22 h 32"/>
                  <a:gd name="T2" fmla="*/ 0 w 19"/>
                  <a:gd name="T3" fmla="*/ 27 h 32"/>
                  <a:gd name="T4" fmla="*/ 6 w 19"/>
                  <a:gd name="T5" fmla="*/ 32 h 32"/>
                  <a:gd name="T6" fmla="*/ 14 w 19"/>
                  <a:gd name="T7" fmla="*/ 32 h 32"/>
                  <a:gd name="T8" fmla="*/ 19 w 19"/>
                  <a:gd name="T9" fmla="*/ 27 h 32"/>
                  <a:gd name="T10" fmla="*/ 19 w 19"/>
                  <a:gd name="T11" fmla="*/ 22 h 32"/>
                  <a:gd name="T12" fmla="*/ 12 w 19"/>
                  <a:gd name="T13" fmla="*/ 22 h 32"/>
                  <a:gd name="T14" fmla="*/ 12 w 19"/>
                  <a:gd name="T15" fmla="*/ 18 h 32"/>
                  <a:gd name="T16" fmla="*/ 19 w 19"/>
                  <a:gd name="T17" fmla="*/ 18 h 32"/>
                  <a:gd name="T18" fmla="*/ 19 w 19"/>
                  <a:gd name="T19" fmla="*/ 12 h 32"/>
                  <a:gd name="T20" fmla="*/ 12 w 19"/>
                  <a:gd name="T21" fmla="*/ 12 h 32"/>
                  <a:gd name="T22" fmla="*/ 12 w 19"/>
                  <a:gd name="T23" fmla="*/ 8 h 32"/>
                  <a:gd name="T24" fmla="*/ 19 w 19"/>
                  <a:gd name="T25" fmla="*/ 8 h 32"/>
                  <a:gd name="T26" fmla="*/ 19 w 19"/>
                  <a:gd name="T27" fmla="*/ 6 h 32"/>
                  <a:gd name="T28" fmla="*/ 14 w 19"/>
                  <a:gd name="T29" fmla="*/ 0 h 32"/>
                  <a:gd name="T30" fmla="*/ 6 w 19"/>
                  <a:gd name="T31" fmla="*/ 0 h 32"/>
                  <a:gd name="T32" fmla="*/ 0 w 19"/>
                  <a:gd name="T33" fmla="*/ 6 h 32"/>
                  <a:gd name="T34" fmla="*/ 0 w 19"/>
                  <a:gd name="T35" fmla="*/ 8 h 32"/>
                  <a:gd name="T36" fmla="*/ 7 w 19"/>
                  <a:gd name="T37" fmla="*/ 8 h 32"/>
                  <a:gd name="T38" fmla="*/ 7 w 19"/>
                  <a:gd name="T39" fmla="*/ 12 h 32"/>
                  <a:gd name="T40" fmla="*/ 0 w 19"/>
                  <a:gd name="T41" fmla="*/ 12 h 32"/>
                  <a:gd name="T42" fmla="*/ 0 w 19"/>
                  <a:gd name="T43" fmla="*/ 18 h 32"/>
                  <a:gd name="T44" fmla="*/ 7 w 19"/>
                  <a:gd name="T45" fmla="*/ 18 h 32"/>
                  <a:gd name="T46" fmla="*/ 7 w 19"/>
                  <a:gd name="T47" fmla="*/ 22 h 32"/>
                  <a:gd name="T48" fmla="*/ 0 w 19"/>
                  <a:gd name="T4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2">
                    <a:moveTo>
                      <a:pt x="0" y="22"/>
                    </a:moveTo>
                    <a:cubicBezTo>
                      <a:pt x="0" y="27"/>
                      <a:pt x="0" y="27"/>
                      <a:pt x="0" y="27"/>
                    </a:cubicBezTo>
                    <a:cubicBezTo>
                      <a:pt x="0" y="30"/>
                      <a:pt x="3" y="32"/>
                      <a:pt x="6" y="32"/>
                    </a:cubicBezTo>
                    <a:cubicBezTo>
                      <a:pt x="14" y="32"/>
                      <a:pt x="14" y="32"/>
                      <a:pt x="14" y="32"/>
                    </a:cubicBezTo>
                    <a:cubicBezTo>
                      <a:pt x="17" y="32"/>
                      <a:pt x="19" y="30"/>
                      <a:pt x="19" y="27"/>
                    </a:cubicBezTo>
                    <a:cubicBezTo>
                      <a:pt x="19" y="22"/>
                      <a:pt x="19" y="22"/>
                      <a:pt x="19" y="22"/>
                    </a:cubicBezTo>
                    <a:cubicBezTo>
                      <a:pt x="12" y="22"/>
                      <a:pt x="12" y="22"/>
                      <a:pt x="12" y="22"/>
                    </a:cubicBezTo>
                    <a:cubicBezTo>
                      <a:pt x="12" y="18"/>
                      <a:pt x="12" y="18"/>
                      <a:pt x="12" y="18"/>
                    </a:cubicBezTo>
                    <a:cubicBezTo>
                      <a:pt x="19" y="18"/>
                      <a:pt x="19" y="18"/>
                      <a:pt x="19" y="18"/>
                    </a:cubicBezTo>
                    <a:cubicBezTo>
                      <a:pt x="19" y="12"/>
                      <a:pt x="19" y="12"/>
                      <a:pt x="19" y="12"/>
                    </a:cubicBezTo>
                    <a:cubicBezTo>
                      <a:pt x="12" y="12"/>
                      <a:pt x="12" y="12"/>
                      <a:pt x="12" y="12"/>
                    </a:cubicBezTo>
                    <a:cubicBezTo>
                      <a:pt x="12" y="8"/>
                      <a:pt x="12" y="8"/>
                      <a:pt x="12" y="8"/>
                    </a:cubicBezTo>
                    <a:cubicBezTo>
                      <a:pt x="19" y="8"/>
                      <a:pt x="19" y="8"/>
                      <a:pt x="19" y="8"/>
                    </a:cubicBezTo>
                    <a:cubicBezTo>
                      <a:pt x="19" y="6"/>
                      <a:pt x="19" y="6"/>
                      <a:pt x="19" y="6"/>
                    </a:cubicBezTo>
                    <a:cubicBezTo>
                      <a:pt x="19" y="3"/>
                      <a:pt x="17" y="0"/>
                      <a:pt x="14" y="0"/>
                    </a:cubicBezTo>
                    <a:cubicBezTo>
                      <a:pt x="6" y="0"/>
                      <a:pt x="6" y="0"/>
                      <a:pt x="6" y="0"/>
                    </a:cubicBezTo>
                    <a:cubicBezTo>
                      <a:pt x="3" y="0"/>
                      <a:pt x="0" y="3"/>
                      <a:pt x="0" y="6"/>
                    </a:cubicBezTo>
                    <a:cubicBezTo>
                      <a:pt x="0" y="8"/>
                      <a:pt x="0" y="8"/>
                      <a:pt x="0" y="8"/>
                    </a:cubicBezTo>
                    <a:cubicBezTo>
                      <a:pt x="7" y="8"/>
                      <a:pt x="7" y="8"/>
                      <a:pt x="7" y="8"/>
                    </a:cubicBezTo>
                    <a:cubicBezTo>
                      <a:pt x="7" y="12"/>
                      <a:pt x="7" y="12"/>
                      <a:pt x="7" y="12"/>
                    </a:cubicBezTo>
                    <a:cubicBezTo>
                      <a:pt x="0" y="12"/>
                      <a:pt x="0" y="12"/>
                      <a:pt x="0" y="12"/>
                    </a:cubicBezTo>
                    <a:cubicBezTo>
                      <a:pt x="0" y="18"/>
                      <a:pt x="0" y="18"/>
                      <a:pt x="0" y="18"/>
                    </a:cubicBezTo>
                    <a:cubicBezTo>
                      <a:pt x="7" y="18"/>
                      <a:pt x="7" y="18"/>
                      <a:pt x="7" y="18"/>
                    </a:cubicBezTo>
                    <a:cubicBezTo>
                      <a:pt x="7" y="22"/>
                      <a:pt x="7" y="22"/>
                      <a:pt x="7" y="22"/>
                    </a:cubicBez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4" name="Freeform: Shape 272">
                <a:extLst>
                  <a:ext uri="{FF2B5EF4-FFF2-40B4-BE49-F238E27FC236}">
                    <a16:creationId xmlns:a16="http://schemas.microsoft.com/office/drawing/2014/main" id="{50A7ADB4-BCD0-0CED-DBBA-91BDDB42A093}"/>
                  </a:ext>
                </a:extLst>
              </p:cNvPr>
              <p:cNvSpPr>
                <a:spLocks noGrp="1" noRot="1" noMove="1" noResize="1" noEditPoints="1" noAdjustHandles="1" noChangeArrowheads="1" noChangeShapeType="1"/>
              </p:cNvSpPr>
              <p:nvPr/>
            </p:nvSpPr>
            <p:spPr bwMode="auto">
              <a:xfrm>
                <a:off x="3615860" y="1917068"/>
                <a:ext cx="132345" cy="83328"/>
              </a:xfrm>
              <a:custGeom>
                <a:avLst/>
                <a:gdLst>
                  <a:gd name="T0" fmla="*/ 0 w 30"/>
                  <a:gd name="T1" fmla="*/ 0 h 19"/>
                  <a:gd name="T2" fmla="*/ 10 w 30"/>
                  <a:gd name="T3" fmla="*/ 9 h 19"/>
                  <a:gd name="T4" fmla="*/ 13 w 30"/>
                  <a:gd name="T5" fmla="*/ 9 h 19"/>
                  <a:gd name="T6" fmla="*/ 13 w 30"/>
                  <a:gd name="T7" fmla="*/ 15 h 19"/>
                  <a:gd name="T8" fmla="*/ 9 w 30"/>
                  <a:gd name="T9" fmla="*/ 15 h 19"/>
                  <a:gd name="T10" fmla="*/ 9 w 30"/>
                  <a:gd name="T11" fmla="*/ 19 h 19"/>
                  <a:gd name="T12" fmla="*/ 21 w 30"/>
                  <a:gd name="T13" fmla="*/ 19 h 19"/>
                  <a:gd name="T14" fmla="*/ 21 w 30"/>
                  <a:gd name="T15" fmla="*/ 15 h 19"/>
                  <a:gd name="T16" fmla="*/ 17 w 30"/>
                  <a:gd name="T17" fmla="*/ 15 h 19"/>
                  <a:gd name="T18" fmla="*/ 17 w 30"/>
                  <a:gd name="T19" fmla="*/ 9 h 19"/>
                  <a:gd name="T20" fmla="*/ 20 w 30"/>
                  <a:gd name="T21" fmla="*/ 9 h 19"/>
                  <a:gd name="T22" fmla="*/ 30 w 30"/>
                  <a:gd name="T23" fmla="*/ 0 h 19"/>
                  <a:gd name="T24" fmla="*/ 26 w 30"/>
                  <a:gd name="T25" fmla="*/ 0 h 19"/>
                  <a:gd name="T26" fmla="*/ 20 w 30"/>
                  <a:gd name="T27" fmla="*/ 5 h 19"/>
                  <a:gd name="T28" fmla="*/ 10 w 30"/>
                  <a:gd name="T29" fmla="*/ 5 h 19"/>
                  <a:gd name="T30" fmla="*/ 4 w 30"/>
                  <a:gd name="T31" fmla="*/ 0 h 19"/>
                  <a:gd name="T32" fmla="*/ 0 w 3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9">
                    <a:moveTo>
                      <a:pt x="0" y="0"/>
                    </a:moveTo>
                    <a:cubicBezTo>
                      <a:pt x="1" y="5"/>
                      <a:pt x="5" y="9"/>
                      <a:pt x="10" y="9"/>
                    </a:cubicBezTo>
                    <a:cubicBezTo>
                      <a:pt x="13" y="9"/>
                      <a:pt x="13" y="9"/>
                      <a:pt x="13" y="9"/>
                    </a:cubicBezTo>
                    <a:cubicBezTo>
                      <a:pt x="13" y="15"/>
                      <a:pt x="13" y="15"/>
                      <a:pt x="13" y="15"/>
                    </a:cubicBezTo>
                    <a:cubicBezTo>
                      <a:pt x="9" y="15"/>
                      <a:pt x="9" y="15"/>
                      <a:pt x="9" y="15"/>
                    </a:cubicBezTo>
                    <a:cubicBezTo>
                      <a:pt x="9" y="19"/>
                      <a:pt x="9" y="19"/>
                      <a:pt x="9" y="19"/>
                    </a:cubicBezTo>
                    <a:cubicBezTo>
                      <a:pt x="21" y="19"/>
                      <a:pt x="21" y="19"/>
                      <a:pt x="21" y="19"/>
                    </a:cubicBezTo>
                    <a:cubicBezTo>
                      <a:pt x="21" y="15"/>
                      <a:pt x="21" y="15"/>
                      <a:pt x="21" y="15"/>
                    </a:cubicBezTo>
                    <a:cubicBezTo>
                      <a:pt x="17" y="15"/>
                      <a:pt x="17" y="15"/>
                      <a:pt x="17" y="15"/>
                    </a:cubicBezTo>
                    <a:cubicBezTo>
                      <a:pt x="17" y="9"/>
                      <a:pt x="17" y="9"/>
                      <a:pt x="17" y="9"/>
                    </a:cubicBezTo>
                    <a:cubicBezTo>
                      <a:pt x="20" y="9"/>
                      <a:pt x="20" y="9"/>
                      <a:pt x="20" y="9"/>
                    </a:cubicBezTo>
                    <a:cubicBezTo>
                      <a:pt x="25" y="9"/>
                      <a:pt x="29" y="5"/>
                      <a:pt x="30" y="0"/>
                    </a:cubicBezTo>
                    <a:cubicBezTo>
                      <a:pt x="26" y="0"/>
                      <a:pt x="26" y="0"/>
                      <a:pt x="26" y="0"/>
                    </a:cubicBezTo>
                    <a:cubicBezTo>
                      <a:pt x="25" y="2"/>
                      <a:pt x="23" y="5"/>
                      <a:pt x="20" y="5"/>
                    </a:cubicBezTo>
                    <a:cubicBezTo>
                      <a:pt x="10" y="5"/>
                      <a:pt x="10" y="5"/>
                      <a:pt x="10" y="5"/>
                    </a:cubicBezTo>
                    <a:cubicBezTo>
                      <a:pt x="7" y="5"/>
                      <a:pt x="4" y="2"/>
                      <a:pt x="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5" name="Freeform: Shape 273">
                <a:extLst>
                  <a:ext uri="{FF2B5EF4-FFF2-40B4-BE49-F238E27FC236}">
                    <a16:creationId xmlns:a16="http://schemas.microsoft.com/office/drawing/2014/main" id="{F7AD4E71-7699-DCF8-1893-9FC408C03630}"/>
                  </a:ext>
                </a:extLst>
              </p:cNvPr>
              <p:cNvSpPr>
                <a:spLocks noGrp="1" noRot="1" noMove="1" noResize="1" noEditPoints="1" noAdjustHandles="1" noChangeArrowheads="1" noChangeShapeType="1"/>
              </p:cNvSpPr>
              <p:nvPr/>
            </p:nvSpPr>
            <p:spPr bwMode="auto">
              <a:xfrm>
                <a:off x="5369426" y="2200138"/>
                <a:ext cx="269591" cy="136021"/>
              </a:xfrm>
              <a:custGeom>
                <a:avLst/>
                <a:gdLst>
                  <a:gd name="T0" fmla="*/ 53 w 61"/>
                  <a:gd name="T1" fmla="*/ 22 h 31"/>
                  <a:gd name="T2" fmla="*/ 61 w 61"/>
                  <a:gd name="T3" fmla="*/ 11 h 31"/>
                  <a:gd name="T4" fmla="*/ 53 w 61"/>
                  <a:gd name="T5" fmla="*/ 1 h 31"/>
                  <a:gd name="T6" fmla="*/ 53 w 61"/>
                  <a:gd name="T7" fmla="*/ 5 h 31"/>
                  <a:gd name="T8" fmla="*/ 57 w 61"/>
                  <a:gd name="T9" fmla="*/ 11 h 31"/>
                  <a:gd name="T10" fmla="*/ 53 w 61"/>
                  <a:gd name="T11" fmla="*/ 17 h 31"/>
                  <a:gd name="T12" fmla="*/ 53 w 61"/>
                  <a:gd name="T13" fmla="*/ 22 h 31"/>
                  <a:gd name="T14" fmla="*/ 26 w 61"/>
                  <a:gd name="T15" fmla="*/ 31 h 31"/>
                  <a:gd name="T16" fmla="*/ 46 w 61"/>
                  <a:gd name="T17" fmla="*/ 21 h 31"/>
                  <a:gd name="T18" fmla="*/ 51 w 61"/>
                  <a:gd name="T19" fmla="*/ 22 h 31"/>
                  <a:gd name="T20" fmla="*/ 53 w 61"/>
                  <a:gd name="T21" fmla="*/ 22 h 31"/>
                  <a:gd name="T22" fmla="*/ 53 w 61"/>
                  <a:gd name="T23" fmla="*/ 17 h 31"/>
                  <a:gd name="T24" fmla="*/ 51 w 61"/>
                  <a:gd name="T25" fmla="*/ 17 h 31"/>
                  <a:gd name="T26" fmla="*/ 49 w 61"/>
                  <a:gd name="T27" fmla="*/ 17 h 31"/>
                  <a:gd name="T28" fmla="*/ 52 w 61"/>
                  <a:gd name="T29" fmla="*/ 5 h 31"/>
                  <a:gd name="T30" fmla="*/ 52 w 61"/>
                  <a:gd name="T31" fmla="*/ 5 h 31"/>
                  <a:gd name="T32" fmla="*/ 52 w 61"/>
                  <a:gd name="T33" fmla="*/ 5 h 31"/>
                  <a:gd name="T34" fmla="*/ 53 w 61"/>
                  <a:gd name="T35" fmla="*/ 5 h 31"/>
                  <a:gd name="T36" fmla="*/ 53 w 61"/>
                  <a:gd name="T37" fmla="*/ 1 h 31"/>
                  <a:gd name="T38" fmla="*/ 51 w 61"/>
                  <a:gd name="T39" fmla="*/ 0 h 31"/>
                  <a:gd name="T40" fmla="*/ 51 w 61"/>
                  <a:gd name="T41" fmla="*/ 0 h 31"/>
                  <a:gd name="T42" fmla="*/ 1 w 61"/>
                  <a:gd name="T43" fmla="*/ 0 h 31"/>
                  <a:gd name="T44" fmla="*/ 0 w 61"/>
                  <a:gd name="T45" fmla="*/ 5 h 31"/>
                  <a:gd name="T46" fmla="*/ 26 w 6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31">
                    <a:moveTo>
                      <a:pt x="53" y="22"/>
                    </a:moveTo>
                    <a:cubicBezTo>
                      <a:pt x="58" y="21"/>
                      <a:pt x="61" y="16"/>
                      <a:pt x="61" y="11"/>
                    </a:cubicBezTo>
                    <a:cubicBezTo>
                      <a:pt x="61" y="6"/>
                      <a:pt x="58" y="1"/>
                      <a:pt x="53" y="1"/>
                    </a:cubicBezTo>
                    <a:cubicBezTo>
                      <a:pt x="53" y="5"/>
                      <a:pt x="53" y="5"/>
                      <a:pt x="53" y="5"/>
                    </a:cubicBezTo>
                    <a:cubicBezTo>
                      <a:pt x="55" y="6"/>
                      <a:pt x="57" y="8"/>
                      <a:pt x="57" y="11"/>
                    </a:cubicBezTo>
                    <a:cubicBezTo>
                      <a:pt x="57" y="14"/>
                      <a:pt x="55" y="16"/>
                      <a:pt x="53" y="17"/>
                    </a:cubicBezTo>
                    <a:lnTo>
                      <a:pt x="53" y="22"/>
                    </a:lnTo>
                    <a:close/>
                    <a:moveTo>
                      <a:pt x="26" y="31"/>
                    </a:moveTo>
                    <a:cubicBezTo>
                      <a:pt x="34" y="31"/>
                      <a:pt x="41" y="27"/>
                      <a:pt x="46" y="21"/>
                    </a:cubicBezTo>
                    <a:cubicBezTo>
                      <a:pt x="47" y="22"/>
                      <a:pt x="49" y="22"/>
                      <a:pt x="51" y="22"/>
                    </a:cubicBezTo>
                    <a:cubicBezTo>
                      <a:pt x="51" y="22"/>
                      <a:pt x="52" y="22"/>
                      <a:pt x="53" y="22"/>
                    </a:cubicBezTo>
                    <a:cubicBezTo>
                      <a:pt x="53" y="17"/>
                      <a:pt x="53" y="17"/>
                      <a:pt x="53" y="17"/>
                    </a:cubicBezTo>
                    <a:cubicBezTo>
                      <a:pt x="52" y="17"/>
                      <a:pt x="51" y="17"/>
                      <a:pt x="51" y="17"/>
                    </a:cubicBezTo>
                    <a:cubicBezTo>
                      <a:pt x="50" y="17"/>
                      <a:pt x="49" y="17"/>
                      <a:pt x="49" y="17"/>
                    </a:cubicBezTo>
                    <a:cubicBezTo>
                      <a:pt x="51" y="13"/>
                      <a:pt x="52" y="9"/>
                      <a:pt x="52" y="5"/>
                    </a:cubicBezTo>
                    <a:cubicBezTo>
                      <a:pt x="52" y="5"/>
                      <a:pt x="52" y="5"/>
                      <a:pt x="52" y="5"/>
                    </a:cubicBezTo>
                    <a:cubicBezTo>
                      <a:pt x="52" y="5"/>
                      <a:pt x="52" y="5"/>
                      <a:pt x="52" y="5"/>
                    </a:cubicBezTo>
                    <a:cubicBezTo>
                      <a:pt x="52" y="5"/>
                      <a:pt x="52" y="5"/>
                      <a:pt x="53" y="5"/>
                    </a:cubicBezTo>
                    <a:cubicBezTo>
                      <a:pt x="53" y="1"/>
                      <a:pt x="53" y="1"/>
                      <a:pt x="53" y="1"/>
                    </a:cubicBezTo>
                    <a:cubicBezTo>
                      <a:pt x="52" y="0"/>
                      <a:pt x="52" y="0"/>
                      <a:pt x="51" y="0"/>
                    </a:cubicBezTo>
                    <a:cubicBezTo>
                      <a:pt x="51" y="0"/>
                      <a:pt x="51" y="0"/>
                      <a:pt x="51" y="0"/>
                    </a:cubicBezTo>
                    <a:cubicBezTo>
                      <a:pt x="1" y="0"/>
                      <a:pt x="1" y="0"/>
                      <a:pt x="1" y="0"/>
                    </a:cubicBezTo>
                    <a:cubicBezTo>
                      <a:pt x="0" y="2"/>
                      <a:pt x="0" y="3"/>
                      <a:pt x="0" y="5"/>
                    </a:cubicBezTo>
                    <a:cubicBezTo>
                      <a:pt x="0" y="19"/>
                      <a:pt x="12" y="31"/>
                      <a:pt x="2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6" name="Rectangle 274">
                <a:extLst>
                  <a:ext uri="{FF2B5EF4-FFF2-40B4-BE49-F238E27FC236}">
                    <a16:creationId xmlns:a16="http://schemas.microsoft.com/office/drawing/2014/main" id="{C718685A-0992-B94F-3F2D-A56AE4AC60B5}"/>
                  </a:ext>
                </a:extLst>
              </p:cNvPr>
              <p:cNvSpPr>
                <a:spLocks noGrp="1" noRot="1" noMove="1" noResize="1" noEditPoints="1" noAdjustHandles="1" noChangeArrowheads="1" noChangeShapeType="1"/>
              </p:cNvSpPr>
              <p:nvPr/>
            </p:nvSpPr>
            <p:spPr bwMode="auto">
              <a:xfrm>
                <a:off x="5369426" y="2345962"/>
                <a:ext cx="247533" cy="220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7" name="Freeform: Shape 275">
                <a:extLst>
                  <a:ext uri="{FF2B5EF4-FFF2-40B4-BE49-F238E27FC236}">
                    <a16:creationId xmlns:a16="http://schemas.microsoft.com/office/drawing/2014/main" id="{16965C40-BE65-0FF6-0131-09D5BF27AA5D}"/>
                  </a:ext>
                </a:extLst>
              </p:cNvPr>
              <p:cNvSpPr>
                <a:spLocks noGrp="1" noRot="1" noMove="1" noResize="1" noEditPoints="1" noAdjustHandles="1" noChangeArrowheads="1" noChangeShapeType="1"/>
              </p:cNvSpPr>
              <p:nvPr/>
            </p:nvSpPr>
            <p:spPr bwMode="auto">
              <a:xfrm>
                <a:off x="5427020" y="2080048"/>
                <a:ext cx="44115" cy="115189"/>
              </a:xfrm>
              <a:custGeom>
                <a:avLst/>
                <a:gdLst>
                  <a:gd name="T0" fmla="*/ 3 w 10"/>
                  <a:gd name="T1" fmla="*/ 19 h 26"/>
                  <a:gd name="T2" fmla="*/ 5 w 10"/>
                  <a:gd name="T3" fmla="*/ 25 h 26"/>
                  <a:gd name="T4" fmla="*/ 9 w 10"/>
                  <a:gd name="T5" fmla="*/ 16 h 26"/>
                  <a:gd name="T6" fmla="*/ 7 w 10"/>
                  <a:gd name="T7" fmla="*/ 11 h 26"/>
                  <a:gd name="T8" fmla="*/ 6 w 10"/>
                  <a:gd name="T9" fmla="*/ 7 h 26"/>
                  <a:gd name="T10" fmla="*/ 4 w 10"/>
                  <a:gd name="T11" fmla="*/ 2 h 26"/>
                  <a:gd name="T12" fmla="*/ 1 w 10"/>
                  <a:gd name="T13" fmla="*/ 11 h 26"/>
                  <a:gd name="T14" fmla="*/ 3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3" y="19"/>
                    </a:moveTo>
                    <a:cubicBezTo>
                      <a:pt x="0" y="21"/>
                      <a:pt x="2" y="26"/>
                      <a:pt x="5" y="25"/>
                    </a:cubicBezTo>
                    <a:cubicBezTo>
                      <a:pt x="9" y="23"/>
                      <a:pt x="10" y="19"/>
                      <a:pt x="9" y="16"/>
                    </a:cubicBezTo>
                    <a:cubicBezTo>
                      <a:pt x="9" y="14"/>
                      <a:pt x="7" y="12"/>
                      <a:pt x="7" y="11"/>
                    </a:cubicBezTo>
                    <a:cubicBezTo>
                      <a:pt x="6" y="10"/>
                      <a:pt x="5" y="7"/>
                      <a:pt x="6" y="7"/>
                    </a:cubicBezTo>
                    <a:cubicBezTo>
                      <a:pt x="9" y="5"/>
                      <a:pt x="7" y="0"/>
                      <a:pt x="4" y="2"/>
                    </a:cubicBezTo>
                    <a:cubicBezTo>
                      <a:pt x="1" y="4"/>
                      <a:pt x="0" y="8"/>
                      <a:pt x="1" y="11"/>
                    </a:cubicBezTo>
                    <a:cubicBezTo>
                      <a:pt x="1" y="12"/>
                      <a:pt x="6" y="19"/>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8" name="Freeform: Shape 276">
                <a:extLst>
                  <a:ext uri="{FF2B5EF4-FFF2-40B4-BE49-F238E27FC236}">
                    <a16:creationId xmlns:a16="http://schemas.microsoft.com/office/drawing/2014/main" id="{800FC43F-3075-578B-12B1-454FD202BA9B}"/>
                  </a:ext>
                </a:extLst>
              </p:cNvPr>
              <p:cNvSpPr>
                <a:spLocks noGrp="1" noRot="1" noMove="1" noResize="1" noEditPoints="1" noAdjustHandles="1" noChangeArrowheads="1" noChangeShapeType="1"/>
              </p:cNvSpPr>
              <p:nvPr/>
            </p:nvSpPr>
            <p:spPr bwMode="auto">
              <a:xfrm>
                <a:off x="5488291" y="2080048"/>
                <a:ext cx="44115" cy="115189"/>
              </a:xfrm>
              <a:custGeom>
                <a:avLst/>
                <a:gdLst>
                  <a:gd name="T0" fmla="*/ 4 w 10"/>
                  <a:gd name="T1" fmla="*/ 19 h 26"/>
                  <a:gd name="T2" fmla="*/ 5 w 10"/>
                  <a:gd name="T3" fmla="*/ 25 h 26"/>
                  <a:gd name="T4" fmla="*/ 9 w 10"/>
                  <a:gd name="T5" fmla="*/ 16 h 26"/>
                  <a:gd name="T6" fmla="*/ 7 w 10"/>
                  <a:gd name="T7" fmla="*/ 11 h 26"/>
                  <a:gd name="T8" fmla="*/ 7 w 10"/>
                  <a:gd name="T9" fmla="*/ 7 h 26"/>
                  <a:gd name="T10" fmla="*/ 4 w 10"/>
                  <a:gd name="T11" fmla="*/ 2 h 26"/>
                  <a:gd name="T12" fmla="*/ 1 w 10"/>
                  <a:gd name="T13" fmla="*/ 11 h 26"/>
                  <a:gd name="T14" fmla="*/ 4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4" y="19"/>
                    </a:moveTo>
                    <a:cubicBezTo>
                      <a:pt x="1" y="21"/>
                      <a:pt x="2" y="26"/>
                      <a:pt x="5" y="25"/>
                    </a:cubicBezTo>
                    <a:cubicBezTo>
                      <a:pt x="9" y="23"/>
                      <a:pt x="10" y="19"/>
                      <a:pt x="9" y="16"/>
                    </a:cubicBezTo>
                    <a:cubicBezTo>
                      <a:pt x="9" y="14"/>
                      <a:pt x="8" y="12"/>
                      <a:pt x="7" y="11"/>
                    </a:cubicBezTo>
                    <a:cubicBezTo>
                      <a:pt x="6" y="10"/>
                      <a:pt x="5" y="7"/>
                      <a:pt x="7" y="7"/>
                    </a:cubicBezTo>
                    <a:cubicBezTo>
                      <a:pt x="10" y="5"/>
                      <a:pt x="7" y="0"/>
                      <a:pt x="4" y="2"/>
                    </a:cubicBezTo>
                    <a:cubicBezTo>
                      <a:pt x="1" y="4"/>
                      <a:pt x="0" y="8"/>
                      <a:pt x="1" y="11"/>
                    </a:cubicBezTo>
                    <a:cubicBezTo>
                      <a:pt x="2" y="12"/>
                      <a:pt x="6" y="19"/>
                      <a:pt x="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9" name="Freeform: Shape 277">
                <a:extLst>
                  <a:ext uri="{FF2B5EF4-FFF2-40B4-BE49-F238E27FC236}">
                    <a16:creationId xmlns:a16="http://schemas.microsoft.com/office/drawing/2014/main" id="{985B5F83-3AF1-2FB9-78B1-4D5AD72D8DE5}"/>
                  </a:ext>
                </a:extLst>
              </p:cNvPr>
              <p:cNvSpPr>
                <a:spLocks noGrp="1" noRot="1" noMove="1" noResize="1" noEditPoints="1" noAdjustHandles="1" noChangeArrowheads="1" noChangeShapeType="1"/>
              </p:cNvSpPr>
              <p:nvPr/>
            </p:nvSpPr>
            <p:spPr bwMode="auto">
              <a:xfrm>
                <a:off x="4794707" y="1638899"/>
                <a:ext cx="220574" cy="220574"/>
              </a:xfrm>
              <a:custGeom>
                <a:avLst/>
                <a:gdLst>
                  <a:gd name="T0" fmla="*/ 25 w 50"/>
                  <a:gd name="T1" fmla="*/ 47 h 50"/>
                  <a:gd name="T2" fmla="*/ 29 w 50"/>
                  <a:gd name="T3" fmla="*/ 46 h 50"/>
                  <a:gd name="T4" fmla="*/ 30 w 50"/>
                  <a:gd name="T5" fmla="*/ 50 h 50"/>
                  <a:gd name="T6" fmla="*/ 39 w 50"/>
                  <a:gd name="T7" fmla="*/ 46 h 50"/>
                  <a:gd name="T8" fmla="*/ 38 w 50"/>
                  <a:gd name="T9" fmla="*/ 43 h 50"/>
                  <a:gd name="T10" fmla="*/ 43 w 50"/>
                  <a:gd name="T11" fmla="*/ 37 h 50"/>
                  <a:gd name="T12" fmla="*/ 46 w 50"/>
                  <a:gd name="T13" fmla="*/ 39 h 50"/>
                  <a:gd name="T14" fmla="*/ 50 w 50"/>
                  <a:gd name="T15" fmla="*/ 30 h 50"/>
                  <a:gd name="T16" fmla="*/ 46 w 50"/>
                  <a:gd name="T17" fmla="*/ 29 h 50"/>
                  <a:gd name="T18" fmla="*/ 46 w 50"/>
                  <a:gd name="T19" fmla="*/ 21 h 50"/>
                  <a:gd name="T20" fmla="*/ 50 w 50"/>
                  <a:gd name="T21" fmla="*/ 20 h 50"/>
                  <a:gd name="T22" fmla="*/ 46 w 50"/>
                  <a:gd name="T23" fmla="*/ 11 h 50"/>
                  <a:gd name="T24" fmla="*/ 43 w 50"/>
                  <a:gd name="T25" fmla="*/ 12 h 50"/>
                  <a:gd name="T26" fmla="*/ 37 w 50"/>
                  <a:gd name="T27" fmla="*/ 7 h 50"/>
                  <a:gd name="T28" fmla="*/ 39 w 50"/>
                  <a:gd name="T29" fmla="*/ 4 h 50"/>
                  <a:gd name="T30" fmla="*/ 30 w 50"/>
                  <a:gd name="T31" fmla="*/ 0 h 50"/>
                  <a:gd name="T32" fmla="*/ 29 w 50"/>
                  <a:gd name="T33" fmla="*/ 4 h 50"/>
                  <a:gd name="T34" fmla="*/ 25 w 50"/>
                  <a:gd name="T35" fmla="*/ 3 h 50"/>
                  <a:gd name="T36" fmla="*/ 25 w 50"/>
                  <a:gd name="T37" fmla="*/ 10 h 50"/>
                  <a:gd name="T38" fmla="*/ 38 w 50"/>
                  <a:gd name="T39" fmla="*/ 19 h 50"/>
                  <a:gd name="T40" fmla="*/ 31 w 50"/>
                  <a:gd name="T41" fmla="*/ 38 h 50"/>
                  <a:gd name="T42" fmla="*/ 25 w 50"/>
                  <a:gd name="T43" fmla="*/ 40 h 50"/>
                  <a:gd name="T44" fmla="*/ 25 w 50"/>
                  <a:gd name="T45" fmla="*/ 40 h 50"/>
                  <a:gd name="T46" fmla="*/ 25 w 50"/>
                  <a:gd name="T47" fmla="*/ 47 h 50"/>
                  <a:gd name="T48" fmla="*/ 4 w 50"/>
                  <a:gd name="T49" fmla="*/ 29 h 50"/>
                  <a:gd name="T50" fmla="*/ 0 w 50"/>
                  <a:gd name="T51" fmla="*/ 31 h 50"/>
                  <a:gd name="T52" fmla="*/ 4 w 50"/>
                  <a:gd name="T53" fmla="*/ 39 h 50"/>
                  <a:gd name="T54" fmla="*/ 7 w 50"/>
                  <a:gd name="T55" fmla="*/ 38 h 50"/>
                  <a:gd name="T56" fmla="*/ 13 w 50"/>
                  <a:gd name="T57" fmla="*/ 43 h 50"/>
                  <a:gd name="T58" fmla="*/ 11 w 50"/>
                  <a:gd name="T59" fmla="*/ 46 h 50"/>
                  <a:gd name="T60" fmla="*/ 20 w 50"/>
                  <a:gd name="T61" fmla="*/ 50 h 50"/>
                  <a:gd name="T62" fmla="*/ 21 w 50"/>
                  <a:gd name="T63" fmla="*/ 46 h 50"/>
                  <a:gd name="T64" fmla="*/ 25 w 50"/>
                  <a:gd name="T65" fmla="*/ 47 h 50"/>
                  <a:gd name="T66" fmla="*/ 25 w 50"/>
                  <a:gd name="T67" fmla="*/ 40 h 50"/>
                  <a:gd name="T68" fmla="*/ 12 w 50"/>
                  <a:gd name="T69" fmla="*/ 31 h 50"/>
                  <a:gd name="T70" fmla="*/ 19 w 50"/>
                  <a:gd name="T71" fmla="*/ 12 h 50"/>
                  <a:gd name="T72" fmla="*/ 19 w 50"/>
                  <a:gd name="T73" fmla="*/ 12 h 50"/>
                  <a:gd name="T74" fmla="*/ 25 w 50"/>
                  <a:gd name="T75" fmla="*/ 10 h 50"/>
                  <a:gd name="T76" fmla="*/ 25 w 50"/>
                  <a:gd name="T77" fmla="*/ 10 h 50"/>
                  <a:gd name="T78" fmla="*/ 25 w 50"/>
                  <a:gd name="T79" fmla="*/ 3 h 50"/>
                  <a:gd name="T80" fmla="*/ 21 w 50"/>
                  <a:gd name="T81" fmla="*/ 4 h 50"/>
                  <a:gd name="T82" fmla="*/ 19 w 50"/>
                  <a:gd name="T83" fmla="*/ 0 h 50"/>
                  <a:gd name="T84" fmla="*/ 11 w 50"/>
                  <a:gd name="T85" fmla="*/ 4 h 50"/>
                  <a:gd name="T86" fmla="*/ 12 w 50"/>
                  <a:gd name="T87" fmla="*/ 7 h 50"/>
                  <a:gd name="T88" fmla="*/ 7 w 50"/>
                  <a:gd name="T89" fmla="*/ 13 h 50"/>
                  <a:gd name="T90" fmla="*/ 4 w 50"/>
                  <a:gd name="T91" fmla="*/ 11 h 50"/>
                  <a:gd name="T92" fmla="*/ 0 w 50"/>
                  <a:gd name="T93" fmla="*/ 20 h 50"/>
                  <a:gd name="T94" fmla="*/ 4 w 50"/>
                  <a:gd name="T95" fmla="*/ 21 h 50"/>
                  <a:gd name="T96" fmla="*/ 4 w 50"/>
                  <a:gd name="T9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0">
                    <a:moveTo>
                      <a:pt x="25" y="47"/>
                    </a:moveTo>
                    <a:cubicBezTo>
                      <a:pt x="26" y="47"/>
                      <a:pt x="28" y="47"/>
                      <a:pt x="29" y="46"/>
                    </a:cubicBezTo>
                    <a:cubicBezTo>
                      <a:pt x="30" y="50"/>
                      <a:pt x="30" y="50"/>
                      <a:pt x="30" y="50"/>
                    </a:cubicBezTo>
                    <a:cubicBezTo>
                      <a:pt x="39" y="46"/>
                      <a:pt x="39" y="46"/>
                      <a:pt x="39" y="46"/>
                    </a:cubicBezTo>
                    <a:cubicBezTo>
                      <a:pt x="38" y="43"/>
                      <a:pt x="38" y="43"/>
                      <a:pt x="38" y="43"/>
                    </a:cubicBezTo>
                    <a:cubicBezTo>
                      <a:pt x="40" y="41"/>
                      <a:pt x="41" y="39"/>
                      <a:pt x="43" y="37"/>
                    </a:cubicBezTo>
                    <a:cubicBezTo>
                      <a:pt x="46" y="39"/>
                      <a:pt x="46" y="39"/>
                      <a:pt x="46" y="39"/>
                    </a:cubicBezTo>
                    <a:cubicBezTo>
                      <a:pt x="50" y="30"/>
                      <a:pt x="50" y="30"/>
                      <a:pt x="50" y="30"/>
                    </a:cubicBezTo>
                    <a:cubicBezTo>
                      <a:pt x="46" y="29"/>
                      <a:pt x="46" y="29"/>
                      <a:pt x="46" y="29"/>
                    </a:cubicBezTo>
                    <a:cubicBezTo>
                      <a:pt x="47" y="26"/>
                      <a:pt x="47" y="24"/>
                      <a:pt x="46" y="21"/>
                    </a:cubicBezTo>
                    <a:cubicBezTo>
                      <a:pt x="50" y="20"/>
                      <a:pt x="50" y="20"/>
                      <a:pt x="50" y="20"/>
                    </a:cubicBezTo>
                    <a:cubicBezTo>
                      <a:pt x="46" y="11"/>
                      <a:pt x="46" y="11"/>
                      <a:pt x="46" y="11"/>
                    </a:cubicBezTo>
                    <a:cubicBezTo>
                      <a:pt x="43" y="12"/>
                      <a:pt x="43" y="12"/>
                      <a:pt x="43" y="12"/>
                    </a:cubicBezTo>
                    <a:cubicBezTo>
                      <a:pt x="41" y="10"/>
                      <a:pt x="39" y="9"/>
                      <a:pt x="37" y="7"/>
                    </a:cubicBezTo>
                    <a:cubicBezTo>
                      <a:pt x="39" y="4"/>
                      <a:pt x="39" y="4"/>
                      <a:pt x="39" y="4"/>
                    </a:cubicBezTo>
                    <a:cubicBezTo>
                      <a:pt x="30" y="0"/>
                      <a:pt x="30" y="0"/>
                      <a:pt x="30" y="0"/>
                    </a:cubicBezTo>
                    <a:cubicBezTo>
                      <a:pt x="29" y="4"/>
                      <a:pt x="29" y="4"/>
                      <a:pt x="29" y="4"/>
                    </a:cubicBezTo>
                    <a:cubicBezTo>
                      <a:pt x="27" y="3"/>
                      <a:pt x="26" y="3"/>
                      <a:pt x="25" y="3"/>
                    </a:cubicBezTo>
                    <a:cubicBezTo>
                      <a:pt x="25" y="10"/>
                      <a:pt x="25" y="10"/>
                      <a:pt x="25" y="10"/>
                    </a:cubicBezTo>
                    <a:cubicBezTo>
                      <a:pt x="31" y="10"/>
                      <a:pt x="36" y="14"/>
                      <a:pt x="38" y="19"/>
                    </a:cubicBezTo>
                    <a:cubicBezTo>
                      <a:pt x="42" y="27"/>
                      <a:pt x="38" y="35"/>
                      <a:pt x="31" y="38"/>
                    </a:cubicBezTo>
                    <a:cubicBezTo>
                      <a:pt x="29" y="39"/>
                      <a:pt x="27" y="40"/>
                      <a:pt x="25" y="40"/>
                    </a:cubicBezTo>
                    <a:cubicBezTo>
                      <a:pt x="25" y="40"/>
                      <a:pt x="25" y="40"/>
                      <a:pt x="25" y="40"/>
                    </a:cubicBezTo>
                    <a:lnTo>
                      <a:pt x="25" y="47"/>
                    </a:lnTo>
                    <a:close/>
                    <a:moveTo>
                      <a:pt x="4" y="29"/>
                    </a:moveTo>
                    <a:cubicBezTo>
                      <a:pt x="0" y="31"/>
                      <a:pt x="0" y="31"/>
                      <a:pt x="0" y="31"/>
                    </a:cubicBezTo>
                    <a:cubicBezTo>
                      <a:pt x="4" y="39"/>
                      <a:pt x="4" y="39"/>
                      <a:pt x="4" y="39"/>
                    </a:cubicBezTo>
                    <a:cubicBezTo>
                      <a:pt x="7" y="38"/>
                      <a:pt x="7" y="38"/>
                      <a:pt x="7" y="38"/>
                    </a:cubicBezTo>
                    <a:cubicBezTo>
                      <a:pt x="9" y="40"/>
                      <a:pt x="11" y="42"/>
                      <a:pt x="13" y="43"/>
                    </a:cubicBezTo>
                    <a:cubicBezTo>
                      <a:pt x="11" y="46"/>
                      <a:pt x="11" y="46"/>
                      <a:pt x="11" y="46"/>
                    </a:cubicBezTo>
                    <a:cubicBezTo>
                      <a:pt x="20" y="50"/>
                      <a:pt x="20" y="50"/>
                      <a:pt x="20" y="50"/>
                    </a:cubicBezTo>
                    <a:cubicBezTo>
                      <a:pt x="21" y="46"/>
                      <a:pt x="21" y="46"/>
                      <a:pt x="21" y="46"/>
                    </a:cubicBezTo>
                    <a:cubicBezTo>
                      <a:pt x="23" y="47"/>
                      <a:pt x="24" y="47"/>
                      <a:pt x="25" y="47"/>
                    </a:cubicBezTo>
                    <a:cubicBezTo>
                      <a:pt x="25" y="40"/>
                      <a:pt x="25" y="40"/>
                      <a:pt x="25" y="40"/>
                    </a:cubicBezTo>
                    <a:cubicBezTo>
                      <a:pt x="19" y="40"/>
                      <a:pt x="14" y="36"/>
                      <a:pt x="12" y="31"/>
                    </a:cubicBezTo>
                    <a:cubicBezTo>
                      <a:pt x="8" y="23"/>
                      <a:pt x="12" y="15"/>
                      <a:pt x="19" y="12"/>
                    </a:cubicBezTo>
                    <a:cubicBezTo>
                      <a:pt x="19" y="12"/>
                      <a:pt x="19" y="12"/>
                      <a:pt x="19" y="12"/>
                    </a:cubicBezTo>
                    <a:cubicBezTo>
                      <a:pt x="21" y="11"/>
                      <a:pt x="23" y="10"/>
                      <a:pt x="25" y="10"/>
                    </a:cubicBezTo>
                    <a:cubicBezTo>
                      <a:pt x="25" y="10"/>
                      <a:pt x="25" y="10"/>
                      <a:pt x="25" y="10"/>
                    </a:cubicBezTo>
                    <a:cubicBezTo>
                      <a:pt x="25" y="3"/>
                      <a:pt x="25" y="3"/>
                      <a:pt x="25" y="3"/>
                    </a:cubicBezTo>
                    <a:cubicBezTo>
                      <a:pt x="24" y="3"/>
                      <a:pt x="22" y="3"/>
                      <a:pt x="21" y="4"/>
                    </a:cubicBezTo>
                    <a:cubicBezTo>
                      <a:pt x="19" y="0"/>
                      <a:pt x="19" y="0"/>
                      <a:pt x="19" y="0"/>
                    </a:cubicBezTo>
                    <a:cubicBezTo>
                      <a:pt x="11" y="4"/>
                      <a:pt x="11" y="4"/>
                      <a:pt x="11" y="4"/>
                    </a:cubicBezTo>
                    <a:cubicBezTo>
                      <a:pt x="12" y="7"/>
                      <a:pt x="12" y="7"/>
                      <a:pt x="12" y="7"/>
                    </a:cubicBezTo>
                    <a:cubicBezTo>
                      <a:pt x="10" y="9"/>
                      <a:pt x="8" y="11"/>
                      <a:pt x="7" y="13"/>
                    </a:cubicBezTo>
                    <a:cubicBezTo>
                      <a:pt x="4" y="11"/>
                      <a:pt x="4" y="11"/>
                      <a:pt x="4" y="11"/>
                    </a:cubicBezTo>
                    <a:cubicBezTo>
                      <a:pt x="0" y="20"/>
                      <a:pt x="0" y="20"/>
                      <a:pt x="0" y="20"/>
                    </a:cubicBezTo>
                    <a:cubicBezTo>
                      <a:pt x="4" y="21"/>
                      <a:pt x="4" y="21"/>
                      <a:pt x="4" y="21"/>
                    </a:cubicBezTo>
                    <a:cubicBezTo>
                      <a:pt x="3" y="24"/>
                      <a:pt x="3" y="27"/>
                      <a:pt x="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0" name="Freeform: Shape 278">
                <a:extLst>
                  <a:ext uri="{FF2B5EF4-FFF2-40B4-BE49-F238E27FC236}">
                    <a16:creationId xmlns:a16="http://schemas.microsoft.com/office/drawing/2014/main" id="{8D862981-5FDD-4DCD-1237-F4FE8D700540}"/>
                  </a:ext>
                </a:extLst>
              </p:cNvPr>
              <p:cNvSpPr>
                <a:spLocks noGrp="1" noRot="1" noMove="1" noResize="1" noEditPoints="1" noAdjustHandles="1" noChangeArrowheads="1" noChangeShapeType="1"/>
              </p:cNvSpPr>
              <p:nvPr/>
            </p:nvSpPr>
            <p:spPr bwMode="auto">
              <a:xfrm>
                <a:off x="4163620" y="3246641"/>
                <a:ext cx="225476" cy="229152"/>
              </a:xfrm>
              <a:custGeom>
                <a:avLst/>
                <a:gdLst>
                  <a:gd name="T0" fmla="*/ 38 w 51"/>
                  <a:gd name="T1" fmla="*/ 52 h 52"/>
                  <a:gd name="T2" fmla="*/ 35 w 51"/>
                  <a:gd name="T3" fmla="*/ 52 h 52"/>
                  <a:gd name="T4" fmla="*/ 34 w 51"/>
                  <a:gd name="T5" fmla="*/ 51 h 52"/>
                  <a:gd name="T6" fmla="*/ 30 w 51"/>
                  <a:gd name="T7" fmla="*/ 49 h 52"/>
                  <a:gd name="T8" fmla="*/ 12 w 51"/>
                  <a:gd name="T9" fmla="*/ 49 h 52"/>
                  <a:gd name="T10" fmla="*/ 8 w 51"/>
                  <a:gd name="T11" fmla="*/ 47 h 52"/>
                  <a:gd name="T12" fmla="*/ 1 w 51"/>
                  <a:gd name="T13" fmla="*/ 25 h 52"/>
                  <a:gd name="T14" fmla="*/ 4 w 51"/>
                  <a:gd name="T15" fmla="*/ 20 h 52"/>
                  <a:gd name="T16" fmla="*/ 20 w 51"/>
                  <a:gd name="T17" fmla="*/ 20 h 52"/>
                  <a:gd name="T18" fmla="*/ 19 w 51"/>
                  <a:gd name="T19" fmla="*/ 15 h 52"/>
                  <a:gd name="T20" fmla="*/ 16 w 51"/>
                  <a:gd name="T21" fmla="*/ 7 h 52"/>
                  <a:gd name="T22" fmla="*/ 18 w 51"/>
                  <a:gd name="T23" fmla="*/ 3 h 52"/>
                  <a:gd name="T24" fmla="*/ 24 w 51"/>
                  <a:gd name="T25" fmla="*/ 3 h 52"/>
                  <a:gd name="T26" fmla="*/ 28 w 51"/>
                  <a:gd name="T27" fmla="*/ 13 h 52"/>
                  <a:gd name="T28" fmla="*/ 38 w 51"/>
                  <a:gd name="T29" fmla="*/ 25 h 52"/>
                  <a:gd name="T30" fmla="*/ 40 w 51"/>
                  <a:gd name="T31" fmla="*/ 27 h 52"/>
                  <a:gd name="T32" fmla="*/ 50 w 51"/>
                  <a:gd name="T33" fmla="*/ 37 h 52"/>
                  <a:gd name="T34" fmla="*/ 50 w 51"/>
                  <a:gd name="T35" fmla="*/ 40 h 52"/>
                  <a:gd name="T36" fmla="*/ 38 w 51"/>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2">
                    <a:moveTo>
                      <a:pt x="38" y="52"/>
                    </a:moveTo>
                    <a:cubicBezTo>
                      <a:pt x="37" y="52"/>
                      <a:pt x="36" y="52"/>
                      <a:pt x="35" y="52"/>
                    </a:cubicBezTo>
                    <a:cubicBezTo>
                      <a:pt x="34" y="51"/>
                      <a:pt x="34" y="51"/>
                      <a:pt x="34" y="51"/>
                    </a:cubicBezTo>
                    <a:cubicBezTo>
                      <a:pt x="33" y="50"/>
                      <a:pt x="31" y="49"/>
                      <a:pt x="30" y="49"/>
                    </a:cubicBezTo>
                    <a:cubicBezTo>
                      <a:pt x="12" y="49"/>
                      <a:pt x="12" y="49"/>
                      <a:pt x="12" y="49"/>
                    </a:cubicBezTo>
                    <a:cubicBezTo>
                      <a:pt x="10" y="49"/>
                      <a:pt x="9" y="48"/>
                      <a:pt x="8" y="47"/>
                    </a:cubicBezTo>
                    <a:cubicBezTo>
                      <a:pt x="1" y="25"/>
                      <a:pt x="1" y="25"/>
                      <a:pt x="1" y="25"/>
                    </a:cubicBezTo>
                    <a:cubicBezTo>
                      <a:pt x="0" y="22"/>
                      <a:pt x="1" y="20"/>
                      <a:pt x="4" y="20"/>
                    </a:cubicBezTo>
                    <a:cubicBezTo>
                      <a:pt x="20" y="20"/>
                      <a:pt x="20" y="20"/>
                      <a:pt x="20" y="20"/>
                    </a:cubicBezTo>
                    <a:cubicBezTo>
                      <a:pt x="20" y="18"/>
                      <a:pt x="20" y="16"/>
                      <a:pt x="19" y="15"/>
                    </a:cubicBezTo>
                    <a:cubicBezTo>
                      <a:pt x="18" y="14"/>
                      <a:pt x="16" y="11"/>
                      <a:pt x="16" y="7"/>
                    </a:cubicBezTo>
                    <a:cubicBezTo>
                      <a:pt x="16" y="6"/>
                      <a:pt x="17" y="4"/>
                      <a:pt x="18" y="3"/>
                    </a:cubicBezTo>
                    <a:cubicBezTo>
                      <a:pt x="20" y="0"/>
                      <a:pt x="24" y="0"/>
                      <a:pt x="24" y="3"/>
                    </a:cubicBezTo>
                    <a:cubicBezTo>
                      <a:pt x="24" y="6"/>
                      <a:pt x="22" y="10"/>
                      <a:pt x="28" y="13"/>
                    </a:cubicBezTo>
                    <a:cubicBezTo>
                      <a:pt x="34" y="17"/>
                      <a:pt x="38" y="25"/>
                      <a:pt x="38" y="25"/>
                    </a:cubicBezTo>
                    <a:cubicBezTo>
                      <a:pt x="38" y="25"/>
                      <a:pt x="39" y="26"/>
                      <a:pt x="40" y="27"/>
                    </a:cubicBezTo>
                    <a:cubicBezTo>
                      <a:pt x="50" y="37"/>
                      <a:pt x="50" y="37"/>
                      <a:pt x="50" y="37"/>
                    </a:cubicBezTo>
                    <a:cubicBezTo>
                      <a:pt x="51" y="38"/>
                      <a:pt x="51" y="39"/>
                      <a:pt x="50" y="40"/>
                    </a:cubicBezTo>
                    <a:lnTo>
                      <a:pt x="3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1" name="Freeform: Shape 279">
                <a:extLst>
                  <a:ext uri="{FF2B5EF4-FFF2-40B4-BE49-F238E27FC236}">
                    <a16:creationId xmlns:a16="http://schemas.microsoft.com/office/drawing/2014/main" id="{A645338E-D77C-2D36-A814-67F1E94A1467}"/>
                  </a:ext>
                </a:extLst>
              </p:cNvPr>
              <p:cNvSpPr>
                <a:spLocks noGrp="1" noRot="1" noMove="1" noResize="1" noEditPoints="1" noAdjustHandles="1" noChangeArrowheads="1" noChangeShapeType="1"/>
              </p:cNvSpPr>
              <p:nvPr/>
            </p:nvSpPr>
            <p:spPr bwMode="auto">
              <a:xfrm>
                <a:off x="4335177" y="3428002"/>
                <a:ext cx="71074" cy="69849"/>
              </a:xfrm>
              <a:custGeom>
                <a:avLst/>
                <a:gdLst>
                  <a:gd name="T0" fmla="*/ 47 w 58"/>
                  <a:gd name="T1" fmla="*/ 0 h 57"/>
                  <a:gd name="T2" fmla="*/ 0 w 58"/>
                  <a:gd name="T3" fmla="*/ 46 h 57"/>
                  <a:gd name="T4" fmla="*/ 11 w 58"/>
                  <a:gd name="T5" fmla="*/ 57 h 57"/>
                  <a:gd name="T6" fmla="*/ 58 w 58"/>
                  <a:gd name="T7" fmla="*/ 10 h 57"/>
                  <a:gd name="T8" fmla="*/ 47 w 58"/>
                  <a:gd name="T9" fmla="*/ 0 h 57"/>
                </a:gdLst>
                <a:ahLst/>
                <a:cxnLst>
                  <a:cxn ang="0">
                    <a:pos x="T0" y="T1"/>
                  </a:cxn>
                  <a:cxn ang="0">
                    <a:pos x="T2" y="T3"/>
                  </a:cxn>
                  <a:cxn ang="0">
                    <a:pos x="T4" y="T5"/>
                  </a:cxn>
                  <a:cxn ang="0">
                    <a:pos x="T6" y="T7"/>
                  </a:cxn>
                  <a:cxn ang="0">
                    <a:pos x="T8" y="T9"/>
                  </a:cxn>
                </a:cxnLst>
                <a:rect l="0" t="0" r="r" b="b"/>
                <a:pathLst>
                  <a:path w="58" h="57">
                    <a:moveTo>
                      <a:pt x="47" y="0"/>
                    </a:moveTo>
                    <a:lnTo>
                      <a:pt x="0" y="46"/>
                    </a:lnTo>
                    <a:lnTo>
                      <a:pt x="11" y="57"/>
                    </a:lnTo>
                    <a:lnTo>
                      <a:pt x="58" y="1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2" name="Oval 280">
                <a:extLst>
                  <a:ext uri="{FF2B5EF4-FFF2-40B4-BE49-F238E27FC236}">
                    <a16:creationId xmlns:a16="http://schemas.microsoft.com/office/drawing/2014/main" id="{FF4F85EB-1B56-2677-ED16-78D91203595C}"/>
                  </a:ext>
                </a:extLst>
              </p:cNvPr>
              <p:cNvSpPr>
                <a:spLocks noGrp="1" noRot="1" noMove="1" noResize="1" noEditPoints="1" noAdjustHandles="1" noChangeArrowheads="1" noChangeShapeType="1"/>
              </p:cNvSpPr>
              <p:nvPr/>
            </p:nvSpPr>
            <p:spPr bwMode="auto">
              <a:xfrm>
                <a:off x="6017669" y="2646188"/>
                <a:ext cx="35537" cy="343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3" name="Freeform: Shape 281">
                <a:extLst>
                  <a:ext uri="{FF2B5EF4-FFF2-40B4-BE49-F238E27FC236}">
                    <a16:creationId xmlns:a16="http://schemas.microsoft.com/office/drawing/2014/main" id="{D2CB536B-ED53-D77D-E521-B9171A65ABC2}"/>
                  </a:ext>
                </a:extLst>
              </p:cNvPr>
              <p:cNvSpPr>
                <a:spLocks noGrp="1" noRot="1" noMove="1" noResize="1" noEditPoints="1" noAdjustHandles="1" noChangeArrowheads="1" noChangeShapeType="1"/>
              </p:cNvSpPr>
              <p:nvPr/>
            </p:nvSpPr>
            <p:spPr bwMode="auto">
              <a:xfrm>
                <a:off x="3634242" y="1364407"/>
                <a:ext cx="74750" cy="75976"/>
              </a:xfrm>
              <a:custGeom>
                <a:avLst/>
                <a:gdLst>
                  <a:gd name="T0" fmla="*/ 9 w 17"/>
                  <a:gd name="T1" fmla="*/ 17 h 17"/>
                  <a:gd name="T2" fmla="*/ 17 w 17"/>
                  <a:gd name="T3" fmla="*/ 9 h 17"/>
                  <a:gd name="T4" fmla="*/ 9 w 17"/>
                  <a:gd name="T5" fmla="*/ 0 h 17"/>
                  <a:gd name="T6" fmla="*/ 9 w 17"/>
                  <a:gd name="T7" fmla="*/ 3 h 17"/>
                  <a:gd name="T8" fmla="*/ 14 w 17"/>
                  <a:gd name="T9" fmla="*/ 9 h 17"/>
                  <a:gd name="T10" fmla="*/ 9 w 17"/>
                  <a:gd name="T11" fmla="*/ 14 h 17"/>
                  <a:gd name="T12" fmla="*/ 9 w 17"/>
                  <a:gd name="T13" fmla="*/ 17 h 17"/>
                  <a:gd name="T14" fmla="*/ 9 w 17"/>
                  <a:gd name="T15" fmla="*/ 0 h 17"/>
                  <a:gd name="T16" fmla="*/ 0 w 17"/>
                  <a:gd name="T17" fmla="*/ 9 h 17"/>
                  <a:gd name="T18" fmla="*/ 9 w 17"/>
                  <a:gd name="T19" fmla="*/ 17 h 17"/>
                  <a:gd name="T20" fmla="*/ 9 w 17"/>
                  <a:gd name="T21" fmla="*/ 17 h 17"/>
                  <a:gd name="T22" fmla="*/ 9 w 17"/>
                  <a:gd name="T23" fmla="*/ 14 h 17"/>
                  <a:gd name="T24" fmla="*/ 9 w 17"/>
                  <a:gd name="T25" fmla="*/ 14 h 17"/>
                  <a:gd name="T26" fmla="*/ 9 w 17"/>
                  <a:gd name="T27" fmla="*/ 14 h 17"/>
                  <a:gd name="T28" fmla="*/ 3 w 17"/>
                  <a:gd name="T29" fmla="*/ 9 h 17"/>
                  <a:gd name="T30" fmla="*/ 9 w 17"/>
                  <a:gd name="T31" fmla="*/ 3 h 17"/>
                  <a:gd name="T32" fmla="*/ 9 w 17"/>
                  <a:gd name="T33" fmla="*/ 3 h 17"/>
                  <a:gd name="T34" fmla="*/ 9 w 1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7">
                    <a:moveTo>
                      <a:pt x="9" y="17"/>
                    </a:moveTo>
                    <a:cubicBezTo>
                      <a:pt x="13" y="17"/>
                      <a:pt x="17" y="13"/>
                      <a:pt x="17" y="9"/>
                    </a:cubicBezTo>
                    <a:cubicBezTo>
                      <a:pt x="17" y="4"/>
                      <a:pt x="13" y="0"/>
                      <a:pt x="9" y="0"/>
                    </a:cubicBezTo>
                    <a:cubicBezTo>
                      <a:pt x="9" y="3"/>
                      <a:pt x="9" y="3"/>
                      <a:pt x="9" y="3"/>
                    </a:cubicBezTo>
                    <a:cubicBezTo>
                      <a:pt x="12" y="3"/>
                      <a:pt x="14" y="5"/>
                      <a:pt x="14" y="9"/>
                    </a:cubicBezTo>
                    <a:cubicBezTo>
                      <a:pt x="14" y="12"/>
                      <a:pt x="12" y="14"/>
                      <a:pt x="9" y="14"/>
                    </a:cubicBezTo>
                    <a:lnTo>
                      <a:pt x="9" y="17"/>
                    </a:lnTo>
                    <a:close/>
                    <a:moveTo>
                      <a:pt x="9" y="0"/>
                    </a:moveTo>
                    <a:cubicBezTo>
                      <a:pt x="4" y="0"/>
                      <a:pt x="0" y="4"/>
                      <a:pt x="0" y="9"/>
                    </a:cubicBezTo>
                    <a:cubicBezTo>
                      <a:pt x="0" y="13"/>
                      <a:pt x="4" y="17"/>
                      <a:pt x="9" y="17"/>
                    </a:cubicBezTo>
                    <a:cubicBezTo>
                      <a:pt x="9" y="17"/>
                      <a:pt x="9" y="17"/>
                      <a:pt x="9" y="17"/>
                    </a:cubicBezTo>
                    <a:cubicBezTo>
                      <a:pt x="9" y="14"/>
                      <a:pt x="9" y="14"/>
                      <a:pt x="9" y="14"/>
                    </a:cubicBezTo>
                    <a:cubicBezTo>
                      <a:pt x="9" y="14"/>
                      <a:pt x="9" y="14"/>
                      <a:pt x="9" y="14"/>
                    </a:cubicBezTo>
                    <a:cubicBezTo>
                      <a:pt x="9" y="14"/>
                      <a:pt x="9" y="14"/>
                      <a:pt x="9" y="14"/>
                    </a:cubicBezTo>
                    <a:cubicBezTo>
                      <a:pt x="5" y="14"/>
                      <a:pt x="3" y="12"/>
                      <a:pt x="3" y="9"/>
                    </a:cubicBezTo>
                    <a:cubicBezTo>
                      <a:pt x="3" y="5"/>
                      <a:pt x="5" y="3"/>
                      <a:pt x="9" y="3"/>
                    </a:cubicBezTo>
                    <a:cubicBezTo>
                      <a:pt x="9" y="3"/>
                      <a:pt x="9" y="3"/>
                      <a:pt x="9" y="3"/>
                    </a:cubicBezTo>
                    <a:cubicBezTo>
                      <a:pt x="9" y="0"/>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4" name="Freeform: Shape 282">
                <a:extLst>
                  <a:ext uri="{FF2B5EF4-FFF2-40B4-BE49-F238E27FC236}">
                    <a16:creationId xmlns:a16="http://schemas.microsoft.com/office/drawing/2014/main" id="{9BE80C86-108E-04C6-44B8-D63BD100DD91}"/>
                  </a:ext>
                </a:extLst>
              </p:cNvPr>
              <p:cNvSpPr>
                <a:spLocks noGrp="1" noRot="1" noMove="1" noResize="1" noEditPoints="1" noAdjustHandles="1" noChangeArrowheads="1" noChangeShapeType="1"/>
              </p:cNvSpPr>
              <p:nvPr/>
            </p:nvSpPr>
            <p:spPr bwMode="auto">
              <a:xfrm>
                <a:off x="3588901" y="3533387"/>
                <a:ext cx="18381" cy="44115"/>
              </a:xfrm>
              <a:custGeom>
                <a:avLst/>
                <a:gdLst>
                  <a:gd name="T0" fmla="*/ 1 w 4"/>
                  <a:gd name="T1" fmla="*/ 8 h 10"/>
                  <a:gd name="T2" fmla="*/ 4 w 4"/>
                  <a:gd name="T3" fmla="*/ 3 h 10"/>
                  <a:gd name="T4" fmla="*/ 1 w 4"/>
                  <a:gd name="T5" fmla="*/ 0 h 10"/>
                  <a:gd name="T6" fmla="*/ 1 w 4"/>
                  <a:gd name="T7" fmla="*/ 8 h 10"/>
                  <a:gd name="T8" fmla="*/ 1 w 4"/>
                  <a:gd name="T9" fmla="*/ 8 h 10"/>
                </a:gdLst>
                <a:ahLst/>
                <a:cxnLst>
                  <a:cxn ang="0">
                    <a:pos x="T0" y="T1"/>
                  </a:cxn>
                  <a:cxn ang="0">
                    <a:pos x="T2" y="T3"/>
                  </a:cxn>
                  <a:cxn ang="0">
                    <a:pos x="T4" y="T5"/>
                  </a:cxn>
                  <a:cxn ang="0">
                    <a:pos x="T6" y="T7"/>
                  </a:cxn>
                  <a:cxn ang="0">
                    <a:pos x="T8" y="T9"/>
                  </a:cxn>
                </a:cxnLst>
                <a:rect l="0" t="0" r="r" b="b"/>
                <a:pathLst>
                  <a:path w="4" h="10">
                    <a:moveTo>
                      <a:pt x="1" y="8"/>
                    </a:moveTo>
                    <a:cubicBezTo>
                      <a:pt x="2" y="6"/>
                      <a:pt x="3" y="5"/>
                      <a:pt x="4" y="3"/>
                    </a:cubicBezTo>
                    <a:cubicBezTo>
                      <a:pt x="3" y="2"/>
                      <a:pt x="2" y="1"/>
                      <a:pt x="1" y="0"/>
                    </a:cubicBezTo>
                    <a:cubicBezTo>
                      <a:pt x="1" y="8"/>
                      <a:pt x="1" y="8"/>
                      <a:pt x="1" y="8"/>
                    </a:cubicBezTo>
                    <a:cubicBezTo>
                      <a:pt x="1" y="10"/>
                      <a:pt x="0" y="10"/>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6" name="Group 57">
              <a:extLst>
                <a:ext uri="{FF2B5EF4-FFF2-40B4-BE49-F238E27FC236}">
                  <a16:creationId xmlns:a16="http://schemas.microsoft.com/office/drawing/2014/main" id="{DDADF5A8-4765-84F9-8AA5-6DDE647875A3}"/>
                </a:ext>
              </a:extLst>
            </p:cNvPr>
            <p:cNvGrpSpPr>
              <a:grpSpLocks noGrp="1" noUngrp="1" noRot="1" noMove="1" noResize="1"/>
            </p:cNvGrpSpPr>
            <p:nvPr/>
          </p:nvGrpSpPr>
          <p:grpSpPr>
            <a:xfrm>
              <a:off x="6230840" y="1044862"/>
              <a:ext cx="5334632" cy="5300318"/>
              <a:chOff x="2569358" y="623032"/>
              <a:chExt cx="4000972" cy="3975239"/>
            </a:xfrm>
            <a:grpFill/>
          </p:grpSpPr>
          <p:sp>
            <p:nvSpPr>
              <p:cNvPr id="92" name="Freeform: Shape 130">
                <a:extLst>
                  <a:ext uri="{FF2B5EF4-FFF2-40B4-BE49-F238E27FC236}">
                    <a16:creationId xmlns:a16="http://schemas.microsoft.com/office/drawing/2014/main" id="{971645E7-7205-1B07-A104-7EBF04265F3C}"/>
                  </a:ext>
                </a:extLst>
              </p:cNvPr>
              <p:cNvSpPr>
                <a:spLocks noGrp="1" noRot="1" noMove="1" noResize="1" noEditPoints="1" noAdjustHandles="1" noChangeArrowheads="1" noChangeShapeType="1"/>
              </p:cNvSpPr>
              <p:nvPr/>
            </p:nvSpPr>
            <p:spPr bwMode="auto">
              <a:xfrm>
                <a:off x="6256624" y="2084949"/>
                <a:ext cx="225476" cy="145824"/>
              </a:xfrm>
              <a:custGeom>
                <a:avLst/>
                <a:gdLst>
                  <a:gd name="T0" fmla="*/ 0 w 51"/>
                  <a:gd name="T1" fmla="*/ 1 h 33"/>
                  <a:gd name="T2" fmla="*/ 17 w 51"/>
                  <a:gd name="T3" fmla="*/ 15 h 33"/>
                  <a:gd name="T4" fmla="*/ 22 w 51"/>
                  <a:gd name="T5" fmla="*/ 15 h 33"/>
                  <a:gd name="T6" fmla="*/ 22 w 51"/>
                  <a:gd name="T7" fmla="*/ 26 h 33"/>
                  <a:gd name="T8" fmla="*/ 16 w 51"/>
                  <a:gd name="T9" fmla="*/ 26 h 33"/>
                  <a:gd name="T10" fmla="*/ 16 w 51"/>
                  <a:gd name="T11" fmla="*/ 33 h 33"/>
                  <a:gd name="T12" fmla="*/ 36 w 51"/>
                  <a:gd name="T13" fmla="*/ 33 h 33"/>
                  <a:gd name="T14" fmla="*/ 36 w 51"/>
                  <a:gd name="T15" fmla="*/ 26 h 33"/>
                  <a:gd name="T16" fmla="*/ 29 w 51"/>
                  <a:gd name="T17" fmla="*/ 26 h 33"/>
                  <a:gd name="T18" fmla="*/ 29 w 51"/>
                  <a:gd name="T19" fmla="*/ 15 h 33"/>
                  <a:gd name="T20" fmla="*/ 35 w 51"/>
                  <a:gd name="T21" fmla="*/ 15 h 33"/>
                  <a:gd name="T22" fmla="*/ 51 w 51"/>
                  <a:gd name="T23" fmla="*/ 1 h 33"/>
                  <a:gd name="T24" fmla="*/ 45 w 51"/>
                  <a:gd name="T25" fmla="*/ 0 h 33"/>
                  <a:gd name="T26" fmla="*/ 35 w 51"/>
                  <a:gd name="T27" fmla="*/ 9 h 33"/>
                  <a:gd name="T28" fmla="*/ 17 w 51"/>
                  <a:gd name="T29" fmla="*/ 9 h 33"/>
                  <a:gd name="T30" fmla="*/ 7 w 51"/>
                  <a:gd name="T31" fmla="*/ 0 h 33"/>
                  <a:gd name="T32" fmla="*/ 0 w 51"/>
                  <a:gd name="T3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33">
                    <a:moveTo>
                      <a:pt x="0" y="1"/>
                    </a:moveTo>
                    <a:cubicBezTo>
                      <a:pt x="2" y="9"/>
                      <a:pt x="9" y="15"/>
                      <a:pt x="17" y="15"/>
                    </a:cubicBezTo>
                    <a:cubicBezTo>
                      <a:pt x="22" y="15"/>
                      <a:pt x="22" y="15"/>
                      <a:pt x="22" y="15"/>
                    </a:cubicBezTo>
                    <a:cubicBezTo>
                      <a:pt x="22" y="26"/>
                      <a:pt x="22" y="26"/>
                      <a:pt x="22" y="26"/>
                    </a:cubicBezTo>
                    <a:cubicBezTo>
                      <a:pt x="16" y="26"/>
                      <a:pt x="16" y="26"/>
                      <a:pt x="16" y="26"/>
                    </a:cubicBezTo>
                    <a:cubicBezTo>
                      <a:pt x="16" y="33"/>
                      <a:pt x="16" y="33"/>
                      <a:pt x="16" y="33"/>
                    </a:cubicBezTo>
                    <a:cubicBezTo>
                      <a:pt x="36" y="33"/>
                      <a:pt x="36" y="33"/>
                      <a:pt x="36" y="33"/>
                    </a:cubicBezTo>
                    <a:cubicBezTo>
                      <a:pt x="36" y="26"/>
                      <a:pt x="36" y="26"/>
                      <a:pt x="36" y="26"/>
                    </a:cubicBezTo>
                    <a:cubicBezTo>
                      <a:pt x="29" y="26"/>
                      <a:pt x="29" y="26"/>
                      <a:pt x="29" y="26"/>
                    </a:cubicBezTo>
                    <a:cubicBezTo>
                      <a:pt x="29" y="15"/>
                      <a:pt x="29" y="15"/>
                      <a:pt x="29" y="15"/>
                    </a:cubicBezTo>
                    <a:cubicBezTo>
                      <a:pt x="35" y="15"/>
                      <a:pt x="35" y="15"/>
                      <a:pt x="35" y="15"/>
                    </a:cubicBezTo>
                    <a:cubicBezTo>
                      <a:pt x="43" y="15"/>
                      <a:pt x="50" y="8"/>
                      <a:pt x="51" y="1"/>
                    </a:cubicBezTo>
                    <a:cubicBezTo>
                      <a:pt x="45" y="0"/>
                      <a:pt x="45" y="0"/>
                      <a:pt x="45" y="0"/>
                    </a:cubicBezTo>
                    <a:cubicBezTo>
                      <a:pt x="44" y="4"/>
                      <a:pt x="39" y="9"/>
                      <a:pt x="35" y="9"/>
                    </a:cubicBezTo>
                    <a:cubicBezTo>
                      <a:pt x="17" y="9"/>
                      <a:pt x="17" y="9"/>
                      <a:pt x="17" y="9"/>
                    </a:cubicBezTo>
                    <a:cubicBezTo>
                      <a:pt x="13" y="9"/>
                      <a:pt x="8" y="5"/>
                      <a:pt x="7"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3" name="Freeform: Shape 131">
                <a:extLst>
                  <a:ext uri="{FF2B5EF4-FFF2-40B4-BE49-F238E27FC236}">
                    <a16:creationId xmlns:a16="http://schemas.microsoft.com/office/drawing/2014/main" id="{B9E370AD-14F2-BF3C-EFE0-80621F94B409}"/>
                  </a:ext>
                </a:extLst>
              </p:cNvPr>
              <p:cNvSpPr>
                <a:spLocks noGrp="1" noRot="1" noMove="1" noResize="1" noEditPoints="1" noAdjustHandles="1" noChangeArrowheads="1" noChangeShapeType="1"/>
              </p:cNvSpPr>
              <p:nvPr/>
            </p:nvSpPr>
            <p:spPr bwMode="auto">
              <a:xfrm>
                <a:off x="6151239" y="1925646"/>
                <a:ext cx="100484" cy="110287"/>
              </a:xfrm>
              <a:custGeom>
                <a:avLst/>
                <a:gdLst>
                  <a:gd name="T0" fmla="*/ 19 w 23"/>
                  <a:gd name="T1" fmla="*/ 17 h 25"/>
                  <a:gd name="T2" fmla="*/ 20 w 23"/>
                  <a:gd name="T3" fmla="*/ 16 h 25"/>
                  <a:gd name="T4" fmla="*/ 22 w 23"/>
                  <a:gd name="T5" fmla="*/ 16 h 25"/>
                  <a:gd name="T6" fmla="*/ 23 w 23"/>
                  <a:gd name="T7" fmla="*/ 13 h 25"/>
                  <a:gd name="T8" fmla="*/ 22 w 23"/>
                  <a:gd name="T9" fmla="*/ 7 h 25"/>
                  <a:gd name="T10" fmla="*/ 17 w 23"/>
                  <a:gd name="T11" fmla="*/ 12 h 25"/>
                  <a:gd name="T12" fmla="*/ 15 w 23"/>
                  <a:gd name="T13" fmla="*/ 14 h 25"/>
                  <a:gd name="T14" fmla="*/ 15 w 23"/>
                  <a:gd name="T15" fmla="*/ 12 h 25"/>
                  <a:gd name="T16" fmla="*/ 17 w 23"/>
                  <a:gd name="T17" fmla="*/ 8 h 25"/>
                  <a:gd name="T18" fmla="*/ 15 w 23"/>
                  <a:gd name="T19" fmla="*/ 5 h 25"/>
                  <a:gd name="T20" fmla="*/ 11 w 23"/>
                  <a:gd name="T21" fmla="*/ 0 h 25"/>
                  <a:gd name="T22" fmla="*/ 11 w 23"/>
                  <a:gd name="T23" fmla="*/ 0 h 25"/>
                  <a:gd name="T24" fmla="*/ 11 w 23"/>
                  <a:gd name="T25" fmla="*/ 0 h 25"/>
                  <a:gd name="T26" fmla="*/ 11 w 23"/>
                  <a:gd name="T27" fmla="*/ 0 h 25"/>
                  <a:gd name="T28" fmla="*/ 11 w 23"/>
                  <a:gd name="T29" fmla="*/ 0 h 25"/>
                  <a:gd name="T30" fmla="*/ 7 w 23"/>
                  <a:gd name="T31" fmla="*/ 5 h 25"/>
                  <a:gd name="T32" fmla="*/ 5 w 23"/>
                  <a:gd name="T33" fmla="*/ 8 h 25"/>
                  <a:gd name="T34" fmla="*/ 7 w 23"/>
                  <a:gd name="T35" fmla="*/ 12 h 25"/>
                  <a:gd name="T36" fmla="*/ 7 w 23"/>
                  <a:gd name="T37" fmla="*/ 14 h 25"/>
                  <a:gd name="T38" fmla="*/ 5 w 23"/>
                  <a:gd name="T39" fmla="*/ 12 h 25"/>
                  <a:gd name="T40" fmla="*/ 0 w 23"/>
                  <a:gd name="T41" fmla="*/ 7 h 25"/>
                  <a:gd name="T42" fmla="*/ 0 w 23"/>
                  <a:gd name="T43" fmla="*/ 13 h 25"/>
                  <a:gd name="T44" fmla="*/ 0 w 23"/>
                  <a:gd name="T45" fmla="*/ 16 h 25"/>
                  <a:gd name="T46" fmla="*/ 2 w 23"/>
                  <a:gd name="T47" fmla="*/ 16 h 25"/>
                  <a:gd name="T48" fmla="*/ 4 w 23"/>
                  <a:gd name="T49" fmla="*/ 17 h 25"/>
                  <a:gd name="T50" fmla="*/ 3 w 23"/>
                  <a:gd name="T51" fmla="*/ 18 h 25"/>
                  <a:gd name="T52" fmla="*/ 0 w 23"/>
                  <a:gd name="T53" fmla="*/ 17 h 25"/>
                  <a:gd name="T54" fmla="*/ 5 w 23"/>
                  <a:gd name="T55" fmla="*/ 24 h 25"/>
                  <a:gd name="T56" fmla="*/ 7 w 23"/>
                  <a:gd name="T57" fmla="*/ 24 h 25"/>
                  <a:gd name="T58" fmla="*/ 10 w 23"/>
                  <a:gd name="T59" fmla="*/ 22 h 25"/>
                  <a:gd name="T60" fmla="*/ 11 w 23"/>
                  <a:gd name="T61" fmla="*/ 22 h 25"/>
                  <a:gd name="T62" fmla="*/ 11 w 23"/>
                  <a:gd name="T63" fmla="*/ 21 h 25"/>
                  <a:gd name="T64" fmla="*/ 11 w 23"/>
                  <a:gd name="T65" fmla="*/ 11 h 25"/>
                  <a:gd name="T66" fmla="*/ 12 w 23"/>
                  <a:gd name="T67" fmla="*/ 21 h 25"/>
                  <a:gd name="T68" fmla="*/ 12 w 23"/>
                  <a:gd name="T69" fmla="*/ 22 h 25"/>
                  <a:gd name="T70" fmla="*/ 12 w 23"/>
                  <a:gd name="T71" fmla="*/ 22 h 25"/>
                  <a:gd name="T72" fmla="*/ 15 w 23"/>
                  <a:gd name="T73" fmla="*/ 24 h 25"/>
                  <a:gd name="T74" fmla="*/ 17 w 23"/>
                  <a:gd name="T75" fmla="*/ 24 h 25"/>
                  <a:gd name="T76" fmla="*/ 23 w 23"/>
                  <a:gd name="T77" fmla="*/ 17 h 25"/>
                  <a:gd name="T78" fmla="*/ 19 w 23"/>
                  <a:gd name="T79" fmla="*/ 18 h 25"/>
                  <a:gd name="T80" fmla="*/ 19 w 23"/>
                  <a:gd name="T8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5">
                    <a:moveTo>
                      <a:pt x="19" y="17"/>
                    </a:moveTo>
                    <a:cubicBezTo>
                      <a:pt x="19" y="17"/>
                      <a:pt x="20" y="17"/>
                      <a:pt x="20" y="16"/>
                    </a:cubicBezTo>
                    <a:cubicBezTo>
                      <a:pt x="21" y="16"/>
                      <a:pt x="22" y="16"/>
                      <a:pt x="22" y="16"/>
                    </a:cubicBezTo>
                    <a:cubicBezTo>
                      <a:pt x="23" y="15"/>
                      <a:pt x="23" y="14"/>
                      <a:pt x="23" y="13"/>
                    </a:cubicBezTo>
                    <a:cubicBezTo>
                      <a:pt x="22" y="11"/>
                      <a:pt x="22" y="9"/>
                      <a:pt x="22" y="7"/>
                    </a:cubicBezTo>
                    <a:cubicBezTo>
                      <a:pt x="20" y="9"/>
                      <a:pt x="17" y="9"/>
                      <a:pt x="17" y="12"/>
                    </a:cubicBezTo>
                    <a:cubicBezTo>
                      <a:pt x="17" y="12"/>
                      <a:pt x="16" y="14"/>
                      <a:pt x="15" y="14"/>
                    </a:cubicBezTo>
                    <a:cubicBezTo>
                      <a:pt x="14" y="13"/>
                      <a:pt x="15" y="12"/>
                      <a:pt x="15" y="12"/>
                    </a:cubicBezTo>
                    <a:cubicBezTo>
                      <a:pt x="16" y="11"/>
                      <a:pt x="17" y="10"/>
                      <a:pt x="17" y="8"/>
                    </a:cubicBezTo>
                    <a:cubicBezTo>
                      <a:pt x="17" y="7"/>
                      <a:pt x="16" y="6"/>
                      <a:pt x="15" y="5"/>
                    </a:cubicBezTo>
                    <a:cubicBezTo>
                      <a:pt x="14" y="3"/>
                      <a:pt x="12" y="2"/>
                      <a:pt x="11" y="0"/>
                    </a:cubicBezTo>
                    <a:cubicBezTo>
                      <a:pt x="11" y="0"/>
                      <a:pt x="11" y="0"/>
                      <a:pt x="11" y="0"/>
                    </a:cubicBezTo>
                    <a:cubicBezTo>
                      <a:pt x="11" y="0"/>
                      <a:pt x="11" y="0"/>
                      <a:pt x="11" y="0"/>
                    </a:cubicBezTo>
                    <a:cubicBezTo>
                      <a:pt x="11" y="0"/>
                      <a:pt x="11" y="0"/>
                      <a:pt x="11" y="0"/>
                    </a:cubicBezTo>
                    <a:cubicBezTo>
                      <a:pt x="11" y="0"/>
                      <a:pt x="11" y="0"/>
                      <a:pt x="11" y="0"/>
                    </a:cubicBezTo>
                    <a:cubicBezTo>
                      <a:pt x="10" y="2"/>
                      <a:pt x="8" y="3"/>
                      <a:pt x="7" y="5"/>
                    </a:cubicBezTo>
                    <a:cubicBezTo>
                      <a:pt x="6" y="6"/>
                      <a:pt x="5" y="7"/>
                      <a:pt x="5" y="8"/>
                    </a:cubicBezTo>
                    <a:cubicBezTo>
                      <a:pt x="5" y="10"/>
                      <a:pt x="6" y="11"/>
                      <a:pt x="7" y="12"/>
                    </a:cubicBezTo>
                    <a:cubicBezTo>
                      <a:pt x="7" y="12"/>
                      <a:pt x="8" y="13"/>
                      <a:pt x="7" y="14"/>
                    </a:cubicBezTo>
                    <a:cubicBezTo>
                      <a:pt x="6" y="14"/>
                      <a:pt x="6" y="12"/>
                      <a:pt x="5" y="12"/>
                    </a:cubicBezTo>
                    <a:cubicBezTo>
                      <a:pt x="5" y="9"/>
                      <a:pt x="2" y="9"/>
                      <a:pt x="0" y="7"/>
                    </a:cubicBezTo>
                    <a:cubicBezTo>
                      <a:pt x="0" y="9"/>
                      <a:pt x="0" y="11"/>
                      <a:pt x="0" y="13"/>
                    </a:cubicBezTo>
                    <a:cubicBezTo>
                      <a:pt x="0" y="14"/>
                      <a:pt x="0" y="15"/>
                      <a:pt x="0" y="16"/>
                    </a:cubicBezTo>
                    <a:cubicBezTo>
                      <a:pt x="1" y="16"/>
                      <a:pt x="1" y="16"/>
                      <a:pt x="2" y="16"/>
                    </a:cubicBezTo>
                    <a:cubicBezTo>
                      <a:pt x="2" y="17"/>
                      <a:pt x="3" y="17"/>
                      <a:pt x="4" y="17"/>
                    </a:cubicBezTo>
                    <a:cubicBezTo>
                      <a:pt x="4" y="18"/>
                      <a:pt x="4" y="18"/>
                      <a:pt x="3" y="18"/>
                    </a:cubicBezTo>
                    <a:cubicBezTo>
                      <a:pt x="2" y="18"/>
                      <a:pt x="1" y="17"/>
                      <a:pt x="0" y="17"/>
                    </a:cubicBezTo>
                    <a:cubicBezTo>
                      <a:pt x="0" y="20"/>
                      <a:pt x="2" y="23"/>
                      <a:pt x="5" y="24"/>
                    </a:cubicBezTo>
                    <a:cubicBezTo>
                      <a:pt x="6" y="25"/>
                      <a:pt x="6" y="25"/>
                      <a:pt x="7" y="24"/>
                    </a:cubicBezTo>
                    <a:cubicBezTo>
                      <a:pt x="8" y="23"/>
                      <a:pt x="9" y="23"/>
                      <a:pt x="10" y="22"/>
                    </a:cubicBezTo>
                    <a:cubicBezTo>
                      <a:pt x="10" y="22"/>
                      <a:pt x="10" y="23"/>
                      <a:pt x="11" y="22"/>
                    </a:cubicBezTo>
                    <a:cubicBezTo>
                      <a:pt x="11" y="22"/>
                      <a:pt x="11" y="21"/>
                      <a:pt x="11" y="21"/>
                    </a:cubicBezTo>
                    <a:cubicBezTo>
                      <a:pt x="11" y="17"/>
                      <a:pt x="11" y="15"/>
                      <a:pt x="11" y="11"/>
                    </a:cubicBezTo>
                    <a:cubicBezTo>
                      <a:pt x="11" y="15"/>
                      <a:pt x="12" y="17"/>
                      <a:pt x="12" y="21"/>
                    </a:cubicBezTo>
                    <a:cubicBezTo>
                      <a:pt x="12" y="21"/>
                      <a:pt x="12" y="22"/>
                      <a:pt x="12" y="22"/>
                    </a:cubicBezTo>
                    <a:cubicBezTo>
                      <a:pt x="12" y="23"/>
                      <a:pt x="12" y="22"/>
                      <a:pt x="12" y="22"/>
                    </a:cubicBezTo>
                    <a:cubicBezTo>
                      <a:pt x="13" y="23"/>
                      <a:pt x="14" y="23"/>
                      <a:pt x="15" y="24"/>
                    </a:cubicBezTo>
                    <a:cubicBezTo>
                      <a:pt x="16" y="25"/>
                      <a:pt x="16" y="25"/>
                      <a:pt x="17" y="24"/>
                    </a:cubicBezTo>
                    <a:cubicBezTo>
                      <a:pt x="20" y="23"/>
                      <a:pt x="22" y="20"/>
                      <a:pt x="23" y="17"/>
                    </a:cubicBezTo>
                    <a:cubicBezTo>
                      <a:pt x="21" y="17"/>
                      <a:pt x="20" y="18"/>
                      <a:pt x="19" y="18"/>
                    </a:cubicBezTo>
                    <a:cubicBezTo>
                      <a:pt x="18" y="18"/>
                      <a:pt x="18" y="18"/>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94" name="Group 132">
                <a:extLst>
                  <a:ext uri="{FF2B5EF4-FFF2-40B4-BE49-F238E27FC236}">
                    <a16:creationId xmlns:a16="http://schemas.microsoft.com/office/drawing/2014/main" id="{456D8164-7D77-ED90-4D25-ECCB4483B65E}"/>
                  </a:ext>
                </a:extLst>
              </p:cNvPr>
              <p:cNvGrpSpPr>
                <a:grpSpLocks noGrp="1" noUngrp="1" noRot="1" noMove="1" noResize="1"/>
              </p:cNvGrpSpPr>
              <p:nvPr/>
            </p:nvGrpSpPr>
            <p:grpSpPr>
              <a:xfrm>
                <a:off x="2569358" y="623032"/>
                <a:ext cx="4000972" cy="3975239"/>
                <a:chOff x="2569358" y="623032"/>
                <a:chExt cx="4000972" cy="3975239"/>
              </a:xfrm>
              <a:grpFill/>
            </p:grpSpPr>
            <p:sp>
              <p:nvSpPr>
                <p:cNvPr id="95" name="Freeform: Shape 133">
                  <a:extLst>
                    <a:ext uri="{FF2B5EF4-FFF2-40B4-BE49-F238E27FC236}">
                      <a16:creationId xmlns:a16="http://schemas.microsoft.com/office/drawing/2014/main" id="{3710519D-F6C7-40BE-F599-70ACA40FE01F}"/>
                    </a:ext>
                  </a:extLst>
                </p:cNvPr>
                <p:cNvSpPr>
                  <a:spLocks noGrp="1" noRot="1" noMove="1" noResize="1" noEditPoints="1" noAdjustHandles="1" noChangeArrowheads="1" noChangeShapeType="1"/>
                </p:cNvSpPr>
                <p:nvPr/>
              </p:nvSpPr>
              <p:spPr bwMode="auto">
                <a:xfrm>
                  <a:off x="6256624" y="2680500"/>
                  <a:ext cx="300226" cy="301452"/>
                </a:xfrm>
                <a:custGeom>
                  <a:avLst/>
                  <a:gdLst>
                    <a:gd name="T0" fmla="*/ 67 w 68"/>
                    <a:gd name="T1" fmla="*/ 26 h 68"/>
                    <a:gd name="T2" fmla="*/ 53 w 68"/>
                    <a:gd name="T3" fmla="*/ 32 h 68"/>
                    <a:gd name="T4" fmla="*/ 48 w 68"/>
                    <a:gd name="T5" fmla="*/ 32 h 68"/>
                    <a:gd name="T6" fmla="*/ 45 w 68"/>
                    <a:gd name="T7" fmla="*/ 25 h 68"/>
                    <a:gd name="T8" fmla="*/ 49 w 68"/>
                    <a:gd name="T9" fmla="*/ 21 h 68"/>
                    <a:gd name="T10" fmla="*/ 63 w 68"/>
                    <a:gd name="T11" fmla="*/ 16 h 68"/>
                    <a:gd name="T12" fmla="*/ 56 w 68"/>
                    <a:gd name="T13" fmla="*/ 8 h 68"/>
                    <a:gd name="T14" fmla="*/ 48 w 68"/>
                    <a:gd name="T15" fmla="*/ 5 h 68"/>
                    <a:gd name="T16" fmla="*/ 46 w 68"/>
                    <a:gd name="T17" fmla="*/ 16 h 68"/>
                    <a:gd name="T18" fmla="*/ 40 w 68"/>
                    <a:gd name="T19" fmla="*/ 25 h 68"/>
                    <a:gd name="T20" fmla="*/ 40 w 68"/>
                    <a:gd name="T21" fmla="*/ 15 h 68"/>
                    <a:gd name="T22" fmla="*/ 36 w 68"/>
                    <a:gd name="T23" fmla="*/ 12 h 68"/>
                    <a:gd name="T24" fmla="*/ 36 w 68"/>
                    <a:gd name="T25" fmla="*/ 7 h 68"/>
                    <a:gd name="T26" fmla="*/ 32 w 68"/>
                    <a:gd name="T27" fmla="*/ 7 h 68"/>
                    <a:gd name="T28" fmla="*/ 32 w 68"/>
                    <a:gd name="T29" fmla="*/ 12 h 68"/>
                    <a:gd name="T30" fmla="*/ 27 w 68"/>
                    <a:gd name="T31" fmla="*/ 15 h 68"/>
                    <a:gd name="T32" fmla="*/ 28 w 68"/>
                    <a:gd name="T33" fmla="*/ 25 h 68"/>
                    <a:gd name="T34" fmla="*/ 21 w 68"/>
                    <a:gd name="T35" fmla="*/ 16 h 68"/>
                    <a:gd name="T36" fmla="*/ 20 w 68"/>
                    <a:gd name="T37" fmla="*/ 5 h 68"/>
                    <a:gd name="T38" fmla="*/ 11 w 68"/>
                    <a:gd name="T39" fmla="*/ 8 h 68"/>
                    <a:gd name="T40" fmla="*/ 5 w 68"/>
                    <a:gd name="T41" fmla="*/ 16 h 68"/>
                    <a:gd name="T42" fmla="*/ 19 w 68"/>
                    <a:gd name="T43" fmla="*/ 21 h 68"/>
                    <a:gd name="T44" fmla="*/ 22 w 68"/>
                    <a:gd name="T45" fmla="*/ 25 h 68"/>
                    <a:gd name="T46" fmla="*/ 20 w 68"/>
                    <a:gd name="T47" fmla="*/ 32 h 68"/>
                    <a:gd name="T48" fmla="*/ 14 w 68"/>
                    <a:gd name="T49" fmla="*/ 32 h 68"/>
                    <a:gd name="T50" fmla="*/ 1 w 68"/>
                    <a:gd name="T51" fmla="*/ 26 h 68"/>
                    <a:gd name="T52" fmla="*/ 0 w 68"/>
                    <a:gd name="T53" fmla="*/ 36 h 68"/>
                    <a:gd name="T54" fmla="*/ 3 w 68"/>
                    <a:gd name="T55" fmla="*/ 44 h 68"/>
                    <a:gd name="T56" fmla="*/ 12 w 68"/>
                    <a:gd name="T57" fmla="*/ 38 h 68"/>
                    <a:gd name="T58" fmla="*/ 23 w 68"/>
                    <a:gd name="T59" fmla="*/ 36 h 68"/>
                    <a:gd name="T60" fmla="*/ 16 w 68"/>
                    <a:gd name="T61" fmla="*/ 42 h 68"/>
                    <a:gd name="T62" fmla="*/ 17 w 68"/>
                    <a:gd name="T63" fmla="*/ 48 h 68"/>
                    <a:gd name="T64" fmla="*/ 13 w 68"/>
                    <a:gd name="T65" fmla="*/ 52 h 68"/>
                    <a:gd name="T66" fmla="*/ 16 w 68"/>
                    <a:gd name="T67" fmla="*/ 54 h 68"/>
                    <a:gd name="T68" fmla="*/ 20 w 68"/>
                    <a:gd name="T69" fmla="*/ 50 h 68"/>
                    <a:gd name="T70" fmla="*/ 25 w 68"/>
                    <a:gd name="T71" fmla="*/ 52 h 68"/>
                    <a:gd name="T72" fmla="*/ 32 w 68"/>
                    <a:gd name="T73" fmla="*/ 44 h 68"/>
                    <a:gd name="T74" fmla="*/ 30 w 68"/>
                    <a:gd name="T75" fmla="*/ 55 h 68"/>
                    <a:gd name="T76" fmla="*/ 23 w 68"/>
                    <a:gd name="T77" fmla="*/ 64 h 68"/>
                    <a:gd name="T78" fmla="*/ 32 w 68"/>
                    <a:gd name="T79" fmla="*/ 68 h 68"/>
                    <a:gd name="T80" fmla="*/ 42 w 68"/>
                    <a:gd name="T81" fmla="*/ 67 h 68"/>
                    <a:gd name="T82" fmla="*/ 36 w 68"/>
                    <a:gd name="T83" fmla="*/ 53 h 68"/>
                    <a:gd name="T84" fmla="*/ 36 w 68"/>
                    <a:gd name="T85" fmla="*/ 48 h 68"/>
                    <a:gd name="T86" fmla="*/ 42 w 68"/>
                    <a:gd name="T87" fmla="*/ 45 h 68"/>
                    <a:gd name="T88" fmla="*/ 46 w 68"/>
                    <a:gd name="T89" fmla="*/ 49 h 68"/>
                    <a:gd name="T90" fmla="*/ 52 w 68"/>
                    <a:gd name="T91" fmla="*/ 63 h 68"/>
                    <a:gd name="T92" fmla="*/ 59 w 68"/>
                    <a:gd name="T93" fmla="*/ 56 h 68"/>
                    <a:gd name="T94" fmla="*/ 63 w 68"/>
                    <a:gd name="T95" fmla="*/ 48 h 68"/>
                    <a:gd name="T96" fmla="*/ 52 w 68"/>
                    <a:gd name="T97" fmla="*/ 46 h 68"/>
                    <a:gd name="T98" fmla="*/ 42 w 68"/>
                    <a:gd name="T99" fmla="*/ 40 h 68"/>
                    <a:gd name="T100" fmla="*/ 53 w 68"/>
                    <a:gd name="T101" fmla="*/ 40 h 68"/>
                    <a:gd name="T102" fmla="*/ 55 w 68"/>
                    <a:gd name="T103" fmla="*/ 36 h 68"/>
                    <a:gd name="T104" fmla="*/ 61 w 68"/>
                    <a:gd name="T105"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8">
                      <a:moveTo>
                        <a:pt x="68" y="32"/>
                      </a:moveTo>
                      <a:cubicBezTo>
                        <a:pt x="61" y="32"/>
                        <a:pt x="61" y="32"/>
                        <a:pt x="61" y="32"/>
                      </a:cubicBezTo>
                      <a:cubicBezTo>
                        <a:pt x="67" y="26"/>
                        <a:pt x="67" y="26"/>
                        <a:pt x="67" y="26"/>
                      </a:cubicBezTo>
                      <a:cubicBezTo>
                        <a:pt x="64" y="23"/>
                        <a:pt x="64" y="23"/>
                        <a:pt x="64" y="23"/>
                      </a:cubicBezTo>
                      <a:cubicBezTo>
                        <a:pt x="55" y="32"/>
                        <a:pt x="55" y="32"/>
                        <a:pt x="55" y="32"/>
                      </a:cubicBezTo>
                      <a:cubicBezTo>
                        <a:pt x="53" y="32"/>
                        <a:pt x="53" y="32"/>
                        <a:pt x="53" y="32"/>
                      </a:cubicBezTo>
                      <a:cubicBezTo>
                        <a:pt x="55" y="30"/>
                        <a:pt x="55" y="30"/>
                        <a:pt x="55" y="30"/>
                      </a:cubicBezTo>
                      <a:cubicBezTo>
                        <a:pt x="53" y="27"/>
                        <a:pt x="53" y="27"/>
                        <a:pt x="53" y="27"/>
                      </a:cubicBezTo>
                      <a:cubicBezTo>
                        <a:pt x="48" y="32"/>
                        <a:pt x="48" y="32"/>
                        <a:pt x="48" y="32"/>
                      </a:cubicBezTo>
                      <a:cubicBezTo>
                        <a:pt x="44" y="32"/>
                        <a:pt x="44" y="32"/>
                        <a:pt x="44" y="32"/>
                      </a:cubicBezTo>
                      <a:cubicBezTo>
                        <a:pt x="44" y="30"/>
                        <a:pt x="43" y="29"/>
                        <a:pt x="42" y="28"/>
                      </a:cubicBezTo>
                      <a:cubicBezTo>
                        <a:pt x="45" y="25"/>
                        <a:pt x="45" y="25"/>
                        <a:pt x="45" y="25"/>
                      </a:cubicBezTo>
                      <a:cubicBezTo>
                        <a:pt x="52" y="25"/>
                        <a:pt x="52" y="25"/>
                        <a:pt x="52" y="25"/>
                      </a:cubicBezTo>
                      <a:cubicBezTo>
                        <a:pt x="52" y="21"/>
                        <a:pt x="52" y="21"/>
                        <a:pt x="52" y="21"/>
                      </a:cubicBezTo>
                      <a:cubicBezTo>
                        <a:pt x="49" y="21"/>
                        <a:pt x="49" y="21"/>
                        <a:pt x="49" y="21"/>
                      </a:cubicBezTo>
                      <a:cubicBezTo>
                        <a:pt x="50" y="20"/>
                        <a:pt x="50" y="20"/>
                        <a:pt x="50" y="20"/>
                      </a:cubicBezTo>
                      <a:cubicBezTo>
                        <a:pt x="63" y="20"/>
                        <a:pt x="63" y="20"/>
                        <a:pt x="63" y="20"/>
                      </a:cubicBezTo>
                      <a:cubicBezTo>
                        <a:pt x="63" y="16"/>
                        <a:pt x="63" y="16"/>
                        <a:pt x="63" y="16"/>
                      </a:cubicBezTo>
                      <a:cubicBezTo>
                        <a:pt x="54" y="16"/>
                        <a:pt x="54" y="16"/>
                        <a:pt x="54" y="16"/>
                      </a:cubicBezTo>
                      <a:cubicBezTo>
                        <a:pt x="59" y="11"/>
                        <a:pt x="59" y="11"/>
                        <a:pt x="59" y="11"/>
                      </a:cubicBezTo>
                      <a:cubicBezTo>
                        <a:pt x="56" y="8"/>
                        <a:pt x="56" y="8"/>
                        <a:pt x="56" y="8"/>
                      </a:cubicBezTo>
                      <a:cubicBezTo>
                        <a:pt x="52" y="13"/>
                        <a:pt x="52" y="13"/>
                        <a:pt x="52" y="13"/>
                      </a:cubicBezTo>
                      <a:cubicBezTo>
                        <a:pt x="52" y="5"/>
                        <a:pt x="52" y="5"/>
                        <a:pt x="52" y="5"/>
                      </a:cubicBezTo>
                      <a:cubicBezTo>
                        <a:pt x="48" y="5"/>
                        <a:pt x="48" y="5"/>
                        <a:pt x="48" y="5"/>
                      </a:cubicBezTo>
                      <a:cubicBezTo>
                        <a:pt x="48" y="17"/>
                        <a:pt x="48" y="17"/>
                        <a:pt x="48" y="17"/>
                      </a:cubicBezTo>
                      <a:cubicBezTo>
                        <a:pt x="46" y="19"/>
                        <a:pt x="46" y="19"/>
                        <a:pt x="46" y="19"/>
                      </a:cubicBezTo>
                      <a:cubicBezTo>
                        <a:pt x="46" y="16"/>
                        <a:pt x="46" y="16"/>
                        <a:pt x="46" y="16"/>
                      </a:cubicBezTo>
                      <a:cubicBezTo>
                        <a:pt x="42" y="16"/>
                        <a:pt x="42" y="16"/>
                        <a:pt x="42" y="16"/>
                      </a:cubicBezTo>
                      <a:cubicBezTo>
                        <a:pt x="42" y="22"/>
                        <a:pt x="42" y="22"/>
                        <a:pt x="42" y="22"/>
                      </a:cubicBezTo>
                      <a:cubicBezTo>
                        <a:pt x="40" y="25"/>
                        <a:pt x="40" y="25"/>
                        <a:pt x="40" y="25"/>
                      </a:cubicBezTo>
                      <a:cubicBezTo>
                        <a:pt x="38" y="24"/>
                        <a:pt x="37" y="24"/>
                        <a:pt x="36" y="23"/>
                      </a:cubicBezTo>
                      <a:cubicBezTo>
                        <a:pt x="36" y="20"/>
                        <a:pt x="36" y="20"/>
                        <a:pt x="36" y="20"/>
                      </a:cubicBezTo>
                      <a:cubicBezTo>
                        <a:pt x="40" y="15"/>
                        <a:pt x="40" y="15"/>
                        <a:pt x="40" y="15"/>
                      </a:cubicBezTo>
                      <a:cubicBezTo>
                        <a:pt x="38" y="12"/>
                        <a:pt x="38" y="12"/>
                        <a:pt x="38" y="12"/>
                      </a:cubicBezTo>
                      <a:cubicBezTo>
                        <a:pt x="36" y="14"/>
                        <a:pt x="36" y="14"/>
                        <a:pt x="36" y="14"/>
                      </a:cubicBezTo>
                      <a:cubicBezTo>
                        <a:pt x="36" y="12"/>
                        <a:pt x="36" y="12"/>
                        <a:pt x="36" y="12"/>
                      </a:cubicBezTo>
                      <a:cubicBezTo>
                        <a:pt x="44" y="3"/>
                        <a:pt x="44" y="3"/>
                        <a:pt x="44" y="3"/>
                      </a:cubicBezTo>
                      <a:cubicBezTo>
                        <a:pt x="42" y="1"/>
                        <a:pt x="42" y="1"/>
                        <a:pt x="42" y="1"/>
                      </a:cubicBezTo>
                      <a:cubicBezTo>
                        <a:pt x="36" y="7"/>
                        <a:pt x="36" y="7"/>
                        <a:pt x="36" y="7"/>
                      </a:cubicBezTo>
                      <a:cubicBezTo>
                        <a:pt x="36" y="0"/>
                        <a:pt x="36" y="0"/>
                        <a:pt x="36" y="0"/>
                      </a:cubicBezTo>
                      <a:cubicBezTo>
                        <a:pt x="32" y="0"/>
                        <a:pt x="32" y="0"/>
                        <a:pt x="32" y="0"/>
                      </a:cubicBezTo>
                      <a:cubicBezTo>
                        <a:pt x="32" y="7"/>
                        <a:pt x="32" y="7"/>
                        <a:pt x="32" y="7"/>
                      </a:cubicBezTo>
                      <a:cubicBezTo>
                        <a:pt x="26" y="1"/>
                        <a:pt x="26" y="1"/>
                        <a:pt x="26" y="1"/>
                      </a:cubicBezTo>
                      <a:cubicBezTo>
                        <a:pt x="23" y="3"/>
                        <a:pt x="23" y="3"/>
                        <a:pt x="23" y="3"/>
                      </a:cubicBezTo>
                      <a:cubicBezTo>
                        <a:pt x="32" y="12"/>
                        <a:pt x="32" y="12"/>
                        <a:pt x="32" y="12"/>
                      </a:cubicBezTo>
                      <a:cubicBezTo>
                        <a:pt x="32" y="14"/>
                        <a:pt x="32" y="14"/>
                        <a:pt x="32" y="14"/>
                      </a:cubicBezTo>
                      <a:cubicBezTo>
                        <a:pt x="30" y="12"/>
                        <a:pt x="30" y="12"/>
                        <a:pt x="30" y="12"/>
                      </a:cubicBezTo>
                      <a:cubicBezTo>
                        <a:pt x="27" y="15"/>
                        <a:pt x="27" y="15"/>
                        <a:pt x="27" y="15"/>
                      </a:cubicBezTo>
                      <a:cubicBezTo>
                        <a:pt x="32" y="20"/>
                        <a:pt x="32" y="20"/>
                        <a:pt x="32" y="20"/>
                      </a:cubicBezTo>
                      <a:cubicBezTo>
                        <a:pt x="32" y="23"/>
                        <a:pt x="32" y="23"/>
                        <a:pt x="32" y="23"/>
                      </a:cubicBezTo>
                      <a:cubicBezTo>
                        <a:pt x="30" y="24"/>
                        <a:pt x="29" y="24"/>
                        <a:pt x="28" y="25"/>
                      </a:cubicBezTo>
                      <a:cubicBezTo>
                        <a:pt x="25" y="22"/>
                        <a:pt x="25" y="22"/>
                        <a:pt x="25" y="22"/>
                      </a:cubicBezTo>
                      <a:cubicBezTo>
                        <a:pt x="25" y="16"/>
                        <a:pt x="25" y="16"/>
                        <a:pt x="25" y="16"/>
                      </a:cubicBezTo>
                      <a:cubicBezTo>
                        <a:pt x="21" y="16"/>
                        <a:pt x="21" y="16"/>
                        <a:pt x="21" y="16"/>
                      </a:cubicBezTo>
                      <a:cubicBezTo>
                        <a:pt x="21" y="19"/>
                        <a:pt x="21" y="19"/>
                        <a:pt x="21" y="19"/>
                      </a:cubicBezTo>
                      <a:cubicBezTo>
                        <a:pt x="20" y="17"/>
                        <a:pt x="20" y="17"/>
                        <a:pt x="20" y="17"/>
                      </a:cubicBezTo>
                      <a:cubicBezTo>
                        <a:pt x="20" y="5"/>
                        <a:pt x="20" y="5"/>
                        <a:pt x="20" y="5"/>
                      </a:cubicBezTo>
                      <a:cubicBezTo>
                        <a:pt x="16" y="5"/>
                        <a:pt x="16" y="5"/>
                        <a:pt x="16" y="5"/>
                      </a:cubicBezTo>
                      <a:cubicBezTo>
                        <a:pt x="16" y="13"/>
                        <a:pt x="16" y="13"/>
                        <a:pt x="16" y="13"/>
                      </a:cubicBezTo>
                      <a:cubicBezTo>
                        <a:pt x="11" y="8"/>
                        <a:pt x="11" y="8"/>
                        <a:pt x="11" y="8"/>
                      </a:cubicBezTo>
                      <a:cubicBezTo>
                        <a:pt x="8" y="11"/>
                        <a:pt x="8" y="11"/>
                        <a:pt x="8" y="11"/>
                      </a:cubicBezTo>
                      <a:cubicBezTo>
                        <a:pt x="13" y="16"/>
                        <a:pt x="13" y="16"/>
                        <a:pt x="13" y="16"/>
                      </a:cubicBezTo>
                      <a:cubicBezTo>
                        <a:pt x="5" y="16"/>
                        <a:pt x="5" y="16"/>
                        <a:pt x="5" y="16"/>
                      </a:cubicBezTo>
                      <a:cubicBezTo>
                        <a:pt x="5" y="20"/>
                        <a:pt x="5" y="20"/>
                        <a:pt x="5" y="20"/>
                      </a:cubicBezTo>
                      <a:cubicBezTo>
                        <a:pt x="17" y="20"/>
                        <a:pt x="17" y="20"/>
                        <a:pt x="17" y="20"/>
                      </a:cubicBezTo>
                      <a:cubicBezTo>
                        <a:pt x="19" y="21"/>
                        <a:pt x="19" y="21"/>
                        <a:pt x="19" y="21"/>
                      </a:cubicBezTo>
                      <a:cubicBezTo>
                        <a:pt x="16" y="21"/>
                        <a:pt x="16" y="21"/>
                        <a:pt x="16" y="21"/>
                      </a:cubicBezTo>
                      <a:cubicBezTo>
                        <a:pt x="16" y="25"/>
                        <a:pt x="16" y="25"/>
                        <a:pt x="16" y="25"/>
                      </a:cubicBezTo>
                      <a:cubicBezTo>
                        <a:pt x="22" y="25"/>
                        <a:pt x="22" y="25"/>
                        <a:pt x="22" y="25"/>
                      </a:cubicBezTo>
                      <a:cubicBezTo>
                        <a:pt x="25" y="28"/>
                        <a:pt x="25" y="28"/>
                        <a:pt x="25" y="28"/>
                      </a:cubicBezTo>
                      <a:cubicBezTo>
                        <a:pt x="24" y="29"/>
                        <a:pt x="24" y="30"/>
                        <a:pt x="23" y="32"/>
                      </a:cubicBezTo>
                      <a:cubicBezTo>
                        <a:pt x="20" y="32"/>
                        <a:pt x="20" y="32"/>
                        <a:pt x="20" y="32"/>
                      </a:cubicBezTo>
                      <a:cubicBezTo>
                        <a:pt x="15" y="27"/>
                        <a:pt x="15" y="27"/>
                        <a:pt x="15" y="27"/>
                      </a:cubicBezTo>
                      <a:cubicBezTo>
                        <a:pt x="12" y="30"/>
                        <a:pt x="12" y="30"/>
                        <a:pt x="12" y="30"/>
                      </a:cubicBezTo>
                      <a:cubicBezTo>
                        <a:pt x="14" y="32"/>
                        <a:pt x="14" y="32"/>
                        <a:pt x="14" y="32"/>
                      </a:cubicBezTo>
                      <a:cubicBezTo>
                        <a:pt x="12" y="32"/>
                        <a:pt x="12" y="32"/>
                        <a:pt x="12" y="32"/>
                      </a:cubicBezTo>
                      <a:cubicBezTo>
                        <a:pt x="3" y="23"/>
                        <a:pt x="3" y="23"/>
                        <a:pt x="3" y="23"/>
                      </a:cubicBezTo>
                      <a:cubicBezTo>
                        <a:pt x="1" y="26"/>
                        <a:pt x="1" y="26"/>
                        <a:pt x="1" y="26"/>
                      </a:cubicBezTo>
                      <a:cubicBezTo>
                        <a:pt x="7" y="32"/>
                        <a:pt x="7" y="32"/>
                        <a:pt x="7" y="32"/>
                      </a:cubicBezTo>
                      <a:cubicBezTo>
                        <a:pt x="0" y="32"/>
                        <a:pt x="0" y="32"/>
                        <a:pt x="0" y="32"/>
                      </a:cubicBezTo>
                      <a:cubicBezTo>
                        <a:pt x="0" y="36"/>
                        <a:pt x="0" y="36"/>
                        <a:pt x="0" y="36"/>
                      </a:cubicBezTo>
                      <a:cubicBezTo>
                        <a:pt x="7" y="36"/>
                        <a:pt x="7" y="36"/>
                        <a:pt x="7" y="36"/>
                      </a:cubicBezTo>
                      <a:cubicBezTo>
                        <a:pt x="1" y="42"/>
                        <a:pt x="1" y="42"/>
                        <a:pt x="1" y="42"/>
                      </a:cubicBezTo>
                      <a:cubicBezTo>
                        <a:pt x="3" y="44"/>
                        <a:pt x="3" y="44"/>
                        <a:pt x="3" y="44"/>
                      </a:cubicBezTo>
                      <a:cubicBezTo>
                        <a:pt x="12" y="36"/>
                        <a:pt x="12" y="36"/>
                        <a:pt x="12" y="36"/>
                      </a:cubicBezTo>
                      <a:cubicBezTo>
                        <a:pt x="14" y="36"/>
                        <a:pt x="14" y="36"/>
                        <a:pt x="14" y="36"/>
                      </a:cubicBezTo>
                      <a:cubicBezTo>
                        <a:pt x="12" y="38"/>
                        <a:pt x="12" y="38"/>
                        <a:pt x="12" y="38"/>
                      </a:cubicBezTo>
                      <a:cubicBezTo>
                        <a:pt x="15" y="40"/>
                        <a:pt x="15" y="40"/>
                        <a:pt x="15" y="40"/>
                      </a:cubicBezTo>
                      <a:cubicBezTo>
                        <a:pt x="20" y="36"/>
                        <a:pt x="20" y="36"/>
                        <a:pt x="20" y="36"/>
                      </a:cubicBezTo>
                      <a:cubicBezTo>
                        <a:pt x="23" y="36"/>
                        <a:pt x="23" y="36"/>
                        <a:pt x="23" y="36"/>
                      </a:cubicBezTo>
                      <a:cubicBezTo>
                        <a:pt x="24" y="37"/>
                        <a:pt x="24" y="38"/>
                        <a:pt x="25" y="40"/>
                      </a:cubicBezTo>
                      <a:cubicBezTo>
                        <a:pt x="22" y="42"/>
                        <a:pt x="22" y="42"/>
                        <a:pt x="22" y="42"/>
                      </a:cubicBezTo>
                      <a:cubicBezTo>
                        <a:pt x="16" y="42"/>
                        <a:pt x="16" y="42"/>
                        <a:pt x="16" y="42"/>
                      </a:cubicBezTo>
                      <a:cubicBezTo>
                        <a:pt x="16" y="46"/>
                        <a:pt x="16" y="46"/>
                        <a:pt x="16" y="46"/>
                      </a:cubicBezTo>
                      <a:cubicBezTo>
                        <a:pt x="19" y="46"/>
                        <a:pt x="19" y="46"/>
                        <a:pt x="19" y="46"/>
                      </a:cubicBezTo>
                      <a:cubicBezTo>
                        <a:pt x="17" y="48"/>
                        <a:pt x="17" y="48"/>
                        <a:pt x="17" y="48"/>
                      </a:cubicBezTo>
                      <a:cubicBezTo>
                        <a:pt x="5" y="48"/>
                        <a:pt x="5" y="48"/>
                        <a:pt x="5" y="48"/>
                      </a:cubicBezTo>
                      <a:cubicBezTo>
                        <a:pt x="5" y="52"/>
                        <a:pt x="5" y="52"/>
                        <a:pt x="5" y="52"/>
                      </a:cubicBezTo>
                      <a:cubicBezTo>
                        <a:pt x="13" y="52"/>
                        <a:pt x="13" y="52"/>
                        <a:pt x="13" y="52"/>
                      </a:cubicBezTo>
                      <a:cubicBezTo>
                        <a:pt x="8" y="56"/>
                        <a:pt x="8" y="56"/>
                        <a:pt x="8" y="56"/>
                      </a:cubicBezTo>
                      <a:cubicBezTo>
                        <a:pt x="11" y="59"/>
                        <a:pt x="11" y="59"/>
                        <a:pt x="11" y="59"/>
                      </a:cubicBezTo>
                      <a:cubicBezTo>
                        <a:pt x="16" y="54"/>
                        <a:pt x="16" y="54"/>
                        <a:pt x="16" y="54"/>
                      </a:cubicBezTo>
                      <a:cubicBezTo>
                        <a:pt x="16" y="63"/>
                        <a:pt x="16" y="63"/>
                        <a:pt x="16" y="63"/>
                      </a:cubicBezTo>
                      <a:cubicBezTo>
                        <a:pt x="20" y="63"/>
                        <a:pt x="20" y="63"/>
                        <a:pt x="20" y="63"/>
                      </a:cubicBezTo>
                      <a:cubicBezTo>
                        <a:pt x="20" y="50"/>
                        <a:pt x="20" y="50"/>
                        <a:pt x="20" y="50"/>
                      </a:cubicBezTo>
                      <a:cubicBezTo>
                        <a:pt x="21" y="49"/>
                        <a:pt x="21" y="49"/>
                        <a:pt x="21" y="49"/>
                      </a:cubicBezTo>
                      <a:cubicBezTo>
                        <a:pt x="21" y="52"/>
                        <a:pt x="21" y="52"/>
                        <a:pt x="21" y="52"/>
                      </a:cubicBezTo>
                      <a:cubicBezTo>
                        <a:pt x="25" y="52"/>
                        <a:pt x="25" y="52"/>
                        <a:pt x="25" y="52"/>
                      </a:cubicBezTo>
                      <a:cubicBezTo>
                        <a:pt x="25" y="45"/>
                        <a:pt x="25" y="45"/>
                        <a:pt x="25" y="45"/>
                      </a:cubicBezTo>
                      <a:cubicBezTo>
                        <a:pt x="28" y="42"/>
                        <a:pt x="28" y="42"/>
                        <a:pt x="28" y="42"/>
                      </a:cubicBezTo>
                      <a:cubicBezTo>
                        <a:pt x="29" y="43"/>
                        <a:pt x="30" y="44"/>
                        <a:pt x="32" y="44"/>
                      </a:cubicBezTo>
                      <a:cubicBezTo>
                        <a:pt x="32" y="48"/>
                        <a:pt x="32" y="48"/>
                        <a:pt x="32" y="48"/>
                      </a:cubicBezTo>
                      <a:cubicBezTo>
                        <a:pt x="27" y="53"/>
                        <a:pt x="27" y="53"/>
                        <a:pt x="27" y="53"/>
                      </a:cubicBezTo>
                      <a:cubicBezTo>
                        <a:pt x="30" y="55"/>
                        <a:pt x="30" y="55"/>
                        <a:pt x="30" y="55"/>
                      </a:cubicBezTo>
                      <a:cubicBezTo>
                        <a:pt x="32" y="53"/>
                        <a:pt x="32" y="53"/>
                        <a:pt x="32" y="53"/>
                      </a:cubicBezTo>
                      <a:cubicBezTo>
                        <a:pt x="32" y="55"/>
                        <a:pt x="32" y="55"/>
                        <a:pt x="32" y="55"/>
                      </a:cubicBezTo>
                      <a:cubicBezTo>
                        <a:pt x="23" y="64"/>
                        <a:pt x="23" y="64"/>
                        <a:pt x="23" y="64"/>
                      </a:cubicBezTo>
                      <a:cubicBezTo>
                        <a:pt x="26" y="67"/>
                        <a:pt x="26" y="67"/>
                        <a:pt x="26" y="67"/>
                      </a:cubicBezTo>
                      <a:cubicBezTo>
                        <a:pt x="32" y="61"/>
                        <a:pt x="32" y="61"/>
                        <a:pt x="32" y="61"/>
                      </a:cubicBezTo>
                      <a:cubicBezTo>
                        <a:pt x="32" y="68"/>
                        <a:pt x="32" y="68"/>
                        <a:pt x="32" y="68"/>
                      </a:cubicBezTo>
                      <a:cubicBezTo>
                        <a:pt x="36" y="68"/>
                        <a:pt x="36" y="68"/>
                        <a:pt x="36" y="68"/>
                      </a:cubicBezTo>
                      <a:cubicBezTo>
                        <a:pt x="36" y="61"/>
                        <a:pt x="36" y="61"/>
                        <a:pt x="36" y="61"/>
                      </a:cubicBezTo>
                      <a:cubicBezTo>
                        <a:pt x="42" y="67"/>
                        <a:pt x="42" y="67"/>
                        <a:pt x="42" y="67"/>
                      </a:cubicBezTo>
                      <a:cubicBezTo>
                        <a:pt x="44" y="64"/>
                        <a:pt x="44" y="64"/>
                        <a:pt x="44" y="64"/>
                      </a:cubicBezTo>
                      <a:cubicBezTo>
                        <a:pt x="36" y="55"/>
                        <a:pt x="36" y="55"/>
                        <a:pt x="36" y="55"/>
                      </a:cubicBezTo>
                      <a:cubicBezTo>
                        <a:pt x="36" y="53"/>
                        <a:pt x="36" y="53"/>
                        <a:pt x="36" y="53"/>
                      </a:cubicBezTo>
                      <a:cubicBezTo>
                        <a:pt x="38" y="55"/>
                        <a:pt x="38" y="55"/>
                        <a:pt x="38" y="55"/>
                      </a:cubicBezTo>
                      <a:cubicBezTo>
                        <a:pt x="40" y="53"/>
                        <a:pt x="40" y="53"/>
                        <a:pt x="40" y="53"/>
                      </a:cubicBezTo>
                      <a:cubicBezTo>
                        <a:pt x="36" y="48"/>
                        <a:pt x="36" y="48"/>
                        <a:pt x="36" y="48"/>
                      </a:cubicBezTo>
                      <a:cubicBezTo>
                        <a:pt x="36" y="44"/>
                        <a:pt x="36" y="44"/>
                        <a:pt x="36" y="44"/>
                      </a:cubicBezTo>
                      <a:cubicBezTo>
                        <a:pt x="37" y="44"/>
                        <a:pt x="38" y="43"/>
                        <a:pt x="40" y="42"/>
                      </a:cubicBezTo>
                      <a:cubicBezTo>
                        <a:pt x="42" y="45"/>
                        <a:pt x="42" y="45"/>
                        <a:pt x="42" y="45"/>
                      </a:cubicBezTo>
                      <a:cubicBezTo>
                        <a:pt x="42" y="52"/>
                        <a:pt x="42" y="52"/>
                        <a:pt x="42" y="52"/>
                      </a:cubicBezTo>
                      <a:cubicBezTo>
                        <a:pt x="46" y="52"/>
                        <a:pt x="46" y="52"/>
                        <a:pt x="46" y="52"/>
                      </a:cubicBezTo>
                      <a:cubicBezTo>
                        <a:pt x="46" y="49"/>
                        <a:pt x="46" y="49"/>
                        <a:pt x="46" y="49"/>
                      </a:cubicBezTo>
                      <a:cubicBezTo>
                        <a:pt x="48" y="50"/>
                        <a:pt x="48" y="50"/>
                        <a:pt x="48" y="50"/>
                      </a:cubicBezTo>
                      <a:cubicBezTo>
                        <a:pt x="48" y="63"/>
                        <a:pt x="48" y="63"/>
                        <a:pt x="48" y="63"/>
                      </a:cubicBezTo>
                      <a:cubicBezTo>
                        <a:pt x="52" y="63"/>
                        <a:pt x="52" y="63"/>
                        <a:pt x="52" y="63"/>
                      </a:cubicBezTo>
                      <a:cubicBezTo>
                        <a:pt x="52" y="54"/>
                        <a:pt x="52" y="54"/>
                        <a:pt x="52" y="54"/>
                      </a:cubicBezTo>
                      <a:cubicBezTo>
                        <a:pt x="56" y="59"/>
                        <a:pt x="56" y="59"/>
                        <a:pt x="56" y="59"/>
                      </a:cubicBezTo>
                      <a:cubicBezTo>
                        <a:pt x="59" y="56"/>
                        <a:pt x="59" y="56"/>
                        <a:pt x="59" y="56"/>
                      </a:cubicBezTo>
                      <a:cubicBezTo>
                        <a:pt x="54" y="52"/>
                        <a:pt x="54" y="52"/>
                        <a:pt x="54" y="52"/>
                      </a:cubicBezTo>
                      <a:cubicBezTo>
                        <a:pt x="63" y="52"/>
                        <a:pt x="63" y="52"/>
                        <a:pt x="63" y="52"/>
                      </a:cubicBezTo>
                      <a:cubicBezTo>
                        <a:pt x="63" y="48"/>
                        <a:pt x="63" y="48"/>
                        <a:pt x="63" y="48"/>
                      </a:cubicBezTo>
                      <a:cubicBezTo>
                        <a:pt x="50" y="48"/>
                        <a:pt x="50" y="48"/>
                        <a:pt x="50" y="48"/>
                      </a:cubicBezTo>
                      <a:cubicBezTo>
                        <a:pt x="49" y="46"/>
                        <a:pt x="49" y="46"/>
                        <a:pt x="49" y="46"/>
                      </a:cubicBezTo>
                      <a:cubicBezTo>
                        <a:pt x="52" y="46"/>
                        <a:pt x="52" y="46"/>
                        <a:pt x="52" y="46"/>
                      </a:cubicBezTo>
                      <a:cubicBezTo>
                        <a:pt x="52" y="42"/>
                        <a:pt x="52" y="42"/>
                        <a:pt x="52" y="42"/>
                      </a:cubicBezTo>
                      <a:cubicBezTo>
                        <a:pt x="45" y="42"/>
                        <a:pt x="45" y="42"/>
                        <a:pt x="45" y="42"/>
                      </a:cubicBezTo>
                      <a:cubicBezTo>
                        <a:pt x="42" y="40"/>
                        <a:pt x="42" y="40"/>
                        <a:pt x="42" y="40"/>
                      </a:cubicBezTo>
                      <a:cubicBezTo>
                        <a:pt x="43" y="38"/>
                        <a:pt x="44" y="37"/>
                        <a:pt x="44" y="36"/>
                      </a:cubicBezTo>
                      <a:cubicBezTo>
                        <a:pt x="48" y="36"/>
                        <a:pt x="48" y="36"/>
                        <a:pt x="48" y="36"/>
                      </a:cubicBezTo>
                      <a:cubicBezTo>
                        <a:pt x="53" y="40"/>
                        <a:pt x="53" y="40"/>
                        <a:pt x="53" y="40"/>
                      </a:cubicBezTo>
                      <a:cubicBezTo>
                        <a:pt x="55" y="38"/>
                        <a:pt x="55" y="38"/>
                        <a:pt x="55" y="38"/>
                      </a:cubicBezTo>
                      <a:cubicBezTo>
                        <a:pt x="53" y="36"/>
                        <a:pt x="53" y="36"/>
                        <a:pt x="53" y="36"/>
                      </a:cubicBezTo>
                      <a:cubicBezTo>
                        <a:pt x="55" y="36"/>
                        <a:pt x="55" y="36"/>
                        <a:pt x="55" y="36"/>
                      </a:cubicBezTo>
                      <a:cubicBezTo>
                        <a:pt x="64" y="44"/>
                        <a:pt x="64" y="44"/>
                        <a:pt x="64" y="44"/>
                      </a:cubicBezTo>
                      <a:cubicBezTo>
                        <a:pt x="67" y="42"/>
                        <a:pt x="67" y="42"/>
                        <a:pt x="67" y="42"/>
                      </a:cubicBezTo>
                      <a:cubicBezTo>
                        <a:pt x="61" y="36"/>
                        <a:pt x="61" y="36"/>
                        <a:pt x="61" y="36"/>
                      </a:cubicBezTo>
                      <a:cubicBezTo>
                        <a:pt x="68" y="36"/>
                        <a:pt x="68" y="36"/>
                        <a:pt x="68" y="36"/>
                      </a:cubicBezTo>
                      <a:lnTo>
                        <a:pt x="6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6" name="Freeform: Shape 134">
                  <a:extLst>
                    <a:ext uri="{FF2B5EF4-FFF2-40B4-BE49-F238E27FC236}">
                      <a16:creationId xmlns:a16="http://schemas.microsoft.com/office/drawing/2014/main" id="{ACD793EB-5B91-3614-780D-39B3DC4287ED}"/>
                    </a:ext>
                  </a:extLst>
                </p:cNvPr>
                <p:cNvSpPr>
                  <a:spLocks noGrp="1" noRot="1" noMove="1" noResize="1" noEditPoints="1" noAdjustHandles="1" noChangeArrowheads="1" noChangeShapeType="1"/>
                </p:cNvSpPr>
                <p:nvPr/>
              </p:nvSpPr>
              <p:spPr bwMode="auto">
                <a:xfrm>
                  <a:off x="2582838" y="2159700"/>
                  <a:ext cx="344341" cy="401935"/>
                </a:xfrm>
                <a:custGeom>
                  <a:avLst/>
                  <a:gdLst>
                    <a:gd name="T0" fmla="*/ 73 w 78"/>
                    <a:gd name="T1" fmla="*/ 84 h 91"/>
                    <a:gd name="T2" fmla="*/ 78 w 78"/>
                    <a:gd name="T3" fmla="*/ 16 h 91"/>
                    <a:gd name="T4" fmla="*/ 66 w 78"/>
                    <a:gd name="T5" fmla="*/ 12 h 91"/>
                    <a:gd name="T6" fmla="*/ 77 w 78"/>
                    <a:gd name="T7" fmla="*/ 1 h 91"/>
                    <a:gd name="T8" fmla="*/ 65 w 78"/>
                    <a:gd name="T9" fmla="*/ 7 h 91"/>
                    <a:gd name="T10" fmla="*/ 71 w 78"/>
                    <a:gd name="T11" fmla="*/ 23 h 91"/>
                    <a:gd name="T12" fmla="*/ 65 w 78"/>
                    <a:gd name="T13" fmla="*/ 63 h 91"/>
                    <a:gd name="T14" fmla="*/ 70 w 78"/>
                    <a:gd name="T15" fmla="*/ 74 h 91"/>
                    <a:gd name="T16" fmla="*/ 65 w 78"/>
                    <a:gd name="T17" fmla="*/ 91 h 91"/>
                    <a:gd name="T18" fmla="*/ 65 w 78"/>
                    <a:gd name="T19" fmla="*/ 7 h 91"/>
                    <a:gd name="T20" fmla="*/ 60 w 78"/>
                    <a:gd name="T21" fmla="*/ 8 h 91"/>
                    <a:gd name="T22" fmla="*/ 50 w 78"/>
                    <a:gd name="T23" fmla="*/ 4 h 91"/>
                    <a:gd name="T24" fmla="*/ 53 w 78"/>
                    <a:gd name="T25" fmla="*/ 12 h 91"/>
                    <a:gd name="T26" fmla="*/ 50 w 78"/>
                    <a:gd name="T27" fmla="*/ 16 h 91"/>
                    <a:gd name="T28" fmla="*/ 65 w 78"/>
                    <a:gd name="T29" fmla="*/ 23 h 91"/>
                    <a:gd name="T30" fmla="*/ 50 w 78"/>
                    <a:gd name="T31" fmla="*/ 84 h 91"/>
                    <a:gd name="T32" fmla="*/ 63 w 78"/>
                    <a:gd name="T33" fmla="*/ 91 h 91"/>
                    <a:gd name="T34" fmla="*/ 65 w 78"/>
                    <a:gd name="T35" fmla="*/ 78 h 91"/>
                    <a:gd name="T36" fmla="*/ 61 w 78"/>
                    <a:gd name="T37" fmla="*/ 74 h 91"/>
                    <a:gd name="T38" fmla="*/ 65 w 78"/>
                    <a:gd name="T39" fmla="*/ 69 h 91"/>
                    <a:gd name="T40" fmla="*/ 65 w 78"/>
                    <a:gd name="T41" fmla="*/ 63 h 91"/>
                    <a:gd name="T42" fmla="*/ 50 w 78"/>
                    <a:gd name="T43" fmla="*/ 69 h 91"/>
                    <a:gd name="T44" fmla="*/ 55 w 78"/>
                    <a:gd name="T45" fmla="*/ 74 h 91"/>
                    <a:gd name="T46" fmla="*/ 50 w 78"/>
                    <a:gd name="T47" fmla="*/ 78 h 91"/>
                    <a:gd name="T48" fmla="*/ 50 w 78"/>
                    <a:gd name="T49" fmla="*/ 84 h 91"/>
                    <a:gd name="T50" fmla="*/ 46 w 78"/>
                    <a:gd name="T51" fmla="*/ 0 h 91"/>
                    <a:gd name="T52" fmla="*/ 43 w 78"/>
                    <a:gd name="T53" fmla="*/ 4 h 91"/>
                    <a:gd name="T54" fmla="*/ 50 w 78"/>
                    <a:gd name="T55" fmla="*/ 4 h 91"/>
                    <a:gd name="T56" fmla="*/ 39 w 78"/>
                    <a:gd name="T57" fmla="*/ 16 h 91"/>
                    <a:gd name="T58" fmla="*/ 50 w 78"/>
                    <a:gd name="T59" fmla="*/ 23 h 91"/>
                    <a:gd name="T60" fmla="*/ 39 w 78"/>
                    <a:gd name="T61" fmla="*/ 84 h 91"/>
                    <a:gd name="T62" fmla="*/ 50 w 78"/>
                    <a:gd name="T63" fmla="*/ 78 h 91"/>
                    <a:gd name="T64" fmla="*/ 50 w 78"/>
                    <a:gd name="T65" fmla="*/ 69 h 91"/>
                    <a:gd name="T66" fmla="*/ 39 w 78"/>
                    <a:gd name="T67" fmla="*/ 63 h 91"/>
                    <a:gd name="T68" fmla="*/ 39 w 78"/>
                    <a:gd name="T69" fmla="*/ 16 h 91"/>
                    <a:gd name="T70" fmla="*/ 0 w 78"/>
                    <a:gd name="T71" fmla="*/ 84 h 91"/>
                    <a:gd name="T72" fmla="*/ 6 w 78"/>
                    <a:gd name="T73" fmla="*/ 91 h 91"/>
                    <a:gd name="T74" fmla="*/ 16 w 78"/>
                    <a:gd name="T75" fmla="*/ 84 h 91"/>
                    <a:gd name="T76" fmla="*/ 39 w 78"/>
                    <a:gd name="T77" fmla="*/ 63 h 91"/>
                    <a:gd name="T78" fmla="*/ 7 w 78"/>
                    <a:gd name="T79" fmla="*/ 23 h 91"/>
                    <a:gd name="T80" fmla="*/ 39 w 78"/>
                    <a:gd name="T8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91">
                      <a:moveTo>
                        <a:pt x="73" y="91"/>
                      </a:moveTo>
                      <a:cubicBezTo>
                        <a:pt x="73" y="84"/>
                        <a:pt x="73" y="84"/>
                        <a:pt x="73" y="84"/>
                      </a:cubicBezTo>
                      <a:cubicBezTo>
                        <a:pt x="78" y="84"/>
                        <a:pt x="78" y="84"/>
                        <a:pt x="78" y="84"/>
                      </a:cubicBezTo>
                      <a:cubicBezTo>
                        <a:pt x="78" y="16"/>
                        <a:pt x="78" y="16"/>
                        <a:pt x="78" y="16"/>
                      </a:cubicBezTo>
                      <a:cubicBezTo>
                        <a:pt x="67" y="16"/>
                        <a:pt x="67" y="16"/>
                        <a:pt x="67" y="16"/>
                      </a:cubicBezTo>
                      <a:cubicBezTo>
                        <a:pt x="67" y="15"/>
                        <a:pt x="67" y="13"/>
                        <a:pt x="66" y="12"/>
                      </a:cubicBezTo>
                      <a:cubicBezTo>
                        <a:pt x="77" y="4"/>
                        <a:pt x="77" y="4"/>
                        <a:pt x="77" y="4"/>
                      </a:cubicBezTo>
                      <a:cubicBezTo>
                        <a:pt x="78" y="3"/>
                        <a:pt x="78" y="2"/>
                        <a:pt x="77" y="1"/>
                      </a:cubicBezTo>
                      <a:cubicBezTo>
                        <a:pt x="76" y="0"/>
                        <a:pt x="75" y="0"/>
                        <a:pt x="74" y="0"/>
                      </a:cubicBezTo>
                      <a:cubicBezTo>
                        <a:pt x="65" y="7"/>
                        <a:pt x="65" y="7"/>
                        <a:pt x="65" y="7"/>
                      </a:cubicBezTo>
                      <a:cubicBezTo>
                        <a:pt x="65" y="23"/>
                        <a:pt x="65" y="23"/>
                        <a:pt x="65" y="23"/>
                      </a:cubicBezTo>
                      <a:cubicBezTo>
                        <a:pt x="71" y="23"/>
                        <a:pt x="71" y="23"/>
                        <a:pt x="71" y="23"/>
                      </a:cubicBezTo>
                      <a:cubicBezTo>
                        <a:pt x="71" y="63"/>
                        <a:pt x="71" y="63"/>
                        <a:pt x="71" y="63"/>
                      </a:cubicBezTo>
                      <a:cubicBezTo>
                        <a:pt x="65" y="63"/>
                        <a:pt x="65" y="63"/>
                        <a:pt x="65" y="63"/>
                      </a:cubicBezTo>
                      <a:cubicBezTo>
                        <a:pt x="65" y="69"/>
                        <a:pt x="65" y="69"/>
                        <a:pt x="65" y="69"/>
                      </a:cubicBezTo>
                      <a:cubicBezTo>
                        <a:pt x="68" y="69"/>
                        <a:pt x="70" y="71"/>
                        <a:pt x="70" y="74"/>
                      </a:cubicBezTo>
                      <a:cubicBezTo>
                        <a:pt x="70" y="76"/>
                        <a:pt x="68" y="78"/>
                        <a:pt x="65" y="78"/>
                      </a:cubicBezTo>
                      <a:cubicBezTo>
                        <a:pt x="65" y="91"/>
                        <a:pt x="65" y="91"/>
                        <a:pt x="65" y="91"/>
                      </a:cubicBezTo>
                      <a:lnTo>
                        <a:pt x="73" y="91"/>
                      </a:lnTo>
                      <a:close/>
                      <a:moveTo>
                        <a:pt x="65" y="7"/>
                      </a:moveTo>
                      <a:cubicBezTo>
                        <a:pt x="63" y="9"/>
                        <a:pt x="63" y="9"/>
                        <a:pt x="63" y="9"/>
                      </a:cubicBezTo>
                      <a:cubicBezTo>
                        <a:pt x="62" y="9"/>
                        <a:pt x="61" y="8"/>
                        <a:pt x="60" y="8"/>
                      </a:cubicBezTo>
                      <a:cubicBezTo>
                        <a:pt x="59" y="8"/>
                        <a:pt x="58" y="9"/>
                        <a:pt x="57" y="9"/>
                      </a:cubicBezTo>
                      <a:cubicBezTo>
                        <a:pt x="50" y="4"/>
                        <a:pt x="50" y="4"/>
                        <a:pt x="50" y="4"/>
                      </a:cubicBezTo>
                      <a:cubicBezTo>
                        <a:pt x="50" y="10"/>
                        <a:pt x="50" y="10"/>
                        <a:pt x="50" y="10"/>
                      </a:cubicBezTo>
                      <a:cubicBezTo>
                        <a:pt x="53" y="12"/>
                        <a:pt x="53" y="12"/>
                        <a:pt x="53" y="12"/>
                      </a:cubicBezTo>
                      <a:cubicBezTo>
                        <a:pt x="52" y="13"/>
                        <a:pt x="52" y="15"/>
                        <a:pt x="52" y="16"/>
                      </a:cubicBezTo>
                      <a:cubicBezTo>
                        <a:pt x="50" y="16"/>
                        <a:pt x="50" y="16"/>
                        <a:pt x="50" y="16"/>
                      </a:cubicBezTo>
                      <a:cubicBezTo>
                        <a:pt x="50" y="23"/>
                        <a:pt x="50" y="23"/>
                        <a:pt x="50" y="23"/>
                      </a:cubicBezTo>
                      <a:cubicBezTo>
                        <a:pt x="65" y="23"/>
                        <a:pt x="65" y="23"/>
                        <a:pt x="65" y="23"/>
                      </a:cubicBezTo>
                      <a:cubicBezTo>
                        <a:pt x="65" y="7"/>
                        <a:pt x="65" y="7"/>
                        <a:pt x="65" y="7"/>
                      </a:cubicBezTo>
                      <a:close/>
                      <a:moveTo>
                        <a:pt x="50" y="84"/>
                      </a:moveTo>
                      <a:cubicBezTo>
                        <a:pt x="63" y="84"/>
                        <a:pt x="63" y="84"/>
                        <a:pt x="63" y="84"/>
                      </a:cubicBezTo>
                      <a:cubicBezTo>
                        <a:pt x="63" y="91"/>
                        <a:pt x="63" y="91"/>
                        <a:pt x="63" y="91"/>
                      </a:cubicBezTo>
                      <a:cubicBezTo>
                        <a:pt x="65" y="91"/>
                        <a:pt x="65" y="91"/>
                        <a:pt x="65" y="91"/>
                      </a:cubicBezTo>
                      <a:cubicBezTo>
                        <a:pt x="65" y="78"/>
                        <a:pt x="65" y="78"/>
                        <a:pt x="65" y="78"/>
                      </a:cubicBezTo>
                      <a:cubicBezTo>
                        <a:pt x="65" y="78"/>
                        <a:pt x="65" y="78"/>
                        <a:pt x="65" y="78"/>
                      </a:cubicBezTo>
                      <a:cubicBezTo>
                        <a:pt x="63" y="78"/>
                        <a:pt x="61" y="76"/>
                        <a:pt x="61" y="74"/>
                      </a:cubicBezTo>
                      <a:cubicBezTo>
                        <a:pt x="61" y="74"/>
                        <a:pt x="61" y="74"/>
                        <a:pt x="61" y="74"/>
                      </a:cubicBezTo>
                      <a:cubicBezTo>
                        <a:pt x="61" y="71"/>
                        <a:pt x="63" y="69"/>
                        <a:pt x="65" y="69"/>
                      </a:cubicBezTo>
                      <a:cubicBezTo>
                        <a:pt x="65" y="69"/>
                        <a:pt x="65" y="69"/>
                        <a:pt x="65" y="69"/>
                      </a:cubicBezTo>
                      <a:cubicBezTo>
                        <a:pt x="65" y="63"/>
                        <a:pt x="65" y="63"/>
                        <a:pt x="65" y="63"/>
                      </a:cubicBezTo>
                      <a:cubicBezTo>
                        <a:pt x="50" y="63"/>
                        <a:pt x="50" y="63"/>
                        <a:pt x="50" y="63"/>
                      </a:cubicBezTo>
                      <a:cubicBezTo>
                        <a:pt x="50" y="69"/>
                        <a:pt x="50" y="69"/>
                        <a:pt x="50" y="69"/>
                      </a:cubicBezTo>
                      <a:cubicBezTo>
                        <a:pt x="50" y="69"/>
                        <a:pt x="50" y="69"/>
                        <a:pt x="50" y="69"/>
                      </a:cubicBezTo>
                      <a:cubicBezTo>
                        <a:pt x="53" y="69"/>
                        <a:pt x="55" y="71"/>
                        <a:pt x="55" y="74"/>
                      </a:cubicBezTo>
                      <a:cubicBezTo>
                        <a:pt x="55" y="76"/>
                        <a:pt x="53" y="78"/>
                        <a:pt x="50" y="78"/>
                      </a:cubicBezTo>
                      <a:cubicBezTo>
                        <a:pt x="50" y="78"/>
                        <a:pt x="50" y="78"/>
                        <a:pt x="50" y="78"/>
                      </a:cubicBezTo>
                      <a:cubicBezTo>
                        <a:pt x="50" y="78"/>
                        <a:pt x="50" y="78"/>
                        <a:pt x="50" y="78"/>
                      </a:cubicBezTo>
                      <a:lnTo>
                        <a:pt x="50" y="84"/>
                      </a:lnTo>
                      <a:close/>
                      <a:moveTo>
                        <a:pt x="50" y="4"/>
                      </a:moveTo>
                      <a:cubicBezTo>
                        <a:pt x="46" y="0"/>
                        <a:pt x="46" y="0"/>
                        <a:pt x="46" y="0"/>
                      </a:cubicBezTo>
                      <a:cubicBezTo>
                        <a:pt x="45" y="0"/>
                        <a:pt x="43" y="0"/>
                        <a:pt x="42" y="1"/>
                      </a:cubicBezTo>
                      <a:cubicBezTo>
                        <a:pt x="42" y="2"/>
                        <a:pt x="42" y="3"/>
                        <a:pt x="43" y="4"/>
                      </a:cubicBezTo>
                      <a:cubicBezTo>
                        <a:pt x="50" y="10"/>
                        <a:pt x="50" y="10"/>
                        <a:pt x="50" y="10"/>
                      </a:cubicBezTo>
                      <a:cubicBezTo>
                        <a:pt x="50" y="4"/>
                        <a:pt x="50" y="4"/>
                        <a:pt x="50" y="4"/>
                      </a:cubicBezTo>
                      <a:close/>
                      <a:moveTo>
                        <a:pt x="50" y="16"/>
                      </a:moveTo>
                      <a:cubicBezTo>
                        <a:pt x="39" y="16"/>
                        <a:pt x="39" y="16"/>
                        <a:pt x="39" y="16"/>
                      </a:cubicBezTo>
                      <a:cubicBezTo>
                        <a:pt x="39" y="23"/>
                        <a:pt x="39" y="23"/>
                        <a:pt x="39" y="23"/>
                      </a:cubicBezTo>
                      <a:cubicBezTo>
                        <a:pt x="50" y="23"/>
                        <a:pt x="50" y="23"/>
                        <a:pt x="50" y="23"/>
                      </a:cubicBezTo>
                      <a:cubicBezTo>
                        <a:pt x="50" y="16"/>
                        <a:pt x="50" y="16"/>
                        <a:pt x="50" y="16"/>
                      </a:cubicBezTo>
                      <a:close/>
                      <a:moveTo>
                        <a:pt x="39" y="84"/>
                      </a:moveTo>
                      <a:cubicBezTo>
                        <a:pt x="50" y="84"/>
                        <a:pt x="50" y="84"/>
                        <a:pt x="50" y="84"/>
                      </a:cubicBezTo>
                      <a:cubicBezTo>
                        <a:pt x="50" y="78"/>
                        <a:pt x="50" y="78"/>
                        <a:pt x="50" y="78"/>
                      </a:cubicBezTo>
                      <a:cubicBezTo>
                        <a:pt x="48" y="78"/>
                        <a:pt x="46" y="76"/>
                        <a:pt x="46" y="74"/>
                      </a:cubicBezTo>
                      <a:cubicBezTo>
                        <a:pt x="46" y="71"/>
                        <a:pt x="48" y="69"/>
                        <a:pt x="50" y="69"/>
                      </a:cubicBezTo>
                      <a:cubicBezTo>
                        <a:pt x="50" y="63"/>
                        <a:pt x="50" y="63"/>
                        <a:pt x="50" y="63"/>
                      </a:cubicBezTo>
                      <a:cubicBezTo>
                        <a:pt x="39" y="63"/>
                        <a:pt x="39" y="63"/>
                        <a:pt x="39" y="63"/>
                      </a:cubicBezTo>
                      <a:lnTo>
                        <a:pt x="39" y="84"/>
                      </a:lnTo>
                      <a:close/>
                      <a:moveTo>
                        <a:pt x="39" y="16"/>
                      </a:moveTo>
                      <a:cubicBezTo>
                        <a:pt x="0" y="16"/>
                        <a:pt x="0" y="16"/>
                        <a:pt x="0" y="16"/>
                      </a:cubicBezTo>
                      <a:cubicBezTo>
                        <a:pt x="0" y="84"/>
                        <a:pt x="0" y="84"/>
                        <a:pt x="0" y="84"/>
                      </a:cubicBezTo>
                      <a:cubicBezTo>
                        <a:pt x="6" y="84"/>
                        <a:pt x="6" y="84"/>
                        <a:pt x="6" y="84"/>
                      </a:cubicBezTo>
                      <a:cubicBezTo>
                        <a:pt x="6" y="91"/>
                        <a:pt x="6" y="91"/>
                        <a:pt x="6" y="91"/>
                      </a:cubicBezTo>
                      <a:cubicBezTo>
                        <a:pt x="16" y="91"/>
                        <a:pt x="16" y="91"/>
                        <a:pt x="16" y="91"/>
                      </a:cubicBezTo>
                      <a:cubicBezTo>
                        <a:pt x="16" y="84"/>
                        <a:pt x="16" y="84"/>
                        <a:pt x="16" y="84"/>
                      </a:cubicBezTo>
                      <a:cubicBezTo>
                        <a:pt x="39" y="84"/>
                        <a:pt x="39" y="84"/>
                        <a:pt x="39" y="84"/>
                      </a:cubicBezTo>
                      <a:cubicBezTo>
                        <a:pt x="39" y="63"/>
                        <a:pt x="39" y="63"/>
                        <a:pt x="39" y="63"/>
                      </a:cubicBezTo>
                      <a:cubicBezTo>
                        <a:pt x="7" y="63"/>
                        <a:pt x="7" y="63"/>
                        <a:pt x="7" y="63"/>
                      </a:cubicBezTo>
                      <a:cubicBezTo>
                        <a:pt x="7" y="23"/>
                        <a:pt x="7" y="23"/>
                        <a:pt x="7" y="23"/>
                      </a:cubicBezTo>
                      <a:cubicBezTo>
                        <a:pt x="7" y="23"/>
                        <a:pt x="7" y="23"/>
                        <a:pt x="7" y="23"/>
                      </a:cubicBezTo>
                      <a:cubicBezTo>
                        <a:pt x="39" y="23"/>
                        <a:pt x="39" y="23"/>
                        <a:pt x="39" y="23"/>
                      </a:cubicBezTo>
                      <a:lnTo>
                        <a:pt x="3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7" name="Freeform: Shape 135">
                  <a:extLst>
                    <a:ext uri="{FF2B5EF4-FFF2-40B4-BE49-F238E27FC236}">
                      <a16:creationId xmlns:a16="http://schemas.microsoft.com/office/drawing/2014/main" id="{3736BD21-021B-EBF9-C2A3-37EA17176FB7}"/>
                    </a:ext>
                  </a:extLst>
                </p:cNvPr>
                <p:cNvSpPr>
                  <a:spLocks noGrp="1" noRot="1" noMove="1" noResize="1" noEditPoints="1" noAdjustHandles="1" noChangeArrowheads="1" noChangeShapeType="1"/>
                </p:cNvSpPr>
                <p:nvPr/>
              </p:nvSpPr>
              <p:spPr bwMode="auto">
                <a:xfrm>
                  <a:off x="6110800" y="1687916"/>
                  <a:ext cx="208320" cy="122541"/>
                </a:xfrm>
                <a:custGeom>
                  <a:avLst/>
                  <a:gdLst>
                    <a:gd name="T0" fmla="*/ 170 w 170"/>
                    <a:gd name="T1" fmla="*/ 0 h 100"/>
                    <a:gd name="T2" fmla="*/ 11 w 170"/>
                    <a:gd name="T3" fmla="*/ 0 h 100"/>
                    <a:gd name="T4" fmla="*/ 11 w 170"/>
                    <a:gd name="T5" fmla="*/ 28 h 100"/>
                    <a:gd name="T6" fmla="*/ 0 w 170"/>
                    <a:gd name="T7" fmla="*/ 28 h 100"/>
                    <a:gd name="T8" fmla="*/ 0 w 170"/>
                    <a:gd name="T9" fmla="*/ 72 h 100"/>
                    <a:gd name="T10" fmla="*/ 11 w 170"/>
                    <a:gd name="T11" fmla="*/ 72 h 100"/>
                    <a:gd name="T12" fmla="*/ 11 w 170"/>
                    <a:gd name="T13" fmla="*/ 100 h 100"/>
                    <a:gd name="T14" fmla="*/ 170 w 170"/>
                    <a:gd name="T15" fmla="*/ 100 h 100"/>
                    <a:gd name="T16" fmla="*/ 170 w 17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0">
                      <a:moveTo>
                        <a:pt x="170" y="0"/>
                      </a:moveTo>
                      <a:lnTo>
                        <a:pt x="11" y="0"/>
                      </a:lnTo>
                      <a:lnTo>
                        <a:pt x="11" y="28"/>
                      </a:lnTo>
                      <a:lnTo>
                        <a:pt x="0" y="28"/>
                      </a:lnTo>
                      <a:lnTo>
                        <a:pt x="0" y="72"/>
                      </a:lnTo>
                      <a:lnTo>
                        <a:pt x="11" y="72"/>
                      </a:lnTo>
                      <a:lnTo>
                        <a:pt x="11" y="100"/>
                      </a:lnTo>
                      <a:lnTo>
                        <a:pt x="170" y="10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8" name="Oval 136">
                  <a:extLst>
                    <a:ext uri="{FF2B5EF4-FFF2-40B4-BE49-F238E27FC236}">
                      <a16:creationId xmlns:a16="http://schemas.microsoft.com/office/drawing/2014/main" id="{DE97F35D-4B05-96B7-1890-9AF6213648A8}"/>
                    </a:ext>
                  </a:extLst>
                </p:cNvPr>
                <p:cNvSpPr>
                  <a:spLocks noGrp="1" noRot="1" noMove="1" noResize="1" noEditPoints="1" noAdjustHandles="1" noChangeArrowheads="1" noChangeShapeType="1"/>
                </p:cNvSpPr>
                <p:nvPr/>
              </p:nvSpPr>
              <p:spPr bwMode="auto">
                <a:xfrm>
                  <a:off x="5983357" y="1709973"/>
                  <a:ext cx="66172" cy="661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9" name="Freeform: Shape 137">
                  <a:extLst>
                    <a:ext uri="{FF2B5EF4-FFF2-40B4-BE49-F238E27FC236}">
                      <a16:creationId xmlns:a16="http://schemas.microsoft.com/office/drawing/2014/main" id="{5145506A-5A77-14FA-78C7-FFB8927F0259}"/>
                    </a:ext>
                  </a:extLst>
                </p:cNvPr>
                <p:cNvSpPr>
                  <a:spLocks noGrp="1" noRot="1" noMove="1" noResize="1" noEditPoints="1" noAdjustHandles="1" noChangeArrowheads="1" noChangeShapeType="1"/>
                </p:cNvSpPr>
                <p:nvPr/>
              </p:nvSpPr>
              <p:spPr bwMode="auto">
                <a:xfrm>
                  <a:off x="5925763" y="1660957"/>
                  <a:ext cx="176459" cy="330861"/>
                </a:xfrm>
                <a:custGeom>
                  <a:avLst/>
                  <a:gdLst>
                    <a:gd name="T0" fmla="*/ 20 w 40"/>
                    <a:gd name="T1" fmla="*/ 75 h 75"/>
                    <a:gd name="T2" fmla="*/ 40 w 40"/>
                    <a:gd name="T3" fmla="*/ 75 h 75"/>
                    <a:gd name="T4" fmla="*/ 40 w 40"/>
                    <a:gd name="T5" fmla="*/ 26 h 75"/>
                    <a:gd name="T6" fmla="*/ 40 w 40"/>
                    <a:gd name="T7" fmla="*/ 14 h 75"/>
                    <a:gd name="T8" fmla="*/ 40 w 40"/>
                    <a:gd name="T9" fmla="*/ 0 h 75"/>
                    <a:gd name="T10" fmla="*/ 20 w 40"/>
                    <a:gd name="T11" fmla="*/ 0 h 75"/>
                    <a:gd name="T12" fmla="*/ 20 w 40"/>
                    <a:gd name="T13" fmla="*/ 4 h 75"/>
                    <a:gd name="T14" fmla="*/ 35 w 40"/>
                    <a:gd name="T15" fmla="*/ 19 h 75"/>
                    <a:gd name="T16" fmla="*/ 20 w 40"/>
                    <a:gd name="T17" fmla="*/ 33 h 75"/>
                    <a:gd name="T18" fmla="*/ 20 w 40"/>
                    <a:gd name="T19" fmla="*/ 75 h 75"/>
                    <a:gd name="T20" fmla="*/ 0 w 40"/>
                    <a:gd name="T21" fmla="*/ 75 h 75"/>
                    <a:gd name="T22" fmla="*/ 20 w 40"/>
                    <a:gd name="T23" fmla="*/ 75 h 75"/>
                    <a:gd name="T24" fmla="*/ 20 w 40"/>
                    <a:gd name="T25" fmla="*/ 33 h 75"/>
                    <a:gd name="T26" fmla="*/ 20 w 40"/>
                    <a:gd name="T27" fmla="*/ 33 h 75"/>
                    <a:gd name="T28" fmla="*/ 5 w 40"/>
                    <a:gd name="T29" fmla="*/ 19 h 75"/>
                    <a:gd name="T30" fmla="*/ 20 w 40"/>
                    <a:gd name="T31" fmla="*/ 4 h 75"/>
                    <a:gd name="T32" fmla="*/ 20 w 40"/>
                    <a:gd name="T33" fmla="*/ 4 h 75"/>
                    <a:gd name="T34" fmla="*/ 20 w 40"/>
                    <a:gd name="T35" fmla="*/ 4 h 75"/>
                    <a:gd name="T36" fmla="*/ 20 w 40"/>
                    <a:gd name="T37" fmla="*/ 0 h 75"/>
                    <a:gd name="T38" fmla="*/ 0 w 40"/>
                    <a:gd name="T39" fmla="*/ 0 h 75"/>
                    <a:gd name="T40" fmla="*/ 0 w 40"/>
                    <a:gd name="T4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75">
                      <a:moveTo>
                        <a:pt x="20" y="75"/>
                      </a:moveTo>
                      <a:cubicBezTo>
                        <a:pt x="40" y="75"/>
                        <a:pt x="40" y="75"/>
                        <a:pt x="40" y="75"/>
                      </a:cubicBezTo>
                      <a:cubicBezTo>
                        <a:pt x="40" y="26"/>
                        <a:pt x="40" y="26"/>
                        <a:pt x="40" y="26"/>
                      </a:cubicBezTo>
                      <a:cubicBezTo>
                        <a:pt x="40" y="14"/>
                        <a:pt x="40" y="14"/>
                        <a:pt x="40" y="14"/>
                      </a:cubicBezTo>
                      <a:cubicBezTo>
                        <a:pt x="40" y="0"/>
                        <a:pt x="40" y="0"/>
                        <a:pt x="40" y="0"/>
                      </a:cubicBezTo>
                      <a:cubicBezTo>
                        <a:pt x="20" y="0"/>
                        <a:pt x="20" y="0"/>
                        <a:pt x="20" y="0"/>
                      </a:cubicBezTo>
                      <a:cubicBezTo>
                        <a:pt x="20" y="4"/>
                        <a:pt x="20" y="4"/>
                        <a:pt x="20" y="4"/>
                      </a:cubicBezTo>
                      <a:cubicBezTo>
                        <a:pt x="28" y="4"/>
                        <a:pt x="35" y="10"/>
                        <a:pt x="35" y="19"/>
                      </a:cubicBezTo>
                      <a:cubicBezTo>
                        <a:pt x="35" y="27"/>
                        <a:pt x="28" y="33"/>
                        <a:pt x="20" y="33"/>
                      </a:cubicBezTo>
                      <a:lnTo>
                        <a:pt x="20" y="75"/>
                      </a:lnTo>
                      <a:close/>
                      <a:moveTo>
                        <a:pt x="0" y="75"/>
                      </a:moveTo>
                      <a:cubicBezTo>
                        <a:pt x="20" y="75"/>
                        <a:pt x="20" y="75"/>
                        <a:pt x="20" y="75"/>
                      </a:cubicBezTo>
                      <a:cubicBezTo>
                        <a:pt x="20" y="33"/>
                        <a:pt x="20" y="33"/>
                        <a:pt x="20" y="33"/>
                      </a:cubicBezTo>
                      <a:cubicBezTo>
                        <a:pt x="20" y="33"/>
                        <a:pt x="20" y="33"/>
                        <a:pt x="20" y="33"/>
                      </a:cubicBezTo>
                      <a:cubicBezTo>
                        <a:pt x="12" y="33"/>
                        <a:pt x="5" y="27"/>
                        <a:pt x="5" y="19"/>
                      </a:cubicBezTo>
                      <a:cubicBezTo>
                        <a:pt x="5" y="10"/>
                        <a:pt x="12" y="4"/>
                        <a:pt x="20" y="4"/>
                      </a:cubicBezTo>
                      <a:cubicBezTo>
                        <a:pt x="20" y="4"/>
                        <a:pt x="20" y="4"/>
                        <a:pt x="20" y="4"/>
                      </a:cubicBezTo>
                      <a:cubicBezTo>
                        <a:pt x="20" y="4"/>
                        <a:pt x="20" y="4"/>
                        <a:pt x="20" y="4"/>
                      </a:cubicBezTo>
                      <a:cubicBezTo>
                        <a:pt x="20" y="0"/>
                        <a:pt x="20" y="0"/>
                        <a:pt x="20" y="0"/>
                      </a:cubicBezTo>
                      <a:cubicBezTo>
                        <a:pt x="0" y="0"/>
                        <a:pt x="0" y="0"/>
                        <a:pt x="0"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0" name="Freeform: Shape 138">
                  <a:extLst>
                    <a:ext uri="{FF2B5EF4-FFF2-40B4-BE49-F238E27FC236}">
                      <a16:creationId xmlns:a16="http://schemas.microsoft.com/office/drawing/2014/main" id="{19A6F5F8-3898-2041-B0B8-414ADF3758F4}"/>
                    </a:ext>
                  </a:extLst>
                </p:cNvPr>
                <p:cNvSpPr>
                  <a:spLocks noGrp="1" noRot="1" noMove="1" noResize="1" noEditPoints="1" noAdjustHandles="1" noChangeArrowheads="1" noChangeShapeType="1"/>
                </p:cNvSpPr>
                <p:nvPr/>
              </p:nvSpPr>
              <p:spPr bwMode="auto">
                <a:xfrm>
                  <a:off x="5360848" y="4169377"/>
                  <a:ext cx="202193" cy="203419"/>
                </a:xfrm>
                <a:custGeom>
                  <a:avLst/>
                  <a:gdLst>
                    <a:gd name="T0" fmla="*/ 41 w 46"/>
                    <a:gd name="T1" fmla="*/ 32 h 46"/>
                    <a:gd name="T2" fmla="*/ 43 w 46"/>
                    <a:gd name="T3" fmla="*/ 34 h 46"/>
                    <a:gd name="T4" fmla="*/ 38 w 46"/>
                    <a:gd name="T5" fmla="*/ 41 h 46"/>
                    <a:gd name="T6" fmla="*/ 35 w 46"/>
                    <a:gd name="T7" fmla="*/ 38 h 46"/>
                    <a:gd name="T8" fmla="*/ 29 w 46"/>
                    <a:gd name="T9" fmla="*/ 42 h 46"/>
                    <a:gd name="T10" fmla="*/ 29 w 46"/>
                    <a:gd name="T11" fmla="*/ 45 h 46"/>
                    <a:gd name="T12" fmla="*/ 23 w 46"/>
                    <a:gd name="T13" fmla="*/ 45 h 46"/>
                    <a:gd name="T14" fmla="*/ 23 w 46"/>
                    <a:gd name="T15" fmla="*/ 36 h 46"/>
                    <a:gd name="T16" fmla="*/ 33 w 46"/>
                    <a:gd name="T17" fmla="*/ 31 h 46"/>
                    <a:gd name="T18" fmla="*/ 32 w 46"/>
                    <a:gd name="T19" fmla="*/ 13 h 46"/>
                    <a:gd name="T20" fmla="*/ 32 w 46"/>
                    <a:gd name="T21" fmla="*/ 13 h 46"/>
                    <a:gd name="T22" fmla="*/ 27 w 46"/>
                    <a:gd name="T23" fmla="*/ 10 h 46"/>
                    <a:gd name="T24" fmla="*/ 23 w 46"/>
                    <a:gd name="T25" fmla="*/ 10 h 46"/>
                    <a:gd name="T26" fmla="*/ 23 w 46"/>
                    <a:gd name="T27" fmla="*/ 0 h 46"/>
                    <a:gd name="T28" fmla="*/ 26 w 46"/>
                    <a:gd name="T29" fmla="*/ 0 h 46"/>
                    <a:gd name="T30" fmla="*/ 26 w 46"/>
                    <a:gd name="T31" fmla="*/ 3 h 46"/>
                    <a:gd name="T32" fmla="*/ 32 w 46"/>
                    <a:gd name="T33" fmla="*/ 5 h 46"/>
                    <a:gd name="T34" fmla="*/ 35 w 46"/>
                    <a:gd name="T35" fmla="*/ 3 h 46"/>
                    <a:gd name="T36" fmla="*/ 41 w 46"/>
                    <a:gd name="T37" fmla="*/ 8 h 46"/>
                    <a:gd name="T38" fmla="*/ 39 w 46"/>
                    <a:gd name="T39" fmla="*/ 11 h 46"/>
                    <a:gd name="T40" fmla="*/ 42 w 46"/>
                    <a:gd name="T41" fmla="*/ 17 h 46"/>
                    <a:gd name="T42" fmla="*/ 45 w 46"/>
                    <a:gd name="T43" fmla="*/ 17 h 46"/>
                    <a:gd name="T44" fmla="*/ 46 w 46"/>
                    <a:gd name="T45" fmla="*/ 25 h 46"/>
                    <a:gd name="T46" fmla="*/ 43 w 46"/>
                    <a:gd name="T47" fmla="*/ 25 h 46"/>
                    <a:gd name="T48" fmla="*/ 41 w 46"/>
                    <a:gd name="T49" fmla="*/ 32 h 46"/>
                    <a:gd name="T50" fmla="*/ 23 w 46"/>
                    <a:gd name="T51" fmla="*/ 45 h 46"/>
                    <a:gd name="T52" fmla="*/ 21 w 46"/>
                    <a:gd name="T53" fmla="*/ 46 h 46"/>
                    <a:gd name="T54" fmla="*/ 21 w 46"/>
                    <a:gd name="T55" fmla="*/ 42 h 46"/>
                    <a:gd name="T56" fmla="*/ 14 w 46"/>
                    <a:gd name="T57" fmla="*/ 40 h 46"/>
                    <a:gd name="T58" fmla="*/ 12 w 46"/>
                    <a:gd name="T59" fmla="*/ 43 h 46"/>
                    <a:gd name="T60" fmla="*/ 6 w 46"/>
                    <a:gd name="T61" fmla="*/ 37 h 46"/>
                    <a:gd name="T62" fmla="*/ 8 w 46"/>
                    <a:gd name="T63" fmla="*/ 35 h 46"/>
                    <a:gd name="T64" fmla="*/ 5 w 46"/>
                    <a:gd name="T65" fmla="*/ 29 h 46"/>
                    <a:gd name="T66" fmla="*/ 1 w 46"/>
                    <a:gd name="T67" fmla="*/ 29 h 46"/>
                    <a:gd name="T68" fmla="*/ 0 w 46"/>
                    <a:gd name="T69" fmla="*/ 21 h 46"/>
                    <a:gd name="T70" fmla="*/ 4 w 46"/>
                    <a:gd name="T71" fmla="*/ 20 h 46"/>
                    <a:gd name="T72" fmla="*/ 6 w 46"/>
                    <a:gd name="T73" fmla="*/ 14 h 46"/>
                    <a:gd name="T74" fmla="*/ 3 w 46"/>
                    <a:gd name="T75" fmla="*/ 12 h 46"/>
                    <a:gd name="T76" fmla="*/ 9 w 46"/>
                    <a:gd name="T77" fmla="*/ 5 h 46"/>
                    <a:gd name="T78" fmla="*/ 11 w 46"/>
                    <a:gd name="T79" fmla="*/ 7 h 46"/>
                    <a:gd name="T80" fmla="*/ 17 w 46"/>
                    <a:gd name="T81" fmla="*/ 4 h 46"/>
                    <a:gd name="T82" fmla="*/ 17 w 46"/>
                    <a:gd name="T83" fmla="*/ 1 h 46"/>
                    <a:gd name="T84" fmla="*/ 23 w 46"/>
                    <a:gd name="T85" fmla="*/ 0 h 46"/>
                    <a:gd name="T86" fmla="*/ 23 w 46"/>
                    <a:gd name="T87" fmla="*/ 10 h 46"/>
                    <a:gd name="T88" fmla="*/ 13 w 46"/>
                    <a:gd name="T89" fmla="*/ 14 h 46"/>
                    <a:gd name="T90" fmla="*/ 15 w 46"/>
                    <a:gd name="T91" fmla="*/ 33 h 46"/>
                    <a:gd name="T92" fmla="*/ 19 w 46"/>
                    <a:gd name="T93" fmla="*/ 35 h 46"/>
                    <a:gd name="T94" fmla="*/ 23 w 46"/>
                    <a:gd name="T95" fmla="*/ 36 h 46"/>
                    <a:gd name="T96" fmla="*/ 23 w 46"/>
                    <a:gd name="T9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46">
                      <a:moveTo>
                        <a:pt x="41" y="32"/>
                      </a:moveTo>
                      <a:cubicBezTo>
                        <a:pt x="43" y="34"/>
                        <a:pt x="43" y="34"/>
                        <a:pt x="43" y="34"/>
                      </a:cubicBezTo>
                      <a:cubicBezTo>
                        <a:pt x="38" y="41"/>
                        <a:pt x="38" y="41"/>
                        <a:pt x="38" y="41"/>
                      </a:cubicBezTo>
                      <a:cubicBezTo>
                        <a:pt x="35" y="38"/>
                        <a:pt x="35" y="38"/>
                        <a:pt x="35" y="38"/>
                      </a:cubicBezTo>
                      <a:cubicBezTo>
                        <a:pt x="33" y="40"/>
                        <a:pt x="31" y="41"/>
                        <a:pt x="29" y="42"/>
                      </a:cubicBezTo>
                      <a:cubicBezTo>
                        <a:pt x="29" y="45"/>
                        <a:pt x="29" y="45"/>
                        <a:pt x="29" y="45"/>
                      </a:cubicBezTo>
                      <a:cubicBezTo>
                        <a:pt x="23" y="45"/>
                        <a:pt x="23" y="45"/>
                        <a:pt x="23" y="45"/>
                      </a:cubicBezTo>
                      <a:cubicBezTo>
                        <a:pt x="23" y="36"/>
                        <a:pt x="23" y="36"/>
                        <a:pt x="23" y="36"/>
                      </a:cubicBezTo>
                      <a:cubicBezTo>
                        <a:pt x="27" y="36"/>
                        <a:pt x="31" y="34"/>
                        <a:pt x="33" y="31"/>
                      </a:cubicBezTo>
                      <a:cubicBezTo>
                        <a:pt x="38" y="26"/>
                        <a:pt x="37" y="17"/>
                        <a:pt x="32" y="13"/>
                      </a:cubicBezTo>
                      <a:cubicBezTo>
                        <a:pt x="32" y="13"/>
                        <a:pt x="32" y="13"/>
                        <a:pt x="32" y="13"/>
                      </a:cubicBezTo>
                      <a:cubicBezTo>
                        <a:pt x="30" y="12"/>
                        <a:pt x="29" y="11"/>
                        <a:pt x="27" y="10"/>
                      </a:cubicBezTo>
                      <a:cubicBezTo>
                        <a:pt x="26" y="10"/>
                        <a:pt x="25" y="10"/>
                        <a:pt x="23" y="10"/>
                      </a:cubicBezTo>
                      <a:cubicBezTo>
                        <a:pt x="23" y="0"/>
                        <a:pt x="23" y="0"/>
                        <a:pt x="23" y="0"/>
                      </a:cubicBezTo>
                      <a:cubicBezTo>
                        <a:pt x="26" y="0"/>
                        <a:pt x="26" y="0"/>
                        <a:pt x="26" y="0"/>
                      </a:cubicBezTo>
                      <a:cubicBezTo>
                        <a:pt x="26" y="3"/>
                        <a:pt x="26" y="3"/>
                        <a:pt x="26" y="3"/>
                      </a:cubicBezTo>
                      <a:cubicBezTo>
                        <a:pt x="28" y="4"/>
                        <a:pt x="30" y="4"/>
                        <a:pt x="32" y="5"/>
                      </a:cubicBezTo>
                      <a:cubicBezTo>
                        <a:pt x="35" y="3"/>
                        <a:pt x="35" y="3"/>
                        <a:pt x="35" y="3"/>
                      </a:cubicBezTo>
                      <a:cubicBezTo>
                        <a:pt x="41" y="8"/>
                        <a:pt x="41" y="8"/>
                        <a:pt x="41" y="8"/>
                      </a:cubicBezTo>
                      <a:cubicBezTo>
                        <a:pt x="39" y="11"/>
                        <a:pt x="39" y="11"/>
                        <a:pt x="39" y="11"/>
                      </a:cubicBezTo>
                      <a:cubicBezTo>
                        <a:pt x="40" y="13"/>
                        <a:pt x="41" y="15"/>
                        <a:pt x="42" y="17"/>
                      </a:cubicBezTo>
                      <a:cubicBezTo>
                        <a:pt x="45" y="17"/>
                        <a:pt x="45" y="17"/>
                        <a:pt x="45" y="17"/>
                      </a:cubicBezTo>
                      <a:cubicBezTo>
                        <a:pt x="46" y="25"/>
                        <a:pt x="46" y="25"/>
                        <a:pt x="46" y="25"/>
                      </a:cubicBezTo>
                      <a:cubicBezTo>
                        <a:pt x="43" y="25"/>
                        <a:pt x="43" y="25"/>
                        <a:pt x="43" y="25"/>
                      </a:cubicBezTo>
                      <a:cubicBezTo>
                        <a:pt x="42" y="28"/>
                        <a:pt x="42" y="30"/>
                        <a:pt x="41" y="32"/>
                      </a:cubicBezTo>
                      <a:close/>
                      <a:moveTo>
                        <a:pt x="23" y="45"/>
                      </a:moveTo>
                      <a:cubicBezTo>
                        <a:pt x="21" y="46"/>
                        <a:pt x="21" y="46"/>
                        <a:pt x="21" y="46"/>
                      </a:cubicBezTo>
                      <a:cubicBezTo>
                        <a:pt x="21" y="42"/>
                        <a:pt x="21" y="42"/>
                        <a:pt x="21" y="42"/>
                      </a:cubicBezTo>
                      <a:cubicBezTo>
                        <a:pt x="18" y="42"/>
                        <a:pt x="16" y="41"/>
                        <a:pt x="14" y="40"/>
                      </a:cubicBezTo>
                      <a:cubicBezTo>
                        <a:pt x="12" y="43"/>
                        <a:pt x="12" y="43"/>
                        <a:pt x="12" y="43"/>
                      </a:cubicBezTo>
                      <a:cubicBezTo>
                        <a:pt x="6" y="37"/>
                        <a:pt x="6" y="37"/>
                        <a:pt x="6" y="37"/>
                      </a:cubicBezTo>
                      <a:cubicBezTo>
                        <a:pt x="8" y="35"/>
                        <a:pt x="8" y="35"/>
                        <a:pt x="8" y="35"/>
                      </a:cubicBezTo>
                      <a:cubicBezTo>
                        <a:pt x="6" y="33"/>
                        <a:pt x="5" y="31"/>
                        <a:pt x="5" y="29"/>
                      </a:cubicBezTo>
                      <a:cubicBezTo>
                        <a:pt x="1" y="29"/>
                        <a:pt x="1" y="29"/>
                        <a:pt x="1" y="29"/>
                      </a:cubicBezTo>
                      <a:cubicBezTo>
                        <a:pt x="0" y="21"/>
                        <a:pt x="0" y="21"/>
                        <a:pt x="0" y="21"/>
                      </a:cubicBezTo>
                      <a:cubicBezTo>
                        <a:pt x="4" y="20"/>
                        <a:pt x="4" y="20"/>
                        <a:pt x="4" y="20"/>
                      </a:cubicBezTo>
                      <a:cubicBezTo>
                        <a:pt x="4" y="18"/>
                        <a:pt x="5" y="16"/>
                        <a:pt x="6" y="14"/>
                      </a:cubicBezTo>
                      <a:cubicBezTo>
                        <a:pt x="3" y="12"/>
                        <a:pt x="3" y="12"/>
                        <a:pt x="3" y="12"/>
                      </a:cubicBezTo>
                      <a:cubicBezTo>
                        <a:pt x="9" y="5"/>
                        <a:pt x="9" y="5"/>
                        <a:pt x="9" y="5"/>
                      </a:cubicBezTo>
                      <a:cubicBezTo>
                        <a:pt x="11" y="7"/>
                        <a:pt x="11" y="7"/>
                        <a:pt x="11" y="7"/>
                      </a:cubicBezTo>
                      <a:cubicBezTo>
                        <a:pt x="13" y="6"/>
                        <a:pt x="15" y="5"/>
                        <a:pt x="17" y="4"/>
                      </a:cubicBezTo>
                      <a:cubicBezTo>
                        <a:pt x="17" y="1"/>
                        <a:pt x="17" y="1"/>
                        <a:pt x="17" y="1"/>
                      </a:cubicBezTo>
                      <a:cubicBezTo>
                        <a:pt x="23" y="0"/>
                        <a:pt x="23" y="0"/>
                        <a:pt x="23" y="0"/>
                      </a:cubicBezTo>
                      <a:cubicBezTo>
                        <a:pt x="23" y="10"/>
                        <a:pt x="23" y="10"/>
                        <a:pt x="23" y="10"/>
                      </a:cubicBezTo>
                      <a:cubicBezTo>
                        <a:pt x="19" y="10"/>
                        <a:pt x="16" y="11"/>
                        <a:pt x="13" y="14"/>
                      </a:cubicBezTo>
                      <a:cubicBezTo>
                        <a:pt x="9" y="20"/>
                        <a:pt x="9" y="28"/>
                        <a:pt x="15" y="33"/>
                      </a:cubicBezTo>
                      <a:cubicBezTo>
                        <a:pt x="16" y="34"/>
                        <a:pt x="18" y="35"/>
                        <a:pt x="19" y="35"/>
                      </a:cubicBezTo>
                      <a:cubicBezTo>
                        <a:pt x="21" y="36"/>
                        <a:pt x="22" y="36"/>
                        <a:pt x="23" y="36"/>
                      </a:cubicBezTo>
                      <a:lnTo>
                        <a:pt x="2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1" name="Freeform: Shape 139">
                  <a:extLst>
                    <a:ext uri="{FF2B5EF4-FFF2-40B4-BE49-F238E27FC236}">
                      <a16:creationId xmlns:a16="http://schemas.microsoft.com/office/drawing/2014/main" id="{41A96B98-AEE0-A1EB-48C3-7F99CC03304B}"/>
                    </a:ext>
                  </a:extLst>
                </p:cNvPr>
                <p:cNvSpPr>
                  <a:spLocks noGrp="1" noRot="1" noMove="1" noResize="1" noEditPoints="1" noAdjustHandles="1" noChangeArrowheads="1" noChangeShapeType="1"/>
                </p:cNvSpPr>
                <p:nvPr/>
              </p:nvSpPr>
              <p:spPr bwMode="auto">
                <a:xfrm>
                  <a:off x="6066685" y="3104493"/>
                  <a:ext cx="208320" cy="398259"/>
                </a:xfrm>
                <a:custGeom>
                  <a:avLst/>
                  <a:gdLst>
                    <a:gd name="T0" fmla="*/ 24 w 47"/>
                    <a:gd name="T1" fmla="*/ 90 h 90"/>
                    <a:gd name="T2" fmla="*/ 47 w 47"/>
                    <a:gd name="T3" fmla="*/ 90 h 90"/>
                    <a:gd name="T4" fmla="*/ 47 w 47"/>
                    <a:gd name="T5" fmla="*/ 0 h 90"/>
                    <a:gd name="T6" fmla="*/ 24 w 47"/>
                    <a:gd name="T7" fmla="*/ 0 h 90"/>
                    <a:gd name="T8" fmla="*/ 24 w 47"/>
                    <a:gd name="T9" fmla="*/ 5 h 90"/>
                    <a:gd name="T10" fmla="*/ 42 w 47"/>
                    <a:gd name="T11" fmla="*/ 5 h 90"/>
                    <a:gd name="T12" fmla="*/ 42 w 47"/>
                    <a:gd name="T13" fmla="*/ 23 h 90"/>
                    <a:gd name="T14" fmla="*/ 24 w 47"/>
                    <a:gd name="T15" fmla="*/ 23 h 90"/>
                    <a:gd name="T16" fmla="*/ 24 w 47"/>
                    <a:gd name="T17" fmla="*/ 27 h 90"/>
                    <a:gd name="T18" fmla="*/ 42 w 47"/>
                    <a:gd name="T19" fmla="*/ 27 h 90"/>
                    <a:gd name="T20" fmla="*/ 42 w 47"/>
                    <a:gd name="T21" fmla="*/ 44 h 90"/>
                    <a:gd name="T22" fmla="*/ 24 w 47"/>
                    <a:gd name="T23" fmla="*/ 44 h 90"/>
                    <a:gd name="T24" fmla="*/ 24 w 47"/>
                    <a:gd name="T25" fmla="*/ 51 h 90"/>
                    <a:gd name="T26" fmla="*/ 24 w 47"/>
                    <a:gd name="T27" fmla="*/ 51 h 90"/>
                    <a:gd name="T28" fmla="*/ 29 w 47"/>
                    <a:gd name="T29" fmla="*/ 57 h 90"/>
                    <a:gd name="T30" fmla="*/ 24 w 47"/>
                    <a:gd name="T31" fmla="*/ 62 h 90"/>
                    <a:gd name="T32" fmla="*/ 24 w 47"/>
                    <a:gd name="T33" fmla="*/ 62 h 90"/>
                    <a:gd name="T34" fmla="*/ 24 w 47"/>
                    <a:gd name="T35" fmla="*/ 62 h 90"/>
                    <a:gd name="T36" fmla="*/ 24 w 47"/>
                    <a:gd name="T37" fmla="*/ 71 h 90"/>
                    <a:gd name="T38" fmla="*/ 24 w 47"/>
                    <a:gd name="T39" fmla="*/ 71 h 90"/>
                    <a:gd name="T40" fmla="*/ 29 w 47"/>
                    <a:gd name="T41" fmla="*/ 77 h 90"/>
                    <a:gd name="T42" fmla="*/ 24 w 47"/>
                    <a:gd name="T43" fmla="*/ 82 h 90"/>
                    <a:gd name="T44" fmla="*/ 24 w 47"/>
                    <a:gd name="T45" fmla="*/ 82 h 90"/>
                    <a:gd name="T46" fmla="*/ 24 w 47"/>
                    <a:gd name="T47" fmla="*/ 82 h 90"/>
                    <a:gd name="T48" fmla="*/ 24 w 47"/>
                    <a:gd name="T49" fmla="*/ 90 h 90"/>
                    <a:gd name="T50" fmla="*/ 0 w 47"/>
                    <a:gd name="T51" fmla="*/ 90 h 90"/>
                    <a:gd name="T52" fmla="*/ 24 w 47"/>
                    <a:gd name="T53" fmla="*/ 90 h 90"/>
                    <a:gd name="T54" fmla="*/ 24 w 47"/>
                    <a:gd name="T55" fmla="*/ 82 h 90"/>
                    <a:gd name="T56" fmla="*/ 18 w 47"/>
                    <a:gd name="T57" fmla="*/ 77 h 90"/>
                    <a:gd name="T58" fmla="*/ 24 w 47"/>
                    <a:gd name="T59" fmla="*/ 71 h 90"/>
                    <a:gd name="T60" fmla="*/ 24 w 47"/>
                    <a:gd name="T61" fmla="*/ 62 h 90"/>
                    <a:gd name="T62" fmla="*/ 18 w 47"/>
                    <a:gd name="T63" fmla="*/ 57 h 90"/>
                    <a:gd name="T64" fmla="*/ 24 w 47"/>
                    <a:gd name="T65" fmla="*/ 51 h 90"/>
                    <a:gd name="T66" fmla="*/ 24 w 47"/>
                    <a:gd name="T67" fmla="*/ 44 h 90"/>
                    <a:gd name="T68" fmla="*/ 5 w 47"/>
                    <a:gd name="T69" fmla="*/ 44 h 90"/>
                    <a:gd name="T70" fmla="*/ 5 w 47"/>
                    <a:gd name="T71" fmla="*/ 27 h 90"/>
                    <a:gd name="T72" fmla="*/ 5 w 47"/>
                    <a:gd name="T73" fmla="*/ 27 h 90"/>
                    <a:gd name="T74" fmla="*/ 24 w 47"/>
                    <a:gd name="T75" fmla="*/ 27 h 90"/>
                    <a:gd name="T76" fmla="*/ 24 w 47"/>
                    <a:gd name="T77" fmla="*/ 23 h 90"/>
                    <a:gd name="T78" fmla="*/ 5 w 47"/>
                    <a:gd name="T79" fmla="*/ 23 h 90"/>
                    <a:gd name="T80" fmla="*/ 5 w 47"/>
                    <a:gd name="T81" fmla="*/ 5 h 90"/>
                    <a:gd name="T82" fmla="*/ 5 w 47"/>
                    <a:gd name="T83" fmla="*/ 5 h 90"/>
                    <a:gd name="T84" fmla="*/ 24 w 47"/>
                    <a:gd name="T85" fmla="*/ 5 h 90"/>
                    <a:gd name="T86" fmla="*/ 24 w 47"/>
                    <a:gd name="T87" fmla="*/ 0 h 90"/>
                    <a:gd name="T88" fmla="*/ 0 w 47"/>
                    <a:gd name="T89" fmla="*/ 0 h 90"/>
                    <a:gd name="T90" fmla="*/ 0 w 47"/>
                    <a:gd name="T9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90">
                      <a:moveTo>
                        <a:pt x="24" y="90"/>
                      </a:moveTo>
                      <a:cubicBezTo>
                        <a:pt x="47" y="90"/>
                        <a:pt x="47" y="90"/>
                        <a:pt x="47" y="90"/>
                      </a:cubicBezTo>
                      <a:cubicBezTo>
                        <a:pt x="47" y="0"/>
                        <a:pt x="47" y="0"/>
                        <a:pt x="47" y="0"/>
                      </a:cubicBezTo>
                      <a:cubicBezTo>
                        <a:pt x="24" y="0"/>
                        <a:pt x="24" y="0"/>
                        <a:pt x="24" y="0"/>
                      </a:cubicBezTo>
                      <a:cubicBezTo>
                        <a:pt x="24" y="5"/>
                        <a:pt x="24" y="5"/>
                        <a:pt x="24" y="5"/>
                      </a:cubicBezTo>
                      <a:cubicBezTo>
                        <a:pt x="42" y="5"/>
                        <a:pt x="42" y="5"/>
                        <a:pt x="42" y="5"/>
                      </a:cubicBezTo>
                      <a:cubicBezTo>
                        <a:pt x="42" y="23"/>
                        <a:pt x="42" y="23"/>
                        <a:pt x="42" y="23"/>
                      </a:cubicBezTo>
                      <a:cubicBezTo>
                        <a:pt x="24" y="23"/>
                        <a:pt x="24" y="23"/>
                        <a:pt x="24" y="23"/>
                      </a:cubicBezTo>
                      <a:cubicBezTo>
                        <a:pt x="24" y="27"/>
                        <a:pt x="24" y="27"/>
                        <a:pt x="24" y="27"/>
                      </a:cubicBezTo>
                      <a:cubicBezTo>
                        <a:pt x="42" y="27"/>
                        <a:pt x="42" y="27"/>
                        <a:pt x="42" y="27"/>
                      </a:cubicBezTo>
                      <a:cubicBezTo>
                        <a:pt x="42" y="44"/>
                        <a:pt x="42" y="44"/>
                        <a:pt x="42" y="44"/>
                      </a:cubicBezTo>
                      <a:cubicBezTo>
                        <a:pt x="24" y="44"/>
                        <a:pt x="24" y="44"/>
                        <a:pt x="24" y="44"/>
                      </a:cubicBezTo>
                      <a:cubicBezTo>
                        <a:pt x="24" y="51"/>
                        <a:pt x="24" y="51"/>
                        <a:pt x="24" y="51"/>
                      </a:cubicBezTo>
                      <a:cubicBezTo>
                        <a:pt x="24" y="51"/>
                        <a:pt x="24" y="51"/>
                        <a:pt x="24" y="51"/>
                      </a:cubicBezTo>
                      <a:cubicBezTo>
                        <a:pt x="27" y="51"/>
                        <a:pt x="29" y="54"/>
                        <a:pt x="29" y="57"/>
                      </a:cubicBezTo>
                      <a:cubicBezTo>
                        <a:pt x="29" y="60"/>
                        <a:pt x="27" y="62"/>
                        <a:pt x="24" y="62"/>
                      </a:cubicBezTo>
                      <a:cubicBezTo>
                        <a:pt x="24" y="62"/>
                        <a:pt x="24" y="62"/>
                        <a:pt x="24" y="62"/>
                      </a:cubicBezTo>
                      <a:cubicBezTo>
                        <a:pt x="24" y="62"/>
                        <a:pt x="24" y="62"/>
                        <a:pt x="24" y="62"/>
                      </a:cubicBezTo>
                      <a:cubicBezTo>
                        <a:pt x="24" y="71"/>
                        <a:pt x="24" y="71"/>
                        <a:pt x="24" y="71"/>
                      </a:cubicBezTo>
                      <a:cubicBezTo>
                        <a:pt x="24" y="71"/>
                        <a:pt x="24" y="71"/>
                        <a:pt x="24" y="71"/>
                      </a:cubicBezTo>
                      <a:cubicBezTo>
                        <a:pt x="27" y="71"/>
                        <a:pt x="29" y="74"/>
                        <a:pt x="29" y="77"/>
                      </a:cubicBezTo>
                      <a:cubicBezTo>
                        <a:pt x="29" y="80"/>
                        <a:pt x="27" y="82"/>
                        <a:pt x="24" y="82"/>
                      </a:cubicBezTo>
                      <a:cubicBezTo>
                        <a:pt x="24" y="82"/>
                        <a:pt x="24" y="82"/>
                        <a:pt x="24" y="82"/>
                      </a:cubicBezTo>
                      <a:cubicBezTo>
                        <a:pt x="24" y="82"/>
                        <a:pt x="24" y="82"/>
                        <a:pt x="24" y="82"/>
                      </a:cubicBezTo>
                      <a:lnTo>
                        <a:pt x="24" y="90"/>
                      </a:lnTo>
                      <a:close/>
                      <a:moveTo>
                        <a:pt x="0" y="90"/>
                      </a:moveTo>
                      <a:cubicBezTo>
                        <a:pt x="24" y="90"/>
                        <a:pt x="24" y="90"/>
                        <a:pt x="24" y="90"/>
                      </a:cubicBezTo>
                      <a:cubicBezTo>
                        <a:pt x="24" y="82"/>
                        <a:pt x="24" y="82"/>
                        <a:pt x="24" y="82"/>
                      </a:cubicBezTo>
                      <a:cubicBezTo>
                        <a:pt x="21" y="82"/>
                        <a:pt x="18" y="80"/>
                        <a:pt x="18" y="77"/>
                      </a:cubicBezTo>
                      <a:cubicBezTo>
                        <a:pt x="18" y="74"/>
                        <a:pt x="21" y="71"/>
                        <a:pt x="24" y="71"/>
                      </a:cubicBezTo>
                      <a:cubicBezTo>
                        <a:pt x="24" y="62"/>
                        <a:pt x="24" y="62"/>
                        <a:pt x="24" y="62"/>
                      </a:cubicBezTo>
                      <a:cubicBezTo>
                        <a:pt x="21" y="62"/>
                        <a:pt x="18" y="60"/>
                        <a:pt x="18" y="57"/>
                      </a:cubicBezTo>
                      <a:cubicBezTo>
                        <a:pt x="18" y="54"/>
                        <a:pt x="21" y="51"/>
                        <a:pt x="24" y="51"/>
                      </a:cubicBezTo>
                      <a:cubicBezTo>
                        <a:pt x="24" y="44"/>
                        <a:pt x="24" y="44"/>
                        <a:pt x="24" y="44"/>
                      </a:cubicBezTo>
                      <a:cubicBezTo>
                        <a:pt x="5" y="44"/>
                        <a:pt x="5" y="44"/>
                        <a:pt x="5" y="44"/>
                      </a:cubicBezTo>
                      <a:cubicBezTo>
                        <a:pt x="5" y="27"/>
                        <a:pt x="5" y="27"/>
                        <a:pt x="5" y="27"/>
                      </a:cubicBezTo>
                      <a:cubicBezTo>
                        <a:pt x="5" y="27"/>
                        <a:pt x="5" y="27"/>
                        <a:pt x="5" y="27"/>
                      </a:cubicBezTo>
                      <a:cubicBezTo>
                        <a:pt x="24" y="27"/>
                        <a:pt x="24" y="27"/>
                        <a:pt x="24" y="27"/>
                      </a:cubicBezTo>
                      <a:cubicBezTo>
                        <a:pt x="24" y="23"/>
                        <a:pt x="24" y="23"/>
                        <a:pt x="24" y="23"/>
                      </a:cubicBezTo>
                      <a:cubicBezTo>
                        <a:pt x="5" y="23"/>
                        <a:pt x="5" y="23"/>
                        <a:pt x="5" y="23"/>
                      </a:cubicBezTo>
                      <a:cubicBezTo>
                        <a:pt x="5" y="5"/>
                        <a:pt x="5" y="5"/>
                        <a:pt x="5" y="5"/>
                      </a:cubicBezTo>
                      <a:cubicBezTo>
                        <a:pt x="5" y="5"/>
                        <a:pt x="5" y="5"/>
                        <a:pt x="5" y="5"/>
                      </a:cubicBezTo>
                      <a:cubicBezTo>
                        <a:pt x="24" y="5"/>
                        <a:pt x="24" y="5"/>
                        <a:pt x="24" y="5"/>
                      </a:cubicBezTo>
                      <a:cubicBezTo>
                        <a:pt x="24" y="0"/>
                        <a:pt x="24" y="0"/>
                        <a:pt x="24" y="0"/>
                      </a:cubicBezTo>
                      <a:cubicBezTo>
                        <a:pt x="0" y="0"/>
                        <a:pt x="0" y="0"/>
                        <a:pt x="0" y="0"/>
                      </a:cubicBez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2" name="Freeform: Shape 140">
                  <a:extLst>
                    <a:ext uri="{FF2B5EF4-FFF2-40B4-BE49-F238E27FC236}">
                      <a16:creationId xmlns:a16="http://schemas.microsoft.com/office/drawing/2014/main" id="{6ED6E57F-8AC9-C578-A6B9-1367604F4F92}"/>
                    </a:ext>
                  </a:extLst>
                </p:cNvPr>
                <p:cNvSpPr>
                  <a:spLocks noGrp="1" noRot="1" noMove="1" noResize="1" noEditPoints="1" noAdjustHandles="1" noChangeArrowheads="1" noChangeShapeType="1"/>
                </p:cNvSpPr>
                <p:nvPr/>
              </p:nvSpPr>
              <p:spPr bwMode="auto">
                <a:xfrm>
                  <a:off x="6292161" y="3104493"/>
                  <a:ext cx="83328" cy="398259"/>
                </a:xfrm>
                <a:custGeom>
                  <a:avLst/>
                  <a:gdLst>
                    <a:gd name="T0" fmla="*/ 68 w 68"/>
                    <a:gd name="T1" fmla="*/ 307 h 325"/>
                    <a:gd name="T2" fmla="*/ 68 w 68"/>
                    <a:gd name="T3" fmla="*/ 55 h 325"/>
                    <a:gd name="T4" fmla="*/ 0 w 68"/>
                    <a:gd name="T5" fmla="*/ 0 h 325"/>
                    <a:gd name="T6" fmla="*/ 0 w 68"/>
                    <a:gd name="T7" fmla="*/ 325 h 325"/>
                    <a:gd name="T8" fmla="*/ 68 w 68"/>
                    <a:gd name="T9" fmla="*/ 307 h 325"/>
                  </a:gdLst>
                  <a:ahLst/>
                  <a:cxnLst>
                    <a:cxn ang="0">
                      <a:pos x="T0" y="T1"/>
                    </a:cxn>
                    <a:cxn ang="0">
                      <a:pos x="T2" y="T3"/>
                    </a:cxn>
                    <a:cxn ang="0">
                      <a:pos x="T4" y="T5"/>
                    </a:cxn>
                    <a:cxn ang="0">
                      <a:pos x="T6" y="T7"/>
                    </a:cxn>
                    <a:cxn ang="0">
                      <a:pos x="T8" y="T9"/>
                    </a:cxn>
                  </a:cxnLst>
                  <a:rect l="0" t="0" r="r" b="b"/>
                  <a:pathLst>
                    <a:path w="68" h="325">
                      <a:moveTo>
                        <a:pt x="68" y="307"/>
                      </a:moveTo>
                      <a:lnTo>
                        <a:pt x="68" y="55"/>
                      </a:lnTo>
                      <a:lnTo>
                        <a:pt x="0" y="0"/>
                      </a:lnTo>
                      <a:lnTo>
                        <a:pt x="0" y="325"/>
                      </a:lnTo>
                      <a:lnTo>
                        <a:pt x="68"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3" name="Rectangle 141">
                  <a:extLst>
                    <a:ext uri="{FF2B5EF4-FFF2-40B4-BE49-F238E27FC236}">
                      <a16:creationId xmlns:a16="http://schemas.microsoft.com/office/drawing/2014/main" id="{4120EE32-5137-65FC-2999-22FFA6D448E8}"/>
                    </a:ext>
                  </a:extLst>
                </p:cNvPr>
                <p:cNvSpPr>
                  <a:spLocks noGrp="1" noRot="1" noMove="1" noResize="1" noEditPoints="1" noAdjustHandles="1" noChangeArrowheads="1" noChangeShapeType="1"/>
                </p:cNvSpPr>
                <p:nvPr/>
              </p:nvSpPr>
              <p:spPr bwMode="auto">
                <a:xfrm>
                  <a:off x="6102222" y="3140030"/>
                  <a:ext cx="140922" cy="539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4" name="Rectangle 142">
                  <a:extLst>
                    <a:ext uri="{FF2B5EF4-FFF2-40B4-BE49-F238E27FC236}">
                      <a16:creationId xmlns:a16="http://schemas.microsoft.com/office/drawing/2014/main" id="{F6168D63-3288-C132-FB4B-E5B2AE3043CE}"/>
                    </a:ext>
                  </a:extLst>
                </p:cNvPr>
                <p:cNvSpPr>
                  <a:spLocks noGrp="1" noRot="1" noMove="1" noResize="1" noEditPoints="1" noAdjustHandles="1" noChangeArrowheads="1" noChangeShapeType="1"/>
                </p:cNvSpPr>
                <p:nvPr/>
              </p:nvSpPr>
              <p:spPr bwMode="auto">
                <a:xfrm>
                  <a:off x="6102222" y="3233161"/>
                  <a:ext cx="140922" cy="52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5" name="Freeform: Shape 143">
                  <a:extLst>
                    <a:ext uri="{FF2B5EF4-FFF2-40B4-BE49-F238E27FC236}">
                      <a16:creationId xmlns:a16="http://schemas.microsoft.com/office/drawing/2014/main" id="{84D31922-1466-66AC-9F46-330EC7221BF9}"/>
                    </a:ext>
                  </a:extLst>
                </p:cNvPr>
                <p:cNvSpPr>
                  <a:spLocks noGrp="1" noRot="1" noMove="1" noResize="1" noEditPoints="1" noAdjustHandles="1" noChangeArrowheads="1" noChangeShapeType="1"/>
                </p:cNvSpPr>
                <p:nvPr/>
              </p:nvSpPr>
              <p:spPr bwMode="auto">
                <a:xfrm>
                  <a:off x="6300739" y="1872953"/>
                  <a:ext cx="140922" cy="238955"/>
                </a:xfrm>
                <a:custGeom>
                  <a:avLst/>
                  <a:gdLst>
                    <a:gd name="T0" fmla="*/ 0 w 32"/>
                    <a:gd name="T1" fmla="*/ 37 h 54"/>
                    <a:gd name="T2" fmla="*/ 0 w 32"/>
                    <a:gd name="T3" fmla="*/ 45 h 54"/>
                    <a:gd name="T4" fmla="*/ 9 w 32"/>
                    <a:gd name="T5" fmla="*/ 54 h 54"/>
                    <a:gd name="T6" fmla="*/ 23 w 32"/>
                    <a:gd name="T7" fmla="*/ 54 h 54"/>
                    <a:gd name="T8" fmla="*/ 32 w 32"/>
                    <a:gd name="T9" fmla="*/ 45 h 54"/>
                    <a:gd name="T10" fmla="*/ 32 w 32"/>
                    <a:gd name="T11" fmla="*/ 37 h 54"/>
                    <a:gd name="T12" fmla="*/ 20 w 32"/>
                    <a:gd name="T13" fmla="*/ 37 h 54"/>
                    <a:gd name="T14" fmla="*/ 20 w 32"/>
                    <a:gd name="T15" fmla="*/ 30 h 54"/>
                    <a:gd name="T16" fmla="*/ 32 w 32"/>
                    <a:gd name="T17" fmla="*/ 30 h 54"/>
                    <a:gd name="T18" fmla="*/ 32 w 32"/>
                    <a:gd name="T19" fmla="*/ 20 h 54"/>
                    <a:gd name="T20" fmla="*/ 20 w 32"/>
                    <a:gd name="T21" fmla="*/ 20 h 54"/>
                    <a:gd name="T22" fmla="*/ 20 w 32"/>
                    <a:gd name="T23" fmla="*/ 13 h 54"/>
                    <a:gd name="T24" fmla="*/ 32 w 32"/>
                    <a:gd name="T25" fmla="*/ 13 h 54"/>
                    <a:gd name="T26" fmla="*/ 32 w 32"/>
                    <a:gd name="T27" fmla="*/ 9 h 54"/>
                    <a:gd name="T28" fmla="*/ 23 w 32"/>
                    <a:gd name="T29" fmla="*/ 0 h 54"/>
                    <a:gd name="T30" fmla="*/ 9 w 32"/>
                    <a:gd name="T31" fmla="*/ 0 h 54"/>
                    <a:gd name="T32" fmla="*/ 0 w 32"/>
                    <a:gd name="T33" fmla="*/ 9 h 54"/>
                    <a:gd name="T34" fmla="*/ 0 w 32"/>
                    <a:gd name="T35" fmla="*/ 13 h 54"/>
                    <a:gd name="T36" fmla="*/ 11 w 32"/>
                    <a:gd name="T37" fmla="*/ 13 h 54"/>
                    <a:gd name="T38" fmla="*/ 11 w 32"/>
                    <a:gd name="T39" fmla="*/ 20 h 54"/>
                    <a:gd name="T40" fmla="*/ 0 w 32"/>
                    <a:gd name="T41" fmla="*/ 20 h 54"/>
                    <a:gd name="T42" fmla="*/ 0 w 32"/>
                    <a:gd name="T43" fmla="*/ 30 h 54"/>
                    <a:gd name="T44" fmla="*/ 11 w 32"/>
                    <a:gd name="T45" fmla="*/ 30 h 54"/>
                    <a:gd name="T46" fmla="*/ 11 w 32"/>
                    <a:gd name="T47" fmla="*/ 37 h 54"/>
                    <a:gd name="T48" fmla="*/ 0 w 32"/>
                    <a:gd name="T49"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4">
                      <a:moveTo>
                        <a:pt x="0" y="37"/>
                      </a:moveTo>
                      <a:cubicBezTo>
                        <a:pt x="0" y="45"/>
                        <a:pt x="0" y="45"/>
                        <a:pt x="0" y="45"/>
                      </a:cubicBezTo>
                      <a:cubicBezTo>
                        <a:pt x="0" y="50"/>
                        <a:pt x="4" y="54"/>
                        <a:pt x="9" y="54"/>
                      </a:cubicBezTo>
                      <a:cubicBezTo>
                        <a:pt x="23" y="54"/>
                        <a:pt x="23" y="54"/>
                        <a:pt x="23" y="54"/>
                      </a:cubicBezTo>
                      <a:cubicBezTo>
                        <a:pt x="28" y="54"/>
                        <a:pt x="32" y="50"/>
                        <a:pt x="32" y="45"/>
                      </a:cubicBezTo>
                      <a:cubicBezTo>
                        <a:pt x="32" y="37"/>
                        <a:pt x="32" y="37"/>
                        <a:pt x="32" y="37"/>
                      </a:cubicBezTo>
                      <a:cubicBezTo>
                        <a:pt x="20" y="37"/>
                        <a:pt x="20" y="37"/>
                        <a:pt x="20" y="37"/>
                      </a:cubicBezTo>
                      <a:cubicBezTo>
                        <a:pt x="20" y="30"/>
                        <a:pt x="20" y="30"/>
                        <a:pt x="20" y="30"/>
                      </a:cubicBezTo>
                      <a:cubicBezTo>
                        <a:pt x="32" y="30"/>
                        <a:pt x="32" y="30"/>
                        <a:pt x="32" y="30"/>
                      </a:cubicBezTo>
                      <a:cubicBezTo>
                        <a:pt x="32" y="20"/>
                        <a:pt x="32" y="20"/>
                        <a:pt x="32" y="20"/>
                      </a:cubicBezTo>
                      <a:cubicBezTo>
                        <a:pt x="20" y="20"/>
                        <a:pt x="20" y="20"/>
                        <a:pt x="20" y="20"/>
                      </a:cubicBezTo>
                      <a:cubicBezTo>
                        <a:pt x="20" y="13"/>
                        <a:pt x="20" y="13"/>
                        <a:pt x="20" y="13"/>
                      </a:cubicBezTo>
                      <a:cubicBezTo>
                        <a:pt x="32" y="13"/>
                        <a:pt x="32" y="13"/>
                        <a:pt x="32" y="13"/>
                      </a:cubicBezTo>
                      <a:cubicBezTo>
                        <a:pt x="32" y="9"/>
                        <a:pt x="32" y="9"/>
                        <a:pt x="32" y="9"/>
                      </a:cubicBezTo>
                      <a:cubicBezTo>
                        <a:pt x="32" y="4"/>
                        <a:pt x="28" y="0"/>
                        <a:pt x="23" y="0"/>
                      </a:cubicBezTo>
                      <a:cubicBezTo>
                        <a:pt x="9" y="0"/>
                        <a:pt x="9" y="0"/>
                        <a:pt x="9" y="0"/>
                      </a:cubicBezTo>
                      <a:cubicBezTo>
                        <a:pt x="4" y="0"/>
                        <a:pt x="0" y="4"/>
                        <a:pt x="0" y="9"/>
                      </a:cubicBezTo>
                      <a:cubicBezTo>
                        <a:pt x="0" y="13"/>
                        <a:pt x="0" y="13"/>
                        <a:pt x="0" y="13"/>
                      </a:cubicBezTo>
                      <a:cubicBezTo>
                        <a:pt x="11" y="13"/>
                        <a:pt x="11" y="13"/>
                        <a:pt x="11" y="13"/>
                      </a:cubicBezTo>
                      <a:cubicBezTo>
                        <a:pt x="11" y="20"/>
                        <a:pt x="11" y="20"/>
                        <a:pt x="11" y="20"/>
                      </a:cubicBezTo>
                      <a:cubicBezTo>
                        <a:pt x="0" y="20"/>
                        <a:pt x="0" y="20"/>
                        <a:pt x="0" y="20"/>
                      </a:cubicBezTo>
                      <a:cubicBezTo>
                        <a:pt x="0" y="30"/>
                        <a:pt x="0" y="30"/>
                        <a:pt x="0" y="30"/>
                      </a:cubicBezTo>
                      <a:cubicBezTo>
                        <a:pt x="11" y="30"/>
                        <a:pt x="11" y="30"/>
                        <a:pt x="11" y="30"/>
                      </a:cubicBezTo>
                      <a:cubicBezTo>
                        <a:pt x="11" y="37"/>
                        <a:pt x="11" y="37"/>
                        <a:pt x="11" y="37"/>
                      </a:cubicBez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6" name="Rectangle 144">
                  <a:extLst>
                    <a:ext uri="{FF2B5EF4-FFF2-40B4-BE49-F238E27FC236}">
                      <a16:creationId xmlns:a16="http://schemas.microsoft.com/office/drawing/2014/main" id="{8B6543BA-7AA3-C3FA-00A4-C120CE4056C3}"/>
                    </a:ext>
                  </a:extLst>
                </p:cNvPr>
                <p:cNvSpPr>
                  <a:spLocks noGrp="1" noRot="1" noMove="1" noResize="1" noEditPoints="1" noAdjustHandles="1" noChangeArrowheads="1" noChangeShapeType="1"/>
                </p:cNvSpPr>
                <p:nvPr/>
              </p:nvSpPr>
              <p:spPr bwMode="auto">
                <a:xfrm>
                  <a:off x="4202833" y="680626"/>
                  <a:ext cx="44115" cy="10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7" name="Rectangle 145">
                  <a:extLst>
                    <a:ext uri="{FF2B5EF4-FFF2-40B4-BE49-F238E27FC236}">
                      <a16:creationId xmlns:a16="http://schemas.microsoft.com/office/drawing/2014/main" id="{36573CB3-A257-E6CB-F7CC-D350E618B1B3}"/>
                    </a:ext>
                  </a:extLst>
                </p:cNvPr>
                <p:cNvSpPr>
                  <a:spLocks noGrp="1" noRot="1" noMove="1" noResize="1" noEditPoints="1" noAdjustHandles="1" noChangeArrowheads="1" noChangeShapeType="1"/>
                </p:cNvSpPr>
                <p:nvPr/>
              </p:nvSpPr>
              <p:spPr bwMode="auto">
                <a:xfrm>
                  <a:off x="4202833" y="835028"/>
                  <a:ext cx="44115" cy="181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8" name="Rectangle 146">
                  <a:extLst>
                    <a:ext uri="{FF2B5EF4-FFF2-40B4-BE49-F238E27FC236}">
                      <a16:creationId xmlns:a16="http://schemas.microsoft.com/office/drawing/2014/main" id="{42A2F7CC-BFD2-D21A-C392-C2071FAD55D0}"/>
                    </a:ext>
                  </a:extLst>
                </p:cNvPr>
                <p:cNvSpPr>
                  <a:spLocks noGrp="1" noRot="1" noMove="1" noResize="1" noEditPoints="1" noAdjustHandles="1" noChangeArrowheads="1" noChangeShapeType="1"/>
                </p:cNvSpPr>
                <p:nvPr/>
              </p:nvSpPr>
              <p:spPr bwMode="auto">
                <a:xfrm>
                  <a:off x="4092546" y="680626"/>
                  <a:ext cx="49017"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9" name="Rectangle 147">
                  <a:extLst>
                    <a:ext uri="{FF2B5EF4-FFF2-40B4-BE49-F238E27FC236}">
                      <a16:creationId xmlns:a16="http://schemas.microsoft.com/office/drawing/2014/main" id="{249FC5F0-1470-8032-2880-63A8651C8928}"/>
                    </a:ext>
                  </a:extLst>
                </p:cNvPr>
                <p:cNvSpPr>
                  <a:spLocks noGrp="1" noRot="1" noMove="1" noResize="1" noEditPoints="1" noAdjustHandles="1" noChangeArrowheads="1" noChangeShapeType="1"/>
                </p:cNvSpPr>
                <p:nvPr/>
              </p:nvSpPr>
              <p:spPr bwMode="auto">
                <a:xfrm>
                  <a:off x="4092546" y="923258"/>
                  <a:ext cx="49017" cy="931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0" name="Rectangle 148">
                  <a:extLst>
                    <a:ext uri="{FF2B5EF4-FFF2-40B4-BE49-F238E27FC236}">
                      <a16:creationId xmlns:a16="http://schemas.microsoft.com/office/drawing/2014/main" id="{9298A5D4-F017-4343-0761-880043A83F1E}"/>
                    </a:ext>
                  </a:extLst>
                </p:cNvPr>
                <p:cNvSpPr>
                  <a:spLocks noGrp="1" noRot="1" noMove="1" noResize="1" noEditPoints="1" noAdjustHandles="1" noChangeArrowheads="1" noChangeShapeType="1"/>
                </p:cNvSpPr>
                <p:nvPr/>
              </p:nvSpPr>
              <p:spPr bwMode="auto">
                <a:xfrm>
                  <a:off x="3987160" y="680626"/>
                  <a:ext cx="44115" cy="306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1" name="Rectangle 149">
                  <a:extLst>
                    <a:ext uri="{FF2B5EF4-FFF2-40B4-BE49-F238E27FC236}">
                      <a16:creationId xmlns:a16="http://schemas.microsoft.com/office/drawing/2014/main" id="{5FFCCFD2-0F10-7608-1CCC-EA0A981F45EF}"/>
                    </a:ext>
                  </a:extLst>
                </p:cNvPr>
                <p:cNvSpPr>
                  <a:spLocks noGrp="1" noRot="1" noMove="1" noResize="1" noEditPoints="1" noAdjustHandles="1" noChangeArrowheads="1" noChangeShapeType="1"/>
                </p:cNvSpPr>
                <p:nvPr/>
              </p:nvSpPr>
              <p:spPr bwMode="auto">
                <a:xfrm>
                  <a:off x="3987160" y="763954"/>
                  <a:ext cx="44115" cy="252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2" name="Freeform: Shape 150">
                  <a:extLst>
                    <a:ext uri="{FF2B5EF4-FFF2-40B4-BE49-F238E27FC236}">
                      <a16:creationId xmlns:a16="http://schemas.microsoft.com/office/drawing/2014/main" id="{3CD7425A-C8E9-48BA-874E-489DBFC575F7}"/>
                    </a:ext>
                  </a:extLst>
                </p:cNvPr>
                <p:cNvSpPr>
                  <a:spLocks noGrp="1" noRot="1" noMove="1" noResize="1" noEditPoints="1" noAdjustHandles="1" noChangeArrowheads="1" noChangeShapeType="1"/>
                </p:cNvSpPr>
                <p:nvPr/>
              </p:nvSpPr>
              <p:spPr bwMode="auto">
                <a:xfrm>
                  <a:off x="3968779" y="719840"/>
                  <a:ext cx="79652" cy="35537"/>
                </a:xfrm>
                <a:custGeom>
                  <a:avLst/>
                  <a:gdLst>
                    <a:gd name="T0" fmla="*/ 0 w 65"/>
                    <a:gd name="T1" fmla="*/ 0 h 29"/>
                    <a:gd name="T2" fmla="*/ 0 w 65"/>
                    <a:gd name="T3" fmla="*/ 29 h 29"/>
                    <a:gd name="T4" fmla="*/ 15 w 65"/>
                    <a:gd name="T5" fmla="*/ 29 h 29"/>
                    <a:gd name="T6" fmla="*/ 51 w 65"/>
                    <a:gd name="T7" fmla="*/ 29 h 29"/>
                    <a:gd name="T8" fmla="*/ 65 w 65"/>
                    <a:gd name="T9" fmla="*/ 29 h 29"/>
                    <a:gd name="T10" fmla="*/ 65 w 65"/>
                    <a:gd name="T11" fmla="*/ 0 h 29"/>
                    <a:gd name="T12" fmla="*/ 51 w 65"/>
                    <a:gd name="T13" fmla="*/ 0 h 29"/>
                    <a:gd name="T14" fmla="*/ 15 w 65"/>
                    <a:gd name="T15" fmla="*/ 0 h 29"/>
                    <a:gd name="T16" fmla="*/ 0 w 6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9">
                      <a:moveTo>
                        <a:pt x="0" y="0"/>
                      </a:moveTo>
                      <a:lnTo>
                        <a:pt x="0" y="29"/>
                      </a:lnTo>
                      <a:lnTo>
                        <a:pt x="15" y="29"/>
                      </a:lnTo>
                      <a:lnTo>
                        <a:pt x="51" y="29"/>
                      </a:lnTo>
                      <a:lnTo>
                        <a:pt x="65" y="29"/>
                      </a:lnTo>
                      <a:lnTo>
                        <a:pt x="65" y="0"/>
                      </a:lnTo>
                      <a:lnTo>
                        <a:pt x="51" y="0"/>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3" name="Freeform: Shape 151">
                  <a:extLst>
                    <a:ext uri="{FF2B5EF4-FFF2-40B4-BE49-F238E27FC236}">
                      <a16:creationId xmlns:a16="http://schemas.microsoft.com/office/drawing/2014/main" id="{0ADAE1EE-0826-6E40-D55F-644AF5C7AA14}"/>
                    </a:ext>
                  </a:extLst>
                </p:cNvPr>
                <p:cNvSpPr>
                  <a:spLocks noGrp="1" noRot="1" noMove="1" noResize="1" noEditPoints="1" noAdjustHandles="1" noChangeArrowheads="1" noChangeShapeType="1"/>
                </p:cNvSpPr>
                <p:nvPr/>
              </p:nvSpPr>
              <p:spPr bwMode="auto">
                <a:xfrm>
                  <a:off x="4075390" y="874242"/>
                  <a:ext cx="83328" cy="35537"/>
                </a:xfrm>
                <a:custGeom>
                  <a:avLst/>
                  <a:gdLst>
                    <a:gd name="T0" fmla="*/ 0 w 68"/>
                    <a:gd name="T1" fmla="*/ 0 h 29"/>
                    <a:gd name="T2" fmla="*/ 0 w 68"/>
                    <a:gd name="T3" fmla="*/ 29 h 29"/>
                    <a:gd name="T4" fmla="*/ 14 w 68"/>
                    <a:gd name="T5" fmla="*/ 29 h 29"/>
                    <a:gd name="T6" fmla="*/ 54 w 68"/>
                    <a:gd name="T7" fmla="*/ 29 h 29"/>
                    <a:gd name="T8" fmla="*/ 68 w 68"/>
                    <a:gd name="T9" fmla="*/ 29 h 29"/>
                    <a:gd name="T10" fmla="*/ 68 w 68"/>
                    <a:gd name="T11" fmla="*/ 0 h 29"/>
                    <a:gd name="T12" fmla="*/ 54 w 68"/>
                    <a:gd name="T13" fmla="*/ 0 h 29"/>
                    <a:gd name="T14" fmla="*/ 14 w 68"/>
                    <a:gd name="T15" fmla="*/ 0 h 29"/>
                    <a:gd name="T16" fmla="*/ 0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0" y="0"/>
                      </a:moveTo>
                      <a:lnTo>
                        <a:pt x="0" y="29"/>
                      </a:lnTo>
                      <a:lnTo>
                        <a:pt x="14" y="29"/>
                      </a:lnTo>
                      <a:lnTo>
                        <a:pt x="54" y="29"/>
                      </a:lnTo>
                      <a:lnTo>
                        <a:pt x="68" y="29"/>
                      </a:lnTo>
                      <a:lnTo>
                        <a:pt x="68" y="0"/>
                      </a:lnTo>
                      <a:lnTo>
                        <a:pt x="54" y="0"/>
                      </a:lnTo>
                      <a:lnTo>
                        <a:pt x="1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4" name="Freeform: Shape 152">
                  <a:extLst>
                    <a:ext uri="{FF2B5EF4-FFF2-40B4-BE49-F238E27FC236}">
                      <a16:creationId xmlns:a16="http://schemas.microsoft.com/office/drawing/2014/main" id="{A436FF9E-4EC9-35E0-382E-25D19D7A9FA3}"/>
                    </a:ext>
                  </a:extLst>
                </p:cNvPr>
                <p:cNvSpPr>
                  <a:spLocks noGrp="1" noRot="1" noMove="1" noResize="1" noEditPoints="1" noAdjustHandles="1" noChangeArrowheads="1" noChangeShapeType="1"/>
                </p:cNvSpPr>
                <p:nvPr/>
              </p:nvSpPr>
              <p:spPr bwMode="auto">
                <a:xfrm>
                  <a:off x="4185677" y="790914"/>
                  <a:ext cx="83328" cy="35537"/>
                </a:xfrm>
                <a:custGeom>
                  <a:avLst/>
                  <a:gdLst>
                    <a:gd name="T0" fmla="*/ 14 w 68"/>
                    <a:gd name="T1" fmla="*/ 0 h 29"/>
                    <a:gd name="T2" fmla="*/ 0 w 68"/>
                    <a:gd name="T3" fmla="*/ 0 h 29"/>
                    <a:gd name="T4" fmla="*/ 0 w 68"/>
                    <a:gd name="T5" fmla="*/ 29 h 29"/>
                    <a:gd name="T6" fmla="*/ 14 w 68"/>
                    <a:gd name="T7" fmla="*/ 29 h 29"/>
                    <a:gd name="T8" fmla="*/ 50 w 68"/>
                    <a:gd name="T9" fmla="*/ 29 h 29"/>
                    <a:gd name="T10" fmla="*/ 68 w 68"/>
                    <a:gd name="T11" fmla="*/ 29 h 29"/>
                    <a:gd name="T12" fmla="*/ 68 w 68"/>
                    <a:gd name="T13" fmla="*/ 0 h 29"/>
                    <a:gd name="T14" fmla="*/ 50 w 68"/>
                    <a:gd name="T15" fmla="*/ 0 h 29"/>
                    <a:gd name="T16" fmla="*/ 14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14" y="0"/>
                      </a:moveTo>
                      <a:lnTo>
                        <a:pt x="0" y="0"/>
                      </a:lnTo>
                      <a:lnTo>
                        <a:pt x="0" y="29"/>
                      </a:lnTo>
                      <a:lnTo>
                        <a:pt x="14" y="29"/>
                      </a:lnTo>
                      <a:lnTo>
                        <a:pt x="50" y="29"/>
                      </a:lnTo>
                      <a:lnTo>
                        <a:pt x="68" y="29"/>
                      </a:lnTo>
                      <a:lnTo>
                        <a:pt x="68" y="0"/>
                      </a:lnTo>
                      <a:lnTo>
                        <a:pt x="5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5" name="Freeform: Shape 153">
                  <a:extLst>
                    <a:ext uri="{FF2B5EF4-FFF2-40B4-BE49-F238E27FC236}">
                      <a16:creationId xmlns:a16="http://schemas.microsoft.com/office/drawing/2014/main" id="{1AEB3C9A-61D8-BD11-D4EC-751976503A3F}"/>
                    </a:ext>
                  </a:extLst>
                </p:cNvPr>
                <p:cNvSpPr>
                  <a:spLocks noGrp="1" noRot="1" noMove="1" noResize="1" noEditPoints="1" noAdjustHandles="1" noChangeArrowheads="1" noChangeShapeType="1"/>
                </p:cNvSpPr>
                <p:nvPr/>
              </p:nvSpPr>
              <p:spPr bwMode="auto">
                <a:xfrm>
                  <a:off x="4335177" y="623032"/>
                  <a:ext cx="442374" cy="344341"/>
                </a:xfrm>
                <a:custGeom>
                  <a:avLst/>
                  <a:gdLst>
                    <a:gd name="T0" fmla="*/ 89 w 100"/>
                    <a:gd name="T1" fmla="*/ 17 h 78"/>
                    <a:gd name="T2" fmla="*/ 81 w 100"/>
                    <a:gd name="T3" fmla="*/ 18 h 78"/>
                    <a:gd name="T4" fmla="*/ 81 w 100"/>
                    <a:gd name="T5" fmla="*/ 22 h 78"/>
                    <a:gd name="T6" fmla="*/ 91 w 100"/>
                    <a:gd name="T7" fmla="*/ 44 h 78"/>
                    <a:gd name="T8" fmla="*/ 91 w 100"/>
                    <a:gd name="T9" fmla="*/ 55 h 78"/>
                    <a:gd name="T10" fmla="*/ 81 w 100"/>
                    <a:gd name="T11" fmla="*/ 78 h 78"/>
                    <a:gd name="T12" fmla="*/ 100 w 100"/>
                    <a:gd name="T13" fmla="*/ 74 h 78"/>
                    <a:gd name="T14" fmla="*/ 100 w 100"/>
                    <a:gd name="T15" fmla="*/ 28 h 78"/>
                    <a:gd name="T16" fmla="*/ 80 w 100"/>
                    <a:gd name="T17" fmla="*/ 0 h 78"/>
                    <a:gd name="T18" fmla="*/ 50 w 100"/>
                    <a:gd name="T19" fmla="*/ 6 h 78"/>
                    <a:gd name="T20" fmla="*/ 81 w 100"/>
                    <a:gd name="T21" fmla="*/ 18 h 78"/>
                    <a:gd name="T22" fmla="*/ 50 w 100"/>
                    <a:gd name="T23" fmla="*/ 63 h 78"/>
                    <a:gd name="T24" fmla="*/ 76 w 100"/>
                    <a:gd name="T25" fmla="*/ 74 h 78"/>
                    <a:gd name="T26" fmla="*/ 81 w 100"/>
                    <a:gd name="T27" fmla="*/ 78 h 78"/>
                    <a:gd name="T28" fmla="*/ 71 w 100"/>
                    <a:gd name="T29" fmla="*/ 55 h 78"/>
                    <a:gd name="T30" fmla="*/ 81 w 100"/>
                    <a:gd name="T31" fmla="*/ 44 h 78"/>
                    <a:gd name="T32" fmla="*/ 50 w 100"/>
                    <a:gd name="T33" fmla="*/ 22 h 78"/>
                    <a:gd name="T34" fmla="*/ 50 w 100"/>
                    <a:gd name="T35" fmla="*/ 0 h 78"/>
                    <a:gd name="T36" fmla="*/ 19 w 100"/>
                    <a:gd name="T37" fmla="*/ 1 h 78"/>
                    <a:gd name="T38" fmla="*/ 25 w 100"/>
                    <a:gd name="T39" fmla="*/ 6 h 78"/>
                    <a:gd name="T40" fmla="*/ 50 w 100"/>
                    <a:gd name="T41" fmla="*/ 6 h 78"/>
                    <a:gd name="T42" fmla="*/ 19 w 100"/>
                    <a:gd name="T43" fmla="*/ 78 h 78"/>
                    <a:gd name="T44" fmla="*/ 24 w 100"/>
                    <a:gd name="T45" fmla="*/ 74 h 78"/>
                    <a:gd name="T46" fmla="*/ 50 w 100"/>
                    <a:gd name="T47" fmla="*/ 63 h 78"/>
                    <a:gd name="T48" fmla="*/ 19 w 100"/>
                    <a:gd name="T49" fmla="*/ 22 h 78"/>
                    <a:gd name="T50" fmla="*/ 29 w 100"/>
                    <a:gd name="T51" fmla="*/ 44 h 78"/>
                    <a:gd name="T52" fmla="*/ 29 w 100"/>
                    <a:gd name="T53" fmla="*/ 55 h 78"/>
                    <a:gd name="T54" fmla="*/ 19 w 100"/>
                    <a:gd name="T55" fmla="*/ 78 h 78"/>
                    <a:gd name="T56" fmla="*/ 10 w 100"/>
                    <a:gd name="T57" fmla="*/ 17 h 78"/>
                    <a:gd name="T58" fmla="*/ 0 w 100"/>
                    <a:gd name="T59" fmla="*/ 60 h 78"/>
                    <a:gd name="T60" fmla="*/ 0 w 100"/>
                    <a:gd name="T61" fmla="*/ 74 h 78"/>
                    <a:gd name="T62" fmla="*/ 19 w 100"/>
                    <a:gd name="T63" fmla="*/ 78 h 78"/>
                    <a:gd name="T64" fmla="*/ 9 w 100"/>
                    <a:gd name="T65" fmla="*/ 55 h 78"/>
                    <a:gd name="T66" fmla="*/ 19 w 100"/>
                    <a:gd name="T67" fmla="*/ 44 h 78"/>
                    <a:gd name="T68" fmla="*/ 17 w 100"/>
                    <a:gd name="T69" fmla="*/ 22 h 78"/>
                    <a:gd name="T70" fmla="*/ 19 w 100"/>
                    <a:gd name="T7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78">
                      <a:moveTo>
                        <a:pt x="100" y="28"/>
                      </a:moveTo>
                      <a:cubicBezTo>
                        <a:pt x="89" y="17"/>
                        <a:pt x="89" y="17"/>
                        <a:pt x="89" y="17"/>
                      </a:cubicBezTo>
                      <a:cubicBezTo>
                        <a:pt x="81" y="1"/>
                        <a:pt x="81" y="1"/>
                        <a:pt x="81" y="1"/>
                      </a:cubicBezTo>
                      <a:cubicBezTo>
                        <a:pt x="81" y="18"/>
                        <a:pt x="81" y="18"/>
                        <a:pt x="81" y="18"/>
                      </a:cubicBezTo>
                      <a:cubicBezTo>
                        <a:pt x="83" y="22"/>
                        <a:pt x="83" y="22"/>
                        <a:pt x="83" y="22"/>
                      </a:cubicBezTo>
                      <a:cubicBezTo>
                        <a:pt x="81" y="22"/>
                        <a:pt x="81" y="22"/>
                        <a:pt x="81" y="22"/>
                      </a:cubicBezTo>
                      <a:cubicBezTo>
                        <a:pt x="81" y="44"/>
                        <a:pt x="81" y="44"/>
                        <a:pt x="81" y="44"/>
                      </a:cubicBezTo>
                      <a:cubicBezTo>
                        <a:pt x="91" y="44"/>
                        <a:pt x="91" y="44"/>
                        <a:pt x="91" y="44"/>
                      </a:cubicBezTo>
                      <a:cubicBezTo>
                        <a:pt x="91" y="55"/>
                        <a:pt x="91" y="55"/>
                        <a:pt x="91" y="55"/>
                      </a:cubicBezTo>
                      <a:cubicBezTo>
                        <a:pt x="91" y="55"/>
                        <a:pt x="91" y="55"/>
                        <a:pt x="91" y="55"/>
                      </a:cubicBezTo>
                      <a:cubicBezTo>
                        <a:pt x="81" y="55"/>
                        <a:pt x="81" y="55"/>
                        <a:pt x="81" y="55"/>
                      </a:cubicBezTo>
                      <a:cubicBezTo>
                        <a:pt x="81" y="78"/>
                        <a:pt x="81" y="78"/>
                        <a:pt x="81" y="78"/>
                      </a:cubicBezTo>
                      <a:cubicBezTo>
                        <a:pt x="95" y="78"/>
                        <a:pt x="95" y="78"/>
                        <a:pt x="95" y="78"/>
                      </a:cubicBezTo>
                      <a:cubicBezTo>
                        <a:pt x="97" y="78"/>
                        <a:pt x="100" y="76"/>
                        <a:pt x="100" y="74"/>
                      </a:cubicBezTo>
                      <a:cubicBezTo>
                        <a:pt x="100" y="63"/>
                        <a:pt x="100" y="63"/>
                        <a:pt x="100" y="63"/>
                      </a:cubicBezTo>
                      <a:lnTo>
                        <a:pt x="100" y="28"/>
                      </a:lnTo>
                      <a:close/>
                      <a:moveTo>
                        <a:pt x="81" y="1"/>
                      </a:moveTo>
                      <a:cubicBezTo>
                        <a:pt x="80" y="0"/>
                        <a:pt x="80" y="0"/>
                        <a:pt x="80" y="0"/>
                      </a:cubicBezTo>
                      <a:cubicBezTo>
                        <a:pt x="50" y="0"/>
                        <a:pt x="50" y="0"/>
                        <a:pt x="50" y="0"/>
                      </a:cubicBezTo>
                      <a:cubicBezTo>
                        <a:pt x="50" y="6"/>
                        <a:pt x="50" y="6"/>
                        <a:pt x="50" y="6"/>
                      </a:cubicBezTo>
                      <a:cubicBezTo>
                        <a:pt x="75" y="6"/>
                        <a:pt x="75" y="6"/>
                        <a:pt x="75" y="6"/>
                      </a:cubicBezTo>
                      <a:cubicBezTo>
                        <a:pt x="81" y="18"/>
                        <a:pt x="81" y="18"/>
                        <a:pt x="81" y="18"/>
                      </a:cubicBezTo>
                      <a:cubicBezTo>
                        <a:pt x="81" y="1"/>
                        <a:pt x="81" y="1"/>
                        <a:pt x="81" y="1"/>
                      </a:cubicBezTo>
                      <a:close/>
                      <a:moveTo>
                        <a:pt x="50" y="63"/>
                      </a:moveTo>
                      <a:cubicBezTo>
                        <a:pt x="76" y="63"/>
                        <a:pt x="76" y="63"/>
                        <a:pt x="76" y="63"/>
                      </a:cubicBezTo>
                      <a:cubicBezTo>
                        <a:pt x="76" y="74"/>
                        <a:pt x="76" y="74"/>
                        <a:pt x="76" y="74"/>
                      </a:cubicBezTo>
                      <a:cubicBezTo>
                        <a:pt x="76" y="76"/>
                        <a:pt x="78" y="78"/>
                        <a:pt x="80" y="78"/>
                      </a:cubicBezTo>
                      <a:cubicBezTo>
                        <a:pt x="81" y="78"/>
                        <a:pt x="81" y="78"/>
                        <a:pt x="81" y="78"/>
                      </a:cubicBezTo>
                      <a:cubicBezTo>
                        <a:pt x="81" y="55"/>
                        <a:pt x="81" y="55"/>
                        <a:pt x="81" y="55"/>
                      </a:cubicBezTo>
                      <a:cubicBezTo>
                        <a:pt x="71" y="55"/>
                        <a:pt x="71" y="55"/>
                        <a:pt x="71" y="55"/>
                      </a:cubicBezTo>
                      <a:cubicBezTo>
                        <a:pt x="71" y="44"/>
                        <a:pt x="71" y="44"/>
                        <a:pt x="71" y="44"/>
                      </a:cubicBezTo>
                      <a:cubicBezTo>
                        <a:pt x="81" y="44"/>
                        <a:pt x="81" y="44"/>
                        <a:pt x="81" y="44"/>
                      </a:cubicBezTo>
                      <a:cubicBezTo>
                        <a:pt x="81" y="22"/>
                        <a:pt x="81" y="22"/>
                        <a:pt x="81" y="22"/>
                      </a:cubicBezTo>
                      <a:cubicBezTo>
                        <a:pt x="50" y="22"/>
                        <a:pt x="50" y="22"/>
                        <a:pt x="50" y="22"/>
                      </a:cubicBezTo>
                      <a:lnTo>
                        <a:pt x="50" y="63"/>
                      </a:lnTo>
                      <a:close/>
                      <a:moveTo>
                        <a:pt x="50" y="0"/>
                      </a:moveTo>
                      <a:cubicBezTo>
                        <a:pt x="20" y="0"/>
                        <a:pt x="20" y="0"/>
                        <a:pt x="20" y="0"/>
                      </a:cubicBezTo>
                      <a:cubicBezTo>
                        <a:pt x="19" y="1"/>
                        <a:pt x="19" y="1"/>
                        <a:pt x="19" y="1"/>
                      </a:cubicBezTo>
                      <a:cubicBezTo>
                        <a:pt x="19" y="18"/>
                        <a:pt x="19" y="18"/>
                        <a:pt x="19" y="18"/>
                      </a:cubicBezTo>
                      <a:cubicBezTo>
                        <a:pt x="25" y="6"/>
                        <a:pt x="25" y="6"/>
                        <a:pt x="25" y="6"/>
                      </a:cubicBezTo>
                      <a:cubicBezTo>
                        <a:pt x="25" y="6"/>
                        <a:pt x="25" y="6"/>
                        <a:pt x="25" y="6"/>
                      </a:cubicBezTo>
                      <a:cubicBezTo>
                        <a:pt x="50" y="6"/>
                        <a:pt x="50" y="6"/>
                        <a:pt x="50" y="6"/>
                      </a:cubicBezTo>
                      <a:cubicBezTo>
                        <a:pt x="50" y="0"/>
                        <a:pt x="50" y="0"/>
                        <a:pt x="50" y="0"/>
                      </a:cubicBezTo>
                      <a:close/>
                      <a:moveTo>
                        <a:pt x="19" y="78"/>
                      </a:moveTo>
                      <a:cubicBezTo>
                        <a:pt x="19" y="78"/>
                        <a:pt x="19" y="78"/>
                        <a:pt x="19" y="78"/>
                      </a:cubicBezTo>
                      <a:cubicBezTo>
                        <a:pt x="22" y="78"/>
                        <a:pt x="24" y="76"/>
                        <a:pt x="24" y="74"/>
                      </a:cubicBezTo>
                      <a:cubicBezTo>
                        <a:pt x="24" y="63"/>
                        <a:pt x="24" y="63"/>
                        <a:pt x="24" y="63"/>
                      </a:cubicBezTo>
                      <a:cubicBezTo>
                        <a:pt x="50" y="63"/>
                        <a:pt x="50" y="63"/>
                        <a:pt x="50" y="63"/>
                      </a:cubicBezTo>
                      <a:cubicBezTo>
                        <a:pt x="50" y="22"/>
                        <a:pt x="50" y="22"/>
                        <a:pt x="50" y="22"/>
                      </a:cubicBezTo>
                      <a:cubicBezTo>
                        <a:pt x="19" y="22"/>
                        <a:pt x="19" y="22"/>
                        <a:pt x="19" y="22"/>
                      </a:cubicBezTo>
                      <a:cubicBezTo>
                        <a:pt x="19" y="44"/>
                        <a:pt x="19" y="44"/>
                        <a:pt x="19" y="44"/>
                      </a:cubicBezTo>
                      <a:cubicBezTo>
                        <a:pt x="29" y="44"/>
                        <a:pt x="29" y="44"/>
                        <a:pt x="29" y="44"/>
                      </a:cubicBezTo>
                      <a:cubicBezTo>
                        <a:pt x="29" y="55"/>
                        <a:pt x="29" y="55"/>
                        <a:pt x="29" y="55"/>
                      </a:cubicBezTo>
                      <a:cubicBezTo>
                        <a:pt x="29" y="55"/>
                        <a:pt x="29" y="55"/>
                        <a:pt x="29" y="55"/>
                      </a:cubicBezTo>
                      <a:cubicBezTo>
                        <a:pt x="19" y="55"/>
                        <a:pt x="19" y="55"/>
                        <a:pt x="19" y="55"/>
                      </a:cubicBezTo>
                      <a:lnTo>
                        <a:pt x="19" y="78"/>
                      </a:lnTo>
                      <a:close/>
                      <a:moveTo>
                        <a:pt x="19" y="1"/>
                      </a:moveTo>
                      <a:cubicBezTo>
                        <a:pt x="10" y="17"/>
                        <a:pt x="10" y="17"/>
                        <a:pt x="10" y="17"/>
                      </a:cubicBezTo>
                      <a:cubicBezTo>
                        <a:pt x="0" y="28"/>
                        <a:pt x="0" y="28"/>
                        <a:pt x="0" y="28"/>
                      </a:cubicBezTo>
                      <a:cubicBezTo>
                        <a:pt x="0" y="60"/>
                        <a:pt x="0" y="60"/>
                        <a:pt x="0" y="60"/>
                      </a:cubicBezTo>
                      <a:cubicBezTo>
                        <a:pt x="0" y="63"/>
                        <a:pt x="0" y="63"/>
                        <a:pt x="0" y="63"/>
                      </a:cubicBezTo>
                      <a:cubicBezTo>
                        <a:pt x="0" y="74"/>
                        <a:pt x="0" y="74"/>
                        <a:pt x="0" y="74"/>
                      </a:cubicBezTo>
                      <a:cubicBezTo>
                        <a:pt x="0" y="76"/>
                        <a:pt x="2" y="78"/>
                        <a:pt x="5" y="78"/>
                      </a:cubicBezTo>
                      <a:cubicBezTo>
                        <a:pt x="19" y="78"/>
                        <a:pt x="19" y="78"/>
                        <a:pt x="19" y="78"/>
                      </a:cubicBezTo>
                      <a:cubicBezTo>
                        <a:pt x="19" y="55"/>
                        <a:pt x="19" y="55"/>
                        <a:pt x="19" y="55"/>
                      </a:cubicBezTo>
                      <a:cubicBezTo>
                        <a:pt x="9" y="55"/>
                        <a:pt x="9" y="55"/>
                        <a:pt x="9" y="55"/>
                      </a:cubicBezTo>
                      <a:cubicBezTo>
                        <a:pt x="9" y="44"/>
                        <a:pt x="9" y="44"/>
                        <a:pt x="9" y="44"/>
                      </a:cubicBezTo>
                      <a:cubicBezTo>
                        <a:pt x="19" y="44"/>
                        <a:pt x="19" y="44"/>
                        <a:pt x="19" y="44"/>
                      </a:cubicBezTo>
                      <a:cubicBezTo>
                        <a:pt x="19" y="22"/>
                        <a:pt x="19" y="22"/>
                        <a:pt x="19" y="22"/>
                      </a:cubicBezTo>
                      <a:cubicBezTo>
                        <a:pt x="17" y="22"/>
                        <a:pt x="17" y="22"/>
                        <a:pt x="17" y="22"/>
                      </a:cubicBezTo>
                      <a:cubicBezTo>
                        <a:pt x="19" y="18"/>
                        <a:pt x="19" y="18"/>
                        <a:pt x="19" y="18"/>
                      </a:cubicBez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6" name="Freeform: Shape 154">
                  <a:extLst>
                    <a:ext uri="{FF2B5EF4-FFF2-40B4-BE49-F238E27FC236}">
                      <a16:creationId xmlns:a16="http://schemas.microsoft.com/office/drawing/2014/main" id="{0D968359-DEFA-28BB-11DC-8115412BE9BA}"/>
                    </a:ext>
                  </a:extLst>
                </p:cNvPr>
                <p:cNvSpPr>
                  <a:spLocks noGrp="1" noRot="1" noMove="1" noResize="1" noEditPoints="1" noAdjustHandles="1" noChangeArrowheads="1" noChangeShapeType="1"/>
                </p:cNvSpPr>
                <p:nvPr/>
              </p:nvSpPr>
              <p:spPr bwMode="auto">
                <a:xfrm>
                  <a:off x="2912156" y="3455711"/>
                  <a:ext cx="374976" cy="379878"/>
                </a:xfrm>
                <a:custGeom>
                  <a:avLst/>
                  <a:gdLst>
                    <a:gd name="T0" fmla="*/ 64 w 85"/>
                    <a:gd name="T1" fmla="*/ 80 h 86"/>
                    <a:gd name="T2" fmla="*/ 79 w 85"/>
                    <a:gd name="T3" fmla="*/ 64 h 86"/>
                    <a:gd name="T4" fmla="*/ 84 w 85"/>
                    <a:gd name="T5" fmla="*/ 52 h 86"/>
                    <a:gd name="T6" fmla="*/ 84 w 85"/>
                    <a:gd name="T7" fmla="*/ 34 h 86"/>
                    <a:gd name="T8" fmla="*/ 79 w 85"/>
                    <a:gd name="T9" fmla="*/ 22 h 86"/>
                    <a:gd name="T10" fmla="*/ 64 w 85"/>
                    <a:gd name="T11" fmla="*/ 6 h 86"/>
                    <a:gd name="T12" fmla="*/ 58 w 85"/>
                    <a:gd name="T13" fmla="*/ 3 h 86"/>
                    <a:gd name="T14" fmla="*/ 45 w 85"/>
                    <a:gd name="T15" fmla="*/ 0 h 86"/>
                    <a:gd name="T16" fmla="*/ 47 w 85"/>
                    <a:gd name="T17" fmla="*/ 5 h 86"/>
                    <a:gd name="T18" fmla="*/ 53 w 85"/>
                    <a:gd name="T19" fmla="*/ 5 h 86"/>
                    <a:gd name="T20" fmla="*/ 57 w 85"/>
                    <a:gd name="T21" fmla="*/ 6 h 86"/>
                    <a:gd name="T22" fmla="*/ 56 w 85"/>
                    <a:gd name="T23" fmla="*/ 7 h 86"/>
                    <a:gd name="T24" fmla="*/ 49 w 85"/>
                    <a:gd name="T25" fmla="*/ 9 h 86"/>
                    <a:gd name="T26" fmla="*/ 50 w 85"/>
                    <a:gd name="T27" fmla="*/ 14 h 86"/>
                    <a:gd name="T28" fmla="*/ 54 w 85"/>
                    <a:gd name="T29" fmla="*/ 17 h 86"/>
                    <a:gd name="T30" fmla="*/ 60 w 85"/>
                    <a:gd name="T31" fmla="*/ 9 h 86"/>
                    <a:gd name="T32" fmla="*/ 65 w 85"/>
                    <a:gd name="T33" fmla="*/ 10 h 86"/>
                    <a:gd name="T34" fmla="*/ 68 w 85"/>
                    <a:gd name="T35" fmla="*/ 12 h 86"/>
                    <a:gd name="T36" fmla="*/ 70 w 85"/>
                    <a:gd name="T37" fmla="*/ 18 h 86"/>
                    <a:gd name="T38" fmla="*/ 69 w 85"/>
                    <a:gd name="T39" fmla="*/ 21 h 86"/>
                    <a:gd name="T40" fmla="*/ 67 w 85"/>
                    <a:gd name="T41" fmla="*/ 19 h 86"/>
                    <a:gd name="T42" fmla="*/ 61 w 85"/>
                    <a:gd name="T43" fmla="*/ 19 h 86"/>
                    <a:gd name="T44" fmla="*/ 65 w 85"/>
                    <a:gd name="T45" fmla="*/ 21 h 86"/>
                    <a:gd name="T46" fmla="*/ 56 w 85"/>
                    <a:gd name="T47" fmla="*/ 25 h 86"/>
                    <a:gd name="T48" fmla="*/ 52 w 85"/>
                    <a:gd name="T49" fmla="*/ 28 h 86"/>
                    <a:gd name="T50" fmla="*/ 46 w 85"/>
                    <a:gd name="T51" fmla="*/ 33 h 86"/>
                    <a:gd name="T52" fmla="*/ 49 w 85"/>
                    <a:gd name="T53" fmla="*/ 51 h 86"/>
                    <a:gd name="T54" fmla="*/ 54 w 85"/>
                    <a:gd name="T55" fmla="*/ 52 h 86"/>
                    <a:gd name="T56" fmla="*/ 59 w 85"/>
                    <a:gd name="T57" fmla="*/ 54 h 86"/>
                    <a:gd name="T58" fmla="*/ 66 w 85"/>
                    <a:gd name="T59" fmla="*/ 58 h 86"/>
                    <a:gd name="T60" fmla="*/ 71 w 85"/>
                    <a:gd name="T61" fmla="*/ 62 h 86"/>
                    <a:gd name="T62" fmla="*/ 77 w 85"/>
                    <a:gd name="T63" fmla="*/ 64 h 86"/>
                    <a:gd name="T64" fmla="*/ 49 w 85"/>
                    <a:gd name="T65" fmla="*/ 75 h 86"/>
                    <a:gd name="T66" fmla="*/ 0 w 85"/>
                    <a:gd name="T67" fmla="*/ 36 h 86"/>
                    <a:gd name="T68" fmla="*/ 1 w 85"/>
                    <a:gd name="T69" fmla="*/ 54 h 86"/>
                    <a:gd name="T70" fmla="*/ 9 w 85"/>
                    <a:gd name="T71" fmla="*/ 69 h 86"/>
                    <a:gd name="T72" fmla="*/ 27 w 85"/>
                    <a:gd name="T73" fmla="*/ 83 h 86"/>
                    <a:gd name="T74" fmla="*/ 43 w 85"/>
                    <a:gd name="T75" fmla="*/ 68 h 86"/>
                    <a:gd name="T76" fmla="*/ 42 w 85"/>
                    <a:gd name="T77" fmla="*/ 61 h 86"/>
                    <a:gd name="T78" fmla="*/ 44 w 85"/>
                    <a:gd name="T79" fmla="*/ 55 h 86"/>
                    <a:gd name="T80" fmla="*/ 39 w 85"/>
                    <a:gd name="T81" fmla="*/ 53 h 86"/>
                    <a:gd name="T82" fmla="*/ 33 w 85"/>
                    <a:gd name="T83" fmla="*/ 49 h 86"/>
                    <a:gd name="T84" fmla="*/ 24 w 85"/>
                    <a:gd name="T85" fmla="*/ 46 h 86"/>
                    <a:gd name="T86" fmla="*/ 21 w 85"/>
                    <a:gd name="T87" fmla="*/ 38 h 86"/>
                    <a:gd name="T88" fmla="*/ 18 w 85"/>
                    <a:gd name="T89" fmla="*/ 37 h 86"/>
                    <a:gd name="T90" fmla="*/ 18 w 85"/>
                    <a:gd name="T91" fmla="*/ 39 h 86"/>
                    <a:gd name="T92" fmla="*/ 15 w 85"/>
                    <a:gd name="T93" fmla="*/ 32 h 86"/>
                    <a:gd name="T94" fmla="*/ 15 w 85"/>
                    <a:gd name="T95" fmla="*/ 25 h 86"/>
                    <a:gd name="T96" fmla="*/ 19 w 85"/>
                    <a:gd name="T97" fmla="*/ 17 h 86"/>
                    <a:gd name="T98" fmla="*/ 18 w 85"/>
                    <a:gd name="T99" fmla="*/ 12 h 86"/>
                    <a:gd name="T100" fmla="*/ 38 w 85"/>
                    <a:gd name="T101" fmla="*/ 3 h 86"/>
                    <a:gd name="T102" fmla="*/ 45 w 85"/>
                    <a:gd name="T103" fmla="*/ 0 h 86"/>
                    <a:gd name="T104" fmla="*/ 26 w 85"/>
                    <a:gd name="T105" fmla="*/ 3 h 86"/>
                    <a:gd name="T106" fmla="*/ 12 w 85"/>
                    <a:gd name="T107" fmla="*/ 13 h 86"/>
                    <a:gd name="T108" fmla="*/ 3 w 85"/>
                    <a:gd name="T109" fmla="*/ 27 h 86"/>
                    <a:gd name="T110" fmla="*/ 45 w 85"/>
                    <a:gd name="T111" fmla="*/ 54 h 86"/>
                    <a:gd name="T112" fmla="*/ 39 w 85"/>
                    <a:gd name="T113" fmla="*/ 47 h 86"/>
                    <a:gd name="T114" fmla="*/ 38 w 85"/>
                    <a:gd name="T115" fmla="*/ 44 h 86"/>
                    <a:gd name="T116" fmla="*/ 30 w 85"/>
                    <a:gd name="T117" fmla="*/ 45 h 86"/>
                    <a:gd name="T118" fmla="*/ 34 w 85"/>
                    <a:gd name="T119" fmla="*/ 36 h 86"/>
                    <a:gd name="T120" fmla="*/ 42 w 85"/>
                    <a:gd name="T121" fmla="*/ 36 h 86"/>
                    <a:gd name="T122" fmla="*/ 44 w 85"/>
                    <a:gd name="T12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86">
                      <a:moveTo>
                        <a:pt x="45" y="85"/>
                      </a:moveTo>
                      <a:cubicBezTo>
                        <a:pt x="48" y="85"/>
                        <a:pt x="50" y="85"/>
                        <a:pt x="52" y="84"/>
                      </a:cubicBezTo>
                      <a:cubicBezTo>
                        <a:pt x="53" y="84"/>
                        <a:pt x="55" y="84"/>
                        <a:pt x="56" y="83"/>
                      </a:cubicBezTo>
                      <a:cubicBezTo>
                        <a:pt x="57" y="83"/>
                        <a:pt x="57" y="83"/>
                        <a:pt x="58" y="83"/>
                      </a:cubicBezTo>
                      <a:cubicBezTo>
                        <a:pt x="59" y="82"/>
                        <a:pt x="61" y="82"/>
                        <a:pt x="62" y="81"/>
                      </a:cubicBezTo>
                      <a:cubicBezTo>
                        <a:pt x="63" y="81"/>
                        <a:pt x="63" y="80"/>
                        <a:pt x="64" y="80"/>
                      </a:cubicBezTo>
                      <a:cubicBezTo>
                        <a:pt x="66" y="78"/>
                        <a:pt x="69" y="77"/>
                        <a:pt x="71" y="74"/>
                      </a:cubicBezTo>
                      <a:cubicBezTo>
                        <a:pt x="72" y="74"/>
                        <a:pt x="72" y="74"/>
                        <a:pt x="73" y="73"/>
                      </a:cubicBezTo>
                      <a:cubicBezTo>
                        <a:pt x="73" y="73"/>
                        <a:pt x="74" y="72"/>
                        <a:pt x="74" y="72"/>
                      </a:cubicBezTo>
                      <a:cubicBezTo>
                        <a:pt x="75" y="71"/>
                        <a:pt x="75" y="70"/>
                        <a:pt x="76" y="69"/>
                      </a:cubicBezTo>
                      <a:cubicBezTo>
                        <a:pt x="77" y="68"/>
                        <a:pt x="78" y="67"/>
                        <a:pt x="79" y="65"/>
                      </a:cubicBezTo>
                      <a:cubicBezTo>
                        <a:pt x="79" y="65"/>
                        <a:pt x="79" y="65"/>
                        <a:pt x="79" y="64"/>
                      </a:cubicBezTo>
                      <a:cubicBezTo>
                        <a:pt x="80" y="64"/>
                        <a:pt x="80" y="63"/>
                        <a:pt x="80" y="62"/>
                      </a:cubicBezTo>
                      <a:cubicBezTo>
                        <a:pt x="81" y="62"/>
                        <a:pt x="81" y="62"/>
                        <a:pt x="81" y="61"/>
                      </a:cubicBezTo>
                      <a:cubicBezTo>
                        <a:pt x="81" y="61"/>
                        <a:pt x="82" y="60"/>
                        <a:pt x="82" y="60"/>
                      </a:cubicBezTo>
                      <a:cubicBezTo>
                        <a:pt x="82" y="59"/>
                        <a:pt x="82" y="58"/>
                        <a:pt x="83" y="58"/>
                      </a:cubicBezTo>
                      <a:cubicBezTo>
                        <a:pt x="83" y="56"/>
                        <a:pt x="83" y="55"/>
                        <a:pt x="84" y="54"/>
                      </a:cubicBezTo>
                      <a:cubicBezTo>
                        <a:pt x="84" y="53"/>
                        <a:pt x="84" y="52"/>
                        <a:pt x="84" y="52"/>
                      </a:cubicBezTo>
                      <a:cubicBezTo>
                        <a:pt x="84" y="51"/>
                        <a:pt x="85" y="50"/>
                        <a:pt x="85" y="49"/>
                      </a:cubicBezTo>
                      <a:cubicBezTo>
                        <a:pt x="85" y="49"/>
                        <a:pt x="85" y="48"/>
                        <a:pt x="85" y="47"/>
                      </a:cubicBezTo>
                      <a:cubicBezTo>
                        <a:pt x="85" y="46"/>
                        <a:pt x="85" y="44"/>
                        <a:pt x="85" y="43"/>
                      </a:cubicBezTo>
                      <a:cubicBezTo>
                        <a:pt x="85" y="41"/>
                        <a:pt x="85" y="40"/>
                        <a:pt x="85" y="39"/>
                      </a:cubicBezTo>
                      <a:cubicBezTo>
                        <a:pt x="85" y="38"/>
                        <a:pt x="85" y="37"/>
                        <a:pt x="85" y="36"/>
                      </a:cubicBezTo>
                      <a:cubicBezTo>
                        <a:pt x="85" y="36"/>
                        <a:pt x="84" y="35"/>
                        <a:pt x="84" y="34"/>
                      </a:cubicBezTo>
                      <a:cubicBezTo>
                        <a:pt x="84" y="34"/>
                        <a:pt x="84" y="33"/>
                        <a:pt x="84" y="32"/>
                      </a:cubicBezTo>
                      <a:cubicBezTo>
                        <a:pt x="83" y="31"/>
                        <a:pt x="83" y="30"/>
                        <a:pt x="83" y="28"/>
                      </a:cubicBezTo>
                      <a:cubicBezTo>
                        <a:pt x="82" y="28"/>
                        <a:pt x="82" y="28"/>
                        <a:pt x="82" y="27"/>
                      </a:cubicBezTo>
                      <a:cubicBezTo>
                        <a:pt x="82" y="26"/>
                        <a:pt x="81" y="25"/>
                        <a:pt x="81" y="24"/>
                      </a:cubicBezTo>
                      <a:cubicBezTo>
                        <a:pt x="81" y="24"/>
                        <a:pt x="81" y="24"/>
                        <a:pt x="80" y="23"/>
                      </a:cubicBezTo>
                      <a:cubicBezTo>
                        <a:pt x="80" y="23"/>
                        <a:pt x="80" y="22"/>
                        <a:pt x="79" y="22"/>
                      </a:cubicBezTo>
                      <a:cubicBezTo>
                        <a:pt x="78" y="20"/>
                        <a:pt x="77" y="18"/>
                        <a:pt x="76" y="17"/>
                      </a:cubicBezTo>
                      <a:cubicBezTo>
                        <a:pt x="75" y="16"/>
                        <a:pt x="75" y="15"/>
                        <a:pt x="74" y="14"/>
                      </a:cubicBezTo>
                      <a:cubicBezTo>
                        <a:pt x="74" y="14"/>
                        <a:pt x="73" y="13"/>
                        <a:pt x="73" y="13"/>
                      </a:cubicBezTo>
                      <a:cubicBezTo>
                        <a:pt x="72" y="12"/>
                        <a:pt x="72" y="12"/>
                        <a:pt x="71" y="11"/>
                      </a:cubicBezTo>
                      <a:cubicBezTo>
                        <a:pt x="70" y="10"/>
                        <a:pt x="69" y="10"/>
                        <a:pt x="68" y="9"/>
                      </a:cubicBezTo>
                      <a:cubicBezTo>
                        <a:pt x="67" y="8"/>
                        <a:pt x="65" y="7"/>
                        <a:pt x="64" y="6"/>
                      </a:cubicBezTo>
                      <a:cubicBezTo>
                        <a:pt x="63" y="6"/>
                        <a:pt x="63" y="5"/>
                        <a:pt x="62" y="5"/>
                      </a:cubicBezTo>
                      <a:cubicBezTo>
                        <a:pt x="62" y="5"/>
                        <a:pt x="61" y="5"/>
                        <a:pt x="61" y="5"/>
                      </a:cubicBezTo>
                      <a:cubicBezTo>
                        <a:pt x="61" y="4"/>
                        <a:pt x="60" y="4"/>
                        <a:pt x="60" y="4"/>
                      </a:cubicBezTo>
                      <a:cubicBezTo>
                        <a:pt x="60" y="4"/>
                        <a:pt x="60" y="4"/>
                        <a:pt x="60" y="4"/>
                      </a:cubicBezTo>
                      <a:cubicBezTo>
                        <a:pt x="59" y="4"/>
                        <a:pt x="59" y="3"/>
                        <a:pt x="58" y="3"/>
                      </a:cubicBezTo>
                      <a:cubicBezTo>
                        <a:pt x="58" y="3"/>
                        <a:pt x="58" y="3"/>
                        <a:pt x="58" y="3"/>
                      </a:cubicBezTo>
                      <a:cubicBezTo>
                        <a:pt x="58" y="3"/>
                        <a:pt x="57" y="3"/>
                        <a:pt x="56" y="3"/>
                      </a:cubicBezTo>
                      <a:cubicBezTo>
                        <a:pt x="56" y="3"/>
                        <a:pt x="56" y="3"/>
                        <a:pt x="56" y="3"/>
                      </a:cubicBezTo>
                      <a:cubicBezTo>
                        <a:pt x="55" y="2"/>
                        <a:pt x="54" y="2"/>
                        <a:pt x="52" y="1"/>
                      </a:cubicBezTo>
                      <a:cubicBezTo>
                        <a:pt x="52" y="1"/>
                        <a:pt x="51" y="1"/>
                        <a:pt x="51" y="1"/>
                      </a:cubicBezTo>
                      <a:cubicBezTo>
                        <a:pt x="51" y="1"/>
                        <a:pt x="50" y="1"/>
                        <a:pt x="50" y="1"/>
                      </a:cubicBezTo>
                      <a:cubicBezTo>
                        <a:pt x="49" y="1"/>
                        <a:pt x="47" y="0"/>
                        <a:pt x="45" y="0"/>
                      </a:cubicBezTo>
                      <a:cubicBezTo>
                        <a:pt x="45" y="3"/>
                        <a:pt x="45" y="3"/>
                        <a:pt x="45" y="3"/>
                      </a:cubicBezTo>
                      <a:cubicBezTo>
                        <a:pt x="47" y="3"/>
                        <a:pt x="49" y="3"/>
                        <a:pt x="51" y="3"/>
                      </a:cubicBezTo>
                      <a:cubicBezTo>
                        <a:pt x="50" y="4"/>
                        <a:pt x="50" y="4"/>
                        <a:pt x="50" y="4"/>
                      </a:cubicBezTo>
                      <a:cubicBezTo>
                        <a:pt x="49" y="4"/>
                        <a:pt x="49" y="4"/>
                        <a:pt x="49" y="4"/>
                      </a:cubicBezTo>
                      <a:cubicBezTo>
                        <a:pt x="48" y="4"/>
                        <a:pt x="48" y="4"/>
                        <a:pt x="47" y="4"/>
                      </a:cubicBezTo>
                      <a:cubicBezTo>
                        <a:pt x="47" y="4"/>
                        <a:pt x="47" y="4"/>
                        <a:pt x="47" y="5"/>
                      </a:cubicBezTo>
                      <a:cubicBezTo>
                        <a:pt x="48" y="5"/>
                        <a:pt x="49" y="5"/>
                        <a:pt x="49" y="5"/>
                      </a:cubicBezTo>
                      <a:cubicBezTo>
                        <a:pt x="50" y="5"/>
                        <a:pt x="51" y="5"/>
                        <a:pt x="51" y="5"/>
                      </a:cubicBezTo>
                      <a:cubicBezTo>
                        <a:pt x="51" y="4"/>
                        <a:pt x="51" y="4"/>
                        <a:pt x="51" y="4"/>
                      </a:cubicBezTo>
                      <a:cubicBezTo>
                        <a:pt x="51" y="4"/>
                        <a:pt x="52" y="4"/>
                        <a:pt x="52" y="4"/>
                      </a:cubicBezTo>
                      <a:cubicBezTo>
                        <a:pt x="52" y="4"/>
                        <a:pt x="53" y="4"/>
                        <a:pt x="53" y="4"/>
                      </a:cubicBezTo>
                      <a:cubicBezTo>
                        <a:pt x="53" y="4"/>
                        <a:pt x="53" y="4"/>
                        <a:pt x="53" y="5"/>
                      </a:cubicBezTo>
                      <a:cubicBezTo>
                        <a:pt x="53" y="5"/>
                        <a:pt x="54" y="5"/>
                        <a:pt x="54" y="4"/>
                      </a:cubicBezTo>
                      <a:cubicBezTo>
                        <a:pt x="54" y="4"/>
                        <a:pt x="54" y="4"/>
                        <a:pt x="54" y="4"/>
                      </a:cubicBezTo>
                      <a:cubicBezTo>
                        <a:pt x="55" y="4"/>
                        <a:pt x="55" y="5"/>
                        <a:pt x="56" y="5"/>
                      </a:cubicBezTo>
                      <a:cubicBezTo>
                        <a:pt x="57" y="5"/>
                        <a:pt x="58" y="6"/>
                        <a:pt x="59" y="6"/>
                      </a:cubicBezTo>
                      <a:cubicBezTo>
                        <a:pt x="59" y="6"/>
                        <a:pt x="58" y="6"/>
                        <a:pt x="58" y="6"/>
                      </a:cubicBezTo>
                      <a:cubicBezTo>
                        <a:pt x="58" y="6"/>
                        <a:pt x="58" y="6"/>
                        <a:pt x="57" y="6"/>
                      </a:cubicBezTo>
                      <a:cubicBezTo>
                        <a:pt x="57" y="6"/>
                        <a:pt x="58" y="7"/>
                        <a:pt x="58" y="7"/>
                      </a:cubicBezTo>
                      <a:cubicBezTo>
                        <a:pt x="59" y="7"/>
                        <a:pt x="59" y="7"/>
                        <a:pt x="59" y="8"/>
                      </a:cubicBezTo>
                      <a:cubicBezTo>
                        <a:pt x="59" y="9"/>
                        <a:pt x="58" y="8"/>
                        <a:pt x="58" y="8"/>
                      </a:cubicBezTo>
                      <a:cubicBezTo>
                        <a:pt x="57" y="8"/>
                        <a:pt x="56" y="9"/>
                        <a:pt x="55" y="8"/>
                      </a:cubicBezTo>
                      <a:cubicBezTo>
                        <a:pt x="56" y="7"/>
                        <a:pt x="56" y="7"/>
                        <a:pt x="56" y="7"/>
                      </a:cubicBezTo>
                      <a:cubicBezTo>
                        <a:pt x="56" y="7"/>
                        <a:pt x="56" y="7"/>
                        <a:pt x="56" y="7"/>
                      </a:cubicBezTo>
                      <a:cubicBezTo>
                        <a:pt x="56" y="7"/>
                        <a:pt x="55" y="7"/>
                        <a:pt x="55" y="7"/>
                      </a:cubicBezTo>
                      <a:cubicBezTo>
                        <a:pt x="55" y="7"/>
                        <a:pt x="55" y="8"/>
                        <a:pt x="54" y="8"/>
                      </a:cubicBezTo>
                      <a:cubicBezTo>
                        <a:pt x="54" y="8"/>
                        <a:pt x="54" y="8"/>
                        <a:pt x="53" y="8"/>
                      </a:cubicBezTo>
                      <a:cubicBezTo>
                        <a:pt x="53" y="8"/>
                        <a:pt x="52" y="8"/>
                        <a:pt x="52" y="9"/>
                      </a:cubicBezTo>
                      <a:cubicBezTo>
                        <a:pt x="52" y="9"/>
                        <a:pt x="51" y="9"/>
                        <a:pt x="51" y="9"/>
                      </a:cubicBezTo>
                      <a:cubicBezTo>
                        <a:pt x="51" y="9"/>
                        <a:pt x="50" y="9"/>
                        <a:pt x="49" y="9"/>
                      </a:cubicBezTo>
                      <a:cubicBezTo>
                        <a:pt x="49" y="10"/>
                        <a:pt x="48" y="10"/>
                        <a:pt x="48" y="10"/>
                      </a:cubicBezTo>
                      <a:cubicBezTo>
                        <a:pt x="48" y="11"/>
                        <a:pt x="47" y="11"/>
                        <a:pt x="47" y="11"/>
                      </a:cubicBezTo>
                      <a:cubicBezTo>
                        <a:pt x="47" y="12"/>
                        <a:pt x="48" y="12"/>
                        <a:pt x="48" y="12"/>
                      </a:cubicBezTo>
                      <a:cubicBezTo>
                        <a:pt x="48" y="12"/>
                        <a:pt x="47" y="13"/>
                        <a:pt x="48" y="13"/>
                      </a:cubicBezTo>
                      <a:cubicBezTo>
                        <a:pt x="48" y="13"/>
                        <a:pt x="48" y="13"/>
                        <a:pt x="48" y="13"/>
                      </a:cubicBezTo>
                      <a:cubicBezTo>
                        <a:pt x="49" y="13"/>
                        <a:pt x="50" y="14"/>
                        <a:pt x="50" y="14"/>
                      </a:cubicBezTo>
                      <a:cubicBezTo>
                        <a:pt x="51" y="14"/>
                        <a:pt x="51" y="14"/>
                        <a:pt x="52" y="14"/>
                      </a:cubicBezTo>
                      <a:cubicBezTo>
                        <a:pt x="52" y="14"/>
                        <a:pt x="53" y="14"/>
                        <a:pt x="53" y="15"/>
                      </a:cubicBezTo>
                      <a:cubicBezTo>
                        <a:pt x="53" y="15"/>
                        <a:pt x="52" y="15"/>
                        <a:pt x="52" y="16"/>
                      </a:cubicBezTo>
                      <a:cubicBezTo>
                        <a:pt x="53" y="16"/>
                        <a:pt x="52" y="16"/>
                        <a:pt x="52" y="17"/>
                      </a:cubicBezTo>
                      <a:cubicBezTo>
                        <a:pt x="52" y="17"/>
                        <a:pt x="53" y="18"/>
                        <a:pt x="53" y="18"/>
                      </a:cubicBezTo>
                      <a:cubicBezTo>
                        <a:pt x="53" y="18"/>
                        <a:pt x="54" y="17"/>
                        <a:pt x="54" y="17"/>
                      </a:cubicBezTo>
                      <a:cubicBezTo>
                        <a:pt x="54" y="16"/>
                        <a:pt x="54" y="15"/>
                        <a:pt x="55" y="15"/>
                      </a:cubicBezTo>
                      <a:cubicBezTo>
                        <a:pt x="57" y="15"/>
                        <a:pt x="59" y="14"/>
                        <a:pt x="59" y="12"/>
                      </a:cubicBezTo>
                      <a:cubicBezTo>
                        <a:pt x="59" y="12"/>
                        <a:pt x="58" y="11"/>
                        <a:pt x="59" y="11"/>
                      </a:cubicBezTo>
                      <a:cubicBezTo>
                        <a:pt x="59" y="11"/>
                        <a:pt x="59" y="10"/>
                        <a:pt x="59" y="10"/>
                      </a:cubicBezTo>
                      <a:cubicBezTo>
                        <a:pt x="59" y="10"/>
                        <a:pt x="59" y="10"/>
                        <a:pt x="60" y="10"/>
                      </a:cubicBezTo>
                      <a:cubicBezTo>
                        <a:pt x="60" y="9"/>
                        <a:pt x="60" y="9"/>
                        <a:pt x="60" y="9"/>
                      </a:cubicBezTo>
                      <a:cubicBezTo>
                        <a:pt x="60" y="9"/>
                        <a:pt x="60" y="9"/>
                        <a:pt x="60" y="9"/>
                      </a:cubicBezTo>
                      <a:cubicBezTo>
                        <a:pt x="60" y="9"/>
                        <a:pt x="61" y="9"/>
                        <a:pt x="61" y="9"/>
                      </a:cubicBezTo>
                      <a:cubicBezTo>
                        <a:pt x="61" y="9"/>
                        <a:pt x="62" y="9"/>
                        <a:pt x="62" y="9"/>
                      </a:cubicBezTo>
                      <a:cubicBezTo>
                        <a:pt x="62" y="9"/>
                        <a:pt x="63" y="9"/>
                        <a:pt x="63" y="9"/>
                      </a:cubicBezTo>
                      <a:cubicBezTo>
                        <a:pt x="63" y="9"/>
                        <a:pt x="64" y="9"/>
                        <a:pt x="64" y="10"/>
                      </a:cubicBezTo>
                      <a:cubicBezTo>
                        <a:pt x="64" y="10"/>
                        <a:pt x="64" y="10"/>
                        <a:pt x="65" y="10"/>
                      </a:cubicBezTo>
                      <a:cubicBezTo>
                        <a:pt x="64" y="11"/>
                        <a:pt x="64" y="11"/>
                        <a:pt x="64" y="11"/>
                      </a:cubicBezTo>
                      <a:cubicBezTo>
                        <a:pt x="64" y="11"/>
                        <a:pt x="64" y="11"/>
                        <a:pt x="64" y="11"/>
                      </a:cubicBezTo>
                      <a:cubicBezTo>
                        <a:pt x="64" y="12"/>
                        <a:pt x="65" y="12"/>
                        <a:pt x="65" y="12"/>
                      </a:cubicBezTo>
                      <a:cubicBezTo>
                        <a:pt x="65" y="12"/>
                        <a:pt x="66" y="12"/>
                        <a:pt x="66" y="12"/>
                      </a:cubicBezTo>
                      <a:cubicBezTo>
                        <a:pt x="66" y="11"/>
                        <a:pt x="67" y="11"/>
                        <a:pt x="67" y="11"/>
                      </a:cubicBezTo>
                      <a:cubicBezTo>
                        <a:pt x="67" y="11"/>
                        <a:pt x="68" y="12"/>
                        <a:pt x="68" y="12"/>
                      </a:cubicBezTo>
                      <a:cubicBezTo>
                        <a:pt x="68" y="12"/>
                        <a:pt x="68" y="12"/>
                        <a:pt x="68" y="12"/>
                      </a:cubicBezTo>
                      <a:cubicBezTo>
                        <a:pt x="68" y="13"/>
                        <a:pt x="68" y="13"/>
                        <a:pt x="68" y="14"/>
                      </a:cubicBezTo>
                      <a:cubicBezTo>
                        <a:pt x="68" y="15"/>
                        <a:pt x="69" y="14"/>
                        <a:pt x="70" y="15"/>
                      </a:cubicBezTo>
                      <a:cubicBezTo>
                        <a:pt x="70" y="15"/>
                        <a:pt x="70" y="15"/>
                        <a:pt x="70" y="15"/>
                      </a:cubicBezTo>
                      <a:cubicBezTo>
                        <a:pt x="70" y="16"/>
                        <a:pt x="71" y="16"/>
                        <a:pt x="71" y="16"/>
                      </a:cubicBezTo>
                      <a:cubicBezTo>
                        <a:pt x="71" y="17"/>
                        <a:pt x="70" y="17"/>
                        <a:pt x="70" y="18"/>
                      </a:cubicBezTo>
                      <a:cubicBezTo>
                        <a:pt x="70" y="18"/>
                        <a:pt x="70" y="18"/>
                        <a:pt x="70" y="19"/>
                      </a:cubicBezTo>
                      <a:cubicBezTo>
                        <a:pt x="70" y="19"/>
                        <a:pt x="71" y="19"/>
                        <a:pt x="71" y="19"/>
                      </a:cubicBezTo>
                      <a:cubicBezTo>
                        <a:pt x="71" y="20"/>
                        <a:pt x="71" y="20"/>
                        <a:pt x="71" y="20"/>
                      </a:cubicBezTo>
                      <a:cubicBezTo>
                        <a:pt x="71" y="21"/>
                        <a:pt x="71" y="21"/>
                        <a:pt x="71" y="21"/>
                      </a:cubicBezTo>
                      <a:cubicBezTo>
                        <a:pt x="70" y="21"/>
                        <a:pt x="70" y="21"/>
                        <a:pt x="70" y="21"/>
                      </a:cubicBezTo>
                      <a:cubicBezTo>
                        <a:pt x="69" y="21"/>
                        <a:pt x="69" y="21"/>
                        <a:pt x="69" y="21"/>
                      </a:cubicBezTo>
                      <a:cubicBezTo>
                        <a:pt x="69" y="21"/>
                        <a:pt x="68" y="21"/>
                        <a:pt x="68" y="21"/>
                      </a:cubicBezTo>
                      <a:cubicBezTo>
                        <a:pt x="68" y="21"/>
                        <a:pt x="67" y="21"/>
                        <a:pt x="67" y="20"/>
                      </a:cubicBezTo>
                      <a:cubicBezTo>
                        <a:pt x="67" y="20"/>
                        <a:pt x="68" y="19"/>
                        <a:pt x="69" y="18"/>
                      </a:cubicBezTo>
                      <a:cubicBezTo>
                        <a:pt x="69" y="18"/>
                        <a:pt x="69" y="18"/>
                        <a:pt x="69" y="18"/>
                      </a:cubicBezTo>
                      <a:cubicBezTo>
                        <a:pt x="69" y="17"/>
                        <a:pt x="68" y="18"/>
                        <a:pt x="68" y="18"/>
                      </a:cubicBezTo>
                      <a:cubicBezTo>
                        <a:pt x="68" y="18"/>
                        <a:pt x="67" y="18"/>
                        <a:pt x="67" y="19"/>
                      </a:cubicBezTo>
                      <a:cubicBezTo>
                        <a:pt x="66" y="19"/>
                        <a:pt x="65" y="18"/>
                        <a:pt x="64" y="19"/>
                      </a:cubicBezTo>
                      <a:cubicBezTo>
                        <a:pt x="64" y="19"/>
                        <a:pt x="65" y="19"/>
                        <a:pt x="65" y="19"/>
                      </a:cubicBezTo>
                      <a:cubicBezTo>
                        <a:pt x="65" y="19"/>
                        <a:pt x="64" y="20"/>
                        <a:pt x="64" y="19"/>
                      </a:cubicBezTo>
                      <a:cubicBezTo>
                        <a:pt x="64" y="19"/>
                        <a:pt x="64" y="19"/>
                        <a:pt x="64" y="19"/>
                      </a:cubicBezTo>
                      <a:cubicBezTo>
                        <a:pt x="64" y="19"/>
                        <a:pt x="63" y="18"/>
                        <a:pt x="62" y="19"/>
                      </a:cubicBezTo>
                      <a:cubicBezTo>
                        <a:pt x="62" y="19"/>
                        <a:pt x="61" y="19"/>
                        <a:pt x="61" y="19"/>
                      </a:cubicBezTo>
                      <a:cubicBezTo>
                        <a:pt x="62" y="20"/>
                        <a:pt x="63" y="19"/>
                        <a:pt x="63" y="20"/>
                      </a:cubicBezTo>
                      <a:cubicBezTo>
                        <a:pt x="63" y="20"/>
                        <a:pt x="62" y="21"/>
                        <a:pt x="62" y="21"/>
                      </a:cubicBezTo>
                      <a:cubicBezTo>
                        <a:pt x="62" y="22"/>
                        <a:pt x="62" y="22"/>
                        <a:pt x="63" y="22"/>
                      </a:cubicBezTo>
                      <a:cubicBezTo>
                        <a:pt x="63" y="22"/>
                        <a:pt x="63" y="22"/>
                        <a:pt x="63" y="22"/>
                      </a:cubicBezTo>
                      <a:cubicBezTo>
                        <a:pt x="64" y="22"/>
                        <a:pt x="64" y="22"/>
                        <a:pt x="64" y="22"/>
                      </a:cubicBezTo>
                      <a:cubicBezTo>
                        <a:pt x="64" y="22"/>
                        <a:pt x="65" y="21"/>
                        <a:pt x="65" y="21"/>
                      </a:cubicBezTo>
                      <a:cubicBezTo>
                        <a:pt x="66" y="22"/>
                        <a:pt x="65" y="22"/>
                        <a:pt x="64" y="23"/>
                      </a:cubicBezTo>
                      <a:cubicBezTo>
                        <a:pt x="63" y="23"/>
                        <a:pt x="62" y="23"/>
                        <a:pt x="62" y="23"/>
                      </a:cubicBezTo>
                      <a:cubicBezTo>
                        <a:pt x="61" y="23"/>
                        <a:pt x="60" y="25"/>
                        <a:pt x="60" y="24"/>
                      </a:cubicBezTo>
                      <a:cubicBezTo>
                        <a:pt x="60" y="23"/>
                        <a:pt x="61" y="23"/>
                        <a:pt x="61" y="23"/>
                      </a:cubicBezTo>
                      <a:cubicBezTo>
                        <a:pt x="60" y="23"/>
                        <a:pt x="59" y="23"/>
                        <a:pt x="59" y="23"/>
                      </a:cubicBezTo>
                      <a:cubicBezTo>
                        <a:pt x="58" y="24"/>
                        <a:pt x="56" y="24"/>
                        <a:pt x="56" y="25"/>
                      </a:cubicBezTo>
                      <a:cubicBezTo>
                        <a:pt x="56" y="25"/>
                        <a:pt x="56" y="26"/>
                        <a:pt x="56" y="26"/>
                      </a:cubicBezTo>
                      <a:cubicBezTo>
                        <a:pt x="56" y="26"/>
                        <a:pt x="55" y="26"/>
                        <a:pt x="55" y="26"/>
                      </a:cubicBezTo>
                      <a:cubicBezTo>
                        <a:pt x="55" y="26"/>
                        <a:pt x="54" y="26"/>
                        <a:pt x="54" y="26"/>
                      </a:cubicBezTo>
                      <a:cubicBezTo>
                        <a:pt x="54" y="27"/>
                        <a:pt x="53" y="27"/>
                        <a:pt x="53" y="27"/>
                      </a:cubicBezTo>
                      <a:cubicBezTo>
                        <a:pt x="53" y="27"/>
                        <a:pt x="53" y="27"/>
                        <a:pt x="52" y="28"/>
                      </a:cubicBezTo>
                      <a:cubicBezTo>
                        <a:pt x="52" y="28"/>
                        <a:pt x="52" y="28"/>
                        <a:pt x="52" y="28"/>
                      </a:cubicBezTo>
                      <a:cubicBezTo>
                        <a:pt x="51" y="28"/>
                        <a:pt x="51" y="29"/>
                        <a:pt x="51" y="29"/>
                      </a:cubicBezTo>
                      <a:cubicBezTo>
                        <a:pt x="51" y="29"/>
                        <a:pt x="50" y="29"/>
                        <a:pt x="50" y="29"/>
                      </a:cubicBezTo>
                      <a:cubicBezTo>
                        <a:pt x="50" y="29"/>
                        <a:pt x="50" y="30"/>
                        <a:pt x="50" y="31"/>
                      </a:cubicBezTo>
                      <a:cubicBezTo>
                        <a:pt x="50" y="31"/>
                        <a:pt x="49" y="31"/>
                        <a:pt x="48" y="32"/>
                      </a:cubicBezTo>
                      <a:cubicBezTo>
                        <a:pt x="48" y="32"/>
                        <a:pt x="48" y="32"/>
                        <a:pt x="47" y="32"/>
                      </a:cubicBezTo>
                      <a:cubicBezTo>
                        <a:pt x="47" y="33"/>
                        <a:pt x="46" y="33"/>
                        <a:pt x="46" y="33"/>
                      </a:cubicBezTo>
                      <a:cubicBezTo>
                        <a:pt x="46" y="33"/>
                        <a:pt x="46" y="33"/>
                        <a:pt x="45" y="34"/>
                      </a:cubicBezTo>
                      <a:cubicBezTo>
                        <a:pt x="45" y="53"/>
                        <a:pt x="45" y="53"/>
                        <a:pt x="45" y="53"/>
                      </a:cubicBezTo>
                      <a:cubicBezTo>
                        <a:pt x="46" y="53"/>
                        <a:pt x="46" y="53"/>
                        <a:pt x="46" y="53"/>
                      </a:cubicBezTo>
                      <a:cubicBezTo>
                        <a:pt x="46" y="52"/>
                        <a:pt x="46" y="52"/>
                        <a:pt x="47" y="52"/>
                      </a:cubicBezTo>
                      <a:cubicBezTo>
                        <a:pt x="47" y="51"/>
                        <a:pt x="48" y="52"/>
                        <a:pt x="48" y="51"/>
                      </a:cubicBezTo>
                      <a:cubicBezTo>
                        <a:pt x="49" y="51"/>
                        <a:pt x="49" y="51"/>
                        <a:pt x="49" y="51"/>
                      </a:cubicBezTo>
                      <a:cubicBezTo>
                        <a:pt x="49" y="51"/>
                        <a:pt x="49" y="50"/>
                        <a:pt x="50" y="51"/>
                      </a:cubicBezTo>
                      <a:cubicBezTo>
                        <a:pt x="50" y="51"/>
                        <a:pt x="49" y="51"/>
                        <a:pt x="50" y="52"/>
                      </a:cubicBezTo>
                      <a:cubicBezTo>
                        <a:pt x="50" y="52"/>
                        <a:pt x="51" y="51"/>
                        <a:pt x="51" y="51"/>
                      </a:cubicBezTo>
                      <a:cubicBezTo>
                        <a:pt x="51" y="51"/>
                        <a:pt x="52" y="51"/>
                        <a:pt x="52" y="51"/>
                      </a:cubicBezTo>
                      <a:cubicBezTo>
                        <a:pt x="52" y="52"/>
                        <a:pt x="52" y="52"/>
                        <a:pt x="53" y="52"/>
                      </a:cubicBezTo>
                      <a:cubicBezTo>
                        <a:pt x="53" y="52"/>
                        <a:pt x="53" y="52"/>
                        <a:pt x="54" y="52"/>
                      </a:cubicBezTo>
                      <a:cubicBezTo>
                        <a:pt x="54" y="52"/>
                        <a:pt x="55" y="52"/>
                        <a:pt x="55" y="52"/>
                      </a:cubicBezTo>
                      <a:cubicBezTo>
                        <a:pt x="55" y="52"/>
                        <a:pt x="56" y="52"/>
                        <a:pt x="56" y="52"/>
                      </a:cubicBezTo>
                      <a:cubicBezTo>
                        <a:pt x="57" y="52"/>
                        <a:pt x="57" y="52"/>
                        <a:pt x="57" y="52"/>
                      </a:cubicBezTo>
                      <a:cubicBezTo>
                        <a:pt x="58" y="53"/>
                        <a:pt x="58" y="52"/>
                        <a:pt x="58" y="52"/>
                      </a:cubicBezTo>
                      <a:cubicBezTo>
                        <a:pt x="58" y="53"/>
                        <a:pt x="58" y="53"/>
                        <a:pt x="58" y="53"/>
                      </a:cubicBezTo>
                      <a:cubicBezTo>
                        <a:pt x="59" y="53"/>
                        <a:pt x="59" y="53"/>
                        <a:pt x="59" y="54"/>
                      </a:cubicBezTo>
                      <a:cubicBezTo>
                        <a:pt x="59" y="54"/>
                        <a:pt x="59" y="54"/>
                        <a:pt x="60" y="54"/>
                      </a:cubicBezTo>
                      <a:cubicBezTo>
                        <a:pt x="60" y="54"/>
                        <a:pt x="60" y="55"/>
                        <a:pt x="60" y="55"/>
                      </a:cubicBezTo>
                      <a:cubicBezTo>
                        <a:pt x="61" y="55"/>
                        <a:pt x="62" y="56"/>
                        <a:pt x="62" y="56"/>
                      </a:cubicBezTo>
                      <a:cubicBezTo>
                        <a:pt x="63" y="56"/>
                        <a:pt x="63" y="56"/>
                        <a:pt x="63" y="56"/>
                      </a:cubicBezTo>
                      <a:cubicBezTo>
                        <a:pt x="64" y="56"/>
                        <a:pt x="65" y="56"/>
                        <a:pt x="66" y="57"/>
                      </a:cubicBezTo>
                      <a:cubicBezTo>
                        <a:pt x="66" y="57"/>
                        <a:pt x="66" y="57"/>
                        <a:pt x="66" y="58"/>
                      </a:cubicBezTo>
                      <a:cubicBezTo>
                        <a:pt x="67" y="58"/>
                        <a:pt x="66" y="58"/>
                        <a:pt x="67" y="59"/>
                      </a:cubicBezTo>
                      <a:cubicBezTo>
                        <a:pt x="67" y="59"/>
                        <a:pt x="68" y="59"/>
                        <a:pt x="67" y="60"/>
                      </a:cubicBezTo>
                      <a:cubicBezTo>
                        <a:pt x="67" y="61"/>
                        <a:pt x="68" y="61"/>
                        <a:pt x="68" y="61"/>
                      </a:cubicBezTo>
                      <a:cubicBezTo>
                        <a:pt x="68" y="61"/>
                        <a:pt x="69" y="62"/>
                        <a:pt x="69" y="62"/>
                      </a:cubicBezTo>
                      <a:cubicBezTo>
                        <a:pt x="69" y="62"/>
                        <a:pt x="69" y="62"/>
                        <a:pt x="69" y="62"/>
                      </a:cubicBezTo>
                      <a:cubicBezTo>
                        <a:pt x="70" y="62"/>
                        <a:pt x="70" y="62"/>
                        <a:pt x="71" y="62"/>
                      </a:cubicBezTo>
                      <a:cubicBezTo>
                        <a:pt x="71" y="62"/>
                        <a:pt x="71" y="62"/>
                        <a:pt x="72" y="62"/>
                      </a:cubicBezTo>
                      <a:cubicBezTo>
                        <a:pt x="72" y="62"/>
                        <a:pt x="72" y="63"/>
                        <a:pt x="72" y="63"/>
                      </a:cubicBezTo>
                      <a:cubicBezTo>
                        <a:pt x="72" y="63"/>
                        <a:pt x="73" y="63"/>
                        <a:pt x="73" y="63"/>
                      </a:cubicBezTo>
                      <a:cubicBezTo>
                        <a:pt x="74" y="63"/>
                        <a:pt x="74" y="63"/>
                        <a:pt x="75" y="63"/>
                      </a:cubicBezTo>
                      <a:cubicBezTo>
                        <a:pt x="75" y="63"/>
                        <a:pt x="75" y="63"/>
                        <a:pt x="75" y="63"/>
                      </a:cubicBezTo>
                      <a:cubicBezTo>
                        <a:pt x="76" y="63"/>
                        <a:pt x="76" y="64"/>
                        <a:pt x="77" y="64"/>
                      </a:cubicBezTo>
                      <a:cubicBezTo>
                        <a:pt x="71" y="73"/>
                        <a:pt x="62" y="80"/>
                        <a:pt x="52" y="82"/>
                      </a:cubicBezTo>
                      <a:cubicBezTo>
                        <a:pt x="52" y="82"/>
                        <a:pt x="52" y="81"/>
                        <a:pt x="52" y="81"/>
                      </a:cubicBezTo>
                      <a:cubicBezTo>
                        <a:pt x="52" y="80"/>
                        <a:pt x="52" y="79"/>
                        <a:pt x="52" y="79"/>
                      </a:cubicBezTo>
                      <a:cubicBezTo>
                        <a:pt x="52" y="78"/>
                        <a:pt x="52" y="77"/>
                        <a:pt x="51" y="77"/>
                      </a:cubicBezTo>
                      <a:cubicBezTo>
                        <a:pt x="51" y="76"/>
                        <a:pt x="50" y="76"/>
                        <a:pt x="50" y="75"/>
                      </a:cubicBezTo>
                      <a:cubicBezTo>
                        <a:pt x="49" y="75"/>
                        <a:pt x="49" y="75"/>
                        <a:pt x="49" y="75"/>
                      </a:cubicBezTo>
                      <a:cubicBezTo>
                        <a:pt x="48" y="75"/>
                        <a:pt x="46" y="74"/>
                        <a:pt x="46" y="73"/>
                      </a:cubicBezTo>
                      <a:cubicBezTo>
                        <a:pt x="46" y="73"/>
                        <a:pt x="46" y="73"/>
                        <a:pt x="46" y="72"/>
                      </a:cubicBezTo>
                      <a:cubicBezTo>
                        <a:pt x="46" y="72"/>
                        <a:pt x="46" y="72"/>
                        <a:pt x="45" y="72"/>
                      </a:cubicBezTo>
                      <a:lnTo>
                        <a:pt x="45" y="85"/>
                      </a:lnTo>
                      <a:close/>
                      <a:moveTo>
                        <a:pt x="1" y="34"/>
                      </a:moveTo>
                      <a:cubicBezTo>
                        <a:pt x="1" y="35"/>
                        <a:pt x="0" y="36"/>
                        <a:pt x="0" y="36"/>
                      </a:cubicBezTo>
                      <a:cubicBezTo>
                        <a:pt x="0" y="37"/>
                        <a:pt x="0" y="38"/>
                        <a:pt x="0" y="39"/>
                      </a:cubicBezTo>
                      <a:cubicBezTo>
                        <a:pt x="0" y="40"/>
                        <a:pt x="0" y="41"/>
                        <a:pt x="0" y="43"/>
                      </a:cubicBezTo>
                      <a:cubicBezTo>
                        <a:pt x="0" y="44"/>
                        <a:pt x="0" y="46"/>
                        <a:pt x="0" y="47"/>
                      </a:cubicBezTo>
                      <a:cubicBezTo>
                        <a:pt x="0" y="48"/>
                        <a:pt x="0" y="49"/>
                        <a:pt x="0" y="49"/>
                      </a:cubicBezTo>
                      <a:cubicBezTo>
                        <a:pt x="0" y="50"/>
                        <a:pt x="1" y="51"/>
                        <a:pt x="1" y="52"/>
                      </a:cubicBezTo>
                      <a:cubicBezTo>
                        <a:pt x="1" y="52"/>
                        <a:pt x="1" y="53"/>
                        <a:pt x="1" y="54"/>
                      </a:cubicBezTo>
                      <a:cubicBezTo>
                        <a:pt x="2" y="55"/>
                        <a:pt x="2" y="56"/>
                        <a:pt x="2" y="58"/>
                      </a:cubicBezTo>
                      <a:cubicBezTo>
                        <a:pt x="3" y="58"/>
                        <a:pt x="3" y="59"/>
                        <a:pt x="3" y="60"/>
                      </a:cubicBezTo>
                      <a:cubicBezTo>
                        <a:pt x="3" y="60"/>
                        <a:pt x="4" y="61"/>
                        <a:pt x="4" y="61"/>
                      </a:cubicBezTo>
                      <a:cubicBezTo>
                        <a:pt x="4" y="62"/>
                        <a:pt x="4" y="62"/>
                        <a:pt x="5" y="62"/>
                      </a:cubicBezTo>
                      <a:cubicBezTo>
                        <a:pt x="5" y="63"/>
                        <a:pt x="5" y="64"/>
                        <a:pt x="5" y="64"/>
                      </a:cubicBezTo>
                      <a:cubicBezTo>
                        <a:pt x="7" y="66"/>
                        <a:pt x="8" y="68"/>
                        <a:pt x="9" y="69"/>
                      </a:cubicBezTo>
                      <a:cubicBezTo>
                        <a:pt x="10" y="70"/>
                        <a:pt x="10" y="71"/>
                        <a:pt x="11" y="72"/>
                      </a:cubicBezTo>
                      <a:cubicBezTo>
                        <a:pt x="11" y="72"/>
                        <a:pt x="12" y="73"/>
                        <a:pt x="12" y="73"/>
                      </a:cubicBezTo>
                      <a:cubicBezTo>
                        <a:pt x="13" y="74"/>
                        <a:pt x="13" y="74"/>
                        <a:pt x="14" y="74"/>
                      </a:cubicBezTo>
                      <a:cubicBezTo>
                        <a:pt x="16" y="77"/>
                        <a:pt x="19" y="78"/>
                        <a:pt x="21" y="80"/>
                      </a:cubicBezTo>
                      <a:cubicBezTo>
                        <a:pt x="22" y="80"/>
                        <a:pt x="22" y="81"/>
                        <a:pt x="23" y="81"/>
                      </a:cubicBezTo>
                      <a:cubicBezTo>
                        <a:pt x="24" y="82"/>
                        <a:pt x="26" y="82"/>
                        <a:pt x="27" y="83"/>
                      </a:cubicBezTo>
                      <a:cubicBezTo>
                        <a:pt x="27" y="83"/>
                        <a:pt x="28" y="83"/>
                        <a:pt x="29" y="83"/>
                      </a:cubicBezTo>
                      <a:cubicBezTo>
                        <a:pt x="33" y="85"/>
                        <a:pt x="38" y="86"/>
                        <a:pt x="42" y="86"/>
                      </a:cubicBezTo>
                      <a:cubicBezTo>
                        <a:pt x="43" y="86"/>
                        <a:pt x="44" y="86"/>
                        <a:pt x="45" y="85"/>
                      </a:cubicBezTo>
                      <a:cubicBezTo>
                        <a:pt x="45" y="72"/>
                        <a:pt x="45" y="72"/>
                        <a:pt x="45" y="72"/>
                      </a:cubicBezTo>
                      <a:cubicBezTo>
                        <a:pt x="45" y="71"/>
                        <a:pt x="45" y="71"/>
                        <a:pt x="45" y="71"/>
                      </a:cubicBezTo>
                      <a:cubicBezTo>
                        <a:pt x="44" y="70"/>
                        <a:pt x="44" y="69"/>
                        <a:pt x="43" y="68"/>
                      </a:cubicBezTo>
                      <a:cubicBezTo>
                        <a:pt x="43" y="68"/>
                        <a:pt x="43" y="67"/>
                        <a:pt x="42" y="67"/>
                      </a:cubicBezTo>
                      <a:cubicBezTo>
                        <a:pt x="42" y="67"/>
                        <a:pt x="42" y="66"/>
                        <a:pt x="42" y="66"/>
                      </a:cubicBezTo>
                      <a:cubicBezTo>
                        <a:pt x="41" y="66"/>
                        <a:pt x="41" y="65"/>
                        <a:pt x="41" y="65"/>
                      </a:cubicBezTo>
                      <a:cubicBezTo>
                        <a:pt x="41" y="64"/>
                        <a:pt x="42" y="64"/>
                        <a:pt x="42" y="64"/>
                      </a:cubicBezTo>
                      <a:cubicBezTo>
                        <a:pt x="42" y="63"/>
                        <a:pt x="42" y="63"/>
                        <a:pt x="42" y="63"/>
                      </a:cubicBezTo>
                      <a:cubicBezTo>
                        <a:pt x="41" y="62"/>
                        <a:pt x="42" y="62"/>
                        <a:pt x="42" y="61"/>
                      </a:cubicBezTo>
                      <a:cubicBezTo>
                        <a:pt x="42" y="61"/>
                        <a:pt x="42" y="61"/>
                        <a:pt x="42" y="60"/>
                      </a:cubicBezTo>
                      <a:cubicBezTo>
                        <a:pt x="42" y="60"/>
                        <a:pt x="43" y="60"/>
                        <a:pt x="43" y="60"/>
                      </a:cubicBezTo>
                      <a:cubicBezTo>
                        <a:pt x="43" y="60"/>
                        <a:pt x="43" y="59"/>
                        <a:pt x="43" y="59"/>
                      </a:cubicBezTo>
                      <a:cubicBezTo>
                        <a:pt x="44" y="59"/>
                        <a:pt x="44" y="58"/>
                        <a:pt x="44" y="58"/>
                      </a:cubicBezTo>
                      <a:cubicBezTo>
                        <a:pt x="45" y="58"/>
                        <a:pt x="45" y="56"/>
                        <a:pt x="44" y="55"/>
                      </a:cubicBezTo>
                      <a:cubicBezTo>
                        <a:pt x="44" y="55"/>
                        <a:pt x="44" y="55"/>
                        <a:pt x="44" y="55"/>
                      </a:cubicBezTo>
                      <a:cubicBezTo>
                        <a:pt x="44" y="54"/>
                        <a:pt x="44" y="53"/>
                        <a:pt x="43" y="53"/>
                      </a:cubicBezTo>
                      <a:cubicBezTo>
                        <a:pt x="43" y="53"/>
                        <a:pt x="43" y="54"/>
                        <a:pt x="42" y="54"/>
                      </a:cubicBezTo>
                      <a:cubicBezTo>
                        <a:pt x="42" y="54"/>
                        <a:pt x="42" y="55"/>
                        <a:pt x="42" y="55"/>
                      </a:cubicBezTo>
                      <a:cubicBezTo>
                        <a:pt x="41" y="55"/>
                        <a:pt x="41" y="54"/>
                        <a:pt x="41" y="54"/>
                      </a:cubicBezTo>
                      <a:cubicBezTo>
                        <a:pt x="40" y="54"/>
                        <a:pt x="40" y="54"/>
                        <a:pt x="40" y="54"/>
                      </a:cubicBezTo>
                      <a:cubicBezTo>
                        <a:pt x="39" y="54"/>
                        <a:pt x="39" y="53"/>
                        <a:pt x="39" y="53"/>
                      </a:cubicBezTo>
                      <a:cubicBezTo>
                        <a:pt x="38" y="53"/>
                        <a:pt x="38" y="53"/>
                        <a:pt x="38" y="52"/>
                      </a:cubicBezTo>
                      <a:cubicBezTo>
                        <a:pt x="38" y="52"/>
                        <a:pt x="38" y="52"/>
                        <a:pt x="38" y="51"/>
                      </a:cubicBezTo>
                      <a:cubicBezTo>
                        <a:pt x="37" y="51"/>
                        <a:pt x="37" y="50"/>
                        <a:pt x="36" y="50"/>
                      </a:cubicBezTo>
                      <a:cubicBezTo>
                        <a:pt x="36" y="50"/>
                        <a:pt x="35" y="50"/>
                        <a:pt x="35" y="50"/>
                      </a:cubicBezTo>
                      <a:cubicBezTo>
                        <a:pt x="35" y="49"/>
                        <a:pt x="34" y="49"/>
                        <a:pt x="34" y="49"/>
                      </a:cubicBezTo>
                      <a:cubicBezTo>
                        <a:pt x="34" y="49"/>
                        <a:pt x="34" y="49"/>
                        <a:pt x="33" y="49"/>
                      </a:cubicBezTo>
                      <a:cubicBezTo>
                        <a:pt x="32" y="49"/>
                        <a:pt x="32" y="47"/>
                        <a:pt x="31" y="47"/>
                      </a:cubicBezTo>
                      <a:cubicBezTo>
                        <a:pt x="30" y="47"/>
                        <a:pt x="30" y="48"/>
                        <a:pt x="29" y="48"/>
                      </a:cubicBezTo>
                      <a:cubicBezTo>
                        <a:pt x="29" y="48"/>
                        <a:pt x="28" y="47"/>
                        <a:pt x="28" y="47"/>
                      </a:cubicBezTo>
                      <a:cubicBezTo>
                        <a:pt x="27" y="47"/>
                        <a:pt x="27" y="47"/>
                        <a:pt x="26" y="46"/>
                      </a:cubicBezTo>
                      <a:cubicBezTo>
                        <a:pt x="26" y="46"/>
                        <a:pt x="25" y="46"/>
                        <a:pt x="25" y="46"/>
                      </a:cubicBezTo>
                      <a:cubicBezTo>
                        <a:pt x="25" y="46"/>
                        <a:pt x="25" y="46"/>
                        <a:pt x="24" y="46"/>
                      </a:cubicBezTo>
                      <a:cubicBezTo>
                        <a:pt x="24" y="45"/>
                        <a:pt x="24" y="45"/>
                        <a:pt x="23" y="45"/>
                      </a:cubicBezTo>
                      <a:cubicBezTo>
                        <a:pt x="23" y="45"/>
                        <a:pt x="23" y="44"/>
                        <a:pt x="23" y="44"/>
                      </a:cubicBezTo>
                      <a:cubicBezTo>
                        <a:pt x="23" y="44"/>
                        <a:pt x="23" y="43"/>
                        <a:pt x="23" y="43"/>
                      </a:cubicBezTo>
                      <a:cubicBezTo>
                        <a:pt x="23" y="42"/>
                        <a:pt x="22" y="41"/>
                        <a:pt x="22" y="40"/>
                      </a:cubicBezTo>
                      <a:cubicBezTo>
                        <a:pt x="21" y="40"/>
                        <a:pt x="21" y="40"/>
                        <a:pt x="21" y="39"/>
                      </a:cubicBezTo>
                      <a:cubicBezTo>
                        <a:pt x="21" y="39"/>
                        <a:pt x="21" y="39"/>
                        <a:pt x="21" y="38"/>
                      </a:cubicBezTo>
                      <a:cubicBezTo>
                        <a:pt x="20" y="38"/>
                        <a:pt x="20" y="38"/>
                        <a:pt x="20" y="37"/>
                      </a:cubicBezTo>
                      <a:cubicBezTo>
                        <a:pt x="19" y="37"/>
                        <a:pt x="19" y="37"/>
                        <a:pt x="19" y="36"/>
                      </a:cubicBezTo>
                      <a:cubicBezTo>
                        <a:pt x="19" y="36"/>
                        <a:pt x="19" y="35"/>
                        <a:pt x="19" y="35"/>
                      </a:cubicBezTo>
                      <a:cubicBezTo>
                        <a:pt x="19" y="34"/>
                        <a:pt x="17" y="34"/>
                        <a:pt x="18" y="35"/>
                      </a:cubicBezTo>
                      <a:cubicBezTo>
                        <a:pt x="18" y="36"/>
                        <a:pt x="18" y="36"/>
                        <a:pt x="18" y="36"/>
                      </a:cubicBezTo>
                      <a:cubicBezTo>
                        <a:pt x="18" y="37"/>
                        <a:pt x="18" y="37"/>
                        <a:pt x="18" y="37"/>
                      </a:cubicBezTo>
                      <a:cubicBezTo>
                        <a:pt x="19" y="38"/>
                        <a:pt x="19" y="38"/>
                        <a:pt x="19" y="38"/>
                      </a:cubicBezTo>
                      <a:cubicBezTo>
                        <a:pt x="19" y="39"/>
                        <a:pt x="19" y="40"/>
                        <a:pt x="19" y="40"/>
                      </a:cubicBezTo>
                      <a:cubicBezTo>
                        <a:pt x="20" y="40"/>
                        <a:pt x="20" y="41"/>
                        <a:pt x="20" y="41"/>
                      </a:cubicBezTo>
                      <a:cubicBezTo>
                        <a:pt x="19" y="41"/>
                        <a:pt x="19" y="41"/>
                        <a:pt x="19" y="41"/>
                      </a:cubicBezTo>
                      <a:cubicBezTo>
                        <a:pt x="19" y="41"/>
                        <a:pt x="18" y="40"/>
                        <a:pt x="18" y="40"/>
                      </a:cubicBezTo>
                      <a:cubicBezTo>
                        <a:pt x="18" y="40"/>
                        <a:pt x="18" y="39"/>
                        <a:pt x="18" y="39"/>
                      </a:cubicBezTo>
                      <a:cubicBezTo>
                        <a:pt x="18" y="38"/>
                        <a:pt x="17" y="38"/>
                        <a:pt x="17" y="38"/>
                      </a:cubicBezTo>
                      <a:cubicBezTo>
                        <a:pt x="17" y="37"/>
                        <a:pt x="17" y="37"/>
                        <a:pt x="17" y="37"/>
                      </a:cubicBezTo>
                      <a:cubicBezTo>
                        <a:pt x="17" y="36"/>
                        <a:pt x="17" y="36"/>
                        <a:pt x="17" y="36"/>
                      </a:cubicBezTo>
                      <a:cubicBezTo>
                        <a:pt x="16" y="35"/>
                        <a:pt x="16" y="35"/>
                        <a:pt x="16" y="34"/>
                      </a:cubicBezTo>
                      <a:cubicBezTo>
                        <a:pt x="16" y="34"/>
                        <a:pt x="16" y="33"/>
                        <a:pt x="16" y="33"/>
                      </a:cubicBezTo>
                      <a:cubicBezTo>
                        <a:pt x="16" y="33"/>
                        <a:pt x="16" y="32"/>
                        <a:pt x="15" y="32"/>
                      </a:cubicBezTo>
                      <a:cubicBezTo>
                        <a:pt x="15" y="32"/>
                        <a:pt x="15" y="32"/>
                        <a:pt x="14" y="32"/>
                      </a:cubicBezTo>
                      <a:cubicBezTo>
                        <a:pt x="14" y="31"/>
                        <a:pt x="14" y="31"/>
                        <a:pt x="14" y="30"/>
                      </a:cubicBezTo>
                      <a:cubicBezTo>
                        <a:pt x="14" y="30"/>
                        <a:pt x="14" y="29"/>
                        <a:pt x="14" y="29"/>
                      </a:cubicBezTo>
                      <a:cubicBezTo>
                        <a:pt x="14" y="28"/>
                        <a:pt x="14" y="27"/>
                        <a:pt x="14" y="27"/>
                      </a:cubicBezTo>
                      <a:cubicBezTo>
                        <a:pt x="14" y="26"/>
                        <a:pt x="15" y="26"/>
                        <a:pt x="15" y="26"/>
                      </a:cubicBezTo>
                      <a:cubicBezTo>
                        <a:pt x="15" y="25"/>
                        <a:pt x="15" y="25"/>
                        <a:pt x="15" y="25"/>
                      </a:cubicBezTo>
                      <a:cubicBezTo>
                        <a:pt x="16" y="24"/>
                        <a:pt x="16" y="24"/>
                        <a:pt x="17" y="23"/>
                      </a:cubicBezTo>
                      <a:cubicBezTo>
                        <a:pt x="17" y="22"/>
                        <a:pt x="18" y="22"/>
                        <a:pt x="18" y="21"/>
                      </a:cubicBezTo>
                      <a:cubicBezTo>
                        <a:pt x="18" y="21"/>
                        <a:pt x="19" y="20"/>
                        <a:pt x="19" y="20"/>
                      </a:cubicBezTo>
                      <a:cubicBezTo>
                        <a:pt x="19" y="19"/>
                        <a:pt x="18" y="19"/>
                        <a:pt x="18" y="19"/>
                      </a:cubicBezTo>
                      <a:cubicBezTo>
                        <a:pt x="18" y="18"/>
                        <a:pt x="18" y="18"/>
                        <a:pt x="18" y="18"/>
                      </a:cubicBezTo>
                      <a:cubicBezTo>
                        <a:pt x="19" y="18"/>
                        <a:pt x="19" y="17"/>
                        <a:pt x="19" y="17"/>
                      </a:cubicBezTo>
                      <a:cubicBezTo>
                        <a:pt x="19" y="17"/>
                        <a:pt x="18" y="16"/>
                        <a:pt x="18" y="16"/>
                      </a:cubicBezTo>
                      <a:cubicBezTo>
                        <a:pt x="19" y="15"/>
                        <a:pt x="19" y="15"/>
                        <a:pt x="19" y="15"/>
                      </a:cubicBezTo>
                      <a:cubicBezTo>
                        <a:pt x="19" y="14"/>
                        <a:pt x="18" y="15"/>
                        <a:pt x="18" y="15"/>
                      </a:cubicBezTo>
                      <a:cubicBezTo>
                        <a:pt x="17" y="14"/>
                        <a:pt x="18" y="14"/>
                        <a:pt x="18" y="14"/>
                      </a:cubicBezTo>
                      <a:cubicBezTo>
                        <a:pt x="18" y="13"/>
                        <a:pt x="18" y="13"/>
                        <a:pt x="18" y="13"/>
                      </a:cubicBezTo>
                      <a:cubicBezTo>
                        <a:pt x="18" y="13"/>
                        <a:pt x="18" y="12"/>
                        <a:pt x="18" y="12"/>
                      </a:cubicBezTo>
                      <a:cubicBezTo>
                        <a:pt x="18" y="12"/>
                        <a:pt x="18" y="12"/>
                        <a:pt x="17" y="11"/>
                      </a:cubicBezTo>
                      <a:cubicBezTo>
                        <a:pt x="22" y="7"/>
                        <a:pt x="29" y="4"/>
                        <a:pt x="35" y="3"/>
                      </a:cubicBezTo>
                      <a:cubicBezTo>
                        <a:pt x="35" y="3"/>
                        <a:pt x="35" y="3"/>
                        <a:pt x="35" y="3"/>
                      </a:cubicBezTo>
                      <a:cubicBezTo>
                        <a:pt x="35" y="3"/>
                        <a:pt x="35" y="4"/>
                        <a:pt x="36" y="4"/>
                      </a:cubicBezTo>
                      <a:cubicBezTo>
                        <a:pt x="36" y="3"/>
                        <a:pt x="36" y="4"/>
                        <a:pt x="37" y="4"/>
                      </a:cubicBezTo>
                      <a:cubicBezTo>
                        <a:pt x="37" y="4"/>
                        <a:pt x="38" y="3"/>
                        <a:pt x="38" y="3"/>
                      </a:cubicBezTo>
                      <a:cubicBezTo>
                        <a:pt x="39" y="4"/>
                        <a:pt x="40" y="4"/>
                        <a:pt x="41" y="4"/>
                      </a:cubicBezTo>
                      <a:cubicBezTo>
                        <a:pt x="41" y="4"/>
                        <a:pt x="41" y="4"/>
                        <a:pt x="41" y="3"/>
                      </a:cubicBezTo>
                      <a:cubicBezTo>
                        <a:pt x="41" y="3"/>
                        <a:pt x="41" y="3"/>
                        <a:pt x="41" y="3"/>
                      </a:cubicBezTo>
                      <a:cubicBezTo>
                        <a:pt x="42" y="3"/>
                        <a:pt x="42" y="3"/>
                        <a:pt x="42" y="3"/>
                      </a:cubicBezTo>
                      <a:cubicBezTo>
                        <a:pt x="43" y="3"/>
                        <a:pt x="44" y="3"/>
                        <a:pt x="45" y="3"/>
                      </a:cubicBezTo>
                      <a:cubicBezTo>
                        <a:pt x="45" y="0"/>
                        <a:pt x="45" y="0"/>
                        <a:pt x="45" y="0"/>
                      </a:cubicBezTo>
                      <a:cubicBezTo>
                        <a:pt x="45" y="0"/>
                        <a:pt x="44" y="0"/>
                        <a:pt x="43" y="0"/>
                      </a:cubicBezTo>
                      <a:cubicBezTo>
                        <a:pt x="43" y="0"/>
                        <a:pt x="43" y="0"/>
                        <a:pt x="42" y="0"/>
                      </a:cubicBezTo>
                      <a:cubicBezTo>
                        <a:pt x="42" y="0"/>
                        <a:pt x="42" y="0"/>
                        <a:pt x="41" y="0"/>
                      </a:cubicBezTo>
                      <a:cubicBezTo>
                        <a:pt x="37" y="0"/>
                        <a:pt x="33" y="1"/>
                        <a:pt x="29" y="3"/>
                      </a:cubicBezTo>
                      <a:cubicBezTo>
                        <a:pt x="28" y="3"/>
                        <a:pt x="27" y="3"/>
                        <a:pt x="27" y="3"/>
                      </a:cubicBezTo>
                      <a:cubicBezTo>
                        <a:pt x="27" y="3"/>
                        <a:pt x="26" y="3"/>
                        <a:pt x="26" y="3"/>
                      </a:cubicBezTo>
                      <a:cubicBezTo>
                        <a:pt x="26" y="4"/>
                        <a:pt x="25" y="4"/>
                        <a:pt x="25" y="4"/>
                      </a:cubicBezTo>
                      <a:cubicBezTo>
                        <a:pt x="24" y="4"/>
                        <a:pt x="24" y="5"/>
                        <a:pt x="23" y="5"/>
                      </a:cubicBezTo>
                      <a:cubicBezTo>
                        <a:pt x="22" y="5"/>
                        <a:pt x="22" y="6"/>
                        <a:pt x="21" y="6"/>
                      </a:cubicBezTo>
                      <a:cubicBezTo>
                        <a:pt x="19" y="7"/>
                        <a:pt x="17" y="9"/>
                        <a:pt x="15" y="11"/>
                      </a:cubicBezTo>
                      <a:cubicBezTo>
                        <a:pt x="14" y="11"/>
                        <a:pt x="14" y="11"/>
                        <a:pt x="14" y="11"/>
                      </a:cubicBezTo>
                      <a:cubicBezTo>
                        <a:pt x="13" y="12"/>
                        <a:pt x="13" y="12"/>
                        <a:pt x="12" y="13"/>
                      </a:cubicBezTo>
                      <a:cubicBezTo>
                        <a:pt x="12" y="13"/>
                        <a:pt x="11" y="14"/>
                        <a:pt x="11" y="14"/>
                      </a:cubicBezTo>
                      <a:cubicBezTo>
                        <a:pt x="10" y="15"/>
                        <a:pt x="10" y="16"/>
                        <a:pt x="9" y="17"/>
                      </a:cubicBezTo>
                      <a:cubicBezTo>
                        <a:pt x="8" y="18"/>
                        <a:pt x="7" y="20"/>
                        <a:pt x="5" y="22"/>
                      </a:cubicBezTo>
                      <a:cubicBezTo>
                        <a:pt x="5" y="22"/>
                        <a:pt x="5" y="23"/>
                        <a:pt x="5" y="23"/>
                      </a:cubicBezTo>
                      <a:cubicBezTo>
                        <a:pt x="4" y="24"/>
                        <a:pt x="4" y="24"/>
                        <a:pt x="4" y="24"/>
                      </a:cubicBezTo>
                      <a:cubicBezTo>
                        <a:pt x="4" y="25"/>
                        <a:pt x="3" y="26"/>
                        <a:pt x="3" y="27"/>
                      </a:cubicBezTo>
                      <a:cubicBezTo>
                        <a:pt x="3" y="28"/>
                        <a:pt x="3" y="28"/>
                        <a:pt x="2" y="28"/>
                      </a:cubicBezTo>
                      <a:cubicBezTo>
                        <a:pt x="2" y="30"/>
                        <a:pt x="2" y="31"/>
                        <a:pt x="1" y="32"/>
                      </a:cubicBezTo>
                      <a:cubicBezTo>
                        <a:pt x="1" y="33"/>
                        <a:pt x="1" y="34"/>
                        <a:pt x="1" y="34"/>
                      </a:cubicBezTo>
                      <a:close/>
                      <a:moveTo>
                        <a:pt x="45" y="34"/>
                      </a:moveTo>
                      <a:cubicBezTo>
                        <a:pt x="45" y="53"/>
                        <a:pt x="45" y="53"/>
                        <a:pt x="45" y="53"/>
                      </a:cubicBezTo>
                      <a:cubicBezTo>
                        <a:pt x="45" y="54"/>
                        <a:pt x="45" y="54"/>
                        <a:pt x="45" y="54"/>
                      </a:cubicBezTo>
                      <a:cubicBezTo>
                        <a:pt x="45" y="54"/>
                        <a:pt x="44" y="53"/>
                        <a:pt x="44" y="53"/>
                      </a:cubicBezTo>
                      <a:cubicBezTo>
                        <a:pt x="43" y="53"/>
                        <a:pt x="42" y="53"/>
                        <a:pt x="41" y="53"/>
                      </a:cubicBezTo>
                      <a:cubicBezTo>
                        <a:pt x="41" y="53"/>
                        <a:pt x="40" y="52"/>
                        <a:pt x="40" y="51"/>
                      </a:cubicBezTo>
                      <a:cubicBezTo>
                        <a:pt x="40" y="51"/>
                        <a:pt x="40" y="50"/>
                        <a:pt x="40" y="50"/>
                      </a:cubicBezTo>
                      <a:cubicBezTo>
                        <a:pt x="40" y="49"/>
                        <a:pt x="40" y="49"/>
                        <a:pt x="40" y="49"/>
                      </a:cubicBezTo>
                      <a:cubicBezTo>
                        <a:pt x="40" y="48"/>
                        <a:pt x="40" y="48"/>
                        <a:pt x="39" y="47"/>
                      </a:cubicBezTo>
                      <a:cubicBezTo>
                        <a:pt x="38" y="47"/>
                        <a:pt x="37" y="48"/>
                        <a:pt x="36" y="47"/>
                      </a:cubicBezTo>
                      <a:cubicBezTo>
                        <a:pt x="36" y="47"/>
                        <a:pt x="36" y="47"/>
                        <a:pt x="36" y="47"/>
                      </a:cubicBezTo>
                      <a:cubicBezTo>
                        <a:pt x="37" y="46"/>
                        <a:pt x="36" y="46"/>
                        <a:pt x="37" y="46"/>
                      </a:cubicBezTo>
                      <a:cubicBezTo>
                        <a:pt x="37" y="46"/>
                        <a:pt x="37" y="45"/>
                        <a:pt x="37" y="45"/>
                      </a:cubicBezTo>
                      <a:cubicBezTo>
                        <a:pt x="37" y="45"/>
                        <a:pt x="37" y="45"/>
                        <a:pt x="37" y="44"/>
                      </a:cubicBezTo>
                      <a:cubicBezTo>
                        <a:pt x="37" y="44"/>
                        <a:pt x="38" y="44"/>
                        <a:pt x="38" y="44"/>
                      </a:cubicBezTo>
                      <a:cubicBezTo>
                        <a:pt x="38" y="43"/>
                        <a:pt x="38" y="43"/>
                        <a:pt x="37" y="43"/>
                      </a:cubicBezTo>
                      <a:cubicBezTo>
                        <a:pt x="37" y="43"/>
                        <a:pt x="36" y="43"/>
                        <a:pt x="36" y="43"/>
                      </a:cubicBezTo>
                      <a:cubicBezTo>
                        <a:pt x="35" y="43"/>
                        <a:pt x="35" y="45"/>
                        <a:pt x="34" y="45"/>
                      </a:cubicBezTo>
                      <a:cubicBezTo>
                        <a:pt x="34" y="45"/>
                        <a:pt x="33" y="45"/>
                        <a:pt x="33" y="45"/>
                      </a:cubicBezTo>
                      <a:cubicBezTo>
                        <a:pt x="32" y="45"/>
                        <a:pt x="32" y="45"/>
                        <a:pt x="32" y="45"/>
                      </a:cubicBezTo>
                      <a:cubicBezTo>
                        <a:pt x="31" y="45"/>
                        <a:pt x="31" y="45"/>
                        <a:pt x="30" y="45"/>
                      </a:cubicBezTo>
                      <a:cubicBezTo>
                        <a:pt x="30" y="45"/>
                        <a:pt x="30" y="43"/>
                        <a:pt x="30" y="43"/>
                      </a:cubicBezTo>
                      <a:cubicBezTo>
                        <a:pt x="29" y="42"/>
                        <a:pt x="30" y="41"/>
                        <a:pt x="30" y="40"/>
                      </a:cubicBezTo>
                      <a:cubicBezTo>
                        <a:pt x="30" y="40"/>
                        <a:pt x="30" y="39"/>
                        <a:pt x="30" y="39"/>
                      </a:cubicBezTo>
                      <a:cubicBezTo>
                        <a:pt x="31" y="39"/>
                        <a:pt x="30" y="38"/>
                        <a:pt x="31" y="38"/>
                      </a:cubicBezTo>
                      <a:cubicBezTo>
                        <a:pt x="31" y="37"/>
                        <a:pt x="32" y="37"/>
                        <a:pt x="32" y="37"/>
                      </a:cubicBezTo>
                      <a:cubicBezTo>
                        <a:pt x="33" y="36"/>
                        <a:pt x="33" y="36"/>
                        <a:pt x="34" y="36"/>
                      </a:cubicBezTo>
                      <a:cubicBezTo>
                        <a:pt x="35" y="36"/>
                        <a:pt x="35" y="36"/>
                        <a:pt x="36" y="36"/>
                      </a:cubicBezTo>
                      <a:cubicBezTo>
                        <a:pt x="36" y="36"/>
                        <a:pt x="36" y="36"/>
                        <a:pt x="36" y="36"/>
                      </a:cubicBezTo>
                      <a:cubicBezTo>
                        <a:pt x="37" y="36"/>
                        <a:pt x="37" y="36"/>
                        <a:pt x="38" y="35"/>
                      </a:cubicBezTo>
                      <a:cubicBezTo>
                        <a:pt x="39" y="35"/>
                        <a:pt x="39" y="35"/>
                        <a:pt x="40" y="35"/>
                      </a:cubicBezTo>
                      <a:cubicBezTo>
                        <a:pt x="40" y="35"/>
                        <a:pt x="41" y="36"/>
                        <a:pt x="41" y="36"/>
                      </a:cubicBezTo>
                      <a:cubicBezTo>
                        <a:pt x="41" y="36"/>
                        <a:pt x="42" y="35"/>
                        <a:pt x="42" y="36"/>
                      </a:cubicBezTo>
                      <a:cubicBezTo>
                        <a:pt x="42" y="36"/>
                        <a:pt x="43" y="36"/>
                        <a:pt x="43" y="36"/>
                      </a:cubicBezTo>
                      <a:cubicBezTo>
                        <a:pt x="43" y="37"/>
                        <a:pt x="42" y="37"/>
                        <a:pt x="43" y="38"/>
                      </a:cubicBezTo>
                      <a:cubicBezTo>
                        <a:pt x="43" y="38"/>
                        <a:pt x="44" y="38"/>
                        <a:pt x="44" y="38"/>
                      </a:cubicBezTo>
                      <a:cubicBezTo>
                        <a:pt x="45" y="38"/>
                        <a:pt x="44" y="38"/>
                        <a:pt x="44" y="37"/>
                      </a:cubicBezTo>
                      <a:cubicBezTo>
                        <a:pt x="44" y="37"/>
                        <a:pt x="44" y="37"/>
                        <a:pt x="44" y="36"/>
                      </a:cubicBezTo>
                      <a:cubicBezTo>
                        <a:pt x="44" y="36"/>
                        <a:pt x="44" y="36"/>
                        <a:pt x="44" y="36"/>
                      </a:cubicBezTo>
                      <a:cubicBezTo>
                        <a:pt x="44" y="35"/>
                        <a:pt x="45" y="34"/>
                        <a:pt x="4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7" name="Freeform: Shape 155">
                  <a:extLst>
                    <a:ext uri="{FF2B5EF4-FFF2-40B4-BE49-F238E27FC236}">
                      <a16:creationId xmlns:a16="http://schemas.microsoft.com/office/drawing/2014/main" id="{F7B4FCE3-4166-76CB-1443-654451EBEBA4}"/>
                    </a:ext>
                  </a:extLst>
                </p:cNvPr>
                <p:cNvSpPr>
                  <a:spLocks noGrp="1" noRot="1" noMove="1" noResize="1" noEditPoints="1" noAdjustHandles="1" noChangeArrowheads="1" noChangeShapeType="1"/>
                </p:cNvSpPr>
                <p:nvPr/>
              </p:nvSpPr>
              <p:spPr bwMode="auto">
                <a:xfrm>
                  <a:off x="2569358" y="2646188"/>
                  <a:ext cx="137246" cy="388456"/>
                </a:xfrm>
                <a:custGeom>
                  <a:avLst/>
                  <a:gdLst>
                    <a:gd name="T0" fmla="*/ 4 w 31"/>
                    <a:gd name="T1" fmla="*/ 11 h 88"/>
                    <a:gd name="T2" fmla="*/ 1 w 31"/>
                    <a:gd name="T3" fmla="*/ 22 h 88"/>
                    <a:gd name="T4" fmla="*/ 3 w 31"/>
                    <a:gd name="T5" fmla="*/ 31 h 88"/>
                    <a:gd name="T6" fmla="*/ 11 w 31"/>
                    <a:gd name="T7" fmla="*/ 40 h 88"/>
                    <a:gd name="T8" fmla="*/ 11 w 31"/>
                    <a:gd name="T9" fmla="*/ 88 h 88"/>
                    <a:gd name="T10" fmla="*/ 20 w 31"/>
                    <a:gd name="T11" fmla="*/ 88 h 88"/>
                    <a:gd name="T12" fmla="*/ 20 w 31"/>
                    <a:gd name="T13" fmla="*/ 40 h 88"/>
                    <a:gd name="T14" fmla="*/ 28 w 31"/>
                    <a:gd name="T15" fmla="*/ 31 h 88"/>
                    <a:gd name="T16" fmla="*/ 30 w 31"/>
                    <a:gd name="T17" fmla="*/ 22 h 88"/>
                    <a:gd name="T18" fmla="*/ 27 w 31"/>
                    <a:gd name="T19" fmla="*/ 11 h 88"/>
                    <a:gd name="T20" fmla="*/ 20 w 31"/>
                    <a:gd name="T21" fmla="*/ 0 h 88"/>
                    <a:gd name="T22" fmla="*/ 23 w 31"/>
                    <a:gd name="T23" fmla="*/ 21 h 88"/>
                    <a:gd name="T24" fmla="*/ 20 w 31"/>
                    <a:gd name="T25" fmla="*/ 21 h 88"/>
                    <a:gd name="T26" fmla="*/ 18 w 31"/>
                    <a:gd name="T27" fmla="*/ 0 h 88"/>
                    <a:gd name="T28" fmla="*/ 15 w 31"/>
                    <a:gd name="T29" fmla="*/ 0 h 88"/>
                    <a:gd name="T30" fmla="*/ 13 w 31"/>
                    <a:gd name="T31" fmla="*/ 0 h 88"/>
                    <a:gd name="T32" fmla="*/ 11 w 31"/>
                    <a:gd name="T33" fmla="*/ 21 h 88"/>
                    <a:gd name="T34" fmla="*/ 8 w 31"/>
                    <a:gd name="T35" fmla="*/ 21 h 88"/>
                    <a:gd name="T36" fmla="*/ 10 w 31"/>
                    <a:gd name="T37" fmla="*/ 0 h 88"/>
                    <a:gd name="T38" fmla="*/ 4 w 31"/>
                    <a:gd name="T39"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88">
                      <a:moveTo>
                        <a:pt x="4" y="11"/>
                      </a:moveTo>
                      <a:cubicBezTo>
                        <a:pt x="2" y="14"/>
                        <a:pt x="1" y="18"/>
                        <a:pt x="1" y="22"/>
                      </a:cubicBezTo>
                      <a:cubicBezTo>
                        <a:pt x="0" y="25"/>
                        <a:pt x="1" y="28"/>
                        <a:pt x="3" y="31"/>
                      </a:cubicBezTo>
                      <a:cubicBezTo>
                        <a:pt x="4" y="34"/>
                        <a:pt x="8" y="38"/>
                        <a:pt x="11" y="40"/>
                      </a:cubicBezTo>
                      <a:cubicBezTo>
                        <a:pt x="11" y="88"/>
                        <a:pt x="11" y="88"/>
                        <a:pt x="11" y="88"/>
                      </a:cubicBezTo>
                      <a:cubicBezTo>
                        <a:pt x="20" y="88"/>
                        <a:pt x="20" y="88"/>
                        <a:pt x="20" y="88"/>
                      </a:cubicBezTo>
                      <a:cubicBezTo>
                        <a:pt x="20" y="40"/>
                        <a:pt x="20" y="40"/>
                        <a:pt x="20" y="40"/>
                      </a:cubicBezTo>
                      <a:cubicBezTo>
                        <a:pt x="23" y="38"/>
                        <a:pt x="26" y="34"/>
                        <a:pt x="28" y="31"/>
                      </a:cubicBezTo>
                      <a:cubicBezTo>
                        <a:pt x="30" y="28"/>
                        <a:pt x="31" y="25"/>
                        <a:pt x="30" y="22"/>
                      </a:cubicBezTo>
                      <a:cubicBezTo>
                        <a:pt x="30" y="18"/>
                        <a:pt x="28" y="14"/>
                        <a:pt x="27" y="11"/>
                      </a:cubicBezTo>
                      <a:cubicBezTo>
                        <a:pt x="26" y="8"/>
                        <a:pt x="24" y="1"/>
                        <a:pt x="20" y="0"/>
                      </a:cubicBezTo>
                      <a:cubicBezTo>
                        <a:pt x="23" y="21"/>
                        <a:pt x="23" y="21"/>
                        <a:pt x="23" y="21"/>
                      </a:cubicBezTo>
                      <a:cubicBezTo>
                        <a:pt x="20" y="21"/>
                        <a:pt x="20" y="21"/>
                        <a:pt x="20" y="21"/>
                      </a:cubicBezTo>
                      <a:cubicBezTo>
                        <a:pt x="18" y="0"/>
                        <a:pt x="18" y="0"/>
                        <a:pt x="18" y="0"/>
                      </a:cubicBezTo>
                      <a:cubicBezTo>
                        <a:pt x="15" y="0"/>
                        <a:pt x="15" y="0"/>
                        <a:pt x="15" y="0"/>
                      </a:cubicBezTo>
                      <a:cubicBezTo>
                        <a:pt x="13" y="0"/>
                        <a:pt x="13" y="0"/>
                        <a:pt x="13" y="0"/>
                      </a:cubicBezTo>
                      <a:cubicBezTo>
                        <a:pt x="11" y="21"/>
                        <a:pt x="11" y="21"/>
                        <a:pt x="11" y="21"/>
                      </a:cubicBezTo>
                      <a:cubicBezTo>
                        <a:pt x="8" y="21"/>
                        <a:pt x="8" y="21"/>
                        <a:pt x="8" y="21"/>
                      </a:cubicBezTo>
                      <a:cubicBezTo>
                        <a:pt x="10" y="0"/>
                        <a:pt x="10" y="0"/>
                        <a:pt x="10" y="0"/>
                      </a:cubicBezTo>
                      <a:cubicBezTo>
                        <a:pt x="7" y="1"/>
                        <a:pt x="5" y="8"/>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8" name="Freeform: Shape 156">
                  <a:extLst>
                    <a:ext uri="{FF2B5EF4-FFF2-40B4-BE49-F238E27FC236}">
                      <a16:creationId xmlns:a16="http://schemas.microsoft.com/office/drawing/2014/main" id="{CFCD89B4-9631-1C26-D750-238A862C4270}"/>
                    </a:ext>
                  </a:extLst>
                </p:cNvPr>
                <p:cNvSpPr>
                  <a:spLocks noGrp="1" noRot="1" noMove="1" noResize="1" noEditPoints="1" noAdjustHandles="1" noChangeArrowheads="1" noChangeShapeType="1"/>
                </p:cNvSpPr>
                <p:nvPr/>
              </p:nvSpPr>
              <p:spPr bwMode="auto">
                <a:xfrm>
                  <a:off x="2745817" y="2636385"/>
                  <a:ext cx="140922" cy="398259"/>
                </a:xfrm>
                <a:custGeom>
                  <a:avLst/>
                  <a:gdLst>
                    <a:gd name="T0" fmla="*/ 20 w 32"/>
                    <a:gd name="T1" fmla="*/ 90 h 90"/>
                    <a:gd name="T2" fmla="*/ 20 w 32"/>
                    <a:gd name="T3" fmla="*/ 43 h 90"/>
                    <a:gd name="T4" fmla="*/ 32 w 32"/>
                    <a:gd name="T5" fmla="*/ 24 h 90"/>
                    <a:gd name="T6" fmla="*/ 16 w 32"/>
                    <a:gd name="T7" fmla="*/ 0 h 90"/>
                    <a:gd name="T8" fmla="*/ 0 w 32"/>
                    <a:gd name="T9" fmla="*/ 24 h 90"/>
                    <a:gd name="T10" fmla="*/ 12 w 32"/>
                    <a:gd name="T11" fmla="*/ 43 h 90"/>
                    <a:gd name="T12" fmla="*/ 12 w 32"/>
                    <a:gd name="T13" fmla="*/ 90 h 90"/>
                    <a:gd name="T14" fmla="*/ 20 w 32"/>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0">
                      <a:moveTo>
                        <a:pt x="20" y="90"/>
                      </a:moveTo>
                      <a:cubicBezTo>
                        <a:pt x="20" y="43"/>
                        <a:pt x="20" y="43"/>
                        <a:pt x="20" y="43"/>
                      </a:cubicBezTo>
                      <a:cubicBezTo>
                        <a:pt x="27" y="41"/>
                        <a:pt x="32" y="33"/>
                        <a:pt x="32" y="24"/>
                      </a:cubicBezTo>
                      <a:cubicBezTo>
                        <a:pt x="32" y="14"/>
                        <a:pt x="25" y="0"/>
                        <a:pt x="16" y="0"/>
                      </a:cubicBezTo>
                      <a:cubicBezTo>
                        <a:pt x="7" y="0"/>
                        <a:pt x="0" y="14"/>
                        <a:pt x="0" y="24"/>
                      </a:cubicBezTo>
                      <a:cubicBezTo>
                        <a:pt x="0" y="33"/>
                        <a:pt x="5" y="41"/>
                        <a:pt x="12" y="43"/>
                      </a:cubicBezTo>
                      <a:cubicBezTo>
                        <a:pt x="12" y="90"/>
                        <a:pt x="12" y="90"/>
                        <a:pt x="12" y="90"/>
                      </a:cubicBezTo>
                      <a:lnTo>
                        <a:pt x="2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9" name="Freeform: Shape 157">
                  <a:extLst>
                    <a:ext uri="{FF2B5EF4-FFF2-40B4-BE49-F238E27FC236}">
                      <a16:creationId xmlns:a16="http://schemas.microsoft.com/office/drawing/2014/main" id="{41CF988D-4439-157F-605C-83039CAAB661}"/>
                    </a:ext>
                  </a:extLst>
                </p:cNvPr>
                <p:cNvSpPr>
                  <a:spLocks noGrp="1" noRot="1" noMove="1" noResize="1" noEditPoints="1" noAdjustHandles="1" noChangeArrowheads="1" noChangeShapeType="1"/>
                </p:cNvSpPr>
                <p:nvPr/>
              </p:nvSpPr>
              <p:spPr bwMode="auto">
                <a:xfrm>
                  <a:off x="2896543" y="3078759"/>
                  <a:ext cx="162980" cy="167882"/>
                </a:xfrm>
                <a:custGeom>
                  <a:avLst/>
                  <a:gdLst>
                    <a:gd name="T0" fmla="*/ 8 w 37"/>
                    <a:gd name="T1" fmla="*/ 35 h 38"/>
                    <a:gd name="T2" fmla="*/ 18 w 37"/>
                    <a:gd name="T3" fmla="*/ 38 h 38"/>
                    <a:gd name="T4" fmla="*/ 37 w 37"/>
                    <a:gd name="T5" fmla="*/ 19 h 38"/>
                    <a:gd name="T6" fmla="*/ 18 w 37"/>
                    <a:gd name="T7" fmla="*/ 0 h 38"/>
                    <a:gd name="T8" fmla="*/ 0 w 37"/>
                    <a:gd name="T9" fmla="*/ 17 h 38"/>
                    <a:gd name="T10" fmla="*/ 18 w 37"/>
                    <a:gd name="T11" fmla="*/ 17 h 38"/>
                    <a:gd name="T12" fmla="*/ 24 w 37"/>
                    <a:gd name="T13" fmla="*/ 17 h 38"/>
                    <a:gd name="T14" fmla="*/ 20 w 37"/>
                    <a:gd name="T15" fmla="*/ 21 h 38"/>
                    <a:gd name="T16" fmla="*/ 8 w 37"/>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8" y="35"/>
                      </a:moveTo>
                      <a:cubicBezTo>
                        <a:pt x="11" y="37"/>
                        <a:pt x="14" y="38"/>
                        <a:pt x="18" y="38"/>
                      </a:cubicBezTo>
                      <a:cubicBezTo>
                        <a:pt x="29" y="38"/>
                        <a:pt x="37" y="30"/>
                        <a:pt x="37" y="19"/>
                      </a:cubicBezTo>
                      <a:cubicBezTo>
                        <a:pt x="37" y="9"/>
                        <a:pt x="29" y="0"/>
                        <a:pt x="18" y="0"/>
                      </a:cubicBezTo>
                      <a:cubicBezTo>
                        <a:pt x="9" y="0"/>
                        <a:pt x="1" y="7"/>
                        <a:pt x="0" y="17"/>
                      </a:cubicBezTo>
                      <a:cubicBezTo>
                        <a:pt x="18" y="17"/>
                        <a:pt x="18" y="17"/>
                        <a:pt x="18" y="17"/>
                      </a:cubicBezTo>
                      <a:cubicBezTo>
                        <a:pt x="24" y="17"/>
                        <a:pt x="24" y="17"/>
                        <a:pt x="24" y="17"/>
                      </a:cubicBezTo>
                      <a:cubicBezTo>
                        <a:pt x="20" y="21"/>
                        <a:pt x="20" y="21"/>
                        <a:pt x="20" y="21"/>
                      </a:cubicBezTo>
                      <a:lnTo>
                        <a:pt x="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0" name="Freeform: Shape 158">
                  <a:extLst>
                    <a:ext uri="{FF2B5EF4-FFF2-40B4-BE49-F238E27FC236}">
                      <a16:creationId xmlns:a16="http://schemas.microsoft.com/office/drawing/2014/main" id="{9F8CBC8A-6642-EF9B-9457-D4EA97790EFF}"/>
                    </a:ext>
                  </a:extLst>
                </p:cNvPr>
                <p:cNvSpPr>
                  <a:spLocks noGrp="1" noRot="1" noMove="1" noResize="1" noEditPoints="1" noAdjustHandles="1" noChangeArrowheads="1" noChangeShapeType="1"/>
                </p:cNvSpPr>
                <p:nvPr/>
              </p:nvSpPr>
              <p:spPr bwMode="auto">
                <a:xfrm>
                  <a:off x="2635530" y="3162087"/>
                  <a:ext cx="340665" cy="322284"/>
                </a:xfrm>
                <a:custGeom>
                  <a:avLst/>
                  <a:gdLst>
                    <a:gd name="T0" fmla="*/ 34 w 77"/>
                    <a:gd name="T1" fmla="*/ 39 h 73"/>
                    <a:gd name="T2" fmla="*/ 34 w 77"/>
                    <a:gd name="T3" fmla="*/ 41 h 73"/>
                    <a:gd name="T4" fmla="*/ 34 w 77"/>
                    <a:gd name="T5" fmla="*/ 43 h 73"/>
                    <a:gd name="T6" fmla="*/ 34 w 77"/>
                    <a:gd name="T7" fmla="*/ 67 h 73"/>
                    <a:gd name="T8" fmla="*/ 25 w 77"/>
                    <a:gd name="T9" fmla="*/ 73 h 73"/>
                    <a:gd name="T10" fmla="*/ 51 w 77"/>
                    <a:gd name="T11" fmla="*/ 73 h 73"/>
                    <a:gd name="T12" fmla="*/ 43 w 77"/>
                    <a:gd name="T13" fmla="*/ 67 h 73"/>
                    <a:gd name="T14" fmla="*/ 43 w 77"/>
                    <a:gd name="T15" fmla="*/ 43 h 73"/>
                    <a:gd name="T16" fmla="*/ 43 w 77"/>
                    <a:gd name="T17" fmla="*/ 41 h 73"/>
                    <a:gd name="T18" fmla="*/ 43 w 77"/>
                    <a:gd name="T19" fmla="*/ 39 h 73"/>
                    <a:gd name="T20" fmla="*/ 65 w 77"/>
                    <a:gd name="T21" fmla="*/ 14 h 73"/>
                    <a:gd name="T22" fmla="*/ 77 w 77"/>
                    <a:gd name="T23" fmla="*/ 0 h 73"/>
                    <a:gd name="T24" fmla="*/ 58 w 77"/>
                    <a:gd name="T25" fmla="*/ 0 h 73"/>
                    <a:gd name="T26" fmla="*/ 0 w 77"/>
                    <a:gd name="T27" fmla="*/ 0 h 73"/>
                    <a:gd name="T28" fmla="*/ 34 w 77"/>
                    <a:gd name="T29"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3">
                      <a:moveTo>
                        <a:pt x="34" y="39"/>
                      </a:moveTo>
                      <a:cubicBezTo>
                        <a:pt x="34" y="41"/>
                        <a:pt x="34" y="41"/>
                        <a:pt x="34" y="41"/>
                      </a:cubicBezTo>
                      <a:cubicBezTo>
                        <a:pt x="34" y="43"/>
                        <a:pt x="34" y="43"/>
                        <a:pt x="34" y="43"/>
                      </a:cubicBezTo>
                      <a:cubicBezTo>
                        <a:pt x="34" y="67"/>
                        <a:pt x="34" y="67"/>
                        <a:pt x="34" y="67"/>
                      </a:cubicBezTo>
                      <a:cubicBezTo>
                        <a:pt x="29" y="68"/>
                        <a:pt x="25" y="70"/>
                        <a:pt x="25" y="73"/>
                      </a:cubicBezTo>
                      <a:cubicBezTo>
                        <a:pt x="51" y="73"/>
                        <a:pt x="51" y="73"/>
                        <a:pt x="51" y="73"/>
                      </a:cubicBezTo>
                      <a:cubicBezTo>
                        <a:pt x="51" y="70"/>
                        <a:pt x="47" y="68"/>
                        <a:pt x="43" y="67"/>
                      </a:cubicBezTo>
                      <a:cubicBezTo>
                        <a:pt x="43" y="43"/>
                        <a:pt x="43" y="43"/>
                        <a:pt x="43" y="43"/>
                      </a:cubicBezTo>
                      <a:cubicBezTo>
                        <a:pt x="43" y="41"/>
                        <a:pt x="43" y="41"/>
                        <a:pt x="43" y="41"/>
                      </a:cubicBezTo>
                      <a:cubicBezTo>
                        <a:pt x="43" y="39"/>
                        <a:pt x="43" y="39"/>
                        <a:pt x="43" y="39"/>
                      </a:cubicBezTo>
                      <a:cubicBezTo>
                        <a:pt x="65" y="14"/>
                        <a:pt x="65" y="14"/>
                        <a:pt x="65" y="14"/>
                      </a:cubicBezTo>
                      <a:cubicBezTo>
                        <a:pt x="77" y="0"/>
                        <a:pt x="77" y="0"/>
                        <a:pt x="77" y="0"/>
                      </a:cubicBezTo>
                      <a:cubicBezTo>
                        <a:pt x="58" y="0"/>
                        <a:pt x="58" y="0"/>
                        <a:pt x="58" y="0"/>
                      </a:cubicBezTo>
                      <a:cubicBezTo>
                        <a:pt x="0" y="0"/>
                        <a:pt x="0" y="0"/>
                        <a:pt x="0" y="0"/>
                      </a:cubicBezTo>
                      <a:lnTo>
                        <a:pt x="34"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1" name="Freeform: Shape 159">
                  <a:extLst>
                    <a:ext uri="{FF2B5EF4-FFF2-40B4-BE49-F238E27FC236}">
                      <a16:creationId xmlns:a16="http://schemas.microsoft.com/office/drawing/2014/main" id="{4AACBD0C-B1E9-2A14-70B4-E950852F39D7}"/>
                    </a:ext>
                  </a:extLst>
                </p:cNvPr>
                <p:cNvSpPr>
                  <a:spLocks noGrp="1" noRot="1" noMove="1" noResize="1" noEditPoints="1" noAdjustHandles="1" noChangeArrowheads="1" noChangeShapeType="1"/>
                </p:cNvSpPr>
                <p:nvPr/>
              </p:nvSpPr>
              <p:spPr bwMode="auto">
                <a:xfrm>
                  <a:off x="4879261" y="892623"/>
                  <a:ext cx="366398" cy="93131"/>
                </a:xfrm>
                <a:custGeom>
                  <a:avLst/>
                  <a:gdLst>
                    <a:gd name="T0" fmla="*/ 198 w 299"/>
                    <a:gd name="T1" fmla="*/ 39 h 76"/>
                    <a:gd name="T2" fmla="*/ 104 w 299"/>
                    <a:gd name="T3" fmla="*/ 39 h 76"/>
                    <a:gd name="T4" fmla="*/ 104 w 299"/>
                    <a:gd name="T5" fmla="*/ 0 h 76"/>
                    <a:gd name="T6" fmla="*/ 0 w 299"/>
                    <a:gd name="T7" fmla="*/ 0 h 76"/>
                    <a:gd name="T8" fmla="*/ 0 w 299"/>
                    <a:gd name="T9" fmla="*/ 76 h 76"/>
                    <a:gd name="T10" fmla="*/ 299 w 299"/>
                    <a:gd name="T11" fmla="*/ 76 h 76"/>
                    <a:gd name="T12" fmla="*/ 299 w 299"/>
                    <a:gd name="T13" fmla="*/ 0 h 76"/>
                    <a:gd name="T14" fmla="*/ 198 w 299"/>
                    <a:gd name="T15" fmla="*/ 0 h 76"/>
                    <a:gd name="T16" fmla="*/ 198 w 299"/>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76">
                      <a:moveTo>
                        <a:pt x="198" y="39"/>
                      </a:moveTo>
                      <a:lnTo>
                        <a:pt x="104" y="39"/>
                      </a:lnTo>
                      <a:lnTo>
                        <a:pt x="104" y="0"/>
                      </a:lnTo>
                      <a:lnTo>
                        <a:pt x="0" y="0"/>
                      </a:lnTo>
                      <a:lnTo>
                        <a:pt x="0" y="76"/>
                      </a:lnTo>
                      <a:lnTo>
                        <a:pt x="299" y="76"/>
                      </a:lnTo>
                      <a:lnTo>
                        <a:pt x="299" y="0"/>
                      </a:lnTo>
                      <a:lnTo>
                        <a:pt x="198" y="0"/>
                      </a:lnTo>
                      <a:lnTo>
                        <a:pt x="19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2" name="Rectangle 160">
                  <a:extLst>
                    <a:ext uri="{FF2B5EF4-FFF2-40B4-BE49-F238E27FC236}">
                      <a16:creationId xmlns:a16="http://schemas.microsoft.com/office/drawing/2014/main" id="{D02562E7-BC57-F142-C843-30D0A4BDB648}"/>
                    </a:ext>
                  </a:extLst>
                </p:cNvPr>
                <p:cNvSpPr>
                  <a:spLocks noGrp="1" noRot="1" noMove="1" noResize="1" noEditPoints="1" noAdjustHandles="1" noChangeArrowheads="1" noChangeShapeType="1"/>
                </p:cNvSpPr>
                <p:nvPr/>
              </p:nvSpPr>
              <p:spPr bwMode="auto">
                <a:xfrm>
                  <a:off x="5028761" y="892623"/>
                  <a:ext cx="71074" cy="257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3" name="Freeform: Shape 161">
                  <a:extLst>
                    <a:ext uri="{FF2B5EF4-FFF2-40B4-BE49-F238E27FC236}">
                      <a16:creationId xmlns:a16="http://schemas.microsoft.com/office/drawing/2014/main" id="{09DBDC0A-0F3F-4EB8-E08B-ED17E8B7EC83}"/>
                    </a:ext>
                  </a:extLst>
                </p:cNvPr>
                <p:cNvSpPr>
                  <a:spLocks noGrp="1" noRot="1" noMove="1" noResize="1" noEditPoints="1" noAdjustHandles="1" noChangeArrowheads="1" noChangeShapeType="1"/>
                </p:cNvSpPr>
                <p:nvPr/>
              </p:nvSpPr>
              <p:spPr bwMode="auto">
                <a:xfrm>
                  <a:off x="4879261" y="675725"/>
                  <a:ext cx="366398" cy="194841"/>
                </a:xfrm>
                <a:custGeom>
                  <a:avLst/>
                  <a:gdLst>
                    <a:gd name="T0" fmla="*/ 223 w 299"/>
                    <a:gd name="T1" fmla="*/ 0 h 159"/>
                    <a:gd name="T2" fmla="*/ 151 w 299"/>
                    <a:gd name="T3" fmla="*/ 0 h 159"/>
                    <a:gd name="T4" fmla="*/ 151 w 299"/>
                    <a:gd name="T5" fmla="*/ 29 h 159"/>
                    <a:gd name="T6" fmla="*/ 198 w 299"/>
                    <a:gd name="T7" fmla="*/ 29 h 159"/>
                    <a:gd name="T8" fmla="*/ 198 w 299"/>
                    <a:gd name="T9" fmla="*/ 58 h 159"/>
                    <a:gd name="T10" fmla="*/ 151 w 299"/>
                    <a:gd name="T11" fmla="*/ 58 h 159"/>
                    <a:gd name="T12" fmla="*/ 151 w 299"/>
                    <a:gd name="T13" fmla="*/ 159 h 159"/>
                    <a:gd name="T14" fmla="*/ 198 w 299"/>
                    <a:gd name="T15" fmla="*/ 159 h 159"/>
                    <a:gd name="T16" fmla="*/ 299 w 299"/>
                    <a:gd name="T17" fmla="*/ 159 h 159"/>
                    <a:gd name="T18" fmla="*/ 299 w 299"/>
                    <a:gd name="T19" fmla="*/ 58 h 159"/>
                    <a:gd name="T20" fmla="*/ 223 w 299"/>
                    <a:gd name="T21" fmla="*/ 58 h 159"/>
                    <a:gd name="T22" fmla="*/ 223 w 299"/>
                    <a:gd name="T23" fmla="*/ 0 h 159"/>
                    <a:gd name="T24" fmla="*/ 151 w 299"/>
                    <a:gd name="T25" fmla="*/ 0 h 159"/>
                    <a:gd name="T26" fmla="*/ 79 w 299"/>
                    <a:gd name="T27" fmla="*/ 0 h 159"/>
                    <a:gd name="T28" fmla="*/ 79 w 299"/>
                    <a:gd name="T29" fmla="*/ 58 h 159"/>
                    <a:gd name="T30" fmla="*/ 0 w 299"/>
                    <a:gd name="T31" fmla="*/ 58 h 159"/>
                    <a:gd name="T32" fmla="*/ 0 w 299"/>
                    <a:gd name="T33" fmla="*/ 159 h 159"/>
                    <a:gd name="T34" fmla="*/ 104 w 299"/>
                    <a:gd name="T35" fmla="*/ 159 h 159"/>
                    <a:gd name="T36" fmla="*/ 151 w 299"/>
                    <a:gd name="T37" fmla="*/ 159 h 159"/>
                    <a:gd name="T38" fmla="*/ 151 w 299"/>
                    <a:gd name="T39" fmla="*/ 58 h 159"/>
                    <a:gd name="T40" fmla="*/ 104 w 299"/>
                    <a:gd name="T41" fmla="*/ 58 h 159"/>
                    <a:gd name="T42" fmla="*/ 104 w 299"/>
                    <a:gd name="T43" fmla="*/ 58 h 159"/>
                    <a:gd name="T44" fmla="*/ 104 w 299"/>
                    <a:gd name="T45" fmla="*/ 29 h 159"/>
                    <a:gd name="T46" fmla="*/ 151 w 299"/>
                    <a:gd name="T47" fmla="*/ 29 h 159"/>
                    <a:gd name="T48" fmla="*/ 151 w 299"/>
                    <a:gd name="T4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9" h="159">
                      <a:moveTo>
                        <a:pt x="223" y="0"/>
                      </a:moveTo>
                      <a:lnTo>
                        <a:pt x="151" y="0"/>
                      </a:lnTo>
                      <a:lnTo>
                        <a:pt x="151" y="29"/>
                      </a:lnTo>
                      <a:lnTo>
                        <a:pt x="198" y="29"/>
                      </a:lnTo>
                      <a:lnTo>
                        <a:pt x="198" y="58"/>
                      </a:lnTo>
                      <a:lnTo>
                        <a:pt x="151" y="58"/>
                      </a:lnTo>
                      <a:lnTo>
                        <a:pt x="151" y="159"/>
                      </a:lnTo>
                      <a:lnTo>
                        <a:pt x="198" y="159"/>
                      </a:lnTo>
                      <a:lnTo>
                        <a:pt x="299" y="159"/>
                      </a:lnTo>
                      <a:lnTo>
                        <a:pt x="299" y="58"/>
                      </a:lnTo>
                      <a:lnTo>
                        <a:pt x="223" y="58"/>
                      </a:lnTo>
                      <a:lnTo>
                        <a:pt x="223" y="0"/>
                      </a:lnTo>
                      <a:close/>
                      <a:moveTo>
                        <a:pt x="151" y="0"/>
                      </a:moveTo>
                      <a:lnTo>
                        <a:pt x="79" y="0"/>
                      </a:lnTo>
                      <a:lnTo>
                        <a:pt x="79" y="58"/>
                      </a:lnTo>
                      <a:lnTo>
                        <a:pt x="0" y="58"/>
                      </a:lnTo>
                      <a:lnTo>
                        <a:pt x="0" y="159"/>
                      </a:lnTo>
                      <a:lnTo>
                        <a:pt x="104" y="159"/>
                      </a:lnTo>
                      <a:lnTo>
                        <a:pt x="151" y="159"/>
                      </a:lnTo>
                      <a:lnTo>
                        <a:pt x="151" y="58"/>
                      </a:lnTo>
                      <a:lnTo>
                        <a:pt x="104" y="58"/>
                      </a:lnTo>
                      <a:lnTo>
                        <a:pt x="104" y="58"/>
                      </a:lnTo>
                      <a:lnTo>
                        <a:pt x="104" y="29"/>
                      </a:lnTo>
                      <a:lnTo>
                        <a:pt x="151" y="29"/>
                      </a:lnTo>
                      <a:lnTo>
                        <a:pt x="1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4" name="Freeform: Shape 162">
                  <a:extLst>
                    <a:ext uri="{FF2B5EF4-FFF2-40B4-BE49-F238E27FC236}">
                      <a16:creationId xmlns:a16="http://schemas.microsoft.com/office/drawing/2014/main" id="{2A085F8E-3641-231C-A276-E0A828548DCF}"/>
                    </a:ext>
                  </a:extLst>
                </p:cNvPr>
                <p:cNvSpPr>
                  <a:spLocks noGrp="1" noRot="1" noMove="1" noResize="1" noEditPoints="1" noAdjustHandles="1" noChangeArrowheads="1" noChangeShapeType="1"/>
                </p:cNvSpPr>
                <p:nvPr/>
              </p:nvSpPr>
              <p:spPr bwMode="auto">
                <a:xfrm>
                  <a:off x="2908797" y="1272501"/>
                  <a:ext cx="371300" cy="379878"/>
                </a:xfrm>
                <a:custGeom>
                  <a:avLst/>
                  <a:gdLst>
                    <a:gd name="T0" fmla="*/ 42 w 84"/>
                    <a:gd name="T1" fmla="*/ 0 h 86"/>
                    <a:gd name="T2" fmla="*/ 33 w 84"/>
                    <a:gd name="T3" fmla="*/ 18 h 86"/>
                    <a:gd name="T4" fmla="*/ 33 w 84"/>
                    <a:gd name="T5" fmla="*/ 32 h 86"/>
                    <a:gd name="T6" fmla="*/ 0 w 84"/>
                    <a:gd name="T7" fmla="*/ 46 h 86"/>
                    <a:gd name="T8" fmla="*/ 0 w 84"/>
                    <a:gd name="T9" fmla="*/ 55 h 86"/>
                    <a:gd name="T10" fmla="*/ 33 w 84"/>
                    <a:gd name="T11" fmla="*/ 48 h 86"/>
                    <a:gd name="T12" fmla="*/ 33 w 84"/>
                    <a:gd name="T13" fmla="*/ 67 h 86"/>
                    <a:gd name="T14" fmla="*/ 19 w 84"/>
                    <a:gd name="T15" fmla="*/ 77 h 86"/>
                    <a:gd name="T16" fmla="*/ 19 w 84"/>
                    <a:gd name="T17" fmla="*/ 86 h 86"/>
                    <a:gd name="T18" fmla="*/ 42 w 84"/>
                    <a:gd name="T19" fmla="*/ 78 h 86"/>
                    <a:gd name="T20" fmla="*/ 65 w 84"/>
                    <a:gd name="T21" fmla="*/ 86 h 86"/>
                    <a:gd name="T22" fmla="*/ 65 w 84"/>
                    <a:gd name="T23" fmla="*/ 77 h 86"/>
                    <a:gd name="T24" fmla="*/ 52 w 84"/>
                    <a:gd name="T25" fmla="*/ 67 h 86"/>
                    <a:gd name="T26" fmla="*/ 52 w 84"/>
                    <a:gd name="T27" fmla="*/ 48 h 86"/>
                    <a:gd name="T28" fmla="*/ 84 w 84"/>
                    <a:gd name="T29" fmla="*/ 55 h 86"/>
                    <a:gd name="T30" fmla="*/ 84 w 84"/>
                    <a:gd name="T31" fmla="*/ 46 h 86"/>
                    <a:gd name="T32" fmla="*/ 52 w 84"/>
                    <a:gd name="T33" fmla="*/ 32 h 86"/>
                    <a:gd name="T34" fmla="*/ 52 w 84"/>
                    <a:gd name="T35" fmla="*/ 18 h 86"/>
                    <a:gd name="T36" fmla="*/ 42 w 84"/>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6">
                      <a:moveTo>
                        <a:pt x="42" y="0"/>
                      </a:moveTo>
                      <a:cubicBezTo>
                        <a:pt x="37" y="0"/>
                        <a:pt x="33" y="13"/>
                        <a:pt x="33" y="18"/>
                      </a:cubicBezTo>
                      <a:cubicBezTo>
                        <a:pt x="33" y="32"/>
                        <a:pt x="33" y="32"/>
                        <a:pt x="33" y="32"/>
                      </a:cubicBezTo>
                      <a:cubicBezTo>
                        <a:pt x="0" y="46"/>
                        <a:pt x="0" y="46"/>
                        <a:pt x="0" y="46"/>
                      </a:cubicBezTo>
                      <a:cubicBezTo>
                        <a:pt x="0" y="55"/>
                        <a:pt x="0" y="55"/>
                        <a:pt x="0" y="55"/>
                      </a:cubicBezTo>
                      <a:cubicBezTo>
                        <a:pt x="33" y="48"/>
                        <a:pt x="33" y="48"/>
                        <a:pt x="33" y="48"/>
                      </a:cubicBezTo>
                      <a:cubicBezTo>
                        <a:pt x="33" y="67"/>
                        <a:pt x="33" y="67"/>
                        <a:pt x="33" y="67"/>
                      </a:cubicBezTo>
                      <a:cubicBezTo>
                        <a:pt x="19" y="77"/>
                        <a:pt x="19" y="77"/>
                        <a:pt x="19" y="77"/>
                      </a:cubicBezTo>
                      <a:cubicBezTo>
                        <a:pt x="19" y="86"/>
                        <a:pt x="19" y="86"/>
                        <a:pt x="19" y="86"/>
                      </a:cubicBezTo>
                      <a:cubicBezTo>
                        <a:pt x="42" y="78"/>
                        <a:pt x="42" y="78"/>
                        <a:pt x="42" y="78"/>
                      </a:cubicBezTo>
                      <a:cubicBezTo>
                        <a:pt x="65" y="86"/>
                        <a:pt x="65" y="86"/>
                        <a:pt x="65" y="86"/>
                      </a:cubicBezTo>
                      <a:cubicBezTo>
                        <a:pt x="65" y="77"/>
                        <a:pt x="65" y="77"/>
                        <a:pt x="65" y="77"/>
                      </a:cubicBezTo>
                      <a:cubicBezTo>
                        <a:pt x="52" y="67"/>
                        <a:pt x="52" y="67"/>
                        <a:pt x="52" y="67"/>
                      </a:cubicBezTo>
                      <a:cubicBezTo>
                        <a:pt x="52" y="48"/>
                        <a:pt x="52" y="48"/>
                        <a:pt x="52" y="48"/>
                      </a:cubicBezTo>
                      <a:cubicBezTo>
                        <a:pt x="84" y="55"/>
                        <a:pt x="84" y="55"/>
                        <a:pt x="84" y="55"/>
                      </a:cubicBezTo>
                      <a:cubicBezTo>
                        <a:pt x="84" y="46"/>
                        <a:pt x="84" y="46"/>
                        <a:pt x="84" y="46"/>
                      </a:cubicBezTo>
                      <a:cubicBezTo>
                        <a:pt x="52" y="32"/>
                        <a:pt x="52" y="32"/>
                        <a:pt x="52" y="32"/>
                      </a:cubicBezTo>
                      <a:cubicBezTo>
                        <a:pt x="52" y="18"/>
                        <a:pt x="52" y="18"/>
                        <a:pt x="52" y="18"/>
                      </a:cubicBezTo>
                      <a:cubicBezTo>
                        <a:pt x="52" y="13"/>
                        <a:pt x="48"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5" name="Freeform: Shape 163">
                  <a:extLst>
                    <a:ext uri="{FF2B5EF4-FFF2-40B4-BE49-F238E27FC236}">
                      <a16:creationId xmlns:a16="http://schemas.microsoft.com/office/drawing/2014/main" id="{6AEF2659-6BCA-4497-2656-32E68771B6F2}"/>
                    </a:ext>
                  </a:extLst>
                </p:cNvPr>
                <p:cNvSpPr>
                  <a:spLocks noGrp="1" noRot="1" noMove="1" noResize="1" noEditPoints="1" noAdjustHandles="1" noChangeArrowheads="1" noChangeShapeType="1"/>
                </p:cNvSpPr>
                <p:nvPr/>
              </p:nvSpPr>
              <p:spPr bwMode="auto">
                <a:xfrm>
                  <a:off x="6251723" y="2292044"/>
                  <a:ext cx="269591" cy="216898"/>
                </a:xfrm>
                <a:custGeom>
                  <a:avLst/>
                  <a:gdLst>
                    <a:gd name="T0" fmla="*/ 48 w 61"/>
                    <a:gd name="T1" fmla="*/ 49 h 49"/>
                    <a:gd name="T2" fmla="*/ 48 w 61"/>
                    <a:gd name="T3" fmla="*/ 32 h 49"/>
                    <a:gd name="T4" fmla="*/ 56 w 61"/>
                    <a:gd name="T5" fmla="*/ 24 h 49"/>
                    <a:gd name="T6" fmla="*/ 61 w 61"/>
                    <a:gd name="T7" fmla="*/ 24 h 49"/>
                    <a:gd name="T8" fmla="*/ 61 w 61"/>
                    <a:gd name="T9" fmla="*/ 6 h 49"/>
                    <a:gd name="T10" fmla="*/ 54 w 61"/>
                    <a:gd name="T11" fmla="*/ 0 h 49"/>
                    <a:gd name="T12" fmla="*/ 39 w 61"/>
                    <a:gd name="T13" fmla="*/ 0 h 49"/>
                    <a:gd name="T14" fmla="*/ 39 w 61"/>
                    <a:gd name="T15" fmla="*/ 8 h 49"/>
                    <a:gd name="T16" fmla="*/ 45 w 61"/>
                    <a:gd name="T17" fmla="*/ 13 h 49"/>
                    <a:gd name="T18" fmla="*/ 39 w 61"/>
                    <a:gd name="T19" fmla="*/ 19 h 49"/>
                    <a:gd name="T20" fmla="*/ 39 w 61"/>
                    <a:gd name="T21" fmla="*/ 22 h 49"/>
                    <a:gd name="T22" fmla="*/ 45 w 61"/>
                    <a:gd name="T23" fmla="*/ 28 h 49"/>
                    <a:gd name="T24" fmla="*/ 39 w 61"/>
                    <a:gd name="T25" fmla="*/ 33 h 49"/>
                    <a:gd name="T26" fmla="*/ 39 w 61"/>
                    <a:gd name="T27" fmla="*/ 49 h 49"/>
                    <a:gd name="T28" fmla="*/ 48 w 61"/>
                    <a:gd name="T29" fmla="*/ 49 h 49"/>
                    <a:gd name="T30" fmla="*/ 39 w 61"/>
                    <a:gd name="T31" fmla="*/ 0 h 49"/>
                    <a:gd name="T32" fmla="*/ 22 w 61"/>
                    <a:gd name="T33" fmla="*/ 0 h 49"/>
                    <a:gd name="T34" fmla="*/ 22 w 61"/>
                    <a:gd name="T35" fmla="*/ 8 h 49"/>
                    <a:gd name="T36" fmla="*/ 22 w 61"/>
                    <a:gd name="T37" fmla="*/ 8 h 49"/>
                    <a:gd name="T38" fmla="*/ 22 w 61"/>
                    <a:gd name="T39" fmla="*/ 8 h 49"/>
                    <a:gd name="T40" fmla="*/ 27 w 61"/>
                    <a:gd name="T41" fmla="*/ 13 h 49"/>
                    <a:gd name="T42" fmla="*/ 22 w 61"/>
                    <a:gd name="T43" fmla="*/ 19 h 49"/>
                    <a:gd name="T44" fmla="*/ 22 w 61"/>
                    <a:gd name="T45" fmla="*/ 19 h 49"/>
                    <a:gd name="T46" fmla="*/ 22 w 61"/>
                    <a:gd name="T47" fmla="*/ 22 h 49"/>
                    <a:gd name="T48" fmla="*/ 22 w 61"/>
                    <a:gd name="T49" fmla="*/ 22 h 49"/>
                    <a:gd name="T50" fmla="*/ 22 w 61"/>
                    <a:gd name="T51" fmla="*/ 22 h 49"/>
                    <a:gd name="T52" fmla="*/ 27 w 61"/>
                    <a:gd name="T53" fmla="*/ 28 h 49"/>
                    <a:gd name="T54" fmla="*/ 22 w 61"/>
                    <a:gd name="T55" fmla="*/ 33 h 49"/>
                    <a:gd name="T56" fmla="*/ 22 w 61"/>
                    <a:gd name="T57" fmla="*/ 33 h 49"/>
                    <a:gd name="T58" fmla="*/ 22 w 61"/>
                    <a:gd name="T59" fmla="*/ 49 h 49"/>
                    <a:gd name="T60" fmla="*/ 39 w 61"/>
                    <a:gd name="T61" fmla="*/ 49 h 49"/>
                    <a:gd name="T62" fmla="*/ 39 w 61"/>
                    <a:gd name="T63" fmla="*/ 33 h 49"/>
                    <a:gd name="T64" fmla="*/ 39 w 61"/>
                    <a:gd name="T65" fmla="*/ 33 h 49"/>
                    <a:gd name="T66" fmla="*/ 34 w 61"/>
                    <a:gd name="T67" fmla="*/ 28 h 49"/>
                    <a:gd name="T68" fmla="*/ 39 w 61"/>
                    <a:gd name="T69" fmla="*/ 22 h 49"/>
                    <a:gd name="T70" fmla="*/ 39 w 61"/>
                    <a:gd name="T71" fmla="*/ 22 h 49"/>
                    <a:gd name="T72" fmla="*/ 39 w 61"/>
                    <a:gd name="T73" fmla="*/ 22 h 49"/>
                    <a:gd name="T74" fmla="*/ 39 w 61"/>
                    <a:gd name="T75" fmla="*/ 19 h 49"/>
                    <a:gd name="T76" fmla="*/ 39 w 61"/>
                    <a:gd name="T77" fmla="*/ 19 h 49"/>
                    <a:gd name="T78" fmla="*/ 34 w 61"/>
                    <a:gd name="T79" fmla="*/ 13 h 49"/>
                    <a:gd name="T80" fmla="*/ 39 w 61"/>
                    <a:gd name="T81" fmla="*/ 8 h 49"/>
                    <a:gd name="T82" fmla="*/ 39 w 61"/>
                    <a:gd name="T83" fmla="*/ 8 h 49"/>
                    <a:gd name="T84" fmla="*/ 39 w 61"/>
                    <a:gd name="T85" fmla="*/ 8 h 49"/>
                    <a:gd name="T86" fmla="*/ 39 w 61"/>
                    <a:gd name="T87" fmla="*/ 0 h 49"/>
                    <a:gd name="T88" fmla="*/ 22 w 61"/>
                    <a:gd name="T89" fmla="*/ 0 h 49"/>
                    <a:gd name="T90" fmla="*/ 6 w 61"/>
                    <a:gd name="T91" fmla="*/ 0 h 49"/>
                    <a:gd name="T92" fmla="*/ 0 w 61"/>
                    <a:gd name="T93" fmla="*/ 6 h 49"/>
                    <a:gd name="T94" fmla="*/ 0 w 61"/>
                    <a:gd name="T95" fmla="*/ 24 h 49"/>
                    <a:gd name="T96" fmla="*/ 5 w 61"/>
                    <a:gd name="T97" fmla="*/ 24 h 49"/>
                    <a:gd name="T98" fmla="*/ 13 w 61"/>
                    <a:gd name="T99" fmla="*/ 32 h 49"/>
                    <a:gd name="T100" fmla="*/ 13 w 61"/>
                    <a:gd name="T101" fmla="*/ 49 h 49"/>
                    <a:gd name="T102" fmla="*/ 22 w 61"/>
                    <a:gd name="T103" fmla="*/ 49 h 49"/>
                    <a:gd name="T104" fmla="*/ 22 w 61"/>
                    <a:gd name="T105" fmla="*/ 33 h 49"/>
                    <a:gd name="T106" fmla="*/ 16 w 61"/>
                    <a:gd name="T107" fmla="*/ 28 h 49"/>
                    <a:gd name="T108" fmla="*/ 22 w 61"/>
                    <a:gd name="T109" fmla="*/ 22 h 49"/>
                    <a:gd name="T110" fmla="*/ 22 w 61"/>
                    <a:gd name="T111" fmla="*/ 19 h 49"/>
                    <a:gd name="T112" fmla="*/ 16 w 61"/>
                    <a:gd name="T113" fmla="*/ 13 h 49"/>
                    <a:gd name="T114" fmla="*/ 22 w 61"/>
                    <a:gd name="T115" fmla="*/ 8 h 49"/>
                    <a:gd name="T116" fmla="*/ 22 w 61"/>
                    <a:gd name="T1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49">
                      <a:moveTo>
                        <a:pt x="48" y="49"/>
                      </a:moveTo>
                      <a:cubicBezTo>
                        <a:pt x="48" y="32"/>
                        <a:pt x="48" y="32"/>
                        <a:pt x="48" y="32"/>
                      </a:cubicBezTo>
                      <a:cubicBezTo>
                        <a:pt x="48" y="27"/>
                        <a:pt x="51" y="24"/>
                        <a:pt x="56" y="24"/>
                      </a:cubicBezTo>
                      <a:cubicBezTo>
                        <a:pt x="61" y="24"/>
                        <a:pt x="61" y="24"/>
                        <a:pt x="61" y="24"/>
                      </a:cubicBezTo>
                      <a:cubicBezTo>
                        <a:pt x="61" y="6"/>
                        <a:pt x="61" y="6"/>
                        <a:pt x="61" y="6"/>
                      </a:cubicBezTo>
                      <a:cubicBezTo>
                        <a:pt x="61" y="3"/>
                        <a:pt x="58" y="0"/>
                        <a:pt x="54" y="0"/>
                      </a:cubicBezTo>
                      <a:cubicBezTo>
                        <a:pt x="39" y="0"/>
                        <a:pt x="39" y="0"/>
                        <a:pt x="39" y="0"/>
                      </a:cubicBezTo>
                      <a:cubicBezTo>
                        <a:pt x="39" y="8"/>
                        <a:pt x="39" y="8"/>
                        <a:pt x="39" y="8"/>
                      </a:cubicBezTo>
                      <a:cubicBezTo>
                        <a:pt x="42" y="8"/>
                        <a:pt x="45" y="10"/>
                        <a:pt x="45" y="13"/>
                      </a:cubicBezTo>
                      <a:cubicBezTo>
                        <a:pt x="45" y="16"/>
                        <a:pt x="42" y="19"/>
                        <a:pt x="39" y="19"/>
                      </a:cubicBezTo>
                      <a:cubicBezTo>
                        <a:pt x="39" y="22"/>
                        <a:pt x="39" y="22"/>
                        <a:pt x="39" y="22"/>
                      </a:cubicBezTo>
                      <a:cubicBezTo>
                        <a:pt x="42" y="22"/>
                        <a:pt x="45" y="25"/>
                        <a:pt x="45" y="28"/>
                      </a:cubicBezTo>
                      <a:cubicBezTo>
                        <a:pt x="45" y="31"/>
                        <a:pt x="42" y="33"/>
                        <a:pt x="39" y="33"/>
                      </a:cubicBezTo>
                      <a:cubicBezTo>
                        <a:pt x="39" y="49"/>
                        <a:pt x="39" y="49"/>
                        <a:pt x="39" y="49"/>
                      </a:cubicBezTo>
                      <a:lnTo>
                        <a:pt x="48" y="49"/>
                      </a:lnTo>
                      <a:close/>
                      <a:moveTo>
                        <a:pt x="39" y="0"/>
                      </a:moveTo>
                      <a:cubicBezTo>
                        <a:pt x="22" y="0"/>
                        <a:pt x="22" y="0"/>
                        <a:pt x="22" y="0"/>
                      </a:cubicBezTo>
                      <a:cubicBezTo>
                        <a:pt x="22" y="8"/>
                        <a:pt x="22" y="8"/>
                        <a:pt x="22" y="8"/>
                      </a:cubicBezTo>
                      <a:cubicBezTo>
                        <a:pt x="22" y="8"/>
                        <a:pt x="22" y="8"/>
                        <a:pt x="22" y="8"/>
                      </a:cubicBezTo>
                      <a:cubicBezTo>
                        <a:pt x="22" y="8"/>
                        <a:pt x="22" y="8"/>
                        <a:pt x="22" y="8"/>
                      </a:cubicBezTo>
                      <a:cubicBezTo>
                        <a:pt x="25" y="8"/>
                        <a:pt x="27" y="10"/>
                        <a:pt x="27" y="13"/>
                      </a:cubicBezTo>
                      <a:cubicBezTo>
                        <a:pt x="27" y="16"/>
                        <a:pt x="25" y="19"/>
                        <a:pt x="22" y="19"/>
                      </a:cubicBezTo>
                      <a:cubicBezTo>
                        <a:pt x="22" y="19"/>
                        <a:pt x="22" y="19"/>
                        <a:pt x="22" y="19"/>
                      </a:cubicBezTo>
                      <a:cubicBezTo>
                        <a:pt x="22" y="22"/>
                        <a:pt x="22" y="22"/>
                        <a:pt x="22" y="22"/>
                      </a:cubicBezTo>
                      <a:cubicBezTo>
                        <a:pt x="22" y="22"/>
                        <a:pt x="22" y="22"/>
                        <a:pt x="22" y="22"/>
                      </a:cubicBezTo>
                      <a:cubicBezTo>
                        <a:pt x="22" y="22"/>
                        <a:pt x="22" y="22"/>
                        <a:pt x="22" y="22"/>
                      </a:cubicBezTo>
                      <a:cubicBezTo>
                        <a:pt x="25" y="22"/>
                        <a:pt x="27" y="25"/>
                        <a:pt x="27" y="28"/>
                      </a:cubicBezTo>
                      <a:cubicBezTo>
                        <a:pt x="27" y="31"/>
                        <a:pt x="25" y="33"/>
                        <a:pt x="22" y="33"/>
                      </a:cubicBezTo>
                      <a:cubicBezTo>
                        <a:pt x="22" y="33"/>
                        <a:pt x="22" y="33"/>
                        <a:pt x="22" y="33"/>
                      </a:cubicBezTo>
                      <a:cubicBezTo>
                        <a:pt x="22" y="49"/>
                        <a:pt x="22" y="49"/>
                        <a:pt x="22" y="49"/>
                      </a:cubicBezTo>
                      <a:cubicBezTo>
                        <a:pt x="39" y="49"/>
                        <a:pt x="39" y="49"/>
                        <a:pt x="39" y="49"/>
                      </a:cubicBezTo>
                      <a:cubicBezTo>
                        <a:pt x="39" y="33"/>
                        <a:pt x="39" y="33"/>
                        <a:pt x="39" y="33"/>
                      </a:cubicBezTo>
                      <a:cubicBezTo>
                        <a:pt x="39" y="33"/>
                        <a:pt x="39" y="33"/>
                        <a:pt x="39" y="33"/>
                      </a:cubicBezTo>
                      <a:cubicBezTo>
                        <a:pt x="36" y="33"/>
                        <a:pt x="34" y="31"/>
                        <a:pt x="34" y="28"/>
                      </a:cubicBezTo>
                      <a:cubicBezTo>
                        <a:pt x="34" y="25"/>
                        <a:pt x="36" y="22"/>
                        <a:pt x="39" y="22"/>
                      </a:cubicBezTo>
                      <a:cubicBezTo>
                        <a:pt x="39" y="22"/>
                        <a:pt x="39" y="22"/>
                        <a:pt x="39" y="22"/>
                      </a:cubicBezTo>
                      <a:cubicBezTo>
                        <a:pt x="39" y="22"/>
                        <a:pt x="39" y="22"/>
                        <a:pt x="39" y="22"/>
                      </a:cubicBezTo>
                      <a:cubicBezTo>
                        <a:pt x="39" y="19"/>
                        <a:pt x="39" y="19"/>
                        <a:pt x="39" y="19"/>
                      </a:cubicBezTo>
                      <a:cubicBezTo>
                        <a:pt x="39" y="19"/>
                        <a:pt x="39" y="19"/>
                        <a:pt x="39" y="19"/>
                      </a:cubicBezTo>
                      <a:cubicBezTo>
                        <a:pt x="36" y="19"/>
                        <a:pt x="34" y="16"/>
                        <a:pt x="34" y="13"/>
                      </a:cubicBezTo>
                      <a:cubicBezTo>
                        <a:pt x="34" y="10"/>
                        <a:pt x="36" y="8"/>
                        <a:pt x="39" y="8"/>
                      </a:cubicBezTo>
                      <a:cubicBezTo>
                        <a:pt x="39" y="8"/>
                        <a:pt x="39" y="8"/>
                        <a:pt x="39" y="8"/>
                      </a:cubicBezTo>
                      <a:cubicBezTo>
                        <a:pt x="39" y="8"/>
                        <a:pt x="39" y="8"/>
                        <a:pt x="39" y="8"/>
                      </a:cubicBezTo>
                      <a:lnTo>
                        <a:pt x="39" y="0"/>
                      </a:lnTo>
                      <a:close/>
                      <a:moveTo>
                        <a:pt x="22" y="0"/>
                      </a:moveTo>
                      <a:cubicBezTo>
                        <a:pt x="6" y="0"/>
                        <a:pt x="6" y="0"/>
                        <a:pt x="6" y="0"/>
                      </a:cubicBezTo>
                      <a:cubicBezTo>
                        <a:pt x="3" y="0"/>
                        <a:pt x="0" y="3"/>
                        <a:pt x="0" y="6"/>
                      </a:cubicBezTo>
                      <a:cubicBezTo>
                        <a:pt x="0" y="24"/>
                        <a:pt x="0" y="24"/>
                        <a:pt x="0" y="24"/>
                      </a:cubicBezTo>
                      <a:cubicBezTo>
                        <a:pt x="5" y="24"/>
                        <a:pt x="5" y="24"/>
                        <a:pt x="5" y="24"/>
                      </a:cubicBezTo>
                      <a:cubicBezTo>
                        <a:pt x="10" y="24"/>
                        <a:pt x="13" y="27"/>
                        <a:pt x="13" y="32"/>
                      </a:cubicBezTo>
                      <a:cubicBezTo>
                        <a:pt x="13" y="49"/>
                        <a:pt x="13" y="49"/>
                        <a:pt x="13" y="49"/>
                      </a:cubicBezTo>
                      <a:cubicBezTo>
                        <a:pt x="22" y="49"/>
                        <a:pt x="22" y="49"/>
                        <a:pt x="22" y="49"/>
                      </a:cubicBezTo>
                      <a:cubicBezTo>
                        <a:pt x="22" y="33"/>
                        <a:pt x="22" y="33"/>
                        <a:pt x="22" y="33"/>
                      </a:cubicBezTo>
                      <a:cubicBezTo>
                        <a:pt x="19" y="33"/>
                        <a:pt x="16" y="31"/>
                        <a:pt x="16" y="28"/>
                      </a:cubicBezTo>
                      <a:cubicBezTo>
                        <a:pt x="16" y="25"/>
                        <a:pt x="19" y="22"/>
                        <a:pt x="22" y="22"/>
                      </a:cubicBezTo>
                      <a:cubicBezTo>
                        <a:pt x="22" y="19"/>
                        <a:pt x="22" y="19"/>
                        <a:pt x="22" y="19"/>
                      </a:cubicBezTo>
                      <a:cubicBezTo>
                        <a:pt x="19" y="19"/>
                        <a:pt x="16" y="16"/>
                        <a:pt x="16" y="13"/>
                      </a:cubicBezTo>
                      <a:cubicBezTo>
                        <a:pt x="16" y="10"/>
                        <a:pt x="19" y="8"/>
                        <a:pt x="22" y="8"/>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6" name="Freeform: Shape 164">
                  <a:extLst>
                    <a:ext uri="{FF2B5EF4-FFF2-40B4-BE49-F238E27FC236}">
                      <a16:creationId xmlns:a16="http://schemas.microsoft.com/office/drawing/2014/main" id="{6C404048-F917-F9AD-9D38-3C913797D8E4}"/>
                    </a:ext>
                  </a:extLst>
                </p:cNvPr>
                <p:cNvSpPr>
                  <a:spLocks noGrp="1" noRot="1" noMove="1" noResize="1" noEditPoints="1" noAdjustHandles="1" noChangeArrowheads="1" noChangeShapeType="1"/>
                </p:cNvSpPr>
                <p:nvPr/>
              </p:nvSpPr>
              <p:spPr bwMode="auto">
                <a:xfrm>
                  <a:off x="6203932" y="2412135"/>
                  <a:ext cx="366398" cy="193615"/>
                </a:xfrm>
                <a:custGeom>
                  <a:avLst/>
                  <a:gdLst>
                    <a:gd name="T0" fmla="*/ 78 w 83"/>
                    <a:gd name="T1" fmla="*/ 0 h 44"/>
                    <a:gd name="T2" fmla="*/ 72 w 83"/>
                    <a:gd name="T3" fmla="*/ 0 h 44"/>
                    <a:gd name="T4" fmla="*/ 67 w 83"/>
                    <a:gd name="T5" fmla="*/ 0 h 44"/>
                    <a:gd name="T6" fmla="*/ 61 w 83"/>
                    <a:gd name="T7" fmla="*/ 5 h 44"/>
                    <a:gd name="T8" fmla="*/ 61 w 83"/>
                    <a:gd name="T9" fmla="*/ 24 h 44"/>
                    <a:gd name="T10" fmla="*/ 21 w 83"/>
                    <a:gd name="T11" fmla="*/ 24 h 44"/>
                    <a:gd name="T12" fmla="*/ 21 w 83"/>
                    <a:gd name="T13" fmla="*/ 5 h 44"/>
                    <a:gd name="T14" fmla="*/ 16 w 83"/>
                    <a:gd name="T15" fmla="*/ 0 h 44"/>
                    <a:gd name="T16" fmla="*/ 11 w 83"/>
                    <a:gd name="T17" fmla="*/ 0 h 44"/>
                    <a:gd name="T18" fmla="*/ 6 w 83"/>
                    <a:gd name="T19" fmla="*/ 0 h 44"/>
                    <a:gd name="T20" fmla="*/ 0 w 83"/>
                    <a:gd name="T21" fmla="*/ 5 h 44"/>
                    <a:gd name="T22" fmla="*/ 0 w 83"/>
                    <a:gd name="T23" fmla="*/ 33 h 44"/>
                    <a:gd name="T24" fmla="*/ 8 w 83"/>
                    <a:gd name="T25" fmla="*/ 41 h 44"/>
                    <a:gd name="T26" fmla="*/ 8 w 83"/>
                    <a:gd name="T27" fmla="*/ 41 h 44"/>
                    <a:gd name="T28" fmla="*/ 9 w 83"/>
                    <a:gd name="T29" fmla="*/ 43 h 44"/>
                    <a:gd name="T30" fmla="*/ 11 w 83"/>
                    <a:gd name="T31" fmla="*/ 44 h 44"/>
                    <a:gd name="T32" fmla="*/ 13 w 83"/>
                    <a:gd name="T33" fmla="*/ 44 h 44"/>
                    <a:gd name="T34" fmla="*/ 15 w 83"/>
                    <a:gd name="T35" fmla="*/ 43 h 44"/>
                    <a:gd name="T36" fmla="*/ 16 w 83"/>
                    <a:gd name="T37" fmla="*/ 41 h 44"/>
                    <a:gd name="T38" fmla="*/ 16 w 83"/>
                    <a:gd name="T39" fmla="*/ 41 h 44"/>
                    <a:gd name="T40" fmla="*/ 67 w 83"/>
                    <a:gd name="T41" fmla="*/ 41 h 44"/>
                    <a:gd name="T42" fmla="*/ 67 w 83"/>
                    <a:gd name="T43" fmla="*/ 41 h 44"/>
                    <a:gd name="T44" fmla="*/ 68 w 83"/>
                    <a:gd name="T45" fmla="*/ 43 h 44"/>
                    <a:gd name="T46" fmla="*/ 70 w 83"/>
                    <a:gd name="T47" fmla="*/ 44 h 44"/>
                    <a:gd name="T48" fmla="*/ 72 w 83"/>
                    <a:gd name="T49" fmla="*/ 44 h 44"/>
                    <a:gd name="T50" fmla="*/ 74 w 83"/>
                    <a:gd name="T51" fmla="*/ 43 h 44"/>
                    <a:gd name="T52" fmla="*/ 75 w 83"/>
                    <a:gd name="T53" fmla="*/ 41 h 44"/>
                    <a:gd name="T54" fmla="*/ 75 w 83"/>
                    <a:gd name="T55" fmla="*/ 41 h 44"/>
                    <a:gd name="T56" fmla="*/ 78 w 83"/>
                    <a:gd name="T57" fmla="*/ 41 h 44"/>
                    <a:gd name="T58" fmla="*/ 83 w 83"/>
                    <a:gd name="T59" fmla="*/ 33 h 44"/>
                    <a:gd name="T60" fmla="*/ 83 w 83"/>
                    <a:gd name="T61" fmla="*/ 5 h 44"/>
                    <a:gd name="T62" fmla="*/ 78 w 83"/>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44">
                      <a:moveTo>
                        <a:pt x="78" y="0"/>
                      </a:moveTo>
                      <a:cubicBezTo>
                        <a:pt x="72" y="0"/>
                        <a:pt x="72" y="0"/>
                        <a:pt x="72" y="0"/>
                      </a:cubicBezTo>
                      <a:cubicBezTo>
                        <a:pt x="67" y="0"/>
                        <a:pt x="67" y="0"/>
                        <a:pt x="67" y="0"/>
                      </a:cubicBezTo>
                      <a:cubicBezTo>
                        <a:pt x="64" y="0"/>
                        <a:pt x="61" y="1"/>
                        <a:pt x="61" y="5"/>
                      </a:cubicBezTo>
                      <a:cubicBezTo>
                        <a:pt x="61" y="24"/>
                        <a:pt x="61" y="24"/>
                        <a:pt x="61" y="24"/>
                      </a:cubicBezTo>
                      <a:cubicBezTo>
                        <a:pt x="21" y="24"/>
                        <a:pt x="21" y="24"/>
                        <a:pt x="21" y="24"/>
                      </a:cubicBezTo>
                      <a:cubicBezTo>
                        <a:pt x="21" y="5"/>
                        <a:pt x="21" y="5"/>
                        <a:pt x="21" y="5"/>
                      </a:cubicBezTo>
                      <a:cubicBezTo>
                        <a:pt x="21" y="1"/>
                        <a:pt x="20" y="0"/>
                        <a:pt x="16" y="0"/>
                      </a:cubicBezTo>
                      <a:cubicBezTo>
                        <a:pt x="11" y="0"/>
                        <a:pt x="11" y="0"/>
                        <a:pt x="11" y="0"/>
                      </a:cubicBezTo>
                      <a:cubicBezTo>
                        <a:pt x="6" y="0"/>
                        <a:pt x="6" y="0"/>
                        <a:pt x="6" y="0"/>
                      </a:cubicBezTo>
                      <a:cubicBezTo>
                        <a:pt x="2" y="0"/>
                        <a:pt x="0" y="1"/>
                        <a:pt x="0" y="5"/>
                      </a:cubicBezTo>
                      <a:cubicBezTo>
                        <a:pt x="0" y="33"/>
                        <a:pt x="0" y="33"/>
                        <a:pt x="0" y="33"/>
                      </a:cubicBezTo>
                      <a:cubicBezTo>
                        <a:pt x="0" y="36"/>
                        <a:pt x="4" y="41"/>
                        <a:pt x="8" y="41"/>
                      </a:cubicBezTo>
                      <a:cubicBezTo>
                        <a:pt x="8" y="41"/>
                        <a:pt x="8" y="41"/>
                        <a:pt x="8" y="41"/>
                      </a:cubicBezTo>
                      <a:cubicBezTo>
                        <a:pt x="8" y="42"/>
                        <a:pt x="8" y="42"/>
                        <a:pt x="9" y="43"/>
                      </a:cubicBezTo>
                      <a:cubicBezTo>
                        <a:pt x="9" y="44"/>
                        <a:pt x="10" y="44"/>
                        <a:pt x="11" y="44"/>
                      </a:cubicBezTo>
                      <a:cubicBezTo>
                        <a:pt x="13" y="44"/>
                        <a:pt x="13" y="44"/>
                        <a:pt x="13" y="44"/>
                      </a:cubicBezTo>
                      <a:cubicBezTo>
                        <a:pt x="14" y="44"/>
                        <a:pt x="15" y="44"/>
                        <a:pt x="15" y="43"/>
                      </a:cubicBezTo>
                      <a:cubicBezTo>
                        <a:pt x="16" y="42"/>
                        <a:pt x="16" y="42"/>
                        <a:pt x="16" y="41"/>
                      </a:cubicBezTo>
                      <a:cubicBezTo>
                        <a:pt x="16" y="41"/>
                        <a:pt x="16" y="41"/>
                        <a:pt x="16" y="41"/>
                      </a:cubicBezTo>
                      <a:cubicBezTo>
                        <a:pt x="67" y="41"/>
                        <a:pt x="67" y="41"/>
                        <a:pt x="67" y="41"/>
                      </a:cubicBezTo>
                      <a:cubicBezTo>
                        <a:pt x="67" y="41"/>
                        <a:pt x="67" y="41"/>
                        <a:pt x="67" y="41"/>
                      </a:cubicBezTo>
                      <a:cubicBezTo>
                        <a:pt x="67" y="42"/>
                        <a:pt x="67" y="42"/>
                        <a:pt x="68" y="43"/>
                      </a:cubicBezTo>
                      <a:cubicBezTo>
                        <a:pt x="68" y="44"/>
                        <a:pt x="69" y="44"/>
                        <a:pt x="70" y="44"/>
                      </a:cubicBezTo>
                      <a:cubicBezTo>
                        <a:pt x="72" y="44"/>
                        <a:pt x="72" y="44"/>
                        <a:pt x="72" y="44"/>
                      </a:cubicBezTo>
                      <a:cubicBezTo>
                        <a:pt x="73" y="44"/>
                        <a:pt x="74" y="44"/>
                        <a:pt x="74" y="43"/>
                      </a:cubicBezTo>
                      <a:cubicBezTo>
                        <a:pt x="75" y="42"/>
                        <a:pt x="75" y="42"/>
                        <a:pt x="75" y="41"/>
                      </a:cubicBezTo>
                      <a:cubicBezTo>
                        <a:pt x="75" y="41"/>
                        <a:pt x="75" y="41"/>
                        <a:pt x="75" y="41"/>
                      </a:cubicBezTo>
                      <a:cubicBezTo>
                        <a:pt x="78" y="41"/>
                        <a:pt x="78" y="41"/>
                        <a:pt x="78" y="41"/>
                      </a:cubicBezTo>
                      <a:cubicBezTo>
                        <a:pt x="81" y="41"/>
                        <a:pt x="83" y="36"/>
                        <a:pt x="83" y="33"/>
                      </a:cubicBezTo>
                      <a:cubicBezTo>
                        <a:pt x="83" y="5"/>
                        <a:pt x="83" y="5"/>
                        <a:pt x="83" y="5"/>
                      </a:cubicBezTo>
                      <a:cubicBezTo>
                        <a:pt x="83" y="1"/>
                        <a:pt x="81"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7" name="Oval 165">
                  <a:extLst>
                    <a:ext uri="{FF2B5EF4-FFF2-40B4-BE49-F238E27FC236}">
                      <a16:creationId xmlns:a16="http://schemas.microsoft.com/office/drawing/2014/main" id="{1E9574A4-7193-0C74-B19A-C19086A0DA2A}"/>
                    </a:ext>
                  </a:extLst>
                </p:cNvPr>
                <p:cNvSpPr>
                  <a:spLocks noGrp="1" noRot="1" noMove="1" noResize="1" noEditPoints="1" noAdjustHandles="1" noChangeArrowheads="1" noChangeShapeType="1"/>
                </p:cNvSpPr>
                <p:nvPr/>
              </p:nvSpPr>
              <p:spPr bwMode="auto">
                <a:xfrm>
                  <a:off x="6331375" y="2336159"/>
                  <a:ext cx="31861"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8" name="Oval 166">
                  <a:extLst>
                    <a:ext uri="{FF2B5EF4-FFF2-40B4-BE49-F238E27FC236}">
                      <a16:creationId xmlns:a16="http://schemas.microsoft.com/office/drawing/2014/main" id="{93967895-F8C2-125D-D2BA-1C2E97479AF4}"/>
                    </a:ext>
                  </a:extLst>
                </p:cNvPr>
                <p:cNvSpPr>
                  <a:spLocks noGrp="1" noRot="1" noMove="1" noResize="1" noEditPoints="1" noAdjustHandles="1" noChangeArrowheads="1" noChangeShapeType="1"/>
                </p:cNvSpPr>
                <p:nvPr/>
              </p:nvSpPr>
              <p:spPr bwMode="auto">
                <a:xfrm>
                  <a:off x="6411026" y="2336159"/>
                  <a:ext cx="30635"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9" name="Oval 167">
                  <a:extLst>
                    <a:ext uri="{FF2B5EF4-FFF2-40B4-BE49-F238E27FC236}">
                      <a16:creationId xmlns:a16="http://schemas.microsoft.com/office/drawing/2014/main" id="{22EE5956-30D3-1A63-3F38-2A01F8683BB3}"/>
                    </a:ext>
                  </a:extLst>
                </p:cNvPr>
                <p:cNvSpPr>
                  <a:spLocks noGrp="1" noRot="1" noMove="1" noResize="1" noEditPoints="1" noAdjustHandles="1" noChangeArrowheads="1" noChangeShapeType="1"/>
                </p:cNvSpPr>
                <p:nvPr/>
              </p:nvSpPr>
              <p:spPr bwMode="auto">
                <a:xfrm>
                  <a:off x="6331375" y="2398655"/>
                  <a:ext cx="31861"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0" name="Oval 168">
                  <a:extLst>
                    <a:ext uri="{FF2B5EF4-FFF2-40B4-BE49-F238E27FC236}">
                      <a16:creationId xmlns:a16="http://schemas.microsoft.com/office/drawing/2014/main" id="{87AD1994-28E4-DACF-ADDA-1C9703D566E4}"/>
                    </a:ext>
                  </a:extLst>
                </p:cNvPr>
                <p:cNvSpPr>
                  <a:spLocks noGrp="1" noRot="1" noMove="1" noResize="1" noEditPoints="1" noAdjustHandles="1" noChangeArrowheads="1" noChangeShapeType="1"/>
                </p:cNvSpPr>
                <p:nvPr/>
              </p:nvSpPr>
              <p:spPr bwMode="auto">
                <a:xfrm>
                  <a:off x="6411026" y="2398655"/>
                  <a:ext cx="30635"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1" name="Freeform: Shape 169">
                  <a:extLst>
                    <a:ext uri="{FF2B5EF4-FFF2-40B4-BE49-F238E27FC236}">
                      <a16:creationId xmlns:a16="http://schemas.microsoft.com/office/drawing/2014/main" id="{79E8B667-69D0-EA54-F82E-3BE9E8EC08DC}"/>
                    </a:ext>
                  </a:extLst>
                </p:cNvPr>
                <p:cNvSpPr>
                  <a:spLocks noGrp="1" noRot="1" noMove="1" noResize="1" noEditPoints="1" noAdjustHandles="1" noChangeArrowheads="1" noChangeShapeType="1"/>
                </p:cNvSpPr>
                <p:nvPr/>
              </p:nvSpPr>
              <p:spPr bwMode="auto">
                <a:xfrm>
                  <a:off x="3514151" y="808069"/>
                  <a:ext cx="384780" cy="322284"/>
                </a:xfrm>
                <a:custGeom>
                  <a:avLst/>
                  <a:gdLst>
                    <a:gd name="T0" fmla="*/ 58 w 87"/>
                    <a:gd name="T1" fmla="*/ 0 h 73"/>
                    <a:gd name="T2" fmla="*/ 31 w 87"/>
                    <a:gd name="T3" fmla="*/ 0 h 73"/>
                    <a:gd name="T4" fmla="*/ 0 w 87"/>
                    <a:gd name="T5" fmla="*/ 26 h 73"/>
                    <a:gd name="T6" fmla="*/ 9 w 87"/>
                    <a:gd name="T7" fmla="*/ 38 h 73"/>
                    <a:gd name="T8" fmla="*/ 20 w 87"/>
                    <a:gd name="T9" fmla="*/ 27 h 73"/>
                    <a:gd name="T10" fmla="*/ 20 w 87"/>
                    <a:gd name="T11" fmla="*/ 73 h 73"/>
                    <a:gd name="T12" fmla="*/ 44 w 87"/>
                    <a:gd name="T13" fmla="*/ 73 h 73"/>
                    <a:gd name="T14" fmla="*/ 68 w 87"/>
                    <a:gd name="T15" fmla="*/ 73 h 73"/>
                    <a:gd name="T16" fmla="*/ 67 w 87"/>
                    <a:gd name="T17" fmla="*/ 27 h 73"/>
                    <a:gd name="T18" fmla="*/ 79 w 87"/>
                    <a:gd name="T19" fmla="*/ 38 h 73"/>
                    <a:gd name="T20" fmla="*/ 87 w 87"/>
                    <a:gd name="T21" fmla="*/ 26 h 73"/>
                    <a:gd name="T22" fmla="*/ 58 w 8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73">
                      <a:moveTo>
                        <a:pt x="58" y="0"/>
                      </a:moveTo>
                      <a:cubicBezTo>
                        <a:pt x="53" y="8"/>
                        <a:pt x="36" y="8"/>
                        <a:pt x="31" y="0"/>
                      </a:cubicBezTo>
                      <a:cubicBezTo>
                        <a:pt x="31" y="0"/>
                        <a:pt x="5" y="15"/>
                        <a:pt x="0" y="26"/>
                      </a:cubicBezTo>
                      <a:cubicBezTo>
                        <a:pt x="9" y="38"/>
                        <a:pt x="9" y="38"/>
                        <a:pt x="9" y="38"/>
                      </a:cubicBezTo>
                      <a:cubicBezTo>
                        <a:pt x="9" y="38"/>
                        <a:pt x="16" y="30"/>
                        <a:pt x="20" y="27"/>
                      </a:cubicBezTo>
                      <a:cubicBezTo>
                        <a:pt x="20" y="73"/>
                        <a:pt x="20" y="73"/>
                        <a:pt x="20" y="73"/>
                      </a:cubicBezTo>
                      <a:cubicBezTo>
                        <a:pt x="44" y="73"/>
                        <a:pt x="44" y="73"/>
                        <a:pt x="44" y="73"/>
                      </a:cubicBezTo>
                      <a:cubicBezTo>
                        <a:pt x="68" y="73"/>
                        <a:pt x="68" y="73"/>
                        <a:pt x="68" y="73"/>
                      </a:cubicBezTo>
                      <a:cubicBezTo>
                        <a:pt x="67" y="27"/>
                        <a:pt x="67" y="27"/>
                        <a:pt x="67" y="27"/>
                      </a:cubicBezTo>
                      <a:cubicBezTo>
                        <a:pt x="71" y="30"/>
                        <a:pt x="79" y="38"/>
                        <a:pt x="79" y="38"/>
                      </a:cubicBezTo>
                      <a:cubicBezTo>
                        <a:pt x="87" y="26"/>
                        <a:pt x="87" y="26"/>
                        <a:pt x="87" y="26"/>
                      </a:cubicBezTo>
                      <a:cubicBezTo>
                        <a:pt x="82" y="15"/>
                        <a:pt x="58"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2" name="Freeform: Shape 170">
                  <a:extLst>
                    <a:ext uri="{FF2B5EF4-FFF2-40B4-BE49-F238E27FC236}">
                      <a16:creationId xmlns:a16="http://schemas.microsoft.com/office/drawing/2014/main" id="{14915BF4-F902-6C4D-1927-C4C0C6213592}"/>
                    </a:ext>
                  </a:extLst>
                </p:cNvPr>
                <p:cNvSpPr>
                  <a:spLocks noGrp="1" noRot="1" noMove="1" noResize="1" noEditPoints="1" noAdjustHandles="1" noChangeArrowheads="1" noChangeShapeType="1"/>
                </p:cNvSpPr>
                <p:nvPr/>
              </p:nvSpPr>
              <p:spPr bwMode="auto">
                <a:xfrm>
                  <a:off x="3656299" y="795815"/>
                  <a:ext cx="110287" cy="30635"/>
                </a:xfrm>
                <a:custGeom>
                  <a:avLst/>
                  <a:gdLst>
                    <a:gd name="T0" fmla="*/ 13 w 25"/>
                    <a:gd name="T1" fmla="*/ 7 h 7"/>
                    <a:gd name="T2" fmla="*/ 24 w 25"/>
                    <a:gd name="T3" fmla="*/ 2 h 7"/>
                    <a:gd name="T4" fmla="*/ 24 w 25"/>
                    <a:gd name="T5" fmla="*/ 0 h 7"/>
                    <a:gd name="T6" fmla="*/ 22 w 25"/>
                    <a:gd name="T7" fmla="*/ 1 h 7"/>
                    <a:gd name="T8" fmla="*/ 13 w 25"/>
                    <a:gd name="T9" fmla="*/ 5 h 7"/>
                    <a:gd name="T10" fmla="*/ 3 w 25"/>
                    <a:gd name="T11" fmla="*/ 1 h 7"/>
                    <a:gd name="T12" fmla="*/ 1 w 25"/>
                    <a:gd name="T13" fmla="*/ 0 h 7"/>
                    <a:gd name="T14" fmla="*/ 1 w 25"/>
                    <a:gd name="T15" fmla="*/ 2 h 7"/>
                    <a:gd name="T16" fmla="*/ 13 w 2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3" y="7"/>
                      </a:moveTo>
                      <a:cubicBezTo>
                        <a:pt x="18" y="7"/>
                        <a:pt x="23" y="5"/>
                        <a:pt x="24" y="2"/>
                      </a:cubicBezTo>
                      <a:cubicBezTo>
                        <a:pt x="25" y="2"/>
                        <a:pt x="24" y="1"/>
                        <a:pt x="24" y="0"/>
                      </a:cubicBezTo>
                      <a:cubicBezTo>
                        <a:pt x="23" y="0"/>
                        <a:pt x="22" y="0"/>
                        <a:pt x="22" y="1"/>
                      </a:cubicBezTo>
                      <a:cubicBezTo>
                        <a:pt x="21" y="3"/>
                        <a:pt x="17" y="5"/>
                        <a:pt x="13" y="5"/>
                      </a:cubicBezTo>
                      <a:cubicBezTo>
                        <a:pt x="8" y="5"/>
                        <a:pt x="4" y="3"/>
                        <a:pt x="3" y="1"/>
                      </a:cubicBezTo>
                      <a:cubicBezTo>
                        <a:pt x="3" y="0"/>
                        <a:pt x="2" y="0"/>
                        <a:pt x="1" y="0"/>
                      </a:cubicBezTo>
                      <a:cubicBezTo>
                        <a:pt x="1" y="1"/>
                        <a:pt x="0" y="2"/>
                        <a:pt x="1" y="2"/>
                      </a:cubicBezTo>
                      <a:cubicBezTo>
                        <a:pt x="2" y="5"/>
                        <a:pt x="7" y="7"/>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3" name="Freeform: Shape 171">
                  <a:extLst>
                    <a:ext uri="{FF2B5EF4-FFF2-40B4-BE49-F238E27FC236}">
                      <a16:creationId xmlns:a16="http://schemas.microsoft.com/office/drawing/2014/main" id="{05CFF423-68A0-9BD9-4274-213E26F151BC}"/>
                    </a:ext>
                  </a:extLst>
                </p:cNvPr>
                <p:cNvSpPr>
                  <a:spLocks noGrp="1" noRot="1" noMove="1" noResize="1" noEditPoints="1" noAdjustHandles="1" noChangeArrowheads="1" noChangeShapeType="1"/>
                </p:cNvSpPr>
                <p:nvPr/>
              </p:nvSpPr>
              <p:spPr bwMode="auto">
                <a:xfrm>
                  <a:off x="5859591" y="3626519"/>
                  <a:ext cx="322284" cy="335763"/>
                </a:xfrm>
                <a:custGeom>
                  <a:avLst/>
                  <a:gdLst>
                    <a:gd name="T0" fmla="*/ 56 w 73"/>
                    <a:gd name="T1" fmla="*/ 2 h 76"/>
                    <a:gd name="T2" fmla="*/ 51 w 73"/>
                    <a:gd name="T3" fmla="*/ 2 h 76"/>
                    <a:gd name="T4" fmla="*/ 50 w 73"/>
                    <a:gd name="T5" fmla="*/ 3 h 76"/>
                    <a:gd name="T6" fmla="*/ 44 w 73"/>
                    <a:gd name="T7" fmla="*/ 5 h 76"/>
                    <a:gd name="T8" fmla="*/ 17 w 73"/>
                    <a:gd name="T9" fmla="*/ 5 h 76"/>
                    <a:gd name="T10" fmla="*/ 13 w 73"/>
                    <a:gd name="T11" fmla="*/ 8 h 76"/>
                    <a:gd name="T12" fmla="*/ 1 w 73"/>
                    <a:gd name="T13" fmla="*/ 40 h 76"/>
                    <a:gd name="T14" fmla="*/ 7 w 73"/>
                    <a:gd name="T15" fmla="*/ 47 h 76"/>
                    <a:gd name="T16" fmla="*/ 29 w 73"/>
                    <a:gd name="T17" fmla="*/ 47 h 76"/>
                    <a:gd name="T18" fmla="*/ 28 w 73"/>
                    <a:gd name="T19" fmla="*/ 54 h 76"/>
                    <a:gd name="T20" fmla="*/ 24 w 73"/>
                    <a:gd name="T21" fmla="*/ 66 h 76"/>
                    <a:gd name="T22" fmla="*/ 26 w 73"/>
                    <a:gd name="T23" fmla="*/ 72 h 76"/>
                    <a:gd name="T24" fmla="*/ 34 w 73"/>
                    <a:gd name="T25" fmla="*/ 72 h 76"/>
                    <a:gd name="T26" fmla="*/ 41 w 73"/>
                    <a:gd name="T27" fmla="*/ 57 h 76"/>
                    <a:gd name="T28" fmla="*/ 55 w 73"/>
                    <a:gd name="T29" fmla="*/ 40 h 76"/>
                    <a:gd name="T30" fmla="*/ 57 w 73"/>
                    <a:gd name="T31" fmla="*/ 37 h 76"/>
                    <a:gd name="T32" fmla="*/ 72 w 73"/>
                    <a:gd name="T33" fmla="*/ 23 h 76"/>
                    <a:gd name="T34" fmla="*/ 72 w 73"/>
                    <a:gd name="T35" fmla="*/ 18 h 76"/>
                    <a:gd name="T36" fmla="*/ 56 w 73"/>
                    <a:gd name="T37"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6">
                      <a:moveTo>
                        <a:pt x="56" y="2"/>
                      </a:moveTo>
                      <a:cubicBezTo>
                        <a:pt x="54" y="0"/>
                        <a:pt x="52" y="0"/>
                        <a:pt x="51" y="2"/>
                      </a:cubicBezTo>
                      <a:cubicBezTo>
                        <a:pt x="50" y="3"/>
                        <a:pt x="50" y="3"/>
                        <a:pt x="50" y="3"/>
                      </a:cubicBezTo>
                      <a:cubicBezTo>
                        <a:pt x="48" y="4"/>
                        <a:pt x="46" y="5"/>
                        <a:pt x="44" y="5"/>
                      </a:cubicBezTo>
                      <a:cubicBezTo>
                        <a:pt x="17" y="5"/>
                        <a:pt x="17" y="5"/>
                        <a:pt x="17" y="5"/>
                      </a:cubicBezTo>
                      <a:cubicBezTo>
                        <a:pt x="15" y="5"/>
                        <a:pt x="13" y="7"/>
                        <a:pt x="13" y="8"/>
                      </a:cubicBezTo>
                      <a:cubicBezTo>
                        <a:pt x="1" y="40"/>
                        <a:pt x="1" y="40"/>
                        <a:pt x="1" y="40"/>
                      </a:cubicBezTo>
                      <a:cubicBezTo>
                        <a:pt x="0" y="44"/>
                        <a:pt x="2" y="47"/>
                        <a:pt x="7" y="47"/>
                      </a:cubicBezTo>
                      <a:cubicBezTo>
                        <a:pt x="29" y="47"/>
                        <a:pt x="29" y="47"/>
                        <a:pt x="29" y="47"/>
                      </a:cubicBezTo>
                      <a:cubicBezTo>
                        <a:pt x="30" y="50"/>
                        <a:pt x="29" y="53"/>
                        <a:pt x="28" y="54"/>
                      </a:cubicBezTo>
                      <a:cubicBezTo>
                        <a:pt x="27" y="56"/>
                        <a:pt x="23" y="60"/>
                        <a:pt x="24" y="66"/>
                      </a:cubicBezTo>
                      <a:cubicBezTo>
                        <a:pt x="24" y="68"/>
                        <a:pt x="25" y="71"/>
                        <a:pt x="26" y="72"/>
                      </a:cubicBezTo>
                      <a:cubicBezTo>
                        <a:pt x="30" y="76"/>
                        <a:pt x="34" y="75"/>
                        <a:pt x="34" y="72"/>
                      </a:cubicBezTo>
                      <a:cubicBezTo>
                        <a:pt x="34" y="67"/>
                        <a:pt x="32" y="62"/>
                        <a:pt x="41" y="57"/>
                      </a:cubicBezTo>
                      <a:cubicBezTo>
                        <a:pt x="49" y="51"/>
                        <a:pt x="55" y="40"/>
                        <a:pt x="55" y="40"/>
                      </a:cubicBezTo>
                      <a:cubicBezTo>
                        <a:pt x="55" y="40"/>
                        <a:pt x="56" y="39"/>
                        <a:pt x="57" y="37"/>
                      </a:cubicBezTo>
                      <a:cubicBezTo>
                        <a:pt x="72" y="23"/>
                        <a:pt x="72" y="23"/>
                        <a:pt x="72" y="23"/>
                      </a:cubicBezTo>
                      <a:cubicBezTo>
                        <a:pt x="73" y="22"/>
                        <a:pt x="73" y="19"/>
                        <a:pt x="72" y="18"/>
                      </a:cubicBezTo>
                      <a:lnTo>
                        <a:pt x="5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4" name="Freeform: Shape 172">
                  <a:extLst>
                    <a:ext uri="{FF2B5EF4-FFF2-40B4-BE49-F238E27FC236}">
                      <a16:creationId xmlns:a16="http://schemas.microsoft.com/office/drawing/2014/main" id="{DC922CA8-9EE6-2039-3448-CC8FCC31B70F}"/>
                    </a:ext>
                  </a:extLst>
                </p:cNvPr>
                <p:cNvSpPr>
                  <a:spLocks noGrp="1" noRot="1" noMove="1" noResize="1" noEditPoints="1" noAdjustHandles="1" noChangeArrowheads="1" noChangeShapeType="1"/>
                </p:cNvSpPr>
                <p:nvPr/>
              </p:nvSpPr>
              <p:spPr bwMode="auto">
                <a:xfrm>
                  <a:off x="3183290" y="1029869"/>
                  <a:ext cx="366398" cy="348017"/>
                </a:xfrm>
                <a:custGeom>
                  <a:avLst/>
                  <a:gdLst>
                    <a:gd name="T0" fmla="*/ 11 w 83"/>
                    <a:gd name="T1" fmla="*/ 63 h 79"/>
                    <a:gd name="T2" fmla="*/ 34 w 83"/>
                    <a:gd name="T3" fmla="*/ 52 h 79"/>
                    <a:gd name="T4" fmla="*/ 38 w 83"/>
                    <a:gd name="T5" fmla="*/ 51 h 79"/>
                    <a:gd name="T6" fmla="*/ 39 w 83"/>
                    <a:gd name="T7" fmla="*/ 55 h 79"/>
                    <a:gd name="T8" fmla="*/ 38 w 83"/>
                    <a:gd name="T9" fmla="*/ 65 h 79"/>
                    <a:gd name="T10" fmla="*/ 38 w 83"/>
                    <a:gd name="T11" fmla="*/ 79 h 79"/>
                    <a:gd name="T12" fmla="*/ 45 w 83"/>
                    <a:gd name="T13" fmla="*/ 79 h 79"/>
                    <a:gd name="T14" fmla="*/ 44 w 83"/>
                    <a:gd name="T15" fmla="*/ 65 h 79"/>
                    <a:gd name="T16" fmla="*/ 44 w 83"/>
                    <a:gd name="T17" fmla="*/ 55 h 79"/>
                    <a:gd name="T18" fmla="*/ 44 w 83"/>
                    <a:gd name="T19" fmla="*/ 51 h 79"/>
                    <a:gd name="T20" fmla="*/ 48 w 83"/>
                    <a:gd name="T21" fmla="*/ 52 h 79"/>
                    <a:gd name="T22" fmla="*/ 71 w 83"/>
                    <a:gd name="T23" fmla="*/ 63 h 79"/>
                    <a:gd name="T24" fmla="*/ 80 w 83"/>
                    <a:gd name="T25" fmla="*/ 54 h 79"/>
                    <a:gd name="T26" fmla="*/ 74 w 83"/>
                    <a:gd name="T27" fmla="*/ 26 h 79"/>
                    <a:gd name="T28" fmla="*/ 46 w 83"/>
                    <a:gd name="T29" fmla="*/ 44 h 79"/>
                    <a:gd name="T30" fmla="*/ 45 w 83"/>
                    <a:gd name="T31" fmla="*/ 41 h 79"/>
                    <a:gd name="T32" fmla="*/ 50 w 83"/>
                    <a:gd name="T33" fmla="*/ 32 h 79"/>
                    <a:gd name="T34" fmla="*/ 59 w 83"/>
                    <a:gd name="T35" fmla="*/ 10 h 79"/>
                    <a:gd name="T36" fmla="*/ 41 w 83"/>
                    <a:gd name="T37" fmla="*/ 0 h 79"/>
                    <a:gd name="T38" fmla="*/ 23 w 83"/>
                    <a:gd name="T39" fmla="*/ 10 h 79"/>
                    <a:gd name="T40" fmla="*/ 33 w 83"/>
                    <a:gd name="T41" fmla="*/ 32 h 79"/>
                    <a:gd name="T42" fmla="*/ 38 w 83"/>
                    <a:gd name="T43" fmla="*/ 41 h 79"/>
                    <a:gd name="T44" fmla="*/ 36 w 83"/>
                    <a:gd name="T45" fmla="*/ 44 h 79"/>
                    <a:gd name="T46" fmla="*/ 8 w 83"/>
                    <a:gd name="T47" fmla="*/ 26 h 79"/>
                    <a:gd name="T48" fmla="*/ 2 w 83"/>
                    <a:gd name="T49" fmla="*/ 54 h 79"/>
                    <a:gd name="T50" fmla="*/ 11 w 83"/>
                    <a:gd name="T51"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79">
                      <a:moveTo>
                        <a:pt x="11" y="63"/>
                      </a:moveTo>
                      <a:cubicBezTo>
                        <a:pt x="20" y="64"/>
                        <a:pt x="27" y="55"/>
                        <a:pt x="34" y="52"/>
                      </a:cubicBezTo>
                      <a:cubicBezTo>
                        <a:pt x="35" y="51"/>
                        <a:pt x="38" y="50"/>
                        <a:pt x="38" y="51"/>
                      </a:cubicBezTo>
                      <a:cubicBezTo>
                        <a:pt x="39" y="52"/>
                        <a:pt x="39" y="54"/>
                        <a:pt x="39" y="55"/>
                      </a:cubicBezTo>
                      <a:cubicBezTo>
                        <a:pt x="39" y="59"/>
                        <a:pt x="38" y="62"/>
                        <a:pt x="38" y="65"/>
                      </a:cubicBezTo>
                      <a:cubicBezTo>
                        <a:pt x="38" y="69"/>
                        <a:pt x="38" y="75"/>
                        <a:pt x="38" y="79"/>
                      </a:cubicBezTo>
                      <a:cubicBezTo>
                        <a:pt x="45" y="79"/>
                        <a:pt x="45" y="79"/>
                        <a:pt x="45" y="79"/>
                      </a:cubicBezTo>
                      <a:cubicBezTo>
                        <a:pt x="44" y="75"/>
                        <a:pt x="44" y="69"/>
                        <a:pt x="44" y="65"/>
                      </a:cubicBezTo>
                      <a:cubicBezTo>
                        <a:pt x="44" y="62"/>
                        <a:pt x="44" y="59"/>
                        <a:pt x="44" y="55"/>
                      </a:cubicBezTo>
                      <a:cubicBezTo>
                        <a:pt x="44" y="54"/>
                        <a:pt x="43" y="52"/>
                        <a:pt x="44" y="51"/>
                      </a:cubicBezTo>
                      <a:cubicBezTo>
                        <a:pt x="45" y="50"/>
                        <a:pt x="47" y="51"/>
                        <a:pt x="48" y="52"/>
                      </a:cubicBezTo>
                      <a:cubicBezTo>
                        <a:pt x="55" y="55"/>
                        <a:pt x="62" y="64"/>
                        <a:pt x="71" y="63"/>
                      </a:cubicBezTo>
                      <a:cubicBezTo>
                        <a:pt x="76" y="63"/>
                        <a:pt x="78" y="59"/>
                        <a:pt x="80" y="54"/>
                      </a:cubicBezTo>
                      <a:cubicBezTo>
                        <a:pt x="83" y="46"/>
                        <a:pt x="83" y="31"/>
                        <a:pt x="74" y="26"/>
                      </a:cubicBezTo>
                      <a:cubicBezTo>
                        <a:pt x="61" y="18"/>
                        <a:pt x="57" y="43"/>
                        <a:pt x="46" y="44"/>
                      </a:cubicBezTo>
                      <a:cubicBezTo>
                        <a:pt x="44" y="44"/>
                        <a:pt x="44" y="43"/>
                        <a:pt x="45" y="41"/>
                      </a:cubicBezTo>
                      <a:cubicBezTo>
                        <a:pt x="46" y="38"/>
                        <a:pt x="48" y="35"/>
                        <a:pt x="50" y="32"/>
                      </a:cubicBezTo>
                      <a:cubicBezTo>
                        <a:pt x="54" y="26"/>
                        <a:pt x="60" y="18"/>
                        <a:pt x="59" y="10"/>
                      </a:cubicBezTo>
                      <a:cubicBezTo>
                        <a:pt x="58" y="2"/>
                        <a:pt x="49" y="0"/>
                        <a:pt x="41" y="0"/>
                      </a:cubicBezTo>
                      <a:cubicBezTo>
                        <a:pt x="33" y="0"/>
                        <a:pt x="24" y="2"/>
                        <a:pt x="23" y="10"/>
                      </a:cubicBezTo>
                      <a:cubicBezTo>
                        <a:pt x="22" y="18"/>
                        <a:pt x="28" y="26"/>
                        <a:pt x="33" y="32"/>
                      </a:cubicBezTo>
                      <a:cubicBezTo>
                        <a:pt x="35" y="35"/>
                        <a:pt x="37" y="38"/>
                        <a:pt x="38" y="41"/>
                      </a:cubicBezTo>
                      <a:cubicBezTo>
                        <a:pt x="38" y="43"/>
                        <a:pt x="39" y="44"/>
                        <a:pt x="36" y="44"/>
                      </a:cubicBezTo>
                      <a:cubicBezTo>
                        <a:pt x="25" y="43"/>
                        <a:pt x="21" y="18"/>
                        <a:pt x="8" y="26"/>
                      </a:cubicBezTo>
                      <a:cubicBezTo>
                        <a:pt x="0" y="31"/>
                        <a:pt x="0" y="46"/>
                        <a:pt x="2" y="54"/>
                      </a:cubicBezTo>
                      <a:cubicBezTo>
                        <a:pt x="4" y="59"/>
                        <a:pt x="7" y="63"/>
                        <a:pt x="1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5" name="Freeform: Shape 173">
                  <a:extLst>
                    <a:ext uri="{FF2B5EF4-FFF2-40B4-BE49-F238E27FC236}">
                      <a16:creationId xmlns:a16="http://schemas.microsoft.com/office/drawing/2014/main" id="{B761064F-432B-3665-0C1A-75835BF18B43}"/>
                    </a:ext>
                  </a:extLst>
                </p:cNvPr>
                <p:cNvSpPr>
                  <a:spLocks noGrp="1" noRot="1" noMove="1" noResize="1" noEditPoints="1" noAdjustHandles="1" noChangeArrowheads="1" noChangeShapeType="1"/>
                </p:cNvSpPr>
                <p:nvPr/>
              </p:nvSpPr>
              <p:spPr bwMode="auto">
                <a:xfrm>
                  <a:off x="2732338" y="1652379"/>
                  <a:ext cx="318607" cy="339439"/>
                </a:xfrm>
                <a:custGeom>
                  <a:avLst/>
                  <a:gdLst>
                    <a:gd name="T0" fmla="*/ 59 w 72"/>
                    <a:gd name="T1" fmla="*/ 53 h 77"/>
                    <a:gd name="T2" fmla="*/ 64 w 72"/>
                    <a:gd name="T3" fmla="*/ 50 h 77"/>
                    <a:gd name="T4" fmla="*/ 71 w 72"/>
                    <a:gd name="T5" fmla="*/ 48 h 77"/>
                    <a:gd name="T6" fmla="*/ 71 w 72"/>
                    <a:gd name="T7" fmla="*/ 38 h 77"/>
                    <a:gd name="T8" fmla="*/ 70 w 72"/>
                    <a:gd name="T9" fmla="*/ 22 h 77"/>
                    <a:gd name="T10" fmla="*/ 53 w 72"/>
                    <a:gd name="T11" fmla="*/ 36 h 77"/>
                    <a:gd name="T12" fmla="*/ 48 w 72"/>
                    <a:gd name="T13" fmla="*/ 42 h 77"/>
                    <a:gd name="T14" fmla="*/ 48 w 72"/>
                    <a:gd name="T15" fmla="*/ 36 h 77"/>
                    <a:gd name="T16" fmla="*/ 54 w 72"/>
                    <a:gd name="T17" fmla="*/ 25 h 77"/>
                    <a:gd name="T18" fmla="*/ 49 w 72"/>
                    <a:gd name="T19" fmla="*/ 15 h 77"/>
                    <a:gd name="T20" fmla="*/ 36 w 72"/>
                    <a:gd name="T21" fmla="*/ 0 h 77"/>
                    <a:gd name="T22" fmla="*/ 36 w 72"/>
                    <a:gd name="T23" fmla="*/ 0 h 77"/>
                    <a:gd name="T24" fmla="*/ 36 w 72"/>
                    <a:gd name="T25" fmla="*/ 0 h 77"/>
                    <a:gd name="T26" fmla="*/ 36 w 72"/>
                    <a:gd name="T27" fmla="*/ 0 h 77"/>
                    <a:gd name="T28" fmla="*/ 36 w 72"/>
                    <a:gd name="T29" fmla="*/ 0 h 77"/>
                    <a:gd name="T30" fmla="*/ 23 w 72"/>
                    <a:gd name="T31" fmla="*/ 15 h 77"/>
                    <a:gd name="T32" fmla="*/ 18 w 72"/>
                    <a:gd name="T33" fmla="*/ 25 h 77"/>
                    <a:gd name="T34" fmla="*/ 23 w 72"/>
                    <a:gd name="T35" fmla="*/ 36 h 77"/>
                    <a:gd name="T36" fmla="*/ 24 w 72"/>
                    <a:gd name="T37" fmla="*/ 42 h 77"/>
                    <a:gd name="T38" fmla="*/ 18 w 72"/>
                    <a:gd name="T39" fmla="*/ 36 h 77"/>
                    <a:gd name="T40" fmla="*/ 2 w 72"/>
                    <a:gd name="T41" fmla="*/ 22 h 77"/>
                    <a:gd name="T42" fmla="*/ 0 w 72"/>
                    <a:gd name="T43" fmla="*/ 38 h 77"/>
                    <a:gd name="T44" fmla="*/ 1 w 72"/>
                    <a:gd name="T45" fmla="*/ 48 h 77"/>
                    <a:gd name="T46" fmla="*/ 7 w 72"/>
                    <a:gd name="T47" fmla="*/ 50 h 77"/>
                    <a:gd name="T48" fmla="*/ 12 w 72"/>
                    <a:gd name="T49" fmla="*/ 53 h 77"/>
                    <a:gd name="T50" fmla="*/ 11 w 72"/>
                    <a:gd name="T51" fmla="*/ 56 h 77"/>
                    <a:gd name="T52" fmla="*/ 0 w 72"/>
                    <a:gd name="T53" fmla="*/ 53 h 77"/>
                    <a:gd name="T54" fmla="*/ 16 w 72"/>
                    <a:gd name="T55" fmla="*/ 75 h 77"/>
                    <a:gd name="T56" fmla="*/ 24 w 72"/>
                    <a:gd name="T57" fmla="*/ 74 h 77"/>
                    <a:gd name="T58" fmla="*/ 31 w 72"/>
                    <a:gd name="T59" fmla="*/ 69 h 77"/>
                    <a:gd name="T60" fmla="*/ 34 w 72"/>
                    <a:gd name="T61" fmla="*/ 68 h 77"/>
                    <a:gd name="T62" fmla="*/ 34 w 72"/>
                    <a:gd name="T63" fmla="*/ 65 h 77"/>
                    <a:gd name="T64" fmla="*/ 36 w 72"/>
                    <a:gd name="T65" fmla="*/ 34 h 77"/>
                    <a:gd name="T66" fmla="*/ 38 w 72"/>
                    <a:gd name="T67" fmla="*/ 65 h 77"/>
                    <a:gd name="T68" fmla="*/ 38 w 72"/>
                    <a:gd name="T69" fmla="*/ 68 h 77"/>
                    <a:gd name="T70" fmla="*/ 40 w 72"/>
                    <a:gd name="T71" fmla="*/ 69 h 77"/>
                    <a:gd name="T72" fmla="*/ 47 w 72"/>
                    <a:gd name="T73" fmla="*/ 74 h 77"/>
                    <a:gd name="T74" fmla="*/ 55 w 72"/>
                    <a:gd name="T75" fmla="*/ 75 h 77"/>
                    <a:gd name="T76" fmla="*/ 71 w 72"/>
                    <a:gd name="T77" fmla="*/ 53 h 77"/>
                    <a:gd name="T78" fmla="*/ 60 w 72"/>
                    <a:gd name="T79" fmla="*/ 56 h 77"/>
                    <a:gd name="T80" fmla="*/ 59 w 72"/>
                    <a:gd name="T8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 h="77">
                      <a:moveTo>
                        <a:pt x="59" y="53"/>
                      </a:moveTo>
                      <a:cubicBezTo>
                        <a:pt x="61" y="51"/>
                        <a:pt x="63" y="51"/>
                        <a:pt x="64" y="50"/>
                      </a:cubicBezTo>
                      <a:cubicBezTo>
                        <a:pt x="66" y="49"/>
                        <a:pt x="69" y="49"/>
                        <a:pt x="71" y="48"/>
                      </a:cubicBezTo>
                      <a:cubicBezTo>
                        <a:pt x="71" y="45"/>
                        <a:pt x="72" y="42"/>
                        <a:pt x="71" y="38"/>
                      </a:cubicBezTo>
                      <a:cubicBezTo>
                        <a:pt x="71" y="33"/>
                        <a:pt x="70" y="28"/>
                        <a:pt x="70" y="22"/>
                      </a:cubicBezTo>
                      <a:cubicBezTo>
                        <a:pt x="63" y="26"/>
                        <a:pt x="56" y="28"/>
                        <a:pt x="53" y="36"/>
                      </a:cubicBezTo>
                      <a:cubicBezTo>
                        <a:pt x="53" y="38"/>
                        <a:pt x="51" y="43"/>
                        <a:pt x="48" y="42"/>
                      </a:cubicBezTo>
                      <a:cubicBezTo>
                        <a:pt x="46" y="40"/>
                        <a:pt x="47" y="37"/>
                        <a:pt x="48" y="36"/>
                      </a:cubicBezTo>
                      <a:cubicBezTo>
                        <a:pt x="51" y="32"/>
                        <a:pt x="54" y="30"/>
                        <a:pt x="54" y="25"/>
                      </a:cubicBezTo>
                      <a:cubicBezTo>
                        <a:pt x="54" y="21"/>
                        <a:pt x="51" y="18"/>
                        <a:pt x="49" y="15"/>
                      </a:cubicBezTo>
                      <a:cubicBezTo>
                        <a:pt x="45" y="10"/>
                        <a:pt x="40" y="6"/>
                        <a:pt x="36" y="0"/>
                      </a:cubicBezTo>
                      <a:cubicBezTo>
                        <a:pt x="36" y="0"/>
                        <a:pt x="36" y="0"/>
                        <a:pt x="36" y="0"/>
                      </a:cubicBezTo>
                      <a:cubicBezTo>
                        <a:pt x="36" y="0"/>
                        <a:pt x="36" y="0"/>
                        <a:pt x="36" y="0"/>
                      </a:cubicBezTo>
                      <a:cubicBezTo>
                        <a:pt x="36" y="0"/>
                        <a:pt x="36" y="0"/>
                        <a:pt x="36" y="0"/>
                      </a:cubicBezTo>
                      <a:cubicBezTo>
                        <a:pt x="36" y="0"/>
                        <a:pt x="36" y="0"/>
                        <a:pt x="36" y="0"/>
                      </a:cubicBezTo>
                      <a:cubicBezTo>
                        <a:pt x="32" y="6"/>
                        <a:pt x="27" y="10"/>
                        <a:pt x="23" y="15"/>
                      </a:cubicBezTo>
                      <a:cubicBezTo>
                        <a:pt x="20" y="18"/>
                        <a:pt x="18" y="21"/>
                        <a:pt x="18" y="25"/>
                      </a:cubicBezTo>
                      <a:cubicBezTo>
                        <a:pt x="18" y="30"/>
                        <a:pt x="21" y="32"/>
                        <a:pt x="23" y="36"/>
                      </a:cubicBezTo>
                      <a:cubicBezTo>
                        <a:pt x="24" y="37"/>
                        <a:pt x="26" y="40"/>
                        <a:pt x="24" y="42"/>
                      </a:cubicBezTo>
                      <a:cubicBezTo>
                        <a:pt x="21" y="43"/>
                        <a:pt x="19" y="38"/>
                        <a:pt x="18" y="36"/>
                      </a:cubicBezTo>
                      <a:cubicBezTo>
                        <a:pt x="16" y="28"/>
                        <a:pt x="9" y="26"/>
                        <a:pt x="2" y="22"/>
                      </a:cubicBezTo>
                      <a:cubicBezTo>
                        <a:pt x="2" y="28"/>
                        <a:pt x="1" y="33"/>
                        <a:pt x="0" y="38"/>
                      </a:cubicBezTo>
                      <a:cubicBezTo>
                        <a:pt x="0" y="42"/>
                        <a:pt x="0" y="45"/>
                        <a:pt x="1" y="48"/>
                      </a:cubicBezTo>
                      <a:cubicBezTo>
                        <a:pt x="3" y="49"/>
                        <a:pt x="5" y="49"/>
                        <a:pt x="7" y="50"/>
                      </a:cubicBezTo>
                      <a:cubicBezTo>
                        <a:pt x="9" y="51"/>
                        <a:pt x="11" y="51"/>
                        <a:pt x="12" y="53"/>
                      </a:cubicBezTo>
                      <a:cubicBezTo>
                        <a:pt x="14" y="54"/>
                        <a:pt x="14" y="57"/>
                        <a:pt x="11" y="56"/>
                      </a:cubicBezTo>
                      <a:cubicBezTo>
                        <a:pt x="8" y="56"/>
                        <a:pt x="4" y="52"/>
                        <a:pt x="0" y="53"/>
                      </a:cubicBezTo>
                      <a:cubicBezTo>
                        <a:pt x="2" y="62"/>
                        <a:pt x="7" y="71"/>
                        <a:pt x="16" y="75"/>
                      </a:cubicBezTo>
                      <a:cubicBezTo>
                        <a:pt x="20" y="77"/>
                        <a:pt x="21" y="76"/>
                        <a:pt x="24" y="74"/>
                      </a:cubicBezTo>
                      <a:cubicBezTo>
                        <a:pt x="27" y="72"/>
                        <a:pt x="28" y="70"/>
                        <a:pt x="31" y="69"/>
                      </a:cubicBezTo>
                      <a:cubicBezTo>
                        <a:pt x="33" y="69"/>
                        <a:pt x="34" y="70"/>
                        <a:pt x="34" y="68"/>
                      </a:cubicBezTo>
                      <a:cubicBezTo>
                        <a:pt x="34" y="67"/>
                        <a:pt x="34" y="66"/>
                        <a:pt x="34" y="65"/>
                      </a:cubicBezTo>
                      <a:cubicBezTo>
                        <a:pt x="35" y="53"/>
                        <a:pt x="35" y="46"/>
                        <a:pt x="36" y="34"/>
                      </a:cubicBezTo>
                      <a:cubicBezTo>
                        <a:pt x="36" y="46"/>
                        <a:pt x="37" y="53"/>
                        <a:pt x="38" y="65"/>
                      </a:cubicBezTo>
                      <a:cubicBezTo>
                        <a:pt x="38" y="66"/>
                        <a:pt x="38" y="67"/>
                        <a:pt x="38" y="68"/>
                      </a:cubicBezTo>
                      <a:cubicBezTo>
                        <a:pt x="38" y="70"/>
                        <a:pt x="39" y="69"/>
                        <a:pt x="40" y="69"/>
                      </a:cubicBezTo>
                      <a:cubicBezTo>
                        <a:pt x="43" y="70"/>
                        <a:pt x="45" y="72"/>
                        <a:pt x="47" y="74"/>
                      </a:cubicBezTo>
                      <a:cubicBezTo>
                        <a:pt x="50" y="76"/>
                        <a:pt x="52" y="77"/>
                        <a:pt x="55" y="75"/>
                      </a:cubicBezTo>
                      <a:cubicBezTo>
                        <a:pt x="65" y="71"/>
                        <a:pt x="70" y="62"/>
                        <a:pt x="71" y="53"/>
                      </a:cubicBezTo>
                      <a:cubicBezTo>
                        <a:pt x="68" y="52"/>
                        <a:pt x="64" y="56"/>
                        <a:pt x="60" y="56"/>
                      </a:cubicBezTo>
                      <a:cubicBezTo>
                        <a:pt x="58" y="57"/>
                        <a:pt x="58" y="54"/>
                        <a:pt x="59"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6" name="Rectangle 174">
                  <a:extLst>
                    <a:ext uri="{FF2B5EF4-FFF2-40B4-BE49-F238E27FC236}">
                      <a16:creationId xmlns:a16="http://schemas.microsoft.com/office/drawing/2014/main" id="{2ED2268B-6BA6-D1FE-A59B-7440C865A6C2}"/>
                    </a:ext>
                  </a:extLst>
                </p:cNvPr>
                <p:cNvSpPr>
                  <a:spLocks noGrp="1" noRot="1" noMove="1" noResize="1" noEditPoints="1" noAdjustHandles="1" noChangeArrowheads="1" noChangeShapeType="1"/>
                </p:cNvSpPr>
                <p:nvPr/>
              </p:nvSpPr>
              <p:spPr bwMode="auto">
                <a:xfrm>
                  <a:off x="2878162" y="1966084"/>
                  <a:ext cx="22057" cy="105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7" name="Freeform: Shape 175">
                  <a:extLst>
                    <a:ext uri="{FF2B5EF4-FFF2-40B4-BE49-F238E27FC236}">
                      <a16:creationId xmlns:a16="http://schemas.microsoft.com/office/drawing/2014/main" id="{0DC2950E-C657-E9CD-2182-A63AEB16E1C8}"/>
                    </a:ext>
                  </a:extLst>
                </p:cNvPr>
                <p:cNvSpPr>
                  <a:spLocks noGrp="1" noRot="1" noMove="1" noResize="1" noEditPoints="1" noAdjustHandles="1" noChangeArrowheads="1" noChangeShapeType="1"/>
                </p:cNvSpPr>
                <p:nvPr/>
              </p:nvSpPr>
              <p:spPr bwMode="auto">
                <a:xfrm>
                  <a:off x="5920861" y="1413423"/>
                  <a:ext cx="30635" cy="162980"/>
                </a:xfrm>
                <a:custGeom>
                  <a:avLst/>
                  <a:gdLst>
                    <a:gd name="T0" fmla="*/ 7 w 7"/>
                    <a:gd name="T1" fmla="*/ 1 h 37"/>
                    <a:gd name="T2" fmla="*/ 4 w 7"/>
                    <a:gd name="T3" fmla="*/ 0 h 37"/>
                    <a:gd name="T4" fmla="*/ 4 w 7"/>
                    <a:gd name="T5" fmla="*/ 0 h 37"/>
                    <a:gd name="T6" fmla="*/ 0 w 7"/>
                    <a:gd name="T7" fmla="*/ 1 h 37"/>
                    <a:gd name="T8" fmla="*/ 0 w 7"/>
                    <a:gd name="T9" fmla="*/ 37 h 37"/>
                    <a:gd name="T10" fmla="*/ 7 w 7"/>
                    <a:gd name="T11" fmla="*/ 37 h 37"/>
                    <a:gd name="T12" fmla="*/ 7 w 7"/>
                    <a:gd name="T13" fmla="*/ 1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1"/>
                      </a:moveTo>
                      <a:cubicBezTo>
                        <a:pt x="6" y="1"/>
                        <a:pt x="5" y="0"/>
                        <a:pt x="4" y="0"/>
                      </a:cubicBezTo>
                      <a:cubicBezTo>
                        <a:pt x="4" y="0"/>
                        <a:pt x="4" y="0"/>
                        <a:pt x="4" y="0"/>
                      </a:cubicBezTo>
                      <a:cubicBezTo>
                        <a:pt x="3" y="0"/>
                        <a:pt x="1" y="1"/>
                        <a:pt x="0" y="1"/>
                      </a:cubicBezTo>
                      <a:cubicBezTo>
                        <a:pt x="0" y="37"/>
                        <a:pt x="0" y="37"/>
                        <a:pt x="0" y="37"/>
                      </a:cubicBezTo>
                      <a:cubicBezTo>
                        <a:pt x="7" y="37"/>
                        <a:pt x="7" y="37"/>
                        <a:pt x="7" y="37"/>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8" name="Freeform: Shape 176">
                  <a:extLst>
                    <a:ext uri="{FF2B5EF4-FFF2-40B4-BE49-F238E27FC236}">
                      <a16:creationId xmlns:a16="http://schemas.microsoft.com/office/drawing/2014/main" id="{D1D30C7E-C9CC-A36A-A86F-50DC198AF3BA}"/>
                    </a:ext>
                  </a:extLst>
                </p:cNvPr>
                <p:cNvSpPr>
                  <a:spLocks noGrp="1" noRot="1" noMove="1" noResize="1" noEditPoints="1" noAdjustHandles="1" noChangeArrowheads="1" noChangeShapeType="1"/>
                </p:cNvSpPr>
                <p:nvPr/>
              </p:nvSpPr>
              <p:spPr bwMode="auto">
                <a:xfrm>
                  <a:off x="5920861" y="1192849"/>
                  <a:ext cx="30635" cy="22057"/>
                </a:xfrm>
                <a:custGeom>
                  <a:avLst/>
                  <a:gdLst>
                    <a:gd name="T0" fmla="*/ 5 w 7"/>
                    <a:gd name="T1" fmla="*/ 5 h 5"/>
                    <a:gd name="T2" fmla="*/ 5 w 7"/>
                    <a:gd name="T3" fmla="*/ 5 h 5"/>
                    <a:gd name="T4" fmla="*/ 7 w 7"/>
                    <a:gd name="T5" fmla="*/ 5 h 5"/>
                    <a:gd name="T6" fmla="*/ 7 w 7"/>
                    <a:gd name="T7" fmla="*/ 0 h 5"/>
                    <a:gd name="T8" fmla="*/ 0 w 7"/>
                    <a:gd name="T9" fmla="*/ 0 h 5"/>
                    <a:gd name="T10" fmla="*/ 0 w 7"/>
                    <a:gd name="T11" fmla="*/ 5 h 5"/>
                    <a:gd name="T12" fmla="*/ 5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5"/>
                      </a:moveTo>
                      <a:cubicBezTo>
                        <a:pt x="5" y="5"/>
                        <a:pt x="5" y="5"/>
                        <a:pt x="5" y="5"/>
                      </a:cubicBezTo>
                      <a:cubicBezTo>
                        <a:pt x="6" y="5"/>
                        <a:pt x="7" y="5"/>
                        <a:pt x="7" y="5"/>
                      </a:cubicBezTo>
                      <a:cubicBezTo>
                        <a:pt x="7" y="0"/>
                        <a:pt x="7" y="0"/>
                        <a:pt x="7" y="0"/>
                      </a:cubicBezTo>
                      <a:cubicBezTo>
                        <a:pt x="0" y="0"/>
                        <a:pt x="0" y="0"/>
                        <a:pt x="0" y="0"/>
                      </a:cubicBezTo>
                      <a:cubicBezTo>
                        <a:pt x="0" y="5"/>
                        <a:pt x="0" y="5"/>
                        <a:pt x="0" y="5"/>
                      </a:cubicBezTo>
                      <a:cubicBezTo>
                        <a:pt x="2" y="5"/>
                        <a:pt x="3"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9" name="Freeform: Shape 177">
                  <a:extLst>
                    <a:ext uri="{FF2B5EF4-FFF2-40B4-BE49-F238E27FC236}">
                      <a16:creationId xmlns:a16="http://schemas.microsoft.com/office/drawing/2014/main" id="{B719BDD9-8BE6-6C3A-1978-C70FBD33DEAA}"/>
                    </a:ext>
                  </a:extLst>
                </p:cNvPr>
                <p:cNvSpPr>
                  <a:spLocks noGrp="1" noRot="1" noMove="1" noResize="1" noEditPoints="1" noAdjustHandles="1" noChangeArrowheads="1" noChangeShapeType="1"/>
                </p:cNvSpPr>
                <p:nvPr/>
              </p:nvSpPr>
              <p:spPr bwMode="auto">
                <a:xfrm>
                  <a:off x="5788517" y="1223484"/>
                  <a:ext cx="305128" cy="220574"/>
                </a:xfrm>
                <a:custGeom>
                  <a:avLst/>
                  <a:gdLst>
                    <a:gd name="T0" fmla="*/ 37 w 69"/>
                    <a:gd name="T1" fmla="*/ 0 h 50"/>
                    <a:gd name="T2" fmla="*/ 35 w 69"/>
                    <a:gd name="T3" fmla="*/ 0 h 50"/>
                    <a:gd name="T4" fmla="*/ 35 w 69"/>
                    <a:gd name="T5" fmla="*/ 0 h 50"/>
                    <a:gd name="T6" fmla="*/ 30 w 69"/>
                    <a:gd name="T7" fmla="*/ 0 h 50"/>
                    <a:gd name="T8" fmla="*/ 1 w 69"/>
                    <a:gd name="T9" fmla="*/ 33 h 50"/>
                    <a:gd name="T10" fmla="*/ 3 w 69"/>
                    <a:gd name="T11" fmla="*/ 46 h 50"/>
                    <a:gd name="T12" fmla="*/ 4 w 69"/>
                    <a:gd name="T13" fmla="*/ 48 h 50"/>
                    <a:gd name="T14" fmla="*/ 6 w 69"/>
                    <a:gd name="T15" fmla="*/ 46 h 50"/>
                    <a:gd name="T16" fmla="*/ 14 w 69"/>
                    <a:gd name="T17" fmla="*/ 40 h 50"/>
                    <a:gd name="T18" fmla="*/ 15 w 69"/>
                    <a:gd name="T19" fmla="*/ 40 h 50"/>
                    <a:gd name="T20" fmla="*/ 23 w 69"/>
                    <a:gd name="T21" fmla="*/ 46 h 50"/>
                    <a:gd name="T22" fmla="*/ 24 w 69"/>
                    <a:gd name="T23" fmla="*/ 48 h 50"/>
                    <a:gd name="T24" fmla="*/ 25 w 69"/>
                    <a:gd name="T25" fmla="*/ 46 h 50"/>
                    <a:gd name="T26" fmla="*/ 30 w 69"/>
                    <a:gd name="T27" fmla="*/ 42 h 50"/>
                    <a:gd name="T28" fmla="*/ 34 w 69"/>
                    <a:gd name="T29" fmla="*/ 41 h 50"/>
                    <a:gd name="T30" fmla="*/ 34 w 69"/>
                    <a:gd name="T31" fmla="*/ 41 h 50"/>
                    <a:gd name="T32" fmla="*/ 37 w 69"/>
                    <a:gd name="T33" fmla="*/ 42 h 50"/>
                    <a:gd name="T34" fmla="*/ 43 w 69"/>
                    <a:gd name="T35" fmla="*/ 47 h 50"/>
                    <a:gd name="T36" fmla="*/ 44 w 69"/>
                    <a:gd name="T37" fmla="*/ 48 h 50"/>
                    <a:gd name="T38" fmla="*/ 45 w 69"/>
                    <a:gd name="T39" fmla="*/ 47 h 50"/>
                    <a:gd name="T40" fmla="*/ 54 w 69"/>
                    <a:gd name="T41" fmla="*/ 41 h 50"/>
                    <a:gd name="T42" fmla="*/ 54 w 69"/>
                    <a:gd name="T43" fmla="*/ 41 h 50"/>
                    <a:gd name="T44" fmla="*/ 62 w 69"/>
                    <a:gd name="T45" fmla="*/ 47 h 50"/>
                    <a:gd name="T46" fmla="*/ 63 w 69"/>
                    <a:gd name="T47" fmla="*/ 49 h 50"/>
                    <a:gd name="T48" fmla="*/ 64 w 69"/>
                    <a:gd name="T49" fmla="*/ 50 h 50"/>
                    <a:gd name="T50" fmla="*/ 64 w 69"/>
                    <a:gd name="T51" fmla="*/ 49 h 50"/>
                    <a:gd name="T52" fmla="*/ 65 w 69"/>
                    <a:gd name="T53" fmla="*/ 47 h 50"/>
                    <a:gd name="T54" fmla="*/ 68 w 69"/>
                    <a:gd name="T55" fmla="*/ 35 h 50"/>
                    <a:gd name="T56" fmla="*/ 37 w 69"/>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50">
                      <a:moveTo>
                        <a:pt x="37" y="0"/>
                      </a:moveTo>
                      <a:cubicBezTo>
                        <a:pt x="37" y="0"/>
                        <a:pt x="36" y="0"/>
                        <a:pt x="35" y="0"/>
                      </a:cubicBezTo>
                      <a:cubicBezTo>
                        <a:pt x="35" y="0"/>
                        <a:pt x="35" y="0"/>
                        <a:pt x="35" y="0"/>
                      </a:cubicBezTo>
                      <a:cubicBezTo>
                        <a:pt x="33" y="0"/>
                        <a:pt x="32" y="0"/>
                        <a:pt x="30" y="0"/>
                      </a:cubicBezTo>
                      <a:cubicBezTo>
                        <a:pt x="14" y="2"/>
                        <a:pt x="1" y="16"/>
                        <a:pt x="1" y="33"/>
                      </a:cubicBezTo>
                      <a:cubicBezTo>
                        <a:pt x="0" y="38"/>
                        <a:pt x="1" y="42"/>
                        <a:pt x="3" y="46"/>
                      </a:cubicBezTo>
                      <a:cubicBezTo>
                        <a:pt x="3" y="47"/>
                        <a:pt x="4" y="48"/>
                        <a:pt x="4" y="48"/>
                      </a:cubicBezTo>
                      <a:cubicBezTo>
                        <a:pt x="5" y="48"/>
                        <a:pt x="5" y="47"/>
                        <a:pt x="6" y="46"/>
                      </a:cubicBezTo>
                      <a:cubicBezTo>
                        <a:pt x="7" y="43"/>
                        <a:pt x="11" y="40"/>
                        <a:pt x="14" y="40"/>
                      </a:cubicBezTo>
                      <a:cubicBezTo>
                        <a:pt x="14" y="40"/>
                        <a:pt x="15" y="40"/>
                        <a:pt x="15" y="40"/>
                      </a:cubicBezTo>
                      <a:cubicBezTo>
                        <a:pt x="18" y="41"/>
                        <a:pt x="22" y="43"/>
                        <a:pt x="23" y="46"/>
                      </a:cubicBezTo>
                      <a:cubicBezTo>
                        <a:pt x="24" y="47"/>
                        <a:pt x="24" y="48"/>
                        <a:pt x="24" y="48"/>
                      </a:cubicBezTo>
                      <a:cubicBezTo>
                        <a:pt x="24" y="48"/>
                        <a:pt x="25" y="47"/>
                        <a:pt x="25" y="46"/>
                      </a:cubicBezTo>
                      <a:cubicBezTo>
                        <a:pt x="26" y="44"/>
                        <a:pt x="28" y="42"/>
                        <a:pt x="30" y="42"/>
                      </a:cubicBezTo>
                      <a:cubicBezTo>
                        <a:pt x="31" y="41"/>
                        <a:pt x="33" y="41"/>
                        <a:pt x="34" y="41"/>
                      </a:cubicBezTo>
                      <a:cubicBezTo>
                        <a:pt x="34" y="41"/>
                        <a:pt x="34" y="41"/>
                        <a:pt x="34" y="41"/>
                      </a:cubicBezTo>
                      <a:cubicBezTo>
                        <a:pt x="35" y="41"/>
                        <a:pt x="36" y="41"/>
                        <a:pt x="37" y="42"/>
                      </a:cubicBezTo>
                      <a:cubicBezTo>
                        <a:pt x="40" y="42"/>
                        <a:pt x="42" y="44"/>
                        <a:pt x="43" y="47"/>
                      </a:cubicBezTo>
                      <a:cubicBezTo>
                        <a:pt x="44" y="48"/>
                        <a:pt x="44" y="48"/>
                        <a:pt x="44" y="48"/>
                      </a:cubicBezTo>
                      <a:cubicBezTo>
                        <a:pt x="44" y="48"/>
                        <a:pt x="44" y="48"/>
                        <a:pt x="45" y="47"/>
                      </a:cubicBezTo>
                      <a:cubicBezTo>
                        <a:pt x="47" y="44"/>
                        <a:pt x="50" y="41"/>
                        <a:pt x="54" y="41"/>
                      </a:cubicBezTo>
                      <a:cubicBezTo>
                        <a:pt x="54" y="41"/>
                        <a:pt x="54" y="41"/>
                        <a:pt x="54" y="41"/>
                      </a:cubicBezTo>
                      <a:cubicBezTo>
                        <a:pt x="58" y="41"/>
                        <a:pt x="61" y="44"/>
                        <a:pt x="62" y="47"/>
                      </a:cubicBezTo>
                      <a:cubicBezTo>
                        <a:pt x="63" y="48"/>
                        <a:pt x="63" y="49"/>
                        <a:pt x="63" y="49"/>
                      </a:cubicBezTo>
                      <a:cubicBezTo>
                        <a:pt x="63" y="50"/>
                        <a:pt x="63" y="50"/>
                        <a:pt x="64" y="50"/>
                      </a:cubicBezTo>
                      <a:cubicBezTo>
                        <a:pt x="64" y="50"/>
                        <a:pt x="64" y="50"/>
                        <a:pt x="64" y="49"/>
                      </a:cubicBezTo>
                      <a:cubicBezTo>
                        <a:pt x="65" y="49"/>
                        <a:pt x="65" y="48"/>
                        <a:pt x="65" y="47"/>
                      </a:cubicBezTo>
                      <a:cubicBezTo>
                        <a:pt x="67" y="44"/>
                        <a:pt x="68" y="39"/>
                        <a:pt x="68" y="35"/>
                      </a:cubicBezTo>
                      <a:cubicBezTo>
                        <a:pt x="69" y="17"/>
                        <a:pt x="55" y="2"/>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0" name="Freeform: Shape 178">
                  <a:extLst>
                    <a:ext uri="{FF2B5EF4-FFF2-40B4-BE49-F238E27FC236}">
                      <a16:creationId xmlns:a16="http://schemas.microsoft.com/office/drawing/2014/main" id="{ECB875A0-CCDD-F93D-C889-4DA8A0F9444E}"/>
                    </a:ext>
                  </a:extLst>
                </p:cNvPr>
                <p:cNvSpPr>
                  <a:spLocks noGrp="1" noRot="1" noMove="1" noResize="1" noEditPoints="1" noAdjustHandles="1" noChangeArrowheads="1" noChangeShapeType="1"/>
                </p:cNvSpPr>
                <p:nvPr/>
              </p:nvSpPr>
              <p:spPr bwMode="auto">
                <a:xfrm>
                  <a:off x="4601092" y="4491660"/>
                  <a:ext cx="118865" cy="84553"/>
                </a:xfrm>
                <a:custGeom>
                  <a:avLst/>
                  <a:gdLst>
                    <a:gd name="T0" fmla="*/ 17 w 27"/>
                    <a:gd name="T1" fmla="*/ 5 h 19"/>
                    <a:gd name="T2" fmla="*/ 24 w 27"/>
                    <a:gd name="T3" fmla="*/ 1 h 19"/>
                    <a:gd name="T4" fmla="*/ 27 w 27"/>
                    <a:gd name="T5" fmla="*/ 0 h 19"/>
                    <a:gd name="T6" fmla="*/ 16 w 27"/>
                    <a:gd name="T7" fmla="*/ 1 h 19"/>
                    <a:gd name="T8" fmla="*/ 9 w 27"/>
                    <a:gd name="T9" fmla="*/ 7 h 19"/>
                    <a:gd name="T10" fmla="*/ 5 w 27"/>
                    <a:gd name="T11" fmla="*/ 12 h 19"/>
                    <a:gd name="T12" fmla="*/ 0 w 27"/>
                    <a:gd name="T13" fmla="*/ 19 h 19"/>
                    <a:gd name="T14" fmla="*/ 9 w 27"/>
                    <a:gd name="T15" fmla="*/ 15 h 19"/>
                    <a:gd name="T16" fmla="*/ 17 w 27"/>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9">
                      <a:moveTo>
                        <a:pt x="17" y="5"/>
                      </a:moveTo>
                      <a:cubicBezTo>
                        <a:pt x="19" y="4"/>
                        <a:pt x="21" y="2"/>
                        <a:pt x="24" y="1"/>
                      </a:cubicBezTo>
                      <a:cubicBezTo>
                        <a:pt x="24" y="1"/>
                        <a:pt x="26" y="0"/>
                        <a:pt x="27" y="0"/>
                      </a:cubicBezTo>
                      <a:cubicBezTo>
                        <a:pt x="23" y="0"/>
                        <a:pt x="19" y="0"/>
                        <a:pt x="16" y="1"/>
                      </a:cubicBezTo>
                      <a:cubicBezTo>
                        <a:pt x="13" y="2"/>
                        <a:pt x="10" y="4"/>
                        <a:pt x="9" y="7"/>
                      </a:cubicBezTo>
                      <a:cubicBezTo>
                        <a:pt x="7" y="9"/>
                        <a:pt x="6" y="11"/>
                        <a:pt x="5" y="12"/>
                      </a:cubicBezTo>
                      <a:cubicBezTo>
                        <a:pt x="4" y="15"/>
                        <a:pt x="3" y="18"/>
                        <a:pt x="0" y="19"/>
                      </a:cubicBezTo>
                      <a:cubicBezTo>
                        <a:pt x="3" y="19"/>
                        <a:pt x="7" y="17"/>
                        <a:pt x="9" y="15"/>
                      </a:cubicBezTo>
                      <a:cubicBezTo>
                        <a:pt x="13" y="12"/>
                        <a:pt x="15" y="9"/>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1" name="Freeform: Shape 179">
                  <a:extLst>
                    <a:ext uri="{FF2B5EF4-FFF2-40B4-BE49-F238E27FC236}">
                      <a16:creationId xmlns:a16="http://schemas.microsoft.com/office/drawing/2014/main" id="{84805628-511A-84C9-0998-FB1904CF31F3}"/>
                    </a:ext>
                  </a:extLst>
                </p:cNvPr>
                <p:cNvSpPr>
                  <a:spLocks noGrp="1" noRot="1" noMove="1" noResize="1" noEditPoints="1" noAdjustHandles="1" noChangeArrowheads="1" noChangeShapeType="1"/>
                </p:cNvSpPr>
                <p:nvPr/>
              </p:nvSpPr>
              <p:spPr bwMode="auto">
                <a:xfrm>
                  <a:off x="4609670" y="4491660"/>
                  <a:ext cx="154402" cy="106611"/>
                </a:xfrm>
                <a:custGeom>
                  <a:avLst/>
                  <a:gdLst>
                    <a:gd name="T0" fmla="*/ 23 w 35"/>
                    <a:gd name="T1" fmla="*/ 3 h 24"/>
                    <a:gd name="T2" fmla="*/ 14 w 35"/>
                    <a:gd name="T3" fmla="*/ 11 h 24"/>
                    <a:gd name="T4" fmla="*/ 8 w 35"/>
                    <a:gd name="T5" fmla="*/ 17 h 24"/>
                    <a:gd name="T6" fmla="*/ 0 w 35"/>
                    <a:gd name="T7" fmla="*/ 20 h 24"/>
                    <a:gd name="T8" fmla="*/ 19 w 35"/>
                    <a:gd name="T9" fmla="*/ 20 h 24"/>
                    <a:gd name="T10" fmla="*/ 30 w 35"/>
                    <a:gd name="T11" fmla="*/ 6 h 24"/>
                    <a:gd name="T12" fmla="*/ 33 w 35"/>
                    <a:gd name="T13" fmla="*/ 2 h 24"/>
                    <a:gd name="T14" fmla="*/ 35 w 35"/>
                    <a:gd name="T15" fmla="*/ 1 h 24"/>
                    <a:gd name="T16" fmla="*/ 23 w 35"/>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23" y="3"/>
                      </a:moveTo>
                      <a:cubicBezTo>
                        <a:pt x="19" y="5"/>
                        <a:pt x="17" y="7"/>
                        <a:pt x="14" y="11"/>
                      </a:cubicBezTo>
                      <a:cubicBezTo>
                        <a:pt x="12" y="13"/>
                        <a:pt x="10" y="16"/>
                        <a:pt x="8" y="17"/>
                      </a:cubicBezTo>
                      <a:cubicBezTo>
                        <a:pt x="5" y="19"/>
                        <a:pt x="3" y="20"/>
                        <a:pt x="0" y="20"/>
                      </a:cubicBezTo>
                      <a:cubicBezTo>
                        <a:pt x="6" y="24"/>
                        <a:pt x="13" y="24"/>
                        <a:pt x="19" y="20"/>
                      </a:cubicBezTo>
                      <a:cubicBezTo>
                        <a:pt x="25" y="17"/>
                        <a:pt x="27" y="12"/>
                        <a:pt x="30" y="6"/>
                      </a:cubicBezTo>
                      <a:cubicBezTo>
                        <a:pt x="31" y="5"/>
                        <a:pt x="32" y="3"/>
                        <a:pt x="33" y="2"/>
                      </a:cubicBezTo>
                      <a:cubicBezTo>
                        <a:pt x="34" y="2"/>
                        <a:pt x="35" y="1"/>
                        <a:pt x="35" y="1"/>
                      </a:cubicBezTo>
                      <a:cubicBezTo>
                        <a:pt x="31" y="0"/>
                        <a:pt x="27" y="1"/>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2" name="Freeform: Shape 180">
                  <a:extLst>
                    <a:ext uri="{FF2B5EF4-FFF2-40B4-BE49-F238E27FC236}">
                      <a16:creationId xmlns:a16="http://schemas.microsoft.com/office/drawing/2014/main" id="{D228DF94-415D-6028-4BED-61016B190A33}"/>
                    </a:ext>
                  </a:extLst>
                </p:cNvPr>
                <p:cNvSpPr>
                  <a:spLocks noGrp="1" noRot="1" noMove="1" noResize="1" noEditPoints="1" noAdjustHandles="1" noChangeArrowheads="1" noChangeShapeType="1"/>
                </p:cNvSpPr>
                <p:nvPr/>
              </p:nvSpPr>
              <p:spPr bwMode="auto">
                <a:xfrm>
                  <a:off x="4601092" y="4403430"/>
                  <a:ext cx="101709" cy="71074"/>
                </a:xfrm>
                <a:custGeom>
                  <a:avLst/>
                  <a:gdLst>
                    <a:gd name="T0" fmla="*/ 8 w 23"/>
                    <a:gd name="T1" fmla="*/ 6 h 16"/>
                    <a:gd name="T2" fmla="*/ 5 w 23"/>
                    <a:gd name="T3" fmla="*/ 11 h 16"/>
                    <a:gd name="T4" fmla="*/ 0 w 23"/>
                    <a:gd name="T5" fmla="*/ 16 h 16"/>
                    <a:gd name="T6" fmla="*/ 8 w 23"/>
                    <a:gd name="T7" fmla="*/ 13 h 16"/>
                    <a:gd name="T8" fmla="*/ 15 w 23"/>
                    <a:gd name="T9" fmla="*/ 5 h 16"/>
                    <a:gd name="T10" fmla="*/ 20 w 23"/>
                    <a:gd name="T11" fmla="*/ 1 h 16"/>
                    <a:gd name="T12" fmla="*/ 23 w 23"/>
                    <a:gd name="T13" fmla="*/ 0 h 16"/>
                    <a:gd name="T14" fmla="*/ 14 w 23"/>
                    <a:gd name="T15" fmla="*/ 1 h 16"/>
                    <a:gd name="T16" fmla="*/ 8 w 23"/>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8" y="6"/>
                      </a:moveTo>
                      <a:cubicBezTo>
                        <a:pt x="6" y="8"/>
                        <a:pt x="6" y="9"/>
                        <a:pt x="5" y="11"/>
                      </a:cubicBezTo>
                      <a:cubicBezTo>
                        <a:pt x="4" y="13"/>
                        <a:pt x="2" y="15"/>
                        <a:pt x="0" y="16"/>
                      </a:cubicBezTo>
                      <a:cubicBezTo>
                        <a:pt x="3" y="16"/>
                        <a:pt x="6" y="15"/>
                        <a:pt x="8" y="13"/>
                      </a:cubicBezTo>
                      <a:cubicBezTo>
                        <a:pt x="11" y="11"/>
                        <a:pt x="13" y="7"/>
                        <a:pt x="15" y="5"/>
                      </a:cubicBezTo>
                      <a:cubicBezTo>
                        <a:pt x="17" y="3"/>
                        <a:pt x="18" y="2"/>
                        <a:pt x="20" y="1"/>
                      </a:cubicBezTo>
                      <a:cubicBezTo>
                        <a:pt x="21" y="1"/>
                        <a:pt x="22" y="0"/>
                        <a:pt x="23" y="0"/>
                      </a:cubicBezTo>
                      <a:cubicBezTo>
                        <a:pt x="20" y="0"/>
                        <a:pt x="17" y="0"/>
                        <a:pt x="14" y="1"/>
                      </a:cubicBezTo>
                      <a:cubicBezTo>
                        <a:pt x="11" y="2"/>
                        <a:pt x="9"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3" name="Freeform: Shape 181">
                  <a:extLst>
                    <a:ext uri="{FF2B5EF4-FFF2-40B4-BE49-F238E27FC236}">
                      <a16:creationId xmlns:a16="http://schemas.microsoft.com/office/drawing/2014/main" id="{6D070937-7615-E448-4A1E-CF26B91F6D65}"/>
                    </a:ext>
                  </a:extLst>
                </p:cNvPr>
                <p:cNvSpPr>
                  <a:spLocks noGrp="1" noRot="1" noMove="1" noResize="1" noEditPoints="1" noAdjustHandles="1" noChangeArrowheads="1" noChangeShapeType="1"/>
                </p:cNvSpPr>
                <p:nvPr/>
              </p:nvSpPr>
              <p:spPr bwMode="auto">
                <a:xfrm>
                  <a:off x="4609670" y="4403430"/>
                  <a:ext cx="132345" cy="93131"/>
                </a:xfrm>
                <a:custGeom>
                  <a:avLst/>
                  <a:gdLst>
                    <a:gd name="T0" fmla="*/ 28 w 30"/>
                    <a:gd name="T1" fmla="*/ 2 h 21"/>
                    <a:gd name="T2" fmla="*/ 30 w 30"/>
                    <a:gd name="T3" fmla="*/ 1 h 21"/>
                    <a:gd name="T4" fmla="*/ 19 w 30"/>
                    <a:gd name="T5" fmla="*/ 2 h 21"/>
                    <a:gd name="T6" fmla="*/ 12 w 30"/>
                    <a:gd name="T7" fmla="*/ 9 h 21"/>
                    <a:gd name="T8" fmla="*/ 6 w 30"/>
                    <a:gd name="T9" fmla="*/ 15 h 21"/>
                    <a:gd name="T10" fmla="*/ 0 w 30"/>
                    <a:gd name="T11" fmla="*/ 18 h 21"/>
                    <a:gd name="T12" fmla="*/ 16 w 30"/>
                    <a:gd name="T13" fmla="*/ 17 h 21"/>
                    <a:gd name="T14" fmla="*/ 25 w 30"/>
                    <a:gd name="T15" fmla="*/ 6 h 21"/>
                    <a:gd name="T16" fmla="*/ 28 w 30"/>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8" y="2"/>
                      </a:moveTo>
                      <a:cubicBezTo>
                        <a:pt x="29" y="2"/>
                        <a:pt x="30" y="1"/>
                        <a:pt x="30" y="1"/>
                      </a:cubicBezTo>
                      <a:cubicBezTo>
                        <a:pt x="26" y="0"/>
                        <a:pt x="23" y="1"/>
                        <a:pt x="19" y="2"/>
                      </a:cubicBezTo>
                      <a:cubicBezTo>
                        <a:pt x="16" y="4"/>
                        <a:pt x="14" y="6"/>
                        <a:pt x="12" y="9"/>
                      </a:cubicBezTo>
                      <a:cubicBezTo>
                        <a:pt x="10" y="11"/>
                        <a:pt x="9" y="14"/>
                        <a:pt x="6" y="15"/>
                      </a:cubicBezTo>
                      <a:cubicBezTo>
                        <a:pt x="5" y="16"/>
                        <a:pt x="2" y="17"/>
                        <a:pt x="0" y="18"/>
                      </a:cubicBezTo>
                      <a:cubicBezTo>
                        <a:pt x="5" y="21"/>
                        <a:pt x="11" y="21"/>
                        <a:pt x="16" y="17"/>
                      </a:cubicBezTo>
                      <a:cubicBezTo>
                        <a:pt x="21" y="15"/>
                        <a:pt x="23" y="10"/>
                        <a:pt x="25" y="6"/>
                      </a:cubicBezTo>
                      <a:cubicBezTo>
                        <a:pt x="26" y="4"/>
                        <a:pt x="27" y="3"/>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4" name="Freeform: Shape 182">
                  <a:extLst>
                    <a:ext uri="{FF2B5EF4-FFF2-40B4-BE49-F238E27FC236}">
                      <a16:creationId xmlns:a16="http://schemas.microsoft.com/office/drawing/2014/main" id="{95E89C69-AC5D-9459-0F9C-39DDEF1CA36B}"/>
                    </a:ext>
                  </a:extLst>
                </p:cNvPr>
                <p:cNvSpPr>
                  <a:spLocks noGrp="1" noRot="1" noMove="1" noResize="1" noEditPoints="1" noAdjustHandles="1" noChangeArrowheads="1" noChangeShapeType="1"/>
                </p:cNvSpPr>
                <p:nvPr/>
              </p:nvSpPr>
              <p:spPr bwMode="auto">
                <a:xfrm>
                  <a:off x="4472424" y="4491660"/>
                  <a:ext cx="115189" cy="84553"/>
                </a:xfrm>
                <a:custGeom>
                  <a:avLst/>
                  <a:gdLst>
                    <a:gd name="T0" fmla="*/ 9 w 26"/>
                    <a:gd name="T1" fmla="*/ 5 h 19"/>
                    <a:gd name="T2" fmla="*/ 17 w 26"/>
                    <a:gd name="T3" fmla="*/ 15 h 19"/>
                    <a:gd name="T4" fmla="*/ 26 w 26"/>
                    <a:gd name="T5" fmla="*/ 19 h 19"/>
                    <a:gd name="T6" fmla="*/ 21 w 26"/>
                    <a:gd name="T7" fmla="*/ 12 h 19"/>
                    <a:gd name="T8" fmla="*/ 18 w 26"/>
                    <a:gd name="T9" fmla="*/ 7 h 19"/>
                    <a:gd name="T10" fmla="*/ 11 w 26"/>
                    <a:gd name="T11" fmla="*/ 1 h 19"/>
                    <a:gd name="T12" fmla="*/ 0 w 26"/>
                    <a:gd name="T13" fmla="*/ 0 h 19"/>
                    <a:gd name="T14" fmla="*/ 3 w 26"/>
                    <a:gd name="T15" fmla="*/ 1 h 19"/>
                    <a:gd name="T16" fmla="*/ 9 w 26"/>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9">
                      <a:moveTo>
                        <a:pt x="9" y="5"/>
                      </a:moveTo>
                      <a:cubicBezTo>
                        <a:pt x="12" y="9"/>
                        <a:pt x="14" y="12"/>
                        <a:pt x="17" y="15"/>
                      </a:cubicBezTo>
                      <a:cubicBezTo>
                        <a:pt x="20" y="17"/>
                        <a:pt x="23" y="19"/>
                        <a:pt x="26" y="19"/>
                      </a:cubicBezTo>
                      <a:cubicBezTo>
                        <a:pt x="24" y="18"/>
                        <a:pt x="22" y="15"/>
                        <a:pt x="21" y="12"/>
                      </a:cubicBezTo>
                      <a:cubicBezTo>
                        <a:pt x="20" y="11"/>
                        <a:pt x="19" y="9"/>
                        <a:pt x="18" y="7"/>
                      </a:cubicBezTo>
                      <a:cubicBezTo>
                        <a:pt x="16" y="4"/>
                        <a:pt x="14" y="2"/>
                        <a:pt x="11" y="1"/>
                      </a:cubicBezTo>
                      <a:cubicBezTo>
                        <a:pt x="7" y="0"/>
                        <a:pt x="3" y="0"/>
                        <a:pt x="0" y="0"/>
                      </a:cubicBezTo>
                      <a:cubicBezTo>
                        <a:pt x="1" y="0"/>
                        <a:pt x="2" y="1"/>
                        <a:pt x="3" y="1"/>
                      </a:cubicBezTo>
                      <a:cubicBezTo>
                        <a:pt x="5" y="2"/>
                        <a:pt x="7" y="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5" name="Freeform: Shape 183">
                  <a:extLst>
                    <a:ext uri="{FF2B5EF4-FFF2-40B4-BE49-F238E27FC236}">
                      <a16:creationId xmlns:a16="http://schemas.microsoft.com/office/drawing/2014/main" id="{899E1CB1-D69A-94EC-63C2-2146FD0E1593}"/>
                    </a:ext>
                  </a:extLst>
                </p:cNvPr>
                <p:cNvSpPr>
                  <a:spLocks noGrp="1" noRot="1" noMove="1" noResize="1" noEditPoints="1" noAdjustHandles="1" noChangeArrowheads="1" noChangeShapeType="1"/>
                </p:cNvSpPr>
                <p:nvPr/>
              </p:nvSpPr>
              <p:spPr bwMode="auto">
                <a:xfrm>
                  <a:off x="4424633" y="4491660"/>
                  <a:ext cx="154402" cy="106611"/>
                </a:xfrm>
                <a:custGeom>
                  <a:avLst/>
                  <a:gdLst>
                    <a:gd name="T0" fmla="*/ 6 w 35"/>
                    <a:gd name="T1" fmla="*/ 6 h 24"/>
                    <a:gd name="T2" fmla="*/ 16 w 35"/>
                    <a:gd name="T3" fmla="*/ 20 h 24"/>
                    <a:gd name="T4" fmla="*/ 35 w 35"/>
                    <a:gd name="T5" fmla="*/ 20 h 24"/>
                    <a:gd name="T6" fmla="*/ 28 w 35"/>
                    <a:gd name="T7" fmla="*/ 17 h 24"/>
                    <a:gd name="T8" fmla="*/ 21 w 35"/>
                    <a:gd name="T9" fmla="*/ 11 h 24"/>
                    <a:gd name="T10" fmla="*/ 13 w 35"/>
                    <a:gd name="T11" fmla="*/ 3 h 24"/>
                    <a:gd name="T12" fmla="*/ 0 w 35"/>
                    <a:gd name="T13" fmla="*/ 1 h 24"/>
                    <a:gd name="T14" fmla="*/ 2 w 35"/>
                    <a:gd name="T15" fmla="*/ 2 h 24"/>
                    <a:gd name="T16" fmla="*/ 6 w 35"/>
                    <a:gd name="T1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6" y="6"/>
                      </a:moveTo>
                      <a:cubicBezTo>
                        <a:pt x="9" y="12"/>
                        <a:pt x="11" y="17"/>
                        <a:pt x="16" y="20"/>
                      </a:cubicBezTo>
                      <a:cubicBezTo>
                        <a:pt x="22" y="24"/>
                        <a:pt x="30" y="24"/>
                        <a:pt x="35" y="20"/>
                      </a:cubicBezTo>
                      <a:cubicBezTo>
                        <a:pt x="33" y="20"/>
                        <a:pt x="30" y="19"/>
                        <a:pt x="28" y="17"/>
                      </a:cubicBezTo>
                      <a:cubicBezTo>
                        <a:pt x="25" y="16"/>
                        <a:pt x="23" y="13"/>
                        <a:pt x="21" y="11"/>
                      </a:cubicBezTo>
                      <a:cubicBezTo>
                        <a:pt x="19" y="7"/>
                        <a:pt x="16" y="5"/>
                        <a:pt x="13" y="3"/>
                      </a:cubicBezTo>
                      <a:cubicBezTo>
                        <a:pt x="9" y="1"/>
                        <a:pt x="4" y="0"/>
                        <a:pt x="0" y="1"/>
                      </a:cubicBezTo>
                      <a:cubicBezTo>
                        <a:pt x="1" y="1"/>
                        <a:pt x="2" y="2"/>
                        <a:pt x="2" y="2"/>
                      </a:cubicBezTo>
                      <a:cubicBezTo>
                        <a:pt x="4" y="3"/>
                        <a:pt x="5"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6" name="Freeform: Shape 184">
                  <a:extLst>
                    <a:ext uri="{FF2B5EF4-FFF2-40B4-BE49-F238E27FC236}">
                      <a16:creationId xmlns:a16="http://schemas.microsoft.com/office/drawing/2014/main" id="{9FE249A2-4995-1A49-B312-5232C82CBAE1}"/>
                    </a:ext>
                  </a:extLst>
                </p:cNvPr>
                <p:cNvSpPr>
                  <a:spLocks noGrp="1" noRot="1" noMove="1" noResize="1" noEditPoints="1" noAdjustHandles="1" noChangeArrowheads="1" noChangeShapeType="1"/>
                </p:cNvSpPr>
                <p:nvPr/>
              </p:nvSpPr>
              <p:spPr bwMode="auto">
                <a:xfrm>
                  <a:off x="4485903" y="4403430"/>
                  <a:ext cx="101709" cy="71074"/>
                </a:xfrm>
                <a:custGeom>
                  <a:avLst/>
                  <a:gdLst>
                    <a:gd name="T0" fmla="*/ 10 w 23"/>
                    <a:gd name="T1" fmla="*/ 1 h 16"/>
                    <a:gd name="T2" fmla="*/ 0 w 23"/>
                    <a:gd name="T3" fmla="*/ 0 h 16"/>
                    <a:gd name="T4" fmla="*/ 3 w 23"/>
                    <a:gd name="T5" fmla="*/ 1 h 16"/>
                    <a:gd name="T6" fmla="*/ 8 w 23"/>
                    <a:gd name="T7" fmla="*/ 5 h 16"/>
                    <a:gd name="T8" fmla="*/ 15 w 23"/>
                    <a:gd name="T9" fmla="*/ 13 h 16"/>
                    <a:gd name="T10" fmla="*/ 23 w 23"/>
                    <a:gd name="T11" fmla="*/ 16 h 16"/>
                    <a:gd name="T12" fmla="*/ 19 w 23"/>
                    <a:gd name="T13" fmla="*/ 11 h 16"/>
                    <a:gd name="T14" fmla="*/ 16 w 23"/>
                    <a:gd name="T15" fmla="*/ 6 h 16"/>
                    <a:gd name="T16" fmla="*/ 10 w 23"/>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0" y="1"/>
                      </a:moveTo>
                      <a:cubicBezTo>
                        <a:pt x="7" y="0"/>
                        <a:pt x="3" y="0"/>
                        <a:pt x="0" y="0"/>
                      </a:cubicBezTo>
                      <a:cubicBezTo>
                        <a:pt x="1" y="0"/>
                        <a:pt x="2" y="1"/>
                        <a:pt x="3" y="1"/>
                      </a:cubicBezTo>
                      <a:cubicBezTo>
                        <a:pt x="5" y="2"/>
                        <a:pt x="7" y="3"/>
                        <a:pt x="8" y="5"/>
                      </a:cubicBezTo>
                      <a:cubicBezTo>
                        <a:pt x="11" y="7"/>
                        <a:pt x="13" y="11"/>
                        <a:pt x="15" y="13"/>
                      </a:cubicBezTo>
                      <a:cubicBezTo>
                        <a:pt x="18" y="15"/>
                        <a:pt x="20" y="16"/>
                        <a:pt x="23" y="16"/>
                      </a:cubicBezTo>
                      <a:cubicBezTo>
                        <a:pt x="21" y="15"/>
                        <a:pt x="20" y="13"/>
                        <a:pt x="19" y="11"/>
                      </a:cubicBezTo>
                      <a:cubicBezTo>
                        <a:pt x="18" y="9"/>
                        <a:pt x="17" y="8"/>
                        <a:pt x="16" y="6"/>
                      </a:cubicBezTo>
                      <a:cubicBezTo>
                        <a:pt x="14" y="4"/>
                        <a:pt x="12"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7" name="Freeform: Shape 185">
                  <a:extLst>
                    <a:ext uri="{FF2B5EF4-FFF2-40B4-BE49-F238E27FC236}">
                      <a16:creationId xmlns:a16="http://schemas.microsoft.com/office/drawing/2014/main" id="{6DCB59A2-8B1B-0A29-DA83-E587359EACDD}"/>
                    </a:ext>
                  </a:extLst>
                </p:cNvPr>
                <p:cNvSpPr>
                  <a:spLocks noGrp="1" noRot="1" noMove="1" noResize="1" noEditPoints="1" noAdjustHandles="1" noChangeArrowheads="1" noChangeShapeType="1"/>
                </p:cNvSpPr>
                <p:nvPr/>
              </p:nvSpPr>
              <p:spPr bwMode="auto">
                <a:xfrm>
                  <a:off x="4446690" y="4403430"/>
                  <a:ext cx="132345" cy="93131"/>
                </a:xfrm>
                <a:custGeom>
                  <a:avLst/>
                  <a:gdLst>
                    <a:gd name="T0" fmla="*/ 0 w 30"/>
                    <a:gd name="T1" fmla="*/ 1 h 21"/>
                    <a:gd name="T2" fmla="*/ 2 w 30"/>
                    <a:gd name="T3" fmla="*/ 2 h 21"/>
                    <a:gd name="T4" fmla="*/ 5 w 30"/>
                    <a:gd name="T5" fmla="*/ 6 h 21"/>
                    <a:gd name="T6" fmla="*/ 14 w 30"/>
                    <a:gd name="T7" fmla="*/ 17 h 21"/>
                    <a:gd name="T8" fmla="*/ 30 w 30"/>
                    <a:gd name="T9" fmla="*/ 18 h 21"/>
                    <a:gd name="T10" fmla="*/ 24 w 30"/>
                    <a:gd name="T11" fmla="*/ 15 h 21"/>
                    <a:gd name="T12" fmla="*/ 18 w 30"/>
                    <a:gd name="T13" fmla="*/ 9 h 21"/>
                    <a:gd name="T14" fmla="*/ 11 w 30"/>
                    <a:gd name="T15" fmla="*/ 2 h 21"/>
                    <a:gd name="T16" fmla="*/ 0 w 30"/>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0" y="1"/>
                      </a:moveTo>
                      <a:cubicBezTo>
                        <a:pt x="1" y="1"/>
                        <a:pt x="2" y="2"/>
                        <a:pt x="2" y="2"/>
                      </a:cubicBezTo>
                      <a:cubicBezTo>
                        <a:pt x="3" y="3"/>
                        <a:pt x="4" y="4"/>
                        <a:pt x="5" y="6"/>
                      </a:cubicBezTo>
                      <a:cubicBezTo>
                        <a:pt x="8" y="10"/>
                        <a:pt x="9" y="15"/>
                        <a:pt x="14" y="17"/>
                      </a:cubicBezTo>
                      <a:cubicBezTo>
                        <a:pt x="19" y="21"/>
                        <a:pt x="25" y="21"/>
                        <a:pt x="30" y="18"/>
                      </a:cubicBezTo>
                      <a:cubicBezTo>
                        <a:pt x="28" y="17"/>
                        <a:pt x="26" y="16"/>
                        <a:pt x="24" y="15"/>
                      </a:cubicBezTo>
                      <a:cubicBezTo>
                        <a:pt x="22" y="14"/>
                        <a:pt x="20" y="11"/>
                        <a:pt x="18" y="9"/>
                      </a:cubicBezTo>
                      <a:cubicBezTo>
                        <a:pt x="16" y="6"/>
                        <a:pt x="14" y="4"/>
                        <a:pt x="11" y="2"/>
                      </a:cubicBezTo>
                      <a:cubicBezTo>
                        <a:pt x="8" y="1"/>
                        <a:pt x="4"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8" name="Freeform: Shape 186">
                  <a:extLst>
                    <a:ext uri="{FF2B5EF4-FFF2-40B4-BE49-F238E27FC236}">
                      <a16:creationId xmlns:a16="http://schemas.microsoft.com/office/drawing/2014/main" id="{6165C00A-4FD0-2CA3-6B10-1A3307236870}"/>
                    </a:ext>
                  </a:extLst>
                </p:cNvPr>
                <p:cNvSpPr>
                  <a:spLocks noGrp="1" noRot="1" noMove="1" noResize="1" noEditPoints="1" noAdjustHandles="1" noChangeArrowheads="1" noChangeShapeType="1"/>
                </p:cNvSpPr>
                <p:nvPr/>
              </p:nvSpPr>
              <p:spPr bwMode="auto">
                <a:xfrm>
                  <a:off x="4592514" y="4342160"/>
                  <a:ext cx="56369" cy="113963"/>
                </a:xfrm>
                <a:custGeom>
                  <a:avLst/>
                  <a:gdLst>
                    <a:gd name="T0" fmla="*/ 9 w 13"/>
                    <a:gd name="T1" fmla="*/ 8 h 26"/>
                    <a:gd name="T2" fmla="*/ 2 w 13"/>
                    <a:gd name="T3" fmla="*/ 17 h 26"/>
                    <a:gd name="T4" fmla="*/ 1 w 13"/>
                    <a:gd name="T5" fmla="*/ 26 h 26"/>
                    <a:gd name="T6" fmla="*/ 5 w 13"/>
                    <a:gd name="T7" fmla="*/ 20 h 26"/>
                    <a:gd name="T8" fmla="*/ 9 w 13"/>
                    <a:gd name="T9" fmla="*/ 16 h 26"/>
                    <a:gd name="T10" fmla="*/ 12 w 13"/>
                    <a:gd name="T11" fmla="*/ 9 h 26"/>
                    <a:gd name="T12" fmla="*/ 11 w 13"/>
                    <a:gd name="T13" fmla="*/ 0 h 26"/>
                    <a:gd name="T14" fmla="*/ 11 w 13"/>
                    <a:gd name="T15" fmla="*/ 3 h 26"/>
                    <a:gd name="T16" fmla="*/ 9 w 13"/>
                    <a:gd name="T1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9" y="8"/>
                      </a:moveTo>
                      <a:cubicBezTo>
                        <a:pt x="6" y="11"/>
                        <a:pt x="4" y="14"/>
                        <a:pt x="2" y="17"/>
                      </a:cubicBezTo>
                      <a:cubicBezTo>
                        <a:pt x="1" y="20"/>
                        <a:pt x="0" y="23"/>
                        <a:pt x="1" y="26"/>
                      </a:cubicBezTo>
                      <a:cubicBezTo>
                        <a:pt x="1" y="23"/>
                        <a:pt x="3" y="21"/>
                        <a:pt x="5" y="20"/>
                      </a:cubicBezTo>
                      <a:cubicBezTo>
                        <a:pt x="6" y="19"/>
                        <a:pt x="8" y="18"/>
                        <a:pt x="9" y="16"/>
                      </a:cubicBezTo>
                      <a:cubicBezTo>
                        <a:pt x="11" y="14"/>
                        <a:pt x="12" y="12"/>
                        <a:pt x="12" y="9"/>
                      </a:cubicBezTo>
                      <a:cubicBezTo>
                        <a:pt x="13" y="6"/>
                        <a:pt x="12" y="3"/>
                        <a:pt x="11" y="0"/>
                      </a:cubicBezTo>
                      <a:cubicBezTo>
                        <a:pt x="11" y="0"/>
                        <a:pt x="11" y="2"/>
                        <a:pt x="11" y="3"/>
                      </a:cubicBezTo>
                      <a:cubicBezTo>
                        <a:pt x="10" y="5"/>
                        <a:pt x="10" y="7"/>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9" name="Freeform: Shape 187">
                  <a:extLst>
                    <a:ext uri="{FF2B5EF4-FFF2-40B4-BE49-F238E27FC236}">
                      <a16:creationId xmlns:a16="http://schemas.microsoft.com/office/drawing/2014/main" id="{20E698B2-4716-C42F-6805-3B151F825876}"/>
                    </a:ext>
                  </a:extLst>
                </p:cNvPr>
                <p:cNvSpPr>
                  <a:spLocks noGrp="1" noRot="1" noMove="1" noResize="1" noEditPoints="1" noAdjustHandles="1" noChangeArrowheads="1" noChangeShapeType="1"/>
                </p:cNvSpPr>
                <p:nvPr/>
              </p:nvSpPr>
              <p:spPr bwMode="auto">
                <a:xfrm>
                  <a:off x="4560653" y="4301721"/>
                  <a:ext cx="75976" cy="145824"/>
                </a:xfrm>
                <a:custGeom>
                  <a:avLst/>
                  <a:gdLst>
                    <a:gd name="T0" fmla="*/ 6 w 17"/>
                    <a:gd name="T1" fmla="*/ 33 h 33"/>
                    <a:gd name="T2" fmla="*/ 7 w 17"/>
                    <a:gd name="T3" fmla="*/ 27 h 33"/>
                    <a:gd name="T4" fmla="*/ 11 w 17"/>
                    <a:gd name="T5" fmla="*/ 20 h 33"/>
                    <a:gd name="T6" fmla="*/ 16 w 17"/>
                    <a:gd name="T7" fmla="*/ 11 h 33"/>
                    <a:gd name="T8" fmla="*/ 16 w 17"/>
                    <a:gd name="T9" fmla="*/ 0 h 33"/>
                    <a:gd name="T10" fmla="*/ 15 w 17"/>
                    <a:gd name="T11" fmla="*/ 2 h 33"/>
                    <a:gd name="T12" fmla="*/ 12 w 17"/>
                    <a:gd name="T13" fmla="*/ 6 h 33"/>
                    <a:gd name="T14" fmla="*/ 2 w 17"/>
                    <a:gd name="T15" fmla="*/ 17 h 33"/>
                    <a:gd name="T16" fmla="*/ 6 w 17"/>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3">
                      <a:moveTo>
                        <a:pt x="6" y="33"/>
                      </a:moveTo>
                      <a:cubicBezTo>
                        <a:pt x="5" y="31"/>
                        <a:pt x="6" y="29"/>
                        <a:pt x="7" y="27"/>
                      </a:cubicBezTo>
                      <a:cubicBezTo>
                        <a:pt x="8" y="24"/>
                        <a:pt x="9" y="22"/>
                        <a:pt x="11" y="20"/>
                      </a:cubicBezTo>
                      <a:cubicBezTo>
                        <a:pt x="13" y="17"/>
                        <a:pt x="15" y="15"/>
                        <a:pt x="16" y="11"/>
                      </a:cubicBezTo>
                      <a:cubicBezTo>
                        <a:pt x="17" y="8"/>
                        <a:pt x="17" y="4"/>
                        <a:pt x="16" y="0"/>
                      </a:cubicBezTo>
                      <a:cubicBezTo>
                        <a:pt x="16" y="1"/>
                        <a:pt x="15" y="2"/>
                        <a:pt x="15" y="2"/>
                      </a:cubicBezTo>
                      <a:cubicBezTo>
                        <a:pt x="14" y="4"/>
                        <a:pt x="13" y="5"/>
                        <a:pt x="12" y="6"/>
                      </a:cubicBezTo>
                      <a:cubicBezTo>
                        <a:pt x="8" y="10"/>
                        <a:pt x="4" y="12"/>
                        <a:pt x="2" y="17"/>
                      </a:cubicBezTo>
                      <a:cubicBezTo>
                        <a:pt x="0" y="23"/>
                        <a:pt x="1" y="2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0" name="Freeform: Shape 188">
                  <a:extLst>
                    <a:ext uri="{FF2B5EF4-FFF2-40B4-BE49-F238E27FC236}">
                      <a16:creationId xmlns:a16="http://schemas.microsoft.com/office/drawing/2014/main" id="{F199B211-3EA6-3EA2-E68B-7C6C1B3A30C2}"/>
                    </a:ext>
                  </a:extLst>
                </p:cNvPr>
                <p:cNvSpPr>
                  <a:spLocks noGrp="1" noRot="1" noMove="1" noResize="1" noEditPoints="1" noAdjustHandles="1" noChangeArrowheads="1" noChangeShapeType="1"/>
                </p:cNvSpPr>
                <p:nvPr/>
              </p:nvSpPr>
              <p:spPr bwMode="auto">
                <a:xfrm>
                  <a:off x="5727246" y="1033545"/>
                  <a:ext cx="140922" cy="140922"/>
                </a:xfrm>
                <a:custGeom>
                  <a:avLst/>
                  <a:gdLst>
                    <a:gd name="T0" fmla="*/ 7 w 32"/>
                    <a:gd name="T1" fmla="*/ 30 h 32"/>
                    <a:gd name="T2" fmla="*/ 16 w 32"/>
                    <a:gd name="T3" fmla="*/ 32 h 32"/>
                    <a:gd name="T4" fmla="*/ 32 w 32"/>
                    <a:gd name="T5" fmla="*/ 16 h 32"/>
                    <a:gd name="T6" fmla="*/ 16 w 32"/>
                    <a:gd name="T7" fmla="*/ 0 h 32"/>
                    <a:gd name="T8" fmla="*/ 0 w 32"/>
                    <a:gd name="T9" fmla="*/ 14 h 32"/>
                    <a:gd name="T10" fmla="*/ 16 w 32"/>
                    <a:gd name="T11" fmla="*/ 14 h 32"/>
                    <a:gd name="T12" fmla="*/ 21 w 32"/>
                    <a:gd name="T13" fmla="*/ 14 h 32"/>
                    <a:gd name="T14" fmla="*/ 18 w 32"/>
                    <a:gd name="T15" fmla="*/ 18 h 32"/>
                    <a:gd name="T16" fmla="*/ 7 w 32"/>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7" y="30"/>
                      </a:moveTo>
                      <a:cubicBezTo>
                        <a:pt x="10" y="31"/>
                        <a:pt x="13" y="32"/>
                        <a:pt x="16" y="32"/>
                      </a:cubicBezTo>
                      <a:cubicBezTo>
                        <a:pt x="25" y="32"/>
                        <a:pt x="32" y="25"/>
                        <a:pt x="32" y="16"/>
                      </a:cubicBezTo>
                      <a:cubicBezTo>
                        <a:pt x="32" y="7"/>
                        <a:pt x="25" y="0"/>
                        <a:pt x="16" y="0"/>
                      </a:cubicBezTo>
                      <a:cubicBezTo>
                        <a:pt x="8" y="0"/>
                        <a:pt x="1" y="6"/>
                        <a:pt x="0" y="14"/>
                      </a:cubicBezTo>
                      <a:cubicBezTo>
                        <a:pt x="16" y="14"/>
                        <a:pt x="16" y="14"/>
                        <a:pt x="16" y="14"/>
                      </a:cubicBezTo>
                      <a:cubicBezTo>
                        <a:pt x="21" y="14"/>
                        <a:pt x="21" y="14"/>
                        <a:pt x="21" y="14"/>
                      </a:cubicBezTo>
                      <a:cubicBezTo>
                        <a:pt x="18" y="18"/>
                        <a:pt x="18" y="18"/>
                        <a:pt x="18" y="18"/>
                      </a:cubicBezTo>
                      <a:lnTo>
                        <a:pt x="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1" name="Freeform: Shape 189">
                  <a:extLst>
                    <a:ext uri="{FF2B5EF4-FFF2-40B4-BE49-F238E27FC236}">
                      <a16:creationId xmlns:a16="http://schemas.microsoft.com/office/drawing/2014/main" id="{B8B0DA39-991C-AB59-9CE1-8B445949C1FE}"/>
                    </a:ext>
                  </a:extLst>
                </p:cNvPr>
                <p:cNvSpPr>
                  <a:spLocks noGrp="1" noRot="1" noMove="1" noResize="1" noEditPoints="1" noAdjustHandles="1" noChangeArrowheads="1" noChangeShapeType="1"/>
                </p:cNvSpPr>
                <p:nvPr/>
              </p:nvSpPr>
              <p:spPr bwMode="auto">
                <a:xfrm>
                  <a:off x="5501770" y="1104619"/>
                  <a:ext cx="295324" cy="278169"/>
                </a:xfrm>
                <a:custGeom>
                  <a:avLst/>
                  <a:gdLst>
                    <a:gd name="T0" fmla="*/ 30 w 67"/>
                    <a:gd name="T1" fmla="*/ 34 h 63"/>
                    <a:gd name="T2" fmla="*/ 30 w 67"/>
                    <a:gd name="T3" fmla="*/ 36 h 63"/>
                    <a:gd name="T4" fmla="*/ 30 w 67"/>
                    <a:gd name="T5" fmla="*/ 37 h 63"/>
                    <a:gd name="T6" fmla="*/ 30 w 67"/>
                    <a:gd name="T7" fmla="*/ 58 h 63"/>
                    <a:gd name="T8" fmla="*/ 22 w 67"/>
                    <a:gd name="T9" fmla="*/ 63 h 63"/>
                    <a:gd name="T10" fmla="*/ 44 w 67"/>
                    <a:gd name="T11" fmla="*/ 63 h 63"/>
                    <a:gd name="T12" fmla="*/ 37 w 67"/>
                    <a:gd name="T13" fmla="*/ 58 h 63"/>
                    <a:gd name="T14" fmla="*/ 37 w 67"/>
                    <a:gd name="T15" fmla="*/ 37 h 63"/>
                    <a:gd name="T16" fmla="*/ 37 w 67"/>
                    <a:gd name="T17" fmla="*/ 36 h 63"/>
                    <a:gd name="T18" fmla="*/ 37 w 67"/>
                    <a:gd name="T19" fmla="*/ 34 h 63"/>
                    <a:gd name="T20" fmla="*/ 56 w 67"/>
                    <a:gd name="T21" fmla="*/ 12 h 63"/>
                    <a:gd name="T22" fmla="*/ 67 w 67"/>
                    <a:gd name="T23" fmla="*/ 0 h 63"/>
                    <a:gd name="T24" fmla="*/ 51 w 67"/>
                    <a:gd name="T25" fmla="*/ 0 h 63"/>
                    <a:gd name="T26" fmla="*/ 0 w 67"/>
                    <a:gd name="T27" fmla="*/ 0 h 63"/>
                    <a:gd name="T28" fmla="*/ 30 w 67"/>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3">
                      <a:moveTo>
                        <a:pt x="30" y="34"/>
                      </a:moveTo>
                      <a:cubicBezTo>
                        <a:pt x="30" y="36"/>
                        <a:pt x="30" y="36"/>
                        <a:pt x="30" y="36"/>
                      </a:cubicBezTo>
                      <a:cubicBezTo>
                        <a:pt x="30" y="37"/>
                        <a:pt x="30" y="37"/>
                        <a:pt x="30" y="37"/>
                      </a:cubicBezTo>
                      <a:cubicBezTo>
                        <a:pt x="30" y="58"/>
                        <a:pt x="30" y="58"/>
                        <a:pt x="30" y="58"/>
                      </a:cubicBezTo>
                      <a:cubicBezTo>
                        <a:pt x="25" y="58"/>
                        <a:pt x="22" y="61"/>
                        <a:pt x="22" y="63"/>
                      </a:cubicBezTo>
                      <a:cubicBezTo>
                        <a:pt x="44" y="63"/>
                        <a:pt x="44" y="63"/>
                        <a:pt x="44" y="63"/>
                      </a:cubicBezTo>
                      <a:cubicBezTo>
                        <a:pt x="44" y="61"/>
                        <a:pt x="41" y="59"/>
                        <a:pt x="37" y="58"/>
                      </a:cubicBezTo>
                      <a:cubicBezTo>
                        <a:pt x="37" y="37"/>
                        <a:pt x="37" y="37"/>
                        <a:pt x="37" y="37"/>
                      </a:cubicBezTo>
                      <a:cubicBezTo>
                        <a:pt x="37" y="36"/>
                        <a:pt x="37" y="36"/>
                        <a:pt x="37" y="36"/>
                      </a:cubicBezTo>
                      <a:cubicBezTo>
                        <a:pt x="37" y="34"/>
                        <a:pt x="37" y="34"/>
                        <a:pt x="37" y="34"/>
                      </a:cubicBezTo>
                      <a:cubicBezTo>
                        <a:pt x="56" y="12"/>
                        <a:pt x="56" y="12"/>
                        <a:pt x="56" y="12"/>
                      </a:cubicBezTo>
                      <a:cubicBezTo>
                        <a:pt x="67" y="0"/>
                        <a:pt x="67" y="0"/>
                        <a:pt x="67" y="0"/>
                      </a:cubicBezTo>
                      <a:cubicBezTo>
                        <a:pt x="51" y="0"/>
                        <a:pt x="51" y="0"/>
                        <a:pt x="51" y="0"/>
                      </a:cubicBezTo>
                      <a:cubicBezTo>
                        <a:pt x="0" y="0"/>
                        <a:pt x="0" y="0"/>
                        <a:pt x="0" y="0"/>
                      </a:cubicBezTo>
                      <a:lnTo>
                        <a:pt x="3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2" name="Freeform: Shape 190">
                  <a:extLst>
                    <a:ext uri="{FF2B5EF4-FFF2-40B4-BE49-F238E27FC236}">
                      <a16:creationId xmlns:a16="http://schemas.microsoft.com/office/drawing/2014/main" id="{CEA28275-F07A-B86E-CA72-70D855CE8BE0}"/>
                    </a:ext>
                  </a:extLst>
                </p:cNvPr>
                <p:cNvSpPr>
                  <a:spLocks noGrp="1" noRot="1" noMove="1" noResize="1" noEditPoints="1" noAdjustHandles="1" noChangeArrowheads="1" noChangeShapeType="1"/>
                </p:cNvSpPr>
                <p:nvPr/>
              </p:nvSpPr>
              <p:spPr bwMode="auto">
                <a:xfrm>
                  <a:off x="5364524" y="795815"/>
                  <a:ext cx="220574" cy="136021"/>
                </a:xfrm>
                <a:custGeom>
                  <a:avLst/>
                  <a:gdLst>
                    <a:gd name="T0" fmla="*/ 141 w 180"/>
                    <a:gd name="T1" fmla="*/ 61 h 111"/>
                    <a:gd name="T2" fmla="*/ 180 w 180"/>
                    <a:gd name="T3" fmla="*/ 61 h 111"/>
                    <a:gd name="T4" fmla="*/ 180 w 180"/>
                    <a:gd name="T5" fmla="*/ 111 h 111"/>
                    <a:gd name="T6" fmla="*/ 141 w 180"/>
                    <a:gd name="T7" fmla="*/ 111 h 111"/>
                    <a:gd name="T8" fmla="*/ 141 w 180"/>
                    <a:gd name="T9" fmla="*/ 100 h 111"/>
                    <a:gd name="T10" fmla="*/ 155 w 180"/>
                    <a:gd name="T11" fmla="*/ 100 h 111"/>
                    <a:gd name="T12" fmla="*/ 155 w 180"/>
                    <a:gd name="T13" fmla="*/ 79 h 111"/>
                    <a:gd name="T14" fmla="*/ 141 w 180"/>
                    <a:gd name="T15" fmla="*/ 79 h 111"/>
                    <a:gd name="T16" fmla="*/ 141 w 180"/>
                    <a:gd name="T17" fmla="*/ 61 h 111"/>
                    <a:gd name="T18" fmla="*/ 90 w 180"/>
                    <a:gd name="T19" fmla="*/ 61 h 111"/>
                    <a:gd name="T20" fmla="*/ 141 w 180"/>
                    <a:gd name="T21" fmla="*/ 61 h 111"/>
                    <a:gd name="T22" fmla="*/ 141 w 180"/>
                    <a:gd name="T23" fmla="*/ 79 h 111"/>
                    <a:gd name="T24" fmla="*/ 126 w 180"/>
                    <a:gd name="T25" fmla="*/ 79 h 111"/>
                    <a:gd name="T26" fmla="*/ 126 w 180"/>
                    <a:gd name="T27" fmla="*/ 100 h 111"/>
                    <a:gd name="T28" fmla="*/ 126 w 180"/>
                    <a:gd name="T29" fmla="*/ 100 h 111"/>
                    <a:gd name="T30" fmla="*/ 141 w 180"/>
                    <a:gd name="T31" fmla="*/ 100 h 111"/>
                    <a:gd name="T32" fmla="*/ 141 w 180"/>
                    <a:gd name="T33" fmla="*/ 111 h 111"/>
                    <a:gd name="T34" fmla="*/ 90 w 180"/>
                    <a:gd name="T35" fmla="*/ 111 h 111"/>
                    <a:gd name="T36" fmla="*/ 90 w 180"/>
                    <a:gd name="T37" fmla="*/ 100 h 111"/>
                    <a:gd name="T38" fmla="*/ 105 w 180"/>
                    <a:gd name="T39" fmla="*/ 100 h 111"/>
                    <a:gd name="T40" fmla="*/ 105 w 180"/>
                    <a:gd name="T41" fmla="*/ 79 h 111"/>
                    <a:gd name="T42" fmla="*/ 90 w 180"/>
                    <a:gd name="T43" fmla="*/ 79 h 111"/>
                    <a:gd name="T44" fmla="*/ 90 w 180"/>
                    <a:gd name="T45" fmla="*/ 61 h 111"/>
                    <a:gd name="T46" fmla="*/ 65 w 180"/>
                    <a:gd name="T47" fmla="*/ 0 h 111"/>
                    <a:gd name="T48" fmla="*/ 65 w 180"/>
                    <a:gd name="T49" fmla="*/ 61 h 111"/>
                    <a:gd name="T50" fmla="*/ 90 w 180"/>
                    <a:gd name="T51" fmla="*/ 61 h 111"/>
                    <a:gd name="T52" fmla="*/ 90 w 180"/>
                    <a:gd name="T53" fmla="*/ 79 h 111"/>
                    <a:gd name="T54" fmla="*/ 76 w 180"/>
                    <a:gd name="T55" fmla="*/ 79 h 111"/>
                    <a:gd name="T56" fmla="*/ 76 w 180"/>
                    <a:gd name="T57" fmla="*/ 100 h 111"/>
                    <a:gd name="T58" fmla="*/ 76 w 180"/>
                    <a:gd name="T59" fmla="*/ 100 h 111"/>
                    <a:gd name="T60" fmla="*/ 90 w 180"/>
                    <a:gd name="T61" fmla="*/ 100 h 111"/>
                    <a:gd name="T62" fmla="*/ 90 w 180"/>
                    <a:gd name="T63" fmla="*/ 111 h 111"/>
                    <a:gd name="T64" fmla="*/ 40 w 180"/>
                    <a:gd name="T65" fmla="*/ 111 h 111"/>
                    <a:gd name="T66" fmla="*/ 40 w 180"/>
                    <a:gd name="T67" fmla="*/ 100 h 111"/>
                    <a:gd name="T68" fmla="*/ 54 w 180"/>
                    <a:gd name="T69" fmla="*/ 100 h 111"/>
                    <a:gd name="T70" fmla="*/ 54 w 180"/>
                    <a:gd name="T71" fmla="*/ 79 h 111"/>
                    <a:gd name="T72" fmla="*/ 40 w 180"/>
                    <a:gd name="T73" fmla="*/ 79 h 111"/>
                    <a:gd name="T74" fmla="*/ 40 w 180"/>
                    <a:gd name="T75" fmla="*/ 0 h 111"/>
                    <a:gd name="T76" fmla="*/ 65 w 180"/>
                    <a:gd name="T77" fmla="*/ 0 h 111"/>
                    <a:gd name="T78" fmla="*/ 40 w 180"/>
                    <a:gd name="T79" fmla="*/ 111 h 111"/>
                    <a:gd name="T80" fmla="*/ 0 w 180"/>
                    <a:gd name="T81" fmla="*/ 111 h 111"/>
                    <a:gd name="T82" fmla="*/ 0 w 180"/>
                    <a:gd name="T83" fmla="*/ 61 h 111"/>
                    <a:gd name="T84" fmla="*/ 22 w 180"/>
                    <a:gd name="T85" fmla="*/ 61 h 111"/>
                    <a:gd name="T86" fmla="*/ 22 w 180"/>
                    <a:gd name="T87" fmla="*/ 0 h 111"/>
                    <a:gd name="T88" fmla="*/ 40 w 180"/>
                    <a:gd name="T89" fmla="*/ 0 h 111"/>
                    <a:gd name="T90" fmla="*/ 40 w 180"/>
                    <a:gd name="T91" fmla="*/ 79 h 111"/>
                    <a:gd name="T92" fmla="*/ 25 w 180"/>
                    <a:gd name="T93" fmla="*/ 79 h 111"/>
                    <a:gd name="T94" fmla="*/ 25 w 180"/>
                    <a:gd name="T95" fmla="*/ 100 h 111"/>
                    <a:gd name="T96" fmla="*/ 25 w 180"/>
                    <a:gd name="T97" fmla="*/ 100 h 111"/>
                    <a:gd name="T98" fmla="*/ 40 w 180"/>
                    <a:gd name="T99" fmla="*/ 100 h 111"/>
                    <a:gd name="T100" fmla="*/ 40 w 180"/>
                    <a:gd name="T10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11">
                      <a:moveTo>
                        <a:pt x="141" y="61"/>
                      </a:moveTo>
                      <a:lnTo>
                        <a:pt x="180" y="61"/>
                      </a:lnTo>
                      <a:lnTo>
                        <a:pt x="180" y="111"/>
                      </a:lnTo>
                      <a:lnTo>
                        <a:pt x="141" y="111"/>
                      </a:lnTo>
                      <a:lnTo>
                        <a:pt x="141" y="100"/>
                      </a:lnTo>
                      <a:lnTo>
                        <a:pt x="155" y="100"/>
                      </a:lnTo>
                      <a:lnTo>
                        <a:pt x="155" y="79"/>
                      </a:lnTo>
                      <a:lnTo>
                        <a:pt x="141" y="79"/>
                      </a:lnTo>
                      <a:lnTo>
                        <a:pt x="141" y="61"/>
                      </a:lnTo>
                      <a:close/>
                      <a:moveTo>
                        <a:pt x="90" y="61"/>
                      </a:moveTo>
                      <a:lnTo>
                        <a:pt x="141" y="61"/>
                      </a:lnTo>
                      <a:lnTo>
                        <a:pt x="141" y="79"/>
                      </a:lnTo>
                      <a:lnTo>
                        <a:pt x="126" y="79"/>
                      </a:lnTo>
                      <a:lnTo>
                        <a:pt x="126" y="100"/>
                      </a:lnTo>
                      <a:lnTo>
                        <a:pt x="126" y="100"/>
                      </a:lnTo>
                      <a:lnTo>
                        <a:pt x="141" y="100"/>
                      </a:lnTo>
                      <a:lnTo>
                        <a:pt x="141" y="111"/>
                      </a:lnTo>
                      <a:lnTo>
                        <a:pt x="90" y="111"/>
                      </a:lnTo>
                      <a:lnTo>
                        <a:pt x="90" y="100"/>
                      </a:lnTo>
                      <a:lnTo>
                        <a:pt x="105" y="100"/>
                      </a:lnTo>
                      <a:lnTo>
                        <a:pt x="105" y="79"/>
                      </a:lnTo>
                      <a:lnTo>
                        <a:pt x="90" y="79"/>
                      </a:lnTo>
                      <a:lnTo>
                        <a:pt x="90" y="61"/>
                      </a:lnTo>
                      <a:close/>
                      <a:moveTo>
                        <a:pt x="65" y="0"/>
                      </a:moveTo>
                      <a:lnTo>
                        <a:pt x="65" y="61"/>
                      </a:lnTo>
                      <a:lnTo>
                        <a:pt x="90" y="61"/>
                      </a:lnTo>
                      <a:lnTo>
                        <a:pt x="90" y="79"/>
                      </a:lnTo>
                      <a:lnTo>
                        <a:pt x="76" y="79"/>
                      </a:lnTo>
                      <a:lnTo>
                        <a:pt x="76" y="100"/>
                      </a:lnTo>
                      <a:lnTo>
                        <a:pt x="76" y="100"/>
                      </a:lnTo>
                      <a:lnTo>
                        <a:pt x="90" y="100"/>
                      </a:lnTo>
                      <a:lnTo>
                        <a:pt x="90" y="111"/>
                      </a:lnTo>
                      <a:lnTo>
                        <a:pt x="40" y="111"/>
                      </a:lnTo>
                      <a:lnTo>
                        <a:pt x="40" y="100"/>
                      </a:lnTo>
                      <a:lnTo>
                        <a:pt x="54" y="100"/>
                      </a:lnTo>
                      <a:lnTo>
                        <a:pt x="54" y="79"/>
                      </a:lnTo>
                      <a:lnTo>
                        <a:pt x="40" y="79"/>
                      </a:lnTo>
                      <a:lnTo>
                        <a:pt x="40" y="0"/>
                      </a:lnTo>
                      <a:lnTo>
                        <a:pt x="65" y="0"/>
                      </a:lnTo>
                      <a:close/>
                      <a:moveTo>
                        <a:pt x="40" y="111"/>
                      </a:moveTo>
                      <a:lnTo>
                        <a:pt x="0" y="111"/>
                      </a:lnTo>
                      <a:lnTo>
                        <a:pt x="0" y="61"/>
                      </a:lnTo>
                      <a:lnTo>
                        <a:pt x="22" y="61"/>
                      </a:lnTo>
                      <a:lnTo>
                        <a:pt x="22" y="0"/>
                      </a:lnTo>
                      <a:lnTo>
                        <a:pt x="40" y="0"/>
                      </a:lnTo>
                      <a:lnTo>
                        <a:pt x="40" y="79"/>
                      </a:lnTo>
                      <a:lnTo>
                        <a:pt x="25" y="79"/>
                      </a:lnTo>
                      <a:lnTo>
                        <a:pt x="25" y="100"/>
                      </a:lnTo>
                      <a:lnTo>
                        <a:pt x="25" y="100"/>
                      </a:lnTo>
                      <a:lnTo>
                        <a:pt x="40" y="100"/>
                      </a:lnTo>
                      <a:lnTo>
                        <a:pt x="4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3" name="Freeform: Shape 191">
                  <a:extLst>
                    <a:ext uri="{FF2B5EF4-FFF2-40B4-BE49-F238E27FC236}">
                      <a16:creationId xmlns:a16="http://schemas.microsoft.com/office/drawing/2014/main" id="{9C7A97E9-D922-59FF-28A4-5859857035FF}"/>
                    </a:ext>
                  </a:extLst>
                </p:cNvPr>
                <p:cNvSpPr>
                  <a:spLocks noGrp="1" noRot="1" noMove="1" noResize="1" noEditPoints="1" noAdjustHandles="1" noChangeArrowheads="1" noChangeShapeType="1"/>
                </p:cNvSpPr>
                <p:nvPr/>
              </p:nvSpPr>
              <p:spPr bwMode="auto">
                <a:xfrm>
                  <a:off x="5342467" y="940414"/>
                  <a:ext cx="296550" cy="93131"/>
                </a:xfrm>
                <a:custGeom>
                  <a:avLst/>
                  <a:gdLst>
                    <a:gd name="T0" fmla="*/ 7 w 242"/>
                    <a:gd name="T1" fmla="*/ 76 h 76"/>
                    <a:gd name="T2" fmla="*/ 0 w 242"/>
                    <a:gd name="T3" fmla="*/ 0 h 76"/>
                    <a:gd name="T4" fmla="*/ 242 w 242"/>
                    <a:gd name="T5" fmla="*/ 0 h 76"/>
                    <a:gd name="T6" fmla="*/ 213 w 242"/>
                    <a:gd name="T7" fmla="*/ 76 h 76"/>
                    <a:gd name="T8" fmla="*/ 7 w 242"/>
                    <a:gd name="T9" fmla="*/ 76 h 76"/>
                  </a:gdLst>
                  <a:ahLst/>
                  <a:cxnLst>
                    <a:cxn ang="0">
                      <a:pos x="T0" y="T1"/>
                    </a:cxn>
                    <a:cxn ang="0">
                      <a:pos x="T2" y="T3"/>
                    </a:cxn>
                    <a:cxn ang="0">
                      <a:pos x="T4" y="T5"/>
                    </a:cxn>
                    <a:cxn ang="0">
                      <a:pos x="T6" y="T7"/>
                    </a:cxn>
                    <a:cxn ang="0">
                      <a:pos x="T8" y="T9"/>
                    </a:cxn>
                  </a:cxnLst>
                  <a:rect l="0" t="0" r="r" b="b"/>
                  <a:pathLst>
                    <a:path w="242" h="76">
                      <a:moveTo>
                        <a:pt x="7" y="76"/>
                      </a:moveTo>
                      <a:lnTo>
                        <a:pt x="0" y="0"/>
                      </a:lnTo>
                      <a:lnTo>
                        <a:pt x="242" y="0"/>
                      </a:lnTo>
                      <a:lnTo>
                        <a:pt x="213" y="76"/>
                      </a:lnTo>
                      <a:lnTo>
                        <a:pt x="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4" name="Freeform: Shape 192">
                  <a:extLst>
                    <a:ext uri="{FF2B5EF4-FFF2-40B4-BE49-F238E27FC236}">
                      <a16:creationId xmlns:a16="http://schemas.microsoft.com/office/drawing/2014/main" id="{C9BD9DC3-AAF3-E148-A358-687A21B80A19}"/>
                    </a:ext>
                  </a:extLst>
                </p:cNvPr>
                <p:cNvSpPr>
                  <a:spLocks noGrp="1" noRot="1" noMove="1" noResize="1" noEditPoints="1" noAdjustHandles="1" noChangeArrowheads="1" noChangeShapeType="1"/>
                </p:cNvSpPr>
                <p:nvPr/>
              </p:nvSpPr>
              <p:spPr bwMode="auto">
                <a:xfrm>
                  <a:off x="3664877" y="4235549"/>
                  <a:ext cx="198517" cy="198517"/>
                </a:xfrm>
                <a:custGeom>
                  <a:avLst/>
                  <a:gdLst>
                    <a:gd name="T0" fmla="*/ 22 w 45"/>
                    <a:gd name="T1" fmla="*/ 42 h 45"/>
                    <a:gd name="T2" fmla="*/ 26 w 45"/>
                    <a:gd name="T3" fmla="*/ 42 h 45"/>
                    <a:gd name="T4" fmla="*/ 27 w 45"/>
                    <a:gd name="T5" fmla="*/ 45 h 45"/>
                    <a:gd name="T6" fmla="*/ 35 w 45"/>
                    <a:gd name="T7" fmla="*/ 41 h 45"/>
                    <a:gd name="T8" fmla="*/ 34 w 45"/>
                    <a:gd name="T9" fmla="*/ 38 h 45"/>
                    <a:gd name="T10" fmla="*/ 38 w 45"/>
                    <a:gd name="T11" fmla="*/ 33 h 45"/>
                    <a:gd name="T12" fmla="*/ 42 w 45"/>
                    <a:gd name="T13" fmla="*/ 35 h 45"/>
                    <a:gd name="T14" fmla="*/ 45 w 45"/>
                    <a:gd name="T15" fmla="*/ 27 h 45"/>
                    <a:gd name="T16" fmla="*/ 42 w 45"/>
                    <a:gd name="T17" fmla="*/ 26 h 45"/>
                    <a:gd name="T18" fmla="*/ 41 w 45"/>
                    <a:gd name="T19" fmla="*/ 19 h 45"/>
                    <a:gd name="T20" fmla="*/ 45 w 45"/>
                    <a:gd name="T21" fmla="*/ 17 h 45"/>
                    <a:gd name="T22" fmla="*/ 41 w 45"/>
                    <a:gd name="T23" fmla="*/ 10 h 45"/>
                    <a:gd name="T24" fmla="*/ 38 w 45"/>
                    <a:gd name="T25" fmla="*/ 11 h 45"/>
                    <a:gd name="T26" fmla="*/ 33 w 45"/>
                    <a:gd name="T27" fmla="*/ 6 h 45"/>
                    <a:gd name="T28" fmla="*/ 35 w 45"/>
                    <a:gd name="T29" fmla="*/ 3 h 45"/>
                    <a:gd name="T30" fmla="*/ 27 w 45"/>
                    <a:gd name="T31" fmla="*/ 0 h 45"/>
                    <a:gd name="T32" fmla="*/ 26 w 45"/>
                    <a:gd name="T33" fmla="*/ 3 h 45"/>
                    <a:gd name="T34" fmla="*/ 22 w 45"/>
                    <a:gd name="T35" fmla="*/ 3 h 45"/>
                    <a:gd name="T36" fmla="*/ 22 w 45"/>
                    <a:gd name="T37" fmla="*/ 9 h 45"/>
                    <a:gd name="T38" fmla="*/ 34 w 45"/>
                    <a:gd name="T39" fmla="*/ 17 h 45"/>
                    <a:gd name="T40" fmla="*/ 27 w 45"/>
                    <a:gd name="T41" fmla="*/ 34 h 45"/>
                    <a:gd name="T42" fmla="*/ 22 w 45"/>
                    <a:gd name="T43" fmla="*/ 35 h 45"/>
                    <a:gd name="T44" fmla="*/ 22 w 45"/>
                    <a:gd name="T45" fmla="*/ 35 h 45"/>
                    <a:gd name="T46" fmla="*/ 22 w 45"/>
                    <a:gd name="T47" fmla="*/ 42 h 45"/>
                    <a:gd name="T48" fmla="*/ 3 w 45"/>
                    <a:gd name="T49" fmla="*/ 26 h 45"/>
                    <a:gd name="T50" fmla="*/ 0 w 45"/>
                    <a:gd name="T51" fmla="*/ 27 h 45"/>
                    <a:gd name="T52" fmla="*/ 3 w 45"/>
                    <a:gd name="T53" fmla="*/ 35 h 45"/>
                    <a:gd name="T54" fmla="*/ 6 w 45"/>
                    <a:gd name="T55" fmla="*/ 34 h 45"/>
                    <a:gd name="T56" fmla="*/ 11 w 45"/>
                    <a:gd name="T57" fmla="*/ 38 h 45"/>
                    <a:gd name="T58" fmla="*/ 10 w 45"/>
                    <a:gd name="T59" fmla="*/ 42 h 45"/>
                    <a:gd name="T60" fmla="*/ 18 w 45"/>
                    <a:gd name="T61" fmla="*/ 45 h 45"/>
                    <a:gd name="T62" fmla="*/ 19 w 45"/>
                    <a:gd name="T63" fmla="*/ 42 h 45"/>
                    <a:gd name="T64" fmla="*/ 22 w 45"/>
                    <a:gd name="T65" fmla="*/ 42 h 45"/>
                    <a:gd name="T66" fmla="*/ 22 w 45"/>
                    <a:gd name="T67" fmla="*/ 35 h 45"/>
                    <a:gd name="T68" fmla="*/ 10 w 45"/>
                    <a:gd name="T69" fmla="*/ 28 h 45"/>
                    <a:gd name="T70" fmla="*/ 17 w 45"/>
                    <a:gd name="T71" fmla="*/ 10 h 45"/>
                    <a:gd name="T72" fmla="*/ 17 w 45"/>
                    <a:gd name="T73" fmla="*/ 10 h 45"/>
                    <a:gd name="T74" fmla="*/ 22 w 45"/>
                    <a:gd name="T75" fmla="*/ 9 h 45"/>
                    <a:gd name="T76" fmla="*/ 22 w 45"/>
                    <a:gd name="T77" fmla="*/ 9 h 45"/>
                    <a:gd name="T78" fmla="*/ 22 w 45"/>
                    <a:gd name="T79" fmla="*/ 3 h 45"/>
                    <a:gd name="T80" fmla="*/ 19 w 45"/>
                    <a:gd name="T81" fmla="*/ 3 h 45"/>
                    <a:gd name="T82" fmla="*/ 17 w 45"/>
                    <a:gd name="T83" fmla="*/ 0 h 45"/>
                    <a:gd name="T84" fmla="*/ 10 w 45"/>
                    <a:gd name="T85" fmla="*/ 3 h 45"/>
                    <a:gd name="T86" fmla="*/ 11 w 45"/>
                    <a:gd name="T87" fmla="*/ 7 h 45"/>
                    <a:gd name="T88" fmla="*/ 6 w 45"/>
                    <a:gd name="T89" fmla="*/ 11 h 45"/>
                    <a:gd name="T90" fmla="*/ 3 w 45"/>
                    <a:gd name="T91" fmla="*/ 10 h 45"/>
                    <a:gd name="T92" fmla="*/ 0 w 45"/>
                    <a:gd name="T93" fmla="*/ 18 h 45"/>
                    <a:gd name="T94" fmla="*/ 3 w 45"/>
                    <a:gd name="T95" fmla="*/ 19 h 45"/>
                    <a:gd name="T96" fmla="*/ 3 w 45"/>
                    <a:gd name="T9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5">
                      <a:moveTo>
                        <a:pt x="22" y="42"/>
                      </a:moveTo>
                      <a:cubicBezTo>
                        <a:pt x="24" y="42"/>
                        <a:pt x="25" y="42"/>
                        <a:pt x="26" y="42"/>
                      </a:cubicBezTo>
                      <a:cubicBezTo>
                        <a:pt x="27" y="45"/>
                        <a:pt x="27" y="45"/>
                        <a:pt x="27" y="45"/>
                      </a:cubicBezTo>
                      <a:cubicBezTo>
                        <a:pt x="35" y="41"/>
                        <a:pt x="35" y="41"/>
                        <a:pt x="35" y="41"/>
                      </a:cubicBezTo>
                      <a:cubicBezTo>
                        <a:pt x="34" y="38"/>
                        <a:pt x="34" y="38"/>
                        <a:pt x="34" y="38"/>
                      </a:cubicBezTo>
                      <a:cubicBezTo>
                        <a:pt x="36" y="37"/>
                        <a:pt x="37" y="35"/>
                        <a:pt x="38" y="33"/>
                      </a:cubicBezTo>
                      <a:cubicBezTo>
                        <a:pt x="42" y="35"/>
                        <a:pt x="42" y="35"/>
                        <a:pt x="42" y="35"/>
                      </a:cubicBezTo>
                      <a:cubicBezTo>
                        <a:pt x="45" y="27"/>
                        <a:pt x="45" y="27"/>
                        <a:pt x="45" y="27"/>
                      </a:cubicBezTo>
                      <a:cubicBezTo>
                        <a:pt x="42" y="26"/>
                        <a:pt x="42" y="26"/>
                        <a:pt x="42" y="26"/>
                      </a:cubicBezTo>
                      <a:cubicBezTo>
                        <a:pt x="42" y="23"/>
                        <a:pt x="42" y="21"/>
                        <a:pt x="41" y="19"/>
                      </a:cubicBezTo>
                      <a:cubicBezTo>
                        <a:pt x="45" y="17"/>
                        <a:pt x="45" y="17"/>
                        <a:pt x="45" y="17"/>
                      </a:cubicBezTo>
                      <a:cubicBezTo>
                        <a:pt x="41" y="10"/>
                        <a:pt x="41" y="10"/>
                        <a:pt x="41" y="10"/>
                      </a:cubicBezTo>
                      <a:cubicBezTo>
                        <a:pt x="38" y="11"/>
                        <a:pt x="38" y="11"/>
                        <a:pt x="38" y="11"/>
                      </a:cubicBezTo>
                      <a:cubicBezTo>
                        <a:pt x="37" y="9"/>
                        <a:pt x="35" y="8"/>
                        <a:pt x="33" y="6"/>
                      </a:cubicBezTo>
                      <a:cubicBezTo>
                        <a:pt x="35" y="3"/>
                        <a:pt x="35" y="3"/>
                        <a:pt x="35" y="3"/>
                      </a:cubicBezTo>
                      <a:cubicBezTo>
                        <a:pt x="27" y="0"/>
                        <a:pt x="27" y="0"/>
                        <a:pt x="27" y="0"/>
                      </a:cubicBezTo>
                      <a:cubicBezTo>
                        <a:pt x="26" y="3"/>
                        <a:pt x="26" y="3"/>
                        <a:pt x="26" y="3"/>
                      </a:cubicBezTo>
                      <a:cubicBezTo>
                        <a:pt x="24" y="3"/>
                        <a:pt x="23" y="3"/>
                        <a:pt x="22" y="3"/>
                      </a:cubicBezTo>
                      <a:cubicBezTo>
                        <a:pt x="22" y="9"/>
                        <a:pt x="22" y="9"/>
                        <a:pt x="22" y="9"/>
                      </a:cubicBezTo>
                      <a:cubicBezTo>
                        <a:pt x="28" y="9"/>
                        <a:pt x="32" y="12"/>
                        <a:pt x="34" y="17"/>
                      </a:cubicBezTo>
                      <a:cubicBezTo>
                        <a:pt x="37" y="24"/>
                        <a:pt x="34" y="32"/>
                        <a:pt x="27" y="34"/>
                      </a:cubicBezTo>
                      <a:cubicBezTo>
                        <a:pt x="26" y="35"/>
                        <a:pt x="24" y="35"/>
                        <a:pt x="22" y="35"/>
                      </a:cubicBezTo>
                      <a:cubicBezTo>
                        <a:pt x="22" y="35"/>
                        <a:pt x="22" y="35"/>
                        <a:pt x="22" y="35"/>
                      </a:cubicBezTo>
                      <a:lnTo>
                        <a:pt x="22" y="42"/>
                      </a:lnTo>
                      <a:close/>
                      <a:moveTo>
                        <a:pt x="3" y="26"/>
                      </a:moveTo>
                      <a:cubicBezTo>
                        <a:pt x="0" y="27"/>
                        <a:pt x="0" y="27"/>
                        <a:pt x="0" y="27"/>
                      </a:cubicBezTo>
                      <a:cubicBezTo>
                        <a:pt x="3" y="35"/>
                        <a:pt x="3" y="35"/>
                        <a:pt x="3" y="35"/>
                      </a:cubicBezTo>
                      <a:cubicBezTo>
                        <a:pt x="6" y="34"/>
                        <a:pt x="6" y="34"/>
                        <a:pt x="6" y="34"/>
                      </a:cubicBezTo>
                      <a:cubicBezTo>
                        <a:pt x="8" y="36"/>
                        <a:pt x="9" y="37"/>
                        <a:pt x="11" y="38"/>
                      </a:cubicBezTo>
                      <a:cubicBezTo>
                        <a:pt x="10" y="42"/>
                        <a:pt x="10" y="42"/>
                        <a:pt x="10" y="42"/>
                      </a:cubicBezTo>
                      <a:cubicBezTo>
                        <a:pt x="18" y="45"/>
                        <a:pt x="18" y="45"/>
                        <a:pt x="18" y="45"/>
                      </a:cubicBezTo>
                      <a:cubicBezTo>
                        <a:pt x="19" y="42"/>
                        <a:pt x="19" y="42"/>
                        <a:pt x="19" y="42"/>
                      </a:cubicBezTo>
                      <a:cubicBezTo>
                        <a:pt x="20" y="42"/>
                        <a:pt x="21" y="42"/>
                        <a:pt x="22" y="42"/>
                      </a:cubicBezTo>
                      <a:cubicBezTo>
                        <a:pt x="22" y="35"/>
                        <a:pt x="22" y="35"/>
                        <a:pt x="22" y="35"/>
                      </a:cubicBezTo>
                      <a:cubicBezTo>
                        <a:pt x="17" y="35"/>
                        <a:pt x="12" y="32"/>
                        <a:pt x="10" y="28"/>
                      </a:cubicBezTo>
                      <a:cubicBezTo>
                        <a:pt x="7" y="21"/>
                        <a:pt x="11" y="13"/>
                        <a:pt x="17" y="10"/>
                      </a:cubicBezTo>
                      <a:cubicBezTo>
                        <a:pt x="17" y="10"/>
                        <a:pt x="17" y="10"/>
                        <a:pt x="17" y="10"/>
                      </a:cubicBezTo>
                      <a:cubicBezTo>
                        <a:pt x="19" y="10"/>
                        <a:pt x="21" y="9"/>
                        <a:pt x="22" y="9"/>
                      </a:cubicBezTo>
                      <a:cubicBezTo>
                        <a:pt x="22" y="9"/>
                        <a:pt x="22" y="9"/>
                        <a:pt x="22" y="9"/>
                      </a:cubicBezTo>
                      <a:cubicBezTo>
                        <a:pt x="22" y="3"/>
                        <a:pt x="22" y="3"/>
                        <a:pt x="22" y="3"/>
                      </a:cubicBezTo>
                      <a:cubicBezTo>
                        <a:pt x="21" y="3"/>
                        <a:pt x="20" y="3"/>
                        <a:pt x="19" y="3"/>
                      </a:cubicBezTo>
                      <a:cubicBezTo>
                        <a:pt x="17" y="0"/>
                        <a:pt x="17" y="0"/>
                        <a:pt x="17" y="0"/>
                      </a:cubicBezTo>
                      <a:cubicBezTo>
                        <a:pt x="10" y="3"/>
                        <a:pt x="10" y="3"/>
                        <a:pt x="10" y="3"/>
                      </a:cubicBezTo>
                      <a:cubicBezTo>
                        <a:pt x="11" y="7"/>
                        <a:pt x="11" y="7"/>
                        <a:pt x="11" y="7"/>
                      </a:cubicBezTo>
                      <a:cubicBezTo>
                        <a:pt x="9" y="8"/>
                        <a:pt x="8" y="9"/>
                        <a:pt x="6" y="11"/>
                      </a:cubicBezTo>
                      <a:cubicBezTo>
                        <a:pt x="3" y="10"/>
                        <a:pt x="3" y="10"/>
                        <a:pt x="3" y="10"/>
                      </a:cubicBezTo>
                      <a:cubicBezTo>
                        <a:pt x="0" y="18"/>
                        <a:pt x="0" y="18"/>
                        <a:pt x="0" y="18"/>
                      </a:cubicBezTo>
                      <a:cubicBezTo>
                        <a:pt x="3" y="19"/>
                        <a:pt x="3" y="19"/>
                        <a:pt x="3" y="19"/>
                      </a:cubicBezTo>
                      <a:cubicBezTo>
                        <a:pt x="3" y="21"/>
                        <a:pt x="3" y="24"/>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5" name="Freeform: Shape 193">
                  <a:extLst>
                    <a:ext uri="{FF2B5EF4-FFF2-40B4-BE49-F238E27FC236}">
                      <a16:creationId xmlns:a16="http://schemas.microsoft.com/office/drawing/2014/main" id="{B52BBFB5-385E-ABB3-4595-76C986DFCA7B}"/>
                    </a:ext>
                  </a:extLst>
                </p:cNvPr>
                <p:cNvSpPr>
                  <a:spLocks noGrp="1" noRot="1" noMove="1" noResize="1" noEditPoints="1" noAdjustHandles="1" noChangeArrowheads="1" noChangeShapeType="1"/>
                </p:cNvSpPr>
                <p:nvPr/>
              </p:nvSpPr>
              <p:spPr bwMode="auto">
                <a:xfrm>
                  <a:off x="6380391" y="3029743"/>
                  <a:ext cx="110287" cy="106611"/>
                </a:xfrm>
                <a:custGeom>
                  <a:avLst/>
                  <a:gdLst>
                    <a:gd name="T0" fmla="*/ 4 w 25"/>
                    <a:gd name="T1" fmla="*/ 24 h 24"/>
                    <a:gd name="T2" fmla="*/ 8 w 25"/>
                    <a:gd name="T3" fmla="*/ 20 h 24"/>
                    <a:gd name="T4" fmla="*/ 8 w 25"/>
                    <a:gd name="T5" fmla="*/ 20 h 24"/>
                    <a:gd name="T6" fmla="*/ 8 w 25"/>
                    <a:gd name="T7" fmla="*/ 6 h 24"/>
                    <a:gd name="T8" fmla="*/ 23 w 25"/>
                    <a:gd name="T9" fmla="*/ 6 h 24"/>
                    <a:gd name="T10" fmla="*/ 23 w 25"/>
                    <a:gd name="T11" fmla="*/ 16 h 24"/>
                    <a:gd name="T12" fmla="*/ 21 w 25"/>
                    <a:gd name="T13" fmla="*/ 15 h 24"/>
                    <a:gd name="T14" fmla="*/ 17 w 25"/>
                    <a:gd name="T15" fmla="*/ 20 h 24"/>
                    <a:gd name="T16" fmla="*/ 21 w 25"/>
                    <a:gd name="T17" fmla="*/ 24 h 24"/>
                    <a:gd name="T18" fmla="*/ 25 w 25"/>
                    <a:gd name="T19" fmla="*/ 20 h 24"/>
                    <a:gd name="T20" fmla="*/ 25 w 25"/>
                    <a:gd name="T21" fmla="*/ 20 h 24"/>
                    <a:gd name="T22" fmla="*/ 25 w 25"/>
                    <a:gd name="T23" fmla="*/ 20 h 24"/>
                    <a:gd name="T24" fmla="*/ 25 w 25"/>
                    <a:gd name="T25" fmla="*/ 6 h 24"/>
                    <a:gd name="T26" fmla="*/ 25 w 25"/>
                    <a:gd name="T27" fmla="*/ 0 h 24"/>
                    <a:gd name="T28" fmla="*/ 23 w 25"/>
                    <a:gd name="T29" fmla="*/ 0 h 24"/>
                    <a:gd name="T30" fmla="*/ 8 w 25"/>
                    <a:gd name="T31" fmla="*/ 0 h 24"/>
                    <a:gd name="T32" fmla="*/ 6 w 25"/>
                    <a:gd name="T33" fmla="*/ 0 h 24"/>
                    <a:gd name="T34" fmla="*/ 6 w 25"/>
                    <a:gd name="T35" fmla="*/ 6 h 24"/>
                    <a:gd name="T36" fmla="*/ 6 w 25"/>
                    <a:gd name="T37" fmla="*/ 16 h 24"/>
                    <a:gd name="T38" fmla="*/ 4 w 25"/>
                    <a:gd name="T39" fmla="*/ 15 h 24"/>
                    <a:gd name="T40" fmla="*/ 0 w 25"/>
                    <a:gd name="T41" fmla="*/ 20 h 24"/>
                    <a:gd name="T42" fmla="*/ 4 w 25"/>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4">
                      <a:moveTo>
                        <a:pt x="4" y="24"/>
                      </a:moveTo>
                      <a:cubicBezTo>
                        <a:pt x="7" y="24"/>
                        <a:pt x="8" y="22"/>
                        <a:pt x="8" y="20"/>
                      </a:cubicBezTo>
                      <a:cubicBezTo>
                        <a:pt x="8" y="20"/>
                        <a:pt x="8" y="20"/>
                        <a:pt x="8" y="20"/>
                      </a:cubicBezTo>
                      <a:cubicBezTo>
                        <a:pt x="8" y="6"/>
                        <a:pt x="8" y="6"/>
                        <a:pt x="8" y="6"/>
                      </a:cubicBezTo>
                      <a:cubicBezTo>
                        <a:pt x="23" y="6"/>
                        <a:pt x="23" y="6"/>
                        <a:pt x="23" y="6"/>
                      </a:cubicBezTo>
                      <a:cubicBezTo>
                        <a:pt x="23" y="16"/>
                        <a:pt x="23" y="16"/>
                        <a:pt x="23" y="16"/>
                      </a:cubicBezTo>
                      <a:cubicBezTo>
                        <a:pt x="22" y="15"/>
                        <a:pt x="21" y="15"/>
                        <a:pt x="21" y="15"/>
                      </a:cubicBezTo>
                      <a:cubicBezTo>
                        <a:pt x="18" y="15"/>
                        <a:pt x="17" y="17"/>
                        <a:pt x="17" y="20"/>
                      </a:cubicBezTo>
                      <a:cubicBezTo>
                        <a:pt x="17" y="22"/>
                        <a:pt x="18" y="24"/>
                        <a:pt x="21" y="24"/>
                      </a:cubicBezTo>
                      <a:cubicBezTo>
                        <a:pt x="23" y="24"/>
                        <a:pt x="25" y="22"/>
                        <a:pt x="25" y="20"/>
                      </a:cubicBezTo>
                      <a:cubicBezTo>
                        <a:pt x="25" y="20"/>
                        <a:pt x="25" y="20"/>
                        <a:pt x="25" y="20"/>
                      </a:cubicBezTo>
                      <a:cubicBezTo>
                        <a:pt x="25" y="20"/>
                        <a:pt x="25" y="20"/>
                        <a:pt x="25" y="20"/>
                      </a:cubicBezTo>
                      <a:cubicBezTo>
                        <a:pt x="25" y="6"/>
                        <a:pt x="25" y="6"/>
                        <a:pt x="25" y="6"/>
                      </a:cubicBezTo>
                      <a:cubicBezTo>
                        <a:pt x="25" y="0"/>
                        <a:pt x="25" y="0"/>
                        <a:pt x="25" y="0"/>
                      </a:cubicBezTo>
                      <a:cubicBezTo>
                        <a:pt x="23" y="0"/>
                        <a:pt x="23" y="0"/>
                        <a:pt x="23" y="0"/>
                      </a:cubicBezTo>
                      <a:cubicBezTo>
                        <a:pt x="8" y="0"/>
                        <a:pt x="8" y="0"/>
                        <a:pt x="8" y="0"/>
                      </a:cubicBezTo>
                      <a:cubicBezTo>
                        <a:pt x="6" y="0"/>
                        <a:pt x="6" y="0"/>
                        <a:pt x="6" y="0"/>
                      </a:cubicBezTo>
                      <a:cubicBezTo>
                        <a:pt x="6" y="6"/>
                        <a:pt x="6" y="6"/>
                        <a:pt x="6" y="6"/>
                      </a:cubicBezTo>
                      <a:cubicBezTo>
                        <a:pt x="6" y="16"/>
                        <a:pt x="6" y="16"/>
                        <a:pt x="6" y="16"/>
                      </a:cubicBezTo>
                      <a:cubicBezTo>
                        <a:pt x="5" y="15"/>
                        <a:pt x="5" y="15"/>
                        <a:pt x="4" y="15"/>
                      </a:cubicBezTo>
                      <a:cubicBezTo>
                        <a:pt x="2" y="15"/>
                        <a:pt x="0" y="17"/>
                        <a:pt x="0" y="20"/>
                      </a:cubicBezTo>
                      <a:cubicBezTo>
                        <a:pt x="0" y="22"/>
                        <a:pt x="2" y="2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6" name="Freeform: Shape 194">
                  <a:extLst>
                    <a:ext uri="{FF2B5EF4-FFF2-40B4-BE49-F238E27FC236}">
                      <a16:creationId xmlns:a16="http://schemas.microsoft.com/office/drawing/2014/main" id="{03CEC9E9-827B-DA39-3038-05D3B5B77C71}"/>
                    </a:ext>
                  </a:extLst>
                </p:cNvPr>
                <p:cNvSpPr>
                  <a:spLocks noGrp="1" noRot="1" noMove="1" noResize="1" noEditPoints="1" noAdjustHandles="1" noChangeArrowheads="1" noChangeShapeType="1"/>
                </p:cNvSpPr>
                <p:nvPr/>
              </p:nvSpPr>
              <p:spPr bwMode="auto">
                <a:xfrm>
                  <a:off x="6124280" y="1466116"/>
                  <a:ext cx="115189" cy="106611"/>
                </a:xfrm>
                <a:custGeom>
                  <a:avLst/>
                  <a:gdLst>
                    <a:gd name="T0" fmla="*/ 5 w 26"/>
                    <a:gd name="T1" fmla="*/ 24 h 24"/>
                    <a:gd name="T2" fmla="*/ 9 w 26"/>
                    <a:gd name="T3" fmla="*/ 20 h 24"/>
                    <a:gd name="T4" fmla="*/ 9 w 26"/>
                    <a:gd name="T5" fmla="*/ 20 h 24"/>
                    <a:gd name="T6" fmla="*/ 9 w 26"/>
                    <a:gd name="T7" fmla="*/ 6 h 24"/>
                    <a:gd name="T8" fmla="*/ 23 w 26"/>
                    <a:gd name="T9" fmla="*/ 6 h 24"/>
                    <a:gd name="T10" fmla="*/ 23 w 26"/>
                    <a:gd name="T11" fmla="*/ 16 h 24"/>
                    <a:gd name="T12" fmla="*/ 21 w 26"/>
                    <a:gd name="T13" fmla="*/ 15 h 24"/>
                    <a:gd name="T14" fmla="*/ 17 w 26"/>
                    <a:gd name="T15" fmla="*/ 20 h 24"/>
                    <a:gd name="T16" fmla="*/ 21 w 26"/>
                    <a:gd name="T17" fmla="*/ 24 h 24"/>
                    <a:gd name="T18" fmla="*/ 26 w 26"/>
                    <a:gd name="T19" fmla="*/ 20 h 24"/>
                    <a:gd name="T20" fmla="*/ 26 w 26"/>
                    <a:gd name="T21" fmla="*/ 20 h 24"/>
                    <a:gd name="T22" fmla="*/ 26 w 26"/>
                    <a:gd name="T23" fmla="*/ 20 h 24"/>
                    <a:gd name="T24" fmla="*/ 26 w 26"/>
                    <a:gd name="T25" fmla="*/ 6 h 24"/>
                    <a:gd name="T26" fmla="*/ 26 w 26"/>
                    <a:gd name="T27" fmla="*/ 0 h 24"/>
                    <a:gd name="T28" fmla="*/ 23 w 26"/>
                    <a:gd name="T29" fmla="*/ 0 h 24"/>
                    <a:gd name="T30" fmla="*/ 9 w 26"/>
                    <a:gd name="T31" fmla="*/ 0 h 24"/>
                    <a:gd name="T32" fmla="*/ 6 w 26"/>
                    <a:gd name="T33" fmla="*/ 0 h 24"/>
                    <a:gd name="T34" fmla="*/ 6 w 26"/>
                    <a:gd name="T35" fmla="*/ 6 h 24"/>
                    <a:gd name="T36" fmla="*/ 6 w 26"/>
                    <a:gd name="T37" fmla="*/ 16 h 24"/>
                    <a:gd name="T38" fmla="*/ 5 w 26"/>
                    <a:gd name="T39" fmla="*/ 15 h 24"/>
                    <a:gd name="T40" fmla="*/ 0 w 26"/>
                    <a:gd name="T41" fmla="*/ 20 h 24"/>
                    <a:gd name="T42" fmla="*/ 5 w 26"/>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5" y="24"/>
                      </a:moveTo>
                      <a:cubicBezTo>
                        <a:pt x="7" y="24"/>
                        <a:pt x="9" y="22"/>
                        <a:pt x="9" y="20"/>
                      </a:cubicBezTo>
                      <a:cubicBezTo>
                        <a:pt x="9" y="20"/>
                        <a:pt x="9" y="20"/>
                        <a:pt x="9" y="20"/>
                      </a:cubicBezTo>
                      <a:cubicBezTo>
                        <a:pt x="9" y="6"/>
                        <a:pt x="9" y="6"/>
                        <a:pt x="9" y="6"/>
                      </a:cubicBezTo>
                      <a:cubicBezTo>
                        <a:pt x="23" y="6"/>
                        <a:pt x="23" y="6"/>
                        <a:pt x="23" y="6"/>
                      </a:cubicBezTo>
                      <a:cubicBezTo>
                        <a:pt x="23" y="16"/>
                        <a:pt x="23" y="16"/>
                        <a:pt x="23" y="16"/>
                      </a:cubicBezTo>
                      <a:cubicBezTo>
                        <a:pt x="23" y="16"/>
                        <a:pt x="22" y="15"/>
                        <a:pt x="21" y="15"/>
                      </a:cubicBezTo>
                      <a:cubicBezTo>
                        <a:pt x="19" y="15"/>
                        <a:pt x="17" y="17"/>
                        <a:pt x="17" y="20"/>
                      </a:cubicBezTo>
                      <a:cubicBezTo>
                        <a:pt x="17" y="22"/>
                        <a:pt x="19" y="24"/>
                        <a:pt x="21" y="24"/>
                      </a:cubicBezTo>
                      <a:cubicBezTo>
                        <a:pt x="24" y="24"/>
                        <a:pt x="26" y="22"/>
                        <a:pt x="26" y="20"/>
                      </a:cubicBezTo>
                      <a:cubicBezTo>
                        <a:pt x="26" y="20"/>
                        <a:pt x="26" y="20"/>
                        <a:pt x="26" y="20"/>
                      </a:cubicBezTo>
                      <a:cubicBezTo>
                        <a:pt x="26" y="20"/>
                        <a:pt x="26" y="20"/>
                        <a:pt x="26" y="20"/>
                      </a:cubicBezTo>
                      <a:cubicBezTo>
                        <a:pt x="26" y="6"/>
                        <a:pt x="26" y="6"/>
                        <a:pt x="26" y="6"/>
                      </a:cubicBezTo>
                      <a:cubicBezTo>
                        <a:pt x="26" y="0"/>
                        <a:pt x="26" y="0"/>
                        <a:pt x="26" y="0"/>
                      </a:cubicBezTo>
                      <a:cubicBezTo>
                        <a:pt x="23" y="0"/>
                        <a:pt x="23" y="0"/>
                        <a:pt x="23" y="0"/>
                      </a:cubicBezTo>
                      <a:cubicBezTo>
                        <a:pt x="9" y="0"/>
                        <a:pt x="9" y="0"/>
                        <a:pt x="9" y="0"/>
                      </a:cubicBezTo>
                      <a:cubicBezTo>
                        <a:pt x="6" y="0"/>
                        <a:pt x="6" y="0"/>
                        <a:pt x="6" y="0"/>
                      </a:cubicBezTo>
                      <a:cubicBezTo>
                        <a:pt x="6" y="6"/>
                        <a:pt x="6" y="6"/>
                        <a:pt x="6" y="6"/>
                      </a:cubicBezTo>
                      <a:cubicBezTo>
                        <a:pt x="6" y="16"/>
                        <a:pt x="6" y="16"/>
                        <a:pt x="6" y="16"/>
                      </a:cubicBezTo>
                      <a:cubicBezTo>
                        <a:pt x="6" y="16"/>
                        <a:pt x="5" y="15"/>
                        <a:pt x="5" y="15"/>
                      </a:cubicBezTo>
                      <a:cubicBezTo>
                        <a:pt x="2" y="15"/>
                        <a:pt x="0" y="17"/>
                        <a:pt x="0" y="20"/>
                      </a:cubicBezTo>
                      <a:cubicBezTo>
                        <a:pt x="0" y="22"/>
                        <a:pt x="2"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7" name="Freeform: Shape 195">
                  <a:extLst>
                    <a:ext uri="{FF2B5EF4-FFF2-40B4-BE49-F238E27FC236}">
                      <a16:creationId xmlns:a16="http://schemas.microsoft.com/office/drawing/2014/main" id="{5AFA5B79-375C-6C51-A332-741F8297D4EF}"/>
                    </a:ext>
                  </a:extLst>
                </p:cNvPr>
                <p:cNvSpPr>
                  <a:spLocks noGrp="1" noRot="1" noMove="1" noResize="1" noEditPoints="1" noAdjustHandles="1" noChangeArrowheads="1" noChangeShapeType="1"/>
                </p:cNvSpPr>
                <p:nvPr/>
              </p:nvSpPr>
              <p:spPr bwMode="auto">
                <a:xfrm>
                  <a:off x="2652686" y="2010199"/>
                  <a:ext cx="133570" cy="123767"/>
                </a:xfrm>
                <a:custGeom>
                  <a:avLst/>
                  <a:gdLst>
                    <a:gd name="T0" fmla="*/ 5 w 30"/>
                    <a:gd name="T1" fmla="*/ 28 h 28"/>
                    <a:gd name="T2" fmla="*/ 10 w 30"/>
                    <a:gd name="T3" fmla="*/ 23 h 28"/>
                    <a:gd name="T4" fmla="*/ 10 w 30"/>
                    <a:gd name="T5" fmla="*/ 23 h 28"/>
                    <a:gd name="T6" fmla="*/ 10 w 30"/>
                    <a:gd name="T7" fmla="*/ 6 h 28"/>
                    <a:gd name="T8" fmla="*/ 27 w 30"/>
                    <a:gd name="T9" fmla="*/ 6 h 28"/>
                    <a:gd name="T10" fmla="*/ 27 w 30"/>
                    <a:gd name="T11" fmla="*/ 18 h 28"/>
                    <a:gd name="T12" fmla="*/ 25 w 30"/>
                    <a:gd name="T13" fmla="*/ 18 h 28"/>
                    <a:gd name="T14" fmla="*/ 20 w 30"/>
                    <a:gd name="T15" fmla="*/ 23 h 28"/>
                    <a:gd name="T16" fmla="*/ 25 w 30"/>
                    <a:gd name="T17" fmla="*/ 28 h 28"/>
                    <a:gd name="T18" fmla="*/ 30 w 30"/>
                    <a:gd name="T19" fmla="*/ 23 h 28"/>
                    <a:gd name="T20" fmla="*/ 30 w 30"/>
                    <a:gd name="T21" fmla="*/ 23 h 28"/>
                    <a:gd name="T22" fmla="*/ 30 w 30"/>
                    <a:gd name="T23" fmla="*/ 23 h 28"/>
                    <a:gd name="T24" fmla="*/ 30 w 30"/>
                    <a:gd name="T25" fmla="*/ 6 h 28"/>
                    <a:gd name="T26" fmla="*/ 30 w 30"/>
                    <a:gd name="T27" fmla="*/ 0 h 28"/>
                    <a:gd name="T28" fmla="*/ 27 w 30"/>
                    <a:gd name="T29" fmla="*/ 0 h 28"/>
                    <a:gd name="T30" fmla="*/ 10 w 30"/>
                    <a:gd name="T31" fmla="*/ 0 h 28"/>
                    <a:gd name="T32" fmla="*/ 7 w 30"/>
                    <a:gd name="T33" fmla="*/ 0 h 28"/>
                    <a:gd name="T34" fmla="*/ 7 w 30"/>
                    <a:gd name="T35" fmla="*/ 6 h 28"/>
                    <a:gd name="T36" fmla="*/ 7 w 30"/>
                    <a:gd name="T37" fmla="*/ 18 h 28"/>
                    <a:gd name="T38" fmla="*/ 5 w 30"/>
                    <a:gd name="T39" fmla="*/ 18 h 28"/>
                    <a:gd name="T40" fmla="*/ 0 w 30"/>
                    <a:gd name="T41" fmla="*/ 23 h 28"/>
                    <a:gd name="T42" fmla="*/ 5 w 3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8">
                      <a:moveTo>
                        <a:pt x="5" y="28"/>
                      </a:moveTo>
                      <a:cubicBezTo>
                        <a:pt x="8" y="28"/>
                        <a:pt x="10" y="26"/>
                        <a:pt x="10" y="23"/>
                      </a:cubicBezTo>
                      <a:cubicBezTo>
                        <a:pt x="10" y="23"/>
                        <a:pt x="10" y="23"/>
                        <a:pt x="10" y="23"/>
                      </a:cubicBezTo>
                      <a:cubicBezTo>
                        <a:pt x="10" y="6"/>
                        <a:pt x="10" y="6"/>
                        <a:pt x="10" y="6"/>
                      </a:cubicBezTo>
                      <a:cubicBezTo>
                        <a:pt x="27" y="6"/>
                        <a:pt x="27" y="6"/>
                        <a:pt x="27" y="6"/>
                      </a:cubicBezTo>
                      <a:cubicBezTo>
                        <a:pt x="27" y="18"/>
                        <a:pt x="27" y="18"/>
                        <a:pt x="27" y="18"/>
                      </a:cubicBezTo>
                      <a:cubicBezTo>
                        <a:pt x="26" y="18"/>
                        <a:pt x="26" y="18"/>
                        <a:pt x="25" y="18"/>
                      </a:cubicBezTo>
                      <a:cubicBezTo>
                        <a:pt x="22" y="18"/>
                        <a:pt x="20" y="20"/>
                        <a:pt x="20" y="23"/>
                      </a:cubicBezTo>
                      <a:cubicBezTo>
                        <a:pt x="20" y="26"/>
                        <a:pt x="22" y="28"/>
                        <a:pt x="25" y="28"/>
                      </a:cubicBezTo>
                      <a:cubicBezTo>
                        <a:pt x="28" y="28"/>
                        <a:pt x="30" y="26"/>
                        <a:pt x="30" y="23"/>
                      </a:cubicBezTo>
                      <a:cubicBezTo>
                        <a:pt x="30" y="23"/>
                        <a:pt x="30" y="23"/>
                        <a:pt x="30" y="23"/>
                      </a:cubicBezTo>
                      <a:cubicBezTo>
                        <a:pt x="30" y="23"/>
                        <a:pt x="30" y="23"/>
                        <a:pt x="30" y="23"/>
                      </a:cubicBezTo>
                      <a:cubicBezTo>
                        <a:pt x="30" y="6"/>
                        <a:pt x="30" y="6"/>
                        <a:pt x="30" y="6"/>
                      </a:cubicBezTo>
                      <a:cubicBezTo>
                        <a:pt x="30" y="0"/>
                        <a:pt x="30" y="0"/>
                        <a:pt x="30" y="0"/>
                      </a:cubicBezTo>
                      <a:cubicBezTo>
                        <a:pt x="27" y="0"/>
                        <a:pt x="27" y="0"/>
                        <a:pt x="27" y="0"/>
                      </a:cubicBezTo>
                      <a:cubicBezTo>
                        <a:pt x="10" y="0"/>
                        <a:pt x="10" y="0"/>
                        <a:pt x="10" y="0"/>
                      </a:cubicBezTo>
                      <a:cubicBezTo>
                        <a:pt x="7" y="0"/>
                        <a:pt x="7" y="0"/>
                        <a:pt x="7" y="0"/>
                      </a:cubicBezTo>
                      <a:cubicBezTo>
                        <a:pt x="7" y="6"/>
                        <a:pt x="7" y="6"/>
                        <a:pt x="7" y="6"/>
                      </a:cubicBezTo>
                      <a:cubicBezTo>
                        <a:pt x="7" y="18"/>
                        <a:pt x="7" y="18"/>
                        <a:pt x="7" y="18"/>
                      </a:cubicBezTo>
                      <a:cubicBezTo>
                        <a:pt x="6" y="18"/>
                        <a:pt x="5" y="18"/>
                        <a:pt x="5" y="18"/>
                      </a:cubicBezTo>
                      <a:cubicBezTo>
                        <a:pt x="2" y="18"/>
                        <a:pt x="0" y="20"/>
                        <a:pt x="0" y="23"/>
                      </a:cubicBezTo>
                      <a:cubicBezTo>
                        <a:pt x="0" y="26"/>
                        <a:pt x="2" y="28"/>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8" name="Freeform: Shape 196">
                  <a:extLst>
                    <a:ext uri="{FF2B5EF4-FFF2-40B4-BE49-F238E27FC236}">
                      <a16:creationId xmlns:a16="http://schemas.microsoft.com/office/drawing/2014/main" id="{66BDE0A3-6400-9EFA-B35C-D6219700D1C3}"/>
                    </a:ext>
                  </a:extLst>
                </p:cNvPr>
                <p:cNvSpPr>
                  <a:spLocks noGrp="1" noRot="1" noMove="1" noResize="1" noEditPoints="1" noAdjustHandles="1" noChangeArrowheads="1" noChangeShapeType="1"/>
                </p:cNvSpPr>
                <p:nvPr/>
              </p:nvSpPr>
              <p:spPr bwMode="auto">
                <a:xfrm>
                  <a:off x="3615860" y="4155897"/>
                  <a:ext cx="79652" cy="101709"/>
                </a:xfrm>
                <a:custGeom>
                  <a:avLst/>
                  <a:gdLst>
                    <a:gd name="T0" fmla="*/ 0 w 18"/>
                    <a:gd name="T1" fmla="*/ 0 h 23"/>
                    <a:gd name="T2" fmla="*/ 7 w 18"/>
                    <a:gd name="T3" fmla="*/ 23 h 23"/>
                    <a:gd name="T4" fmla="*/ 18 w 18"/>
                    <a:gd name="T5" fmla="*/ 0 h 23"/>
                    <a:gd name="T6" fmla="*/ 0 w 18"/>
                    <a:gd name="T7" fmla="*/ 0 h 23"/>
                  </a:gdLst>
                  <a:ahLst/>
                  <a:cxnLst>
                    <a:cxn ang="0">
                      <a:pos x="T0" y="T1"/>
                    </a:cxn>
                    <a:cxn ang="0">
                      <a:pos x="T2" y="T3"/>
                    </a:cxn>
                    <a:cxn ang="0">
                      <a:pos x="T4" y="T5"/>
                    </a:cxn>
                    <a:cxn ang="0">
                      <a:pos x="T6" y="T7"/>
                    </a:cxn>
                  </a:cxnLst>
                  <a:rect l="0" t="0" r="r" b="b"/>
                  <a:pathLst>
                    <a:path w="18" h="23">
                      <a:moveTo>
                        <a:pt x="0" y="0"/>
                      </a:moveTo>
                      <a:cubicBezTo>
                        <a:pt x="1" y="9"/>
                        <a:pt x="3" y="17"/>
                        <a:pt x="7" y="23"/>
                      </a:cubicBezTo>
                      <a:cubicBezTo>
                        <a:pt x="13" y="17"/>
                        <a:pt x="18" y="9"/>
                        <a:pt x="1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9" name="Freeform: Shape 197">
                  <a:extLst>
                    <a:ext uri="{FF2B5EF4-FFF2-40B4-BE49-F238E27FC236}">
                      <a16:creationId xmlns:a16="http://schemas.microsoft.com/office/drawing/2014/main" id="{FAB89B1B-4F6E-E94D-24CC-D701EDD4F5CF}"/>
                    </a:ext>
                  </a:extLst>
                </p:cNvPr>
                <p:cNvSpPr>
                  <a:spLocks noGrp="1" noRot="1" noMove="1" noResize="1" noEditPoints="1" noAdjustHandles="1" noChangeArrowheads="1" noChangeShapeType="1"/>
                </p:cNvSpPr>
                <p:nvPr/>
              </p:nvSpPr>
              <p:spPr bwMode="auto">
                <a:xfrm>
                  <a:off x="3615860" y="4028454"/>
                  <a:ext cx="79652" cy="101709"/>
                </a:xfrm>
                <a:custGeom>
                  <a:avLst/>
                  <a:gdLst>
                    <a:gd name="T0" fmla="*/ 7 w 18"/>
                    <a:gd name="T1" fmla="*/ 0 h 23"/>
                    <a:gd name="T2" fmla="*/ 0 w 18"/>
                    <a:gd name="T3" fmla="*/ 23 h 23"/>
                    <a:gd name="T4" fmla="*/ 18 w 18"/>
                    <a:gd name="T5" fmla="*/ 23 h 23"/>
                    <a:gd name="T6" fmla="*/ 7 w 18"/>
                    <a:gd name="T7" fmla="*/ 0 h 23"/>
                  </a:gdLst>
                  <a:ahLst/>
                  <a:cxnLst>
                    <a:cxn ang="0">
                      <a:pos x="T0" y="T1"/>
                    </a:cxn>
                    <a:cxn ang="0">
                      <a:pos x="T2" y="T3"/>
                    </a:cxn>
                    <a:cxn ang="0">
                      <a:pos x="T4" y="T5"/>
                    </a:cxn>
                    <a:cxn ang="0">
                      <a:pos x="T6" y="T7"/>
                    </a:cxn>
                  </a:cxnLst>
                  <a:rect l="0" t="0" r="r" b="b"/>
                  <a:pathLst>
                    <a:path w="18" h="23">
                      <a:moveTo>
                        <a:pt x="7" y="0"/>
                      </a:moveTo>
                      <a:cubicBezTo>
                        <a:pt x="3" y="6"/>
                        <a:pt x="1" y="14"/>
                        <a:pt x="0" y="23"/>
                      </a:cubicBezTo>
                      <a:cubicBezTo>
                        <a:pt x="18" y="23"/>
                        <a:pt x="18" y="23"/>
                        <a:pt x="18" y="23"/>
                      </a:cubicBezTo>
                      <a:cubicBezTo>
                        <a:pt x="18" y="14"/>
                        <a:pt x="13" y="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0" name="Freeform: Shape 198">
                  <a:extLst>
                    <a:ext uri="{FF2B5EF4-FFF2-40B4-BE49-F238E27FC236}">
                      <a16:creationId xmlns:a16="http://schemas.microsoft.com/office/drawing/2014/main" id="{5F8C7B56-D60F-9034-0FDE-F5B56EBEAEE5}"/>
                    </a:ext>
                  </a:extLst>
                </p:cNvPr>
                <p:cNvSpPr>
                  <a:spLocks noGrp="1" noRot="1" noMove="1" noResize="1" noEditPoints="1" noAdjustHandles="1" noChangeArrowheads="1" noChangeShapeType="1"/>
                </p:cNvSpPr>
                <p:nvPr/>
              </p:nvSpPr>
              <p:spPr bwMode="auto">
                <a:xfrm>
                  <a:off x="3554590" y="3988015"/>
                  <a:ext cx="69849" cy="142148"/>
                </a:xfrm>
                <a:custGeom>
                  <a:avLst/>
                  <a:gdLst>
                    <a:gd name="T0" fmla="*/ 0 w 16"/>
                    <a:gd name="T1" fmla="*/ 0 h 32"/>
                    <a:gd name="T2" fmla="*/ 0 w 16"/>
                    <a:gd name="T3" fmla="*/ 32 h 32"/>
                    <a:gd name="T4" fmla="*/ 8 w 16"/>
                    <a:gd name="T5" fmla="*/ 32 h 32"/>
                    <a:gd name="T6" fmla="*/ 16 w 16"/>
                    <a:gd name="T7" fmla="*/ 5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cubicBezTo>
                        <a:pt x="0" y="32"/>
                        <a:pt x="0" y="32"/>
                        <a:pt x="0" y="32"/>
                      </a:cubicBezTo>
                      <a:cubicBezTo>
                        <a:pt x="8" y="32"/>
                        <a:pt x="8" y="32"/>
                        <a:pt x="8" y="32"/>
                      </a:cubicBezTo>
                      <a:cubicBezTo>
                        <a:pt x="9" y="21"/>
                        <a:pt x="12" y="12"/>
                        <a:pt x="16" y="5"/>
                      </a:cubicBezTo>
                      <a:cubicBezTo>
                        <a:pt x="12" y="2"/>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1" name="Freeform: Shape 199">
                  <a:extLst>
                    <a:ext uri="{FF2B5EF4-FFF2-40B4-BE49-F238E27FC236}">
                      <a16:creationId xmlns:a16="http://schemas.microsoft.com/office/drawing/2014/main" id="{52AEDB67-3A76-B665-3CEB-C8D4AC23ACFC}"/>
                    </a:ext>
                  </a:extLst>
                </p:cNvPr>
                <p:cNvSpPr>
                  <a:spLocks noGrp="1" noRot="1" noMove="1" noResize="1" noEditPoints="1" noAdjustHandles="1" noChangeArrowheads="1" noChangeShapeType="1"/>
                </p:cNvSpPr>
                <p:nvPr/>
              </p:nvSpPr>
              <p:spPr bwMode="auto">
                <a:xfrm>
                  <a:off x="3456557" y="4155897"/>
                  <a:ext cx="71074" cy="142148"/>
                </a:xfrm>
                <a:custGeom>
                  <a:avLst/>
                  <a:gdLst>
                    <a:gd name="T0" fmla="*/ 16 w 16"/>
                    <a:gd name="T1" fmla="*/ 32 h 32"/>
                    <a:gd name="T2" fmla="*/ 16 w 16"/>
                    <a:gd name="T3" fmla="*/ 0 h 32"/>
                    <a:gd name="T4" fmla="*/ 8 w 16"/>
                    <a:gd name="T5" fmla="*/ 0 h 32"/>
                    <a:gd name="T6" fmla="*/ 0 w 16"/>
                    <a:gd name="T7" fmla="*/ 27 h 32"/>
                    <a:gd name="T8" fmla="*/ 16 w 16"/>
                    <a:gd name="T9" fmla="*/ 32 h 32"/>
                  </a:gdLst>
                  <a:ahLst/>
                  <a:cxnLst>
                    <a:cxn ang="0">
                      <a:pos x="T0" y="T1"/>
                    </a:cxn>
                    <a:cxn ang="0">
                      <a:pos x="T2" y="T3"/>
                    </a:cxn>
                    <a:cxn ang="0">
                      <a:pos x="T4" y="T5"/>
                    </a:cxn>
                    <a:cxn ang="0">
                      <a:pos x="T6" y="T7"/>
                    </a:cxn>
                    <a:cxn ang="0">
                      <a:pos x="T8" y="T9"/>
                    </a:cxn>
                  </a:cxnLst>
                  <a:rect l="0" t="0" r="r" b="b"/>
                  <a:pathLst>
                    <a:path w="16" h="32">
                      <a:moveTo>
                        <a:pt x="16" y="32"/>
                      </a:moveTo>
                      <a:cubicBezTo>
                        <a:pt x="16" y="0"/>
                        <a:pt x="16" y="0"/>
                        <a:pt x="16" y="0"/>
                      </a:cubicBezTo>
                      <a:cubicBezTo>
                        <a:pt x="8" y="0"/>
                        <a:pt x="8" y="0"/>
                        <a:pt x="8" y="0"/>
                      </a:cubicBezTo>
                      <a:cubicBezTo>
                        <a:pt x="7" y="11"/>
                        <a:pt x="4" y="20"/>
                        <a:pt x="0" y="27"/>
                      </a:cubicBezTo>
                      <a:cubicBezTo>
                        <a:pt x="5" y="30"/>
                        <a:pt x="10"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2" name="Freeform: Shape 200">
                  <a:extLst>
                    <a:ext uri="{FF2B5EF4-FFF2-40B4-BE49-F238E27FC236}">
                      <a16:creationId xmlns:a16="http://schemas.microsoft.com/office/drawing/2014/main" id="{8E141654-6872-D3D4-9AB3-357BF1AB1D28}"/>
                    </a:ext>
                  </a:extLst>
                </p:cNvPr>
                <p:cNvSpPr>
                  <a:spLocks noGrp="1" noRot="1" noMove="1" noResize="1" noEditPoints="1" noAdjustHandles="1" noChangeArrowheads="1" noChangeShapeType="1"/>
                </p:cNvSpPr>
                <p:nvPr/>
              </p:nvSpPr>
              <p:spPr bwMode="auto">
                <a:xfrm>
                  <a:off x="3456557" y="3988015"/>
                  <a:ext cx="71074" cy="142148"/>
                </a:xfrm>
                <a:custGeom>
                  <a:avLst/>
                  <a:gdLst>
                    <a:gd name="T0" fmla="*/ 8 w 16"/>
                    <a:gd name="T1" fmla="*/ 32 h 32"/>
                    <a:gd name="T2" fmla="*/ 16 w 16"/>
                    <a:gd name="T3" fmla="*/ 32 h 32"/>
                    <a:gd name="T4" fmla="*/ 16 w 16"/>
                    <a:gd name="T5" fmla="*/ 0 h 32"/>
                    <a:gd name="T6" fmla="*/ 0 w 16"/>
                    <a:gd name="T7" fmla="*/ 6 h 32"/>
                    <a:gd name="T8" fmla="*/ 8 w 16"/>
                    <a:gd name="T9" fmla="*/ 32 h 32"/>
                  </a:gdLst>
                  <a:ahLst/>
                  <a:cxnLst>
                    <a:cxn ang="0">
                      <a:pos x="T0" y="T1"/>
                    </a:cxn>
                    <a:cxn ang="0">
                      <a:pos x="T2" y="T3"/>
                    </a:cxn>
                    <a:cxn ang="0">
                      <a:pos x="T4" y="T5"/>
                    </a:cxn>
                    <a:cxn ang="0">
                      <a:pos x="T6" y="T7"/>
                    </a:cxn>
                    <a:cxn ang="0">
                      <a:pos x="T8" y="T9"/>
                    </a:cxn>
                  </a:cxnLst>
                  <a:rect l="0" t="0" r="r" b="b"/>
                  <a:pathLst>
                    <a:path w="16" h="32">
                      <a:moveTo>
                        <a:pt x="8" y="32"/>
                      </a:moveTo>
                      <a:cubicBezTo>
                        <a:pt x="16" y="32"/>
                        <a:pt x="16" y="32"/>
                        <a:pt x="16" y="32"/>
                      </a:cubicBezTo>
                      <a:cubicBezTo>
                        <a:pt x="16" y="0"/>
                        <a:pt x="16" y="0"/>
                        <a:pt x="16" y="0"/>
                      </a:cubicBezTo>
                      <a:cubicBezTo>
                        <a:pt x="10" y="0"/>
                        <a:pt x="5" y="2"/>
                        <a:pt x="0" y="6"/>
                      </a:cubicBezTo>
                      <a:cubicBezTo>
                        <a:pt x="4" y="12"/>
                        <a:pt x="7" y="21"/>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3" name="Freeform: Shape 201">
                  <a:extLst>
                    <a:ext uri="{FF2B5EF4-FFF2-40B4-BE49-F238E27FC236}">
                      <a16:creationId xmlns:a16="http://schemas.microsoft.com/office/drawing/2014/main" id="{3B66364C-DE44-118A-BC2A-A95F870D7DC1}"/>
                    </a:ext>
                  </a:extLst>
                </p:cNvPr>
                <p:cNvSpPr>
                  <a:spLocks noGrp="1" noRot="1" noMove="1" noResize="1" noEditPoints="1" noAdjustHandles="1" noChangeArrowheads="1" noChangeShapeType="1"/>
                </p:cNvSpPr>
                <p:nvPr/>
              </p:nvSpPr>
              <p:spPr bwMode="auto">
                <a:xfrm>
                  <a:off x="3386708" y="4155897"/>
                  <a:ext cx="79652" cy="101709"/>
                </a:xfrm>
                <a:custGeom>
                  <a:avLst/>
                  <a:gdLst>
                    <a:gd name="T0" fmla="*/ 11 w 18"/>
                    <a:gd name="T1" fmla="*/ 23 h 23"/>
                    <a:gd name="T2" fmla="*/ 18 w 18"/>
                    <a:gd name="T3" fmla="*/ 0 h 23"/>
                    <a:gd name="T4" fmla="*/ 0 w 18"/>
                    <a:gd name="T5" fmla="*/ 0 h 23"/>
                    <a:gd name="T6" fmla="*/ 11 w 18"/>
                    <a:gd name="T7" fmla="*/ 23 h 23"/>
                  </a:gdLst>
                  <a:ahLst/>
                  <a:cxnLst>
                    <a:cxn ang="0">
                      <a:pos x="T0" y="T1"/>
                    </a:cxn>
                    <a:cxn ang="0">
                      <a:pos x="T2" y="T3"/>
                    </a:cxn>
                    <a:cxn ang="0">
                      <a:pos x="T4" y="T5"/>
                    </a:cxn>
                    <a:cxn ang="0">
                      <a:pos x="T6" y="T7"/>
                    </a:cxn>
                  </a:cxnLst>
                  <a:rect l="0" t="0" r="r" b="b"/>
                  <a:pathLst>
                    <a:path w="18" h="23">
                      <a:moveTo>
                        <a:pt x="11" y="23"/>
                      </a:moveTo>
                      <a:cubicBezTo>
                        <a:pt x="15" y="17"/>
                        <a:pt x="18" y="9"/>
                        <a:pt x="18" y="0"/>
                      </a:cubicBezTo>
                      <a:cubicBezTo>
                        <a:pt x="0" y="0"/>
                        <a:pt x="0" y="0"/>
                        <a:pt x="0" y="0"/>
                      </a:cubicBezTo>
                      <a:cubicBezTo>
                        <a:pt x="1" y="9"/>
                        <a:pt x="5" y="17"/>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4" name="Freeform: Shape 202">
                  <a:extLst>
                    <a:ext uri="{FF2B5EF4-FFF2-40B4-BE49-F238E27FC236}">
                      <a16:creationId xmlns:a16="http://schemas.microsoft.com/office/drawing/2014/main" id="{79D31FBD-5637-CD1C-E033-33C30EA4F753}"/>
                    </a:ext>
                  </a:extLst>
                </p:cNvPr>
                <p:cNvSpPr>
                  <a:spLocks noGrp="1" noRot="1" noMove="1" noResize="1" noEditPoints="1" noAdjustHandles="1" noChangeArrowheads="1" noChangeShapeType="1"/>
                </p:cNvSpPr>
                <p:nvPr/>
              </p:nvSpPr>
              <p:spPr bwMode="auto">
                <a:xfrm>
                  <a:off x="3386708" y="4028454"/>
                  <a:ext cx="79652" cy="101709"/>
                </a:xfrm>
                <a:custGeom>
                  <a:avLst/>
                  <a:gdLst>
                    <a:gd name="T0" fmla="*/ 11 w 18"/>
                    <a:gd name="T1" fmla="*/ 0 h 23"/>
                    <a:gd name="T2" fmla="*/ 0 w 18"/>
                    <a:gd name="T3" fmla="*/ 23 h 23"/>
                    <a:gd name="T4" fmla="*/ 18 w 18"/>
                    <a:gd name="T5" fmla="*/ 23 h 23"/>
                    <a:gd name="T6" fmla="*/ 11 w 18"/>
                    <a:gd name="T7" fmla="*/ 0 h 23"/>
                  </a:gdLst>
                  <a:ahLst/>
                  <a:cxnLst>
                    <a:cxn ang="0">
                      <a:pos x="T0" y="T1"/>
                    </a:cxn>
                    <a:cxn ang="0">
                      <a:pos x="T2" y="T3"/>
                    </a:cxn>
                    <a:cxn ang="0">
                      <a:pos x="T4" y="T5"/>
                    </a:cxn>
                    <a:cxn ang="0">
                      <a:pos x="T6" y="T7"/>
                    </a:cxn>
                  </a:cxnLst>
                  <a:rect l="0" t="0" r="r" b="b"/>
                  <a:pathLst>
                    <a:path w="18" h="23">
                      <a:moveTo>
                        <a:pt x="11" y="0"/>
                      </a:moveTo>
                      <a:cubicBezTo>
                        <a:pt x="5" y="6"/>
                        <a:pt x="1" y="14"/>
                        <a:pt x="0" y="23"/>
                      </a:cubicBezTo>
                      <a:cubicBezTo>
                        <a:pt x="18" y="23"/>
                        <a:pt x="18" y="23"/>
                        <a:pt x="18" y="23"/>
                      </a:cubicBezTo>
                      <a:cubicBezTo>
                        <a:pt x="18" y="14"/>
                        <a:pt x="15" y="6"/>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5" name="Freeform: Shape 203">
                  <a:extLst>
                    <a:ext uri="{FF2B5EF4-FFF2-40B4-BE49-F238E27FC236}">
                      <a16:creationId xmlns:a16="http://schemas.microsoft.com/office/drawing/2014/main" id="{E8D8EFDC-AC50-2883-9001-A0BDB25B7AF6}"/>
                    </a:ext>
                  </a:extLst>
                </p:cNvPr>
                <p:cNvSpPr>
                  <a:spLocks noGrp="1" noRot="1" noMove="1" noResize="1" noEditPoints="1" noAdjustHandles="1" noChangeArrowheads="1" noChangeShapeType="1"/>
                </p:cNvSpPr>
                <p:nvPr/>
              </p:nvSpPr>
              <p:spPr bwMode="auto">
                <a:xfrm>
                  <a:off x="3554590" y="4155897"/>
                  <a:ext cx="69849" cy="142148"/>
                </a:xfrm>
                <a:custGeom>
                  <a:avLst/>
                  <a:gdLst>
                    <a:gd name="T0" fmla="*/ 0 w 16"/>
                    <a:gd name="T1" fmla="*/ 32 h 32"/>
                    <a:gd name="T2" fmla="*/ 16 w 16"/>
                    <a:gd name="T3" fmla="*/ 27 h 32"/>
                    <a:gd name="T4" fmla="*/ 8 w 16"/>
                    <a:gd name="T5" fmla="*/ 0 h 32"/>
                    <a:gd name="T6" fmla="*/ 0 w 16"/>
                    <a:gd name="T7" fmla="*/ 0 h 32"/>
                    <a:gd name="T8" fmla="*/ 0 w 16"/>
                    <a:gd name="T9" fmla="*/ 32 h 32"/>
                  </a:gdLst>
                  <a:ahLst/>
                  <a:cxnLst>
                    <a:cxn ang="0">
                      <a:pos x="T0" y="T1"/>
                    </a:cxn>
                    <a:cxn ang="0">
                      <a:pos x="T2" y="T3"/>
                    </a:cxn>
                    <a:cxn ang="0">
                      <a:pos x="T4" y="T5"/>
                    </a:cxn>
                    <a:cxn ang="0">
                      <a:pos x="T6" y="T7"/>
                    </a:cxn>
                    <a:cxn ang="0">
                      <a:pos x="T8" y="T9"/>
                    </a:cxn>
                  </a:cxnLst>
                  <a:rect l="0" t="0" r="r" b="b"/>
                  <a:pathLst>
                    <a:path w="16" h="32">
                      <a:moveTo>
                        <a:pt x="0" y="32"/>
                      </a:moveTo>
                      <a:cubicBezTo>
                        <a:pt x="6" y="32"/>
                        <a:pt x="12" y="30"/>
                        <a:pt x="16" y="27"/>
                      </a:cubicBezTo>
                      <a:cubicBezTo>
                        <a:pt x="12" y="20"/>
                        <a:pt x="9" y="11"/>
                        <a:pt x="8" y="0"/>
                      </a:cubicBezTo>
                      <a:cubicBezTo>
                        <a:pt x="0" y="0"/>
                        <a:pt x="0" y="0"/>
                        <a:pt x="0"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6" name="Freeform: Shape 204">
                  <a:extLst>
                    <a:ext uri="{FF2B5EF4-FFF2-40B4-BE49-F238E27FC236}">
                      <a16:creationId xmlns:a16="http://schemas.microsoft.com/office/drawing/2014/main" id="{2E3B4173-69B9-E9A9-CC0A-8A56A871CD52}"/>
                    </a:ext>
                  </a:extLst>
                </p:cNvPr>
                <p:cNvSpPr>
                  <a:spLocks noGrp="1" noRot="1" noMove="1" noResize="1" noEditPoints="1" noAdjustHandles="1" noChangeArrowheads="1" noChangeShapeType="1"/>
                </p:cNvSpPr>
                <p:nvPr/>
              </p:nvSpPr>
              <p:spPr bwMode="auto">
                <a:xfrm>
                  <a:off x="3152654" y="3882630"/>
                  <a:ext cx="207095" cy="198517"/>
                </a:xfrm>
                <a:custGeom>
                  <a:avLst/>
                  <a:gdLst>
                    <a:gd name="T0" fmla="*/ 34 w 47"/>
                    <a:gd name="T1" fmla="*/ 27 h 45"/>
                    <a:gd name="T2" fmla="*/ 32 w 47"/>
                    <a:gd name="T3" fmla="*/ 5 h 45"/>
                    <a:gd name="T4" fmla="*/ 19 w 47"/>
                    <a:gd name="T5" fmla="*/ 0 h 45"/>
                    <a:gd name="T6" fmla="*/ 19 w 47"/>
                    <a:gd name="T7" fmla="*/ 15 h 45"/>
                    <a:gd name="T8" fmla="*/ 30 w 47"/>
                    <a:gd name="T9" fmla="*/ 15 h 45"/>
                    <a:gd name="T10" fmla="*/ 30 w 47"/>
                    <a:gd name="T11" fmla="*/ 21 h 45"/>
                    <a:gd name="T12" fmla="*/ 30 w 47"/>
                    <a:gd name="T13" fmla="*/ 21 h 45"/>
                    <a:gd name="T14" fmla="*/ 30 w 47"/>
                    <a:gd name="T15" fmla="*/ 21 h 45"/>
                    <a:gd name="T16" fmla="*/ 19 w 47"/>
                    <a:gd name="T17" fmla="*/ 21 h 45"/>
                    <a:gd name="T18" fmla="*/ 19 w 47"/>
                    <a:gd name="T19" fmla="*/ 36 h 45"/>
                    <a:gd name="T20" fmla="*/ 28 w 47"/>
                    <a:gd name="T21" fmla="*/ 33 h 45"/>
                    <a:gd name="T22" fmla="*/ 41 w 47"/>
                    <a:gd name="T23" fmla="*/ 45 h 45"/>
                    <a:gd name="T24" fmla="*/ 47 w 47"/>
                    <a:gd name="T25" fmla="*/ 40 h 45"/>
                    <a:gd name="T26" fmla="*/ 34 w 47"/>
                    <a:gd name="T27" fmla="*/ 27 h 45"/>
                    <a:gd name="T28" fmla="*/ 19 w 47"/>
                    <a:gd name="T29" fmla="*/ 0 h 45"/>
                    <a:gd name="T30" fmla="*/ 7 w 47"/>
                    <a:gd name="T31" fmla="*/ 5 h 45"/>
                    <a:gd name="T32" fmla="*/ 7 w 47"/>
                    <a:gd name="T33" fmla="*/ 30 h 45"/>
                    <a:gd name="T34" fmla="*/ 19 w 47"/>
                    <a:gd name="T35" fmla="*/ 36 h 45"/>
                    <a:gd name="T36" fmla="*/ 19 w 47"/>
                    <a:gd name="T37" fmla="*/ 21 h 45"/>
                    <a:gd name="T38" fmla="*/ 8 w 47"/>
                    <a:gd name="T39" fmla="*/ 21 h 45"/>
                    <a:gd name="T40" fmla="*/ 8 w 47"/>
                    <a:gd name="T41" fmla="*/ 15 h 45"/>
                    <a:gd name="T42" fmla="*/ 19 w 47"/>
                    <a:gd name="T43" fmla="*/ 15 h 45"/>
                    <a:gd name="T44" fmla="*/ 19 w 47"/>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34" y="27"/>
                      </a:moveTo>
                      <a:cubicBezTo>
                        <a:pt x="38" y="20"/>
                        <a:pt x="38" y="11"/>
                        <a:pt x="32" y="5"/>
                      </a:cubicBezTo>
                      <a:cubicBezTo>
                        <a:pt x="28" y="2"/>
                        <a:pt x="24" y="0"/>
                        <a:pt x="19" y="0"/>
                      </a:cubicBezTo>
                      <a:cubicBezTo>
                        <a:pt x="19" y="15"/>
                        <a:pt x="19" y="15"/>
                        <a:pt x="19" y="15"/>
                      </a:cubicBezTo>
                      <a:cubicBezTo>
                        <a:pt x="30" y="15"/>
                        <a:pt x="30" y="15"/>
                        <a:pt x="30" y="15"/>
                      </a:cubicBezTo>
                      <a:cubicBezTo>
                        <a:pt x="30" y="21"/>
                        <a:pt x="30" y="21"/>
                        <a:pt x="30" y="21"/>
                      </a:cubicBezTo>
                      <a:cubicBezTo>
                        <a:pt x="30" y="21"/>
                        <a:pt x="30" y="21"/>
                        <a:pt x="30" y="21"/>
                      </a:cubicBezTo>
                      <a:cubicBezTo>
                        <a:pt x="30" y="21"/>
                        <a:pt x="30" y="21"/>
                        <a:pt x="30" y="21"/>
                      </a:cubicBezTo>
                      <a:cubicBezTo>
                        <a:pt x="19" y="21"/>
                        <a:pt x="19" y="21"/>
                        <a:pt x="19" y="21"/>
                      </a:cubicBezTo>
                      <a:cubicBezTo>
                        <a:pt x="19" y="36"/>
                        <a:pt x="19" y="36"/>
                        <a:pt x="19" y="36"/>
                      </a:cubicBezTo>
                      <a:cubicBezTo>
                        <a:pt x="22" y="36"/>
                        <a:pt x="26" y="35"/>
                        <a:pt x="28" y="33"/>
                      </a:cubicBezTo>
                      <a:cubicBezTo>
                        <a:pt x="41" y="45"/>
                        <a:pt x="41" y="45"/>
                        <a:pt x="41" y="45"/>
                      </a:cubicBezTo>
                      <a:cubicBezTo>
                        <a:pt x="47" y="40"/>
                        <a:pt x="47" y="40"/>
                        <a:pt x="47" y="40"/>
                      </a:cubicBezTo>
                      <a:lnTo>
                        <a:pt x="34" y="27"/>
                      </a:lnTo>
                      <a:close/>
                      <a:moveTo>
                        <a:pt x="19" y="0"/>
                      </a:moveTo>
                      <a:cubicBezTo>
                        <a:pt x="15" y="0"/>
                        <a:pt x="10" y="2"/>
                        <a:pt x="7" y="5"/>
                      </a:cubicBezTo>
                      <a:cubicBezTo>
                        <a:pt x="0" y="12"/>
                        <a:pt x="0" y="23"/>
                        <a:pt x="7" y="30"/>
                      </a:cubicBezTo>
                      <a:cubicBezTo>
                        <a:pt x="10" y="34"/>
                        <a:pt x="15" y="36"/>
                        <a:pt x="19" y="36"/>
                      </a:cubicBezTo>
                      <a:cubicBezTo>
                        <a:pt x="19" y="21"/>
                        <a:pt x="19" y="21"/>
                        <a:pt x="19" y="21"/>
                      </a:cubicBezTo>
                      <a:cubicBezTo>
                        <a:pt x="8" y="21"/>
                        <a:pt x="8" y="21"/>
                        <a:pt x="8" y="21"/>
                      </a:cubicBezTo>
                      <a:cubicBezTo>
                        <a:pt x="8" y="15"/>
                        <a:pt x="8" y="15"/>
                        <a:pt x="8" y="15"/>
                      </a:cubicBezTo>
                      <a:cubicBezTo>
                        <a:pt x="19" y="15"/>
                        <a:pt x="19" y="15"/>
                        <a:pt x="19" y="15"/>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7" name="Rectangle 205">
                  <a:extLst>
                    <a:ext uri="{FF2B5EF4-FFF2-40B4-BE49-F238E27FC236}">
                      <a16:creationId xmlns:a16="http://schemas.microsoft.com/office/drawing/2014/main" id="{747B572C-DF24-EEEF-E15B-59474CAC90AC}"/>
                    </a:ext>
                  </a:extLst>
                </p:cNvPr>
                <p:cNvSpPr>
                  <a:spLocks noGrp="1" noRot="1" noMove="1" noResize="1" noEditPoints="1" noAdjustHandles="1" noChangeArrowheads="1" noChangeShapeType="1"/>
                </p:cNvSpPr>
                <p:nvPr/>
              </p:nvSpPr>
              <p:spPr bwMode="auto">
                <a:xfrm>
                  <a:off x="4221214" y="4266184"/>
                  <a:ext cx="30635" cy="216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8" name="Rectangle 206">
                  <a:extLst>
                    <a:ext uri="{FF2B5EF4-FFF2-40B4-BE49-F238E27FC236}">
                      <a16:creationId xmlns:a16="http://schemas.microsoft.com/office/drawing/2014/main" id="{319056EF-4670-199E-5465-CD67DC03772C}"/>
                    </a:ext>
                  </a:extLst>
                </p:cNvPr>
                <p:cNvSpPr>
                  <a:spLocks noGrp="1" noRot="1" noMove="1" noResize="1" noEditPoints="1" noAdjustHandles="1" noChangeArrowheads="1" noChangeShapeType="1"/>
                </p:cNvSpPr>
                <p:nvPr/>
              </p:nvSpPr>
              <p:spPr bwMode="auto">
                <a:xfrm>
                  <a:off x="4172198" y="4386274"/>
                  <a:ext cx="35537" cy="968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9" name="Rectangle 207">
                  <a:extLst>
                    <a:ext uri="{FF2B5EF4-FFF2-40B4-BE49-F238E27FC236}">
                      <a16:creationId xmlns:a16="http://schemas.microsoft.com/office/drawing/2014/main" id="{AFC95449-32C3-78F6-179E-75032890793D}"/>
                    </a:ext>
                  </a:extLst>
                </p:cNvPr>
                <p:cNvSpPr>
                  <a:spLocks noGrp="1" noRot="1" noMove="1" noResize="1" noEditPoints="1" noAdjustHandles="1" noChangeArrowheads="1" noChangeShapeType="1"/>
                </p:cNvSpPr>
                <p:nvPr/>
              </p:nvSpPr>
              <p:spPr bwMode="auto">
                <a:xfrm>
                  <a:off x="4128083" y="4298045"/>
                  <a:ext cx="30635"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0" name="Rectangle 208">
                  <a:extLst>
                    <a:ext uri="{FF2B5EF4-FFF2-40B4-BE49-F238E27FC236}">
                      <a16:creationId xmlns:a16="http://schemas.microsoft.com/office/drawing/2014/main" id="{C999235E-6BF8-AC79-605E-324206B088D6}"/>
                    </a:ext>
                  </a:extLst>
                </p:cNvPr>
                <p:cNvSpPr>
                  <a:spLocks noGrp="1" noRot="1" noMove="1" noResize="1" noEditPoints="1" noAdjustHandles="1" noChangeArrowheads="1" noChangeShapeType="1"/>
                </p:cNvSpPr>
                <p:nvPr/>
              </p:nvSpPr>
              <p:spPr bwMode="auto">
                <a:xfrm>
                  <a:off x="4079066" y="4354414"/>
                  <a:ext cx="31861" cy="1286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1" name="Rectangle 209">
                  <a:extLst>
                    <a:ext uri="{FF2B5EF4-FFF2-40B4-BE49-F238E27FC236}">
                      <a16:creationId xmlns:a16="http://schemas.microsoft.com/office/drawing/2014/main" id="{1CE4EE0B-B5B8-984B-5C46-F8B62234364B}"/>
                    </a:ext>
                  </a:extLst>
                </p:cNvPr>
                <p:cNvSpPr>
                  <a:spLocks noGrp="1" noRot="1" noMove="1" noResize="1" noEditPoints="1" noAdjustHandles="1" noChangeArrowheads="1" noChangeShapeType="1"/>
                </p:cNvSpPr>
                <p:nvPr/>
              </p:nvSpPr>
              <p:spPr bwMode="auto">
                <a:xfrm>
                  <a:off x="4031275" y="4337258"/>
                  <a:ext cx="35537" cy="1458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2" name="Rectangle 210">
                  <a:extLst>
                    <a:ext uri="{FF2B5EF4-FFF2-40B4-BE49-F238E27FC236}">
                      <a16:creationId xmlns:a16="http://schemas.microsoft.com/office/drawing/2014/main" id="{74A7BA88-4460-8887-8A5E-A5ED30197430}"/>
                    </a:ext>
                  </a:extLst>
                </p:cNvPr>
                <p:cNvSpPr>
                  <a:spLocks noGrp="1" noRot="1" noMove="1" noResize="1" noEditPoints="1" noAdjustHandles="1" noChangeArrowheads="1" noChangeShapeType="1"/>
                </p:cNvSpPr>
                <p:nvPr/>
              </p:nvSpPr>
              <p:spPr bwMode="auto">
                <a:xfrm>
                  <a:off x="4221214" y="4244126"/>
                  <a:ext cx="30635"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3" name="Rectangle 211">
                  <a:extLst>
                    <a:ext uri="{FF2B5EF4-FFF2-40B4-BE49-F238E27FC236}">
                      <a16:creationId xmlns:a16="http://schemas.microsoft.com/office/drawing/2014/main" id="{DC1E729F-1661-066F-EDEF-F54FCA50E16A}"/>
                    </a:ext>
                  </a:extLst>
                </p:cNvPr>
                <p:cNvSpPr>
                  <a:spLocks noGrp="1" noRot="1" noMove="1" noResize="1" noEditPoints="1" noAdjustHandles="1" noChangeArrowheads="1" noChangeShapeType="1"/>
                </p:cNvSpPr>
                <p:nvPr/>
              </p:nvSpPr>
              <p:spPr bwMode="auto">
                <a:xfrm>
                  <a:off x="4128083" y="4275987"/>
                  <a:ext cx="30635"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4" name="Rectangle 212">
                  <a:extLst>
                    <a:ext uri="{FF2B5EF4-FFF2-40B4-BE49-F238E27FC236}">
                      <a16:creationId xmlns:a16="http://schemas.microsoft.com/office/drawing/2014/main" id="{F834BB45-0573-59A2-DB10-4D23E847746E}"/>
                    </a:ext>
                  </a:extLst>
                </p:cNvPr>
                <p:cNvSpPr>
                  <a:spLocks noGrp="1" noRot="1" noMove="1" noResize="1" noEditPoints="1" noAdjustHandles="1" noChangeArrowheads="1" noChangeShapeType="1"/>
                </p:cNvSpPr>
                <p:nvPr/>
              </p:nvSpPr>
              <p:spPr bwMode="auto">
                <a:xfrm>
                  <a:off x="4079066" y="4332356"/>
                  <a:ext cx="31861" cy="183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5" name="Rectangle 213">
                  <a:extLst>
                    <a:ext uri="{FF2B5EF4-FFF2-40B4-BE49-F238E27FC236}">
                      <a16:creationId xmlns:a16="http://schemas.microsoft.com/office/drawing/2014/main" id="{7926ED7B-07DA-EE69-6A46-3A847043AE8D}"/>
                    </a:ext>
                  </a:extLst>
                </p:cNvPr>
                <p:cNvSpPr>
                  <a:spLocks noGrp="1" noRot="1" noMove="1" noResize="1" noEditPoints="1" noAdjustHandles="1" noChangeArrowheads="1" noChangeShapeType="1"/>
                </p:cNvSpPr>
                <p:nvPr/>
              </p:nvSpPr>
              <p:spPr bwMode="auto">
                <a:xfrm>
                  <a:off x="4031275" y="4315200"/>
                  <a:ext cx="35537"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6" name="Rectangle 214">
                  <a:extLst>
                    <a:ext uri="{FF2B5EF4-FFF2-40B4-BE49-F238E27FC236}">
                      <a16:creationId xmlns:a16="http://schemas.microsoft.com/office/drawing/2014/main" id="{6564C762-9EE0-B1CD-2025-AB7D4758949C}"/>
                    </a:ext>
                  </a:extLst>
                </p:cNvPr>
                <p:cNvSpPr>
                  <a:spLocks noGrp="1" noRot="1" noMove="1" noResize="1" noEditPoints="1" noAdjustHandles="1" noChangeArrowheads="1" noChangeShapeType="1"/>
                </p:cNvSpPr>
                <p:nvPr/>
              </p:nvSpPr>
              <p:spPr bwMode="auto">
                <a:xfrm>
                  <a:off x="4172198" y="4359315"/>
                  <a:ext cx="35537"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7" name="Freeform: Shape 215">
                  <a:extLst>
                    <a:ext uri="{FF2B5EF4-FFF2-40B4-BE49-F238E27FC236}">
                      <a16:creationId xmlns:a16="http://schemas.microsoft.com/office/drawing/2014/main" id="{C2791567-5A1F-CE8A-A144-CF6362662F98}"/>
                    </a:ext>
                  </a:extLst>
                </p:cNvPr>
                <p:cNvSpPr>
                  <a:spLocks noGrp="1" noRot="1" noMove="1" noResize="1" noEditPoints="1" noAdjustHandles="1" noChangeArrowheads="1" noChangeShapeType="1"/>
                </p:cNvSpPr>
                <p:nvPr/>
              </p:nvSpPr>
              <p:spPr bwMode="auto">
                <a:xfrm>
                  <a:off x="4901318" y="4345836"/>
                  <a:ext cx="286747" cy="132345"/>
                </a:xfrm>
                <a:custGeom>
                  <a:avLst/>
                  <a:gdLst>
                    <a:gd name="T0" fmla="*/ 209 w 234"/>
                    <a:gd name="T1" fmla="*/ 15 h 108"/>
                    <a:gd name="T2" fmla="*/ 191 w 234"/>
                    <a:gd name="T3" fmla="*/ 108 h 108"/>
                    <a:gd name="T4" fmla="*/ 198 w 234"/>
                    <a:gd name="T5" fmla="*/ 15 h 108"/>
                    <a:gd name="T6" fmla="*/ 202 w 234"/>
                    <a:gd name="T7" fmla="*/ 47 h 108"/>
                    <a:gd name="T8" fmla="*/ 191 w 234"/>
                    <a:gd name="T9" fmla="*/ 76 h 108"/>
                    <a:gd name="T10" fmla="*/ 176 w 234"/>
                    <a:gd name="T11" fmla="*/ 108 h 108"/>
                    <a:gd name="T12" fmla="*/ 176 w 234"/>
                    <a:gd name="T13" fmla="*/ 108 h 108"/>
                    <a:gd name="T14" fmla="*/ 187 w 234"/>
                    <a:gd name="T15" fmla="*/ 36 h 108"/>
                    <a:gd name="T16" fmla="*/ 180 w 234"/>
                    <a:gd name="T17" fmla="*/ 65 h 108"/>
                    <a:gd name="T18" fmla="*/ 176 w 234"/>
                    <a:gd name="T19" fmla="*/ 108 h 108"/>
                    <a:gd name="T20" fmla="*/ 176 w 234"/>
                    <a:gd name="T21" fmla="*/ 0 h 108"/>
                    <a:gd name="T22" fmla="*/ 162 w 234"/>
                    <a:gd name="T23" fmla="*/ 65 h 108"/>
                    <a:gd name="T24" fmla="*/ 166 w 234"/>
                    <a:gd name="T25" fmla="*/ 15 h 108"/>
                    <a:gd name="T26" fmla="*/ 162 w 234"/>
                    <a:gd name="T27" fmla="*/ 108 h 108"/>
                    <a:gd name="T28" fmla="*/ 162 w 234"/>
                    <a:gd name="T29" fmla="*/ 0 h 108"/>
                    <a:gd name="T30" fmla="*/ 148 w 234"/>
                    <a:gd name="T31" fmla="*/ 36 h 108"/>
                    <a:gd name="T32" fmla="*/ 151 w 234"/>
                    <a:gd name="T33" fmla="*/ 65 h 108"/>
                    <a:gd name="T34" fmla="*/ 148 w 234"/>
                    <a:gd name="T35" fmla="*/ 108 h 108"/>
                    <a:gd name="T36" fmla="*/ 148 w 234"/>
                    <a:gd name="T37" fmla="*/ 0 h 108"/>
                    <a:gd name="T38" fmla="*/ 129 w 234"/>
                    <a:gd name="T39" fmla="*/ 65 h 108"/>
                    <a:gd name="T40" fmla="*/ 137 w 234"/>
                    <a:gd name="T41" fmla="*/ 15 h 108"/>
                    <a:gd name="T42" fmla="*/ 129 w 234"/>
                    <a:gd name="T43" fmla="*/ 108 h 108"/>
                    <a:gd name="T44" fmla="*/ 129 w 234"/>
                    <a:gd name="T45" fmla="*/ 0 h 108"/>
                    <a:gd name="T46" fmla="*/ 115 w 234"/>
                    <a:gd name="T47" fmla="*/ 36 h 108"/>
                    <a:gd name="T48" fmla="*/ 122 w 234"/>
                    <a:gd name="T49" fmla="*/ 65 h 108"/>
                    <a:gd name="T50" fmla="*/ 115 w 234"/>
                    <a:gd name="T51" fmla="*/ 108 h 108"/>
                    <a:gd name="T52" fmla="*/ 115 w 234"/>
                    <a:gd name="T53" fmla="*/ 0 h 108"/>
                    <a:gd name="T54" fmla="*/ 101 w 234"/>
                    <a:gd name="T55" fmla="*/ 65 h 108"/>
                    <a:gd name="T56" fmla="*/ 104 w 234"/>
                    <a:gd name="T57" fmla="*/ 15 h 108"/>
                    <a:gd name="T58" fmla="*/ 101 w 234"/>
                    <a:gd name="T59" fmla="*/ 108 h 108"/>
                    <a:gd name="T60" fmla="*/ 101 w 234"/>
                    <a:gd name="T61" fmla="*/ 0 h 108"/>
                    <a:gd name="T62" fmla="*/ 86 w 234"/>
                    <a:gd name="T63" fmla="*/ 36 h 108"/>
                    <a:gd name="T64" fmla="*/ 90 w 234"/>
                    <a:gd name="T65" fmla="*/ 65 h 108"/>
                    <a:gd name="T66" fmla="*/ 86 w 234"/>
                    <a:gd name="T67" fmla="*/ 108 h 108"/>
                    <a:gd name="T68" fmla="*/ 86 w 234"/>
                    <a:gd name="T69" fmla="*/ 0 h 108"/>
                    <a:gd name="T70" fmla="*/ 68 w 234"/>
                    <a:gd name="T71" fmla="*/ 65 h 108"/>
                    <a:gd name="T72" fmla="*/ 75 w 234"/>
                    <a:gd name="T73" fmla="*/ 15 h 108"/>
                    <a:gd name="T74" fmla="*/ 68 w 234"/>
                    <a:gd name="T75" fmla="*/ 108 h 108"/>
                    <a:gd name="T76" fmla="*/ 68 w 234"/>
                    <a:gd name="T77" fmla="*/ 0 h 108"/>
                    <a:gd name="T78" fmla="*/ 54 w 234"/>
                    <a:gd name="T79" fmla="*/ 36 h 108"/>
                    <a:gd name="T80" fmla="*/ 61 w 234"/>
                    <a:gd name="T81" fmla="*/ 65 h 108"/>
                    <a:gd name="T82" fmla="*/ 54 w 234"/>
                    <a:gd name="T83" fmla="*/ 108 h 108"/>
                    <a:gd name="T84" fmla="*/ 54 w 234"/>
                    <a:gd name="T85" fmla="*/ 0 h 108"/>
                    <a:gd name="T86" fmla="*/ 39 w 234"/>
                    <a:gd name="T87" fmla="*/ 65 h 108"/>
                    <a:gd name="T88" fmla="*/ 43 w 234"/>
                    <a:gd name="T89" fmla="*/ 15 h 108"/>
                    <a:gd name="T90" fmla="*/ 39 w 234"/>
                    <a:gd name="T91" fmla="*/ 108 h 108"/>
                    <a:gd name="T92" fmla="*/ 39 w 234"/>
                    <a:gd name="T93" fmla="*/ 65 h 108"/>
                    <a:gd name="T94" fmla="*/ 39 w 234"/>
                    <a:gd name="T95" fmla="*/ 0 h 108"/>
                    <a:gd name="T96" fmla="*/ 25 w 234"/>
                    <a:gd name="T97" fmla="*/ 36 h 108"/>
                    <a:gd name="T98" fmla="*/ 14 w 234"/>
                    <a:gd name="T99" fmla="*/ 36 h 108"/>
                    <a:gd name="T100" fmla="*/ 0 w 234"/>
                    <a:gd name="T10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108">
                      <a:moveTo>
                        <a:pt x="209" y="108"/>
                      </a:moveTo>
                      <a:lnTo>
                        <a:pt x="234" y="108"/>
                      </a:lnTo>
                      <a:lnTo>
                        <a:pt x="234" y="0"/>
                      </a:lnTo>
                      <a:lnTo>
                        <a:pt x="209" y="0"/>
                      </a:lnTo>
                      <a:lnTo>
                        <a:pt x="209" y="15"/>
                      </a:lnTo>
                      <a:lnTo>
                        <a:pt x="216" y="15"/>
                      </a:lnTo>
                      <a:lnTo>
                        <a:pt x="216" y="36"/>
                      </a:lnTo>
                      <a:lnTo>
                        <a:pt x="209" y="36"/>
                      </a:lnTo>
                      <a:lnTo>
                        <a:pt x="209" y="108"/>
                      </a:lnTo>
                      <a:close/>
                      <a:moveTo>
                        <a:pt x="191" y="108"/>
                      </a:moveTo>
                      <a:lnTo>
                        <a:pt x="209" y="108"/>
                      </a:lnTo>
                      <a:lnTo>
                        <a:pt x="209" y="36"/>
                      </a:lnTo>
                      <a:lnTo>
                        <a:pt x="198" y="36"/>
                      </a:lnTo>
                      <a:lnTo>
                        <a:pt x="198" y="15"/>
                      </a:lnTo>
                      <a:lnTo>
                        <a:pt x="198" y="15"/>
                      </a:lnTo>
                      <a:lnTo>
                        <a:pt x="209" y="15"/>
                      </a:lnTo>
                      <a:lnTo>
                        <a:pt x="209" y="0"/>
                      </a:lnTo>
                      <a:lnTo>
                        <a:pt x="191" y="0"/>
                      </a:lnTo>
                      <a:lnTo>
                        <a:pt x="191" y="47"/>
                      </a:lnTo>
                      <a:lnTo>
                        <a:pt x="202" y="47"/>
                      </a:lnTo>
                      <a:lnTo>
                        <a:pt x="202" y="65"/>
                      </a:lnTo>
                      <a:lnTo>
                        <a:pt x="202" y="65"/>
                      </a:lnTo>
                      <a:lnTo>
                        <a:pt x="191" y="65"/>
                      </a:lnTo>
                      <a:lnTo>
                        <a:pt x="191" y="76"/>
                      </a:lnTo>
                      <a:lnTo>
                        <a:pt x="191" y="76"/>
                      </a:lnTo>
                      <a:lnTo>
                        <a:pt x="191" y="98"/>
                      </a:lnTo>
                      <a:lnTo>
                        <a:pt x="191" y="98"/>
                      </a:lnTo>
                      <a:lnTo>
                        <a:pt x="191" y="98"/>
                      </a:lnTo>
                      <a:lnTo>
                        <a:pt x="191" y="108"/>
                      </a:lnTo>
                      <a:close/>
                      <a:moveTo>
                        <a:pt x="176" y="108"/>
                      </a:moveTo>
                      <a:lnTo>
                        <a:pt x="191" y="108"/>
                      </a:lnTo>
                      <a:lnTo>
                        <a:pt x="191" y="98"/>
                      </a:lnTo>
                      <a:lnTo>
                        <a:pt x="176" y="98"/>
                      </a:lnTo>
                      <a:lnTo>
                        <a:pt x="176" y="108"/>
                      </a:lnTo>
                      <a:lnTo>
                        <a:pt x="176" y="108"/>
                      </a:lnTo>
                      <a:close/>
                      <a:moveTo>
                        <a:pt x="191" y="0"/>
                      </a:moveTo>
                      <a:lnTo>
                        <a:pt x="176" y="0"/>
                      </a:lnTo>
                      <a:lnTo>
                        <a:pt x="176" y="15"/>
                      </a:lnTo>
                      <a:lnTo>
                        <a:pt x="187" y="15"/>
                      </a:lnTo>
                      <a:lnTo>
                        <a:pt x="187" y="36"/>
                      </a:lnTo>
                      <a:lnTo>
                        <a:pt x="176" y="36"/>
                      </a:lnTo>
                      <a:lnTo>
                        <a:pt x="176" y="76"/>
                      </a:lnTo>
                      <a:lnTo>
                        <a:pt x="191" y="76"/>
                      </a:lnTo>
                      <a:lnTo>
                        <a:pt x="191" y="65"/>
                      </a:lnTo>
                      <a:lnTo>
                        <a:pt x="180" y="65"/>
                      </a:lnTo>
                      <a:lnTo>
                        <a:pt x="180" y="47"/>
                      </a:lnTo>
                      <a:lnTo>
                        <a:pt x="191" y="47"/>
                      </a:lnTo>
                      <a:lnTo>
                        <a:pt x="191" y="0"/>
                      </a:lnTo>
                      <a:close/>
                      <a:moveTo>
                        <a:pt x="162" y="108"/>
                      </a:moveTo>
                      <a:lnTo>
                        <a:pt x="176" y="108"/>
                      </a:lnTo>
                      <a:lnTo>
                        <a:pt x="176" y="98"/>
                      </a:lnTo>
                      <a:lnTo>
                        <a:pt x="162" y="98"/>
                      </a:lnTo>
                      <a:lnTo>
                        <a:pt x="162" y="108"/>
                      </a:lnTo>
                      <a:lnTo>
                        <a:pt x="162" y="108"/>
                      </a:lnTo>
                      <a:close/>
                      <a:moveTo>
                        <a:pt x="176" y="0"/>
                      </a:moveTo>
                      <a:lnTo>
                        <a:pt x="162" y="0"/>
                      </a:lnTo>
                      <a:lnTo>
                        <a:pt x="162" y="47"/>
                      </a:lnTo>
                      <a:lnTo>
                        <a:pt x="173" y="47"/>
                      </a:lnTo>
                      <a:lnTo>
                        <a:pt x="173" y="65"/>
                      </a:lnTo>
                      <a:lnTo>
                        <a:pt x="162" y="65"/>
                      </a:lnTo>
                      <a:lnTo>
                        <a:pt x="162" y="76"/>
                      </a:lnTo>
                      <a:lnTo>
                        <a:pt x="176" y="76"/>
                      </a:lnTo>
                      <a:lnTo>
                        <a:pt x="176" y="36"/>
                      </a:lnTo>
                      <a:lnTo>
                        <a:pt x="166" y="36"/>
                      </a:lnTo>
                      <a:lnTo>
                        <a:pt x="166" y="15"/>
                      </a:lnTo>
                      <a:lnTo>
                        <a:pt x="166" y="15"/>
                      </a:lnTo>
                      <a:lnTo>
                        <a:pt x="176" y="15"/>
                      </a:lnTo>
                      <a:lnTo>
                        <a:pt x="176" y="0"/>
                      </a:lnTo>
                      <a:close/>
                      <a:moveTo>
                        <a:pt x="148" y="108"/>
                      </a:moveTo>
                      <a:lnTo>
                        <a:pt x="162" y="108"/>
                      </a:lnTo>
                      <a:lnTo>
                        <a:pt x="162" y="98"/>
                      </a:lnTo>
                      <a:lnTo>
                        <a:pt x="148" y="98"/>
                      </a:lnTo>
                      <a:lnTo>
                        <a:pt x="148" y="108"/>
                      </a:lnTo>
                      <a:lnTo>
                        <a:pt x="148" y="108"/>
                      </a:lnTo>
                      <a:close/>
                      <a:moveTo>
                        <a:pt x="162" y="0"/>
                      </a:moveTo>
                      <a:lnTo>
                        <a:pt x="148" y="0"/>
                      </a:lnTo>
                      <a:lnTo>
                        <a:pt x="148" y="15"/>
                      </a:lnTo>
                      <a:lnTo>
                        <a:pt x="155" y="15"/>
                      </a:lnTo>
                      <a:lnTo>
                        <a:pt x="155" y="36"/>
                      </a:lnTo>
                      <a:lnTo>
                        <a:pt x="148" y="36"/>
                      </a:lnTo>
                      <a:lnTo>
                        <a:pt x="148" y="76"/>
                      </a:lnTo>
                      <a:lnTo>
                        <a:pt x="162" y="76"/>
                      </a:lnTo>
                      <a:lnTo>
                        <a:pt x="162" y="65"/>
                      </a:lnTo>
                      <a:lnTo>
                        <a:pt x="151" y="65"/>
                      </a:lnTo>
                      <a:lnTo>
                        <a:pt x="151" y="65"/>
                      </a:lnTo>
                      <a:lnTo>
                        <a:pt x="151" y="47"/>
                      </a:lnTo>
                      <a:lnTo>
                        <a:pt x="162" y="47"/>
                      </a:lnTo>
                      <a:lnTo>
                        <a:pt x="162" y="0"/>
                      </a:lnTo>
                      <a:close/>
                      <a:moveTo>
                        <a:pt x="129" y="108"/>
                      </a:moveTo>
                      <a:lnTo>
                        <a:pt x="148" y="108"/>
                      </a:lnTo>
                      <a:lnTo>
                        <a:pt x="148" y="98"/>
                      </a:lnTo>
                      <a:lnTo>
                        <a:pt x="129" y="98"/>
                      </a:lnTo>
                      <a:lnTo>
                        <a:pt x="129" y="108"/>
                      </a:lnTo>
                      <a:lnTo>
                        <a:pt x="129" y="108"/>
                      </a:lnTo>
                      <a:close/>
                      <a:moveTo>
                        <a:pt x="148" y="0"/>
                      </a:moveTo>
                      <a:lnTo>
                        <a:pt x="129" y="0"/>
                      </a:lnTo>
                      <a:lnTo>
                        <a:pt x="129" y="47"/>
                      </a:lnTo>
                      <a:lnTo>
                        <a:pt x="140" y="47"/>
                      </a:lnTo>
                      <a:lnTo>
                        <a:pt x="140" y="65"/>
                      </a:lnTo>
                      <a:lnTo>
                        <a:pt x="129" y="65"/>
                      </a:lnTo>
                      <a:lnTo>
                        <a:pt x="129" y="76"/>
                      </a:lnTo>
                      <a:lnTo>
                        <a:pt x="148" y="76"/>
                      </a:lnTo>
                      <a:lnTo>
                        <a:pt x="148" y="36"/>
                      </a:lnTo>
                      <a:lnTo>
                        <a:pt x="137" y="36"/>
                      </a:lnTo>
                      <a:lnTo>
                        <a:pt x="137" y="15"/>
                      </a:lnTo>
                      <a:lnTo>
                        <a:pt x="137" y="15"/>
                      </a:lnTo>
                      <a:lnTo>
                        <a:pt x="148" y="15"/>
                      </a:lnTo>
                      <a:lnTo>
                        <a:pt x="148" y="0"/>
                      </a:lnTo>
                      <a:close/>
                      <a:moveTo>
                        <a:pt x="115" y="108"/>
                      </a:moveTo>
                      <a:lnTo>
                        <a:pt x="129" y="108"/>
                      </a:lnTo>
                      <a:lnTo>
                        <a:pt x="129" y="98"/>
                      </a:lnTo>
                      <a:lnTo>
                        <a:pt x="115" y="98"/>
                      </a:lnTo>
                      <a:lnTo>
                        <a:pt x="115" y="108"/>
                      </a:lnTo>
                      <a:lnTo>
                        <a:pt x="115" y="108"/>
                      </a:lnTo>
                      <a:close/>
                      <a:moveTo>
                        <a:pt x="129" y="0"/>
                      </a:moveTo>
                      <a:lnTo>
                        <a:pt x="115" y="0"/>
                      </a:lnTo>
                      <a:lnTo>
                        <a:pt x="115" y="15"/>
                      </a:lnTo>
                      <a:lnTo>
                        <a:pt x="126" y="15"/>
                      </a:lnTo>
                      <a:lnTo>
                        <a:pt x="126" y="36"/>
                      </a:lnTo>
                      <a:lnTo>
                        <a:pt x="115" y="36"/>
                      </a:lnTo>
                      <a:lnTo>
                        <a:pt x="115" y="76"/>
                      </a:lnTo>
                      <a:lnTo>
                        <a:pt x="129" y="76"/>
                      </a:lnTo>
                      <a:lnTo>
                        <a:pt x="129" y="65"/>
                      </a:lnTo>
                      <a:lnTo>
                        <a:pt x="122" y="65"/>
                      </a:lnTo>
                      <a:lnTo>
                        <a:pt x="122" y="65"/>
                      </a:lnTo>
                      <a:lnTo>
                        <a:pt x="122" y="47"/>
                      </a:lnTo>
                      <a:lnTo>
                        <a:pt x="129" y="47"/>
                      </a:lnTo>
                      <a:lnTo>
                        <a:pt x="129" y="0"/>
                      </a:lnTo>
                      <a:close/>
                      <a:moveTo>
                        <a:pt x="101" y="108"/>
                      </a:moveTo>
                      <a:lnTo>
                        <a:pt x="115" y="108"/>
                      </a:lnTo>
                      <a:lnTo>
                        <a:pt x="115" y="98"/>
                      </a:lnTo>
                      <a:lnTo>
                        <a:pt x="101" y="98"/>
                      </a:lnTo>
                      <a:lnTo>
                        <a:pt x="101" y="108"/>
                      </a:lnTo>
                      <a:lnTo>
                        <a:pt x="101" y="108"/>
                      </a:lnTo>
                      <a:close/>
                      <a:moveTo>
                        <a:pt x="115" y="0"/>
                      </a:moveTo>
                      <a:lnTo>
                        <a:pt x="101" y="0"/>
                      </a:lnTo>
                      <a:lnTo>
                        <a:pt x="101" y="47"/>
                      </a:lnTo>
                      <a:lnTo>
                        <a:pt x="111" y="47"/>
                      </a:lnTo>
                      <a:lnTo>
                        <a:pt x="111" y="65"/>
                      </a:lnTo>
                      <a:lnTo>
                        <a:pt x="101" y="65"/>
                      </a:lnTo>
                      <a:lnTo>
                        <a:pt x="101" y="76"/>
                      </a:lnTo>
                      <a:lnTo>
                        <a:pt x="115" y="76"/>
                      </a:lnTo>
                      <a:lnTo>
                        <a:pt x="115" y="36"/>
                      </a:lnTo>
                      <a:lnTo>
                        <a:pt x="104" y="36"/>
                      </a:lnTo>
                      <a:lnTo>
                        <a:pt x="104" y="15"/>
                      </a:lnTo>
                      <a:lnTo>
                        <a:pt x="104" y="15"/>
                      </a:lnTo>
                      <a:lnTo>
                        <a:pt x="115" y="15"/>
                      </a:lnTo>
                      <a:lnTo>
                        <a:pt x="115" y="0"/>
                      </a:lnTo>
                      <a:close/>
                      <a:moveTo>
                        <a:pt x="86" y="108"/>
                      </a:moveTo>
                      <a:lnTo>
                        <a:pt x="101" y="108"/>
                      </a:lnTo>
                      <a:lnTo>
                        <a:pt x="101" y="98"/>
                      </a:lnTo>
                      <a:lnTo>
                        <a:pt x="86" y="98"/>
                      </a:lnTo>
                      <a:lnTo>
                        <a:pt x="86" y="108"/>
                      </a:lnTo>
                      <a:lnTo>
                        <a:pt x="86" y="108"/>
                      </a:lnTo>
                      <a:close/>
                      <a:moveTo>
                        <a:pt x="101" y="0"/>
                      </a:moveTo>
                      <a:lnTo>
                        <a:pt x="86" y="0"/>
                      </a:lnTo>
                      <a:lnTo>
                        <a:pt x="86" y="15"/>
                      </a:lnTo>
                      <a:lnTo>
                        <a:pt x="93" y="15"/>
                      </a:lnTo>
                      <a:lnTo>
                        <a:pt x="93" y="36"/>
                      </a:lnTo>
                      <a:lnTo>
                        <a:pt x="86" y="36"/>
                      </a:lnTo>
                      <a:lnTo>
                        <a:pt x="86" y="76"/>
                      </a:lnTo>
                      <a:lnTo>
                        <a:pt x="101" y="76"/>
                      </a:lnTo>
                      <a:lnTo>
                        <a:pt x="101" y="65"/>
                      </a:lnTo>
                      <a:lnTo>
                        <a:pt x="90" y="65"/>
                      </a:lnTo>
                      <a:lnTo>
                        <a:pt x="90" y="65"/>
                      </a:lnTo>
                      <a:lnTo>
                        <a:pt x="90" y="47"/>
                      </a:lnTo>
                      <a:lnTo>
                        <a:pt x="101" y="47"/>
                      </a:lnTo>
                      <a:lnTo>
                        <a:pt x="101" y="0"/>
                      </a:lnTo>
                      <a:close/>
                      <a:moveTo>
                        <a:pt x="68" y="108"/>
                      </a:moveTo>
                      <a:lnTo>
                        <a:pt x="86" y="108"/>
                      </a:lnTo>
                      <a:lnTo>
                        <a:pt x="86" y="98"/>
                      </a:lnTo>
                      <a:lnTo>
                        <a:pt x="68" y="98"/>
                      </a:lnTo>
                      <a:lnTo>
                        <a:pt x="68" y="108"/>
                      </a:lnTo>
                      <a:lnTo>
                        <a:pt x="68" y="108"/>
                      </a:lnTo>
                      <a:close/>
                      <a:moveTo>
                        <a:pt x="86" y="0"/>
                      </a:moveTo>
                      <a:lnTo>
                        <a:pt x="68" y="0"/>
                      </a:lnTo>
                      <a:lnTo>
                        <a:pt x="68" y="47"/>
                      </a:lnTo>
                      <a:lnTo>
                        <a:pt x="79" y="47"/>
                      </a:lnTo>
                      <a:lnTo>
                        <a:pt x="79" y="65"/>
                      </a:lnTo>
                      <a:lnTo>
                        <a:pt x="68" y="65"/>
                      </a:lnTo>
                      <a:lnTo>
                        <a:pt x="68" y="76"/>
                      </a:lnTo>
                      <a:lnTo>
                        <a:pt x="86" y="76"/>
                      </a:lnTo>
                      <a:lnTo>
                        <a:pt x="86" y="36"/>
                      </a:lnTo>
                      <a:lnTo>
                        <a:pt x="75" y="36"/>
                      </a:lnTo>
                      <a:lnTo>
                        <a:pt x="75" y="15"/>
                      </a:lnTo>
                      <a:lnTo>
                        <a:pt x="75" y="15"/>
                      </a:lnTo>
                      <a:lnTo>
                        <a:pt x="86" y="15"/>
                      </a:lnTo>
                      <a:lnTo>
                        <a:pt x="86" y="0"/>
                      </a:lnTo>
                      <a:close/>
                      <a:moveTo>
                        <a:pt x="54" y="108"/>
                      </a:moveTo>
                      <a:lnTo>
                        <a:pt x="68" y="108"/>
                      </a:lnTo>
                      <a:lnTo>
                        <a:pt x="68" y="98"/>
                      </a:lnTo>
                      <a:lnTo>
                        <a:pt x="54" y="98"/>
                      </a:lnTo>
                      <a:lnTo>
                        <a:pt x="54" y="108"/>
                      </a:lnTo>
                      <a:lnTo>
                        <a:pt x="54" y="108"/>
                      </a:lnTo>
                      <a:close/>
                      <a:moveTo>
                        <a:pt x="68" y="0"/>
                      </a:moveTo>
                      <a:lnTo>
                        <a:pt x="54" y="0"/>
                      </a:lnTo>
                      <a:lnTo>
                        <a:pt x="54" y="15"/>
                      </a:lnTo>
                      <a:lnTo>
                        <a:pt x="65" y="15"/>
                      </a:lnTo>
                      <a:lnTo>
                        <a:pt x="65" y="36"/>
                      </a:lnTo>
                      <a:lnTo>
                        <a:pt x="54" y="36"/>
                      </a:lnTo>
                      <a:lnTo>
                        <a:pt x="54" y="76"/>
                      </a:lnTo>
                      <a:lnTo>
                        <a:pt x="68" y="76"/>
                      </a:lnTo>
                      <a:lnTo>
                        <a:pt x="68" y="65"/>
                      </a:lnTo>
                      <a:lnTo>
                        <a:pt x="61" y="65"/>
                      </a:lnTo>
                      <a:lnTo>
                        <a:pt x="61" y="65"/>
                      </a:lnTo>
                      <a:lnTo>
                        <a:pt x="61" y="47"/>
                      </a:lnTo>
                      <a:lnTo>
                        <a:pt x="68" y="47"/>
                      </a:lnTo>
                      <a:lnTo>
                        <a:pt x="68" y="0"/>
                      </a:lnTo>
                      <a:close/>
                      <a:moveTo>
                        <a:pt x="39" y="108"/>
                      </a:moveTo>
                      <a:lnTo>
                        <a:pt x="54" y="108"/>
                      </a:lnTo>
                      <a:lnTo>
                        <a:pt x="54" y="98"/>
                      </a:lnTo>
                      <a:lnTo>
                        <a:pt x="39" y="98"/>
                      </a:lnTo>
                      <a:lnTo>
                        <a:pt x="39" y="108"/>
                      </a:lnTo>
                      <a:lnTo>
                        <a:pt x="39" y="108"/>
                      </a:lnTo>
                      <a:close/>
                      <a:moveTo>
                        <a:pt x="54" y="0"/>
                      </a:moveTo>
                      <a:lnTo>
                        <a:pt x="39" y="0"/>
                      </a:lnTo>
                      <a:lnTo>
                        <a:pt x="39" y="47"/>
                      </a:lnTo>
                      <a:lnTo>
                        <a:pt x="50" y="47"/>
                      </a:lnTo>
                      <a:lnTo>
                        <a:pt x="50" y="65"/>
                      </a:lnTo>
                      <a:lnTo>
                        <a:pt x="39" y="65"/>
                      </a:lnTo>
                      <a:lnTo>
                        <a:pt x="39" y="76"/>
                      </a:lnTo>
                      <a:lnTo>
                        <a:pt x="54" y="76"/>
                      </a:lnTo>
                      <a:lnTo>
                        <a:pt x="54" y="36"/>
                      </a:lnTo>
                      <a:lnTo>
                        <a:pt x="43" y="36"/>
                      </a:lnTo>
                      <a:lnTo>
                        <a:pt x="43" y="15"/>
                      </a:lnTo>
                      <a:lnTo>
                        <a:pt x="43" y="15"/>
                      </a:lnTo>
                      <a:lnTo>
                        <a:pt x="54" y="15"/>
                      </a:lnTo>
                      <a:lnTo>
                        <a:pt x="54" y="0"/>
                      </a:lnTo>
                      <a:close/>
                      <a:moveTo>
                        <a:pt x="25" y="108"/>
                      </a:moveTo>
                      <a:lnTo>
                        <a:pt x="39" y="108"/>
                      </a:lnTo>
                      <a:lnTo>
                        <a:pt x="39" y="98"/>
                      </a:lnTo>
                      <a:lnTo>
                        <a:pt x="39" y="98"/>
                      </a:lnTo>
                      <a:lnTo>
                        <a:pt x="39" y="76"/>
                      </a:lnTo>
                      <a:lnTo>
                        <a:pt x="39" y="76"/>
                      </a:lnTo>
                      <a:lnTo>
                        <a:pt x="39" y="65"/>
                      </a:lnTo>
                      <a:lnTo>
                        <a:pt x="29" y="65"/>
                      </a:lnTo>
                      <a:lnTo>
                        <a:pt x="29" y="65"/>
                      </a:lnTo>
                      <a:lnTo>
                        <a:pt x="29" y="47"/>
                      </a:lnTo>
                      <a:lnTo>
                        <a:pt x="39" y="47"/>
                      </a:lnTo>
                      <a:lnTo>
                        <a:pt x="39" y="0"/>
                      </a:lnTo>
                      <a:lnTo>
                        <a:pt x="25" y="0"/>
                      </a:lnTo>
                      <a:lnTo>
                        <a:pt x="25" y="15"/>
                      </a:lnTo>
                      <a:lnTo>
                        <a:pt x="36" y="15"/>
                      </a:lnTo>
                      <a:lnTo>
                        <a:pt x="36" y="36"/>
                      </a:lnTo>
                      <a:lnTo>
                        <a:pt x="25" y="36"/>
                      </a:lnTo>
                      <a:lnTo>
                        <a:pt x="25" y="108"/>
                      </a:lnTo>
                      <a:close/>
                      <a:moveTo>
                        <a:pt x="0" y="108"/>
                      </a:moveTo>
                      <a:lnTo>
                        <a:pt x="25" y="108"/>
                      </a:lnTo>
                      <a:lnTo>
                        <a:pt x="25" y="36"/>
                      </a:lnTo>
                      <a:lnTo>
                        <a:pt x="14" y="36"/>
                      </a:lnTo>
                      <a:lnTo>
                        <a:pt x="14" y="15"/>
                      </a:lnTo>
                      <a:lnTo>
                        <a:pt x="14" y="15"/>
                      </a:lnTo>
                      <a:lnTo>
                        <a:pt x="25" y="15"/>
                      </a:lnTo>
                      <a:lnTo>
                        <a:pt x="25" y="0"/>
                      </a:lnTo>
                      <a:lnTo>
                        <a:pt x="0" y="0"/>
                      </a:lnTo>
                      <a:lnTo>
                        <a:pt x="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8" name="Freeform: Shape 216">
                  <a:extLst>
                    <a:ext uri="{FF2B5EF4-FFF2-40B4-BE49-F238E27FC236}">
                      <a16:creationId xmlns:a16="http://schemas.microsoft.com/office/drawing/2014/main" id="{1FD8B1A4-A523-78F6-9F9B-C246B2C34A44}"/>
                    </a:ext>
                  </a:extLst>
                </p:cNvPr>
                <p:cNvSpPr>
                  <a:spLocks noGrp="1" noRot="1" noMove="1" noResize="1" noEditPoints="1" noAdjustHandles="1" noChangeArrowheads="1" noChangeShapeType="1"/>
                </p:cNvSpPr>
                <p:nvPr/>
              </p:nvSpPr>
              <p:spPr bwMode="auto">
                <a:xfrm>
                  <a:off x="4954011" y="4284565"/>
                  <a:ext cx="162980" cy="39213"/>
                </a:xfrm>
                <a:custGeom>
                  <a:avLst/>
                  <a:gdLst>
                    <a:gd name="T0" fmla="*/ 0 w 37"/>
                    <a:gd name="T1" fmla="*/ 5 h 9"/>
                    <a:gd name="T2" fmla="*/ 3 w 37"/>
                    <a:gd name="T3" fmla="*/ 9 h 9"/>
                    <a:gd name="T4" fmla="*/ 19 w 37"/>
                    <a:gd name="T5" fmla="*/ 5 h 9"/>
                    <a:gd name="T6" fmla="*/ 35 w 37"/>
                    <a:gd name="T7" fmla="*/ 9 h 9"/>
                    <a:gd name="T8" fmla="*/ 37 w 37"/>
                    <a:gd name="T9" fmla="*/ 5 h 9"/>
                    <a:gd name="T10" fmla="*/ 19 w 37"/>
                    <a:gd name="T11" fmla="*/ 0 h 9"/>
                    <a:gd name="T12" fmla="*/ 0 w 37"/>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37" h="9">
                      <a:moveTo>
                        <a:pt x="0" y="5"/>
                      </a:moveTo>
                      <a:cubicBezTo>
                        <a:pt x="3" y="9"/>
                        <a:pt x="3" y="9"/>
                        <a:pt x="3" y="9"/>
                      </a:cubicBezTo>
                      <a:cubicBezTo>
                        <a:pt x="7" y="7"/>
                        <a:pt x="13" y="5"/>
                        <a:pt x="19" y="5"/>
                      </a:cubicBezTo>
                      <a:cubicBezTo>
                        <a:pt x="25" y="5"/>
                        <a:pt x="30" y="7"/>
                        <a:pt x="35" y="9"/>
                      </a:cubicBezTo>
                      <a:cubicBezTo>
                        <a:pt x="37" y="5"/>
                        <a:pt x="37" y="5"/>
                        <a:pt x="37" y="5"/>
                      </a:cubicBezTo>
                      <a:cubicBezTo>
                        <a:pt x="32" y="2"/>
                        <a:pt x="25" y="0"/>
                        <a:pt x="19" y="0"/>
                      </a:cubicBezTo>
                      <a:cubicBezTo>
                        <a:pt x="12" y="0"/>
                        <a:pt x="5"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9" name="Freeform: Shape 217">
                  <a:extLst>
                    <a:ext uri="{FF2B5EF4-FFF2-40B4-BE49-F238E27FC236}">
                      <a16:creationId xmlns:a16="http://schemas.microsoft.com/office/drawing/2014/main" id="{D100F8A6-74A6-D1B5-DF91-EE4CC890EC5B}"/>
                    </a:ext>
                  </a:extLst>
                </p:cNvPr>
                <p:cNvSpPr>
                  <a:spLocks noGrp="1" noRot="1" noMove="1" noResize="1" noEditPoints="1" noAdjustHandles="1" noChangeArrowheads="1" noChangeShapeType="1"/>
                </p:cNvSpPr>
                <p:nvPr/>
              </p:nvSpPr>
              <p:spPr bwMode="auto">
                <a:xfrm>
                  <a:off x="4927052" y="4240450"/>
                  <a:ext cx="221800" cy="47791"/>
                </a:xfrm>
                <a:custGeom>
                  <a:avLst/>
                  <a:gdLst>
                    <a:gd name="T0" fmla="*/ 50 w 50"/>
                    <a:gd name="T1" fmla="*/ 6 h 11"/>
                    <a:gd name="T2" fmla="*/ 25 w 50"/>
                    <a:gd name="T3" fmla="*/ 0 h 11"/>
                    <a:gd name="T4" fmla="*/ 0 w 50"/>
                    <a:gd name="T5" fmla="*/ 6 h 11"/>
                    <a:gd name="T6" fmla="*/ 2 w 50"/>
                    <a:gd name="T7" fmla="*/ 11 h 11"/>
                    <a:gd name="T8" fmla="*/ 25 w 50"/>
                    <a:gd name="T9" fmla="*/ 5 h 11"/>
                    <a:gd name="T10" fmla="*/ 47 w 50"/>
                    <a:gd name="T11" fmla="*/ 11 h 11"/>
                    <a:gd name="T12" fmla="*/ 50 w 50"/>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50" h="11">
                      <a:moveTo>
                        <a:pt x="50" y="6"/>
                      </a:moveTo>
                      <a:cubicBezTo>
                        <a:pt x="43" y="2"/>
                        <a:pt x="34" y="0"/>
                        <a:pt x="25" y="0"/>
                      </a:cubicBezTo>
                      <a:cubicBezTo>
                        <a:pt x="16" y="0"/>
                        <a:pt x="7" y="2"/>
                        <a:pt x="0" y="6"/>
                      </a:cubicBezTo>
                      <a:cubicBezTo>
                        <a:pt x="2" y="11"/>
                        <a:pt x="2" y="11"/>
                        <a:pt x="2" y="11"/>
                      </a:cubicBezTo>
                      <a:cubicBezTo>
                        <a:pt x="9" y="7"/>
                        <a:pt x="17" y="5"/>
                        <a:pt x="25" y="5"/>
                      </a:cubicBezTo>
                      <a:cubicBezTo>
                        <a:pt x="33" y="5"/>
                        <a:pt x="41" y="7"/>
                        <a:pt x="47" y="11"/>
                      </a:cubicBezTo>
                      <a:lnTo>
                        <a:pt x="5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grpSp>
          <p:nvGrpSpPr>
            <p:cNvPr id="17" name="Group 58">
              <a:extLst>
                <a:ext uri="{FF2B5EF4-FFF2-40B4-BE49-F238E27FC236}">
                  <a16:creationId xmlns:a16="http://schemas.microsoft.com/office/drawing/2014/main" id="{4944C7BA-F49B-3A9A-83BB-C0372E20CD2A}"/>
                </a:ext>
              </a:extLst>
            </p:cNvPr>
            <p:cNvGrpSpPr>
              <a:grpSpLocks noGrp="1" noUngrp="1" noRot="1" noMove="1" noResize="1"/>
            </p:cNvGrpSpPr>
            <p:nvPr/>
          </p:nvGrpSpPr>
          <p:grpSpPr>
            <a:xfrm>
              <a:off x="6737340" y="1510523"/>
              <a:ext cx="4303649" cy="4339605"/>
              <a:chOff x="2949236" y="972275"/>
              <a:chExt cx="3227736" cy="3254695"/>
            </a:xfrm>
            <a:grpFill/>
          </p:grpSpPr>
          <p:sp>
            <p:nvSpPr>
              <p:cNvPr id="23" name="Freeform: Shape 65">
                <a:extLst>
                  <a:ext uri="{FF2B5EF4-FFF2-40B4-BE49-F238E27FC236}">
                    <a16:creationId xmlns:a16="http://schemas.microsoft.com/office/drawing/2014/main" id="{1D9DC277-3235-67AF-B693-905746DBCF18}"/>
                  </a:ext>
                </a:extLst>
              </p:cNvPr>
              <p:cNvSpPr>
                <a:spLocks noGrp="1" noRot="1" noMove="1" noResize="1" noEditPoints="1" noAdjustHandles="1" noChangeArrowheads="1" noChangeShapeType="1"/>
              </p:cNvSpPr>
              <p:nvPr/>
            </p:nvSpPr>
            <p:spPr bwMode="auto">
              <a:xfrm>
                <a:off x="3863394" y="3855671"/>
                <a:ext cx="305128" cy="137246"/>
              </a:xfrm>
              <a:custGeom>
                <a:avLst/>
                <a:gdLst>
                  <a:gd name="T0" fmla="*/ 54 w 69"/>
                  <a:gd name="T1" fmla="*/ 31 h 31"/>
                  <a:gd name="T2" fmla="*/ 69 w 69"/>
                  <a:gd name="T3" fmla="*/ 31 h 31"/>
                  <a:gd name="T4" fmla="*/ 69 w 69"/>
                  <a:gd name="T5" fmla="*/ 12 h 31"/>
                  <a:gd name="T6" fmla="*/ 61 w 69"/>
                  <a:gd name="T7" fmla="*/ 12 h 31"/>
                  <a:gd name="T8" fmla="*/ 61 w 69"/>
                  <a:gd name="T9" fmla="*/ 6 h 31"/>
                  <a:gd name="T10" fmla="*/ 54 w 69"/>
                  <a:gd name="T11" fmla="*/ 3 h 31"/>
                  <a:gd name="T12" fmla="*/ 54 w 69"/>
                  <a:gd name="T13" fmla="*/ 18 h 31"/>
                  <a:gd name="T14" fmla="*/ 60 w 69"/>
                  <a:gd name="T15" fmla="*/ 18 h 31"/>
                  <a:gd name="T16" fmla="*/ 60 w 69"/>
                  <a:gd name="T17" fmla="*/ 26 h 31"/>
                  <a:gd name="T18" fmla="*/ 60 w 69"/>
                  <a:gd name="T19" fmla="*/ 26 h 31"/>
                  <a:gd name="T20" fmla="*/ 54 w 69"/>
                  <a:gd name="T21" fmla="*/ 26 h 31"/>
                  <a:gd name="T22" fmla="*/ 54 w 69"/>
                  <a:gd name="T23" fmla="*/ 31 h 31"/>
                  <a:gd name="T24" fmla="*/ 45 w 69"/>
                  <a:gd name="T25" fmla="*/ 0 h 31"/>
                  <a:gd name="T26" fmla="*/ 45 w 69"/>
                  <a:gd name="T27" fmla="*/ 12 h 31"/>
                  <a:gd name="T28" fmla="*/ 34 w 69"/>
                  <a:gd name="T29" fmla="*/ 12 h 31"/>
                  <a:gd name="T30" fmla="*/ 34 w 69"/>
                  <a:gd name="T31" fmla="*/ 18 h 31"/>
                  <a:gd name="T32" fmla="*/ 40 w 69"/>
                  <a:gd name="T33" fmla="*/ 18 h 31"/>
                  <a:gd name="T34" fmla="*/ 40 w 69"/>
                  <a:gd name="T35" fmla="*/ 26 h 31"/>
                  <a:gd name="T36" fmla="*/ 40 w 69"/>
                  <a:gd name="T37" fmla="*/ 26 h 31"/>
                  <a:gd name="T38" fmla="*/ 34 w 69"/>
                  <a:gd name="T39" fmla="*/ 26 h 31"/>
                  <a:gd name="T40" fmla="*/ 34 w 69"/>
                  <a:gd name="T41" fmla="*/ 31 h 31"/>
                  <a:gd name="T42" fmla="*/ 54 w 69"/>
                  <a:gd name="T43" fmla="*/ 31 h 31"/>
                  <a:gd name="T44" fmla="*/ 54 w 69"/>
                  <a:gd name="T45" fmla="*/ 26 h 31"/>
                  <a:gd name="T46" fmla="*/ 48 w 69"/>
                  <a:gd name="T47" fmla="*/ 26 h 31"/>
                  <a:gd name="T48" fmla="*/ 48 w 69"/>
                  <a:gd name="T49" fmla="*/ 18 h 31"/>
                  <a:gd name="T50" fmla="*/ 54 w 69"/>
                  <a:gd name="T51" fmla="*/ 18 h 31"/>
                  <a:gd name="T52" fmla="*/ 54 w 69"/>
                  <a:gd name="T53" fmla="*/ 3 h 31"/>
                  <a:gd name="T54" fmla="*/ 45 w 69"/>
                  <a:gd name="T55" fmla="*/ 0 h 31"/>
                  <a:gd name="T56" fmla="*/ 34 w 69"/>
                  <a:gd name="T57" fmla="*/ 12 h 31"/>
                  <a:gd name="T58" fmla="*/ 15 w 69"/>
                  <a:gd name="T59" fmla="*/ 12 h 31"/>
                  <a:gd name="T60" fmla="*/ 15 w 69"/>
                  <a:gd name="T61" fmla="*/ 18 h 31"/>
                  <a:gd name="T62" fmla="*/ 21 w 69"/>
                  <a:gd name="T63" fmla="*/ 18 h 31"/>
                  <a:gd name="T64" fmla="*/ 21 w 69"/>
                  <a:gd name="T65" fmla="*/ 26 h 31"/>
                  <a:gd name="T66" fmla="*/ 21 w 69"/>
                  <a:gd name="T67" fmla="*/ 26 h 31"/>
                  <a:gd name="T68" fmla="*/ 15 w 69"/>
                  <a:gd name="T69" fmla="*/ 26 h 31"/>
                  <a:gd name="T70" fmla="*/ 15 w 69"/>
                  <a:gd name="T71" fmla="*/ 31 h 31"/>
                  <a:gd name="T72" fmla="*/ 34 w 69"/>
                  <a:gd name="T73" fmla="*/ 31 h 31"/>
                  <a:gd name="T74" fmla="*/ 34 w 69"/>
                  <a:gd name="T75" fmla="*/ 26 h 31"/>
                  <a:gd name="T76" fmla="*/ 29 w 69"/>
                  <a:gd name="T77" fmla="*/ 26 h 31"/>
                  <a:gd name="T78" fmla="*/ 29 w 69"/>
                  <a:gd name="T79" fmla="*/ 18 h 31"/>
                  <a:gd name="T80" fmla="*/ 34 w 69"/>
                  <a:gd name="T81" fmla="*/ 18 h 31"/>
                  <a:gd name="T82" fmla="*/ 34 w 69"/>
                  <a:gd name="T83" fmla="*/ 12 h 31"/>
                  <a:gd name="T84" fmla="*/ 15 w 69"/>
                  <a:gd name="T85" fmla="*/ 12 h 31"/>
                  <a:gd name="T86" fmla="*/ 0 w 69"/>
                  <a:gd name="T87" fmla="*/ 12 h 31"/>
                  <a:gd name="T88" fmla="*/ 0 w 69"/>
                  <a:gd name="T89" fmla="*/ 31 h 31"/>
                  <a:gd name="T90" fmla="*/ 15 w 69"/>
                  <a:gd name="T91" fmla="*/ 31 h 31"/>
                  <a:gd name="T92" fmla="*/ 15 w 69"/>
                  <a:gd name="T93" fmla="*/ 26 h 31"/>
                  <a:gd name="T94" fmla="*/ 9 w 69"/>
                  <a:gd name="T95" fmla="*/ 26 h 31"/>
                  <a:gd name="T96" fmla="*/ 9 w 69"/>
                  <a:gd name="T97" fmla="*/ 18 h 31"/>
                  <a:gd name="T98" fmla="*/ 15 w 69"/>
                  <a:gd name="T99" fmla="*/ 18 h 31"/>
                  <a:gd name="T100" fmla="*/ 15 w 69"/>
                  <a:gd name="T10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31">
                    <a:moveTo>
                      <a:pt x="54" y="31"/>
                    </a:moveTo>
                    <a:cubicBezTo>
                      <a:pt x="69" y="31"/>
                      <a:pt x="69" y="31"/>
                      <a:pt x="69" y="31"/>
                    </a:cubicBezTo>
                    <a:cubicBezTo>
                      <a:pt x="69" y="12"/>
                      <a:pt x="69" y="12"/>
                      <a:pt x="69" y="12"/>
                    </a:cubicBezTo>
                    <a:cubicBezTo>
                      <a:pt x="61" y="12"/>
                      <a:pt x="61" y="12"/>
                      <a:pt x="61" y="12"/>
                    </a:cubicBezTo>
                    <a:cubicBezTo>
                      <a:pt x="61" y="6"/>
                      <a:pt x="61" y="6"/>
                      <a:pt x="61" y="6"/>
                    </a:cubicBezTo>
                    <a:cubicBezTo>
                      <a:pt x="59" y="5"/>
                      <a:pt x="57" y="4"/>
                      <a:pt x="54" y="3"/>
                    </a:cubicBezTo>
                    <a:cubicBezTo>
                      <a:pt x="54" y="18"/>
                      <a:pt x="54" y="18"/>
                      <a:pt x="54" y="18"/>
                    </a:cubicBezTo>
                    <a:cubicBezTo>
                      <a:pt x="60" y="18"/>
                      <a:pt x="60" y="18"/>
                      <a:pt x="60" y="18"/>
                    </a:cubicBezTo>
                    <a:cubicBezTo>
                      <a:pt x="60" y="26"/>
                      <a:pt x="60" y="26"/>
                      <a:pt x="60" y="26"/>
                    </a:cubicBezTo>
                    <a:cubicBezTo>
                      <a:pt x="60" y="26"/>
                      <a:pt x="60" y="26"/>
                      <a:pt x="60" y="26"/>
                    </a:cubicBezTo>
                    <a:cubicBezTo>
                      <a:pt x="54" y="26"/>
                      <a:pt x="54" y="26"/>
                      <a:pt x="54" y="26"/>
                    </a:cubicBezTo>
                    <a:lnTo>
                      <a:pt x="54" y="31"/>
                    </a:lnTo>
                    <a:close/>
                    <a:moveTo>
                      <a:pt x="45" y="0"/>
                    </a:moveTo>
                    <a:cubicBezTo>
                      <a:pt x="45" y="12"/>
                      <a:pt x="45" y="12"/>
                      <a:pt x="45" y="12"/>
                    </a:cubicBezTo>
                    <a:cubicBezTo>
                      <a:pt x="34" y="12"/>
                      <a:pt x="34" y="12"/>
                      <a:pt x="34" y="12"/>
                    </a:cubicBezTo>
                    <a:cubicBezTo>
                      <a:pt x="34" y="18"/>
                      <a:pt x="34" y="18"/>
                      <a:pt x="34" y="18"/>
                    </a:cubicBezTo>
                    <a:cubicBezTo>
                      <a:pt x="40" y="18"/>
                      <a:pt x="40" y="18"/>
                      <a:pt x="40" y="18"/>
                    </a:cubicBezTo>
                    <a:cubicBezTo>
                      <a:pt x="40" y="26"/>
                      <a:pt x="40" y="26"/>
                      <a:pt x="40" y="26"/>
                    </a:cubicBezTo>
                    <a:cubicBezTo>
                      <a:pt x="40" y="26"/>
                      <a:pt x="40" y="26"/>
                      <a:pt x="40" y="26"/>
                    </a:cubicBezTo>
                    <a:cubicBezTo>
                      <a:pt x="34" y="26"/>
                      <a:pt x="34" y="26"/>
                      <a:pt x="34" y="26"/>
                    </a:cubicBezTo>
                    <a:cubicBezTo>
                      <a:pt x="34" y="31"/>
                      <a:pt x="34" y="31"/>
                      <a:pt x="34" y="31"/>
                    </a:cubicBezTo>
                    <a:cubicBezTo>
                      <a:pt x="54" y="31"/>
                      <a:pt x="54" y="31"/>
                      <a:pt x="54" y="31"/>
                    </a:cubicBezTo>
                    <a:cubicBezTo>
                      <a:pt x="54" y="26"/>
                      <a:pt x="54" y="26"/>
                      <a:pt x="54" y="26"/>
                    </a:cubicBezTo>
                    <a:cubicBezTo>
                      <a:pt x="48" y="26"/>
                      <a:pt x="48" y="26"/>
                      <a:pt x="48" y="26"/>
                    </a:cubicBezTo>
                    <a:cubicBezTo>
                      <a:pt x="48" y="18"/>
                      <a:pt x="48" y="18"/>
                      <a:pt x="48" y="18"/>
                    </a:cubicBezTo>
                    <a:cubicBezTo>
                      <a:pt x="54" y="18"/>
                      <a:pt x="54" y="18"/>
                      <a:pt x="54" y="18"/>
                    </a:cubicBezTo>
                    <a:cubicBezTo>
                      <a:pt x="54" y="3"/>
                      <a:pt x="54" y="3"/>
                      <a:pt x="54" y="3"/>
                    </a:cubicBezTo>
                    <a:cubicBezTo>
                      <a:pt x="51" y="2"/>
                      <a:pt x="48" y="1"/>
                      <a:pt x="45" y="0"/>
                    </a:cubicBezTo>
                    <a:close/>
                    <a:moveTo>
                      <a:pt x="34" y="12"/>
                    </a:moveTo>
                    <a:cubicBezTo>
                      <a:pt x="15" y="12"/>
                      <a:pt x="15" y="12"/>
                      <a:pt x="15" y="12"/>
                    </a:cubicBezTo>
                    <a:cubicBezTo>
                      <a:pt x="15" y="18"/>
                      <a:pt x="15" y="18"/>
                      <a:pt x="15" y="18"/>
                    </a:cubicBezTo>
                    <a:cubicBezTo>
                      <a:pt x="21" y="18"/>
                      <a:pt x="21" y="18"/>
                      <a:pt x="21" y="18"/>
                    </a:cubicBezTo>
                    <a:cubicBezTo>
                      <a:pt x="21" y="26"/>
                      <a:pt x="21" y="26"/>
                      <a:pt x="21" y="26"/>
                    </a:cubicBezTo>
                    <a:cubicBezTo>
                      <a:pt x="21" y="26"/>
                      <a:pt x="21" y="26"/>
                      <a:pt x="21" y="26"/>
                    </a:cubicBezTo>
                    <a:cubicBezTo>
                      <a:pt x="15" y="26"/>
                      <a:pt x="15" y="26"/>
                      <a:pt x="15" y="26"/>
                    </a:cubicBezTo>
                    <a:cubicBezTo>
                      <a:pt x="15" y="31"/>
                      <a:pt x="15" y="31"/>
                      <a:pt x="15" y="31"/>
                    </a:cubicBezTo>
                    <a:cubicBezTo>
                      <a:pt x="34" y="31"/>
                      <a:pt x="34" y="31"/>
                      <a:pt x="34" y="31"/>
                    </a:cubicBezTo>
                    <a:cubicBezTo>
                      <a:pt x="34" y="26"/>
                      <a:pt x="34" y="26"/>
                      <a:pt x="34" y="26"/>
                    </a:cubicBezTo>
                    <a:cubicBezTo>
                      <a:pt x="29" y="26"/>
                      <a:pt x="29" y="26"/>
                      <a:pt x="29" y="26"/>
                    </a:cubicBezTo>
                    <a:cubicBezTo>
                      <a:pt x="29" y="18"/>
                      <a:pt x="29" y="18"/>
                      <a:pt x="29" y="18"/>
                    </a:cubicBezTo>
                    <a:cubicBezTo>
                      <a:pt x="34" y="18"/>
                      <a:pt x="34" y="18"/>
                      <a:pt x="34" y="18"/>
                    </a:cubicBezTo>
                    <a:lnTo>
                      <a:pt x="34" y="12"/>
                    </a:lnTo>
                    <a:close/>
                    <a:moveTo>
                      <a:pt x="15" y="12"/>
                    </a:moveTo>
                    <a:cubicBezTo>
                      <a:pt x="0" y="12"/>
                      <a:pt x="0" y="12"/>
                      <a:pt x="0" y="12"/>
                    </a:cubicBezTo>
                    <a:cubicBezTo>
                      <a:pt x="0" y="31"/>
                      <a:pt x="0" y="31"/>
                      <a:pt x="0" y="31"/>
                    </a:cubicBezTo>
                    <a:cubicBezTo>
                      <a:pt x="15" y="31"/>
                      <a:pt x="15" y="31"/>
                      <a:pt x="15" y="31"/>
                    </a:cubicBezTo>
                    <a:cubicBezTo>
                      <a:pt x="15" y="26"/>
                      <a:pt x="15" y="26"/>
                      <a:pt x="15" y="26"/>
                    </a:cubicBezTo>
                    <a:cubicBezTo>
                      <a:pt x="9" y="26"/>
                      <a:pt x="9" y="26"/>
                      <a:pt x="9" y="26"/>
                    </a:cubicBezTo>
                    <a:cubicBezTo>
                      <a:pt x="9" y="18"/>
                      <a:pt x="9" y="18"/>
                      <a:pt x="9" y="18"/>
                    </a:cubicBezTo>
                    <a:cubicBezTo>
                      <a:pt x="15" y="18"/>
                      <a:pt x="15" y="18"/>
                      <a:pt x="15" y="18"/>
                    </a:cubicBezTo>
                    <a:lnTo>
                      <a:pt x="15"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 name="Freeform: Shape 66">
                <a:extLst>
                  <a:ext uri="{FF2B5EF4-FFF2-40B4-BE49-F238E27FC236}">
                    <a16:creationId xmlns:a16="http://schemas.microsoft.com/office/drawing/2014/main" id="{32E9309B-80E1-90C1-24D0-A625A8260126}"/>
                  </a:ext>
                </a:extLst>
              </p:cNvPr>
              <p:cNvSpPr>
                <a:spLocks noGrp="1" noRot="1" noMove="1" noResize="1" noEditPoints="1" noAdjustHandles="1" noChangeArrowheads="1" noChangeShapeType="1"/>
              </p:cNvSpPr>
              <p:nvPr/>
            </p:nvSpPr>
            <p:spPr bwMode="auto">
              <a:xfrm>
                <a:off x="3788643" y="4001495"/>
                <a:ext cx="414189" cy="132345"/>
              </a:xfrm>
              <a:custGeom>
                <a:avLst/>
                <a:gdLst>
                  <a:gd name="T0" fmla="*/ 328 w 338"/>
                  <a:gd name="T1" fmla="*/ 108 h 108"/>
                  <a:gd name="T2" fmla="*/ 338 w 338"/>
                  <a:gd name="T3" fmla="*/ 0 h 108"/>
                  <a:gd name="T4" fmla="*/ 0 w 338"/>
                  <a:gd name="T5" fmla="*/ 0 h 108"/>
                  <a:gd name="T6" fmla="*/ 39 w 338"/>
                  <a:gd name="T7" fmla="*/ 108 h 108"/>
                  <a:gd name="T8" fmla="*/ 328 w 338"/>
                  <a:gd name="T9" fmla="*/ 108 h 108"/>
                </a:gdLst>
                <a:ahLst/>
                <a:cxnLst>
                  <a:cxn ang="0">
                    <a:pos x="T0" y="T1"/>
                  </a:cxn>
                  <a:cxn ang="0">
                    <a:pos x="T2" y="T3"/>
                  </a:cxn>
                  <a:cxn ang="0">
                    <a:pos x="T4" y="T5"/>
                  </a:cxn>
                  <a:cxn ang="0">
                    <a:pos x="T6" y="T7"/>
                  </a:cxn>
                  <a:cxn ang="0">
                    <a:pos x="T8" y="T9"/>
                  </a:cxn>
                </a:cxnLst>
                <a:rect l="0" t="0" r="r" b="b"/>
                <a:pathLst>
                  <a:path w="338" h="108">
                    <a:moveTo>
                      <a:pt x="328" y="108"/>
                    </a:moveTo>
                    <a:lnTo>
                      <a:pt x="338" y="0"/>
                    </a:lnTo>
                    <a:lnTo>
                      <a:pt x="0" y="0"/>
                    </a:lnTo>
                    <a:lnTo>
                      <a:pt x="39" y="108"/>
                    </a:lnTo>
                    <a:lnTo>
                      <a:pt x="328" y="10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7" name="Freeform: Shape 67">
                <a:extLst>
                  <a:ext uri="{FF2B5EF4-FFF2-40B4-BE49-F238E27FC236}">
                    <a16:creationId xmlns:a16="http://schemas.microsoft.com/office/drawing/2014/main" id="{522C214D-A663-DEF9-6149-C4584804C9B7}"/>
                  </a:ext>
                </a:extLst>
              </p:cNvPr>
              <p:cNvSpPr>
                <a:spLocks noGrp="1" noRot="1" noMove="1" noResize="1" noEditPoints="1" noAdjustHandles="1" noChangeArrowheads="1" noChangeShapeType="1"/>
              </p:cNvSpPr>
              <p:nvPr/>
            </p:nvSpPr>
            <p:spPr bwMode="auto">
              <a:xfrm>
                <a:off x="3112216" y="3051800"/>
                <a:ext cx="194841" cy="278169"/>
              </a:xfrm>
              <a:custGeom>
                <a:avLst/>
                <a:gdLst>
                  <a:gd name="T0" fmla="*/ 41 w 44"/>
                  <a:gd name="T1" fmla="*/ 0 h 63"/>
                  <a:gd name="T2" fmla="*/ 0 w 44"/>
                  <a:gd name="T3" fmla="*/ 43 h 63"/>
                  <a:gd name="T4" fmla="*/ 5 w 44"/>
                  <a:gd name="T5" fmla="*/ 63 h 63"/>
                  <a:gd name="T6" fmla="*/ 5 w 44"/>
                  <a:gd name="T7" fmla="*/ 52 h 63"/>
                  <a:gd name="T8" fmla="*/ 7 w 44"/>
                  <a:gd name="T9" fmla="*/ 46 h 63"/>
                  <a:gd name="T10" fmla="*/ 7 w 44"/>
                  <a:gd name="T11" fmla="*/ 43 h 63"/>
                  <a:gd name="T12" fmla="*/ 43 w 44"/>
                  <a:gd name="T13" fmla="*/ 7 h 63"/>
                  <a:gd name="T14" fmla="*/ 44 w 44"/>
                  <a:gd name="T15" fmla="*/ 7 h 63"/>
                  <a:gd name="T16" fmla="*/ 41 w 44"/>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3">
                    <a:moveTo>
                      <a:pt x="41" y="0"/>
                    </a:moveTo>
                    <a:cubicBezTo>
                      <a:pt x="19" y="1"/>
                      <a:pt x="0" y="20"/>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43" y="7"/>
                      <a:pt x="44" y="7"/>
                      <a:pt x="44" y="7"/>
                    </a:cubicBezTo>
                    <a:cubicBezTo>
                      <a:pt x="43" y="4"/>
                      <a:pt x="42" y="2"/>
                      <a:pt x="4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8" name="Freeform: Shape 68">
                <a:extLst>
                  <a:ext uri="{FF2B5EF4-FFF2-40B4-BE49-F238E27FC236}">
                    <a16:creationId xmlns:a16="http://schemas.microsoft.com/office/drawing/2014/main" id="{88F30A19-4802-94BB-ACFE-6209D754CEEA}"/>
                  </a:ext>
                </a:extLst>
              </p:cNvPr>
              <p:cNvSpPr>
                <a:spLocks noGrp="1" noRot="1" noMove="1" noResize="1" noEditPoints="1" noAdjustHandles="1" noChangeArrowheads="1" noChangeShapeType="1"/>
              </p:cNvSpPr>
              <p:nvPr/>
            </p:nvSpPr>
            <p:spPr bwMode="auto">
              <a:xfrm>
                <a:off x="3147753" y="3241739"/>
                <a:ext cx="84553" cy="150726"/>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8"/>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9" name="Freeform: Shape 69">
                <a:extLst>
                  <a:ext uri="{FF2B5EF4-FFF2-40B4-BE49-F238E27FC236}">
                    <a16:creationId xmlns:a16="http://schemas.microsoft.com/office/drawing/2014/main" id="{F9F41BDF-A8EB-EED3-FAE3-FE970FB1DFC5}"/>
                  </a:ext>
                </a:extLst>
              </p:cNvPr>
              <p:cNvSpPr>
                <a:spLocks noGrp="1" noRot="1" noMove="1" noResize="1" noEditPoints="1" noAdjustHandles="1" noChangeArrowheads="1" noChangeShapeType="1"/>
              </p:cNvSpPr>
              <p:nvPr/>
            </p:nvSpPr>
            <p:spPr bwMode="auto">
              <a:xfrm>
                <a:off x="3373229" y="3241739"/>
                <a:ext cx="79652" cy="150726"/>
              </a:xfrm>
              <a:custGeom>
                <a:avLst/>
                <a:gdLst>
                  <a:gd name="T0" fmla="*/ 1 w 18"/>
                  <a:gd name="T1" fmla="*/ 0 h 34"/>
                  <a:gd name="T2" fmla="*/ 0 w 18"/>
                  <a:gd name="T3" fmla="*/ 0 h 34"/>
                  <a:gd name="T4" fmla="*/ 0 w 18"/>
                  <a:gd name="T5" fmla="*/ 34 h 34"/>
                  <a:gd name="T6" fmla="*/ 6 w 18"/>
                  <a:gd name="T7" fmla="*/ 34 h 34"/>
                  <a:gd name="T8" fmla="*/ 18 w 18"/>
                  <a:gd name="T9" fmla="*/ 28 h 34"/>
                  <a:gd name="T10" fmla="*/ 1 w 18"/>
                  <a:gd name="T11" fmla="*/ 0 h 34"/>
                </a:gdLst>
                <a:ahLst/>
                <a:cxnLst>
                  <a:cxn ang="0">
                    <a:pos x="T0" y="T1"/>
                  </a:cxn>
                  <a:cxn ang="0">
                    <a:pos x="T2" y="T3"/>
                  </a:cxn>
                  <a:cxn ang="0">
                    <a:pos x="T4" y="T5"/>
                  </a:cxn>
                  <a:cxn ang="0">
                    <a:pos x="T6" y="T7"/>
                  </a:cxn>
                  <a:cxn ang="0">
                    <a:pos x="T8" y="T9"/>
                  </a:cxn>
                  <a:cxn ang="0">
                    <a:pos x="T10" y="T11"/>
                  </a:cxn>
                </a:cxnLst>
                <a:rect l="0" t="0" r="r" b="b"/>
                <a:pathLst>
                  <a:path w="18" h="34">
                    <a:moveTo>
                      <a:pt x="1" y="0"/>
                    </a:moveTo>
                    <a:cubicBezTo>
                      <a:pt x="0" y="0"/>
                      <a:pt x="0" y="0"/>
                      <a:pt x="0" y="0"/>
                    </a:cubicBezTo>
                    <a:cubicBezTo>
                      <a:pt x="0" y="34"/>
                      <a:pt x="0" y="34"/>
                      <a:pt x="0" y="34"/>
                    </a:cubicBezTo>
                    <a:cubicBezTo>
                      <a:pt x="6" y="34"/>
                      <a:pt x="6" y="34"/>
                      <a:pt x="6" y="34"/>
                    </a:cubicBezTo>
                    <a:cubicBezTo>
                      <a:pt x="12" y="34"/>
                      <a:pt x="17" y="31"/>
                      <a:pt x="18" y="28"/>
                    </a:cubicBezTo>
                    <a:cubicBezTo>
                      <a:pt x="12" y="19"/>
                      <a:pt x="7" y="9"/>
                      <a:pt x="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1" name="Rectangle 70">
                <a:extLst>
                  <a:ext uri="{FF2B5EF4-FFF2-40B4-BE49-F238E27FC236}">
                    <a16:creationId xmlns:a16="http://schemas.microsoft.com/office/drawing/2014/main" id="{667EF7E6-415A-B2EB-9B37-77ED70FBED57}"/>
                  </a:ext>
                </a:extLst>
              </p:cNvPr>
              <p:cNvSpPr>
                <a:spLocks noGrp="1" noRot="1" noMove="1" noResize="1" noEditPoints="1" noAdjustHandles="1" noChangeArrowheads="1" noChangeShapeType="1"/>
              </p:cNvSpPr>
              <p:nvPr/>
            </p:nvSpPr>
            <p:spPr bwMode="auto">
              <a:xfrm>
                <a:off x="4927052" y="1069082"/>
                <a:ext cx="62496"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2" name="Freeform: Shape 71">
                <a:extLst>
                  <a:ext uri="{FF2B5EF4-FFF2-40B4-BE49-F238E27FC236}">
                    <a16:creationId xmlns:a16="http://schemas.microsoft.com/office/drawing/2014/main" id="{29519E38-8A91-0BE7-B2E6-D064521BC782}"/>
                  </a:ext>
                </a:extLst>
              </p:cNvPr>
              <p:cNvSpPr>
                <a:spLocks noGrp="1" noRot="1" noMove="1" noResize="1" noEditPoints="1" noAdjustHandles="1" noChangeArrowheads="1" noChangeShapeType="1"/>
              </p:cNvSpPr>
              <p:nvPr/>
            </p:nvSpPr>
            <p:spPr bwMode="auto">
              <a:xfrm>
                <a:off x="4697900" y="1104619"/>
                <a:ext cx="330861" cy="225476"/>
              </a:xfrm>
              <a:custGeom>
                <a:avLst/>
                <a:gdLst>
                  <a:gd name="T0" fmla="*/ 75 w 75"/>
                  <a:gd name="T1" fmla="*/ 51 h 51"/>
                  <a:gd name="T2" fmla="*/ 75 w 75"/>
                  <a:gd name="T3" fmla="*/ 0 h 51"/>
                  <a:gd name="T4" fmla="*/ 0 w 75"/>
                  <a:gd name="T5" fmla="*/ 0 h 51"/>
                  <a:gd name="T6" fmla="*/ 0 w 75"/>
                  <a:gd name="T7" fmla="*/ 34 h 51"/>
                  <a:gd name="T8" fmla="*/ 19 w 75"/>
                  <a:gd name="T9" fmla="*/ 37 h 51"/>
                  <a:gd name="T10" fmla="*/ 17 w 75"/>
                  <a:gd name="T11" fmla="*/ 27 h 51"/>
                  <a:gd name="T12" fmla="*/ 38 w 75"/>
                  <a:gd name="T13" fmla="*/ 6 h 51"/>
                  <a:gd name="T14" fmla="*/ 38 w 75"/>
                  <a:gd name="T15" fmla="*/ 6 h 51"/>
                  <a:gd name="T16" fmla="*/ 58 w 75"/>
                  <a:gd name="T17" fmla="*/ 27 h 51"/>
                  <a:gd name="T18" fmla="*/ 50 w 75"/>
                  <a:gd name="T19" fmla="*/ 43 h 51"/>
                  <a:gd name="T20" fmla="*/ 75 w 7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51">
                    <a:moveTo>
                      <a:pt x="75" y="51"/>
                    </a:moveTo>
                    <a:cubicBezTo>
                      <a:pt x="75" y="0"/>
                      <a:pt x="75" y="0"/>
                      <a:pt x="75" y="0"/>
                    </a:cubicBezTo>
                    <a:cubicBezTo>
                      <a:pt x="0" y="0"/>
                      <a:pt x="0" y="0"/>
                      <a:pt x="0" y="0"/>
                    </a:cubicBezTo>
                    <a:cubicBezTo>
                      <a:pt x="0" y="34"/>
                      <a:pt x="0" y="34"/>
                      <a:pt x="0" y="34"/>
                    </a:cubicBezTo>
                    <a:cubicBezTo>
                      <a:pt x="7" y="35"/>
                      <a:pt x="13" y="36"/>
                      <a:pt x="19" y="37"/>
                    </a:cubicBezTo>
                    <a:cubicBezTo>
                      <a:pt x="18" y="34"/>
                      <a:pt x="17" y="30"/>
                      <a:pt x="17" y="27"/>
                    </a:cubicBezTo>
                    <a:cubicBezTo>
                      <a:pt x="17" y="15"/>
                      <a:pt x="26" y="6"/>
                      <a:pt x="38" y="6"/>
                    </a:cubicBezTo>
                    <a:cubicBezTo>
                      <a:pt x="38" y="6"/>
                      <a:pt x="38" y="6"/>
                      <a:pt x="38" y="6"/>
                    </a:cubicBezTo>
                    <a:cubicBezTo>
                      <a:pt x="49" y="6"/>
                      <a:pt x="58" y="15"/>
                      <a:pt x="58" y="27"/>
                    </a:cubicBezTo>
                    <a:cubicBezTo>
                      <a:pt x="58" y="33"/>
                      <a:pt x="55" y="39"/>
                      <a:pt x="50" y="43"/>
                    </a:cubicBezTo>
                    <a:cubicBezTo>
                      <a:pt x="59" y="46"/>
                      <a:pt x="67" y="48"/>
                      <a:pt x="75" y="5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4" name="Freeform: Shape 72">
                <a:extLst>
                  <a:ext uri="{FF2B5EF4-FFF2-40B4-BE49-F238E27FC236}">
                    <a16:creationId xmlns:a16="http://schemas.microsoft.com/office/drawing/2014/main" id="{E17DF796-084A-DEAD-E35B-29F5C4A61727}"/>
                  </a:ext>
                </a:extLst>
              </p:cNvPr>
              <p:cNvSpPr>
                <a:spLocks noGrp="1" noRot="1" noMove="1" noResize="1" noEditPoints="1" noAdjustHandles="1" noChangeArrowheads="1" noChangeShapeType="1"/>
              </p:cNvSpPr>
              <p:nvPr/>
            </p:nvSpPr>
            <p:spPr bwMode="auto">
              <a:xfrm>
                <a:off x="4799609" y="1157312"/>
                <a:ext cx="127443" cy="128668"/>
              </a:xfrm>
              <a:custGeom>
                <a:avLst/>
                <a:gdLst>
                  <a:gd name="T0" fmla="*/ 16 w 29"/>
                  <a:gd name="T1" fmla="*/ 29 h 29"/>
                  <a:gd name="T2" fmla="*/ 29 w 29"/>
                  <a:gd name="T3" fmla="*/ 15 h 29"/>
                  <a:gd name="T4" fmla="*/ 15 w 29"/>
                  <a:gd name="T5" fmla="*/ 0 h 29"/>
                  <a:gd name="T6" fmla="*/ 0 w 29"/>
                  <a:gd name="T7" fmla="*/ 15 h 29"/>
                  <a:gd name="T8" fmla="*/ 8 w 29"/>
                  <a:gd name="T9" fmla="*/ 27 h 29"/>
                  <a:gd name="T10" fmla="*/ 16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6" y="29"/>
                    </a:moveTo>
                    <a:cubicBezTo>
                      <a:pt x="23" y="28"/>
                      <a:pt x="29" y="22"/>
                      <a:pt x="29" y="15"/>
                    </a:cubicBezTo>
                    <a:cubicBezTo>
                      <a:pt x="29" y="7"/>
                      <a:pt x="22" y="0"/>
                      <a:pt x="15" y="0"/>
                    </a:cubicBezTo>
                    <a:cubicBezTo>
                      <a:pt x="7" y="0"/>
                      <a:pt x="0" y="7"/>
                      <a:pt x="0" y="15"/>
                    </a:cubicBezTo>
                    <a:cubicBezTo>
                      <a:pt x="0" y="20"/>
                      <a:pt x="3" y="24"/>
                      <a:pt x="8" y="27"/>
                    </a:cubicBezTo>
                    <a:cubicBezTo>
                      <a:pt x="10" y="27"/>
                      <a:pt x="13" y="28"/>
                      <a:pt x="16" y="2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5" name="Freeform: Shape 73">
                <a:extLst>
                  <a:ext uri="{FF2B5EF4-FFF2-40B4-BE49-F238E27FC236}">
                    <a16:creationId xmlns:a16="http://schemas.microsoft.com/office/drawing/2014/main" id="{D8D1AD1F-719B-8C12-3D93-0FDB9631B97A}"/>
                  </a:ext>
                </a:extLst>
              </p:cNvPr>
              <p:cNvSpPr>
                <a:spLocks noGrp="1" noRot="1" noMove="1" noResize="1" noEditPoints="1" noAdjustHandles="1" noChangeArrowheads="1" noChangeShapeType="1"/>
              </p:cNvSpPr>
              <p:nvPr/>
            </p:nvSpPr>
            <p:spPr bwMode="auto">
              <a:xfrm>
                <a:off x="3020310" y="2380274"/>
                <a:ext cx="215673" cy="189939"/>
              </a:xfrm>
              <a:custGeom>
                <a:avLst/>
                <a:gdLst>
                  <a:gd name="T0" fmla="*/ 49 w 49"/>
                  <a:gd name="T1" fmla="*/ 1 h 43"/>
                  <a:gd name="T2" fmla="*/ 41 w 49"/>
                  <a:gd name="T3" fmla="*/ 0 h 43"/>
                  <a:gd name="T4" fmla="*/ 20 w 49"/>
                  <a:gd name="T5" fmla="*/ 21 h 43"/>
                  <a:gd name="T6" fmla="*/ 12 w 49"/>
                  <a:gd name="T7" fmla="*/ 18 h 43"/>
                  <a:gd name="T8" fmla="*/ 0 w 49"/>
                  <a:gd name="T9" fmla="*/ 30 h 43"/>
                  <a:gd name="T10" fmla="*/ 12 w 49"/>
                  <a:gd name="T11" fmla="*/ 43 h 43"/>
                  <a:gd name="T12" fmla="*/ 40 w 49"/>
                  <a:gd name="T13" fmla="*/ 43 h 43"/>
                  <a:gd name="T14" fmla="*/ 41 w 49"/>
                  <a:gd name="T15" fmla="*/ 43 h 43"/>
                  <a:gd name="T16" fmla="*/ 45 w 49"/>
                  <a:gd name="T17" fmla="*/ 43 h 43"/>
                  <a:gd name="T18" fmla="*/ 49 w 49"/>
                  <a:gd name="T19"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3">
                    <a:moveTo>
                      <a:pt x="49" y="1"/>
                    </a:moveTo>
                    <a:cubicBezTo>
                      <a:pt x="47" y="0"/>
                      <a:pt x="44" y="0"/>
                      <a:pt x="41" y="0"/>
                    </a:cubicBezTo>
                    <a:cubicBezTo>
                      <a:pt x="29" y="0"/>
                      <a:pt x="20" y="9"/>
                      <a:pt x="20" y="21"/>
                    </a:cubicBezTo>
                    <a:cubicBezTo>
                      <a:pt x="18" y="19"/>
                      <a:pt x="15" y="18"/>
                      <a:pt x="12" y="18"/>
                    </a:cubicBezTo>
                    <a:cubicBezTo>
                      <a:pt x="5" y="18"/>
                      <a:pt x="0" y="23"/>
                      <a:pt x="0" y="30"/>
                    </a:cubicBezTo>
                    <a:cubicBezTo>
                      <a:pt x="0" y="37"/>
                      <a:pt x="5" y="43"/>
                      <a:pt x="12" y="43"/>
                    </a:cubicBezTo>
                    <a:cubicBezTo>
                      <a:pt x="40" y="43"/>
                      <a:pt x="40" y="43"/>
                      <a:pt x="40" y="43"/>
                    </a:cubicBezTo>
                    <a:cubicBezTo>
                      <a:pt x="41" y="43"/>
                      <a:pt x="41" y="43"/>
                      <a:pt x="41" y="43"/>
                    </a:cubicBezTo>
                    <a:cubicBezTo>
                      <a:pt x="45" y="43"/>
                      <a:pt x="45" y="43"/>
                      <a:pt x="45" y="43"/>
                    </a:cubicBezTo>
                    <a:cubicBezTo>
                      <a:pt x="46" y="29"/>
                      <a:pt x="47" y="15"/>
                      <a:pt x="49" y="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6" name="Rectangle 74">
                <a:extLst>
                  <a:ext uri="{FF2B5EF4-FFF2-40B4-BE49-F238E27FC236}">
                    <a16:creationId xmlns:a16="http://schemas.microsoft.com/office/drawing/2014/main" id="{2B9A344B-E55F-8F97-CFED-47C29E38D2F7}"/>
                  </a:ext>
                </a:extLst>
              </p:cNvPr>
              <p:cNvSpPr>
                <a:spLocks noGrp="1" noRot="1" noMove="1" noResize="1" noEditPoints="1" noAdjustHandles="1" noChangeArrowheads="1" noChangeShapeType="1"/>
              </p:cNvSpPr>
              <p:nvPr/>
            </p:nvSpPr>
            <p:spPr bwMode="auto">
              <a:xfrm>
                <a:off x="3059523" y="2583692"/>
                <a:ext cx="26959"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7" name="Rectangle 75">
                <a:extLst>
                  <a:ext uri="{FF2B5EF4-FFF2-40B4-BE49-F238E27FC236}">
                    <a16:creationId xmlns:a16="http://schemas.microsoft.com/office/drawing/2014/main" id="{FA509F38-58BD-345C-4432-41F11B24E379}"/>
                  </a:ext>
                </a:extLst>
              </p:cNvPr>
              <p:cNvSpPr>
                <a:spLocks noGrp="1" noRot="1" noMove="1" noResize="1" noEditPoints="1" noAdjustHandles="1" noChangeArrowheads="1" noChangeShapeType="1"/>
              </p:cNvSpPr>
              <p:nvPr/>
            </p:nvSpPr>
            <p:spPr bwMode="auto">
              <a:xfrm>
                <a:off x="3125695" y="2619229"/>
                <a:ext cx="26959" cy="57594"/>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8" name="Rectangle 76">
                <a:extLst>
                  <a:ext uri="{FF2B5EF4-FFF2-40B4-BE49-F238E27FC236}">
                    <a16:creationId xmlns:a16="http://schemas.microsoft.com/office/drawing/2014/main" id="{BE3674CB-93BE-5574-9253-24BEF938E5F4}"/>
                  </a:ext>
                </a:extLst>
              </p:cNvPr>
              <p:cNvSpPr>
                <a:spLocks noGrp="1" noRot="1" noMove="1" noResize="1" noEditPoints="1" noAdjustHandles="1" noChangeArrowheads="1" noChangeShapeType="1"/>
              </p:cNvSpPr>
              <p:nvPr/>
            </p:nvSpPr>
            <p:spPr bwMode="auto">
              <a:xfrm>
                <a:off x="3188191" y="2583692"/>
                <a:ext cx="25734"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9" name="Freeform: Shape 77">
                <a:extLst>
                  <a:ext uri="{FF2B5EF4-FFF2-40B4-BE49-F238E27FC236}">
                    <a16:creationId xmlns:a16="http://schemas.microsoft.com/office/drawing/2014/main" id="{6BF2A0E7-63A1-C5A1-BA29-6461574F997B}"/>
                  </a:ext>
                </a:extLst>
              </p:cNvPr>
              <p:cNvSpPr>
                <a:spLocks noGrp="1" noRot="1" noMove="1" noResize="1" noEditPoints="1" noAdjustHandles="1" noChangeArrowheads="1" noChangeShapeType="1"/>
              </p:cNvSpPr>
              <p:nvPr/>
            </p:nvSpPr>
            <p:spPr bwMode="auto">
              <a:xfrm>
                <a:off x="5196643" y="3899786"/>
                <a:ext cx="296550" cy="291648"/>
              </a:xfrm>
              <a:custGeom>
                <a:avLst/>
                <a:gdLst>
                  <a:gd name="T0" fmla="*/ 34 w 67"/>
                  <a:gd name="T1" fmla="*/ 4 h 66"/>
                  <a:gd name="T2" fmla="*/ 37 w 67"/>
                  <a:gd name="T3" fmla="*/ 5 h 66"/>
                  <a:gd name="T4" fmla="*/ 38 w 67"/>
                  <a:gd name="T5" fmla="*/ 0 h 66"/>
                  <a:gd name="T6" fmla="*/ 48 w 67"/>
                  <a:gd name="T7" fmla="*/ 3 h 66"/>
                  <a:gd name="T8" fmla="*/ 47 w 67"/>
                  <a:gd name="T9" fmla="*/ 8 h 66"/>
                  <a:gd name="T10" fmla="*/ 56 w 67"/>
                  <a:gd name="T11" fmla="*/ 15 h 66"/>
                  <a:gd name="T12" fmla="*/ 60 w 67"/>
                  <a:gd name="T13" fmla="*/ 13 h 66"/>
                  <a:gd name="T14" fmla="*/ 65 w 67"/>
                  <a:gd name="T15" fmla="*/ 22 h 66"/>
                  <a:gd name="T16" fmla="*/ 61 w 67"/>
                  <a:gd name="T17" fmla="*/ 24 h 66"/>
                  <a:gd name="T18" fmla="*/ 62 w 67"/>
                  <a:gd name="T19" fmla="*/ 36 h 66"/>
                  <a:gd name="T20" fmla="*/ 67 w 67"/>
                  <a:gd name="T21" fmla="*/ 38 h 66"/>
                  <a:gd name="T22" fmla="*/ 64 w 67"/>
                  <a:gd name="T23" fmla="*/ 48 h 66"/>
                  <a:gd name="T24" fmla="*/ 59 w 67"/>
                  <a:gd name="T25" fmla="*/ 46 h 66"/>
                  <a:gd name="T26" fmla="*/ 52 w 67"/>
                  <a:gd name="T27" fmla="*/ 56 h 66"/>
                  <a:gd name="T28" fmla="*/ 54 w 67"/>
                  <a:gd name="T29" fmla="*/ 60 h 66"/>
                  <a:gd name="T30" fmla="*/ 45 w 67"/>
                  <a:gd name="T31" fmla="*/ 65 h 66"/>
                  <a:gd name="T32" fmla="*/ 42 w 67"/>
                  <a:gd name="T33" fmla="*/ 60 h 66"/>
                  <a:gd name="T34" fmla="*/ 34 w 67"/>
                  <a:gd name="T35" fmla="*/ 62 h 66"/>
                  <a:gd name="T36" fmla="*/ 34 w 67"/>
                  <a:gd name="T37" fmla="*/ 54 h 66"/>
                  <a:gd name="T38" fmla="*/ 54 w 67"/>
                  <a:gd name="T39" fmla="*/ 39 h 66"/>
                  <a:gd name="T40" fmla="*/ 40 w 67"/>
                  <a:gd name="T41" fmla="*/ 13 h 66"/>
                  <a:gd name="T42" fmla="*/ 34 w 67"/>
                  <a:gd name="T43" fmla="*/ 12 h 66"/>
                  <a:gd name="T44" fmla="*/ 34 w 67"/>
                  <a:gd name="T45" fmla="*/ 4 h 66"/>
                  <a:gd name="T46" fmla="*/ 16 w 67"/>
                  <a:gd name="T47" fmla="*/ 11 h 66"/>
                  <a:gd name="T48" fmla="*/ 13 w 67"/>
                  <a:gd name="T49" fmla="*/ 6 h 66"/>
                  <a:gd name="T50" fmla="*/ 23 w 67"/>
                  <a:gd name="T51" fmla="*/ 1 h 66"/>
                  <a:gd name="T52" fmla="*/ 25 w 67"/>
                  <a:gd name="T53" fmla="*/ 6 h 66"/>
                  <a:gd name="T54" fmla="*/ 34 w 67"/>
                  <a:gd name="T55" fmla="*/ 4 h 66"/>
                  <a:gd name="T56" fmla="*/ 34 w 67"/>
                  <a:gd name="T57" fmla="*/ 12 h 66"/>
                  <a:gd name="T58" fmla="*/ 13 w 67"/>
                  <a:gd name="T59" fmla="*/ 27 h 66"/>
                  <a:gd name="T60" fmla="*/ 27 w 67"/>
                  <a:gd name="T61" fmla="*/ 53 h 66"/>
                  <a:gd name="T62" fmla="*/ 27 w 67"/>
                  <a:gd name="T63" fmla="*/ 53 h 66"/>
                  <a:gd name="T64" fmla="*/ 34 w 67"/>
                  <a:gd name="T65" fmla="*/ 54 h 66"/>
                  <a:gd name="T66" fmla="*/ 34 w 67"/>
                  <a:gd name="T67" fmla="*/ 62 h 66"/>
                  <a:gd name="T68" fmla="*/ 30 w 67"/>
                  <a:gd name="T69" fmla="*/ 62 h 66"/>
                  <a:gd name="T70" fmla="*/ 29 w 67"/>
                  <a:gd name="T71" fmla="*/ 66 h 66"/>
                  <a:gd name="T72" fmla="*/ 19 w 67"/>
                  <a:gd name="T73" fmla="*/ 63 h 66"/>
                  <a:gd name="T74" fmla="*/ 20 w 67"/>
                  <a:gd name="T75" fmla="*/ 59 h 66"/>
                  <a:gd name="T76" fmla="*/ 11 w 67"/>
                  <a:gd name="T77" fmla="*/ 51 h 66"/>
                  <a:gd name="T78" fmla="*/ 7 w 67"/>
                  <a:gd name="T79" fmla="*/ 53 h 66"/>
                  <a:gd name="T80" fmla="*/ 2 w 67"/>
                  <a:gd name="T81" fmla="*/ 44 h 66"/>
                  <a:gd name="T82" fmla="*/ 6 w 67"/>
                  <a:gd name="T83" fmla="*/ 42 h 66"/>
                  <a:gd name="T84" fmla="*/ 5 w 67"/>
                  <a:gd name="T85" fmla="*/ 30 h 66"/>
                  <a:gd name="T86" fmla="*/ 0 w 67"/>
                  <a:gd name="T87" fmla="*/ 28 h 66"/>
                  <a:gd name="T88" fmla="*/ 3 w 67"/>
                  <a:gd name="T89" fmla="*/ 18 h 66"/>
                  <a:gd name="T90" fmla="*/ 8 w 67"/>
                  <a:gd name="T91" fmla="*/ 20 h 66"/>
                  <a:gd name="T92" fmla="*/ 16 w 67"/>
                  <a:gd name="T93"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6">
                    <a:moveTo>
                      <a:pt x="34" y="4"/>
                    </a:moveTo>
                    <a:cubicBezTo>
                      <a:pt x="35" y="4"/>
                      <a:pt x="36" y="4"/>
                      <a:pt x="37" y="5"/>
                    </a:cubicBezTo>
                    <a:cubicBezTo>
                      <a:pt x="38" y="0"/>
                      <a:pt x="38" y="0"/>
                      <a:pt x="38" y="0"/>
                    </a:cubicBezTo>
                    <a:cubicBezTo>
                      <a:pt x="48" y="3"/>
                      <a:pt x="48" y="3"/>
                      <a:pt x="48" y="3"/>
                    </a:cubicBezTo>
                    <a:cubicBezTo>
                      <a:pt x="47" y="8"/>
                      <a:pt x="47" y="8"/>
                      <a:pt x="47" y="8"/>
                    </a:cubicBezTo>
                    <a:cubicBezTo>
                      <a:pt x="50" y="9"/>
                      <a:pt x="54" y="12"/>
                      <a:pt x="56" y="15"/>
                    </a:cubicBezTo>
                    <a:cubicBezTo>
                      <a:pt x="60" y="13"/>
                      <a:pt x="60" y="13"/>
                      <a:pt x="60" y="13"/>
                    </a:cubicBezTo>
                    <a:cubicBezTo>
                      <a:pt x="65" y="22"/>
                      <a:pt x="65" y="22"/>
                      <a:pt x="65" y="22"/>
                    </a:cubicBezTo>
                    <a:cubicBezTo>
                      <a:pt x="61" y="24"/>
                      <a:pt x="61" y="24"/>
                      <a:pt x="61" y="24"/>
                    </a:cubicBezTo>
                    <a:cubicBezTo>
                      <a:pt x="62" y="28"/>
                      <a:pt x="63" y="32"/>
                      <a:pt x="62" y="36"/>
                    </a:cubicBezTo>
                    <a:cubicBezTo>
                      <a:pt x="67" y="38"/>
                      <a:pt x="67" y="38"/>
                      <a:pt x="67" y="38"/>
                    </a:cubicBezTo>
                    <a:cubicBezTo>
                      <a:pt x="64" y="48"/>
                      <a:pt x="64" y="48"/>
                      <a:pt x="64" y="48"/>
                    </a:cubicBezTo>
                    <a:cubicBezTo>
                      <a:pt x="59" y="46"/>
                      <a:pt x="59" y="46"/>
                      <a:pt x="59" y="46"/>
                    </a:cubicBezTo>
                    <a:cubicBezTo>
                      <a:pt x="57" y="50"/>
                      <a:pt x="55" y="53"/>
                      <a:pt x="52" y="56"/>
                    </a:cubicBezTo>
                    <a:cubicBezTo>
                      <a:pt x="54" y="60"/>
                      <a:pt x="54" y="60"/>
                      <a:pt x="54" y="60"/>
                    </a:cubicBezTo>
                    <a:cubicBezTo>
                      <a:pt x="45" y="65"/>
                      <a:pt x="45" y="65"/>
                      <a:pt x="45" y="65"/>
                    </a:cubicBezTo>
                    <a:cubicBezTo>
                      <a:pt x="42" y="60"/>
                      <a:pt x="42" y="60"/>
                      <a:pt x="42" y="60"/>
                    </a:cubicBezTo>
                    <a:cubicBezTo>
                      <a:pt x="40" y="61"/>
                      <a:pt x="37" y="62"/>
                      <a:pt x="34" y="62"/>
                    </a:cubicBezTo>
                    <a:cubicBezTo>
                      <a:pt x="34" y="54"/>
                      <a:pt x="34" y="54"/>
                      <a:pt x="34" y="54"/>
                    </a:cubicBezTo>
                    <a:cubicBezTo>
                      <a:pt x="43" y="54"/>
                      <a:pt x="51" y="48"/>
                      <a:pt x="54" y="39"/>
                    </a:cubicBezTo>
                    <a:cubicBezTo>
                      <a:pt x="57" y="28"/>
                      <a:pt x="51" y="16"/>
                      <a:pt x="40" y="13"/>
                    </a:cubicBezTo>
                    <a:cubicBezTo>
                      <a:pt x="38" y="12"/>
                      <a:pt x="36" y="12"/>
                      <a:pt x="34" y="12"/>
                    </a:cubicBezTo>
                    <a:lnTo>
                      <a:pt x="34" y="4"/>
                    </a:lnTo>
                    <a:close/>
                    <a:moveTo>
                      <a:pt x="16" y="11"/>
                    </a:moveTo>
                    <a:cubicBezTo>
                      <a:pt x="13" y="6"/>
                      <a:pt x="13" y="6"/>
                      <a:pt x="13" y="6"/>
                    </a:cubicBezTo>
                    <a:cubicBezTo>
                      <a:pt x="23" y="1"/>
                      <a:pt x="23" y="1"/>
                      <a:pt x="23" y="1"/>
                    </a:cubicBezTo>
                    <a:cubicBezTo>
                      <a:pt x="25" y="6"/>
                      <a:pt x="25" y="6"/>
                      <a:pt x="25" y="6"/>
                    </a:cubicBezTo>
                    <a:cubicBezTo>
                      <a:pt x="28" y="5"/>
                      <a:pt x="31" y="4"/>
                      <a:pt x="34" y="4"/>
                    </a:cubicBezTo>
                    <a:cubicBezTo>
                      <a:pt x="34" y="12"/>
                      <a:pt x="34" y="12"/>
                      <a:pt x="34" y="12"/>
                    </a:cubicBezTo>
                    <a:cubicBezTo>
                      <a:pt x="25" y="12"/>
                      <a:pt x="16" y="18"/>
                      <a:pt x="13" y="27"/>
                    </a:cubicBezTo>
                    <a:cubicBezTo>
                      <a:pt x="10" y="38"/>
                      <a:pt x="16" y="50"/>
                      <a:pt x="27" y="53"/>
                    </a:cubicBezTo>
                    <a:cubicBezTo>
                      <a:pt x="27" y="53"/>
                      <a:pt x="27" y="53"/>
                      <a:pt x="27" y="53"/>
                    </a:cubicBezTo>
                    <a:cubicBezTo>
                      <a:pt x="30" y="54"/>
                      <a:pt x="32" y="54"/>
                      <a:pt x="34" y="54"/>
                    </a:cubicBezTo>
                    <a:cubicBezTo>
                      <a:pt x="34" y="62"/>
                      <a:pt x="34" y="62"/>
                      <a:pt x="34" y="62"/>
                    </a:cubicBezTo>
                    <a:cubicBezTo>
                      <a:pt x="33" y="62"/>
                      <a:pt x="32" y="62"/>
                      <a:pt x="30" y="62"/>
                    </a:cubicBezTo>
                    <a:cubicBezTo>
                      <a:pt x="29" y="66"/>
                      <a:pt x="29" y="66"/>
                      <a:pt x="29" y="66"/>
                    </a:cubicBezTo>
                    <a:cubicBezTo>
                      <a:pt x="19" y="63"/>
                      <a:pt x="19" y="63"/>
                      <a:pt x="19" y="63"/>
                    </a:cubicBezTo>
                    <a:cubicBezTo>
                      <a:pt x="20" y="59"/>
                      <a:pt x="20" y="59"/>
                      <a:pt x="20" y="59"/>
                    </a:cubicBezTo>
                    <a:cubicBezTo>
                      <a:pt x="17" y="57"/>
                      <a:pt x="14" y="54"/>
                      <a:pt x="11" y="51"/>
                    </a:cubicBezTo>
                    <a:cubicBezTo>
                      <a:pt x="7" y="53"/>
                      <a:pt x="7" y="53"/>
                      <a:pt x="7" y="53"/>
                    </a:cubicBezTo>
                    <a:cubicBezTo>
                      <a:pt x="2" y="44"/>
                      <a:pt x="2" y="44"/>
                      <a:pt x="2" y="44"/>
                    </a:cubicBezTo>
                    <a:cubicBezTo>
                      <a:pt x="6" y="42"/>
                      <a:pt x="6" y="42"/>
                      <a:pt x="6" y="42"/>
                    </a:cubicBezTo>
                    <a:cubicBezTo>
                      <a:pt x="5" y="38"/>
                      <a:pt x="5" y="34"/>
                      <a:pt x="5" y="30"/>
                    </a:cubicBezTo>
                    <a:cubicBezTo>
                      <a:pt x="0" y="28"/>
                      <a:pt x="0" y="28"/>
                      <a:pt x="0" y="28"/>
                    </a:cubicBezTo>
                    <a:cubicBezTo>
                      <a:pt x="3" y="18"/>
                      <a:pt x="3" y="18"/>
                      <a:pt x="3" y="18"/>
                    </a:cubicBezTo>
                    <a:cubicBezTo>
                      <a:pt x="8" y="20"/>
                      <a:pt x="8" y="20"/>
                      <a:pt x="8" y="20"/>
                    </a:cubicBezTo>
                    <a:cubicBezTo>
                      <a:pt x="10" y="16"/>
                      <a:pt x="13" y="13"/>
                      <a:pt x="16"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0" name="Freeform: Shape 78">
                <a:extLst>
                  <a:ext uri="{FF2B5EF4-FFF2-40B4-BE49-F238E27FC236}">
                    <a16:creationId xmlns:a16="http://schemas.microsoft.com/office/drawing/2014/main" id="{687B7A33-DD60-B474-DE4D-F2E916BC72E5}"/>
                  </a:ext>
                </a:extLst>
              </p:cNvPr>
              <p:cNvSpPr>
                <a:spLocks noGrp="1" noRot="1" noMove="1" noResize="1" noEditPoints="1" noAdjustHandles="1" noChangeArrowheads="1" noChangeShapeType="1"/>
              </p:cNvSpPr>
              <p:nvPr/>
            </p:nvSpPr>
            <p:spPr bwMode="auto">
              <a:xfrm>
                <a:off x="5917185" y="2522422"/>
                <a:ext cx="259787" cy="286747"/>
              </a:xfrm>
              <a:custGeom>
                <a:avLst/>
                <a:gdLst>
                  <a:gd name="T0" fmla="*/ 27 w 59"/>
                  <a:gd name="T1" fmla="*/ 65 h 65"/>
                  <a:gd name="T2" fmla="*/ 59 w 59"/>
                  <a:gd name="T3" fmla="*/ 33 h 65"/>
                  <a:gd name="T4" fmla="*/ 27 w 59"/>
                  <a:gd name="T5" fmla="*/ 0 h 65"/>
                  <a:gd name="T6" fmla="*/ 27 w 59"/>
                  <a:gd name="T7" fmla="*/ 0 h 65"/>
                  <a:gd name="T8" fmla="*/ 27 w 59"/>
                  <a:gd name="T9" fmla="*/ 23 h 65"/>
                  <a:gd name="T10" fmla="*/ 43 w 59"/>
                  <a:gd name="T11" fmla="*/ 16 h 65"/>
                  <a:gd name="T12" fmla="*/ 33 w 59"/>
                  <a:gd name="T13" fmla="*/ 39 h 65"/>
                  <a:gd name="T14" fmla="*/ 27 w 59"/>
                  <a:gd name="T15" fmla="*/ 42 h 65"/>
                  <a:gd name="T16" fmla="*/ 27 w 59"/>
                  <a:gd name="T17" fmla="*/ 65 h 65"/>
                  <a:gd name="T18" fmla="*/ 27 w 59"/>
                  <a:gd name="T19" fmla="*/ 0 h 65"/>
                  <a:gd name="T20" fmla="*/ 1 w 59"/>
                  <a:gd name="T21" fmla="*/ 12 h 65"/>
                  <a:gd name="T22" fmla="*/ 1 w 59"/>
                  <a:gd name="T23" fmla="*/ 18 h 65"/>
                  <a:gd name="T24" fmla="*/ 0 w 59"/>
                  <a:gd name="T25" fmla="*/ 51 h 65"/>
                  <a:gd name="T26" fmla="*/ 27 w 59"/>
                  <a:gd name="T27" fmla="*/ 65 h 65"/>
                  <a:gd name="T28" fmla="*/ 27 w 59"/>
                  <a:gd name="T29" fmla="*/ 42 h 65"/>
                  <a:gd name="T30" fmla="*/ 10 w 59"/>
                  <a:gd name="T31" fmla="*/ 49 h 65"/>
                  <a:gd name="T32" fmla="*/ 20 w 59"/>
                  <a:gd name="T33" fmla="*/ 26 h 65"/>
                  <a:gd name="T34" fmla="*/ 20 w 59"/>
                  <a:gd name="T35" fmla="*/ 26 h 65"/>
                  <a:gd name="T36" fmla="*/ 27 w 59"/>
                  <a:gd name="T37" fmla="*/ 23 h 65"/>
                  <a:gd name="T38" fmla="*/ 27 w 59"/>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5">
                    <a:moveTo>
                      <a:pt x="27" y="65"/>
                    </a:moveTo>
                    <a:cubicBezTo>
                      <a:pt x="45" y="65"/>
                      <a:pt x="59" y="51"/>
                      <a:pt x="59" y="33"/>
                    </a:cubicBezTo>
                    <a:cubicBezTo>
                      <a:pt x="59" y="15"/>
                      <a:pt x="45" y="0"/>
                      <a:pt x="27" y="0"/>
                    </a:cubicBezTo>
                    <a:cubicBezTo>
                      <a:pt x="27" y="0"/>
                      <a:pt x="27" y="0"/>
                      <a:pt x="27" y="0"/>
                    </a:cubicBezTo>
                    <a:cubicBezTo>
                      <a:pt x="27" y="23"/>
                      <a:pt x="27" y="23"/>
                      <a:pt x="27" y="23"/>
                    </a:cubicBezTo>
                    <a:cubicBezTo>
                      <a:pt x="43" y="16"/>
                      <a:pt x="43" y="16"/>
                      <a:pt x="43" y="16"/>
                    </a:cubicBezTo>
                    <a:cubicBezTo>
                      <a:pt x="33" y="39"/>
                      <a:pt x="33" y="39"/>
                      <a:pt x="33" y="39"/>
                    </a:cubicBezTo>
                    <a:cubicBezTo>
                      <a:pt x="27" y="42"/>
                      <a:pt x="27" y="42"/>
                      <a:pt x="27" y="42"/>
                    </a:cubicBezTo>
                    <a:cubicBezTo>
                      <a:pt x="27" y="65"/>
                      <a:pt x="27" y="65"/>
                      <a:pt x="27" y="65"/>
                    </a:cubicBezTo>
                    <a:close/>
                    <a:moveTo>
                      <a:pt x="27" y="0"/>
                    </a:moveTo>
                    <a:cubicBezTo>
                      <a:pt x="16" y="0"/>
                      <a:pt x="7" y="5"/>
                      <a:pt x="1" y="12"/>
                    </a:cubicBezTo>
                    <a:cubicBezTo>
                      <a:pt x="1" y="14"/>
                      <a:pt x="1" y="16"/>
                      <a:pt x="1" y="18"/>
                    </a:cubicBezTo>
                    <a:cubicBezTo>
                      <a:pt x="1" y="29"/>
                      <a:pt x="1" y="40"/>
                      <a:pt x="0" y="51"/>
                    </a:cubicBezTo>
                    <a:cubicBezTo>
                      <a:pt x="6" y="60"/>
                      <a:pt x="15" y="65"/>
                      <a:pt x="27" y="65"/>
                    </a:cubicBezTo>
                    <a:cubicBezTo>
                      <a:pt x="27" y="42"/>
                      <a:pt x="27" y="42"/>
                      <a:pt x="27" y="42"/>
                    </a:cubicBezTo>
                    <a:cubicBezTo>
                      <a:pt x="10" y="49"/>
                      <a:pt x="10" y="49"/>
                      <a:pt x="10" y="49"/>
                    </a:cubicBezTo>
                    <a:cubicBezTo>
                      <a:pt x="20" y="26"/>
                      <a:pt x="20" y="26"/>
                      <a:pt x="20" y="26"/>
                    </a:cubicBezTo>
                    <a:cubicBezTo>
                      <a:pt x="20" y="26"/>
                      <a:pt x="20" y="26"/>
                      <a:pt x="20" y="26"/>
                    </a:cubicBezTo>
                    <a:cubicBezTo>
                      <a:pt x="27" y="23"/>
                      <a:pt x="27" y="23"/>
                      <a:pt x="27" y="23"/>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1" name="Freeform: Shape 79">
                <a:extLst>
                  <a:ext uri="{FF2B5EF4-FFF2-40B4-BE49-F238E27FC236}">
                    <a16:creationId xmlns:a16="http://schemas.microsoft.com/office/drawing/2014/main" id="{1A22E5C7-C1C2-E224-8533-8C42247DACE0}"/>
                  </a:ext>
                </a:extLst>
              </p:cNvPr>
              <p:cNvSpPr>
                <a:spLocks noGrp="1" noRot="1" noMove="1" noResize="1" noEditPoints="1" noAdjustHandles="1" noChangeArrowheads="1" noChangeShapeType="1"/>
              </p:cNvSpPr>
              <p:nvPr/>
            </p:nvSpPr>
            <p:spPr bwMode="auto">
              <a:xfrm>
                <a:off x="4291063" y="1038447"/>
                <a:ext cx="256111" cy="220574"/>
              </a:xfrm>
              <a:custGeom>
                <a:avLst/>
                <a:gdLst>
                  <a:gd name="T0" fmla="*/ 48 w 58"/>
                  <a:gd name="T1" fmla="*/ 38 h 50"/>
                  <a:gd name="T2" fmla="*/ 44 w 58"/>
                  <a:gd name="T3" fmla="*/ 8 h 50"/>
                  <a:gd name="T4" fmla="*/ 27 w 58"/>
                  <a:gd name="T5" fmla="*/ 0 h 50"/>
                  <a:gd name="T6" fmla="*/ 27 w 58"/>
                  <a:gd name="T7" fmla="*/ 20 h 50"/>
                  <a:gd name="T8" fmla="*/ 42 w 58"/>
                  <a:gd name="T9" fmla="*/ 20 h 50"/>
                  <a:gd name="T10" fmla="*/ 42 w 58"/>
                  <a:gd name="T11" fmla="*/ 30 h 50"/>
                  <a:gd name="T12" fmla="*/ 42 w 58"/>
                  <a:gd name="T13" fmla="*/ 30 h 50"/>
                  <a:gd name="T14" fmla="*/ 42 w 58"/>
                  <a:gd name="T15" fmla="*/ 30 h 50"/>
                  <a:gd name="T16" fmla="*/ 27 w 58"/>
                  <a:gd name="T17" fmla="*/ 30 h 50"/>
                  <a:gd name="T18" fmla="*/ 27 w 58"/>
                  <a:gd name="T19" fmla="*/ 50 h 50"/>
                  <a:gd name="T20" fmla="*/ 40 w 58"/>
                  <a:gd name="T21" fmla="*/ 46 h 50"/>
                  <a:gd name="T22" fmla="*/ 43 w 58"/>
                  <a:gd name="T23" fmla="*/ 49 h 50"/>
                  <a:gd name="T24" fmla="*/ 58 w 58"/>
                  <a:gd name="T25" fmla="*/ 48 h 50"/>
                  <a:gd name="T26" fmla="*/ 48 w 58"/>
                  <a:gd name="T27" fmla="*/ 38 h 50"/>
                  <a:gd name="T28" fmla="*/ 27 w 58"/>
                  <a:gd name="T29" fmla="*/ 0 h 50"/>
                  <a:gd name="T30" fmla="*/ 9 w 58"/>
                  <a:gd name="T31" fmla="*/ 8 h 50"/>
                  <a:gd name="T32" fmla="*/ 9 w 58"/>
                  <a:gd name="T33" fmla="*/ 43 h 50"/>
                  <a:gd name="T34" fmla="*/ 27 w 58"/>
                  <a:gd name="T35" fmla="*/ 50 h 50"/>
                  <a:gd name="T36" fmla="*/ 27 w 58"/>
                  <a:gd name="T37" fmla="*/ 30 h 50"/>
                  <a:gd name="T38" fmla="*/ 12 w 58"/>
                  <a:gd name="T39" fmla="*/ 30 h 50"/>
                  <a:gd name="T40" fmla="*/ 12 w 58"/>
                  <a:gd name="T41" fmla="*/ 20 h 50"/>
                  <a:gd name="T42" fmla="*/ 27 w 58"/>
                  <a:gd name="T43" fmla="*/ 20 h 50"/>
                  <a:gd name="T44" fmla="*/ 27 w 58"/>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50">
                    <a:moveTo>
                      <a:pt x="48" y="38"/>
                    </a:moveTo>
                    <a:cubicBezTo>
                      <a:pt x="54" y="29"/>
                      <a:pt x="53" y="16"/>
                      <a:pt x="44" y="8"/>
                    </a:cubicBezTo>
                    <a:cubicBezTo>
                      <a:pt x="40" y="3"/>
                      <a:pt x="33" y="0"/>
                      <a:pt x="27" y="0"/>
                    </a:cubicBezTo>
                    <a:cubicBezTo>
                      <a:pt x="27" y="20"/>
                      <a:pt x="27" y="20"/>
                      <a:pt x="27" y="20"/>
                    </a:cubicBezTo>
                    <a:cubicBezTo>
                      <a:pt x="42" y="20"/>
                      <a:pt x="42" y="20"/>
                      <a:pt x="42" y="20"/>
                    </a:cubicBezTo>
                    <a:cubicBezTo>
                      <a:pt x="42" y="30"/>
                      <a:pt x="42" y="30"/>
                      <a:pt x="42" y="30"/>
                    </a:cubicBezTo>
                    <a:cubicBezTo>
                      <a:pt x="42" y="30"/>
                      <a:pt x="42" y="30"/>
                      <a:pt x="42" y="30"/>
                    </a:cubicBezTo>
                    <a:cubicBezTo>
                      <a:pt x="42" y="30"/>
                      <a:pt x="42" y="30"/>
                      <a:pt x="42" y="30"/>
                    </a:cubicBezTo>
                    <a:cubicBezTo>
                      <a:pt x="27" y="30"/>
                      <a:pt x="27" y="30"/>
                      <a:pt x="27" y="30"/>
                    </a:cubicBezTo>
                    <a:cubicBezTo>
                      <a:pt x="27" y="50"/>
                      <a:pt x="27" y="50"/>
                      <a:pt x="27" y="50"/>
                    </a:cubicBezTo>
                    <a:cubicBezTo>
                      <a:pt x="31" y="50"/>
                      <a:pt x="36" y="49"/>
                      <a:pt x="40" y="46"/>
                    </a:cubicBezTo>
                    <a:cubicBezTo>
                      <a:pt x="43" y="49"/>
                      <a:pt x="43" y="49"/>
                      <a:pt x="43" y="49"/>
                    </a:cubicBezTo>
                    <a:cubicBezTo>
                      <a:pt x="48" y="48"/>
                      <a:pt x="53" y="48"/>
                      <a:pt x="58" y="48"/>
                    </a:cubicBezTo>
                    <a:lnTo>
                      <a:pt x="48" y="38"/>
                    </a:lnTo>
                    <a:close/>
                    <a:moveTo>
                      <a:pt x="27" y="0"/>
                    </a:moveTo>
                    <a:cubicBezTo>
                      <a:pt x="21" y="0"/>
                      <a:pt x="14" y="3"/>
                      <a:pt x="9" y="8"/>
                    </a:cubicBezTo>
                    <a:cubicBezTo>
                      <a:pt x="0" y="17"/>
                      <a:pt x="0" y="33"/>
                      <a:pt x="9" y="43"/>
                    </a:cubicBezTo>
                    <a:cubicBezTo>
                      <a:pt x="14" y="47"/>
                      <a:pt x="21" y="50"/>
                      <a:pt x="27" y="50"/>
                    </a:cubicBezTo>
                    <a:cubicBezTo>
                      <a:pt x="27" y="30"/>
                      <a:pt x="27" y="30"/>
                      <a:pt x="27" y="30"/>
                    </a:cubicBezTo>
                    <a:cubicBezTo>
                      <a:pt x="12" y="30"/>
                      <a:pt x="12" y="30"/>
                      <a:pt x="12" y="30"/>
                    </a:cubicBezTo>
                    <a:cubicBezTo>
                      <a:pt x="12" y="20"/>
                      <a:pt x="12" y="20"/>
                      <a:pt x="12" y="20"/>
                    </a:cubicBezTo>
                    <a:cubicBezTo>
                      <a:pt x="27" y="20"/>
                      <a:pt x="27" y="20"/>
                      <a:pt x="27" y="20"/>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2" name="Oval 80">
                <a:extLst>
                  <a:ext uri="{FF2B5EF4-FFF2-40B4-BE49-F238E27FC236}">
                    <a16:creationId xmlns:a16="http://schemas.microsoft.com/office/drawing/2014/main" id="{F02658BD-B445-13C7-EE4E-8EED216CA3BE}"/>
                  </a:ext>
                </a:extLst>
              </p:cNvPr>
              <p:cNvSpPr>
                <a:spLocks noGrp="1" noRot="1" noMove="1" noResize="1" noEditPoints="1" noAdjustHandles="1" noChangeArrowheads="1" noChangeShapeType="1"/>
              </p:cNvSpPr>
              <p:nvPr/>
            </p:nvSpPr>
            <p:spPr bwMode="auto">
              <a:xfrm>
                <a:off x="5832632" y="3219682"/>
                <a:ext cx="84553" cy="84553"/>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3" name="Freeform: Shape 81">
                <a:extLst>
                  <a:ext uri="{FF2B5EF4-FFF2-40B4-BE49-F238E27FC236}">
                    <a16:creationId xmlns:a16="http://schemas.microsoft.com/office/drawing/2014/main" id="{935F943B-BD02-526D-1D37-7B5CB0B6CDCD}"/>
                  </a:ext>
                </a:extLst>
              </p:cNvPr>
              <p:cNvSpPr>
                <a:spLocks noGrp="1" noRot="1" noMove="1" noResize="1" noEditPoints="1" noAdjustHandles="1" noChangeArrowheads="1" noChangeShapeType="1"/>
              </p:cNvSpPr>
              <p:nvPr/>
            </p:nvSpPr>
            <p:spPr bwMode="auto">
              <a:xfrm>
                <a:off x="5797095" y="3180468"/>
                <a:ext cx="159304" cy="234054"/>
              </a:xfrm>
              <a:custGeom>
                <a:avLst/>
                <a:gdLst>
                  <a:gd name="T0" fmla="*/ 36 w 36"/>
                  <a:gd name="T1" fmla="*/ 0 h 53"/>
                  <a:gd name="T2" fmla="*/ 18 w 36"/>
                  <a:gd name="T3" fmla="*/ 0 h 53"/>
                  <a:gd name="T4" fmla="*/ 18 w 36"/>
                  <a:gd name="T5" fmla="*/ 4 h 53"/>
                  <a:gd name="T6" fmla="*/ 18 w 36"/>
                  <a:gd name="T7" fmla="*/ 4 h 53"/>
                  <a:gd name="T8" fmla="*/ 32 w 36"/>
                  <a:gd name="T9" fmla="*/ 18 h 53"/>
                  <a:gd name="T10" fmla="*/ 18 w 36"/>
                  <a:gd name="T11" fmla="*/ 32 h 53"/>
                  <a:gd name="T12" fmla="*/ 18 w 36"/>
                  <a:gd name="T13" fmla="*/ 32 h 53"/>
                  <a:gd name="T14" fmla="*/ 18 w 36"/>
                  <a:gd name="T15" fmla="*/ 32 h 53"/>
                  <a:gd name="T16" fmla="*/ 18 w 36"/>
                  <a:gd name="T17" fmla="*/ 38 h 53"/>
                  <a:gd name="T18" fmla="*/ 18 w 36"/>
                  <a:gd name="T19" fmla="*/ 38 h 53"/>
                  <a:gd name="T20" fmla="*/ 22 w 36"/>
                  <a:gd name="T21" fmla="*/ 43 h 53"/>
                  <a:gd name="T22" fmla="*/ 18 w 36"/>
                  <a:gd name="T23" fmla="*/ 48 h 53"/>
                  <a:gd name="T24" fmla="*/ 18 w 36"/>
                  <a:gd name="T25" fmla="*/ 48 h 53"/>
                  <a:gd name="T26" fmla="*/ 18 w 36"/>
                  <a:gd name="T27" fmla="*/ 48 h 53"/>
                  <a:gd name="T28" fmla="*/ 18 w 36"/>
                  <a:gd name="T29" fmla="*/ 53 h 53"/>
                  <a:gd name="T30" fmla="*/ 36 w 36"/>
                  <a:gd name="T31" fmla="*/ 53 h 53"/>
                  <a:gd name="T32" fmla="*/ 36 w 36"/>
                  <a:gd name="T33" fmla="*/ 0 h 53"/>
                  <a:gd name="T34" fmla="*/ 18 w 36"/>
                  <a:gd name="T35" fmla="*/ 0 h 53"/>
                  <a:gd name="T36" fmla="*/ 0 w 36"/>
                  <a:gd name="T37" fmla="*/ 0 h 53"/>
                  <a:gd name="T38" fmla="*/ 0 w 36"/>
                  <a:gd name="T39" fmla="*/ 53 h 53"/>
                  <a:gd name="T40" fmla="*/ 18 w 36"/>
                  <a:gd name="T41" fmla="*/ 53 h 53"/>
                  <a:gd name="T42" fmla="*/ 18 w 36"/>
                  <a:gd name="T43" fmla="*/ 48 h 53"/>
                  <a:gd name="T44" fmla="*/ 13 w 36"/>
                  <a:gd name="T45" fmla="*/ 43 h 53"/>
                  <a:gd name="T46" fmla="*/ 18 w 36"/>
                  <a:gd name="T47" fmla="*/ 38 h 53"/>
                  <a:gd name="T48" fmla="*/ 18 w 36"/>
                  <a:gd name="T49" fmla="*/ 32 h 53"/>
                  <a:gd name="T50" fmla="*/ 4 w 36"/>
                  <a:gd name="T51" fmla="*/ 18 h 53"/>
                  <a:gd name="T52" fmla="*/ 18 w 36"/>
                  <a:gd name="T53" fmla="*/ 4 h 53"/>
                  <a:gd name="T54" fmla="*/ 18 w 36"/>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53">
                    <a:moveTo>
                      <a:pt x="36" y="0"/>
                    </a:moveTo>
                    <a:cubicBezTo>
                      <a:pt x="18" y="0"/>
                      <a:pt x="18" y="0"/>
                      <a:pt x="18" y="0"/>
                    </a:cubicBezTo>
                    <a:cubicBezTo>
                      <a:pt x="18" y="4"/>
                      <a:pt x="18" y="4"/>
                      <a:pt x="18" y="4"/>
                    </a:cubicBezTo>
                    <a:cubicBezTo>
                      <a:pt x="18" y="4"/>
                      <a:pt x="18" y="4"/>
                      <a:pt x="18" y="4"/>
                    </a:cubicBezTo>
                    <a:cubicBezTo>
                      <a:pt x="25" y="4"/>
                      <a:pt x="32" y="11"/>
                      <a:pt x="32" y="18"/>
                    </a:cubicBezTo>
                    <a:cubicBezTo>
                      <a:pt x="32" y="26"/>
                      <a:pt x="25" y="32"/>
                      <a:pt x="18" y="32"/>
                    </a:cubicBezTo>
                    <a:cubicBezTo>
                      <a:pt x="18" y="32"/>
                      <a:pt x="18" y="32"/>
                      <a:pt x="18" y="32"/>
                    </a:cubicBezTo>
                    <a:cubicBezTo>
                      <a:pt x="18" y="32"/>
                      <a:pt x="18" y="32"/>
                      <a:pt x="18" y="32"/>
                    </a:cubicBezTo>
                    <a:cubicBezTo>
                      <a:pt x="18" y="38"/>
                      <a:pt x="18" y="38"/>
                      <a:pt x="18" y="38"/>
                    </a:cubicBezTo>
                    <a:cubicBezTo>
                      <a:pt x="18" y="38"/>
                      <a:pt x="18" y="38"/>
                      <a:pt x="18" y="38"/>
                    </a:cubicBezTo>
                    <a:cubicBezTo>
                      <a:pt x="20" y="38"/>
                      <a:pt x="22" y="40"/>
                      <a:pt x="22" y="43"/>
                    </a:cubicBezTo>
                    <a:cubicBezTo>
                      <a:pt x="22" y="46"/>
                      <a:pt x="20" y="48"/>
                      <a:pt x="18" y="48"/>
                    </a:cubicBezTo>
                    <a:cubicBezTo>
                      <a:pt x="18" y="48"/>
                      <a:pt x="18" y="48"/>
                      <a:pt x="18" y="48"/>
                    </a:cubicBezTo>
                    <a:cubicBezTo>
                      <a:pt x="18" y="48"/>
                      <a:pt x="18" y="48"/>
                      <a:pt x="18" y="48"/>
                    </a:cubicBezTo>
                    <a:cubicBezTo>
                      <a:pt x="18" y="53"/>
                      <a:pt x="18" y="53"/>
                      <a:pt x="18" y="53"/>
                    </a:cubicBezTo>
                    <a:cubicBezTo>
                      <a:pt x="36" y="53"/>
                      <a:pt x="36" y="53"/>
                      <a:pt x="36" y="53"/>
                    </a:cubicBezTo>
                    <a:lnTo>
                      <a:pt x="36" y="0"/>
                    </a:lnTo>
                    <a:close/>
                    <a:moveTo>
                      <a:pt x="18" y="0"/>
                    </a:moveTo>
                    <a:cubicBezTo>
                      <a:pt x="0" y="0"/>
                      <a:pt x="0" y="0"/>
                      <a:pt x="0" y="0"/>
                    </a:cubicBezTo>
                    <a:cubicBezTo>
                      <a:pt x="0" y="53"/>
                      <a:pt x="0" y="53"/>
                      <a:pt x="0" y="53"/>
                    </a:cubicBezTo>
                    <a:cubicBezTo>
                      <a:pt x="18" y="53"/>
                      <a:pt x="18" y="53"/>
                      <a:pt x="18" y="53"/>
                    </a:cubicBezTo>
                    <a:cubicBezTo>
                      <a:pt x="18" y="48"/>
                      <a:pt x="18" y="48"/>
                      <a:pt x="18" y="48"/>
                    </a:cubicBezTo>
                    <a:cubicBezTo>
                      <a:pt x="15" y="48"/>
                      <a:pt x="13" y="46"/>
                      <a:pt x="13" y="43"/>
                    </a:cubicBezTo>
                    <a:cubicBezTo>
                      <a:pt x="13" y="40"/>
                      <a:pt x="15" y="38"/>
                      <a:pt x="18" y="38"/>
                    </a:cubicBezTo>
                    <a:cubicBezTo>
                      <a:pt x="18" y="32"/>
                      <a:pt x="18" y="32"/>
                      <a:pt x="18" y="32"/>
                    </a:cubicBezTo>
                    <a:cubicBezTo>
                      <a:pt x="10" y="32"/>
                      <a:pt x="4" y="26"/>
                      <a:pt x="4" y="18"/>
                    </a:cubicBezTo>
                    <a:cubicBezTo>
                      <a:pt x="4" y="11"/>
                      <a:pt x="10" y="4"/>
                      <a:pt x="18" y="4"/>
                    </a:cubicBez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4" name="Freeform: Shape 82">
                <a:extLst>
                  <a:ext uri="{FF2B5EF4-FFF2-40B4-BE49-F238E27FC236}">
                    <a16:creationId xmlns:a16="http://schemas.microsoft.com/office/drawing/2014/main" id="{29E72E1B-B2F7-788E-D2DF-26B10270687A}"/>
                  </a:ext>
                </a:extLst>
              </p:cNvPr>
              <p:cNvSpPr>
                <a:spLocks noGrp="1" noRot="1" noMove="1" noResize="1" noEditPoints="1" noAdjustHandles="1" noChangeArrowheads="1" noChangeShapeType="1"/>
              </p:cNvSpPr>
              <p:nvPr/>
            </p:nvSpPr>
            <p:spPr bwMode="auto">
              <a:xfrm>
                <a:off x="5651271" y="3219682"/>
                <a:ext cx="123767" cy="194841"/>
              </a:xfrm>
              <a:custGeom>
                <a:avLst/>
                <a:gdLst>
                  <a:gd name="T0" fmla="*/ 0 w 28"/>
                  <a:gd name="T1" fmla="*/ 44 h 44"/>
                  <a:gd name="T2" fmla="*/ 28 w 28"/>
                  <a:gd name="T3" fmla="*/ 44 h 44"/>
                  <a:gd name="T4" fmla="*/ 28 w 28"/>
                  <a:gd name="T5" fmla="*/ 0 h 44"/>
                  <a:gd name="T6" fmla="*/ 24 w 28"/>
                  <a:gd name="T7" fmla="*/ 8 h 44"/>
                  <a:gd name="T8" fmla="*/ 24 w 28"/>
                  <a:gd name="T9" fmla="*/ 9 h 44"/>
                  <a:gd name="T10" fmla="*/ 15 w 28"/>
                  <a:gd name="T11" fmla="*/ 22 h 44"/>
                  <a:gd name="T12" fmla="*/ 10 w 28"/>
                  <a:gd name="T13" fmla="*/ 29 h 44"/>
                  <a:gd name="T14" fmla="*/ 15 w 28"/>
                  <a:gd name="T15" fmla="*/ 34 h 44"/>
                  <a:gd name="T16" fmla="*/ 10 w 28"/>
                  <a:gd name="T17" fmla="*/ 39 h 44"/>
                  <a:gd name="T18" fmla="*/ 10 w 28"/>
                  <a:gd name="T19" fmla="*/ 39 h 44"/>
                  <a:gd name="T20" fmla="*/ 6 w 28"/>
                  <a:gd name="T21" fmla="*/ 36 h 44"/>
                  <a:gd name="T22" fmla="*/ 0 w 28"/>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4">
                    <a:moveTo>
                      <a:pt x="0" y="44"/>
                    </a:moveTo>
                    <a:cubicBezTo>
                      <a:pt x="28" y="44"/>
                      <a:pt x="28" y="44"/>
                      <a:pt x="28" y="44"/>
                    </a:cubicBezTo>
                    <a:cubicBezTo>
                      <a:pt x="28" y="0"/>
                      <a:pt x="28" y="0"/>
                      <a:pt x="28" y="0"/>
                    </a:cubicBezTo>
                    <a:cubicBezTo>
                      <a:pt x="26" y="3"/>
                      <a:pt x="25" y="5"/>
                      <a:pt x="24" y="8"/>
                    </a:cubicBezTo>
                    <a:cubicBezTo>
                      <a:pt x="24" y="8"/>
                      <a:pt x="24" y="9"/>
                      <a:pt x="24" y="9"/>
                    </a:cubicBezTo>
                    <a:cubicBezTo>
                      <a:pt x="24" y="15"/>
                      <a:pt x="20" y="20"/>
                      <a:pt x="15" y="22"/>
                    </a:cubicBezTo>
                    <a:cubicBezTo>
                      <a:pt x="13" y="25"/>
                      <a:pt x="12" y="27"/>
                      <a:pt x="10" y="29"/>
                    </a:cubicBezTo>
                    <a:cubicBezTo>
                      <a:pt x="13" y="30"/>
                      <a:pt x="15" y="32"/>
                      <a:pt x="15" y="34"/>
                    </a:cubicBezTo>
                    <a:cubicBezTo>
                      <a:pt x="15" y="37"/>
                      <a:pt x="12" y="39"/>
                      <a:pt x="10" y="39"/>
                    </a:cubicBezTo>
                    <a:cubicBezTo>
                      <a:pt x="10" y="39"/>
                      <a:pt x="10" y="39"/>
                      <a:pt x="10" y="39"/>
                    </a:cubicBezTo>
                    <a:cubicBezTo>
                      <a:pt x="8" y="39"/>
                      <a:pt x="6" y="38"/>
                      <a:pt x="6" y="36"/>
                    </a:cubicBezTo>
                    <a:cubicBezTo>
                      <a:pt x="4" y="39"/>
                      <a:pt x="2" y="41"/>
                      <a:pt x="0" y="4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5" name="Freeform: Shape 83">
                <a:extLst>
                  <a:ext uri="{FF2B5EF4-FFF2-40B4-BE49-F238E27FC236}">
                    <a16:creationId xmlns:a16="http://schemas.microsoft.com/office/drawing/2014/main" id="{AA83028E-1BDE-D95F-7805-E91DE8473E5E}"/>
                  </a:ext>
                </a:extLst>
              </p:cNvPr>
              <p:cNvSpPr>
                <a:spLocks noGrp="1" noRot="1" noMove="1" noResize="1" noEditPoints="1" noAdjustHandles="1" noChangeArrowheads="1" noChangeShapeType="1"/>
              </p:cNvSpPr>
              <p:nvPr/>
            </p:nvSpPr>
            <p:spPr bwMode="auto">
              <a:xfrm>
                <a:off x="5678230" y="1788400"/>
                <a:ext cx="118865" cy="62496"/>
              </a:xfrm>
              <a:custGeom>
                <a:avLst/>
                <a:gdLst>
                  <a:gd name="T0" fmla="*/ 22 w 27"/>
                  <a:gd name="T1" fmla="*/ 9 h 14"/>
                  <a:gd name="T2" fmla="*/ 0 w 27"/>
                  <a:gd name="T3" fmla="*/ 9 h 14"/>
                  <a:gd name="T4" fmla="*/ 4 w 27"/>
                  <a:gd name="T5" fmla="*/ 14 h 14"/>
                  <a:gd name="T6" fmla="*/ 27 w 27"/>
                  <a:gd name="T7" fmla="*/ 14 h 14"/>
                  <a:gd name="T8" fmla="*/ 27 w 27"/>
                  <a:gd name="T9" fmla="*/ 0 h 14"/>
                  <a:gd name="T10" fmla="*/ 22 w 27"/>
                  <a:gd name="T11" fmla="*/ 0 h 14"/>
                  <a:gd name="T12" fmla="*/ 22 w 27"/>
                  <a:gd name="T13" fmla="*/ 9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22" y="9"/>
                    </a:moveTo>
                    <a:cubicBezTo>
                      <a:pt x="0" y="9"/>
                      <a:pt x="0" y="9"/>
                      <a:pt x="0" y="9"/>
                    </a:cubicBezTo>
                    <a:cubicBezTo>
                      <a:pt x="1" y="10"/>
                      <a:pt x="3" y="12"/>
                      <a:pt x="4" y="14"/>
                    </a:cubicBezTo>
                    <a:cubicBezTo>
                      <a:pt x="27" y="14"/>
                      <a:pt x="27" y="14"/>
                      <a:pt x="27" y="14"/>
                    </a:cubicBezTo>
                    <a:cubicBezTo>
                      <a:pt x="27" y="0"/>
                      <a:pt x="27" y="0"/>
                      <a:pt x="27" y="0"/>
                    </a:cubicBezTo>
                    <a:cubicBezTo>
                      <a:pt x="22" y="0"/>
                      <a:pt x="22" y="0"/>
                      <a:pt x="22" y="0"/>
                    </a:cubicBezTo>
                    <a:lnTo>
                      <a:pt x="22" y="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6" name="Freeform: Shape 84">
                <a:extLst>
                  <a:ext uri="{FF2B5EF4-FFF2-40B4-BE49-F238E27FC236}">
                    <a16:creationId xmlns:a16="http://schemas.microsoft.com/office/drawing/2014/main" id="{44255272-AF9F-972A-3F9B-4A2CDBA2D468}"/>
                  </a:ext>
                </a:extLst>
              </p:cNvPr>
              <p:cNvSpPr>
                <a:spLocks noGrp="1" noRot="1" noMove="1" noResize="1" noEditPoints="1" noAdjustHandles="1" noChangeArrowheads="1" noChangeShapeType="1"/>
              </p:cNvSpPr>
              <p:nvPr/>
            </p:nvSpPr>
            <p:spPr bwMode="auto">
              <a:xfrm>
                <a:off x="5585098" y="1603362"/>
                <a:ext cx="181361" cy="207095"/>
              </a:xfrm>
              <a:custGeom>
                <a:avLst/>
                <a:gdLst>
                  <a:gd name="T0" fmla="*/ 5 w 41"/>
                  <a:gd name="T1" fmla="*/ 27 h 47"/>
                  <a:gd name="T2" fmla="*/ 5 w 41"/>
                  <a:gd name="T3" fmla="*/ 30 h 47"/>
                  <a:gd name="T4" fmla="*/ 18 w 41"/>
                  <a:gd name="T5" fmla="*/ 47 h 47"/>
                  <a:gd name="T6" fmla="*/ 33 w 41"/>
                  <a:gd name="T7" fmla="*/ 47 h 47"/>
                  <a:gd name="T8" fmla="*/ 33 w 41"/>
                  <a:gd name="T9" fmla="*/ 27 h 47"/>
                  <a:gd name="T10" fmla="*/ 41 w 41"/>
                  <a:gd name="T11" fmla="*/ 27 h 47"/>
                  <a:gd name="T12" fmla="*/ 19 w 41"/>
                  <a:gd name="T13" fmla="*/ 0 h 47"/>
                  <a:gd name="T14" fmla="*/ 0 w 41"/>
                  <a:gd name="T15" fmla="*/ 24 h 47"/>
                  <a:gd name="T16" fmla="*/ 3 w 41"/>
                  <a:gd name="T17" fmla="*/ 27 h 47"/>
                  <a:gd name="T18" fmla="*/ 5 w 41"/>
                  <a:gd name="T19"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5" y="27"/>
                    </a:moveTo>
                    <a:cubicBezTo>
                      <a:pt x="5" y="30"/>
                      <a:pt x="5" y="30"/>
                      <a:pt x="5" y="30"/>
                    </a:cubicBezTo>
                    <a:cubicBezTo>
                      <a:pt x="10" y="35"/>
                      <a:pt x="14" y="41"/>
                      <a:pt x="18" y="47"/>
                    </a:cubicBezTo>
                    <a:cubicBezTo>
                      <a:pt x="33" y="47"/>
                      <a:pt x="33" y="47"/>
                      <a:pt x="33" y="47"/>
                    </a:cubicBezTo>
                    <a:cubicBezTo>
                      <a:pt x="33" y="27"/>
                      <a:pt x="33" y="27"/>
                      <a:pt x="33" y="27"/>
                    </a:cubicBezTo>
                    <a:cubicBezTo>
                      <a:pt x="41" y="27"/>
                      <a:pt x="41" y="27"/>
                      <a:pt x="41" y="27"/>
                    </a:cubicBezTo>
                    <a:cubicBezTo>
                      <a:pt x="19" y="0"/>
                      <a:pt x="19" y="0"/>
                      <a:pt x="19" y="0"/>
                    </a:cubicBezTo>
                    <a:cubicBezTo>
                      <a:pt x="0" y="24"/>
                      <a:pt x="0" y="24"/>
                      <a:pt x="0" y="24"/>
                    </a:cubicBezTo>
                    <a:cubicBezTo>
                      <a:pt x="1" y="25"/>
                      <a:pt x="2" y="26"/>
                      <a:pt x="3" y="27"/>
                    </a:cubicBezTo>
                    <a:lnTo>
                      <a:pt x="5"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7" name="Freeform: Shape 85">
                <a:extLst>
                  <a:ext uri="{FF2B5EF4-FFF2-40B4-BE49-F238E27FC236}">
                    <a16:creationId xmlns:a16="http://schemas.microsoft.com/office/drawing/2014/main" id="{DC0F4A48-7096-B6B5-9E40-B37D8426A679}"/>
                  </a:ext>
                </a:extLst>
              </p:cNvPr>
              <p:cNvSpPr>
                <a:spLocks noGrp="1" noRot="1" noMove="1" noResize="1" noEditPoints="1" noAdjustHandles="1" noChangeArrowheads="1" noChangeShapeType="1"/>
              </p:cNvSpPr>
              <p:nvPr/>
            </p:nvSpPr>
            <p:spPr bwMode="auto">
              <a:xfrm>
                <a:off x="5907382" y="2084949"/>
                <a:ext cx="225476" cy="357821"/>
              </a:xfrm>
              <a:custGeom>
                <a:avLst/>
                <a:gdLst>
                  <a:gd name="T0" fmla="*/ 51 w 51"/>
                  <a:gd name="T1" fmla="*/ 81 h 81"/>
                  <a:gd name="T2" fmla="*/ 45 w 51"/>
                  <a:gd name="T3" fmla="*/ 1 h 81"/>
                  <a:gd name="T4" fmla="*/ 40 w 51"/>
                  <a:gd name="T5" fmla="*/ 0 h 81"/>
                  <a:gd name="T6" fmla="*/ 45 w 51"/>
                  <a:gd name="T7" fmla="*/ 7 h 81"/>
                  <a:gd name="T8" fmla="*/ 45 w 51"/>
                  <a:gd name="T9" fmla="*/ 53 h 81"/>
                  <a:gd name="T10" fmla="*/ 40 w 51"/>
                  <a:gd name="T11" fmla="*/ 58 h 81"/>
                  <a:gd name="T12" fmla="*/ 45 w 51"/>
                  <a:gd name="T13" fmla="*/ 65 h 81"/>
                  <a:gd name="T14" fmla="*/ 40 w 51"/>
                  <a:gd name="T15" fmla="*/ 65 h 81"/>
                  <a:gd name="T16" fmla="*/ 45 w 51"/>
                  <a:gd name="T17" fmla="*/ 69 h 81"/>
                  <a:gd name="T18" fmla="*/ 45 w 51"/>
                  <a:gd name="T19" fmla="*/ 76 h 81"/>
                  <a:gd name="T20" fmla="*/ 40 w 51"/>
                  <a:gd name="T21" fmla="*/ 81 h 81"/>
                  <a:gd name="T22" fmla="*/ 35 w 51"/>
                  <a:gd name="T23" fmla="*/ 1 h 81"/>
                  <a:gd name="T24" fmla="*/ 25 w 51"/>
                  <a:gd name="T25" fmla="*/ 7 h 81"/>
                  <a:gd name="T26" fmla="*/ 40 w 51"/>
                  <a:gd name="T27" fmla="*/ 0 h 81"/>
                  <a:gd name="T28" fmla="*/ 25 w 51"/>
                  <a:gd name="T29" fmla="*/ 81 h 81"/>
                  <a:gd name="T30" fmla="*/ 40 w 51"/>
                  <a:gd name="T31" fmla="*/ 76 h 81"/>
                  <a:gd name="T32" fmla="*/ 35 w 51"/>
                  <a:gd name="T33" fmla="*/ 69 h 81"/>
                  <a:gd name="T34" fmla="*/ 40 w 51"/>
                  <a:gd name="T35" fmla="*/ 65 h 81"/>
                  <a:gd name="T36" fmla="*/ 35 w 51"/>
                  <a:gd name="T37" fmla="*/ 58 h 81"/>
                  <a:gd name="T38" fmla="*/ 40 w 51"/>
                  <a:gd name="T39" fmla="*/ 53 h 81"/>
                  <a:gd name="T40" fmla="*/ 25 w 51"/>
                  <a:gd name="T41" fmla="*/ 58 h 81"/>
                  <a:gd name="T42" fmla="*/ 30 w 51"/>
                  <a:gd name="T43" fmla="*/ 65 h 81"/>
                  <a:gd name="T44" fmla="*/ 25 w 51"/>
                  <a:gd name="T45" fmla="*/ 65 h 81"/>
                  <a:gd name="T46" fmla="*/ 30 w 51"/>
                  <a:gd name="T47" fmla="*/ 69 h 81"/>
                  <a:gd name="T48" fmla="*/ 30 w 51"/>
                  <a:gd name="T49" fmla="*/ 76 h 81"/>
                  <a:gd name="T50" fmla="*/ 25 w 51"/>
                  <a:gd name="T51" fmla="*/ 81 h 81"/>
                  <a:gd name="T52" fmla="*/ 10 w 51"/>
                  <a:gd name="T53" fmla="*/ 1 h 81"/>
                  <a:gd name="T54" fmla="*/ 25 w 51"/>
                  <a:gd name="T55" fmla="*/ 7 h 81"/>
                  <a:gd name="T56" fmla="*/ 10 w 51"/>
                  <a:gd name="T57" fmla="*/ 81 h 81"/>
                  <a:gd name="T58" fmla="*/ 25 w 51"/>
                  <a:gd name="T59" fmla="*/ 76 h 81"/>
                  <a:gd name="T60" fmla="*/ 20 w 51"/>
                  <a:gd name="T61" fmla="*/ 69 h 81"/>
                  <a:gd name="T62" fmla="*/ 25 w 51"/>
                  <a:gd name="T63" fmla="*/ 65 h 81"/>
                  <a:gd name="T64" fmla="*/ 20 w 51"/>
                  <a:gd name="T65" fmla="*/ 58 h 81"/>
                  <a:gd name="T66" fmla="*/ 25 w 51"/>
                  <a:gd name="T67" fmla="*/ 53 h 81"/>
                  <a:gd name="T68" fmla="*/ 10 w 51"/>
                  <a:gd name="T69" fmla="*/ 58 h 81"/>
                  <a:gd name="T70" fmla="*/ 15 w 51"/>
                  <a:gd name="T71" fmla="*/ 65 h 81"/>
                  <a:gd name="T72" fmla="*/ 10 w 51"/>
                  <a:gd name="T73" fmla="*/ 65 h 81"/>
                  <a:gd name="T74" fmla="*/ 15 w 51"/>
                  <a:gd name="T75" fmla="*/ 69 h 81"/>
                  <a:gd name="T76" fmla="*/ 15 w 51"/>
                  <a:gd name="T77" fmla="*/ 76 h 81"/>
                  <a:gd name="T78" fmla="*/ 10 w 51"/>
                  <a:gd name="T79" fmla="*/ 81 h 81"/>
                  <a:gd name="T80" fmla="*/ 0 w 51"/>
                  <a:gd name="T81" fmla="*/ 1 h 81"/>
                  <a:gd name="T82" fmla="*/ 1 w 51"/>
                  <a:gd name="T83" fmla="*/ 81 h 81"/>
                  <a:gd name="T84" fmla="*/ 10 w 51"/>
                  <a:gd name="T85" fmla="*/ 76 h 81"/>
                  <a:gd name="T86" fmla="*/ 5 w 51"/>
                  <a:gd name="T87" fmla="*/ 69 h 81"/>
                  <a:gd name="T88" fmla="*/ 10 w 51"/>
                  <a:gd name="T89" fmla="*/ 65 h 81"/>
                  <a:gd name="T90" fmla="*/ 5 w 51"/>
                  <a:gd name="T91" fmla="*/ 58 h 81"/>
                  <a:gd name="T92" fmla="*/ 10 w 51"/>
                  <a:gd name="T93" fmla="*/ 53 h 81"/>
                  <a:gd name="T94" fmla="*/ 5 w 51"/>
                  <a:gd name="T95" fmla="*/ 7 h 81"/>
                  <a:gd name="T96" fmla="*/ 10 w 51"/>
                  <a:gd name="T9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81">
                    <a:moveTo>
                      <a:pt x="40" y="81"/>
                    </a:moveTo>
                    <a:cubicBezTo>
                      <a:pt x="51" y="81"/>
                      <a:pt x="51" y="81"/>
                      <a:pt x="51" y="81"/>
                    </a:cubicBezTo>
                    <a:cubicBezTo>
                      <a:pt x="51" y="1"/>
                      <a:pt x="51" y="1"/>
                      <a:pt x="51" y="1"/>
                    </a:cubicBezTo>
                    <a:cubicBezTo>
                      <a:pt x="45" y="1"/>
                      <a:pt x="45" y="1"/>
                      <a:pt x="45" y="1"/>
                    </a:cubicBezTo>
                    <a:cubicBezTo>
                      <a:pt x="45" y="0"/>
                      <a:pt x="45" y="0"/>
                      <a:pt x="45" y="0"/>
                    </a:cubicBezTo>
                    <a:cubicBezTo>
                      <a:pt x="40" y="0"/>
                      <a:pt x="40" y="0"/>
                      <a:pt x="40" y="0"/>
                    </a:cubicBezTo>
                    <a:cubicBezTo>
                      <a:pt x="40" y="7"/>
                      <a:pt x="40" y="7"/>
                      <a:pt x="40" y="7"/>
                    </a:cubicBezTo>
                    <a:cubicBezTo>
                      <a:pt x="45" y="7"/>
                      <a:pt x="45" y="7"/>
                      <a:pt x="45" y="7"/>
                    </a:cubicBezTo>
                    <a:cubicBezTo>
                      <a:pt x="45" y="53"/>
                      <a:pt x="45" y="53"/>
                      <a:pt x="45" y="53"/>
                    </a:cubicBezTo>
                    <a:cubicBezTo>
                      <a:pt x="45" y="53"/>
                      <a:pt x="45" y="53"/>
                      <a:pt x="45" y="53"/>
                    </a:cubicBezTo>
                    <a:cubicBezTo>
                      <a:pt x="40" y="53"/>
                      <a:pt x="40" y="53"/>
                      <a:pt x="40" y="53"/>
                    </a:cubicBezTo>
                    <a:cubicBezTo>
                      <a:pt x="40" y="58"/>
                      <a:pt x="40" y="58"/>
                      <a:pt x="40" y="58"/>
                    </a:cubicBezTo>
                    <a:cubicBezTo>
                      <a:pt x="45" y="58"/>
                      <a:pt x="45" y="58"/>
                      <a:pt x="45" y="58"/>
                    </a:cubicBezTo>
                    <a:cubicBezTo>
                      <a:pt x="45" y="65"/>
                      <a:pt x="45" y="65"/>
                      <a:pt x="45" y="65"/>
                    </a:cubicBezTo>
                    <a:cubicBezTo>
                      <a:pt x="45" y="65"/>
                      <a:pt x="45" y="65"/>
                      <a:pt x="45" y="65"/>
                    </a:cubicBezTo>
                    <a:cubicBezTo>
                      <a:pt x="40" y="65"/>
                      <a:pt x="40" y="65"/>
                      <a:pt x="40" y="65"/>
                    </a:cubicBezTo>
                    <a:cubicBezTo>
                      <a:pt x="40" y="69"/>
                      <a:pt x="40" y="69"/>
                      <a:pt x="40" y="69"/>
                    </a:cubicBezTo>
                    <a:cubicBezTo>
                      <a:pt x="45" y="69"/>
                      <a:pt x="45" y="69"/>
                      <a:pt x="45" y="69"/>
                    </a:cubicBezTo>
                    <a:cubicBezTo>
                      <a:pt x="45" y="76"/>
                      <a:pt x="45" y="76"/>
                      <a:pt x="45" y="76"/>
                    </a:cubicBezTo>
                    <a:cubicBezTo>
                      <a:pt x="45" y="76"/>
                      <a:pt x="45" y="76"/>
                      <a:pt x="45" y="76"/>
                    </a:cubicBezTo>
                    <a:cubicBezTo>
                      <a:pt x="40" y="76"/>
                      <a:pt x="40" y="76"/>
                      <a:pt x="40" y="76"/>
                    </a:cubicBezTo>
                    <a:lnTo>
                      <a:pt x="40" y="81"/>
                    </a:lnTo>
                    <a:close/>
                    <a:moveTo>
                      <a:pt x="35" y="0"/>
                    </a:moveTo>
                    <a:cubicBezTo>
                      <a:pt x="35" y="1"/>
                      <a:pt x="35" y="1"/>
                      <a:pt x="35" y="1"/>
                    </a:cubicBezTo>
                    <a:cubicBezTo>
                      <a:pt x="25" y="1"/>
                      <a:pt x="25" y="1"/>
                      <a:pt x="25" y="1"/>
                    </a:cubicBezTo>
                    <a:cubicBezTo>
                      <a:pt x="25" y="7"/>
                      <a:pt x="25" y="7"/>
                      <a:pt x="25" y="7"/>
                    </a:cubicBezTo>
                    <a:cubicBezTo>
                      <a:pt x="40" y="7"/>
                      <a:pt x="40" y="7"/>
                      <a:pt x="40" y="7"/>
                    </a:cubicBezTo>
                    <a:cubicBezTo>
                      <a:pt x="40" y="0"/>
                      <a:pt x="40" y="0"/>
                      <a:pt x="40" y="0"/>
                    </a:cubicBezTo>
                    <a:cubicBezTo>
                      <a:pt x="35" y="0"/>
                      <a:pt x="35" y="0"/>
                      <a:pt x="35" y="0"/>
                    </a:cubicBezTo>
                    <a:close/>
                    <a:moveTo>
                      <a:pt x="25" y="81"/>
                    </a:moveTo>
                    <a:cubicBezTo>
                      <a:pt x="40" y="81"/>
                      <a:pt x="40" y="81"/>
                      <a:pt x="40" y="81"/>
                    </a:cubicBezTo>
                    <a:cubicBezTo>
                      <a:pt x="40" y="76"/>
                      <a:pt x="40" y="76"/>
                      <a:pt x="40" y="76"/>
                    </a:cubicBezTo>
                    <a:cubicBezTo>
                      <a:pt x="35" y="76"/>
                      <a:pt x="35" y="76"/>
                      <a:pt x="35" y="76"/>
                    </a:cubicBezTo>
                    <a:cubicBezTo>
                      <a:pt x="35" y="69"/>
                      <a:pt x="35" y="69"/>
                      <a:pt x="35" y="69"/>
                    </a:cubicBezTo>
                    <a:cubicBezTo>
                      <a:pt x="40" y="69"/>
                      <a:pt x="40" y="69"/>
                      <a:pt x="40" y="69"/>
                    </a:cubicBezTo>
                    <a:cubicBezTo>
                      <a:pt x="40" y="65"/>
                      <a:pt x="40" y="65"/>
                      <a:pt x="40" y="65"/>
                    </a:cubicBezTo>
                    <a:cubicBezTo>
                      <a:pt x="35" y="65"/>
                      <a:pt x="35" y="65"/>
                      <a:pt x="35" y="65"/>
                    </a:cubicBezTo>
                    <a:cubicBezTo>
                      <a:pt x="35" y="58"/>
                      <a:pt x="35" y="58"/>
                      <a:pt x="35" y="58"/>
                    </a:cubicBezTo>
                    <a:cubicBezTo>
                      <a:pt x="40" y="58"/>
                      <a:pt x="40" y="58"/>
                      <a:pt x="40" y="58"/>
                    </a:cubicBezTo>
                    <a:cubicBezTo>
                      <a:pt x="40" y="53"/>
                      <a:pt x="40" y="53"/>
                      <a:pt x="40" y="53"/>
                    </a:cubicBezTo>
                    <a:cubicBezTo>
                      <a:pt x="25" y="53"/>
                      <a:pt x="25" y="53"/>
                      <a:pt x="25" y="53"/>
                    </a:cubicBezTo>
                    <a:cubicBezTo>
                      <a:pt x="25" y="58"/>
                      <a:pt x="25" y="58"/>
                      <a:pt x="25" y="58"/>
                    </a:cubicBezTo>
                    <a:cubicBezTo>
                      <a:pt x="30" y="58"/>
                      <a:pt x="30" y="58"/>
                      <a:pt x="30" y="58"/>
                    </a:cubicBezTo>
                    <a:cubicBezTo>
                      <a:pt x="30" y="65"/>
                      <a:pt x="30" y="65"/>
                      <a:pt x="30" y="65"/>
                    </a:cubicBezTo>
                    <a:cubicBezTo>
                      <a:pt x="30" y="65"/>
                      <a:pt x="30" y="65"/>
                      <a:pt x="30" y="65"/>
                    </a:cubicBezTo>
                    <a:cubicBezTo>
                      <a:pt x="25" y="65"/>
                      <a:pt x="25" y="65"/>
                      <a:pt x="25" y="65"/>
                    </a:cubicBezTo>
                    <a:cubicBezTo>
                      <a:pt x="25" y="69"/>
                      <a:pt x="25" y="69"/>
                      <a:pt x="25" y="69"/>
                    </a:cubicBezTo>
                    <a:cubicBezTo>
                      <a:pt x="30" y="69"/>
                      <a:pt x="30" y="69"/>
                      <a:pt x="30" y="69"/>
                    </a:cubicBezTo>
                    <a:cubicBezTo>
                      <a:pt x="30" y="76"/>
                      <a:pt x="30" y="76"/>
                      <a:pt x="30" y="76"/>
                    </a:cubicBezTo>
                    <a:cubicBezTo>
                      <a:pt x="30" y="76"/>
                      <a:pt x="30" y="76"/>
                      <a:pt x="30" y="76"/>
                    </a:cubicBezTo>
                    <a:cubicBezTo>
                      <a:pt x="25" y="76"/>
                      <a:pt x="25" y="76"/>
                      <a:pt x="25" y="76"/>
                    </a:cubicBezTo>
                    <a:lnTo>
                      <a:pt x="25" y="81"/>
                    </a:lnTo>
                    <a:close/>
                    <a:moveTo>
                      <a:pt x="25" y="1"/>
                    </a:moveTo>
                    <a:cubicBezTo>
                      <a:pt x="10" y="1"/>
                      <a:pt x="10" y="1"/>
                      <a:pt x="10" y="1"/>
                    </a:cubicBezTo>
                    <a:cubicBezTo>
                      <a:pt x="10" y="7"/>
                      <a:pt x="10" y="7"/>
                      <a:pt x="10" y="7"/>
                    </a:cubicBezTo>
                    <a:cubicBezTo>
                      <a:pt x="25" y="7"/>
                      <a:pt x="25" y="7"/>
                      <a:pt x="25" y="7"/>
                    </a:cubicBezTo>
                    <a:cubicBezTo>
                      <a:pt x="25" y="1"/>
                      <a:pt x="25" y="1"/>
                      <a:pt x="25" y="1"/>
                    </a:cubicBezTo>
                    <a:close/>
                    <a:moveTo>
                      <a:pt x="10" y="81"/>
                    </a:moveTo>
                    <a:cubicBezTo>
                      <a:pt x="25" y="81"/>
                      <a:pt x="25" y="81"/>
                      <a:pt x="25" y="81"/>
                    </a:cubicBezTo>
                    <a:cubicBezTo>
                      <a:pt x="25" y="76"/>
                      <a:pt x="25" y="76"/>
                      <a:pt x="25" y="76"/>
                    </a:cubicBezTo>
                    <a:cubicBezTo>
                      <a:pt x="20" y="76"/>
                      <a:pt x="20" y="76"/>
                      <a:pt x="20" y="76"/>
                    </a:cubicBezTo>
                    <a:cubicBezTo>
                      <a:pt x="20" y="69"/>
                      <a:pt x="20" y="69"/>
                      <a:pt x="20" y="69"/>
                    </a:cubicBezTo>
                    <a:cubicBezTo>
                      <a:pt x="25" y="69"/>
                      <a:pt x="25" y="69"/>
                      <a:pt x="25" y="69"/>
                    </a:cubicBezTo>
                    <a:cubicBezTo>
                      <a:pt x="25" y="65"/>
                      <a:pt x="25" y="65"/>
                      <a:pt x="25" y="65"/>
                    </a:cubicBezTo>
                    <a:cubicBezTo>
                      <a:pt x="20" y="65"/>
                      <a:pt x="20" y="65"/>
                      <a:pt x="20" y="65"/>
                    </a:cubicBezTo>
                    <a:cubicBezTo>
                      <a:pt x="20" y="58"/>
                      <a:pt x="20" y="58"/>
                      <a:pt x="20" y="58"/>
                    </a:cubicBezTo>
                    <a:cubicBezTo>
                      <a:pt x="25" y="58"/>
                      <a:pt x="25" y="58"/>
                      <a:pt x="25" y="58"/>
                    </a:cubicBezTo>
                    <a:cubicBezTo>
                      <a:pt x="25" y="53"/>
                      <a:pt x="25" y="53"/>
                      <a:pt x="25" y="53"/>
                    </a:cubicBezTo>
                    <a:cubicBezTo>
                      <a:pt x="10" y="53"/>
                      <a:pt x="10" y="53"/>
                      <a:pt x="10" y="53"/>
                    </a:cubicBezTo>
                    <a:cubicBezTo>
                      <a:pt x="10" y="58"/>
                      <a:pt x="10" y="58"/>
                      <a:pt x="10" y="58"/>
                    </a:cubicBezTo>
                    <a:cubicBezTo>
                      <a:pt x="15" y="58"/>
                      <a:pt x="15" y="58"/>
                      <a:pt x="15" y="58"/>
                    </a:cubicBezTo>
                    <a:cubicBezTo>
                      <a:pt x="15" y="65"/>
                      <a:pt x="15" y="65"/>
                      <a:pt x="15" y="65"/>
                    </a:cubicBezTo>
                    <a:cubicBezTo>
                      <a:pt x="15" y="65"/>
                      <a:pt x="15" y="65"/>
                      <a:pt x="15" y="65"/>
                    </a:cubicBezTo>
                    <a:cubicBezTo>
                      <a:pt x="10" y="65"/>
                      <a:pt x="10" y="65"/>
                      <a:pt x="10" y="65"/>
                    </a:cubicBezTo>
                    <a:cubicBezTo>
                      <a:pt x="10" y="69"/>
                      <a:pt x="10" y="69"/>
                      <a:pt x="10" y="69"/>
                    </a:cubicBezTo>
                    <a:cubicBezTo>
                      <a:pt x="15" y="69"/>
                      <a:pt x="15" y="69"/>
                      <a:pt x="15" y="69"/>
                    </a:cubicBezTo>
                    <a:cubicBezTo>
                      <a:pt x="15" y="76"/>
                      <a:pt x="15" y="76"/>
                      <a:pt x="15" y="76"/>
                    </a:cubicBezTo>
                    <a:cubicBezTo>
                      <a:pt x="15" y="76"/>
                      <a:pt x="15" y="76"/>
                      <a:pt x="15" y="76"/>
                    </a:cubicBezTo>
                    <a:cubicBezTo>
                      <a:pt x="10" y="76"/>
                      <a:pt x="10" y="76"/>
                      <a:pt x="10" y="76"/>
                    </a:cubicBezTo>
                    <a:lnTo>
                      <a:pt x="10" y="81"/>
                    </a:lnTo>
                    <a:close/>
                    <a:moveTo>
                      <a:pt x="10" y="1"/>
                    </a:moveTo>
                    <a:cubicBezTo>
                      <a:pt x="0" y="1"/>
                      <a:pt x="0" y="1"/>
                      <a:pt x="0" y="1"/>
                    </a:cubicBezTo>
                    <a:cubicBezTo>
                      <a:pt x="0" y="70"/>
                      <a:pt x="0" y="70"/>
                      <a:pt x="0" y="70"/>
                    </a:cubicBezTo>
                    <a:cubicBezTo>
                      <a:pt x="0" y="74"/>
                      <a:pt x="1" y="78"/>
                      <a:pt x="1" y="81"/>
                    </a:cubicBezTo>
                    <a:cubicBezTo>
                      <a:pt x="10" y="81"/>
                      <a:pt x="10" y="81"/>
                      <a:pt x="10" y="81"/>
                    </a:cubicBezTo>
                    <a:cubicBezTo>
                      <a:pt x="10" y="76"/>
                      <a:pt x="10" y="76"/>
                      <a:pt x="10" y="76"/>
                    </a:cubicBezTo>
                    <a:cubicBezTo>
                      <a:pt x="5" y="76"/>
                      <a:pt x="5" y="76"/>
                      <a:pt x="5" y="76"/>
                    </a:cubicBezTo>
                    <a:cubicBezTo>
                      <a:pt x="5" y="69"/>
                      <a:pt x="5" y="69"/>
                      <a:pt x="5" y="69"/>
                    </a:cubicBezTo>
                    <a:cubicBezTo>
                      <a:pt x="10" y="69"/>
                      <a:pt x="10" y="69"/>
                      <a:pt x="10" y="69"/>
                    </a:cubicBezTo>
                    <a:cubicBezTo>
                      <a:pt x="10" y="65"/>
                      <a:pt x="10" y="65"/>
                      <a:pt x="10" y="65"/>
                    </a:cubicBezTo>
                    <a:cubicBezTo>
                      <a:pt x="5" y="65"/>
                      <a:pt x="5" y="65"/>
                      <a:pt x="5" y="65"/>
                    </a:cubicBezTo>
                    <a:cubicBezTo>
                      <a:pt x="5" y="58"/>
                      <a:pt x="5" y="58"/>
                      <a:pt x="5" y="58"/>
                    </a:cubicBezTo>
                    <a:cubicBezTo>
                      <a:pt x="10" y="58"/>
                      <a:pt x="10" y="58"/>
                      <a:pt x="10" y="58"/>
                    </a:cubicBezTo>
                    <a:cubicBezTo>
                      <a:pt x="10" y="53"/>
                      <a:pt x="10" y="53"/>
                      <a:pt x="10" y="53"/>
                    </a:cubicBezTo>
                    <a:cubicBezTo>
                      <a:pt x="5" y="53"/>
                      <a:pt x="5" y="53"/>
                      <a:pt x="5" y="53"/>
                    </a:cubicBezTo>
                    <a:cubicBezTo>
                      <a:pt x="5" y="7"/>
                      <a:pt x="5" y="7"/>
                      <a:pt x="5" y="7"/>
                    </a:cubicBezTo>
                    <a:cubicBezTo>
                      <a:pt x="10" y="7"/>
                      <a:pt x="10" y="7"/>
                      <a:pt x="10" y="7"/>
                    </a:cubicBezTo>
                    <a:lnTo>
                      <a:pt x="1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8" name="Freeform: Shape 86">
                <a:extLst>
                  <a:ext uri="{FF2B5EF4-FFF2-40B4-BE49-F238E27FC236}">
                    <a16:creationId xmlns:a16="http://schemas.microsoft.com/office/drawing/2014/main" id="{EC3CB65D-4BE7-3DD9-7F41-C2C85C18503C}"/>
                  </a:ext>
                </a:extLst>
              </p:cNvPr>
              <p:cNvSpPr>
                <a:spLocks noGrp="1" noRot="1" noMove="1" noResize="1" noEditPoints="1" noAdjustHandles="1" noChangeArrowheads="1" noChangeShapeType="1"/>
              </p:cNvSpPr>
              <p:nvPr/>
            </p:nvSpPr>
            <p:spPr bwMode="auto">
              <a:xfrm>
                <a:off x="5205220" y="1330095"/>
                <a:ext cx="142148" cy="61271"/>
              </a:xfrm>
              <a:custGeom>
                <a:avLst/>
                <a:gdLst>
                  <a:gd name="T0" fmla="*/ 0 w 116"/>
                  <a:gd name="T1" fmla="*/ 28 h 50"/>
                  <a:gd name="T2" fmla="*/ 44 w 116"/>
                  <a:gd name="T3" fmla="*/ 50 h 50"/>
                  <a:gd name="T4" fmla="*/ 116 w 116"/>
                  <a:gd name="T5" fmla="*/ 50 h 50"/>
                  <a:gd name="T6" fmla="*/ 15 w 116"/>
                  <a:gd name="T7" fmla="*/ 0 h 50"/>
                  <a:gd name="T8" fmla="*/ 0 w 116"/>
                  <a:gd name="T9" fmla="*/ 28 h 50"/>
                </a:gdLst>
                <a:ahLst/>
                <a:cxnLst>
                  <a:cxn ang="0">
                    <a:pos x="T0" y="T1"/>
                  </a:cxn>
                  <a:cxn ang="0">
                    <a:pos x="T2" y="T3"/>
                  </a:cxn>
                  <a:cxn ang="0">
                    <a:pos x="T4" y="T5"/>
                  </a:cxn>
                  <a:cxn ang="0">
                    <a:pos x="T6" y="T7"/>
                  </a:cxn>
                  <a:cxn ang="0">
                    <a:pos x="T8" y="T9"/>
                  </a:cxn>
                </a:cxnLst>
                <a:rect l="0" t="0" r="r" b="b"/>
                <a:pathLst>
                  <a:path w="116" h="50">
                    <a:moveTo>
                      <a:pt x="0" y="28"/>
                    </a:moveTo>
                    <a:lnTo>
                      <a:pt x="44" y="50"/>
                    </a:lnTo>
                    <a:lnTo>
                      <a:pt x="116" y="50"/>
                    </a:lnTo>
                    <a:lnTo>
                      <a:pt x="15" y="0"/>
                    </a:lnTo>
                    <a:lnTo>
                      <a:pt x="0" y="2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9" name="Freeform: Shape 87">
                <a:extLst>
                  <a:ext uri="{FF2B5EF4-FFF2-40B4-BE49-F238E27FC236}">
                    <a16:creationId xmlns:a16="http://schemas.microsoft.com/office/drawing/2014/main" id="{C5224D05-6846-2BAA-5C0C-1F2D59BF7F7F}"/>
                  </a:ext>
                </a:extLst>
              </p:cNvPr>
              <p:cNvSpPr>
                <a:spLocks noGrp="1" noRot="1" noMove="1" noResize="1" noEditPoints="1" noAdjustHandles="1" noChangeArrowheads="1" noChangeShapeType="1"/>
              </p:cNvSpPr>
              <p:nvPr/>
            </p:nvSpPr>
            <p:spPr bwMode="auto">
              <a:xfrm>
                <a:off x="5205220" y="1399944"/>
                <a:ext cx="349243" cy="176459"/>
              </a:xfrm>
              <a:custGeom>
                <a:avLst/>
                <a:gdLst>
                  <a:gd name="T0" fmla="*/ 56 w 79"/>
                  <a:gd name="T1" fmla="*/ 40 h 40"/>
                  <a:gd name="T2" fmla="*/ 64 w 79"/>
                  <a:gd name="T3" fmla="*/ 40 h 40"/>
                  <a:gd name="T4" fmla="*/ 64 w 79"/>
                  <a:gd name="T5" fmla="*/ 32 h 40"/>
                  <a:gd name="T6" fmla="*/ 79 w 79"/>
                  <a:gd name="T7" fmla="*/ 32 h 40"/>
                  <a:gd name="T8" fmla="*/ 79 w 79"/>
                  <a:gd name="T9" fmla="*/ 8 h 40"/>
                  <a:gd name="T10" fmla="*/ 64 w 79"/>
                  <a:gd name="T11" fmla="*/ 8 h 40"/>
                  <a:gd name="T12" fmla="*/ 64 w 79"/>
                  <a:gd name="T13" fmla="*/ 0 h 40"/>
                  <a:gd name="T14" fmla="*/ 37 w 79"/>
                  <a:gd name="T15" fmla="*/ 0 h 40"/>
                  <a:gd name="T16" fmla="*/ 17 w 79"/>
                  <a:gd name="T17" fmla="*/ 0 h 40"/>
                  <a:gd name="T18" fmla="*/ 0 w 79"/>
                  <a:gd name="T19" fmla="*/ 0 h 40"/>
                  <a:gd name="T20" fmla="*/ 0 w 79"/>
                  <a:gd name="T21" fmla="*/ 2 h 40"/>
                  <a:gd name="T22" fmla="*/ 24 w 79"/>
                  <a:gd name="T23" fmla="*/ 16 h 40"/>
                  <a:gd name="T24" fmla="*/ 48 w 79"/>
                  <a:gd name="T25" fmla="*/ 16 h 40"/>
                  <a:gd name="T26" fmla="*/ 48 w 79"/>
                  <a:gd name="T27" fmla="*/ 25 h 40"/>
                  <a:gd name="T28" fmla="*/ 36 w 79"/>
                  <a:gd name="T29" fmla="*/ 25 h 40"/>
                  <a:gd name="T30" fmla="*/ 56 w 79"/>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40">
                    <a:moveTo>
                      <a:pt x="56" y="40"/>
                    </a:moveTo>
                    <a:cubicBezTo>
                      <a:pt x="64" y="40"/>
                      <a:pt x="64" y="40"/>
                      <a:pt x="64" y="40"/>
                    </a:cubicBezTo>
                    <a:cubicBezTo>
                      <a:pt x="64" y="32"/>
                      <a:pt x="64" y="32"/>
                      <a:pt x="64" y="32"/>
                    </a:cubicBezTo>
                    <a:cubicBezTo>
                      <a:pt x="79" y="32"/>
                      <a:pt x="79" y="32"/>
                      <a:pt x="79" y="32"/>
                    </a:cubicBezTo>
                    <a:cubicBezTo>
                      <a:pt x="79" y="8"/>
                      <a:pt x="79" y="8"/>
                      <a:pt x="79" y="8"/>
                    </a:cubicBezTo>
                    <a:cubicBezTo>
                      <a:pt x="64" y="8"/>
                      <a:pt x="64" y="8"/>
                      <a:pt x="64" y="8"/>
                    </a:cubicBezTo>
                    <a:cubicBezTo>
                      <a:pt x="64" y="0"/>
                      <a:pt x="64" y="0"/>
                      <a:pt x="64" y="0"/>
                    </a:cubicBezTo>
                    <a:cubicBezTo>
                      <a:pt x="37" y="0"/>
                      <a:pt x="37" y="0"/>
                      <a:pt x="37" y="0"/>
                    </a:cubicBezTo>
                    <a:cubicBezTo>
                      <a:pt x="17" y="0"/>
                      <a:pt x="17" y="0"/>
                      <a:pt x="17" y="0"/>
                    </a:cubicBezTo>
                    <a:cubicBezTo>
                      <a:pt x="0" y="0"/>
                      <a:pt x="0" y="0"/>
                      <a:pt x="0" y="0"/>
                    </a:cubicBezTo>
                    <a:cubicBezTo>
                      <a:pt x="0" y="2"/>
                      <a:pt x="0" y="2"/>
                      <a:pt x="0" y="2"/>
                    </a:cubicBezTo>
                    <a:cubicBezTo>
                      <a:pt x="8" y="6"/>
                      <a:pt x="16" y="11"/>
                      <a:pt x="24" y="16"/>
                    </a:cubicBezTo>
                    <a:cubicBezTo>
                      <a:pt x="48" y="16"/>
                      <a:pt x="48" y="16"/>
                      <a:pt x="48" y="16"/>
                    </a:cubicBezTo>
                    <a:cubicBezTo>
                      <a:pt x="48" y="25"/>
                      <a:pt x="48" y="25"/>
                      <a:pt x="48" y="25"/>
                    </a:cubicBezTo>
                    <a:cubicBezTo>
                      <a:pt x="36" y="25"/>
                      <a:pt x="36" y="25"/>
                      <a:pt x="36" y="25"/>
                    </a:cubicBezTo>
                    <a:cubicBezTo>
                      <a:pt x="43" y="30"/>
                      <a:pt x="50" y="35"/>
                      <a:pt x="56" y="4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0" name="Freeform: Shape 88">
                <a:extLst>
                  <a:ext uri="{FF2B5EF4-FFF2-40B4-BE49-F238E27FC236}">
                    <a16:creationId xmlns:a16="http://schemas.microsoft.com/office/drawing/2014/main" id="{7B661752-03B0-2402-E293-794D1B8DA5D0}"/>
                  </a:ext>
                </a:extLst>
              </p:cNvPr>
              <p:cNvSpPr>
                <a:spLocks noGrp="1" noRot="1" noMove="1" noResize="1" noEditPoints="1" noAdjustHandles="1" noChangeArrowheads="1" noChangeShapeType="1"/>
              </p:cNvSpPr>
              <p:nvPr/>
            </p:nvSpPr>
            <p:spPr bwMode="auto">
              <a:xfrm>
                <a:off x="4304542" y="4067667"/>
                <a:ext cx="296550" cy="79652"/>
              </a:xfrm>
              <a:custGeom>
                <a:avLst/>
                <a:gdLst>
                  <a:gd name="T0" fmla="*/ 33 w 242"/>
                  <a:gd name="T1" fmla="*/ 65 h 65"/>
                  <a:gd name="T2" fmla="*/ 36 w 242"/>
                  <a:gd name="T3" fmla="*/ 65 h 65"/>
                  <a:gd name="T4" fmla="*/ 202 w 242"/>
                  <a:gd name="T5" fmla="*/ 65 h 65"/>
                  <a:gd name="T6" fmla="*/ 206 w 242"/>
                  <a:gd name="T7" fmla="*/ 65 h 65"/>
                  <a:gd name="T8" fmla="*/ 242 w 242"/>
                  <a:gd name="T9" fmla="*/ 0 h 65"/>
                  <a:gd name="T10" fmla="*/ 238 w 242"/>
                  <a:gd name="T11" fmla="*/ 0 h 65"/>
                  <a:gd name="T12" fmla="*/ 206 w 242"/>
                  <a:gd name="T13" fmla="*/ 0 h 65"/>
                  <a:gd name="T14" fmla="*/ 177 w 242"/>
                  <a:gd name="T15" fmla="*/ 0 h 65"/>
                  <a:gd name="T16" fmla="*/ 65 w 242"/>
                  <a:gd name="T17" fmla="*/ 0 h 65"/>
                  <a:gd name="T18" fmla="*/ 36 w 242"/>
                  <a:gd name="T19" fmla="*/ 0 h 65"/>
                  <a:gd name="T20" fmla="*/ 0 w 242"/>
                  <a:gd name="T21" fmla="*/ 0 h 65"/>
                  <a:gd name="T22" fmla="*/ 33 w 24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65">
                    <a:moveTo>
                      <a:pt x="33" y="65"/>
                    </a:moveTo>
                    <a:lnTo>
                      <a:pt x="36" y="65"/>
                    </a:lnTo>
                    <a:lnTo>
                      <a:pt x="202" y="65"/>
                    </a:lnTo>
                    <a:lnTo>
                      <a:pt x="206" y="65"/>
                    </a:lnTo>
                    <a:lnTo>
                      <a:pt x="242" y="0"/>
                    </a:lnTo>
                    <a:lnTo>
                      <a:pt x="238" y="0"/>
                    </a:lnTo>
                    <a:lnTo>
                      <a:pt x="206" y="0"/>
                    </a:lnTo>
                    <a:lnTo>
                      <a:pt x="177" y="0"/>
                    </a:lnTo>
                    <a:lnTo>
                      <a:pt x="65" y="0"/>
                    </a:lnTo>
                    <a:lnTo>
                      <a:pt x="36" y="0"/>
                    </a:lnTo>
                    <a:lnTo>
                      <a:pt x="0" y="0"/>
                    </a:lnTo>
                    <a:lnTo>
                      <a:pt x="33" y="6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1" name="Freeform: Shape 89">
                <a:extLst>
                  <a:ext uri="{FF2B5EF4-FFF2-40B4-BE49-F238E27FC236}">
                    <a16:creationId xmlns:a16="http://schemas.microsoft.com/office/drawing/2014/main" id="{8E933E30-890E-84D3-294E-F87D66B958F4}"/>
                  </a:ext>
                </a:extLst>
              </p:cNvPr>
              <p:cNvSpPr>
                <a:spLocks noGrp="1" noRot="1" noMove="1" noResize="1" noEditPoints="1" noAdjustHandles="1" noChangeArrowheads="1" noChangeShapeType="1"/>
              </p:cNvSpPr>
              <p:nvPr/>
            </p:nvSpPr>
            <p:spPr bwMode="auto">
              <a:xfrm>
                <a:off x="4300866" y="4086048"/>
                <a:ext cx="295324" cy="140922"/>
              </a:xfrm>
              <a:custGeom>
                <a:avLst/>
                <a:gdLst>
                  <a:gd name="T0" fmla="*/ 0 w 67"/>
                  <a:gd name="T1" fmla="*/ 32 h 32"/>
                  <a:gd name="T2" fmla="*/ 67 w 67"/>
                  <a:gd name="T3" fmla="*/ 32 h 32"/>
                  <a:gd name="T4" fmla="*/ 67 w 67"/>
                  <a:gd name="T5" fmla="*/ 0 h 32"/>
                  <a:gd name="T6" fmla="*/ 60 w 67"/>
                  <a:gd name="T7" fmla="*/ 15 h 32"/>
                  <a:gd name="T8" fmla="*/ 59 w 67"/>
                  <a:gd name="T9" fmla="*/ 16 h 32"/>
                  <a:gd name="T10" fmla="*/ 58 w 67"/>
                  <a:gd name="T11" fmla="*/ 16 h 32"/>
                  <a:gd name="T12" fmla="*/ 56 w 67"/>
                  <a:gd name="T13" fmla="*/ 16 h 32"/>
                  <a:gd name="T14" fmla="*/ 39 w 67"/>
                  <a:gd name="T15" fmla="*/ 16 h 32"/>
                  <a:gd name="T16" fmla="*/ 39 w 67"/>
                  <a:gd name="T17" fmla="*/ 17 h 32"/>
                  <a:gd name="T18" fmla="*/ 39 w 67"/>
                  <a:gd name="T19" fmla="*/ 20 h 32"/>
                  <a:gd name="T20" fmla="*/ 34 w 67"/>
                  <a:gd name="T21" fmla="*/ 22 h 32"/>
                  <a:gd name="T22" fmla="*/ 30 w 67"/>
                  <a:gd name="T23" fmla="*/ 20 h 32"/>
                  <a:gd name="T24" fmla="*/ 29 w 67"/>
                  <a:gd name="T25" fmla="*/ 17 h 32"/>
                  <a:gd name="T26" fmla="*/ 29 w 67"/>
                  <a:gd name="T27" fmla="*/ 16 h 32"/>
                  <a:gd name="T28" fmla="*/ 12 w 67"/>
                  <a:gd name="T29" fmla="*/ 16 h 32"/>
                  <a:gd name="T30" fmla="*/ 10 w 67"/>
                  <a:gd name="T31" fmla="*/ 16 h 32"/>
                  <a:gd name="T32" fmla="*/ 9 w 67"/>
                  <a:gd name="T33" fmla="*/ 16 h 32"/>
                  <a:gd name="T34" fmla="*/ 8 w 67"/>
                  <a:gd name="T35" fmla="*/ 15 h 32"/>
                  <a:gd name="T36" fmla="*/ 0 w 67"/>
                  <a:gd name="T37" fmla="*/ 1 h 32"/>
                  <a:gd name="T38" fmla="*/ 0 w 67"/>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32">
                    <a:moveTo>
                      <a:pt x="0" y="32"/>
                    </a:moveTo>
                    <a:cubicBezTo>
                      <a:pt x="67" y="32"/>
                      <a:pt x="67" y="32"/>
                      <a:pt x="67" y="32"/>
                    </a:cubicBezTo>
                    <a:cubicBezTo>
                      <a:pt x="67" y="0"/>
                      <a:pt x="67" y="0"/>
                      <a:pt x="67" y="0"/>
                    </a:cubicBezTo>
                    <a:cubicBezTo>
                      <a:pt x="60" y="15"/>
                      <a:pt x="60" y="15"/>
                      <a:pt x="60" y="15"/>
                    </a:cubicBezTo>
                    <a:cubicBezTo>
                      <a:pt x="59" y="16"/>
                      <a:pt x="59" y="16"/>
                      <a:pt x="59" y="16"/>
                    </a:cubicBezTo>
                    <a:cubicBezTo>
                      <a:pt x="58" y="16"/>
                      <a:pt x="58" y="16"/>
                      <a:pt x="58" y="16"/>
                    </a:cubicBezTo>
                    <a:cubicBezTo>
                      <a:pt x="56" y="16"/>
                      <a:pt x="56" y="16"/>
                      <a:pt x="56" y="16"/>
                    </a:cubicBezTo>
                    <a:cubicBezTo>
                      <a:pt x="39" y="16"/>
                      <a:pt x="39" y="16"/>
                      <a:pt x="39" y="16"/>
                    </a:cubicBezTo>
                    <a:cubicBezTo>
                      <a:pt x="39" y="16"/>
                      <a:pt x="39" y="17"/>
                      <a:pt x="39" y="17"/>
                    </a:cubicBezTo>
                    <a:cubicBezTo>
                      <a:pt x="39" y="18"/>
                      <a:pt x="39" y="19"/>
                      <a:pt x="39" y="20"/>
                    </a:cubicBezTo>
                    <a:cubicBezTo>
                      <a:pt x="38" y="21"/>
                      <a:pt x="36" y="22"/>
                      <a:pt x="34" y="22"/>
                    </a:cubicBezTo>
                    <a:cubicBezTo>
                      <a:pt x="32" y="22"/>
                      <a:pt x="31" y="21"/>
                      <a:pt x="30" y="20"/>
                    </a:cubicBezTo>
                    <a:cubicBezTo>
                      <a:pt x="29" y="19"/>
                      <a:pt x="29" y="18"/>
                      <a:pt x="29" y="17"/>
                    </a:cubicBezTo>
                    <a:cubicBezTo>
                      <a:pt x="29" y="17"/>
                      <a:pt x="29" y="16"/>
                      <a:pt x="29" y="16"/>
                    </a:cubicBezTo>
                    <a:cubicBezTo>
                      <a:pt x="12" y="16"/>
                      <a:pt x="12" y="16"/>
                      <a:pt x="12" y="16"/>
                    </a:cubicBezTo>
                    <a:cubicBezTo>
                      <a:pt x="10" y="16"/>
                      <a:pt x="10" y="16"/>
                      <a:pt x="10" y="16"/>
                    </a:cubicBezTo>
                    <a:cubicBezTo>
                      <a:pt x="9" y="16"/>
                      <a:pt x="9" y="16"/>
                      <a:pt x="9" y="16"/>
                    </a:cubicBezTo>
                    <a:cubicBezTo>
                      <a:pt x="8" y="15"/>
                      <a:pt x="8" y="15"/>
                      <a:pt x="8" y="15"/>
                    </a:cubicBezTo>
                    <a:cubicBezTo>
                      <a:pt x="0" y="1"/>
                      <a:pt x="0" y="1"/>
                      <a:pt x="0" y="1"/>
                    </a:cubicBezTo>
                    <a:lnTo>
                      <a:pt x="0" y="3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2" name="Freeform: Shape 90">
                <a:extLst>
                  <a:ext uri="{FF2B5EF4-FFF2-40B4-BE49-F238E27FC236}">
                    <a16:creationId xmlns:a16="http://schemas.microsoft.com/office/drawing/2014/main" id="{EFA2F623-7280-7137-34B5-A6B10F19B552}"/>
                  </a:ext>
                </a:extLst>
              </p:cNvPr>
              <p:cNvSpPr>
                <a:spLocks noGrp="1" noRot="1" noMove="1" noResize="1" noEditPoints="1" noAdjustHandles="1" noChangeArrowheads="1" noChangeShapeType="1"/>
              </p:cNvSpPr>
              <p:nvPr/>
            </p:nvSpPr>
            <p:spPr bwMode="auto">
              <a:xfrm>
                <a:off x="4348657" y="3962282"/>
                <a:ext cx="208320" cy="96808"/>
              </a:xfrm>
              <a:custGeom>
                <a:avLst/>
                <a:gdLst>
                  <a:gd name="T0" fmla="*/ 47 w 47"/>
                  <a:gd name="T1" fmla="*/ 22 h 22"/>
                  <a:gd name="T2" fmla="*/ 47 w 47"/>
                  <a:gd name="T3" fmla="*/ 10 h 22"/>
                  <a:gd name="T4" fmla="*/ 38 w 47"/>
                  <a:gd name="T5" fmla="*/ 0 h 22"/>
                  <a:gd name="T6" fmla="*/ 9 w 47"/>
                  <a:gd name="T7" fmla="*/ 0 h 22"/>
                  <a:gd name="T8" fmla="*/ 0 w 47"/>
                  <a:gd name="T9" fmla="*/ 10 h 22"/>
                  <a:gd name="T10" fmla="*/ 0 w 47"/>
                  <a:gd name="T11" fmla="*/ 22 h 22"/>
                  <a:gd name="T12" fmla="*/ 8 w 47"/>
                  <a:gd name="T13" fmla="*/ 22 h 22"/>
                  <a:gd name="T14" fmla="*/ 8 w 47"/>
                  <a:gd name="T15" fmla="*/ 10 h 22"/>
                  <a:gd name="T16" fmla="*/ 9 w 47"/>
                  <a:gd name="T17" fmla="*/ 8 h 22"/>
                  <a:gd name="T18" fmla="*/ 38 w 47"/>
                  <a:gd name="T19" fmla="*/ 8 h 22"/>
                  <a:gd name="T20" fmla="*/ 39 w 47"/>
                  <a:gd name="T21" fmla="*/ 10 h 22"/>
                  <a:gd name="T22" fmla="*/ 39 w 47"/>
                  <a:gd name="T23" fmla="*/ 22 h 22"/>
                  <a:gd name="T24" fmla="*/ 47 w 4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2">
                    <a:moveTo>
                      <a:pt x="47" y="22"/>
                    </a:moveTo>
                    <a:cubicBezTo>
                      <a:pt x="47" y="10"/>
                      <a:pt x="47" y="10"/>
                      <a:pt x="47" y="10"/>
                    </a:cubicBezTo>
                    <a:cubicBezTo>
                      <a:pt x="47" y="5"/>
                      <a:pt x="43" y="0"/>
                      <a:pt x="38" y="0"/>
                    </a:cubicBezTo>
                    <a:cubicBezTo>
                      <a:pt x="9" y="0"/>
                      <a:pt x="9" y="0"/>
                      <a:pt x="9" y="0"/>
                    </a:cubicBezTo>
                    <a:cubicBezTo>
                      <a:pt x="4" y="0"/>
                      <a:pt x="0" y="5"/>
                      <a:pt x="0" y="10"/>
                    </a:cubicBezTo>
                    <a:cubicBezTo>
                      <a:pt x="0" y="22"/>
                      <a:pt x="0" y="22"/>
                      <a:pt x="0" y="22"/>
                    </a:cubicBezTo>
                    <a:cubicBezTo>
                      <a:pt x="8" y="22"/>
                      <a:pt x="8" y="22"/>
                      <a:pt x="8" y="22"/>
                    </a:cubicBezTo>
                    <a:cubicBezTo>
                      <a:pt x="8" y="10"/>
                      <a:pt x="8" y="10"/>
                      <a:pt x="8" y="10"/>
                    </a:cubicBezTo>
                    <a:cubicBezTo>
                      <a:pt x="8" y="9"/>
                      <a:pt x="8" y="8"/>
                      <a:pt x="9" y="8"/>
                    </a:cubicBezTo>
                    <a:cubicBezTo>
                      <a:pt x="38" y="8"/>
                      <a:pt x="38" y="8"/>
                      <a:pt x="38" y="8"/>
                    </a:cubicBezTo>
                    <a:cubicBezTo>
                      <a:pt x="38" y="8"/>
                      <a:pt x="39" y="9"/>
                      <a:pt x="39" y="10"/>
                    </a:cubicBezTo>
                    <a:cubicBezTo>
                      <a:pt x="39" y="22"/>
                      <a:pt x="39" y="22"/>
                      <a:pt x="39" y="22"/>
                    </a:cubicBezTo>
                    <a:lnTo>
                      <a:pt x="47"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3" name="Freeform: Shape 91">
                <a:extLst>
                  <a:ext uri="{FF2B5EF4-FFF2-40B4-BE49-F238E27FC236}">
                    <a16:creationId xmlns:a16="http://schemas.microsoft.com/office/drawing/2014/main" id="{E7B5ECEC-F45A-04BE-46DA-59102EB024AA}"/>
                  </a:ext>
                </a:extLst>
              </p:cNvPr>
              <p:cNvSpPr>
                <a:spLocks noGrp="1" noRot="1" noMove="1" noResize="1" noEditPoints="1" noAdjustHandles="1" noChangeArrowheads="1" noChangeShapeType="1"/>
              </p:cNvSpPr>
              <p:nvPr/>
            </p:nvSpPr>
            <p:spPr bwMode="auto">
              <a:xfrm>
                <a:off x="3519053" y="1250443"/>
                <a:ext cx="308804" cy="308804"/>
              </a:xfrm>
              <a:custGeom>
                <a:avLst/>
                <a:gdLst>
                  <a:gd name="T0" fmla="*/ 35 w 70"/>
                  <a:gd name="T1" fmla="*/ 70 h 70"/>
                  <a:gd name="T2" fmla="*/ 46 w 70"/>
                  <a:gd name="T3" fmla="*/ 68 h 70"/>
                  <a:gd name="T4" fmla="*/ 63 w 70"/>
                  <a:gd name="T5" fmla="*/ 55 h 70"/>
                  <a:gd name="T6" fmla="*/ 70 w 70"/>
                  <a:gd name="T7" fmla="*/ 35 h 70"/>
                  <a:gd name="T8" fmla="*/ 35 w 70"/>
                  <a:gd name="T9" fmla="*/ 0 h 70"/>
                  <a:gd name="T10" fmla="*/ 35 w 70"/>
                  <a:gd name="T11" fmla="*/ 24 h 70"/>
                  <a:gd name="T12" fmla="*/ 45 w 70"/>
                  <a:gd name="T13" fmla="*/ 35 h 70"/>
                  <a:gd name="T14" fmla="*/ 35 w 70"/>
                  <a:gd name="T15" fmla="*/ 45 h 70"/>
                  <a:gd name="T16" fmla="*/ 35 w 70"/>
                  <a:gd name="T17" fmla="*/ 70 h 70"/>
                  <a:gd name="T18" fmla="*/ 35 w 70"/>
                  <a:gd name="T19" fmla="*/ 0 h 70"/>
                  <a:gd name="T20" fmla="*/ 0 w 70"/>
                  <a:gd name="T21" fmla="*/ 35 h 70"/>
                  <a:gd name="T22" fmla="*/ 35 w 70"/>
                  <a:gd name="T23" fmla="*/ 70 h 70"/>
                  <a:gd name="T24" fmla="*/ 35 w 70"/>
                  <a:gd name="T25" fmla="*/ 70 h 70"/>
                  <a:gd name="T26" fmla="*/ 35 w 70"/>
                  <a:gd name="T27" fmla="*/ 45 h 70"/>
                  <a:gd name="T28" fmla="*/ 35 w 70"/>
                  <a:gd name="T29" fmla="*/ 45 h 70"/>
                  <a:gd name="T30" fmla="*/ 35 w 70"/>
                  <a:gd name="T31" fmla="*/ 45 h 70"/>
                  <a:gd name="T32" fmla="*/ 25 w 70"/>
                  <a:gd name="T33" fmla="*/ 35 h 70"/>
                  <a:gd name="T34" fmla="*/ 35 w 70"/>
                  <a:gd name="T35" fmla="*/ 24 h 70"/>
                  <a:gd name="T36" fmla="*/ 35 w 70"/>
                  <a:gd name="T37" fmla="*/ 24 h 70"/>
                  <a:gd name="T38" fmla="*/ 35 w 70"/>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0">
                    <a:moveTo>
                      <a:pt x="35" y="70"/>
                    </a:moveTo>
                    <a:cubicBezTo>
                      <a:pt x="39" y="70"/>
                      <a:pt x="43" y="69"/>
                      <a:pt x="46" y="68"/>
                    </a:cubicBezTo>
                    <a:cubicBezTo>
                      <a:pt x="52" y="63"/>
                      <a:pt x="57" y="59"/>
                      <a:pt x="63" y="55"/>
                    </a:cubicBezTo>
                    <a:cubicBezTo>
                      <a:pt x="67" y="49"/>
                      <a:pt x="70" y="42"/>
                      <a:pt x="70" y="35"/>
                    </a:cubicBezTo>
                    <a:cubicBezTo>
                      <a:pt x="70" y="15"/>
                      <a:pt x="54" y="0"/>
                      <a:pt x="35" y="0"/>
                    </a:cubicBezTo>
                    <a:cubicBezTo>
                      <a:pt x="35" y="24"/>
                      <a:pt x="35" y="24"/>
                      <a:pt x="35" y="24"/>
                    </a:cubicBezTo>
                    <a:cubicBezTo>
                      <a:pt x="40" y="24"/>
                      <a:pt x="45" y="29"/>
                      <a:pt x="45" y="35"/>
                    </a:cubicBezTo>
                    <a:cubicBezTo>
                      <a:pt x="45" y="40"/>
                      <a:pt x="40" y="45"/>
                      <a:pt x="35" y="45"/>
                    </a:cubicBezTo>
                    <a:lnTo>
                      <a:pt x="35" y="70"/>
                    </a:lnTo>
                    <a:close/>
                    <a:moveTo>
                      <a:pt x="35" y="0"/>
                    </a:moveTo>
                    <a:cubicBezTo>
                      <a:pt x="15" y="0"/>
                      <a:pt x="0" y="15"/>
                      <a:pt x="0" y="35"/>
                    </a:cubicBezTo>
                    <a:cubicBezTo>
                      <a:pt x="0" y="54"/>
                      <a:pt x="15" y="70"/>
                      <a:pt x="35" y="70"/>
                    </a:cubicBezTo>
                    <a:cubicBezTo>
                      <a:pt x="35" y="70"/>
                      <a:pt x="35" y="70"/>
                      <a:pt x="35" y="70"/>
                    </a:cubicBezTo>
                    <a:cubicBezTo>
                      <a:pt x="35" y="45"/>
                      <a:pt x="35" y="45"/>
                      <a:pt x="35" y="45"/>
                    </a:cubicBezTo>
                    <a:cubicBezTo>
                      <a:pt x="35" y="45"/>
                      <a:pt x="35" y="45"/>
                      <a:pt x="35" y="45"/>
                    </a:cubicBezTo>
                    <a:cubicBezTo>
                      <a:pt x="35" y="45"/>
                      <a:pt x="35" y="45"/>
                      <a:pt x="35" y="45"/>
                    </a:cubicBezTo>
                    <a:cubicBezTo>
                      <a:pt x="29" y="45"/>
                      <a:pt x="25" y="40"/>
                      <a:pt x="25" y="35"/>
                    </a:cubicBezTo>
                    <a:cubicBezTo>
                      <a:pt x="25" y="29"/>
                      <a:pt x="29" y="24"/>
                      <a:pt x="35" y="24"/>
                    </a:cubicBezTo>
                    <a:cubicBezTo>
                      <a:pt x="35" y="24"/>
                      <a:pt x="35" y="24"/>
                      <a:pt x="35" y="24"/>
                    </a:cubicBezTo>
                    <a:cubicBezTo>
                      <a:pt x="35" y="0"/>
                      <a:pt x="35" y="0"/>
                      <a:pt x="3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4" name="Freeform: Shape 92">
                <a:extLst>
                  <a:ext uri="{FF2B5EF4-FFF2-40B4-BE49-F238E27FC236}">
                    <a16:creationId xmlns:a16="http://schemas.microsoft.com/office/drawing/2014/main" id="{64856E2E-9642-C68D-057E-F5AA8C643599}"/>
                  </a:ext>
                </a:extLst>
              </p:cNvPr>
              <p:cNvSpPr>
                <a:spLocks noGrp="1" noRot="1" noMove="1" noResize="1" noEditPoints="1" noAdjustHandles="1" noChangeArrowheads="1" noChangeShapeType="1"/>
              </p:cNvSpPr>
              <p:nvPr/>
            </p:nvSpPr>
            <p:spPr bwMode="auto">
              <a:xfrm>
                <a:off x="3376905" y="1625420"/>
                <a:ext cx="257337" cy="216898"/>
              </a:xfrm>
              <a:custGeom>
                <a:avLst/>
                <a:gdLst>
                  <a:gd name="T0" fmla="*/ 15 w 58"/>
                  <a:gd name="T1" fmla="*/ 49 h 49"/>
                  <a:gd name="T2" fmla="*/ 17 w 58"/>
                  <a:gd name="T3" fmla="*/ 49 h 49"/>
                  <a:gd name="T4" fmla="*/ 21 w 58"/>
                  <a:gd name="T5" fmla="*/ 43 h 49"/>
                  <a:gd name="T6" fmla="*/ 15 w 58"/>
                  <a:gd name="T7" fmla="*/ 43 h 49"/>
                  <a:gd name="T8" fmla="*/ 15 w 58"/>
                  <a:gd name="T9" fmla="*/ 49 h 49"/>
                  <a:gd name="T10" fmla="*/ 15 w 58"/>
                  <a:gd name="T11" fmla="*/ 31 h 49"/>
                  <a:gd name="T12" fmla="*/ 19 w 58"/>
                  <a:gd name="T13" fmla="*/ 25 h 49"/>
                  <a:gd name="T14" fmla="*/ 27 w 58"/>
                  <a:gd name="T15" fmla="*/ 36 h 49"/>
                  <a:gd name="T16" fmla="*/ 35 w 58"/>
                  <a:gd name="T17" fmla="*/ 26 h 49"/>
                  <a:gd name="T18" fmla="*/ 41 w 58"/>
                  <a:gd name="T19" fmla="*/ 16 h 49"/>
                  <a:gd name="T20" fmla="*/ 41 w 58"/>
                  <a:gd name="T21" fmla="*/ 16 h 49"/>
                  <a:gd name="T22" fmla="*/ 42 w 58"/>
                  <a:gd name="T23" fmla="*/ 17 h 49"/>
                  <a:gd name="T24" fmla="*/ 58 w 58"/>
                  <a:gd name="T25" fmla="*/ 0 h 49"/>
                  <a:gd name="T26" fmla="*/ 15 w 58"/>
                  <a:gd name="T27" fmla="*/ 0 h 49"/>
                  <a:gd name="T28" fmla="*/ 15 w 58"/>
                  <a:gd name="T29" fmla="*/ 7 h 49"/>
                  <a:gd name="T30" fmla="*/ 20 w 58"/>
                  <a:gd name="T31" fmla="*/ 12 h 49"/>
                  <a:gd name="T32" fmla="*/ 15 w 58"/>
                  <a:gd name="T33" fmla="*/ 17 h 49"/>
                  <a:gd name="T34" fmla="*/ 15 w 58"/>
                  <a:gd name="T35" fmla="*/ 31 h 49"/>
                  <a:gd name="T36" fmla="*/ 0 w 58"/>
                  <a:gd name="T37" fmla="*/ 49 h 49"/>
                  <a:gd name="T38" fmla="*/ 15 w 58"/>
                  <a:gd name="T39" fmla="*/ 49 h 49"/>
                  <a:gd name="T40" fmla="*/ 15 w 58"/>
                  <a:gd name="T41" fmla="*/ 43 h 49"/>
                  <a:gd name="T42" fmla="*/ 5 w 58"/>
                  <a:gd name="T43" fmla="*/ 43 h 49"/>
                  <a:gd name="T44" fmla="*/ 5 w 58"/>
                  <a:gd name="T45" fmla="*/ 43 h 49"/>
                  <a:gd name="T46" fmla="*/ 15 w 58"/>
                  <a:gd name="T47" fmla="*/ 31 h 49"/>
                  <a:gd name="T48" fmla="*/ 15 w 58"/>
                  <a:gd name="T49" fmla="*/ 17 h 49"/>
                  <a:gd name="T50" fmla="*/ 15 w 58"/>
                  <a:gd name="T51" fmla="*/ 17 h 49"/>
                  <a:gd name="T52" fmla="*/ 9 w 58"/>
                  <a:gd name="T53" fmla="*/ 12 h 49"/>
                  <a:gd name="T54" fmla="*/ 15 w 58"/>
                  <a:gd name="T55" fmla="*/ 7 h 49"/>
                  <a:gd name="T56" fmla="*/ 15 w 58"/>
                  <a:gd name="T57" fmla="*/ 7 h 49"/>
                  <a:gd name="T58" fmla="*/ 15 w 58"/>
                  <a:gd name="T59" fmla="*/ 7 h 49"/>
                  <a:gd name="T60" fmla="*/ 15 w 58"/>
                  <a:gd name="T61" fmla="*/ 0 h 49"/>
                  <a:gd name="T62" fmla="*/ 0 w 58"/>
                  <a:gd name="T63" fmla="*/ 0 h 49"/>
                  <a:gd name="T64" fmla="*/ 0 w 58"/>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49">
                    <a:moveTo>
                      <a:pt x="15" y="49"/>
                    </a:moveTo>
                    <a:cubicBezTo>
                      <a:pt x="17" y="49"/>
                      <a:pt x="17" y="49"/>
                      <a:pt x="17" y="49"/>
                    </a:cubicBezTo>
                    <a:cubicBezTo>
                      <a:pt x="18" y="47"/>
                      <a:pt x="20" y="45"/>
                      <a:pt x="21" y="43"/>
                    </a:cubicBezTo>
                    <a:cubicBezTo>
                      <a:pt x="15" y="43"/>
                      <a:pt x="15" y="43"/>
                      <a:pt x="15" y="43"/>
                    </a:cubicBezTo>
                    <a:cubicBezTo>
                      <a:pt x="15" y="49"/>
                      <a:pt x="15" y="49"/>
                      <a:pt x="15" y="49"/>
                    </a:cubicBezTo>
                    <a:close/>
                    <a:moveTo>
                      <a:pt x="15" y="31"/>
                    </a:moveTo>
                    <a:cubicBezTo>
                      <a:pt x="19" y="25"/>
                      <a:pt x="19" y="25"/>
                      <a:pt x="19" y="25"/>
                    </a:cubicBezTo>
                    <a:cubicBezTo>
                      <a:pt x="27" y="36"/>
                      <a:pt x="27" y="36"/>
                      <a:pt x="27" y="36"/>
                    </a:cubicBezTo>
                    <a:cubicBezTo>
                      <a:pt x="29" y="32"/>
                      <a:pt x="32" y="29"/>
                      <a:pt x="35" y="26"/>
                    </a:cubicBezTo>
                    <a:cubicBezTo>
                      <a:pt x="41" y="16"/>
                      <a:pt x="41" y="16"/>
                      <a:pt x="41" y="16"/>
                    </a:cubicBezTo>
                    <a:cubicBezTo>
                      <a:pt x="41" y="16"/>
                      <a:pt x="41" y="16"/>
                      <a:pt x="41" y="16"/>
                    </a:cubicBezTo>
                    <a:cubicBezTo>
                      <a:pt x="42" y="17"/>
                      <a:pt x="42" y="17"/>
                      <a:pt x="42" y="17"/>
                    </a:cubicBezTo>
                    <a:cubicBezTo>
                      <a:pt x="47" y="11"/>
                      <a:pt x="53" y="6"/>
                      <a:pt x="58" y="0"/>
                    </a:cubicBezTo>
                    <a:cubicBezTo>
                      <a:pt x="15" y="0"/>
                      <a:pt x="15" y="0"/>
                      <a:pt x="15" y="0"/>
                    </a:cubicBezTo>
                    <a:cubicBezTo>
                      <a:pt x="15" y="7"/>
                      <a:pt x="15" y="7"/>
                      <a:pt x="15" y="7"/>
                    </a:cubicBezTo>
                    <a:cubicBezTo>
                      <a:pt x="18" y="7"/>
                      <a:pt x="20" y="9"/>
                      <a:pt x="20" y="12"/>
                    </a:cubicBezTo>
                    <a:cubicBezTo>
                      <a:pt x="20" y="15"/>
                      <a:pt x="18" y="17"/>
                      <a:pt x="15" y="17"/>
                    </a:cubicBezTo>
                    <a:lnTo>
                      <a:pt x="15" y="31"/>
                    </a:lnTo>
                    <a:close/>
                    <a:moveTo>
                      <a:pt x="0" y="49"/>
                    </a:moveTo>
                    <a:cubicBezTo>
                      <a:pt x="15" y="49"/>
                      <a:pt x="15" y="49"/>
                      <a:pt x="15" y="49"/>
                    </a:cubicBezTo>
                    <a:cubicBezTo>
                      <a:pt x="15" y="43"/>
                      <a:pt x="15" y="43"/>
                      <a:pt x="15" y="43"/>
                    </a:cubicBezTo>
                    <a:cubicBezTo>
                      <a:pt x="5" y="43"/>
                      <a:pt x="5" y="43"/>
                      <a:pt x="5" y="43"/>
                    </a:cubicBezTo>
                    <a:cubicBezTo>
                      <a:pt x="5" y="43"/>
                      <a:pt x="5" y="43"/>
                      <a:pt x="5" y="43"/>
                    </a:cubicBezTo>
                    <a:cubicBezTo>
                      <a:pt x="15" y="31"/>
                      <a:pt x="15" y="31"/>
                      <a:pt x="15" y="31"/>
                    </a:cubicBezTo>
                    <a:cubicBezTo>
                      <a:pt x="15" y="17"/>
                      <a:pt x="15" y="17"/>
                      <a:pt x="15" y="17"/>
                    </a:cubicBezTo>
                    <a:cubicBezTo>
                      <a:pt x="15" y="17"/>
                      <a:pt x="15" y="17"/>
                      <a:pt x="15" y="17"/>
                    </a:cubicBezTo>
                    <a:cubicBezTo>
                      <a:pt x="12" y="17"/>
                      <a:pt x="9" y="15"/>
                      <a:pt x="9" y="12"/>
                    </a:cubicBezTo>
                    <a:cubicBezTo>
                      <a:pt x="9" y="9"/>
                      <a:pt x="12" y="7"/>
                      <a:pt x="15" y="7"/>
                    </a:cubicBezTo>
                    <a:cubicBezTo>
                      <a:pt x="15" y="7"/>
                      <a:pt x="15" y="7"/>
                      <a:pt x="15" y="7"/>
                    </a:cubicBezTo>
                    <a:cubicBezTo>
                      <a:pt x="15" y="7"/>
                      <a:pt x="15" y="7"/>
                      <a:pt x="15" y="7"/>
                    </a:cubicBezTo>
                    <a:cubicBezTo>
                      <a:pt x="15" y="0"/>
                      <a:pt x="15" y="0"/>
                      <a:pt x="15" y="0"/>
                    </a:cubicBezTo>
                    <a:cubicBezTo>
                      <a:pt x="0" y="0"/>
                      <a:pt x="0" y="0"/>
                      <a:pt x="0" y="0"/>
                    </a:cubicBezTo>
                    <a:lnTo>
                      <a:pt x="0" y="4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5" name="Freeform: Shape 93">
                <a:extLst>
                  <a:ext uri="{FF2B5EF4-FFF2-40B4-BE49-F238E27FC236}">
                    <a16:creationId xmlns:a16="http://schemas.microsoft.com/office/drawing/2014/main" id="{66E19DFF-7A4F-CF57-3112-2CFC8F6BF53A}"/>
                  </a:ext>
                </a:extLst>
              </p:cNvPr>
              <p:cNvSpPr>
                <a:spLocks noGrp="1" noRot="1" noMove="1" noResize="1" noEditPoints="1" noAdjustHandles="1" noChangeArrowheads="1" noChangeShapeType="1"/>
              </p:cNvSpPr>
              <p:nvPr/>
            </p:nvSpPr>
            <p:spPr bwMode="auto">
              <a:xfrm>
                <a:off x="3946722" y="1143832"/>
                <a:ext cx="164205" cy="234054"/>
              </a:xfrm>
              <a:custGeom>
                <a:avLst/>
                <a:gdLst>
                  <a:gd name="T0" fmla="*/ 37 w 37"/>
                  <a:gd name="T1" fmla="*/ 35 h 53"/>
                  <a:gd name="T2" fmla="*/ 37 w 37"/>
                  <a:gd name="T3" fmla="*/ 0 h 53"/>
                  <a:gd name="T4" fmla="*/ 19 w 37"/>
                  <a:gd name="T5" fmla="*/ 0 h 53"/>
                  <a:gd name="T6" fmla="*/ 0 w 37"/>
                  <a:gd name="T7" fmla="*/ 49 h 53"/>
                  <a:gd name="T8" fmla="*/ 10 w 37"/>
                  <a:gd name="T9" fmla="*/ 53 h 53"/>
                  <a:gd name="T10" fmla="*/ 34 w 37"/>
                  <a:gd name="T11" fmla="*/ 43 h 53"/>
                  <a:gd name="T12" fmla="*/ 37 w 37"/>
                  <a:gd name="T13" fmla="*/ 35 h 53"/>
                </a:gdLst>
                <a:ahLst/>
                <a:cxnLst>
                  <a:cxn ang="0">
                    <a:pos x="T0" y="T1"/>
                  </a:cxn>
                  <a:cxn ang="0">
                    <a:pos x="T2" y="T3"/>
                  </a:cxn>
                  <a:cxn ang="0">
                    <a:pos x="T4" y="T5"/>
                  </a:cxn>
                  <a:cxn ang="0">
                    <a:pos x="T6" y="T7"/>
                  </a:cxn>
                  <a:cxn ang="0">
                    <a:pos x="T8" y="T9"/>
                  </a:cxn>
                  <a:cxn ang="0">
                    <a:pos x="T10" y="T11"/>
                  </a:cxn>
                  <a:cxn ang="0">
                    <a:pos x="T12" y="T13"/>
                  </a:cxn>
                </a:cxnLst>
                <a:rect l="0" t="0" r="r" b="b"/>
                <a:pathLst>
                  <a:path w="37" h="53">
                    <a:moveTo>
                      <a:pt x="37" y="35"/>
                    </a:moveTo>
                    <a:cubicBezTo>
                      <a:pt x="37" y="0"/>
                      <a:pt x="37" y="0"/>
                      <a:pt x="37" y="0"/>
                    </a:cubicBezTo>
                    <a:cubicBezTo>
                      <a:pt x="19" y="0"/>
                      <a:pt x="19" y="0"/>
                      <a:pt x="19" y="0"/>
                    </a:cubicBezTo>
                    <a:cubicBezTo>
                      <a:pt x="0" y="49"/>
                      <a:pt x="0" y="49"/>
                      <a:pt x="0" y="49"/>
                    </a:cubicBezTo>
                    <a:cubicBezTo>
                      <a:pt x="10" y="53"/>
                      <a:pt x="10" y="53"/>
                      <a:pt x="10" y="53"/>
                    </a:cubicBezTo>
                    <a:cubicBezTo>
                      <a:pt x="18" y="50"/>
                      <a:pt x="26" y="46"/>
                      <a:pt x="34" y="43"/>
                    </a:cubicBezTo>
                    <a:lnTo>
                      <a:pt x="37" y="3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6" name="Freeform: Shape 94">
                <a:extLst>
                  <a:ext uri="{FF2B5EF4-FFF2-40B4-BE49-F238E27FC236}">
                    <a16:creationId xmlns:a16="http://schemas.microsoft.com/office/drawing/2014/main" id="{CB756382-D495-16A7-E148-3DBE9D21152B}"/>
                  </a:ext>
                </a:extLst>
              </p:cNvPr>
              <p:cNvSpPr>
                <a:spLocks noGrp="1" noRot="1" noMove="1" noResize="1" noEditPoints="1" noAdjustHandles="1" noChangeArrowheads="1" noChangeShapeType="1"/>
              </p:cNvSpPr>
              <p:nvPr/>
            </p:nvSpPr>
            <p:spPr bwMode="auto">
              <a:xfrm>
                <a:off x="4124407" y="1143832"/>
                <a:ext cx="30635" cy="84553"/>
              </a:xfrm>
              <a:custGeom>
                <a:avLst/>
                <a:gdLst>
                  <a:gd name="T0" fmla="*/ 0 w 7"/>
                  <a:gd name="T1" fmla="*/ 19 h 19"/>
                  <a:gd name="T2" fmla="*/ 6 w 7"/>
                  <a:gd name="T3" fmla="*/ 0 h 19"/>
                  <a:gd name="T4" fmla="*/ 7 w 7"/>
                  <a:gd name="T5" fmla="*/ 0 h 19"/>
                  <a:gd name="T6" fmla="*/ 0 w 7"/>
                  <a:gd name="T7" fmla="*/ 0 h 19"/>
                  <a:gd name="T8" fmla="*/ 0 w 7"/>
                  <a:gd name="T9" fmla="*/ 19 h 19"/>
                </a:gdLst>
                <a:ahLst/>
                <a:cxnLst>
                  <a:cxn ang="0">
                    <a:pos x="T0" y="T1"/>
                  </a:cxn>
                  <a:cxn ang="0">
                    <a:pos x="T2" y="T3"/>
                  </a:cxn>
                  <a:cxn ang="0">
                    <a:pos x="T4" y="T5"/>
                  </a:cxn>
                  <a:cxn ang="0">
                    <a:pos x="T6" y="T7"/>
                  </a:cxn>
                  <a:cxn ang="0">
                    <a:pos x="T8" y="T9"/>
                  </a:cxn>
                </a:cxnLst>
                <a:rect l="0" t="0" r="r" b="b"/>
                <a:pathLst>
                  <a:path w="7" h="19">
                    <a:moveTo>
                      <a:pt x="0" y="19"/>
                    </a:moveTo>
                    <a:cubicBezTo>
                      <a:pt x="6" y="15"/>
                      <a:pt x="6" y="7"/>
                      <a:pt x="6" y="0"/>
                    </a:cubicBezTo>
                    <a:cubicBezTo>
                      <a:pt x="6" y="0"/>
                      <a:pt x="6" y="0"/>
                      <a:pt x="7" y="0"/>
                    </a:cubicBezTo>
                    <a:cubicBezTo>
                      <a:pt x="0" y="0"/>
                      <a:pt x="0" y="0"/>
                      <a:pt x="0" y="0"/>
                    </a:cubicBezTo>
                    <a:lnTo>
                      <a:pt x="0" y="1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7" name="Freeform: Shape 95">
                <a:extLst>
                  <a:ext uri="{FF2B5EF4-FFF2-40B4-BE49-F238E27FC236}">
                    <a16:creationId xmlns:a16="http://schemas.microsoft.com/office/drawing/2014/main" id="{EB2ABF7B-41F9-60AD-D067-E1BEA06878F1}"/>
                  </a:ext>
                </a:extLst>
              </p:cNvPr>
              <p:cNvSpPr>
                <a:spLocks noGrp="1" noRot="1" noMove="1" noResize="1" noEditPoints="1" noAdjustHandles="1" noChangeArrowheads="1" noChangeShapeType="1"/>
              </p:cNvSpPr>
              <p:nvPr/>
            </p:nvSpPr>
            <p:spPr bwMode="auto">
              <a:xfrm>
                <a:off x="4124407" y="1143832"/>
                <a:ext cx="136021" cy="181361"/>
              </a:xfrm>
              <a:custGeom>
                <a:avLst/>
                <a:gdLst>
                  <a:gd name="T0" fmla="*/ 9 w 31"/>
                  <a:gd name="T1" fmla="*/ 0 h 41"/>
                  <a:gd name="T2" fmla="*/ 9 w 31"/>
                  <a:gd name="T3" fmla="*/ 0 h 41"/>
                  <a:gd name="T4" fmla="*/ 0 w 31"/>
                  <a:gd name="T5" fmla="*/ 21 h 41"/>
                  <a:gd name="T6" fmla="*/ 0 w 31"/>
                  <a:gd name="T7" fmla="*/ 35 h 41"/>
                  <a:gd name="T8" fmla="*/ 2 w 31"/>
                  <a:gd name="T9" fmla="*/ 41 h 41"/>
                  <a:gd name="T10" fmla="*/ 31 w 31"/>
                  <a:gd name="T11" fmla="*/ 32 h 41"/>
                  <a:gd name="T12" fmla="*/ 18 w 31"/>
                  <a:gd name="T13" fmla="*/ 0 h 41"/>
                  <a:gd name="T14" fmla="*/ 9 w 3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9" y="0"/>
                    </a:moveTo>
                    <a:cubicBezTo>
                      <a:pt x="9" y="0"/>
                      <a:pt x="9" y="0"/>
                      <a:pt x="9" y="0"/>
                    </a:cubicBezTo>
                    <a:cubicBezTo>
                      <a:pt x="9" y="8"/>
                      <a:pt x="8" y="18"/>
                      <a:pt x="0" y="21"/>
                    </a:cubicBezTo>
                    <a:cubicBezTo>
                      <a:pt x="0" y="35"/>
                      <a:pt x="0" y="35"/>
                      <a:pt x="0" y="35"/>
                    </a:cubicBezTo>
                    <a:cubicBezTo>
                      <a:pt x="2" y="41"/>
                      <a:pt x="2" y="41"/>
                      <a:pt x="2" y="41"/>
                    </a:cubicBezTo>
                    <a:cubicBezTo>
                      <a:pt x="11" y="37"/>
                      <a:pt x="21" y="35"/>
                      <a:pt x="31" y="32"/>
                    </a:cubicBezTo>
                    <a:cubicBezTo>
                      <a:pt x="18" y="0"/>
                      <a:pt x="18" y="0"/>
                      <a:pt x="18" y="0"/>
                    </a:cubicBezTo>
                    <a:lnTo>
                      <a:pt x="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8" name="Freeform: Shape 96">
                <a:extLst>
                  <a:ext uri="{FF2B5EF4-FFF2-40B4-BE49-F238E27FC236}">
                    <a16:creationId xmlns:a16="http://schemas.microsoft.com/office/drawing/2014/main" id="{3D640D70-4321-88B8-3D2C-42554F167259}"/>
                  </a:ext>
                </a:extLst>
              </p:cNvPr>
              <p:cNvSpPr>
                <a:spLocks noGrp="1" noRot="1" noMove="1" noResize="1" noEditPoints="1" noAdjustHandles="1" noChangeArrowheads="1" noChangeShapeType="1"/>
              </p:cNvSpPr>
              <p:nvPr/>
            </p:nvSpPr>
            <p:spPr bwMode="auto">
              <a:xfrm>
                <a:off x="4031275" y="1113197"/>
                <a:ext cx="171558" cy="22057"/>
              </a:xfrm>
              <a:custGeom>
                <a:avLst/>
                <a:gdLst>
                  <a:gd name="T0" fmla="*/ 140 w 140"/>
                  <a:gd name="T1" fmla="*/ 0 h 18"/>
                  <a:gd name="T2" fmla="*/ 0 w 140"/>
                  <a:gd name="T3" fmla="*/ 0 h 18"/>
                  <a:gd name="T4" fmla="*/ 0 w 140"/>
                  <a:gd name="T5" fmla="*/ 18 h 18"/>
                  <a:gd name="T6" fmla="*/ 65 w 140"/>
                  <a:gd name="T7" fmla="*/ 18 h 18"/>
                  <a:gd name="T8" fmla="*/ 76 w 140"/>
                  <a:gd name="T9" fmla="*/ 18 h 18"/>
                  <a:gd name="T10" fmla="*/ 140 w 140"/>
                  <a:gd name="T11" fmla="*/ 18 h 18"/>
                  <a:gd name="T12" fmla="*/ 140 w 14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0" h="18">
                    <a:moveTo>
                      <a:pt x="140" y="0"/>
                    </a:moveTo>
                    <a:lnTo>
                      <a:pt x="0" y="0"/>
                    </a:lnTo>
                    <a:lnTo>
                      <a:pt x="0" y="18"/>
                    </a:lnTo>
                    <a:lnTo>
                      <a:pt x="65" y="18"/>
                    </a:lnTo>
                    <a:lnTo>
                      <a:pt x="76" y="18"/>
                    </a:lnTo>
                    <a:lnTo>
                      <a:pt x="140" y="18"/>
                    </a:lnTo>
                    <a:lnTo>
                      <a:pt x="14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9" name="Freeform: Shape 97">
                <a:extLst>
                  <a:ext uri="{FF2B5EF4-FFF2-40B4-BE49-F238E27FC236}">
                    <a16:creationId xmlns:a16="http://schemas.microsoft.com/office/drawing/2014/main" id="{53D9726E-115C-577D-398F-93D9D8DD5EE4}"/>
                  </a:ext>
                </a:extLst>
              </p:cNvPr>
              <p:cNvSpPr>
                <a:spLocks noGrp="1" noRot="1" noMove="1" noResize="1" noEditPoints="1" noAdjustHandles="1" noChangeArrowheads="1" noChangeShapeType="1"/>
              </p:cNvSpPr>
              <p:nvPr/>
            </p:nvSpPr>
            <p:spPr bwMode="auto">
              <a:xfrm>
                <a:off x="3351171" y="3599560"/>
                <a:ext cx="247533" cy="145824"/>
              </a:xfrm>
              <a:custGeom>
                <a:avLst/>
                <a:gdLst>
                  <a:gd name="T0" fmla="*/ 32 w 56"/>
                  <a:gd name="T1" fmla="*/ 0 h 33"/>
                  <a:gd name="T2" fmla="*/ 32 w 56"/>
                  <a:gd name="T3" fmla="*/ 6 h 33"/>
                  <a:gd name="T4" fmla="*/ 0 w 56"/>
                  <a:gd name="T5" fmla="*/ 33 h 33"/>
                  <a:gd name="T6" fmla="*/ 32 w 56"/>
                  <a:gd name="T7" fmla="*/ 27 h 33"/>
                  <a:gd name="T8" fmla="*/ 32 w 56"/>
                  <a:gd name="T9" fmla="*/ 32 h 33"/>
                  <a:gd name="T10" fmla="*/ 56 w 56"/>
                  <a:gd name="T11" fmla="*/ 16 h 33"/>
                  <a:gd name="T12" fmla="*/ 32 w 5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56" h="33">
                    <a:moveTo>
                      <a:pt x="32" y="0"/>
                    </a:moveTo>
                    <a:cubicBezTo>
                      <a:pt x="32" y="6"/>
                      <a:pt x="32" y="6"/>
                      <a:pt x="32" y="6"/>
                    </a:cubicBezTo>
                    <a:cubicBezTo>
                      <a:pt x="4" y="6"/>
                      <a:pt x="0" y="33"/>
                      <a:pt x="0" y="33"/>
                    </a:cubicBezTo>
                    <a:cubicBezTo>
                      <a:pt x="0" y="33"/>
                      <a:pt x="9" y="27"/>
                      <a:pt x="32" y="27"/>
                    </a:cubicBezTo>
                    <a:cubicBezTo>
                      <a:pt x="32" y="32"/>
                      <a:pt x="32" y="32"/>
                      <a:pt x="32" y="32"/>
                    </a:cubicBezTo>
                    <a:cubicBezTo>
                      <a:pt x="56" y="16"/>
                      <a:pt x="56" y="16"/>
                      <a:pt x="56" y="16"/>
                    </a:cubicBezTo>
                    <a:lnTo>
                      <a:pt x="32"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0" name="Freeform: Shape 98">
                <a:extLst>
                  <a:ext uri="{FF2B5EF4-FFF2-40B4-BE49-F238E27FC236}">
                    <a16:creationId xmlns:a16="http://schemas.microsoft.com/office/drawing/2014/main" id="{A01DF0CF-E7C8-E52F-D868-FB3227D915D9}"/>
                  </a:ext>
                </a:extLst>
              </p:cNvPr>
              <p:cNvSpPr>
                <a:spLocks noGrp="1" noRot="1" noMove="1" noResize="1" noEditPoints="1" noAdjustHandles="1" noChangeArrowheads="1" noChangeShapeType="1"/>
              </p:cNvSpPr>
              <p:nvPr/>
            </p:nvSpPr>
            <p:spPr bwMode="auto">
              <a:xfrm>
                <a:off x="3329114" y="3728228"/>
                <a:ext cx="242632" cy="145824"/>
              </a:xfrm>
              <a:custGeom>
                <a:avLst/>
                <a:gdLst>
                  <a:gd name="T0" fmla="*/ 24 w 55"/>
                  <a:gd name="T1" fmla="*/ 33 h 33"/>
                  <a:gd name="T2" fmla="*/ 24 w 55"/>
                  <a:gd name="T3" fmla="*/ 28 h 33"/>
                  <a:gd name="T4" fmla="*/ 55 w 55"/>
                  <a:gd name="T5" fmla="*/ 0 h 33"/>
                  <a:gd name="T6" fmla="*/ 24 w 55"/>
                  <a:gd name="T7" fmla="*/ 7 h 33"/>
                  <a:gd name="T8" fmla="*/ 24 w 55"/>
                  <a:gd name="T9" fmla="*/ 1 h 33"/>
                  <a:gd name="T10" fmla="*/ 0 w 55"/>
                  <a:gd name="T11" fmla="*/ 17 h 33"/>
                  <a:gd name="T12" fmla="*/ 24 w 5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55" h="33">
                    <a:moveTo>
                      <a:pt x="24" y="33"/>
                    </a:moveTo>
                    <a:cubicBezTo>
                      <a:pt x="24" y="28"/>
                      <a:pt x="24" y="28"/>
                      <a:pt x="24" y="28"/>
                    </a:cubicBezTo>
                    <a:cubicBezTo>
                      <a:pt x="52" y="28"/>
                      <a:pt x="55" y="0"/>
                      <a:pt x="55" y="0"/>
                    </a:cubicBezTo>
                    <a:cubicBezTo>
                      <a:pt x="55" y="0"/>
                      <a:pt x="47" y="7"/>
                      <a:pt x="24" y="7"/>
                    </a:cubicBezTo>
                    <a:cubicBezTo>
                      <a:pt x="24" y="1"/>
                      <a:pt x="24" y="1"/>
                      <a:pt x="24" y="1"/>
                    </a:cubicBezTo>
                    <a:cubicBezTo>
                      <a:pt x="0" y="17"/>
                      <a:pt x="0" y="17"/>
                      <a:pt x="0" y="17"/>
                    </a:cubicBezTo>
                    <a:lnTo>
                      <a:pt x="24" y="33"/>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1" name="Freeform: Shape 99">
                <a:extLst>
                  <a:ext uri="{FF2B5EF4-FFF2-40B4-BE49-F238E27FC236}">
                    <a16:creationId xmlns:a16="http://schemas.microsoft.com/office/drawing/2014/main" id="{CE923305-3817-4584-2989-C4C34F1E2451}"/>
                  </a:ext>
                </a:extLst>
              </p:cNvPr>
              <p:cNvSpPr>
                <a:spLocks noGrp="1" noRot="1" noMove="1" noResize="1" noEditPoints="1" noAdjustHandles="1" noChangeArrowheads="1" noChangeShapeType="1"/>
              </p:cNvSpPr>
              <p:nvPr/>
            </p:nvSpPr>
            <p:spPr bwMode="auto">
              <a:xfrm>
                <a:off x="5196643" y="1104619"/>
                <a:ext cx="203418" cy="203419"/>
              </a:xfrm>
              <a:custGeom>
                <a:avLst/>
                <a:gdLst>
                  <a:gd name="T0" fmla="*/ 34 w 46"/>
                  <a:gd name="T1" fmla="*/ 43 h 46"/>
                  <a:gd name="T2" fmla="*/ 43 w 46"/>
                  <a:gd name="T3" fmla="*/ 34 h 46"/>
                  <a:gd name="T4" fmla="*/ 45 w 46"/>
                  <a:gd name="T5" fmla="*/ 27 h 46"/>
                  <a:gd name="T6" fmla="*/ 45 w 46"/>
                  <a:gd name="T7" fmla="*/ 18 h 46"/>
                  <a:gd name="T8" fmla="*/ 43 w 46"/>
                  <a:gd name="T9" fmla="*/ 11 h 46"/>
                  <a:gd name="T10" fmla="*/ 34 w 46"/>
                  <a:gd name="T11" fmla="*/ 3 h 46"/>
                  <a:gd name="T12" fmla="*/ 31 w 46"/>
                  <a:gd name="T13" fmla="*/ 1 h 46"/>
                  <a:gd name="T14" fmla="*/ 24 w 46"/>
                  <a:gd name="T15" fmla="*/ 0 h 46"/>
                  <a:gd name="T16" fmla="*/ 25 w 46"/>
                  <a:gd name="T17" fmla="*/ 2 h 46"/>
                  <a:gd name="T18" fmla="*/ 28 w 46"/>
                  <a:gd name="T19" fmla="*/ 2 h 46"/>
                  <a:gd name="T20" fmla="*/ 31 w 46"/>
                  <a:gd name="T21" fmla="*/ 3 h 46"/>
                  <a:gd name="T22" fmla="*/ 30 w 46"/>
                  <a:gd name="T23" fmla="*/ 3 h 46"/>
                  <a:gd name="T24" fmla="*/ 26 w 46"/>
                  <a:gd name="T25" fmla="*/ 5 h 46"/>
                  <a:gd name="T26" fmla="*/ 27 w 46"/>
                  <a:gd name="T27" fmla="*/ 7 h 46"/>
                  <a:gd name="T28" fmla="*/ 29 w 46"/>
                  <a:gd name="T29" fmla="*/ 8 h 46"/>
                  <a:gd name="T30" fmla="*/ 32 w 46"/>
                  <a:gd name="T31" fmla="*/ 4 h 46"/>
                  <a:gd name="T32" fmla="*/ 35 w 46"/>
                  <a:gd name="T33" fmla="*/ 5 h 46"/>
                  <a:gd name="T34" fmla="*/ 37 w 46"/>
                  <a:gd name="T35" fmla="*/ 6 h 46"/>
                  <a:gd name="T36" fmla="*/ 38 w 46"/>
                  <a:gd name="T37" fmla="*/ 9 h 46"/>
                  <a:gd name="T38" fmla="*/ 37 w 46"/>
                  <a:gd name="T39" fmla="*/ 11 h 46"/>
                  <a:gd name="T40" fmla="*/ 36 w 46"/>
                  <a:gd name="T41" fmla="*/ 9 h 46"/>
                  <a:gd name="T42" fmla="*/ 33 w 46"/>
                  <a:gd name="T43" fmla="*/ 10 h 46"/>
                  <a:gd name="T44" fmla="*/ 35 w 46"/>
                  <a:gd name="T45" fmla="*/ 11 h 46"/>
                  <a:gd name="T46" fmla="*/ 30 w 46"/>
                  <a:gd name="T47" fmla="*/ 13 h 46"/>
                  <a:gd name="T48" fmla="*/ 28 w 46"/>
                  <a:gd name="T49" fmla="*/ 15 h 46"/>
                  <a:gd name="T50" fmla="*/ 25 w 46"/>
                  <a:gd name="T51" fmla="*/ 17 h 46"/>
                  <a:gd name="T52" fmla="*/ 26 w 46"/>
                  <a:gd name="T53" fmla="*/ 27 h 46"/>
                  <a:gd name="T54" fmla="*/ 29 w 46"/>
                  <a:gd name="T55" fmla="*/ 28 h 46"/>
                  <a:gd name="T56" fmla="*/ 31 w 46"/>
                  <a:gd name="T57" fmla="*/ 28 h 46"/>
                  <a:gd name="T58" fmla="*/ 36 w 46"/>
                  <a:gd name="T59" fmla="*/ 31 h 46"/>
                  <a:gd name="T60" fmla="*/ 38 w 46"/>
                  <a:gd name="T61" fmla="*/ 33 h 46"/>
                  <a:gd name="T62" fmla="*/ 41 w 46"/>
                  <a:gd name="T63" fmla="*/ 34 h 46"/>
                  <a:gd name="T64" fmla="*/ 26 w 46"/>
                  <a:gd name="T65" fmla="*/ 40 h 46"/>
                  <a:gd name="T66" fmla="*/ 0 w 46"/>
                  <a:gd name="T67" fmla="*/ 19 h 46"/>
                  <a:gd name="T68" fmla="*/ 0 w 46"/>
                  <a:gd name="T69" fmla="*/ 28 h 46"/>
                  <a:gd name="T70" fmla="*/ 4 w 46"/>
                  <a:gd name="T71" fmla="*/ 37 h 46"/>
                  <a:gd name="T72" fmla="*/ 14 w 46"/>
                  <a:gd name="T73" fmla="*/ 44 h 46"/>
                  <a:gd name="T74" fmla="*/ 23 w 46"/>
                  <a:gd name="T75" fmla="*/ 36 h 46"/>
                  <a:gd name="T76" fmla="*/ 22 w 46"/>
                  <a:gd name="T77" fmla="*/ 33 h 46"/>
                  <a:gd name="T78" fmla="*/ 23 w 46"/>
                  <a:gd name="T79" fmla="*/ 29 h 46"/>
                  <a:gd name="T80" fmla="*/ 21 w 46"/>
                  <a:gd name="T81" fmla="*/ 28 h 46"/>
                  <a:gd name="T82" fmla="*/ 18 w 46"/>
                  <a:gd name="T83" fmla="*/ 26 h 46"/>
                  <a:gd name="T84" fmla="*/ 13 w 46"/>
                  <a:gd name="T85" fmla="*/ 24 h 46"/>
                  <a:gd name="T86" fmla="*/ 11 w 46"/>
                  <a:gd name="T87" fmla="*/ 20 h 46"/>
                  <a:gd name="T88" fmla="*/ 10 w 46"/>
                  <a:gd name="T89" fmla="*/ 20 h 46"/>
                  <a:gd name="T90" fmla="*/ 9 w 46"/>
                  <a:gd name="T91" fmla="*/ 21 h 46"/>
                  <a:gd name="T92" fmla="*/ 8 w 46"/>
                  <a:gd name="T93" fmla="*/ 17 h 46"/>
                  <a:gd name="T94" fmla="*/ 8 w 46"/>
                  <a:gd name="T95" fmla="*/ 13 h 46"/>
                  <a:gd name="T96" fmla="*/ 10 w 46"/>
                  <a:gd name="T97" fmla="*/ 9 h 46"/>
                  <a:gd name="T98" fmla="*/ 9 w 46"/>
                  <a:gd name="T99" fmla="*/ 6 h 46"/>
                  <a:gd name="T100" fmla="*/ 20 w 46"/>
                  <a:gd name="T101" fmla="*/ 1 h 46"/>
                  <a:gd name="T102" fmla="*/ 24 w 46"/>
                  <a:gd name="T103" fmla="*/ 0 h 46"/>
                  <a:gd name="T104" fmla="*/ 14 w 46"/>
                  <a:gd name="T105" fmla="*/ 1 h 46"/>
                  <a:gd name="T106" fmla="*/ 6 w 46"/>
                  <a:gd name="T107" fmla="*/ 6 h 46"/>
                  <a:gd name="T108" fmla="*/ 1 w 46"/>
                  <a:gd name="T109" fmla="*/ 14 h 46"/>
                  <a:gd name="T110" fmla="*/ 24 w 46"/>
                  <a:gd name="T111" fmla="*/ 29 h 46"/>
                  <a:gd name="T112" fmla="*/ 21 w 46"/>
                  <a:gd name="T113" fmla="*/ 25 h 46"/>
                  <a:gd name="T114" fmla="*/ 20 w 46"/>
                  <a:gd name="T115" fmla="*/ 23 h 46"/>
                  <a:gd name="T116" fmla="*/ 16 w 46"/>
                  <a:gd name="T117" fmla="*/ 24 h 46"/>
                  <a:gd name="T118" fmla="*/ 18 w 46"/>
                  <a:gd name="T119" fmla="*/ 19 h 46"/>
                  <a:gd name="T120" fmla="*/ 22 w 46"/>
                  <a:gd name="T121" fmla="*/ 19 h 46"/>
                  <a:gd name="T122" fmla="*/ 24 w 46"/>
                  <a:gd name="T12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6">
                    <a:moveTo>
                      <a:pt x="24" y="46"/>
                    </a:moveTo>
                    <a:cubicBezTo>
                      <a:pt x="25" y="46"/>
                      <a:pt x="27" y="45"/>
                      <a:pt x="28" y="45"/>
                    </a:cubicBezTo>
                    <a:cubicBezTo>
                      <a:pt x="29" y="45"/>
                      <a:pt x="29" y="45"/>
                      <a:pt x="30" y="45"/>
                    </a:cubicBezTo>
                    <a:cubicBezTo>
                      <a:pt x="30" y="44"/>
                      <a:pt x="31" y="44"/>
                      <a:pt x="31" y="44"/>
                    </a:cubicBezTo>
                    <a:cubicBezTo>
                      <a:pt x="32" y="44"/>
                      <a:pt x="32" y="44"/>
                      <a:pt x="33" y="43"/>
                    </a:cubicBezTo>
                    <a:cubicBezTo>
                      <a:pt x="33" y="43"/>
                      <a:pt x="34" y="43"/>
                      <a:pt x="34" y="43"/>
                    </a:cubicBezTo>
                    <a:cubicBezTo>
                      <a:pt x="36" y="42"/>
                      <a:pt x="37" y="41"/>
                      <a:pt x="38" y="40"/>
                    </a:cubicBezTo>
                    <a:cubicBezTo>
                      <a:pt x="38" y="40"/>
                      <a:pt x="39" y="39"/>
                      <a:pt x="39" y="39"/>
                    </a:cubicBezTo>
                    <a:cubicBezTo>
                      <a:pt x="39" y="39"/>
                      <a:pt x="39" y="39"/>
                      <a:pt x="40" y="38"/>
                    </a:cubicBezTo>
                    <a:cubicBezTo>
                      <a:pt x="40" y="38"/>
                      <a:pt x="40" y="37"/>
                      <a:pt x="41" y="37"/>
                    </a:cubicBezTo>
                    <a:cubicBezTo>
                      <a:pt x="41" y="36"/>
                      <a:pt x="42" y="36"/>
                      <a:pt x="42" y="35"/>
                    </a:cubicBezTo>
                    <a:cubicBezTo>
                      <a:pt x="42" y="35"/>
                      <a:pt x="43" y="34"/>
                      <a:pt x="43" y="34"/>
                    </a:cubicBezTo>
                    <a:cubicBezTo>
                      <a:pt x="43" y="34"/>
                      <a:pt x="43" y="34"/>
                      <a:pt x="43" y="33"/>
                    </a:cubicBezTo>
                    <a:cubicBezTo>
                      <a:pt x="43" y="33"/>
                      <a:pt x="43" y="33"/>
                      <a:pt x="43" y="33"/>
                    </a:cubicBezTo>
                    <a:cubicBezTo>
                      <a:pt x="44" y="32"/>
                      <a:pt x="44" y="32"/>
                      <a:pt x="44" y="32"/>
                    </a:cubicBezTo>
                    <a:cubicBezTo>
                      <a:pt x="44" y="31"/>
                      <a:pt x="44" y="31"/>
                      <a:pt x="44" y="31"/>
                    </a:cubicBezTo>
                    <a:cubicBezTo>
                      <a:pt x="45" y="30"/>
                      <a:pt x="45" y="29"/>
                      <a:pt x="45" y="28"/>
                    </a:cubicBezTo>
                    <a:cubicBezTo>
                      <a:pt x="45" y="28"/>
                      <a:pt x="45" y="28"/>
                      <a:pt x="45" y="27"/>
                    </a:cubicBezTo>
                    <a:cubicBezTo>
                      <a:pt x="45" y="27"/>
                      <a:pt x="45" y="27"/>
                      <a:pt x="45" y="26"/>
                    </a:cubicBezTo>
                    <a:cubicBezTo>
                      <a:pt x="45" y="26"/>
                      <a:pt x="46" y="25"/>
                      <a:pt x="46" y="25"/>
                    </a:cubicBezTo>
                    <a:cubicBezTo>
                      <a:pt x="46" y="24"/>
                      <a:pt x="46" y="23"/>
                      <a:pt x="46" y="23"/>
                    </a:cubicBezTo>
                    <a:cubicBezTo>
                      <a:pt x="46" y="22"/>
                      <a:pt x="46" y="21"/>
                      <a:pt x="46" y="20"/>
                    </a:cubicBezTo>
                    <a:cubicBezTo>
                      <a:pt x="46" y="20"/>
                      <a:pt x="46" y="20"/>
                      <a:pt x="45" y="19"/>
                    </a:cubicBezTo>
                    <a:cubicBezTo>
                      <a:pt x="45" y="19"/>
                      <a:pt x="45" y="18"/>
                      <a:pt x="45" y="18"/>
                    </a:cubicBezTo>
                    <a:cubicBezTo>
                      <a:pt x="45" y="18"/>
                      <a:pt x="45" y="17"/>
                      <a:pt x="45" y="17"/>
                    </a:cubicBezTo>
                    <a:cubicBezTo>
                      <a:pt x="45" y="16"/>
                      <a:pt x="45" y="15"/>
                      <a:pt x="44" y="15"/>
                    </a:cubicBezTo>
                    <a:cubicBezTo>
                      <a:pt x="44" y="15"/>
                      <a:pt x="44" y="14"/>
                      <a:pt x="44" y="14"/>
                    </a:cubicBezTo>
                    <a:cubicBezTo>
                      <a:pt x="44" y="14"/>
                      <a:pt x="44" y="13"/>
                      <a:pt x="43" y="13"/>
                    </a:cubicBezTo>
                    <a:cubicBezTo>
                      <a:pt x="43" y="13"/>
                      <a:pt x="43" y="12"/>
                      <a:pt x="43" y="12"/>
                    </a:cubicBezTo>
                    <a:cubicBezTo>
                      <a:pt x="43" y="12"/>
                      <a:pt x="43" y="12"/>
                      <a:pt x="43" y="11"/>
                    </a:cubicBezTo>
                    <a:cubicBezTo>
                      <a:pt x="42" y="10"/>
                      <a:pt x="41" y="9"/>
                      <a:pt x="41" y="8"/>
                    </a:cubicBezTo>
                    <a:cubicBezTo>
                      <a:pt x="40" y="8"/>
                      <a:pt x="40" y="8"/>
                      <a:pt x="40" y="7"/>
                    </a:cubicBezTo>
                    <a:cubicBezTo>
                      <a:pt x="39" y="7"/>
                      <a:pt x="39" y="7"/>
                      <a:pt x="39" y="6"/>
                    </a:cubicBezTo>
                    <a:cubicBezTo>
                      <a:pt x="39" y="6"/>
                      <a:pt x="38" y="6"/>
                      <a:pt x="38" y="6"/>
                    </a:cubicBezTo>
                    <a:cubicBezTo>
                      <a:pt x="38" y="5"/>
                      <a:pt x="37" y="5"/>
                      <a:pt x="36" y="4"/>
                    </a:cubicBezTo>
                    <a:cubicBezTo>
                      <a:pt x="36" y="4"/>
                      <a:pt x="35" y="3"/>
                      <a:pt x="34" y="3"/>
                    </a:cubicBezTo>
                    <a:cubicBezTo>
                      <a:pt x="34" y="2"/>
                      <a:pt x="33" y="2"/>
                      <a:pt x="33" y="2"/>
                    </a:cubicBezTo>
                    <a:cubicBezTo>
                      <a:pt x="33" y="2"/>
                      <a:pt x="33" y="2"/>
                      <a:pt x="33" y="2"/>
                    </a:cubicBezTo>
                    <a:cubicBezTo>
                      <a:pt x="32" y="2"/>
                      <a:pt x="32" y="2"/>
                      <a:pt x="32" y="2"/>
                    </a:cubicBezTo>
                    <a:cubicBezTo>
                      <a:pt x="32" y="2"/>
                      <a:pt x="32" y="2"/>
                      <a:pt x="32" y="2"/>
                    </a:cubicBezTo>
                    <a:cubicBezTo>
                      <a:pt x="32" y="1"/>
                      <a:pt x="31" y="1"/>
                      <a:pt x="31" y="1"/>
                    </a:cubicBezTo>
                    <a:cubicBezTo>
                      <a:pt x="31" y="1"/>
                      <a:pt x="31" y="1"/>
                      <a:pt x="31" y="1"/>
                    </a:cubicBezTo>
                    <a:cubicBezTo>
                      <a:pt x="31" y="1"/>
                      <a:pt x="30" y="1"/>
                      <a:pt x="30" y="1"/>
                    </a:cubicBezTo>
                    <a:cubicBezTo>
                      <a:pt x="30" y="1"/>
                      <a:pt x="30" y="1"/>
                      <a:pt x="30" y="1"/>
                    </a:cubicBezTo>
                    <a:cubicBezTo>
                      <a:pt x="29" y="1"/>
                      <a:pt x="29" y="0"/>
                      <a:pt x="28" y="0"/>
                    </a:cubicBezTo>
                    <a:cubicBezTo>
                      <a:pt x="28" y="0"/>
                      <a:pt x="27" y="0"/>
                      <a:pt x="27" y="0"/>
                    </a:cubicBezTo>
                    <a:cubicBezTo>
                      <a:pt x="27" y="0"/>
                      <a:pt x="27" y="0"/>
                      <a:pt x="27" y="0"/>
                    </a:cubicBezTo>
                    <a:cubicBezTo>
                      <a:pt x="26" y="0"/>
                      <a:pt x="25" y="0"/>
                      <a:pt x="24" y="0"/>
                    </a:cubicBezTo>
                    <a:cubicBezTo>
                      <a:pt x="24" y="1"/>
                      <a:pt x="24" y="1"/>
                      <a:pt x="24" y="1"/>
                    </a:cubicBezTo>
                    <a:cubicBezTo>
                      <a:pt x="25" y="1"/>
                      <a:pt x="26" y="1"/>
                      <a:pt x="27" y="1"/>
                    </a:cubicBezTo>
                    <a:cubicBezTo>
                      <a:pt x="27" y="1"/>
                      <a:pt x="27" y="1"/>
                      <a:pt x="27" y="1"/>
                    </a:cubicBezTo>
                    <a:cubicBezTo>
                      <a:pt x="26" y="2"/>
                      <a:pt x="26" y="2"/>
                      <a:pt x="26" y="2"/>
                    </a:cubicBezTo>
                    <a:cubicBezTo>
                      <a:pt x="26" y="2"/>
                      <a:pt x="25" y="2"/>
                      <a:pt x="25" y="2"/>
                    </a:cubicBezTo>
                    <a:cubicBezTo>
                      <a:pt x="25" y="2"/>
                      <a:pt x="25" y="2"/>
                      <a:pt x="25" y="2"/>
                    </a:cubicBezTo>
                    <a:cubicBezTo>
                      <a:pt x="26" y="2"/>
                      <a:pt x="26" y="2"/>
                      <a:pt x="26" y="2"/>
                    </a:cubicBezTo>
                    <a:cubicBezTo>
                      <a:pt x="27" y="2"/>
                      <a:pt x="27" y="2"/>
                      <a:pt x="27" y="2"/>
                    </a:cubicBezTo>
                    <a:cubicBezTo>
                      <a:pt x="27" y="2"/>
                      <a:pt x="27" y="2"/>
                      <a:pt x="27" y="2"/>
                    </a:cubicBezTo>
                    <a:cubicBezTo>
                      <a:pt x="27" y="2"/>
                      <a:pt x="28" y="1"/>
                      <a:pt x="28" y="1"/>
                    </a:cubicBezTo>
                    <a:cubicBezTo>
                      <a:pt x="28" y="1"/>
                      <a:pt x="28" y="2"/>
                      <a:pt x="28" y="2"/>
                    </a:cubicBezTo>
                    <a:cubicBezTo>
                      <a:pt x="28" y="2"/>
                      <a:pt x="28" y="2"/>
                      <a:pt x="28" y="2"/>
                    </a:cubicBezTo>
                    <a:cubicBezTo>
                      <a:pt x="28" y="2"/>
                      <a:pt x="29" y="2"/>
                      <a:pt x="29" y="2"/>
                    </a:cubicBezTo>
                    <a:cubicBezTo>
                      <a:pt x="29" y="2"/>
                      <a:pt x="29" y="2"/>
                      <a:pt x="29" y="2"/>
                    </a:cubicBezTo>
                    <a:cubicBezTo>
                      <a:pt x="29" y="2"/>
                      <a:pt x="30" y="2"/>
                      <a:pt x="30" y="2"/>
                    </a:cubicBezTo>
                    <a:cubicBezTo>
                      <a:pt x="30" y="2"/>
                      <a:pt x="31" y="2"/>
                      <a:pt x="31" y="3"/>
                    </a:cubicBezTo>
                    <a:cubicBezTo>
                      <a:pt x="31" y="3"/>
                      <a:pt x="31" y="3"/>
                      <a:pt x="31" y="3"/>
                    </a:cubicBezTo>
                    <a:cubicBezTo>
                      <a:pt x="31" y="3"/>
                      <a:pt x="31" y="3"/>
                      <a:pt x="31" y="3"/>
                    </a:cubicBezTo>
                    <a:cubicBezTo>
                      <a:pt x="31" y="3"/>
                      <a:pt x="31" y="3"/>
                      <a:pt x="31" y="3"/>
                    </a:cubicBezTo>
                    <a:cubicBezTo>
                      <a:pt x="31" y="3"/>
                      <a:pt x="32" y="3"/>
                      <a:pt x="32" y="4"/>
                    </a:cubicBezTo>
                    <a:cubicBezTo>
                      <a:pt x="31" y="4"/>
                      <a:pt x="31" y="4"/>
                      <a:pt x="31" y="4"/>
                    </a:cubicBezTo>
                    <a:cubicBezTo>
                      <a:pt x="30" y="4"/>
                      <a:pt x="30" y="4"/>
                      <a:pt x="30" y="4"/>
                    </a:cubicBezTo>
                    <a:cubicBezTo>
                      <a:pt x="30" y="3"/>
                      <a:pt x="30" y="3"/>
                      <a:pt x="30" y="3"/>
                    </a:cubicBezTo>
                    <a:cubicBezTo>
                      <a:pt x="30" y="3"/>
                      <a:pt x="30" y="3"/>
                      <a:pt x="30" y="3"/>
                    </a:cubicBezTo>
                    <a:cubicBezTo>
                      <a:pt x="30" y="3"/>
                      <a:pt x="30" y="3"/>
                      <a:pt x="30" y="3"/>
                    </a:cubicBezTo>
                    <a:cubicBezTo>
                      <a:pt x="29" y="3"/>
                      <a:pt x="29" y="4"/>
                      <a:pt x="29" y="4"/>
                    </a:cubicBezTo>
                    <a:cubicBezTo>
                      <a:pt x="29" y="4"/>
                      <a:pt x="29" y="4"/>
                      <a:pt x="29" y="4"/>
                    </a:cubicBezTo>
                    <a:cubicBezTo>
                      <a:pt x="28" y="4"/>
                      <a:pt x="28" y="4"/>
                      <a:pt x="28" y="4"/>
                    </a:cubicBezTo>
                    <a:cubicBezTo>
                      <a:pt x="28" y="4"/>
                      <a:pt x="27" y="4"/>
                      <a:pt x="27" y="4"/>
                    </a:cubicBezTo>
                    <a:cubicBezTo>
                      <a:pt x="27" y="4"/>
                      <a:pt x="27" y="4"/>
                      <a:pt x="26" y="5"/>
                    </a:cubicBezTo>
                    <a:cubicBezTo>
                      <a:pt x="26" y="5"/>
                      <a:pt x="26" y="5"/>
                      <a:pt x="25" y="5"/>
                    </a:cubicBezTo>
                    <a:cubicBezTo>
                      <a:pt x="25" y="5"/>
                      <a:pt x="25" y="6"/>
                      <a:pt x="25" y="6"/>
                    </a:cubicBezTo>
                    <a:cubicBezTo>
                      <a:pt x="25" y="6"/>
                      <a:pt x="25" y="6"/>
                      <a:pt x="25" y="6"/>
                    </a:cubicBezTo>
                    <a:cubicBezTo>
                      <a:pt x="25" y="6"/>
                      <a:pt x="25" y="6"/>
                      <a:pt x="25" y="6"/>
                    </a:cubicBezTo>
                    <a:cubicBezTo>
                      <a:pt x="25" y="7"/>
                      <a:pt x="26" y="6"/>
                      <a:pt x="26" y="6"/>
                    </a:cubicBezTo>
                    <a:cubicBezTo>
                      <a:pt x="26" y="6"/>
                      <a:pt x="26" y="7"/>
                      <a:pt x="27" y="7"/>
                    </a:cubicBezTo>
                    <a:cubicBezTo>
                      <a:pt x="27" y="7"/>
                      <a:pt x="27" y="7"/>
                      <a:pt x="28" y="7"/>
                    </a:cubicBezTo>
                    <a:cubicBezTo>
                      <a:pt x="28" y="7"/>
                      <a:pt x="28" y="7"/>
                      <a:pt x="28" y="7"/>
                    </a:cubicBezTo>
                    <a:cubicBezTo>
                      <a:pt x="28" y="8"/>
                      <a:pt x="28" y="8"/>
                      <a:pt x="28" y="8"/>
                    </a:cubicBezTo>
                    <a:cubicBezTo>
                      <a:pt x="28" y="8"/>
                      <a:pt x="28" y="8"/>
                      <a:pt x="28" y="9"/>
                    </a:cubicBezTo>
                    <a:cubicBezTo>
                      <a:pt x="28" y="9"/>
                      <a:pt x="28" y="9"/>
                      <a:pt x="28" y="9"/>
                    </a:cubicBezTo>
                    <a:cubicBezTo>
                      <a:pt x="29" y="9"/>
                      <a:pt x="29" y="9"/>
                      <a:pt x="29" y="8"/>
                    </a:cubicBezTo>
                    <a:cubicBezTo>
                      <a:pt x="29" y="8"/>
                      <a:pt x="29" y="8"/>
                      <a:pt x="29" y="8"/>
                    </a:cubicBezTo>
                    <a:cubicBezTo>
                      <a:pt x="30" y="8"/>
                      <a:pt x="31" y="7"/>
                      <a:pt x="31" y="6"/>
                    </a:cubicBezTo>
                    <a:cubicBezTo>
                      <a:pt x="31" y="6"/>
                      <a:pt x="31" y="6"/>
                      <a:pt x="31" y="5"/>
                    </a:cubicBezTo>
                    <a:cubicBezTo>
                      <a:pt x="31" y="5"/>
                      <a:pt x="32" y="5"/>
                      <a:pt x="32" y="5"/>
                    </a:cubicBezTo>
                    <a:cubicBezTo>
                      <a:pt x="32" y="5"/>
                      <a:pt x="32" y="5"/>
                      <a:pt x="32" y="5"/>
                    </a:cubicBezTo>
                    <a:cubicBezTo>
                      <a:pt x="32" y="4"/>
                      <a:pt x="32" y="4"/>
                      <a:pt x="32" y="4"/>
                    </a:cubicBezTo>
                    <a:cubicBezTo>
                      <a:pt x="32" y="4"/>
                      <a:pt x="32" y="4"/>
                      <a:pt x="32" y="4"/>
                    </a:cubicBezTo>
                    <a:cubicBezTo>
                      <a:pt x="32" y="4"/>
                      <a:pt x="32" y="4"/>
                      <a:pt x="33" y="4"/>
                    </a:cubicBezTo>
                    <a:cubicBezTo>
                      <a:pt x="33" y="4"/>
                      <a:pt x="33" y="4"/>
                      <a:pt x="33" y="4"/>
                    </a:cubicBezTo>
                    <a:cubicBezTo>
                      <a:pt x="33" y="4"/>
                      <a:pt x="34" y="4"/>
                      <a:pt x="34" y="4"/>
                    </a:cubicBezTo>
                    <a:cubicBezTo>
                      <a:pt x="34" y="4"/>
                      <a:pt x="34" y="5"/>
                      <a:pt x="34" y="5"/>
                    </a:cubicBezTo>
                    <a:cubicBezTo>
                      <a:pt x="34" y="5"/>
                      <a:pt x="35" y="5"/>
                      <a:pt x="35" y="5"/>
                    </a:cubicBezTo>
                    <a:cubicBezTo>
                      <a:pt x="35" y="5"/>
                      <a:pt x="34" y="5"/>
                      <a:pt x="34" y="5"/>
                    </a:cubicBezTo>
                    <a:cubicBezTo>
                      <a:pt x="34" y="5"/>
                      <a:pt x="34" y="5"/>
                      <a:pt x="34" y="5"/>
                    </a:cubicBezTo>
                    <a:cubicBezTo>
                      <a:pt x="34" y="6"/>
                      <a:pt x="35" y="6"/>
                      <a:pt x="35" y="6"/>
                    </a:cubicBezTo>
                    <a:cubicBezTo>
                      <a:pt x="35" y="6"/>
                      <a:pt x="35" y="6"/>
                      <a:pt x="35" y="6"/>
                    </a:cubicBezTo>
                    <a:cubicBezTo>
                      <a:pt x="36" y="6"/>
                      <a:pt x="36" y="5"/>
                      <a:pt x="36" y="5"/>
                    </a:cubicBezTo>
                    <a:cubicBezTo>
                      <a:pt x="36" y="6"/>
                      <a:pt x="36" y="6"/>
                      <a:pt x="37" y="6"/>
                    </a:cubicBezTo>
                    <a:cubicBezTo>
                      <a:pt x="37" y="6"/>
                      <a:pt x="37" y="6"/>
                      <a:pt x="37" y="6"/>
                    </a:cubicBezTo>
                    <a:cubicBezTo>
                      <a:pt x="37" y="6"/>
                      <a:pt x="37" y="7"/>
                      <a:pt x="37" y="7"/>
                    </a:cubicBezTo>
                    <a:cubicBezTo>
                      <a:pt x="37" y="7"/>
                      <a:pt x="37" y="7"/>
                      <a:pt x="37" y="8"/>
                    </a:cubicBezTo>
                    <a:cubicBezTo>
                      <a:pt x="38" y="8"/>
                      <a:pt x="38" y="8"/>
                      <a:pt x="38" y="8"/>
                    </a:cubicBezTo>
                    <a:cubicBezTo>
                      <a:pt x="38" y="8"/>
                      <a:pt x="38" y="8"/>
                      <a:pt x="38" y="8"/>
                    </a:cubicBezTo>
                    <a:cubicBezTo>
                      <a:pt x="38" y="9"/>
                      <a:pt x="38" y="9"/>
                      <a:pt x="38" y="9"/>
                    </a:cubicBezTo>
                    <a:cubicBezTo>
                      <a:pt x="37" y="9"/>
                      <a:pt x="37" y="9"/>
                      <a:pt x="37" y="10"/>
                    </a:cubicBezTo>
                    <a:cubicBezTo>
                      <a:pt x="37" y="10"/>
                      <a:pt x="38" y="10"/>
                      <a:pt x="38" y="10"/>
                    </a:cubicBezTo>
                    <a:cubicBezTo>
                      <a:pt x="38" y="10"/>
                      <a:pt x="38" y="10"/>
                      <a:pt x="38" y="10"/>
                    </a:cubicBezTo>
                    <a:cubicBezTo>
                      <a:pt x="38" y="11"/>
                      <a:pt x="38" y="11"/>
                      <a:pt x="38" y="11"/>
                    </a:cubicBezTo>
                    <a:cubicBezTo>
                      <a:pt x="38" y="11"/>
                      <a:pt x="38" y="11"/>
                      <a:pt x="37" y="11"/>
                    </a:cubicBezTo>
                    <a:cubicBezTo>
                      <a:pt x="37" y="11"/>
                      <a:pt x="37" y="11"/>
                      <a:pt x="37" y="11"/>
                    </a:cubicBezTo>
                    <a:cubicBezTo>
                      <a:pt x="37" y="11"/>
                      <a:pt x="37" y="11"/>
                      <a:pt x="37" y="11"/>
                    </a:cubicBezTo>
                    <a:cubicBezTo>
                      <a:pt x="36" y="11"/>
                      <a:pt x="36" y="11"/>
                      <a:pt x="36" y="11"/>
                    </a:cubicBezTo>
                    <a:cubicBezTo>
                      <a:pt x="36" y="10"/>
                      <a:pt x="36" y="10"/>
                      <a:pt x="37" y="9"/>
                    </a:cubicBezTo>
                    <a:cubicBezTo>
                      <a:pt x="37" y="9"/>
                      <a:pt x="37" y="9"/>
                      <a:pt x="37" y="9"/>
                    </a:cubicBezTo>
                    <a:cubicBezTo>
                      <a:pt x="37" y="9"/>
                      <a:pt x="37" y="9"/>
                      <a:pt x="36" y="9"/>
                    </a:cubicBezTo>
                    <a:cubicBezTo>
                      <a:pt x="36" y="9"/>
                      <a:pt x="36" y="9"/>
                      <a:pt x="36" y="9"/>
                    </a:cubicBezTo>
                    <a:cubicBezTo>
                      <a:pt x="35" y="10"/>
                      <a:pt x="35" y="9"/>
                      <a:pt x="34" y="10"/>
                    </a:cubicBezTo>
                    <a:cubicBezTo>
                      <a:pt x="34" y="10"/>
                      <a:pt x="35" y="10"/>
                      <a:pt x="35" y="10"/>
                    </a:cubicBezTo>
                    <a:cubicBezTo>
                      <a:pt x="35" y="10"/>
                      <a:pt x="34" y="10"/>
                      <a:pt x="34" y="10"/>
                    </a:cubicBezTo>
                    <a:cubicBezTo>
                      <a:pt x="34" y="10"/>
                      <a:pt x="34" y="10"/>
                      <a:pt x="34" y="10"/>
                    </a:cubicBezTo>
                    <a:cubicBezTo>
                      <a:pt x="34" y="9"/>
                      <a:pt x="34" y="9"/>
                      <a:pt x="33" y="9"/>
                    </a:cubicBezTo>
                    <a:cubicBezTo>
                      <a:pt x="33" y="10"/>
                      <a:pt x="33" y="10"/>
                      <a:pt x="33" y="10"/>
                    </a:cubicBezTo>
                    <a:cubicBezTo>
                      <a:pt x="33" y="10"/>
                      <a:pt x="34" y="10"/>
                      <a:pt x="34" y="10"/>
                    </a:cubicBezTo>
                    <a:cubicBezTo>
                      <a:pt x="34" y="10"/>
                      <a:pt x="33" y="11"/>
                      <a:pt x="33" y="11"/>
                    </a:cubicBezTo>
                    <a:cubicBezTo>
                      <a:pt x="33" y="11"/>
                      <a:pt x="33" y="11"/>
                      <a:pt x="34" y="11"/>
                    </a:cubicBezTo>
                    <a:cubicBezTo>
                      <a:pt x="34" y="11"/>
                      <a:pt x="34" y="11"/>
                      <a:pt x="34" y="11"/>
                    </a:cubicBezTo>
                    <a:cubicBezTo>
                      <a:pt x="34" y="11"/>
                      <a:pt x="34" y="11"/>
                      <a:pt x="34" y="11"/>
                    </a:cubicBezTo>
                    <a:cubicBezTo>
                      <a:pt x="34" y="11"/>
                      <a:pt x="35" y="11"/>
                      <a:pt x="35" y="11"/>
                    </a:cubicBezTo>
                    <a:cubicBezTo>
                      <a:pt x="35" y="11"/>
                      <a:pt x="35" y="12"/>
                      <a:pt x="34" y="12"/>
                    </a:cubicBezTo>
                    <a:cubicBezTo>
                      <a:pt x="34" y="12"/>
                      <a:pt x="33" y="12"/>
                      <a:pt x="33" y="12"/>
                    </a:cubicBezTo>
                    <a:cubicBezTo>
                      <a:pt x="33" y="12"/>
                      <a:pt x="32" y="13"/>
                      <a:pt x="32" y="12"/>
                    </a:cubicBezTo>
                    <a:cubicBezTo>
                      <a:pt x="32" y="12"/>
                      <a:pt x="32" y="12"/>
                      <a:pt x="33" y="12"/>
                    </a:cubicBezTo>
                    <a:cubicBezTo>
                      <a:pt x="32" y="12"/>
                      <a:pt x="32" y="12"/>
                      <a:pt x="31" y="12"/>
                    </a:cubicBezTo>
                    <a:cubicBezTo>
                      <a:pt x="31" y="12"/>
                      <a:pt x="30" y="12"/>
                      <a:pt x="30" y="13"/>
                    </a:cubicBezTo>
                    <a:cubicBezTo>
                      <a:pt x="30" y="13"/>
                      <a:pt x="30" y="13"/>
                      <a:pt x="30" y="13"/>
                    </a:cubicBezTo>
                    <a:cubicBezTo>
                      <a:pt x="30" y="13"/>
                      <a:pt x="30" y="13"/>
                      <a:pt x="29" y="14"/>
                    </a:cubicBezTo>
                    <a:cubicBezTo>
                      <a:pt x="29" y="14"/>
                      <a:pt x="29" y="14"/>
                      <a:pt x="29" y="14"/>
                    </a:cubicBezTo>
                    <a:cubicBezTo>
                      <a:pt x="29" y="14"/>
                      <a:pt x="28" y="14"/>
                      <a:pt x="28" y="14"/>
                    </a:cubicBezTo>
                    <a:cubicBezTo>
                      <a:pt x="28" y="14"/>
                      <a:pt x="28" y="14"/>
                      <a:pt x="28" y="14"/>
                    </a:cubicBezTo>
                    <a:cubicBezTo>
                      <a:pt x="28" y="14"/>
                      <a:pt x="28" y="14"/>
                      <a:pt x="28" y="15"/>
                    </a:cubicBezTo>
                    <a:cubicBezTo>
                      <a:pt x="27" y="15"/>
                      <a:pt x="27" y="15"/>
                      <a:pt x="27" y="15"/>
                    </a:cubicBezTo>
                    <a:cubicBezTo>
                      <a:pt x="27" y="15"/>
                      <a:pt x="27" y="15"/>
                      <a:pt x="27" y="15"/>
                    </a:cubicBezTo>
                    <a:cubicBezTo>
                      <a:pt x="27" y="15"/>
                      <a:pt x="27" y="16"/>
                      <a:pt x="27" y="16"/>
                    </a:cubicBezTo>
                    <a:cubicBezTo>
                      <a:pt x="26" y="16"/>
                      <a:pt x="26" y="17"/>
                      <a:pt x="26" y="17"/>
                    </a:cubicBezTo>
                    <a:cubicBezTo>
                      <a:pt x="26" y="17"/>
                      <a:pt x="25" y="17"/>
                      <a:pt x="25" y="17"/>
                    </a:cubicBezTo>
                    <a:cubicBezTo>
                      <a:pt x="25" y="17"/>
                      <a:pt x="25" y="17"/>
                      <a:pt x="25" y="17"/>
                    </a:cubicBezTo>
                    <a:cubicBezTo>
                      <a:pt x="24" y="17"/>
                      <a:pt x="24" y="18"/>
                      <a:pt x="24" y="18"/>
                    </a:cubicBezTo>
                    <a:cubicBezTo>
                      <a:pt x="24" y="28"/>
                      <a:pt x="24" y="28"/>
                      <a:pt x="24" y="28"/>
                    </a:cubicBezTo>
                    <a:cubicBezTo>
                      <a:pt x="24" y="28"/>
                      <a:pt x="24" y="28"/>
                      <a:pt x="25" y="28"/>
                    </a:cubicBezTo>
                    <a:cubicBezTo>
                      <a:pt x="25" y="28"/>
                      <a:pt x="25" y="28"/>
                      <a:pt x="25" y="27"/>
                    </a:cubicBezTo>
                    <a:cubicBezTo>
                      <a:pt x="25" y="27"/>
                      <a:pt x="25" y="27"/>
                      <a:pt x="26" y="27"/>
                    </a:cubicBezTo>
                    <a:cubicBezTo>
                      <a:pt x="26" y="27"/>
                      <a:pt x="26" y="27"/>
                      <a:pt x="26" y="27"/>
                    </a:cubicBezTo>
                    <a:cubicBezTo>
                      <a:pt x="26" y="27"/>
                      <a:pt x="26" y="27"/>
                      <a:pt x="27" y="27"/>
                    </a:cubicBezTo>
                    <a:cubicBezTo>
                      <a:pt x="27" y="27"/>
                      <a:pt x="26" y="27"/>
                      <a:pt x="26" y="27"/>
                    </a:cubicBezTo>
                    <a:cubicBezTo>
                      <a:pt x="27" y="28"/>
                      <a:pt x="27" y="27"/>
                      <a:pt x="27" y="27"/>
                    </a:cubicBezTo>
                    <a:cubicBezTo>
                      <a:pt x="27" y="27"/>
                      <a:pt x="28" y="27"/>
                      <a:pt x="28" y="27"/>
                    </a:cubicBezTo>
                    <a:cubicBezTo>
                      <a:pt x="28" y="27"/>
                      <a:pt x="28" y="28"/>
                      <a:pt x="28" y="28"/>
                    </a:cubicBezTo>
                    <a:cubicBezTo>
                      <a:pt x="28" y="28"/>
                      <a:pt x="29" y="28"/>
                      <a:pt x="29" y="28"/>
                    </a:cubicBezTo>
                    <a:cubicBezTo>
                      <a:pt x="29" y="28"/>
                      <a:pt x="29" y="28"/>
                      <a:pt x="29" y="28"/>
                    </a:cubicBezTo>
                    <a:cubicBezTo>
                      <a:pt x="30" y="28"/>
                      <a:pt x="30" y="28"/>
                      <a:pt x="30" y="28"/>
                    </a:cubicBezTo>
                    <a:cubicBezTo>
                      <a:pt x="30" y="27"/>
                      <a:pt x="31" y="28"/>
                      <a:pt x="31" y="28"/>
                    </a:cubicBezTo>
                    <a:cubicBezTo>
                      <a:pt x="31" y="28"/>
                      <a:pt x="31" y="28"/>
                      <a:pt x="31" y="28"/>
                    </a:cubicBezTo>
                    <a:cubicBezTo>
                      <a:pt x="31" y="28"/>
                      <a:pt x="31" y="28"/>
                      <a:pt x="31" y="28"/>
                    </a:cubicBezTo>
                    <a:cubicBezTo>
                      <a:pt x="31" y="28"/>
                      <a:pt x="31" y="28"/>
                      <a:pt x="31" y="28"/>
                    </a:cubicBezTo>
                    <a:cubicBezTo>
                      <a:pt x="31" y="29"/>
                      <a:pt x="32" y="29"/>
                      <a:pt x="32" y="29"/>
                    </a:cubicBezTo>
                    <a:cubicBezTo>
                      <a:pt x="32" y="29"/>
                      <a:pt x="32" y="29"/>
                      <a:pt x="32" y="29"/>
                    </a:cubicBezTo>
                    <a:cubicBezTo>
                      <a:pt x="33" y="30"/>
                      <a:pt x="33" y="30"/>
                      <a:pt x="33" y="30"/>
                    </a:cubicBezTo>
                    <a:cubicBezTo>
                      <a:pt x="34" y="30"/>
                      <a:pt x="34" y="30"/>
                      <a:pt x="34" y="30"/>
                    </a:cubicBezTo>
                    <a:cubicBezTo>
                      <a:pt x="34" y="30"/>
                      <a:pt x="35" y="30"/>
                      <a:pt x="35" y="30"/>
                    </a:cubicBezTo>
                    <a:cubicBezTo>
                      <a:pt x="35" y="30"/>
                      <a:pt x="36" y="31"/>
                      <a:pt x="36" y="31"/>
                    </a:cubicBezTo>
                    <a:cubicBezTo>
                      <a:pt x="36" y="31"/>
                      <a:pt x="36" y="31"/>
                      <a:pt x="36" y="31"/>
                    </a:cubicBezTo>
                    <a:cubicBezTo>
                      <a:pt x="36" y="32"/>
                      <a:pt x="36" y="32"/>
                      <a:pt x="36" y="32"/>
                    </a:cubicBezTo>
                    <a:cubicBezTo>
                      <a:pt x="36" y="32"/>
                      <a:pt x="36" y="32"/>
                      <a:pt x="36" y="33"/>
                    </a:cubicBezTo>
                    <a:cubicBezTo>
                      <a:pt x="37" y="33"/>
                      <a:pt x="37" y="33"/>
                      <a:pt x="37" y="33"/>
                    </a:cubicBezTo>
                    <a:cubicBezTo>
                      <a:pt x="37" y="33"/>
                      <a:pt x="37" y="33"/>
                      <a:pt x="37" y="33"/>
                    </a:cubicBezTo>
                    <a:cubicBezTo>
                      <a:pt x="37" y="33"/>
                      <a:pt x="38" y="33"/>
                      <a:pt x="38" y="33"/>
                    </a:cubicBezTo>
                    <a:cubicBezTo>
                      <a:pt x="38" y="33"/>
                      <a:pt x="38" y="33"/>
                      <a:pt x="38" y="33"/>
                    </a:cubicBezTo>
                    <a:cubicBezTo>
                      <a:pt x="38" y="33"/>
                      <a:pt x="39" y="34"/>
                      <a:pt x="39" y="34"/>
                    </a:cubicBezTo>
                    <a:cubicBezTo>
                      <a:pt x="39" y="34"/>
                      <a:pt x="39" y="34"/>
                      <a:pt x="39" y="34"/>
                    </a:cubicBezTo>
                    <a:cubicBezTo>
                      <a:pt x="39" y="34"/>
                      <a:pt x="40" y="34"/>
                      <a:pt x="40" y="34"/>
                    </a:cubicBezTo>
                    <a:cubicBezTo>
                      <a:pt x="40" y="34"/>
                      <a:pt x="40" y="34"/>
                      <a:pt x="40" y="34"/>
                    </a:cubicBezTo>
                    <a:cubicBezTo>
                      <a:pt x="41" y="34"/>
                      <a:pt x="41" y="34"/>
                      <a:pt x="41" y="34"/>
                    </a:cubicBezTo>
                    <a:cubicBezTo>
                      <a:pt x="38" y="39"/>
                      <a:pt x="33" y="43"/>
                      <a:pt x="28" y="44"/>
                    </a:cubicBezTo>
                    <a:cubicBezTo>
                      <a:pt x="28" y="44"/>
                      <a:pt x="28" y="44"/>
                      <a:pt x="28" y="43"/>
                    </a:cubicBezTo>
                    <a:cubicBezTo>
                      <a:pt x="28" y="43"/>
                      <a:pt x="28" y="42"/>
                      <a:pt x="28" y="42"/>
                    </a:cubicBezTo>
                    <a:cubicBezTo>
                      <a:pt x="28" y="42"/>
                      <a:pt x="27" y="41"/>
                      <a:pt x="27" y="41"/>
                    </a:cubicBezTo>
                    <a:cubicBezTo>
                      <a:pt x="27" y="41"/>
                      <a:pt x="27" y="40"/>
                      <a:pt x="26" y="40"/>
                    </a:cubicBezTo>
                    <a:cubicBezTo>
                      <a:pt x="26" y="40"/>
                      <a:pt x="26" y="40"/>
                      <a:pt x="26" y="40"/>
                    </a:cubicBezTo>
                    <a:cubicBezTo>
                      <a:pt x="25" y="40"/>
                      <a:pt x="25" y="39"/>
                      <a:pt x="25" y="39"/>
                    </a:cubicBezTo>
                    <a:cubicBezTo>
                      <a:pt x="24" y="39"/>
                      <a:pt x="24" y="39"/>
                      <a:pt x="24" y="39"/>
                    </a:cubicBezTo>
                    <a:cubicBezTo>
                      <a:pt x="24" y="39"/>
                      <a:pt x="24" y="38"/>
                      <a:pt x="24" y="38"/>
                    </a:cubicBezTo>
                    <a:lnTo>
                      <a:pt x="24" y="46"/>
                    </a:lnTo>
                    <a:close/>
                    <a:moveTo>
                      <a:pt x="0" y="18"/>
                    </a:moveTo>
                    <a:cubicBezTo>
                      <a:pt x="0" y="18"/>
                      <a:pt x="0" y="19"/>
                      <a:pt x="0" y="19"/>
                    </a:cubicBezTo>
                    <a:cubicBezTo>
                      <a:pt x="0" y="20"/>
                      <a:pt x="0" y="20"/>
                      <a:pt x="0" y="20"/>
                    </a:cubicBezTo>
                    <a:cubicBezTo>
                      <a:pt x="0" y="21"/>
                      <a:pt x="0" y="22"/>
                      <a:pt x="0" y="23"/>
                    </a:cubicBezTo>
                    <a:cubicBezTo>
                      <a:pt x="0" y="23"/>
                      <a:pt x="0" y="24"/>
                      <a:pt x="0" y="25"/>
                    </a:cubicBezTo>
                    <a:cubicBezTo>
                      <a:pt x="0" y="25"/>
                      <a:pt x="0" y="26"/>
                      <a:pt x="0" y="26"/>
                    </a:cubicBezTo>
                    <a:cubicBezTo>
                      <a:pt x="0" y="27"/>
                      <a:pt x="0" y="27"/>
                      <a:pt x="0" y="27"/>
                    </a:cubicBezTo>
                    <a:cubicBezTo>
                      <a:pt x="0" y="28"/>
                      <a:pt x="0" y="28"/>
                      <a:pt x="0" y="28"/>
                    </a:cubicBezTo>
                    <a:cubicBezTo>
                      <a:pt x="0" y="29"/>
                      <a:pt x="1" y="30"/>
                      <a:pt x="1" y="31"/>
                    </a:cubicBezTo>
                    <a:cubicBezTo>
                      <a:pt x="1" y="31"/>
                      <a:pt x="1" y="31"/>
                      <a:pt x="1" y="32"/>
                    </a:cubicBezTo>
                    <a:cubicBezTo>
                      <a:pt x="1" y="32"/>
                      <a:pt x="2" y="32"/>
                      <a:pt x="2" y="33"/>
                    </a:cubicBezTo>
                    <a:cubicBezTo>
                      <a:pt x="2" y="33"/>
                      <a:pt x="2" y="33"/>
                      <a:pt x="2" y="33"/>
                    </a:cubicBezTo>
                    <a:cubicBezTo>
                      <a:pt x="2" y="34"/>
                      <a:pt x="2" y="34"/>
                      <a:pt x="3" y="34"/>
                    </a:cubicBezTo>
                    <a:cubicBezTo>
                      <a:pt x="3" y="35"/>
                      <a:pt x="4" y="36"/>
                      <a:pt x="4" y="37"/>
                    </a:cubicBezTo>
                    <a:cubicBezTo>
                      <a:pt x="5" y="37"/>
                      <a:pt x="5" y="38"/>
                      <a:pt x="6" y="38"/>
                    </a:cubicBezTo>
                    <a:cubicBezTo>
                      <a:pt x="6" y="39"/>
                      <a:pt x="6" y="39"/>
                      <a:pt x="6" y="39"/>
                    </a:cubicBezTo>
                    <a:cubicBezTo>
                      <a:pt x="7" y="39"/>
                      <a:pt x="7" y="40"/>
                      <a:pt x="7" y="40"/>
                    </a:cubicBezTo>
                    <a:cubicBezTo>
                      <a:pt x="8" y="41"/>
                      <a:pt x="10" y="42"/>
                      <a:pt x="11" y="43"/>
                    </a:cubicBezTo>
                    <a:cubicBezTo>
                      <a:pt x="11" y="43"/>
                      <a:pt x="12" y="43"/>
                      <a:pt x="12" y="43"/>
                    </a:cubicBezTo>
                    <a:cubicBezTo>
                      <a:pt x="13" y="44"/>
                      <a:pt x="13" y="44"/>
                      <a:pt x="14" y="44"/>
                    </a:cubicBezTo>
                    <a:cubicBezTo>
                      <a:pt x="14" y="44"/>
                      <a:pt x="15" y="44"/>
                      <a:pt x="15" y="45"/>
                    </a:cubicBezTo>
                    <a:cubicBezTo>
                      <a:pt x="18" y="45"/>
                      <a:pt x="20" y="46"/>
                      <a:pt x="23" y="46"/>
                    </a:cubicBezTo>
                    <a:cubicBezTo>
                      <a:pt x="23" y="46"/>
                      <a:pt x="24" y="46"/>
                      <a:pt x="24" y="46"/>
                    </a:cubicBezTo>
                    <a:cubicBezTo>
                      <a:pt x="24" y="38"/>
                      <a:pt x="24" y="38"/>
                      <a:pt x="24" y="38"/>
                    </a:cubicBezTo>
                    <a:cubicBezTo>
                      <a:pt x="24" y="38"/>
                      <a:pt x="24" y="38"/>
                      <a:pt x="24" y="38"/>
                    </a:cubicBezTo>
                    <a:cubicBezTo>
                      <a:pt x="24" y="37"/>
                      <a:pt x="23" y="37"/>
                      <a:pt x="23" y="36"/>
                    </a:cubicBezTo>
                    <a:cubicBezTo>
                      <a:pt x="23" y="36"/>
                      <a:pt x="23" y="36"/>
                      <a:pt x="23" y="36"/>
                    </a:cubicBezTo>
                    <a:cubicBezTo>
                      <a:pt x="22" y="36"/>
                      <a:pt x="22" y="35"/>
                      <a:pt x="22" y="35"/>
                    </a:cubicBezTo>
                    <a:cubicBezTo>
                      <a:pt x="22" y="35"/>
                      <a:pt x="22" y="35"/>
                      <a:pt x="22" y="35"/>
                    </a:cubicBezTo>
                    <a:cubicBezTo>
                      <a:pt x="22" y="34"/>
                      <a:pt x="22" y="34"/>
                      <a:pt x="22" y="34"/>
                    </a:cubicBezTo>
                    <a:cubicBezTo>
                      <a:pt x="22" y="34"/>
                      <a:pt x="22" y="34"/>
                      <a:pt x="22" y="33"/>
                    </a:cubicBezTo>
                    <a:cubicBezTo>
                      <a:pt x="22" y="33"/>
                      <a:pt x="22" y="33"/>
                      <a:pt x="22" y="33"/>
                    </a:cubicBezTo>
                    <a:cubicBezTo>
                      <a:pt x="22" y="32"/>
                      <a:pt x="22" y="32"/>
                      <a:pt x="22" y="32"/>
                    </a:cubicBezTo>
                    <a:cubicBezTo>
                      <a:pt x="23" y="32"/>
                      <a:pt x="23" y="32"/>
                      <a:pt x="23" y="32"/>
                    </a:cubicBezTo>
                    <a:cubicBezTo>
                      <a:pt x="23" y="32"/>
                      <a:pt x="23" y="32"/>
                      <a:pt x="23" y="31"/>
                    </a:cubicBezTo>
                    <a:cubicBezTo>
                      <a:pt x="23" y="31"/>
                      <a:pt x="24" y="31"/>
                      <a:pt x="24" y="31"/>
                    </a:cubicBezTo>
                    <a:cubicBezTo>
                      <a:pt x="24" y="31"/>
                      <a:pt x="24" y="30"/>
                      <a:pt x="24" y="30"/>
                    </a:cubicBezTo>
                    <a:cubicBezTo>
                      <a:pt x="24" y="29"/>
                      <a:pt x="23" y="29"/>
                      <a:pt x="23" y="29"/>
                    </a:cubicBezTo>
                    <a:cubicBezTo>
                      <a:pt x="23" y="29"/>
                      <a:pt x="23" y="28"/>
                      <a:pt x="23" y="28"/>
                    </a:cubicBezTo>
                    <a:cubicBezTo>
                      <a:pt x="23" y="28"/>
                      <a:pt x="23" y="29"/>
                      <a:pt x="23" y="29"/>
                    </a:cubicBezTo>
                    <a:cubicBezTo>
                      <a:pt x="22" y="29"/>
                      <a:pt x="22" y="29"/>
                      <a:pt x="22" y="29"/>
                    </a:cubicBezTo>
                    <a:cubicBezTo>
                      <a:pt x="22" y="29"/>
                      <a:pt x="22" y="29"/>
                      <a:pt x="22" y="29"/>
                    </a:cubicBezTo>
                    <a:cubicBezTo>
                      <a:pt x="21" y="29"/>
                      <a:pt x="21" y="29"/>
                      <a:pt x="21" y="29"/>
                    </a:cubicBezTo>
                    <a:cubicBezTo>
                      <a:pt x="21" y="29"/>
                      <a:pt x="21" y="28"/>
                      <a:pt x="21" y="28"/>
                    </a:cubicBezTo>
                    <a:cubicBezTo>
                      <a:pt x="20" y="28"/>
                      <a:pt x="20" y="28"/>
                      <a:pt x="20" y="28"/>
                    </a:cubicBezTo>
                    <a:cubicBezTo>
                      <a:pt x="20" y="28"/>
                      <a:pt x="20" y="28"/>
                      <a:pt x="20" y="27"/>
                    </a:cubicBezTo>
                    <a:cubicBezTo>
                      <a:pt x="20" y="27"/>
                      <a:pt x="20" y="27"/>
                      <a:pt x="19" y="26"/>
                    </a:cubicBezTo>
                    <a:cubicBezTo>
                      <a:pt x="19" y="26"/>
                      <a:pt x="19" y="26"/>
                      <a:pt x="18" y="26"/>
                    </a:cubicBezTo>
                    <a:cubicBezTo>
                      <a:pt x="18" y="26"/>
                      <a:pt x="18" y="26"/>
                      <a:pt x="18" y="26"/>
                    </a:cubicBezTo>
                    <a:cubicBezTo>
                      <a:pt x="18" y="26"/>
                      <a:pt x="18" y="26"/>
                      <a:pt x="18" y="26"/>
                    </a:cubicBezTo>
                    <a:cubicBezTo>
                      <a:pt x="17" y="26"/>
                      <a:pt x="17" y="25"/>
                      <a:pt x="16" y="25"/>
                    </a:cubicBezTo>
                    <a:cubicBezTo>
                      <a:pt x="16" y="25"/>
                      <a:pt x="16" y="25"/>
                      <a:pt x="16" y="25"/>
                    </a:cubicBezTo>
                    <a:cubicBezTo>
                      <a:pt x="15" y="25"/>
                      <a:pt x="15" y="25"/>
                      <a:pt x="15" y="25"/>
                    </a:cubicBezTo>
                    <a:cubicBezTo>
                      <a:pt x="14" y="25"/>
                      <a:pt x="14" y="25"/>
                      <a:pt x="14" y="25"/>
                    </a:cubicBezTo>
                    <a:cubicBezTo>
                      <a:pt x="14" y="25"/>
                      <a:pt x="13" y="24"/>
                      <a:pt x="13" y="24"/>
                    </a:cubicBezTo>
                    <a:cubicBezTo>
                      <a:pt x="13" y="24"/>
                      <a:pt x="13" y="24"/>
                      <a:pt x="13" y="24"/>
                    </a:cubicBezTo>
                    <a:cubicBezTo>
                      <a:pt x="13" y="24"/>
                      <a:pt x="12" y="24"/>
                      <a:pt x="12" y="24"/>
                    </a:cubicBezTo>
                    <a:cubicBezTo>
                      <a:pt x="12" y="24"/>
                      <a:pt x="12" y="23"/>
                      <a:pt x="12" y="23"/>
                    </a:cubicBezTo>
                    <a:cubicBezTo>
                      <a:pt x="12" y="23"/>
                      <a:pt x="12" y="23"/>
                      <a:pt x="12" y="23"/>
                    </a:cubicBezTo>
                    <a:cubicBezTo>
                      <a:pt x="12" y="22"/>
                      <a:pt x="12" y="22"/>
                      <a:pt x="11" y="21"/>
                    </a:cubicBezTo>
                    <a:cubicBezTo>
                      <a:pt x="11" y="21"/>
                      <a:pt x="11" y="21"/>
                      <a:pt x="11" y="21"/>
                    </a:cubicBezTo>
                    <a:cubicBezTo>
                      <a:pt x="11" y="20"/>
                      <a:pt x="11" y="20"/>
                      <a:pt x="11" y="20"/>
                    </a:cubicBezTo>
                    <a:cubicBezTo>
                      <a:pt x="11" y="20"/>
                      <a:pt x="10" y="20"/>
                      <a:pt x="10" y="20"/>
                    </a:cubicBezTo>
                    <a:cubicBezTo>
                      <a:pt x="10" y="19"/>
                      <a:pt x="10" y="19"/>
                      <a:pt x="10" y="19"/>
                    </a:cubicBezTo>
                    <a:cubicBezTo>
                      <a:pt x="10" y="19"/>
                      <a:pt x="10" y="19"/>
                      <a:pt x="10" y="18"/>
                    </a:cubicBezTo>
                    <a:cubicBezTo>
                      <a:pt x="10" y="18"/>
                      <a:pt x="9" y="18"/>
                      <a:pt x="9" y="19"/>
                    </a:cubicBezTo>
                    <a:cubicBezTo>
                      <a:pt x="9" y="19"/>
                      <a:pt x="9" y="19"/>
                      <a:pt x="9" y="19"/>
                    </a:cubicBezTo>
                    <a:cubicBezTo>
                      <a:pt x="10" y="19"/>
                      <a:pt x="9" y="20"/>
                      <a:pt x="10" y="20"/>
                    </a:cubicBezTo>
                    <a:cubicBezTo>
                      <a:pt x="10" y="20"/>
                      <a:pt x="10" y="20"/>
                      <a:pt x="10" y="20"/>
                    </a:cubicBezTo>
                    <a:cubicBezTo>
                      <a:pt x="10" y="21"/>
                      <a:pt x="10" y="21"/>
                      <a:pt x="10" y="21"/>
                    </a:cubicBezTo>
                    <a:cubicBezTo>
                      <a:pt x="10" y="21"/>
                      <a:pt x="10" y="22"/>
                      <a:pt x="10" y="22"/>
                    </a:cubicBezTo>
                    <a:cubicBezTo>
                      <a:pt x="10" y="22"/>
                      <a:pt x="10" y="22"/>
                      <a:pt x="10" y="21"/>
                    </a:cubicBezTo>
                    <a:cubicBezTo>
                      <a:pt x="10" y="21"/>
                      <a:pt x="9" y="21"/>
                      <a:pt x="9" y="21"/>
                    </a:cubicBezTo>
                    <a:cubicBezTo>
                      <a:pt x="9" y="21"/>
                      <a:pt x="10" y="21"/>
                      <a:pt x="9" y="21"/>
                    </a:cubicBezTo>
                    <a:cubicBezTo>
                      <a:pt x="9" y="20"/>
                      <a:pt x="9" y="20"/>
                      <a:pt x="9" y="20"/>
                    </a:cubicBezTo>
                    <a:cubicBezTo>
                      <a:pt x="9" y="20"/>
                      <a:pt x="9" y="20"/>
                      <a:pt x="9" y="19"/>
                    </a:cubicBezTo>
                    <a:cubicBezTo>
                      <a:pt x="9" y="19"/>
                      <a:pt x="9" y="19"/>
                      <a:pt x="9" y="19"/>
                    </a:cubicBezTo>
                    <a:cubicBezTo>
                      <a:pt x="8" y="19"/>
                      <a:pt x="8" y="18"/>
                      <a:pt x="8" y="18"/>
                    </a:cubicBezTo>
                    <a:cubicBezTo>
                      <a:pt x="8" y="18"/>
                      <a:pt x="8" y="17"/>
                      <a:pt x="8" y="17"/>
                    </a:cubicBezTo>
                    <a:cubicBezTo>
                      <a:pt x="8" y="17"/>
                      <a:pt x="8" y="17"/>
                      <a:pt x="8" y="17"/>
                    </a:cubicBezTo>
                    <a:cubicBezTo>
                      <a:pt x="8" y="17"/>
                      <a:pt x="8" y="17"/>
                      <a:pt x="7" y="17"/>
                    </a:cubicBezTo>
                    <a:cubicBezTo>
                      <a:pt x="7" y="16"/>
                      <a:pt x="7" y="16"/>
                      <a:pt x="7" y="16"/>
                    </a:cubicBezTo>
                    <a:cubicBezTo>
                      <a:pt x="7" y="16"/>
                      <a:pt x="7" y="15"/>
                      <a:pt x="7" y="15"/>
                    </a:cubicBezTo>
                    <a:cubicBezTo>
                      <a:pt x="7" y="15"/>
                      <a:pt x="7" y="14"/>
                      <a:pt x="7" y="14"/>
                    </a:cubicBezTo>
                    <a:cubicBezTo>
                      <a:pt x="7" y="14"/>
                      <a:pt x="8" y="14"/>
                      <a:pt x="8" y="13"/>
                    </a:cubicBezTo>
                    <a:cubicBezTo>
                      <a:pt x="8" y="13"/>
                      <a:pt x="8" y="13"/>
                      <a:pt x="8" y="13"/>
                    </a:cubicBezTo>
                    <a:cubicBezTo>
                      <a:pt x="8" y="13"/>
                      <a:pt x="8" y="12"/>
                      <a:pt x="9" y="12"/>
                    </a:cubicBezTo>
                    <a:cubicBezTo>
                      <a:pt x="9" y="12"/>
                      <a:pt x="9" y="11"/>
                      <a:pt x="9" y="11"/>
                    </a:cubicBezTo>
                    <a:cubicBezTo>
                      <a:pt x="10" y="11"/>
                      <a:pt x="10" y="10"/>
                      <a:pt x="10" y="10"/>
                    </a:cubicBezTo>
                    <a:cubicBezTo>
                      <a:pt x="10" y="10"/>
                      <a:pt x="9" y="10"/>
                      <a:pt x="9" y="9"/>
                    </a:cubicBezTo>
                    <a:cubicBezTo>
                      <a:pt x="9" y="9"/>
                      <a:pt x="10" y="9"/>
                      <a:pt x="10" y="9"/>
                    </a:cubicBezTo>
                    <a:cubicBezTo>
                      <a:pt x="10" y="9"/>
                      <a:pt x="10" y="9"/>
                      <a:pt x="10" y="9"/>
                    </a:cubicBezTo>
                    <a:cubicBezTo>
                      <a:pt x="10" y="8"/>
                      <a:pt x="10" y="8"/>
                      <a:pt x="10" y="8"/>
                    </a:cubicBezTo>
                    <a:cubicBezTo>
                      <a:pt x="10" y="8"/>
                      <a:pt x="10" y="8"/>
                      <a:pt x="10" y="7"/>
                    </a:cubicBezTo>
                    <a:cubicBezTo>
                      <a:pt x="10" y="7"/>
                      <a:pt x="9" y="8"/>
                      <a:pt x="9" y="7"/>
                    </a:cubicBezTo>
                    <a:cubicBezTo>
                      <a:pt x="9" y="7"/>
                      <a:pt x="9" y="7"/>
                      <a:pt x="9" y="7"/>
                    </a:cubicBezTo>
                    <a:cubicBezTo>
                      <a:pt x="9" y="7"/>
                      <a:pt x="9" y="7"/>
                      <a:pt x="9" y="7"/>
                    </a:cubicBezTo>
                    <a:cubicBezTo>
                      <a:pt x="9" y="6"/>
                      <a:pt x="9" y="6"/>
                      <a:pt x="9" y="6"/>
                    </a:cubicBezTo>
                    <a:cubicBezTo>
                      <a:pt x="9" y="6"/>
                      <a:pt x="9" y="6"/>
                      <a:pt x="9" y="6"/>
                    </a:cubicBezTo>
                    <a:cubicBezTo>
                      <a:pt x="12" y="3"/>
                      <a:pt x="15" y="2"/>
                      <a:pt x="19" y="1"/>
                    </a:cubicBezTo>
                    <a:cubicBezTo>
                      <a:pt x="19" y="1"/>
                      <a:pt x="19" y="1"/>
                      <a:pt x="19" y="1"/>
                    </a:cubicBezTo>
                    <a:cubicBezTo>
                      <a:pt x="19" y="1"/>
                      <a:pt x="19" y="1"/>
                      <a:pt x="19" y="1"/>
                    </a:cubicBezTo>
                    <a:cubicBezTo>
                      <a:pt x="19" y="1"/>
                      <a:pt x="19" y="1"/>
                      <a:pt x="20" y="1"/>
                    </a:cubicBezTo>
                    <a:cubicBezTo>
                      <a:pt x="20" y="1"/>
                      <a:pt x="20" y="1"/>
                      <a:pt x="20" y="1"/>
                    </a:cubicBezTo>
                    <a:cubicBezTo>
                      <a:pt x="21" y="1"/>
                      <a:pt x="21" y="2"/>
                      <a:pt x="22" y="2"/>
                    </a:cubicBezTo>
                    <a:cubicBezTo>
                      <a:pt x="22" y="2"/>
                      <a:pt x="22" y="1"/>
                      <a:pt x="22" y="1"/>
                    </a:cubicBezTo>
                    <a:cubicBezTo>
                      <a:pt x="22" y="1"/>
                      <a:pt x="22" y="1"/>
                      <a:pt x="22" y="1"/>
                    </a:cubicBezTo>
                    <a:cubicBezTo>
                      <a:pt x="22" y="1"/>
                      <a:pt x="22" y="1"/>
                      <a:pt x="23" y="1"/>
                    </a:cubicBezTo>
                    <a:cubicBezTo>
                      <a:pt x="23" y="1"/>
                      <a:pt x="24" y="1"/>
                      <a:pt x="24" y="1"/>
                    </a:cubicBezTo>
                    <a:cubicBezTo>
                      <a:pt x="24" y="0"/>
                      <a:pt x="24" y="0"/>
                      <a:pt x="24" y="0"/>
                    </a:cubicBezTo>
                    <a:cubicBezTo>
                      <a:pt x="24" y="0"/>
                      <a:pt x="23" y="0"/>
                      <a:pt x="23" y="0"/>
                    </a:cubicBezTo>
                    <a:cubicBezTo>
                      <a:pt x="23" y="0"/>
                      <a:pt x="23" y="0"/>
                      <a:pt x="23" y="0"/>
                    </a:cubicBezTo>
                    <a:cubicBezTo>
                      <a:pt x="22" y="0"/>
                      <a:pt x="22" y="0"/>
                      <a:pt x="22" y="0"/>
                    </a:cubicBezTo>
                    <a:cubicBezTo>
                      <a:pt x="20" y="0"/>
                      <a:pt x="17" y="0"/>
                      <a:pt x="15" y="1"/>
                    </a:cubicBezTo>
                    <a:cubicBezTo>
                      <a:pt x="15" y="1"/>
                      <a:pt x="14" y="1"/>
                      <a:pt x="14" y="1"/>
                    </a:cubicBezTo>
                    <a:cubicBezTo>
                      <a:pt x="14" y="1"/>
                      <a:pt x="14" y="1"/>
                      <a:pt x="14" y="1"/>
                    </a:cubicBezTo>
                    <a:cubicBezTo>
                      <a:pt x="14" y="1"/>
                      <a:pt x="13" y="2"/>
                      <a:pt x="13" y="2"/>
                    </a:cubicBezTo>
                    <a:cubicBezTo>
                      <a:pt x="13" y="2"/>
                      <a:pt x="12" y="2"/>
                      <a:pt x="12" y="2"/>
                    </a:cubicBezTo>
                    <a:cubicBezTo>
                      <a:pt x="12" y="2"/>
                      <a:pt x="11" y="2"/>
                      <a:pt x="11" y="3"/>
                    </a:cubicBezTo>
                    <a:cubicBezTo>
                      <a:pt x="10" y="3"/>
                      <a:pt x="9" y="4"/>
                      <a:pt x="7" y="5"/>
                    </a:cubicBezTo>
                    <a:cubicBezTo>
                      <a:pt x="7" y="5"/>
                      <a:pt x="7" y="5"/>
                      <a:pt x="7" y="6"/>
                    </a:cubicBezTo>
                    <a:cubicBezTo>
                      <a:pt x="7" y="6"/>
                      <a:pt x="7" y="6"/>
                      <a:pt x="6" y="6"/>
                    </a:cubicBezTo>
                    <a:cubicBezTo>
                      <a:pt x="6" y="7"/>
                      <a:pt x="6" y="7"/>
                      <a:pt x="6" y="7"/>
                    </a:cubicBezTo>
                    <a:cubicBezTo>
                      <a:pt x="5" y="8"/>
                      <a:pt x="5" y="8"/>
                      <a:pt x="4" y="8"/>
                    </a:cubicBezTo>
                    <a:cubicBezTo>
                      <a:pt x="4" y="9"/>
                      <a:pt x="3" y="10"/>
                      <a:pt x="3" y="11"/>
                    </a:cubicBezTo>
                    <a:cubicBezTo>
                      <a:pt x="2" y="12"/>
                      <a:pt x="2" y="12"/>
                      <a:pt x="2" y="12"/>
                    </a:cubicBezTo>
                    <a:cubicBezTo>
                      <a:pt x="2" y="12"/>
                      <a:pt x="2" y="13"/>
                      <a:pt x="2" y="13"/>
                    </a:cubicBezTo>
                    <a:cubicBezTo>
                      <a:pt x="2" y="13"/>
                      <a:pt x="1" y="14"/>
                      <a:pt x="1" y="14"/>
                    </a:cubicBezTo>
                    <a:cubicBezTo>
                      <a:pt x="1" y="14"/>
                      <a:pt x="1" y="15"/>
                      <a:pt x="1" y="15"/>
                    </a:cubicBezTo>
                    <a:cubicBezTo>
                      <a:pt x="1" y="15"/>
                      <a:pt x="0" y="16"/>
                      <a:pt x="0" y="17"/>
                    </a:cubicBezTo>
                    <a:cubicBezTo>
                      <a:pt x="0" y="17"/>
                      <a:pt x="0" y="18"/>
                      <a:pt x="0" y="18"/>
                    </a:cubicBezTo>
                    <a:close/>
                    <a:moveTo>
                      <a:pt x="24" y="18"/>
                    </a:moveTo>
                    <a:cubicBezTo>
                      <a:pt x="24" y="28"/>
                      <a:pt x="24" y="28"/>
                      <a:pt x="24" y="28"/>
                    </a:cubicBezTo>
                    <a:cubicBezTo>
                      <a:pt x="24" y="29"/>
                      <a:pt x="24" y="29"/>
                      <a:pt x="24" y="29"/>
                    </a:cubicBezTo>
                    <a:cubicBezTo>
                      <a:pt x="24" y="29"/>
                      <a:pt x="24" y="28"/>
                      <a:pt x="23" y="28"/>
                    </a:cubicBezTo>
                    <a:cubicBezTo>
                      <a:pt x="23" y="28"/>
                      <a:pt x="23" y="28"/>
                      <a:pt x="22" y="28"/>
                    </a:cubicBezTo>
                    <a:cubicBezTo>
                      <a:pt x="22" y="28"/>
                      <a:pt x="21" y="28"/>
                      <a:pt x="21" y="27"/>
                    </a:cubicBezTo>
                    <a:cubicBezTo>
                      <a:pt x="21" y="27"/>
                      <a:pt x="21" y="27"/>
                      <a:pt x="21" y="26"/>
                    </a:cubicBezTo>
                    <a:cubicBezTo>
                      <a:pt x="21" y="26"/>
                      <a:pt x="21" y="26"/>
                      <a:pt x="21" y="26"/>
                    </a:cubicBezTo>
                    <a:cubicBezTo>
                      <a:pt x="21" y="25"/>
                      <a:pt x="21" y="25"/>
                      <a:pt x="21" y="25"/>
                    </a:cubicBezTo>
                    <a:cubicBezTo>
                      <a:pt x="20" y="25"/>
                      <a:pt x="20" y="25"/>
                      <a:pt x="19" y="25"/>
                    </a:cubicBezTo>
                    <a:cubicBezTo>
                      <a:pt x="19" y="25"/>
                      <a:pt x="19" y="25"/>
                      <a:pt x="19" y="25"/>
                    </a:cubicBezTo>
                    <a:cubicBezTo>
                      <a:pt x="19" y="25"/>
                      <a:pt x="19" y="24"/>
                      <a:pt x="19" y="24"/>
                    </a:cubicBezTo>
                    <a:cubicBezTo>
                      <a:pt x="19" y="24"/>
                      <a:pt x="20" y="24"/>
                      <a:pt x="20" y="24"/>
                    </a:cubicBezTo>
                    <a:cubicBezTo>
                      <a:pt x="20" y="24"/>
                      <a:pt x="20" y="24"/>
                      <a:pt x="20" y="23"/>
                    </a:cubicBezTo>
                    <a:cubicBezTo>
                      <a:pt x="20" y="23"/>
                      <a:pt x="20" y="23"/>
                      <a:pt x="20" y="23"/>
                    </a:cubicBezTo>
                    <a:cubicBezTo>
                      <a:pt x="20" y="23"/>
                      <a:pt x="20" y="23"/>
                      <a:pt x="20" y="23"/>
                    </a:cubicBezTo>
                    <a:cubicBezTo>
                      <a:pt x="19" y="23"/>
                      <a:pt x="19" y="23"/>
                      <a:pt x="19" y="23"/>
                    </a:cubicBezTo>
                    <a:cubicBezTo>
                      <a:pt x="18" y="23"/>
                      <a:pt x="18" y="24"/>
                      <a:pt x="18" y="24"/>
                    </a:cubicBezTo>
                    <a:cubicBezTo>
                      <a:pt x="18" y="24"/>
                      <a:pt x="18" y="24"/>
                      <a:pt x="17" y="24"/>
                    </a:cubicBezTo>
                    <a:cubicBezTo>
                      <a:pt x="17" y="24"/>
                      <a:pt x="17" y="24"/>
                      <a:pt x="17" y="24"/>
                    </a:cubicBezTo>
                    <a:cubicBezTo>
                      <a:pt x="17" y="24"/>
                      <a:pt x="16" y="24"/>
                      <a:pt x="16" y="24"/>
                    </a:cubicBezTo>
                    <a:cubicBezTo>
                      <a:pt x="16" y="24"/>
                      <a:pt x="16" y="23"/>
                      <a:pt x="16" y="23"/>
                    </a:cubicBezTo>
                    <a:cubicBezTo>
                      <a:pt x="15" y="22"/>
                      <a:pt x="16" y="21"/>
                      <a:pt x="16" y="21"/>
                    </a:cubicBezTo>
                    <a:cubicBezTo>
                      <a:pt x="16" y="21"/>
                      <a:pt x="16" y="21"/>
                      <a:pt x="16" y="21"/>
                    </a:cubicBezTo>
                    <a:cubicBezTo>
                      <a:pt x="16" y="20"/>
                      <a:pt x="16" y="20"/>
                      <a:pt x="16" y="20"/>
                    </a:cubicBezTo>
                    <a:cubicBezTo>
                      <a:pt x="16" y="20"/>
                      <a:pt x="17" y="19"/>
                      <a:pt x="17" y="19"/>
                    </a:cubicBezTo>
                    <a:cubicBezTo>
                      <a:pt x="17" y="19"/>
                      <a:pt x="18" y="19"/>
                      <a:pt x="18" y="19"/>
                    </a:cubicBezTo>
                    <a:cubicBezTo>
                      <a:pt x="18" y="19"/>
                      <a:pt x="19" y="19"/>
                      <a:pt x="19" y="19"/>
                    </a:cubicBezTo>
                    <a:cubicBezTo>
                      <a:pt x="19" y="19"/>
                      <a:pt x="19" y="19"/>
                      <a:pt x="19" y="19"/>
                    </a:cubicBezTo>
                    <a:cubicBezTo>
                      <a:pt x="20" y="19"/>
                      <a:pt x="20" y="19"/>
                      <a:pt x="20" y="19"/>
                    </a:cubicBezTo>
                    <a:cubicBezTo>
                      <a:pt x="21" y="19"/>
                      <a:pt x="21" y="18"/>
                      <a:pt x="21" y="19"/>
                    </a:cubicBezTo>
                    <a:cubicBezTo>
                      <a:pt x="22" y="19"/>
                      <a:pt x="22" y="19"/>
                      <a:pt x="22" y="19"/>
                    </a:cubicBezTo>
                    <a:cubicBezTo>
                      <a:pt x="22" y="19"/>
                      <a:pt x="22" y="19"/>
                      <a:pt x="22" y="19"/>
                    </a:cubicBezTo>
                    <a:cubicBezTo>
                      <a:pt x="22" y="19"/>
                      <a:pt x="23" y="19"/>
                      <a:pt x="23" y="19"/>
                    </a:cubicBezTo>
                    <a:cubicBezTo>
                      <a:pt x="23" y="19"/>
                      <a:pt x="23" y="20"/>
                      <a:pt x="23" y="20"/>
                    </a:cubicBezTo>
                    <a:cubicBezTo>
                      <a:pt x="23" y="20"/>
                      <a:pt x="23" y="20"/>
                      <a:pt x="24" y="20"/>
                    </a:cubicBezTo>
                    <a:cubicBezTo>
                      <a:pt x="24" y="20"/>
                      <a:pt x="24" y="20"/>
                      <a:pt x="24" y="20"/>
                    </a:cubicBezTo>
                    <a:cubicBezTo>
                      <a:pt x="24" y="19"/>
                      <a:pt x="24" y="19"/>
                      <a:pt x="24" y="19"/>
                    </a:cubicBezTo>
                    <a:cubicBezTo>
                      <a:pt x="24" y="19"/>
                      <a:pt x="24" y="19"/>
                      <a:pt x="24" y="19"/>
                    </a:cubicBezTo>
                    <a:cubicBezTo>
                      <a:pt x="24" y="18"/>
                      <a:pt x="24" y="18"/>
                      <a:pt x="24" y="1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2" name="Freeform: Shape 100">
                <a:extLst>
                  <a:ext uri="{FF2B5EF4-FFF2-40B4-BE49-F238E27FC236}">
                    <a16:creationId xmlns:a16="http://schemas.microsoft.com/office/drawing/2014/main" id="{2C73A2A3-B8A9-2F24-55F2-53A33E0FD81D}"/>
                  </a:ext>
                </a:extLst>
              </p:cNvPr>
              <p:cNvSpPr>
                <a:spLocks noGrp="1" noRot="1" noMove="1" noResize="1" noEditPoints="1" noAdjustHandles="1" noChangeArrowheads="1" noChangeShapeType="1"/>
              </p:cNvSpPr>
              <p:nvPr/>
            </p:nvSpPr>
            <p:spPr bwMode="auto">
              <a:xfrm>
                <a:off x="3152654" y="1776145"/>
                <a:ext cx="113963" cy="185037"/>
              </a:xfrm>
              <a:custGeom>
                <a:avLst/>
                <a:gdLst>
                  <a:gd name="T0" fmla="*/ 0 w 26"/>
                  <a:gd name="T1" fmla="*/ 29 h 42"/>
                  <a:gd name="T2" fmla="*/ 0 w 26"/>
                  <a:gd name="T3" fmla="*/ 35 h 42"/>
                  <a:gd name="T4" fmla="*/ 8 w 26"/>
                  <a:gd name="T5" fmla="*/ 42 h 42"/>
                  <a:gd name="T6" fmla="*/ 18 w 26"/>
                  <a:gd name="T7" fmla="*/ 42 h 42"/>
                  <a:gd name="T8" fmla="*/ 26 w 26"/>
                  <a:gd name="T9" fmla="*/ 35 h 42"/>
                  <a:gd name="T10" fmla="*/ 26 w 26"/>
                  <a:gd name="T11" fmla="*/ 29 h 42"/>
                  <a:gd name="T12" fmla="*/ 17 w 26"/>
                  <a:gd name="T13" fmla="*/ 29 h 42"/>
                  <a:gd name="T14" fmla="*/ 17 w 26"/>
                  <a:gd name="T15" fmla="*/ 24 h 42"/>
                  <a:gd name="T16" fmla="*/ 26 w 26"/>
                  <a:gd name="T17" fmla="*/ 24 h 42"/>
                  <a:gd name="T18" fmla="*/ 26 w 26"/>
                  <a:gd name="T19" fmla="*/ 16 h 42"/>
                  <a:gd name="T20" fmla="*/ 17 w 26"/>
                  <a:gd name="T21" fmla="*/ 16 h 42"/>
                  <a:gd name="T22" fmla="*/ 17 w 26"/>
                  <a:gd name="T23" fmla="*/ 10 h 42"/>
                  <a:gd name="T24" fmla="*/ 26 w 26"/>
                  <a:gd name="T25" fmla="*/ 10 h 42"/>
                  <a:gd name="T26" fmla="*/ 26 w 26"/>
                  <a:gd name="T27" fmla="*/ 7 h 42"/>
                  <a:gd name="T28" fmla="*/ 18 w 26"/>
                  <a:gd name="T29" fmla="*/ 0 h 42"/>
                  <a:gd name="T30" fmla="*/ 8 w 26"/>
                  <a:gd name="T31" fmla="*/ 0 h 42"/>
                  <a:gd name="T32" fmla="*/ 0 w 26"/>
                  <a:gd name="T33" fmla="*/ 7 h 42"/>
                  <a:gd name="T34" fmla="*/ 0 w 26"/>
                  <a:gd name="T35" fmla="*/ 10 h 42"/>
                  <a:gd name="T36" fmla="*/ 9 w 26"/>
                  <a:gd name="T37" fmla="*/ 10 h 42"/>
                  <a:gd name="T38" fmla="*/ 9 w 26"/>
                  <a:gd name="T39" fmla="*/ 16 h 42"/>
                  <a:gd name="T40" fmla="*/ 0 w 26"/>
                  <a:gd name="T41" fmla="*/ 16 h 42"/>
                  <a:gd name="T42" fmla="*/ 0 w 26"/>
                  <a:gd name="T43" fmla="*/ 24 h 42"/>
                  <a:gd name="T44" fmla="*/ 9 w 26"/>
                  <a:gd name="T45" fmla="*/ 24 h 42"/>
                  <a:gd name="T46" fmla="*/ 9 w 26"/>
                  <a:gd name="T47" fmla="*/ 29 h 42"/>
                  <a:gd name="T48" fmla="*/ 0 w 26"/>
                  <a:gd name="T49"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42">
                    <a:moveTo>
                      <a:pt x="0" y="29"/>
                    </a:moveTo>
                    <a:cubicBezTo>
                      <a:pt x="0" y="35"/>
                      <a:pt x="0" y="35"/>
                      <a:pt x="0" y="35"/>
                    </a:cubicBezTo>
                    <a:cubicBezTo>
                      <a:pt x="0" y="39"/>
                      <a:pt x="4" y="42"/>
                      <a:pt x="8" y="42"/>
                    </a:cubicBezTo>
                    <a:cubicBezTo>
                      <a:pt x="18" y="42"/>
                      <a:pt x="18" y="42"/>
                      <a:pt x="18" y="42"/>
                    </a:cubicBezTo>
                    <a:cubicBezTo>
                      <a:pt x="22" y="42"/>
                      <a:pt x="26" y="39"/>
                      <a:pt x="26" y="35"/>
                    </a:cubicBezTo>
                    <a:cubicBezTo>
                      <a:pt x="26" y="29"/>
                      <a:pt x="26" y="29"/>
                      <a:pt x="26" y="29"/>
                    </a:cubicBezTo>
                    <a:cubicBezTo>
                      <a:pt x="17" y="29"/>
                      <a:pt x="17" y="29"/>
                      <a:pt x="17" y="29"/>
                    </a:cubicBezTo>
                    <a:cubicBezTo>
                      <a:pt x="17" y="24"/>
                      <a:pt x="17" y="24"/>
                      <a:pt x="17" y="24"/>
                    </a:cubicBezTo>
                    <a:cubicBezTo>
                      <a:pt x="26" y="24"/>
                      <a:pt x="26" y="24"/>
                      <a:pt x="26" y="24"/>
                    </a:cubicBezTo>
                    <a:cubicBezTo>
                      <a:pt x="26" y="16"/>
                      <a:pt x="26" y="16"/>
                      <a:pt x="26" y="16"/>
                    </a:cubicBezTo>
                    <a:cubicBezTo>
                      <a:pt x="17" y="16"/>
                      <a:pt x="17" y="16"/>
                      <a:pt x="17" y="16"/>
                    </a:cubicBezTo>
                    <a:cubicBezTo>
                      <a:pt x="17" y="10"/>
                      <a:pt x="17" y="10"/>
                      <a:pt x="17" y="10"/>
                    </a:cubicBezTo>
                    <a:cubicBezTo>
                      <a:pt x="26" y="10"/>
                      <a:pt x="26" y="10"/>
                      <a:pt x="26" y="10"/>
                    </a:cubicBezTo>
                    <a:cubicBezTo>
                      <a:pt x="26" y="7"/>
                      <a:pt x="26" y="7"/>
                      <a:pt x="26" y="7"/>
                    </a:cubicBezTo>
                    <a:cubicBezTo>
                      <a:pt x="26" y="3"/>
                      <a:pt x="22" y="0"/>
                      <a:pt x="18" y="0"/>
                    </a:cubicBezTo>
                    <a:cubicBezTo>
                      <a:pt x="8" y="0"/>
                      <a:pt x="8" y="0"/>
                      <a:pt x="8" y="0"/>
                    </a:cubicBezTo>
                    <a:cubicBezTo>
                      <a:pt x="4" y="0"/>
                      <a:pt x="0" y="3"/>
                      <a:pt x="0" y="7"/>
                    </a:cubicBezTo>
                    <a:cubicBezTo>
                      <a:pt x="0" y="10"/>
                      <a:pt x="0" y="10"/>
                      <a:pt x="0" y="10"/>
                    </a:cubicBezTo>
                    <a:cubicBezTo>
                      <a:pt x="9" y="10"/>
                      <a:pt x="9" y="10"/>
                      <a:pt x="9" y="10"/>
                    </a:cubicBezTo>
                    <a:cubicBezTo>
                      <a:pt x="9" y="16"/>
                      <a:pt x="9" y="16"/>
                      <a:pt x="9" y="16"/>
                    </a:cubicBezTo>
                    <a:cubicBezTo>
                      <a:pt x="0" y="16"/>
                      <a:pt x="0" y="16"/>
                      <a:pt x="0" y="16"/>
                    </a:cubicBezTo>
                    <a:cubicBezTo>
                      <a:pt x="0" y="24"/>
                      <a:pt x="0" y="24"/>
                      <a:pt x="0" y="24"/>
                    </a:cubicBezTo>
                    <a:cubicBezTo>
                      <a:pt x="9" y="24"/>
                      <a:pt x="9" y="24"/>
                      <a:pt x="9" y="24"/>
                    </a:cubicBezTo>
                    <a:cubicBezTo>
                      <a:pt x="9" y="29"/>
                      <a:pt x="9" y="29"/>
                      <a:pt x="9" y="29"/>
                    </a:cubicBezTo>
                    <a:lnTo>
                      <a:pt x="0" y="2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3" name="Freeform: Shape 101">
                <a:extLst>
                  <a:ext uri="{FF2B5EF4-FFF2-40B4-BE49-F238E27FC236}">
                    <a16:creationId xmlns:a16="http://schemas.microsoft.com/office/drawing/2014/main" id="{AA05ECEC-59F8-B7C2-04D4-598E38806573}"/>
                  </a:ext>
                </a:extLst>
              </p:cNvPr>
              <p:cNvSpPr>
                <a:spLocks noGrp="1" noRot="1" noMove="1" noResize="1" noEditPoints="1" noAdjustHandles="1" noChangeArrowheads="1" noChangeShapeType="1"/>
              </p:cNvSpPr>
              <p:nvPr/>
            </p:nvSpPr>
            <p:spPr bwMode="auto">
              <a:xfrm>
                <a:off x="3120794" y="1944027"/>
                <a:ext cx="177685" cy="113963"/>
              </a:xfrm>
              <a:custGeom>
                <a:avLst/>
                <a:gdLst>
                  <a:gd name="T0" fmla="*/ 0 w 40"/>
                  <a:gd name="T1" fmla="*/ 1 h 26"/>
                  <a:gd name="T2" fmla="*/ 13 w 40"/>
                  <a:gd name="T3" fmla="*/ 12 h 26"/>
                  <a:gd name="T4" fmla="*/ 17 w 40"/>
                  <a:gd name="T5" fmla="*/ 12 h 26"/>
                  <a:gd name="T6" fmla="*/ 17 w 40"/>
                  <a:gd name="T7" fmla="*/ 20 h 26"/>
                  <a:gd name="T8" fmla="*/ 12 w 40"/>
                  <a:gd name="T9" fmla="*/ 20 h 26"/>
                  <a:gd name="T10" fmla="*/ 12 w 40"/>
                  <a:gd name="T11" fmla="*/ 26 h 26"/>
                  <a:gd name="T12" fmla="*/ 28 w 40"/>
                  <a:gd name="T13" fmla="*/ 26 h 26"/>
                  <a:gd name="T14" fmla="*/ 28 w 40"/>
                  <a:gd name="T15" fmla="*/ 20 h 26"/>
                  <a:gd name="T16" fmla="*/ 23 w 40"/>
                  <a:gd name="T17" fmla="*/ 20 h 26"/>
                  <a:gd name="T18" fmla="*/ 23 w 40"/>
                  <a:gd name="T19" fmla="*/ 12 h 26"/>
                  <a:gd name="T20" fmla="*/ 27 w 40"/>
                  <a:gd name="T21" fmla="*/ 12 h 26"/>
                  <a:gd name="T22" fmla="*/ 40 w 40"/>
                  <a:gd name="T23" fmla="*/ 1 h 26"/>
                  <a:gd name="T24" fmla="*/ 35 w 40"/>
                  <a:gd name="T25" fmla="*/ 0 h 26"/>
                  <a:gd name="T26" fmla="*/ 27 w 40"/>
                  <a:gd name="T27" fmla="*/ 7 h 26"/>
                  <a:gd name="T28" fmla="*/ 13 w 40"/>
                  <a:gd name="T29" fmla="*/ 7 h 26"/>
                  <a:gd name="T30" fmla="*/ 5 w 40"/>
                  <a:gd name="T31" fmla="*/ 0 h 26"/>
                  <a:gd name="T32" fmla="*/ 0 w 40"/>
                  <a:gd name="T3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6">
                    <a:moveTo>
                      <a:pt x="0" y="1"/>
                    </a:moveTo>
                    <a:cubicBezTo>
                      <a:pt x="1" y="7"/>
                      <a:pt x="7" y="12"/>
                      <a:pt x="13" y="12"/>
                    </a:cubicBezTo>
                    <a:cubicBezTo>
                      <a:pt x="17" y="12"/>
                      <a:pt x="17" y="12"/>
                      <a:pt x="17" y="12"/>
                    </a:cubicBezTo>
                    <a:cubicBezTo>
                      <a:pt x="17" y="20"/>
                      <a:pt x="17" y="20"/>
                      <a:pt x="17" y="20"/>
                    </a:cubicBezTo>
                    <a:cubicBezTo>
                      <a:pt x="12" y="20"/>
                      <a:pt x="12" y="20"/>
                      <a:pt x="12" y="20"/>
                    </a:cubicBezTo>
                    <a:cubicBezTo>
                      <a:pt x="12" y="26"/>
                      <a:pt x="12" y="26"/>
                      <a:pt x="12" y="26"/>
                    </a:cubicBezTo>
                    <a:cubicBezTo>
                      <a:pt x="28" y="26"/>
                      <a:pt x="28" y="26"/>
                      <a:pt x="28" y="26"/>
                    </a:cubicBezTo>
                    <a:cubicBezTo>
                      <a:pt x="28" y="20"/>
                      <a:pt x="28" y="20"/>
                      <a:pt x="28" y="20"/>
                    </a:cubicBezTo>
                    <a:cubicBezTo>
                      <a:pt x="23" y="20"/>
                      <a:pt x="23" y="20"/>
                      <a:pt x="23" y="20"/>
                    </a:cubicBezTo>
                    <a:cubicBezTo>
                      <a:pt x="23" y="12"/>
                      <a:pt x="23" y="12"/>
                      <a:pt x="23" y="12"/>
                    </a:cubicBezTo>
                    <a:cubicBezTo>
                      <a:pt x="27" y="12"/>
                      <a:pt x="27" y="12"/>
                      <a:pt x="27" y="12"/>
                    </a:cubicBezTo>
                    <a:cubicBezTo>
                      <a:pt x="33" y="12"/>
                      <a:pt x="39" y="6"/>
                      <a:pt x="40" y="1"/>
                    </a:cubicBezTo>
                    <a:cubicBezTo>
                      <a:pt x="35" y="0"/>
                      <a:pt x="35" y="0"/>
                      <a:pt x="35" y="0"/>
                    </a:cubicBezTo>
                    <a:cubicBezTo>
                      <a:pt x="34" y="3"/>
                      <a:pt x="31" y="7"/>
                      <a:pt x="27" y="7"/>
                    </a:cubicBezTo>
                    <a:cubicBezTo>
                      <a:pt x="13" y="7"/>
                      <a:pt x="13" y="7"/>
                      <a:pt x="13" y="7"/>
                    </a:cubicBezTo>
                    <a:cubicBezTo>
                      <a:pt x="10" y="7"/>
                      <a:pt x="6" y="4"/>
                      <a:pt x="5" y="0"/>
                    </a:cubicBezTo>
                    <a:lnTo>
                      <a:pt x="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4" name="Freeform: Shape 102">
                <a:extLst>
                  <a:ext uri="{FF2B5EF4-FFF2-40B4-BE49-F238E27FC236}">
                    <a16:creationId xmlns:a16="http://schemas.microsoft.com/office/drawing/2014/main" id="{CB85129E-FDE3-2E04-FA95-476B889740C2}"/>
                  </a:ext>
                </a:extLst>
              </p:cNvPr>
              <p:cNvSpPr>
                <a:spLocks noGrp="1" noRot="1" noMove="1" noResize="1" noEditPoints="1" noAdjustHandles="1" noChangeArrowheads="1" noChangeShapeType="1"/>
              </p:cNvSpPr>
              <p:nvPr/>
            </p:nvSpPr>
            <p:spPr bwMode="auto">
              <a:xfrm>
                <a:off x="2949236" y="2720939"/>
                <a:ext cx="159304" cy="251210"/>
              </a:xfrm>
              <a:custGeom>
                <a:avLst/>
                <a:gdLst>
                  <a:gd name="T0" fmla="*/ 130 w 130"/>
                  <a:gd name="T1" fmla="*/ 205 h 205"/>
                  <a:gd name="T2" fmla="*/ 115 w 130"/>
                  <a:gd name="T3" fmla="*/ 4 h 205"/>
                  <a:gd name="T4" fmla="*/ 101 w 130"/>
                  <a:gd name="T5" fmla="*/ 0 h 205"/>
                  <a:gd name="T6" fmla="*/ 115 w 130"/>
                  <a:gd name="T7" fmla="*/ 14 h 205"/>
                  <a:gd name="T8" fmla="*/ 115 w 130"/>
                  <a:gd name="T9" fmla="*/ 133 h 205"/>
                  <a:gd name="T10" fmla="*/ 101 w 130"/>
                  <a:gd name="T11" fmla="*/ 148 h 205"/>
                  <a:gd name="T12" fmla="*/ 115 w 130"/>
                  <a:gd name="T13" fmla="*/ 162 h 205"/>
                  <a:gd name="T14" fmla="*/ 101 w 130"/>
                  <a:gd name="T15" fmla="*/ 162 h 205"/>
                  <a:gd name="T16" fmla="*/ 115 w 130"/>
                  <a:gd name="T17" fmla="*/ 173 h 205"/>
                  <a:gd name="T18" fmla="*/ 115 w 130"/>
                  <a:gd name="T19" fmla="*/ 191 h 205"/>
                  <a:gd name="T20" fmla="*/ 101 w 130"/>
                  <a:gd name="T21" fmla="*/ 205 h 205"/>
                  <a:gd name="T22" fmla="*/ 90 w 130"/>
                  <a:gd name="T23" fmla="*/ 4 h 205"/>
                  <a:gd name="T24" fmla="*/ 65 w 130"/>
                  <a:gd name="T25" fmla="*/ 14 h 205"/>
                  <a:gd name="T26" fmla="*/ 101 w 130"/>
                  <a:gd name="T27" fmla="*/ 0 h 205"/>
                  <a:gd name="T28" fmla="*/ 90 w 130"/>
                  <a:gd name="T29" fmla="*/ 0 h 205"/>
                  <a:gd name="T30" fmla="*/ 101 w 130"/>
                  <a:gd name="T31" fmla="*/ 205 h 205"/>
                  <a:gd name="T32" fmla="*/ 90 w 130"/>
                  <a:gd name="T33" fmla="*/ 191 h 205"/>
                  <a:gd name="T34" fmla="*/ 101 w 130"/>
                  <a:gd name="T35" fmla="*/ 173 h 205"/>
                  <a:gd name="T36" fmla="*/ 90 w 130"/>
                  <a:gd name="T37" fmla="*/ 162 h 205"/>
                  <a:gd name="T38" fmla="*/ 101 w 130"/>
                  <a:gd name="T39" fmla="*/ 148 h 205"/>
                  <a:gd name="T40" fmla="*/ 65 w 130"/>
                  <a:gd name="T41" fmla="*/ 133 h 205"/>
                  <a:gd name="T42" fmla="*/ 76 w 130"/>
                  <a:gd name="T43" fmla="*/ 148 h 205"/>
                  <a:gd name="T44" fmla="*/ 76 w 130"/>
                  <a:gd name="T45" fmla="*/ 162 h 205"/>
                  <a:gd name="T46" fmla="*/ 65 w 130"/>
                  <a:gd name="T47" fmla="*/ 173 h 205"/>
                  <a:gd name="T48" fmla="*/ 76 w 130"/>
                  <a:gd name="T49" fmla="*/ 191 h 205"/>
                  <a:gd name="T50" fmla="*/ 65 w 130"/>
                  <a:gd name="T51" fmla="*/ 191 h 205"/>
                  <a:gd name="T52" fmla="*/ 65 w 130"/>
                  <a:gd name="T53" fmla="*/ 4 h 205"/>
                  <a:gd name="T54" fmla="*/ 25 w 130"/>
                  <a:gd name="T55" fmla="*/ 14 h 205"/>
                  <a:gd name="T56" fmla="*/ 65 w 130"/>
                  <a:gd name="T57" fmla="*/ 4 h 205"/>
                  <a:gd name="T58" fmla="*/ 25 w 130"/>
                  <a:gd name="T59" fmla="*/ 205 h 205"/>
                  <a:gd name="T60" fmla="*/ 65 w 130"/>
                  <a:gd name="T61" fmla="*/ 191 h 205"/>
                  <a:gd name="T62" fmla="*/ 50 w 130"/>
                  <a:gd name="T63" fmla="*/ 173 h 205"/>
                  <a:gd name="T64" fmla="*/ 65 w 130"/>
                  <a:gd name="T65" fmla="*/ 162 h 205"/>
                  <a:gd name="T66" fmla="*/ 50 w 130"/>
                  <a:gd name="T67" fmla="*/ 148 h 205"/>
                  <a:gd name="T68" fmla="*/ 65 w 130"/>
                  <a:gd name="T69" fmla="*/ 133 h 205"/>
                  <a:gd name="T70" fmla="*/ 25 w 130"/>
                  <a:gd name="T71" fmla="*/ 148 h 205"/>
                  <a:gd name="T72" fmla="*/ 40 w 130"/>
                  <a:gd name="T73" fmla="*/ 162 h 205"/>
                  <a:gd name="T74" fmla="*/ 25 w 130"/>
                  <a:gd name="T75" fmla="*/ 162 h 205"/>
                  <a:gd name="T76" fmla="*/ 40 w 130"/>
                  <a:gd name="T77" fmla="*/ 173 h 205"/>
                  <a:gd name="T78" fmla="*/ 40 w 130"/>
                  <a:gd name="T79" fmla="*/ 191 h 205"/>
                  <a:gd name="T80" fmla="*/ 25 w 130"/>
                  <a:gd name="T81" fmla="*/ 205 h 205"/>
                  <a:gd name="T82" fmla="*/ 0 w 130"/>
                  <a:gd name="T83" fmla="*/ 4 h 205"/>
                  <a:gd name="T84" fmla="*/ 25 w 130"/>
                  <a:gd name="T85" fmla="*/ 205 h 205"/>
                  <a:gd name="T86" fmla="*/ 14 w 130"/>
                  <a:gd name="T87" fmla="*/ 191 h 205"/>
                  <a:gd name="T88" fmla="*/ 25 w 130"/>
                  <a:gd name="T89" fmla="*/ 173 h 205"/>
                  <a:gd name="T90" fmla="*/ 14 w 130"/>
                  <a:gd name="T91" fmla="*/ 162 h 205"/>
                  <a:gd name="T92" fmla="*/ 25 w 130"/>
                  <a:gd name="T93" fmla="*/ 148 h 205"/>
                  <a:gd name="T94" fmla="*/ 14 w 130"/>
                  <a:gd name="T95" fmla="*/ 133 h 205"/>
                  <a:gd name="T96" fmla="*/ 25 w 130"/>
                  <a:gd name="T97" fmla="*/ 1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 h="205">
                    <a:moveTo>
                      <a:pt x="101" y="205"/>
                    </a:moveTo>
                    <a:lnTo>
                      <a:pt x="130" y="205"/>
                    </a:lnTo>
                    <a:lnTo>
                      <a:pt x="130" y="4"/>
                    </a:lnTo>
                    <a:lnTo>
                      <a:pt x="115" y="4"/>
                    </a:lnTo>
                    <a:lnTo>
                      <a:pt x="115" y="0"/>
                    </a:lnTo>
                    <a:lnTo>
                      <a:pt x="101" y="0"/>
                    </a:lnTo>
                    <a:lnTo>
                      <a:pt x="101" y="14"/>
                    </a:lnTo>
                    <a:lnTo>
                      <a:pt x="115" y="14"/>
                    </a:lnTo>
                    <a:lnTo>
                      <a:pt x="115" y="133"/>
                    </a:lnTo>
                    <a:lnTo>
                      <a:pt x="115" y="133"/>
                    </a:lnTo>
                    <a:lnTo>
                      <a:pt x="101" y="133"/>
                    </a:lnTo>
                    <a:lnTo>
                      <a:pt x="101" y="148"/>
                    </a:lnTo>
                    <a:lnTo>
                      <a:pt x="115" y="148"/>
                    </a:lnTo>
                    <a:lnTo>
                      <a:pt x="115" y="162"/>
                    </a:lnTo>
                    <a:lnTo>
                      <a:pt x="115" y="162"/>
                    </a:lnTo>
                    <a:lnTo>
                      <a:pt x="101" y="162"/>
                    </a:lnTo>
                    <a:lnTo>
                      <a:pt x="101" y="173"/>
                    </a:lnTo>
                    <a:lnTo>
                      <a:pt x="115" y="173"/>
                    </a:lnTo>
                    <a:lnTo>
                      <a:pt x="115" y="191"/>
                    </a:lnTo>
                    <a:lnTo>
                      <a:pt x="115" y="191"/>
                    </a:lnTo>
                    <a:lnTo>
                      <a:pt x="101" y="191"/>
                    </a:lnTo>
                    <a:lnTo>
                      <a:pt x="101" y="205"/>
                    </a:lnTo>
                    <a:close/>
                    <a:moveTo>
                      <a:pt x="90" y="0"/>
                    </a:moveTo>
                    <a:lnTo>
                      <a:pt x="90" y="4"/>
                    </a:lnTo>
                    <a:lnTo>
                      <a:pt x="65" y="4"/>
                    </a:lnTo>
                    <a:lnTo>
                      <a:pt x="65" y="14"/>
                    </a:lnTo>
                    <a:lnTo>
                      <a:pt x="101" y="14"/>
                    </a:lnTo>
                    <a:lnTo>
                      <a:pt x="101" y="0"/>
                    </a:lnTo>
                    <a:lnTo>
                      <a:pt x="90" y="0"/>
                    </a:lnTo>
                    <a:lnTo>
                      <a:pt x="90" y="0"/>
                    </a:lnTo>
                    <a:close/>
                    <a:moveTo>
                      <a:pt x="65" y="205"/>
                    </a:moveTo>
                    <a:lnTo>
                      <a:pt x="101" y="205"/>
                    </a:lnTo>
                    <a:lnTo>
                      <a:pt x="101" y="191"/>
                    </a:lnTo>
                    <a:lnTo>
                      <a:pt x="90" y="191"/>
                    </a:lnTo>
                    <a:lnTo>
                      <a:pt x="90" y="173"/>
                    </a:lnTo>
                    <a:lnTo>
                      <a:pt x="101" y="173"/>
                    </a:lnTo>
                    <a:lnTo>
                      <a:pt x="101" y="162"/>
                    </a:lnTo>
                    <a:lnTo>
                      <a:pt x="90" y="162"/>
                    </a:lnTo>
                    <a:lnTo>
                      <a:pt x="90" y="148"/>
                    </a:lnTo>
                    <a:lnTo>
                      <a:pt x="101" y="148"/>
                    </a:lnTo>
                    <a:lnTo>
                      <a:pt x="101" y="133"/>
                    </a:lnTo>
                    <a:lnTo>
                      <a:pt x="65" y="133"/>
                    </a:lnTo>
                    <a:lnTo>
                      <a:pt x="65" y="148"/>
                    </a:lnTo>
                    <a:lnTo>
                      <a:pt x="76" y="148"/>
                    </a:lnTo>
                    <a:lnTo>
                      <a:pt x="76" y="162"/>
                    </a:lnTo>
                    <a:lnTo>
                      <a:pt x="76" y="162"/>
                    </a:lnTo>
                    <a:lnTo>
                      <a:pt x="65" y="162"/>
                    </a:lnTo>
                    <a:lnTo>
                      <a:pt x="65" y="173"/>
                    </a:lnTo>
                    <a:lnTo>
                      <a:pt x="76" y="173"/>
                    </a:lnTo>
                    <a:lnTo>
                      <a:pt x="76" y="191"/>
                    </a:lnTo>
                    <a:lnTo>
                      <a:pt x="76" y="191"/>
                    </a:lnTo>
                    <a:lnTo>
                      <a:pt x="65" y="191"/>
                    </a:lnTo>
                    <a:lnTo>
                      <a:pt x="65" y="205"/>
                    </a:lnTo>
                    <a:close/>
                    <a:moveTo>
                      <a:pt x="65" y="4"/>
                    </a:moveTo>
                    <a:lnTo>
                      <a:pt x="25" y="4"/>
                    </a:lnTo>
                    <a:lnTo>
                      <a:pt x="25" y="14"/>
                    </a:lnTo>
                    <a:lnTo>
                      <a:pt x="65" y="14"/>
                    </a:lnTo>
                    <a:lnTo>
                      <a:pt x="65" y="4"/>
                    </a:lnTo>
                    <a:lnTo>
                      <a:pt x="65" y="4"/>
                    </a:lnTo>
                    <a:close/>
                    <a:moveTo>
                      <a:pt x="25" y="205"/>
                    </a:moveTo>
                    <a:lnTo>
                      <a:pt x="65" y="205"/>
                    </a:lnTo>
                    <a:lnTo>
                      <a:pt x="65" y="191"/>
                    </a:lnTo>
                    <a:lnTo>
                      <a:pt x="50" y="191"/>
                    </a:lnTo>
                    <a:lnTo>
                      <a:pt x="50" y="173"/>
                    </a:lnTo>
                    <a:lnTo>
                      <a:pt x="65" y="173"/>
                    </a:lnTo>
                    <a:lnTo>
                      <a:pt x="65" y="162"/>
                    </a:lnTo>
                    <a:lnTo>
                      <a:pt x="50" y="162"/>
                    </a:lnTo>
                    <a:lnTo>
                      <a:pt x="50" y="148"/>
                    </a:lnTo>
                    <a:lnTo>
                      <a:pt x="65" y="148"/>
                    </a:lnTo>
                    <a:lnTo>
                      <a:pt x="65" y="133"/>
                    </a:lnTo>
                    <a:lnTo>
                      <a:pt x="25" y="133"/>
                    </a:lnTo>
                    <a:lnTo>
                      <a:pt x="25" y="148"/>
                    </a:lnTo>
                    <a:lnTo>
                      <a:pt x="40" y="148"/>
                    </a:lnTo>
                    <a:lnTo>
                      <a:pt x="40" y="162"/>
                    </a:lnTo>
                    <a:lnTo>
                      <a:pt x="40" y="162"/>
                    </a:lnTo>
                    <a:lnTo>
                      <a:pt x="25" y="162"/>
                    </a:lnTo>
                    <a:lnTo>
                      <a:pt x="25" y="173"/>
                    </a:lnTo>
                    <a:lnTo>
                      <a:pt x="40" y="173"/>
                    </a:lnTo>
                    <a:lnTo>
                      <a:pt x="40" y="191"/>
                    </a:lnTo>
                    <a:lnTo>
                      <a:pt x="40" y="191"/>
                    </a:lnTo>
                    <a:lnTo>
                      <a:pt x="25" y="191"/>
                    </a:lnTo>
                    <a:lnTo>
                      <a:pt x="25" y="205"/>
                    </a:lnTo>
                    <a:close/>
                    <a:moveTo>
                      <a:pt x="25" y="4"/>
                    </a:moveTo>
                    <a:lnTo>
                      <a:pt x="0" y="4"/>
                    </a:lnTo>
                    <a:lnTo>
                      <a:pt x="0" y="205"/>
                    </a:lnTo>
                    <a:lnTo>
                      <a:pt x="25" y="205"/>
                    </a:lnTo>
                    <a:lnTo>
                      <a:pt x="25" y="191"/>
                    </a:lnTo>
                    <a:lnTo>
                      <a:pt x="14" y="191"/>
                    </a:lnTo>
                    <a:lnTo>
                      <a:pt x="14" y="173"/>
                    </a:lnTo>
                    <a:lnTo>
                      <a:pt x="25" y="173"/>
                    </a:lnTo>
                    <a:lnTo>
                      <a:pt x="25" y="162"/>
                    </a:lnTo>
                    <a:lnTo>
                      <a:pt x="14" y="162"/>
                    </a:lnTo>
                    <a:lnTo>
                      <a:pt x="14" y="148"/>
                    </a:lnTo>
                    <a:lnTo>
                      <a:pt x="25" y="148"/>
                    </a:lnTo>
                    <a:lnTo>
                      <a:pt x="25" y="133"/>
                    </a:lnTo>
                    <a:lnTo>
                      <a:pt x="14" y="133"/>
                    </a:lnTo>
                    <a:lnTo>
                      <a:pt x="14" y="14"/>
                    </a:lnTo>
                    <a:lnTo>
                      <a:pt x="25" y="14"/>
                    </a:lnTo>
                    <a:lnTo>
                      <a:pt x="25" y="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5" name="Freeform: Shape 103">
                <a:extLst>
                  <a:ext uri="{FF2B5EF4-FFF2-40B4-BE49-F238E27FC236}">
                    <a16:creationId xmlns:a16="http://schemas.microsoft.com/office/drawing/2014/main" id="{2E4AD555-0DBD-E4AC-FDA4-12C17E83703F}"/>
                  </a:ext>
                </a:extLst>
              </p:cNvPr>
              <p:cNvSpPr>
                <a:spLocks noGrp="1" noRot="1" noMove="1" noResize="1" noEditPoints="1" noAdjustHandles="1" noChangeArrowheads="1" noChangeShapeType="1"/>
              </p:cNvSpPr>
              <p:nvPr/>
            </p:nvSpPr>
            <p:spPr bwMode="auto">
              <a:xfrm>
                <a:off x="5708865" y="1497977"/>
                <a:ext cx="145824" cy="145824"/>
              </a:xfrm>
              <a:custGeom>
                <a:avLst/>
                <a:gdLst>
                  <a:gd name="T0" fmla="*/ 16 w 33"/>
                  <a:gd name="T1" fmla="*/ 31 h 33"/>
                  <a:gd name="T2" fmla="*/ 19 w 33"/>
                  <a:gd name="T3" fmla="*/ 31 h 33"/>
                  <a:gd name="T4" fmla="*/ 20 w 33"/>
                  <a:gd name="T5" fmla="*/ 33 h 33"/>
                  <a:gd name="T6" fmla="*/ 26 w 33"/>
                  <a:gd name="T7" fmla="*/ 31 h 33"/>
                  <a:gd name="T8" fmla="*/ 25 w 33"/>
                  <a:gd name="T9" fmla="*/ 29 h 33"/>
                  <a:gd name="T10" fmla="*/ 28 w 33"/>
                  <a:gd name="T11" fmla="*/ 25 h 33"/>
                  <a:gd name="T12" fmla="*/ 30 w 33"/>
                  <a:gd name="T13" fmla="*/ 26 h 33"/>
                  <a:gd name="T14" fmla="*/ 33 w 33"/>
                  <a:gd name="T15" fmla="*/ 20 h 33"/>
                  <a:gd name="T16" fmla="*/ 30 w 33"/>
                  <a:gd name="T17" fmla="*/ 19 h 33"/>
                  <a:gd name="T18" fmla="*/ 30 w 33"/>
                  <a:gd name="T19" fmla="*/ 14 h 33"/>
                  <a:gd name="T20" fmla="*/ 33 w 33"/>
                  <a:gd name="T21" fmla="*/ 13 h 33"/>
                  <a:gd name="T22" fmla="*/ 30 w 33"/>
                  <a:gd name="T23" fmla="*/ 8 h 33"/>
                  <a:gd name="T24" fmla="*/ 28 w 33"/>
                  <a:gd name="T25" fmla="*/ 9 h 33"/>
                  <a:gd name="T26" fmla="*/ 24 w 33"/>
                  <a:gd name="T27" fmla="*/ 5 h 33"/>
                  <a:gd name="T28" fmla="*/ 25 w 33"/>
                  <a:gd name="T29" fmla="*/ 3 h 33"/>
                  <a:gd name="T30" fmla="*/ 20 w 33"/>
                  <a:gd name="T31" fmla="*/ 0 h 33"/>
                  <a:gd name="T32" fmla="*/ 19 w 33"/>
                  <a:gd name="T33" fmla="*/ 3 h 33"/>
                  <a:gd name="T34" fmla="*/ 16 w 33"/>
                  <a:gd name="T35" fmla="*/ 3 h 33"/>
                  <a:gd name="T36" fmla="*/ 16 w 33"/>
                  <a:gd name="T37" fmla="*/ 7 h 33"/>
                  <a:gd name="T38" fmla="*/ 25 w 33"/>
                  <a:gd name="T39" fmla="*/ 13 h 33"/>
                  <a:gd name="T40" fmla="*/ 20 w 33"/>
                  <a:gd name="T41" fmla="*/ 26 h 33"/>
                  <a:gd name="T42" fmla="*/ 16 w 33"/>
                  <a:gd name="T43" fmla="*/ 26 h 33"/>
                  <a:gd name="T44" fmla="*/ 16 w 33"/>
                  <a:gd name="T45" fmla="*/ 26 h 33"/>
                  <a:gd name="T46" fmla="*/ 16 w 33"/>
                  <a:gd name="T47" fmla="*/ 31 h 33"/>
                  <a:gd name="T48" fmla="*/ 2 w 33"/>
                  <a:gd name="T49" fmla="*/ 20 h 33"/>
                  <a:gd name="T50" fmla="*/ 0 w 33"/>
                  <a:gd name="T51" fmla="*/ 21 h 33"/>
                  <a:gd name="T52" fmla="*/ 2 w 33"/>
                  <a:gd name="T53" fmla="*/ 26 h 33"/>
                  <a:gd name="T54" fmla="*/ 5 w 33"/>
                  <a:gd name="T55" fmla="*/ 25 h 33"/>
                  <a:gd name="T56" fmla="*/ 8 w 33"/>
                  <a:gd name="T57" fmla="*/ 29 h 33"/>
                  <a:gd name="T58" fmla="*/ 7 w 33"/>
                  <a:gd name="T59" fmla="*/ 31 h 33"/>
                  <a:gd name="T60" fmla="*/ 13 w 33"/>
                  <a:gd name="T61" fmla="*/ 33 h 33"/>
                  <a:gd name="T62" fmla="*/ 14 w 33"/>
                  <a:gd name="T63" fmla="*/ 31 h 33"/>
                  <a:gd name="T64" fmla="*/ 16 w 33"/>
                  <a:gd name="T65" fmla="*/ 31 h 33"/>
                  <a:gd name="T66" fmla="*/ 16 w 33"/>
                  <a:gd name="T67" fmla="*/ 26 h 33"/>
                  <a:gd name="T68" fmla="*/ 8 w 33"/>
                  <a:gd name="T69" fmla="*/ 21 h 33"/>
                  <a:gd name="T70" fmla="*/ 13 w 33"/>
                  <a:gd name="T71" fmla="*/ 8 h 33"/>
                  <a:gd name="T72" fmla="*/ 13 w 33"/>
                  <a:gd name="T73" fmla="*/ 8 h 33"/>
                  <a:gd name="T74" fmla="*/ 16 w 33"/>
                  <a:gd name="T75" fmla="*/ 7 h 33"/>
                  <a:gd name="T76" fmla="*/ 16 w 33"/>
                  <a:gd name="T77" fmla="*/ 7 h 33"/>
                  <a:gd name="T78" fmla="*/ 16 w 33"/>
                  <a:gd name="T79" fmla="*/ 3 h 33"/>
                  <a:gd name="T80" fmla="*/ 14 w 33"/>
                  <a:gd name="T81" fmla="*/ 3 h 33"/>
                  <a:gd name="T82" fmla="*/ 13 w 33"/>
                  <a:gd name="T83" fmla="*/ 1 h 33"/>
                  <a:gd name="T84" fmla="*/ 7 w 33"/>
                  <a:gd name="T85" fmla="*/ 3 h 33"/>
                  <a:gd name="T86" fmla="*/ 8 w 33"/>
                  <a:gd name="T87" fmla="*/ 5 h 33"/>
                  <a:gd name="T88" fmla="*/ 5 w 33"/>
                  <a:gd name="T89" fmla="*/ 9 h 33"/>
                  <a:gd name="T90" fmla="*/ 2 w 33"/>
                  <a:gd name="T91" fmla="*/ 8 h 33"/>
                  <a:gd name="T92" fmla="*/ 0 w 33"/>
                  <a:gd name="T93" fmla="*/ 14 h 33"/>
                  <a:gd name="T94" fmla="*/ 2 w 33"/>
                  <a:gd name="T95" fmla="*/ 15 h 33"/>
                  <a:gd name="T96" fmla="*/ 2 w 33"/>
                  <a:gd name="T97"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33">
                    <a:moveTo>
                      <a:pt x="16" y="31"/>
                    </a:moveTo>
                    <a:cubicBezTo>
                      <a:pt x="17" y="31"/>
                      <a:pt x="18" y="31"/>
                      <a:pt x="19" y="31"/>
                    </a:cubicBezTo>
                    <a:cubicBezTo>
                      <a:pt x="20" y="33"/>
                      <a:pt x="20" y="33"/>
                      <a:pt x="20" y="33"/>
                    </a:cubicBezTo>
                    <a:cubicBezTo>
                      <a:pt x="26" y="31"/>
                      <a:pt x="26" y="31"/>
                      <a:pt x="26" y="31"/>
                    </a:cubicBezTo>
                    <a:cubicBezTo>
                      <a:pt x="25" y="29"/>
                      <a:pt x="25" y="29"/>
                      <a:pt x="25" y="29"/>
                    </a:cubicBezTo>
                    <a:cubicBezTo>
                      <a:pt x="26" y="28"/>
                      <a:pt x="27" y="26"/>
                      <a:pt x="28" y="25"/>
                    </a:cubicBezTo>
                    <a:cubicBezTo>
                      <a:pt x="30" y="26"/>
                      <a:pt x="30" y="26"/>
                      <a:pt x="30" y="26"/>
                    </a:cubicBezTo>
                    <a:cubicBezTo>
                      <a:pt x="33" y="20"/>
                      <a:pt x="33" y="20"/>
                      <a:pt x="33" y="20"/>
                    </a:cubicBezTo>
                    <a:cubicBezTo>
                      <a:pt x="30" y="19"/>
                      <a:pt x="30" y="19"/>
                      <a:pt x="30" y="19"/>
                    </a:cubicBezTo>
                    <a:cubicBezTo>
                      <a:pt x="31" y="18"/>
                      <a:pt x="31" y="16"/>
                      <a:pt x="30" y="14"/>
                    </a:cubicBezTo>
                    <a:cubicBezTo>
                      <a:pt x="33" y="13"/>
                      <a:pt x="33" y="13"/>
                      <a:pt x="33" y="13"/>
                    </a:cubicBezTo>
                    <a:cubicBezTo>
                      <a:pt x="30" y="8"/>
                      <a:pt x="30" y="8"/>
                      <a:pt x="30" y="8"/>
                    </a:cubicBezTo>
                    <a:cubicBezTo>
                      <a:pt x="28" y="9"/>
                      <a:pt x="28" y="9"/>
                      <a:pt x="28" y="9"/>
                    </a:cubicBezTo>
                    <a:cubicBezTo>
                      <a:pt x="27" y="7"/>
                      <a:pt x="26" y="6"/>
                      <a:pt x="24" y="5"/>
                    </a:cubicBezTo>
                    <a:cubicBezTo>
                      <a:pt x="25" y="3"/>
                      <a:pt x="25" y="3"/>
                      <a:pt x="25" y="3"/>
                    </a:cubicBezTo>
                    <a:cubicBezTo>
                      <a:pt x="20" y="0"/>
                      <a:pt x="20" y="0"/>
                      <a:pt x="20" y="0"/>
                    </a:cubicBezTo>
                    <a:cubicBezTo>
                      <a:pt x="19" y="3"/>
                      <a:pt x="19" y="3"/>
                      <a:pt x="19" y="3"/>
                    </a:cubicBezTo>
                    <a:cubicBezTo>
                      <a:pt x="18" y="3"/>
                      <a:pt x="17" y="3"/>
                      <a:pt x="16" y="3"/>
                    </a:cubicBezTo>
                    <a:cubicBezTo>
                      <a:pt x="16" y="7"/>
                      <a:pt x="16" y="7"/>
                      <a:pt x="16" y="7"/>
                    </a:cubicBezTo>
                    <a:cubicBezTo>
                      <a:pt x="20" y="7"/>
                      <a:pt x="24" y="10"/>
                      <a:pt x="25" y="13"/>
                    </a:cubicBezTo>
                    <a:cubicBezTo>
                      <a:pt x="27" y="18"/>
                      <a:pt x="25" y="24"/>
                      <a:pt x="20" y="26"/>
                    </a:cubicBezTo>
                    <a:cubicBezTo>
                      <a:pt x="19" y="26"/>
                      <a:pt x="18" y="26"/>
                      <a:pt x="16" y="26"/>
                    </a:cubicBezTo>
                    <a:cubicBezTo>
                      <a:pt x="16" y="26"/>
                      <a:pt x="16" y="26"/>
                      <a:pt x="16" y="26"/>
                    </a:cubicBezTo>
                    <a:lnTo>
                      <a:pt x="16" y="31"/>
                    </a:lnTo>
                    <a:close/>
                    <a:moveTo>
                      <a:pt x="2" y="20"/>
                    </a:moveTo>
                    <a:cubicBezTo>
                      <a:pt x="0" y="21"/>
                      <a:pt x="0" y="21"/>
                      <a:pt x="0" y="21"/>
                    </a:cubicBezTo>
                    <a:cubicBezTo>
                      <a:pt x="2" y="26"/>
                      <a:pt x="2" y="26"/>
                      <a:pt x="2" y="26"/>
                    </a:cubicBezTo>
                    <a:cubicBezTo>
                      <a:pt x="5" y="25"/>
                      <a:pt x="5" y="25"/>
                      <a:pt x="5" y="25"/>
                    </a:cubicBezTo>
                    <a:cubicBezTo>
                      <a:pt x="6" y="27"/>
                      <a:pt x="7" y="28"/>
                      <a:pt x="8" y="29"/>
                    </a:cubicBezTo>
                    <a:cubicBezTo>
                      <a:pt x="7" y="31"/>
                      <a:pt x="7" y="31"/>
                      <a:pt x="7" y="31"/>
                    </a:cubicBezTo>
                    <a:cubicBezTo>
                      <a:pt x="13" y="33"/>
                      <a:pt x="13" y="33"/>
                      <a:pt x="13" y="33"/>
                    </a:cubicBezTo>
                    <a:cubicBezTo>
                      <a:pt x="14" y="31"/>
                      <a:pt x="14" y="31"/>
                      <a:pt x="14" y="31"/>
                    </a:cubicBezTo>
                    <a:cubicBezTo>
                      <a:pt x="15" y="31"/>
                      <a:pt x="16" y="31"/>
                      <a:pt x="16" y="31"/>
                    </a:cubicBezTo>
                    <a:cubicBezTo>
                      <a:pt x="16" y="26"/>
                      <a:pt x="16" y="26"/>
                      <a:pt x="16" y="26"/>
                    </a:cubicBezTo>
                    <a:cubicBezTo>
                      <a:pt x="13" y="26"/>
                      <a:pt x="9" y="24"/>
                      <a:pt x="8" y="21"/>
                    </a:cubicBezTo>
                    <a:cubicBezTo>
                      <a:pt x="5" y="16"/>
                      <a:pt x="8" y="10"/>
                      <a:pt x="13" y="8"/>
                    </a:cubicBezTo>
                    <a:cubicBezTo>
                      <a:pt x="13" y="8"/>
                      <a:pt x="13" y="8"/>
                      <a:pt x="13" y="8"/>
                    </a:cubicBezTo>
                    <a:cubicBezTo>
                      <a:pt x="14" y="8"/>
                      <a:pt x="15" y="7"/>
                      <a:pt x="16" y="7"/>
                    </a:cubicBezTo>
                    <a:cubicBezTo>
                      <a:pt x="16" y="7"/>
                      <a:pt x="16" y="7"/>
                      <a:pt x="16" y="7"/>
                    </a:cubicBezTo>
                    <a:cubicBezTo>
                      <a:pt x="16" y="3"/>
                      <a:pt x="16" y="3"/>
                      <a:pt x="16" y="3"/>
                    </a:cubicBezTo>
                    <a:cubicBezTo>
                      <a:pt x="15" y="3"/>
                      <a:pt x="15" y="3"/>
                      <a:pt x="14" y="3"/>
                    </a:cubicBezTo>
                    <a:cubicBezTo>
                      <a:pt x="13" y="1"/>
                      <a:pt x="13" y="1"/>
                      <a:pt x="13" y="1"/>
                    </a:cubicBezTo>
                    <a:cubicBezTo>
                      <a:pt x="7" y="3"/>
                      <a:pt x="7" y="3"/>
                      <a:pt x="7" y="3"/>
                    </a:cubicBezTo>
                    <a:cubicBezTo>
                      <a:pt x="8" y="5"/>
                      <a:pt x="8" y="5"/>
                      <a:pt x="8" y="5"/>
                    </a:cubicBezTo>
                    <a:cubicBezTo>
                      <a:pt x="7" y="6"/>
                      <a:pt x="6" y="7"/>
                      <a:pt x="5" y="9"/>
                    </a:cubicBezTo>
                    <a:cubicBezTo>
                      <a:pt x="2" y="8"/>
                      <a:pt x="2" y="8"/>
                      <a:pt x="2" y="8"/>
                    </a:cubicBezTo>
                    <a:cubicBezTo>
                      <a:pt x="0" y="14"/>
                      <a:pt x="0" y="14"/>
                      <a:pt x="0" y="14"/>
                    </a:cubicBezTo>
                    <a:cubicBezTo>
                      <a:pt x="2" y="15"/>
                      <a:pt x="2" y="15"/>
                      <a:pt x="2" y="15"/>
                    </a:cubicBezTo>
                    <a:cubicBezTo>
                      <a:pt x="2" y="16"/>
                      <a:pt x="2" y="18"/>
                      <a:pt x="2" y="2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6" name="Freeform: Shape 104">
                <a:extLst>
                  <a:ext uri="{FF2B5EF4-FFF2-40B4-BE49-F238E27FC236}">
                    <a16:creationId xmlns:a16="http://schemas.microsoft.com/office/drawing/2014/main" id="{DC1AF309-79EC-0712-1723-E8944C3D1132}"/>
                  </a:ext>
                </a:extLst>
              </p:cNvPr>
              <p:cNvSpPr>
                <a:spLocks noGrp="1" noRot="1" noMove="1" noResize="1" noEditPoints="1" noAdjustHandles="1" noChangeArrowheads="1" noChangeShapeType="1"/>
              </p:cNvSpPr>
              <p:nvPr/>
            </p:nvSpPr>
            <p:spPr bwMode="auto">
              <a:xfrm>
                <a:off x="3876873" y="1241865"/>
                <a:ext cx="25734" cy="30635"/>
              </a:xfrm>
              <a:custGeom>
                <a:avLst/>
                <a:gdLst>
                  <a:gd name="T0" fmla="*/ 0 w 6"/>
                  <a:gd name="T1" fmla="*/ 0 h 7"/>
                  <a:gd name="T2" fmla="*/ 2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3"/>
                      <a:pt x="1" y="5"/>
                      <a:pt x="2" y="7"/>
                    </a:cubicBezTo>
                    <a:cubicBezTo>
                      <a:pt x="5" y="5"/>
                      <a:pt x="6" y="3"/>
                      <a:pt x="6" y="0"/>
                    </a:cubicBezTo>
                    <a:lnTo>
                      <a:pt x="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7" name="Freeform: Shape 105">
                <a:extLst>
                  <a:ext uri="{FF2B5EF4-FFF2-40B4-BE49-F238E27FC236}">
                    <a16:creationId xmlns:a16="http://schemas.microsoft.com/office/drawing/2014/main" id="{3FA4A773-FBC4-41FA-7FE7-C8A52D40FD6F}"/>
                  </a:ext>
                </a:extLst>
              </p:cNvPr>
              <p:cNvSpPr>
                <a:spLocks noGrp="1" noRot="1" noMove="1" noResize="1" noEditPoints="1" noAdjustHandles="1" noChangeArrowheads="1" noChangeShapeType="1"/>
              </p:cNvSpPr>
              <p:nvPr/>
            </p:nvSpPr>
            <p:spPr bwMode="auto">
              <a:xfrm>
                <a:off x="3876873" y="1197751"/>
                <a:ext cx="25734" cy="34312"/>
              </a:xfrm>
              <a:custGeom>
                <a:avLst/>
                <a:gdLst>
                  <a:gd name="T0" fmla="*/ 2 w 6"/>
                  <a:gd name="T1" fmla="*/ 0 h 8"/>
                  <a:gd name="T2" fmla="*/ 0 w 6"/>
                  <a:gd name="T3" fmla="*/ 8 h 8"/>
                  <a:gd name="T4" fmla="*/ 6 w 6"/>
                  <a:gd name="T5" fmla="*/ 8 h 8"/>
                  <a:gd name="T6" fmla="*/ 2 w 6"/>
                  <a:gd name="T7" fmla="*/ 0 h 8"/>
                </a:gdLst>
                <a:ahLst/>
                <a:cxnLst>
                  <a:cxn ang="0">
                    <a:pos x="T0" y="T1"/>
                  </a:cxn>
                  <a:cxn ang="0">
                    <a:pos x="T2" y="T3"/>
                  </a:cxn>
                  <a:cxn ang="0">
                    <a:pos x="T4" y="T5"/>
                  </a:cxn>
                  <a:cxn ang="0">
                    <a:pos x="T6" y="T7"/>
                  </a:cxn>
                </a:cxnLst>
                <a:rect l="0" t="0" r="r" b="b"/>
                <a:pathLst>
                  <a:path w="6" h="8">
                    <a:moveTo>
                      <a:pt x="2" y="0"/>
                    </a:moveTo>
                    <a:cubicBezTo>
                      <a:pt x="1" y="2"/>
                      <a:pt x="0" y="5"/>
                      <a:pt x="0" y="8"/>
                    </a:cubicBezTo>
                    <a:cubicBezTo>
                      <a:pt x="6" y="8"/>
                      <a:pt x="6" y="8"/>
                      <a:pt x="6" y="8"/>
                    </a:cubicBezTo>
                    <a:cubicBezTo>
                      <a:pt x="6" y="5"/>
                      <a:pt x="5" y="2"/>
                      <a:pt x="2"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8" name="Freeform: Shape 106">
                <a:extLst>
                  <a:ext uri="{FF2B5EF4-FFF2-40B4-BE49-F238E27FC236}">
                    <a16:creationId xmlns:a16="http://schemas.microsoft.com/office/drawing/2014/main" id="{B507C5A4-9AD1-23E7-883F-286F81C6C97F}"/>
                  </a:ext>
                </a:extLst>
              </p:cNvPr>
              <p:cNvSpPr>
                <a:spLocks noGrp="1" noRot="1" noMove="1" noResize="1" noEditPoints="1" noAdjustHandles="1" noChangeArrowheads="1" noChangeShapeType="1"/>
              </p:cNvSpPr>
              <p:nvPr/>
            </p:nvSpPr>
            <p:spPr bwMode="auto">
              <a:xfrm>
                <a:off x="3854816" y="1184271"/>
                <a:ext cx="25734" cy="47791"/>
              </a:xfrm>
              <a:custGeom>
                <a:avLst/>
                <a:gdLst>
                  <a:gd name="T0" fmla="*/ 0 w 6"/>
                  <a:gd name="T1" fmla="*/ 0 h 11"/>
                  <a:gd name="T2" fmla="*/ 0 w 6"/>
                  <a:gd name="T3" fmla="*/ 11 h 11"/>
                  <a:gd name="T4" fmla="*/ 3 w 6"/>
                  <a:gd name="T5" fmla="*/ 11 h 11"/>
                  <a:gd name="T6" fmla="*/ 6 w 6"/>
                  <a:gd name="T7" fmla="*/ 2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0" y="11"/>
                      <a:pt x="0" y="11"/>
                      <a:pt x="0" y="11"/>
                    </a:cubicBezTo>
                    <a:cubicBezTo>
                      <a:pt x="3" y="11"/>
                      <a:pt x="3" y="11"/>
                      <a:pt x="3" y="11"/>
                    </a:cubicBezTo>
                    <a:cubicBezTo>
                      <a:pt x="3" y="7"/>
                      <a:pt x="4" y="4"/>
                      <a:pt x="6" y="2"/>
                    </a:cubicBezTo>
                    <a:cubicBezTo>
                      <a:pt x="4" y="1"/>
                      <a:pt x="2" y="0"/>
                      <a:pt x="0"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9" name="Freeform: Shape 107">
                <a:extLst>
                  <a:ext uri="{FF2B5EF4-FFF2-40B4-BE49-F238E27FC236}">
                    <a16:creationId xmlns:a16="http://schemas.microsoft.com/office/drawing/2014/main" id="{0F92D9DA-9FB4-9A51-279F-68646050F210}"/>
                  </a:ext>
                </a:extLst>
              </p:cNvPr>
              <p:cNvSpPr>
                <a:spLocks noGrp="1" noRot="1" noMove="1" noResize="1" noEditPoints="1" noAdjustHandles="1" noChangeArrowheads="1" noChangeShapeType="1"/>
              </p:cNvSpPr>
              <p:nvPr/>
            </p:nvSpPr>
            <p:spPr bwMode="auto">
              <a:xfrm>
                <a:off x="3822955" y="1241865"/>
                <a:ext cx="26959" cy="44115"/>
              </a:xfrm>
              <a:custGeom>
                <a:avLst/>
                <a:gdLst>
                  <a:gd name="T0" fmla="*/ 6 w 6"/>
                  <a:gd name="T1" fmla="*/ 10 h 10"/>
                  <a:gd name="T2" fmla="*/ 6 w 6"/>
                  <a:gd name="T3" fmla="*/ 0 h 10"/>
                  <a:gd name="T4" fmla="*/ 3 w 6"/>
                  <a:gd name="T5" fmla="*/ 0 h 10"/>
                  <a:gd name="T6" fmla="*/ 0 w 6"/>
                  <a:gd name="T7" fmla="*/ 8 h 10"/>
                  <a:gd name="T8" fmla="*/ 6 w 6"/>
                  <a:gd name="T9" fmla="*/ 10 h 10"/>
                </a:gdLst>
                <a:ahLst/>
                <a:cxnLst>
                  <a:cxn ang="0">
                    <a:pos x="T0" y="T1"/>
                  </a:cxn>
                  <a:cxn ang="0">
                    <a:pos x="T2" y="T3"/>
                  </a:cxn>
                  <a:cxn ang="0">
                    <a:pos x="T4" y="T5"/>
                  </a:cxn>
                  <a:cxn ang="0">
                    <a:pos x="T6" y="T7"/>
                  </a:cxn>
                  <a:cxn ang="0">
                    <a:pos x="T8" y="T9"/>
                  </a:cxn>
                </a:cxnLst>
                <a:rect l="0" t="0" r="r" b="b"/>
                <a:pathLst>
                  <a:path w="6" h="10">
                    <a:moveTo>
                      <a:pt x="6" y="10"/>
                    </a:moveTo>
                    <a:cubicBezTo>
                      <a:pt x="6" y="0"/>
                      <a:pt x="6" y="0"/>
                      <a:pt x="6" y="0"/>
                    </a:cubicBezTo>
                    <a:cubicBezTo>
                      <a:pt x="3" y="0"/>
                      <a:pt x="3" y="0"/>
                      <a:pt x="3" y="0"/>
                    </a:cubicBezTo>
                    <a:cubicBezTo>
                      <a:pt x="3" y="3"/>
                      <a:pt x="2" y="6"/>
                      <a:pt x="0" y="8"/>
                    </a:cubicBezTo>
                    <a:cubicBezTo>
                      <a:pt x="2" y="9"/>
                      <a:pt x="4" y="10"/>
                      <a:pt x="6" y="1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0" name="Freeform: Shape 108">
                <a:extLst>
                  <a:ext uri="{FF2B5EF4-FFF2-40B4-BE49-F238E27FC236}">
                    <a16:creationId xmlns:a16="http://schemas.microsoft.com/office/drawing/2014/main" id="{BACB990F-DB51-BBD5-F7AE-9CDBE6065DF7}"/>
                  </a:ext>
                </a:extLst>
              </p:cNvPr>
              <p:cNvSpPr>
                <a:spLocks noGrp="1" noRot="1" noMove="1" noResize="1" noEditPoints="1" noAdjustHandles="1" noChangeArrowheads="1" noChangeShapeType="1"/>
              </p:cNvSpPr>
              <p:nvPr/>
            </p:nvSpPr>
            <p:spPr bwMode="auto">
              <a:xfrm>
                <a:off x="3822955" y="1184271"/>
                <a:ext cx="26959" cy="47791"/>
              </a:xfrm>
              <a:custGeom>
                <a:avLst/>
                <a:gdLst>
                  <a:gd name="T0" fmla="*/ 3 w 6"/>
                  <a:gd name="T1" fmla="*/ 11 h 11"/>
                  <a:gd name="T2" fmla="*/ 6 w 6"/>
                  <a:gd name="T3" fmla="*/ 11 h 11"/>
                  <a:gd name="T4" fmla="*/ 6 w 6"/>
                  <a:gd name="T5" fmla="*/ 0 h 11"/>
                  <a:gd name="T6" fmla="*/ 0 w 6"/>
                  <a:gd name="T7" fmla="*/ 2 h 11"/>
                  <a:gd name="T8" fmla="*/ 3 w 6"/>
                  <a:gd name="T9" fmla="*/ 11 h 11"/>
                </a:gdLst>
                <a:ahLst/>
                <a:cxnLst>
                  <a:cxn ang="0">
                    <a:pos x="T0" y="T1"/>
                  </a:cxn>
                  <a:cxn ang="0">
                    <a:pos x="T2" y="T3"/>
                  </a:cxn>
                  <a:cxn ang="0">
                    <a:pos x="T4" y="T5"/>
                  </a:cxn>
                  <a:cxn ang="0">
                    <a:pos x="T6" y="T7"/>
                  </a:cxn>
                  <a:cxn ang="0">
                    <a:pos x="T8" y="T9"/>
                  </a:cxn>
                </a:cxnLst>
                <a:rect l="0" t="0" r="r" b="b"/>
                <a:pathLst>
                  <a:path w="6" h="11">
                    <a:moveTo>
                      <a:pt x="3" y="11"/>
                    </a:moveTo>
                    <a:cubicBezTo>
                      <a:pt x="6" y="11"/>
                      <a:pt x="6" y="11"/>
                      <a:pt x="6" y="11"/>
                    </a:cubicBezTo>
                    <a:cubicBezTo>
                      <a:pt x="6" y="0"/>
                      <a:pt x="6" y="0"/>
                      <a:pt x="6" y="0"/>
                    </a:cubicBezTo>
                    <a:cubicBezTo>
                      <a:pt x="4" y="0"/>
                      <a:pt x="2" y="1"/>
                      <a:pt x="0" y="2"/>
                    </a:cubicBezTo>
                    <a:cubicBezTo>
                      <a:pt x="2" y="4"/>
                      <a:pt x="3" y="7"/>
                      <a:pt x="3"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1" name="Freeform: Shape 109">
                <a:extLst>
                  <a:ext uri="{FF2B5EF4-FFF2-40B4-BE49-F238E27FC236}">
                    <a16:creationId xmlns:a16="http://schemas.microsoft.com/office/drawing/2014/main" id="{194BAF64-715D-DF4A-AEFC-3A72F9A27C57}"/>
                  </a:ext>
                </a:extLst>
              </p:cNvPr>
              <p:cNvSpPr>
                <a:spLocks noGrp="1" noRot="1" noMove="1" noResize="1" noEditPoints="1" noAdjustHandles="1" noChangeArrowheads="1" noChangeShapeType="1"/>
              </p:cNvSpPr>
              <p:nvPr/>
            </p:nvSpPr>
            <p:spPr bwMode="auto">
              <a:xfrm>
                <a:off x="3800898" y="1241865"/>
                <a:ext cx="26959" cy="30635"/>
              </a:xfrm>
              <a:custGeom>
                <a:avLst/>
                <a:gdLst>
                  <a:gd name="T0" fmla="*/ 4 w 6"/>
                  <a:gd name="T1" fmla="*/ 7 h 7"/>
                  <a:gd name="T2" fmla="*/ 6 w 6"/>
                  <a:gd name="T3" fmla="*/ 0 h 7"/>
                  <a:gd name="T4" fmla="*/ 0 w 6"/>
                  <a:gd name="T5" fmla="*/ 0 h 7"/>
                  <a:gd name="T6" fmla="*/ 4 w 6"/>
                  <a:gd name="T7" fmla="*/ 7 h 7"/>
                </a:gdLst>
                <a:ahLst/>
                <a:cxnLst>
                  <a:cxn ang="0">
                    <a:pos x="T0" y="T1"/>
                  </a:cxn>
                  <a:cxn ang="0">
                    <a:pos x="T2" y="T3"/>
                  </a:cxn>
                  <a:cxn ang="0">
                    <a:pos x="T4" y="T5"/>
                  </a:cxn>
                  <a:cxn ang="0">
                    <a:pos x="T6" y="T7"/>
                  </a:cxn>
                </a:cxnLst>
                <a:rect l="0" t="0" r="r" b="b"/>
                <a:pathLst>
                  <a:path w="6" h="7">
                    <a:moveTo>
                      <a:pt x="4" y="7"/>
                    </a:moveTo>
                    <a:cubicBezTo>
                      <a:pt x="5" y="5"/>
                      <a:pt x="6" y="3"/>
                      <a:pt x="6" y="0"/>
                    </a:cubicBezTo>
                    <a:cubicBezTo>
                      <a:pt x="0" y="0"/>
                      <a:pt x="0" y="0"/>
                      <a:pt x="0" y="0"/>
                    </a:cubicBezTo>
                    <a:cubicBezTo>
                      <a:pt x="0" y="3"/>
                      <a:pt x="1" y="5"/>
                      <a:pt x="4"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2" name="Freeform: Shape 110">
                <a:extLst>
                  <a:ext uri="{FF2B5EF4-FFF2-40B4-BE49-F238E27FC236}">
                    <a16:creationId xmlns:a16="http://schemas.microsoft.com/office/drawing/2014/main" id="{ACE48FC3-7FDF-3B1F-BB7A-486979A33013}"/>
                  </a:ext>
                </a:extLst>
              </p:cNvPr>
              <p:cNvSpPr>
                <a:spLocks noGrp="1" noRot="1" noMove="1" noResize="1" noEditPoints="1" noAdjustHandles="1" noChangeArrowheads="1" noChangeShapeType="1"/>
              </p:cNvSpPr>
              <p:nvPr/>
            </p:nvSpPr>
            <p:spPr bwMode="auto">
              <a:xfrm>
                <a:off x="3800898" y="1197751"/>
                <a:ext cx="26959" cy="34312"/>
              </a:xfrm>
              <a:custGeom>
                <a:avLst/>
                <a:gdLst>
                  <a:gd name="T0" fmla="*/ 4 w 6"/>
                  <a:gd name="T1" fmla="*/ 0 h 8"/>
                  <a:gd name="T2" fmla="*/ 0 w 6"/>
                  <a:gd name="T3" fmla="*/ 8 h 8"/>
                  <a:gd name="T4" fmla="*/ 6 w 6"/>
                  <a:gd name="T5" fmla="*/ 8 h 8"/>
                  <a:gd name="T6" fmla="*/ 4 w 6"/>
                  <a:gd name="T7" fmla="*/ 0 h 8"/>
                </a:gdLst>
                <a:ahLst/>
                <a:cxnLst>
                  <a:cxn ang="0">
                    <a:pos x="T0" y="T1"/>
                  </a:cxn>
                  <a:cxn ang="0">
                    <a:pos x="T2" y="T3"/>
                  </a:cxn>
                  <a:cxn ang="0">
                    <a:pos x="T4" y="T5"/>
                  </a:cxn>
                  <a:cxn ang="0">
                    <a:pos x="T6" y="T7"/>
                  </a:cxn>
                </a:cxnLst>
                <a:rect l="0" t="0" r="r" b="b"/>
                <a:pathLst>
                  <a:path w="6" h="8">
                    <a:moveTo>
                      <a:pt x="4" y="0"/>
                    </a:moveTo>
                    <a:cubicBezTo>
                      <a:pt x="1" y="2"/>
                      <a:pt x="0" y="5"/>
                      <a:pt x="0" y="8"/>
                    </a:cubicBezTo>
                    <a:cubicBezTo>
                      <a:pt x="6" y="8"/>
                      <a:pt x="6" y="8"/>
                      <a:pt x="6" y="8"/>
                    </a:cubicBezTo>
                    <a:cubicBezTo>
                      <a:pt x="6" y="5"/>
                      <a:pt x="5" y="2"/>
                      <a:pt x="4"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3" name="Freeform: Shape 111">
                <a:extLst>
                  <a:ext uri="{FF2B5EF4-FFF2-40B4-BE49-F238E27FC236}">
                    <a16:creationId xmlns:a16="http://schemas.microsoft.com/office/drawing/2014/main" id="{7833843F-1978-A906-A989-AE61C648008B}"/>
                  </a:ext>
                </a:extLst>
              </p:cNvPr>
              <p:cNvSpPr>
                <a:spLocks noGrp="1" noRot="1" noMove="1" noResize="1" noEditPoints="1" noAdjustHandles="1" noChangeArrowheads="1" noChangeShapeType="1"/>
              </p:cNvSpPr>
              <p:nvPr/>
            </p:nvSpPr>
            <p:spPr bwMode="auto">
              <a:xfrm>
                <a:off x="3854816" y="1241865"/>
                <a:ext cx="25734" cy="44115"/>
              </a:xfrm>
              <a:custGeom>
                <a:avLst/>
                <a:gdLst>
                  <a:gd name="T0" fmla="*/ 0 w 6"/>
                  <a:gd name="T1" fmla="*/ 10 h 10"/>
                  <a:gd name="T2" fmla="*/ 6 w 6"/>
                  <a:gd name="T3" fmla="*/ 8 h 10"/>
                  <a:gd name="T4" fmla="*/ 3 w 6"/>
                  <a:gd name="T5" fmla="*/ 0 h 10"/>
                  <a:gd name="T6" fmla="*/ 0 w 6"/>
                  <a:gd name="T7" fmla="*/ 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cubicBezTo>
                      <a:pt x="2" y="10"/>
                      <a:pt x="4" y="9"/>
                      <a:pt x="6" y="8"/>
                    </a:cubicBezTo>
                    <a:cubicBezTo>
                      <a:pt x="4" y="6"/>
                      <a:pt x="3" y="3"/>
                      <a:pt x="3" y="0"/>
                    </a:cubicBezTo>
                    <a:cubicBezTo>
                      <a:pt x="0" y="0"/>
                      <a:pt x="0" y="0"/>
                      <a:pt x="0" y="0"/>
                    </a:cubicBezTo>
                    <a:lnTo>
                      <a:pt x="0" y="1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4" name="Freeform: Shape 112">
                <a:extLst>
                  <a:ext uri="{FF2B5EF4-FFF2-40B4-BE49-F238E27FC236}">
                    <a16:creationId xmlns:a16="http://schemas.microsoft.com/office/drawing/2014/main" id="{DCFA3B1D-0C3F-E305-27AB-2FD33BC2A7A8}"/>
                  </a:ext>
                </a:extLst>
              </p:cNvPr>
              <p:cNvSpPr>
                <a:spLocks noGrp="1" noRot="1" noMove="1" noResize="1" noEditPoints="1" noAdjustHandles="1" noChangeArrowheads="1" noChangeShapeType="1"/>
              </p:cNvSpPr>
              <p:nvPr/>
            </p:nvSpPr>
            <p:spPr bwMode="auto">
              <a:xfrm>
                <a:off x="4543498" y="972275"/>
                <a:ext cx="115189" cy="110287"/>
              </a:xfrm>
              <a:custGeom>
                <a:avLst/>
                <a:gdLst>
                  <a:gd name="T0" fmla="*/ 26 w 26"/>
                  <a:gd name="T1" fmla="*/ 10 h 25"/>
                  <a:gd name="T2" fmla="*/ 21 w 26"/>
                  <a:gd name="T3" fmla="*/ 12 h 25"/>
                  <a:gd name="T4" fmla="*/ 19 w 26"/>
                  <a:gd name="T5" fmla="*/ 12 h 25"/>
                  <a:gd name="T6" fmla="*/ 18 w 26"/>
                  <a:gd name="T7" fmla="*/ 9 h 25"/>
                  <a:gd name="T8" fmla="*/ 19 w 26"/>
                  <a:gd name="T9" fmla="*/ 8 h 25"/>
                  <a:gd name="T10" fmla="*/ 24 w 26"/>
                  <a:gd name="T11" fmla="*/ 6 h 25"/>
                  <a:gd name="T12" fmla="*/ 22 w 26"/>
                  <a:gd name="T13" fmla="*/ 3 h 25"/>
                  <a:gd name="T14" fmla="*/ 19 w 26"/>
                  <a:gd name="T15" fmla="*/ 2 h 25"/>
                  <a:gd name="T16" fmla="*/ 18 w 26"/>
                  <a:gd name="T17" fmla="*/ 6 h 25"/>
                  <a:gd name="T18" fmla="*/ 16 w 26"/>
                  <a:gd name="T19" fmla="*/ 9 h 25"/>
                  <a:gd name="T20" fmla="*/ 16 w 26"/>
                  <a:gd name="T21" fmla="*/ 5 h 25"/>
                  <a:gd name="T22" fmla="*/ 14 w 26"/>
                  <a:gd name="T23" fmla="*/ 4 h 25"/>
                  <a:gd name="T24" fmla="*/ 14 w 26"/>
                  <a:gd name="T25" fmla="*/ 2 h 25"/>
                  <a:gd name="T26" fmla="*/ 13 w 26"/>
                  <a:gd name="T27" fmla="*/ 2 h 25"/>
                  <a:gd name="T28" fmla="*/ 13 w 26"/>
                  <a:gd name="T29" fmla="*/ 4 h 25"/>
                  <a:gd name="T30" fmla="*/ 11 w 26"/>
                  <a:gd name="T31" fmla="*/ 5 h 25"/>
                  <a:gd name="T32" fmla="*/ 11 w 26"/>
                  <a:gd name="T33" fmla="*/ 9 h 25"/>
                  <a:gd name="T34" fmla="*/ 9 w 26"/>
                  <a:gd name="T35" fmla="*/ 6 h 25"/>
                  <a:gd name="T36" fmla="*/ 8 w 26"/>
                  <a:gd name="T37" fmla="*/ 2 h 25"/>
                  <a:gd name="T38" fmla="*/ 5 w 26"/>
                  <a:gd name="T39" fmla="*/ 3 h 25"/>
                  <a:gd name="T40" fmla="*/ 2 w 26"/>
                  <a:gd name="T41" fmla="*/ 6 h 25"/>
                  <a:gd name="T42" fmla="*/ 8 w 26"/>
                  <a:gd name="T43" fmla="*/ 8 h 25"/>
                  <a:gd name="T44" fmla="*/ 9 w 26"/>
                  <a:gd name="T45" fmla="*/ 9 h 25"/>
                  <a:gd name="T46" fmla="*/ 8 w 26"/>
                  <a:gd name="T47" fmla="*/ 12 h 25"/>
                  <a:gd name="T48" fmla="*/ 6 w 26"/>
                  <a:gd name="T49" fmla="*/ 12 h 25"/>
                  <a:gd name="T50" fmla="*/ 1 w 26"/>
                  <a:gd name="T51" fmla="*/ 10 h 25"/>
                  <a:gd name="T52" fmla="*/ 0 w 26"/>
                  <a:gd name="T53" fmla="*/ 13 h 25"/>
                  <a:gd name="T54" fmla="*/ 2 w 26"/>
                  <a:gd name="T55" fmla="*/ 17 h 25"/>
                  <a:gd name="T56" fmla="*/ 5 w 26"/>
                  <a:gd name="T57" fmla="*/ 14 h 25"/>
                  <a:gd name="T58" fmla="*/ 9 w 26"/>
                  <a:gd name="T59" fmla="*/ 13 h 25"/>
                  <a:gd name="T60" fmla="*/ 6 w 26"/>
                  <a:gd name="T61" fmla="*/ 16 h 25"/>
                  <a:gd name="T62" fmla="*/ 7 w 26"/>
                  <a:gd name="T63" fmla="*/ 18 h 25"/>
                  <a:gd name="T64" fmla="*/ 6 w 26"/>
                  <a:gd name="T65" fmla="*/ 19 h 25"/>
                  <a:gd name="T66" fmla="*/ 7 w 26"/>
                  <a:gd name="T67" fmla="*/ 20 h 25"/>
                  <a:gd name="T68" fmla="*/ 8 w 26"/>
                  <a:gd name="T69" fmla="*/ 19 h 25"/>
                  <a:gd name="T70" fmla="*/ 10 w 26"/>
                  <a:gd name="T71" fmla="*/ 19 h 25"/>
                  <a:gd name="T72" fmla="*/ 13 w 26"/>
                  <a:gd name="T73" fmla="*/ 16 h 25"/>
                  <a:gd name="T74" fmla="*/ 12 w 26"/>
                  <a:gd name="T75" fmla="*/ 21 h 25"/>
                  <a:gd name="T76" fmla="*/ 9 w 26"/>
                  <a:gd name="T77" fmla="*/ 24 h 25"/>
                  <a:gd name="T78" fmla="*/ 13 w 26"/>
                  <a:gd name="T79" fmla="*/ 25 h 25"/>
                  <a:gd name="T80" fmla="*/ 16 w 26"/>
                  <a:gd name="T81" fmla="*/ 25 h 25"/>
                  <a:gd name="T82" fmla="*/ 14 w 26"/>
                  <a:gd name="T83" fmla="*/ 20 h 25"/>
                  <a:gd name="T84" fmla="*/ 14 w 26"/>
                  <a:gd name="T85" fmla="*/ 18 h 25"/>
                  <a:gd name="T86" fmla="*/ 17 w 26"/>
                  <a:gd name="T87" fmla="*/ 17 h 25"/>
                  <a:gd name="T88" fmla="*/ 18 w 26"/>
                  <a:gd name="T89" fmla="*/ 18 h 25"/>
                  <a:gd name="T90" fmla="*/ 20 w 26"/>
                  <a:gd name="T91" fmla="*/ 24 h 25"/>
                  <a:gd name="T92" fmla="*/ 23 w 26"/>
                  <a:gd name="T93" fmla="*/ 21 h 25"/>
                  <a:gd name="T94" fmla="*/ 24 w 26"/>
                  <a:gd name="T95" fmla="*/ 18 h 25"/>
                  <a:gd name="T96" fmla="*/ 20 w 26"/>
                  <a:gd name="T97" fmla="*/ 17 h 25"/>
                  <a:gd name="T98" fmla="*/ 17 w 26"/>
                  <a:gd name="T99" fmla="*/ 15 h 25"/>
                  <a:gd name="T100" fmla="*/ 20 w 26"/>
                  <a:gd name="T101" fmla="*/ 15 h 25"/>
                  <a:gd name="T102" fmla="*/ 22 w 26"/>
                  <a:gd name="T103" fmla="*/ 13 h 25"/>
                  <a:gd name="T104" fmla="*/ 24 w 26"/>
                  <a:gd name="T10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5">
                    <a:moveTo>
                      <a:pt x="26" y="12"/>
                    </a:moveTo>
                    <a:cubicBezTo>
                      <a:pt x="24" y="12"/>
                      <a:pt x="24" y="12"/>
                      <a:pt x="24" y="12"/>
                    </a:cubicBezTo>
                    <a:cubicBezTo>
                      <a:pt x="26" y="10"/>
                      <a:pt x="26" y="10"/>
                      <a:pt x="26" y="10"/>
                    </a:cubicBezTo>
                    <a:cubicBezTo>
                      <a:pt x="25" y="9"/>
                      <a:pt x="25" y="9"/>
                      <a:pt x="25" y="9"/>
                    </a:cubicBezTo>
                    <a:cubicBezTo>
                      <a:pt x="22" y="12"/>
                      <a:pt x="22" y="12"/>
                      <a:pt x="22" y="12"/>
                    </a:cubicBezTo>
                    <a:cubicBezTo>
                      <a:pt x="21" y="12"/>
                      <a:pt x="21" y="12"/>
                      <a:pt x="21" y="12"/>
                    </a:cubicBezTo>
                    <a:cubicBezTo>
                      <a:pt x="21" y="11"/>
                      <a:pt x="21" y="11"/>
                      <a:pt x="21" y="11"/>
                    </a:cubicBezTo>
                    <a:cubicBezTo>
                      <a:pt x="20" y="10"/>
                      <a:pt x="20" y="10"/>
                      <a:pt x="20" y="10"/>
                    </a:cubicBezTo>
                    <a:cubicBezTo>
                      <a:pt x="19" y="12"/>
                      <a:pt x="19" y="12"/>
                      <a:pt x="19" y="12"/>
                    </a:cubicBezTo>
                    <a:cubicBezTo>
                      <a:pt x="17" y="12"/>
                      <a:pt x="17" y="12"/>
                      <a:pt x="17" y="12"/>
                    </a:cubicBezTo>
                    <a:cubicBezTo>
                      <a:pt x="17" y="11"/>
                      <a:pt x="17" y="11"/>
                      <a:pt x="17" y="10"/>
                    </a:cubicBezTo>
                    <a:cubicBezTo>
                      <a:pt x="18" y="9"/>
                      <a:pt x="18" y="9"/>
                      <a:pt x="18" y="9"/>
                    </a:cubicBezTo>
                    <a:cubicBezTo>
                      <a:pt x="20" y="9"/>
                      <a:pt x="20" y="9"/>
                      <a:pt x="20" y="9"/>
                    </a:cubicBezTo>
                    <a:cubicBezTo>
                      <a:pt x="20" y="8"/>
                      <a:pt x="20" y="8"/>
                      <a:pt x="20" y="8"/>
                    </a:cubicBezTo>
                    <a:cubicBezTo>
                      <a:pt x="19" y="8"/>
                      <a:pt x="19" y="8"/>
                      <a:pt x="19" y="8"/>
                    </a:cubicBezTo>
                    <a:cubicBezTo>
                      <a:pt x="20" y="7"/>
                      <a:pt x="20" y="7"/>
                      <a:pt x="20" y="7"/>
                    </a:cubicBezTo>
                    <a:cubicBezTo>
                      <a:pt x="24" y="7"/>
                      <a:pt x="24" y="7"/>
                      <a:pt x="24" y="7"/>
                    </a:cubicBezTo>
                    <a:cubicBezTo>
                      <a:pt x="24" y="6"/>
                      <a:pt x="24" y="6"/>
                      <a:pt x="24" y="6"/>
                    </a:cubicBezTo>
                    <a:cubicBezTo>
                      <a:pt x="21" y="6"/>
                      <a:pt x="21" y="6"/>
                      <a:pt x="21" y="6"/>
                    </a:cubicBezTo>
                    <a:cubicBezTo>
                      <a:pt x="23" y="4"/>
                      <a:pt x="23" y="4"/>
                      <a:pt x="23" y="4"/>
                    </a:cubicBezTo>
                    <a:cubicBezTo>
                      <a:pt x="22" y="3"/>
                      <a:pt x="22" y="3"/>
                      <a:pt x="22" y="3"/>
                    </a:cubicBezTo>
                    <a:cubicBezTo>
                      <a:pt x="20" y="5"/>
                      <a:pt x="20" y="5"/>
                      <a:pt x="20" y="5"/>
                    </a:cubicBezTo>
                    <a:cubicBezTo>
                      <a:pt x="20" y="2"/>
                      <a:pt x="20" y="2"/>
                      <a:pt x="20" y="2"/>
                    </a:cubicBezTo>
                    <a:cubicBezTo>
                      <a:pt x="19" y="2"/>
                      <a:pt x="19" y="2"/>
                      <a:pt x="19" y="2"/>
                    </a:cubicBezTo>
                    <a:cubicBezTo>
                      <a:pt x="19" y="6"/>
                      <a:pt x="19" y="6"/>
                      <a:pt x="19" y="6"/>
                    </a:cubicBezTo>
                    <a:cubicBezTo>
                      <a:pt x="18" y="7"/>
                      <a:pt x="18" y="7"/>
                      <a:pt x="18" y="7"/>
                    </a:cubicBezTo>
                    <a:cubicBezTo>
                      <a:pt x="18" y="6"/>
                      <a:pt x="18" y="6"/>
                      <a:pt x="18" y="6"/>
                    </a:cubicBezTo>
                    <a:cubicBezTo>
                      <a:pt x="17" y="6"/>
                      <a:pt x="17" y="6"/>
                      <a:pt x="17" y="6"/>
                    </a:cubicBezTo>
                    <a:cubicBezTo>
                      <a:pt x="17" y="8"/>
                      <a:pt x="17" y="8"/>
                      <a:pt x="17" y="8"/>
                    </a:cubicBezTo>
                    <a:cubicBezTo>
                      <a:pt x="16" y="9"/>
                      <a:pt x="16" y="9"/>
                      <a:pt x="16" y="9"/>
                    </a:cubicBezTo>
                    <a:cubicBezTo>
                      <a:pt x="15" y="9"/>
                      <a:pt x="15" y="9"/>
                      <a:pt x="14" y="9"/>
                    </a:cubicBezTo>
                    <a:cubicBezTo>
                      <a:pt x="14" y="7"/>
                      <a:pt x="14" y="7"/>
                      <a:pt x="14" y="7"/>
                    </a:cubicBezTo>
                    <a:cubicBezTo>
                      <a:pt x="16" y="5"/>
                      <a:pt x="16" y="5"/>
                      <a:pt x="16" y="5"/>
                    </a:cubicBezTo>
                    <a:cubicBezTo>
                      <a:pt x="15" y="4"/>
                      <a:pt x="15" y="4"/>
                      <a:pt x="15" y="4"/>
                    </a:cubicBezTo>
                    <a:cubicBezTo>
                      <a:pt x="14" y="5"/>
                      <a:pt x="14" y="5"/>
                      <a:pt x="14" y="5"/>
                    </a:cubicBezTo>
                    <a:cubicBezTo>
                      <a:pt x="14" y="4"/>
                      <a:pt x="14" y="4"/>
                      <a:pt x="14" y="4"/>
                    </a:cubicBezTo>
                    <a:cubicBezTo>
                      <a:pt x="17" y="1"/>
                      <a:pt x="17" y="1"/>
                      <a:pt x="17" y="1"/>
                    </a:cubicBezTo>
                    <a:cubicBezTo>
                      <a:pt x="16" y="0"/>
                      <a:pt x="16" y="0"/>
                      <a:pt x="16" y="0"/>
                    </a:cubicBezTo>
                    <a:cubicBezTo>
                      <a:pt x="14" y="2"/>
                      <a:pt x="14" y="2"/>
                      <a:pt x="14" y="2"/>
                    </a:cubicBezTo>
                    <a:cubicBezTo>
                      <a:pt x="14" y="0"/>
                      <a:pt x="14" y="0"/>
                      <a:pt x="14" y="0"/>
                    </a:cubicBezTo>
                    <a:cubicBezTo>
                      <a:pt x="13" y="0"/>
                      <a:pt x="13" y="0"/>
                      <a:pt x="13" y="0"/>
                    </a:cubicBezTo>
                    <a:cubicBezTo>
                      <a:pt x="13" y="2"/>
                      <a:pt x="13" y="2"/>
                      <a:pt x="13" y="2"/>
                    </a:cubicBezTo>
                    <a:cubicBezTo>
                      <a:pt x="10" y="0"/>
                      <a:pt x="10" y="0"/>
                      <a:pt x="10" y="0"/>
                    </a:cubicBezTo>
                    <a:cubicBezTo>
                      <a:pt x="9" y="1"/>
                      <a:pt x="9" y="1"/>
                      <a:pt x="9" y="1"/>
                    </a:cubicBezTo>
                    <a:cubicBezTo>
                      <a:pt x="13" y="4"/>
                      <a:pt x="13" y="4"/>
                      <a:pt x="13" y="4"/>
                    </a:cubicBezTo>
                    <a:cubicBezTo>
                      <a:pt x="13" y="5"/>
                      <a:pt x="13" y="5"/>
                      <a:pt x="13" y="5"/>
                    </a:cubicBezTo>
                    <a:cubicBezTo>
                      <a:pt x="12" y="4"/>
                      <a:pt x="12" y="4"/>
                      <a:pt x="12" y="4"/>
                    </a:cubicBezTo>
                    <a:cubicBezTo>
                      <a:pt x="11" y="5"/>
                      <a:pt x="11" y="5"/>
                      <a:pt x="11" y="5"/>
                    </a:cubicBezTo>
                    <a:cubicBezTo>
                      <a:pt x="13" y="7"/>
                      <a:pt x="13" y="7"/>
                      <a:pt x="13" y="7"/>
                    </a:cubicBezTo>
                    <a:cubicBezTo>
                      <a:pt x="13" y="9"/>
                      <a:pt x="13" y="9"/>
                      <a:pt x="13" y="9"/>
                    </a:cubicBezTo>
                    <a:cubicBezTo>
                      <a:pt x="12" y="9"/>
                      <a:pt x="11" y="9"/>
                      <a:pt x="11" y="9"/>
                    </a:cubicBezTo>
                    <a:cubicBezTo>
                      <a:pt x="10" y="8"/>
                      <a:pt x="10" y="8"/>
                      <a:pt x="10" y="8"/>
                    </a:cubicBezTo>
                    <a:cubicBezTo>
                      <a:pt x="10" y="6"/>
                      <a:pt x="10" y="6"/>
                      <a:pt x="10" y="6"/>
                    </a:cubicBezTo>
                    <a:cubicBezTo>
                      <a:pt x="9" y="6"/>
                      <a:pt x="9" y="6"/>
                      <a:pt x="9" y="6"/>
                    </a:cubicBezTo>
                    <a:cubicBezTo>
                      <a:pt x="9" y="7"/>
                      <a:pt x="9" y="7"/>
                      <a:pt x="9" y="7"/>
                    </a:cubicBezTo>
                    <a:cubicBezTo>
                      <a:pt x="8" y="6"/>
                      <a:pt x="8" y="6"/>
                      <a:pt x="8" y="6"/>
                    </a:cubicBezTo>
                    <a:cubicBezTo>
                      <a:pt x="8" y="2"/>
                      <a:pt x="8" y="2"/>
                      <a:pt x="8" y="2"/>
                    </a:cubicBezTo>
                    <a:cubicBezTo>
                      <a:pt x="7" y="2"/>
                      <a:pt x="7" y="2"/>
                      <a:pt x="7" y="2"/>
                    </a:cubicBezTo>
                    <a:cubicBezTo>
                      <a:pt x="7" y="5"/>
                      <a:pt x="7" y="5"/>
                      <a:pt x="7" y="5"/>
                    </a:cubicBezTo>
                    <a:cubicBezTo>
                      <a:pt x="5" y="3"/>
                      <a:pt x="5" y="3"/>
                      <a:pt x="5" y="3"/>
                    </a:cubicBezTo>
                    <a:cubicBezTo>
                      <a:pt x="4" y="4"/>
                      <a:pt x="4" y="4"/>
                      <a:pt x="4" y="4"/>
                    </a:cubicBezTo>
                    <a:cubicBezTo>
                      <a:pt x="6" y="6"/>
                      <a:pt x="6" y="6"/>
                      <a:pt x="6" y="6"/>
                    </a:cubicBezTo>
                    <a:cubicBezTo>
                      <a:pt x="2" y="6"/>
                      <a:pt x="2" y="6"/>
                      <a:pt x="2" y="6"/>
                    </a:cubicBezTo>
                    <a:cubicBezTo>
                      <a:pt x="2" y="7"/>
                      <a:pt x="2" y="7"/>
                      <a:pt x="2" y="7"/>
                    </a:cubicBezTo>
                    <a:cubicBezTo>
                      <a:pt x="7" y="7"/>
                      <a:pt x="7" y="7"/>
                      <a:pt x="7" y="7"/>
                    </a:cubicBezTo>
                    <a:cubicBezTo>
                      <a:pt x="8" y="8"/>
                      <a:pt x="8" y="8"/>
                      <a:pt x="8" y="8"/>
                    </a:cubicBezTo>
                    <a:cubicBezTo>
                      <a:pt x="6" y="8"/>
                      <a:pt x="6" y="8"/>
                      <a:pt x="6" y="8"/>
                    </a:cubicBezTo>
                    <a:cubicBezTo>
                      <a:pt x="6" y="9"/>
                      <a:pt x="6" y="9"/>
                      <a:pt x="6" y="9"/>
                    </a:cubicBezTo>
                    <a:cubicBezTo>
                      <a:pt x="9" y="9"/>
                      <a:pt x="9" y="9"/>
                      <a:pt x="9" y="9"/>
                    </a:cubicBezTo>
                    <a:cubicBezTo>
                      <a:pt x="10" y="10"/>
                      <a:pt x="10" y="10"/>
                      <a:pt x="10" y="10"/>
                    </a:cubicBezTo>
                    <a:cubicBezTo>
                      <a:pt x="10" y="11"/>
                      <a:pt x="9" y="11"/>
                      <a:pt x="9" y="12"/>
                    </a:cubicBezTo>
                    <a:cubicBezTo>
                      <a:pt x="8" y="12"/>
                      <a:pt x="8" y="12"/>
                      <a:pt x="8" y="12"/>
                    </a:cubicBezTo>
                    <a:cubicBezTo>
                      <a:pt x="6" y="10"/>
                      <a:pt x="6" y="10"/>
                      <a:pt x="6" y="10"/>
                    </a:cubicBezTo>
                    <a:cubicBezTo>
                      <a:pt x="5" y="11"/>
                      <a:pt x="5" y="11"/>
                      <a:pt x="5" y="11"/>
                    </a:cubicBezTo>
                    <a:cubicBezTo>
                      <a:pt x="6" y="12"/>
                      <a:pt x="6" y="12"/>
                      <a:pt x="6" y="12"/>
                    </a:cubicBezTo>
                    <a:cubicBezTo>
                      <a:pt x="5" y="12"/>
                      <a:pt x="5" y="12"/>
                      <a:pt x="5" y="12"/>
                    </a:cubicBezTo>
                    <a:cubicBezTo>
                      <a:pt x="2" y="9"/>
                      <a:pt x="2" y="9"/>
                      <a:pt x="2" y="9"/>
                    </a:cubicBezTo>
                    <a:cubicBezTo>
                      <a:pt x="1" y="10"/>
                      <a:pt x="1" y="10"/>
                      <a:pt x="1" y="10"/>
                    </a:cubicBezTo>
                    <a:cubicBezTo>
                      <a:pt x="3" y="12"/>
                      <a:pt x="3" y="12"/>
                      <a:pt x="3" y="12"/>
                    </a:cubicBezTo>
                    <a:cubicBezTo>
                      <a:pt x="0" y="12"/>
                      <a:pt x="0" y="12"/>
                      <a:pt x="0" y="12"/>
                    </a:cubicBezTo>
                    <a:cubicBezTo>
                      <a:pt x="0" y="13"/>
                      <a:pt x="0" y="13"/>
                      <a:pt x="0" y="13"/>
                    </a:cubicBezTo>
                    <a:cubicBezTo>
                      <a:pt x="3" y="13"/>
                      <a:pt x="3" y="13"/>
                      <a:pt x="3" y="13"/>
                    </a:cubicBezTo>
                    <a:cubicBezTo>
                      <a:pt x="1" y="16"/>
                      <a:pt x="1" y="16"/>
                      <a:pt x="1" y="16"/>
                    </a:cubicBezTo>
                    <a:cubicBezTo>
                      <a:pt x="2" y="17"/>
                      <a:pt x="2" y="17"/>
                      <a:pt x="2" y="17"/>
                    </a:cubicBezTo>
                    <a:cubicBezTo>
                      <a:pt x="5" y="13"/>
                      <a:pt x="5" y="13"/>
                      <a:pt x="5" y="13"/>
                    </a:cubicBezTo>
                    <a:cubicBezTo>
                      <a:pt x="6" y="13"/>
                      <a:pt x="6" y="13"/>
                      <a:pt x="6" y="13"/>
                    </a:cubicBezTo>
                    <a:cubicBezTo>
                      <a:pt x="5" y="14"/>
                      <a:pt x="5" y="14"/>
                      <a:pt x="5" y="14"/>
                    </a:cubicBezTo>
                    <a:cubicBezTo>
                      <a:pt x="6" y="15"/>
                      <a:pt x="6" y="15"/>
                      <a:pt x="6" y="15"/>
                    </a:cubicBezTo>
                    <a:cubicBezTo>
                      <a:pt x="8" y="13"/>
                      <a:pt x="8" y="13"/>
                      <a:pt x="8" y="13"/>
                    </a:cubicBezTo>
                    <a:cubicBezTo>
                      <a:pt x="9" y="13"/>
                      <a:pt x="9" y="13"/>
                      <a:pt x="9" y="13"/>
                    </a:cubicBezTo>
                    <a:cubicBezTo>
                      <a:pt x="9" y="14"/>
                      <a:pt x="10" y="14"/>
                      <a:pt x="10" y="15"/>
                    </a:cubicBezTo>
                    <a:cubicBezTo>
                      <a:pt x="9" y="16"/>
                      <a:pt x="9" y="16"/>
                      <a:pt x="9" y="16"/>
                    </a:cubicBezTo>
                    <a:cubicBezTo>
                      <a:pt x="6" y="16"/>
                      <a:pt x="6" y="16"/>
                      <a:pt x="6" y="16"/>
                    </a:cubicBezTo>
                    <a:cubicBezTo>
                      <a:pt x="6" y="17"/>
                      <a:pt x="6" y="17"/>
                      <a:pt x="6" y="17"/>
                    </a:cubicBezTo>
                    <a:cubicBezTo>
                      <a:pt x="8" y="17"/>
                      <a:pt x="8" y="17"/>
                      <a:pt x="8" y="17"/>
                    </a:cubicBezTo>
                    <a:cubicBezTo>
                      <a:pt x="7" y="18"/>
                      <a:pt x="7" y="18"/>
                      <a:pt x="7" y="18"/>
                    </a:cubicBezTo>
                    <a:cubicBezTo>
                      <a:pt x="2" y="18"/>
                      <a:pt x="2" y="18"/>
                      <a:pt x="2" y="18"/>
                    </a:cubicBezTo>
                    <a:cubicBezTo>
                      <a:pt x="2" y="19"/>
                      <a:pt x="2" y="19"/>
                      <a:pt x="2" y="19"/>
                    </a:cubicBezTo>
                    <a:cubicBezTo>
                      <a:pt x="6" y="19"/>
                      <a:pt x="6" y="19"/>
                      <a:pt x="6" y="19"/>
                    </a:cubicBezTo>
                    <a:cubicBezTo>
                      <a:pt x="4" y="21"/>
                      <a:pt x="4" y="21"/>
                      <a:pt x="4" y="21"/>
                    </a:cubicBezTo>
                    <a:cubicBezTo>
                      <a:pt x="5" y="22"/>
                      <a:pt x="5" y="22"/>
                      <a:pt x="5" y="22"/>
                    </a:cubicBezTo>
                    <a:cubicBezTo>
                      <a:pt x="7" y="20"/>
                      <a:pt x="7" y="20"/>
                      <a:pt x="7" y="20"/>
                    </a:cubicBezTo>
                    <a:cubicBezTo>
                      <a:pt x="7" y="24"/>
                      <a:pt x="7" y="24"/>
                      <a:pt x="7" y="24"/>
                    </a:cubicBezTo>
                    <a:cubicBezTo>
                      <a:pt x="8" y="24"/>
                      <a:pt x="8" y="24"/>
                      <a:pt x="8" y="24"/>
                    </a:cubicBezTo>
                    <a:cubicBezTo>
                      <a:pt x="8" y="19"/>
                      <a:pt x="8" y="19"/>
                      <a:pt x="8" y="19"/>
                    </a:cubicBezTo>
                    <a:cubicBezTo>
                      <a:pt x="9" y="18"/>
                      <a:pt x="9" y="18"/>
                      <a:pt x="9" y="18"/>
                    </a:cubicBezTo>
                    <a:cubicBezTo>
                      <a:pt x="9" y="19"/>
                      <a:pt x="9" y="19"/>
                      <a:pt x="9" y="19"/>
                    </a:cubicBezTo>
                    <a:cubicBezTo>
                      <a:pt x="10" y="19"/>
                      <a:pt x="10" y="19"/>
                      <a:pt x="10" y="19"/>
                    </a:cubicBezTo>
                    <a:cubicBezTo>
                      <a:pt x="10" y="17"/>
                      <a:pt x="10" y="17"/>
                      <a:pt x="10" y="17"/>
                    </a:cubicBezTo>
                    <a:cubicBezTo>
                      <a:pt x="11" y="16"/>
                      <a:pt x="11" y="16"/>
                      <a:pt x="11" y="16"/>
                    </a:cubicBezTo>
                    <a:cubicBezTo>
                      <a:pt x="11" y="16"/>
                      <a:pt x="12" y="16"/>
                      <a:pt x="13" y="16"/>
                    </a:cubicBezTo>
                    <a:cubicBezTo>
                      <a:pt x="13" y="18"/>
                      <a:pt x="13" y="18"/>
                      <a:pt x="13" y="18"/>
                    </a:cubicBezTo>
                    <a:cubicBezTo>
                      <a:pt x="11" y="20"/>
                      <a:pt x="11" y="20"/>
                      <a:pt x="11" y="20"/>
                    </a:cubicBezTo>
                    <a:cubicBezTo>
                      <a:pt x="12" y="21"/>
                      <a:pt x="12" y="21"/>
                      <a:pt x="12" y="21"/>
                    </a:cubicBezTo>
                    <a:cubicBezTo>
                      <a:pt x="13" y="20"/>
                      <a:pt x="13" y="20"/>
                      <a:pt x="13" y="20"/>
                    </a:cubicBezTo>
                    <a:cubicBezTo>
                      <a:pt x="13" y="21"/>
                      <a:pt x="13" y="21"/>
                      <a:pt x="13" y="21"/>
                    </a:cubicBezTo>
                    <a:cubicBezTo>
                      <a:pt x="9" y="24"/>
                      <a:pt x="9" y="24"/>
                      <a:pt x="9" y="24"/>
                    </a:cubicBezTo>
                    <a:cubicBezTo>
                      <a:pt x="10" y="25"/>
                      <a:pt x="10" y="25"/>
                      <a:pt x="10" y="25"/>
                    </a:cubicBezTo>
                    <a:cubicBezTo>
                      <a:pt x="13" y="23"/>
                      <a:pt x="13" y="23"/>
                      <a:pt x="13" y="23"/>
                    </a:cubicBezTo>
                    <a:cubicBezTo>
                      <a:pt x="13" y="25"/>
                      <a:pt x="13" y="25"/>
                      <a:pt x="13" y="25"/>
                    </a:cubicBezTo>
                    <a:cubicBezTo>
                      <a:pt x="14" y="25"/>
                      <a:pt x="14" y="25"/>
                      <a:pt x="14" y="25"/>
                    </a:cubicBezTo>
                    <a:cubicBezTo>
                      <a:pt x="14" y="23"/>
                      <a:pt x="14" y="23"/>
                      <a:pt x="14" y="23"/>
                    </a:cubicBezTo>
                    <a:cubicBezTo>
                      <a:pt x="16" y="25"/>
                      <a:pt x="16" y="25"/>
                      <a:pt x="16" y="25"/>
                    </a:cubicBezTo>
                    <a:cubicBezTo>
                      <a:pt x="17" y="24"/>
                      <a:pt x="17" y="24"/>
                      <a:pt x="17" y="24"/>
                    </a:cubicBezTo>
                    <a:cubicBezTo>
                      <a:pt x="14" y="21"/>
                      <a:pt x="14" y="21"/>
                      <a:pt x="14" y="21"/>
                    </a:cubicBezTo>
                    <a:cubicBezTo>
                      <a:pt x="14" y="20"/>
                      <a:pt x="14" y="20"/>
                      <a:pt x="14" y="20"/>
                    </a:cubicBezTo>
                    <a:cubicBezTo>
                      <a:pt x="15" y="21"/>
                      <a:pt x="15" y="21"/>
                      <a:pt x="15" y="21"/>
                    </a:cubicBezTo>
                    <a:cubicBezTo>
                      <a:pt x="16" y="20"/>
                      <a:pt x="16" y="20"/>
                      <a:pt x="16" y="20"/>
                    </a:cubicBezTo>
                    <a:cubicBezTo>
                      <a:pt x="14" y="18"/>
                      <a:pt x="14" y="18"/>
                      <a:pt x="14" y="18"/>
                    </a:cubicBezTo>
                    <a:cubicBezTo>
                      <a:pt x="14" y="16"/>
                      <a:pt x="14" y="16"/>
                      <a:pt x="14" y="16"/>
                    </a:cubicBezTo>
                    <a:cubicBezTo>
                      <a:pt x="15" y="16"/>
                      <a:pt x="15" y="16"/>
                      <a:pt x="16" y="16"/>
                    </a:cubicBezTo>
                    <a:cubicBezTo>
                      <a:pt x="17" y="17"/>
                      <a:pt x="17" y="17"/>
                      <a:pt x="17" y="17"/>
                    </a:cubicBezTo>
                    <a:cubicBezTo>
                      <a:pt x="17" y="19"/>
                      <a:pt x="17" y="19"/>
                      <a:pt x="17" y="19"/>
                    </a:cubicBezTo>
                    <a:cubicBezTo>
                      <a:pt x="18" y="19"/>
                      <a:pt x="18" y="19"/>
                      <a:pt x="18" y="19"/>
                    </a:cubicBezTo>
                    <a:cubicBezTo>
                      <a:pt x="18" y="18"/>
                      <a:pt x="18" y="18"/>
                      <a:pt x="18" y="18"/>
                    </a:cubicBezTo>
                    <a:cubicBezTo>
                      <a:pt x="19" y="19"/>
                      <a:pt x="19" y="19"/>
                      <a:pt x="19" y="19"/>
                    </a:cubicBezTo>
                    <a:cubicBezTo>
                      <a:pt x="19" y="24"/>
                      <a:pt x="19" y="24"/>
                      <a:pt x="19" y="24"/>
                    </a:cubicBezTo>
                    <a:cubicBezTo>
                      <a:pt x="20" y="24"/>
                      <a:pt x="20" y="24"/>
                      <a:pt x="20" y="24"/>
                    </a:cubicBezTo>
                    <a:cubicBezTo>
                      <a:pt x="20" y="20"/>
                      <a:pt x="20" y="20"/>
                      <a:pt x="20" y="20"/>
                    </a:cubicBezTo>
                    <a:cubicBezTo>
                      <a:pt x="22" y="22"/>
                      <a:pt x="22" y="22"/>
                      <a:pt x="22" y="22"/>
                    </a:cubicBezTo>
                    <a:cubicBezTo>
                      <a:pt x="23" y="21"/>
                      <a:pt x="23" y="21"/>
                      <a:pt x="23" y="21"/>
                    </a:cubicBezTo>
                    <a:cubicBezTo>
                      <a:pt x="21" y="19"/>
                      <a:pt x="21" y="19"/>
                      <a:pt x="21" y="19"/>
                    </a:cubicBezTo>
                    <a:cubicBezTo>
                      <a:pt x="24" y="19"/>
                      <a:pt x="24" y="19"/>
                      <a:pt x="24" y="19"/>
                    </a:cubicBezTo>
                    <a:cubicBezTo>
                      <a:pt x="24" y="18"/>
                      <a:pt x="24" y="18"/>
                      <a:pt x="24" y="18"/>
                    </a:cubicBezTo>
                    <a:cubicBezTo>
                      <a:pt x="20" y="18"/>
                      <a:pt x="20" y="18"/>
                      <a:pt x="20" y="18"/>
                    </a:cubicBezTo>
                    <a:cubicBezTo>
                      <a:pt x="19" y="17"/>
                      <a:pt x="19" y="17"/>
                      <a:pt x="19" y="17"/>
                    </a:cubicBezTo>
                    <a:cubicBezTo>
                      <a:pt x="20" y="17"/>
                      <a:pt x="20" y="17"/>
                      <a:pt x="20" y="17"/>
                    </a:cubicBezTo>
                    <a:cubicBezTo>
                      <a:pt x="20" y="16"/>
                      <a:pt x="20" y="16"/>
                      <a:pt x="20" y="16"/>
                    </a:cubicBezTo>
                    <a:cubicBezTo>
                      <a:pt x="18" y="16"/>
                      <a:pt x="18" y="16"/>
                      <a:pt x="18" y="16"/>
                    </a:cubicBezTo>
                    <a:cubicBezTo>
                      <a:pt x="17" y="15"/>
                      <a:pt x="17" y="15"/>
                      <a:pt x="17" y="15"/>
                    </a:cubicBezTo>
                    <a:cubicBezTo>
                      <a:pt x="17" y="14"/>
                      <a:pt x="17" y="14"/>
                      <a:pt x="17" y="13"/>
                    </a:cubicBezTo>
                    <a:cubicBezTo>
                      <a:pt x="19" y="13"/>
                      <a:pt x="19" y="13"/>
                      <a:pt x="19" y="13"/>
                    </a:cubicBezTo>
                    <a:cubicBezTo>
                      <a:pt x="20" y="15"/>
                      <a:pt x="20" y="15"/>
                      <a:pt x="20" y="15"/>
                    </a:cubicBezTo>
                    <a:cubicBezTo>
                      <a:pt x="21" y="14"/>
                      <a:pt x="21" y="14"/>
                      <a:pt x="21" y="14"/>
                    </a:cubicBezTo>
                    <a:cubicBezTo>
                      <a:pt x="21" y="13"/>
                      <a:pt x="21" y="13"/>
                      <a:pt x="21" y="13"/>
                    </a:cubicBezTo>
                    <a:cubicBezTo>
                      <a:pt x="22" y="13"/>
                      <a:pt x="22" y="13"/>
                      <a:pt x="22" y="13"/>
                    </a:cubicBezTo>
                    <a:cubicBezTo>
                      <a:pt x="25" y="17"/>
                      <a:pt x="25" y="17"/>
                      <a:pt x="25" y="17"/>
                    </a:cubicBezTo>
                    <a:cubicBezTo>
                      <a:pt x="26" y="16"/>
                      <a:pt x="26" y="16"/>
                      <a:pt x="26" y="16"/>
                    </a:cubicBezTo>
                    <a:cubicBezTo>
                      <a:pt x="24" y="13"/>
                      <a:pt x="24" y="13"/>
                      <a:pt x="24" y="13"/>
                    </a:cubicBezTo>
                    <a:cubicBezTo>
                      <a:pt x="26" y="13"/>
                      <a:pt x="26" y="13"/>
                      <a:pt x="26" y="13"/>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5" name="Freeform: Shape 113">
                <a:extLst>
                  <a:ext uri="{FF2B5EF4-FFF2-40B4-BE49-F238E27FC236}">
                    <a16:creationId xmlns:a16="http://schemas.microsoft.com/office/drawing/2014/main" id="{865CDBBB-57A8-6054-C091-4A4F40BA2224}"/>
                  </a:ext>
                </a:extLst>
              </p:cNvPr>
              <p:cNvSpPr>
                <a:spLocks noGrp="1" noRot="1" noMove="1" noResize="1" noEditPoints="1" noAdjustHandles="1" noChangeArrowheads="1" noChangeShapeType="1"/>
              </p:cNvSpPr>
              <p:nvPr/>
            </p:nvSpPr>
            <p:spPr bwMode="auto">
              <a:xfrm>
                <a:off x="3015408" y="2124163"/>
                <a:ext cx="220574" cy="164205"/>
              </a:xfrm>
              <a:custGeom>
                <a:avLst/>
                <a:gdLst>
                  <a:gd name="T0" fmla="*/ 25 w 50"/>
                  <a:gd name="T1" fmla="*/ 0 h 37"/>
                  <a:gd name="T2" fmla="*/ 0 w 50"/>
                  <a:gd name="T3" fmla="*/ 25 h 37"/>
                  <a:gd name="T4" fmla="*/ 3 w 50"/>
                  <a:gd name="T5" fmla="*/ 37 h 37"/>
                  <a:gd name="T6" fmla="*/ 3 w 50"/>
                  <a:gd name="T7" fmla="*/ 30 h 37"/>
                  <a:gd name="T8" fmla="*/ 4 w 50"/>
                  <a:gd name="T9" fmla="*/ 27 h 37"/>
                  <a:gd name="T10" fmla="*/ 4 w 50"/>
                  <a:gd name="T11" fmla="*/ 25 h 37"/>
                  <a:gd name="T12" fmla="*/ 25 w 50"/>
                  <a:gd name="T13" fmla="*/ 4 h 37"/>
                  <a:gd name="T14" fmla="*/ 46 w 50"/>
                  <a:gd name="T15" fmla="*/ 25 h 37"/>
                  <a:gd name="T16" fmla="*/ 46 w 50"/>
                  <a:gd name="T17" fmla="*/ 27 h 37"/>
                  <a:gd name="T18" fmla="*/ 47 w 50"/>
                  <a:gd name="T19" fmla="*/ 30 h 37"/>
                  <a:gd name="T20" fmla="*/ 47 w 50"/>
                  <a:gd name="T21" fmla="*/ 37 h 37"/>
                  <a:gd name="T22" fmla="*/ 50 w 50"/>
                  <a:gd name="T23" fmla="*/ 25 h 37"/>
                  <a:gd name="T24" fmla="*/ 25 w 5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7">
                    <a:moveTo>
                      <a:pt x="25" y="0"/>
                    </a:moveTo>
                    <a:cubicBezTo>
                      <a:pt x="11" y="0"/>
                      <a:pt x="0" y="11"/>
                      <a:pt x="0" y="25"/>
                    </a:cubicBezTo>
                    <a:cubicBezTo>
                      <a:pt x="0" y="29"/>
                      <a:pt x="1" y="33"/>
                      <a:pt x="3" y="37"/>
                    </a:cubicBezTo>
                    <a:cubicBezTo>
                      <a:pt x="3" y="30"/>
                      <a:pt x="3" y="30"/>
                      <a:pt x="3" y="30"/>
                    </a:cubicBezTo>
                    <a:cubicBezTo>
                      <a:pt x="3" y="29"/>
                      <a:pt x="3" y="28"/>
                      <a:pt x="4" y="27"/>
                    </a:cubicBezTo>
                    <a:cubicBezTo>
                      <a:pt x="4" y="26"/>
                      <a:pt x="4" y="26"/>
                      <a:pt x="4" y="25"/>
                    </a:cubicBezTo>
                    <a:cubicBezTo>
                      <a:pt x="4" y="14"/>
                      <a:pt x="13" y="4"/>
                      <a:pt x="25" y="4"/>
                    </a:cubicBezTo>
                    <a:cubicBezTo>
                      <a:pt x="36" y="4"/>
                      <a:pt x="46" y="14"/>
                      <a:pt x="46" y="25"/>
                    </a:cubicBezTo>
                    <a:cubicBezTo>
                      <a:pt x="46" y="26"/>
                      <a:pt x="46" y="27"/>
                      <a:pt x="46" y="27"/>
                    </a:cubicBezTo>
                    <a:cubicBezTo>
                      <a:pt x="46" y="28"/>
                      <a:pt x="47" y="29"/>
                      <a:pt x="47" y="30"/>
                    </a:cubicBezTo>
                    <a:cubicBezTo>
                      <a:pt x="47" y="37"/>
                      <a:pt x="47" y="37"/>
                      <a:pt x="47" y="37"/>
                    </a:cubicBezTo>
                    <a:cubicBezTo>
                      <a:pt x="49" y="34"/>
                      <a:pt x="50" y="29"/>
                      <a:pt x="50" y="25"/>
                    </a:cubicBezTo>
                    <a:cubicBezTo>
                      <a:pt x="50" y="11"/>
                      <a:pt x="39" y="0"/>
                      <a:pt x="2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6" name="Freeform: Shape 114">
                <a:extLst>
                  <a:ext uri="{FF2B5EF4-FFF2-40B4-BE49-F238E27FC236}">
                    <a16:creationId xmlns:a16="http://schemas.microsoft.com/office/drawing/2014/main" id="{C11084BD-B242-FF72-F8BE-21B27594FB0A}"/>
                  </a:ext>
                </a:extLst>
              </p:cNvPr>
              <p:cNvSpPr>
                <a:spLocks noGrp="1" noRot="1" noMove="1" noResize="1" noEditPoints="1" noAdjustHandles="1" noChangeArrowheads="1" noChangeShapeType="1"/>
              </p:cNvSpPr>
              <p:nvPr/>
            </p:nvSpPr>
            <p:spPr bwMode="auto">
              <a:xfrm>
                <a:off x="3032564" y="2234450"/>
                <a:ext cx="49017" cy="89455"/>
              </a:xfrm>
              <a:custGeom>
                <a:avLst/>
                <a:gdLst>
                  <a:gd name="T0" fmla="*/ 1 w 11"/>
                  <a:gd name="T1" fmla="*/ 4 h 20"/>
                  <a:gd name="T2" fmla="*/ 0 w 11"/>
                  <a:gd name="T3" fmla="*/ 5 h 20"/>
                  <a:gd name="T4" fmla="*/ 0 w 11"/>
                  <a:gd name="T5" fmla="*/ 12 h 20"/>
                  <a:gd name="T6" fmla="*/ 0 w 11"/>
                  <a:gd name="T7" fmla="*/ 15 h 20"/>
                  <a:gd name="T8" fmla="*/ 8 w 11"/>
                  <a:gd name="T9" fmla="*/ 20 h 20"/>
                  <a:gd name="T10" fmla="*/ 11 w 11"/>
                  <a:gd name="T11" fmla="*/ 20 h 20"/>
                  <a:gd name="T12" fmla="*/ 11 w 11"/>
                  <a:gd name="T13" fmla="*/ 0 h 20"/>
                  <a:gd name="T14" fmla="*/ 8 w 11"/>
                  <a:gd name="T15" fmla="*/ 0 h 20"/>
                  <a:gd name="T16" fmla="*/ 1 w 11"/>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 y="4"/>
                    </a:moveTo>
                    <a:cubicBezTo>
                      <a:pt x="0" y="5"/>
                      <a:pt x="0" y="5"/>
                      <a:pt x="0" y="5"/>
                    </a:cubicBezTo>
                    <a:cubicBezTo>
                      <a:pt x="0" y="12"/>
                      <a:pt x="0" y="12"/>
                      <a:pt x="0" y="12"/>
                    </a:cubicBezTo>
                    <a:cubicBezTo>
                      <a:pt x="0" y="15"/>
                      <a:pt x="0" y="15"/>
                      <a:pt x="0" y="15"/>
                    </a:cubicBezTo>
                    <a:cubicBezTo>
                      <a:pt x="0" y="18"/>
                      <a:pt x="4" y="20"/>
                      <a:pt x="8" y="20"/>
                    </a:cubicBezTo>
                    <a:cubicBezTo>
                      <a:pt x="11" y="20"/>
                      <a:pt x="11" y="20"/>
                      <a:pt x="11" y="20"/>
                    </a:cubicBezTo>
                    <a:cubicBezTo>
                      <a:pt x="11" y="0"/>
                      <a:pt x="11" y="0"/>
                      <a:pt x="11" y="0"/>
                    </a:cubicBezTo>
                    <a:cubicBezTo>
                      <a:pt x="8" y="0"/>
                      <a:pt x="8" y="0"/>
                      <a:pt x="8" y="0"/>
                    </a:cubicBezTo>
                    <a:cubicBezTo>
                      <a:pt x="4" y="0"/>
                      <a:pt x="1" y="2"/>
                      <a:pt x="1"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7" name="Freeform: Shape 115">
                <a:extLst>
                  <a:ext uri="{FF2B5EF4-FFF2-40B4-BE49-F238E27FC236}">
                    <a16:creationId xmlns:a16="http://schemas.microsoft.com/office/drawing/2014/main" id="{A2F53395-A00B-A679-09AB-FB02B34D9CC1}"/>
                  </a:ext>
                </a:extLst>
              </p:cNvPr>
              <p:cNvSpPr>
                <a:spLocks noGrp="1" noRot="1" noMove="1" noResize="1" noEditPoints="1" noAdjustHandles="1" noChangeArrowheads="1" noChangeShapeType="1"/>
              </p:cNvSpPr>
              <p:nvPr/>
            </p:nvSpPr>
            <p:spPr bwMode="auto">
              <a:xfrm>
                <a:off x="3166134" y="2234450"/>
                <a:ext cx="47791" cy="89455"/>
              </a:xfrm>
              <a:custGeom>
                <a:avLst/>
                <a:gdLst>
                  <a:gd name="T0" fmla="*/ 11 w 11"/>
                  <a:gd name="T1" fmla="*/ 15 h 20"/>
                  <a:gd name="T2" fmla="*/ 11 w 11"/>
                  <a:gd name="T3" fmla="*/ 12 h 20"/>
                  <a:gd name="T4" fmla="*/ 11 w 11"/>
                  <a:gd name="T5" fmla="*/ 5 h 20"/>
                  <a:gd name="T6" fmla="*/ 11 w 11"/>
                  <a:gd name="T7" fmla="*/ 5 h 20"/>
                  <a:gd name="T8" fmla="*/ 4 w 11"/>
                  <a:gd name="T9" fmla="*/ 0 h 20"/>
                  <a:gd name="T10" fmla="*/ 0 w 11"/>
                  <a:gd name="T11" fmla="*/ 0 h 20"/>
                  <a:gd name="T12" fmla="*/ 0 w 11"/>
                  <a:gd name="T13" fmla="*/ 20 h 20"/>
                  <a:gd name="T14" fmla="*/ 4 w 11"/>
                  <a:gd name="T15" fmla="*/ 20 h 20"/>
                  <a:gd name="T16" fmla="*/ 11 w 11"/>
                  <a:gd name="T1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1" y="15"/>
                    </a:moveTo>
                    <a:cubicBezTo>
                      <a:pt x="11" y="12"/>
                      <a:pt x="11" y="12"/>
                      <a:pt x="11" y="12"/>
                    </a:cubicBezTo>
                    <a:cubicBezTo>
                      <a:pt x="11" y="5"/>
                      <a:pt x="11" y="5"/>
                      <a:pt x="11" y="5"/>
                    </a:cubicBezTo>
                    <a:cubicBezTo>
                      <a:pt x="11" y="5"/>
                      <a:pt x="11" y="5"/>
                      <a:pt x="11" y="5"/>
                    </a:cubicBezTo>
                    <a:cubicBezTo>
                      <a:pt x="11" y="2"/>
                      <a:pt x="7" y="0"/>
                      <a:pt x="4" y="0"/>
                    </a:cubicBezTo>
                    <a:cubicBezTo>
                      <a:pt x="0" y="0"/>
                      <a:pt x="0" y="0"/>
                      <a:pt x="0" y="0"/>
                    </a:cubicBezTo>
                    <a:cubicBezTo>
                      <a:pt x="0" y="20"/>
                      <a:pt x="0" y="20"/>
                      <a:pt x="0" y="20"/>
                    </a:cubicBezTo>
                    <a:cubicBezTo>
                      <a:pt x="4" y="20"/>
                      <a:pt x="4" y="20"/>
                      <a:pt x="4" y="20"/>
                    </a:cubicBezTo>
                    <a:cubicBezTo>
                      <a:pt x="8" y="20"/>
                      <a:pt x="11" y="18"/>
                      <a:pt x="11"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8" name="Freeform: Shape 116">
                <a:extLst>
                  <a:ext uri="{FF2B5EF4-FFF2-40B4-BE49-F238E27FC236}">
                    <a16:creationId xmlns:a16="http://schemas.microsoft.com/office/drawing/2014/main" id="{3CA7CD3A-1377-4F17-0C27-1470857B50AF}"/>
                  </a:ext>
                </a:extLst>
              </p:cNvPr>
              <p:cNvSpPr>
                <a:spLocks noGrp="1" noRot="1" noMove="1" noResize="1" noEditPoints="1" noAdjustHandles="1" noChangeArrowheads="1" noChangeShapeType="1"/>
              </p:cNvSpPr>
              <p:nvPr/>
            </p:nvSpPr>
            <p:spPr bwMode="auto">
              <a:xfrm>
                <a:off x="3712668" y="3687789"/>
                <a:ext cx="177685" cy="164205"/>
              </a:xfrm>
              <a:custGeom>
                <a:avLst/>
                <a:gdLst>
                  <a:gd name="T0" fmla="*/ 32 w 40"/>
                  <a:gd name="T1" fmla="*/ 16 h 37"/>
                  <a:gd name="T2" fmla="*/ 31 w 40"/>
                  <a:gd name="T3" fmla="*/ 13 h 37"/>
                  <a:gd name="T4" fmla="*/ 25 w 40"/>
                  <a:gd name="T5" fmla="*/ 14 h 37"/>
                  <a:gd name="T6" fmla="*/ 25 w 40"/>
                  <a:gd name="T7" fmla="*/ 9 h 37"/>
                  <a:gd name="T8" fmla="*/ 21 w 40"/>
                  <a:gd name="T9" fmla="*/ 11 h 37"/>
                  <a:gd name="T10" fmla="*/ 19 w 40"/>
                  <a:gd name="T11" fmla="*/ 5 h 37"/>
                  <a:gd name="T12" fmla="*/ 16 w 40"/>
                  <a:gd name="T13" fmla="*/ 6 h 37"/>
                  <a:gd name="T14" fmla="*/ 17 w 40"/>
                  <a:gd name="T15" fmla="*/ 12 h 37"/>
                  <a:gd name="T16" fmla="*/ 13 w 40"/>
                  <a:gd name="T17" fmla="*/ 6 h 37"/>
                  <a:gd name="T18" fmla="*/ 12 w 40"/>
                  <a:gd name="T19" fmla="*/ 0 h 37"/>
                  <a:gd name="T20" fmla="*/ 7 w 40"/>
                  <a:gd name="T21" fmla="*/ 2 h 37"/>
                  <a:gd name="T22" fmla="*/ 3 w 40"/>
                  <a:gd name="T23" fmla="*/ 7 h 37"/>
                  <a:gd name="T24" fmla="*/ 11 w 40"/>
                  <a:gd name="T25" fmla="*/ 10 h 37"/>
                  <a:gd name="T26" fmla="*/ 14 w 40"/>
                  <a:gd name="T27" fmla="*/ 12 h 37"/>
                  <a:gd name="T28" fmla="*/ 12 w 40"/>
                  <a:gd name="T29" fmla="*/ 16 h 37"/>
                  <a:gd name="T30" fmla="*/ 9 w 40"/>
                  <a:gd name="T31" fmla="*/ 16 h 37"/>
                  <a:gd name="T32" fmla="*/ 1 w 40"/>
                  <a:gd name="T33" fmla="*/ 12 h 37"/>
                  <a:gd name="T34" fmla="*/ 0 w 40"/>
                  <a:gd name="T35" fmla="*/ 18 h 37"/>
                  <a:gd name="T36" fmla="*/ 2 w 40"/>
                  <a:gd name="T37" fmla="*/ 23 h 37"/>
                  <a:gd name="T38" fmla="*/ 7 w 40"/>
                  <a:gd name="T39" fmla="*/ 19 h 37"/>
                  <a:gd name="T40" fmla="*/ 14 w 40"/>
                  <a:gd name="T41" fmla="*/ 18 h 37"/>
                  <a:gd name="T42" fmla="*/ 9 w 40"/>
                  <a:gd name="T43" fmla="*/ 22 h 37"/>
                  <a:gd name="T44" fmla="*/ 10 w 40"/>
                  <a:gd name="T45" fmla="*/ 25 h 37"/>
                  <a:gd name="T46" fmla="*/ 8 w 40"/>
                  <a:gd name="T47" fmla="*/ 27 h 37"/>
                  <a:gd name="T48" fmla="*/ 10 w 40"/>
                  <a:gd name="T49" fmla="*/ 29 h 37"/>
                  <a:gd name="T50" fmla="*/ 12 w 40"/>
                  <a:gd name="T51" fmla="*/ 27 h 37"/>
                  <a:gd name="T52" fmla="*/ 15 w 40"/>
                  <a:gd name="T53" fmla="*/ 28 h 37"/>
                  <a:gd name="T54" fmla="*/ 19 w 40"/>
                  <a:gd name="T55" fmla="*/ 23 h 37"/>
                  <a:gd name="T56" fmla="*/ 18 w 40"/>
                  <a:gd name="T57" fmla="*/ 30 h 37"/>
                  <a:gd name="T58" fmla="*/ 14 w 40"/>
                  <a:gd name="T59" fmla="*/ 35 h 37"/>
                  <a:gd name="T60" fmla="*/ 19 w 40"/>
                  <a:gd name="T61" fmla="*/ 37 h 37"/>
                  <a:gd name="T62" fmla="*/ 25 w 40"/>
                  <a:gd name="T63" fmla="*/ 36 h 37"/>
                  <a:gd name="T64" fmla="*/ 21 w 40"/>
                  <a:gd name="T65" fmla="*/ 28 h 37"/>
                  <a:gd name="T66" fmla="*/ 21 w 40"/>
                  <a:gd name="T67" fmla="*/ 25 h 37"/>
                  <a:gd name="T68" fmla="*/ 25 w 40"/>
                  <a:gd name="T69" fmla="*/ 24 h 37"/>
                  <a:gd name="T70" fmla="*/ 27 w 40"/>
                  <a:gd name="T71" fmla="*/ 26 h 37"/>
                  <a:gd name="T72" fmla="*/ 31 w 40"/>
                  <a:gd name="T73" fmla="*/ 34 h 37"/>
                  <a:gd name="T74" fmla="*/ 35 w 40"/>
                  <a:gd name="T75" fmla="*/ 30 h 37"/>
                  <a:gd name="T76" fmla="*/ 37 w 40"/>
                  <a:gd name="T77" fmla="*/ 25 h 37"/>
                  <a:gd name="T78" fmla="*/ 31 w 40"/>
                  <a:gd name="T79" fmla="*/ 24 h 37"/>
                  <a:gd name="T80" fmla="*/ 25 w 40"/>
                  <a:gd name="T81" fmla="*/ 21 h 37"/>
                  <a:gd name="T82" fmla="*/ 31 w 40"/>
                  <a:gd name="T83" fmla="*/ 21 h 37"/>
                  <a:gd name="T84" fmla="*/ 33 w 40"/>
                  <a:gd name="T85" fmla="*/ 18 h 37"/>
                  <a:gd name="T86" fmla="*/ 36 w 40"/>
                  <a:gd name="T8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7">
                    <a:moveTo>
                      <a:pt x="34" y="15"/>
                    </a:moveTo>
                    <a:cubicBezTo>
                      <a:pt x="33" y="16"/>
                      <a:pt x="33" y="16"/>
                      <a:pt x="33" y="16"/>
                    </a:cubicBezTo>
                    <a:cubicBezTo>
                      <a:pt x="32" y="16"/>
                      <a:pt x="32" y="16"/>
                      <a:pt x="32" y="16"/>
                    </a:cubicBezTo>
                    <a:cubicBezTo>
                      <a:pt x="33" y="15"/>
                      <a:pt x="33" y="15"/>
                      <a:pt x="33" y="15"/>
                    </a:cubicBezTo>
                    <a:cubicBezTo>
                      <a:pt x="32" y="14"/>
                      <a:pt x="32" y="14"/>
                      <a:pt x="32" y="14"/>
                    </a:cubicBezTo>
                    <a:cubicBezTo>
                      <a:pt x="32" y="14"/>
                      <a:pt x="31" y="13"/>
                      <a:pt x="31" y="13"/>
                    </a:cubicBezTo>
                    <a:cubicBezTo>
                      <a:pt x="28" y="16"/>
                      <a:pt x="28" y="16"/>
                      <a:pt x="28" y="16"/>
                    </a:cubicBezTo>
                    <a:cubicBezTo>
                      <a:pt x="26" y="16"/>
                      <a:pt x="26" y="16"/>
                      <a:pt x="26" y="16"/>
                    </a:cubicBezTo>
                    <a:cubicBezTo>
                      <a:pt x="26" y="15"/>
                      <a:pt x="26" y="14"/>
                      <a:pt x="25" y="14"/>
                    </a:cubicBezTo>
                    <a:cubicBezTo>
                      <a:pt x="27" y="12"/>
                      <a:pt x="27" y="12"/>
                      <a:pt x="27" y="12"/>
                    </a:cubicBezTo>
                    <a:cubicBezTo>
                      <a:pt x="29" y="12"/>
                      <a:pt x="29" y="12"/>
                      <a:pt x="29" y="12"/>
                    </a:cubicBezTo>
                    <a:cubicBezTo>
                      <a:pt x="28" y="11"/>
                      <a:pt x="27" y="10"/>
                      <a:pt x="25" y="9"/>
                    </a:cubicBezTo>
                    <a:cubicBezTo>
                      <a:pt x="25" y="10"/>
                      <a:pt x="25" y="10"/>
                      <a:pt x="25" y="10"/>
                    </a:cubicBezTo>
                    <a:cubicBezTo>
                      <a:pt x="24" y="12"/>
                      <a:pt x="24" y="12"/>
                      <a:pt x="24" y="12"/>
                    </a:cubicBezTo>
                    <a:cubicBezTo>
                      <a:pt x="23" y="11"/>
                      <a:pt x="22" y="11"/>
                      <a:pt x="21" y="11"/>
                    </a:cubicBezTo>
                    <a:cubicBezTo>
                      <a:pt x="21" y="9"/>
                      <a:pt x="21" y="9"/>
                      <a:pt x="21" y="9"/>
                    </a:cubicBezTo>
                    <a:cubicBezTo>
                      <a:pt x="22" y="8"/>
                      <a:pt x="22" y="8"/>
                      <a:pt x="22" y="8"/>
                    </a:cubicBezTo>
                    <a:cubicBezTo>
                      <a:pt x="21" y="7"/>
                      <a:pt x="20" y="6"/>
                      <a:pt x="19" y="5"/>
                    </a:cubicBezTo>
                    <a:cubicBezTo>
                      <a:pt x="19" y="6"/>
                      <a:pt x="19" y="6"/>
                      <a:pt x="19" y="6"/>
                    </a:cubicBezTo>
                    <a:cubicBezTo>
                      <a:pt x="18" y="4"/>
                      <a:pt x="18" y="4"/>
                      <a:pt x="18" y="4"/>
                    </a:cubicBezTo>
                    <a:cubicBezTo>
                      <a:pt x="16" y="6"/>
                      <a:pt x="16" y="6"/>
                      <a:pt x="16" y="6"/>
                    </a:cubicBezTo>
                    <a:cubicBezTo>
                      <a:pt x="19" y="9"/>
                      <a:pt x="19" y="9"/>
                      <a:pt x="19" y="9"/>
                    </a:cubicBezTo>
                    <a:cubicBezTo>
                      <a:pt x="19" y="11"/>
                      <a:pt x="19" y="11"/>
                      <a:pt x="19" y="11"/>
                    </a:cubicBezTo>
                    <a:cubicBezTo>
                      <a:pt x="18" y="11"/>
                      <a:pt x="17" y="11"/>
                      <a:pt x="17" y="12"/>
                    </a:cubicBezTo>
                    <a:cubicBezTo>
                      <a:pt x="15" y="10"/>
                      <a:pt x="15" y="10"/>
                      <a:pt x="15" y="10"/>
                    </a:cubicBezTo>
                    <a:cubicBezTo>
                      <a:pt x="15" y="6"/>
                      <a:pt x="15" y="6"/>
                      <a:pt x="15" y="6"/>
                    </a:cubicBezTo>
                    <a:cubicBezTo>
                      <a:pt x="13" y="6"/>
                      <a:pt x="13" y="6"/>
                      <a:pt x="13" y="6"/>
                    </a:cubicBezTo>
                    <a:cubicBezTo>
                      <a:pt x="13" y="8"/>
                      <a:pt x="13" y="8"/>
                      <a:pt x="13" y="8"/>
                    </a:cubicBezTo>
                    <a:cubicBezTo>
                      <a:pt x="12" y="7"/>
                      <a:pt x="12" y="7"/>
                      <a:pt x="12" y="7"/>
                    </a:cubicBezTo>
                    <a:cubicBezTo>
                      <a:pt x="12" y="0"/>
                      <a:pt x="12" y="0"/>
                      <a:pt x="12" y="0"/>
                    </a:cubicBezTo>
                    <a:cubicBezTo>
                      <a:pt x="10" y="0"/>
                      <a:pt x="10" y="0"/>
                      <a:pt x="10" y="0"/>
                    </a:cubicBezTo>
                    <a:cubicBezTo>
                      <a:pt x="10" y="5"/>
                      <a:pt x="10" y="5"/>
                      <a:pt x="10" y="5"/>
                    </a:cubicBezTo>
                    <a:cubicBezTo>
                      <a:pt x="7" y="2"/>
                      <a:pt x="7" y="2"/>
                      <a:pt x="7" y="2"/>
                    </a:cubicBezTo>
                    <a:cubicBezTo>
                      <a:pt x="5" y="4"/>
                      <a:pt x="5" y="4"/>
                      <a:pt x="5" y="4"/>
                    </a:cubicBezTo>
                    <a:cubicBezTo>
                      <a:pt x="8" y="7"/>
                      <a:pt x="8" y="7"/>
                      <a:pt x="8" y="7"/>
                    </a:cubicBezTo>
                    <a:cubicBezTo>
                      <a:pt x="3" y="7"/>
                      <a:pt x="3" y="7"/>
                      <a:pt x="3" y="7"/>
                    </a:cubicBezTo>
                    <a:cubicBezTo>
                      <a:pt x="3" y="9"/>
                      <a:pt x="3" y="9"/>
                      <a:pt x="3" y="9"/>
                    </a:cubicBezTo>
                    <a:cubicBezTo>
                      <a:pt x="10" y="9"/>
                      <a:pt x="10" y="9"/>
                      <a:pt x="10" y="9"/>
                    </a:cubicBezTo>
                    <a:cubicBezTo>
                      <a:pt x="11" y="10"/>
                      <a:pt x="11" y="10"/>
                      <a:pt x="11" y="10"/>
                    </a:cubicBezTo>
                    <a:cubicBezTo>
                      <a:pt x="9" y="10"/>
                      <a:pt x="9" y="10"/>
                      <a:pt x="9" y="10"/>
                    </a:cubicBezTo>
                    <a:cubicBezTo>
                      <a:pt x="9" y="12"/>
                      <a:pt x="9" y="12"/>
                      <a:pt x="9" y="12"/>
                    </a:cubicBezTo>
                    <a:cubicBezTo>
                      <a:pt x="14" y="12"/>
                      <a:pt x="14" y="12"/>
                      <a:pt x="14" y="12"/>
                    </a:cubicBezTo>
                    <a:cubicBezTo>
                      <a:pt x="15" y="14"/>
                      <a:pt x="15" y="14"/>
                      <a:pt x="15" y="14"/>
                    </a:cubicBezTo>
                    <a:cubicBezTo>
                      <a:pt x="15" y="14"/>
                      <a:pt x="14" y="15"/>
                      <a:pt x="14" y="16"/>
                    </a:cubicBezTo>
                    <a:cubicBezTo>
                      <a:pt x="12" y="16"/>
                      <a:pt x="12" y="16"/>
                      <a:pt x="12" y="16"/>
                    </a:cubicBezTo>
                    <a:cubicBezTo>
                      <a:pt x="9" y="13"/>
                      <a:pt x="9" y="13"/>
                      <a:pt x="9" y="13"/>
                    </a:cubicBezTo>
                    <a:cubicBezTo>
                      <a:pt x="7" y="15"/>
                      <a:pt x="7" y="15"/>
                      <a:pt x="7" y="15"/>
                    </a:cubicBezTo>
                    <a:cubicBezTo>
                      <a:pt x="9" y="16"/>
                      <a:pt x="9" y="16"/>
                      <a:pt x="9" y="16"/>
                    </a:cubicBezTo>
                    <a:cubicBezTo>
                      <a:pt x="7" y="16"/>
                      <a:pt x="7" y="16"/>
                      <a:pt x="7" y="16"/>
                    </a:cubicBezTo>
                    <a:cubicBezTo>
                      <a:pt x="2" y="11"/>
                      <a:pt x="2" y="11"/>
                      <a:pt x="2" y="11"/>
                    </a:cubicBezTo>
                    <a:cubicBezTo>
                      <a:pt x="1" y="12"/>
                      <a:pt x="1" y="12"/>
                      <a:pt x="1" y="12"/>
                    </a:cubicBezTo>
                    <a:cubicBezTo>
                      <a:pt x="4" y="16"/>
                      <a:pt x="4" y="16"/>
                      <a:pt x="4" y="16"/>
                    </a:cubicBezTo>
                    <a:cubicBezTo>
                      <a:pt x="0" y="16"/>
                      <a:pt x="0" y="16"/>
                      <a:pt x="0" y="16"/>
                    </a:cubicBezTo>
                    <a:cubicBezTo>
                      <a:pt x="0" y="18"/>
                      <a:pt x="0" y="18"/>
                      <a:pt x="0" y="18"/>
                    </a:cubicBezTo>
                    <a:cubicBezTo>
                      <a:pt x="4" y="18"/>
                      <a:pt x="4" y="18"/>
                      <a:pt x="4" y="18"/>
                    </a:cubicBezTo>
                    <a:cubicBezTo>
                      <a:pt x="1" y="22"/>
                      <a:pt x="1" y="22"/>
                      <a:pt x="1" y="22"/>
                    </a:cubicBezTo>
                    <a:cubicBezTo>
                      <a:pt x="2" y="23"/>
                      <a:pt x="2" y="23"/>
                      <a:pt x="2" y="23"/>
                    </a:cubicBezTo>
                    <a:cubicBezTo>
                      <a:pt x="7" y="18"/>
                      <a:pt x="7" y="18"/>
                      <a:pt x="7" y="18"/>
                    </a:cubicBezTo>
                    <a:cubicBezTo>
                      <a:pt x="9" y="18"/>
                      <a:pt x="9" y="18"/>
                      <a:pt x="9" y="18"/>
                    </a:cubicBezTo>
                    <a:cubicBezTo>
                      <a:pt x="7" y="19"/>
                      <a:pt x="7" y="19"/>
                      <a:pt x="7" y="19"/>
                    </a:cubicBezTo>
                    <a:cubicBezTo>
                      <a:pt x="9" y="21"/>
                      <a:pt x="9" y="21"/>
                      <a:pt x="9" y="21"/>
                    </a:cubicBezTo>
                    <a:cubicBezTo>
                      <a:pt x="12" y="18"/>
                      <a:pt x="12" y="18"/>
                      <a:pt x="12" y="18"/>
                    </a:cubicBezTo>
                    <a:cubicBezTo>
                      <a:pt x="14" y="18"/>
                      <a:pt x="14" y="18"/>
                      <a:pt x="14" y="18"/>
                    </a:cubicBezTo>
                    <a:cubicBezTo>
                      <a:pt x="14" y="19"/>
                      <a:pt x="15" y="20"/>
                      <a:pt x="15" y="21"/>
                    </a:cubicBezTo>
                    <a:cubicBezTo>
                      <a:pt x="14" y="22"/>
                      <a:pt x="14" y="22"/>
                      <a:pt x="14" y="22"/>
                    </a:cubicBezTo>
                    <a:cubicBezTo>
                      <a:pt x="9" y="22"/>
                      <a:pt x="9" y="22"/>
                      <a:pt x="9" y="22"/>
                    </a:cubicBezTo>
                    <a:cubicBezTo>
                      <a:pt x="9" y="24"/>
                      <a:pt x="9" y="24"/>
                      <a:pt x="9" y="24"/>
                    </a:cubicBezTo>
                    <a:cubicBezTo>
                      <a:pt x="11" y="24"/>
                      <a:pt x="11" y="24"/>
                      <a:pt x="11" y="24"/>
                    </a:cubicBezTo>
                    <a:cubicBezTo>
                      <a:pt x="10" y="25"/>
                      <a:pt x="10" y="25"/>
                      <a:pt x="10" y="25"/>
                    </a:cubicBezTo>
                    <a:cubicBezTo>
                      <a:pt x="3" y="25"/>
                      <a:pt x="3" y="25"/>
                      <a:pt x="3" y="25"/>
                    </a:cubicBezTo>
                    <a:cubicBezTo>
                      <a:pt x="3" y="27"/>
                      <a:pt x="3" y="27"/>
                      <a:pt x="3" y="27"/>
                    </a:cubicBezTo>
                    <a:cubicBezTo>
                      <a:pt x="8" y="27"/>
                      <a:pt x="8" y="27"/>
                      <a:pt x="8" y="27"/>
                    </a:cubicBezTo>
                    <a:cubicBezTo>
                      <a:pt x="5" y="30"/>
                      <a:pt x="5" y="30"/>
                      <a:pt x="5" y="30"/>
                    </a:cubicBezTo>
                    <a:cubicBezTo>
                      <a:pt x="7" y="32"/>
                      <a:pt x="7" y="32"/>
                      <a:pt x="7" y="32"/>
                    </a:cubicBezTo>
                    <a:cubicBezTo>
                      <a:pt x="10" y="29"/>
                      <a:pt x="10" y="29"/>
                      <a:pt x="10" y="29"/>
                    </a:cubicBezTo>
                    <a:cubicBezTo>
                      <a:pt x="10" y="34"/>
                      <a:pt x="10" y="34"/>
                      <a:pt x="10" y="34"/>
                    </a:cubicBezTo>
                    <a:cubicBezTo>
                      <a:pt x="12" y="34"/>
                      <a:pt x="12" y="34"/>
                      <a:pt x="12" y="34"/>
                    </a:cubicBezTo>
                    <a:cubicBezTo>
                      <a:pt x="12" y="27"/>
                      <a:pt x="12" y="27"/>
                      <a:pt x="12" y="27"/>
                    </a:cubicBezTo>
                    <a:cubicBezTo>
                      <a:pt x="13" y="26"/>
                      <a:pt x="13" y="26"/>
                      <a:pt x="13" y="26"/>
                    </a:cubicBezTo>
                    <a:cubicBezTo>
                      <a:pt x="13" y="28"/>
                      <a:pt x="13" y="28"/>
                      <a:pt x="13" y="28"/>
                    </a:cubicBezTo>
                    <a:cubicBezTo>
                      <a:pt x="15" y="28"/>
                      <a:pt x="15" y="28"/>
                      <a:pt x="15" y="28"/>
                    </a:cubicBezTo>
                    <a:cubicBezTo>
                      <a:pt x="15" y="24"/>
                      <a:pt x="15" y="24"/>
                      <a:pt x="15" y="24"/>
                    </a:cubicBezTo>
                    <a:cubicBezTo>
                      <a:pt x="17" y="22"/>
                      <a:pt x="17" y="22"/>
                      <a:pt x="17" y="22"/>
                    </a:cubicBezTo>
                    <a:cubicBezTo>
                      <a:pt x="17" y="23"/>
                      <a:pt x="18" y="23"/>
                      <a:pt x="19" y="23"/>
                    </a:cubicBezTo>
                    <a:cubicBezTo>
                      <a:pt x="19" y="25"/>
                      <a:pt x="19" y="25"/>
                      <a:pt x="19" y="25"/>
                    </a:cubicBezTo>
                    <a:cubicBezTo>
                      <a:pt x="16" y="28"/>
                      <a:pt x="16" y="28"/>
                      <a:pt x="16" y="28"/>
                    </a:cubicBezTo>
                    <a:cubicBezTo>
                      <a:pt x="18" y="30"/>
                      <a:pt x="18" y="30"/>
                      <a:pt x="18" y="30"/>
                    </a:cubicBezTo>
                    <a:cubicBezTo>
                      <a:pt x="19" y="28"/>
                      <a:pt x="19" y="28"/>
                      <a:pt x="19" y="28"/>
                    </a:cubicBezTo>
                    <a:cubicBezTo>
                      <a:pt x="19" y="30"/>
                      <a:pt x="19" y="30"/>
                      <a:pt x="19" y="30"/>
                    </a:cubicBezTo>
                    <a:cubicBezTo>
                      <a:pt x="14" y="35"/>
                      <a:pt x="14" y="35"/>
                      <a:pt x="14" y="35"/>
                    </a:cubicBezTo>
                    <a:cubicBezTo>
                      <a:pt x="16" y="36"/>
                      <a:pt x="16" y="36"/>
                      <a:pt x="16" y="36"/>
                    </a:cubicBezTo>
                    <a:cubicBezTo>
                      <a:pt x="19" y="33"/>
                      <a:pt x="19" y="33"/>
                      <a:pt x="19" y="33"/>
                    </a:cubicBezTo>
                    <a:cubicBezTo>
                      <a:pt x="19" y="37"/>
                      <a:pt x="19" y="37"/>
                      <a:pt x="19" y="37"/>
                    </a:cubicBezTo>
                    <a:cubicBezTo>
                      <a:pt x="21" y="37"/>
                      <a:pt x="21" y="37"/>
                      <a:pt x="21" y="37"/>
                    </a:cubicBezTo>
                    <a:cubicBezTo>
                      <a:pt x="21" y="33"/>
                      <a:pt x="21" y="33"/>
                      <a:pt x="21" y="33"/>
                    </a:cubicBezTo>
                    <a:cubicBezTo>
                      <a:pt x="25" y="36"/>
                      <a:pt x="25" y="36"/>
                      <a:pt x="25" y="36"/>
                    </a:cubicBezTo>
                    <a:cubicBezTo>
                      <a:pt x="26" y="35"/>
                      <a:pt x="26" y="35"/>
                      <a:pt x="26" y="35"/>
                    </a:cubicBezTo>
                    <a:cubicBezTo>
                      <a:pt x="21" y="30"/>
                      <a:pt x="21" y="30"/>
                      <a:pt x="21" y="30"/>
                    </a:cubicBezTo>
                    <a:cubicBezTo>
                      <a:pt x="21" y="28"/>
                      <a:pt x="21" y="28"/>
                      <a:pt x="21" y="28"/>
                    </a:cubicBezTo>
                    <a:cubicBezTo>
                      <a:pt x="23" y="30"/>
                      <a:pt x="23" y="30"/>
                      <a:pt x="23" y="30"/>
                    </a:cubicBezTo>
                    <a:cubicBezTo>
                      <a:pt x="24" y="28"/>
                      <a:pt x="24" y="28"/>
                      <a:pt x="24" y="28"/>
                    </a:cubicBezTo>
                    <a:cubicBezTo>
                      <a:pt x="21" y="25"/>
                      <a:pt x="21" y="25"/>
                      <a:pt x="21" y="25"/>
                    </a:cubicBezTo>
                    <a:cubicBezTo>
                      <a:pt x="21" y="23"/>
                      <a:pt x="21" y="23"/>
                      <a:pt x="21" y="23"/>
                    </a:cubicBezTo>
                    <a:cubicBezTo>
                      <a:pt x="22" y="23"/>
                      <a:pt x="23" y="23"/>
                      <a:pt x="24" y="22"/>
                    </a:cubicBezTo>
                    <a:cubicBezTo>
                      <a:pt x="25" y="24"/>
                      <a:pt x="25" y="24"/>
                      <a:pt x="25" y="24"/>
                    </a:cubicBezTo>
                    <a:cubicBezTo>
                      <a:pt x="25" y="28"/>
                      <a:pt x="25" y="28"/>
                      <a:pt x="25" y="28"/>
                    </a:cubicBezTo>
                    <a:cubicBezTo>
                      <a:pt x="27" y="28"/>
                      <a:pt x="27" y="28"/>
                      <a:pt x="27" y="28"/>
                    </a:cubicBezTo>
                    <a:cubicBezTo>
                      <a:pt x="27" y="26"/>
                      <a:pt x="27" y="26"/>
                      <a:pt x="27" y="26"/>
                    </a:cubicBezTo>
                    <a:cubicBezTo>
                      <a:pt x="28" y="27"/>
                      <a:pt x="28" y="27"/>
                      <a:pt x="28" y="27"/>
                    </a:cubicBezTo>
                    <a:cubicBezTo>
                      <a:pt x="28" y="34"/>
                      <a:pt x="28" y="34"/>
                      <a:pt x="28" y="34"/>
                    </a:cubicBezTo>
                    <a:cubicBezTo>
                      <a:pt x="31" y="34"/>
                      <a:pt x="31" y="34"/>
                      <a:pt x="31" y="34"/>
                    </a:cubicBezTo>
                    <a:cubicBezTo>
                      <a:pt x="31" y="29"/>
                      <a:pt x="31" y="29"/>
                      <a:pt x="31" y="29"/>
                    </a:cubicBezTo>
                    <a:cubicBezTo>
                      <a:pt x="34" y="32"/>
                      <a:pt x="34" y="32"/>
                      <a:pt x="34" y="32"/>
                    </a:cubicBezTo>
                    <a:cubicBezTo>
                      <a:pt x="35" y="30"/>
                      <a:pt x="35" y="30"/>
                      <a:pt x="35" y="30"/>
                    </a:cubicBezTo>
                    <a:cubicBezTo>
                      <a:pt x="32" y="27"/>
                      <a:pt x="32" y="27"/>
                      <a:pt x="32" y="27"/>
                    </a:cubicBezTo>
                    <a:cubicBezTo>
                      <a:pt x="37" y="27"/>
                      <a:pt x="37" y="27"/>
                      <a:pt x="37" y="27"/>
                    </a:cubicBezTo>
                    <a:cubicBezTo>
                      <a:pt x="37" y="25"/>
                      <a:pt x="37" y="25"/>
                      <a:pt x="37" y="25"/>
                    </a:cubicBezTo>
                    <a:cubicBezTo>
                      <a:pt x="30" y="25"/>
                      <a:pt x="30" y="25"/>
                      <a:pt x="30" y="25"/>
                    </a:cubicBezTo>
                    <a:cubicBezTo>
                      <a:pt x="29" y="24"/>
                      <a:pt x="29" y="24"/>
                      <a:pt x="29" y="24"/>
                    </a:cubicBezTo>
                    <a:cubicBezTo>
                      <a:pt x="31" y="24"/>
                      <a:pt x="31" y="24"/>
                      <a:pt x="31" y="24"/>
                    </a:cubicBezTo>
                    <a:cubicBezTo>
                      <a:pt x="31" y="22"/>
                      <a:pt x="31" y="22"/>
                      <a:pt x="31" y="22"/>
                    </a:cubicBezTo>
                    <a:cubicBezTo>
                      <a:pt x="27" y="22"/>
                      <a:pt x="27" y="22"/>
                      <a:pt x="27" y="22"/>
                    </a:cubicBezTo>
                    <a:cubicBezTo>
                      <a:pt x="25" y="21"/>
                      <a:pt x="25" y="21"/>
                      <a:pt x="25" y="21"/>
                    </a:cubicBezTo>
                    <a:cubicBezTo>
                      <a:pt x="26" y="20"/>
                      <a:pt x="26" y="19"/>
                      <a:pt x="26" y="18"/>
                    </a:cubicBezTo>
                    <a:cubicBezTo>
                      <a:pt x="28" y="18"/>
                      <a:pt x="28" y="18"/>
                      <a:pt x="28" y="18"/>
                    </a:cubicBezTo>
                    <a:cubicBezTo>
                      <a:pt x="31" y="21"/>
                      <a:pt x="31" y="21"/>
                      <a:pt x="31" y="21"/>
                    </a:cubicBezTo>
                    <a:cubicBezTo>
                      <a:pt x="33" y="19"/>
                      <a:pt x="33" y="19"/>
                      <a:pt x="33" y="19"/>
                    </a:cubicBezTo>
                    <a:cubicBezTo>
                      <a:pt x="32" y="18"/>
                      <a:pt x="32" y="18"/>
                      <a:pt x="32" y="18"/>
                    </a:cubicBezTo>
                    <a:cubicBezTo>
                      <a:pt x="33" y="18"/>
                      <a:pt x="33" y="18"/>
                      <a:pt x="33" y="18"/>
                    </a:cubicBezTo>
                    <a:cubicBezTo>
                      <a:pt x="38" y="23"/>
                      <a:pt x="38" y="23"/>
                      <a:pt x="38" y="23"/>
                    </a:cubicBezTo>
                    <a:cubicBezTo>
                      <a:pt x="40" y="22"/>
                      <a:pt x="40" y="22"/>
                      <a:pt x="40" y="22"/>
                    </a:cubicBezTo>
                    <a:cubicBezTo>
                      <a:pt x="36" y="18"/>
                      <a:pt x="36" y="18"/>
                      <a:pt x="36" y="18"/>
                    </a:cubicBezTo>
                    <a:cubicBezTo>
                      <a:pt x="39" y="18"/>
                      <a:pt x="39" y="18"/>
                      <a:pt x="39" y="18"/>
                    </a:cubicBezTo>
                    <a:cubicBezTo>
                      <a:pt x="37" y="17"/>
                      <a:pt x="36" y="16"/>
                      <a:pt x="34"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9" name="Freeform: Shape 117">
                <a:extLst>
                  <a:ext uri="{FF2B5EF4-FFF2-40B4-BE49-F238E27FC236}">
                    <a16:creationId xmlns:a16="http://schemas.microsoft.com/office/drawing/2014/main" id="{AA362627-B8DC-7836-DEF5-8256B325BB9D}"/>
                  </a:ext>
                </a:extLst>
              </p:cNvPr>
              <p:cNvSpPr>
                <a:spLocks noGrp="1" noRot="1" noMove="1" noResize="1" noEditPoints="1" noAdjustHandles="1" noChangeArrowheads="1" noChangeShapeType="1"/>
              </p:cNvSpPr>
              <p:nvPr/>
            </p:nvSpPr>
            <p:spPr bwMode="auto">
              <a:xfrm>
                <a:off x="3329114" y="1475919"/>
                <a:ext cx="115189" cy="113963"/>
              </a:xfrm>
              <a:custGeom>
                <a:avLst/>
                <a:gdLst>
                  <a:gd name="T0" fmla="*/ 25 w 26"/>
                  <a:gd name="T1" fmla="*/ 10 h 26"/>
                  <a:gd name="T2" fmla="*/ 20 w 26"/>
                  <a:gd name="T3" fmla="*/ 12 h 26"/>
                  <a:gd name="T4" fmla="*/ 18 w 26"/>
                  <a:gd name="T5" fmla="*/ 12 h 26"/>
                  <a:gd name="T6" fmla="*/ 17 w 26"/>
                  <a:gd name="T7" fmla="*/ 10 h 26"/>
                  <a:gd name="T8" fmla="*/ 18 w 26"/>
                  <a:gd name="T9" fmla="*/ 8 h 26"/>
                  <a:gd name="T10" fmla="*/ 24 w 26"/>
                  <a:gd name="T11" fmla="*/ 6 h 26"/>
                  <a:gd name="T12" fmla="*/ 21 w 26"/>
                  <a:gd name="T13" fmla="*/ 3 h 26"/>
                  <a:gd name="T14" fmla="*/ 18 w 26"/>
                  <a:gd name="T15" fmla="*/ 2 h 26"/>
                  <a:gd name="T16" fmla="*/ 17 w 26"/>
                  <a:gd name="T17" fmla="*/ 6 h 26"/>
                  <a:gd name="T18" fmla="*/ 15 w 26"/>
                  <a:gd name="T19" fmla="*/ 10 h 26"/>
                  <a:gd name="T20" fmla="*/ 15 w 26"/>
                  <a:gd name="T21" fmla="*/ 6 h 26"/>
                  <a:gd name="T22" fmla="*/ 13 w 26"/>
                  <a:gd name="T23" fmla="*/ 5 h 26"/>
                  <a:gd name="T24" fmla="*/ 13 w 26"/>
                  <a:gd name="T25" fmla="*/ 3 h 26"/>
                  <a:gd name="T26" fmla="*/ 12 w 26"/>
                  <a:gd name="T27" fmla="*/ 3 h 26"/>
                  <a:gd name="T28" fmla="*/ 12 w 26"/>
                  <a:gd name="T29" fmla="*/ 5 h 26"/>
                  <a:gd name="T30" fmla="*/ 10 w 26"/>
                  <a:gd name="T31" fmla="*/ 6 h 26"/>
                  <a:gd name="T32" fmla="*/ 10 w 26"/>
                  <a:gd name="T33" fmla="*/ 10 h 26"/>
                  <a:gd name="T34" fmla="*/ 8 w 26"/>
                  <a:gd name="T35" fmla="*/ 6 h 26"/>
                  <a:gd name="T36" fmla="*/ 7 w 26"/>
                  <a:gd name="T37" fmla="*/ 2 h 26"/>
                  <a:gd name="T38" fmla="*/ 4 w 26"/>
                  <a:gd name="T39" fmla="*/ 3 h 26"/>
                  <a:gd name="T40" fmla="*/ 2 w 26"/>
                  <a:gd name="T41" fmla="*/ 6 h 26"/>
                  <a:gd name="T42" fmla="*/ 7 w 26"/>
                  <a:gd name="T43" fmla="*/ 8 h 26"/>
                  <a:gd name="T44" fmla="*/ 8 w 26"/>
                  <a:gd name="T45" fmla="*/ 10 h 26"/>
                  <a:gd name="T46" fmla="*/ 7 w 26"/>
                  <a:gd name="T47" fmla="*/ 12 h 26"/>
                  <a:gd name="T48" fmla="*/ 5 w 26"/>
                  <a:gd name="T49" fmla="*/ 12 h 26"/>
                  <a:gd name="T50" fmla="*/ 0 w 26"/>
                  <a:gd name="T51" fmla="*/ 10 h 26"/>
                  <a:gd name="T52" fmla="*/ 0 w 26"/>
                  <a:gd name="T53" fmla="*/ 14 h 26"/>
                  <a:gd name="T54" fmla="*/ 1 w 26"/>
                  <a:gd name="T55" fmla="*/ 17 h 26"/>
                  <a:gd name="T56" fmla="*/ 4 w 26"/>
                  <a:gd name="T57" fmla="*/ 15 h 26"/>
                  <a:gd name="T58" fmla="*/ 9 w 26"/>
                  <a:gd name="T59" fmla="*/ 14 h 26"/>
                  <a:gd name="T60" fmla="*/ 6 w 26"/>
                  <a:gd name="T61" fmla="*/ 16 h 26"/>
                  <a:gd name="T62" fmla="*/ 6 w 26"/>
                  <a:gd name="T63" fmla="*/ 18 h 26"/>
                  <a:gd name="T64" fmla="*/ 5 w 26"/>
                  <a:gd name="T65" fmla="*/ 20 h 26"/>
                  <a:gd name="T66" fmla="*/ 6 w 26"/>
                  <a:gd name="T67" fmla="*/ 21 h 26"/>
                  <a:gd name="T68" fmla="*/ 7 w 26"/>
                  <a:gd name="T69" fmla="*/ 19 h 26"/>
                  <a:gd name="T70" fmla="*/ 9 w 26"/>
                  <a:gd name="T71" fmla="*/ 20 h 26"/>
                  <a:gd name="T72" fmla="*/ 12 w 26"/>
                  <a:gd name="T73" fmla="*/ 17 h 26"/>
                  <a:gd name="T74" fmla="*/ 11 w 26"/>
                  <a:gd name="T75" fmla="*/ 21 h 26"/>
                  <a:gd name="T76" fmla="*/ 9 w 26"/>
                  <a:gd name="T77" fmla="*/ 25 h 26"/>
                  <a:gd name="T78" fmla="*/ 12 w 26"/>
                  <a:gd name="T79" fmla="*/ 26 h 26"/>
                  <a:gd name="T80" fmla="*/ 16 w 26"/>
                  <a:gd name="T81" fmla="*/ 26 h 26"/>
                  <a:gd name="T82" fmla="*/ 13 w 26"/>
                  <a:gd name="T83" fmla="*/ 20 h 26"/>
                  <a:gd name="T84" fmla="*/ 13 w 26"/>
                  <a:gd name="T85" fmla="*/ 18 h 26"/>
                  <a:gd name="T86" fmla="*/ 16 w 26"/>
                  <a:gd name="T87" fmla="*/ 17 h 26"/>
                  <a:gd name="T88" fmla="*/ 17 w 26"/>
                  <a:gd name="T89" fmla="*/ 19 h 26"/>
                  <a:gd name="T90" fmla="*/ 19 w 26"/>
                  <a:gd name="T91" fmla="*/ 24 h 26"/>
                  <a:gd name="T92" fmla="*/ 22 w 26"/>
                  <a:gd name="T93" fmla="*/ 22 h 26"/>
                  <a:gd name="T94" fmla="*/ 24 w 26"/>
                  <a:gd name="T95" fmla="*/ 18 h 26"/>
                  <a:gd name="T96" fmla="*/ 19 w 26"/>
                  <a:gd name="T97" fmla="*/ 18 h 26"/>
                  <a:gd name="T98" fmla="*/ 16 w 26"/>
                  <a:gd name="T99" fmla="*/ 15 h 26"/>
                  <a:gd name="T100" fmla="*/ 20 w 26"/>
                  <a:gd name="T101" fmla="*/ 16 h 26"/>
                  <a:gd name="T102" fmla="*/ 21 w 26"/>
                  <a:gd name="T103" fmla="*/ 14 h 26"/>
                  <a:gd name="T104" fmla="*/ 23 w 26"/>
                  <a:gd name="T10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6">
                    <a:moveTo>
                      <a:pt x="26" y="12"/>
                    </a:moveTo>
                    <a:cubicBezTo>
                      <a:pt x="23" y="12"/>
                      <a:pt x="23" y="12"/>
                      <a:pt x="23" y="12"/>
                    </a:cubicBezTo>
                    <a:cubicBezTo>
                      <a:pt x="25" y="10"/>
                      <a:pt x="25" y="10"/>
                      <a:pt x="25" y="10"/>
                    </a:cubicBezTo>
                    <a:cubicBezTo>
                      <a:pt x="24" y="9"/>
                      <a:pt x="24" y="9"/>
                      <a:pt x="24" y="9"/>
                    </a:cubicBezTo>
                    <a:cubicBezTo>
                      <a:pt x="21" y="12"/>
                      <a:pt x="21" y="12"/>
                      <a:pt x="21" y="12"/>
                    </a:cubicBezTo>
                    <a:cubicBezTo>
                      <a:pt x="20" y="12"/>
                      <a:pt x="20" y="12"/>
                      <a:pt x="20" y="12"/>
                    </a:cubicBezTo>
                    <a:cubicBezTo>
                      <a:pt x="21" y="12"/>
                      <a:pt x="21" y="12"/>
                      <a:pt x="21" y="12"/>
                    </a:cubicBezTo>
                    <a:cubicBezTo>
                      <a:pt x="20" y="11"/>
                      <a:pt x="20" y="11"/>
                      <a:pt x="20" y="11"/>
                    </a:cubicBezTo>
                    <a:cubicBezTo>
                      <a:pt x="18" y="12"/>
                      <a:pt x="18" y="12"/>
                      <a:pt x="18" y="12"/>
                    </a:cubicBezTo>
                    <a:cubicBezTo>
                      <a:pt x="17" y="12"/>
                      <a:pt x="17" y="12"/>
                      <a:pt x="17" y="12"/>
                    </a:cubicBezTo>
                    <a:cubicBezTo>
                      <a:pt x="16" y="12"/>
                      <a:pt x="16" y="11"/>
                      <a:pt x="16" y="11"/>
                    </a:cubicBezTo>
                    <a:cubicBezTo>
                      <a:pt x="17" y="10"/>
                      <a:pt x="17" y="10"/>
                      <a:pt x="17" y="10"/>
                    </a:cubicBezTo>
                    <a:cubicBezTo>
                      <a:pt x="19" y="10"/>
                      <a:pt x="19" y="10"/>
                      <a:pt x="19" y="10"/>
                    </a:cubicBezTo>
                    <a:cubicBezTo>
                      <a:pt x="19" y="8"/>
                      <a:pt x="19" y="8"/>
                      <a:pt x="19" y="8"/>
                    </a:cubicBezTo>
                    <a:cubicBezTo>
                      <a:pt x="18" y="8"/>
                      <a:pt x="18" y="8"/>
                      <a:pt x="18" y="8"/>
                    </a:cubicBezTo>
                    <a:cubicBezTo>
                      <a:pt x="19" y="8"/>
                      <a:pt x="19" y="8"/>
                      <a:pt x="19" y="8"/>
                    </a:cubicBezTo>
                    <a:cubicBezTo>
                      <a:pt x="24" y="8"/>
                      <a:pt x="24" y="8"/>
                      <a:pt x="24" y="8"/>
                    </a:cubicBezTo>
                    <a:cubicBezTo>
                      <a:pt x="24" y="6"/>
                      <a:pt x="24" y="6"/>
                      <a:pt x="24" y="6"/>
                    </a:cubicBezTo>
                    <a:cubicBezTo>
                      <a:pt x="20" y="6"/>
                      <a:pt x="20" y="6"/>
                      <a:pt x="20" y="6"/>
                    </a:cubicBezTo>
                    <a:cubicBezTo>
                      <a:pt x="22" y="4"/>
                      <a:pt x="22" y="4"/>
                      <a:pt x="22" y="4"/>
                    </a:cubicBezTo>
                    <a:cubicBezTo>
                      <a:pt x="21" y="3"/>
                      <a:pt x="21" y="3"/>
                      <a:pt x="21" y="3"/>
                    </a:cubicBezTo>
                    <a:cubicBezTo>
                      <a:pt x="19" y="5"/>
                      <a:pt x="19" y="5"/>
                      <a:pt x="19" y="5"/>
                    </a:cubicBezTo>
                    <a:cubicBezTo>
                      <a:pt x="19" y="2"/>
                      <a:pt x="19" y="2"/>
                      <a:pt x="19" y="2"/>
                    </a:cubicBezTo>
                    <a:cubicBezTo>
                      <a:pt x="18" y="2"/>
                      <a:pt x="18" y="2"/>
                      <a:pt x="18" y="2"/>
                    </a:cubicBezTo>
                    <a:cubicBezTo>
                      <a:pt x="18" y="7"/>
                      <a:pt x="18" y="7"/>
                      <a:pt x="18" y="7"/>
                    </a:cubicBezTo>
                    <a:cubicBezTo>
                      <a:pt x="17" y="7"/>
                      <a:pt x="17" y="7"/>
                      <a:pt x="17" y="7"/>
                    </a:cubicBezTo>
                    <a:cubicBezTo>
                      <a:pt x="17" y="6"/>
                      <a:pt x="17" y="6"/>
                      <a:pt x="17" y="6"/>
                    </a:cubicBezTo>
                    <a:cubicBezTo>
                      <a:pt x="16" y="6"/>
                      <a:pt x="16" y="6"/>
                      <a:pt x="16" y="6"/>
                    </a:cubicBezTo>
                    <a:cubicBezTo>
                      <a:pt x="16" y="9"/>
                      <a:pt x="16" y="9"/>
                      <a:pt x="16" y="9"/>
                    </a:cubicBezTo>
                    <a:cubicBezTo>
                      <a:pt x="15" y="10"/>
                      <a:pt x="15" y="10"/>
                      <a:pt x="15" y="10"/>
                    </a:cubicBezTo>
                    <a:cubicBezTo>
                      <a:pt x="14" y="10"/>
                      <a:pt x="14" y="9"/>
                      <a:pt x="13" y="9"/>
                    </a:cubicBezTo>
                    <a:cubicBezTo>
                      <a:pt x="13" y="8"/>
                      <a:pt x="13" y="8"/>
                      <a:pt x="13" y="8"/>
                    </a:cubicBezTo>
                    <a:cubicBezTo>
                      <a:pt x="15" y="6"/>
                      <a:pt x="15" y="6"/>
                      <a:pt x="15" y="6"/>
                    </a:cubicBezTo>
                    <a:cubicBezTo>
                      <a:pt x="14" y="5"/>
                      <a:pt x="14" y="5"/>
                      <a:pt x="14" y="5"/>
                    </a:cubicBezTo>
                    <a:cubicBezTo>
                      <a:pt x="13" y="6"/>
                      <a:pt x="13" y="6"/>
                      <a:pt x="13" y="6"/>
                    </a:cubicBezTo>
                    <a:cubicBezTo>
                      <a:pt x="13" y="5"/>
                      <a:pt x="13" y="5"/>
                      <a:pt x="13" y="5"/>
                    </a:cubicBezTo>
                    <a:cubicBezTo>
                      <a:pt x="17" y="2"/>
                      <a:pt x="17" y="2"/>
                      <a:pt x="17" y="2"/>
                    </a:cubicBezTo>
                    <a:cubicBezTo>
                      <a:pt x="16" y="1"/>
                      <a:pt x="16" y="1"/>
                      <a:pt x="16" y="1"/>
                    </a:cubicBezTo>
                    <a:cubicBezTo>
                      <a:pt x="13" y="3"/>
                      <a:pt x="13" y="3"/>
                      <a:pt x="13" y="3"/>
                    </a:cubicBezTo>
                    <a:cubicBezTo>
                      <a:pt x="13" y="0"/>
                      <a:pt x="13" y="0"/>
                      <a:pt x="13" y="0"/>
                    </a:cubicBezTo>
                    <a:cubicBezTo>
                      <a:pt x="12" y="0"/>
                      <a:pt x="12" y="0"/>
                      <a:pt x="12" y="0"/>
                    </a:cubicBezTo>
                    <a:cubicBezTo>
                      <a:pt x="12" y="3"/>
                      <a:pt x="12" y="3"/>
                      <a:pt x="12" y="3"/>
                    </a:cubicBezTo>
                    <a:cubicBezTo>
                      <a:pt x="10" y="1"/>
                      <a:pt x="10" y="1"/>
                      <a:pt x="10" y="1"/>
                    </a:cubicBezTo>
                    <a:cubicBezTo>
                      <a:pt x="9" y="2"/>
                      <a:pt x="9" y="2"/>
                      <a:pt x="9" y="2"/>
                    </a:cubicBezTo>
                    <a:cubicBezTo>
                      <a:pt x="12" y="5"/>
                      <a:pt x="12" y="5"/>
                      <a:pt x="12" y="5"/>
                    </a:cubicBezTo>
                    <a:cubicBezTo>
                      <a:pt x="12" y="6"/>
                      <a:pt x="12" y="6"/>
                      <a:pt x="12" y="6"/>
                    </a:cubicBezTo>
                    <a:cubicBezTo>
                      <a:pt x="11" y="5"/>
                      <a:pt x="11" y="5"/>
                      <a:pt x="11" y="5"/>
                    </a:cubicBezTo>
                    <a:cubicBezTo>
                      <a:pt x="10" y="6"/>
                      <a:pt x="10" y="6"/>
                      <a:pt x="10" y="6"/>
                    </a:cubicBezTo>
                    <a:cubicBezTo>
                      <a:pt x="12" y="8"/>
                      <a:pt x="12" y="8"/>
                      <a:pt x="12" y="8"/>
                    </a:cubicBezTo>
                    <a:cubicBezTo>
                      <a:pt x="12" y="9"/>
                      <a:pt x="12" y="9"/>
                      <a:pt x="12" y="9"/>
                    </a:cubicBezTo>
                    <a:cubicBezTo>
                      <a:pt x="11" y="9"/>
                      <a:pt x="11" y="10"/>
                      <a:pt x="10" y="10"/>
                    </a:cubicBezTo>
                    <a:cubicBezTo>
                      <a:pt x="9" y="9"/>
                      <a:pt x="9" y="9"/>
                      <a:pt x="9" y="9"/>
                    </a:cubicBezTo>
                    <a:cubicBezTo>
                      <a:pt x="9" y="6"/>
                      <a:pt x="9" y="6"/>
                      <a:pt x="9" y="6"/>
                    </a:cubicBezTo>
                    <a:cubicBezTo>
                      <a:pt x="8" y="6"/>
                      <a:pt x="8" y="6"/>
                      <a:pt x="8" y="6"/>
                    </a:cubicBezTo>
                    <a:cubicBezTo>
                      <a:pt x="8" y="7"/>
                      <a:pt x="8" y="7"/>
                      <a:pt x="8" y="7"/>
                    </a:cubicBezTo>
                    <a:cubicBezTo>
                      <a:pt x="7" y="7"/>
                      <a:pt x="7" y="7"/>
                      <a:pt x="7" y="7"/>
                    </a:cubicBezTo>
                    <a:cubicBezTo>
                      <a:pt x="7" y="2"/>
                      <a:pt x="7" y="2"/>
                      <a:pt x="7" y="2"/>
                    </a:cubicBezTo>
                    <a:cubicBezTo>
                      <a:pt x="6" y="2"/>
                      <a:pt x="6" y="2"/>
                      <a:pt x="6" y="2"/>
                    </a:cubicBezTo>
                    <a:cubicBezTo>
                      <a:pt x="6" y="5"/>
                      <a:pt x="6" y="5"/>
                      <a:pt x="6" y="5"/>
                    </a:cubicBezTo>
                    <a:cubicBezTo>
                      <a:pt x="4" y="3"/>
                      <a:pt x="4" y="3"/>
                      <a:pt x="4" y="3"/>
                    </a:cubicBezTo>
                    <a:cubicBezTo>
                      <a:pt x="3" y="4"/>
                      <a:pt x="3" y="4"/>
                      <a:pt x="3" y="4"/>
                    </a:cubicBezTo>
                    <a:cubicBezTo>
                      <a:pt x="5" y="6"/>
                      <a:pt x="5" y="6"/>
                      <a:pt x="5" y="6"/>
                    </a:cubicBezTo>
                    <a:cubicBezTo>
                      <a:pt x="2" y="6"/>
                      <a:pt x="2" y="6"/>
                      <a:pt x="2" y="6"/>
                    </a:cubicBezTo>
                    <a:cubicBezTo>
                      <a:pt x="2" y="8"/>
                      <a:pt x="2" y="8"/>
                      <a:pt x="2" y="8"/>
                    </a:cubicBezTo>
                    <a:cubicBezTo>
                      <a:pt x="6" y="8"/>
                      <a:pt x="6" y="8"/>
                      <a:pt x="6" y="8"/>
                    </a:cubicBezTo>
                    <a:cubicBezTo>
                      <a:pt x="7" y="8"/>
                      <a:pt x="7" y="8"/>
                      <a:pt x="7" y="8"/>
                    </a:cubicBezTo>
                    <a:cubicBezTo>
                      <a:pt x="6" y="8"/>
                      <a:pt x="6" y="8"/>
                      <a:pt x="6" y="8"/>
                    </a:cubicBezTo>
                    <a:cubicBezTo>
                      <a:pt x="6" y="10"/>
                      <a:pt x="6" y="10"/>
                      <a:pt x="6" y="10"/>
                    </a:cubicBezTo>
                    <a:cubicBezTo>
                      <a:pt x="8" y="10"/>
                      <a:pt x="8" y="10"/>
                      <a:pt x="8" y="10"/>
                    </a:cubicBezTo>
                    <a:cubicBezTo>
                      <a:pt x="9" y="11"/>
                      <a:pt x="9" y="11"/>
                      <a:pt x="9" y="11"/>
                    </a:cubicBezTo>
                    <a:cubicBezTo>
                      <a:pt x="9" y="11"/>
                      <a:pt x="9" y="12"/>
                      <a:pt x="9" y="12"/>
                    </a:cubicBezTo>
                    <a:cubicBezTo>
                      <a:pt x="7" y="12"/>
                      <a:pt x="7" y="12"/>
                      <a:pt x="7" y="12"/>
                    </a:cubicBezTo>
                    <a:cubicBezTo>
                      <a:pt x="5" y="11"/>
                      <a:pt x="5" y="11"/>
                      <a:pt x="5" y="11"/>
                    </a:cubicBezTo>
                    <a:cubicBezTo>
                      <a:pt x="4" y="12"/>
                      <a:pt x="4" y="12"/>
                      <a:pt x="4" y="12"/>
                    </a:cubicBezTo>
                    <a:cubicBezTo>
                      <a:pt x="5" y="12"/>
                      <a:pt x="5" y="12"/>
                      <a:pt x="5" y="12"/>
                    </a:cubicBezTo>
                    <a:cubicBezTo>
                      <a:pt x="4" y="12"/>
                      <a:pt x="4" y="12"/>
                      <a:pt x="4" y="12"/>
                    </a:cubicBezTo>
                    <a:cubicBezTo>
                      <a:pt x="1" y="9"/>
                      <a:pt x="1" y="9"/>
                      <a:pt x="1" y="9"/>
                    </a:cubicBezTo>
                    <a:cubicBezTo>
                      <a:pt x="0" y="10"/>
                      <a:pt x="0" y="10"/>
                      <a:pt x="0" y="10"/>
                    </a:cubicBezTo>
                    <a:cubicBezTo>
                      <a:pt x="2" y="12"/>
                      <a:pt x="2" y="12"/>
                      <a:pt x="2" y="12"/>
                    </a:cubicBezTo>
                    <a:cubicBezTo>
                      <a:pt x="0" y="12"/>
                      <a:pt x="0" y="12"/>
                      <a:pt x="0" y="12"/>
                    </a:cubicBezTo>
                    <a:cubicBezTo>
                      <a:pt x="0" y="14"/>
                      <a:pt x="0" y="14"/>
                      <a:pt x="0" y="14"/>
                    </a:cubicBezTo>
                    <a:cubicBezTo>
                      <a:pt x="2" y="14"/>
                      <a:pt x="2" y="14"/>
                      <a:pt x="2" y="14"/>
                    </a:cubicBezTo>
                    <a:cubicBezTo>
                      <a:pt x="0" y="16"/>
                      <a:pt x="0" y="16"/>
                      <a:pt x="0" y="16"/>
                    </a:cubicBezTo>
                    <a:cubicBezTo>
                      <a:pt x="1" y="17"/>
                      <a:pt x="1" y="17"/>
                      <a:pt x="1" y="17"/>
                    </a:cubicBezTo>
                    <a:cubicBezTo>
                      <a:pt x="4" y="14"/>
                      <a:pt x="4" y="14"/>
                      <a:pt x="4" y="14"/>
                    </a:cubicBezTo>
                    <a:cubicBezTo>
                      <a:pt x="5" y="14"/>
                      <a:pt x="5" y="14"/>
                      <a:pt x="5" y="14"/>
                    </a:cubicBezTo>
                    <a:cubicBezTo>
                      <a:pt x="4" y="15"/>
                      <a:pt x="4" y="15"/>
                      <a:pt x="4" y="15"/>
                    </a:cubicBezTo>
                    <a:cubicBezTo>
                      <a:pt x="5" y="16"/>
                      <a:pt x="5" y="16"/>
                      <a:pt x="5" y="16"/>
                    </a:cubicBezTo>
                    <a:cubicBezTo>
                      <a:pt x="7" y="14"/>
                      <a:pt x="7" y="14"/>
                      <a:pt x="7" y="14"/>
                    </a:cubicBezTo>
                    <a:cubicBezTo>
                      <a:pt x="9" y="14"/>
                      <a:pt x="9" y="14"/>
                      <a:pt x="9" y="14"/>
                    </a:cubicBezTo>
                    <a:cubicBezTo>
                      <a:pt x="9" y="14"/>
                      <a:pt x="9" y="15"/>
                      <a:pt x="9" y="15"/>
                    </a:cubicBezTo>
                    <a:cubicBezTo>
                      <a:pt x="8" y="16"/>
                      <a:pt x="8" y="16"/>
                      <a:pt x="8" y="16"/>
                    </a:cubicBezTo>
                    <a:cubicBezTo>
                      <a:pt x="6" y="16"/>
                      <a:pt x="6" y="16"/>
                      <a:pt x="6" y="16"/>
                    </a:cubicBezTo>
                    <a:cubicBezTo>
                      <a:pt x="6" y="18"/>
                      <a:pt x="6" y="18"/>
                      <a:pt x="6" y="18"/>
                    </a:cubicBezTo>
                    <a:cubicBezTo>
                      <a:pt x="7" y="18"/>
                      <a:pt x="7" y="18"/>
                      <a:pt x="7" y="18"/>
                    </a:cubicBezTo>
                    <a:cubicBezTo>
                      <a:pt x="6" y="18"/>
                      <a:pt x="6" y="18"/>
                      <a:pt x="6" y="18"/>
                    </a:cubicBezTo>
                    <a:cubicBezTo>
                      <a:pt x="2" y="18"/>
                      <a:pt x="2" y="18"/>
                      <a:pt x="2" y="18"/>
                    </a:cubicBezTo>
                    <a:cubicBezTo>
                      <a:pt x="2" y="20"/>
                      <a:pt x="2" y="20"/>
                      <a:pt x="2" y="20"/>
                    </a:cubicBezTo>
                    <a:cubicBezTo>
                      <a:pt x="5" y="20"/>
                      <a:pt x="5" y="20"/>
                      <a:pt x="5" y="20"/>
                    </a:cubicBezTo>
                    <a:cubicBezTo>
                      <a:pt x="3" y="22"/>
                      <a:pt x="3" y="22"/>
                      <a:pt x="3" y="22"/>
                    </a:cubicBezTo>
                    <a:cubicBezTo>
                      <a:pt x="4" y="23"/>
                      <a:pt x="4" y="23"/>
                      <a:pt x="4" y="23"/>
                    </a:cubicBezTo>
                    <a:cubicBezTo>
                      <a:pt x="6" y="21"/>
                      <a:pt x="6" y="21"/>
                      <a:pt x="6" y="21"/>
                    </a:cubicBezTo>
                    <a:cubicBezTo>
                      <a:pt x="6" y="24"/>
                      <a:pt x="6" y="24"/>
                      <a:pt x="6" y="24"/>
                    </a:cubicBezTo>
                    <a:cubicBezTo>
                      <a:pt x="7" y="24"/>
                      <a:pt x="7" y="24"/>
                      <a:pt x="7" y="24"/>
                    </a:cubicBezTo>
                    <a:cubicBezTo>
                      <a:pt x="7" y="19"/>
                      <a:pt x="7" y="19"/>
                      <a:pt x="7" y="19"/>
                    </a:cubicBezTo>
                    <a:cubicBezTo>
                      <a:pt x="8" y="19"/>
                      <a:pt x="8" y="19"/>
                      <a:pt x="8" y="19"/>
                    </a:cubicBezTo>
                    <a:cubicBezTo>
                      <a:pt x="8" y="20"/>
                      <a:pt x="8" y="20"/>
                      <a:pt x="8" y="20"/>
                    </a:cubicBezTo>
                    <a:cubicBezTo>
                      <a:pt x="9" y="20"/>
                      <a:pt x="9" y="20"/>
                      <a:pt x="9" y="20"/>
                    </a:cubicBezTo>
                    <a:cubicBezTo>
                      <a:pt x="9" y="17"/>
                      <a:pt x="9" y="17"/>
                      <a:pt x="9" y="17"/>
                    </a:cubicBezTo>
                    <a:cubicBezTo>
                      <a:pt x="10" y="16"/>
                      <a:pt x="10" y="16"/>
                      <a:pt x="10" y="16"/>
                    </a:cubicBezTo>
                    <a:cubicBezTo>
                      <a:pt x="11" y="17"/>
                      <a:pt x="11" y="17"/>
                      <a:pt x="12" y="17"/>
                    </a:cubicBezTo>
                    <a:cubicBezTo>
                      <a:pt x="12" y="18"/>
                      <a:pt x="12" y="18"/>
                      <a:pt x="12" y="18"/>
                    </a:cubicBezTo>
                    <a:cubicBezTo>
                      <a:pt x="10" y="20"/>
                      <a:pt x="10" y="20"/>
                      <a:pt x="10" y="20"/>
                    </a:cubicBezTo>
                    <a:cubicBezTo>
                      <a:pt x="11" y="21"/>
                      <a:pt x="11" y="21"/>
                      <a:pt x="11" y="21"/>
                    </a:cubicBezTo>
                    <a:cubicBezTo>
                      <a:pt x="12" y="20"/>
                      <a:pt x="12" y="20"/>
                      <a:pt x="12" y="20"/>
                    </a:cubicBezTo>
                    <a:cubicBezTo>
                      <a:pt x="12" y="21"/>
                      <a:pt x="12" y="21"/>
                      <a:pt x="12" y="21"/>
                    </a:cubicBezTo>
                    <a:cubicBezTo>
                      <a:pt x="9" y="25"/>
                      <a:pt x="9" y="25"/>
                      <a:pt x="9" y="25"/>
                    </a:cubicBezTo>
                    <a:cubicBezTo>
                      <a:pt x="10" y="26"/>
                      <a:pt x="10" y="26"/>
                      <a:pt x="10" y="26"/>
                    </a:cubicBezTo>
                    <a:cubicBezTo>
                      <a:pt x="12" y="23"/>
                      <a:pt x="12" y="23"/>
                      <a:pt x="12" y="23"/>
                    </a:cubicBezTo>
                    <a:cubicBezTo>
                      <a:pt x="12" y="26"/>
                      <a:pt x="12" y="26"/>
                      <a:pt x="12" y="26"/>
                    </a:cubicBezTo>
                    <a:cubicBezTo>
                      <a:pt x="13" y="26"/>
                      <a:pt x="13" y="26"/>
                      <a:pt x="13" y="26"/>
                    </a:cubicBezTo>
                    <a:cubicBezTo>
                      <a:pt x="13" y="23"/>
                      <a:pt x="13" y="23"/>
                      <a:pt x="13" y="23"/>
                    </a:cubicBezTo>
                    <a:cubicBezTo>
                      <a:pt x="16" y="26"/>
                      <a:pt x="16" y="26"/>
                      <a:pt x="16" y="26"/>
                    </a:cubicBezTo>
                    <a:cubicBezTo>
                      <a:pt x="17" y="25"/>
                      <a:pt x="17" y="25"/>
                      <a:pt x="17" y="25"/>
                    </a:cubicBezTo>
                    <a:cubicBezTo>
                      <a:pt x="13" y="21"/>
                      <a:pt x="13" y="21"/>
                      <a:pt x="13" y="21"/>
                    </a:cubicBezTo>
                    <a:cubicBezTo>
                      <a:pt x="13" y="20"/>
                      <a:pt x="13" y="20"/>
                      <a:pt x="13" y="20"/>
                    </a:cubicBezTo>
                    <a:cubicBezTo>
                      <a:pt x="14" y="21"/>
                      <a:pt x="14" y="21"/>
                      <a:pt x="14" y="21"/>
                    </a:cubicBezTo>
                    <a:cubicBezTo>
                      <a:pt x="15" y="20"/>
                      <a:pt x="15" y="20"/>
                      <a:pt x="15" y="20"/>
                    </a:cubicBezTo>
                    <a:cubicBezTo>
                      <a:pt x="13" y="18"/>
                      <a:pt x="13" y="18"/>
                      <a:pt x="13" y="18"/>
                    </a:cubicBezTo>
                    <a:cubicBezTo>
                      <a:pt x="13" y="17"/>
                      <a:pt x="13" y="17"/>
                      <a:pt x="13" y="17"/>
                    </a:cubicBezTo>
                    <a:cubicBezTo>
                      <a:pt x="14" y="17"/>
                      <a:pt x="14" y="17"/>
                      <a:pt x="15" y="16"/>
                    </a:cubicBezTo>
                    <a:cubicBezTo>
                      <a:pt x="16" y="17"/>
                      <a:pt x="16" y="17"/>
                      <a:pt x="16" y="17"/>
                    </a:cubicBezTo>
                    <a:cubicBezTo>
                      <a:pt x="16" y="20"/>
                      <a:pt x="16" y="20"/>
                      <a:pt x="16" y="20"/>
                    </a:cubicBezTo>
                    <a:cubicBezTo>
                      <a:pt x="17" y="20"/>
                      <a:pt x="17" y="20"/>
                      <a:pt x="17" y="20"/>
                    </a:cubicBezTo>
                    <a:cubicBezTo>
                      <a:pt x="17" y="19"/>
                      <a:pt x="17" y="19"/>
                      <a:pt x="17" y="19"/>
                    </a:cubicBezTo>
                    <a:cubicBezTo>
                      <a:pt x="18" y="19"/>
                      <a:pt x="18" y="19"/>
                      <a:pt x="18" y="19"/>
                    </a:cubicBezTo>
                    <a:cubicBezTo>
                      <a:pt x="18" y="24"/>
                      <a:pt x="18" y="24"/>
                      <a:pt x="18" y="24"/>
                    </a:cubicBezTo>
                    <a:cubicBezTo>
                      <a:pt x="19" y="24"/>
                      <a:pt x="19" y="24"/>
                      <a:pt x="19" y="24"/>
                    </a:cubicBezTo>
                    <a:cubicBezTo>
                      <a:pt x="19" y="21"/>
                      <a:pt x="19" y="21"/>
                      <a:pt x="19" y="21"/>
                    </a:cubicBezTo>
                    <a:cubicBezTo>
                      <a:pt x="21" y="23"/>
                      <a:pt x="21" y="23"/>
                      <a:pt x="21" y="23"/>
                    </a:cubicBezTo>
                    <a:cubicBezTo>
                      <a:pt x="22" y="22"/>
                      <a:pt x="22" y="22"/>
                      <a:pt x="22" y="22"/>
                    </a:cubicBezTo>
                    <a:cubicBezTo>
                      <a:pt x="20" y="20"/>
                      <a:pt x="20" y="20"/>
                      <a:pt x="20" y="20"/>
                    </a:cubicBezTo>
                    <a:cubicBezTo>
                      <a:pt x="24" y="20"/>
                      <a:pt x="24" y="20"/>
                      <a:pt x="24" y="20"/>
                    </a:cubicBezTo>
                    <a:cubicBezTo>
                      <a:pt x="24" y="18"/>
                      <a:pt x="24" y="18"/>
                      <a:pt x="24" y="18"/>
                    </a:cubicBezTo>
                    <a:cubicBezTo>
                      <a:pt x="19" y="18"/>
                      <a:pt x="19" y="18"/>
                      <a:pt x="19" y="18"/>
                    </a:cubicBezTo>
                    <a:cubicBezTo>
                      <a:pt x="18" y="18"/>
                      <a:pt x="18" y="18"/>
                      <a:pt x="18" y="18"/>
                    </a:cubicBezTo>
                    <a:cubicBezTo>
                      <a:pt x="19" y="18"/>
                      <a:pt x="19" y="18"/>
                      <a:pt x="19" y="18"/>
                    </a:cubicBezTo>
                    <a:cubicBezTo>
                      <a:pt x="19" y="16"/>
                      <a:pt x="19" y="16"/>
                      <a:pt x="19" y="16"/>
                    </a:cubicBezTo>
                    <a:cubicBezTo>
                      <a:pt x="17" y="16"/>
                      <a:pt x="17" y="16"/>
                      <a:pt x="17" y="16"/>
                    </a:cubicBezTo>
                    <a:cubicBezTo>
                      <a:pt x="16" y="15"/>
                      <a:pt x="16" y="15"/>
                      <a:pt x="16" y="15"/>
                    </a:cubicBezTo>
                    <a:cubicBezTo>
                      <a:pt x="16" y="15"/>
                      <a:pt x="16" y="14"/>
                      <a:pt x="17" y="14"/>
                    </a:cubicBezTo>
                    <a:cubicBezTo>
                      <a:pt x="18" y="14"/>
                      <a:pt x="18" y="14"/>
                      <a:pt x="18" y="14"/>
                    </a:cubicBezTo>
                    <a:cubicBezTo>
                      <a:pt x="20" y="16"/>
                      <a:pt x="20" y="16"/>
                      <a:pt x="20" y="16"/>
                    </a:cubicBezTo>
                    <a:cubicBezTo>
                      <a:pt x="21" y="15"/>
                      <a:pt x="21" y="15"/>
                      <a:pt x="21" y="15"/>
                    </a:cubicBezTo>
                    <a:cubicBezTo>
                      <a:pt x="20" y="14"/>
                      <a:pt x="20" y="14"/>
                      <a:pt x="20" y="14"/>
                    </a:cubicBezTo>
                    <a:cubicBezTo>
                      <a:pt x="21" y="14"/>
                      <a:pt x="21" y="14"/>
                      <a:pt x="21" y="14"/>
                    </a:cubicBezTo>
                    <a:cubicBezTo>
                      <a:pt x="24" y="17"/>
                      <a:pt x="24" y="17"/>
                      <a:pt x="24" y="17"/>
                    </a:cubicBezTo>
                    <a:cubicBezTo>
                      <a:pt x="25" y="16"/>
                      <a:pt x="25" y="16"/>
                      <a:pt x="25" y="16"/>
                    </a:cubicBezTo>
                    <a:cubicBezTo>
                      <a:pt x="23" y="14"/>
                      <a:pt x="23" y="14"/>
                      <a:pt x="23" y="14"/>
                    </a:cubicBezTo>
                    <a:cubicBezTo>
                      <a:pt x="26" y="14"/>
                      <a:pt x="26" y="14"/>
                      <a:pt x="26" y="14"/>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0" name="Freeform: Shape 118">
                <a:extLst>
                  <a:ext uri="{FF2B5EF4-FFF2-40B4-BE49-F238E27FC236}">
                    <a16:creationId xmlns:a16="http://schemas.microsoft.com/office/drawing/2014/main" id="{7DD6A219-0F2B-9F86-DBFA-9D79C7A0892B}"/>
                  </a:ext>
                </a:extLst>
              </p:cNvPr>
              <p:cNvSpPr>
                <a:spLocks noGrp="1" noRot="1" noMove="1" noResize="1" noEditPoints="1" noAdjustHandles="1" noChangeArrowheads="1" noChangeShapeType="1"/>
              </p:cNvSpPr>
              <p:nvPr/>
            </p:nvSpPr>
            <p:spPr bwMode="auto">
              <a:xfrm>
                <a:off x="4764072" y="3984339"/>
                <a:ext cx="278169" cy="136021"/>
              </a:xfrm>
              <a:custGeom>
                <a:avLst/>
                <a:gdLst>
                  <a:gd name="T0" fmla="*/ 54 w 63"/>
                  <a:gd name="T1" fmla="*/ 22 h 31"/>
                  <a:gd name="T2" fmla="*/ 63 w 63"/>
                  <a:gd name="T3" fmla="*/ 11 h 31"/>
                  <a:gd name="T4" fmla="*/ 54 w 63"/>
                  <a:gd name="T5" fmla="*/ 0 h 31"/>
                  <a:gd name="T6" fmla="*/ 54 w 63"/>
                  <a:gd name="T7" fmla="*/ 5 h 31"/>
                  <a:gd name="T8" fmla="*/ 58 w 63"/>
                  <a:gd name="T9" fmla="*/ 11 h 31"/>
                  <a:gd name="T10" fmla="*/ 54 w 63"/>
                  <a:gd name="T11" fmla="*/ 17 h 31"/>
                  <a:gd name="T12" fmla="*/ 54 w 63"/>
                  <a:gd name="T13" fmla="*/ 22 h 31"/>
                  <a:gd name="T14" fmla="*/ 26 w 63"/>
                  <a:gd name="T15" fmla="*/ 31 h 31"/>
                  <a:gd name="T16" fmla="*/ 47 w 63"/>
                  <a:gd name="T17" fmla="*/ 21 h 31"/>
                  <a:gd name="T18" fmla="*/ 52 w 63"/>
                  <a:gd name="T19" fmla="*/ 22 h 31"/>
                  <a:gd name="T20" fmla="*/ 54 w 63"/>
                  <a:gd name="T21" fmla="*/ 22 h 31"/>
                  <a:gd name="T22" fmla="*/ 54 w 63"/>
                  <a:gd name="T23" fmla="*/ 17 h 31"/>
                  <a:gd name="T24" fmla="*/ 52 w 63"/>
                  <a:gd name="T25" fmla="*/ 17 h 31"/>
                  <a:gd name="T26" fmla="*/ 50 w 63"/>
                  <a:gd name="T27" fmla="*/ 17 h 31"/>
                  <a:gd name="T28" fmla="*/ 53 w 63"/>
                  <a:gd name="T29" fmla="*/ 5 h 31"/>
                  <a:gd name="T30" fmla="*/ 53 w 63"/>
                  <a:gd name="T31" fmla="*/ 5 h 31"/>
                  <a:gd name="T32" fmla="*/ 53 w 63"/>
                  <a:gd name="T33" fmla="*/ 5 h 31"/>
                  <a:gd name="T34" fmla="*/ 54 w 63"/>
                  <a:gd name="T35" fmla="*/ 5 h 31"/>
                  <a:gd name="T36" fmla="*/ 54 w 63"/>
                  <a:gd name="T37" fmla="*/ 0 h 31"/>
                  <a:gd name="T38" fmla="*/ 52 w 63"/>
                  <a:gd name="T39" fmla="*/ 0 h 31"/>
                  <a:gd name="T40" fmla="*/ 52 w 63"/>
                  <a:gd name="T41" fmla="*/ 0 h 31"/>
                  <a:gd name="T42" fmla="*/ 0 w 63"/>
                  <a:gd name="T43" fmla="*/ 0 h 31"/>
                  <a:gd name="T44" fmla="*/ 0 w 63"/>
                  <a:gd name="T45" fmla="*/ 5 h 31"/>
                  <a:gd name="T46" fmla="*/ 26 w 63"/>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31">
                    <a:moveTo>
                      <a:pt x="54" y="22"/>
                    </a:moveTo>
                    <a:cubicBezTo>
                      <a:pt x="59" y="21"/>
                      <a:pt x="63" y="16"/>
                      <a:pt x="63" y="11"/>
                    </a:cubicBezTo>
                    <a:cubicBezTo>
                      <a:pt x="63" y="5"/>
                      <a:pt x="59" y="1"/>
                      <a:pt x="54" y="0"/>
                    </a:cubicBezTo>
                    <a:cubicBezTo>
                      <a:pt x="54" y="5"/>
                      <a:pt x="54" y="5"/>
                      <a:pt x="54" y="5"/>
                    </a:cubicBezTo>
                    <a:cubicBezTo>
                      <a:pt x="56" y="6"/>
                      <a:pt x="58" y="8"/>
                      <a:pt x="58" y="11"/>
                    </a:cubicBezTo>
                    <a:cubicBezTo>
                      <a:pt x="58" y="14"/>
                      <a:pt x="56" y="16"/>
                      <a:pt x="54" y="17"/>
                    </a:cubicBezTo>
                    <a:lnTo>
                      <a:pt x="54" y="22"/>
                    </a:lnTo>
                    <a:close/>
                    <a:moveTo>
                      <a:pt x="26" y="31"/>
                    </a:moveTo>
                    <a:cubicBezTo>
                      <a:pt x="35" y="31"/>
                      <a:pt x="42" y="27"/>
                      <a:pt x="47" y="21"/>
                    </a:cubicBezTo>
                    <a:cubicBezTo>
                      <a:pt x="49" y="22"/>
                      <a:pt x="50" y="22"/>
                      <a:pt x="52" y="22"/>
                    </a:cubicBezTo>
                    <a:cubicBezTo>
                      <a:pt x="53" y="22"/>
                      <a:pt x="53" y="22"/>
                      <a:pt x="54" y="22"/>
                    </a:cubicBezTo>
                    <a:cubicBezTo>
                      <a:pt x="54" y="17"/>
                      <a:pt x="54" y="17"/>
                      <a:pt x="54" y="17"/>
                    </a:cubicBezTo>
                    <a:cubicBezTo>
                      <a:pt x="53" y="17"/>
                      <a:pt x="53" y="17"/>
                      <a:pt x="52" y="17"/>
                    </a:cubicBezTo>
                    <a:cubicBezTo>
                      <a:pt x="51" y="17"/>
                      <a:pt x="50" y="17"/>
                      <a:pt x="50" y="17"/>
                    </a:cubicBezTo>
                    <a:cubicBezTo>
                      <a:pt x="52" y="13"/>
                      <a:pt x="53" y="9"/>
                      <a:pt x="53" y="5"/>
                    </a:cubicBezTo>
                    <a:cubicBezTo>
                      <a:pt x="53" y="5"/>
                      <a:pt x="53" y="5"/>
                      <a:pt x="53" y="5"/>
                    </a:cubicBezTo>
                    <a:cubicBezTo>
                      <a:pt x="53" y="5"/>
                      <a:pt x="53" y="5"/>
                      <a:pt x="53" y="5"/>
                    </a:cubicBezTo>
                    <a:cubicBezTo>
                      <a:pt x="53" y="5"/>
                      <a:pt x="54" y="5"/>
                      <a:pt x="54" y="5"/>
                    </a:cubicBezTo>
                    <a:cubicBezTo>
                      <a:pt x="54" y="0"/>
                      <a:pt x="54" y="0"/>
                      <a:pt x="54" y="0"/>
                    </a:cubicBezTo>
                    <a:cubicBezTo>
                      <a:pt x="54" y="0"/>
                      <a:pt x="53" y="0"/>
                      <a:pt x="52" y="0"/>
                    </a:cubicBezTo>
                    <a:cubicBezTo>
                      <a:pt x="52" y="0"/>
                      <a:pt x="52" y="0"/>
                      <a:pt x="52" y="0"/>
                    </a:cubicBezTo>
                    <a:cubicBezTo>
                      <a:pt x="0" y="0"/>
                      <a:pt x="0" y="0"/>
                      <a:pt x="0" y="0"/>
                    </a:cubicBezTo>
                    <a:cubicBezTo>
                      <a:pt x="0" y="1"/>
                      <a:pt x="0" y="3"/>
                      <a:pt x="0" y="5"/>
                    </a:cubicBezTo>
                    <a:cubicBezTo>
                      <a:pt x="0" y="19"/>
                      <a:pt x="12" y="31"/>
                      <a:pt x="26" y="3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1" name="Rectangle 119">
                <a:extLst>
                  <a:ext uri="{FF2B5EF4-FFF2-40B4-BE49-F238E27FC236}">
                    <a16:creationId xmlns:a16="http://schemas.microsoft.com/office/drawing/2014/main" id="{52D788CD-EA40-0AD6-B61E-B7B5973BD168}"/>
                  </a:ext>
                </a:extLst>
              </p:cNvPr>
              <p:cNvSpPr>
                <a:spLocks noGrp="1" noRot="1" noMove="1" noResize="1" noEditPoints="1" noAdjustHandles="1" noChangeArrowheads="1" noChangeShapeType="1"/>
              </p:cNvSpPr>
              <p:nvPr/>
            </p:nvSpPr>
            <p:spPr bwMode="auto">
              <a:xfrm>
                <a:off x="4764072" y="4133840"/>
                <a:ext cx="251210"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2" name="Freeform: Shape 120">
                <a:extLst>
                  <a:ext uri="{FF2B5EF4-FFF2-40B4-BE49-F238E27FC236}">
                    <a16:creationId xmlns:a16="http://schemas.microsoft.com/office/drawing/2014/main" id="{39EE4437-5E8E-6A2F-0A9B-ABD288D9E76D}"/>
                  </a:ext>
                </a:extLst>
              </p:cNvPr>
              <p:cNvSpPr>
                <a:spLocks noGrp="1" noRot="1" noMove="1" noResize="1" noEditPoints="1" noAdjustHandles="1" noChangeArrowheads="1" noChangeShapeType="1"/>
              </p:cNvSpPr>
              <p:nvPr/>
            </p:nvSpPr>
            <p:spPr bwMode="auto">
              <a:xfrm>
                <a:off x="4821666" y="3921843"/>
                <a:ext cx="44115" cy="52693"/>
              </a:xfrm>
              <a:custGeom>
                <a:avLst/>
                <a:gdLst>
                  <a:gd name="T0" fmla="*/ 3 w 10"/>
                  <a:gd name="T1" fmla="*/ 6 h 12"/>
                  <a:gd name="T2" fmla="*/ 5 w 10"/>
                  <a:gd name="T3" fmla="*/ 11 h 12"/>
                  <a:gd name="T4" fmla="*/ 9 w 10"/>
                  <a:gd name="T5" fmla="*/ 2 h 12"/>
                  <a:gd name="T6" fmla="*/ 9 w 10"/>
                  <a:gd name="T7" fmla="*/ 0 h 12"/>
                  <a:gd name="T8" fmla="*/ 3 w 10"/>
                  <a:gd name="T9" fmla="*/ 1 h 12"/>
                  <a:gd name="T10" fmla="*/ 3 w 10"/>
                  <a:gd name="T11" fmla="*/ 6 h 12"/>
                </a:gdLst>
                <a:ahLst/>
                <a:cxnLst>
                  <a:cxn ang="0">
                    <a:pos x="T0" y="T1"/>
                  </a:cxn>
                  <a:cxn ang="0">
                    <a:pos x="T2" y="T3"/>
                  </a:cxn>
                  <a:cxn ang="0">
                    <a:pos x="T4" y="T5"/>
                  </a:cxn>
                  <a:cxn ang="0">
                    <a:pos x="T6" y="T7"/>
                  </a:cxn>
                  <a:cxn ang="0">
                    <a:pos x="T8" y="T9"/>
                  </a:cxn>
                  <a:cxn ang="0">
                    <a:pos x="T10" y="T11"/>
                  </a:cxn>
                </a:cxnLst>
                <a:rect l="0" t="0" r="r" b="b"/>
                <a:pathLst>
                  <a:path w="10" h="12">
                    <a:moveTo>
                      <a:pt x="3" y="6"/>
                    </a:moveTo>
                    <a:cubicBezTo>
                      <a:pt x="0" y="7"/>
                      <a:pt x="2" y="12"/>
                      <a:pt x="5" y="11"/>
                    </a:cubicBezTo>
                    <a:cubicBezTo>
                      <a:pt x="9" y="9"/>
                      <a:pt x="10" y="5"/>
                      <a:pt x="9" y="2"/>
                    </a:cubicBezTo>
                    <a:cubicBezTo>
                      <a:pt x="9" y="1"/>
                      <a:pt x="9" y="1"/>
                      <a:pt x="9" y="0"/>
                    </a:cubicBezTo>
                    <a:cubicBezTo>
                      <a:pt x="7" y="1"/>
                      <a:pt x="5" y="1"/>
                      <a:pt x="3" y="1"/>
                    </a:cubicBezTo>
                    <a:cubicBezTo>
                      <a:pt x="4" y="3"/>
                      <a:pt x="5" y="5"/>
                      <a:pt x="3" y="6"/>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3" name="Freeform: Shape 121">
                <a:extLst>
                  <a:ext uri="{FF2B5EF4-FFF2-40B4-BE49-F238E27FC236}">
                    <a16:creationId xmlns:a16="http://schemas.microsoft.com/office/drawing/2014/main" id="{3C550776-BC6A-8D4B-444B-F10FD36F615A}"/>
                  </a:ext>
                </a:extLst>
              </p:cNvPr>
              <p:cNvSpPr>
                <a:spLocks noGrp="1" noRot="1" noMove="1" noResize="1" noEditPoints="1" noAdjustHandles="1" noChangeArrowheads="1" noChangeShapeType="1"/>
              </p:cNvSpPr>
              <p:nvPr/>
            </p:nvSpPr>
            <p:spPr bwMode="auto">
              <a:xfrm>
                <a:off x="4887839" y="3908364"/>
                <a:ext cx="44115" cy="66172"/>
              </a:xfrm>
              <a:custGeom>
                <a:avLst/>
                <a:gdLst>
                  <a:gd name="T0" fmla="*/ 3 w 10"/>
                  <a:gd name="T1" fmla="*/ 9 h 15"/>
                  <a:gd name="T2" fmla="*/ 5 w 10"/>
                  <a:gd name="T3" fmla="*/ 14 h 15"/>
                  <a:gd name="T4" fmla="*/ 9 w 10"/>
                  <a:gd name="T5" fmla="*/ 5 h 15"/>
                  <a:gd name="T6" fmla="*/ 7 w 10"/>
                  <a:gd name="T7" fmla="*/ 0 h 15"/>
                  <a:gd name="T8" fmla="*/ 2 w 10"/>
                  <a:gd name="T9" fmla="*/ 1 h 15"/>
                  <a:gd name="T10" fmla="*/ 3 w 10"/>
                  <a:gd name="T11" fmla="*/ 9 h 15"/>
                </a:gdLst>
                <a:ahLst/>
                <a:cxnLst>
                  <a:cxn ang="0">
                    <a:pos x="T0" y="T1"/>
                  </a:cxn>
                  <a:cxn ang="0">
                    <a:pos x="T2" y="T3"/>
                  </a:cxn>
                  <a:cxn ang="0">
                    <a:pos x="T4" y="T5"/>
                  </a:cxn>
                  <a:cxn ang="0">
                    <a:pos x="T6" y="T7"/>
                  </a:cxn>
                  <a:cxn ang="0">
                    <a:pos x="T8" y="T9"/>
                  </a:cxn>
                  <a:cxn ang="0">
                    <a:pos x="T10" y="T11"/>
                  </a:cxn>
                </a:cxnLst>
                <a:rect l="0" t="0" r="r" b="b"/>
                <a:pathLst>
                  <a:path w="10" h="15">
                    <a:moveTo>
                      <a:pt x="3" y="9"/>
                    </a:moveTo>
                    <a:cubicBezTo>
                      <a:pt x="0" y="10"/>
                      <a:pt x="2" y="15"/>
                      <a:pt x="5" y="14"/>
                    </a:cubicBezTo>
                    <a:cubicBezTo>
                      <a:pt x="9" y="12"/>
                      <a:pt x="10" y="8"/>
                      <a:pt x="9" y="5"/>
                    </a:cubicBezTo>
                    <a:cubicBezTo>
                      <a:pt x="9" y="3"/>
                      <a:pt x="8" y="2"/>
                      <a:pt x="7" y="0"/>
                    </a:cubicBezTo>
                    <a:cubicBezTo>
                      <a:pt x="5" y="1"/>
                      <a:pt x="3" y="1"/>
                      <a:pt x="2" y="1"/>
                    </a:cubicBezTo>
                    <a:cubicBezTo>
                      <a:pt x="3" y="4"/>
                      <a:pt x="5" y="8"/>
                      <a:pt x="3" y="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4" name="Freeform: Shape 122">
                <a:extLst>
                  <a:ext uri="{FF2B5EF4-FFF2-40B4-BE49-F238E27FC236}">
                    <a16:creationId xmlns:a16="http://schemas.microsoft.com/office/drawing/2014/main" id="{72123514-7174-C2B2-CA02-E4BEFAE3F7AC}"/>
                  </a:ext>
                </a:extLst>
              </p:cNvPr>
              <p:cNvSpPr>
                <a:spLocks noGrp="1" noRot="1" noMove="1" noResize="1" noEditPoints="1" noAdjustHandles="1" noChangeArrowheads="1" noChangeShapeType="1"/>
              </p:cNvSpPr>
              <p:nvPr/>
            </p:nvSpPr>
            <p:spPr bwMode="auto">
              <a:xfrm>
                <a:off x="5775037" y="3467215"/>
                <a:ext cx="75976" cy="35537"/>
              </a:xfrm>
              <a:custGeom>
                <a:avLst/>
                <a:gdLst>
                  <a:gd name="T0" fmla="*/ 0 w 62"/>
                  <a:gd name="T1" fmla="*/ 18 h 29"/>
                  <a:gd name="T2" fmla="*/ 22 w 62"/>
                  <a:gd name="T3" fmla="*/ 29 h 29"/>
                  <a:gd name="T4" fmla="*/ 62 w 62"/>
                  <a:gd name="T5" fmla="*/ 29 h 29"/>
                  <a:gd name="T6" fmla="*/ 7 w 62"/>
                  <a:gd name="T7" fmla="*/ 0 h 29"/>
                  <a:gd name="T8" fmla="*/ 0 w 62"/>
                  <a:gd name="T9" fmla="*/ 18 h 29"/>
                </a:gdLst>
                <a:ahLst/>
                <a:cxnLst>
                  <a:cxn ang="0">
                    <a:pos x="T0" y="T1"/>
                  </a:cxn>
                  <a:cxn ang="0">
                    <a:pos x="T2" y="T3"/>
                  </a:cxn>
                  <a:cxn ang="0">
                    <a:pos x="T4" y="T5"/>
                  </a:cxn>
                  <a:cxn ang="0">
                    <a:pos x="T6" y="T7"/>
                  </a:cxn>
                  <a:cxn ang="0">
                    <a:pos x="T8" y="T9"/>
                  </a:cxn>
                </a:cxnLst>
                <a:rect l="0" t="0" r="r" b="b"/>
                <a:pathLst>
                  <a:path w="62" h="29">
                    <a:moveTo>
                      <a:pt x="0" y="18"/>
                    </a:moveTo>
                    <a:lnTo>
                      <a:pt x="22" y="29"/>
                    </a:lnTo>
                    <a:lnTo>
                      <a:pt x="62" y="29"/>
                    </a:lnTo>
                    <a:lnTo>
                      <a:pt x="7" y="0"/>
                    </a:lnTo>
                    <a:lnTo>
                      <a:pt x="0"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5" name="Freeform: Shape 123">
                <a:extLst>
                  <a:ext uri="{FF2B5EF4-FFF2-40B4-BE49-F238E27FC236}">
                    <a16:creationId xmlns:a16="http://schemas.microsoft.com/office/drawing/2014/main" id="{9CDE6DC2-119F-5650-A10F-03C868E3B5A3}"/>
                  </a:ext>
                </a:extLst>
              </p:cNvPr>
              <p:cNvSpPr>
                <a:spLocks noGrp="1" noRot="1" noMove="1" noResize="1" noEditPoints="1" noAdjustHandles="1" noChangeArrowheads="1" noChangeShapeType="1"/>
              </p:cNvSpPr>
              <p:nvPr/>
            </p:nvSpPr>
            <p:spPr bwMode="auto">
              <a:xfrm>
                <a:off x="5775037" y="3506428"/>
                <a:ext cx="186263" cy="93131"/>
              </a:xfrm>
              <a:custGeom>
                <a:avLst/>
                <a:gdLst>
                  <a:gd name="T0" fmla="*/ 62 w 152"/>
                  <a:gd name="T1" fmla="*/ 76 h 76"/>
                  <a:gd name="T2" fmla="*/ 123 w 152"/>
                  <a:gd name="T3" fmla="*/ 76 h 76"/>
                  <a:gd name="T4" fmla="*/ 123 w 152"/>
                  <a:gd name="T5" fmla="*/ 62 h 76"/>
                  <a:gd name="T6" fmla="*/ 152 w 152"/>
                  <a:gd name="T7" fmla="*/ 62 h 76"/>
                  <a:gd name="T8" fmla="*/ 152 w 152"/>
                  <a:gd name="T9" fmla="*/ 15 h 76"/>
                  <a:gd name="T10" fmla="*/ 123 w 152"/>
                  <a:gd name="T11" fmla="*/ 15 h 76"/>
                  <a:gd name="T12" fmla="*/ 123 w 152"/>
                  <a:gd name="T13" fmla="*/ 0 h 76"/>
                  <a:gd name="T14" fmla="*/ 69 w 152"/>
                  <a:gd name="T15" fmla="*/ 0 h 76"/>
                  <a:gd name="T16" fmla="*/ 62 w 152"/>
                  <a:gd name="T17" fmla="*/ 0 h 76"/>
                  <a:gd name="T18" fmla="*/ 62 w 152"/>
                  <a:gd name="T19" fmla="*/ 29 h 76"/>
                  <a:gd name="T20" fmla="*/ 90 w 152"/>
                  <a:gd name="T21" fmla="*/ 29 h 76"/>
                  <a:gd name="T22" fmla="*/ 90 w 152"/>
                  <a:gd name="T23" fmla="*/ 47 h 76"/>
                  <a:gd name="T24" fmla="*/ 62 w 152"/>
                  <a:gd name="T25" fmla="*/ 47 h 76"/>
                  <a:gd name="T26" fmla="*/ 62 w 152"/>
                  <a:gd name="T27" fmla="*/ 76 h 76"/>
                  <a:gd name="T28" fmla="*/ 0 w 152"/>
                  <a:gd name="T29" fmla="*/ 76 h 76"/>
                  <a:gd name="T30" fmla="*/ 62 w 152"/>
                  <a:gd name="T31" fmla="*/ 76 h 76"/>
                  <a:gd name="T32" fmla="*/ 62 w 152"/>
                  <a:gd name="T33" fmla="*/ 47 h 76"/>
                  <a:gd name="T34" fmla="*/ 29 w 152"/>
                  <a:gd name="T35" fmla="*/ 47 h 76"/>
                  <a:gd name="T36" fmla="*/ 29 w 152"/>
                  <a:gd name="T37" fmla="*/ 29 h 76"/>
                  <a:gd name="T38" fmla="*/ 29 w 152"/>
                  <a:gd name="T39" fmla="*/ 29 h 76"/>
                  <a:gd name="T40" fmla="*/ 62 w 152"/>
                  <a:gd name="T41" fmla="*/ 29 h 76"/>
                  <a:gd name="T42" fmla="*/ 62 w 152"/>
                  <a:gd name="T43" fmla="*/ 0 h 76"/>
                  <a:gd name="T44" fmla="*/ 33 w 152"/>
                  <a:gd name="T45" fmla="*/ 0 h 76"/>
                  <a:gd name="T46" fmla="*/ 0 w 152"/>
                  <a:gd name="T47" fmla="*/ 0 h 76"/>
                  <a:gd name="T48" fmla="*/ 0 w 152"/>
                  <a:gd name="T4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76">
                    <a:moveTo>
                      <a:pt x="62" y="76"/>
                    </a:moveTo>
                    <a:lnTo>
                      <a:pt x="123" y="76"/>
                    </a:lnTo>
                    <a:lnTo>
                      <a:pt x="123" y="62"/>
                    </a:lnTo>
                    <a:lnTo>
                      <a:pt x="152" y="62"/>
                    </a:lnTo>
                    <a:lnTo>
                      <a:pt x="152" y="15"/>
                    </a:lnTo>
                    <a:lnTo>
                      <a:pt x="123" y="15"/>
                    </a:lnTo>
                    <a:lnTo>
                      <a:pt x="123" y="0"/>
                    </a:lnTo>
                    <a:lnTo>
                      <a:pt x="69" y="0"/>
                    </a:lnTo>
                    <a:lnTo>
                      <a:pt x="62" y="0"/>
                    </a:lnTo>
                    <a:lnTo>
                      <a:pt x="62" y="29"/>
                    </a:lnTo>
                    <a:lnTo>
                      <a:pt x="90" y="29"/>
                    </a:lnTo>
                    <a:lnTo>
                      <a:pt x="90" y="47"/>
                    </a:lnTo>
                    <a:lnTo>
                      <a:pt x="62" y="47"/>
                    </a:lnTo>
                    <a:lnTo>
                      <a:pt x="62" y="76"/>
                    </a:lnTo>
                    <a:close/>
                    <a:moveTo>
                      <a:pt x="0" y="76"/>
                    </a:moveTo>
                    <a:lnTo>
                      <a:pt x="62" y="76"/>
                    </a:lnTo>
                    <a:lnTo>
                      <a:pt x="62" y="47"/>
                    </a:lnTo>
                    <a:lnTo>
                      <a:pt x="29" y="47"/>
                    </a:lnTo>
                    <a:lnTo>
                      <a:pt x="29" y="29"/>
                    </a:lnTo>
                    <a:lnTo>
                      <a:pt x="29" y="29"/>
                    </a:lnTo>
                    <a:lnTo>
                      <a:pt x="62" y="29"/>
                    </a:lnTo>
                    <a:lnTo>
                      <a:pt x="62" y="0"/>
                    </a:lnTo>
                    <a:lnTo>
                      <a:pt x="33" y="0"/>
                    </a:lnTo>
                    <a:lnTo>
                      <a:pt x="0" y="0"/>
                    </a:lnTo>
                    <a:lnTo>
                      <a:pt x="0" y="7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6" name="Freeform: Shape 124">
                <a:extLst>
                  <a:ext uri="{FF2B5EF4-FFF2-40B4-BE49-F238E27FC236}">
                    <a16:creationId xmlns:a16="http://schemas.microsoft.com/office/drawing/2014/main" id="{353F8246-90C9-4C60-F920-70EF790A2852}"/>
                  </a:ext>
                </a:extLst>
              </p:cNvPr>
              <p:cNvSpPr>
                <a:spLocks noGrp="1" noRot="1" noMove="1" noResize="1" noEditPoints="1" noAdjustHandles="1" noChangeArrowheads="1" noChangeShapeType="1"/>
              </p:cNvSpPr>
              <p:nvPr/>
            </p:nvSpPr>
            <p:spPr bwMode="auto">
              <a:xfrm>
                <a:off x="5064298" y="1038447"/>
                <a:ext cx="115189" cy="118865"/>
              </a:xfrm>
              <a:custGeom>
                <a:avLst/>
                <a:gdLst>
                  <a:gd name="T0" fmla="*/ 23 w 26"/>
                  <a:gd name="T1" fmla="*/ 19 h 27"/>
                  <a:gd name="T2" fmla="*/ 25 w 26"/>
                  <a:gd name="T3" fmla="*/ 20 h 27"/>
                  <a:gd name="T4" fmla="*/ 22 w 26"/>
                  <a:gd name="T5" fmla="*/ 24 h 27"/>
                  <a:gd name="T6" fmla="*/ 20 w 26"/>
                  <a:gd name="T7" fmla="*/ 22 h 27"/>
                  <a:gd name="T8" fmla="*/ 17 w 26"/>
                  <a:gd name="T9" fmla="*/ 24 h 27"/>
                  <a:gd name="T10" fmla="*/ 17 w 26"/>
                  <a:gd name="T11" fmla="*/ 26 h 27"/>
                  <a:gd name="T12" fmla="*/ 13 w 26"/>
                  <a:gd name="T13" fmla="*/ 27 h 27"/>
                  <a:gd name="T14" fmla="*/ 13 w 26"/>
                  <a:gd name="T15" fmla="*/ 21 h 27"/>
                  <a:gd name="T16" fmla="*/ 19 w 26"/>
                  <a:gd name="T17" fmla="*/ 18 h 27"/>
                  <a:gd name="T18" fmla="*/ 18 w 26"/>
                  <a:gd name="T19" fmla="*/ 8 h 27"/>
                  <a:gd name="T20" fmla="*/ 18 w 26"/>
                  <a:gd name="T21" fmla="*/ 8 h 27"/>
                  <a:gd name="T22" fmla="*/ 15 w 26"/>
                  <a:gd name="T23" fmla="*/ 6 h 27"/>
                  <a:gd name="T24" fmla="*/ 13 w 26"/>
                  <a:gd name="T25" fmla="*/ 6 h 27"/>
                  <a:gd name="T26" fmla="*/ 13 w 26"/>
                  <a:gd name="T27" fmla="*/ 0 h 27"/>
                  <a:gd name="T28" fmla="*/ 14 w 26"/>
                  <a:gd name="T29" fmla="*/ 0 h 27"/>
                  <a:gd name="T30" fmla="*/ 15 w 26"/>
                  <a:gd name="T31" fmla="*/ 2 h 27"/>
                  <a:gd name="T32" fmla="*/ 18 w 26"/>
                  <a:gd name="T33" fmla="*/ 3 h 27"/>
                  <a:gd name="T34" fmla="*/ 20 w 26"/>
                  <a:gd name="T35" fmla="*/ 2 h 27"/>
                  <a:gd name="T36" fmla="*/ 23 w 26"/>
                  <a:gd name="T37" fmla="*/ 5 h 27"/>
                  <a:gd name="T38" fmla="*/ 22 w 26"/>
                  <a:gd name="T39" fmla="*/ 7 h 27"/>
                  <a:gd name="T40" fmla="*/ 24 w 26"/>
                  <a:gd name="T41" fmla="*/ 10 h 27"/>
                  <a:gd name="T42" fmla="*/ 26 w 26"/>
                  <a:gd name="T43" fmla="*/ 10 h 27"/>
                  <a:gd name="T44" fmla="*/ 26 w 26"/>
                  <a:gd name="T45" fmla="*/ 15 h 27"/>
                  <a:gd name="T46" fmla="*/ 24 w 26"/>
                  <a:gd name="T47" fmla="*/ 15 h 27"/>
                  <a:gd name="T48" fmla="*/ 23 w 26"/>
                  <a:gd name="T49" fmla="*/ 19 h 27"/>
                  <a:gd name="T50" fmla="*/ 13 w 26"/>
                  <a:gd name="T51" fmla="*/ 27 h 27"/>
                  <a:gd name="T52" fmla="*/ 12 w 26"/>
                  <a:gd name="T53" fmla="*/ 27 h 27"/>
                  <a:gd name="T54" fmla="*/ 12 w 26"/>
                  <a:gd name="T55" fmla="*/ 25 h 27"/>
                  <a:gd name="T56" fmla="*/ 8 w 26"/>
                  <a:gd name="T57" fmla="*/ 24 h 27"/>
                  <a:gd name="T58" fmla="*/ 7 w 26"/>
                  <a:gd name="T59" fmla="*/ 25 h 27"/>
                  <a:gd name="T60" fmla="*/ 3 w 26"/>
                  <a:gd name="T61" fmla="*/ 22 h 27"/>
                  <a:gd name="T62" fmla="*/ 4 w 26"/>
                  <a:gd name="T63" fmla="*/ 20 h 27"/>
                  <a:gd name="T64" fmla="*/ 2 w 26"/>
                  <a:gd name="T65" fmla="*/ 17 h 27"/>
                  <a:gd name="T66" fmla="*/ 0 w 26"/>
                  <a:gd name="T67" fmla="*/ 17 h 27"/>
                  <a:gd name="T68" fmla="*/ 0 w 26"/>
                  <a:gd name="T69" fmla="*/ 12 h 27"/>
                  <a:gd name="T70" fmla="*/ 2 w 26"/>
                  <a:gd name="T71" fmla="*/ 12 h 27"/>
                  <a:gd name="T72" fmla="*/ 3 w 26"/>
                  <a:gd name="T73" fmla="*/ 8 h 27"/>
                  <a:gd name="T74" fmla="*/ 2 w 26"/>
                  <a:gd name="T75" fmla="*/ 7 h 27"/>
                  <a:gd name="T76" fmla="*/ 5 w 26"/>
                  <a:gd name="T77" fmla="*/ 3 h 27"/>
                  <a:gd name="T78" fmla="*/ 6 w 26"/>
                  <a:gd name="T79" fmla="*/ 4 h 27"/>
                  <a:gd name="T80" fmla="*/ 10 w 26"/>
                  <a:gd name="T81" fmla="*/ 3 h 27"/>
                  <a:gd name="T82" fmla="*/ 10 w 26"/>
                  <a:gd name="T83" fmla="*/ 1 h 27"/>
                  <a:gd name="T84" fmla="*/ 13 w 26"/>
                  <a:gd name="T85" fmla="*/ 0 h 27"/>
                  <a:gd name="T86" fmla="*/ 13 w 26"/>
                  <a:gd name="T87" fmla="*/ 6 h 27"/>
                  <a:gd name="T88" fmla="*/ 7 w 26"/>
                  <a:gd name="T89" fmla="*/ 9 h 27"/>
                  <a:gd name="T90" fmla="*/ 8 w 26"/>
                  <a:gd name="T91" fmla="*/ 19 h 27"/>
                  <a:gd name="T92" fmla="*/ 11 w 26"/>
                  <a:gd name="T93" fmla="*/ 21 h 27"/>
                  <a:gd name="T94" fmla="*/ 13 w 26"/>
                  <a:gd name="T95" fmla="*/ 21 h 27"/>
                  <a:gd name="T96" fmla="*/ 13 w 26"/>
                  <a:gd name="T9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27">
                    <a:moveTo>
                      <a:pt x="23" y="19"/>
                    </a:moveTo>
                    <a:cubicBezTo>
                      <a:pt x="25" y="20"/>
                      <a:pt x="25" y="20"/>
                      <a:pt x="25" y="20"/>
                    </a:cubicBezTo>
                    <a:cubicBezTo>
                      <a:pt x="22" y="24"/>
                      <a:pt x="22" y="24"/>
                      <a:pt x="22" y="24"/>
                    </a:cubicBezTo>
                    <a:cubicBezTo>
                      <a:pt x="20" y="22"/>
                      <a:pt x="20" y="22"/>
                      <a:pt x="20" y="22"/>
                    </a:cubicBezTo>
                    <a:cubicBezTo>
                      <a:pt x="19" y="23"/>
                      <a:pt x="18" y="24"/>
                      <a:pt x="17" y="24"/>
                    </a:cubicBezTo>
                    <a:cubicBezTo>
                      <a:pt x="17" y="26"/>
                      <a:pt x="17" y="26"/>
                      <a:pt x="17" y="26"/>
                    </a:cubicBezTo>
                    <a:cubicBezTo>
                      <a:pt x="13" y="27"/>
                      <a:pt x="13" y="27"/>
                      <a:pt x="13" y="27"/>
                    </a:cubicBezTo>
                    <a:cubicBezTo>
                      <a:pt x="13" y="21"/>
                      <a:pt x="13" y="21"/>
                      <a:pt x="13" y="21"/>
                    </a:cubicBezTo>
                    <a:cubicBezTo>
                      <a:pt x="15" y="21"/>
                      <a:pt x="17" y="20"/>
                      <a:pt x="19" y="18"/>
                    </a:cubicBezTo>
                    <a:cubicBezTo>
                      <a:pt x="22" y="15"/>
                      <a:pt x="21" y="10"/>
                      <a:pt x="18" y="8"/>
                    </a:cubicBezTo>
                    <a:cubicBezTo>
                      <a:pt x="18" y="8"/>
                      <a:pt x="18" y="8"/>
                      <a:pt x="18" y="8"/>
                    </a:cubicBezTo>
                    <a:cubicBezTo>
                      <a:pt x="17" y="7"/>
                      <a:pt x="16" y="7"/>
                      <a:pt x="15" y="6"/>
                    </a:cubicBezTo>
                    <a:cubicBezTo>
                      <a:pt x="15" y="6"/>
                      <a:pt x="14" y="6"/>
                      <a:pt x="13" y="6"/>
                    </a:cubicBezTo>
                    <a:cubicBezTo>
                      <a:pt x="13" y="0"/>
                      <a:pt x="13" y="0"/>
                      <a:pt x="13" y="0"/>
                    </a:cubicBezTo>
                    <a:cubicBezTo>
                      <a:pt x="14" y="0"/>
                      <a:pt x="14" y="0"/>
                      <a:pt x="14" y="0"/>
                    </a:cubicBezTo>
                    <a:cubicBezTo>
                      <a:pt x="15" y="2"/>
                      <a:pt x="15" y="2"/>
                      <a:pt x="15" y="2"/>
                    </a:cubicBezTo>
                    <a:cubicBezTo>
                      <a:pt x="16" y="2"/>
                      <a:pt x="17" y="3"/>
                      <a:pt x="18" y="3"/>
                    </a:cubicBezTo>
                    <a:cubicBezTo>
                      <a:pt x="20" y="2"/>
                      <a:pt x="20" y="2"/>
                      <a:pt x="20" y="2"/>
                    </a:cubicBezTo>
                    <a:cubicBezTo>
                      <a:pt x="23" y="5"/>
                      <a:pt x="23" y="5"/>
                      <a:pt x="23" y="5"/>
                    </a:cubicBezTo>
                    <a:cubicBezTo>
                      <a:pt x="22" y="7"/>
                      <a:pt x="22" y="7"/>
                      <a:pt x="22" y="7"/>
                    </a:cubicBezTo>
                    <a:cubicBezTo>
                      <a:pt x="23" y="8"/>
                      <a:pt x="24" y="9"/>
                      <a:pt x="24" y="10"/>
                    </a:cubicBezTo>
                    <a:cubicBezTo>
                      <a:pt x="26" y="10"/>
                      <a:pt x="26" y="10"/>
                      <a:pt x="26" y="10"/>
                    </a:cubicBezTo>
                    <a:cubicBezTo>
                      <a:pt x="26" y="15"/>
                      <a:pt x="26" y="15"/>
                      <a:pt x="26" y="15"/>
                    </a:cubicBezTo>
                    <a:cubicBezTo>
                      <a:pt x="24" y="15"/>
                      <a:pt x="24" y="15"/>
                      <a:pt x="24" y="15"/>
                    </a:cubicBezTo>
                    <a:cubicBezTo>
                      <a:pt x="24" y="16"/>
                      <a:pt x="24" y="18"/>
                      <a:pt x="23" y="19"/>
                    </a:cubicBezTo>
                    <a:close/>
                    <a:moveTo>
                      <a:pt x="13" y="27"/>
                    </a:moveTo>
                    <a:cubicBezTo>
                      <a:pt x="12" y="27"/>
                      <a:pt x="12" y="27"/>
                      <a:pt x="12" y="27"/>
                    </a:cubicBezTo>
                    <a:cubicBezTo>
                      <a:pt x="12" y="25"/>
                      <a:pt x="12" y="25"/>
                      <a:pt x="12" y="25"/>
                    </a:cubicBezTo>
                    <a:cubicBezTo>
                      <a:pt x="10" y="25"/>
                      <a:pt x="9" y="24"/>
                      <a:pt x="8" y="24"/>
                    </a:cubicBezTo>
                    <a:cubicBezTo>
                      <a:pt x="7" y="25"/>
                      <a:pt x="7" y="25"/>
                      <a:pt x="7" y="25"/>
                    </a:cubicBezTo>
                    <a:cubicBezTo>
                      <a:pt x="3" y="22"/>
                      <a:pt x="3" y="22"/>
                      <a:pt x="3" y="22"/>
                    </a:cubicBezTo>
                    <a:cubicBezTo>
                      <a:pt x="4" y="20"/>
                      <a:pt x="4" y="20"/>
                      <a:pt x="4" y="20"/>
                    </a:cubicBezTo>
                    <a:cubicBezTo>
                      <a:pt x="3" y="19"/>
                      <a:pt x="3" y="18"/>
                      <a:pt x="2" y="17"/>
                    </a:cubicBezTo>
                    <a:cubicBezTo>
                      <a:pt x="0" y="17"/>
                      <a:pt x="0" y="17"/>
                      <a:pt x="0" y="17"/>
                    </a:cubicBezTo>
                    <a:cubicBezTo>
                      <a:pt x="0" y="12"/>
                      <a:pt x="0" y="12"/>
                      <a:pt x="0" y="12"/>
                    </a:cubicBezTo>
                    <a:cubicBezTo>
                      <a:pt x="2" y="12"/>
                      <a:pt x="2" y="12"/>
                      <a:pt x="2" y="12"/>
                    </a:cubicBezTo>
                    <a:cubicBezTo>
                      <a:pt x="2" y="11"/>
                      <a:pt x="2" y="9"/>
                      <a:pt x="3" y="8"/>
                    </a:cubicBezTo>
                    <a:cubicBezTo>
                      <a:pt x="2" y="7"/>
                      <a:pt x="2" y="7"/>
                      <a:pt x="2" y="7"/>
                    </a:cubicBezTo>
                    <a:cubicBezTo>
                      <a:pt x="5" y="3"/>
                      <a:pt x="5" y="3"/>
                      <a:pt x="5" y="3"/>
                    </a:cubicBezTo>
                    <a:cubicBezTo>
                      <a:pt x="6" y="4"/>
                      <a:pt x="6" y="4"/>
                      <a:pt x="6" y="4"/>
                    </a:cubicBezTo>
                    <a:cubicBezTo>
                      <a:pt x="7" y="4"/>
                      <a:pt x="8" y="3"/>
                      <a:pt x="10" y="3"/>
                    </a:cubicBezTo>
                    <a:cubicBezTo>
                      <a:pt x="10" y="1"/>
                      <a:pt x="10" y="1"/>
                      <a:pt x="10" y="1"/>
                    </a:cubicBezTo>
                    <a:cubicBezTo>
                      <a:pt x="13" y="0"/>
                      <a:pt x="13" y="0"/>
                      <a:pt x="13" y="0"/>
                    </a:cubicBezTo>
                    <a:cubicBezTo>
                      <a:pt x="13" y="6"/>
                      <a:pt x="13" y="6"/>
                      <a:pt x="13" y="6"/>
                    </a:cubicBezTo>
                    <a:cubicBezTo>
                      <a:pt x="11" y="6"/>
                      <a:pt x="9" y="7"/>
                      <a:pt x="7" y="9"/>
                    </a:cubicBezTo>
                    <a:cubicBezTo>
                      <a:pt x="5" y="12"/>
                      <a:pt x="5" y="17"/>
                      <a:pt x="8" y="19"/>
                    </a:cubicBezTo>
                    <a:cubicBezTo>
                      <a:pt x="9" y="20"/>
                      <a:pt x="10" y="20"/>
                      <a:pt x="11" y="21"/>
                    </a:cubicBezTo>
                    <a:cubicBezTo>
                      <a:pt x="12" y="21"/>
                      <a:pt x="12" y="21"/>
                      <a:pt x="13" y="21"/>
                    </a:cubicBezTo>
                    <a:lnTo>
                      <a:pt x="13"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7" name="Freeform: Shape 125">
                <a:extLst>
                  <a:ext uri="{FF2B5EF4-FFF2-40B4-BE49-F238E27FC236}">
                    <a16:creationId xmlns:a16="http://schemas.microsoft.com/office/drawing/2014/main" id="{942BB8BA-B732-6E2F-216C-3DFE2FAB5B0D}"/>
                  </a:ext>
                </a:extLst>
              </p:cNvPr>
              <p:cNvSpPr>
                <a:spLocks noGrp="1" noRot="1" noMove="1" noResize="1" noEditPoints="1" noAdjustHandles="1" noChangeArrowheads="1" noChangeShapeType="1"/>
              </p:cNvSpPr>
              <p:nvPr/>
            </p:nvSpPr>
            <p:spPr bwMode="auto">
              <a:xfrm>
                <a:off x="5430696" y="1236964"/>
                <a:ext cx="137246" cy="101709"/>
              </a:xfrm>
              <a:custGeom>
                <a:avLst/>
                <a:gdLst>
                  <a:gd name="T0" fmla="*/ 16 w 31"/>
                  <a:gd name="T1" fmla="*/ 0 h 23"/>
                  <a:gd name="T2" fmla="*/ 0 w 31"/>
                  <a:gd name="T3" fmla="*/ 15 h 23"/>
                  <a:gd name="T4" fmla="*/ 2 w 31"/>
                  <a:gd name="T5" fmla="*/ 23 h 23"/>
                  <a:gd name="T6" fmla="*/ 2 w 31"/>
                  <a:gd name="T7" fmla="*/ 19 h 23"/>
                  <a:gd name="T8" fmla="*/ 3 w 31"/>
                  <a:gd name="T9" fmla="*/ 17 h 23"/>
                  <a:gd name="T10" fmla="*/ 3 w 31"/>
                  <a:gd name="T11" fmla="*/ 15 h 23"/>
                  <a:gd name="T12" fmla="*/ 16 w 31"/>
                  <a:gd name="T13" fmla="*/ 3 h 23"/>
                  <a:gd name="T14" fmla="*/ 28 w 31"/>
                  <a:gd name="T15" fmla="*/ 15 h 23"/>
                  <a:gd name="T16" fmla="*/ 28 w 31"/>
                  <a:gd name="T17" fmla="*/ 17 h 23"/>
                  <a:gd name="T18" fmla="*/ 29 w 31"/>
                  <a:gd name="T19" fmla="*/ 19 h 23"/>
                  <a:gd name="T20" fmla="*/ 29 w 31"/>
                  <a:gd name="T21" fmla="*/ 23 h 23"/>
                  <a:gd name="T22" fmla="*/ 31 w 31"/>
                  <a:gd name="T23" fmla="*/ 15 h 23"/>
                  <a:gd name="T24" fmla="*/ 16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16" y="0"/>
                    </a:moveTo>
                    <a:cubicBezTo>
                      <a:pt x="7" y="0"/>
                      <a:pt x="0" y="7"/>
                      <a:pt x="0" y="15"/>
                    </a:cubicBezTo>
                    <a:cubicBezTo>
                      <a:pt x="0" y="18"/>
                      <a:pt x="1" y="21"/>
                      <a:pt x="2" y="23"/>
                    </a:cubicBezTo>
                    <a:cubicBezTo>
                      <a:pt x="2" y="19"/>
                      <a:pt x="2" y="19"/>
                      <a:pt x="2" y="19"/>
                    </a:cubicBezTo>
                    <a:cubicBezTo>
                      <a:pt x="2" y="18"/>
                      <a:pt x="3" y="17"/>
                      <a:pt x="3" y="17"/>
                    </a:cubicBezTo>
                    <a:cubicBezTo>
                      <a:pt x="3" y="16"/>
                      <a:pt x="3" y="16"/>
                      <a:pt x="3" y="15"/>
                    </a:cubicBezTo>
                    <a:cubicBezTo>
                      <a:pt x="3" y="8"/>
                      <a:pt x="9" y="3"/>
                      <a:pt x="16" y="3"/>
                    </a:cubicBezTo>
                    <a:cubicBezTo>
                      <a:pt x="23" y="3"/>
                      <a:pt x="28" y="8"/>
                      <a:pt x="28" y="15"/>
                    </a:cubicBezTo>
                    <a:cubicBezTo>
                      <a:pt x="28" y="16"/>
                      <a:pt x="28" y="16"/>
                      <a:pt x="28" y="17"/>
                    </a:cubicBezTo>
                    <a:cubicBezTo>
                      <a:pt x="29" y="17"/>
                      <a:pt x="29" y="18"/>
                      <a:pt x="29" y="19"/>
                    </a:cubicBezTo>
                    <a:cubicBezTo>
                      <a:pt x="29" y="23"/>
                      <a:pt x="29" y="23"/>
                      <a:pt x="29" y="23"/>
                    </a:cubicBezTo>
                    <a:cubicBezTo>
                      <a:pt x="30" y="21"/>
                      <a:pt x="31" y="18"/>
                      <a:pt x="31" y="15"/>
                    </a:cubicBezTo>
                    <a:cubicBezTo>
                      <a:pt x="31" y="7"/>
                      <a:pt x="24" y="0"/>
                      <a:pt x="16"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8" name="Freeform: Shape 126">
                <a:extLst>
                  <a:ext uri="{FF2B5EF4-FFF2-40B4-BE49-F238E27FC236}">
                    <a16:creationId xmlns:a16="http://schemas.microsoft.com/office/drawing/2014/main" id="{AAD147BF-AAF8-6D09-B962-ABD227A08E10}"/>
                  </a:ext>
                </a:extLst>
              </p:cNvPr>
              <p:cNvSpPr>
                <a:spLocks noGrp="1" noRot="1" noMove="1" noResize="1" noEditPoints="1" noAdjustHandles="1" noChangeArrowheads="1" noChangeShapeType="1"/>
              </p:cNvSpPr>
              <p:nvPr/>
            </p:nvSpPr>
            <p:spPr bwMode="auto">
              <a:xfrm>
                <a:off x="5444176" y="1308038"/>
                <a:ext cx="30635" cy="52693"/>
              </a:xfrm>
              <a:custGeom>
                <a:avLst/>
                <a:gdLst>
                  <a:gd name="T0" fmla="*/ 0 w 7"/>
                  <a:gd name="T1" fmla="*/ 2 h 12"/>
                  <a:gd name="T2" fmla="*/ 0 w 7"/>
                  <a:gd name="T3" fmla="*/ 3 h 12"/>
                  <a:gd name="T4" fmla="*/ 0 w 7"/>
                  <a:gd name="T5" fmla="*/ 7 h 12"/>
                  <a:gd name="T6" fmla="*/ 0 w 7"/>
                  <a:gd name="T7" fmla="*/ 8 h 12"/>
                  <a:gd name="T8" fmla="*/ 5 w 7"/>
                  <a:gd name="T9" fmla="*/ 12 h 12"/>
                  <a:gd name="T10" fmla="*/ 7 w 7"/>
                  <a:gd name="T11" fmla="*/ 12 h 12"/>
                  <a:gd name="T12" fmla="*/ 7 w 7"/>
                  <a:gd name="T13" fmla="*/ 0 h 12"/>
                  <a:gd name="T14" fmla="*/ 5 w 7"/>
                  <a:gd name="T15" fmla="*/ 0 h 12"/>
                  <a:gd name="T16" fmla="*/ 0 w 7"/>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2"/>
                    </a:moveTo>
                    <a:cubicBezTo>
                      <a:pt x="0" y="2"/>
                      <a:pt x="0" y="2"/>
                      <a:pt x="0" y="3"/>
                    </a:cubicBezTo>
                    <a:cubicBezTo>
                      <a:pt x="0" y="7"/>
                      <a:pt x="0" y="7"/>
                      <a:pt x="0" y="7"/>
                    </a:cubicBezTo>
                    <a:cubicBezTo>
                      <a:pt x="0" y="8"/>
                      <a:pt x="0" y="8"/>
                      <a:pt x="0" y="8"/>
                    </a:cubicBezTo>
                    <a:cubicBezTo>
                      <a:pt x="0" y="10"/>
                      <a:pt x="2" y="12"/>
                      <a:pt x="5" y="12"/>
                    </a:cubicBezTo>
                    <a:cubicBezTo>
                      <a:pt x="7" y="12"/>
                      <a:pt x="7" y="12"/>
                      <a:pt x="7" y="12"/>
                    </a:cubicBezTo>
                    <a:cubicBezTo>
                      <a:pt x="7" y="0"/>
                      <a:pt x="7" y="0"/>
                      <a:pt x="7" y="0"/>
                    </a:cubicBezTo>
                    <a:cubicBezTo>
                      <a:pt x="5" y="0"/>
                      <a:pt x="5" y="0"/>
                      <a:pt x="5" y="0"/>
                    </a:cubicBezTo>
                    <a:cubicBezTo>
                      <a:pt x="3" y="0"/>
                      <a:pt x="1" y="1"/>
                      <a:pt x="0" y="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9" name="Freeform: Shape 127">
                <a:extLst>
                  <a:ext uri="{FF2B5EF4-FFF2-40B4-BE49-F238E27FC236}">
                    <a16:creationId xmlns:a16="http://schemas.microsoft.com/office/drawing/2014/main" id="{4F3B9590-6715-62AB-FF52-6D55203ED83C}"/>
                  </a:ext>
                </a:extLst>
              </p:cNvPr>
              <p:cNvSpPr>
                <a:spLocks noGrp="1" noRot="1" noMove="1" noResize="1" noEditPoints="1" noAdjustHandles="1" noChangeArrowheads="1" noChangeShapeType="1"/>
              </p:cNvSpPr>
              <p:nvPr/>
            </p:nvSpPr>
            <p:spPr bwMode="auto">
              <a:xfrm>
                <a:off x="5523828" y="1308038"/>
                <a:ext cx="30635" cy="52693"/>
              </a:xfrm>
              <a:custGeom>
                <a:avLst/>
                <a:gdLst>
                  <a:gd name="T0" fmla="*/ 7 w 7"/>
                  <a:gd name="T1" fmla="*/ 8 h 12"/>
                  <a:gd name="T2" fmla="*/ 7 w 7"/>
                  <a:gd name="T3" fmla="*/ 7 h 12"/>
                  <a:gd name="T4" fmla="*/ 7 w 7"/>
                  <a:gd name="T5" fmla="*/ 3 h 12"/>
                  <a:gd name="T6" fmla="*/ 7 w 7"/>
                  <a:gd name="T7" fmla="*/ 2 h 12"/>
                  <a:gd name="T8" fmla="*/ 2 w 7"/>
                  <a:gd name="T9" fmla="*/ 0 h 12"/>
                  <a:gd name="T10" fmla="*/ 0 w 7"/>
                  <a:gd name="T11" fmla="*/ 0 h 12"/>
                  <a:gd name="T12" fmla="*/ 0 w 7"/>
                  <a:gd name="T13" fmla="*/ 12 h 12"/>
                  <a:gd name="T14" fmla="*/ 2 w 7"/>
                  <a:gd name="T15" fmla="*/ 12 h 12"/>
                  <a:gd name="T16" fmla="*/ 7 w 7"/>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7" y="8"/>
                    </a:moveTo>
                    <a:cubicBezTo>
                      <a:pt x="7" y="7"/>
                      <a:pt x="7" y="7"/>
                      <a:pt x="7" y="7"/>
                    </a:cubicBezTo>
                    <a:cubicBezTo>
                      <a:pt x="7" y="3"/>
                      <a:pt x="7" y="3"/>
                      <a:pt x="7" y="3"/>
                    </a:cubicBezTo>
                    <a:cubicBezTo>
                      <a:pt x="7" y="3"/>
                      <a:pt x="7" y="2"/>
                      <a:pt x="7" y="2"/>
                    </a:cubicBezTo>
                    <a:cubicBezTo>
                      <a:pt x="7" y="1"/>
                      <a:pt x="5" y="0"/>
                      <a:pt x="2" y="0"/>
                    </a:cubicBezTo>
                    <a:cubicBezTo>
                      <a:pt x="0" y="0"/>
                      <a:pt x="0" y="0"/>
                      <a:pt x="0" y="0"/>
                    </a:cubicBezTo>
                    <a:cubicBezTo>
                      <a:pt x="0" y="12"/>
                      <a:pt x="0" y="12"/>
                      <a:pt x="0" y="12"/>
                    </a:cubicBezTo>
                    <a:cubicBezTo>
                      <a:pt x="2" y="12"/>
                      <a:pt x="2" y="12"/>
                      <a:pt x="2" y="12"/>
                    </a:cubicBezTo>
                    <a:cubicBezTo>
                      <a:pt x="5" y="12"/>
                      <a:pt x="7" y="10"/>
                      <a:pt x="7" y="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0" name="Freeform: Shape 128">
                <a:extLst>
                  <a:ext uri="{FF2B5EF4-FFF2-40B4-BE49-F238E27FC236}">
                    <a16:creationId xmlns:a16="http://schemas.microsoft.com/office/drawing/2014/main" id="{2794F4FD-0515-23D4-8854-4D086B0C8EB1}"/>
                  </a:ext>
                </a:extLst>
              </p:cNvPr>
              <p:cNvSpPr>
                <a:spLocks noGrp="1" noRot="1" noMove="1" noResize="1" noEditPoints="1" noAdjustHandles="1" noChangeArrowheads="1" noChangeShapeType="1"/>
              </p:cNvSpPr>
              <p:nvPr/>
            </p:nvSpPr>
            <p:spPr bwMode="auto">
              <a:xfrm>
                <a:off x="5987034" y="2883918"/>
                <a:ext cx="186263" cy="137246"/>
              </a:xfrm>
              <a:custGeom>
                <a:avLst/>
                <a:gdLst>
                  <a:gd name="T0" fmla="*/ 28 w 42"/>
                  <a:gd name="T1" fmla="*/ 31 h 31"/>
                  <a:gd name="T2" fmla="*/ 42 w 42"/>
                  <a:gd name="T3" fmla="*/ 31 h 31"/>
                  <a:gd name="T4" fmla="*/ 42 w 42"/>
                  <a:gd name="T5" fmla="*/ 0 h 31"/>
                  <a:gd name="T6" fmla="*/ 28 w 42"/>
                  <a:gd name="T7" fmla="*/ 0 h 31"/>
                  <a:gd name="T8" fmla="*/ 28 w 42"/>
                  <a:gd name="T9" fmla="*/ 13 h 31"/>
                  <a:gd name="T10" fmla="*/ 38 w 42"/>
                  <a:gd name="T11" fmla="*/ 27 h 31"/>
                  <a:gd name="T12" fmla="*/ 28 w 42"/>
                  <a:gd name="T13" fmla="*/ 27 h 31"/>
                  <a:gd name="T14" fmla="*/ 28 w 42"/>
                  <a:gd name="T15" fmla="*/ 31 h 31"/>
                  <a:gd name="T16" fmla="*/ 19 w 42"/>
                  <a:gd name="T17" fmla="*/ 31 h 31"/>
                  <a:gd name="T18" fmla="*/ 28 w 42"/>
                  <a:gd name="T19" fmla="*/ 31 h 31"/>
                  <a:gd name="T20" fmla="*/ 28 w 42"/>
                  <a:gd name="T21" fmla="*/ 27 h 31"/>
                  <a:gd name="T22" fmla="*/ 22 w 42"/>
                  <a:gd name="T23" fmla="*/ 27 h 31"/>
                  <a:gd name="T24" fmla="*/ 21 w 42"/>
                  <a:gd name="T25" fmla="*/ 26 h 31"/>
                  <a:gd name="T26" fmla="*/ 19 w 42"/>
                  <a:gd name="T27" fmla="*/ 23 h 31"/>
                  <a:gd name="T28" fmla="*/ 19 w 42"/>
                  <a:gd name="T29" fmla="*/ 25 h 31"/>
                  <a:gd name="T30" fmla="*/ 20 w 42"/>
                  <a:gd name="T31" fmla="*/ 27 h 31"/>
                  <a:gd name="T32" fmla="*/ 19 w 42"/>
                  <a:gd name="T33" fmla="*/ 27 h 31"/>
                  <a:gd name="T34" fmla="*/ 19 w 42"/>
                  <a:gd name="T35" fmla="*/ 31 h 31"/>
                  <a:gd name="T36" fmla="*/ 28 w 42"/>
                  <a:gd name="T37" fmla="*/ 0 h 31"/>
                  <a:gd name="T38" fmla="*/ 19 w 42"/>
                  <a:gd name="T39" fmla="*/ 0 h 31"/>
                  <a:gd name="T40" fmla="*/ 19 w 42"/>
                  <a:gd name="T41" fmla="*/ 20 h 31"/>
                  <a:gd name="T42" fmla="*/ 26 w 42"/>
                  <a:gd name="T43" fmla="*/ 10 h 31"/>
                  <a:gd name="T44" fmla="*/ 26 w 42"/>
                  <a:gd name="T45" fmla="*/ 10 h 31"/>
                  <a:gd name="T46" fmla="*/ 28 w 42"/>
                  <a:gd name="T47" fmla="*/ 13 h 31"/>
                  <a:gd name="T48" fmla="*/ 28 w 42"/>
                  <a:gd name="T49" fmla="*/ 0 h 31"/>
                  <a:gd name="T50" fmla="*/ 12 w 42"/>
                  <a:gd name="T51" fmla="*/ 31 h 31"/>
                  <a:gd name="T52" fmla="*/ 19 w 42"/>
                  <a:gd name="T53" fmla="*/ 31 h 31"/>
                  <a:gd name="T54" fmla="*/ 19 w 42"/>
                  <a:gd name="T55" fmla="*/ 27 h 31"/>
                  <a:gd name="T56" fmla="*/ 14 w 42"/>
                  <a:gd name="T57" fmla="*/ 27 h 31"/>
                  <a:gd name="T58" fmla="*/ 12 w 42"/>
                  <a:gd name="T59" fmla="*/ 27 h 31"/>
                  <a:gd name="T60" fmla="*/ 12 w 42"/>
                  <a:gd name="T61" fmla="*/ 31 h 31"/>
                  <a:gd name="T62" fmla="*/ 19 w 42"/>
                  <a:gd name="T63" fmla="*/ 0 h 31"/>
                  <a:gd name="T64" fmla="*/ 12 w 42"/>
                  <a:gd name="T65" fmla="*/ 0 h 31"/>
                  <a:gd name="T66" fmla="*/ 12 w 42"/>
                  <a:gd name="T67" fmla="*/ 6 h 31"/>
                  <a:gd name="T68" fmla="*/ 13 w 42"/>
                  <a:gd name="T69" fmla="*/ 8 h 31"/>
                  <a:gd name="T70" fmla="*/ 12 w 42"/>
                  <a:gd name="T71" fmla="*/ 10 h 31"/>
                  <a:gd name="T72" fmla="*/ 12 w 42"/>
                  <a:gd name="T73" fmla="*/ 16 h 31"/>
                  <a:gd name="T74" fmla="*/ 12 w 42"/>
                  <a:gd name="T75" fmla="*/ 16 h 31"/>
                  <a:gd name="T76" fmla="*/ 17 w 42"/>
                  <a:gd name="T77" fmla="*/ 23 h 31"/>
                  <a:gd name="T78" fmla="*/ 19 w 42"/>
                  <a:gd name="T79" fmla="*/ 25 h 31"/>
                  <a:gd name="T80" fmla="*/ 19 w 42"/>
                  <a:gd name="T81" fmla="*/ 23 h 31"/>
                  <a:gd name="T82" fmla="*/ 18 w 42"/>
                  <a:gd name="T83" fmla="*/ 22 h 31"/>
                  <a:gd name="T84" fmla="*/ 19 w 42"/>
                  <a:gd name="T85" fmla="*/ 20 h 31"/>
                  <a:gd name="T86" fmla="*/ 19 w 42"/>
                  <a:gd name="T87" fmla="*/ 0 h 31"/>
                  <a:gd name="T88" fmla="*/ 0 w 42"/>
                  <a:gd name="T89" fmla="*/ 31 h 31"/>
                  <a:gd name="T90" fmla="*/ 12 w 42"/>
                  <a:gd name="T91" fmla="*/ 31 h 31"/>
                  <a:gd name="T92" fmla="*/ 12 w 42"/>
                  <a:gd name="T93" fmla="*/ 27 h 31"/>
                  <a:gd name="T94" fmla="*/ 4 w 42"/>
                  <a:gd name="T95" fmla="*/ 27 h 31"/>
                  <a:gd name="T96" fmla="*/ 4 w 42"/>
                  <a:gd name="T97" fmla="*/ 27 h 31"/>
                  <a:gd name="T98" fmla="*/ 12 w 42"/>
                  <a:gd name="T99" fmla="*/ 16 h 31"/>
                  <a:gd name="T100" fmla="*/ 12 w 42"/>
                  <a:gd name="T101" fmla="*/ 10 h 31"/>
                  <a:gd name="T102" fmla="*/ 10 w 42"/>
                  <a:gd name="T103" fmla="*/ 11 h 31"/>
                  <a:gd name="T104" fmla="*/ 6 w 42"/>
                  <a:gd name="T105" fmla="*/ 8 h 31"/>
                  <a:gd name="T106" fmla="*/ 10 w 42"/>
                  <a:gd name="T107" fmla="*/ 4 h 31"/>
                  <a:gd name="T108" fmla="*/ 10 w 42"/>
                  <a:gd name="T109" fmla="*/ 4 h 31"/>
                  <a:gd name="T110" fmla="*/ 12 w 42"/>
                  <a:gd name="T111" fmla="*/ 6 h 31"/>
                  <a:gd name="T112" fmla="*/ 12 w 42"/>
                  <a:gd name="T113" fmla="*/ 0 h 31"/>
                  <a:gd name="T114" fmla="*/ 0 w 42"/>
                  <a:gd name="T115" fmla="*/ 0 h 31"/>
                  <a:gd name="T116" fmla="*/ 0 w 42"/>
                  <a:gd name="T1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31">
                    <a:moveTo>
                      <a:pt x="28" y="31"/>
                    </a:moveTo>
                    <a:cubicBezTo>
                      <a:pt x="42" y="31"/>
                      <a:pt x="42" y="31"/>
                      <a:pt x="42" y="31"/>
                    </a:cubicBezTo>
                    <a:cubicBezTo>
                      <a:pt x="42" y="0"/>
                      <a:pt x="42" y="0"/>
                      <a:pt x="42" y="0"/>
                    </a:cubicBezTo>
                    <a:cubicBezTo>
                      <a:pt x="28" y="0"/>
                      <a:pt x="28" y="0"/>
                      <a:pt x="28" y="0"/>
                    </a:cubicBezTo>
                    <a:cubicBezTo>
                      <a:pt x="28" y="13"/>
                      <a:pt x="28" y="13"/>
                      <a:pt x="28" y="13"/>
                    </a:cubicBezTo>
                    <a:cubicBezTo>
                      <a:pt x="38" y="27"/>
                      <a:pt x="38" y="27"/>
                      <a:pt x="38" y="27"/>
                    </a:cubicBezTo>
                    <a:cubicBezTo>
                      <a:pt x="28" y="27"/>
                      <a:pt x="28" y="27"/>
                      <a:pt x="28" y="27"/>
                    </a:cubicBezTo>
                    <a:lnTo>
                      <a:pt x="28" y="31"/>
                    </a:lnTo>
                    <a:close/>
                    <a:moveTo>
                      <a:pt x="19" y="31"/>
                    </a:moveTo>
                    <a:cubicBezTo>
                      <a:pt x="28" y="31"/>
                      <a:pt x="28" y="31"/>
                      <a:pt x="28" y="31"/>
                    </a:cubicBezTo>
                    <a:cubicBezTo>
                      <a:pt x="28" y="27"/>
                      <a:pt x="28" y="27"/>
                      <a:pt x="28" y="27"/>
                    </a:cubicBezTo>
                    <a:cubicBezTo>
                      <a:pt x="22" y="27"/>
                      <a:pt x="22" y="27"/>
                      <a:pt x="22" y="27"/>
                    </a:cubicBezTo>
                    <a:cubicBezTo>
                      <a:pt x="21" y="26"/>
                      <a:pt x="21" y="26"/>
                      <a:pt x="21" y="26"/>
                    </a:cubicBezTo>
                    <a:cubicBezTo>
                      <a:pt x="19" y="23"/>
                      <a:pt x="19" y="23"/>
                      <a:pt x="19" y="23"/>
                    </a:cubicBezTo>
                    <a:cubicBezTo>
                      <a:pt x="19" y="25"/>
                      <a:pt x="19" y="25"/>
                      <a:pt x="19" y="25"/>
                    </a:cubicBezTo>
                    <a:cubicBezTo>
                      <a:pt x="20" y="27"/>
                      <a:pt x="20" y="27"/>
                      <a:pt x="20" y="27"/>
                    </a:cubicBezTo>
                    <a:cubicBezTo>
                      <a:pt x="19" y="27"/>
                      <a:pt x="19" y="27"/>
                      <a:pt x="19" y="27"/>
                    </a:cubicBezTo>
                    <a:cubicBezTo>
                      <a:pt x="19" y="31"/>
                      <a:pt x="19" y="31"/>
                      <a:pt x="19" y="31"/>
                    </a:cubicBezTo>
                    <a:close/>
                    <a:moveTo>
                      <a:pt x="28" y="0"/>
                    </a:moveTo>
                    <a:cubicBezTo>
                      <a:pt x="19" y="0"/>
                      <a:pt x="19" y="0"/>
                      <a:pt x="19" y="0"/>
                    </a:cubicBezTo>
                    <a:cubicBezTo>
                      <a:pt x="19" y="20"/>
                      <a:pt x="19" y="20"/>
                      <a:pt x="19" y="20"/>
                    </a:cubicBezTo>
                    <a:cubicBezTo>
                      <a:pt x="26" y="10"/>
                      <a:pt x="26" y="10"/>
                      <a:pt x="26" y="10"/>
                    </a:cubicBezTo>
                    <a:cubicBezTo>
                      <a:pt x="26" y="10"/>
                      <a:pt x="26" y="10"/>
                      <a:pt x="26" y="10"/>
                    </a:cubicBezTo>
                    <a:cubicBezTo>
                      <a:pt x="28" y="13"/>
                      <a:pt x="28" y="13"/>
                      <a:pt x="28" y="13"/>
                    </a:cubicBezTo>
                    <a:lnTo>
                      <a:pt x="28" y="0"/>
                    </a:lnTo>
                    <a:close/>
                    <a:moveTo>
                      <a:pt x="12" y="31"/>
                    </a:moveTo>
                    <a:cubicBezTo>
                      <a:pt x="19" y="31"/>
                      <a:pt x="19" y="31"/>
                      <a:pt x="19" y="31"/>
                    </a:cubicBezTo>
                    <a:cubicBezTo>
                      <a:pt x="19" y="27"/>
                      <a:pt x="19" y="27"/>
                      <a:pt x="19" y="27"/>
                    </a:cubicBezTo>
                    <a:cubicBezTo>
                      <a:pt x="14" y="27"/>
                      <a:pt x="14" y="27"/>
                      <a:pt x="14" y="27"/>
                    </a:cubicBezTo>
                    <a:cubicBezTo>
                      <a:pt x="12" y="27"/>
                      <a:pt x="12" y="27"/>
                      <a:pt x="12" y="27"/>
                    </a:cubicBezTo>
                    <a:cubicBezTo>
                      <a:pt x="12" y="31"/>
                      <a:pt x="12" y="31"/>
                      <a:pt x="12" y="31"/>
                    </a:cubicBezTo>
                    <a:close/>
                    <a:moveTo>
                      <a:pt x="19" y="0"/>
                    </a:moveTo>
                    <a:cubicBezTo>
                      <a:pt x="12" y="0"/>
                      <a:pt x="12" y="0"/>
                      <a:pt x="12" y="0"/>
                    </a:cubicBezTo>
                    <a:cubicBezTo>
                      <a:pt x="12" y="6"/>
                      <a:pt x="12" y="6"/>
                      <a:pt x="12" y="6"/>
                    </a:cubicBezTo>
                    <a:cubicBezTo>
                      <a:pt x="13" y="6"/>
                      <a:pt x="13" y="7"/>
                      <a:pt x="13" y="8"/>
                    </a:cubicBezTo>
                    <a:cubicBezTo>
                      <a:pt x="13" y="8"/>
                      <a:pt x="13" y="9"/>
                      <a:pt x="12" y="10"/>
                    </a:cubicBezTo>
                    <a:cubicBezTo>
                      <a:pt x="12" y="16"/>
                      <a:pt x="12" y="16"/>
                      <a:pt x="12" y="16"/>
                    </a:cubicBezTo>
                    <a:cubicBezTo>
                      <a:pt x="12" y="16"/>
                      <a:pt x="12" y="16"/>
                      <a:pt x="12" y="16"/>
                    </a:cubicBezTo>
                    <a:cubicBezTo>
                      <a:pt x="17" y="23"/>
                      <a:pt x="17" y="23"/>
                      <a:pt x="17" y="23"/>
                    </a:cubicBezTo>
                    <a:cubicBezTo>
                      <a:pt x="19" y="25"/>
                      <a:pt x="19" y="25"/>
                      <a:pt x="19" y="25"/>
                    </a:cubicBezTo>
                    <a:cubicBezTo>
                      <a:pt x="19" y="23"/>
                      <a:pt x="19" y="23"/>
                      <a:pt x="19" y="23"/>
                    </a:cubicBezTo>
                    <a:cubicBezTo>
                      <a:pt x="18" y="22"/>
                      <a:pt x="18" y="22"/>
                      <a:pt x="18" y="22"/>
                    </a:cubicBezTo>
                    <a:cubicBezTo>
                      <a:pt x="19" y="20"/>
                      <a:pt x="19" y="20"/>
                      <a:pt x="19" y="20"/>
                    </a:cubicBezTo>
                    <a:lnTo>
                      <a:pt x="19" y="0"/>
                    </a:lnTo>
                    <a:close/>
                    <a:moveTo>
                      <a:pt x="0" y="31"/>
                    </a:moveTo>
                    <a:cubicBezTo>
                      <a:pt x="12" y="31"/>
                      <a:pt x="12" y="31"/>
                      <a:pt x="12" y="31"/>
                    </a:cubicBezTo>
                    <a:cubicBezTo>
                      <a:pt x="12" y="27"/>
                      <a:pt x="12" y="27"/>
                      <a:pt x="12" y="27"/>
                    </a:cubicBezTo>
                    <a:cubicBezTo>
                      <a:pt x="4" y="27"/>
                      <a:pt x="4" y="27"/>
                      <a:pt x="4" y="27"/>
                    </a:cubicBezTo>
                    <a:cubicBezTo>
                      <a:pt x="4" y="27"/>
                      <a:pt x="4" y="27"/>
                      <a:pt x="4" y="27"/>
                    </a:cubicBezTo>
                    <a:cubicBezTo>
                      <a:pt x="12" y="16"/>
                      <a:pt x="12" y="16"/>
                      <a:pt x="12" y="16"/>
                    </a:cubicBezTo>
                    <a:cubicBezTo>
                      <a:pt x="12" y="10"/>
                      <a:pt x="12" y="10"/>
                      <a:pt x="12" y="10"/>
                    </a:cubicBezTo>
                    <a:cubicBezTo>
                      <a:pt x="12" y="10"/>
                      <a:pt x="11" y="11"/>
                      <a:pt x="10" y="11"/>
                    </a:cubicBezTo>
                    <a:cubicBezTo>
                      <a:pt x="8" y="11"/>
                      <a:pt x="6" y="9"/>
                      <a:pt x="6" y="8"/>
                    </a:cubicBezTo>
                    <a:cubicBezTo>
                      <a:pt x="6" y="6"/>
                      <a:pt x="8" y="4"/>
                      <a:pt x="10" y="4"/>
                    </a:cubicBezTo>
                    <a:cubicBezTo>
                      <a:pt x="10" y="4"/>
                      <a:pt x="10" y="4"/>
                      <a:pt x="10" y="4"/>
                    </a:cubicBezTo>
                    <a:cubicBezTo>
                      <a:pt x="11" y="4"/>
                      <a:pt x="12" y="5"/>
                      <a:pt x="12" y="6"/>
                    </a:cubicBezTo>
                    <a:cubicBezTo>
                      <a:pt x="12" y="0"/>
                      <a:pt x="12" y="0"/>
                      <a:pt x="12" y="0"/>
                    </a:cubicBezTo>
                    <a:cubicBezTo>
                      <a:pt x="0" y="0"/>
                      <a:pt x="0" y="0"/>
                      <a:pt x="0" y="0"/>
                    </a:cubicBezTo>
                    <a:lnTo>
                      <a:pt x="0" y="3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1" name="Freeform: Shape 129">
                <a:extLst>
                  <a:ext uri="{FF2B5EF4-FFF2-40B4-BE49-F238E27FC236}">
                    <a16:creationId xmlns:a16="http://schemas.microsoft.com/office/drawing/2014/main" id="{5637A7DC-9E65-7FE5-80BA-060D82ABC5F4}"/>
                  </a:ext>
                </a:extLst>
              </p:cNvPr>
              <p:cNvSpPr>
                <a:spLocks noGrp="1" noRot="1" noMove="1" noResize="1" noEditPoints="1" noAdjustHandles="1" noChangeArrowheads="1" noChangeShapeType="1"/>
              </p:cNvSpPr>
              <p:nvPr/>
            </p:nvSpPr>
            <p:spPr bwMode="auto">
              <a:xfrm>
                <a:off x="5766459" y="1895010"/>
                <a:ext cx="93131" cy="115189"/>
              </a:xfrm>
              <a:custGeom>
                <a:avLst/>
                <a:gdLst>
                  <a:gd name="T0" fmla="*/ 3 w 21"/>
                  <a:gd name="T1" fmla="*/ 23 h 26"/>
                  <a:gd name="T2" fmla="*/ 3 w 21"/>
                  <a:gd name="T3" fmla="*/ 22 h 26"/>
                  <a:gd name="T4" fmla="*/ 3 w 21"/>
                  <a:gd name="T5" fmla="*/ 22 h 26"/>
                  <a:gd name="T6" fmla="*/ 3 w 21"/>
                  <a:gd name="T7" fmla="*/ 6 h 26"/>
                  <a:gd name="T8" fmla="*/ 18 w 21"/>
                  <a:gd name="T9" fmla="*/ 6 h 26"/>
                  <a:gd name="T10" fmla="*/ 18 w 21"/>
                  <a:gd name="T11" fmla="*/ 17 h 26"/>
                  <a:gd name="T12" fmla="*/ 17 w 21"/>
                  <a:gd name="T13" fmla="*/ 17 h 26"/>
                  <a:gd name="T14" fmla="*/ 12 w 21"/>
                  <a:gd name="T15" fmla="*/ 22 h 26"/>
                  <a:gd name="T16" fmla="*/ 17 w 21"/>
                  <a:gd name="T17" fmla="*/ 26 h 26"/>
                  <a:gd name="T18" fmla="*/ 21 w 21"/>
                  <a:gd name="T19" fmla="*/ 22 h 26"/>
                  <a:gd name="T20" fmla="*/ 21 w 21"/>
                  <a:gd name="T21" fmla="*/ 22 h 26"/>
                  <a:gd name="T22" fmla="*/ 21 w 21"/>
                  <a:gd name="T23" fmla="*/ 22 h 26"/>
                  <a:gd name="T24" fmla="*/ 21 w 21"/>
                  <a:gd name="T25" fmla="*/ 6 h 26"/>
                  <a:gd name="T26" fmla="*/ 21 w 21"/>
                  <a:gd name="T27" fmla="*/ 0 h 26"/>
                  <a:gd name="T28" fmla="*/ 18 w 21"/>
                  <a:gd name="T29" fmla="*/ 0 h 26"/>
                  <a:gd name="T30" fmla="*/ 3 w 21"/>
                  <a:gd name="T31" fmla="*/ 0 h 26"/>
                  <a:gd name="T32" fmla="*/ 0 w 21"/>
                  <a:gd name="T33" fmla="*/ 0 h 26"/>
                  <a:gd name="T34" fmla="*/ 0 w 21"/>
                  <a:gd name="T35" fmla="*/ 6 h 26"/>
                  <a:gd name="T36" fmla="*/ 0 w 21"/>
                  <a:gd name="T37" fmla="*/ 17 h 26"/>
                  <a:gd name="T38" fmla="*/ 0 w 21"/>
                  <a:gd name="T39" fmla="*/ 17 h 26"/>
                  <a:gd name="T40" fmla="*/ 3 w 21"/>
                  <a:gd name="T4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6">
                    <a:moveTo>
                      <a:pt x="3" y="23"/>
                    </a:moveTo>
                    <a:cubicBezTo>
                      <a:pt x="3" y="22"/>
                      <a:pt x="3" y="22"/>
                      <a:pt x="3" y="22"/>
                    </a:cubicBezTo>
                    <a:cubicBezTo>
                      <a:pt x="3" y="22"/>
                      <a:pt x="3" y="22"/>
                      <a:pt x="3" y="22"/>
                    </a:cubicBezTo>
                    <a:cubicBezTo>
                      <a:pt x="3" y="6"/>
                      <a:pt x="3" y="6"/>
                      <a:pt x="3" y="6"/>
                    </a:cubicBezTo>
                    <a:cubicBezTo>
                      <a:pt x="18" y="6"/>
                      <a:pt x="18" y="6"/>
                      <a:pt x="18" y="6"/>
                    </a:cubicBezTo>
                    <a:cubicBezTo>
                      <a:pt x="18" y="17"/>
                      <a:pt x="18" y="17"/>
                      <a:pt x="18" y="17"/>
                    </a:cubicBezTo>
                    <a:cubicBezTo>
                      <a:pt x="18" y="17"/>
                      <a:pt x="17" y="17"/>
                      <a:pt x="17" y="17"/>
                    </a:cubicBezTo>
                    <a:cubicBezTo>
                      <a:pt x="14" y="17"/>
                      <a:pt x="12" y="19"/>
                      <a:pt x="12" y="22"/>
                    </a:cubicBezTo>
                    <a:cubicBezTo>
                      <a:pt x="12" y="24"/>
                      <a:pt x="14" y="26"/>
                      <a:pt x="17" y="26"/>
                    </a:cubicBezTo>
                    <a:cubicBezTo>
                      <a:pt x="19" y="26"/>
                      <a:pt x="21" y="24"/>
                      <a:pt x="21" y="22"/>
                    </a:cubicBezTo>
                    <a:cubicBezTo>
                      <a:pt x="21" y="22"/>
                      <a:pt x="21" y="22"/>
                      <a:pt x="21" y="22"/>
                    </a:cubicBezTo>
                    <a:cubicBezTo>
                      <a:pt x="21" y="22"/>
                      <a:pt x="21" y="22"/>
                      <a:pt x="21" y="22"/>
                    </a:cubicBezTo>
                    <a:cubicBezTo>
                      <a:pt x="21" y="6"/>
                      <a:pt x="21" y="6"/>
                      <a:pt x="21" y="6"/>
                    </a:cubicBezTo>
                    <a:cubicBezTo>
                      <a:pt x="21" y="0"/>
                      <a:pt x="21" y="0"/>
                      <a:pt x="21" y="0"/>
                    </a:cubicBezTo>
                    <a:cubicBezTo>
                      <a:pt x="18" y="0"/>
                      <a:pt x="18" y="0"/>
                      <a:pt x="18" y="0"/>
                    </a:cubicBezTo>
                    <a:cubicBezTo>
                      <a:pt x="3" y="0"/>
                      <a:pt x="3" y="0"/>
                      <a:pt x="3" y="0"/>
                    </a:cubicBezTo>
                    <a:cubicBezTo>
                      <a:pt x="0" y="0"/>
                      <a:pt x="0" y="0"/>
                      <a:pt x="0" y="0"/>
                    </a:cubicBezTo>
                    <a:cubicBezTo>
                      <a:pt x="0" y="6"/>
                      <a:pt x="0" y="6"/>
                      <a:pt x="0" y="6"/>
                    </a:cubicBezTo>
                    <a:cubicBezTo>
                      <a:pt x="0" y="17"/>
                      <a:pt x="0" y="17"/>
                      <a:pt x="0" y="17"/>
                    </a:cubicBezTo>
                    <a:cubicBezTo>
                      <a:pt x="0" y="17"/>
                      <a:pt x="0" y="17"/>
                      <a:pt x="0" y="17"/>
                    </a:cubicBezTo>
                    <a:cubicBezTo>
                      <a:pt x="1" y="19"/>
                      <a:pt x="2" y="21"/>
                      <a:pt x="3"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8" name="Group 59">
              <a:extLst>
                <a:ext uri="{FF2B5EF4-FFF2-40B4-BE49-F238E27FC236}">
                  <a16:creationId xmlns:a16="http://schemas.microsoft.com/office/drawing/2014/main" id="{F36FFE12-57CE-6CF3-A56B-B9410ABBA1DE}"/>
                </a:ext>
              </a:extLst>
            </p:cNvPr>
            <p:cNvGrpSpPr>
              <a:grpSpLocks noGrp="1" noUngrp="1" noRot="1" noMove="1" noResize="1"/>
            </p:cNvGrpSpPr>
            <p:nvPr/>
          </p:nvGrpSpPr>
          <p:grpSpPr>
            <a:xfrm>
              <a:off x="6698196" y="1819393"/>
              <a:ext cx="5062269" cy="5038607"/>
              <a:chOff x="4476326" y="1364544"/>
              <a:chExt cx="3796702" cy="3778956"/>
            </a:xfrm>
            <a:grpFill/>
          </p:grpSpPr>
          <p:sp>
            <p:nvSpPr>
              <p:cNvPr id="19" name="Freeform: Shape 61">
                <a:extLst>
                  <a:ext uri="{FF2B5EF4-FFF2-40B4-BE49-F238E27FC236}">
                    <a16:creationId xmlns:a16="http://schemas.microsoft.com/office/drawing/2014/main" id="{92531660-55DC-178C-D14A-8BB2BBC938CB}"/>
                  </a:ext>
                </a:extLst>
              </p:cNvPr>
              <p:cNvSpPr>
                <a:spLocks noGrp="1" noRot="1" noMove="1" noResize="1" noEditPoints="1" noAdjustHandles="1" noChangeArrowheads="1" noChangeShapeType="1"/>
              </p:cNvSpPr>
              <p:nvPr/>
            </p:nvSpPr>
            <p:spPr bwMode="auto">
              <a:xfrm>
                <a:off x="4749783" y="1386364"/>
                <a:ext cx="2829064" cy="2829064"/>
              </a:xfrm>
              <a:custGeom>
                <a:avLst/>
                <a:gdLst>
                  <a:gd name="T0" fmla="*/ 315 w 630"/>
                  <a:gd name="T1" fmla="*/ 19 h 630"/>
                  <a:gd name="T2" fmla="*/ 611 w 630"/>
                  <a:gd name="T3" fmla="*/ 315 h 630"/>
                  <a:gd name="T4" fmla="*/ 315 w 630"/>
                  <a:gd name="T5" fmla="*/ 611 h 630"/>
                  <a:gd name="T6" fmla="*/ 315 w 630"/>
                  <a:gd name="T7" fmla="*/ 630 h 630"/>
                  <a:gd name="T8" fmla="*/ 630 w 630"/>
                  <a:gd name="T9" fmla="*/ 315 h 630"/>
                  <a:gd name="T10" fmla="*/ 315 w 630"/>
                  <a:gd name="T11" fmla="*/ 0 h 630"/>
                  <a:gd name="T12" fmla="*/ 315 w 630"/>
                  <a:gd name="T13" fmla="*/ 19 h 630"/>
                  <a:gd name="T14" fmla="*/ 315 w 630"/>
                  <a:gd name="T15" fmla="*/ 611 h 630"/>
                  <a:gd name="T16" fmla="*/ 19 w 630"/>
                  <a:gd name="T17" fmla="*/ 315 h 630"/>
                  <a:gd name="T18" fmla="*/ 315 w 630"/>
                  <a:gd name="T19" fmla="*/ 19 h 630"/>
                  <a:gd name="T20" fmla="*/ 315 w 630"/>
                  <a:gd name="T21" fmla="*/ 0 h 630"/>
                  <a:gd name="T22" fmla="*/ 0 w 630"/>
                  <a:gd name="T23" fmla="*/ 315 h 630"/>
                  <a:gd name="T24" fmla="*/ 315 w 630"/>
                  <a:gd name="T25" fmla="*/ 630 h 630"/>
                  <a:gd name="T26" fmla="*/ 315 w 630"/>
                  <a:gd name="T27" fmla="*/ 61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0" h="630">
                    <a:moveTo>
                      <a:pt x="315" y="19"/>
                    </a:moveTo>
                    <a:cubicBezTo>
                      <a:pt x="479" y="19"/>
                      <a:pt x="611" y="152"/>
                      <a:pt x="611" y="315"/>
                    </a:cubicBezTo>
                    <a:cubicBezTo>
                      <a:pt x="611" y="479"/>
                      <a:pt x="479" y="611"/>
                      <a:pt x="315" y="611"/>
                    </a:cubicBezTo>
                    <a:cubicBezTo>
                      <a:pt x="315" y="630"/>
                      <a:pt x="315" y="630"/>
                      <a:pt x="315" y="630"/>
                    </a:cubicBezTo>
                    <a:cubicBezTo>
                      <a:pt x="489" y="630"/>
                      <a:pt x="630" y="489"/>
                      <a:pt x="630" y="315"/>
                    </a:cubicBezTo>
                    <a:cubicBezTo>
                      <a:pt x="630" y="141"/>
                      <a:pt x="489" y="0"/>
                      <a:pt x="315" y="0"/>
                    </a:cubicBezTo>
                    <a:lnTo>
                      <a:pt x="315" y="19"/>
                    </a:lnTo>
                    <a:close/>
                    <a:moveTo>
                      <a:pt x="315" y="611"/>
                    </a:moveTo>
                    <a:cubicBezTo>
                      <a:pt x="152" y="611"/>
                      <a:pt x="19" y="479"/>
                      <a:pt x="19" y="315"/>
                    </a:cubicBezTo>
                    <a:cubicBezTo>
                      <a:pt x="19" y="152"/>
                      <a:pt x="152" y="19"/>
                      <a:pt x="315" y="19"/>
                    </a:cubicBezTo>
                    <a:cubicBezTo>
                      <a:pt x="315" y="0"/>
                      <a:pt x="315" y="0"/>
                      <a:pt x="315" y="0"/>
                    </a:cubicBezTo>
                    <a:cubicBezTo>
                      <a:pt x="141" y="0"/>
                      <a:pt x="0" y="141"/>
                      <a:pt x="0" y="315"/>
                    </a:cubicBezTo>
                    <a:cubicBezTo>
                      <a:pt x="0" y="489"/>
                      <a:pt x="141" y="630"/>
                      <a:pt x="315" y="630"/>
                    </a:cubicBezTo>
                    <a:lnTo>
                      <a:pt x="315" y="61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 name="Freeform: Shape 62">
                <a:extLst>
                  <a:ext uri="{FF2B5EF4-FFF2-40B4-BE49-F238E27FC236}">
                    <a16:creationId xmlns:a16="http://schemas.microsoft.com/office/drawing/2014/main" id="{287F60A3-FD38-9AE9-CA51-96800D34FAEE}"/>
                  </a:ext>
                </a:extLst>
              </p:cNvPr>
              <p:cNvSpPr>
                <a:spLocks noGrp="1" noRot="1" noMove="1" noResize="1" noEditPoints="1" noAdjustHandles="1" noChangeArrowheads="1" noChangeShapeType="1"/>
              </p:cNvSpPr>
              <p:nvPr/>
            </p:nvSpPr>
            <p:spPr bwMode="auto">
              <a:xfrm>
                <a:off x="6896145" y="3801414"/>
                <a:ext cx="1376883" cy="1342086"/>
              </a:xfrm>
              <a:custGeom>
                <a:avLst/>
                <a:gdLst>
                  <a:gd name="connsiteX0" fmla="*/ 246478 w 1376883"/>
                  <a:gd name="connsiteY0" fmla="*/ 0 h 1342086"/>
                  <a:gd name="connsiteX1" fmla="*/ 1376883 w 1376883"/>
                  <a:gd name="connsiteY1" fmla="*/ 1342086 h 1342086"/>
                  <a:gd name="connsiteX2" fmla="*/ 964218 w 1376883"/>
                  <a:gd name="connsiteY2" fmla="*/ 1342086 h 1342086"/>
                  <a:gd name="connsiteX3" fmla="*/ 0 w 1376883"/>
                  <a:gd name="connsiteY3" fmla="*/ 201522 h 1342086"/>
                </a:gdLst>
                <a:ahLst/>
                <a:cxnLst>
                  <a:cxn ang="0">
                    <a:pos x="connsiteX0" y="connsiteY0"/>
                  </a:cxn>
                  <a:cxn ang="0">
                    <a:pos x="connsiteX1" y="connsiteY1"/>
                  </a:cxn>
                  <a:cxn ang="0">
                    <a:pos x="connsiteX2" y="connsiteY2"/>
                  </a:cxn>
                  <a:cxn ang="0">
                    <a:pos x="connsiteX3" y="connsiteY3"/>
                  </a:cxn>
                </a:cxnLst>
                <a:rect l="l" t="t" r="r" b="b"/>
                <a:pathLst>
                  <a:path w="1376883" h="1342086">
                    <a:moveTo>
                      <a:pt x="246478" y="0"/>
                    </a:moveTo>
                    <a:lnTo>
                      <a:pt x="1376883" y="1342086"/>
                    </a:lnTo>
                    <a:lnTo>
                      <a:pt x="964218" y="1342086"/>
                    </a:lnTo>
                    <a:lnTo>
                      <a:pt x="0" y="2015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 name="Freeform: Shape 63">
                <a:extLst>
                  <a:ext uri="{FF2B5EF4-FFF2-40B4-BE49-F238E27FC236}">
                    <a16:creationId xmlns:a16="http://schemas.microsoft.com/office/drawing/2014/main" id="{EE65A15C-8862-CA7E-2C9A-634086115774}"/>
                  </a:ext>
                </a:extLst>
              </p:cNvPr>
              <p:cNvSpPr>
                <a:spLocks noGrp="1" noRot="1" noMove="1" noResize="1" noEditPoints="1" noAdjustHandles="1" noChangeArrowheads="1" noChangeShapeType="1"/>
              </p:cNvSpPr>
              <p:nvPr/>
            </p:nvSpPr>
            <p:spPr bwMode="auto">
              <a:xfrm>
                <a:off x="6810884" y="3702203"/>
                <a:ext cx="466602" cy="430948"/>
              </a:xfrm>
              <a:custGeom>
                <a:avLst/>
                <a:gdLst>
                  <a:gd name="T0" fmla="*/ 79 w 104"/>
                  <a:gd name="T1" fmla="*/ 0 h 96"/>
                  <a:gd name="T2" fmla="*/ 0 w 104"/>
                  <a:gd name="T3" fmla="*/ 65 h 96"/>
                  <a:gd name="T4" fmla="*/ 25 w 104"/>
                  <a:gd name="T5" fmla="*/ 96 h 96"/>
                  <a:gd name="T6" fmla="*/ 104 w 104"/>
                  <a:gd name="T7" fmla="*/ 31 h 96"/>
                  <a:gd name="T8" fmla="*/ 79 w 104"/>
                  <a:gd name="T9" fmla="*/ 0 h 96"/>
                </a:gdLst>
                <a:ahLst/>
                <a:cxnLst>
                  <a:cxn ang="0">
                    <a:pos x="T0" y="T1"/>
                  </a:cxn>
                  <a:cxn ang="0">
                    <a:pos x="T2" y="T3"/>
                  </a:cxn>
                  <a:cxn ang="0">
                    <a:pos x="T4" y="T5"/>
                  </a:cxn>
                  <a:cxn ang="0">
                    <a:pos x="T6" y="T7"/>
                  </a:cxn>
                  <a:cxn ang="0">
                    <a:pos x="T8" y="T9"/>
                  </a:cxn>
                </a:cxnLst>
                <a:rect l="0" t="0" r="r" b="b"/>
                <a:pathLst>
                  <a:path w="104" h="96">
                    <a:moveTo>
                      <a:pt x="79" y="0"/>
                    </a:moveTo>
                    <a:cubicBezTo>
                      <a:pt x="0" y="65"/>
                      <a:pt x="0" y="65"/>
                      <a:pt x="0" y="65"/>
                    </a:cubicBezTo>
                    <a:cubicBezTo>
                      <a:pt x="25" y="96"/>
                      <a:pt x="25" y="96"/>
                      <a:pt x="25" y="96"/>
                    </a:cubicBezTo>
                    <a:cubicBezTo>
                      <a:pt x="63" y="85"/>
                      <a:pt x="89" y="63"/>
                      <a:pt x="104" y="31"/>
                    </a:cubicBezTo>
                    <a:lnTo>
                      <a:pt x="7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 name="Freeform: Shape 64">
                <a:extLst>
                  <a:ext uri="{FF2B5EF4-FFF2-40B4-BE49-F238E27FC236}">
                    <a16:creationId xmlns:a16="http://schemas.microsoft.com/office/drawing/2014/main" id="{D7A7F724-75C1-06F7-9E44-329E5F436BE8}"/>
                  </a:ext>
                </a:extLst>
              </p:cNvPr>
              <p:cNvSpPr>
                <a:spLocks noGrp="1" noRot="1" noMove="1" noResize="1" noEditPoints="1" noAdjustHandles="1" noChangeArrowheads="1" noChangeShapeType="1"/>
              </p:cNvSpPr>
              <p:nvPr/>
            </p:nvSpPr>
            <p:spPr bwMode="auto">
              <a:xfrm>
                <a:off x="4476326" y="1364544"/>
                <a:ext cx="3260012" cy="2853867"/>
              </a:xfrm>
              <a:custGeom>
                <a:avLst/>
                <a:gdLst>
                  <a:gd name="T0" fmla="*/ 363 w 726"/>
                  <a:gd name="T1" fmla="*/ 636 h 636"/>
                  <a:gd name="T2" fmla="*/ 516 w 726"/>
                  <a:gd name="T3" fmla="*/ 597 h 636"/>
                  <a:gd name="T4" fmla="*/ 642 w 726"/>
                  <a:gd name="T5" fmla="*/ 166 h 636"/>
                  <a:gd name="T6" fmla="*/ 363 w 726"/>
                  <a:gd name="T7" fmla="*/ 0 h 636"/>
                  <a:gd name="T8" fmla="*/ 363 w 726"/>
                  <a:gd name="T9" fmla="*/ 18 h 636"/>
                  <a:gd name="T10" fmla="*/ 627 w 726"/>
                  <a:gd name="T11" fmla="*/ 174 h 636"/>
                  <a:gd name="T12" fmla="*/ 507 w 726"/>
                  <a:gd name="T13" fmla="*/ 582 h 636"/>
                  <a:gd name="T14" fmla="*/ 363 w 726"/>
                  <a:gd name="T15" fmla="*/ 618 h 636"/>
                  <a:gd name="T16" fmla="*/ 363 w 726"/>
                  <a:gd name="T17" fmla="*/ 636 h 636"/>
                  <a:gd name="T18" fmla="*/ 211 w 726"/>
                  <a:gd name="T19" fmla="*/ 39 h 636"/>
                  <a:gd name="T20" fmla="*/ 84 w 726"/>
                  <a:gd name="T21" fmla="*/ 471 h 636"/>
                  <a:gd name="T22" fmla="*/ 363 w 726"/>
                  <a:gd name="T23" fmla="*/ 636 h 636"/>
                  <a:gd name="T24" fmla="*/ 363 w 726"/>
                  <a:gd name="T25" fmla="*/ 618 h 636"/>
                  <a:gd name="T26" fmla="*/ 100 w 726"/>
                  <a:gd name="T27" fmla="*/ 462 h 636"/>
                  <a:gd name="T28" fmla="*/ 219 w 726"/>
                  <a:gd name="T29" fmla="*/ 55 h 636"/>
                  <a:gd name="T30" fmla="*/ 363 w 726"/>
                  <a:gd name="T31" fmla="*/ 18 h 636"/>
                  <a:gd name="T32" fmla="*/ 363 w 726"/>
                  <a:gd name="T33" fmla="*/ 0 h 636"/>
                  <a:gd name="T34" fmla="*/ 211 w 726"/>
                  <a:gd name="T35" fmla="*/ 3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636">
                    <a:moveTo>
                      <a:pt x="363" y="636"/>
                    </a:moveTo>
                    <a:cubicBezTo>
                      <a:pt x="415" y="636"/>
                      <a:pt x="467" y="623"/>
                      <a:pt x="516" y="597"/>
                    </a:cubicBezTo>
                    <a:cubicBezTo>
                      <a:pt x="670" y="513"/>
                      <a:pt x="726" y="320"/>
                      <a:pt x="642" y="166"/>
                    </a:cubicBezTo>
                    <a:cubicBezTo>
                      <a:pt x="584" y="60"/>
                      <a:pt x="476" y="0"/>
                      <a:pt x="363" y="0"/>
                    </a:cubicBezTo>
                    <a:cubicBezTo>
                      <a:pt x="363" y="18"/>
                      <a:pt x="363" y="18"/>
                      <a:pt x="363" y="18"/>
                    </a:cubicBezTo>
                    <a:cubicBezTo>
                      <a:pt x="469" y="18"/>
                      <a:pt x="572" y="74"/>
                      <a:pt x="627" y="174"/>
                    </a:cubicBezTo>
                    <a:cubicBezTo>
                      <a:pt x="706" y="320"/>
                      <a:pt x="653" y="502"/>
                      <a:pt x="507" y="582"/>
                    </a:cubicBezTo>
                    <a:cubicBezTo>
                      <a:pt x="462" y="607"/>
                      <a:pt x="412" y="619"/>
                      <a:pt x="363" y="618"/>
                    </a:cubicBezTo>
                    <a:lnTo>
                      <a:pt x="363" y="636"/>
                    </a:lnTo>
                    <a:close/>
                    <a:moveTo>
                      <a:pt x="211" y="39"/>
                    </a:moveTo>
                    <a:cubicBezTo>
                      <a:pt x="57" y="124"/>
                      <a:pt x="0" y="317"/>
                      <a:pt x="84" y="471"/>
                    </a:cubicBezTo>
                    <a:cubicBezTo>
                      <a:pt x="142" y="576"/>
                      <a:pt x="251" y="636"/>
                      <a:pt x="363" y="636"/>
                    </a:cubicBezTo>
                    <a:cubicBezTo>
                      <a:pt x="363" y="618"/>
                      <a:pt x="363" y="618"/>
                      <a:pt x="363" y="618"/>
                    </a:cubicBezTo>
                    <a:cubicBezTo>
                      <a:pt x="257" y="618"/>
                      <a:pt x="154" y="562"/>
                      <a:pt x="100" y="462"/>
                    </a:cubicBezTo>
                    <a:cubicBezTo>
                      <a:pt x="20" y="317"/>
                      <a:pt x="74" y="134"/>
                      <a:pt x="219" y="55"/>
                    </a:cubicBezTo>
                    <a:cubicBezTo>
                      <a:pt x="265" y="30"/>
                      <a:pt x="315" y="18"/>
                      <a:pt x="363" y="18"/>
                    </a:cubicBezTo>
                    <a:cubicBezTo>
                      <a:pt x="363" y="0"/>
                      <a:pt x="363" y="0"/>
                      <a:pt x="363" y="0"/>
                    </a:cubicBezTo>
                    <a:cubicBezTo>
                      <a:pt x="312" y="0"/>
                      <a:pt x="259" y="13"/>
                      <a:pt x="21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sp>
        <p:nvSpPr>
          <p:cNvPr id="8" name="标题 7">
            <a:extLst>
              <a:ext uri="{FF2B5EF4-FFF2-40B4-BE49-F238E27FC236}">
                <a16:creationId xmlns:a16="http://schemas.microsoft.com/office/drawing/2014/main" id="{671CBC9B-4360-9CBD-2E8A-038FE9F5F4A1}"/>
              </a:ext>
            </a:extLst>
          </p:cNvPr>
          <p:cNvSpPr>
            <a:spLocks noGrp="1"/>
          </p:cNvSpPr>
          <p:nvPr>
            <p:ph type="title"/>
          </p:nvPr>
        </p:nvSpPr>
        <p:spPr>
          <a:xfrm>
            <a:off x="2061432" y="2637586"/>
            <a:ext cx="2164080" cy="711835"/>
          </a:xfrm>
        </p:spPr>
        <p:txBody>
          <a:bodyPr>
            <a:normAutofit fontScale="90000"/>
          </a:bodyPr>
          <a:lstStyle/>
          <a:p>
            <a:pPr algn="ctr"/>
            <a:r>
              <a:rPr lang="zh-CN" altLang="en-US" sz="3600" b="1" dirty="0">
                <a:solidFill>
                  <a:srgbClr val="1C317C"/>
                </a:solidFill>
                <a:latin typeface="Arial" panose="020B0604020202020204" pitchFamily="34" charset="0"/>
                <a:ea typeface="微软雅黑" panose="020B0503020204020204" pitchFamily="34" charset="-122"/>
                <a:cs typeface="+mn-ea"/>
              </a:rPr>
              <a:t>目录</a:t>
            </a:r>
            <a:br>
              <a:rPr lang="en-US" altLang="zh-CN" sz="3600" b="1" dirty="0">
                <a:solidFill>
                  <a:srgbClr val="1C317C"/>
                </a:solidFill>
                <a:latin typeface="Arial" panose="020B0604020202020204" pitchFamily="34" charset="0"/>
                <a:ea typeface="微软雅黑" panose="020B0503020204020204" pitchFamily="34" charset="-122"/>
                <a:cs typeface="+mn-ea"/>
              </a:rPr>
            </a:br>
            <a:r>
              <a:rPr lang="en-US" altLang="zh-CN" sz="18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Contents</a:t>
            </a:r>
            <a:endParaRPr lang="zh-CN" altLang="en-US" sz="13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endParaRPr>
          </a:p>
        </p:txBody>
      </p:sp>
      <p:grpSp>
        <p:nvGrpSpPr>
          <p:cNvPr id="33" name="组合 32">
            <a:extLst>
              <a:ext uri="{FF2B5EF4-FFF2-40B4-BE49-F238E27FC236}">
                <a16:creationId xmlns:a16="http://schemas.microsoft.com/office/drawing/2014/main" id="{9ADEC9C5-36E3-FB65-A3B2-28B1BA852390}"/>
              </a:ext>
            </a:extLst>
          </p:cNvPr>
          <p:cNvGrpSpPr/>
          <p:nvPr/>
        </p:nvGrpSpPr>
        <p:grpSpPr>
          <a:xfrm>
            <a:off x="7300452" y="3530335"/>
            <a:ext cx="3389353" cy="743446"/>
            <a:chOff x="7300452" y="2048744"/>
            <a:chExt cx="3389353" cy="743446"/>
          </a:xfrm>
        </p:grpSpPr>
        <p:sp>
          <p:nvSpPr>
            <p:cNvPr id="258" name="Freeform 78">
              <a:extLst>
                <a:ext uri="{FF2B5EF4-FFF2-40B4-BE49-F238E27FC236}">
                  <a16:creationId xmlns:a16="http://schemas.microsoft.com/office/drawing/2014/main" id="{67AF4704-74C8-5DB3-B90C-88A0D56A78A3}"/>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E19C61B9-18EA-9D01-87CD-34EEEB211C0F}"/>
                </a:ext>
              </a:extLst>
            </p:cNvPr>
            <p:cNvGrpSpPr/>
            <p:nvPr/>
          </p:nvGrpSpPr>
          <p:grpSpPr>
            <a:xfrm>
              <a:off x="8208947" y="2100409"/>
              <a:ext cx="2480858" cy="675677"/>
              <a:chOff x="8094691" y="2038021"/>
              <a:chExt cx="2480858" cy="675677"/>
            </a:xfrm>
          </p:grpSpPr>
          <p:sp>
            <p:nvSpPr>
              <p:cNvPr id="255" name="TextBox 6">
                <a:extLst>
                  <a:ext uri="{FF2B5EF4-FFF2-40B4-BE49-F238E27FC236}">
                    <a16:creationId xmlns:a16="http://schemas.microsoft.com/office/drawing/2014/main" id="{88DA5D6D-CBB0-EB10-24EA-BDAFA55BC548}"/>
                  </a:ext>
                </a:extLst>
              </p:cNvPr>
              <p:cNvSpPr txBox="1"/>
              <p:nvPr/>
            </p:nvSpPr>
            <p:spPr>
              <a:xfrm>
                <a:off x="8094691" y="2436699"/>
                <a:ext cx="2480858"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2</a:t>
                </a:r>
                <a:endParaRPr lang="en-GB"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572B784C-6084-1C86-2697-665C163377F8}"/>
                  </a:ext>
                </a:extLst>
              </p:cNvPr>
              <p:cNvSpPr txBox="1"/>
              <p:nvPr/>
            </p:nvSpPr>
            <p:spPr>
              <a:xfrm>
                <a:off x="8094691" y="2038021"/>
                <a:ext cx="246413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2</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F3F515DA-1AEE-B060-95E0-E8CF15266800}"/>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D759B6AE-7453-C33F-8FB3-561CE701C3CA}"/>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37389C4B-B86E-A9B4-3C38-69DBF701065C}"/>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grpSp>
        <p:nvGrpSpPr>
          <p:cNvPr id="9" name="组合 8">
            <a:extLst>
              <a:ext uri="{FF2B5EF4-FFF2-40B4-BE49-F238E27FC236}">
                <a16:creationId xmlns:a16="http://schemas.microsoft.com/office/drawing/2014/main" id="{BDBE4AD2-7299-DCED-31BC-4CF886F2EFBF}"/>
              </a:ext>
            </a:extLst>
          </p:cNvPr>
          <p:cNvGrpSpPr/>
          <p:nvPr/>
        </p:nvGrpSpPr>
        <p:grpSpPr>
          <a:xfrm>
            <a:off x="7300452" y="2096783"/>
            <a:ext cx="3480618" cy="743446"/>
            <a:chOff x="7300452" y="2048744"/>
            <a:chExt cx="3480618" cy="743446"/>
          </a:xfrm>
        </p:grpSpPr>
        <p:sp>
          <p:nvSpPr>
            <p:cNvPr id="26" name="Freeform 78">
              <a:extLst>
                <a:ext uri="{FF2B5EF4-FFF2-40B4-BE49-F238E27FC236}">
                  <a16:creationId xmlns:a16="http://schemas.microsoft.com/office/drawing/2014/main" id="{DC9E2606-ABC0-E85B-2E57-28817D91ECD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6" name="Group 269">
              <a:extLst>
                <a:ext uri="{FF2B5EF4-FFF2-40B4-BE49-F238E27FC236}">
                  <a16:creationId xmlns:a16="http://schemas.microsoft.com/office/drawing/2014/main" id="{F6A12B06-9D10-FA6C-6995-3B2ED085BF3D}"/>
                </a:ext>
              </a:extLst>
            </p:cNvPr>
            <p:cNvGrpSpPr/>
            <p:nvPr/>
          </p:nvGrpSpPr>
          <p:grpSpPr>
            <a:xfrm>
              <a:off x="8208946" y="2100409"/>
              <a:ext cx="2572124" cy="675677"/>
              <a:chOff x="8094690" y="2038021"/>
              <a:chExt cx="2572124" cy="675677"/>
            </a:xfrm>
          </p:grpSpPr>
          <p:sp>
            <p:nvSpPr>
              <p:cNvPr id="251" name="TextBox 6">
                <a:extLst>
                  <a:ext uri="{FF2B5EF4-FFF2-40B4-BE49-F238E27FC236}">
                    <a16:creationId xmlns:a16="http://schemas.microsoft.com/office/drawing/2014/main" id="{8AFEEC47-C31D-4E92-737B-6387072F148A}"/>
                  </a:ext>
                </a:extLst>
              </p:cNvPr>
              <p:cNvSpPr txBox="1"/>
              <p:nvPr/>
            </p:nvSpPr>
            <p:spPr>
              <a:xfrm>
                <a:off x="8094690" y="2436699"/>
                <a:ext cx="2572123"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Recap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b="1" i="1" dirty="0">
                  <a:latin typeface="Arial" panose="020B0604020202020204" pitchFamily="34" charset="0"/>
                  <a:ea typeface="微软雅黑" panose="020B0503020204020204" pitchFamily="34" charset="-122"/>
                </a:endParaRPr>
              </a:p>
            </p:txBody>
          </p:sp>
          <p:sp>
            <p:nvSpPr>
              <p:cNvPr id="252" name="TextBox 268">
                <a:extLst>
                  <a:ext uri="{FF2B5EF4-FFF2-40B4-BE49-F238E27FC236}">
                    <a16:creationId xmlns:a16="http://schemas.microsoft.com/office/drawing/2014/main" id="{4FC3B506-08D0-ADEF-42DA-9B9E2E720760}"/>
                  </a:ext>
                </a:extLst>
              </p:cNvPr>
              <p:cNvSpPr txBox="1"/>
              <p:nvPr/>
            </p:nvSpPr>
            <p:spPr>
              <a:xfrm>
                <a:off x="8094691" y="2038021"/>
                <a:ext cx="257212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回顾：专题研究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247" name="文本框 246">
              <a:extLst>
                <a:ext uri="{FF2B5EF4-FFF2-40B4-BE49-F238E27FC236}">
                  <a16:creationId xmlns:a16="http://schemas.microsoft.com/office/drawing/2014/main" id="{370AAD3B-552C-FA94-04B1-2742FDD0F2E6}"/>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249" name="直接连接符 29">
              <a:extLst>
                <a:ext uri="{FF2B5EF4-FFF2-40B4-BE49-F238E27FC236}">
                  <a16:creationId xmlns:a16="http://schemas.microsoft.com/office/drawing/2014/main" id="{5EF7790E-3C06-B620-F0DF-A5D57EFCA56E}"/>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50" name="直接连接符 247">
              <a:extLst>
                <a:ext uri="{FF2B5EF4-FFF2-40B4-BE49-F238E27FC236}">
                  <a16:creationId xmlns:a16="http://schemas.microsoft.com/office/drawing/2014/main" id="{4C77FC8E-90D3-D1A7-DB11-E1199E878B38}"/>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3073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F4987-8F84-6934-0B27-48206E400F64}"/>
            </a:ext>
          </a:extLst>
        </p:cNvPr>
        <p:cNvGrpSpPr/>
        <p:nvPr/>
      </p:nvGrpSpPr>
      <p:grpSpPr>
        <a:xfrm>
          <a:off x="0" y="0"/>
          <a:ext cx="0" cy="0"/>
          <a:chOff x="0" y="0"/>
          <a:chExt cx="0" cy="0"/>
        </a:xfrm>
      </p:grpSpPr>
      <p:sp>
        <p:nvSpPr>
          <p:cNvPr id="45" name="标题 44">
            <a:extLst>
              <a:ext uri="{FF2B5EF4-FFF2-40B4-BE49-F238E27FC236}">
                <a16:creationId xmlns:a16="http://schemas.microsoft.com/office/drawing/2014/main" id="{A9A0D8B0-0289-407B-2E81-32E70F64DDC6}"/>
              </a:ext>
            </a:extLst>
          </p:cNvPr>
          <p:cNvSpPr>
            <a:spLocks noGrp="1"/>
          </p:cNvSpPr>
          <p:nvPr>
            <p:ph type="ctrTitle"/>
          </p:nvPr>
        </p:nvSpPr>
        <p:spPr>
          <a:xfrm>
            <a:off x="1524000" y="2433542"/>
            <a:ext cx="9144000" cy="670561"/>
          </a:xfrm>
        </p:spPr>
        <p:txBody>
          <a:bodyPr>
            <a:normAutofit/>
          </a:bodyPr>
          <a:lstStyle/>
          <a:p>
            <a:r>
              <a:rPr lang="en-GB" altLang="zh-CN" sz="4000" b="1" dirty="0">
                <a:latin typeface="Arial" panose="020B0604020202020204" pitchFamily="34" charset="0"/>
                <a:ea typeface="微软雅黑" panose="020B0503020204020204" pitchFamily="34" charset="-122"/>
              </a:rPr>
              <a:t>Thanks!</a:t>
            </a:r>
            <a:endParaRPr lang="zh-CN" altLang="en-US" sz="4000" dirty="0">
              <a:latin typeface="Arial" panose="020B0604020202020204" pitchFamily="34" charset="0"/>
              <a:ea typeface="微软雅黑" panose="020B0503020204020204" pitchFamily="34" charset="-122"/>
            </a:endParaRPr>
          </a:p>
        </p:txBody>
      </p:sp>
      <p:sp>
        <p:nvSpPr>
          <p:cNvPr id="35" name="矩形 34">
            <a:extLst>
              <a:ext uri="{FF2B5EF4-FFF2-40B4-BE49-F238E27FC236}">
                <a16:creationId xmlns:a16="http://schemas.microsoft.com/office/drawing/2014/main" id="{F573D7B6-6B5D-BB1A-DB05-2A6055F8C620}"/>
              </a:ext>
            </a:extLst>
          </p:cNvPr>
          <p:cNvSpPr/>
          <p:nvPr/>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0F902C1A-DE32-EB15-360F-F1F432B73B26}"/>
              </a:ext>
            </a:extLst>
          </p:cNvPr>
          <p:cNvGrpSpPr/>
          <p:nvPr/>
        </p:nvGrpSpPr>
        <p:grpSpPr>
          <a:xfrm>
            <a:off x="461888" y="333270"/>
            <a:ext cx="1323703" cy="1323703"/>
            <a:chOff x="5434148" y="2937969"/>
            <a:chExt cx="1323703" cy="1323703"/>
          </a:xfrm>
        </p:grpSpPr>
        <p:sp>
          <p:nvSpPr>
            <p:cNvPr id="12" name="椭圆 11">
              <a:extLst>
                <a:ext uri="{FF2B5EF4-FFF2-40B4-BE49-F238E27FC236}">
                  <a16:creationId xmlns:a16="http://schemas.microsoft.com/office/drawing/2014/main" id="{905615B1-0633-6190-70A6-924CCA9FBA72}"/>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descr="华东师范大学- 维基百科，自由的百科全书">
              <a:extLst>
                <a:ext uri="{FF2B5EF4-FFF2-40B4-BE49-F238E27FC236}">
                  <a16:creationId xmlns:a16="http://schemas.microsoft.com/office/drawing/2014/main" id="{9A8D5F22-6091-05C1-3023-FCC3602F2A4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5" name="图片 24" descr="文本&#10;&#10;AI 生成的内容可能不正确。">
            <a:extLst>
              <a:ext uri="{FF2B5EF4-FFF2-40B4-BE49-F238E27FC236}">
                <a16:creationId xmlns:a16="http://schemas.microsoft.com/office/drawing/2014/main" id="{3E3CC808-B178-0EC0-4CB2-BF9339D1904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33" name="任意多边形: 形状 32">
            <a:extLst>
              <a:ext uri="{FF2B5EF4-FFF2-40B4-BE49-F238E27FC236}">
                <a16:creationId xmlns:a16="http://schemas.microsoft.com/office/drawing/2014/main" id="{52C67B98-DACA-490F-3ED3-22C25CC138F1}"/>
              </a:ext>
            </a:extLst>
          </p:cNvPr>
          <p:cNvSpPr/>
          <p:nvPr/>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矩形 33">
            <a:extLst>
              <a:ext uri="{FF2B5EF4-FFF2-40B4-BE49-F238E27FC236}">
                <a16:creationId xmlns:a16="http://schemas.microsoft.com/office/drawing/2014/main" id="{1DEBE3E4-6B8C-A343-1205-27D7C6D86B7A}"/>
              </a:ext>
            </a:extLst>
          </p:cNvPr>
          <p:cNvSpPr/>
          <p:nvPr/>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34D60DCA-E6B6-3898-A92E-034631D50DFE}"/>
              </a:ext>
            </a:extLst>
          </p:cNvPr>
          <p:cNvSpPr/>
          <p:nvPr/>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661CE134-EDC5-D80D-F653-8C4079BA249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E8EC574-859C-8DDD-453D-32F0580A40BD}"/>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C0B4DDE0-E779-B5E0-7EC7-8B06CD7642F6}"/>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3" name="矩形 259">
            <a:extLst>
              <a:ext uri="{FF2B5EF4-FFF2-40B4-BE49-F238E27FC236}">
                <a16:creationId xmlns:a16="http://schemas.microsoft.com/office/drawing/2014/main" id="{3026DED2-7E42-CFBF-7120-7054ABA8F1E6}"/>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第八周：教程 第五章 专题研究</a:t>
            </a:r>
            <a:r>
              <a:rPr lang="en-US" altLang="zh-CN" sz="2200" b="1" dirty="0">
                <a:solidFill>
                  <a:srgbClr val="023A75"/>
                </a:solidFill>
                <a:latin typeface="Arial" panose="020B0604020202020204" pitchFamily="34" charset="0"/>
                <a:cs typeface="Arial" panose="020B0604020202020204" pitchFamily="34" charset="0"/>
              </a:rPr>
              <a:t>2</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3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BAD0F-4F07-2D2A-A8B7-7FDDC7B3BBC4}"/>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3D1037EB-4767-47D9-A9AF-289604DF65F4}"/>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905ED955-BB9C-7F4B-1E25-EC749C772CE3}"/>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8D5AE1AA-57D5-4F4C-B5DC-FDB26668312A}"/>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AD1F0C49-AC2D-0573-DDB7-8A4910F8600A}"/>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Recap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3F1CAE64-B645-C94A-7F67-6DD028E85CFE}"/>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回顾：专题研究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lang="zh-CN" altLang="en-US" sz="2400" b="1" dirty="0">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69696CEC-E85C-C1B8-951D-BE8870F9AB9E}"/>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7C916324-48ED-D78D-5E6D-51DFE50B5B46}"/>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2EDDBA9-4E14-3134-D46F-ABEF010FB5EB}"/>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3030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B791-4413-B82A-6BE8-81AC6948A27E}"/>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7295E8F0-5CE4-399A-C939-215C11ABD7A1}"/>
              </a:ext>
            </a:extLst>
          </p:cNvPr>
          <p:cNvSpPr txBox="1"/>
          <p:nvPr/>
        </p:nvSpPr>
        <p:spPr>
          <a:xfrm>
            <a:off x="728956" y="2799322"/>
            <a:ext cx="8702493" cy="286232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研究问题</a:t>
            </a:r>
            <a:r>
              <a:rPr lang="zh-CN" altLang="en-US" dirty="0">
                <a:latin typeface="Arial" panose="020B0604020202020204" pitchFamily="34" charset="0"/>
                <a:ea typeface="微软雅黑" panose="020B0503020204020204" pitchFamily="34" charset="-122"/>
                <a:cs typeface="Times New Roman" panose="02020603050405020304" pitchFamily="18" charset="0"/>
              </a:rPr>
              <a:t>（拟定）</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曼哈顿</a:t>
            </a:r>
            <a:r>
              <a:rPr lang="en-US" altLang="zh-CN" b="1" dirty="0">
                <a:latin typeface="Arial" panose="020B0604020202020204" pitchFamily="34" charset="0"/>
                <a:ea typeface="微软雅黑" panose="020B0503020204020204" pitchFamily="34" charset="-122"/>
                <a:cs typeface="Times New Roman" panose="02020603050405020304" pitchFamily="18" charset="0"/>
              </a:rPr>
              <a:t>Airbnb</a:t>
            </a:r>
            <a:r>
              <a:rPr lang="zh-CN" altLang="en-US" b="1" dirty="0">
                <a:latin typeface="Arial" panose="020B0604020202020204" pitchFamily="34" charset="0"/>
                <a:ea typeface="微软雅黑" panose="020B0503020204020204" pitchFamily="34" charset="-122"/>
                <a:cs typeface="Times New Roman" panose="02020603050405020304" pitchFamily="18" charset="0"/>
              </a:rPr>
              <a:t>房源</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主要分布</a:t>
            </a:r>
            <a:r>
              <a:rPr lang="zh-CN" altLang="en-US" b="1" dirty="0">
                <a:latin typeface="Arial" panose="020B0604020202020204" pitchFamily="34" charset="0"/>
                <a:ea typeface="微软雅黑" panose="020B0503020204020204" pitchFamily="34" charset="-122"/>
                <a:cs typeface="Times New Roman" panose="02020603050405020304" pitchFamily="18" charset="0"/>
              </a:rPr>
              <a:t>在哪里？</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不同区域的房价</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是否存在显著差异</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高价房源或低房价房源</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是否形成空间聚集</a:t>
            </a:r>
            <a:r>
              <a:rPr lang="zh-CN" altLang="en-US" b="1" dirty="0">
                <a:latin typeface="Arial" panose="020B0604020202020204" pitchFamily="34" charset="0"/>
                <a:ea typeface="微软雅黑" panose="020B0503020204020204" pitchFamily="34" charset="-122"/>
                <a:cs typeface="Times New Roman" panose="02020603050405020304" pitchFamily="18" charset="0"/>
              </a:rPr>
              <a:t>？如是，</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在哪里</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11" name="下箭头 20">
            <a:extLst>
              <a:ext uri="{FF2B5EF4-FFF2-40B4-BE49-F238E27FC236}">
                <a16:creationId xmlns:a16="http://schemas.microsoft.com/office/drawing/2014/main" id="{F9B77813-321B-63EE-0F69-26BFCB493165}"/>
              </a:ext>
            </a:extLst>
          </p:cNvPr>
          <p:cNvSpPr/>
          <p:nvPr/>
        </p:nvSpPr>
        <p:spPr>
          <a:xfrm rot="16200000">
            <a:off x="7536392" y="2906110"/>
            <a:ext cx="448574" cy="1238955"/>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20">
            <a:extLst>
              <a:ext uri="{FF2B5EF4-FFF2-40B4-BE49-F238E27FC236}">
                <a16:creationId xmlns:a16="http://schemas.microsoft.com/office/drawing/2014/main" id="{A284E3BC-1E46-8784-47CB-5A4A5D257597}"/>
              </a:ext>
            </a:extLst>
          </p:cNvPr>
          <p:cNvSpPr/>
          <p:nvPr/>
        </p:nvSpPr>
        <p:spPr>
          <a:xfrm rot="16200000">
            <a:off x="7536392" y="3461282"/>
            <a:ext cx="448574" cy="1238955"/>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20">
            <a:extLst>
              <a:ext uri="{FF2B5EF4-FFF2-40B4-BE49-F238E27FC236}">
                <a16:creationId xmlns:a16="http://schemas.microsoft.com/office/drawing/2014/main" id="{1934C26A-0045-427B-BD7D-124FB735B436}"/>
              </a:ext>
            </a:extLst>
          </p:cNvPr>
          <p:cNvSpPr/>
          <p:nvPr/>
        </p:nvSpPr>
        <p:spPr>
          <a:xfrm rot="16200000">
            <a:off x="7536392" y="4016453"/>
            <a:ext cx="448574" cy="1238955"/>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9CC4E6BF-BF0D-FFB3-2724-CAF9571210B3}"/>
              </a:ext>
            </a:extLst>
          </p:cNvPr>
          <p:cNvSpPr txBox="1"/>
          <p:nvPr/>
        </p:nvSpPr>
        <p:spPr>
          <a:xfrm>
            <a:off x="8754398" y="2799322"/>
            <a:ext cx="3193762" cy="286232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研究方法</a:t>
            </a:r>
            <a:r>
              <a:rPr lang="zh-CN" altLang="en-US" dirty="0">
                <a:latin typeface="Arial" panose="020B0604020202020204" pitchFamily="34" charset="0"/>
                <a:ea typeface="微软雅黑" panose="020B0503020204020204" pitchFamily="34" charset="-122"/>
                <a:cs typeface="Times New Roman" panose="02020603050405020304" pitchFamily="18" charset="0"/>
              </a:rPr>
              <a:t>（对应问题）</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空间数据分布图 （地图）</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分层设色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自然断点</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空间自相关检验；冷热区？</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C7DF00A6-87B2-78F1-3730-D7F2FC69E496}"/>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回顾：</a:t>
            </a:r>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Recap: 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C6D232D2-7A09-AC93-0D89-5D86A8E0BA3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曼哈顿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短租市场</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房源空间分布 与 房价空间异质性分析</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Short-term property rental 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4648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5E41C-FAF2-49D4-201C-F5F111F48815}"/>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9C97B518-99F6-FF2F-EDED-D4C75A45A2E7}"/>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回顾：</a:t>
            </a:r>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Recap: 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D606AD83-4C50-1878-B8D4-315CF8BFCBEE}"/>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曼哈顿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短租市场</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房源空间分布 与 房价空间异质性分析</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Short-term property rental 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0244" name="Picture 4">
            <a:extLst>
              <a:ext uri="{FF2B5EF4-FFF2-40B4-BE49-F238E27FC236}">
                <a16:creationId xmlns:a16="http://schemas.microsoft.com/office/drawing/2014/main" id="{29A4C1EE-BE9B-DAEF-DCA9-46D23808825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01326" y="2199896"/>
            <a:ext cx="2404777" cy="323305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DD4915F2-81FE-9F8A-02A0-8ADB39915BA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2832881" y="2199896"/>
            <a:ext cx="2215299" cy="3233057"/>
          </a:xfrm>
          <a:prstGeom prst="rect">
            <a:avLst/>
          </a:prstGeom>
          <a:noFill/>
          <a:extLst>
            <a:ext uri="{909E8E84-426E-40DD-AFC4-6F175D3DCCD1}">
              <a14:hiddenFill xmlns:a14="http://schemas.microsoft.com/office/drawing/2010/main">
                <a:solidFill>
                  <a:srgbClr val="FFFFFF"/>
                </a:solidFill>
              </a14:hiddenFill>
            </a:ext>
          </a:extLst>
        </p:spPr>
      </p:pic>
      <p:sp>
        <p:nvSpPr>
          <p:cNvPr id="15" name="下箭头 20">
            <a:extLst>
              <a:ext uri="{FF2B5EF4-FFF2-40B4-BE49-F238E27FC236}">
                <a16:creationId xmlns:a16="http://schemas.microsoft.com/office/drawing/2014/main" id="{A3F23532-6545-893F-F65E-BB62F6409E74}"/>
              </a:ext>
            </a:extLst>
          </p:cNvPr>
          <p:cNvSpPr/>
          <p:nvPr/>
        </p:nvSpPr>
        <p:spPr>
          <a:xfrm rot="16200000">
            <a:off x="6046206" y="-99828"/>
            <a:ext cx="361750" cy="11651509"/>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a:extLst>
              <a:ext uri="{FF2B5EF4-FFF2-40B4-BE49-F238E27FC236}">
                <a16:creationId xmlns:a16="http://schemas.microsoft.com/office/drawing/2014/main" id="{0E1EAAE5-8870-9A79-CB6A-A2D833565F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55437" y="2199896"/>
            <a:ext cx="4382796" cy="32870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DE0FD1-DC5B-972F-6DD9-C0B624A6027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538233" y="2199896"/>
            <a:ext cx="2514600" cy="3233057"/>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20CF4C8C-849A-3012-EB04-A072F4693EF3}"/>
              </a:ext>
            </a:extLst>
          </p:cNvPr>
          <p:cNvSpPr txBox="1"/>
          <p:nvPr/>
        </p:nvSpPr>
        <p:spPr>
          <a:xfrm>
            <a:off x="663644" y="5537470"/>
            <a:ext cx="1524385" cy="374337"/>
          </a:xfrm>
          <a:prstGeom prst="rect">
            <a:avLst/>
          </a:prstGeom>
          <a:noFill/>
        </p:spPr>
        <p:txBody>
          <a:bodyPr wrap="square">
            <a:spAutoFit/>
          </a:bodyPr>
          <a:lstStyle/>
          <a:p>
            <a:r>
              <a:rPr lang="zh-CN" altLang="en-US" b="1" dirty="0">
                <a:solidFill>
                  <a:srgbClr val="333333"/>
                </a:solidFill>
                <a:highlight>
                  <a:srgbClr val="FFFF00"/>
                </a:highlight>
                <a:latin typeface="-apple-system"/>
              </a:rPr>
              <a:t>原始</a:t>
            </a:r>
            <a:r>
              <a:rPr lang="en-US" altLang="zh-CN" b="1" dirty="0">
                <a:solidFill>
                  <a:srgbClr val="333333"/>
                </a:solidFill>
                <a:highlight>
                  <a:srgbClr val="FFFF00"/>
                </a:highlight>
                <a:latin typeface="-apple-system"/>
              </a:rPr>
              <a:t>Airbnb</a:t>
            </a:r>
            <a:r>
              <a:rPr lang="zh-CN" altLang="en-US" b="1" dirty="0">
                <a:solidFill>
                  <a:srgbClr val="333333"/>
                </a:solidFill>
                <a:highlight>
                  <a:srgbClr val="FFFF00"/>
                </a:highlight>
                <a:latin typeface="-apple-system"/>
              </a:rPr>
              <a:t>点</a:t>
            </a:r>
            <a:endParaRPr lang="zh-CN" altLang="en-US" b="1" dirty="0">
              <a:highlight>
                <a:srgbClr val="FFFF00"/>
              </a:highlight>
            </a:endParaRPr>
          </a:p>
        </p:txBody>
      </p:sp>
      <p:sp>
        <p:nvSpPr>
          <p:cNvPr id="12" name="文本框 11">
            <a:extLst>
              <a:ext uri="{FF2B5EF4-FFF2-40B4-BE49-F238E27FC236}">
                <a16:creationId xmlns:a16="http://schemas.microsoft.com/office/drawing/2014/main" id="{99FD85E2-E67E-8AC8-DFAA-31D138888A98}"/>
              </a:ext>
            </a:extLst>
          </p:cNvPr>
          <p:cNvSpPr txBox="1"/>
          <p:nvPr/>
        </p:nvSpPr>
        <p:spPr>
          <a:xfrm>
            <a:off x="2927220" y="5537470"/>
            <a:ext cx="1869936" cy="369332"/>
          </a:xfrm>
          <a:prstGeom prst="rect">
            <a:avLst/>
          </a:prstGeom>
          <a:noFill/>
        </p:spPr>
        <p:txBody>
          <a:bodyPr wrap="square">
            <a:spAutoFit/>
          </a:bodyPr>
          <a:lstStyle/>
          <a:p>
            <a:r>
              <a:rPr lang="zh-CN" altLang="en-US" b="1" dirty="0">
                <a:solidFill>
                  <a:srgbClr val="333333"/>
                </a:solidFill>
                <a:highlight>
                  <a:srgbClr val="FFFF00"/>
                </a:highlight>
                <a:latin typeface="-apple-system"/>
              </a:rPr>
              <a:t>六边形网格降维</a:t>
            </a:r>
            <a:endParaRPr lang="zh-CN" altLang="en-US" b="1" dirty="0">
              <a:highlight>
                <a:srgbClr val="FFFF00"/>
              </a:highlight>
            </a:endParaRPr>
          </a:p>
        </p:txBody>
      </p:sp>
      <p:sp>
        <p:nvSpPr>
          <p:cNvPr id="13" name="文本框 12">
            <a:extLst>
              <a:ext uri="{FF2B5EF4-FFF2-40B4-BE49-F238E27FC236}">
                <a16:creationId xmlns:a16="http://schemas.microsoft.com/office/drawing/2014/main" id="{3041DF39-D8E9-AE32-B433-1EE6C17E7E40}"/>
              </a:ext>
            </a:extLst>
          </p:cNvPr>
          <p:cNvSpPr txBox="1"/>
          <p:nvPr/>
        </p:nvSpPr>
        <p:spPr>
          <a:xfrm>
            <a:off x="6096000" y="5537470"/>
            <a:ext cx="2738795" cy="369332"/>
          </a:xfrm>
          <a:prstGeom prst="rect">
            <a:avLst/>
          </a:prstGeom>
          <a:noFill/>
        </p:spPr>
        <p:txBody>
          <a:bodyPr wrap="square">
            <a:spAutoFit/>
          </a:bodyPr>
          <a:lstStyle/>
          <a:p>
            <a:r>
              <a:rPr lang="zh-CN" altLang="en-US" b="1" dirty="0">
                <a:solidFill>
                  <a:srgbClr val="333333"/>
                </a:solidFill>
                <a:highlight>
                  <a:srgbClr val="FFFF00"/>
                </a:highlight>
                <a:latin typeface="-apple-system"/>
              </a:rPr>
              <a:t>全局空间自相关 </a:t>
            </a:r>
            <a:r>
              <a:rPr lang="en-US" altLang="zh-CN" b="1" dirty="0">
                <a:solidFill>
                  <a:srgbClr val="333333"/>
                </a:solidFill>
                <a:highlight>
                  <a:srgbClr val="FFFF00"/>
                </a:highlight>
                <a:latin typeface="-apple-system"/>
              </a:rPr>
              <a:t>Moran</a:t>
            </a:r>
            <a:r>
              <a:rPr lang="en-GB" altLang="zh-CN" b="1" dirty="0">
                <a:solidFill>
                  <a:srgbClr val="333333"/>
                </a:solidFill>
                <a:highlight>
                  <a:srgbClr val="FFFF00"/>
                </a:highlight>
                <a:latin typeface="-apple-system"/>
              </a:rPr>
              <a:t>’s I</a:t>
            </a:r>
            <a:endParaRPr lang="zh-CN" altLang="en-US" b="1" dirty="0">
              <a:highlight>
                <a:srgbClr val="FFFF00"/>
              </a:highlight>
            </a:endParaRPr>
          </a:p>
        </p:txBody>
      </p:sp>
      <p:sp>
        <p:nvSpPr>
          <p:cNvPr id="14" name="文本框 13">
            <a:extLst>
              <a:ext uri="{FF2B5EF4-FFF2-40B4-BE49-F238E27FC236}">
                <a16:creationId xmlns:a16="http://schemas.microsoft.com/office/drawing/2014/main" id="{41BE92FA-A6FD-0AEF-BAF4-BA31E2BDD32A}"/>
              </a:ext>
            </a:extLst>
          </p:cNvPr>
          <p:cNvSpPr txBox="1"/>
          <p:nvPr/>
        </p:nvSpPr>
        <p:spPr>
          <a:xfrm>
            <a:off x="9887298" y="5537470"/>
            <a:ext cx="1816469" cy="369332"/>
          </a:xfrm>
          <a:prstGeom prst="rect">
            <a:avLst/>
          </a:prstGeom>
          <a:noFill/>
        </p:spPr>
        <p:txBody>
          <a:bodyPr wrap="square">
            <a:spAutoFit/>
          </a:bodyPr>
          <a:lstStyle/>
          <a:p>
            <a:r>
              <a:rPr lang="zh-CN" altLang="en-US" b="1" dirty="0">
                <a:solidFill>
                  <a:srgbClr val="333333"/>
                </a:solidFill>
                <a:highlight>
                  <a:srgbClr val="FFFF00"/>
                </a:highlight>
                <a:latin typeface="-apple-system"/>
              </a:rPr>
              <a:t>局部</a:t>
            </a:r>
            <a:r>
              <a:rPr lang="en-US" altLang="zh-CN" b="1" dirty="0">
                <a:solidFill>
                  <a:srgbClr val="333333"/>
                </a:solidFill>
                <a:highlight>
                  <a:srgbClr val="FFFF00"/>
                </a:highlight>
                <a:latin typeface="-apple-system"/>
              </a:rPr>
              <a:t>LISA</a:t>
            </a:r>
            <a:r>
              <a:rPr lang="zh-CN" altLang="en-US" b="1" dirty="0">
                <a:solidFill>
                  <a:srgbClr val="333333"/>
                </a:solidFill>
                <a:highlight>
                  <a:srgbClr val="FFFF00"/>
                </a:highlight>
                <a:latin typeface="-apple-system"/>
              </a:rPr>
              <a:t>冷热图</a:t>
            </a:r>
            <a:endParaRPr lang="zh-CN" altLang="en-US" b="1" dirty="0">
              <a:highlight>
                <a:srgbClr val="FFFF00"/>
              </a:highlight>
            </a:endParaRPr>
          </a:p>
        </p:txBody>
      </p:sp>
    </p:spTree>
    <p:extLst>
      <p:ext uri="{BB962C8B-B14F-4D97-AF65-F5344CB8AC3E}">
        <p14:creationId xmlns:p14="http://schemas.microsoft.com/office/powerpoint/2010/main" val="523308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8E80-40F1-A6B6-2F5A-E14E8ADBC60E}"/>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BDF29E27-4119-60AA-CB13-2FC09F12B3EB}"/>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回顾：</a:t>
            </a:r>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Recap: 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D3A5AF6A-51D1-6291-AF3D-CCF79FFB954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思考：研究迁移</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Transferability?</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24C887C9-9CF5-DB5F-D523-65A36D57E693}"/>
              </a:ext>
            </a:extLst>
          </p:cNvPr>
          <p:cNvSpPr txBox="1"/>
          <p:nvPr/>
        </p:nvSpPr>
        <p:spPr>
          <a:xfrm>
            <a:off x="728956" y="2533851"/>
            <a:ext cx="4955403" cy="3416320"/>
          </a:xfrm>
          <a:prstGeom prst="rect">
            <a:avLst/>
          </a:prstGeom>
          <a:noFill/>
        </p:spPr>
        <p:txBody>
          <a:bodyPr wrap="square">
            <a:spAutoFit/>
          </a:bodyPr>
          <a:lstStyle/>
          <a:p>
            <a:pPr lvl="0" defTabSz="864108">
              <a:defRPr/>
            </a:pPr>
            <a:r>
              <a:rPr lang="zh-CN" altLang="en-GB" sz="2000" b="1" dirty="0">
                <a:latin typeface="Arial" panose="020B0604020202020204" pitchFamily="34" charset="0"/>
                <a:ea typeface="微软雅黑" panose="020B0503020204020204" pitchFamily="34" charset="-122"/>
                <a:cs typeface="Times New Roman" panose="02020603050405020304" pitchFamily="18" charset="0"/>
              </a:rPr>
              <a:t>迁移</a:t>
            </a: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、类比</a:t>
            </a:r>
            <a:r>
              <a:rPr lang="en-GB" altLang="zh-CN" sz="2000"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 （替换？）</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背景、理论 、问题、必要性</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方法 （改进？）</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进阶 （进一步分析？）</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026" name="Picture 2" descr="Brainstorm Vectors - Download Free High-Quality Vectors from Freepik |  Freepik">
            <a:extLst>
              <a:ext uri="{FF2B5EF4-FFF2-40B4-BE49-F238E27FC236}">
                <a16:creationId xmlns:a16="http://schemas.microsoft.com/office/drawing/2014/main" id="{42F6F8B7-ED75-584C-12AA-8C3FB3A79E6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974" t="3726" r="6143" b="5718"/>
          <a:stretch>
            <a:fillRect/>
          </a:stretch>
        </p:blipFill>
        <p:spPr bwMode="auto">
          <a:xfrm>
            <a:off x="5206180" y="1648266"/>
            <a:ext cx="6017343" cy="372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022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B40D-F087-79AB-D176-783A1C4E2C1B}"/>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8ED67691-7907-FAC1-92A1-A8192B938555}"/>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062FB146-95CD-A59C-827A-3B67A0D357C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BB5BB046-0300-FDC1-C193-5A1D6BB65203}"/>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C86792B6-3058-7174-1985-F9C937836EF2}"/>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2</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48EE6615-0706-74C4-1507-E2D1B5F645F6}"/>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2</a:t>
                </a:r>
                <a:endParaRPr lang="zh-CN" altLang="en-US" sz="2400" b="1" dirty="0">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8D60D6D7-B905-D2EC-389C-996ABAE6617A}"/>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EB340DE2-DD90-9086-3E56-BC10D8953A04}"/>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1584B30-F6FB-8E79-C5B6-D180B9720F00}"/>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6107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D62E-FA9D-7214-A634-830BF25670E8}"/>
            </a:ext>
          </a:extLst>
        </p:cNvPr>
        <p:cNvGrpSpPr/>
        <p:nvPr/>
      </p:nvGrpSpPr>
      <p:grpSpPr>
        <a:xfrm>
          <a:off x="0" y="0"/>
          <a:ext cx="0" cy="0"/>
          <a:chOff x="0" y="0"/>
          <a:chExt cx="0" cy="0"/>
        </a:xfrm>
      </p:grpSpPr>
      <p:sp>
        <p:nvSpPr>
          <p:cNvPr id="33" name="文本框 32">
            <a:extLst>
              <a:ext uri="{FF2B5EF4-FFF2-40B4-BE49-F238E27FC236}">
                <a16:creationId xmlns:a16="http://schemas.microsoft.com/office/drawing/2014/main" id="{21EEE2FE-2054-BCAD-A3F9-A3606598E22F}"/>
              </a:ext>
            </a:extLst>
          </p:cNvPr>
          <p:cNvSpPr txBox="1"/>
          <p:nvPr/>
        </p:nvSpPr>
        <p:spPr>
          <a:xfrm>
            <a:off x="3344608" y="1201491"/>
            <a:ext cx="5915041" cy="369332"/>
          </a:xfrm>
          <a:prstGeom prst="rect">
            <a:avLst/>
          </a:prstGeom>
          <a:noFill/>
        </p:spPr>
        <p:txBody>
          <a:bodyPr wrap="square">
            <a:spAutoFit/>
          </a:bodyPr>
          <a:lstStyle/>
          <a:p>
            <a:r>
              <a:rPr lang="zh-CN" altLang="en-US" b="1" i="0" u="none" strike="noStrike" dirty="0">
                <a:solidFill>
                  <a:srgbClr val="333333"/>
                </a:solidFill>
                <a:effectLst/>
                <a:latin typeface="-apple-system"/>
              </a:rPr>
              <a:t>点数据能以 </a:t>
            </a:r>
            <a:r>
              <a:rPr lang="zh-CN" altLang="en-US" b="1" i="0" u="none" strike="noStrike" dirty="0">
                <a:solidFill>
                  <a:srgbClr val="333333"/>
                </a:solidFill>
                <a:effectLst/>
                <a:highlight>
                  <a:srgbClr val="FFFF00"/>
                </a:highlight>
                <a:latin typeface="-apple-system"/>
              </a:rPr>
              <a:t>最高精度</a:t>
            </a:r>
            <a:r>
              <a:rPr lang="zh-CN" altLang="en-US" b="1" i="0" u="none" strike="noStrike" dirty="0">
                <a:solidFill>
                  <a:srgbClr val="333333"/>
                </a:solidFill>
                <a:effectLst/>
                <a:latin typeface="-apple-system"/>
              </a:rPr>
              <a:t>保留 个体或事件的 </a:t>
            </a:r>
            <a:r>
              <a:rPr lang="zh-CN" altLang="en-US" b="1" i="0" dirty="0">
                <a:solidFill>
                  <a:srgbClr val="D9534F"/>
                </a:solidFill>
                <a:effectLst/>
                <a:highlight>
                  <a:srgbClr val="FFFF00"/>
                </a:highlight>
                <a:latin typeface="-apple-system"/>
              </a:rPr>
              <a:t>真实位置</a:t>
            </a:r>
            <a:endParaRPr lang="zh-CN" altLang="en-US" b="1" dirty="0">
              <a:highlight>
                <a:srgbClr val="FFFF00"/>
              </a:highlight>
            </a:endParaRPr>
          </a:p>
        </p:txBody>
      </p:sp>
      <p:pic>
        <p:nvPicPr>
          <p:cNvPr id="2050" name="Picture 2" descr="Figure 5.2. POI数据概念图">
            <a:extLst>
              <a:ext uri="{FF2B5EF4-FFF2-40B4-BE49-F238E27FC236}">
                <a16:creationId xmlns:a16="http://schemas.microsoft.com/office/drawing/2014/main" id="{8AEE912E-1A8E-1C89-0ABB-B44EAD6B6B2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1521532" y="2162302"/>
            <a:ext cx="4039369" cy="23929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5.3. 行为与事件类点数据概念图">
            <a:extLst>
              <a:ext uri="{FF2B5EF4-FFF2-40B4-BE49-F238E27FC236}">
                <a16:creationId xmlns:a16="http://schemas.microsoft.com/office/drawing/2014/main" id="{BF9A7C62-57D0-A95F-EE15-34013BB7F34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7167663" y="2006885"/>
            <a:ext cx="3436995" cy="2703742"/>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C08987FE-9E23-360B-ECF1-F6D8891B2ABA}"/>
              </a:ext>
            </a:extLst>
          </p:cNvPr>
          <p:cNvSpPr txBox="1"/>
          <p:nvPr/>
        </p:nvSpPr>
        <p:spPr>
          <a:xfrm>
            <a:off x="2006650" y="4902275"/>
            <a:ext cx="2819816" cy="369332"/>
          </a:xfrm>
          <a:prstGeom prst="rect">
            <a:avLst/>
          </a:prstGeom>
          <a:noFill/>
        </p:spPr>
        <p:txBody>
          <a:bodyPr wrap="square">
            <a:spAutoFit/>
          </a:bodyPr>
          <a:lstStyle/>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Point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of</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GB" altLang="zh-CN" b="1" dirty="0">
                <a:latin typeface="Arial" panose="020B0604020202020204" pitchFamily="34" charset="0"/>
                <a:ea typeface="微软雅黑" panose="020B0503020204020204" pitchFamily="34" charset="-122"/>
                <a:cs typeface="Times New Roman" panose="02020603050405020304" pitchFamily="18" charset="0"/>
              </a:rPr>
              <a:t>Interest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en-US" altLang="zh-CN" b="1" dirty="0">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F78C1AB6-F0E5-A879-1B62-4878466DC3DE}"/>
              </a:ext>
            </a:extLst>
          </p:cNvPr>
          <p:cNvSpPr txBox="1"/>
          <p:nvPr/>
        </p:nvSpPr>
        <p:spPr>
          <a:xfrm>
            <a:off x="8595827" y="4902275"/>
            <a:ext cx="940641" cy="369332"/>
          </a:xfrm>
          <a:prstGeom prst="rect">
            <a:avLst/>
          </a:prstGeom>
          <a:noFill/>
        </p:spPr>
        <p:txBody>
          <a:bodyPr wrap="square">
            <a:spAutoFit/>
          </a:bodyPr>
          <a:lstStyle/>
          <a:p>
            <a:pPr lvl="0" defTabSz="864108">
              <a:defRPr/>
            </a:pPr>
            <a:r>
              <a:rPr lang="en-GB" altLang="zh-CN" b="1" dirty="0">
                <a:latin typeface="Arial" panose="020B0604020202020204" pitchFamily="34" charset="0"/>
                <a:ea typeface="微软雅黑" panose="020B0503020204020204" pitchFamily="34" charset="-122"/>
                <a:cs typeface="Times New Roman" panose="02020603050405020304" pitchFamily="18" charset="0"/>
              </a:rPr>
              <a:t>Event</a:t>
            </a: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691ABBB6-8C3F-D0DC-5880-1D2D247D6C6D}"/>
              </a:ext>
            </a:extLst>
          </p:cNvPr>
          <p:cNvSpPr txBox="1"/>
          <p:nvPr/>
        </p:nvSpPr>
        <p:spPr>
          <a:xfrm>
            <a:off x="2006650" y="5504381"/>
            <a:ext cx="2691364" cy="369332"/>
          </a:xfrm>
          <a:prstGeom prst="rect">
            <a:avLst/>
          </a:prstGeom>
          <a:noFill/>
        </p:spPr>
        <p:txBody>
          <a:bodyPr wrap="square">
            <a:spAutoFit/>
          </a:bodyPr>
          <a:lstStyle/>
          <a:p>
            <a:r>
              <a:rPr lang="zh-CN" altLang="en-GB" b="1" dirty="0">
                <a:solidFill>
                  <a:srgbClr val="333333"/>
                </a:solidFill>
                <a:highlight>
                  <a:srgbClr val="FFFF00"/>
                </a:highlight>
                <a:latin typeface="-apple-system"/>
              </a:rPr>
              <a:t>地铁站</a:t>
            </a:r>
            <a:r>
              <a:rPr lang="en-US" altLang="zh-CN" b="1" dirty="0">
                <a:solidFill>
                  <a:srgbClr val="333333"/>
                </a:solidFill>
                <a:highlight>
                  <a:srgbClr val="FFFF00"/>
                </a:highlight>
                <a:latin typeface="-apple-system"/>
              </a:rPr>
              <a:t>/</a:t>
            </a:r>
            <a:r>
              <a:rPr lang="zh-CN" altLang="en-US" b="1" dirty="0">
                <a:solidFill>
                  <a:srgbClr val="333333"/>
                </a:solidFill>
                <a:highlight>
                  <a:srgbClr val="FFFF00"/>
                </a:highlight>
                <a:latin typeface="-apple-system"/>
              </a:rPr>
              <a:t>咖啡厅</a:t>
            </a:r>
            <a:r>
              <a:rPr lang="en-US" altLang="zh-CN" b="1" dirty="0">
                <a:solidFill>
                  <a:srgbClr val="333333"/>
                </a:solidFill>
                <a:highlight>
                  <a:srgbClr val="FFFF00"/>
                </a:highlight>
                <a:latin typeface="-apple-system"/>
              </a:rPr>
              <a:t>/</a:t>
            </a:r>
            <a:r>
              <a:rPr lang="zh-CN" altLang="en-US" b="1" dirty="0">
                <a:solidFill>
                  <a:srgbClr val="333333"/>
                </a:solidFill>
                <a:highlight>
                  <a:srgbClr val="FFFF00"/>
                </a:highlight>
                <a:latin typeface="-apple-system"/>
              </a:rPr>
              <a:t>样本点</a:t>
            </a:r>
            <a:r>
              <a:rPr lang="en-GB" altLang="zh-CN" b="1" dirty="0">
                <a:solidFill>
                  <a:srgbClr val="333333"/>
                </a:solidFill>
                <a:highlight>
                  <a:srgbClr val="FFFF00"/>
                </a:highlight>
                <a:latin typeface="-apple-system"/>
              </a:rPr>
              <a:t>…</a:t>
            </a:r>
            <a:endParaRPr lang="zh-CN" altLang="en-US" b="1" dirty="0">
              <a:highlight>
                <a:srgbClr val="FFFF00"/>
              </a:highlight>
            </a:endParaRPr>
          </a:p>
        </p:txBody>
      </p:sp>
      <p:sp>
        <p:nvSpPr>
          <p:cNvPr id="15" name="文本框 14">
            <a:extLst>
              <a:ext uri="{FF2B5EF4-FFF2-40B4-BE49-F238E27FC236}">
                <a16:creationId xmlns:a16="http://schemas.microsoft.com/office/drawing/2014/main" id="{4D8262B7-56F2-C923-AF75-E56430CF8A03}"/>
              </a:ext>
            </a:extLst>
          </p:cNvPr>
          <p:cNvSpPr txBox="1"/>
          <p:nvPr/>
        </p:nvSpPr>
        <p:spPr>
          <a:xfrm>
            <a:off x="7784841" y="5504381"/>
            <a:ext cx="2819817" cy="369332"/>
          </a:xfrm>
          <a:prstGeom prst="rect">
            <a:avLst/>
          </a:prstGeom>
          <a:noFill/>
        </p:spPr>
        <p:txBody>
          <a:bodyPr wrap="square">
            <a:spAutoFit/>
          </a:bodyPr>
          <a:lstStyle/>
          <a:p>
            <a:r>
              <a:rPr lang="zh-CN" altLang="en-US" b="1" dirty="0">
                <a:highlight>
                  <a:srgbClr val="FFFF00"/>
                </a:highlight>
              </a:rPr>
              <a:t>社交媒体打卡、事件事故</a:t>
            </a:r>
          </a:p>
        </p:txBody>
      </p:sp>
      <p:sp>
        <p:nvSpPr>
          <p:cNvPr id="17" name="圆角矩形 16">
            <a:extLst>
              <a:ext uri="{FF2B5EF4-FFF2-40B4-BE49-F238E27FC236}">
                <a16:creationId xmlns:a16="http://schemas.microsoft.com/office/drawing/2014/main" id="{A559805C-9F56-EB3A-F396-AD29C340F5F9}"/>
              </a:ext>
            </a:extLst>
          </p:cNvPr>
          <p:cNvSpPr/>
          <p:nvPr/>
        </p:nvSpPr>
        <p:spPr>
          <a:xfrm>
            <a:off x="7009074" y="1695355"/>
            <a:ext cx="3788228" cy="4329888"/>
          </a:xfrm>
          <a:prstGeom prst="roundRect">
            <a:avLst/>
          </a:prstGeom>
          <a:solidFill>
            <a:schemeClr val="accent1">
              <a:lumMod val="40000"/>
              <a:lumOff val="60000"/>
              <a:alpha val="20000"/>
            </a:schemeClr>
          </a:solidFill>
          <a:ln w="25400">
            <a:solidFill>
              <a:schemeClr val="accent1">
                <a:shade val="15000"/>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标题 7">
            <a:extLst>
              <a:ext uri="{FF2B5EF4-FFF2-40B4-BE49-F238E27FC236}">
                <a16:creationId xmlns:a16="http://schemas.microsoft.com/office/drawing/2014/main" id="{2B40E662-4E8C-E85F-59B6-EB92D5807FFA}"/>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314882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63CE-E064-787F-AA69-92EB84376F3F}"/>
            </a:ext>
          </a:extLst>
        </p:cNvPr>
        <p:cNvGrpSpPr/>
        <p:nvPr/>
      </p:nvGrpSpPr>
      <p:grpSpPr>
        <a:xfrm>
          <a:off x="0" y="0"/>
          <a:ext cx="0" cy="0"/>
          <a:chOff x="0" y="0"/>
          <a:chExt cx="0" cy="0"/>
        </a:xfrm>
      </p:grpSpPr>
      <p:pic>
        <p:nvPicPr>
          <p:cNvPr id="5" name="图片 4" descr="文本&#10;&#10;AI 生成的内容可能不正确。">
            <a:extLst>
              <a:ext uri="{FF2B5EF4-FFF2-40B4-BE49-F238E27FC236}">
                <a16:creationId xmlns:a16="http://schemas.microsoft.com/office/drawing/2014/main" id="{9580F193-2631-4A2D-1F6E-B16EE31FECE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9" name="内容占位符 3">
            <a:extLst>
              <a:ext uri="{FF2B5EF4-FFF2-40B4-BE49-F238E27FC236}">
                <a16:creationId xmlns:a16="http://schemas.microsoft.com/office/drawing/2014/main" id="{0F60DE36-44F1-9D5D-BBDF-D545AB88A3AC}"/>
              </a:ext>
            </a:extLst>
          </p:cNvPr>
          <p:cNvSpPr txBox="1">
            <a:spLocks/>
          </p:cNvSpPr>
          <p:nvPr/>
        </p:nvSpPr>
        <p:spPr>
          <a:xfrm>
            <a:off x="609601" y="1339095"/>
            <a:ext cx="3285743" cy="945067"/>
          </a:xfrm>
          <a:prstGeom prst="rect">
            <a:avLst/>
          </a:prstGeom>
          <a:ln>
            <a:noFill/>
            <a:prstDash val="sysDash"/>
            <a:miter lim="800000"/>
          </a:ln>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b="1" kern="1200">
                <a:solidFill>
                  <a:schemeClr val="tx1"/>
                </a:solidFill>
                <a:latin typeface="宋体" pitchFamily="2" charset="-122"/>
                <a:ea typeface="宋体" pitchFamily="2" charset="-122"/>
                <a:cs typeface="+mn-cs"/>
              </a:defRPr>
            </a:lvl1pPr>
            <a:lvl2pPr marL="621792" indent="-228600" algn="l" rtl="0" eaLnBrk="1" latinLnBrk="0" hangingPunct="1">
              <a:spcBef>
                <a:spcPts val="324"/>
              </a:spcBef>
              <a:buClr>
                <a:schemeClr val="accent1"/>
              </a:buClr>
              <a:buFont typeface="Verdana"/>
              <a:buChar char="◦"/>
              <a:defRPr kumimoji="0" sz="2000" b="1" kern="1200">
                <a:solidFill>
                  <a:schemeClr val="tx1"/>
                </a:solidFill>
                <a:latin typeface="宋体" pitchFamily="2" charset="-122"/>
                <a:ea typeface="宋体" pitchFamily="2" charset="-122"/>
                <a:cs typeface="+mn-cs"/>
              </a:defRPr>
            </a:lvl2pPr>
            <a:lvl3pPr marL="859536" indent="-228600" algn="l" rtl="0" eaLnBrk="1" latinLnBrk="0" hangingPunct="1">
              <a:spcBef>
                <a:spcPts val="350"/>
              </a:spcBef>
              <a:buClr>
                <a:schemeClr val="accent2"/>
              </a:buClr>
              <a:buSzPct val="100000"/>
              <a:buFont typeface="Wingdings 2"/>
              <a:buChar char=""/>
              <a:defRPr kumimoji="0" sz="1800" b="1" kern="1200">
                <a:solidFill>
                  <a:schemeClr val="tx1"/>
                </a:solidFill>
                <a:latin typeface="宋体" pitchFamily="2" charset="-122"/>
                <a:ea typeface="宋体" pitchFamily="2" charset="-122"/>
                <a:cs typeface="+mn-cs"/>
              </a:defRPr>
            </a:lvl3pPr>
            <a:lvl4pPr marL="1143000" indent="-228600" algn="l" rtl="0" eaLnBrk="1" latinLnBrk="0" hangingPunct="1">
              <a:spcBef>
                <a:spcPts val="350"/>
              </a:spcBef>
              <a:buClr>
                <a:schemeClr val="accent2"/>
              </a:buClr>
              <a:buFont typeface="Wingdings 2"/>
              <a:buChar char=""/>
              <a:defRPr kumimoji="0" sz="1600" b="1" kern="1200">
                <a:solidFill>
                  <a:schemeClr val="tx1"/>
                </a:solidFill>
                <a:latin typeface="宋体" pitchFamily="2" charset="-122"/>
                <a:ea typeface="宋体" pitchFamily="2" charset="-122"/>
                <a:cs typeface="+mn-cs"/>
              </a:defRPr>
            </a:lvl4pPr>
            <a:lvl5pPr marL="1371600" indent="-228600" algn="l" rtl="0" eaLnBrk="1" latinLnBrk="0" hangingPunct="1">
              <a:spcBef>
                <a:spcPts val="350"/>
              </a:spcBef>
              <a:buClr>
                <a:schemeClr val="accent2"/>
              </a:buClr>
              <a:buFont typeface="Wingdings 2"/>
              <a:buChar char=""/>
              <a:defRPr kumimoji="0" sz="1600" b="1" kern="1200">
                <a:solidFill>
                  <a:schemeClr val="tx1"/>
                </a:solidFill>
                <a:latin typeface="宋体" pitchFamily="2" charset="-122"/>
                <a:ea typeface="宋体" pitchFamily="2" charset="-122"/>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nSpc>
                <a:spcPct val="110000"/>
              </a:lnSpc>
              <a:spcBef>
                <a:spcPts val="100"/>
              </a:spcBef>
              <a:buNone/>
            </a:pPr>
            <a:r>
              <a:rPr lang="zh-CN" altLang="en-US" dirty="0">
                <a:latin typeface="Arial" panose="020B0604020202020204" pitchFamily="34" charset="0"/>
                <a:ea typeface="微软雅黑" panose="020B0503020204020204" pitchFamily="34" charset="-122"/>
              </a:rPr>
              <a:t>社交媒体数据</a:t>
            </a:r>
            <a:endParaRPr lang="en-US" altLang="zh-CN" dirty="0">
              <a:latin typeface="Arial" panose="020B0604020202020204" pitchFamily="34" charset="0"/>
              <a:ea typeface="微软雅黑" panose="020B0503020204020204" pitchFamily="34" charset="-122"/>
            </a:endParaRPr>
          </a:p>
          <a:p>
            <a:pPr marL="0" indent="0">
              <a:lnSpc>
                <a:spcPct val="110000"/>
              </a:lnSpc>
              <a:spcBef>
                <a:spcPts val="100"/>
              </a:spcBef>
              <a:buNone/>
            </a:pPr>
            <a:r>
              <a:rPr lang="en-US" altLang="zh-CN"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Media</a:t>
            </a:r>
            <a:r>
              <a:rPr lang="zh-CN" altLang="en-US"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p>
          <a:p>
            <a:pPr marL="541782" lvl="1" indent="-285750">
              <a:lnSpc>
                <a:spcPct val="110000"/>
              </a:lnSpc>
              <a:spcBef>
                <a:spcPts val="100"/>
              </a:spcBef>
              <a:buFont typeface="Arial" panose="020B0604020202020204" pitchFamily="34" charset="0"/>
              <a:buChar char="•"/>
            </a:pPr>
            <a:endParaRPr lang="en-US" altLang="zh-CN" sz="1600" b="0" noProof="0"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endParaRPr lang="zh-CN" sz="2000" b="0" noProof="0" dirty="0">
              <a:latin typeface="Arial" panose="020B0604020202020204" pitchFamily="34" charset="0"/>
              <a:ea typeface="微软雅黑" panose="020B0503020204020204" pitchFamily="34" charset="-122"/>
            </a:endParaRPr>
          </a:p>
          <a:p>
            <a:pPr marL="109728" indent="0">
              <a:buFont typeface="Wingdings 3"/>
              <a:buNone/>
            </a:pPr>
            <a:endParaRPr lang="zh-CN" sz="2000" noProof="0" dirty="0">
              <a:latin typeface="Arial" panose="020B0604020202020204" pitchFamily="34" charset="0"/>
              <a:ea typeface="微软雅黑" panose="020B0503020204020204" pitchFamily="34" charset="-122"/>
            </a:endParaRPr>
          </a:p>
          <a:p>
            <a:pPr marL="109728" indent="0">
              <a:buFont typeface="Wingdings 3"/>
              <a:buNone/>
            </a:pPr>
            <a:endParaRPr lang="zh-CN" sz="2000" noProof="0" dirty="0">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F088072C-00FE-471A-8E74-C5C154EE50C8}"/>
              </a:ext>
            </a:extLst>
          </p:cNvPr>
          <p:cNvSpPr txBox="1"/>
          <p:nvPr/>
        </p:nvSpPr>
        <p:spPr>
          <a:xfrm>
            <a:off x="917881" y="4104972"/>
            <a:ext cx="3463996" cy="945067"/>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sz="1800" b="1" dirty="0">
                <a:latin typeface="Arial" panose="020B0604020202020204" pitchFamily="34" charset="0"/>
                <a:ea typeface="微软雅黑" panose="020B0503020204020204" pitchFamily="34" charset="-122"/>
              </a:rPr>
              <a:t>主要获取方式</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官方 </a:t>
            </a:r>
            <a:r>
              <a:rPr lang="en-US" altLang="zh-CN" sz="1600" dirty="0">
                <a:latin typeface="Arial" panose="020B0604020202020204" pitchFamily="34" charset="0"/>
                <a:ea typeface="微软雅黑" panose="020B0503020204020204" pitchFamily="34" charset="-122"/>
              </a:rPr>
              <a:t>API</a:t>
            </a:r>
            <a:r>
              <a:rPr lang="zh-CN" altLang="en-US" sz="1600" dirty="0">
                <a:latin typeface="Arial" panose="020B0604020202020204" pitchFamily="34" charset="0"/>
                <a:ea typeface="微软雅黑" panose="020B0503020204020204" pitchFamily="34" charset="-122"/>
              </a:rPr>
              <a:t>接口</a:t>
            </a:r>
            <a:endParaRPr lang="en-US" altLang="zh-CN" sz="1600"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网络 </a:t>
            </a:r>
            <a:r>
              <a:rPr lang="en-US" altLang="zh-CN" sz="1600" dirty="0">
                <a:latin typeface="Arial" panose="020B0604020202020204" pitchFamily="34" charset="0"/>
                <a:ea typeface="微软雅黑" panose="020B0503020204020204" pitchFamily="34" charset="-122"/>
              </a:rPr>
              <a:t>/</a:t>
            </a:r>
            <a:r>
              <a:rPr lang="zh-CN" altLang="en-US" sz="1600" dirty="0">
                <a:latin typeface="Arial" panose="020B0604020202020204" pitchFamily="34" charset="0"/>
                <a:ea typeface="微软雅黑" panose="020B0503020204020204" pitchFamily="34" charset="-122"/>
              </a:rPr>
              <a:t> 网页爬虫 </a:t>
            </a:r>
            <a:r>
              <a:rPr lang="en-US" altLang="zh-CN" sz="1400" dirty="0">
                <a:latin typeface="Arial" panose="020B0604020202020204" pitchFamily="34" charset="0"/>
                <a:ea typeface="微软雅黑" panose="020B0503020204020204" pitchFamily="34" charset="-122"/>
              </a:rPr>
              <a:t>(Web</a:t>
            </a:r>
            <a:r>
              <a:rPr lang="zh-CN" altLang="en-US" sz="1400" dirty="0">
                <a:latin typeface="Arial" panose="020B0604020202020204" pitchFamily="34" charset="0"/>
                <a:ea typeface="微软雅黑" panose="020B0503020204020204" pitchFamily="34" charset="-122"/>
              </a:rPr>
              <a:t> </a:t>
            </a:r>
            <a:r>
              <a:rPr lang="en-US" altLang="zh-CN" sz="1400" dirty="0">
                <a:latin typeface="Arial" panose="020B0604020202020204" pitchFamily="34" charset="0"/>
                <a:ea typeface="微软雅黑" panose="020B0503020204020204" pitchFamily="34" charset="-122"/>
              </a:rPr>
              <a:t>Scraping)</a:t>
            </a:r>
            <a:endParaRPr lang="en-US" altLang="zh-CN" sz="1600" dirty="0">
              <a:latin typeface="Arial" panose="020B06040202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2036932A-9898-8EC2-1549-AFCF460387AB}"/>
              </a:ext>
            </a:extLst>
          </p:cNvPr>
          <p:cNvSpPr txBox="1"/>
          <p:nvPr/>
        </p:nvSpPr>
        <p:spPr>
          <a:xfrm>
            <a:off x="917881" y="5046371"/>
            <a:ext cx="3463996" cy="945067"/>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b="1" dirty="0">
                <a:latin typeface="Arial" panose="020B0604020202020204" pitchFamily="34" charset="0"/>
                <a:ea typeface="微软雅黑" panose="020B0503020204020204" pitchFamily="34" charset="-122"/>
              </a:rPr>
              <a:t>特征</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highlight>
                  <a:srgbClr val="00FFFF"/>
                </a:highlight>
                <a:latin typeface="Arial" panose="020B0604020202020204" pitchFamily="34" charset="0"/>
                <a:ea typeface="微软雅黑" panose="020B0503020204020204" pitchFamily="34" charset="-122"/>
              </a:rPr>
              <a:t>半结构化数据</a:t>
            </a:r>
            <a:endParaRPr lang="en-US" altLang="zh-CN" sz="1600" dirty="0">
              <a:highlight>
                <a:srgbClr val="00FFFF"/>
              </a:highlight>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highlight>
                  <a:srgbClr val="00FFFF"/>
                </a:highlight>
                <a:latin typeface="Arial" panose="020B0604020202020204" pitchFamily="34" charset="0"/>
                <a:ea typeface="微软雅黑" panose="020B0503020204020204" pitchFamily="34" charset="-122"/>
              </a:rPr>
              <a:t> 高时空颗粒度、语义丰富</a:t>
            </a:r>
            <a:endParaRPr lang="en-US" altLang="zh-CN" sz="1600" dirty="0">
              <a:highlight>
                <a:srgbClr val="00FFFF"/>
              </a:highlight>
              <a:latin typeface="Arial" panose="020B0604020202020204" pitchFamily="34" charset="0"/>
              <a:ea typeface="微软雅黑" panose="020B0503020204020204" pitchFamily="34" charset="-122"/>
            </a:endParaRPr>
          </a:p>
        </p:txBody>
      </p:sp>
      <p:sp>
        <p:nvSpPr>
          <p:cNvPr id="12" name="文本框 11">
            <a:extLst>
              <a:ext uri="{FF2B5EF4-FFF2-40B4-BE49-F238E27FC236}">
                <a16:creationId xmlns:a16="http://schemas.microsoft.com/office/drawing/2014/main" id="{17618C07-BCDE-013D-E83B-C35918A8B608}"/>
              </a:ext>
            </a:extLst>
          </p:cNvPr>
          <p:cNvSpPr txBox="1"/>
          <p:nvPr/>
        </p:nvSpPr>
        <p:spPr>
          <a:xfrm>
            <a:off x="917880" y="3163573"/>
            <a:ext cx="3916668" cy="913583"/>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b="1" dirty="0">
                <a:latin typeface="Arial" panose="020B0604020202020204" pitchFamily="34" charset="0"/>
                <a:ea typeface="微软雅黑" panose="020B0503020204020204" pitchFamily="34" charset="-122"/>
              </a:rPr>
              <a:t>主要数据源</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位置社交网络服务平台 </a:t>
            </a:r>
            <a:r>
              <a:rPr lang="en-US" altLang="zh-CN" sz="1600" dirty="0">
                <a:latin typeface="Arial" panose="020B0604020202020204" pitchFamily="34" charset="0"/>
                <a:ea typeface="微软雅黑" panose="020B0503020204020204" pitchFamily="34" charset="-122"/>
              </a:rPr>
              <a:t>(LBSN)</a:t>
            </a:r>
          </a:p>
          <a:p>
            <a:pPr marL="541782" lvl="1" indent="-285750">
              <a:lnSpc>
                <a:spcPct val="110000"/>
              </a:lnSpc>
              <a:spcBef>
                <a:spcPts val="100"/>
              </a:spcBef>
              <a:buFont typeface="Arial" panose="020B0604020202020204" pitchFamily="34" charset="0"/>
              <a:buChar char="•"/>
            </a:pPr>
            <a:r>
              <a:rPr lang="zh-CN" altLang="en-US" sz="1400" dirty="0">
                <a:latin typeface="Arial" panose="020B0604020202020204" pitchFamily="34" charset="0"/>
                <a:ea typeface="微软雅黑" panose="020B0503020204020204" pitchFamily="34" charset="-122"/>
              </a:rPr>
              <a:t>微博、小红书、</a:t>
            </a:r>
            <a:r>
              <a:rPr lang="en-US" altLang="zh-CN" sz="1400" dirty="0">
                <a:latin typeface="Arial" panose="020B0604020202020204" pitchFamily="34" charset="0"/>
                <a:ea typeface="微软雅黑" panose="020B0503020204020204" pitchFamily="34" charset="-122"/>
              </a:rPr>
              <a:t>X</a:t>
            </a:r>
            <a:r>
              <a:rPr lang="zh-CN" altLang="en-US"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Flickr</a:t>
            </a:r>
            <a:r>
              <a:rPr lang="zh-CN" altLang="en-US"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Instagram…</a:t>
            </a:r>
          </a:p>
        </p:txBody>
      </p:sp>
      <p:sp>
        <p:nvSpPr>
          <p:cNvPr id="13" name="文本框 12">
            <a:extLst>
              <a:ext uri="{FF2B5EF4-FFF2-40B4-BE49-F238E27FC236}">
                <a16:creationId xmlns:a16="http://schemas.microsoft.com/office/drawing/2014/main" id="{422580A0-E880-8433-CFD2-2CDB44C47E52}"/>
              </a:ext>
            </a:extLst>
          </p:cNvPr>
          <p:cNvSpPr txBox="1"/>
          <p:nvPr/>
        </p:nvSpPr>
        <p:spPr>
          <a:xfrm>
            <a:off x="917880" y="2222174"/>
            <a:ext cx="3463997" cy="945067"/>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sz="1800" b="1" dirty="0">
                <a:latin typeface="Arial" panose="020B0604020202020204" pitchFamily="34" charset="0"/>
                <a:ea typeface="微软雅黑" panose="020B0503020204020204" pitchFamily="34" charset="-122"/>
              </a:rPr>
              <a:t>范畴</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highlight>
                  <a:srgbClr val="00FFFF"/>
                </a:highlight>
                <a:latin typeface="Arial" panose="020B0604020202020204" pitchFamily="34" charset="0"/>
                <a:ea typeface="微软雅黑" panose="020B0503020204020204" pitchFamily="34" charset="-122"/>
              </a:rPr>
              <a:t>被动 </a:t>
            </a:r>
            <a:r>
              <a:rPr lang="en-US" altLang="zh-CN" sz="1600" dirty="0">
                <a:highlight>
                  <a:srgbClr val="00FFFF"/>
                </a:highlight>
                <a:latin typeface="Arial" panose="020B0604020202020204" pitchFamily="34" charset="0"/>
                <a:ea typeface="微软雅黑" panose="020B0503020204020204" pitchFamily="34" charset="-122"/>
              </a:rPr>
              <a:t>/</a:t>
            </a:r>
            <a:r>
              <a:rPr lang="zh-CN" altLang="en-US" sz="1600" dirty="0">
                <a:highlight>
                  <a:srgbClr val="00FFFF"/>
                </a:highlight>
                <a:latin typeface="Arial" panose="020B0604020202020204" pitchFamily="34" charset="0"/>
                <a:ea typeface="微软雅黑" panose="020B0503020204020204" pitchFamily="34" charset="-122"/>
              </a:rPr>
              <a:t> 有机数据</a:t>
            </a:r>
            <a:endParaRPr lang="en-US" altLang="zh-CN" sz="1600" dirty="0">
              <a:highlight>
                <a:srgbClr val="00FFFF"/>
              </a:highlight>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solidFill>
                  <a:srgbClr val="FF0000"/>
                </a:solidFill>
                <a:latin typeface="Arial" panose="020B0604020202020204" pitchFamily="34" charset="0"/>
                <a:ea typeface="微软雅黑" panose="020B0503020204020204" pitchFamily="34" charset="-122"/>
              </a:rPr>
              <a:t>被动式 </a:t>
            </a:r>
            <a:r>
              <a:rPr lang="zh-CN" altLang="en-US" sz="1600" b="1" dirty="0">
                <a:solidFill>
                  <a:srgbClr val="FF0000"/>
                </a:solidFill>
                <a:highlight>
                  <a:srgbClr val="FFFF00"/>
                </a:highlight>
                <a:latin typeface="Arial" panose="020B0604020202020204" pitchFamily="34" charset="0"/>
                <a:ea typeface="微软雅黑" panose="020B0503020204020204" pitchFamily="34" charset="-122"/>
              </a:rPr>
              <a:t>志愿者地理信息</a:t>
            </a:r>
            <a:r>
              <a:rPr lang="zh-CN" altLang="en-US" sz="1600" dirty="0">
                <a:solidFill>
                  <a:srgbClr val="FF0000"/>
                </a:solidFill>
                <a:highlight>
                  <a:srgbClr val="FFFF00"/>
                </a:highlight>
                <a:latin typeface="Arial" panose="020B0604020202020204" pitchFamily="34" charset="0"/>
                <a:ea typeface="微软雅黑" panose="020B0503020204020204" pitchFamily="34" charset="-122"/>
              </a:rPr>
              <a:t> </a:t>
            </a:r>
            <a:r>
              <a:rPr lang="en-US" altLang="zh-CN" sz="1600" dirty="0">
                <a:solidFill>
                  <a:srgbClr val="FF0000"/>
                </a:solidFill>
                <a:highlight>
                  <a:srgbClr val="FFFF00"/>
                </a:highlight>
                <a:latin typeface="Arial" panose="020B0604020202020204" pitchFamily="34" charset="0"/>
                <a:ea typeface="微软雅黑" panose="020B0503020204020204" pitchFamily="34" charset="-122"/>
              </a:rPr>
              <a:t>(VGI)</a:t>
            </a:r>
          </a:p>
        </p:txBody>
      </p:sp>
      <p:graphicFrame>
        <p:nvGraphicFramePr>
          <p:cNvPr id="14" name="Table 3">
            <a:extLst>
              <a:ext uri="{FF2B5EF4-FFF2-40B4-BE49-F238E27FC236}">
                <a16:creationId xmlns:a16="http://schemas.microsoft.com/office/drawing/2014/main" id="{6764F2BA-0D7B-896C-A729-D43DE393EFD3}"/>
              </a:ext>
            </a:extLst>
          </p:cNvPr>
          <p:cNvGraphicFramePr>
            <a:graphicFrameLocks noGrp="1"/>
          </p:cNvGraphicFramePr>
          <p:nvPr/>
        </p:nvGraphicFramePr>
        <p:xfrm>
          <a:off x="4481461" y="1101326"/>
          <a:ext cx="7400809" cy="1854200"/>
        </p:xfrm>
        <a:graphic>
          <a:graphicData uri="http://schemas.openxmlformats.org/drawingml/2006/table">
            <a:tbl>
              <a:tblPr firstRow="1" bandRow="1">
                <a:tableStyleId>{BDBED569-4797-4DF1-A0F4-6AAB3CD982D8}</a:tableStyleId>
              </a:tblPr>
              <a:tblGrid>
                <a:gridCol w="703580">
                  <a:extLst>
                    <a:ext uri="{9D8B030D-6E8A-4147-A177-3AD203B41FA5}">
                      <a16:colId xmlns:a16="http://schemas.microsoft.com/office/drawing/2014/main" val="4239313570"/>
                    </a:ext>
                  </a:extLst>
                </a:gridCol>
                <a:gridCol w="2321243">
                  <a:extLst>
                    <a:ext uri="{9D8B030D-6E8A-4147-A177-3AD203B41FA5}">
                      <a16:colId xmlns:a16="http://schemas.microsoft.com/office/drawing/2014/main" val="4097623601"/>
                    </a:ext>
                  </a:extLst>
                </a:gridCol>
                <a:gridCol w="2191131">
                  <a:extLst>
                    <a:ext uri="{9D8B030D-6E8A-4147-A177-3AD203B41FA5}">
                      <a16:colId xmlns:a16="http://schemas.microsoft.com/office/drawing/2014/main" val="2504841069"/>
                    </a:ext>
                  </a:extLst>
                </a:gridCol>
                <a:gridCol w="703580">
                  <a:extLst>
                    <a:ext uri="{9D8B030D-6E8A-4147-A177-3AD203B41FA5}">
                      <a16:colId xmlns:a16="http://schemas.microsoft.com/office/drawing/2014/main" val="1181586899"/>
                    </a:ext>
                  </a:extLst>
                </a:gridCol>
                <a:gridCol w="703580">
                  <a:extLst>
                    <a:ext uri="{9D8B030D-6E8A-4147-A177-3AD203B41FA5}">
                      <a16:colId xmlns:a16="http://schemas.microsoft.com/office/drawing/2014/main" val="1982353332"/>
                    </a:ext>
                  </a:extLst>
                </a:gridCol>
                <a:gridCol w="777695">
                  <a:extLst>
                    <a:ext uri="{9D8B030D-6E8A-4147-A177-3AD203B41FA5}">
                      <a16:colId xmlns:a16="http://schemas.microsoft.com/office/drawing/2014/main" val="3830685004"/>
                    </a:ext>
                  </a:extLst>
                </a:gridCol>
              </a:tblGrid>
              <a:tr h="370840">
                <a:tc>
                  <a:txBody>
                    <a:bodyPr/>
                    <a:lstStyle/>
                    <a:p>
                      <a:pPr algn="ctr"/>
                      <a:r>
                        <a:rPr lang="zh-CN" altLang="en-US" noProof="0" dirty="0">
                          <a:latin typeface="Arial" panose="020B0604020202020204" pitchFamily="34" charset="0"/>
                          <a:ea typeface="微软雅黑" panose="020B0503020204020204" pitchFamily="34" charset="-122"/>
                        </a:rPr>
                        <a:t>用户</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时间戳</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地理坐标</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内容</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附件</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546302280"/>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1</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2025/01/21</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13:45:30</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a:t>
                      </a:r>
                      <a:r>
                        <a:rPr lang="en-US" altLang="zh-CN" noProof="0" dirty="0">
                          <a:latin typeface="Arial" panose="020B0604020202020204" pitchFamily="34" charset="0"/>
                          <a:ea typeface="微软雅黑" panose="020B0503020204020204" pitchFamily="34" charset="-122"/>
                        </a:rPr>
                        <a:t>2°E,</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55°N</a:t>
                      </a:r>
                      <a:r>
                        <a:rPr lang="zh-CN" altLang="en-US" noProof="0" dirty="0">
                          <a:latin typeface="Arial" panose="020B0604020202020204" pitchFamily="34" charset="0"/>
                          <a:ea typeface="微软雅黑" panose="020B0503020204020204" pitchFamily="34" charset="-122"/>
                        </a:rPr>
                        <a:t>）</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alt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757645789"/>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2</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2025/03/11</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23:35:04</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a:t>
                      </a:r>
                      <a:r>
                        <a:rPr lang="en-US" altLang="zh-CN" noProof="0" dirty="0">
                          <a:latin typeface="Arial" panose="020B0604020202020204" pitchFamily="34" charset="0"/>
                          <a:ea typeface="微软雅黑" panose="020B0503020204020204" pitchFamily="34" charset="-122"/>
                        </a:rPr>
                        <a:t>121°E,</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32°N</a:t>
                      </a:r>
                      <a:r>
                        <a:rPr lang="zh-CN" altLang="en-US" noProof="0" dirty="0">
                          <a:latin typeface="Arial" panose="020B0604020202020204" pitchFamily="34" charset="0"/>
                          <a:ea typeface="微软雅黑" panose="020B0503020204020204" pitchFamily="34" charset="-122"/>
                        </a:rPr>
                        <a:t>）</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alt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7675451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3</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2025/03/01</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09:03:23</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noProof="0" dirty="0">
                          <a:latin typeface="Arial" panose="020B0604020202020204" pitchFamily="34" charset="0"/>
                          <a:ea typeface="微软雅黑" panose="020B0503020204020204" pitchFamily="34" charset="-122"/>
                        </a:rPr>
                        <a:t>（</a:t>
                      </a:r>
                      <a:r>
                        <a:rPr lang="en-US" altLang="zh-CN" noProof="0" dirty="0">
                          <a:latin typeface="Arial" panose="020B0604020202020204" pitchFamily="34" charset="0"/>
                          <a:ea typeface="微软雅黑" panose="020B0503020204020204" pitchFamily="34" charset="-122"/>
                        </a:rPr>
                        <a:t>73.3°W,</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40.8°N</a:t>
                      </a:r>
                      <a:r>
                        <a:rPr lang="zh-CN" altLang="en-US" noProof="0" dirty="0">
                          <a:latin typeface="Arial" panose="020B0604020202020204" pitchFamily="34" charset="0"/>
                          <a:ea typeface="微软雅黑" panose="020B0503020204020204" pitchFamily="34" charset="-122"/>
                        </a:rPr>
                        <a:t>）</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alt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08678815"/>
                  </a:ext>
                </a:extLst>
              </a:tr>
              <a:tr h="370840">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260554991"/>
                  </a:ext>
                </a:extLst>
              </a:tr>
            </a:tbl>
          </a:graphicData>
        </a:graphic>
      </p:graphicFrame>
      <p:graphicFrame>
        <p:nvGraphicFramePr>
          <p:cNvPr id="15" name="Table 3">
            <a:extLst>
              <a:ext uri="{FF2B5EF4-FFF2-40B4-BE49-F238E27FC236}">
                <a16:creationId xmlns:a16="http://schemas.microsoft.com/office/drawing/2014/main" id="{7A326B91-F522-2FFA-8EEB-E067C4527B1F}"/>
              </a:ext>
            </a:extLst>
          </p:cNvPr>
          <p:cNvGraphicFramePr>
            <a:graphicFrameLocks noGrp="1"/>
          </p:cNvGraphicFramePr>
          <p:nvPr/>
        </p:nvGraphicFramePr>
        <p:xfrm>
          <a:off x="4481461" y="3980184"/>
          <a:ext cx="4992678" cy="1854200"/>
        </p:xfrm>
        <a:graphic>
          <a:graphicData uri="http://schemas.openxmlformats.org/drawingml/2006/table">
            <a:tbl>
              <a:tblPr firstRow="1" bandRow="1">
                <a:tableStyleId>{BDBED569-4797-4DF1-A0F4-6AAB3CD982D8}</a:tableStyleId>
              </a:tblPr>
              <a:tblGrid>
                <a:gridCol w="703580">
                  <a:extLst>
                    <a:ext uri="{9D8B030D-6E8A-4147-A177-3AD203B41FA5}">
                      <a16:colId xmlns:a16="http://schemas.microsoft.com/office/drawing/2014/main" val="4239313570"/>
                    </a:ext>
                  </a:extLst>
                </a:gridCol>
                <a:gridCol w="703580">
                  <a:extLst>
                    <a:ext uri="{9D8B030D-6E8A-4147-A177-3AD203B41FA5}">
                      <a16:colId xmlns:a16="http://schemas.microsoft.com/office/drawing/2014/main" val="2504841069"/>
                    </a:ext>
                  </a:extLst>
                </a:gridCol>
                <a:gridCol w="932180">
                  <a:extLst>
                    <a:ext uri="{9D8B030D-6E8A-4147-A177-3AD203B41FA5}">
                      <a16:colId xmlns:a16="http://schemas.microsoft.com/office/drawing/2014/main" val="1181586899"/>
                    </a:ext>
                  </a:extLst>
                </a:gridCol>
                <a:gridCol w="932180">
                  <a:extLst>
                    <a:ext uri="{9D8B030D-6E8A-4147-A177-3AD203B41FA5}">
                      <a16:colId xmlns:a16="http://schemas.microsoft.com/office/drawing/2014/main" val="1982353332"/>
                    </a:ext>
                  </a:extLst>
                </a:gridCol>
                <a:gridCol w="932180">
                  <a:extLst>
                    <a:ext uri="{9D8B030D-6E8A-4147-A177-3AD203B41FA5}">
                      <a16:colId xmlns:a16="http://schemas.microsoft.com/office/drawing/2014/main" val="3830685004"/>
                    </a:ext>
                  </a:extLst>
                </a:gridCol>
                <a:gridCol w="788978">
                  <a:extLst>
                    <a:ext uri="{9D8B030D-6E8A-4147-A177-3AD203B41FA5}">
                      <a16:colId xmlns:a16="http://schemas.microsoft.com/office/drawing/2014/main" val="345366570"/>
                    </a:ext>
                  </a:extLst>
                </a:gridCol>
              </a:tblGrid>
              <a:tr h="370840">
                <a:tc>
                  <a:txBody>
                    <a:bodyPr/>
                    <a:lstStyle/>
                    <a:p>
                      <a:pPr algn="ctr"/>
                      <a:r>
                        <a:rPr lang="zh-CN" altLang="en-US" noProof="0" dirty="0">
                          <a:latin typeface="Arial" panose="020B0604020202020204" pitchFamily="34" charset="0"/>
                          <a:ea typeface="微软雅黑" panose="020B0503020204020204" pitchFamily="34" charset="-122"/>
                        </a:rPr>
                        <a:t>用户</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性别</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发文数</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粉丝数</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关注数</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546302280"/>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1</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F</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757645789"/>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2</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M</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7675451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noProof="0" dirty="0">
                          <a:latin typeface="Arial" panose="020B0604020202020204" pitchFamily="34" charset="0"/>
                          <a:ea typeface="微软雅黑" panose="020B0503020204020204" pitchFamily="34" charset="-122"/>
                        </a:rPr>
                        <a:t>F</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08678815"/>
                  </a:ext>
                </a:extLst>
              </a:tr>
              <a:tr h="370840">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260554991"/>
                  </a:ext>
                </a:extLst>
              </a:tr>
            </a:tbl>
          </a:graphicData>
        </a:graphic>
      </p:graphicFrame>
      <p:cxnSp>
        <p:nvCxnSpPr>
          <p:cNvPr id="17" name="直线箭头连接符 16">
            <a:extLst>
              <a:ext uri="{FF2B5EF4-FFF2-40B4-BE49-F238E27FC236}">
                <a16:creationId xmlns:a16="http://schemas.microsoft.com/office/drawing/2014/main" id="{0D8AC9C3-4938-5688-C7FC-6C5D2B465DA4}"/>
              </a:ext>
            </a:extLst>
          </p:cNvPr>
          <p:cNvCxnSpPr/>
          <p:nvPr/>
        </p:nvCxnSpPr>
        <p:spPr>
          <a:xfrm>
            <a:off x="4834550" y="3041964"/>
            <a:ext cx="0" cy="778598"/>
          </a:xfrm>
          <a:prstGeom prst="straightConnector1">
            <a:avLst/>
          </a:prstGeom>
          <a:ln w="50800" cmpd="sng">
            <a:tailEnd type="triangle"/>
          </a:ln>
        </p:spPr>
        <p:style>
          <a:lnRef idx="1">
            <a:schemeClr val="dk1"/>
          </a:lnRef>
          <a:fillRef idx="0">
            <a:schemeClr val="dk1"/>
          </a:fillRef>
          <a:effectRef idx="0">
            <a:schemeClr val="dk1"/>
          </a:effectRef>
          <a:fontRef idx="minor">
            <a:schemeClr val="tx1"/>
          </a:fontRef>
        </p:style>
      </p:cxnSp>
      <p:pic>
        <p:nvPicPr>
          <p:cNvPr id="19" name="图片 18">
            <a:extLst>
              <a:ext uri="{FF2B5EF4-FFF2-40B4-BE49-F238E27FC236}">
                <a16:creationId xmlns:a16="http://schemas.microsoft.com/office/drawing/2014/main" id="{597EC3D3-5955-4495-30A8-DE63E198BB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38274" y="3867668"/>
            <a:ext cx="2553726" cy="2954772"/>
          </a:xfrm>
          <a:prstGeom prst="rect">
            <a:avLst/>
          </a:prstGeom>
        </p:spPr>
      </p:pic>
      <p:cxnSp>
        <p:nvCxnSpPr>
          <p:cNvPr id="20" name="直线箭头连接符 19">
            <a:extLst>
              <a:ext uri="{FF2B5EF4-FFF2-40B4-BE49-F238E27FC236}">
                <a16:creationId xmlns:a16="http://schemas.microsoft.com/office/drawing/2014/main" id="{4894CBAC-C437-5134-AF1C-2A27104FD1B8}"/>
              </a:ext>
            </a:extLst>
          </p:cNvPr>
          <p:cNvCxnSpPr/>
          <p:nvPr/>
        </p:nvCxnSpPr>
        <p:spPr>
          <a:xfrm>
            <a:off x="10067453" y="3041964"/>
            <a:ext cx="0" cy="778598"/>
          </a:xfrm>
          <a:prstGeom prst="straightConnector1">
            <a:avLst/>
          </a:prstGeom>
          <a:ln w="50800" cmpd="sng">
            <a:tailEnd type="triangle"/>
          </a:ln>
        </p:spPr>
        <p:style>
          <a:lnRef idx="1">
            <a:schemeClr val="dk1"/>
          </a:lnRef>
          <a:fillRef idx="0">
            <a:schemeClr val="dk1"/>
          </a:fillRef>
          <a:effectRef idx="0">
            <a:schemeClr val="dk1"/>
          </a:effectRef>
          <a:fontRef idx="minor">
            <a:schemeClr val="tx1"/>
          </a:fontRef>
        </p:style>
      </p:cxnSp>
      <p:sp>
        <p:nvSpPr>
          <p:cNvPr id="23" name="标题 7">
            <a:extLst>
              <a:ext uri="{FF2B5EF4-FFF2-40B4-BE49-F238E27FC236}">
                <a16:creationId xmlns:a16="http://schemas.microsoft.com/office/drawing/2014/main" id="{D60A1045-A65F-A566-0B1E-6E38D3176E7A}"/>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157402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31620</TotalTime>
  <Words>2120</Words>
  <Application>Microsoft Macintosh PowerPoint</Application>
  <PresentationFormat>宽屏</PresentationFormat>
  <Paragraphs>356</Paragraphs>
  <Slides>20</Slides>
  <Notes>15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-apple-system</vt:lpstr>
      <vt:lpstr>等线</vt:lpstr>
      <vt:lpstr>等线 Light</vt:lpstr>
      <vt:lpstr>Microsoft YaHei</vt:lpstr>
      <vt:lpstr>Arial</vt:lpstr>
      <vt:lpstr>Wingdings</vt:lpstr>
      <vt:lpstr>Wingdings 3</vt:lpstr>
      <vt:lpstr>Office 主题​​</vt:lpstr>
      <vt:lpstr>多源城市数据分析与实践</vt:lpstr>
      <vt:lpstr>目录 Contents</vt:lpstr>
      <vt:lpstr>PowerPoint 演示文稿</vt:lpstr>
      <vt:lpstr>回顾：专题研究 1  Recap: Research Theme : 1</vt:lpstr>
      <vt:lpstr>回顾：专题研究 1  Recap: Research Theme : 1</vt:lpstr>
      <vt:lpstr>回顾：专题研究 1  Recap: Research Theme : 1</vt:lpstr>
      <vt:lpstr>PowerPoint 演示文稿</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May</dc:creator>
  <cp:lastModifiedBy>Liu, Yunzhe</cp:lastModifiedBy>
  <cp:revision>70</cp:revision>
  <dcterms:created xsi:type="dcterms:W3CDTF">2025-11-22T06:00:54Z</dcterms:created>
  <dcterms:modified xsi:type="dcterms:W3CDTF">2026-04-20T10:40:37Z</dcterms:modified>
</cp:coreProperties>
</file>