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93" r:id="rId4"/>
    <p:sldId id="882" r:id="rId5"/>
    <p:sldId id="866" r:id="rId6"/>
    <p:sldId id="880" r:id="rId7"/>
    <p:sldId id="892" r:id="rId8"/>
    <p:sldId id="903" r:id="rId9"/>
    <p:sldId id="904" r:id="rId10"/>
    <p:sldId id="905" r:id="rId11"/>
    <p:sldId id="907" r:id="rId12"/>
    <p:sldId id="908" r:id="rId13"/>
    <p:sldId id="909" r:id="rId14"/>
    <p:sldId id="803" r:id="rId1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E7A"/>
    <a:srgbClr val="1C317C"/>
    <a:srgbClr val="FFFFFF"/>
    <a:srgbClr val="B70031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1" autoAdjust="0"/>
    <p:restoredTop sz="78014" autoAdjust="0"/>
  </p:normalViewPr>
  <p:slideViewPr>
    <p:cSldViewPr snapToGrid="0">
      <p:cViewPr varScale="1">
        <p:scale>
          <a:sx n="66" d="100"/>
          <a:sy n="66" d="100"/>
        </p:scale>
        <p:origin x="224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B7759D-11BF-41DF-44DB-ECFEADCEF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7F04C3-AABA-EC0E-2F46-56136C87D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49C527-0046-7BE6-3566-4EDB044F17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技术领域的中心性差异</a:t>
            </a:r>
            <a:br>
              <a:rPr lang="zh-CN" altLang="en-US" sz="2000" dirty="0"/>
            </a:b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3BA361-FECE-776A-DB66-B20A23529E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267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5CC301-FEA6-1C44-C2EC-A521DB932D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EA29765-EFF3-1911-8E4B-D98C3A1D50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5F63125-BC40-E300-6156-BEB7033418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74FEEFB-8C4A-1BA5-4391-63B43BEFE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906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B507A-18EB-7DEA-0612-B4ED5080C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93DC8F-06DF-9BDA-673A-869D225DC5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EF6FD97-1F19-A55B-8DE2-09317ECE7C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57356E1-9C1A-3928-58D1-8E1C24CD8C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0324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6F1DDB-1925-26A0-5296-702572584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CC4A9F7-8B21-3A6F-8E25-B1413BCDED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4706804-DD7C-7FD6-0BA1-4CD9E40E0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016111-F1D9-737A-8A03-9DFB330FE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753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8DEE4-A585-98C7-F36F-8FD47FCB8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47F153B-FFB2-0AFF-D2DB-76EDEDD44D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A637175-C71F-5C5D-BD1F-8EFCEE099C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CE35DC8-265E-2B14-52FD-7478C492D5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670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F6C06-3CC9-1B24-DDC0-047D1CF79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CD7E2CC-F15A-E96E-7A6B-47640B2445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D697B28-96D0-41E1-9BEF-2B01A8C8A2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923E30D-66C4-AA11-174A-B446FDF11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96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DD6F3-4AFC-2C01-CC22-412C7025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31CC34F-94E0-DF80-B286-8B0F8E49E1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B14DE23-3A2B-77AA-97A0-851ED3129D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AA4BA5-EFAA-00F4-B2D5-FE09E386F6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580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63C96-BD53-DC12-F8F8-A6C684952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0BF4E86-6137-797C-FD84-E0C162F18B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D11B805-043E-1BC6-73EB-EEE5E5DB6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D816703-5747-56EF-82B3-C93CF26895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145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0D117-B7DF-9772-27D0-3A30054435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B777FE0-EF5F-36EA-2C09-AD698F2AC2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66EAEA6-140F-B194-D522-2FD9BD117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dirty="0"/>
              <a:t>绝对流量与网络地位的差异</a:t>
            </a:r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D4AB925-023F-EFF4-B152-529737E80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5432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2026/5/11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ilibili.com/video/BV1Ys421T7x8/?spm_id_from=333.337.search-card.all.click&amp;vd_source=040b1f2c30369f6dd9620f17458f1981" TargetMode="External"/><Relationship Id="rId5" Type="http://schemas.openxmlformats.org/officeDocument/2006/relationships/image" Target="../media/image4.png"/><Relationship Id="rId4" Type="http://schemas.openxmlformats.org/officeDocument/2006/relationships/hyperlink" Target="https://www.bilibili.com/video/BV1m4GhzEER3/?spm_id_from=333.337.search-card.all.click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城市数据分析与实践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十一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周：教程 第六章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83AC62-A453-7D57-9486-56E6EAFAE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BB783549-3F6F-4FC9-5C55-1EDE0E808149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EBA6C22-9BA2-8305-FAB0-15DE458AB1CB}"/>
              </a:ext>
            </a:extLst>
          </p:cNvPr>
          <p:cNvSpPr txBox="1"/>
          <p:nvPr/>
        </p:nvSpPr>
        <p:spPr>
          <a:xfrm>
            <a:off x="697959" y="2630118"/>
            <a:ext cx="8702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构建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GB" altLang="zh-CN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(Origin-Destination)</a:t>
            </a:r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架构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网约车出行数据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连边信息表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Pickup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Drop-off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Location</a:t>
            </a: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真实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Taxi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Zone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区域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--&gt;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计算重心 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Polygon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to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Point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tbl_graph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()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构建网络</a:t>
            </a: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DF1E8B6D-F880-A545-270B-2F1AD54B8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59FBA0A-8A08-69C8-6605-A948F38D4CEA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74AAE4EB-E2E2-920C-5341-62E202B392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119696"/>
              </p:ext>
            </p:extLst>
          </p:nvPr>
        </p:nvGraphicFramePr>
        <p:xfrm>
          <a:off x="7429045" y="1189936"/>
          <a:ext cx="184530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91154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From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FCED548-B331-8BB9-F4FC-C0832A7B89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538350"/>
              </p:ext>
            </p:extLst>
          </p:nvPr>
        </p:nvGraphicFramePr>
        <p:xfrm>
          <a:off x="9490611" y="1189936"/>
          <a:ext cx="681355" cy="13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55">
                  <a:extLst>
                    <a:ext uri="{9D8B030D-6E8A-4147-A177-3AD203B41FA5}">
                      <a16:colId xmlns:a16="http://schemas.microsoft.com/office/drawing/2014/main" val="3152840769"/>
                    </a:ext>
                  </a:extLst>
                </a:gridCol>
              </a:tblGrid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权重</a:t>
                      </a:r>
                      <a:endParaRPr lang="zh-CN" alt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236856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302681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721823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9C27BDEA-E6DE-3C78-C2A6-76485AADDD22}"/>
              </a:ext>
            </a:extLst>
          </p:cNvPr>
          <p:cNvSpPr txBox="1"/>
          <p:nvPr/>
        </p:nvSpPr>
        <p:spPr>
          <a:xfrm>
            <a:off x="7376493" y="694745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92230D0-F77B-1093-679D-057CD1463840}"/>
              </a:ext>
            </a:extLst>
          </p:cNvPr>
          <p:cNvSpPr txBox="1"/>
          <p:nvPr/>
        </p:nvSpPr>
        <p:spPr>
          <a:xfrm>
            <a:off x="5361852" y="3429000"/>
            <a:ext cx="92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1001CA3-5B0F-10A8-189E-67EFA3C6085A}"/>
              </a:ext>
            </a:extLst>
          </p:cNvPr>
          <p:cNvSpPr txBox="1"/>
          <p:nvPr/>
        </p:nvSpPr>
        <p:spPr>
          <a:xfrm>
            <a:off x="5361852" y="3962400"/>
            <a:ext cx="9246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</a:t>
            </a:r>
            <a:endParaRPr lang="zh-CN" altLang="en-US" dirty="0"/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24E10A66-EEC7-7246-5FDC-9ED60728DD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5633414"/>
              </p:ext>
            </p:extLst>
          </p:nvPr>
        </p:nvGraphicFramePr>
        <p:xfrm>
          <a:off x="7400814" y="3295737"/>
          <a:ext cx="46066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1039119634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380714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n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1DCD34A0-32DA-81EF-A241-B1A7D8EB5FA1}"/>
              </a:ext>
            </a:extLst>
          </p:cNvPr>
          <p:cNvSpPr txBox="1"/>
          <p:nvPr/>
        </p:nvSpPr>
        <p:spPr>
          <a:xfrm>
            <a:off x="7375581" y="2888840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EEF736F-8004-5342-F38C-8FAF0D894CF8}"/>
              </a:ext>
            </a:extLst>
          </p:cNvPr>
          <p:cNvSpPr txBox="1"/>
          <p:nvPr/>
        </p:nvSpPr>
        <p:spPr>
          <a:xfrm>
            <a:off x="8083966" y="4507555"/>
            <a:ext cx="37619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节点位置信息 （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x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，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y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）经纬度坐标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579AA0E-885C-D22D-2C4A-E117F01FF2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76" y="4935309"/>
            <a:ext cx="1915248" cy="11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80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36AA4-3E96-F142-CB4A-F3192D66E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EA6F5247-C426-7D80-96B6-E1C4707BAEC4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D3F2FD3-816F-0480-1A2E-E527F64E961B}"/>
              </a:ext>
            </a:extLst>
          </p:cNvPr>
          <p:cNvSpPr txBox="1"/>
          <p:nvPr/>
        </p:nvSpPr>
        <p:spPr>
          <a:xfrm>
            <a:off x="697959" y="2630118"/>
            <a:ext cx="870249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网络可视化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ggraph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网络可视化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定制化制图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9EC8937C-ADF1-C953-73B9-6B72333EA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810DC7E-EED6-1563-EDDC-5F8EFC27AA8F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976B391-4C70-6930-2921-AEF35AC65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269" y="1792040"/>
            <a:ext cx="4118706" cy="41187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2FADC98-E088-F994-B93F-D36DD3CED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5727" y="1894021"/>
            <a:ext cx="4404089" cy="39147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84C226F-F19C-FA95-7571-7A9C349EDA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90" y="4653984"/>
            <a:ext cx="1915248" cy="115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069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D96E2-E4A4-15FF-D76C-2F94109B2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1CDE0F54-8D0D-76B9-E08A-CAD024CFAF32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3687942-42BB-8559-87BD-113CF628EACD}"/>
              </a:ext>
            </a:extLst>
          </p:cNvPr>
          <p:cNvSpPr txBox="1"/>
          <p:nvPr/>
        </p:nvSpPr>
        <p:spPr>
          <a:xfrm>
            <a:off x="697959" y="2630118"/>
            <a:ext cx="8702493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地块各种中心度计算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度中心度计算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制图 （发现模式、地点、推理解释）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对比 （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教程中没有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59DC61A0-A85C-692D-7196-6238C5124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FFE6C1-B400-C499-3F4B-AEAC7A02A213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CD51B5-35CE-AD4E-1643-399D9C4C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772163"/>
            <a:ext cx="5313674" cy="531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7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F80373-8C5A-3449-CC98-A77582193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6F94EEEC-3EAB-A59C-C603-24856086AEDC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012B6A4-5379-09BB-5E4E-13DB2DCD8969}"/>
              </a:ext>
            </a:extLst>
          </p:cNvPr>
          <p:cNvSpPr txBox="1"/>
          <p:nvPr/>
        </p:nvSpPr>
        <p:spPr>
          <a:xfrm>
            <a:off x="697959" y="2630118"/>
            <a:ext cx="8702493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进一步测度计算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宏观测度 （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Gini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系数、洛伦兹曲线等）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微观测度 （失衡指数等）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265CECA5-FB1F-FCD9-9E88-377474564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2BBDB0C-031C-ABB0-760C-31C13D5382A8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基本流程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4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6064E9-723F-D41D-3E1F-FA752E8275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3615" y="772163"/>
            <a:ext cx="5313674" cy="5313674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B0121F5-9072-08AB-25F4-B292B991C8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61" y="4362450"/>
            <a:ext cx="1723387" cy="172338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3334B53-CEE0-47B7-DF66-2039F4297E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2536" y="4949725"/>
            <a:ext cx="3651079" cy="70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72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3026DED2-7E42-CFBF-7120-7054ABA8F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第十一周：教程 第六章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00452" y="3530335"/>
            <a:ext cx="3389353" cy="743446"/>
            <a:chOff x="7300452" y="2048744"/>
            <a:chExt cx="338935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BDBE4AD2-7299-DCED-31BC-4CF886F2EFBF}"/>
              </a:ext>
            </a:extLst>
          </p:cNvPr>
          <p:cNvGrpSpPr/>
          <p:nvPr/>
        </p:nvGrpSpPr>
        <p:grpSpPr>
          <a:xfrm>
            <a:off x="7300452" y="2096783"/>
            <a:ext cx="3480618" cy="743446"/>
            <a:chOff x="7300452" y="2048744"/>
            <a:chExt cx="3480618" cy="743446"/>
          </a:xfrm>
        </p:grpSpPr>
        <p:sp>
          <p:nvSpPr>
            <p:cNvPr id="26" name="Freeform 78">
              <a:extLst>
                <a:ext uri="{FF2B5EF4-FFF2-40B4-BE49-F238E27FC236}">
                  <a16:creationId xmlns:a16="http://schemas.microsoft.com/office/drawing/2014/main" id="{DC9E2606-ABC0-E85B-2E57-28817D91ECD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46" name="Group 269">
              <a:extLst>
                <a:ext uri="{FF2B5EF4-FFF2-40B4-BE49-F238E27FC236}">
                  <a16:creationId xmlns:a16="http://schemas.microsoft.com/office/drawing/2014/main" id="{F6A12B06-9D10-FA6C-6995-3B2ED085BF3D}"/>
                </a:ext>
              </a:extLst>
            </p:cNvPr>
            <p:cNvGrpSpPr/>
            <p:nvPr/>
          </p:nvGrpSpPr>
          <p:grpSpPr>
            <a:xfrm>
              <a:off x="8208946" y="2100409"/>
              <a:ext cx="2572124" cy="675677"/>
              <a:chOff x="8094690" y="2038021"/>
              <a:chExt cx="2572124" cy="675677"/>
            </a:xfrm>
          </p:grpSpPr>
          <p:sp>
            <p:nvSpPr>
              <p:cNvPr id="251" name="TextBox 6">
                <a:extLst>
                  <a:ext uri="{FF2B5EF4-FFF2-40B4-BE49-F238E27FC236}">
                    <a16:creationId xmlns:a16="http://schemas.microsoft.com/office/drawing/2014/main" id="{8AFEEC47-C31D-4E92-737B-6387072F148A}"/>
                  </a:ext>
                </a:extLst>
              </p:cNvPr>
              <p:cNvSpPr txBox="1"/>
              <p:nvPr/>
            </p:nvSpPr>
            <p:spPr>
              <a:xfrm>
                <a:off x="8094690" y="2436699"/>
                <a:ext cx="2572123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Recap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2" name="TextBox 268">
                <a:extLst>
                  <a:ext uri="{FF2B5EF4-FFF2-40B4-BE49-F238E27FC236}">
                    <a16:creationId xmlns:a16="http://schemas.microsoft.com/office/drawing/2014/main" id="{4FC3B506-08D0-ADEF-42DA-9B9E2E720760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57212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回顾：专题研究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7" name="文本框 246">
              <a:extLst>
                <a:ext uri="{FF2B5EF4-FFF2-40B4-BE49-F238E27FC236}">
                  <a16:creationId xmlns:a16="http://schemas.microsoft.com/office/drawing/2014/main" id="{370AAD3B-552C-FA94-04B1-2742FDD0F2E6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49" name="直接连接符 29">
              <a:extLst>
                <a:ext uri="{FF2B5EF4-FFF2-40B4-BE49-F238E27FC236}">
                  <a16:creationId xmlns:a16="http://schemas.microsoft.com/office/drawing/2014/main" id="{5EF7790E-3C06-B620-F0DF-A5D57EFCA56E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7">
              <a:extLst>
                <a:ext uri="{FF2B5EF4-FFF2-40B4-BE49-F238E27FC236}">
                  <a16:creationId xmlns:a16="http://schemas.microsoft.com/office/drawing/2014/main" id="{4C77FC8E-90D3-D1A7-DB11-E1199E878B38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3D1037EB-4767-47D9-A9AF-289604DF65F4}"/>
              </a:ext>
            </a:extLst>
          </p:cNvPr>
          <p:cNvGrpSpPr/>
          <p:nvPr/>
        </p:nvGrpSpPr>
        <p:grpSpPr>
          <a:xfrm>
            <a:off x="4413932" y="3057277"/>
            <a:ext cx="3671731" cy="743446"/>
            <a:chOff x="7308943" y="2048744"/>
            <a:chExt cx="3671731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905ED955-BB9C-7F4B-1E25-EC749C772C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8D5AE1AA-57D5-4F4C-B5DC-FDB26668312A}"/>
                </a:ext>
              </a:extLst>
            </p:cNvPr>
            <p:cNvGrpSpPr/>
            <p:nvPr/>
          </p:nvGrpSpPr>
          <p:grpSpPr>
            <a:xfrm>
              <a:off x="8208947" y="2100409"/>
              <a:ext cx="2771727" cy="675677"/>
              <a:chOff x="8094691" y="2038021"/>
              <a:chExt cx="2771727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AD1F0C49-AC2D-0573-DDB7-8A4910F8600A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Recap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-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3F1CAE64-B645-C94A-7F67-6DD028E85CFE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717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回顾：专题研究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69696CEC-E85C-C1B8-951D-BE8870F9AB9E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7C916324-48ED-D78D-5E6D-51DFE50B5B4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2EDDBA9-4E14-3134-D46F-ABEF010FB5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5D1C46-4CBF-7C4F-2DB9-87F5065B2F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>
            <a:extLst>
              <a:ext uri="{FF2B5EF4-FFF2-40B4-BE49-F238E27FC236}">
                <a16:creationId xmlns:a16="http://schemas.microsoft.com/office/drawing/2014/main" id="{09FF8310-8C35-7A2A-10C3-EF26F76915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76428" y="1783627"/>
            <a:ext cx="3215522" cy="321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837863AF-3DDC-5212-F461-6161FEFC6CFC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网络开源社区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技术圈层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拓扑结构分析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：基于中心性算法与社区探测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EE6D1BC-99EE-A7DA-57C3-EAA912824122}"/>
              </a:ext>
            </a:extLst>
          </p:cNvPr>
          <p:cNvSpPr txBox="1"/>
          <p:nvPr/>
        </p:nvSpPr>
        <p:spPr>
          <a:xfrm>
            <a:off x="697959" y="2630118"/>
            <a:ext cx="8702493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Github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用户的网络呈现 （</a:t>
            </a:r>
            <a:r>
              <a:rPr lang="en-US" altLang="zh-CN" b="1" dirty="0" err="1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tidygraph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）、社区规模、社区聚类类型与分异 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Louvain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聚类算法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非监督机器学习算法）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网络影响力识别：度中心度、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中心度测度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结构洞与信息桥梁：中介中心度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技术领域的中心性差异：</a:t>
            </a:r>
            <a:b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不同领域（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Web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开发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机器学习开发者）在网络中的中心度差异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622C42B8-6F3B-2C41-1778-B4E88E527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4AD0044-E571-624A-BB02-CCD803E4921B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en-US" altLang="zh-CN" sz="20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Github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开发者社交网络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hlinkClick r:id="rId4"/>
            <a:extLst>
              <a:ext uri="{FF2B5EF4-FFF2-40B4-BE49-F238E27FC236}">
                <a16:creationId xmlns:a16="http://schemas.microsoft.com/office/drawing/2014/main" id="{C24BA13B-A455-B22F-E902-11CE18533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8323" y="5141678"/>
            <a:ext cx="1706658" cy="1009046"/>
          </a:xfrm>
          <a:prstGeom prst="rect">
            <a:avLst/>
          </a:prstGeom>
        </p:spPr>
      </p:pic>
      <p:pic>
        <p:nvPicPr>
          <p:cNvPr id="7" name="图片 6">
            <a:hlinkClick r:id="rId6"/>
            <a:extLst>
              <a:ext uri="{FF2B5EF4-FFF2-40B4-BE49-F238E27FC236}">
                <a16:creationId xmlns:a16="http://schemas.microsoft.com/office/drawing/2014/main" id="{D57159B7-A7A9-2827-AEF0-4E8F7403F7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5152" y="5216903"/>
            <a:ext cx="1650600" cy="90938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B9026DE-22EC-40F2-1DC6-367CBA3BBDE1}"/>
              </a:ext>
            </a:extLst>
          </p:cNvPr>
          <p:cNvSpPr txBox="1"/>
          <p:nvPr/>
        </p:nvSpPr>
        <p:spPr>
          <a:xfrm>
            <a:off x="3695700" y="2085770"/>
            <a:ext cx="21717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zh-CN" b="0" i="0" u="none" strike="noStrike" dirty="0">
                <a:solidFill>
                  <a:srgbClr val="007AFF"/>
                </a:solidFill>
                <a:effectLst/>
                <a:latin typeface="-apple-system"/>
                <a:hlinkClick r:id="rId8"/>
              </a:rPr>
              <a:t>https://github.com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284162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B92708-226F-5B8A-C9EF-A6148F8F44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8">
            <a:extLst>
              <a:ext uri="{FF2B5EF4-FFF2-40B4-BE49-F238E27FC236}">
                <a16:creationId xmlns:a16="http://schemas.microsoft.com/office/drawing/2014/main" id="{6D7D83AB-7695-C84E-C68B-9F0097C857B8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 </a:t>
            </a:r>
            <a:r>
              <a:rPr lang="en-US" altLang="zh-CN" sz="24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tidygraph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包构建网络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4F57C81E-D3D1-3D5C-E306-F3F0874D12EC}"/>
              </a:ext>
            </a:extLst>
          </p:cNvPr>
          <p:cNvGraphicFramePr>
            <a:graphicFrameLocks noGrp="1"/>
          </p:cNvGraphicFramePr>
          <p:nvPr/>
        </p:nvGraphicFramePr>
        <p:xfrm>
          <a:off x="915744" y="2300918"/>
          <a:ext cx="4606606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  <a:gridCol w="1222692">
                  <a:extLst>
                    <a:ext uri="{9D8B030D-6E8A-4147-A177-3AD203B41FA5}">
                      <a16:colId xmlns:a16="http://schemas.microsoft.com/office/drawing/2014/main" val="1039119634"/>
                    </a:ext>
                  </a:extLst>
                </a:gridCol>
                <a:gridCol w="1227455">
                  <a:extLst>
                    <a:ext uri="{9D8B030D-6E8A-4147-A177-3AD203B41FA5}">
                      <a16:colId xmlns:a16="http://schemas.microsoft.com/office/drawing/2014/main" val="38071451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1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2</a:t>
                      </a:r>
                      <a:endParaRPr lang="zh-CN" altLang="en-US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节点信息</a:t>
                      </a:r>
                      <a:r>
                        <a:rPr lang="en-US" altLang="zh-CN" baseline="-25000" dirty="0"/>
                        <a:t>n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B250C7A9-2452-7BB8-616C-102BE7C172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7485406"/>
              </p:ext>
            </p:extLst>
          </p:nvPr>
        </p:nvGraphicFramePr>
        <p:xfrm>
          <a:off x="8467813" y="2047240"/>
          <a:ext cx="1845309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3767">
                  <a:extLst>
                    <a:ext uri="{9D8B030D-6E8A-4147-A177-3AD203B41FA5}">
                      <a16:colId xmlns:a16="http://schemas.microsoft.com/office/drawing/2014/main" val="966148230"/>
                    </a:ext>
                  </a:extLst>
                </a:gridCol>
                <a:gridCol w="911542">
                  <a:extLst>
                    <a:ext uri="{9D8B030D-6E8A-4147-A177-3AD203B41FA5}">
                      <a16:colId xmlns:a16="http://schemas.microsoft.com/office/drawing/2014/main" val="4186575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From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</a:t>
                      </a:r>
                    </a:p>
                    <a:p>
                      <a:pPr algn="ctr"/>
                      <a:r>
                        <a:rPr lang="zh-CN" altLang="en-US" dirty="0"/>
                        <a:t>节点</a:t>
                      </a:r>
                      <a:r>
                        <a:rPr lang="en-US" altLang="zh-CN" dirty="0"/>
                        <a:t>ID</a:t>
                      </a:r>
                      <a:endParaRPr lang="zh-CN" alt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516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</a:t>
                      </a:r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680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ID2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ID3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6115700"/>
                  </a:ext>
                </a:extLst>
              </a:tr>
            </a:tbl>
          </a:graphicData>
        </a:graphic>
      </p:graphicFrame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E1CC58AD-49E6-90B0-3F05-C1844DB69B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568077"/>
              </p:ext>
            </p:extLst>
          </p:nvPr>
        </p:nvGraphicFramePr>
        <p:xfrm>
          <a:off x="10529379" y="2047240"/>
          <a:ext cx="681355" cy="1369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1355">
                  <a:extLst>
                    <a:ext uri="{9D8B030D-6E8A-4147-A177-3AD203B41FA5}">
                      <a16:colId xmlns:a16="http://schemas.microsoft.com/office/drawing/2014/main" val="3152840769"/>
                    </a:ext>
                  </a:extLst>
                </a:gridCol>
              </a:tblGrid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权重</a:t>
                      </a:r>
                      <a:endParaRPr lang="zh-CN" altLang="en-US" baseline="-25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6236856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76302681"/>
                  </a:ext>
                </a:extLst>
              </a:tr>
              <a:tr h="456625">
                <a:tc>
                  <a:txBody>
                    <a:bodyPr/>
                    <a:lstStyle/>
                    <a:p>
                      <a:pPr algn="ctr"/>
                      <a:r>
                        <a:rPr lang="en-GB" altLang="zh-CN" dirty="0"/>
                        <a:t>…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32721823"/>
                  </a:ext>
                </a:extLst>
              </a:tr>
            </a:tbl>
          </a:graphicData>
        </a:graphic>
      </p:graphicFrame>
      <p:sp>
        <p:nvSpPr>
          <p:cNvPr id="5" name="文本框 4">
            <a:extLst>
              <a:ext uri="{FF2B5EF4-FFF2-40B4-BE49-F238E27FC236}">
                <a16:creationId xmlns:a16="http://schemas.microsoft.com/office/drawing/2014/main" id="{4329F27D-7130-117D-CB3A-9F259E8A378E}"/>
              </a:ext>
            </a:extLst>
          </p:cNvPr>
          <p:cNvSpPr txBox="1"/>
          <p:nvPr/>
        </p:nvSpPr>
        <p:spPr>
          <a:xfrm>
            <a:off x="890511" y="1894021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节点信息表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88295DA-EF1D-D516-7697-826C0889BFE2}"/>
              </a:ext>
            </a:extLst>
          </p:cNvPr>
          <p:cNvSpPr txBox="1"/>
          <p:nvPr/>
        </p:nvSpPr>
        <p:spPr>
          <a:xfrm>
            <a:off x="8415261" y="1552049"/>
            <a:ext cx="31537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连边信息表</a:t>
            </a:r>
            <a:endParaRPr lang="zh-CN" altLang="en-US" dirty="0">
              <a:highlight>
                <a:srgbClr val="00FFFF"/>
              </a:highlight>
            </a:endParaRPr>
          </a:p>
        </p:txBody>
      </p:sp>
      <p:sp>
        <p:nvSpPr>
          <p:cNvPr id="7" name="加号 6">
            <a:extLst>
              <a:ext uri="{FF2B5EF4-FFF2-40B4-BE49-F238E27FC236}">
                <a16:creationId xmlns:a16="http://schemas.microsoft.com/office/drawing/2014/main" id="{DB630ECE-AE20-A924-139B-BBC135A7A733}"/>
              </a:ext>
            </a:extLst>
          </p:cNvPr>
          <p:cNvSpPr/>
          <p:nvPr/>
        </p:nvSpPr>
        <p:spPr>
          <a:xfrm>
            <a:off x="6640357" y="2377453"/>
            <a:ext cx="709448" cy="709448"/>
          </a:xfrm>
          <a:prstGeom prst="mathPlus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7">
            <a:extLst>
              <a:ext uri="{FF2B5EF4-FFF2-40B4-BE49-F238E27FC236}">
                <a16:creationId xmlns:a16="http://schemas.microsoft.com/office/drawing/2014/main" id="{5DDBEEC7-9F5A-D6F7-C21D-6738859FB1FB}"/>
              </a:ext>
            </a:extLst>
          </p:cNvPr>
          <p:cNvSpPr txBox="1">
            <a:spLocks/>
          </p:cNvSpPr>
          <p:nvPr/>
        </p:nvSpPr>
        <p:spPr>
          <a:xfrm>
            <a:off x="401326" y="365125"/>
            <a:ext cx="10515600" cy="711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22F4A04-1223-7F88-B5C0-A05AECADDA70}"/>
              </a:ext>
            </a:extLst>
          </p:cNvPr>
          <p:cNvSpPr txBox="1"/>
          <p:nvPr/>
        </p:nvSpPr>
        <p:spPr>
          <a:xfrm>
            <a:off x="401326" y="3825232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使用 </a:t>
            </a:r>
            <a:r>
              <a:rPr lang="en-US" altLang="zh-CN" sz="2400" b="1" dirty="0" err="1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ggraph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包进行 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网络基础可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视化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E2F9CF8-8B93-1032-F892-C96414A35D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353" y="4502187"/>
            <a:ext cx="6550878" cy="138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7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BC8E80-40F1-A6B6-2F5A-E14E8ADBC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>
            <a:extLst>
              <a:ext uri="{FF2B5EF4-FFF2-40B4-BE49-F238E27FC236}">
                <a16:creationId xmlns:a16="http://schemas.microsoft.com/office/drawing/2014/main" id="{BDF29E27-4119-60AA-CB13-2FC09F12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3A5AF6A-51D1-6291-AF3D-CCF79FFB9549}"/>
              </a:ext>
            </a:extLst>
          </p:cNvPr>
          <p:cNvSpPr txBox="1"/>
          <p:nvPr/>
        </p:nvSpPr>
        <p:spPr>
          <a:xfrm>
            <a:off x="401326" y="1254658"/>
            <a:ext cx="87916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思考：网络结构类型？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4C887C9-9CF5-DB5F-D523-65A36D57E693}"/>
              </a:ext>
            </a:extLst>
          </p:cNvPr>
          <p:cNvSpPr txBox="1"/>
          <p:nvPr/>
        </p:nvSpPr>
        <p:spPr>
          <a:xfrm>
            <a:off x="728956" y="2533851"/>
            <a:ext cx="4955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归纳、</a:t>
            </a:r>
            <a:r>
              <a:rPr lang="zh-CN" altLang="en-GB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迁移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、类比</a:t>
            </a:r>
            <a:r>
              <a:rPr lang="en-GB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 （替换？）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进阶 （进一步分析？）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26" name="Picture 2" descr="Brainstorm Vectors - Download Free High-Quality Vectors from Freepik |  Freepik">
            <a:extLst>
              <a:ext uri="{FF2B5EF4-FFF2-40B4-BE49-F238E27FC236}">
                <a16:creationId xmlns:a16="http://schemas.microsoft.com/office/drawing/2014/main" id="{42F6F8B7-ED75-584C-12AA-8C3FB3A79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74" t="3726" r="6143" b="5718"/>
          <a:stretch>
            <a:fillRect/>
          </a:stretch>
        </p:blipFill>
        <p:spPr bwMode="auto">
          <a:xfrm>
            <a:off x="5206180" y="1648266"/>
            <a:ext cx="6017343" cy="372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022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032F03-2760-6BDC-C4F6-98EF6C61C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6A5EF003-61D6-59E2-F396-47155D6EEB14}"/>
              </a:ext>
            </a:extLst>
          </p:cNvPr>
          <p:cNvSpPr txBox="1"/>
          <p:nvPr/>
        </p:nvSpPr>
        <p:spPr>
          <a:xfrm>
            <a:off x="728956" y="1962544"/>
            <a:ext cx="5871869" cy="3077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GB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是否具有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方向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无向图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Undirected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Directed</a:t>
            </a: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连边中是否具有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权重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b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	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无权图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Unweighted</a:t>
            </a:r>
            <a:r>
              <a:rPr lang="en-US" altLang="zh-CN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加权图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Weighted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77CA077-3A16-CA60-2CC9-519BBE7F098F}"/>
              </a:ext>
            </a:extLst>
          </p:cNvPr>
          <p:cNvSpPr txBox="1"/>
          <p:nvPr/>
        </p:nvSpPr>
        <p:spPr>
          <a:xfrm>
            <a:off x="401326" y="1254658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网络的类型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Network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 descr="Figure 1. 无向图与有向图">
            <a:extLst>
              <a:ext uri="{FF2B5EF4-FFF2-40B4-BE49-F238E27FC236}">
                <a16:creationId xmlns:a16="http://schemas.microsoft.com/office/drawing/2014/main" id="{CA8EA0B0-E99B-3CE2-A711-04F88E460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265" y="633140"/>
            <a:ext cx="5083653" cy="2805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igure 2. 加权图与无权图">
            <a:extLst>
              <a:ext uri="{FF2B5EF4-FFF2-40B4-BE49-F238E27FC236}">
                <a16:creationId xmlns:a16="http://schemas.microsoft.com/office/drawing/2014/main" id="{B45763BA-C8E1-4915-1220-D55F9172E8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4"/>
          <a:stretch>
            <a:fillRect/>
          </a:stretch>
        </p:blipFill>
        <p:spPr bwMode="auto">
          <a:xfrm>
            <a:off x="7053263" y="3540632"/>
            <a:ext cx="5083655" cy="2627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BFD8ACD-2552-2031-4747-765F47D9C006}"/>
              </a:ext>
            </a:extLst>
          </p:cNvPr>
          <p:cNvSpPr txBox="1"/>
          <p:nvPr/>
        </p:nvSpPr>
        <p:spPr>
          <a:xfrm>
            <a:off x="2202656" y="3229934"/>
            <a:ext cx="111204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对称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918096-BCE7-7B24-61A2-E35291328E10}"/>
              </a:ext>
            </a:extLst>
          </p:cNvPr>
          <p:cNvSpPr txBox="1"/>
          <p:nvPr/>
        </p:nvSpPr>
        <p:spPr>
          <a:xfrm>
            <a:off x="4045743" y="3229934"/>
            <a:ext cx="125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不对称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CA1B982-05AD-FB7D-FCD2-88CD2649331A}"/>
              </a:ext>
            </a:extLst>
          </p:cNvPr>
          <p:cNvSpPr txBox="1"/>
          <p:nvPr/>
        </p:nvSpPr>
        <p:spPr>
          <a:xfrm>
            <a:off x="1802605" y="4887284"/>
            <a:ext cx="166925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是否连接 （</a:t>
            </a:r>
            <a:r>
              <a:rPr lang="en-US" altLang="zh-CN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0/1</a:t>
            </a:r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2D91B4-0DC4-B358-404E-EE3D1EBF45AA}"/>
              </a:ext>
            </a:extLst>
          </p:cNvPr>
          <p:cNvSpPr txBox="1"/>
          <p:nvPr/>
        </p:nvSpPr>
        <p:spPr>
          <a:xfrm>
            <a:off x="4169696" y="4887284"/>
            <a:ext cx="125491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连接强度</a:t>
            </a:r>
            <a:endParaRPr lang="zh-CN" altLang="en-US" sz="1600" dirty="0">
              <a:highlight>
                <a:srgbClr val="00FFFF"/>
              </a:highlight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1707231-ADE4-6DE1-A7B0-E47F1EFC2551}"/>
              </a:ext>
            </a:extLst>
          </p:cNvPr>
          <p:cNvSpPr txBox="1"/>
          <p:nvPr/>
        </p:nvSpPr>
        <p:spPr>
          <a:xfrm>
            <a:off x="502481" y="5748196"/>
            <a:ext cx="7758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网络可以同时是 无向无权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有向有权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无向有权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/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有向无权  </a:t>
            </a:r>
            <a:endParaRPr lang="en-US" altLang="zh-CN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标题 7">
            <a:extLst>
              <a:ext uri="{FF2B5EF4-FFF2-40B4-BE49-F238E27FC236}">
                <a16:creationId xmlns:a16="http://schemas.microsoft.com/office/drawing/2014/main" id="{B0E5675B-9E39-BA3C-0B2D-0AA941BE7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回顾：</a:t>
            </a:r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Recap: 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5385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5B40D-F087-79AB-D176-783A1C4E2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>
            <a:extLst>
              <a:ext uri="{FF2B5EF4-FFF2-40B4-BE49-F238E27FC236}">
                <a16:creationId xmlns:a16="http://schemas.microsoft.com/office/drawing/2014/main" id="{8ED67691-7907-FAC1-92A1-A8192B938555}"/>
              </a:ext>
            </a:extLst>
          </p:cNvPr>
          <p:cNvGrpSpPr/>
          <p:nvPr/>
        </p:nvGrpSpPr>
        <p:grpSpPr>
          <a:xfrm>
            <a:off x="4413932" y="3057277"/>
            <a:ext cx="3671731" cy="743446"/>
            <a:chOff x="7308943" y="2048744"/>
            <a:chExt cx="3671731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062FB146-95CD-A59C-827A-3B67A0D357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BB5BB046-0300-FDC1-C193-5A1D6BB65203}"/>
                </a:ext>
              </a:extLst>
            </p:cNvPr>
            <p:cNvGrpSpPr/>
            <p:nvPr/>
          </p:nvGrpSpPr>
          <p:grpSpPr>
            <a:xfrm>
              <a:off x="8208947" y="2100409"/>
              <a:ext cx="2771727" cy="675677"/>
              <a:chOff x="8094691" y="2038021"/>
              <a:chExt cx="2771727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C86792B6-3058-7174-1985-F9C937836EF2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563632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Research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Theme</a:t>
                </a:r>
                <a:r>
                  <a:rPr lang="zh-CN" altLang="en-US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：</a:t>
                </a:r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en-GB" altLang="zh-CN" sz="1200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48EE6615-0706-74C4-1507-E2D1B5F645F6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7172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专题研究 </a:t>
                </a:r>
                <a:r>
                  <a:rPr lang="en-US" altLang="zh-CN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D60D6D7-B905-D2EC-389C-996ABAE6617A}"/>
                </a:ext>
              </a:extLst>
            </p:cNvPr>
            <p:cNvSpPr txBox="1"/>
            <p:nvPr/>
          </p:nvSpPr>
          <p:spPr>
            <a:xfrm>
              <a:off x="7308943" y="2084304"/>
              <a:ext cx="90000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EB340DE2-DD90-9086-3E56-BC10D8953A04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A1584B30-F6FB-8E79-C5B6-D180B9720F00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39267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A5E4-647A-2BCD-52D4-12C7EFDF12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0FE5A4B0-A18F-A017-6212-5F9C8F647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4576" y="2861346"/>
            <a:ext cx="3215604" cy="321560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3D8F56B7-210B-A81D-8B14-CF5AD710397F}"/>
              </a:ext>
            </a:extLst>
          </p:cNvPr>
          <p:cNvSpPr txBox="1"/>
          <p:nvPr/>
        </p:nvSpPr>
        <p:spPr>
          <a:xfrm>
            <a:off x="401326" y="1254658"/>
            <a:ext cx="10371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纽约市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网约车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空间流动网络分析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D6C613-662F-86F6-E380-BC3609BCBBB9}"/>
              </a:ext>
            </a:extLst>
          </p:cNvPr>
          <p:cNvSpPr txBox="1"/>
          <p:nvPr/>
        </p:nvSpPr>
        <p:spPr>
          <a:xfrm>
            <a:off x="697959" y="2630118"/>
            <a:ext cx="8702493" cy="2693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研究问题</a:t>
            </a:r>
            <a:r>
              <a:rPr lang="zh-CN" altLang="en-US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（拟定）</a:t>
            </a:r>
            <a:endParaRPr lang="en-US" altLang="zh-CN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绝对流量与网络地位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的异同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（绝对客流量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vs.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网络全局影响力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加权 </a:t>
            </a:r>
            <a:r>
              <a: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1600" b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网络影响力识别：度中心度、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PageRank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中心度测度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交通资源的空间集聚度：流入强度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流出强度 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基尼系数</a:t>
            </a: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城市空间的‘源’与 ‘汇’：流失失衡指数</a:t>
            </a:r>
            <a:endParaRPr lang="en-US" altLang="zh-CN" sz="16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标题 7">
            <a:extLst>
              <a:ext uri="{FF2B5EF4-FFF2-40B4-BE49-F238E27FC236}">
                <a16:creationId xmlns:a16="http://schemas.microsoft.com/office/drawing/2014/main" id="{129E74BA-1010-9234-B449-F43567096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专题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研究 </a:t>
            </a:r>
            <a: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Research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Theme </a:t>
            </a:r>
            <a:r>
              <a:rPr lang="en-GB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: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2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940941E-8EA5-E44C-CD1F-BE2D3BB20A17}"/>
              </a:ext>
            </a:extLst>
          </p:cNvPr>
          <p:cNvSpPr txBox="1"/>
          <p:nvPr/>
        </p:nvSpPr>
        <p:spPr>
          <a:xfrm>
            <a:off x="401326" y="2086005"/>
            <a:ext cx="4084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与专题研究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的区别</a:t>
            </a:r>
            <a:endParaRPr lang="en-US" altLang="zh-CN" sz="12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 descr="Figure 4. 纽约市FHV网约车">
            <a:extLst>
              <a:ext uri="{FF2B5EF4-FFF2-40B4-BE49-F238E27FC236}">
                <a16:creationId xmlns:a16="http://schemas.microsoft.com/office/drawing/2014/main" id="{6233D7DC-9F52-F592-D2B3-BB446E529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031" y="624386"/>
            <a:ext cx="4084949" cy="213779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7EF453B-B171-660E-CEC5-A8272950E311}"/>
              </a:ext>
            </a:extLst>
          </p:cNvPr>
          <p:cNvSpPr txBox="1"/>
          <p:nvPr/>
        </p:nvSpPr>
        <p:spPr>
          <a:xfrm>
            <a:off x="3304452" y="21184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）地理空间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）方向性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）流量权重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8D8F625-BFB8-5E9C-A347-A68AD6F41F91}"/>
              </a:ext>
            </a:extLst>
          </p:cNvPr>
          <p:cNvSpPr txBox="1"/>
          <p:nvPr/>
        </p:nvSpPr>
        <p:spPr>
          <a:xfrm>
            <a:off x="1037502" y="5519259"/>
            <a:ext cx="78778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）基础现象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）宏观规律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3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）微观差异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076890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39765</TotalTime>
  <Words>792</Words>
  <Application>Microsoft Macintosh PowerPoint</Application>
  <PresentationFormat>宽屏</PresentationFormat>
  <Paragraphs>187</Paragraphs>
  <Slides>14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-apple-system</vt:lpstr>
      <vt:lpstr>等线</vt:lpstr>
      <vt:lpstr>等线 Light</vt:lpstr>
      <vt:lpstr>Microsoft YaHei</vt:lpstr>
      <vt:lpstr>Arial</vt:lpstr>
      <vt:lpstr>Wingdings</vt:lpstr>
      <vt:lpstr>Office 主题​​</vt:lpstr>
      <vt:lpstr>城市数据分析与实践</vt:lpstr>
      <vt:lpstr>目录 Contents</vt:lpstr>
      <vt:lpstr>PowerPoint 演示文稿</vt:lpstr>
      <vt:lpstr>回顾：专题研究 1  Recap: Research Theme : 1</vt:lpstr>
      <vt:lpstr>PowerPoint 演示文稿</vt:lpstr>
      <vt:lpstr>回顾：专题研究 1  Recap: Research Theme : 1</vt:lpstr>
      <vt:lpstr>回顾：专题研究 1  Recap: Research Theme : 1</vt:lpstr>
      <vt:lpstr>PowerPoint 演示文稿</vt:lpstr>
      <vt:lpstr>专题研究 2  Research Theme : 2</vt:lpstr>
      <vt:lpstr>专题研究 2  Research Theme : 2</vt:lpstr>
      <vt:lpstr>专题研究 2  Research Theme : 2</vt:lpstr>
      <vt:lpstr>专题研究 2  Research Theme : 2</vt:lpstr>
      <vt:lpstr>专题研究 2  Research Theme : 2</vt:lpstr>
      <vt:lpstr>Thanks!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Chen May</dc:creator>
  <cp:lastModifiedBy>Liu, Yunzhe</cp:lastModifiedBy>
  <cp:revision>78</cp:revision>
  <dcterms:created xsi:type="dcterms:W3CDTF">2025-11-22T06:00:54Z</dcterms:created>
  <dcterms:modified xsi:type="dcterms:W3CDTF">2026-05-11T01:49:26Z</dcterms:modified>
</cp:coreProperties>
</file>