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93" r:id="rId4"/>
    <p:sldId id="882" r:id="rId5"/>
    <p:sldId id="866" r:id="rId6"/>
    <p:sldId id="880" r:id="rId7"/>
    <p:sldId id="892" r:id="rId8"/>
    <p:sldId id="903" r:id="rId9"/>
    <p:sldId id="904" r:id="rId10"/>
    <p:sldId id="905" r:id="rId11"/>
    <p:sldId id="907" r:id="rId12"/>
    <p:sldId id="908" r:id="rId13"/>
    <p:sldId id="909" r:id="rId14"/>
    <p:sldId id="803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E7A"/>
    <a:srgbClr val="1C317C"/>
    <a:srgbClr val="FFFFFF"/>
    <a:srgbClr val="B70031"/>
    <a:srgbClr val="C4172E"/>
    <a:srgbClr val="0E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8014" autoAdjust="0"/>
  </p:normalViewPr>
  <p:slideViewPr>
    <p:cSldViewPr snapToGrid="0">
      <p:cViewPr varScale="1">
        <p:scale>
          <a:sx n="93" d="100"/>
          <a:sy n="93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7759D-11BF-41DF-44DB-ECFEADCEF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7F04C3-AABA-EC0E-2F46-56136C87D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49C527-0046-7BE6-3566-4EDB044F1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技术领域的中心性差异</a:t>
            </a:r>
            <a:br>
              <a:rPr lang="zh-CN" altLang="en-US" sz="2000" dirty="0"/>
            </a:b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3BA361-FECE-776A-DB66-B20A23529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267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CC301-FEA6-1C44-C2EC-A521DB93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A29765-EFF3-1911-8E4B-D98C3A1D5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F63125-BC40-E300-6156-BEB703341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4FEEFB-8C4A-1BA5-4391-63B43BEFE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0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07A-18EB-7DEA-0612-B4ED5080C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93DC8F-06DF-9BDA-673A-869D225DC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F6FD97-1F19-A55B-8DE2-09317ECE7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356E1-9C1A-3928-58D1-8E1C24CD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2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1DDB-1925-26A0-5296-702572584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C4A9F7-8B21-3A6F-8E25-B1413BCDE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706804-DD7C-7FD6-0BA1-4CD9E40E0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016111-F1D9-737A-8A03-9DFB330FE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53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8DEE4-A585-98C7-F36F-8FD47FCB8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7F153B-FFB2-0AFF-D2DB-76EDEDD44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637175-C71F-5C5D-BD1F-8EFCEE099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E35DC8-265E-2B14-52FD-7478C492D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670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6C06-3CC9-1B24-DDC0-047D1CF79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CD7E2CC-F15A-E96E-7A6B-47640B244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697B28-96D0-41E1-9BEF-2B01A8C8A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23E30D-66C4-AA11-174A-B446FDF11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96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DD6F3-4AFC-2C01-CC22-412C7025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1CC34F-94E0-DF80-B286-8B0F8E49E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14DE23-3A2B-77AA-97A0-851ED3129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AA4BA5-EFAA-00F4-B2D5-FE09E386F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58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63C96-BD53-DC12-F8F8-A6C684952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BF4E86-6137-797C-FD84-E0C162F18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D11B805-043E-1BC6-73EB-EEE5E5DB6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816703-5747-56EF-82B3-C93CF2689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145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D117-B7DF-9772-27D0-3A300544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77FE0-EF5F-36EA-2C09-AD698F2AC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6EAEA6-140F-B194-D522-2FD9BD117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4AB925-023F-EFF4-B152-529737E80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43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E9B314-981F-F2E6-8FD7-1045E6E0AEB6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94F062-9A9E-CEC3-B804-E84E991DBCFD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B6D557-4103-90C8-AE08-91FB381F1331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A009D63-04C8-5C34-42A0-97DF6D791BA5}"/>
              </a:ext>
            </a:extLst>
          </p:cNvPr>
          <p:cNvSpPr/>
          <p:nvPr userDrawn="1"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6BC1098-D5CE-0881-90AC-526B6130B725}"/>
              </a:ext>
            </a:extLst>
          </p:cNvPr>
          <p:cNvGrpSpPr/>
          <p:nvPr userDrawn="1"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82041F-5B65-6328-AC77-EBD6388F4E51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55C7611A-2673-C866-EC6D-91A9620D2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 descr="文本&#10;&#10;AI 生成的内容可能不正确。">
            <a:extLst>
              <a:ext uri="{FF2B5EF4-FFF2-40B4-BE49-F238E27FC236}">
                <a16:creationId xmlns:a16="http://schemas.microsoft.com/office/drawing/2014/main" id="{0E67DCE0-1BDA-B6C7-C3CC-811B89DF0E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18" name="任意多边形: 形状 32">
            <a:extLst>
              <a:ext uri="{FF2B5EF4-FFF2-40B4-BE49-F238E27FC236}">
                <a16:creationId xmlns:a16="http://schemas.microsoft.com/office/drawing/2014/main" id="{5DCB639B-DD00-D3F7-5CA9-8B2291B737C8}"/>
              </a:ext>
            </a:extLst>
          </p:cNvPr>
          <p:cNvSpPr/>
          <p:nvPr userDrawn="1"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8BFC-87A0-350B-72EB-B4D5C86D1DB8}"/>
              </a:ext>
            </a:extLst>
          </p:cNvPr>
          <p:cNvSpPr/>
          <p:nvPr userDrawn="1"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CD159BE-4FA0-85AF-9926-A45DD2A55053}"/>
              </a:ext>
            </a:extLst>
          </p:cNvPr>
          <p:cNvSpPr/>
          <p:nvPr userDrawn="1"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7F0A98-8FED-DA49-F699-FA63C930C01F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BCAFD-6B41-FFB2-F1B8-2455DF1C7BC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15C8FD-49C5-33C5-7161-4209FEB581E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0522D814-6785-C8FF-EF77-4799E4506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9738D6D-D44E-05F0-6C9D-4CB311AE86D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B3D65-20BD-3633-1E71-1F03735D6FC3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AE1AA536-2FA7-8C6F-6E1F-6C7CF38D798B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9C68A3-910B-6869-1933-E4B928C2E566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0505D1-6C46-7CF6-1B46-07B156AB6355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B2AE57-225C-B0D3-C9AA-3897A3AD314D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815202EF-7881-1F91-8879-65110CD17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FE7B31D-E09B-7B10-5B00-3AF30D733002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CAEBAE-84B8-8174-A059-6919F585B92D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7FF79B4F-F2D4-7D95-69AC-F3306D595C2F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0C2FA6-C070-DD1E-1876-F223367F44A5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07A4FE-0450-A1AF-E84B-72B115D41D0F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261B72-8217-79FD-A682-171E2521A67B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4F16F5-26A2-3A53-37BB-C2C2343F6217}"/>
              </a:ext>
            </a:extLst>
          </p:cNvPr>
          <p:cNvSpPr/>
          <p:nvPr userDrawn="1"/>
        </p:nvSpPr>
        <p:spPr>
          <a:xfrm>
            <a:off x="64547" y="31809"/>
            <a:ext cx="9463598" cy="118051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A004B-9471-FDE5-F209-86B237F99D1C}"/>
              </a:ext>
            </a:extLst>
          </p:cNvPr>
          <p:cNvSpPr/>
          <p:nvPr userDrawn="1"/>
        </p:nvSpPr>
        <p:spPr>
          <a:xfrm>
            <a:off x="10893283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6326A6-97E3-71D8-CEDF-8D69DE05AF0B}"/>
              </a:ext>
            </a:extLst>
          </p:cNvPr>
          <p:cNvSpPr/>
          <p:nvPr userDrawn="1"/>
        </p:nvSpPr>
        <p:spPr>
          <a:xfrm>
            <a:off x="9634928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25366FCA-E407-65CE-850E-1032D7BCD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794ED7-1414-F184-1020-0B5A1ED15AD9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E4BC9D-6428-3832-FCB3-70152C5FA6EF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D5DBF124-3009-494E-CE50-4EE0D653F64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980308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D15891-45A6-3CB1-3B79-6A4298F7F9C0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23B11C-3C30-033E-88AE-662E6828E2F3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DBB90F-F1B9-66D4-3C7A-810312881AD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E2DDB2B4-311C-2961-DA02-FD47E8F96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728655B-0CEB-52A6-DDC3-A8DE2CD57148}"/>
              </a:ext>
            </a:extLst>
          </p:cNvPr>
          <p:cNvSpPr/>
          <p:nvPr userDrawn="1"/>
        </p:nvSpPr>
        <p:spPr>
          <a:xfrm>
            <a:off x="1973590" y="6340119"/>
            <a:ext cx="997457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1E0F1F-8671-E17F-9CC5-ABF48B6898E3}"/>
              </a:ext>
            </a:extLst>
          </p:cNvPr>
          <p:cNvSpPr/>
          <p:nvPr userDrawn="1"/>
        </p:nvSpPr>
        <p:spPr>
          <a:xfrm>
            <a:off x="1973590" y="6239635"/>
            <a:ext cx="997457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8759BD67-9856-5A30-E3D2-ED5FA3A95F1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681784-0D11-E0D2-C187-01953767501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DB76009-50D2-EB07-5729-05BA54FE211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AEEA96-27AE-3D4B-2F10-5A184954E89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B9E04923-8ECA-8799-BF2A-CA4C7A967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E62503F-8D61-EA33-06BC-B9AC112D5DE4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E59BD9-87A4-17D6-B8C2-DE7FE419DE82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937C6CB4-E092-66C3-B47C-01685EC3450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D68D67-FD97-7635-83AE-29998B3BB4B3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FCD634-CD2F-AD4D-AE77-ABFBB09EBF41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D68C02-00F4-9E52-7035-C4D3372DBCF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5B6C7504-ACEE-AE9D-A49B-AF481A67A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29281D1-8D52-C87D-0BD0-9FA47C78CD0F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D4A889-0993-B12D-C5C1-319AF269DC95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7BC63873-11DD-317D-EE7E-3CDFABB7847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3B4C4C-BC4A-1821-FBB1-F5932263636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6D02C9-0009-F4FA-EC19-FE6A5622A28A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78FB64-64DF-3E35-626F-2A70494AD67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EE9C7C79-AD14-CF52-54AE-DD209FB2B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D378256-3449-13A2-6D8D-4B374ACB594D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B4F67A-1254-A1C6-F5D1-5D7B03E8E71A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8">
            <a:extLst>
              <a:ext uri="{FF2B5EF4-FFF2-40B4-BE49-F238E27FC236}">
                <a16:creationId xmlns:a16="http://schemas.microsoft.com/office/drawing/2014/main" id="{9D757C47-E828-EF33-89DD-F1352303EBBC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E35115-5DFD-1DFE-01AA-FE13ED1BED3C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699B0E-3E5C-2A93-FE3B-B55C6C20A17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75EB6A-BA8F-DFD6-358F-CAD63BC6549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40697FA8-7968-E2A2-31C7-09D67089A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E640E2-9D9F-50DF-AE93-BEDC48C01AF8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24DE32-3008-61CA-C3CA-2206038C7607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1A9E9879-7AD4-B907-7F5B-4115D0D56977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8F8E8F-B36E-587A-EA17-3571451C41C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9EB733-DC74-CD6E-CC06-F98D31502AC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FCF171-BB2D-B336-FD9D-55F88CA9B53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7E5DE437-1474-6AEB-773F-CA2BED0AF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1CAAD2-8C9A-6C36-6D17-34575E19542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4BEADF-3525-30E0-AD17-7818F291D23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78DE9F65-759C-5AB7-DB84-7606F971761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B2BEAE-DD5E-FEE8-8A3C-310CC8C794B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C36110-6F38-A028-2F33-68405DEEDA9F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B888EB-09CC-B96E-3D7F-283D0662265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01296A22-519D-BFA6-94ED-E1FB3CE10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F3755D-81ED-210F-2480-884CEFF4585A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7C1FDA-13BE-832F-FA32-AFC47EBFC2D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4ED08853-9DAA-5A9D-F21E-74CDC66E62A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libili.com/video/BV1Ys421T7x8/?spm_id_from=333.337.search-card.all.click&amp;vd_source=040b1f2c30369f6dd9620f17458f1981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bilibili.com/video/BV1m4GhzEER3/?spm_id_from=333.337.search-card.all.clic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Arial" panose="020B0604020202020204" pitchFamily="34" charset="0"/>
                <a:ea typeface="微软雅黑" panose="020B0503020204020204" pitchFamily="34" charset="-122"/>
              </a:rPr>
              <a:t>多源城市</a:t>
            </a:r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数据分析与实践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十一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周：教程 第六章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3AC62-A453-7D57-9486-56E6EAFAE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BB783549-3F6F-4FC9-5C55-1EDE0E808149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BA6C22-9BA2-8305-FAB0-15DE458AB1CB}"/>
              </a:ext>
            </a:extLst>
          </p:cNvPr>
          <p:cNvSpPr txBox="1"/>
          <p:nvPr/>
        </p:nvSpPr>
        <p:spPr>
          <a:xfrm>
            <a:off x="697959" y="2630118"/>
            <a:ext cx="8702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(Origin-Destination)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架构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网约车出行数据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连边信息表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Pickup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Drop-off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Location</a:t>
            </a: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真实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Taxi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Zone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区域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计算重心 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Polygon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tbl_graph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构建网络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DF1E8B6D-F880-A545-270B-2F1AD54B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9FBA0A-8A08-69C8-6605-A948F38D4CEA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4AAE4EB-E2E2-920C-5341-62E202B39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9696"/>
              </p:ext>
            </p:extLst>
          </p:nvPr>
        </p:nvGraphicFramePr>
        <p:xfrm>
          <a:off x="7429045" y="1189936"/>
          <a:ext cx="184530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91154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From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To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</a:t>
                      </a: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FCED548-B331-8BB9-F4FC-C0832A7B8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538350"/>
              </p:ext>
            </p:extLst>
          </p:nvPr>
        </p:nvGraphicFramePr>
        <p:xfrm>
          <a:off x="9490611" y="1189936"/>
          <a:ext cx="681355" cy="136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355">
                  <a:extLst>
                    <a:ext uri="{9D8B030D-6E8A-4147-A177-3AD203B41FA5}">
                      <a16:colId xmlns:a16="http://schemas.microsoft.com/office/drawing/2014/main" val="3152840769"/>
                    </a:ext>
                  </a:extLst>
                </a:gridCol>
              </a:tblGrid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权重</a:t>
                      </a:r>
                      <a:endParaRPr lang="zh-CN" alt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236856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302681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72182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C27BDEA-E6DE-3C78-C2A6-76485AADDD22}"/>
              </a:ext>
            </a:extLst>
          </p:cNvPr>
          <p:cNvSpPr txBox="1"/>
          <p:nvPr/>
        </p:nvSpPr>
        <p:spPr>
          <a:xfrm>
            <a:off x="7376493" y="694745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2230D0-F77B-1093-679D-057CD1463840}"/>
              </a:ext>
            </a:extLst>
          </p:cNvPr>
          <p:cNvSpPr txBox="1"/>
          <p:nvPr/>
        </p:nvSpPr>
        <p:spPr>
          <a:xfrm>
            <a:off x="5361852" y="3429000"/>
            <a:ext cx="92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001CA3-5B0F-10A8-189E-67EFA3C6085A}"/>
              </a:ext>
            </a:extLst>
          </p:cNvPr>
          <p:cNvSpPr txBox="1"/>
          <p:nvPr/>
        </p:nvSpPr>
        <p:spPr>
          <a:xfrm>
            <a:off x="5361852" y="3962400"/>
            <a:ext cx="92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</a:t>
            </a:r>
            <a:endParaRPr lang="zh-CN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4E10A66-EEC7-7246-5FDC-9ED60728D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633414"/>
              </p:ext>
            </p:extLst>
          </p:nvPr>
        </p:nvGraphicFramePr>
        <p:xfrm>
          <a:off x="7400814" y="3295737"/>
          <a:ext cx="46066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1039119634"/>
                    </a:ext>
                  </a:extLst>
                </a:gridCol>
                <a:gridCol w="1227455">
                  <a:extLst>
                    <a:ext uri="{9D8B030D-6E8A-4147-A177-3AD203B41FA5}">
                      <a16:colId xmlns:a16="http://schemas.microsoft.com/office/drawing/2014/main" val="3807145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n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1DCD34A0-32DA-81EF-A241-B1A7D8EB5FA1}"/>
              </a:ext>
            </a:extLst>
          </p:cNvPr>
          <p:cNvSpPr txBox="1"/>
          <p:nvPr/>
        </p:nvSpPr>
        <p:spPr>
          <a:xfrm>
            <a:off x="7375581" y="2888840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EEF736F-8004-5342-F38C-8FAF0D894CF8}"/>
              </a:ext>
            </a:extLst>
          </p:cNvPr>
          <p:cNvSpPr txBox="1"/>
          <p:nvPr/>
        </p:nvSpPr>
        <p:spPr>
          <a:xfrm>
            <a:off x="8083966" y="4507555"/>
            <a:ext cx="376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节点位置信息 （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）经纬度坐标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579AA0E-885C-D22D-2C4A-E117F01F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876" y="4935309"/>
            <a:ext cx="1915248" cy="11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8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36AA4-3E96-F142-CB4A-F3192D66E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EA6F5247-C426-7D80-96B6-E1C4707BAEC4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3F2FD3-816F-0480-1A2E-E527F64E961B}"/>
              </a:ext>
            </a:extLst>
          </p:cNvPr>
          <p:cNvSpPr txBox="1"/>
          <p:nvPr/>
        </p:nvSpPr>
        <p:spPr>
          <a:xfrm>
            <a:off x="697959" y="2630118"/>
            <a:ext cx="870249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网络可视化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ggraph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网络可视化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定制化制图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9EC8937C-ADF1-C953-73B9-6B72333E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10DC7E-EED6-1563-EDDC-5F8EFC27AA8F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976B391-4C70-6930-2921-AEF35AC65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269" y="1792040"/>
            <a:ext cx="4118706" cy="41187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FADC98-E088-F994-B93F-D36DD3CED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727" y="1894021"/>
            <a:ext cx="4404089" cy="39147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4C226F-F19C-FA95-7571-7A9C349ED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90" y="4653984"/>
            <a:ext cx="1915248" cy="11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6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D96E2-E4A4-15FF-D76C-2F94109B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1CDE0F54-8D0D-76B9-E08A-CAD024CFAF32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687942-42BB-8559-87BD-113CF628EACD}"/>
              </a:ext>
            </a:extLst>
          </p:cNvPr>
          <p:cNvSpPr txBox="1"/>
          <p:nvPr/>
        </p:nvSpPr>
        <p:spPr>
          <a:xfrm>
            <a:off x="697959" y="2630118"/>
            <a:ext cx="8702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地块各种中心度计算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度中心度计算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制图 （发现模式、地点、推理解释）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对比 （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教程中没有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59DC61A0-A85C-692D-7196-6238C512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FFE6C1-B400-C499-3F4B-AEAC7A02A213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CD51B5-35CE-AD4E-1643-399D9C4C1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772163"/>
            <a:ext cx="5313674" cy="53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80373-8C5A-3449-CC98-A77582193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6F94EEEC-3EAB-A59C-C603-24856086AEDC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12B6A4-5379-09BB-5E4E-13DB2DCD8969}"/>
              </a:ext>
            </a:extLst>
          </p:cNvPr>
          <p:cNvSpPr txBox="1"/>
          <p:nvPr/>
        </p:nvSpPr>
        <p:spPr>
          <a:xfrm>
            <a:off x="697959" y="2630118"/>
            <a:ext cx="870249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进一步测度计算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宏观测度 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Gini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系数、洛伦兹曲线等）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微观测度 （失衡指数等）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265CECA5-FB1F-FCD9-9E88-37747456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2BBDB0C-031C-ABB0-760C-31C13D5382A8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6064E9-723F-D41D-3E1F-FA752E827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615" y="772163"/>
            <a:ext cx="5313674" cy="531367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B0121F5-9072-08AB-25F4-B292B991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61" y="4362450"/>
            <a:ext cx="1723387" cy="17233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334B53-CEE0-47B7-DF66-2039F4297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536" y="4949725"/>
            <a:ext cx="3651079" cy="7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7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987-8F84-6934-0B27-48206E40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9A0D8B0-0289-407B-2E81-32E70F64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GB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73D7B6-6B5D-BB1A-DB05-2A6055F8C620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902C1A-DE32-EB15-360F-F1F432B73B26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5615B1-0633-6190-70A6-924CCA9FBA72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9A8D5F22-6091-05C1-3023-FCC3602F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3E3CC808-B178-0EC0-4CB2-BF9339D1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C67B98-DACA-490F-3ED3-22C25CC138F1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EBE3E4-6B8C-A343-1205-27D7C6D86B7A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4D60DCA-E6B6-3898-A92E-034631D50DFE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1CE134-EDC5-D80D-F653-8C4079BA249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8EC574-859C-8DDD-453D-32F0580A40B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B4DDE0-E779-B5E0-7EC7-8B06CD7642F6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59">
            <a:extLst>
              <a:ext uri="{FF2B5EF4-FFF2-40B4-BE49-F238E27FC236}">
                <a16:creationId xmlns:a16="http://schemas.microsoft.com/office/drawing/2014/main" id="{3026DED2-7E42-CFBF-7120-7054ABA8F1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第十一周：教程 第六章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ADEC9C5-36E3-FB65-A3B2-28B1BA852390}"/>
              </a:ext>
            </a:extLst>
          </p:cNvPr>
          <p:cNvGrpSpPr/>
          <p:nvPr/>
        </p:nvGrpSpPr>
        <p:grpSpPr>
          <a:xfrm>
            <a:off x="7300452" y="3530335"/>
            <a:ext cx="3389353" cy="743446"/>
            <a:chOff x="7300452" y="2048744"/>
            <a:chExt cx="3389353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67AF4704-74C8-5DB3-B90C-88A0D56A7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E19C61B9-18EA-9D01-87CD-34EEEB211C0F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88DA5D6D-CBB0-EB10-24EA-BDAFA55BC54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572B784C-6084-1C86-2697-665C163377F8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3F515DA-1AEE-B060-95E0-E8CF15266800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759B6AE-7453-C33F-8FB3-561CE701C3C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37389C4B-B86E-A9B4-3C38-69DBF70106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DBE4AD2-7299-DCED-31BC-4CF886F2EFBF}"/>
              </a:ext>
            </a:extLst>
          </p:cNvPr>
          <p:cNvGrpSpPr/>
          <p:nvPr/>
        </p:nvGrpSpPr>
        <p:grpSpPr>
          <a:xfrm>
            <a:off x="7300452" y="2096783"/>
            <a:ext cx="3480618" cy="743446"/>
            <a:chOff x="7300452" y="2048744"/>
            <a:chExt cx="3480618" cy="743446"/>
          </a:xfrm>
        </p:grpSpPr>
        <p:sp>
          <p:nvSpPr>
            <p:cNvPr id="26" name="Freeform 78">
              <a:extLst>
                <a:ext uri="{FF2B5EF4-FFF2-40B4-BE49-F238E27FC236}">
                  <a16:creationId xmlns:a16="http://schemas.microsoft.com/office/drawing/2014/main" id="{DC9E2606-ABC0-E85B-2E57-28817D91E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46" name="Group 269">
              <a:extLst>
                <a:ext uri="{FF2B5EF4-FFF2-40B4-BE49-F238E27FC236}">
                  <a16:creationId xmlns:a16="http://schemas.microsoft.com/office/drawing/2014/main" id="{F6A12B06-9D10-FA6C-6995-3B2ED085BF3D}"/>
                </a:ext>
              </a:extLst>
            </p:cNvPr>
            <p:cNvGrpSpPr/>
            <p:nvPr/>
          </p:nvGrpSpPr>
          <p:grpSpPr>
            <a:xfrm>
              <a:off x="8208946" y="2100409"/>
              <a:ext cx="2572124" cy="675677"/>
              <a:chOff x="8094690" y="2038021"/>
              <a:chExt cx="2572124" cy="675677"/>
            </a:xfrm>
          </p:grpSpPr>
          <p:sp>
            <p:nvSpPr>
              <p:cNvPr id="251" name="TextBox 6">
                <a:extLst>
                  <a:ext uri="{FF2B5EF4-FFF2-40B4-BE49-F238E27FC236}">
                    <a16:creationId xmlns:a16="http://schemas.microsoft.com/office/drawing/2014/main" id="{8AFEEC47-C31D-4E92-737B-6387072F148A}"/>
                  </a:ext>
                </a:extLst>
              </p:cNvPr>
              <p:cNvSpPr txBox="1"/>
              <p:nvPr/>
            </p:nvSpPr>
            <p:spPr>
              <a:xfrm>
                <a:off x="8094690" y="2436699"/>
                <a:ext cx="257212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Recap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2" name="TextBox 268">
                <a:extLst>
                  <a:ext uri="{FF2B5EF4-FFF2-40B4-BE49-F238E27FC236}">
                    <a16:creationId xmlns:a16="http://schemas.microsoft.com/office/drawing/2014/main" id="{4FC3B506-08D0-ADEF-42DA-9B9E2E720760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5721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回顾：专题研究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370AAD3B-552C-FA94-04B1-2742FDD0F2E6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49" name="直接连接符 29">
              <a:extLst>
                <a:ext uri="{FF2B5EF4-FFF2-40B4-BE49-F238E27FC236}">
                  <a16:creationId xmlns:a16="http://schemas.microsoft.com/office/drawing/2014/main" id="{5EF7790E-3C06-B620-F0DF-A5D57EFCA56E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7">
              <a:extLst>
                <a:ext uri="{FF2B5EF4-FFF2-40B4-BE49-F238E27FC236}">
                  <a16:creationId xmlns:a16="http://schemas.microsoft.com/office/drawing/2014/main" id="{4C77FC8E-90D3-D1A7-DB11-E1199E878B38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3D1037EB-4767-47D9-A9AF-289604DF65F4}"/>
              </a:ext>
            </a:extLst>
          </p:cNvPr>
          <p:cNvGrpSpPr/>
          <p:nvPr/>
        </p:nvGrpSpPr>
        <p:grpSpPr>
          <a:xfrm>
            <a:off x="4413932" y="3057277"/>
            <a:ext cx="3671731" cy="743446"/>
            <a:chOff x="7308943" y="2048744"/>
            <a:chExt cx="3671731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905ED955-BB9C-7F4B-1E25-EC749C772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8D5AE1AA-57D5-4F4C-B5DC-FDB26668312A}"/>
                </a:ext>
              </a:extLst>
            </p:cNvPr>
            <p:cNvGrpSpPr/>
            <p:nvPr/>
          </p:nvGrpSpPr>
          <p:grpSpPr>
            <a:xfrm>
              <a:off x="8208947" y="2100409"/>
              <a:ext cx="2771727" cy="675677"/>
              <a:chOff x="8094691" y="2038021"/>
              <a:chExt cx="2771727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AD1F0C49-AC2D-0573-DDB7-8A4910F8600A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5636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Recap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3F1CAE64-B645-C94A-7F67-6DD028E85CFE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717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回顾：专题研究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9696CEC-E85C-C1B8-951D-BE8870F9AB9E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7C916324-48ED-D78D-5E6D-51DFE50B5B4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A2EDDBA9-4E14-3134-D46F-ABEF010FB5E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1C46-4CBF-7C4F-2DB9-87F5065B2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09FF8310-8C35-7A2A-10C3-EF26F769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6428" y="1783627"/>
            <a:ext cx="3215522" cy="32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37863AF-3DDC-5212-F461-6161FEFC6CFC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网络开源社区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技术圈层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拓扑结构分析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：基于中心性算法与社区探测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EE6D1BC-99EE-A7DA-57C3-EAA912824122}"/>
              </a:ext>
            </a:extLst>
          </p:cNvPr>
          <p:cNvSpPr txBox="1"/>
          <p:nvPr/>
        </p:nvSpPr>
        <p:spPr>
          <a:xfrm>
            <a:off x="697959" y="2630118"/>
            <a:ext cx="8702493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研究问题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Github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用户的网络呈现 （</a:t>
            </a:r>
            <a:r>
              <a:rPr lang="en-US" altLang="zh-CN" b="1" dirty="0" err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tidygraph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）、社区规模、社区聚类类型与分异 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Louvain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聚类算法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非监督机器学习算法）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网络影响力识别：度中心度、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中心度测度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结构洞与信息桥梁：中介中心度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技术领域的中心性差异：</a:t>
            </a:r>
            <a:b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不同领域（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Web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开发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机器学习开发者）在网络中的中心度差异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622C42B8-6F3B-2C41-1778-B4E88E52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AD0044-E571-624A-BB02-CCD803E4921B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en-US" altLang="zh-CN" sz="2000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Github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开发者社交网络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hlinkClick r:id="rId4"/>
            <a:extLst>
              <a:ext uri="{FF2B5EF4-FFF2-40B4-BE49-F238E27FC236}">
                <a16:creationId xmlns:a16="http://schemas.microsoft.com/office/drawing/2014/main" id="{C24BA13B-A455-B22F-E902-11CE18533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323" y="5141678"/>
            <a:ext cx="1706658" cy="1009046"/>
          </a:xfrm>
          <a:prstGeom prst="rect">
            <a:avLst/>
          </a:prstGeom>
        </p:spPr>
      </p:pic>
      <p:pic>
        <p:nvPicPr>
          <p:cNvPr id="7" name="图片 6">
            <a:hlinkClick r:id="rId6"/>
            <a:extLst>
              <a:ext uri="{FF2B5EF4-FFF2-40B4-BE49-F238E27FC236}">
                <a16:creationId xmlns:a16="http://schemas.microsoft.com/office/drawing/2014/main" id="{D57159B7-A7A9-2827-AEF0-4E8F7403F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152" y="5216903"/>
            <a:ext cx="1650600" cy="90938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B9026DE-22EC-40F2-1DC6-367CBA3BBDE1}"/>
              </a:ext>
            </a:extLst>
          </p:cNvPr>
          <p:cNvSpPr txBox="1"/>
          <p:nvPr/>
        </p:nvSpPr>
        <p:spPr>
          <a:xfrm>
            <a:off x="3695700" y="2085770"/>
            <a:ext cx="217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b="0" i="0" u="none" strike="noStrike" dirty="0">
                <a:solidFill>
                  <a:srgbClr val="007AFF"/>
                </a:solidFill>
                <a:effectLst/>
                <a:latin typeface="-apple-system"/>
                <a:hlinkClick r:id="rId8"/>
              </a:rPr>
              <a:t>https://github.com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841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92708-226F-5B8A-C9EF-A6148F8F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6D7D83AB-7695-C84E-C68B-9F0097C857B8}"/>
              </a:ext>
            </a:extLst>
          </p:cNvPr>
          <p:cNvSpPr txBox="1"/>
          <p:nvPr/>
        </p:nvSpPr>
        <p:spPr>
          <a:xfrm>
            <a:off x="401326" y="1254658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 </a:t>
            </a:r>
            <a:r>
              <a:rPr lang="en-US" altLang="zh-CN" sz="2400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tidygraph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包构建网络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F57C81E-D3D1-3D5C-E306-F3F0874D12EC}"/>
              </a:ext>
            </a:extLst>
          </p:cNvPr>
          <p:cNvGraphicFramePr>
            <a:graphicFrameLocks noGrp="1"/>
          </p:cNvGraphicFramePr>
          <p:nvPr/>
        </p:nvGraphicFramePr>
        <p:xfrm>
          <a:off x="915744" y="2300918"/>
          <a:ext cx="46066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1039119634"/>
                    </a:ext>
                  </a:extLst>
                </a:gridCol>
                <a:gridCol w="1227455">
                  <a:extLst>
                    <a:ext uri="{9D8B030D-6E8A-4147-A177-3AD203B41FA5}">
                      <a16:colId xmlns:a16="http://schemas.microsoft.com/office/drawing/2014/main" val="3807145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n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250C7A9-2452-7BB8-616C-102BE7C17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85406"/>
              </p:ext>
            </p:extLst>
          </p:nvPr>
        </p:nvGraphicFramePr>
        <p:xfrm>
          <a:off x="8467813" y="2047240"/>
          <a:ext cx="184530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91154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From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To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</a:t>
                      </a: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1CC58AD-49E6-90B0-3F05-C1844DB69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568077"/>
              </p:ext>
            </p:extLst>
          </p:nvPr>
        </p:nvGraphicFramePr>
        <p:xfrm>
          <a:off x="10529379" y="2047240"/>
          <a:ext cx="681355" cy="136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355">
                  <a:extLst>
                    <a:ext uri="{9D8B030D-6E8A-4147-A177-3AD203B41FA5}">
                      <a16:colId xmlns:a16="http://schemas.microsoft.com/office/drawing/2014/main" val="3152840769"/>
                    </a:ext>
                  </a:extLst>
                </a:gridCol>
              </a:tblGrid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权重</a:t>
                      </a:r>
                      <a:endParaRPr lang="zh-CN" alt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236856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302681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72182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4329F27D-7130-117D-CB3A-9F259E8A378E}"/>
              </a:ext>
            </a:extLst>
          </p:cNvPr>
          <p:cNvSpPr txBox="1"/>
          <p:nvPr/>
        </p:nvSpPr>
        <p:spPr>
          <a:xfrm>
            <a:off x="890511" y="1894021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8295DA-EF1D-D516-7697-826C0889BFE2}"/>
              </a:ext>
            </a:extLst>
          </p:cNvPr>
          <p:cNvSpPr txBox="1"/>
          <p:nvPr/>
        </p:nvSpPr>
        <p:spPr>
          <a:xfrm>
            <a:off x="8415261" y="1552049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7" name="加号 6">
            <a:extLst>
              <a:ext uri="{FF2B5EF4-FFF2-40B4-BE49-F238E27FC236}">
                <a16:creationId xmlns:a16="http://schemas.microsoft.com/office/drawing/2014/main" id="{DB630ECE-AE20-A924-139B-BBC135A7A733}"/>
              </a:ext>
            </a:extLst>
          </p:cNvPr>
          <p:cNvSpPr/>
          <p:nvPr/>
        </p:nvSpPr>
        <p:spPr>
          <a:xfrm>
            <a:off x="6640357" y="2377453"/>
            <a:ext cx="709448" cy="709448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7">
            <a:extLst>
              <a:ext uri="{FF2B5EF4-FFF2-40B4-BE49-F238E27FC236}">
                <a16:creationId xmlns:a16="http://schemas.microsoft.com/office/drawing/2014/main" id="{5DDBEEC7-9F5A-D6F7-C21D-6738859FB1FB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22F4A04-1223-7F88-B5C0-A05AECADDA70}"/>
              </a:ext>
            </a:extLst>
          </p:cNvPr>
          <p:cNvSpPr txBox="1"/>
          <p:nvPr/>
        </p:nvSpPr>
        <p:spPr>
          <a:xfrm>
            <a:off x="401326" y="382523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 </a:t>
            </a:r>
            <a:r>
              <a:rPr lang="en-US" altLang="zh-CN" sz="2400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ggraph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包进行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网络基础可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视化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E2F9CF8-8B93-1032-F892-C96414A35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353" y="4502187"/>
            <a:ext cx="6550878" cy="13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7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8E80-40F1-A6B6-2F5A-E14E8ADBC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BDF29E27-4119-60AA-CB13-2FC09F12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3A5AF6A-51D1-6291-AF3D-CCF79FFB9549}"/>
              </a:ext>
            </a:extLst>
          </p:cNvPr>
          <p:cNvSpPr txBox="1"/>
          <p:nvPr/>
        </p:nvSpPr>
        <p:spPr>
          <a:xfrm>
            <a:off x="401326" y="1254658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思考：网络结构类型？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4C887C9-9CF5-DB5F-D523-65A36D57E693}"/>
              </a:ext>
            </a:extLst>
          </p:cNvPr>
          <p:cNvSpPr txBox="1"/>
          <p:nvPr/>
        </p:nvSpPr>
        <p:spPr>
          <a:xfrm>
            <a:off x="728956" y="2533851"/>
            <a:ext cx="4955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归纳、</a:t>
            </a:r>
            <a:r>
              <a:rPr lang="zh-CN" altLang="en-GB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迁移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、类比</a:t>
            </a:r>
            <a:r>
              <a:rPr lang="en-GB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 （替换？）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进阶 （进一步分析？）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Brainstorm Vectors - Download Free High-Quality Vectors from Freepik |  Freepik">
            <a:extLst>
              <a:ext uri="{FF2B5EF4-FFF2-40B4-BE49-F238E27FC236}">
                <a16:creationId xmlns:a16="http://schemas.microsoft.com/office/drawing/2014/main" id="{42F6F8B7-ED75-584C-12AA-8C3FB3A79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4" t="3726" r="6143" b="5718"/>
          <a:stretch>
            <a:fillRect/>
          </a:stretch>
        </p:blipFill>
        <p:spPr bwMode="auto">
          <a:xfrm>
            <a:off x="5206180" y="1648266"/>
            <a:ext cx="6017343" cy="37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22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2F03-2760-6BDC-C4F6-98EF6C61C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A5EF003-61D6-59E2-F396-47155D6EEB14}"/>
              </a:ext>
            </a:extLst>
          </p:cNvPr>
          <p:cNvSpPr txBox="1"/>
          <p:nvPr/>
        </p:nvSpPr>
        <p:spPr>
          <a:xfrm>
            <a:off x="728956" y="1962544"/>
            <a:ext cx="5871869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是否具有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方向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无向图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Undirected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有向图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Directed</a:t>
            </a: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连边中是否具有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权重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无权图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Unweighted</a:t>
            </a:r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加权图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Weighted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7CA077-3A16-CA60-2CC9-519BBE7F098F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网络的类型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Network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Types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Figure 1. 无向图与有向图">
            <a:extLst>
              <a:ext uri="{FF2B5EF4-FFF2-40B4-BE49-F238E27FC236}">
                <a16:creationId xmlns:a16="http://schemas.microsoft.com/office/drawing/2014/main" id="{CA8EA0B0-E99B-3CE2-A711-04F88E46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5" y="633140"/>
            <a:ext cx="5083653" cy="28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gure 2. 加权图与无权图">
            <a:extLst>
              <a:ext uri="{FF2B5EF4-FFF2-40B4-BE49-F238E27FC236}">
                <a16:creationId xmlns:a16="http://schemas.microsoft.com/office/drawing/2014/main" id="{B45763BA-C8E1-4915-1220-D55F9172E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4"/>
          <a:stretch>
            <a:fillRect/>
          </a:stretch>
        </p:blipFill>
        <p:spPr bwMode="auto">
          <a:xfrm>
            <a:off x="7053263" y="3540632"/>
            <a:ext cx="5083655" cy="26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BFD8ACD-2552-2031-4747-765F47D9C006}"/>
              </a:ext>
            </a:extLst>
          </p:cNvPr>
          <p:cNvSpPr txBox="1"/>
          <p:nvPr/>
        </p:nvSpPr>
        <p:spPr>
          <a:xfrm>
            <a:off x="2202656" y="3229934"/>
            <a:ext cx="1112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对称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918096-BCE7-7B24-61A2-E35291328E10}"/>
              </a:ext>
            </a:extLst>
          </p:cNvPr>
          <p:cNvSpPr txBox="1"/>
          <p:nvPr/>
        </p:nvSpPr>
        <p:spPr>
          <a:xfrm>
            <a:off x="4045743" y="3229934"/>
            <a:ext cx="125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不对称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A1B982-05AD-FB7D-FCD2-88CD2649331A}"/>
              </a:ext>
            </a:extLst>
          </p:cNvPr>
          <p:cNvSpPr txBox="1"/>
          <p:nvPr/>
        </p:nvSpPr>
        <p:spPr>
          <a:xfrm>
            <a:off x="1802605" y="4887284"/>
            <a:ext cx="1669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是否连接 （</a:t>
            </a:r>
            <a:r>
              <a:rPr lang="en-US" altLang="zh-CN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0/1</a:t>
            </a:r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2D91B4-0DC4-B358-404E-EE3D1EBF45AA}"/>
              </a:ext>
            </a:extLst>
          </p:cNvPr>
          <p:cNvSpPr txBox="1"/>
          <p:nvPr/>
        </p:nvSpPr>
        <p:spPr>
          <a:xfrm>
            <a:off x="4169696" y="4887284"/>
            <a:ext cx="125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连接强度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707231-ADE4-6DE1-A7B0-E47F1EFC2551}"/>
              </a:ext>
            </a:extLst>
          </p:cNvPr>
          <p:cNvSpPr txBox="1"/>
          <p:nvPr/>
        </p:nvSpPr>
        <p:spPr>
          <a:xfrm>
            <a:off x="502481" y="5748196"/>
            <a:ext cx="775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网络可以同时是 无向无权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有向有权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无向有权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有向无权  </a:t>
            </a:r>
            <a:endParaRPr lang="en-US" altLang="zh-CN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标题 7">
            <a:extLst>
              <a:ext uri="{FF2B5EF4-FFF2-40B4-BE49-F238E27FC236}">
                <a16:creationId xmlns:a16="http://schemas.microsoft.com/office/drawing/2014/main" id="{B0E5675B-9E39-BA3C-0B2D-0AA941BE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5385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5B40D-F087-79AB-D176-783A1C4E2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8ED67691-7907-FAC1-92A1-A8192B938555}"/>
              </a:ext>
            </a:extLst>
          </p:cNvPr>
          <p:cNvGrpSpPr/>
          <p:nvPr/>
        </p:nvGrpSpPr>
        <p:grpSpPr>
          <a:xfrm>
            <a:off x="4413932" y="3057277"/>
            <a:ext cx="3671731" cy="743446"/>
            <a:chOff x="7308943" y="2048744"/>
            <a:chExt cx="3671731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062FB146-95CD-A59C-827A-3B67A0D357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BB5BB046-0300-FDC1-C193-5A1D6BB65203}"/>
                </a:ext>
              </a:extLst>
            </p:cNvPr>
            <p:cNvGrpSpPr/>
            <p:nvPr/>
          </p:nvGrpSpPr>
          <p:grpSpPr>
            <a:xfrm>
              <a:off x="8208947" y="2100409"/>
              <a:ext cx="2771727" cy="675677"/>
              <a:chOff x="8094691" y="2038021"/>
              <a:chExt cx="2771727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C86792B6-3058-7174-1985-F9C937836EF2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5636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48EE6615-0706-74C4-1507-E2D1B5F645F6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717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60D6D7-B905-D2EC-389C-996ABAE6617A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B340DE2-DD90-9086-3E56-BC10D8953A04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A1584B30-F6FB-8E79-C5B6-D180B9720F00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26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A5E4-647A-2BCD-52D4-12C7EFDF1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FE5A4B0-A18F-A017-6212-5F9C8F647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576" y="2861346"/>
            <a:ext cx="3215604" cy="321560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D8F56B7-210B-A81D-8B14-CF5AD710397F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D6C613-662F-86F6-E380-BC3609BCBBB9}"/>
              </a:ext>
            </a:extLst>
          </p:cNvPr>
          <p:cNvSpPr txBox="1"/>
          <p:nvPr/>
        </p:nvSpPr>
        <p:spPr>
          <a:xfrm>
            <a:off x="697959" y="2630118"/>
            <a:ext cx="8702493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研究问题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绝对流量与网络地位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的异同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（绝对客流量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网络全局影响力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加权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网络影响力识别：度中心度、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中心度测度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交通资源的空间集聚度：流入强度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流出强度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基尼系数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城市空间的‘源’与 ‘汇’：流失失衡指数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129E74BA-1010-9234-B449-F4356709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940941E-8EA5-E44C-CD1F-BE2D3BB20A17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与专题研究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的区别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Figure 4. 纽约市FHV网约车">
            <a:extLst>
              <a:ext uri="{FF2B5EF4-FFF2-40B4-BE49-F238E27FC236}">
                <a16:creationId xmlns:a16="http://schemas.microsoft.com/office/drawing/2014/main" id="{6233D7DC-9F52-F592-D2B3-BB446E529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031" y="624386"/>
            <a:ext cx="4084949" cy="21377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7EF453B-B171-660E-CEC5-A8272950E311}"/>
              </a:ext>
            </a:extLst>
          </p:cNvPr>
          <p:cNvSpPr txBox="1"/>
          <p:nvPr/>
        </p:nvSpPr>
        <p:spPr>
          <a:xfrm>
            <a:off x="3304452" y="21184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）地理空间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）方向性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）流量权重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D8F625-BFB8-5E9C-A347-A68AD6F41F91}"/>
              </a:ext>
            </a:extLst>
          </p:cNvPr>
          <p:cNvSpPr txBox="1"/>
          <p:nvPr/>
        </p:nvSpPr>
        <p:spPr>
          <a:xfrm>
            <a:off x="1037502" y="5519259"/>
            <a:ext cx="7877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）基础现象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）宏观规律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）微观差异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7689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39765</TotalTime>
  <Words>794</Words>
  <Application>Microsoft Macintosh PowerPoint</Application>
  <PresentationFormat>宽屏</PresentationFormat>
  <Paragraphs>187</Paragraphs>
  <Slides>14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-apple-system</vt:lpstr>
      <vt:lpstr>等线</vt:lpstr>
      <vt:lpstr>等线 Light</vt:lpstr>
      <vt:lpstr>Microsoft YaHei</vt:lpstr>
      <vt:lpstr>Arial</vt:lpstr>
      <vt:lpstr>Wingdings</vt:lpstr>
      <vt:lpstr>Office 主题​​</vt:lpstr>
      <vt:lpstr>多源城市数据分析与实践</vt:lpstr>
      <vt:lpstr>目录 Contents</vt:lpstr>
      <vt:lpstr>PowerPoint 演示文稿</vt:lpstr>
      <vt:lpstr>回顾：专题研究 1  Recap: Research Theme : 1</vt:lpstr>
      <vt:lpstr>PowerPoint 演示文稿</vt:lpstr>
      <vt:lpstr>回顾：专题研究 1  Recap: Research Theme : 1</vt:lpstr>
      <vt:lpstr>回顾：专题研究 1  Recap: Research Theme : 1</vt:lpstr>
      <vt:lpstr>PowerPoint 演示文稿</vt:lpstr>
      <vt:lpstr>专题研究 2  Research Theme : 2</vt:lpstr>
      <vt:lpstr>专题研究 2  Research Theme : 2</vt:lpstr>
      <vt:lpstr>专题研究 2  Research Theme : 2</vt:lpstr>
      <vt:lpstr>专题研究 2  Research Theme : 2</vt:lpstr>
      <vt:lpstr>专题研究 2  Research Theme : 2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 May</dc:creator>
  <cp:lastModifiedBy>Liu, Yunzhe</cp:lastModifiedBy>
  <cp:revision>79</cp:revision>
  <dcterms:created xsi:type="dcterms:W3CDTF">2025-11-22T06:00:54Z</dcterms:created>
  <dcterms:modified xsi:type="dcterms:W3CDTF">2026-05-14T18:23:58Z</dcterms:modified>
</cp:coreProperties>
</file>