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93" r:id="rId4"/>
    <p:sldId id="879" r:id="rId5"/>
    <p:sldId id="910" r:id="rId6"/>
    <p:sldId id="912" r:id="rId7"/>
    <p:sldId id="916" r:id="rId8"/>
    <p:sldId id="911" r:id="rId9"/>
    <p:sldId id="913" r:id="rId10"/>
    <p:sldId id="914" r:id="rId11"/>
    <p:sldId id="721" r:id="rId12"/>
    <p:sldId id="724" r:id="rId13"/>
    <p:sldId id="725" r:id="rId14"/>
    <p:sldId id="727" r:id="rId15"/>
    <p:sldId id="744" r:id="rId16"/>
    <p:sldId id="745" r:id="rId17"/>
    <p:sldId id="310" r:id="rId18"/>
    <p:sldId id="915" r:id="rId19"/>
    <p:sldId id="300" r:id="rId20"/>
    <p:sldId id="301" r:id="rId21"/>
    <p:sldId id="302" r:id="rId22"/>
    <p:sldId id="758" r:id="rId23"/>
    <p:sldId id="307" r:id="rId24"/>
    <p:sldId id="308" r:id="rId25"/>
    <p:sldId id="764" r:id="rId26"/>
    <p:sldId id="309" r:id="rId27"/>
    <p:sldId id="803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373BA"/>
    <a:srgbClr val="182E7A"/>
    <a:srgbClr val="1C317C"/>
    <a:srgbClr val="FFFFFF"/>
    <a:srgbClr val="B70031"/>
    <a:srgbClr val="C4172E"/>
    <a:srgbClr val="0ECB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无样式，无网格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中度样式 2 - 强调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中度样式 2 - 强调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1EBBBCC-DAD2-459C-BE2E-F6DE35CF9A28}" styleName="深色样式 2 - 强调 3/强调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深色样式 2 - 强调 1/强调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202B0CA-FC54-4496-8BCA-5EF66A818D29}" styleName="深色样式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6E25E649-3F16-4E02-A733-19D2CDBF48F0}" styleName="中度样式 3 - 强调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中度样式 2 - 强调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D083AE6-46FA-4A59-8FB0-9F97EB10719F}" styleName="浅色样式 3 - 强调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BDBED569-4797-4DF1-A0F4-6AAB3CD982D8}" styleName="浅色样式 3 - 强调 5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20000"/>
            </a:schemeClr>
          </a:solidFill>
        </a:fill>
      </a:tcStyle>
    </a:band1H>
    <a:band1V>
      <a:tcStyle>
        <a:tcBdr/>
        <a:fill>
          <a:solidFill>
            <a:schemeClr val="accent5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5"/>
              </a:solidFill>
            </a:ln>
          </a:bottom>
        </a:tcBdr>
        <a:fill>
          <a:noFill/>
        </a:fill>
      </a:tcStyle>
    </a:firstRow>
  </a:tblStyle>
  <a:tblStyle styleId="{BC89EF96-8CEA-46FF-86C4-4CE0E7609802}" styleName="浅色样式 3 - 强调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1E171933-4619-4E11-9A3F-F7608DF75F80}" styleName="中度样式 1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505E3EF-67EA-436B-97B2-0124C06EBD24}" styleName="中度样式 4 - 强调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8A107856-5554-42FB-B03E-39F5DBC370BA}" styleName="中度样式 4 - 强调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C4B1156A-380E-4F78-BDF5-A606A8083BF9}" styleName="中度样式 4 - 强调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  <a:tblStyle styleId="{22838BEF-8BB2-4498-84A7-C5851F593DF1}" styleName="中度样式 4 - 强调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 autoAdjust="0"/>
    <p:restoredTop sz="78014" autoAdjust="0"/>
  </p:normalViewPr>
  <p:slideViewPr>
    <p:cSldViewPr snapToGrid="0">
      <p:cViewPr varScale="1">
        <p:scale>
          <a:sx n="93" d="100"/>
          <a:sy n="93" d="100"/>
        </p:scale>
        <p:origin x="4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B86FF3-609D-421A-ADB1-4AE06691B791}" type="datetimeFigureOut">
              <a:rPr lang="zh-CN" altLang="en-US" smtClean="0"/>
              <a:t>2026/5/25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4A4F2-9B46-436D-9089-A5A73B4C9D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6006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9D3D4B-217B-6162-9513-472C0313F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E203CB9-E52D-F295-CED3-106B7D0D47D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FF7B5158-E1C2-64AD-35B7-34C4246106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19011A-44D5-9183-5833-50E4B06793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34018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70D010-5A88-8D5E-87F4-4768A63FB5E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2F45CF8F-0218-C445-2EC9-A02D15EFD2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34D81643-C80F-CF48-B022-25092F5D15E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978392BA-0225-81BC-0049-B62797A645E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6AB13-A084-CB48-A6A3-16808AFE41FA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800258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420D1BF-6B44-2BA1-91A1-8979733BA0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3BEC4DB-8902-40A1-9350-74BC675A0B5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31E68F-AB4B-5215-BF0B-0562AA13631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955F98-A5D4-B328-020C-766996D07CC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5722A-E3A5-BC4E-8750-3721C147E7E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965879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FF482A-CF40-F344-001F-5420FE25CB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3107BA1-E402-8298-AEEF-9E325A297E3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58D617-4AB7-B851-8B36-B3EFF0816D7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8</a:t>
            </a:r>
            <a:r>
              <a:rPr lang="zh-CN" altLang="en-US" dirty="0"/>
              <a:t>个主题</a:t>
            </a:r>
            <a:endParaRPr lang="en-GB" altLang="zh-CN" dirty="0"/>
          </a:p>
          <a:p>
            <a:pPr marL="228600" indent="-228600">
              <a:buAutoNum type="arabicPeriod"/>
            </a:pPr>
            <a:r>
              <a:rPr lang="en-US" altLang="zh-CN" dirty="0"/>
              <a:t>16</a:t>
            </a:r>
          </a:p>
          <a:p>
            <a:pPr marL="228600" indent="-228600">
              <a:buAutoNum type="arabicPeriod"/>
            </a:pPr>
            <a:r>
              <a:rPr lang="en-US" altLang="zh-CN" dirty="0"/>
              <a:t>8</a:t>
            </a:r>
          </a:p>
          <a:p>
            <a:pPr marL="228600" indent="-228600">
              <a:buAutoNum type="arabicPeriod"/>
            </a:pPr>
            <a:r>
              <a:rPr lang="en-US" altLang="zh-CN" dirty="0"/>
              <a:t>3</a:t>
            </a:r>
            <a:endParaRPr lang="en-GB" altLang="zh-CN" dirty="0"/>
          </a:p>
          <a:p>
            <a:pPr marL="228600" indent="-228600">
              <a:buAutoNum type="arabicPeriod"/>
            </a:pPr>
            <a:r>
              <a:rPr lang="en-US" altLang="zh-CN" dirty="0"/>
              <a:t>21</a:t>
            </a:r>
          </a:p>
          <a:p>
            <a:pPr marL="228600" indent="-228600">
              <a:buAutoNum type="arabicPeriod"/>
            </a:pPr>
            <a:r>
              <a:rPr lang="en-US" altLang="zh-CN" dirty="0"/>
              <a:t>2</a:t>
            </a:r>
          </a:p>
          <a:p>
            <a:pPr marL="228600" indent="-228600">
              <a:buAutoNum type="arabicPeriod"/>
            </a:pPr>
            <a:r>
              <a:rPr lang="en-US" altLang="zh-CN" dirty="0"/>
              <a:t>13</a:t>
            </a:r>
          </a:p>
          <a:p>
            <a:pPr marL="228600" indent="-228600">
              <a:buAutoNum type="arabicPeriod"/>
            </a:pPr>
            <a:r>
              <a:rPr lang="en-US" altLang="zh-CN" dirty="0"/>
              <a:t>3</a:t>
            </a:r>
          </a:p>
          <a:p>
            <a:pPr marL="228600" indent="-228600">
              <a:buAutoNum type="arabicPeriod"/>
            </a:pPr>
            <a:r>
              <a:rPr lang="en-US" altLang="zh-CN" dirty="0"/>
              <a:t>3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B9D8B12-B7E8-ED17-368F-A3D5B8B7095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5722A-E3A5-BC4E-8750-3721C147E7E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84224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F02808-4F30-1109-C887-6B9F53D8B8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6494F68-34B3-A18E-B356-68D95CA675B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1B4BEA-55CA-84E7-7C07-45F1F8E1E7A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197D28F-41B6-5E2E-8FBA-030E46338C1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5722A-E3A5-BC4E-8750-3721C147E7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21518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50C5F3-370B-BBC1-B776-27023E55A5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83192FC-4A3A-1EE4-44F8-03495D444C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9BF5452-DF13-E708-8A77-F51625D7B0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040BF4-FA6D-623C-1193-4F04FA6E820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5722A-E3A5-BC4E-8750-3721C147E7E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64995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ECD160-CF43-AB3F-D4E8-0C63ADD76E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EF50979A-0366-8939-F95E-6F13D6E0C6D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34F16E0-87A8-430D-0573-77794594C47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揭秘布斯伦敦贫困地图：并非出自算法，而是源于细致入微的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社会调查</a:t>
            </a:r>
            <a:endParaRPr lang="en-US" altLang="ja-JP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ja-JP" altLang="en-US" sz="1200" b="1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查尔斯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ja-JP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布斯（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Charles Booth）</a:t>
            </a:r>
            <a:r>
              <a:rPr lang="ja-JP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在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19</a:t>
            </a:r>
            <a:r>
              <a:rPr lang="ja-JP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世纪末至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</a:t>
            </a:r>
            <a:r>
              <a:rPr lang="ja-JP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世纪初绘制的伦敦贫困地图，并非如现代数据分析般采用聚类算法等统计模型，而是通过一场规模宏大、细致入微的社会调查手动绘制而成。其实现方法堪称当时社会研究的创举，结合了定性与定量研究的雏形，为后世的城市社会学研究树立了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里程碑。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ja-JP" alt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布斯地图的绘制核心在于其系统性的数据收集和分类。布斯本人是一位船业巨头，他对当时伦敦普遍存在的贫困问题深感忧虑，并对当时社会上流传的“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25%</a:t>
            </a:r>
            <a:r>
              <a:rPr lang="ja-JP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的伦敦人生活在赤贫中”的说法表示怀疑。为此，他自费并发起了一项前所未有的调查，旨在科学、客观地揭示伦敦的贫困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状况。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ja-JP" alt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其实现方法主要包括以下几个关键步骤：</a:t>
            </a:r>
          </a:p>
          <a:p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1. </a:t>
            </a:r>
            <a:r>
              <a:rPr lang="ja-JP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深入实地的田野调查与数据收集：</a:t>
            </a:r>
            <a:endParaRPr lang="ja-JP" alt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布斯和他的研究团队，包括其妻子玛丽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ja-JP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布斯以及后来的著名社会学家比特丽丝</a:t>
            </a:r>
            <a:r>
              <a:rPr lang="en-US" altLang="ja-JP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·</a:t>
            </a:r>
            <a:r>
              <a:rPr lang="ja-JP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韦伯等人，深入伦敦的每一个角落。他们采取了多种方式收集第一手资料：</a:t>
            </a:r>
          </a:p>
          <a:p>
            <a:r>
              <a:rPr lang="ja-JP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走访学校董事会调查员 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School Board Visitors)：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</a:t>
            </a:r>
            <a:r>
              <a:rPr lang="ja-JP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这些调查员为了确保学童入学，会定期走访每个有学龄儿童的家庭。布斯团队从他们那里获取了大量关于家庭人口、职业、收入和居住条件的宝贵信息。</a:t>
            </a:r>
          </a:p>
          <a:p>
            <a:r>
              <a:rPr lang="ja-JP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与关键人物访谈：</a:t>
            </a:r>
            <a:r>
              <a:rPr lang="ja-JP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团队成员与警察、牧师、慈善机构工作者、教师等对社区情况有深入了解的人士进行了广泛访谈，以交叉验证和补充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信息。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ja-JP" alt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实地观察：</a:t>
            </a:r>
            <a:r>
              <a:rPr lang="ja-JP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在后期的调查中，研究员甚至会跟随警察一同巡逻，逐条街道、逐栋房屋地进行观察，记录下社区的整体面貌、卫生状况以及居民的生活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状态。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ja-JP" alt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 </a:t>
            </a:r>
            <a:r>
              <a:rPr lang="ja-JP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独创的社会阶层分类体系：</a:t>
            </a:r>
            <a:endParaRPr lang="ja-JP" alt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布斯团队并非简单地以收入划分贫富，而是创建了一个包含八个阶层的分类体系（从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ja-JP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到</a:t>
            </a:r>
            <a:r>
              <a:rPr lang="en-GB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H），</a:t>
            </a:r>
            <a:r>
              <a:rPr lang="ja-JP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以更全面地反映居民的经济和社会状况。这个体系综合考虑了收入的稳定性、职业类型、家庭生活方式等多个维度：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</a:t>
            </a:r>
            <a:r>
              <a:rPr lang="ja-JP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级 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黑色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</a:t>
            </a:r>
            <a:r>
              <a:rPr lang="ja-JP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“最低阶层”，包括罪犯、流浪汉等。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</a:t>
            </a:r>
            <a:r>
              <a:rPr lang="ja-JP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级 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深蓝色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</a:t>
            </a:r>
            <a:r>
              <a:rPr lang="ja-JP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“非常贫穷”，从事临时工，生活长期处于匮乏状态。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 &amp; D</a:t>
            </a:r>
            <a:r>
              <a:rPr lang="ja-JP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级 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浅蓝色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</a:t>
            </a:r>
            <a:r>
              <a:rPr lang="ja-JP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“贫穷”，收入不稳定或较低。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 &amp; F</a:t>
            </a:r>
            <a:r>
              <a:rPr lang="ja-JP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级 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粉色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</a:t>
            </a:r>
            <a:r>
              <a:rPr lang="ja-JP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“生活尚可”，有固定普通收入的家庭。</a:t>
            </a:r>
          </a:p>
          <a:p>
            <a:r>
              <a:rPr lang="en-GB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 &amp; H</a:t>
            </a:r>
            <a:r>
              <a:rPr lang="ja-JP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级 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ja-JP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红色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/</a:t>
            </a:r>
            <a:r>
              <a:rPr lang="ja-JP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黄色</a:t>
            </a:r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):</a:t>
            </a:r>
            <a:r>
              <a:rPr lang="ja-JP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 “中产阶级”和“富裕阶级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”。</a:t>
            </a:r>
            <a:endParaRPr lang="en-US" altLang="ja-JP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ja-JP" alt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ja-JP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3. </a:t>
            </a:r>
            <a:r>
              <a:rPr lang="ja-JP" altLang="en-US" sz="1200" b="1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手工绘制与色彩编码：</a:t>
            </a:r>
            <a:endParaRPr lang="ja-JP" alt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ja-JP" altLang="en-US" sz="1200" b="0" i="0" u="none" strike="noStrike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收集到海量数据后，布斯团队将每一条街道根据其居民的主要社会阶层，在大幅的伦敦地图上手工进行色彩编码。不同的颜色代表了不同的贫困等级和阶层构成，从代表最贫困的黑色、深蓝色，到代表富裕阶层的红色和黄色，一目了然地展现了伦敦贫困人口的地理分布。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26E66CE-721B-BEF4-3D60-E9B65434E5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5722A-E3A5-BC4E-8750-3721C147E7E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4450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966DC2-3050-B490-AE32-B6D14EFE58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8F2A5064-E1E7-EC26-EE32-625EF54AE6E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E2286EE-5A8D-BA11-EDFE-9EC981D5A2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C8CC54B-C3C9-C015-01C7-EC3A6CE03C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5722A-E3A5-BC4E-8750-3721C147E7E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5843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93C760-6D1C-98A1-4A6E-020E31A7FB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7993995-448E-A9A8-8858-70D3884730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0F18893-D0A9-B8A5-4648-A09C65C9729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dirty="0"/>
              <a:t>理查德</a:t>
            </a:r>
            <a:r>
              <a:rPr lang="en-US" altLang="zh-CN" dirty="0"/>
              <a:t>·</a:t>
            </a:r>
            <a:r>
              <a:rPr lang="zh-CN" altLang="en-US" dirty="0"/>
              <a:t>韦伯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1628EC8-A5A0-F73C-DA73-C2D39C18CB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5722A-E3A5-BC4E-8750-3721C147E7E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60238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95DBE6-0712-382E-B4CC-58EF4A4FA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AEFE555-7BF1-06CC-EBDC-74ED701F459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7BDF47-131B-3810-B16F-08E9C1AA020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聚类帮助我们实现了**‘降维’</a:t>
            </a:r>
            <a:r>
              <a:rPr lang="ja-JP" altLang="en-US" sz="1200" b="1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</a:t>
            </a:r>
            <a:r>
              <a:rPr lang="ja-JP" altLang="en-US" sz="1200" b="0" i="0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‘简化’**，让我们能从复杂的多维数据中，有效地识别出关键的社会空间结构。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25B1FF9-D340-7369-25D5-7AF2975332B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5722A-E3A5-BC4E-8750-3721C147E7E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53812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51A44AF-B7D4-F1AC-F0C9-85572A556B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CC5E9406-FC42-54E2-BD17-67619CCA2C5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B385617-31BA-46FC-6BB4-2A282030647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345F15-2865-C30A-3571-BF4D996FE4F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5722A-E3A5-BC4E-8750-3721C147E7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94943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9F11DA-B4BC-7A75-0783-A7E8E4FD8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7BEFB9F6-9B07-CCD8-4A91-E79085472AC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01F81F05-7CF3-CC5B-2B24-4409CA8FA00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加拿大是 </a:t>
            </a:r>
            <a:r>
              <a:rPr lang="en-US" altLang="zh-CN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5</a:t>
            </a:r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年一次</a:t>
            </a:r>
            <a:endParaRPr lang="en-GB" altLang="zh-CN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endParaRPr lang="en-GB" altLang="zh-CN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r>
              <a:rPr lang="en-GB" altLang="zh-CN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1801</a:t>
            </a:r>
            <a:r>
              <a:rPr lang="zh-CN" altLang="en-GB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</a:t>
            </a:r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GB</a:t>
            </a:r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Census</a:t>
            </a:r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8.9million</a:t>
            </a:r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相当于 </a:t>
            </a:r>
            <a:r>
              <a:rPr lang="en-US" altLang="zh-CN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London 2020 </a:t>
            </a:r>
            <a:r>
              <a:rPr lang="zh-CN" altLang="en-US" sz="2000" b="1" kern="1200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年 的人口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1DCB19F-B3B9-5A8C-A618-89CA28BC96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3571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A296AB-D389-8351-EBC5-FE76806E76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13C24B0-820D-640A-142B-F9245DF3A95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42676EE2-C038-AD77-719A-B7D6DD6FE39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9DDD1EA-0FCE-AF57-9AC6-00C7D72212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5722A-E3A5-BC4E-8750-3721C147E7E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426032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4AF794-F820-4AC7-93FF-9CF68BA922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09FB424-5608-3C5B-6BC5-3A748B6D16E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59F4223A-B04B-48DA-5AEA-C4E99D85C50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9E792B6-993A-5CDC-D306-948DDF34604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915722A-E3A5-BC4E-8750-3721C147E7E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19183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029951-F8E0-18E8-1988-1E4EB5CFA0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5EF8BAE-B931-0A53-3940-00F50A79E55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86E42A3-870F-DCDA-982C-E740A1E0018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52A79F22-65BA-985C-CD00-3E5480A1E80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704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B9F506-6266-2B4D-950E-FCF35321DD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F17E4E24-BD71-D495-54C4-D202472222C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DD7E2F2F-D7CD-F7DF-01AE-EE104E9C74D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A47A711-0040-B40F-A021-6856C7D94A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3381627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160249-D6ED-B882-38B1-3AA5977D98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1B52271-34BD-4E85-ED66-D43F843C95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BC1C769-F153-D4DA-7C3E-9F3F2A46B30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CE29982-7C2E-9749-8070-982C23DEBBC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62409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345832-0D06-6087-32B2-9D25816099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A978C28A-E147-D139-0800-64BDFD882CC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B3C0146-2298-994D-813C-F2F0D3EBB6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sz="2000" b="1" kern="1200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A29199F-ED78-C35E-E4D2-D6E5BA0D1C3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D64A4F2-9B46-436D-9089-A5A73B4C9D5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663124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8B2DBD-5A64-67AB-E6C7-87A2BCD6D0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081F8D80-C8B4-78DE-B193-B902F15F4F31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A3394D91-BAB6-D892-E2AE-1A36996795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43223BD-3417-F2F1-1FB5-31C54346BCB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6AB13-A084-CB48-A6A3-16808AFE41FA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0651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F1AE0E-CA87-2E11-7836-15F4428FA64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66B4D27F-79B2-13B0-F7BA-B8FBB41470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EB354E8E-2994-CCBA-9FB5-28100CBF59B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890973D-D8AD-03E5-8955-964A15525B4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6AB13-A084-CB48-A6A3-16808AFE41FA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54936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FDC030-CA7B-FF23-53C4-7D94FFF8CB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E4991E7A-B217-967A-2B62-BD5553F5E3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424884F3-622F-2884-AA7F-9C9BA6C5381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DEE4D3F-8854-9AEC-3D16-AE41D0D95E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5E6AB13-A084-CB48-A6A3-16808AFE41F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9900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BC210E2-2064-2116-EDB4-08FA7C1F4AC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56CD9F5C-5C89-0DBD-3D69-D312122914D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191514C-F9CF-9B53-D179-FCDC828FD7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9DC5B72-D0DC-6997-25DE-87866D5076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BA37989-36CA-BAFF-2DD9-7FCE5FCB7B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2E9B314-981F-F2E6-8FD7-1045E6E0AEB6}"/>
              </a:ext>
            </a:extLst>
          </p:cNvPr>
          <p:cNvSpPr txBox="1"/>
          <p:nvPr userDrawn="1"/>
        </p:nvSpPr>
        <p:spPr>
          <a:xfrm rot="18900000">
            <a:off x="-130666" y="2926239"/>
            <a:ext cx="5497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C94F062-9A9E-CEC3-B804-E84E991DBCFD}"/>
              </a:ext>
            </a:extLst>
          </p:cNvPr>
          <p:cNvSpPr txBox="1"/>
          <p:nvPr userDrawn="1"/>
        </p:nvSpPr>
        <p:spPr>
          <a:xfrm rot="18900000">
            <a:off x="3328630" y="2926238"/>
            <a:ext cx="5497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23B6D557-4103-90C8-AE08-91FB381F1331}"/>
              </a:ext>
            </a:extLst>
          </p:cNvPr>
          <p:cNvSpPr txBox="1"/>
          <p:nvPr userDrawn="1"/>
        </p:nvSpPr>
        <p:spPr>
          <a:xfrm rot="18900000">
            <a:off x="7338770" y="2926237"/>
            <a:ext cx="5497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ln>
                  <a:noFill/>
                </a:ln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A009D63-04C8-5C34-42A0-97DF6D791BA5}"/>
              </a:ext>
            </a:extLst>
          </p:cNvPr>
          <p:cNvSpPr/>
          <p:nvPr userDrawn="1"/>
        </p:nvSpPr>
        <p:spPr>
          <a:xfrm>
            <a:off x="0" y="1032522"/>
            <a:ext cx="12192000" cy="45719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4" name="组合 13">
            <a:extLst>
              <a:ext uri="{FF2B5EF4-FFF2-40B4-BE49-F238E27FC236}">
                <a16:creationId xmlns:a16="http://schemas.microsoft.com/office/drawing/2014/main" id="{F6BC1098-D5CE-0881-90AC-526B6130B725}"/>
              </a:ext>
            </a:extLst>
          </p:cNvPr>
          <p:cNvGrpSpPr/>
          <p:nvPr userDrawn="1"/>
        </p:nvGrpSpPr>
        <p:grpSpPr>
          <a:xfrm>
            <a:off x="461888" y="333270"/>
            <a:ext cx="1323703" cy="1323703"/>
            <a:chOff x="5434148" y="2937969"/>
            <a:chExt cx="1323703" cy="1323703"/>
          </a:xfrm>
        </p:grpSpPr>
        <p:sp>
          <p:nvSpPr>
            <p:cNvPr id="15" name="椭圆 14">
              <a:extLst>
                <a:ext uri="{FF2B5EF4-FFF2-40B4-BE49-F238E27FC236}">
                  <a16:creationId xmlns:a16="http://schemas.microsoft.com/office/drawing/2014/main" id="{E282041F-5B65-6328-AC77-EBD6388F4E51}"/>
                </a:ext>
              </a:extLst>
            </p:cNvPr>
            <p:cNvSpPr/>
            <p:nvPr/>
          </p:nvSpPr>
          <p:spPr>
            <a:xfrm>
              <a:off x="5434148" y="2937969"/>
              <a:ext cx="1323703" cy="1323703"/>
            </a:xfrm>
            <a:prstGeom prst="ellipse">
              <a:avLst/>
            </a:prstGeom>
            <a:solidFill>
              <a:srgbClr val="182E7A"/>
            </a:solidFill>
            <a:ln>
              <a:solidFill>
                <a:srgbClr val="182E7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6" name="Picture 2" descr="华东师范大学- 维基百科，自由的百科全书">
              <a:extLst>
                <a:ext uri="{FF2B5EF4-FFF2-40B4-BE49-F238E27FC236}">
                  <a16:creationId xmlns:a16="http://schemas.microsoft.com/office/drawing/2014/main" id="{55C7611A-2673-C866-EC6D-91A9620D2DE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547" y="2975368"/>
              <a:ext cx="1248905" cy="1248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7" name="图片 16" descr="文本&#10;&#10;AI 生成的内容可能不正确。">
            <a:extLst>
              <a:ext uri="{FF2B5EF4-FFF2-40B4-BE49-F238E27FC236}">
                <a16:creationId xmlns:a16="http://schemas.microsoft.com/office/drawing/2014/main" id="{0E67DCE0-1BDA-B6C7-C3CC-811B89DF0EAE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27077" y="6256337"/>
            <a:ext cx="1909043" cy="601663"/>
          </a:xfrm>
          <a:prstGeom prst="rect">
            <a:avLst/>
          </a:prstGeom>
        </p:spPr>
      </p:pic>
      <p:sp>
        <p:nvSpPr>
          <p:cNvPr id="18" name="任意多边形: 形状 32">
            <a:extLst>
              <a:ext uri="{FF2B5EF4-FFF2-40B4-BE49-F238E27FC236}">
                <a16:creationId xmlns:a16="http://schemas.microsoft.com/office/drawing/2014/main" id="{5DCB639B-DD00-D3F7-5CA9-8B2291B737C8}"/>
              </a:ext>
            </a:extLst>
          </p:cNvPr>
          <p:cNvSpPr/>
          <p:nvPr userDrawn="1"/>
        </p:nvSpPr>
        <p:spPr>
          <a:xfrm>
            <a:off x="0" y="30480"/>
            <a:ext cx="12192000" cy="964642"/>
          </a:xfrm>
          <a:custGeom>
            <a:avLst/>
            <a:gdLst>
              <a:gd name="connsiteX0" fmla="*/ 0 w 12192000"/>
              <a:gd name="connsiteY0" fmla="*/ 0 h 964642"/>
              <a:gd name="connsiteX1" fmla="*/ 12192000 w 12192000"/>
              <a:gd name="connsiteY1" fmla="*/ 0 h 964642"/>
              <a:gd name="connsiteX2" fmla="*/ 12192000 w 12192000"/>
              <a:gd name="connsiteY2" fmla="*/ 964642 h 964642"/>
              <a:gd name="connsiteX3" fmla="*/ 1781908 w 12192000"/>
              <a:gd name="connsiteY3" fmla="*/ 964642 h 964642"/>
              <a:gd name="connsiteX4" fmla="*/ 1120056 w 12192000"/>
              <a:gd name="connsiteY4" fmla="*/ 302790 h 964642"/>
              <a:gd name="connsiteX5" fmla="*/ 458204 w 12192000"/>
              <a:gd name="connsiteY5" fmla="*/ 964642 h 964642"/>
              <a:gd name="connsiteX6" fmla="*/ 0 w 12192000"/>
              <a:gd name="connsiteY6" fmla="*/ 964642 h 9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964642">
                <a:moveTo>
                  <a:pt x="0" y="0"/>
                </a:moveTo>
                <a:lnTo>
                  <a:pt x="12192000" y="0"/>
                </a:lnTo>
                <a:lnTo>
                  <a:pt x="12192000" y="964642"/>
                </a:lnTo>
                <a:lnTo>
                  <a:pt x="1781908" y="964642"/>
                </a:lnTo>
                <a:cubicBezTo>
                  <a:pt x="1781908" y="599111"/>
                  <a:pt x="1485587" y="302790"/>
                  <a:pt x="1120056" y="302790"/>
                </a:cubicBezTo>
                <a:cubicBezTo>
                  <a:pt x="754525" y="302790"/>
                  <a:pt x="458204" y="599111"/>
                  <a:pt x="458204" y="964642"/>
                </a:cubicBezTo>
                <a:lnTo>
                  <a:pt x="0" y="964642"/>
                </a:lnTo>
                <a:close/>
              </a:path>
            </a:pathLst>
          </a:cu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19" name="矩形 18">
            <a:extLst>
              <a:ext uri="{FF2B5EF4-FFF2-40B4-BE49-F238E27FC236}">
                <a16:creationId xmlns:a16="http://schemas.microsoft.com/office/drawing/2014/main" id="{A5708BFC-87A0-350B-72EB-B4D5C86D1DB8}"/>
              </a:ext>
            </a:extLst>
          </p:cNvPr>
          <p:cNvSpPr/>
          <p:nvPr userDrawn="1"/>
        </p:nvSpPr>
        <p:spPr>
          <a:xfrm>
            <a:off x="0" y="6356821"/>
            <a:ext cx="10227077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矩形 19">
            <a:extLst>
              <a:ext uri="{FF2B5EF4-FFF2-40B4-BE49-F238E27FC236}">
                <a16:creationId xmlns:a16="http://schemas.microsoft.com/office/drawing/2014/main" id="{6CD159BE-4FA0-85AF-9926-A45DD2A55053}"/>
              </a:ext>
            </a:extLst>
          </p:cNvPr>
          <p:cNvSpPr/>
          <p:nvPr userDrawn="1"/>
        </p:nvSpPr>
        <p:spPr>
          <a:xfrm>
            <a:off x="0" y="6268677"/>
            <a:ext cx="10227077" cy="45719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513222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E0DB86-7AB7-2F44-88E3-375486825E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126E9D2-BCF0-7A98-D217-86A4972E750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2C9AE20-0069-4DFC-6476-8028D84236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D7ED876-DD23-EB6F-EBAB-A00ACD1F5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CC35813-0796-B543-7C82-BCCCC0883A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C57F0A98-8FED-DA49-F699-FA63C930C01F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0F3BCAFD-6B41-FFB2-F1B8-2455DF1C7BC4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415C8FD-49C5-33C5-7161-4209FEB581E9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文本&#10;&#10;AI 生成的内容可能不正确。">
            <a:extLst>
              <a:ext uri="{FF2B5EF4-FFF2-40B4-BE49-F238E27FC236}">
                <a16:creationId xmlns:a16="http://schemas.microsoft.com/office/drawing/2014/main" id="{0522D814-6785-C8FF-EF77-4799E4506F4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9738D6D-D44E-05F0-6C9D-4CB311AE86DB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D89B3D65-20BD-3633-1E71-1F03735D6FC3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8">
            <a:extLst>
              <a:ext uri="{FF2B5EF4-FFF2-40B4-BE49-F238E27FC236}">
                <a16:creationId xmlns:a16="http://schemas.microsoft.com/office/drawing/2014/main" id="{AE1AA536-2FA7-8C6F-6E1F-6C7CF38D798B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16954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6CAAB25F-B1A4-22B6-2CD4-BCF7AA2919D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0D665469-AAA1-1415-8942-8938010BF45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B0B89E5-0DE9-1038-048D-114DB8591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221EEC6-33E6-B7E8-BDC5-092609752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CA93976-CA4C-C04E-D156-9FD910FA5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4B9C68A3-910B-6869-1933-E4B928C2E566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10505D1-6C46-7CF6-1B46-07B156AB6355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5B2AE57-225C-B0D3-C9AA-3897A3AD314D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文本&#10;&#10;AI 生成的内容可能不正确。">
            <a:extLst>
              <a:ext uri="{FF2B5EF4-FFF2-40B4-BE49-F238E27FC236}">
                <a16:creationId xmlns:a16="http://schemas.microsoft.com/office/drawing/2014/main" id="{815202EF-7881-1F91-8879-65110CD179D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DFE7B31D-E09B-7B10-5B00-3AF30D733002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ECCAEBAE-84B8-8174-A059-6919F585B92D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8">
            <a:extLst>
              <a:ext uri="{FF2B5EF4-FFF2-40B4-BE49-F238E27FC236}">
                <a16:creationId xmlns:a16="http://schemas.microsoft.com/office/drawing/2014/main" id="{7FF79B4F-F2D4-7D95-69AC-F3306D595C2F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8346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8FEBEE-189E-B6CB-DD02-0353AB98B2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BE1DB4A-D485-3697-352B-DD2ADAA5F6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2346E2-0A31-292D-BFDD-5F099B21F1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7DE96AC-6653-739C-1278-9AB06E246A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A5334B5-A475-EB10-9A4D-35E6AB04B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D20C2FA6-C070-DD1E-1876-F223367F44A5}"/>
              </a:ext>
            </a:extLst>
          </p:cNvPr>
          <p:cNvSpPr txBox="1"/>
          <p:nvPr userDrawn="1"/>
        </p:nvSpPr>
        <p:spPr>
          <a:xfrm rot="18900000">
            <a:off x="-130666" y="2926239"/>
            <a:ext cx="5497417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307A4FE-0450-A1AF-E84B-72B115D41D0F}"/>
              </a:ext>
            </a:extLst>
          </p:cNvPr>
          <p:cNvSpPr txBox="1"/>
          <p:nvPr userDrawn="1"/>
        </p:nvSpPr>
        <p:spPr>
          <a:xfrm rot="18900000">
            <a:off x="3328630" y="2926238"/>
            <a:ext cx="5497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CA261B72-8217-79FD-A682-171E2521A67B}"/>
              </a:ext>
            </a:extLst>
          </p:cNvPr>
          <p:cNvSpPr txBox="1"/>
          <p:nvPr userDrawn="1"/>
        </p:nvSpPr>
        <p:spPr>
          <a:xfrm rot="18900000">
            <a:off x="7338770" y="2926237"/>
            <a:ext cx="54974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华东师范大学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社会发展学院 </a:t>
            </a:r>
            <a:r>
              <a:rPr kumimoji="1" lang="en-US" altLang="zh-CN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	</a:t>
            </a:r>
            <a:r>
              <a:rPr kumimoji="1" lang="zh-CN" altLang="en-US" sz="2000" b="1" i="0" dirty="0">
                <a:solidFill>
                  <a:schemeClr val="bg1">
                    <a:lumMod val="95000"/>
                    <a:alpha val="50000"/>
                  </a:schemeClr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刘贇喆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F4F16F5-26A2-3A53-37BB-C2C2343F6217}"/>
              </a:ext>
            </a:extLst>
          </p:cNvPr>
          <p:cNvSpPr/>
          <p:nvPr userDrawn="1"/>
        </p:nvSpPr>
        <p:spPr>
          <a:xfrm>
            <a:off x="64547" y="31809"/>
            <a:ext cx="9463598" cy="118051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8AEA004B-9471-FDE5-F209-86B237F99D1C}"/>
              </a:ext>
            </a:extLst>
          </p:cNvPr>
          <p:cNvSpPr/>
          <p:nvPr userDrawn="1"/>
        </p:nvSpPr>
        <p:spPr>
          <a:xfrm>
            <a:off x="10893283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726326A6-97E3-71D8-CEDF-8D69DE05AF0B}"/>
              </a:ext>
            </a:extLst>
          </p:cNvPr>
          <p:cNvSpPr/>
          <p:nvPr userDrawn="1"/>
        </p:nvSpPr>
        <p:spPr>
          <a:xfrm>
            <a:off x="9634928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文本&#10;&#10;AI 生成的内容可能不正确。">
            <a:extLst>
              <a:ext uri="{FF2B5EF4-FFF2-40B4-BE49-F238E27FC236}">
                <a16:creationId xmlns:a16="http://schemas.microsoft.com/office/drawing/2014/main" id="{25366FCA-E407-65CE-850E-1032D7BCD15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5F794ED7-1414-F184-1020-0B5A1ED15AD9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93E4BC9D-6428-3832-FCB3-70152C5FA6EF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8">
            <a:extLst>
              <a:ext uri="{FF2B5EF4-FFF2-40B4-BE49-F238E27FC236}">
                <a16:creationId xmlns:a16="http://schemas.microsoft.com/office/drawing/2014/main" id="{D5DBF124-3009-494E-CE50-4EE0D653F646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980308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065720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DC0B08B-F415-7D15-C521-F8C6F1DF23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4E3A592-9BB2-896A-74D9-9AD6E04820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1C453A6-B77A-9F7B-B66C-E24E369FF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2F185E6-D74A-A097-157E-4C19E6C65A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5CBA460-4C3D-348B-11E4-BC3DF8C1EA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69D15891-45A6-3CB1-3B79-6A4298F7F9C0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9F23B11C-3C30-033E-88AE-662E6828E2F3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A4DBB90F-F1B9-66D4-3C7A-810312881AD4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" name="图片 9" descr="文本&#10;&#10;AI 生成的内容可能不正确。">
            <a:extLst>
              <a:ext uri="{FF2B5EF4-FFF2-40B4-BE49-F238E27FC236}">
                <a16:creationId xmlns:a16="http://schemas.microsoft.com/office/drawing/2014/main" id="{E2DDB2B4-311C-2961-DA02-FD47E8F9648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1" name="矩形 10">
            <a:extLst>
              <a:ext uri="{FF2B5EF4-FFF2-40B4-BE49-F238E27FC236}">
                <a16:creationId xmlns:a16="http://schemas.microsoft.com/office/drawing/2014/main" id="{7728655B-0CEB-52A6-DDC3-A8DE2CD57148}"/>
              </a:ext>
            </a:extLst>
          </p:cNvPr>
          <p:cNvSpPr/>
          <p:nvPr userDrawn="1"/>
        </p:nvSpPr>
        <p:spPr>
          <a:xfrm>
            <a:off x="1973590" y="6340119"/>
            <a:ext cx="997457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6B1E0F1F-8671-E17F-9CC5-ABF48B6898E3}"/>
              </a:ext>
            </a:extLst>
          </p:cNvPr>
          <p:cNvSpPr/>
          <p:nvPr userDrawn="1"/>
        </p:nvSpPr>
        <p:spPr>
          <a:xfrm>
            <a:off x="1973590" y="6239635"/>
            <a:ext cx="997457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3" name="直接连接符 8">
            <a:extLst>
              <a:ext uri="{FF2B5EF4-FFF2-40B4-BE49-F238E27FC236}">
                <a16:creationId xmlns:a16="http://schemas.microsoft.com/office/drawing/2014/main" id="{8759BD67-9856-5A30-E3D2-ED5FA3A95F12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53093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DD41CC0-7BEB-B81C-6D7D-2066F98480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5C1D24-0A4B-7729-1A3E-E45CC3553F9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23E474C-8EB4-1EA0-F912-4A9F67DE88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E45A39F-0750-577D-C556-6527A56314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5A249C-E30C-33B8-2142-1EC0AF2AF3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B520CB1-0B60-CB9C-556E-9C3FB67E7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8681784-0D11-E0D2-C187-019537675012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DB76009-50D2-EB07-5729-05BA54FE2114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5BAEEA96-27AE-3D4B-2F10-5A184954E898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文本&#10;&#10;AI 生成的内容可能不正确。">
            <a:extLst>
              <a:ext uri="{FF2B5EF4-FFF2-40B4-BE49-F238E27FC236}">
                <a16:creationId xmlns:a16="http://schemas.microsoft.com/office/drawing/2014/main" id="{B9E04923-8ECA-8799-BF2A-CA4C7A96744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E62503F-8D61-EA33-06BC-B9AC112D5DE4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5EE59BD9-87A4-17D6-B8C2-DE7FE419DE82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8">
            <a:extLst>
              <a:ext uri="{FF2B5EF4-FFF2-40B4-BE49-F238E27FC236}">
                <a16:creationId xmlns:a16="http://schemas.microsoft.com/office/drawing/2014/main" id="{937C6CB4-E092-66C3-B47C-01685EC34500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208649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DD0DBE-DD71-5003-8B64-D7A234AEC6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FE6FBB1-2C76-052A-20A9-7A3A1109422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EAA9167-CD5C-3932-686E-A17071D326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3C19EEC9-CE61-8121-4A8F-DDD848C579D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9ADFD42-28EB-D72C-434C-C0B4BD94A6B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3FE458A7-2541-E856-DF11-B61DF61F40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2026/5/25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33BEB093-6BBB-6F2C-304D-AC4E2C5280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AF6A82BA-D004-2DD1-5A5E-C76EA18AA0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2D68D67-FD97-7635-83AE-29998B3BB4B3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14FCD634-CD2F-AD4D-AE77-ABFBB09EBF41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矩形 11">
            <a:extLst>
              <a:ext uri="{FF2B5EF4-FFF2-40B4-BE49-F238E27FC236}">
                <a16:creationId xmlns:a16="http://schemas.microsoft.com/office/drawing/2014/main" id="{50D68C02-00F4-9E52-7035-C4D3372DBCF0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 descr="文本&#10;&#10;AI 生成的内容可能不正确。">
            <a:extLst>
              <a:ext uri="{FF2B5EF4-FFF2-40B4-BE49-F238E27FC236}">
                <a16:creationId xmlns:a16="http://schemas.microsoft.com/office/drawing/2014/main" id="{5B6C7504-ACEE-AE9D-A49B-AF481A67A7D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4" name="矩形 13">
            <a:extLst>
              <a:ext uri="{FF2B5EF4-FFF2-40B4-BE49-F238E27FC236}">
                <a16:creationId xmlns:a16="http://schemas.microsoft.com/office/drawing/2014/main" id="{C29281D1-8D52-C87D-0BD0-9FA47C78CD0F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矩形 14">
            <a:extLst>
              <a:ext uri="{FF2B5EF4-FFF2-40B4-BE49-F238E27FC236}">
                <a16:creationId xmlns:a16="http://schemas.microsoft.com/office/drawing/2014/main" id="{88D4A889-0993-B12D-C5C1-319AF269DC95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8">
            <a:extLst>
              <a:ext uri="{FF2B5EF4-FFF2-40B4-BE49-F238E27FC236}">
                <a16:creationId xmlns:a16="http://schemas.microsoft.com/office/drawing/2014/main" id="{7BC63873-11DD-317D-EE7E-3CDFABB78472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53224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7FCBA4-2509-E648-1F99-574F3653D2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00C40BD9-34B8-1F13-42B3-368DDBD350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2026/5/25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F8773E0-D5AF-51FA-F50B-4B8032D621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C27400C-3960-FF13-FF2D-01DFDFC198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3E3B4C4C-BC4A-1821-FBB1-F5932263636B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2E6D02C9-0009-F4FA-EC19-FE6A5622A28A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678FB64-64DF-3E35-626F-2A70494AD678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图片 8" descr="文本&#10;&#10;AI 生成的内容可能不正确。">
            <a:extLst>
              <a:ext uri="{FF2B5EF4-FFF2-40B4-BE49-F238E27FC236}">
                <a16:creationId xmlns:a16="http://schemas.microsoft.com/office/drawing/2014/main" id="{EE9C7C79-AD14-CF52-54AE-DD209FB2B4A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0" name="矩形 9">
            <a:extLst>
              <a:ext uri="{FF2B5EF4-FFF2-40B4-BE49-F238E27FC236}">
                <a16:creationId xmlns:a16="http://schemas.microsoft.com/office/drawing/2014/main" id="{6D378256-3449-13A2-6D8D-4B374ACB594D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矩形 10">
            <a:extLst>
              <a:ext uri="{FF2B5EF4-FFF2-40B4-BE49-F238E27FC236}">
                <a16:creationId xmlns:a16="http://schemas.microsoft.com/office/drawing/2014/main" id="{06B4F67A-1254-A1C6-F5D1-5D7B03E8E71A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2" name="直接连接符 8">
            <a:extLst>
              <a:ext uri="{FF2B5EF4-FFF2-40B4-BE49-F238E27FC236}">
                <a16:creationId xmlns:a16="http://schemas.microsoft.com/office/drawing/2014/main" id="{9D757C47-E828-EF33-89DD-F1352303EBBC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9319069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10CB7AC-75B4-43D9-85BC-8B53C024F7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2026/5/25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8C7FE5CB-9560-FE61-3A2F-BF7E8C2B3F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10DCC37-76D8-CE09-AC53-11B4346E60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5" name="矩形 4">
            <a:extLst>
              <a:ext uri="{FF2B5EF4-FFF2-40B4-BE49-F238E27FC236}">
                <a16:creationId xmlns:a16="http://schemas.microsoft.com/office/drawing/2014/main" id="{EEE35115-5DFD-1DFE-01AA-FE13ED1BED3C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矩形 5">
            <a:extLst>
              <a:ext uri="{FF2B5EF4-FFF2-40B4-BE49-F238E27FC236}">
                <a16:creationId xmlns:a16="http://schemas.microsoft.com/office/drawing/2014/main" id="{71699B0E-3E5C-2A93-FE3B-B55C6C20A179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3A75EB6A-BA8F-DFD6-358F-CAD63BC65490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 descr="文本&#10;&#10;AI 生成的内容可能不正确。">
            <a:extLst>
              <a:ext uri="{FF2B5EF4-FFF2-40B4-BE49-F238E27FC236}">
                <a16:creationId xmlns:a16="http://schemas.microsoft.com/office/drawing/2014/main" id="{40697FA8-7968-E2A2-31C7-09D67089A7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9" name="矩形 8">
            <a:extLst>
              <a:ext uri="{FF2B5EF4-FFF2-40B4-BE49-F238E27FC236}">
                <a16:creationId xmlns:a16="http://schemas.microsoft.com/office/drawing/2014/main" id="{F1E640E2-9D9F-50DF-AE93-BEDC48C01AF8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524DE32-3008-61CA-C3CA-2206038C7607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1" name="直接连接符 8">
            <a:extLst>
              <a:ext uri="{FF2B5EF4-FFF2-40B4-BE49-F238E27FC236}">
                <a16:creationId xmlns:a16="http://schemas.microsoft.com/office/drawing/2014/main" id="{1A9E9879-7AD4-B907-7F5B-4115D0D56977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192509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53FD98C-9306-5536-BED3-F111A22B54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3276423-1C81-6344-9A3E-66BB524799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B29A652-5889-1D8A-0D3F-3DE777FBCB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AF528BBE-CD4D-627D-1A0B-054BB2637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27754A-BC66-A93C-7286-88BDD3648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ECFD77A-41EE-2A65-5701-FBF538CC2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08F8E8F-B36E-587A-EA17-3571451C41CB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859EB733-DC74-CD6E-CC06-F98D31502AC9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EDFCF171-BB2D-B336-FD9D-55F88CA9B539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文本&#10;&#10;AI 生成的内容可能不正确。">
            <a:extLst>
              <a:ext uri="{FF2B5EF4-FFF2-40B4-BE49-F238E27FC236}">
                <a16:creationId xmlns:a16="http://schemas.microsoft.com/office/drawing/2014/main" id="{7E5DE437-1474-6AEB-773F-CA2BED0AF6C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461CAAD2-8C9A-6C36-6D17-34575E19542B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674BEADF-3525-30E0-AD17-7818F291D23C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8">
            <a:extLst>
              <a:ext uri="{FF2B5EF4-FFF2-40B4-BE49-F238E27FC236}">
                <a16:creationId xmlns:a16="http://schemas.microsoft.com/office/drawing/2014/main" id="{78DE9F65-759C-5AB7-DB84-7606F9717616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35984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36BED4-9145-EF89-4EF0-27A23DEA9E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0B74D724-6CBE-59A6-2EBF-2448EB1B9D5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078B530-BA25-B2B6-3BFD-7C46336C58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F851B-BBBE-30B3-1E4D-51F3D6E20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4CEA41-311A-413F-9C61-A526BAF207DC}" type="datetimeFigureOut">
              <a:rPr lang="zh-CN" altLang="en-US" smtClean="0"/>
              <a:t>2026/5/25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33E5950-0471-B87D-E5B4-F205F947B6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05E3EE4-6C0F-2649-4860-D923121D81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FDB2BEAE-DD5E-FEE8-8A3C-310CC8C794B2}"/>
              </a:ext>
            </a:extLst>
          </p:cNvPr>
          <p:cNvSpPr/>
          <p:nvPr userDrawn="1"/>
        </p:nvSpPr>
        <p:spPr>
          <a:xfrm>
            <a:off x="64547" y="35560"/>
            <a:ext cx="9366903" cy="114300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0DC36110-6F38-A028-2F33-68405DEEDA9F}"/>
              </a:ext>
            </a:extLst>
          </p:cNvPr>
          <p:cNvSpPr/>
          <p:nvPr userDrawn="1"/>
        </p:nvSpPr>
        <p:spPr>
          <a:xfrm>
            <a:off x="10796588" y="35560"/>
            <a:ext cx="1151572" cy="114300"/>
          </a:xfrm>
          <a:prstGeom prst="rect">
            <a:avLst/>
          </a:prstGeom>
          <a:solidFill>
            <a:srgbClr val="0ECB4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F6B888EB-09CC-B96E-3D7F-283D06622654}"/>
              </a:ext>
            </a:extLst>
          </p:cNvPr>
          <p:cNvSpPr/>
          <p:nvPr userDrawn="1"/>
        </p:nvSpPr>
        <p:spPr>
          <a:xfrm>
            <a:off x="9538233" y="35560"/>
            <a:ext cx="1151572" cy="114300"/>
          </a:xfrm>
          <a:prstGeom prst="rect">
            <a:avLst/>
          </a:prstGeom>
          <a:solidFill>
            <a:srgbClr val="C4172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1" name="图片 10" descr="文本&#10;&#10;AI 生成的内容可能不正确。">
            <a:extLst>
              <a:ext uri="{FF2B5EF4-FFF2-40B4-BE49-F238E27FC236}">
                <a16:creationId xmlns:a16="http://schemas.microsoft.com/office/drawing/2014/main" id="{01296A22-519D-BFA6-94ED-E1FB3CE103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547" y="6220777"/>
            <a:ext cx="1909043" cy="601663"/>
          </a:xfrm>
          <a:prstGeom prst="rect">
            <a:avLst/>
          </a:prstGeom>
        </p:spPr>
      </p:pic>
      <p:sp>
        <p:nvSpPr>
          <p:cNvPr id="12" name="矩形 11">
            <a:extLst>
              <a:ext uri="{FF2B5EF4-FFF2-40B4-BE49-F238E27FC236}">
                <a16:creationId xmlns:a16="http://schemas.microsoft.com/office/drawing/2014/main" id="{BBF3755D-81ED-210F-2480-884CEFF4585A}"/>
              </a:ext>
            </a:extLst>
          </p:cNvPr>
          <p:cNvSpPr/>
          <p:nvPr userDrawn="1"/>
        </p:nvSpPr>
        <p:spPr>
          <a:xfrm>
            <a:off x="1973590" y="6340119"/>
            <a:ext cx="10218410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B07C1FDA-13BE-832F-FA32-AFC47EBFC2DC}"/>
              </a:ext>
            </a:extLst>
          </p:cNvPr>
          <p:cNvSpPr/>
          <p:nvPr userDrawn="1"/>
        </p:nvSpPr>
        <p:spPr>
          <a:xfrm>
            <a:off x="1973590" y="6239635"/>
            <a:ext cx="10218410" cy="58060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4" name="直接连接符 8">
            <a:extLst>
              <a:ext uri="{FF2B5EF4-FFF2-40B4-BE49-F238E27FC236}">
                <a16:creationId xmlns:a16="http://schemas.microsoft.com/office/drawing/2014/main" id="{4ED08853-9DAA-5A9D-F21E-74CDC66E62A0}"/>
              </a:ext>
            </a:extLst>
          </p:cNvPr>
          <p:cNvCxnSpPr>
            <a:cxnSpLocks/>
          </p:cNvCxnSpPr>
          <p:nvPr userDrawn="1"/>
        </p:nvCxnSpPr>
        <p:spPr>
          <a:xfrm>
            <a:off x="64547" y="189464"/>
            <a:ext cx="11883613" cy="0"/>
          </a:xfrm>
          <a:prstGeom prst="line">
            <a:avLst/>
          </a:prstGeom>
          <a:ln>
            <a:solidFill>
              <a:srgbClr val="182E7A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388140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B16170BC-987D-8900-209E-7C85C660F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7A76173-B9AF-142E-9957-F6B0D7EF25F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CB220C2-5514-A266-EF37-6D7C93ED9A2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4CEA41-311A-413F-9C61-A526BAF207DC}" type="datetimeFigureOut">
              <a:rPr lang="zh-CN" altLang="en-US" smtClean="0"/>
              <a:t>2026/5/25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E2B6050-6498-1829-5371-C38E641BA9B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A1F9507-6DFD-5C67-C54A-7934EA1C504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552D9D-6EDE-47CD-A303-43586C82059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187605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28.jpe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5" Type="http://schemas.openxmlformats.org/officeDocument/2006/relationships/image" Target="../media/image50.png"/><Relationship Id="rId10" Type="http://schemas.openxmlformats.org/officeDocument/2006/relationships/image" Target="../media/image45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Relationship Id="rId14" Type="http://schemas.openxmlformats.org/officeDocument/2006/relationships/image" Target="../media/image49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tags" Target="../tags/tag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tags" Target="../tags/tag6.xml"/><Relationship Id="rId5" Type="http://schemas.openxmlformats.org/officeDocument/2006/relationships/tags" Target="../tags/tag5.xml"/><Relationship Id="rId4" Type="http://schemas.openxmlformats.org/officeDocument/2006/relationships/tags" Target="../tags/tag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openxmlformats.org/officeDocument/2006/relationships/hyperlink" Target="https://www.bilibili.com/video/BV1t7PEztEpk/?spm_id_from=333.337.search-card.all.click&amp;vd_source=040b1f2c30369f6dd9620f17458f1981" TargetMode="External"/><Relationship Id="rId4" Type="http://schemas.openxmlformats.org/officeDocument/2006/relationships/image" Target="../media/image3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14.xml"/><Relationship Id="rId13" Type="http://schemas.openxmlformats.org/officeDocument/2006/relationships/image" Target="../media/image57.svg"/><Relationship Id="rId18" Type="http://schemas.openxmlformats.org/officeDocument/2006/relationships/image" Target="../media/image62.svg"/><Relationship Id="rId26" Type="http://schemas.openxmlformats.org/officeDocument/2006/relationships/image" Target="../media/image70.svg"/><Relationship Id="rId3" Type="http://schemas.openxmlformats.org/officeDocument/2006/relationships/tags" Target="../tags/tag9.xml"/><Relationship Id="rId21" Type="http://schemas.openxmlformats.org/officeDocument/2006/relationships/image" Target="../media/image65.svg"/><Relationship Id="rId7" Type="http://schemas.openxmlformats.org/officeDocument/2006/relationships/tags" Target="../tags/tag13.xml"/><Relationship Id="rId12" Type="http://schemas.openxmlformats.org/officeDocument/2006/relationships/image" Target="../media/image56.svg"/><Relationship Id="rId17" Type="http://schemas.openxmlformats.org/officeDocument/2006/relationships/image" Target="../media/image61.svg"/><Relationship Id="rId25" Type="http://schemas.openxmlformats.org/officeDocument/2006/relationships/image" Target="../media/image69.svg"/><Relationship Id="rId2" Type="http://schemas.openxmlformats.org/officeDocument/2006/relationships/tags" Target="../tags/tag8.xml"/><Relationship Id="rId16" Type="http://schemas.openxmlformats.org/officeDocument/2006/relationships/image" Target="../media/image60.svg"/><Relationship Id="rId20" Type="http://schemas.openxmlformats.org/officeDocument/2006/relationships/image" Target="../media/image64.svg"/><Relationship Id="rId29" Type="http://schemas.openxmlformats.org/officeDocument/2006/relationships/image" Target="../media/image73.svg"/><Relationship Id="rId1" Type="http://schemas.openxmlformats.org/officeDocument/2006/relationships/tags" Target="../tags/tag7.xml"/><Relationship Id="rId6" Type="http://schemas.openxmlformats.org/officeDocument/2006/relationships/tags" Target="../tags/tag12.xml"/><Relationship Id="rId11" Type="http://schemas.openxmlformats.org/officeDocument/2006/relationships/notesSlide" Target="../notesSlides/notesSlide21.xml"/><Relationship Id="rId24" Type="http://schemas.openxmlformats.org/officeDocument/2006/relationships/image" Target="../media/image68.svg"/><Relationship Id="rId5" Type="http://schemas.openxmlformats.org/officeDocument/2006/relationships/tags" Target="../tags/tag11.xml"/><Relationship Id="rId15" Type="http://schemas.openxmlformats.org/officeDocument/2006/relationships/image" Target="../media/image59.svg"/><Relationship Id="rId23" Type="http://schemas.openxmlformats.org/officeDocument/2006/relationships/image" Target="../media/image67.svg"/><Relationship Id="rId28" Type="http://schemas.openxmlformats.org/officeDocument/2006/relationships/image" Target="../media/image72.svg"/><Relationship Id="rId10" Type="http://schemas.openxmlformats.org/officeDocument/2006/relationships/slideLayout" Target="../slideLayouts/slideLayout5.xml"/><Relationship Id="rId19" Type="http://schemas.openxmlformats.org/officeDocument/2006/relationships/image" Target="../media/image63.svg"/><Relationship Id="rId4" Type="http://schemas.openxmlformats.org/officeDocument/2006/relationships/tags" Target="../tags/tag10.xml"/><Relationship Id="rId9" Type="http://schemas.openxmlformats.org/officeDocument/2006/relationships/tags" Target="../tags/tag15.xml"/><Relationship Id="rId14" Type="http://schemas.openxmlformats.org/officeDocument/2006/relationships/image" Target="../media/image58.svg"/><Relationship Id="rId22" Type="http://schemas.openxmlformats.org/officeDocument/2006/relationships/image" Target="../media/image66.svg"/><Relationship Id="rId27" Type="http://schemas.openxmlformats.org/officeDocument/2006/relationships/image" Target="../media/image71.svg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5.wdp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标题 44">
            <a:extLst>
              <a:ext uri="{FF2B5EF4-FFF2-40B4-BE49-F238E27FC236}">
                <a16:creationId xmlns:a16="http://schemas.microsoft.com/office/drawing/2014/main" id="{A3738185-2EF2-A8B9-3D5C-A1DC295B99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33542"/>
            <a:ext cx="9144000" cy="670561"/>
          </a:xfrm>
        </p:spPr>
        <p:txBody>
          <a:bodyPr>
            <a:normAutofit/>
          </a:bodyPr>
          <a:lstStyle/>
          <a:p>
            <a:r>
              <a:rPr lang="zh-CN" altLang="en-US" sz="4000" b="1">
                <a:latin typeface="Arial" panose="020B0604020202020204" pitchFamily="34" charset="0"/>
                <a:ea typeface="微软雅黑" panose="020B0503020204020204" pitchFamily="34" charset="-122"/>
              </a:rPr>
              <a:t>多源城市</a:t>
            </a:r>
            <a:r>
              <a:rPr lang="zh-CN" altLang="en-US" sz="4000" b="1" dirty="0">
                <a:latin typeface="Arial" panose="020B0604020202020204" pitchFamily="34" charset="0"/>
                <a:ea typeface="微软雅黑" panose="020B0503020204020204" pitchFamily="34" charset="-122"/>
              </a:rPr>
              <a:t>数据分析与实践</a:t>
            </a:r>
            <a:endParaRPr lang="zh-CN" altLang="en-US" sz="40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7" name="矩形 259">
            <a:extLst>
              <a:ext uri="{FF2B5EF4-FFF2-40B4-BE49-F238E27FC236}">
                <a16:creationId xmlns:a16="http://schemas.microsoft.com/office/drawing/2014/main" id="{C0163CCE-8F88-531B-948C-1EC649ED75CE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0374" y="4202407"/>
            <a:ext cx="6871252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</a:t>
            </a:r>
            <a:r>
              <a:rPr lang="zh-CN" altLang="en-GB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十</a:t>
            </a: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二周：教程 第七章 专题研究</a:t>
            </a:r>
            <a:r>
              <a:rPr lang="en-US" altLang="zh-CN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重点解析 </a:t>
            </a:r>
            <a:endParaRPr lang="en-GB" altLang="zh-CN" sz="22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1DCE0DA2-9B54-02A9-34D4-C5B4429018C7}"/>
              </a:ext>
            </a:extLst>
          </p:cNvPr>
          <p:cNvSpPr txBox="1"/>
          <p:nvPr/>
        </p:nvSpPr>
        <p:spPr>
          <a:xfrm>
            <a:off x="1123739" y="5605411"/>
            <a:ext cx="2310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主讲人：刘贇喆 博士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800C564-9B05-0AFE-367B-2CBE36F41FA6}"/>
              </a:ext>
            </a:extLst>
          </p:cNvPr>
          <p:cNvSpPr txBox="1"/>
          <p:nvPr/>
        </p:nvSpPr>
        <p:spPr>
          <a:xfrm>
            <a:off x="4241800" y="5605411"/>
            <a:ext cx="370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单位：华东师范大学 社会发展学院</a:t>
            </a:r>
            <a:endParaRPr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B5E05BAB-6EA6-E68B-27AC-F9C80C67585F}"/>
              </a:ext>
            </a:extLst>
          </p:cNvPr>
          <p:cNvSpPr txBox="1"/>
          <p:nvPr/>
        </p:nvSpPr>
        <p:spPr>
          <a:xfrm>
            <a:off x="8819917" y="5605411"/>
            <a:ext cx="2814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职务：人口学 副教授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54608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B46902-016D-9BE3-006C-9CE1F743A7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id="{92FE38EA-C131-2088-E6E2-4BF8E37D6AA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66995" y="2029216"/>
            <a:ext cx="3949406" cy="3609865"/>
          </a:xfrm>
          <a:prstGeom prst="rect">
            <a:avLst/>
          </a:prstGeom>
        </p:spPr>
      </p:pic>
      <p:sp>
        <p:nvSpPr>
          <p:cNvPr id="4" name="标题 7">
            <a:extLst>
              <a:ext uri="{FF2B5EF4-FFF2-40B4-BE49-F238E27FC236}">
                <a16:creationId xmlns:a16="http://schemas.microsoft.com/office/drawing/2014/main" id="{C4DE21A0-3991-1AAF-5DCF-BA7C08D9F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社会空间分异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Socio-spatial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Disparities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9F1A325-1710-1C93-522C-BC865054FADC}"/>
              </a:ext>
            </a:extLst>
          </p:cNvPr>
          <p:cNvSpPr txBox="1"/>
          <p:nvPr/>
        </p:nvSpPr>
        <p:spPr>
          <a:xfrm>
            <a:off x="401326" y="1536012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人口普查</a:t>
            </a:r>
            <a:r>
              <a:rPr lang="zh-CN" altLang="en-GB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数据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研究 </a:t>
            </a:r>
            <a: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社会空间分异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Socio-Spatial Disparities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506E80C-CB12-B618-1A4D-AAE947F820A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3921" y="1193997"/>
            <a:ext cx="4866753" cy="4445084"/>
          </a:xfrm>
          <a:prstGeom prst="rect">
            <a:avLst/>
          </a:prstGeom>
        </p:spPr>
      </p:pic>
      <p:sp>
        <p:nvSpPr>
          <p:cNvPr id="8" name="文本框 7">
            <a:extLst>
              <a:ext uri="{FF2B5EF4-FFF2-40B4-BE49-F238E27FC236}">
                <a16:creationId xmlns:a16="http://schemas.microsoft.com/office/drawing/2014/main" id="{72306E15-5392-62D0-59B2-CE16A3181A1E}"/>
              </a:ext>
            </a:extLst>
          </p:cNvPr>
          <p:cNvSpPr txBox="1"/>
          <p:nvPr/>
        </p:nvSpPr>
        <p:spPr>
          <a:xfrm>
            <a:off x="7623405" y="5668671"/>
            <a:ext cx="3553567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2023年纽约市</a:t>
            </a:r>
            <a:r>
              <a:rPr lang="zh-CN" sz="12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家庭年收入中位数</a:t>
            </a:r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空间分布</a:t>
            </a:r>
          </a:p>
          <a:p>
            <a:pPr algn="ctr"/>
            <a:r>
              <a:rPr lang="zh-CN" sz="105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（数据来源：ACS 2023 5-Year，统计单元：人口普查区）</a:t>
            </a:r>
          </a:p>
        </p:txBody>
      </p:sp>
      <p:sp>
        <p:nvSpPr>
          <p:cNvPr id="9" name="TextBox 15">
            <a:extLst>
              <a:ext uri="{FF2B5EF4-FFF2-40B4-BE49-F238E27FC236}">
                <a16:creationId xmlns:a16="http://schemas.microsoft.com/office/drawing/2014/main" id="{87F95139-346C-2AF7-EBFE-1905D98E09DC}"/>
              </a:ext>
            </a:extLst>
          </p:cNvPr>
          <p:cNvSpPr txBox="1"/>
          <p:nvPr/>
        </p:nvSpPr>
        <p:spPr>
          <a:xfrm>
            <a:off x="7075075" y="626987"/>
            <a:ext cx="22822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sz="16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纽约平均：$88,375</a:t>
            </a:r>
          </a:p>
          <a:p>
            <a:pPr lvl="1"/>
            <a:endParaRPr lang="zh-CN" sz="1400" b="1" noProof="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曼哈顿：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$121,493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皇后区：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$90,484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布鲁克林：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$86,500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布朗克斯：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$56,182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史泰登岛：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$99,075</a:t>
            </a:r>
          </a:p>
        </p:txBody>
      </p:sp>
      <p:sp>
        <p:nvSpPr>
          <p:cNvPr id="11" name="TextBox 15">
            <a:extLst>
              <a:ext uri="{FF2B5EF4-FFF2-40B4-BE49-F238E27FC236}">
                <a16:creationId xmlns:a16="http://schemas.microsoft.com/office/drawing/2014/main" id="{DE7C2396-EAB5-4277-5099-D3091E591872}"/>
              </a:ext>
            </a:extLst>
          </p:cNvPr>
          <p:cNvSpPr txBox="1"/>
          <p:nvPr/>
        </p:nvSpPr>
        <p:spPr>
          <a:xfrm>
            <a:off x="401326" y="2982887"/>
            <a:ext cx="302883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sz="16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纽约市 (NYC)</a:t>
            </a:r>
          </a:p>
          <a:p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      </a:t>
            </a:r>
            <a:r>
              <a:rPr lang="zh-CN" sz="14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5个行政区 （Borough）</a:t>
            </a:r>
          </a:p>
          <a:p>
            <a:pPr lvl="1"/>
            <a:r>
              <a:rPr lang="zh-CN" sz="1400" b="1" noProof="0" dirty="0">
                <a:solidFill>
                  <a:srgbClr val="BDAED4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Manhattan 曼哈顿</a:t>
            </a:r>
          </a:p>
          <a:p>
            <a:pPr lvl="1"/>
            <a:r>
              <a:rPr lang="zh-CN" sz="1400" b="1" noProof="0" dirty="0">
                <a:solidFill>
                  <a:srgbClr val="FFFF99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Queens 皇后区</a:t>
            </a:r>
          </a:p>
          <a:p>
            <a:pPr lvl="1"/>
            <a:r>
              <a:rPr lang="zh-CN" sz="1400" b="1" noProof="0" dirty="0">
                <a:solidFill>
                  <a:srgbClr val="FCBF86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Brooklyn 布鲁克林</a:t>
            </a:r>
          </a:p>
          <a:p>
            <a:pPr lvl="1"/>
            <a:r>
              <a:rPr lang="zh-CN" sz="1400" b="1" noProof="0" dirty="0">
                <a:solidFill>
                  <a:srgbClr val="386CB0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Bronx 布朗克斯</a:t>
            </a:r>
          </a:p>
          <a:p>
            <a:pPr lvl="1"/>
            <a:r>
              <a:rPr lang="zh-CN" sz="1400" b="1" noProof="0" dirty="0">
                <a:solidFill>
                  <a:srgbClr val="7FC97F"/>
                </a:solidFill>
                <a:effectLst>
                  <a:glow rad="101600">
                    <a:schemeClr val="bg1">
                      <a:lumMod val="85000"/>
                      <a:alpha val="60000"/>
                    </a:schemeClr>
                  </a:glow>
                </a:effectLst>
                <a:latin typeface="Arial" panose="020B0604020202020204" pitchFamily="34" charset="0"/>
                <a:ea typeface="微软雅黑" panose="020B0503020204020204" pitchFamily="34" charset="-122"/>
              </a:rPr>
              <a:t>Staten Island 史泰登岛</a:t>
            </a: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4A0F48D-239C-B453-1B5E-C5BFF8B44DB9}"/>
              </a:ext>
            </a:extLst>
          </p:cNvPr>
          <p:cNvSpPr txBox="1"/>
          <p:nvPr/>
        </p:nvSpPr>
        <p:spPr>
          <a:xfrm>
            <a:off x="3119021" y="5687647"/>
            <a:ext cx="3467782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12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Census Tract（人口普查区）: 1200 – 8000人</a:t>
            </a:r>
          </a:p>
        </p:txBody>
      </p:sp>
    </p:spTree>
    <p:extLst>
      <p:ext uri="{BB962C8B-B14F-4D97-AF65-F5344CB8AC3E}">
        <p14:creationId xmlns:p14="http://schemas.microsoft.com/office/powerpoint/2010/main" val="42240300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3DDA9C-8206-766D-1C11-16E8E0621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02B1F666-ECA0-6607-E470-F9D970B879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9800" y="1393730"/>
            <a:ext cx="4242441" cy="39740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B5EE3CB-89D1-70BB-8DB6-5C1B0D5D1A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366" y="1323521"/>
            <a:ext cx="4393330" cy="4114514"/>
          </a:xfrm>
          <a:prstGeom prst="rect">
            <a:avLst/>
          </a:prstGeom>
        </p:spPr>
      </p:pic>
      <p:sp>
        <p:nvSpPr>
          <p:cNvPr id="8" name="文本占位符 2">
            <a:extLst>
              <a:ext uri="{FF2B5EF4-FFF2-40B4-BE49-F238E27FC236}">
                <a16:creationId xmlns:a16="http://schemas.microsoft.com/office/drawing/2014/main" id="{40A391A1-E583-68EE-1BCB-3D2B3B4C392D}"/>
              </a:ext>
            </a:extLst>
          </p:cNvPr>
          <p:cNvSpPr txBox="1">
            <a:spLocks/>
          </p:cNvSpPr>
          <p:nvPr/>
        </p:nvSpPr>
        <p:spPr>
          <a:xfrm>
            <a:off x="178279" y="1289143"/>
            <a:ext cx="6061156" cy="437812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0"/>
              </a:spcBef>
            </a:pPr>
            <a:r>
              <a:rPr lang="zh-CN" sz="2000" noProof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社会经济</a:t>
            </a:r>
            <a:r>
              <a:rPr lang="zh-CN" sz="20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的</a:t>
            </a:r>
            <a:r>
              <a:rPr lang="zh-CN" altLang="en-US" sz="20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分</a:t>
            </a:r>
            <a:r>
              <a:rPr lang="zh-CN" sz="20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异 – 学历</a:t>
            </a:r>
          </a:p>
          <a:p>
            <a:pPr>
              <a:spcBef>
                <a:spcPts val="0"/>
              </a:spcBef>
            </a:pPr>
            <a:endParaRPr lang="zh-CN" sz="240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93192" lvl="1" indent="0">
              <a:spcBef>
                <a:spcPts val="100"/>
              </a:spcBef>
              <a:buFont typeface="Verdana"/>
              <a:buNone/>
            </a:pPr>
            <a:endParaRPr lang="zh-CN" sz="2000" b="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C9D29F8-BD50-ADF7-92DF-8D94B96DF0A5}"/>
              </a:ext>
            </a:extLst>
          </p:cNvPr>
          <p:cNvSpPr txBox="1"/>
          <p:nvPr/>
        </p:nvSpPr>
        <p:spPr>
          <a:xfrm>
            <a:off x="2087130" y="5452143"/>
            <a:ext cx="355800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2023年纽约市</a:t>
            </a:r>
            <a:r>
              <a:rPr lang="zh-CN" sz="12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高中学历</a:t>
            </a:r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人口空间分布</a:t>
            </a:r>
          </a:p>
          <a:p>
            <a:pPr algn="ctr"/>
            <a:r>
              <a:rPr lang="zh-CN" sz="105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（数据来源：ACS 2023 5-Year，统计单元：人口普查区）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82BEF824-B758-757A-8950-929137E693DE}"/>
              </a:ext>
            </a:extLst>
          </p:cNvPr>
          <p:cNvSpPr txBox="1"/>
          <p:nvPr/>
        </p:nvSpPr>
        <p:spPr>
          <a:xfrm>
            <a:off x="8096699" y="5452143"/>
            <a:ext cx="3617971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2023年纽约市</a:t>
            </a:r>
            <a:r>
              <a:rPr lang="zh-CN" sz="12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研究生学历以上</a:t>
            </a:r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人口空间分布</a:t>
            </a:r>
          </a:p>
          <a:p>
            <a:pPr algn="ctr"/>
            <a:r>
              <a:rPr lang="zh-CN" sz="105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（数据来源：ACS 2023 5-Year，统计单元：人口普查区）</a:t>
            </a: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687EF822-F67B-EE05-9B08-5C78C29AABF1}"/>
              </a:ext>
            </a:extLst>
          </p:cNvPr>
          <p:cNvSpPr txBox="1"/>
          <p:nvPr/>
        </p:nvSpPr>
        <p:spPr>
          <a:xfrm>
            <a:off x="6064504" y="3065387"/>
            <a:ext cx="22822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sz="16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纽约平均：16.1%</a:t>
            </a:r>
          </a:p>
          <a:p>
            <a:pPr lvl="1"/>
            <a:endParaRPr lang="zh-CN" sz="1400" b="1" noProof="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曼哈顿：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31.8%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皇后区：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13.5%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布鲁克林：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16.3%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布朗克斯：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8.3%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史泰登岛：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14.5%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840B2F43-58AF-640B-9EA5-6E9EBC48387B}"/>
              </a:ext>
            </a:extLst>
          </p:cNvPr>
          <p:cNvSpPr txBox="1"/>
          <p:nvPr/>
        </p:nvSpPr>
        <p:spPr>
          <a:xfrm>
            <a:off x="70638" y="3065387"/>
            <a:ext cx="22822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sz="16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纽约平均：31.9%</a:t>
            </a:r>
          </a:p>
          <a:p>
            <a:pPr lvl="1"/>
            <a:endParaRPr lang="zh-CN" sz="1400" b="1" noProof="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曼哈顿：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16.5%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皇后区：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33.2%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布鲁克林：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32.4%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布朗克斯：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40.3%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史泰登岛：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35.5%</a:t>
            </a:r>
          </a:p>
        </p:txBody>
      </p:sp>
      <p:sp>
        <p:nvSpPr>
          <p:cNvPr id="2" name="标题 7">
            <a:extLst>
              <a:ext uri="{FF2B5EF4-FFF2-40B4-BE49-F238E27FC236}">
                <a16:creationId xmlns:a16="http://schemas.microsoft.com/office/drawing/2014/main" id="{64996EB4-F5B8-8092-9587-F5B65D6037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社会空间分异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Socio-spatial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Disparities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02805465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623A81-2520-FC18-6808-B286460364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B79FFF6A-C876-2212-D698-356A3DF7C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14700" y="1393730"/>
            <a:ext cx="4412642" cy="39740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BE17564E-A01F-233C-2662-1F123B20709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59366" y="1309413"/>
            <a:ext cx="4393330" cy="4142730"/>
          </a:xfrm>
          <a:prstGeom prst="rect">
            <a:avLst/>
          </a:prstGeom>
        </p:spPr>
      </p:pic>
      <p:sp>
        <p:nvSpPr>
          <p:cNvPr id="8" name="文本占位符 2">
            <a:extLst>
              <a:ext uri="{FF2B5EF4-FFF2-40B4-BE49-F238E27FC236}">
                <a16:creationId xmlns:a16="http://schemas.microsoft.com/office/drawing/2014/main" id="{DDBBFDA4-972D-4041-1BAF-7E739754865B}"/>
              </a:ext>
            </a:extLst>
          </p:cNvPr>
          <p:cNvSpPr txBox="1">
            <a:spLocks/>
          </p:cNvSpPr>
          <p:nvPr/>
        </p:nvSpPr>
        <p:spPr>
          <a:xfrm>
            <a:off x="178279" y="1289143"/>
            <a:ext cx="6061156" cy="437812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0"/>
              </a:spcBef>
            </a:pPr>
            <a:r>
              <a:rPr lang="zh-CN" sz="2000" noProof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人口结构</a:t>
            </a:r>
            <a:r>
              <a:rPr lang="zh-CN" sz="20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的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</a:rPr>
              <a:t>分</a:t>
            </a:r>
            <a:r>
              <a:rPr lang="zh-CN" altLang="zh-CN" sz="2000" dirty="0">
                <a:latin typeface="Arial" panose="020B0604020202020204" pitchFamily="34" charset="0"/>
                <a:ea typeface="微软雅黑" panose="020B0503020204020204" pitchFamily="34" charset="-122"/>
              </a:rPr>
              <a:t>异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sz="20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– 年龄</a:t>
            </a:r>
          </a:p>
          <a:p>
            <a:pPr>
              <a:spcBef>
                <a:spcPts val="0"/>
              </a:spcBef>
            </a:pPr>
            <a:endParaRPr lang="zh-CN" sz="240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93192" lvl="1" indent="0">
              <a:spcBef>
                <a:spcPts val="100"/>
              </a:spcBef>
              <a:buFont typeface="Verdana"/>
              <a:buNone/>
            </a:pPr>
            <a:endParaRPr lang="zh-CN" sz="2000" b="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94BE1EC7-2CA8-FB84-8CC4-5A9EF2A85A61}"/>
              </a:ext>
            </a:extLst>
          </p:cNvPr>
          <p:cNvSpPr txBox="1"/>
          <p:nvPr/>
        </p:nvSpPr>
        <p:spPr>
          <a:xfrm>
            <a:off x="2087130" y="5452143"/>
            <a:ext cx="355800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2023年纽约市</a:t>
            </a:r>
            <a:r>
              <a:rPr lang="zh-CN" sz="12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65岁以上人口</a:t>
            </a:r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空间分布</a:t>
            </a:r>
          </a:p>
          <a:p>
            <a:pPr algn="ctr"/>
            <a:r>
              <a:rPr lang="zh-CN" sz="105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（数据来源：ACS 2023 5-Year，统计单元：人口普查区）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609CFF42-0A47-A365-F10A-FB4D4F462D8C}"/>
              </a:ext>
            </a:extLst>
          </p:cNvPr>
          <p:cNvSpPr txBox="1"/>
          <p:nvPr/>
        </p:nvSpPr>
        <p:spPr>
          <a:xfrm>
            <a:off x="8171793" y="5452143"/>
            <a:ext cx="3558009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2023年纽约市</a:t>
            </a:r>
            <a:r>
              <a:rPr lang="zh-CN" sz="12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25-44岁人口</a:t>
            </a:r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空间分布</a:t>
            </a:r>
          </a:p>
          <a:p>
            <a:pPr algn="ctr"/>
            <a:r>
              <a:rPr lang="zh-CN" sz="105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（数据来源：ACS 2023 5-Year，统计单元：人口普查区）</a:t>
            </a: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BC801261-F7D6-64EE-7AE6-0805743E24E5}"/>
              </a:ext>
            </a:extLst>
          </p:cNvPr>
          <p:cNvSpPr txBox="1"/>
          <p:nvPr/>
        </p:nvSpPr>
        <p:spPr>
          <a:xfrm>
            <a:off x="6064504" y="3065387"/>
            <a:ext cx="22822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sz="16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纽约平均：30.3%</a:t>
            </a:r>
          </a:p>
          <a:p>
            <a:pPr lvl="1"/>
            <a:endParaRPr lang="zh-CN" sz="1400" b="1" noProof="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曼哈顿：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35.9%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皇后区：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28.7%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布鲁克林：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31.3%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布朗克斯：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28.1%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史泰登岛：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26.0%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DA0C8B95-D1F6-4178-B659-5ECD392BDAB8}"/>
              </a:ext>
            </a:extLst>
          </p:cNvPr>
          <p:cNvSpPr txBox="1"/>
          <p:nvPr/>
        </p:nvSpPr>
        <p:spPr>
          <a:xfrm>
            <a:off x="70638" y="3065387"/>
            <a:ext cx="22822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sz="16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纽约平均：16.3%</a:t>
            </a:r>
          </a:p>
          <a:p>
            <a:pPr lvl="1"/>
            <a:endParaRPr lang="zh-CN" sz="1400" b="1" noProof="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曼哈顿：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18.0%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皇后区：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17.1%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布鲁克林：</a:t>
            </a:r>
            <a:r>
              <a:rPr lang="zh-CN" sz="1400" b="1" noProof="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15.7%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布朗克斯：</a:t>
            </a:r>
            <a:r>
              <a:rPr lang="zh-CN" sz="1400" b="1" noProof="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14.4%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史泰登岛：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17.0%</a:t>
            </a:r>
          </a:p>
        </p:txBody>
      </p:sp>
      <p:sp>
        <p:nvSpPr>
          <p:cNvPr id="2" name="标题 7">
            <a:extLst>
              <a:ext uri="{FF2B5EF4-FFF2-40B4-BE49-F238E27FC236}">
                <a16:creationId xmlns:a16="http://schemas.microsoft.com/office/drawing/2014/main" id="{37FB2528-FB67-A2E7-1645-FE3610393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社会空间分异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Socio-spatial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Disparities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02155187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0ADAD5B-D623-B843-2D7F-FF0F591FE9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2B47A7C4-7EBF-731F-C233-A6155F6868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8778" y="1393730"/>
            <a:ext cx="4084485" cy="3974094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9E836C00-1010-9020-9EB9-0DC6454157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2940" y="1309413"/>
            <a:ext cx="4386181" cy="4142730"/>
          </a:xfrm>
          <a:prstGeom prst="rect">
            <a:avLst/>
          </a:prstGeom>
        </p:spPr>
      </p:pic>
      <p:sp>
        <p:nvSpPr>
          <p:cNvPr id="8" name="文本占位符 2">
            <a:extLst>
              <a:ext uri="{FF2B5EF4-FFF2-40B4-BE49-F238E27FC236}">
                <a16:creationId xmlns:a16="http://schemas.microsoft.com/office/drawing/2014/main" id="{CC1658CB-6A59-C7DB-2928-1BB059168722}"/>
              </a:ext>
            </a:extLst>
          </p:cNvPr>
          <p:cNvSpPr txBox="1">
            <a:spLocks/>
          </p:cNvSpPr>
          <p:nvPr/>
        </p:nvSpPr>
        <p:spPr>
          <a:xfrm>
            <a:off x="178279" y="1289143"/>
            <a:ext cx="6061156" cy="437812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0"/>
              </a:spcBef>
            </a:pPr>
            <a:r>
              <a:rPr lang="zh-CN" sz="2000" noProof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人口结构</a:t>
            </a:r>
            <a:r>
              <a:rPr lang="zh-CN" sz="20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的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</a:rPr>
              <a:t>分</a:t>
            </a:r>
            <a:r>
              <a:rPr lang="zh-CN" altLang="zh-CN" sz="2000" dirty="0">
                <a:latin typeface="Arial" panose="020B0604020202020204" pitchFamily="34" charset="0"/>
                <a:ea typeface="微软雅黑" panose="020B0503020204020204" pitchFamily="34" charset="-122"/>
              </a:rPr>
              <a:t>异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sz="20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– 家庭构成</a:t>
            </a:r>
          </a:p>
          <a:p>
            <a:pPr>
              <a:spcBef>
                <a:spcPts val="0"/>
              </a:spcBef>
            </a:pPr>
            <a:endParaRPr lang="zh-CN" sz="240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93192" lvl="1" indent="0">
              <a:spcBef>
                <a:spcPts val="100"/>
              </a:spcBef>
              <a:buFont typeface="Verdana"/>
              <a:buNone/>
            </a:pPr>
            <a:endParaRPr lang="zh-CN" sz="2000" b="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1317211-99E8-F586-B6F9-0E815FD8D446}"/>
              </a:ext>
            </a:extLst>
          </p:cNvPr>
          <p:cNvSpPr txBox="1"/>
          <p:nvPr/>
        </p:nvSpPr>
        <p:spPr>
          <a:xfrm>
            <a:off x="2087130" y="5452143"/>
            <a:ext cx="355800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2023年纽约市</a:t>
            </a:r>
            <a:r>
              <a:rPr lang="zh-CN" sz="12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结婚家庭</a:t>
            </a:r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空间分布</a:t>
            </a:r>
          </a:p>
          <a:p>
            <a:pPr algn="ctr"/>
            <a:r>
              <a:rPr lang="zh-CN" sz="105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（数据来源：ACS 2023 5-Year，统计单元：人口普查区）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FF97892B-B7DC-A535-F050-440ED5973523}"/>
              </a:ext>
            </a:extLst>
          </p:cNvPr>
          <p:cNvSpPr txBox="1"/>
          <p:nvPr/>
        </p:nvSpPr>
        <p:spPr>
          <a:xfrm>
            <a:off x="8171793" y="5452143"/>
            <a:ext cx="3558009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2023年纽约市</a:t>
            </a:r>
            <a:r>
              <a:rPr lang="zh-CN" sz="12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独居家庭</a:t>
            </a:r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空间分布</a:t>
            </a:r>
          </a:p>
          <a:p>
            <a:pPr algn="ctr"/>
            <a:r>
              <a:rPr lang="zh-CN" sz="105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（数据来源：ACS 2023 5-Year，统计单元：人口普查区）</a:t>
            </a: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8775FDFF-29F7-4D69-15E1-CD8702B13415}"/>
              </a:ext>
            </a:extLst>
          </p:cNvPr>
          <p:cNvSpPr txBox="1"/>
          <p:nvPr/>
        </p:nvSpPr>
        <p:spPr>
          <a:xfrm>
            <a:off x="6064504" y="3065387"/>
            <a:ext cx="22822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sz="16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纽约平均：29.6%</a:t>
            </a:r>
          </a:p>
          <a:p>
            <a:pPr lvl="1"/>
            <a:endParaRPr lang="zh-CN" sz="1400" b="1" noProof="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曼哈顿：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46.7%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皇后区：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23.6%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布鲁克林：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28.3%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布朗克斯：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31.9%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史泰登岛：</a:t>
            </a:r>
            <a:r>
              <a:rPr lang="zh-CN" sz="1400" b="1" noProof="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23.4%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8C748BB7-BA29-F3A8-CA40-4C1E763FEFB8}"/>
              </a:ext>
            </a:extLst>
          </p:cNvPr>
          <p:cNvSpPr txBox="1"/>
          <p:nvPr/>
        </p:nvSpPr>
        <p:spPr>
          <a:xfrm>
            <a:off x="70638" y="3065387"/>
            <a:ext cx="22822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sz="16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纽约平均：38.9%</a:t>
            </a:r>
          </a:p>
          <a:p>
            <a:pPr lvl="1"/>
            <a:endParaRPr lang="zh-CN" sz="1400" b="1" noProof="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曼哈顿：</a:t>
            </a:r>
            <a:r>
              <a:rPr lang="zh-CN" sz="1400" b="1" noProof="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28.1%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皇后区：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46.0%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布鲁克林：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39.6%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布朗克斯：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27.9%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史泰登岛：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50.9%</a:t>
            </a:r>
          </a:p>
        </p:txBody>
      </p:sp>
      <p:sp>
        <p:nvSpPr>
          <p:cNvPr id="2" name="标题 7">
            <a:extLst>
              <a:ext uri="{FF2B5EF4-FFF2-40B4-BE49-F238E27FC236}">
                <a16:creationId xmlns:a16="http://schemas.microsoft.com/office/drawing/2014/main" id="{D8830124-E8CB-7CEB-B69E-9B613CB4CA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社会空间分异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Socio-spatial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Disparities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2306816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4B7A06-EE02-688D-C21B-449AC7E35D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53644708-10BB-8821-3E4F-39F4CFEBAF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778778" y="1462878"/>
            <a:ext cx="4084485" cy="3835798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E31B6D4C-52F0-AFA6-895D-3D68475F31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62940" y="1323489"/>
            <a:ext cx="4386181" cy="4114578"/>
          </a:xfrm>
          <a:prstGeom prst="rect">
            <a:avLst/>
          </a:prstGeom>
        </p:spPr>
      </p:pic>
      <p:sp>
        <p:nvSpPr>
          <p:cNvPr id="8" name="文本占位符 2">
            <a:extLst>
              <a:ext uri="{FF2B5EF4-FFF2-40B4-BE49-F238E27FC236}">
                <a16:creationId xmlns:a16="http://schemas.microsoft.com/office/drawing/2014/main" id="{BD6E5CF6-FB0C-F53F-3639-E9E2F7687749}"/>
              </a:ext>
            </a:extLst>
          </p:cNvPr>
          <p:cNvSpPr txBox="1">
            <a:spLocks/>
          </p:cNvSpPr>
          <p:nvPr/>
        </p:nvSpPr>
        <p:spPr>
          <a:xfrm>
            <a:off x="178279" y="1289143"/>
            <a:ext cx="6061156" cy="4378121"/>
          </a:xfrm>
          <a:prstGeom prst="rect">
            <a:avLst/>
          </a:prstGeom>
        </p:spPr>
        <p:txBody>
          <a:bodyPr vert="horz">
            <a:norm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b="1" kern="1200">
                <a:solidFill>
                  <a:schemeClr val="tx1"/>
                </a:solidFill>
                <a:latin typeface="宋体" pitchFamily="2" charset="-122"/>
                <a:ea typeface="宋体" pitchFamily="2" charset="-122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>
              <a:spcBef>
                <a:spcPts val="0"/>
              </a:spcBef>
            </a:pPr>
            <a:r>
              <a:rPr lang="zh-CN" sz="2000" noProof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人口结构</a:t>
            </a:r>
            <a:r>
              <a:rPr lang="zh-CN" sz="20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的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</a:rPr>
              <a:t>分</a:t>
            </a:r>
            <a:r>
              <a:rPr lang="zh-CN" altLang="zh-CN" sz="2000" dirty="0">
                <a:latin typeface="Arial" panose="020B0604020202020204" pitchFamily="34" charset="0"/>
                <a:ea typeface="微软雅黑" panose="020B0503020204020204" pitchFamily="34" charset="-122"/>
              </a:rPr>
              <a:t>异</a:t>
            </a:r>
            <a:r>
              <a:rPr lang="zh-CN" altLang="en-US" sz="200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sz="20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– 种族</a:t>
            </a:r>
          </a:p>
          <a:p>
            <a:pPr>
              <a:spcBef>
                <a:spcPts val="0"/>
              </a:spcBef>
            </a:pPr>
            <a:endParaRPr lang="zh-CN" sz="240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93192" lvl="1" indent="0">
              <a:spcBef>
                <a:spcPts val="100"/>
              </a:spcBef>
              <a:buFont typeface="Verdana"/>
              <a:buNone/>
            </a:pPr>
            <a:endParaRPr lang="zh-CN" sz="2000" b="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048E627-103E-4104-824D-598244ACFCE7}"/>
              </a:ext>
            </a:extLst>
          </p:cNvPr>
          <p:cNvSpPr txBox="1"/>
          <p:nvPr/>
        </p:nvSpPr>
        <p:spPr>
          <a:xfrm>
            <a:off x="2087130" y="5452143"/>
            <a:ext cx="3558008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2023年纽约市</a:t>
            </a:r>
            <a:r>
              <a:rPr lang="zh-CN" sz="12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黑人种族</a:t>
            </a:r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人口空间分布</a:t>
            </a:r>
          </a:p>
          <a:p>
            <a:pPr algn="ctr"/>
            <a:r>
              <a:rPr lang="zh-CN" sz="105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（数据来源：ACS 2023 5-Year，统计单元：人口普查区）</a:t>
            </a:r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72738BC0-74E7-CCB7-0734-FC8EB373D674}"/>
              </a:ext>
            </a:extLst>
          </p:cNvPr>
          <p:cNvSpPr txBox="1"/>
          <p:nvPr/>
        </p:nvSpPr>
        <p:spPr>
          <a:xfrm>
            <a:off x="8171793" y="5452143"/>
            <a:ext cx="3722334" cy="4385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2023年纽约市</a:t>
            </a:r>
            <a:r>
              <a:rPr lang="zh-CN" sz="12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白人种族</a:t>
            </a:r>
            <a:r>
              <a:rPr lang="zh-CN" sz="12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人口空间分布</a:t>
            </a:r>
          </a:p>
          <a:p>
            <a:pPr algn="ctr"/>
            <a:r>
              <a:rPr lang="zh-CN" sz="105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（数据来源：ACS 2023 5-Year，统计单元：人口普查区）</a:t>
            </a:r>
          </a:p>
        </p:txBody>
      </p:sp>
      <p:sp>
        <p:nvSpPr>
          <p:cNvPr id="7" name="TextBox 15">
            <a:extLst>
              <a:ext uri="{FF2B5EF4-FFF2-40B4-BE49-F238E27FC236}">
                <a16:creationId xmlns:a16="http://schemas.microsoft.com/office/drawing/2014/main" id="{751483CF-360D-0937-BDC9-882C35BC062E}"/>
              </a:ext>
            </a:extLst>
          </p:cNvPr>
          <p:cNvSpPr txBox="1"/>
          <p:nvPr/>
        </p:nvSpPr>
        <p:spPr>
          <a:xfrm>
            <a:off x="6064504" y="3065387"/>
            <a:ext cx="22822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sz="16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纽约平均：30.8%</a:t>
            </a:r>
          </a:p>
          <a:p>
            <a:pPr lvl="1"/>
            <a:endParaRPr lang="zh-CN" sz="1400" b="1" noProof="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曼哈顿：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48.0%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皇后区：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23.3%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布鲁克林：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36.3%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布朗克斯：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10.3%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史泰登岛：</a:t>
            </a:r>
            <a:r>
              <a:rPr lang="zh-CN" sz="1400" b="1" noProof="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54.4%</a:t>
            </a:r>
          </a:p>
        </p:txBody>
      </p:sp>
      <p:sp>
        <p:nvSpPr>
          <p:cNvPr id="10" name="TextBox 15">
            <a:extLst>
              <a:ext uri="{FF2B5EF4-FFF2-40B4-BE49-F238E27FC236}">
                <a16:creationId xmlns:a16="http://schemas.microsoft.com/office/drawing/2014/main" id="{35530523-9BE8-7463-223E-24614AB29435}"/>
              </a:ext>
            </a:extLst>
          </p:cNvPr>
          <p:cNvSpPr txBox="1"/>
          <p:nvPr/>
        </p:nvSpPr>
        <p:spPr>
          <a:xfrm>
            <a:off x="70638" y="3065387"/>
            <a:ext cx="2282222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sz="16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纽约平均：21.8%</a:t>
            </a:r>
          </a:p>
          <a:p>
            <a:pPr lvl="1"/>
            <a:endParaRPr lang="zh-CN" sz="1400" b="1" noProof="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曼哈顿：</a:t>
            </a:r>
            <a:r>
              <a:rPr lang="zh-CN" sz="1400" b="1" noProof="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12.6%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皇后区：</a:t>
            </a:r>
            <a:r>
              <a:rPr lang="zh-CN" sz="1400" b="1" noProof="0" dirty="0">
                <a:solidFill>
                  <a:srgbClr val="0070C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17.9%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布鲁克林：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27.5%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布朗克斯：</a:t>
            </a:r>
            <a:r>
              <a:rPr lang="zh-CN" sz="1400" b="1" noProof="0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28.6%</a:t>
            </a:r>
          </a:p>
          <a:p>
            <a:pPr lvl="1"/>
            <a:r>
              <a:rPr lang="zh-CN" sz="14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史泰登岛：</a:t>
            </a:r>
            <a:r>
              <a:rPr lang="zh-CN" sz="1400" b="1" noProof="0" dirty="0">
                <a:solidFill>
                  <a:srgbClr val="386CB0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10.5%</a:t>
            </a:r>
          </a:p>
        </p:txBody>
      </p:sp>
      <p:sp>
        <p:nvSpPr>
          <p:cNvPr id="2" name="标题 7">
            <a:extLst>
              <a:ext uri="{FF2B5EF4-FFF2-40B4-BE49-F238E27FC236}">
                <a16:creationId xmlns:a16="http://schemas.microsoft.com/office/drawing/2014/main" id="{64F312EB-998B-BFCA-2A12-849199CDC3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社会空间分异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Socio-spatial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Disparities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324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BE02DB-785A-F06C-22FF-0172DC365F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C9E66CC-822C-30EF-5E23-876679330385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1292813" y="4420098"/>
            <a:ext cx="9802451" cy="1771062"/>
          </a:xfrm>
        </p:spPr>
        <p:txBody>
          <a:bodyPr>
            <a:normAutofit lnSpcReduction="10000"/>
          </a:bodyPr>
          <a:lstStyle/>
          <a:p>
            <a:r>
              <a:rPr lang="zh-CN" sz="18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分析社会空间差异 --&gt; </a:t>
            </a:r>
            <a:r>
              <a:rPr lang="zh-CN" sz="1800" b="1" noProof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空间可视化 </a:t>
            </a:r>
            <a:r>
              <a:rPr lang="zh-CN" sz="18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--&gt; </a:t>
            </a:r>
            <a:r>
              <a:rPr lang="zh-CN" sz="1800" b="1" noProof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地图绘制</a:t>
            </a:r>
          </a:p>
          <a:p>
            <a:endParaRPr lang="zh-CN" sz="1800" b="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sz="18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每一个变量 = 一张地图</a:t>
            </a:r>
            <a:r>
              <a:rPr lang="zh-CN" sz="1800" b="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；通常一项</a:t>
            </a:r>
            <a:r>
              <a:rPr lang="zh-CN" altLang="en-US" sz="1800" b="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复杂</a:t>
            </a:r>
            <a:r>
              <a:rPr lang="zh-CN" sz="1800" b="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研究要涉及 </a:t>
            </a:r>
            <a:r>
              <a:rPr lang="en-GB" altLang="zh-CN" sz="18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3</a:t>
            </a:r>
            <a:r>
              <a:rPr lang="zh-CN" sz="1800" b="1" noProof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0-100+ </a:t>
            </a:r>
            <a:r>
              <a:rPr lang="zh-CN" sz="1800" noProof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个变量</a:t>
            </a:r>
            <a:r>
              <a:rPr lang="zh-CN" sz="1800" b="0" noProof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 (甚至更多)</a:t>
            </a:r>
          </a:p>
          <a:p>
            <a:endParaRPr lang="zh-CN" sz="1800" b="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sz="1800" b="0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如果</a:t>
            </a:r>
            <a:r>
              <a:rPr lang="zh-CN" sz="1800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研究区域数量增加</a:t>
            </a:r>
            <a:r>
              <a:rPr lang="zh-CN" sz="1800" b="0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呢？ 如果</a:t>
            </a:r>
            <a:r>
              <a:rPr lang="zh-CN" sz="1800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地理分辨率变化</a:t>
            </a:r>
            <a:r>
              <a:rPr lang="zh-CN" sz="1800" b="0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了呢？ 工作量</a:t>
            </a:r>
            <a:r>
              <a:rPr lang="zh-CN" sz="1800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成倍增长</a:t>
            </a:r>
            <a:endParaRPr lang="zh-CN" sz="1700" noProof="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D1FCE9A9-A7AC-58E8-A760-BBA88D4BD90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9565804"/>
              </p:ext>
            </p:extLst>
          </p:nvPr>
        </p:nvGraphicFramePr>
        <p:xfrm>
          <a:off x="1292813" y="2330374"/>
          <a:ext cx="9337178" cy="18542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60780">
                  <a:extLst>
                    <a:ext uri="{9D8B030D-6E8A-4147-A177-3AD203B41FA5}">
                      <a16:colId xmlns:a16="http://schemas.microsoft.com/office/drawing/2014/main" val="4239313570"/>
                    </a:ext>
                  </a:extLst>
                </a:gridCol>
                <a:gridCol w="682943">
                  <a:extLst>
                    <a:ext uri="{9D8B030D-6E8A-4147-A177-3AD203B41FA5}">
                      <a16:colId xmlns:a16="http://schemas.microsoft.com/office/drawing/2014/main" val="4097623601"/>
                    </a:ext>
                  </a:extLst>
                </a:gridCol>
                <a:gridCol w="703580">
                  <a:extLst>
                    <a:ext uri="{9D8B030D-6E8A-4147-A177-3AD203B41FA5}">
                      <a16:colId xmlns:a16="http://schemas.microsoft.com/office/drawing/2014/main" val="2504841069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1181586899"/>
                    </a:ext>
                  </a:extLst>
                </a:gridCol>
                <a:gridCol w="1186180">
                  <a:extLst>
                    <a:ext uri="{9D8B030D-6E8A-4147-A177-3AD203B41FA5}">
                      <a16:colId xmlns:a16="http://schemas.microsoft.com/office/drawing/2014/main" val="1473140826"/>
                    </a:ext>
                  </a:extLst>
                </a:gridCol>
                <a:gridCol w="1389380">
                  <a:extLst>
                    <a:ext uri="{9D8B030D-6E8A-4147-A177-3AD203B41FA5}">
                      <a16:colId xmlns:a16="http://schemas.microsoft.com/office/drawing/2014/main" val="3394766212"/>
                    </a:ext>
                  </a:extLst>
                </a:gridCol>
                <a:gridCol w="703580">
                  <a:extLst>
                    <a:ext uri="{9D8B030D-6E8A-4147-A177-3AD203B41FA5}">
                      <a16:colId xmlns:a16="http://schemas.microsoft.com/office/drawing/2014/main" val="1982353332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1667810234"/>
                    </a:ext>
                  </a:extLst>
                </a:gridCol>
                <a:gridCol w="1783080">
                  <a:extLst>
                    <a:ext uri="{9D8B030D-6E8A-4147-A177-3AD203B41FA5}">
                      <a16:colId xmlns:a16="http://schemas.microsoft.com/office/drawing/2014/main" val="77453812"/>
                    </a:ext>
                  </a:extLst>
                </a:gridCol>
                <a:gridCol w="777695">
                  <a:extLst>
                    <a:ext uri="{9D8B030D-6E8A-4147-A177-3AD203B41FA5}">
                      <a16:colId xmlns:a16="http://schemas.microsoft.com/office/drawing/2014/main" val="3830685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社区编号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0-4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5-16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85及以上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初中及以下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高中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家庭中位数收入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6302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P</a:t>
                      </a:r>
                      <a:r>
                        <a:rPr lang="zh-CN" baseline="-25000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2%</a:t>
                      </a:r>
                      <a:endParaRPr lang="zh-CN" baseline="-25000" noProof="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5%</a:t>
                      </a:r>
                      <a:endParaRPr lang="zh-CN" baseline="-25000" noProof="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15%</a:t>
                      </a:r>
                      <a:endParaRPr lang="zh-CN" baseline="-25000" noProof="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3%</a:t>
                      </a:r>
                      <a:endParaRPr lang="zh-CN" baseline="-25000" noProof="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15%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12,224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7645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P</a:t>
                      </a:r>
                      <a:r>
                        <a:rPr lang="zh-CN" baseline="-25000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1%</a:t>
                      </a:r>
                      <a:endParaRPr lang="zh-CN" baseline="-25000" noProof="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5%</a:t>
                      </a:r>
                      <a:endParaRPr lang="zh-CN" baseline="-25000" noProof="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3%</a:t>
                      </a:r>
                      <a:endParaRPr lang="zh-CN" baseline="-25000" noProof="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2%</a:t>
                      </a:r>
                      <a:endParaRPr lang="zh-CN" baseline="-25000" noProof="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25%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14,987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7545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P</a:t>
                      </a:r>
                      <a:r>
                        <a:rPr lang="zh-CN" baseline="-25000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10%</a:t>
                      </a:r>
                      <a:endParaRPr lang="zh-CN" baseline="-25000" noProof="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12%</a:t>
                      </a:r>
                      <a:endParaRPr lang="zh-CN" baseline="-25000" noProof="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2%</a:t>
                      </a:r>
                      <a:endParaRPr lang="zh-CN" baseline="-25000" noProof="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10%</a:t>
                      </a:r>
                      <a:endParaRPr lang="zh-CN" baseline="-25000" noProof="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11%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34,200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678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noProof="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0554991"/>
                  </a:ext>
                </a:extLst>
              </a:tr>
            </a:tbl>
          </a:graphicData>
        </a:graphic>
      </p:graphicFrame>
      <p:sp>
        <p:nvSpPr>
          <p:cNvPr id="5" name="右大括号 4">
            <a:extLst>
              <a:ext uri="{FF2B5EF4-FFF2-40B4-BE49-F238E27FC236}">
                <a16:creationId xmlns:a16="http://schemas.microsoft.com/office/drawing/2014/main" id="{64C13EC0-CBFC-0959-49F2-2C2C6B31D529}"/>
              </a:ext>
            </a:extLst>
          </p:cNvPr>
          <p:cNvSpPr/>
          <p:nvPr/>
        </p:nvSpPr>
        <p:spPr>
          <a:xfrm rot="16200000">
            <a:off x="3913615" y="617564"/>
            <a:ext cx="124788" cy="300446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noProof="0" dirty="0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8593B8FA-C244-7BAE-5A92-61B39D96F012}"/>
              </a:ext>
            </a:extLst>
          </p:cNvPr>
          <p:cNvSpPr txBox="1"/>
          <p:nvPr/>
        </p:nvSpPr>
        <p:spPr>
          <a:xfrm>
            <a:off x="3410496" y="1613973"/>
            <a:ext cx="1131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18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年龄</a:t>
            </a:r>
            <a:r>
              <a:rPr lang="zh-CN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结构</a:t>
            </a:r>
            <a:endParaRPr lang="zh-CN" b="1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1" name="右大括号 20">
            <a:extLst>
              <a:ext uri="{FF2B5EF4-FFF2-40B4-BE49-F238E27FC236}">
                <a16:creationId xmlns:a16="http://schemas.microsoft.com/office/drawing/2014/main" id="{B0F55F1C-15F9-2867-573A-C240D7826F63}"/>
              </a:ext>
            </a:extLst>
          </p:cNvPr>
          <p:cNvSpPr/>
          <p:nvPr/>
        </p:nvSpPr>
        <p:spPr>
          <a:xfrm rot="16200000">
            <a:off x="6705801" y="829837"/>
            <a:ext cx="124788" cy="257991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noProof="0" dirty="0"/>
          </a:p>
        </p:txBody>
      </p:sp>
      <p:sp>
        <p:nvSpPr>
          <p:cNvPr id="22" name="文本框 21">
            <a:extLst>
              <a:ext uri="{FF2B5EF4-FFF2-40B4-BE49-F238E27FC236}">
                <a16:creationId xmlns:a16="http://schemas.microsoft.com/office/drawing/2014/main" id="{C0FA4920-F48A-9AF6-760D-03F78A129A22}"/>
              </a:ext>
            </a:extLst>
          </p:cNvPr>
          <p:cNvSpPr txBox="1"/>
          <p:nvPr/>
        </p:nvSpPr>
        <p:spPr>
          <a:xfrm>
            <a:off x="6202683" y="1625634"/>
            <a:ext cx="113102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18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教育水平</a:t>
            </a:r>
            <a:endParaRPr lang="zh-CN" b="1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3" name="右大括号 22">
            <a:extLst>
              <a:ext uri="{FF2B5EF4-FFF2-40B4-BE49-F238E27FC236}">
                <a16:creationId xmlns:a16="http://schemas.microsoft.com/office/drawing/2014/main" id="{6E02711A-5613-51DB-09CC-6391134EDC5F}"/>
              </a:ext>
            </a:extLst>
          </p:cNvPr>
          <p:cNvSpPr/>
          <p:nvPr/>
        </p:nvSpPr>
        <p:spPr>
          <a:xfrm rot="16200000">
            <a:off x="9281679" y="833872"/>
            <a:ext cx="124788" cy="2571841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noProof="0" dirty="0"/>
          </a:p>
        </p:txBody>
      </p:sp>
      <p:sp>
        <p:nvSpPr>
          <p:cNvPr id="24" name="文本框 23">
            <a:extLst>
              <a:ext uri="{FF2B5EF4-FFF2-40B4-BE49-F238E27FC236}">
                <a16:creationId xmlns:a16="http://schemas.microsoft.com/office/drawing/2014/main" id="{2A1E14B3-EEA0-8B8F-293E-56FFC6B63EFC}"/>
              </a:ext>
            </a:extLst>
          </p:cNvPr>
          <p:cNvSpPr txBox="1"/>
          <p:nvPr/>
        </p:nvSpPr>
        <p:spPr>
          <a:xfrm>
            <a:off x="8668650" y="1613973"/>
            <a:ext cx="13508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收入中位数</a:t>
            </a: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8EDB57C1-F5DE-B9F1-19D6-753FB1DEA366}"/>
              </a:ext>
            </a:extLst>
          </p:cNvPr>
          <p:cNvSpPr txBox="1"/>
          <p:nvPr/>
        </p:nvSpPr>
        <p:spPr>
          <a:xfrm>
            <a:off x="10629991" y="1613973"/>
            <a:ext cx="465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  <a:endParaRPr lang="zh-CN" b="1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8" name="标题 7">
            <a:extLst>
              <a:ext uri="{FF2B5EF4-FFF2-40B4-BE49-F238E27FC236}">
                <a16:creationId xmlns:a16="http://schemas.microsoft.com/office/drawing/2014/main" id="{B60848CB-8E2B-F02B-E8FD-2DC6CED679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社会空间分异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Socio-spatial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Disparities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4002198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C98F26F-D5E7-C5B2-977F-931CC68B39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972BD67-4180-86DF-202A-30BDA16DF660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1292812" y="4420098"/>
            <a:ext cx="9910388" cy="1771062"/>
          </a:xfrm>
        </p:spPr>
        <p:txBody>
          <a:bodyPr>
            <a:normAutofit lnSpcReduction="10000"/>
          </a:bodyPr>
          <a:lstStyle/>
          <a:p>
            <a:r>
              <a:rPr lang="zh-CN" sz="18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2011 英国人口普查数据 </a:t>
            </a:r>
            <a:r>
              <a:rPr lang="zh-CN" sz="16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（公开数据）</a:t>
            </a:r>
          </a:p>
          <a:p>
            <a:endParaRPr lang="zh-CN" sz="1800" b="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sz="1800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8</a:t>
            </a:r>
            <a:r>
              <a:rPr lang="zh-CN" sz="18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个 </a:t>
            </a:r>
            <a:r>
              <a:rPr lang="zh-CN" sz="18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主题 (Theme)</a:t>
            </a:r>
            <a:r>
              <a:rPr lang="zh-CN" sz="18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; </a:t>
            </a:r>
            <a:r>
              <a:rPr lang="zh-CN" sz="1800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69</a:t>
            </a:r>
            <a:r>
              <a:rPr lang="zh-CN" sz="18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个 </a:t>
            </a:r>
            <a:r>
              <a:rPr lang="zh-CN" sz="18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领域 (Domain)</a:t>
            </a:r>
            <a:r>
              <a:rPr lang="zh-CN" sz="18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; 每个领域 </a:t>
            </a:r>
            <a:r>
              <a:rPr lang="zh-CN" sz="1800" noProof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平均</a:t>
            </a:r>
            <a:r>
              <a:rPr lang="zh-CN" sz="18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sz="1800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12 </a:t>
            </a:r>
            <a:r>
              <a:rPr lang="zh-CN" sz="180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个 </a:t>
            </a:r>
            <a:r>
              <a:rPr lang="zh-CN" sz="1800" b="1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变量 (Variables)</a:t>
            </a:r>
          </a:p>
          <a:p>
            <a:endParaRPr lang="zh-CN" sz="1800" b="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sz="1800" b="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极端情况下 </a:t>
            </a:r>
            <a:r>
              <a:rPr lang="zh-CN" sz="18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69*12 </a:t>
            </a:r>
            <a:r>
              <a:rPr lang="zh-CN" sz="1800" b="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张地图 = </a:t>
            </a:r>
            <a:r>
              <a:rPr lang="zh-CN" sz="1800" noProof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828张</a:t>
            </a:r>
            <a:r>
              <a:rPr lang="en-US" altLang="zh-CN" sz="1800" noProof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!!!</a:t>
            </a:r>
            <a:r>
              <a:rPr lang="zh-CN" sz="1800" b="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 （</a:t>
            </a:r>
            <a:r>
              <a:rPr lang="zh-CN" sz="1800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1个 </a:t>
            </a:r>
            <a:r>
              <a:rPr lang="zh-CN" sz="1800" b="0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研究区域 的</a:t>
            </a:r>
            <a:r>
              <a:rPr lang="zh-CN" sz="1800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1种 </a:t>
            </a:r>
            <a:r>
              <a:rPr lang="zh-CN" sz="1800" b="0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地理分辨率 情况下</a:t>
            </a:r>
            <a:r>
              <a:rPr lang="zh-CN" sz="1800" b="0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）</a:t>
            </a:r>
            <a:endParaRPr lang="zh-CN" sz="170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CB73C03-562F-FDD8-DCDE-A761F8C89E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10644" y="1371229"/>
            <a:ext cx="3086100" cy="29464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4483A6C-7EE4-1B69-2F3D-26C22A525E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68734" y="1371229"/>
            <a:ext cx="5375387" cy="3626380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2AB5E8F0-72C7-614F-5D3C-C6FA31542B56}"/>
              </a:ext>
            </a:extLst>
          </p:cNvPr>
          <p:cNvCxnSpPr/>
          <p:nvPr/>
        </p:nvCxnSpPr>
        <p:spPr>
          <a:xfrm flipV="1">
            <a:off x="4471639" y="1471961"/>
            <a:ext cx="1728439" cy="401444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" name="右大括号 4">
            <a:extLst>
              <a:ext uri="{FF2B5EF4-FFF2-40B4-BE49-F238E27FC236}">
                <a16:creationId xmlns:a16="http://schemas.microsoft.com/office/drawing/2014/main" id="{D96C2916-F1FF-7D49-51EA-703498AC3537}"/>
              </a:ext>
            </a:extLst>
          </p:cNvPr>
          <p:cNvSpPr/>
          <p:nvPr/>
        </p:nvSpPr>
        <p:spPr>
          <a:xfrm rot="10800000">
            <a:off x="6171026" y="1471960"/>
            <a:ext cx="226761" cy="3452839"/>
          </a:xfrm>
          <a:prstGeom prst="rightBrace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noProof="0" dirty="0"/>
          </a:p>
        </p:txBody>
      </p:sp>
      <p:sp>
        <p:nvSpPr>
          <p:cNvPr id="6" name="文本框 5">
            <a:extLst>
              <a:ext uri="{FF2B5EF4-FFF2-40B4-BE49-F238E27FC236}">
                <a16:creationId xmlns:a16="http://schemas.microsoft.com/office/drawing/2014/main" id="{45A0EF4F-3AC3-CE7B-F101-A47F4E7DBD39}"/>
              </a:ext>
            </a:extLst>
          </p:cNvPr>
          <p:cNvSpPr txBox="1"/>
          <p:nvPr/>
        </p:nvSpPr>
        <p:spPr>
          <a:xfrm>
            <a:off x="5035225" y="3013713"/>
            <a:ext cx="11358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1800" b="1" noProof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16个领域</a:t>
            </a:r>
            <a:endParaRPr lang="zh-CN" b="1" noProof="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右大括号 4">
            <a:extLst>
              <a:ext uri="{FF2B5EF4-FFF2-40B4-BE49-F238E27FC236}">
                <a16:creationId xmlns:a16="http://schemas.microsoft.com/office/drawing/2014/main" id="{4DDBB50F-586D-51FE-34D8-05463BF460D0}"/>
              </a:ext>
            </a:extLst>
          </p:cNvPr>
          <p:cNvSpPr/>
          <p:nvPr/>
        </p:nvSpPr>
        <p:spPr>
          <a:xfrm rot="10800000">
            <a:off x="1412933" y="1873404"/>
            <a:ext cx="250265" cy="2244995"/>
          </a:xfrm>
          <a:prstGeom prst="rightBrace">
            <a:avLst/>
          </a:prstGeom>
          <a:noFill/>
          <a:ln w="1905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noProof="0" dirty="0"/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545E99F8-AD64-54DA-8F51-66BEE878E4D2}"/>
              </a:ext>
            </a:extLst>
          </p:cNvPr>
          <p:cNvSpPr txBox="1"/>
          <p:nvPr/>
        </p:nvSpPr>
        <p:spPr>
          <a:xfrm>
            <a:off x="370582" y="2829047"/>
            <a:ext cx="104235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sz="1800" b="1" noProof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8个主题</a:t>
            </a:r>
            <a:endParaRPr lang="zh-CN" b="1" noProof="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标题 7">
            <a:extLst>
              <a:ext uri="{FF2B5EF4-FFF2-40B4-BE49-F238E27FC236}">
                <a16:creationId xmlns:a16="http://schemas.microsoft.com/office/drawing/2014/main" id="{1EBC90EA-2799-B9BF-C722-4490C1DFA2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社会空间分异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Socio-spatial</a:t>
            </a:r>
            <a:r>
              <a:rPr lang="zh-CN" altLang="en-US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Disparities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6188683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928328-6B81-3F00-A0FA-B00FF8AFC29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1F3ADC4-6051-93C9-BAA0-3F8A3CADE9A6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23392" y="3066393"/>
            <a:ext cx="3801735" cy="3026979"/>
          </a:xfrm>
        </p:spPr>
        <p:txBody>
          <a:bodyPr>
            <a:normAutofit/>
          </a:bodyPr>
          <a:lstStyle/>
          <a:p>
            <a:pPr marL="109728" indent="0">
              <a:buNone/>
            </a:pPr>
            <a:r>
              <a:rPr lang="en-US" altLang="zh-CN" sz="1800" b="0" dirty="0">
                <a:latin typeface="Arial" panose="020B0604020202020204" pitchFamily="34" charset="0"/>
                <a:ea typeface="微软雅黑" panose="020B0503020204020204" pitchFamily="34" charset="-122"/>
              </a:rPr>
              <a:t>“What we needed is </a:t>
            </a:r>
            <a:r>
              <a:rPr lang="en-US" altLang="zh-CN" sz="1800" b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a solution which will </a:t>
            </a:r>
            <a:r>
              <a:rPr lang="en-US" altLang="zh-CN" sz="1800" i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pick out pattern from the detail, without loosing too much of the original information</a:t>
            </a:r>
            <a:r>
              <a:rPr lang="en-US" altLang="zh-CN" sz="1800" b="0" dirty="0">
                <a:latin typeface="Arial" panose="020B0604020202020204" pitchFamily="34" charset="0"/>
                <a:ea typeface="微软雅黑" panose="020B0503020204020204" pitchFamily="34" charset="-122"/>
              </a:rPr>
              <a:t>, and which will admit more detailed examination of parts of the pattern which become relevant to a particular issue or local area as and when required”. (Webber, 1978, 275)</a:t>
            </a:r>
            <a:endParaRPr lang="en-US" altLang="zh-CN" sz="17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14" name="图片 13">
            <a:extLst>
              <a:ext uri="{FF2B5EF4-FFF2-40B4-BE49-F238E27FC236}">
                <a16:creationId xmlns:a16="http://schemas.microsoft.com/office/drawing/2014/main" id="{4F1650D9-86D9-E5A2-2050-F003DE452F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2029" y="1040523"/>
            <a:ext cx="7628666" cy="5596759"/>
          </a:xfrm>
          <a:prstGeom prst="rect">
            <a:avLst/>
          </a:prstGeom>
        </p:spPr>
      </p:pic>
      <p:pic>
        <p:nvPicPr>
          <p:cNvPr id="1026" name="Picture 2" descr="Sage Research Methods - Geocomputation: A Practical Primer - Geodemographic  Analysis">
            <a:extLst>
              <a:ext uri="{FF2B5EF4-FFF2-40B4-BE49-F238E27FC236}">
                <a16:creationId xmlns:a16="http://schemas.microsoft.com/office/drawing/2014/main" id="{1DD24571-E011-844E-3377-FDF465F1C0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897" y="1187668"/>
            <a:ext cx="4905704" cy="49057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About us — Originsinfo">
            <a:extLst>
              <a:ext uri="{FF2B5EF4-FFF2-40B4-BE49-F238E27FC236}">
                <a16:creationId xmlns:a16="http://schemas.microsoft.com/office/drawing/2014/main" id="{8D2C8739-BBBA-9963-E11E-CE18C69202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31336" y="1268760"/>
            <a:ext cx="1350693" cy="1688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Advances in the geodemographic study of population and place - Speaker Deck">
            <a:extLst>
              <a:ext uri="{FF2B5EF4-FFF2-40B4-BE49-F238E27FC236}">
                <a16:creationId xmlns:a16="http://schemas.microsoft.com/office/drawing/2014/main" id="{350A2B29-D150-DFA7-35A3-88B41B003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968" y="1300623"/>
            <a:ext cx="2208793" cy="165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3">
            <a:extLst>
              <a:ext uri="{FF2B5EF4-FFF2-40B4-BE49-F238E27FC236}">
                <a16:creationId xmlns:a16="http://schemas.microsoft.com/office/drawing/2014/main" id="{00C90ED3-F9B1-36A3-2177-B718B7F8D0D2}"/>
              </a:ext>
            </a:extLst>
          </p:cNvPr>
          <p:cNvSpPr/>
          <p:nvPr/>
        </p:nvSpPr>
        <p:spPr>
          <a:xfrm>
            <a:off x="358168" y="4340950"/>
            <a:ext cx="4730363" cy="827619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‘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提炼细节中的模式，并保留关键信息</a:t>
            </a:r>
            <a:r>
              <a:rPr lang="en-US" altLang="zh-CN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  <a:r>
              <a:rPr lang="zh-CN" altLang="en-US" b="1" dirty="0">
                <a:solidFill>
                  <a:schemeClr val="tx1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’</a:t>
            </a:r>
            <a:endParaRPr lang="en-US" b="1" dirty="0">
              <a:solidFill>
                <a:schemeClr val="tx1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id="{15E85982-622D-C1F8-071E-A4A81F008C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32656"/>
            <a:ext cx="10972800" cy="936104"/>
          </a:xfrm>
        </p:spPr>
        <p:txBody>
          <a:bodyPr>
            <a:normAutofit/>
            <a:scene3d>
              <a:camera prst="orthographicFront"/>
              <a:lightRig rig="soft" dir="t"/>
            </a:scene3d>
            <a:sp3d prstMaterial="softEdge"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分析社会空间分异的多维方法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389160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DD7DAC-7EAE-F966-3D43-B2BA0EA646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96B4540-ADED-5DBC-CC8D-9290711AC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32656"/>
            <a:ext cx="10972800" cy="936104"/>
          </a:xfrm>
        </p:spPr>
        <p:txBody>
          <a:bodyPr>
            <a:normAutofit/>
            <a:scene3d>
              <a:camera prst="orthographicFront"/>
              <a:lightRig rig="soft" dir="t"/>
            </a:scene3d>
            <a:sp3d prstMaterial="softEdge"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分析社会空间分异的多维方法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Content Placeholder 4">
            <a:extLst>
              <a:ext uri="{FF2B5EF4-FFF2-40B4-BE49-F238E27FC236}">
                <a16:creationId xmlns:a16="http://schemas.microsoft.com/office/drawing/2014/main" id="{4BF3D3BC-452D-6141-03E2-8F6B05150D0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23390" y="1268760"/>
            <a:ext cx="8718729" cy="4758276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</a:rPr>
              <a:t>地理人口特征学 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</a:rPr>
              <a:t>– 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</a:rPr>
              <a:t>地域人口统计细分系统  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</a:rPr>
              <a:t>– </a:t>
            </a:r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</a:rPr>
              <a:t>地理人口学</a:t>
            </a:r>
            <a:endParaRPr lang="en-US" altLang="zh-CN" sz="20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800" b="0" dirty="0">
                <a:latin typeface="Arial" panose="020B0604020202020204" pitchFamily="34" charset="0"/>
                <a:ea typeface="微软雅黑" panose="020B0503020204020204" pitchFamily="34" charset="-122"/>
              </a:rPr>
              <a:t>方法</a:t>
            </a:r>
            <a:r>
              <a:rPr lang="en-US" altLang="zh-CN" sz="1800" b="0" dirty="0">
                <a:latin typeface="Arial" panose="020B0604020202020204" pitchFamily="34" charset="0"/>
                <a:ea typeface="微软雅黑" panose="020B0503020204020204" pitchFamily="34" charset="-122"/>
              </a:rPr>
              <a:t>: </a:t>
            </a:r>
            <a:r>
              <a:rPr lang="zh-CN" altLang="en-US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地理人口特征分类法 </a:t>
            </a:r>
            <a:r>
              <a:rPr lang="en-US" altLang="zh-CN" sz="1800" b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(Geodemographic Classification)</a:t>
            </a:r>
          </a:p>
          <a:p>
            <a:pPr marL="365760" lvl="1" indent="0">
              <a:lnSpc>
                <a:spcPct val="120000"/>
              </a:lnSpc>
              <a:buNone/>
            </a:pPr>
            <a:r>
              <a:rPr lang="en-US" altLang="zh-CN" sz="14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“An analysis of people by where they live” </a:t>
            </a:r>
            <a:r>
              <a:rPr lang="en-US" altLang="zh-CN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(Sleight, 1997, p.16)</a:t>
            </a:r>
          </a:p>
          <a:p>
            <a:pPr marL="365760" lvl="1" indent="0">
              <a:lnSpc>
                <a:spcPct val="120000"/>
              </a:lnSpc>
              <a:buNone/>
            </a:pPr>
            <a:r>
              <a:rPr lang="en-US" altLang="zh-CN" sz="1400" i="1" dirty="0">
                <a:latin typeface="Arial" panose="020B0604020202020204" pitchFamily="34" charset="0"/>
                <a:ea typeface="微软雅黑" panose="020B0503020204020204" pitchFamily="34" charset="-122"/>
              </a:rPr>
              <a:t>(</a:t>
            </a:r>
            <a:r>
              <a:rPr lang="zh-CN" altLang="en-US" sz="1400" i="1" dirty="0">
                <a:latin typeface="Arial" panose="020B0604020202020204" pitchFamily="34" charset="0"/>
                <a:ea typeface="微软雅黑" panose="020B0503020204020204" pitchFamily="34" charset="-122"/>
              </a:rPr>
              <a:t>一种基于居住地对人群进行分析的方法</a:t>
            </a:r>
            <a:r>
              <a:rPr lang="en-US" altLang="zh-CN" sz="1400" i="1" dirty="0">
                <a:latin typeface="Arial" panose="020B0604020202020204" pitchFamily="34" charset="0"/>
                <a:ea typeface="微软雅黑" panose="020B0503020204020204" pitchFamily="34" charset="-122"/>
              </a:rPr>
              <a:t>)</a:t>
            </a:r>
          </a:p>
          <a:p>
            <a:pPr marL="365760" lvl="1" indent="0">
              <a:lnSpc>
                <a:spcPct val="120000"/>
              </a:lnSpc>
              <a:buNone/>
            </a:pPr>
            <a:endParaRPr lang="en-US" altLang="zh-CN" sz="14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800" b="0" dirty="0">
                <a:latin typeface="Arial" panose="020B0604020202020204" pitchFamily="34" charset="0"/>
                <a:ea typeface="微软雅黑" panose="020B0503020204020204" pitchFamily="34" charset="-122"/>
              </a:rPr>
              <a:t>将研究区域内 </a:t>
            </a:r>
            <a:r>
              <a:rPr lang="zh-CN" altLang="en-US" sz="180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有相似</a:t>
            </a:r>
            <a:r>
              <a:rPr lang="zh-CN" altLang="en-US" sz="1800" b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80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多维特征</a:t>
            </a:r>
            <a:r>
              <a:rPr lang="zh-CN" altLang="en-US" sz="1800" b="0" dirty="0">
                <a:latin typeface="Arial" panose="020B0604020202020204" pitchFamily="34" charset="0"/>
                <a:ea typeface="微软雅黑" panose="020B0503020204020204" pitchFamily="34" charset="-122"/>
              </a:rPr>
              <a:t> 的小区域 </a:t>
            </a:r>
            <a:r>
              <a:rPr lang="zh-CN" altLang="en-US" sz="180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聚类</a:t>
            </a:r>
            <a:r>
              <a:rPr lang="zh-CN" altLang="en-US" sz="1800" b="0" dirty="0">
                <a:latin typeface="Arial" panose="020B0604020202020204" pitchFamily="34" charset="0"/>
                <a:ea typeface="微软雅黑" panose="020B0503020204020204" pitchFamily="34" charset="-122"/>
              </a:rPr>
              <a:t>，并</a:t>
            </a:r>
            <a:r>
              <a:rPr lang="zh-CN" altLang="en-US" sz="180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创建‘画像’</a:t>
            </a:r>
            <a:endParaRPr lang="en-GB" altLang="zh-CN" sz="180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GB" altLang="zh-CN" sz="200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</a:rPr>
              <a:t>主要数据来源</a:t>
            </a:r>
            <a:r>
              <a:rPr lang="en-US" altLang="zh-CN" sz="1800" b="0" dirty="0">
                <a:latin typeface="Arial" panose="020B0604020202020204" pitchFamily="34" charset="0"/>
                <a:ea typeface="微软雅黑" panose="020B0503020204020204" pitchFamily="34" charset="-122"/>
              </a:rPr>
              <a:t>:</a:t>
            </a:r>
            <a:r>
              <a:rPr lang="zh-CN" altLang="en-US" sz="1800" b="0" dirty="0">
                <a:latin typeface="Arial" panose="020B0604020202020204" pitchFamily="34" charset="0"/>
                <a:ea typeface="微软雅黑" panose="020B0503020204020204" pitchFamily="34" charset="-122"/>
              </a:rPr>
              <a:t> 人口普查数据等</a:t>
            </a:r>
            <a:endParaRPr lang="en-US" altLang="zh-CN" sz="18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</a:rPr>
              <a:t>主要单元</a:t>
            </a:r>
            <a:r>
              <a:rPr lang="en-US" altLang="zh-CN" sz="1800" b="0" dirty="0">
                <a:latin typeface="Arial" panose="020B0604020202020204" pitchFamily="34" charset="0"/>
                <a:ea typeface="微软雅黑" panose="020B0503020204020204" pitchFamily="34" charset="-122"/>
              </a:rPr>
              <a:t>: </a:t>
            </a:r>
            <a:r>
              <a:rPr lang="zh-CN" altLang="en-US" sz="18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小尺度 </a:t>
            </a:r>
            <a:r>
              <a:rPr lang="zh-CN" altLang="en-US" sz="1800" b="0" dirty="0">
                <a:latin typeface="Arial" panose="020B0604020202020204" pitchFamily="34" charset="0"/>
                <a:ea typeface="微软雅黑" panose="020B0503020204020204" pitchFamily="34" charset="-122"/>
              </a:rPr>
              <a:t>地理区域 </a:t>
            </a: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（如普查单元区，社区邻里）</a:t>
            </a:r>
            <a:endParaRPr lang="en-US" altLang="zh-CN" sz="14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</a:rPr>
              <a:t>主要维度</a:t>
            </a:r>
            <a:r>
              <a:rPr lang="en-US" altLang="zh-CN" sz="1800" b="0" dirty="0">
                <a:latin typeface="Arial" panose="020B0604020202020204" pitchFamily="34" charset="0"/>
                <a:ea typeface="微软雅黑" panose="020B0503020204020204" pitchFamily="34" charset="-122"/>
              </a:rPr>
              <a:t>: </a:t>
            </a:r>
            <a:r>
              <a:rPr lang="zh-CN" altLang="en-US" sz="1800" b="0" dirty="0">
                <a:latin typeface="Arial" panose="020B0604020202020204" pitchFamily="34" charset="0"/>
                <a:ea typeface="微软雅黑" panose="020B0503020204020204" pitchFamily="34" charset="-122"/>
              </a:rPr>
              <a:t>多维的背景特征 </a:t>
            </a: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（</a:t>
            </a:r>
            <a:r>
              <a:rPr lang="zh-CN" altLang="en-US" sz="1400" b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社会经济，人口统计，居住空间环境等</a:t>
            </a: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）</a:t>
            </a:r>
            <a:endParaRPr lang="en-US" altLang="zh-CN" sz="18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</a:rPr>
              <a:t>主要方法</a:t>
            </a:r>
            <a:r>
              <a:rPr lang="en-US" altLang="zh-CN" sz="1800" b="0" dirty="0">
                <a:latin typeface="Arial" panose="020B0604020202020204" pitchFamily="34" charset="0"/>
                <a:ea typeface="微软雅黑" panose="020B0503020204020204" pitchFamily="34" charset="-122"/>
              </a:rPr>
              <a:t>: </a:t>
            </a:r>
            <a:r>
              <a:rPr lang="zh-CN" altLang="en-US" sz="180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聚类分析 </a:t>
            </a:r>
            <a:r>
              <a:rPr lang="en-US" altLang="zh-CN" sz="180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– </a:t>
            </a:r>
            <a:r>
              <a:rPr lang="zh-CN" altLang="en-US" sz="180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非监督学习</a:t>
            </a:r>
            <a:endParaRPr lang="en-GB" altLang="zh-CN" sz="180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20000"/>
              </a:lnSpc>
            </a:pPr>
            <a:endParaRPr lang="en-GB" altLang="zh-CN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09728" indent="0">
              <a:lnSpc>
                <a:spcPct val="120000"/>
              </a:lnSpc>
              <a:buNone/>
            </a:pPr>
            <a:endParaRPr lang="en-GB" altLang="zh-CN" sz="20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09728" indent="0">
              <a:buNone/>
            </a:pPr>
            <a:endParaRPr lang="en-US" sz="20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3" name="Group 6">
            <a:extLst>
              <a:ext uri="{FF2B5EF4-FFF2-40B4-BE49-F238E27FC236}">
                <a16:creationId xmlns:a16="http://schemas.microsoft.com/office/drawing/2014/main" id="{BA7CB328-C3DF-D6D0-5046-E0EA746FAF8E}"/>
              </a:ext>
            </a:extLst>
          </p:cNvPr>
          <p:cNvGrpSpPr/>
          <p:nvPr/>
        </p:nvGrpSpPr>
        <p:grpSpPr>
          <a:xfrm>
            <a:off x="8378391" y="1268760"/>
            <a:ext cx="3291281" cy="2519469"/>
            <a:chOff x="8987919" y="698290"/>
            <a:chExt cx="3811943" cy="2918035"/>
          </a:xfrm>
        </p:grpSpPr>
        <p:pic>
          <p:nvPicPr>
            <p:cNvPr id="5" name="Content Placeholder 3">
              <a:extLst>
                <a:ext uri="{FF2B5EF4-FFF2-40B4-BE49-F238E27FC236}">
                  <a16:creationId xmlns:a16="http://schemas.microsoft.com/office/drawing/2014/main" id="{9D23D5FB-F125-D24A-8E7E-B7ECEEF4F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87919" y="698290"/>
              <a:ext cx="3811943" cy="2629891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1116104D-6198-E74D-4D9B-913F673472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87919" y="3350723"/>
              <a:ext cx="3811943" cy="265602"/>
            </a:xfrm>
            <a:prstGeom prst="rect">
              <a:avLst/>
            </a:prstGeom>
          </p:spPr>
        </p:pic>
      </p:grpSp>
      <p:pic>
        <p:nvPicPr>
          <p:cNvPr id="3078" name="Picture 6" descr="Impact of net zero policy scenarios on air pollution inequalities in  England and Wales - ScienceDirect">
            <a:extLst>
              <a:ext uri="{FF2B5EF4-FFF2-40B4-BE49-F238E27FC236}">
                <a16:creationId xmlns:a16="http://schemas.microsoft.com/office/drawing/2014/main" id="{53D92277-E307-40C4-97B9-D4175470A5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78391" y="3934097"/>
            <a:ext cx="3291282" cy="2092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838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EB3318-106B-71A0-C48F-D24AEE4481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46B7F6A3-E7DB-86B7-0688-F969F577D5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32656"/>
            <a:ext cx="10972800" cy="936104"/>
          </a:xfrm>
        </p:spPr>
        <p:txBody>
          <a:bodyPr>
            <a:normAutofit/>
            <a:scene3d>
              <a:camera prst="orthographicFront"/>
              <a:lightRig rig="soft" dir="t"/>
            </a:scene3d>
            <a:sp3d prstMaterial="softEdge"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实践雏形 </a:t>
            </a:r>
            <a:r>
              <a:rPr lang="zh-CN" alt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（</a:t>
            </a:r>
            <a:r>
              <a:rPr lang="en-US" altLang="zh-CN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19</a:t>
            </a:r>
            <a:r>
              <a:rPr lang="zh-CN" alt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世纪末，伦敦）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3076" name="Picture 4" descr="Charles Booth's poverty map of London | The British Library">
            <a:extLst>
              <a:ext uri="{FF2B5EF4-FFF2-40B4-BE49-F238E27FC236}">
                <a16:creationId xmlns:a16="http://schemas.microsoft.com/office/drawing/2014/main" id="{C7B30665-1C85-7F59-BD88-F96BEA7388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5807" y="1268760"/>
            <a:ext cx="5279263" cy="4758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Charles Booth Poverty Map – Charles Booth Walking Tours in London">
            <a:extLst>
              <a:ext uri="{FF2B5EF4-FFF2-40B4-BE49-F238E27FC236}">
                <a16:creationId xmlns:a16="http://schemas.microsoft.com/office/drawing/2014/main" id="{2C927F0F-3274-3058-0523-B789C9E221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050" y="3869872"/>
            <a:ext cx="1786292" cy="2230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Charles Booth's London">
            <a:extLst>
              <a:ext uri="{FF2B5EF4-FFF2-40B4-BE49-F238E27FC236}">
                <a16:creationId xmlns:a16="http://schemas.microsoft.com/office/drawing/2014/main" id="{1ACF7926-946F-BAAE-F9B8-4888199CF77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32050" y="1280779"/>
            <a:ext cx="6002107" cy="2515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B16B57C-5940-629D-997F-F2301C79A3AA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7975322" y="3869872"/>
            <a:ext cx="4058835" cy="2230643"/>
          </a:xfrm>
        </p:spPr>
        <p:txBody>
          <a:bodyPr>
            <a:normAutofit/>
          </a:bodyPr>
          <a:lstStyle/>
          <a:p>
            <a:pPr marL="0">
              <a:lnSpc>
                <a:spcPct val="110000"/>
              </a:lnSpc>
              <a:spcBef>
                <a:spcPts val="0"/>
              </a:spcBef>
            </a:pPr>
            <a:r>
              <a:rPr lang="zh-CN" altLang="en-US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查尔斯</a:t>
            </a:r>
            <a:r>
              <a:rPr lang="en-US" altLang="zh-CN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·</a:t>
            </a:r>
            <a:r>
              <a:rPr lang="zh-CN" altLang="en-US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布斯</a:t>
            </a:r>
            <a:r>
              <a:rPr lang="zh-CN" altLang="en-US" sz="14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（</a:t>
            </a:r>
            <a:r>
              <a:rPr lang="en-US" altLang="zh-CN" sz="14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Charles Booth</a:t>
            </a:r>
            <a:r>
              <a:rPr lang="zh-CN" altLang="en-US" sz="14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）</a:t>
            </a:r>
            <a:endParaRPr lang="en-US" altLang="zh-CN" sz="1400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zh-CN" sz="18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zh-CN" altLang="en-US" sz="1600" b="0" dirty="0">
                <a:latin typeface="Arial" panose="020B0604020202020204" pitchFamily="34" charset="0"/>
                <a:ea typeface="微软雅黑" panose="020B0503020204020204" pitchFamily="34" charset="-122"/>
              </a:rPr>
              <a:t>考察：人口，职业，收入，居住条件，社区治安与卫生，居民生活状态</a:t>
            </a:r>
            <a:endParaRPr lang="en-US" altLang="zh-CN" sz="16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lvl="1" indent="0">
              <a:lnSpc>
                <a:spcPct val="110000"/>
              </a:lnSpc>
              <a:spcBef>
                <a:spcPts val="0"/>
              </a:spcBef>
              <a:buNone/>
            </a:pPr>
            <a:endParaRPr lang="en-US" altLang="zh-CN" sz="16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zh-CN" altLang="en-US" sz="1600" b="0" dirty="0">
                <a:latin typeface="Arial" panose="020B0604020202020204" pitchFamily="34" charset="0"/>
                <a:ea typeface="微软雅黑" panose="020B0503020204020204" pitchFamily="34" charset="-122"/>
              </a:rPr>
              <a:t>创建：社会阶层分类体系</a:t>
            </a:r>
            <a:endParaRPr lang="en-US" altLang="zh-CN" sz="16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zh-CN" altLang="en-US" sz="1600" b="0" dirty="0">
                <a:latin typeface="Arial" panose="020B0604020202020204" pitchFamily="34" charset="0"/>
                <a:ea typeface="微软雅黑" panose="020B0503020204020204" pitchFamily="34" charset="-122"/>
              </a:rPr>
              <a:t>产出：</a:t>
            </a:r>
            <a:r>
              <a:rPr lang="zh-CN" altLang="en-US" sz="16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手工</a:t>
            </a:r>
            <a:r>
              <a:rPr lang="zh-CN" altLang="en-US" sz="1600" b="0" dirty="0">
                <a:latin typeface="Arial" panose="020B0604020202020204" pitchFamily="34" charset="0"/>
                <a:ea typeface="微软雅黑" panose="020B0503020204020204" pitchFamily="34" charset="-122"/>
              </a:rPr>
              <a:t>绘制与</a:t>
            </a:r>
            <a:r>
              <a:rPr lang="zh-CN" altLang="en-US" sz="16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色彩编码</a:t>
            </a:r>
            <a:endParaRPr lang="en-US" altLang="zh-CN" sz="1600" b="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lvl="1" indent="0">
              <a:lnSpc>
                <a:spcPct val="110000"/>
              </a:lnSpc>
              <a:spcBef>
                <a:spcPts val="0"/>
              </a:spcBef>
              <a:buNone/>
            </a:pPr>
            <a:r>
              <a:rPr lang="zh-CN" altLang="en-US" sz="1000" b="0" dirty="0">
                <a:latin typeface="Arial" panose="020B0604020202020204" pitchFamily="34" charset="0"/>
                <a:ea typeface="微软雅黑" panose="020B0503020204020204" pitchFamily="34" charset="-122"/>
              </a:rPr>
              <a:t>伦敦政治经济大学 </a:t>
            </a:r>
            <a:r>
              <a:rPr lang="en-US" altLang="zh-CN" sz="1000" b="0" dirty="0">
                <a:latin typeface="Arial" panose="020B0604020202020204" pitchFamily="34" charset="0"/>
                <a:ea typeface="微软雅黑" panose="020B0503020204020204" pitchFamily="34" charset="-122"/>
              </a:rPr>
              <a:t>(LSE) </a:t>
            </a:r>
            <a:r>
              <a:rPr lang="zh-CN" altLang="en-US" sz="1000" b="0" dirty="0">
                <a:latin typeface="Arial" panose="020B0604020202020204" pitchFamily="34" charset="0"/>
                <a:ea typeface="微软雅黑" panose="020B0503020204020204" pitchFamily="34" charset="-122"/>
              </a:rPr>
              <a:t>图书馆</a:t>
            </a:r>
          </a:p>
        </p:txBody>
      </p:sp>
    </p:spTree>
    <p:extLst>
      <p:ext uri="{BB962C8B-B14F-4D97-AF65-F5344CB8AC3E}">
        <p14:creationId xmlns:p14="http://schemas.microsoft.com/office/powerpoint/2010/main" val="5288105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ACE4C24-8E36-05D0-960B-D2B0596646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54">
            <a:extLst>
              <a:ext uri="{FF2B5EF4-FFF2-40B4-BE49-F238E27FC236}">
                <a16:creationId xmlns:a16="http://schemas.microsoft.com/office/drawing/2014/main" id="{AF431270-0DB1-6657-AD36-3D2CA58D0B2C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 flipH="1">
            <a:off x="172719" y="273296"/>
            <a:ext cx="5754424" cy="5866935"/>
            <a:chOff x="6230840" y="1044862"/>
            <a:chExt cx="5529625" cy="5813138"/>
          </a:xfrm>
          <a:gradFill>
            <a:gsLst>
              <a:gs pos="0">
                <a:srgbClr val="182E7A">
                  <a:lumMod val="0"/>
                  <a:alpha val="0"/>
                </a:srgbClr>
              </a:gs>
              <a:gs pos="100000">
                <a:srgbClr val="182E7A">
                  <a:alpha val="44000"/>
                  <a:lumMod val="16000"/>
                  <a:lumOff val="84000"/>
                </a:srgbClr>
              </a:gs>
            </a:gsLst>
            <a:lin ang="10800000" scaled="0"/>
          </a:gradFill>
        </p:grpSpPr>
        <p:sp>
          <p:nvSpPr>
            <p:cNvPr id="14" name="Freeform: Shape 55">
              <a:extLst>
                <a:ext uri="{FF2B5EF4-FFF2-40B4-BE49-F238E27FC236}">
                  <a16:creationId xmlns:a16="http://schemas.microsoft.com/office/drawing/2014/main" id="{0424300E-F295-9BBA-DAB6-CECBAAF778F0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 bwMode="auto">
            <a:xfrm>
              <a:off x="10947862" y="5008664"/>
              <a:ext cx="140513" cy="140513"/>
            </a:xfrm>
            <a:custGeom>
              <a:avLst/>
              <a:gdLst>
                <a:gd name="T0" fmla="*/ 72 w 86"/>
                <a:gd name="T1" fmla="*/ 86 h 86"/>
                <a:gd name="T2" fmla="*/ 0 w 86"/>
                <a:gd name="T3" fmla="*/ 18 h 86"/>
                <a:gd name="T4" fmla="*/ 18 w 86"/>
                <a:gd name="T5" fmla="*/ 0 h 86"/>
                <a:gd name="T6" fmla="*/ 86 w 86"/>
                <a:gd name="T7" fmla="*/ 72 h 86"/>
                <a:gd name="T8" fmla="*/ 72 w 86"/>
                <a:gd name="T9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6" h="86">
                  <a:moveTo>
                    <a:pt x="72" y="86"/>
                  </a:moveTo>
                  <a:lnTo>
                    <a:pt x="0" y="18"/>
                  </a:lnTo>
                  <a:lnTo>
                    <a:pt x="18" y="0"/>
                  </a:lnTo>
                  <a:lnTo>
                    <a:pt x="86" y="72"/>
                  </a:lnTo>
                  <a:lnTo>
                    <a:pt x="72" y="86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微软雅黑"/>
              </a:endParaRPr>
            </a:p>
          </p:txBody>
        </p:sp>
        <p:grpSp>
          <p:nvGrpSpPr>
            <p:cNvPr id="15" name="Group 56">
              <a:extLst>
                <a:ext uri="{FF2B5EF4-FFF2-40B4-BE49-F238E27FC236}">
                  <a16:creationId xmlns:a16="http://schemas.microsoft.com/office/drawing/2014/main" id="{CAD3A46D-D729-3A08-7E91-DE3CFF8CC620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7072302" y="1851988"/>
              <a:ext cx="3803693" cy="3661505"/>
              <a:chOff x="3200445" y="1228386"/>
              <a:chExt cx="2852761" cy="2746150"/>
            </a:xfrm>
            <a:grpFill/>
          </p:grpSpPr>
          <p:sp>
            <p:nvSpPr>
              <p:cNvPr id="180" name="Freeform: Shape 218">
                <a:extLst>
                  <a:ext uri="{FF2B5EF4-FFF2-40B4-BE49-F238E27FC236}">
                    <a16:creationId xmlns:a16="http://schemas.microsoft.com/office/drawing/2014/main" id="{A3FAE7EC-98C9-9225-E419-13611EC0AD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1972" y="1364407"/>
                <a:ext cx="162980" cy="164205"/>
              </a:xfrm>
              <a:custGeom>
                <a:avLst/>
                <a:gdLst>
                  <a:gd name="T0" fmla="*/ 18 w 37"/>
                  <a:gd name="T1" fmla="*/ 37 h 37"/>
                  <a:gd name="T2" fmla="*/ 19 w 37"/>
                  <a:gd name="T3" fmla="*/ 37 h 37"/>
                  <a:gd name="T4" fmla="*/ 37 w 37"/>
                  <a:gd name="T5" fmla="*/ 18 h 37"/>
                  <a:gd name="T6" fmla="*/ 23 w 37"/>
                  <a:gd name="T7" fmla="*/ 0 h 37"/>
                  <a:gd name="T8" fmla="*/ 1 w 37"/>
                  <a:gd name="T9" fmla="*/ 12 h 37"/>
                  <a:gd name="T10" fmla="*/ 0 w 37"/>
                  <a:gd name="T11" fmla="*/ 18 h 37"/>
                  <a:gd name="T12" fmla="*/ 10 w 37"/>
                  <a:gd name="T13" fmla="*/ 24 h 37"/>
                  <a:gd name="T14" fmla="*/ 18 w 37"/>
                  <a:gd name="T15" fmla="*/ 3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7" h="37">
                    <a:moveTo>
                      <a:pt x="18" y="37"/>
                    </a:moveTo>
                    <a:cubicBezTo>
                      <a:pt x="18" y="37"/>
                      <a:pt x="18" y="37"/>
                      <a:pt x="19" y="37"/>
                    </a:cubicBezTo>
                    <a:cubicBezTo>
                      <a:pt x="29" y="37"/>
                      <a:pt x="37" y="29"/>
                      <a:pt x="37" y="18"/>
                    </a:cubicBezTo>
                    <a:cubicBezTo>
                      <a:pt x="37" y="10"/>
                      <a:pt x="31" y="2"/>
                      <a:pt x="23" y="0"/>
                    </a:cubicBezTo>
                    <a:cubicBezTo>
                      <a:pt x="16" y="4"/>
                      <a:pt x="8" y="8"/>
                      <a:pt x="1" y="12"/>
                    </a:cubicBezTo>
                    <a:cubicBezTo>
                      <a:pt x="1" y="14"/>
                      <a:pt x="0" y="16"/>
                      <a:pt x="0" y="18"/>
                    </a:cubicBezTo>
                    <a:cubicBezTo>
                      <a:pt x="4" y="19"/>
                      <a:pt x="7" y="21"/>
                      <a:pt x="10" y="24"/>
                    </a:cubicBezTo>
                    <a:cubicBezTo>
                      <a:pt x="14" y="28"/>
                      <a:pt x="16" y="32"/>
                      <a:pt x="18" y="3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1" name="Freeform: Shape 219">
                <a:extLst>
                  <a:ext uri="{FF2B5EF4-FFF2-40B4-BE49-F238E27FC236}">
                    <a16:creationId xmlns:a16="http://schemas.microsoft.com/office/drawing/2014/main" id="{AE53282D-DF5F-2FC8-A534-18CCA548001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48431" y="1422001"/>
                <a:ext cx="35537" cy="49017"/>
              </a:xfrm>
              <a:custGeom>
                <a:avLst/>
                <a:gdLst>
                  <a:gd name="T0" fmla="*/ 0 w 29"/>
                  <a:gd name="T1" fmla="*/ 40 h 40"/>
                  <a:gd name="T2" fmla="*/ 29 w 29"/>
                  <a:gd name="T3" fmla="*/ 18 h 40"/>
                  <a:gd name="T4" fmla="*/ 0 w 29"/>
                  <a:gd name="T5" fmla="*/ 0 h 40"/>
                  <a:gd name="T6" fmla="*/ 0 w 29"/>
                  <a:gd name="T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9" h="40">
                    <a:moveTo>
                      <a:pt x="0" y="40"/>
                    </a:moveTo>
                    <a:lnTo>
                      <a:pt x="29" y="18"/>
                    </a:lnTo>
                    <a:lnTo>
                      <a:pt x="0" y="0"/>
                    </a:lnTo>
                    <a:lnTo>
                      <a:pt x="0" y="4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2" name="Freeform: Shape 220">
                <a:extLst>
                  <a:ext uri="{FF2B5EF4-FFF2-40B4-BE49-F238E27FC236}">
                    <a16:creationId xmlns:a16="http://schemas.microsoft.com/office/drawing/2014/main" id="{E288382A-65AB-6BE4-698A-7E926F48C70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45012" y="1426903"/>
                <a:ext cx="18381" cy="13480"/>
              </a:xfrm>
              <a:custGeom>
                <a:avLst/>
                <a:gdLst>
                  <a:gd name="T0" fmla="*/ 0 w 4"/>
                  <a:gd name="T1" fmla="*/ 3 h 3"/>
                  <a:gd name="T2" fmla="*/ 4 w 4"/>
                  <a:gd name="T3" fmla="*/ 3 h 3"/>
                  <a:gd name="T4" fmla="*/ 4 w 4"/>
                  <a:gd name="T5" fmla="*/ 0 h 3"/>
                  <a:gd name="T6" fmla="*/ 0 w 4"/>
                  <a:gd name="T7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" h="3">
                    <a:moveTo>
                      <a:pt x="0" y="3"/>
                    </a:moveTo>
                    <a:cubicBezTo>
                      <a:pt x="1" y="3"/>
                      <a:pt x="2" y="3"/>
                      <a:pt x="4" y="3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2" y="1"/>
                      <a:pt x="1" y="2"/>
                      <a:pt x="0" y="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3" name="Freeform: Shape 221">
                <a:extLst>
                  <a:ext uri="{FF2B5EF4-FFF2-40B4-BE49-F238E27FC236}">
                    <a16:creationId xmlns:a16="http://schemas.microsoft.com/office/drawing/2014/main" id="{4BC14607-388A-73B0-A127-0A964301D6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04316" y="1355829"/>
                <a:ext cx="40439" cy="40439"/>
              </a:xfrm>
              <a:custGeom>
                <a:avLst/>
                <a:gdLst>
                  <a:gd name="T0" fmla="*/ 0 w 33"/>
                  <a:gd name="T1" fmla="*/ 7 h 33"/>
                  <a:gd name="T2" fmla="*/ 25 w 33"/>
                  <a:gd name="T3" fmla="*/ 33 h 33"/>
                  <a:gd name="T4" fmla="*/ 33 w 33"/>
                  <a:gd name="T5" fmla="*/ 0 h 33"/>
                  <a:gd name="T6" fmla="*/ 0 w 33"/>
                  <a:gd name="T7" fmla="*/ 7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33">
                    <a:moveTo>
                      <a:pt x="0" y="7"/>
                    </a:moveTo>
                    <a:lnTo>
                      <a:pt x="25" y="33"/>
                    </a:lnTo>
                    <a:lnTo>
                      <a:pt x="33" y="0"/>
                    </a:lnTo>
                    <a:lnTo>
                      <a:pt x="0" y="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4" name="Freeform: Shape 222">
                <a:extLst>
                  <a:ext uri="{FF2B5EF4-FFF2-40B4-BE49-F238E27FC236}">
                    <a16:creationId xmlns:a16="http://schemas.microsoft.com/office/drawing/2014/main" id="{FB0F2356-8194-B5E1-38BA-9D84DDD11FF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04316" y="1493075"/>
                <a:ext cx="40439" cy="44115"/>
              </a:xfrm>
              <a:custGeom>
                <a:avLst/>
                <a:gdLst>
                  <a:gd name="T0" fmla="*/ 25 w 33"/>
                  <a:gd name="T1" fmla="*/ 0 h 36"/>
                  <a:gd name="T2" fmla="*/ 0 w 33"/>
                  <a:gd name="T3" fmla="*/ 29 h 36"/>
                  <a:gd name="T4" fmla="*/ 33 w 33"/>
                  <a:gd name="T5" fmla="*/ 36 h 36"/>
                  <a:gd name="T6" fmla="*/ 25 w 33"/>
                  <a:gd name="T7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3" h="36">
                    <a:moveTo>
                      <a:pt x="25" y="0"/>
                    </a:moveTo>
                    <a:lnTo>
                      <a:pt x="0" y="29"/>
                    </a:lnTo>
                    <a:lnTo>
                      <a:pt x="33" y="36"/>
                    </a:lnTo>
                    <a:lnTo>
                      <a:pt x="2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5" name="Freeform: Shape 223">
                <a:extLst>
                  <a:ext uri="{FF2B5EF4-FFF2-40B4-BE49-F238E27FC236}">
                    <a16:creationId xmlns:a16="http://schemas.microsoft.com/office/drawing/2014/main" id="{73C3A1ED-5C1D-F228-087E-55D3C8BB636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90610" y="1448960"/>
                <a:ext cx="357820" cy="220574"/>
              </a:xfrm>
              <a:custGeom>
                <a:avLst/>
                <a:gdLst>
                  <a:gd name="T0" fmla="*/ 66 w 81"/>
                  <a:gd name="T1" fmla="*/ 21 h 50"/>
                  <a:gd name="T2" fmla="*/ 64 w 81"/>
                  <a:gd name="T3" fmla="*/ 21 h 50"/>
                  <a:gd name="T4" fmla="*/ 57 w 81"/>
                  <a:gd name="T5" fmla="*/ 24 h 50"/>
                  <a:gd name="T6" fmla="*/ 57 w 81"/>
                  <a:gd name="T7" fmla="*/ 20 h 50"/>
                  <a:gd name="T8" fmla="*/ 56 w 81"/>
                  <a:gd name="T9" fmla="*/ 18 h 50"/>
                  <a:gd name="T10" fmla="*/ 41 w 81"/>
                  <a:gd name="T11" fmla="*/ 1 h 50"/>
                  <a:gd name="T12" fmla="*/ 39 w 81"/>
                  <a:gd name="T13" fmla="*/ 1 h 50"/>
                  <a:gd name="T14" fmla="*/ 32 w 81"/>
                  <a:gd name="T15" fmla="*/ 0 h 50"/>
                  <a:gd name="T16" fmla="*/ 31 w 81"/>
                  <a:gd name="T17" fmla="*/ 0 h 50"/>
                  <a:gd name="T18" fmla="*/ 31 w 81"/>
                  <a:gd name="T19" fmla="*/ 0 h 50"/>
                  <a:gd name="T20" fmla="*/ 9 w 81"/>
                  <a:gd name="T21" fmla="*/ 15 h 50"/>
                  <a:gd name="T22" fmla="*/ 7 w 81"/>
                  <a:gd name="T23" fmla="*/ 25 h 50"/>
                  <a:gd name="T24" fmla="*/ 8 w 81"/>
                  <a:gd name="T25" fmla="*/ 32 h 50"/>
                  <a:gd name="T26" fmla="*/ 0 w 81"/>
                  <a:gd name="T27" fmla="*/ 41 h 50"/>
                  <a:gd name="T28" fmla="*/ 9 w 81"/>
                  <a:gd name="T29" fmla="*/ 50 h 50"/>
                  <a:gd name="T30" fmla="*/ 32 w 81"/>
                  <a:gd name="T31" fmla="*/ 50 h 50"/>
                  <a:gd name="T32" fmla="*/ 33 w 81"/>
                  <a:gd name="T33" fmla="*/ 50 h 50"/>
                  <a:gd name="T34" fmla="*/ 66 w 81"/>
                  <a:gd name="T35" fmla="*/ 50 h 50"/>
                  <a:gd name="T36" fmla="*/ 81 w 81"/>
                  <a:gd name="T37" fmla="*/ 35 h 50"/>
                  <a:gd name="T38" fmla="*/ 66 w 81"/>
                  <a:gd name="T39" fmla="*/ 21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81" h="50">
                    <a:moveTo>
                      <a:pt x="66" y="21"/>
                    </a:moveTo>
                    <a:cubicBezTo>
                      <a:pt x="66" y="21"/>
                      <a:pt x="65" y="21"/>
                      <a:pt x="64" y="21"/>
                    </a:cubicBezTo>
                    <a:cubicBezTo>
                      <a:pt x="62" y="21"/>
                      <a:pt x="59" y="23"/>
                      <a:pt x="57" y="24"/>
                    </a:cubicBezTo>
                    <a:cubicBezTo>
                      <a:pt x="57" y="23"/>
                      <a:pt x="57" y="22"/>
                      <a:pt x="57" y="20"/>
                    </a:cubicBezTo>
                    <a:cubicBezTo>
                      <a:pt x="57" y="19"/>
                      <a:pt x="56" y="18"/>
                      <a:pt x="56" y="18"/>
                    </a:cubicBezTo>
                    <a:cubicBezTo>
                      <a:pt x="54" y="10"/>
                      <a:pt x="48" y="4"/>
                      <a:pt x="41" y="1"/>
                    </a:cubicBezTo>
                    <a:cubicBezTo>
                      <a:pt x="40" y="1"/>
                      <a:pt x="40" y="1"/>
                      <a:pt x="39" y="1"/>
                    </a:cubicBezTo>
                    <a:cubicBezTo>
                      <a:pt x="37" y="0"/>
                      <a:pt x="35" y="0"/>
                      <a:pt x="32" y="0"/>
                    </a:cubicBezTo>
                    <a:cubicBezTo>
                      <a:pt x="32" y="0"/>
                      <a:pt x="32" y="0"/>
                      <a:pt x="3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24" y="5"/>
                      <a:pt x="16" y="10"/>
                      <a:pt x="9" y="15"/>
                    </a:cubicBezTo>
                    <a:cubicBezTo>
                      <a:pt x="8" y="18"/>
                      <a:pt x="7" y="21"/>
                      <a:pt x="7" y="25"/>
                    </a:cubicBezTo>
                    <a:cubicBezTo>
                      <a:pt x="7" y="27"/>
                      <a:pt x="8" y="30"/>
                      <a:pt x="8" y="32"/>
                    </a:cubicBezTo>
                    <a:cubicBezTo>
                      <a:pt x="4" y="32"/>
                      <a:pt x="0" y="36"/>
                      <a:pt x="0" y="41"/>
                    </a:cubicBezTo>
                    <a:cubicBezTo>
                      <a:pt x="0" y="46"/>
                      <a:pt x="4" y="50"/>
                      <a:pt x="9" y="50"/>
                    </a:cubicBezTo>
                    <a:cubicBezTo>
                      <a:pt x="32" y="50"/>
                      <a:pt x="32" y="50"/>
                      <a:pt x="32" y="50"/>
                    </a:cubicBezTo>
                    <a:cubicBezTo>
                      <a:pt x="33" y="50"/>
                      <a:pt x="33" y="50"/>
                      <a:pt x="33" y="50"/>
                    </a:cubicBezTo>
                    <a:cubicBezTo>
                      <a:pt x="66" y="50"/>
                      <a:pt x="66" y="50"/>
                      <a:pt x="66" y="50"/>
                    </a:cubicBezTo>
                    <a:cubicBezTo>
                      <a:pt x="74" y="50"/>
                      <a:pt x="81" y="43"/>
                      <a:pt x="81" y="35"/>
                    </a:cubicBezTo>
                    <a:cubicBezTo>
                      <a:pt x="81" y="27"/>
                      <a:pt x="74" y="21"/>
                      <a:pt x="66" y="2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6" name="Freeform: Shape 224">
                <a:extLst>
                  <a:ext uri="{FF2B5EF4-FFF2-40B4-BE49-F238E27FC236}">
                    <a16:creationId xmlns:a16="http://schemas.microsoft.com/office/drawing/2014/main" id="{08C047F9-3D3E-9A47-D149-146C6B5ABD0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028761" y="3524809"/>
                <a:ext cx="318607" cy="344341"/>
              </a:xfrm>
              <a:custGeom>
                <a:avLst/>
                <a:gdLst>
                  <a:gd name="T0" fmla="*/ 60 w 72"/>
                  <a:gd name="T1" fmla="*/ 2 h 78"/>
                  <a:gd name="T2" fmla="*/ 60 w 72"/>
                  <a:gd name="T3" fmla="*/ 26 h 78"/>
                  <a:gd name="T4" fmla="*/ 64 w 72"/>
                  <a:gd name="T5" fmla="*/ 37 h 78"/>
                  <a:gd name="T6" fmla="*/ 66 w 72"/>
                  <a:gd name="T7" fmla="*/ 43 h 78"/>
                  <a:gd name="T8" fmla="*/ 60 w 72"/>
                  <a:gd name="T9" fmla="*/ 50 h 78"/>
                  <a:gd name="T10" fmla="*/ 56 w 72"/>
                  <a:gd name="T11" fmla="*/ 53 h 78"/>
                  <a:gd name="T12" fmla="*/ 60 w 72"/>
                  <a:gd name="T13" fmla="*/ 50 h 78"/>
                  <a:gd name="T14" fmla="*/ 60 w 72"/>
                  <a:gd name="T15" fmla="*/ 44 h 78"/>
                  <a:gd name="T16" fmla="*/ 56 w 72"/>
                  <a:gd name="T17" fmla="*/ 33 h 78"/>
                  <a:gd name="T18" fmla="*/ 60 w 72"/>
                  <a:gd name="T19" fmla="*/ 26 h 78"/>
                  <a:gd name="T20" fmla="*/ 55 w 72"/>
                  <a:gd name="T21" fmla="*/ 46 h 78"/>
                  <a:gd name="T22" fmla="*/ 55 w 72"/>
                  <a:gd name="T23" fmla="*/ 53 h 78"/>
                  <a:gd name="T24" fmla="*/ 55 w 72"/>
                  <a:gd name="T25" fmla="*/ 1 h 78"/>
                  <a:gd name="T26" fmla="*/ 55 w 72"/>
                  <a:gd name="T27" fmla="*/ 9 h 78"/>
                  <a:gd name="T28" fmla="*/ 55 w 72"/>
                  <a:gd name="T29" fmla="*/ 16 h 78"/>
                  <a:gd name="T30" fmla="*/ 60 w 72"/>
                  <a:gd name="T31" fmla="*/ 21 h 78"/>
                  <a:gd name="T32" fmla="*/ 31 w 72"/>
                  <a:gd name="T33" fmla="*/ 71 h 78"/>
                  <a:gd name="T34" fmla="*/ 55 w 72"/>
                  <a:gd name="T35" fmla="*/ 46 h 78"/>
                  <a:gd name="T36" fmla="*/ 50 w 72"/>
                  <a:gd name="T37" fmla="*/ 28 h 78"/>
                  <a:gd name="T38" fmla="*/ 55 w 72"/>
                  <a:gd name="T39" fmla="*/ 27 h 78"/>
                  <a:gd name="T40" fmla="*/ 55 w 72"/>
                  <a:gd name="T41" fmla="*/ 21 h 78"/>
                  <a:gd name="T42" fmla="*/ 50 w 72"/>
                  <a:gd name="T43" fmla="*/ 10 h 78"/>
                  <a:gd name="T44" fmla="*/ 55 w 72"/>
                  <a:gd name="T45" fmla="*/ 4 h 78"/>
                  <a:gd name="T46" fmla="*/ 44 w 72"/>
                  <a:gd name="T47" fmla="*/ 4 h 78"/>
                  <a:gd name="T48" fmla="*/ 22 w 72"/>
                  <a:gd name="T49" fmla="*/ 55 h 78"/>
                  <a:gd name="T50" fmla="*/ 22 w 72"/>
                  <a:gd name="T51" fmla="*/ 60 h 78"/>
                  <a:gd name="T52" fmla="*/ 26 w 72"/>
                  <a:gd name="T53" fmla="*/ 71 h 78"/>
                  <a:gd name="T54" fmla="*/ 22 w 72"/>
                  <a:gd name="T55" fmla="*/ 76 h 78"/>
                  <a:gd name="T56" fmla="*/ 22 w 72"/>
                  <a:gd name="T57" fmla="*/ 72 h 78"/>
                  <a:gd name="T58" fmla="*/ 22 w 72"/>
                  <a:gd name="T59" fmla="*/ 66 h 78"/>
                  <a:gd name="T60" fmla="*/ 16 w 72"/>
                  <a:gd name="T61" fmla="*/ 61 h 78"/>
                  <a:gd name="T62" fmla="*/ 20 w 72"/>
                  <a:gd name="T63" fmla="*/ 29 h 78"/>
                  <a:gd name="T64" fmla="*/ 17 w 72"/>
                  <a:gd name="T65" fmla="*/ 37 h 78"/>
                  <a:gd name="T66" fmla="*/ 16 w 72"/>
                  <a:gd name="T67" fmla="*/ 43 h 78"/>
                  <a:gd name="T68" fmla="*/ 20 w 72"/>
                  <a:gd name="T69" fmla="*/ 49 h 78"/>
                  <a:gd name="T70" fmla="*/ 22 w 72"/>
                  <a:gd name="T71" fmla="*/ 54 h 78"/>
                  <a:gd name="T72" fmla="*/ 11 w 72"/>
                  <a:gd name="T73" fmla="*/ 12 h 78"/>
                  <a:gd name="T74" fmla="*/ 10 w 72"/>
                  <a:gd name="T75" fmla="*/ 20 h 78"/>
                  <a:gd name="T76" fmla="*/ 14 w 72"/>
                  <a:gd name="T77" fmla="*/ 26 h 78"/>
                  <a:gd name="T78" fmla="*/ 16 w 72"/>
                  <a:gd name="T79" fmla="*/ 31 h 78"/>
                  <a:gd name="T80" fmla="*/ 16 w 72"/>
                  <a:gd name="T81" fmla="*/ 11 h 78"/>
                  <a:gd name="T82" fmla="*/ 16 w 72"/>
                  <a:gd name="T83" fmla="*/ 78 h 78"/>
                  <a:gd name="T84" fmla="*/ 15 w 72"/>
                  <a:gd name="T85" fmla="*/ 55 h 78"/>
                  <a:gd name="T86" fmla="*/ 13 w 72"/>
                  <a:gd name="T87" fmla="*/ 50 h 78"/>
                  <a:gd name="T88" fmla="*/ 16 w 72"/>
                  <a:gd name="T89" fmla="*/ 37 h 78"/>
                  <a:gd name="T90" fmla="*/ 10 w 72"/>
                  <a:gd name="T91" fmla="*/ 56 h 78"/>
                  <a:gd name="T92" fmla="*/ 4 w 72"/>
                  <a:gd name="T93" fmla="*/ 14 h 78"/>
                  <a:gd name="T94" fmla="*/ 10 w 72"/>
                  <a:gd name="T95" fmla="*/ 38 h 78"/>
                  <a:gd name="T96" fmla="*/ 10 w 72"/>
                  <a:gd name="T97" fmla="*/ 27 h 78"/>
                  <a:gd name="T98" fmla="*/ 10 w 72"/>
                  <a:gd name="T99" fmla="*/ 20 h 7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72" h="78">
                    <a:moveTo>
                      <a:pt x="60" y="55"/>
                    </a:moveTo>
                    <a:cubicBezTo>
                      <a:pt x="64" y="53"/>
                      <a:pt x="68" y="50"/>
                      <a:pt x="72" y="48"/>
                    </a:cubicBezTo>
                    <a:cubicBezTo>
                      <a:pt x="60" y="2"/>
                      <a:pt x="60" y="2"/>
                      <a:pt x="60" y="2"/>
                    </a:cubicBezTo>
                    <a:cubicBezTo>
                      <a:pt x="60" y="21"/>
                      <a:pt x="60" y="21"/>
                      <a:pt x="60" y="21"/>
                    </a:cubicBezTo>
                    <a:cubicBezTo>
                      <a:pt x="62" y="26"/>
                      <a:pt x="62" y="26"/>
                      <a:pt x="62" y="26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3" y="31"/>
                      <a:pt x="63" y="31"/>
                      <a:pt x="63" y="31"/>
                    </a:cubicBezTo>
                    <a:cubicBezTo>
                      <a:pt x="64" y="37"/>
                      <a:pt x="64" y="37"/>
                      <a:pt x="64" y="37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6" y="43"/>
                      <a:pt x="66" y="43"/>
                      <a:pt x="66" y="43"/>
                    </a:cubicBezTo>
                    <a:cubicBezTo>
                      <a:pt x="67" y="49"/>
                      <a:pt x="67" y="49"/>
                      <a:pt x="67" y="49"/>
                    </a:cubicBezTo>
                    <a:cubicBezTo>
                      <a:pt x="60" y="51"/>
                      <a:pt x="60" y="51"/>
                      <a:pt x="60" y="51"/>
                    </a:cubicBezTo>
                    <a:cubicBezTo>
                      <a:pt x="60" y="50"/>
                      <a:pt x="60" y="50"/>
                      <a:pt x="60" y="50"/>
                    </a:cubicBezTo>
                    <a:lnTo>
                      <a:pt x="60" y="55"/>
                    </a:lnTo>
                    <a:close/>
                    <a:moveTo>
                      <a:pt x="55" y="53"/>
                    </a:moveTo>
                    <a:cubicBezTo>
                      <a:pt x="56" y="53"/>
                      <a:pt x="56" y="53"/>
                      <a:pt x="56" y="53"/>
                    </a:cubicBezTo>
                    <a:cubicBezTo>
                      <a:pt x="57" y="57"/>
                      <a:pt x="57" y="57"/>
                      <a:pt x="57" y="57"/>
                    </a:cubicBezTo>
                    <a:cubicBezTo>
                      <a:pt x="58" y="56"/>
                      <a:pt x="59" y="56"/>
                      <a:pt x="60" y="55"/>
                    </a:cubicBezTo>
                    <a:cubicBezTo>
                      <a:pt x="60" y="50"/>
                      <a:pt x="60" y="50"/>
                      <a:pt x="60" y="50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59" y="44"/>
                      <a:pt x="59" y="44"/>
                      <a:pt x="59" y="44"/>
                    </a:cubicBezTo>
                    <a:cubicBezTo>
                      <a:pt x="60" y="44"/>
                      <a:pt x="60" y="44"/>
                      <a:pt x="60" y="44"/>
                    </a:cubicBezTo>
                    <a:cubicBezTo>
                      <a:pt x="60" y="39"/>
                      <a:pt x="60" y="39"/>
                      <a:pt x="60" y="39"/>
                    </a:cubicBezTo>
                    <a:cubicBezTo>
                      <a:pt x="58" y="39"/>
                      <a:pt x="58" y="39"/>
                      <a:pt x="58" y="39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56" y="33"/>
                      <a:pt x="56" y="33"/>
                      <a:pt x="56" y="33"/>
                    </a:cubicBezTo>
                    <a:cubicBezTo>
                      <a:pt x="60" y="32"/>
                      <a:pt x="60" y="32"/>
                      <a:pt x="60" y="32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55" y="28"/>
                      <a:pt x="55" y="28"/>
                      <a:pt x="55" y="28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53"/>
                      <a:pt x="55" y="53"/>
                      <a:pt x="55" y="53"/>
                    </a:cubicBezTo>
                    <a:close/>
                    <a:moveTo>
                      <a:pt x="60" y="2"/>
                    </a:moveTo>
                    <a:cubicBezTo>
                      <a:pt x="60" y="0"/>
                      <a:pt x="60" y="0"/>
                      <a:pt x="60" y="0"/>
                    </a:cubicBezTo>
                    <a:cubicBezTo>
                      <a:pt x="55" y="1"/>
                      <a:pt x="55" y="1"/>
                      <a:pt x="55" y="1"/>
                    </a:cubicBezTo>
                    <a:cubicBezTo>
                      <a:pt x="56" y="3"/>
                      <a:pt x="56" y="3"/>
                      <a:pt x="56" y="3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7" y="8"/>
                      <a:pt x="57" y="8"/>
                      <a:pt x="57" y="8"/>
                    </a:cubicBezTo>
                    <a:cubicBezTo>
                      <a:pt x="59" y="15"/>
                      <a:pt x="59" y="15"/>
                      <a:pt x="59" y="15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60" y="20"/>
                      <a:pt x="60" y="20"/>
                      <a:pt x="60" y="20"/>
                    </a:cubicBezTo>
                    <a:cubicBezTo>
                      <a:pt x="60" y="21"/>
                      <a:pt x="60" y="21"/>
                      <a:pt x="60" y="21"/>
                    </a:cubicBezTo>
                    <a:lnTo>
                      <a:pt x="60" y="2"/>
                    </a:lnTo>
                    <a:close/>
                    <a:moveTo>
                      <a:pt x="22" y="76"/>
                    </a:moveTo>
                    <a:cubicBezTo>
                      <a:pt x="25" y="74"/>
                      <a:pt x="28" y="73"/>
                      <a:pt x="31" y="71"/>
                    </a:cubicBezTo>
                    <a:cubicBezTo>
                      <a:pt x="28" y="60"/>
                      <a:pt x="28" y="60"/>
                      <a:pt x="28" y="60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26" y="53"/>
                      <a:pt x="26" y="53"/>
                      <a:pt x="26" y="53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50" y="28"/>
                      <a:pt x="50" y="28"/>
                      <a:pt x="50" y="28"/>
                    </a:cubicBezTo>
                    <a:cubicBezTo>
                      <a:pt x="55" y="46"/>
                      <a:pt x="55" y="46"/>
                      <a:pt x="55" y="46"/>
                    </a:cubicBezTo>
                    <a:cubicBezTo>
                      <a:pt x="55" y="27"/>
                      <a:pt x="55" y="27"/>
                      <a:pt x="55" y="27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3" y="22"/>
                      <a:pt x="53" y="22"/>
                      <a:pt x="53" y="22"/>
                    </a:cubicBezTo>
                    <a:cubicBezTo>
                      <a:pt x="55" y="21"/>
                      <a:pt x="55" y="21"/>
                      <a:pt x="55" y="21"/>
                    </a:cubicBezTo>
                    <a:cubicBezTo>
                      <a:pt x="55" y="16"/>
                      <a:pt x="55" y="16"/>
                      <a:pt x="55" y="16"/>
                    </a:cubicBezTo>
                    <a:cubicBezTo>
                      <a:pt x="52" y="16"/>
                      <a:pt x="52" y="16"/>
                      <a:pt x="52" y="16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0" y="10"/>
                      <a:pt x="50" y="10"/>
                      <a:pt x="50" y="10"/>
                    </a:cubicBezTo>
                    <a:cubicBezTo>
                      <a:pt x="55" y="9"/>
                      <a:pt x="55" y="9"/>
                      <a:pt x="55" y="9"/>
                    </a:cubicBezTo>
                    <a:cubicBezTo>
                      <a:pt x="55" y="4"/>
                      <a:pt x="55" y="4"/>
                      <a:pt x="55" y="4"/>
                    </a:cubicBezTo>
                    <a:cubicBezTo>
                      <a:pt x="49" y="5"/>
                      <a:pt x="49" y="5"/>
                      <a:pt x="49" y="5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4" y="4"/>
                      <a:pt x="44" y="4"/>
                      <a:pt x="44" y="4"/>
                    </a:cubicBezTo>
                    <a:cubicBezTo>
                      <a:pt x="48" y="22"/>
                      <a:pt x="48" y="22"/>
                      <a:pt x="48" y="22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22" y="55"/>
                      <a:pt x="22" y="55"/>
                      <a:pt x="22" y="55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3" y="60"/>
                      <a:pt x="23" y="60"/>
                      <a:pt x="23" y="60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24" y="65"/>
                      <a:pt x="24" y="65"/>
                      <a:pt x="24" y="65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6" y="71"/>
                      <a:pt x="26" y="71"/>
                      <a:pt x="26" y="71"/>
                    </a:cubicBezTo>
                    <a:cubicBezTo>
                      <a:pt x="22" y="72"/>
                      <a:pt x="22" y="72"/>
                      <a:pt x="22" y="72"/>
                    </a:cubicBezTo>
                    <a:lnTo>
                      <a:pt x="22" y="76"/>
                    </a:lnTo>
                    <a:close/>
                    <a:moveTo>
                      <a:pt x="16" y="78"/>
                    </a:moveTo>
                    <a:cubicBezTo>
                      <a:pt x="18" y="77"/>
                      <a:pt x="20" y="76"/>
                      <a:pt x="22" y="76"/>
                    </a:cubicBezTo>
                    <a:cubicBezTo>
                      <a:pt x="22" y="72"/>
                      <a:pt x="22" y="72"/>
                      <a:pt x="22" y="72"/>
                    </a:cubicBezTo>
                    <a:cubicBezTo>
                      <a:pt x="19" y="73"/>
                      <a:pt x="19" y="73"/>
                      <a:pt x="19" y="73"/>
                    </a:cubicBezTo>
                    <a:cubicBezTo>
                      <a:pt x="17" y="67"/>
                      <a:pt x="17" y="67"/>
                      <a:pt x="17" y="67"/>
                    </a:cubicBezTo>
                    <a:cubicBezTo>
                      <a:pt x="22" y="66"/>
                      <a:pt x="22" y="66"/>
                      <a:pt x="22" y="66"/>
                    </a:cubicBezTo>
                    <a:cubicBezTo>
                      <a:pt x="22" y="60"/>
                      <a:pt x="22" y="60"/>
                      <a:pt x="22" y="60"/>
                    </a:cubicBezTo>
                    <a:cubicBezTo>
                      <a:pt x="16" y="62"/>
                      <a:pt x="16" y="62"/>
                      <a:pt x="16" y="62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6" y="78"/>
                      <a:pt x="16" y="78"/>
                      <a:pt x="16" y="78"/>
                    </a:cubicBezTo>
                    <a:close/>
                    <a:moveTo>
                      <a:pt x="22" y="28"/>
                    </a:moveTo>
                    <a:cubicBezTo>
                      <a:pt x="20" y="29"/>
                      <a:pt x="20" y="29"/>
                      <a:pt x="20" y="29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7" y="37"/>
                      <a:pt x="17" y="37"/>
                      <a:pt x="17" y="37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9" y="42"/>
                      <a:pt x="19" y="42"/>
                      <a:pt x="19" y="42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20" y="49"/>
                      <a:pt x="20" y="49"/>
                      <a:pt x="20" y="49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22" y="54"/>
                      <a:pt x="22" y="54"/>
                      <a:pt x="22" y="54"/>
                    </a:cubicBezTo>
                    <a:cubicBezTo>
                      <a:pt x="22" y="55"/>
                      <a:pt x="22" y="55"/>
                      <a:pt x="22" y="55"/>
                    </a:cubicBezTo>
                    <a:lnTo>
                      <a:pt x="22" y="28"/>
                    </a:lnTo>
                    <a:close/>
                    <a:moveTo>
                      <a:pt x="11" y="12"/>
                    </a:moveTo>
                    <a:cubicBezTo>
                      <a:pt x="12" y="14"/>
                      <a:pt x="12" y="14"/>
                      <a:pt x="12" y="14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6" y="31"/>
                      <a:pt x="16" y="31"/>
                      <a:pt x="16" y="31"/>
                    </a:cubicBezTo>
                    <a:cubicBezTo>
                      <a:pt x="16" y="32"/>
                      <a:pt x="16" y="32"/>
                      <a:pt x="16" y="3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6" y="11"/>
                      <a:pt x="16" y="11"/>
                      <a:pt x="16" y="11"/>
                    </a:cubicBezTo>
                    <a:cubicBezTo>
                      <a:pt x="11" y="12"/>
                      <a:pt x="11" y="12"/>
                      <a:pt x="11" y="12"/>
                    </a:cubicBezTo>
                    <a:close/>
                    <a:moveTo>
                      <a:pt x="10" y="56"/>
                    </a:moveTo>
                    <a:cubicBezTo>
                      <a:pt x="16" y="78"/>
                      <a:pt x="16" y="78"/>
                      <a:pt x="16" y="78"/>
                    </a:cubicBezTo>
                    <a:cubicBezTo>
                      <a:pt x="16" y="78"/>
                      <a:pt x="16" y="78"/>
                      <a:pt x="16" y="78"/>
                    </a:cubicBezTo>
                    <a:cubicBezTo>
                      <a:pt x="16" y="61"/>
                      <a:pt x="16" y="61"/>
                      <a:pt x="16" y="61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16" y="55"/>
                      <a:pt x="16" y="55"/>
                      <a:pt x="16" y="55"/>
                    </a:cubicBezTo>
                    <a:cubicBezTo>
                      <a:pt x="16" y="50"/>
                      <a:pt x="16" y="50"/>
                      <a:pt x="16" y="50"/>
                    </a:cubicBezTo>
                    <a:cubicBezTo>
                      <a:pt x="13" y="50"/>
                      <a:pt x="13" y="50"/>
                      <a:pt x="13" y="50"/>
                    </a:cubicBezTo>
                    <a:cubicBezTo>
                      <a:pt x="12" y="44"/>
                      <a:pt x="12" y="44"/>
                      <a:pt x="12" y="44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6" y="37"/>
                      <a:pt x="16" y="37"/>
                      <a:pt x="16" y="37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10" y="38"/>
                      <a:pt x="10" y="38"/>
                      <a:pt x="10" y="38"/>
                    </a:cubicBezTo>
                    <a:lnTo>
                      <a:pt x="10" y="56"/>
                    </a:lnTo>
                    <a:close/>
                    <a:moveTo>
                      <a:pt x="10" y="15"/>
                    </a:moveTo>
                    <a:cubicBezTo>
                      <a:pt x="5" y="16"/>
                      <a:pt x="5" y="16"/>
                      <a:pt x="5" y="16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10" y="56"/>
                      <a:pt x="10" y="56"/>
                      <a:pt x="10" y="56"/>
                    </a:cubicBezTo>
                    <a:cubicBezTo>
                      <a:pt x="10" y="38"/>
                      <a:pt x="10" y="38"/>
                      <a:pt x="10" y="38"/>
                    </a:cubicBezTo>
                    <a:cubicBezTo>
                      <a:pt x="9" y="33"/>
                      <a:pt x="9" y="33"/>
                      <a:pt x="9" y="33"/>
                    </a:cubicBezTo>
                    <a:cubicBezTo>
                      <a:pt x="10" y="32"/>
                      <a:pt x="10" y="32"/>
                      <a:pt x="10" y="32"/>
                    </a:cubicBezTo>
                    <a:cubicBezTo>
                      <a:pt x="10" y="27"/>
                      <a:pt x="10" y="27"/>
                      <a:pt x="10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10" y="20"/>
                      <a:pt x="10" y="20"/>
                      <a:pt x="10" y="20"/>
                    </a:cubicBezTo>
                    <a:lnTo>
                      <a:pt x="10" y="1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7" name="Freeform: Shape 225">
                <a:extLst>
                  <a:ext uri="{FF2B5EF4-FFF2-40B4-BE49-F238E27FC236}">
                    <a16:creationId xmlns:a16="http://schemas.microsoft.com/office/drawing/2014/main" id="{CDB60CA4-7263-B3C0-85A6-838A18A64EA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97674" y="3767441"/>
                <a:ext cx="283070" cy="207095"/>
              </a:xfrm>
              <a:custGeom>
                <a:avLst/>
                <a:gdLst>
                  <a:gd name="T0" fmla="*/ 16 w 64"/>
                  <a:gd name="T1" fmla="*/ 46 h 47"/>
                  <a:gd name="T2" fmla="*/ 16 w 64"/>
                  <a:gd name="T3" fmla="*/ 16 h 47"/>
                  <a:gd name="T4" fmla="*/ 56 w 64"/>
                  <a:gd name="T5" fmla="*/ 16 h 47"/>
                  <a:gd name="T6" fmla="*/ 56 w 64"/>
                  <a:gd name="T7" fmla="*/ 45 h 47"/>
                  <a:gd name="T8" fmla="*/ 51 w 64"/>
                  <a:gd name="T9" fmla="*/ 44 h 47"/>
                  <a:gd name="T10" fmla="*/ 43 w 64"/>
                  <a:gd name="T11" fmla="*/ 47 h 47"/>
                  <a:gd name="T12" fmla="*/ 64 w 64"/>
                  <a:gd name="T13" fmla="*/ 46 h 47"/>
                  <a:gd name="T14" fmla="*/ 64 w 64"/>
                  <a:gd name="T15" fmla="*/ 16 h 47"/>
                  <a:gd name="T16" fmla="*/ 64 w 64"/>
                  <a:gd name="T17" fmla="*/ 0 h 47"/>
                  <a:gd name="T18" fmla="*/ 56 w 64"/>
                  <a:gd name="T19" fmla="*/ 0 h 47"/>
                  <a:gd name="T20" fmla="*/ 16 w 64"/>
                  <a:gd name="T21" fmla="*/ 0 h 47"/>
                  <a:gd name="T22" fmla="*/ 8 w 64"/>
                  <a:gd name="T23" fmla="*/ 0 h 47"/>
                  <a:gd name="T24" fmla="*/ 8 w 64"/>
                  <a:gd name="T25" fmla="*/ 16 h 47"/>
                  <a:gd name="T26" fmla="*/ 8 w 64"/>
                  <a:gd name="T27" fmla="*/ 45 h 47"/>
                  <a:gd name="T28" fmla="*/ 3 w 64"/>
                  <a:gd name="T29" fmla="*/ 44 h 47"/>
                  <a:gd name="T30" fmla="*/ 0 w 64"/>
                  <a:gd name="T31" fmla="*/ 44 h 47"/>
                  <a:gd name="T32" fmla="*/ 16 w 64"/>
                  <a:gd name="T33" fmla="*/ 46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4" h="47">
                    <a:moveTo>
                      <a:pt x="16" y="46"/>
                    </a:moveTo>
                    <a:cubicBezTo>
                      <a:pt x="16" y="16"/>
                      <a:pt x="16" y="16"/>
                      <a:pt x="16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56" y="45"/>
                      <a:pt x="56" y="45"/>
                      <a:pt x="56" y="45"/>
                    </a:cubicBezTo>
                    <a:cubicBezTo>
                      <a:pt x="54" y="44"/>
                      <a:pt x="53" y="44"/>
                      <a:pt x="51" y="44"/>
                    </a:cubicBezTo>
                    <a:cubicBezTo>
                      <a:pt x="48" y="44"/>
                      <a:pt x="45" y="45"/>
                      <a:pt x="43" y="47"/>
                    </a:cubicBezTo>
                    <a:cubicBezTo>
                      <a:pt x="50" y="47"/>
                      <a:pt x="57" y="47"/>
                      <a:pt x="64" y="46"/>
                    </a:cubicBezTo>
                    <a:cubicBezTo>
                      <a:pt x="64" y="16"/>
                      <a:pt x="64" y="16"/>
                      <a:pt x="64" y="16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56" y="0"/>
                      <a:pt x="56" y="0"/>
                      <a:pt x="56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8" y="45"/>
                      <a:pt x="8" y="45"/>
                      <a:pt x="8" y="45"/>
                    </a:cubicBezTo>
                    <a:cubicBezTo>
                      <a:pt x="6" y="44"/>
                      <a:pt x="5" y="44"/>
                      <a:pt x="3" y="44"/>
                    </a:cubicBezTo>
                    <a:cubicBezTo>
                      <a:pt x="2" y="44"/>
                      <a:pt x="1" y="44"/>
                      <a:pt x="0" y="44"/>
                    </a:cubicBezTo>
                    <a:cubicBezTo>
                      <a:pt x="5" y="45"/>
                      <a:pt x="10" y="46"/>
                      <a:pt x="16" y="4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8" name="Freeform: Shape 226">
                <a:extLst>
                  <a:ext uri="{FF2B5EF4-FFF2-40B4-BE49-F238E27FC236}">
                    <a16:creationId xmlns:a16="http://schemas.microsoft.com/office/drawing/2014/main" id="{823155AD-E0A0-8E10-48B5-530D78A937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33889" y="1660957"/>
                <a:ext cx="273267" cy="159304"/>
              </a:xfrm>
              <a:custGeom>
                <a:avLst/>
                <a:gdLst>
                  <a:gd name="T0" fmla="*/ 35 w 62"/>
                  <a:gd name="T1" fmla="*/ 0 h 36"/>
                  <a:gd name="T2" fmla="*/ 35 w 62"/>
                  <a:gd name="T3" fmla="*/ 6 h 36"/>
                  <a:gd name="T4" fmla="*/ 0 w 62"/>
                  <a:gd name="T5" fmla="*/ 36 h 36"/>
                  <a:gd name="T6" fmla="*/ 35 w 62"/>
                  <a:gd name="T7" fmla="*/ 29 h 36"/>
                  <a:gd name="T8" fmla="*/ 35 w 62"/>
                  <a:gd name="T9" fmla="*/ 36 h 36"/>
                  <a:gd name="T10" fmla="*/ 62 w 62"/>
                  <a:gd name="T11" fmla="*/ 18 h 36"/>
                  <a:gd name="T12" fmla="*/ 35 w 62"/>
                  <a:gd name="T13" fmla="*/ 0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2" h="36">
                    <a:moveTo>
                      <a:pt x="35" y="0"/>
                    </a:moveTo>
                    <a:cubicBezTo>
                      <a:pt x="35" y="6"/>
                      <a:pt x="35" y="6"/>
                      <a:pt x="35" y="6"/>
                    </a:cubicBezTo>
                    <a:cubicBezTo>
                      <a:pt x="4" y="6"/>
                      <a:pt x="0" y="36"/>
                      <a:pt x="0" y="36"/>
                    </a:cubicBezTo>
                    <a:cubicBezTo>
                      <a:pt x="0" y="36"/>
                      <a:pt x="10" y="29"/>
                      <a:pt x="35" y="29"/>
                    </a:cubicBezTo>
                    <a:cubicBezTo>
                      <a:pt x="35" y="36"/>
                      <a:pt x="35" y="36"/>
                      <a:pt x="35" y="36"/>
                    </a:cubicBezTo>
                    <a:cubicBezTo>
                      <a:pt x="62" y="18"/>
                      <a:pt x="62" y="18"/>
                      <a:pt x="62" y="18"/>
                    </a:cubicBezTo>
                    <a:lnTo>
                      <a:pt x="35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89" name="Freeform: Shape 227">
                <a:extLst>
                  <a:ext uri="{FF2B5EF4-FFF2-40B4-BE49-F238E27FC236}">
                    <a16:creationId xmlns:a16="http://schemas.microsoft.com/office/drawing/2014/main" id="{21395A5C-7B4A-A559-6AC6-F4CCCF97849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06930" y="1801879"/>
                <a:ext cx="269591" cy="159304"/>
              </a:xfrm>
              <a:custGeom>
                <a:avLst/>
                <a:gdLst>
                  <a:gd name="T0" fmla="*/ 27 w 61"/>
                  <a:gd name="T1" fmla="*/ 36 h 36"/>
                  <a:gd name="T2" fmla="*/ 27 w 61"/>
                  <a:gd name="T3" fmla="*/ 30 h 36"/>
                  <a:gd name="T4" fmla="*/ 61 w 61"/>
                  <a:gd name="T5" fmla="*/ 0 h 36"/>
                  <a:gd name="T6" fmla="*/ 27 w 61"/>
                  <a:gd name="T7" fmla="*/ 7 h 36"/>
                  <a:gd name="T8" fmla="*/ 27 w 61"/>
                  <a:gd name="T9" fmla="*/ 1 h 36"/>
                  <a:gd name="T10" fmla="*/ 0 w 61"/>
                  <a:gd name="T11" fmla="*/ 19 h 36"/>
                  <a:gd name="T12" fmla="*/ 27 w 61"/>
                  <a:gd name="T13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1" h="36">
                    <a:moveTo>
                      <a:pt x="27" y="36"/>
                    </a:moveTo>
                    <a:cubicBezTo>
                      <a:pt x="27" y="30"/>
                      <a:pt x="27" y="30"/>
                      <a:pt x="27" y="30"/>
                    </a:cubicBezTo>
                    <a:cubicBezTo>
                      <a:pt x="58" y="30"/>
                      <a:pt x="61" y="0"/>
                      <a:pt x="61" y="0"/>
                    </a:cubicBezTo>
                    <a:cubicBezTo>
                      <a:pt x="61" y="0"/>
                      <a:pt x="52" y="7"/>
                      <a:pt x="27" y="7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0" y="19"/>
                      <a:pt x="0" y="19"/>
                      <a:pt x="0" y="19"/>
                    </a:cubicBezTo>
                    <a:lnTo>
                      <a:pt x="27" y="36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0" name="Freeform: Shape 228">
                <a:extLst>
                  <a:ext uri="{FF2B5EF4-FFF2-40B4-BE49-F238E27FC236}">
                    <a16:creationId xmlns:a16="http://schemas.microsoft.com/office/drawing/2014/main" id="{25DA48AF-9FB4-043E-B933-348BDBB56A4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85324" y="2977050"/>
                <a:ext cx="4902" cy="8578"/>
              </a:xfrm>
              <a:custGeom>
                <a:avLst/>
                <a:gdLst>
                  <a:gd name="T0" fmla="*/ 0 w 1"/>
                  <a:gd name="T1" fmla="*/ 0 h 2"/>
                  <a:gd name="T2" fmla="*/ 1 w 1"/>
                  <a:gd name="T3" fmla="*/ 2 h 2"/>
                  <a:gd name="T4" fmla="*/ 1 w 1"/>
                  <a:gd name="T5" fmla="*/ 0 h 2"/>
                  <a:gd name="T6" fmla="*/ 0 w 1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cubicBezTo>
                      <a:pt x="0" y="1"/>
                      <a:pt x="1" y="2"/>
                      <a:pt x="1" y="2"/>
                    </a:cubicBezTo>
                    <a:cubicBezTo>
                      <a:pt x="1" y="2"/>
                      <a:pt x="1" y="1"/>
                      <a:pt x="1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1" name="Freeform: Shape 229">
                <a:extLst>
                  <a:ext uri="{FF2B5EF4-FFF2-40B4-BE49-F238E27FC236}">
                    <a16:creationId xmlns:a16="http://schemas.microsoft.com/office/drawing/2014/main" id="{FE96EB1B-0D0C-EA90-8223-C4F925A270A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85324" y="2880242"/>
                <a:ext cx="26959" cy="79652"/>
              </a:xfrm>
              <a:custGeom>
                <a:avLst/>
                <a:gdLst>
                  <a:gd name="T0" fmla="*/ 6 w 6"/>
                  <a:gd name="T1" fmla="*/ 0 h 18"/>
                  <a:gd name="T2" fmla="*/ 0 w 6"/>
                  <a:gd name="T3" fmla="*/ 18 h 18"/>
                  <a:gd name="T4" fmla="*/ 2 w 6"/>
                  <a:gd name="T5" fmla="*/ 18 h 18"/>
                  <a:gd name="T6" fmla="*/ 6 w 6"/>
                  <a:gd name="T7" fmla="*/ 1 h 18"/>
                  <a:gd name="T8" fmla="*/ 6 w 6"/>
                  <a:gd name="T9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8">
                    <a:moveTo>
                      <a:pt x="6" y="0"/>
                    </a:moveTo>
                    <a:cubicBezTo>
                      <a:pt x="3" y="5"/>
                      <a:pt x="1" y="11"/>
                      <a:pt x="0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4" y="12"/>
                      <a:pt x="5" y="7"/>
                      <a:pt x="6" y="1"/>
                    </a:cubicBezTo>
                    <a:cubicBezTo>
                      <a:pt x="6" y="1"/>
                      <a:pt x="6" y="0"/>
                      <a:pt x="6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2" name="Freeform: Shape 230">
                <a:extLst>
                  <a:ext uri="{FF2B5EF4-FFF2-40B4-BE49-F238E27FC236}">
                    <a16:creationId xmlns:a16="http://schemas.microsoft.com/office/drawing/2014/main" id="{19D6FCC0-3E9B-29A1-4FD6-F5B39F43948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41210" y="2848382"/>
                <a:ext cx="53918" cy="111513"/>
              </a:xfrm>
              <a:custGeom>
                <a:avLst/>
                <a:gdLst>
                  <a:gd name="T0" fmla="*/ 0 w 12"/>
                  <a:gd name="T1" fmla="*/ 0 h 25"/>
                  <a:gd name="T2" fmla="*/ 0 w 12"/>
                  <a:gd name="T3" fmla="*/ 25 h 25"/>
                  <a:gd name="T4" fmla="*/ 6 w 12"/>
                  <a:gd name="T5" fmla="*/ 25 h 25"/>
                  <a:gd name="T6" fmla="*/ 12 w 12"/>
                  <a:gd name="T7" fmla="*/ 4 h 25"/>
                  <a:gd name="T8" fmla="*/ 0 w 12"/>
                  <a:gd name="T9" fmla="*/ 0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0" y="0"/>
                    </a:moveTo>
                    <a:cubicBezTo>
                      <a:pt x="0" y="25"/>
                      <a:pt x="0" y="25"/>
                      <a:pt x="0" y="25"/>
                    </a:cubicBezTo>
                    <a:cubicBezTo>
                      <a:pt x="6" y="25"/>
                      <a:pt x="6" y="25"/>
                      <a:pt x="6" y="25"/>
                    </a:cubicBezTo>
                    <a:cubicBezTo>
                      <a:pt x="6" y="17"/>
                      <a:pt x="9" y="10"/>
                      <a:pt x="12" y="4"/>
                    </a:cubicBezTo>
                    <a:cubicBezTo>
                      <a:pt x="9" y="2"/>
                      <a:pt x="4" y="1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3" name="Freeform: Shape 231">
                <a:extLst>
                  <a:ext uri="{FF2B5EF4-FFF2-40B4-BE49-F238E27FC236}">
                    <a16:creationId xmlns:a16="http://schemas.microsoft.com/office/drawing/2014/main" id="{E9F5CB18-586A-59DA-2F1F-B8FC3265108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66459" y="2977050"/>
                <a:ext cx="52693" cy="110287"/>
              </a:xfrm>
              <a:custGeom>
                <a:avLst/>
                <a:gdLst>
                  <a:gd name="T0" fmla="*/ 12 w 12"/>
                  <a:gd name="T1" fmla="*/ 25 h 25"/>
                  <a:gd name="T2" fmla="*/ 12 w 12"/>
                  <a:gd name="T3" fmla="*/ 0 h 25"/>
                  <a:gd name="T4" fmla="*/ 6 w 12"/>
                  <a:gd name="T5" fmla="*/ 0 h 25"/>
                  <a:gd name="T6" fmla="*/ 0 w 12"/>
                  <a:gd name="T7" fmla="*/ 21 h 25"/>
                  <a:gd name="T8" fmla="*/ 12 w 12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12" y="25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6" y="9"/>
                      <a:pt x="3" y="16"/>
                      <a:pt x="0" y="21"/>
                    </a:cubicBezTo>
                    <a:cubicBezTo>
                      <a:pt x="3" y="23"/>
                      <a:pt x="8" y="25"/>
                      <a:pt x="12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4" name="Freeform: Shape 232">
                <a:extLst>
                  <a:ext uri="{FF2B5EF4-FFF2-40B4-BE49-F238E27FC236}">
                    <a16:creationId xmlns:a16="http://schemas.microsoft.com/office/drawing/2014/main" id="{5EBB8579-6EDB-9BF5-2360-95A3B75A405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66459" y="2848382"/>
                <a:ext cx="52693" cy="111513"/>
              </a:xfrm>
              <a:custGeom>
                <a:avLst/>
                <a:gdLst>
                  <a:gd name="T0" fmla="*/ 6 w 12"/>
                  <a:gd name="T1" fmla="*/ 25 h 25"/>
                  <a:gd name="T2" fmla="*/ 12 w 12"/>
                  <a:gd name="T3" fmla="*/ 25 h 25"/>
                  <a:gd name="T4" fmla="*/ 12 w 12"/>
                  <a:gd name="T5" fmla="*/ 0 h 25"/>
                  <a:gd name="T6" fmla="*/ 0 w 12"/>
                  <a:gd name="T7" fmla="*/ 5 h 25"/>
                  <a:gd name="T8" fmla="*/ 6 w 12"/>
                  <a:gd name="T9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" h="25">
                    <a:moveTo>
                      <a:pt x="6" y="25"/>
                    </a:moveTo>
                    <a:cubicBezTo>
                      <a:pt x="12" y="25"/>
                      <a:pt x="12" y="25"/>
                      <a:pt x="12" y="25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8" y="1"/>
                      <a:pt x="3" y="2"/>
                      <a:pt x="0" y="5"/>
                    </a:cubicBezTo>
                    <a:cubicBezTo>
                      <a:pt x="3" y="10"/>
                      <a:pt x="6" y="17"/>
                      <a:pt x="6" y="2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5" name="Freeform: Shape 233">
                <a:extLst>
                  <a:ext uri="{FF2B5EF4-FFF2-40B4-BE49-F238E27FC236}">
                    <a16:creationId xmlns:a16="http://schemas.microsoft.com/office/drawing/2014/main" id="{79F25D87-CE50-947B-F052-2B35D2F6EBE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13767" y="2977050"/>
                <a:ext cx="61271" cy="79652"/>
              </a:xfrm>
              <a:custGeom>
                <a:avLst/>
                <a:gdLst>
                  <a:gd name="T0" fmla="*/ 8 w 14"/>
                  <a:gd name="T1" fmla="*/ 18 h 18"/>
                  <a:gd name="T2" fmla="*/ 14 w 14"/>
                  <a:gd name="T3" fmla="*/ 0 h 18"/>
                  <a:gd name="T4" fmla="*/ 0 w 14"/>
                  <a:gd name="T5" fmla="*/ 0 h 18"/>
                  <a:gd name="T6" fmla="*/ 8 w 14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8">
                    <a:moveTo>
                      <a:pt x="8" y="18"/>
                    </a:moveTo>
                    <a:cubicBezTo>
                      <a:pt x="11" y="14"/>
                      <a:pt x="13" y="7"/>
                      <a:pt x="1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7"/>
                      <a:pt x="3" y="13"/>
                      <a:pt x="8" y="1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6" name="Freeform: Shape 234">
                <a:extLst>
                  <a:ext uri="{FF2B5EF4-FFF2-40B4-BE49-F238E27FC236}">
                    <a16:creationId xmlns:a16="http://schemas.microsoft.com/office/drawing/2014/main" id="{84166D4D-44D2-72CB-40BA-BF280689AA9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13767" y="2880242"/>
                <a:ext cx="61271" cy="79652"/>
              </a:xfrm>
              <a:custGeom>
                <a:avLst/>
                <a:gdLst>
                  <a:gd name="T0" fmla="*/ 8 w 14"/>
                  <a:gd name="T1" fmla="*/ 0 h 18"/>
                  <a:gd name="T2" fmla="*/ 0 w 14"/>
                  <a:gd name="T3" fmla="*/ 18 h 18"/>
                  <a:gd name="T4" fmla="*/ 14 w 14"/>
                  <a:gd name="T5" fmla="*/ 18 h 18"/>
                  <a:gd name="T6" fmla="*/ 8 w 14"/>
                  <a:gd name="T7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14" h="18">
                    <a:moveTo>
                      <a:pt x="8" y="0"/>
                    </a:moveTo>
                    <a:cubicBezTo>
                      <a:pt x="3" y="5"/>
                      <a:pt x="0" y="11"/>
                      <a:pt x="0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3" y="11"/>
                      <a:pt x="11" y="5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7" name="Freeform: Shape 235">
                <a:extLst>
                  <a:ext uri="{FF2B5EF4-FFF2-40B4-BE49-F238E27FC236}">
                    <a16:creationId xmlns:a16="http://schemas.microsoft.com/office/drawing/2014/main" id="{72009C34-1B8C-5BF0-0F07-F8A198D84DC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41210" y="2977050"/>
                <a:ext cx="35537" cy="110287"/>
              </a:xfrm>
              <a:custGeom>
                <a:avLst/>
                <a:gdLst>
                  <a:gd name="T0" fmla="*/ 0 w 8"/>
                  <a:gd name="T1" fmla="*/ 25 h 25"/>
                  <a:gd name="T2" fmla="*/ 3 w 8"/>
                  <a:gd name="T3" fmla="*/ 25 h 25"/>
                  <a:gd name="T4" fmla="*/ 8 w 8"/>
                  <a:gd name="T5" fmla="*/ 11 h 25"/>
                  <a:gd name="T6" fmla="*/ 6 w 8"/>
                  <a:gd name="T7" fmla="*/ 0 h 25"/>
                  <a:gd name="T8" fmla="*/ 0 w 8"/>
                  <a:gd name="T9" fmla="*/ 0 h 25"/>
                  <a:gd name="T10" fmla="*/ 0 w 8"/>
                  <a:gd name="T11" fmla="*/ 25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" h="25">
                    <a:moveTo>
                      <a:pt x="0" y="25"/>
                    </a:moveTo>
                    <a:cubicBezTo>
                      <a:pt x="1" y="25"/>
                      <a:pt x="2" y="25"/>
                      <a:pt x="3" y="25"/>
                    </a:cubicBezTo>
                    <a:cubicBezTo>
                      <a:pt x="5" y="20"/>
                      <a:pt x="6" y="16"/>
                      <a:pt x="8" y="11"/>
                    </a:cubicBezTo>
                    <a:cubicBezTo>
                      <a:pt x="7" y="8"/>
                      <a:pt x="6" y="4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2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8" name="Oval 236">
                <a:extLst>
                  <a:ext uri="{FF2B5EF4-FFF2-40B4-BE49-F238E27FC236}">
                    <a16:creationId xmlns:a16="http://schemas.microsoft.com/office/drawing/2014/main" id="{F13ACBD4-6BF2-87D0-A500-73DB926EE8E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46916" y="3312813"/>
                <a:ext cx="61271" cy="61271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199" name="Freeform: Shape 237">
                <a:extLst>
                  <a:ext uri="{FF2B5EF4-FFF2-40B4-BE49-F238E27FC236}">
                    <a16:creationId xmlns:a16="http://schemas.microsoft.com/office/drawing/2014/main" id="{86F982FD-66EA-8ECE-89D3-05CB5AE2188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507961" y="3494174"/>
                <a:ext cx="132345" cy="132345"/>
              </a:xfrm>
              <a:custGeom>
                <a:avLst/>
                <a:gdLst>
                  <a:gd name="T0" fmla="*/ 15 w 30"/>
                  <a:gd name="T1" fmla="*/ 30 h 30"/>
                  <a:gd name="T2" fmla="*/ 30 w 30"/>
                  <a:gd name="T3" fmla="*/ 15 h 30"/>
                  <a:gd name="T4" fmla="*/ 15 w 30"/>
                  <a:gd name="T5" fmla="*/ 0 h 30"/>
                  <a:gd name="T6" fmla="*/ 15 w 30"/>
                  <a:gd name="T7" fmla="*/ 7 h 30"/>
                  <a:gd name="T8" fmla="*/ 23 w 30"/>
                  <a:gd name="T9" fmla="*/ 15 h 30"/>
                  <a:gd name="T10" fmla="*/ 15 w 30"/>
                  <a:gd name="T11" fmla="*/ 23 h 30"/>
                  <a:gd name="T12" fmla="*/ 15 w 30"/>
                  <a:gd name="T13" fmla="*/ 30 h 30"/>
                  <a:gd name="T14" fmla="*/ 15 w 30"/>
                  <a:gd name="T15" fmla="*/ 0 h 30"/>
                  <a:gd name="T16" fmla="*/ 0 w 30"/>
                  <a:gd name="T17" fmla="*/ 15 h 30"/>
                  <a:gd name="T18" fmla="*/ 15 w 30"/>
                  <a:gd name="T19" fmla="*/ 30 h 30"/>
                  <a:gd name="T20" fmla="*/ 15 w 30"/>
                  <a:gd name="T21" fmla="*/ 30 h 30"/>
                  <a:gd name="T22" fmla="*/ 15 w 30"/>
                  <a:gd name="T23" fmla="*/ 23 h 30"/>
                  <a:gd name="T24" fmla="*/ 15 w 30"/>
                  <a:gd name="T25" fmla="*/ 23 h 30"/>
                  <a:gd name="T26" fmla="*/ 15 w 30"/>
                  <a:gd name="T27" fmla="*/ 23 h 30"/>
                  <a:gd name="T28" fmla="*/ 7 w 30"/>
                  <a:gd name="T29" fmla="*/ 15 h 30"/>
                  <a:gd name="T30" fmla="*/ 15 w 30"/>
                  <a:gd name="T31" fmla="*/ 7 h 30"/>
                  <a:gd name="T32" fmla="*/ 15 w 30"/>
                  <a:gd name="T33" fmla="*/ 7 h 30"/>
                  <a:gd name="T34" fmla="*/ 15 w 30"/>
                  <a:gd name="T35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30" h="30">
                    <a:moveTo>
                      <a:pt x="15" y="30"/>
                    </a:moveTo>
                    <a:cubicBezTo>
                      <a:pt x="23" y="30"/>
                      <a:pt x="30" y="23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9" y="7"/>
                      <a:pt x="23" y="10"/>
                      <a:pt x="23" y="15"/>
                    </a:cubicBezTo>
                    <a:cubicBezTo>
                      <a:pt x="23" y="20"/>
                      <a:pt x="19" y="23"/>
                      <a:pt x="15" y="23"/>
                    </a:cubicBezTo>
                    <a:lnTo>
                      <a:pt x="15" y="30"/>
                    </a:lnTo>
                    <a:close/>
                    <a:moveTo>
                      <a:pt x="15" y="0"/>
                    </a:moveTo>
                    <a:cubicBezTo>
                      <a:pt x="7" y="0"/>
                      <a:pt x="0" y="7"/>
                      <a:pt x="0" y="15"/>
                    </a:cubicBezTo>
                    <a:cubicBezTo>
                      <a:pt x="0" y="23"/>
                      <a:pt x="7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0" y="23"/>
                      <a:pt x="7" y="20"/>
                      <a:pt x="7" y="15"/>
                    </a:cubicBezTo>
                    <a:cubicBezTo>
                      <a:pt x="7" y="10"/>
                      <a:pt x="10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0"/>
                      <a:pt x="15" y="0"/>
                      <a:pt x="1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0" name="Freeform: Shape 238">
                <a:extLst>
                  <a:ext uri="{FF2B5EF4-FFF2-40B4-BE49-F238E27FC236}">
                    <a16:creationId xmlns:a16="http://schemas.microsoft.com/office/drawing/2014/main" id="{3AFFE6EF-E190-2B50-A915-975998EA73A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494481" y="3462313"/>
                <a:ext cx="159304" cy="57594"/>
              </a:xfrm>
              <a:custGeom>
                <a:avLst/>
                <a:gdLst>
                  <a:gd name="T0" fmla="*/ 3 w 36"/>
                  <a:gd name="T1" fmla="*/ 13 h 13"/>
                  <a:gd name="T2" fmla="*/ 5 w 36"/>
                  <a:gd name="T3" fmla="*/ 12 h 13"/>
                  <a:gd name="T4" fmla="*/ 18 w 36"/>
                  <a:gd name="T5" fmla="*/ 4 h 13"/>
                  <a:gd name="T6" fmla="*/ 31 w 36"/>
                  <a:gd name="T7" fmla="*/ 12 h 13"/>
                  <a:gd name="T8" fmla="*/ 35 w 36"/>
                  <a:gd name="T9" fmla="*/ 12 h 13"/>
                  <a:gd name="T10" fmla="*/ 35 w 36"/>
                  <a:gd name="T11" fmla="*/ 9 h 13"/>
                  <a:gd name="T12" fmla="*/ 18 w 36"/>
                  <a:gd name="T13" fmla="*/ 0 h 13"/>
                  <a:gd name="T14" fmla="*/ 1 w 36"/>
                  <a:gd name="T15" fmla="*/ 9 h 13"/>
                  <a:gd name="T16" fmla="*/ 1 w 36"/>
                  <a:gd name="T17" fmla="*/ 12 h 13"/>
                  <a:gd name="T18" fmla="*/ 3 w 36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13">
                    <a:moveTo>
                      <a:pt x="3" y="13"/>
                    </a:moveTo>
                    <a:cubicBezTo>
                      <a:pt x="3" y="13"/>
                      <a:pt x="4" y="12"/>
                      <a:pt x="5" y="12"/>
                    </a:cubicBezTo>
                    <a:cubicBezTo>
                      <a:pt x="8" y="7"/>
                      <a:pt x="13" y="4"/>
                      <a:pt x="18" y="4"/>
                    </a:cubicBezTo>
                    <a:cubicBezTo>
                      <a:pt x="23" y="4"/>
                      <a:pt x="28" y="7"/>
                      <a:pt x="31" y="12"/>
                    </a:cubicBezTo>
                    <a:cubicBezTo>
                      <a:pt x="32" y="13"/>
                      <a:pt x="34" y="13"/>
                      <a:pt x="35" y="12"/>
                    </a:cubicBezTo>
                    <a:cubicBezTo>
                      <a:pt x="36" y="11"/>
                      <a:pt x="36" y="10"/>
                      <a:pt x="35" y="9"/>
                    </a:cubicBezTo>
                    <a:cubicBezTo>
                      <a:pt x="31" y="3"/>
                      <a:pt x="25" y="0"/>
                      <a:pt x="18" y="0"/>
                    </a:cubicBezTo>
                    <a:cubicBezTo>
                      <a:pt x="11" y="0"/>
                      <a:pt x="5" y="3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ubicBezTo>
                      <a:pt x="2" y="12"/>
                      <a:pt x="2" y="13"/>
                      <a:pt x="3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1" name="Freeform: Shape 239">
                <a:extLst>
                  <a:ext uri="{FF2B5EF4-FFF2-40B4-BE49-F238E27FC236}">
                    <a16:creationId xmlns:a16="http://schemas.microsoft.com/office/drawing/2014/main" id="{39C0049F-4505-A938-4BAC-F65693DAA4D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50592" y="3494174"/>
                <a:ext cx="132345" cy="132345"/>
              </a:xfrm>
              <a:custGeom>
                <a:avLst/>
                <a:gdLst>
                  <a:gd name="T0" fmla="*/ 15 w 30"/>
                  <a:gd name="T1" fmla="*/ 0 h 30"/>
                  <a:gd name="T2" fmla="*/ 15 w 30"/>
                  <a:gd name="T3" fmla="*/ 0 h 30"/>
                  <a:gd name="T4" fmla="*/ 15 w 30"/>
                  <a:gd name="T5" fmla="*/ 7 h 30"/>
                  <a:gd name="T6" fmla="*/ 15 w 30"/>
                  <a:gd name="T7" fmla="*/ 7 h 30"/>
                  <a:gd name="T8" fmla="*/ 23 w 30"/>
                  <a:gd name="T9" fmla="*/ 15 h 30"/>
                  <a:gd name="T10" fmla="*/ 15 w 30"/>
                  <a:gd name="T11" fmla="*/ 23 h 30"/>
                  <a:gd name="T12" fmla="*/ 15 w 30"/>
                  <a:gd name="T13" fmla="*/ 23 h 30"/>
                  <a:gd name="T14" fmla="*/ 15 w 30"/>
                  <a:gd name="T15" fmla="*/ 23 h 30"/>
                  <a:gd name="T16" fmla="*/ 15 w 30"/>
                  <a:gd name="T17" fmla="*/ 30 h 30"/>
                  <a:gd name="T18" fmla="*/ 15 w 30"/>
                  <a:gd name="T19" fmla="*/ 30 h 30"/>
                  <a:gd name="T20" fmla="*/ 30 w 30"/>
                  <a:gd name="T21" fmla="*/ 15 h 30"/>
                  <a:gd name="T22" fmla="*/ 15 w 30"/>
                  <a:gd name="T23" fmla="*/ 0 h 30"/>
                  <a:gd name="T24" fmla="*/ 15 w 30"/>
                  <a:gd name="T25" fmla="*/ 0 h 30"/>
                  <a:gd name="T26" fmla="*/ 0 w 30"/>
                  <a:gd name="T27" fmla="*/ 15 h 30"/>
                  <a:gd name="T28" fmla="*/ 15 w 30"/>
                  <a:gd name="T29" fmla="*/ 30 h 30"/>
                  <a:gd name="T30" fmla="*/ 15 w 30"/>
                  <a:gd name="T31" fmla="*/ 23 h 30"/>
                  <a:gd name="T32" fmla="*/ 7 w 30"/>
                  <a:gd name="T33" fmla="*/ 15 h 30"/>
                  <a:gd name="T34" fmla="*/ 15 w 30"/>
                  <a:gd name="T35" fmla="*/ 7 h 30"/>
                  <a:gd name="T36" fmla="*/ 15 w 30"/>
                  <a:gd name="T37" fmla="*/ 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30" h="30">
                    <a:moveTo>
                      <a:pt x="15" y="0"/>
                    </a:moveTo>
                    <a:cubicBezTo>
                      <a:pt x="15" y="0"/>
                      <a:pt x="15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9" y="7"/>
                      <a:pt x="23" y="10"/>
                      <a:pt x="23" y="15"/>
                    </a:cubicBezTo>
                    <a:cubicBezTo>
                      <a:pt x="23" y="20"/>
                      <a:pt x="19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15" y="30"/>
                      <a:pt x="15" y="30"/>
                      <a:pt x="15" y="30"/>
                    </a:cubicBezTo>
                    <a:cubicBezTo>
                      <a:pt x="23" y="30"/>
                      <a:pt x="30" y="23"/>
                      <a:pt x="30" y="15"/>
                    </a:cubicBezTo>
                    <a:cubicBezTo>
                      <a:pt x="30" y="7"/>
                      <a:pt x="23" y="0"/>
                      <a:pt x="15" y="0"/>
                    </a:cubicBezTo>
                    <a:close/>
                    <a:moveTo>
                      <a:pt x="15" y="0"/>
                    </a:moveTo>
                    <a:cubicBezTo>
                      <a:pt x="6" y="0"/>
                      <a:pt x="0" y="7"/>
                      <a:pt x="0" y="15"/>
                    </a:cubicBezTo>
                    <a:cubicBezTo>
                      <a:pt x="0" y="23"/>
                      <a:pt x="6" y="30"/>
                      <a:pt x="15" y="30"/>
                    </a:cubicBezTo>
                    <a:cubicBezTo>
                      <a:pt x="15" y="23"/>
                      <a:pt x="15" y="23"/>
                      <a:pt x="15" y="23"/>
                    </a:cubicBezTo>
                    <a:cubicBezTo>
                      <a:pt x="10" y="23"/>
                      <a:pt x="7" y="20"/>
                      <a:pt x="7" y="15"/>
                    </a:cubicBezTo>
                    <a:cubicBezTo>
                      <a:pt x="7" y="10"/>
                      <a:pt x="10" y="7"/>
                      <a:pt x="15" y="7"/>
                    </a:cubicBezTo>
                    <a:lnTo>
                      <a:pt x="15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2" name="Freeform: Shape 240">
                <a:extLst>
                  <a:ext uri="{FF2B5EF4-FFF2-40B4-BE49-F238E27FC236}">
                    <a16:creationId xmlns:a16="http://schemas.microsoft.com/office/drawing/2014/main" id="{45937095-F1C6-BBD7-4CDA-1F46F5945DE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37113" y="3462313"/>
                <a:ext cx="159304" cy="57594"/>
              </a:xfrm>
              <a:custGeom>
                <a:avLst/>
                <a:gdLst>
                  <a:gd name="T0" fmla="*/ 18 w 36"/>
                  <a:gd name="T1" fmla="*/ 0 h 13"/>
                  <a:gd name="T2" fmla="*/ 1 w 36"/>
                  <a:gd name="T3" fmla="*/ 9 h 13"/>
                  <a:gd name="T4" fmla="*/ 1 w 36"/>
                  <a:gd name="T5" fmla="*/ 12 h 13"/>
                  <a:gd name="T6" fmla="*/ 3 w 36"/>
                  <a:gd name="T7" fmla="*/ 13 h 13"/>
                  <a:gd name="T8" fmla="*/ 4 w 36"/>
                  <a:gd name="T9" fmla="*/ 12 h 13"/>
                  <a:gd name="T10" fmla="*/ 18 w 36"/>
                  <a:gd name="T11" fmla="*/ 4 h 13"/>
                  <a:gd name="T12" fmla="*/ 31 w 36"/>
                  <a:gd name="T13" fmla="*/ 12 h 13"/>
                  <a:gd name="T14" fmla="*/ 35 w 36"/>
                  <a:gd name="T15" fmla="*/ 12 h 13"/>
                  <a:gd name="T16" fmla="*/ 35 w 36"/>
                  <a:gd name="T17" fmla="*/ 9 h 13"/>
                  <a:gd name="T18" fmla="*/ 18 w 36"/>
                  <a:gd name="T19" fmla="*/ 0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6" h="13">
                    <a:moveTo>
                      <a:pt x="18" y="0"/>
                    </a:moveTo>
                    <a:cubicBezTo>
                      <a:pt x="11" y="0"/>
                      <a:pt x="4" y="3"/>
                      <a:pt x="1" y="9"/>
                    </a:cubicBezTo>
                    <a:cubicBezTo>
                      <a:pt x="0" y="10"/>
                      <a:pt x="0" y="11"/>
                      <a:pt x="1" y="12"/>
                    </a:cubicBezTo>
                    <a:cubicBezTo>
                      <a:pt x="2" y="12"/>
                      <a:pt x="2" y="13"/>
                      <a:pt x="3" y="13"/>
                    </a:cubicBezTo>
                    <a:cubicBezTo>
                      <a:pt x="3" y="13"/>
                      <a:pt x="4" y="12"/>
                      <a:pt x="4" y="12"/>
                    </a:cubicBezTo>
                    <a:cubicBezTo>
                      <a:pt x="7" y="7"/>
                      <a:pt x="12" y="4"/>
                      <a:pt x="18" y="4"/>
                    </a:cubicBezTo>
                    <a:cubicBezTo>
                      <a:pt x="23" y="4"/>
                      <a:pt x="28" y="7"/>
                      <a:pt x="31" y="12"/>
                    </a:cubicBezTo>
                    <a:cubicBezTo>
                      <a:pt x="32" y="13"/>
                      <a:pt x="33" y="13"/>
                      <a:pt x="35" y="12"/>
                    </a:cubicBezTo>
                    <a:cubicBezTo>
                      <a:pt x="36" y="11"/>
                      <a:pt x="36" y="10"/>
                      <a:pt x="35" y="9"/>
                    </a:cubicBezTo>
                    <a:cubicBezTo>
                      <a:pt x="31" y="3"/>
                      <a:pt x="25" y="0"/>
                      <a:pt x="1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3" name="Freeform: Shape 241">
                <a:extLst>
                  <a:ext uri="{FF2B5EF4-FFF2-40B4-BE49-F238E27FC236}">
                    <a16:creationId xmlns:a16="http://schemas.microsoft.com/office/drawing/2014/main" id="{846B0B2A-CE99-67A1-B32B-69F00CE90FA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618248" y="3348350"/>
                <a:ext cx="234054" cy="273267"/>
              </a:xfrm>
              <a:custGeom>
                <a:avLst/>
                <a:gdLst>
                  <a:gd name="T0" fmla="*/ 36 w 53"/>
                  <a:gd name="T1" fmla="*/ 22 h 62"/>
                  <a:gd name="T2" fmla="*/ 37 w 53"/>
                  <a:gd name="T3" fmla="*/ 23 h 62"/>
                  <a:gd name="T4" fmla="*/ 51 w 53"/>
                  <a:gd name="T5" fmla="*/ 17 h 62"/>
                  <a:gd name="T6" fmla="*/ 53 w 53"/>
                  <a:gd name="T7" fmla="*/ 12 h 62"/>
                  <a:gd name="T8" fmla="*/ 48 w 53"/>
                  <a:gd name="T9" fmla="*/ 11 h 62"/>
                  <a:gd name="T10" fmla="*/ 39 w 53"/>
                  <a:gd name="T11" fmla="*/ 15 h 62"/>
                  <a:gd name="T12" fmla="*/ 38 w 53"/>
                  <a:gd name="T13" fmla="*/ 15 h 62"/>
                  <a:gd name="T14" fmla="*/ 23 w 53"/>
                  <a:gd name="T15" fmla="*/ 0 h 62"/>
                  <a:gd name="T16" fmla="*/ 21 w 53"/>
                  <a:gd name="T17" fmla="*/ 0 h 62"/>
                  <a:gd name="T18" fmla="*/ 0 w 53"/>
                  <a:gd name="T19" fmla="*/ 21 h 62"/>
                  <a:gd name="T20" fmla="*/ 0 w 53"/>
                  <a:gd name="T21" fmla="*/ 22 h 62"/>
                  <a:gd name="T22" fmla="*/ 15 w 53"/>
                  <a:gd name="T23" fmla="*/ 35 h 62"/>
                  <a:gd name="T24" fmla="*/ 15 w 53"/>
                  <a:gd name="T25" fmla="*/ 36 h 62"/>
                  <a:gd name="T26" fmla="*/ 8 w 53"/>
                  <a:gd name="T27" fmla="*/ 52 h 62"/>
                  <a:gd name="T28" fmla="*/ 8 w 53"/>
                  <a:gd name="T29" fmla="*/ 54 h 62"/>
                  <a:gd name="T30" fmla="*/ 13 w 53"/>
                  <a:gd name="T31" fmla="*/ 60 h 62"/>
                  <a:gd name="T32" fmla="*/ 16 w 53"/>
                  <a:gd name="T33" fmla="*/ 62 h 62"/>
                  <a:gd name="T34" fmla="*/ 19 w 53"/>
                  <a:gd name="T35" fmla="*/ 61 h 62"/>
                  <a:gd name="T36" fmla="*/ 20 w 53"/>
                  <a:gd name="T37" fmla="*/ 55 h 62"/>
                  <a:gd name="T38" fmla="*/ 18 w 53"/>
                  <a:gd name="T39" fmla="*/ 53 h 62"/>
                  <a:gd name="T40" fmla="*/ 18 w 53"/>
                  <a:gd name="T41" fmla="*/ 51 h 62"/>
                  <a:gd name="T42" fmla="*/ 25 w 53"/>
                  <a:gd name="T43" fmla="*/ 34 h 62"/>
                  <a:gd name="T44" fmla="*/ 25 w 53"/>
                  <a:gd name="T45" fmla="*/ 32 h 62"/>
                  <a:gd name="T46" fmla="*/ 17 w 53"/>
                  <a:gd name="T47" fmla="*/ 25 h 62"/>
                  <a:gd name="T48" fmla="*/ 17 w 53"/>
                  <a:gd name="T49" fmla="*/ 23 h 62"/>
                  <a:gd name="T50" fmla="*/ 26 w 53"/>
                  <a:gd name="T51" fmla="*/ 14 h 62"/>
                  <a:gd name="T52" fmla="*/ 27 w 53"/>
                  <a:gd name="T53" fmla="*/ 15 h 62"/>
                  <a:gd name="T54" fmla="*/ 36 w 53"/>
                  <a:gd name="T55" fmla="*/ 22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53" h="62">
                    <a:moveTo>
                      <a:pt x="36" y="22"/>
                    </a:moveTo>
                    <a:cubicBezTo>
                      <a:pt x="36" y="23"/>
                      <a:pt x="37" y="23"/>
                      <a:pt x="37" y="23"/>
                    </a:cubicBezTo>
                    <a:cubicBezTo>
                      <a:pt x="51" y="17"/>
                      <a:pt x="51" y="17"/>
                      <a:pt x="51" y="17"/>
                    </a:cubicBezTo>
                    <a:cubicBezTo>
                      <a:pt x="53" y="16"/>
                      <a:pt x="53" y="14"/>
                      <a:pt x="53" y="12"/>
                    </a:cubicBezTo>
                    <a:cubicBezTo>
                      <a:pt x="52" y="11"/>
                      <a:pt x="50" y="10"/>
                      <a:pt x="48" y="11"/>
                    </a:cubicBezTo>
                    <a:cubicBezTo>
                      <a:pt x="39" y="15"/>
                      <a:pt x="39" y="15"/>
                      <a:pt x="39" y="15"/>
                    </a:cubicBezTo>
                    <a:cubicBezTo>
                      <a:pt x="39" y="15"/>
                      <a:pt x="38" y="15"/>
                      <a:pt x="38" y="15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0"/>
                      <a:pt x="22" y="0"/>
                      <a:pt x="21" y="0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0" y="21"/>
                      <a:pt x="0" y="22"/>
                      <a:pt x="0" y="22"/>
                    </a:cubicBezTo>
                    <a:cubicBezTo>
                      <a:pt x="3" y="25"/>
                      <a:pt x="12" y="32"/>
                      <a:pt x="15" y="35"/>
                    </a:cubicBezTo>
                    <a:cubicBezTo>
                      <a:pt x="15" y="35"/>
                      <a:pt x="15" y="36"/>
                      <a:pt x="15" y="36"/>
                    </a:cubicBezTo>
                    <a:cubicBezTo>
                      <a:pt x="8" y="52"/>
                      <a:pt x="8" y="52"/>
                      <a:pt x="8" y="52"/>
                    </a:cubicBezTo>
                    <a:cubicBezTo>
                      <a:pt x="8" y="52"/>
                      <a:pt x="8" y="53"/>
                      <a:pt x="8" y="54"/>
                    </a:cubicBezTo>
                    <a:cubicBezTo>
                      <a:pt x="13" y="60"/>
                      <a:pt x="13" y="60"/>
                      <a:pt x="13" y="60"/>
                    </a:cubicBezTo>
                    <a:cubicBezTo>
                      <a:pt x="14" y="61"/>
                      <a:pt x="15" y="62"/>
                      <a:pt x="16" y="62"/>
                    </a:cubicBezTo>
                    <a:cubicBezTo>
                      <a:pt x="17" y="62"/>
                      <a:pt x="18" y="62"/>
                      <a:pt x="19" y="61"/>
                    </a:cubicBezTo>
                    <a:cubicBezTo>
                      <a:pt x="21" y="60"/>
                      <a:pt x="21" y="57"/>
                      <a:pt x="20" y="55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8" y="52"/>
                      <a:pt x="18" y="51"/>
                      <a:pt x="18" y="51"/>
                    </a:cubicBezTo>
                    <a:cubicBezTo>
                      <a:pt x="25" y="34"/>
                      <a:pt x="25" y="34"/>
                      <a:pt x="25" y="34"/>
                    </a:cubicBezTo>
                    <a:cubicBezTo>
                      <a:pt x="25" y="33"/>
                      <a:pt x="25" y="33"/>
                      <a:pt x="25" y="32"/>
                    </a:cubicBezTo>
                    <a:cubicBezTo>
                      <a:pt x="23" y="31"/>
                      <a:pt x="19" y="27"/>
                      <a:pt x="17" y="25"/>
                    </a:cubicBezTo>
                    <a:cubicBezTo>
                      <a:pt x="17" y="24"/>
                      <a:pt x="17" y="24"/>
                      <a:pt x="17" y="23"/>
                    </a:cubicBezTo>
                    <a:cubicBezTo>
                      <a:pt x="26" y="14"/>
                      <a:pt x="26" y="14"/>
                      <a:pt x="26" y="14"/>
                    </a:cubicBezTo>
                    <a:cubicBezTo>
                      <a:pt x="26" y="14"/>
                      <a:pt x="27" y="14"/>
                      <a:pt x="27" y="15"/>
                    </a:cubicBezTo>
                    <a:lnTo>
                      <a:pt x="36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4" name="Freeform: Shape 242">
                <a:extLst>
                  <a:ext uri="{FF2B5EF4-FFF2-40B4-BE49-F238E27FC236}">
                    <a16:creationId xmlns:a16="http://schemas.microsoft.com/office/drawing/2014/main" id="{2B6D5FB5-7BCD-431D-C64D-4AFBDEE2E7B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514151" y="1696494"/>
                <a:ext cx="26959" cy="30635"/>
              </a:xfrm>
              <a:custGeom>
                <a:avLst/>
                <a:gdLst>
                  <a:gd name="T0" fmla="*/ 0 w 6"/>
                  <a:gd name="T1" fmla="*/ 7 h 7"/>
                  <a:gd name="T2" fmla="*/ 6 w 6"/>
                  <a:gd name="T3" fmla="*/ 7 h 7"/>
                  <a:gd name="T4" fmla="*/ 6 w 6"/>
                  <a:gd name="T5" fmla="*/ 0 h 7"/>
                  <a:gd name="T6" fmla="*/ 0 w 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0" y="7"/>
                    </a:moveTo>
                    <a:cubicBezTo>
                      <a:pt x="6" y="7"/>
                      <a:pt x="6" y="7"/>
                      <a:pt x="6" y="7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3"/>
                      <a:pt x="2" y="5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5" name="Freeform: Shape 243">
                <a:extLst>
                  <a:ext uri="{FF2B5EF4-FFF2-40B4-BE49-F238E27FC236}">
                    <a16:creationId xmlns:a16="http://schemas.microsoft.com/office/drawing/2014/main" id="{28AFF2BC-CBAD-275D-C9E3-B1198229CE6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97447" y="3582404"/>
                <a:ext cx="145824" cy="145824"/>
              </a:xfrm>
              <a:custGeom>
                <a:avLst/>
                <a:gdLst>
                  <a:gd name="T0" fmla="*/ 8 w 33"/>
                  <a:gd name="T1" fmla="*/ 30 h 33"/>
                  <a:gd name="T2" fmla="*/ 17 w 33"/>
                  <a:gd name="T3" fmla="*/ 33 h 33"/>
                  <a:gd name="T4" fmla="*/ 33 w 33"/>
                  <a:gd name="T5" fmla="*/ 17 h 33"/>
                  <a:gd name="T6" fmla="*/ 17 w 33"/>
                  <a:gd name="T7" fmla="*/ 0 h 33"/>
                  <a:gd name="T8" fmla="*/ 0 w 33"/>
                  <a:gd name="T9" fmla="*/ 14 h 33"/>
                  <a:gd name="T10" fmla="*/ 17 w 33"/>
                  <a:gd name="T11" fmla="*/ 14 h 33"/>
                  <a:gd name="T12" fmla="*/ 22 w 33"/>
                  <a:gd name="T13" fmla="*/ 14 h 33"/>
                  <a:gd name="T14" fmla="*/ 18 w 33"/>
                  <a:gd name="T15" fmla="*/ 18 h 33"/>
                  <a:gd name="T16" fmla="*/ 8 w 33"/>
                  <a:gd name="T17" fmla="*/ 3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3" h="33">
                    <a:moveTo>
                      <a:pt x="8" y="30"/>
                    </a:moveTo>
                    <a:cubicBezTo>
                      <a:pt x="10" y="32"/>
                      <a:pt x="13" y="33"/>
                      <a:pt x="17" y="33"/>
                    </a:cubicBezTo>
                    <a:cubicBezTo>
                      <a:pt x="26" y="33"/>
                      <a:pt x="33" y="26"/>
                      <a:pt x="33" y="17"/>
                    </a:cubicBezTo>
                    <a:cubicBezTo>
                      <a:pt x="33" y="7"/>
                      <a:pt x="26" y="0"/>
                      <a:pt x="17" y="0"/>
                    </a:cubicBezTo>
                    <a:cubicBezTo>
                      <a:pt x="8" y="0"/>
                      <a:pt x="1" y="6"/>
                      <a:pt x="0" y="14"/>
                    </a:cubicBezTo>
                    <a:cubicBezTo>
                      <a:pt x="17" y="14"/>
                      <a:pt x="17" y="14"/>
                      <a:pt x="17" y="14"/>
                    </a:cubicBezTo>
                    <a:cubicBezTo>
                      <a:pt x="22" y="14"/>
                      <a:pt x="22" y="14"/>
                      <a:pt x="22" y="14"/>
                    </a:cubicBezTo>
                    <a:cubicBezTo>
                      <a:pt x="18" y="18"/>
                      <a:pt x="18" y="18"/>
                      <a:pt x="18" y="18"/>
                    </a:cubicBezTo>
                    <a:lnTo>
                      <a:pt x="8" y="3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6" name="Freeform: Shape 244">
                <a:extLst>
                  <a:ext uri="{FF2B5EF4-FFF2-40B4-BE49-F238E27FC236}">
                    <a16:creationId xmlns:a16="http://schemas.microsoft.com/office/drawing/2014/main" id="{8BB257F8-9CF5-0BFE-0E74-DD0BDC4DD1C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1972" y="3657154"/>
                <a:ext cx="300226" cy="211996"/>
              </a:xfrm>
              <a:custGeom>
                <a:avLst/>
                <a:gdLst>
                  <a:gd name="T0" fmla="*/ 30 w 68"/>
                  <a:gd name="T1" fmla="*/ 34 h 48"/>
                  <a:gd name="T2" fmla="*/ 30 w 68"/>
                  <a:gd name="T3" fmla="*/ 35 h 48"/>
                  <a:gd name="T4" fmla="*/ 30 w 68"/>
                  <a:gd name="T5" fmla="*/ 37 h 48"/>
                  <a:gd name="T6" fmla="*/ 30 w 68"/>
                  <a:gd name="T7" fmla="*/ 44 h 48"/>
                  <a:gd name="T8" fmla="*/ 37 w 68"/>
                  <a:gd name="T9" fmla="*/ 48 h 48"/>
                  <a:gd name="T10" fmla="*/ 37 w 68"/>
                  <a:gd name="T11" fmla="*/ 37 h 48"/>
                  <a:gd name="T12" fmla="*/ 37 w 68"/>
                  <a:gd name="T13" fmla="*/ 35 h 48"/>
                  <a:gd name="T14" fmla="*/ 37 w 68"/>
                  <a:gd name="T15" fmla="*/ 34 h 48"/>
                  <a:gd name="T16" fmla="*/ 57 w 68"/>
                  <a:gd name="T17" fmla="*/ 12 h 48"/>
                  <a:gd name="T18" fmla="*/ 68 w 68"/>
                  <a:gd name="T19" fmla="*/ 0 h 48"/>
                  <a:gd name="T20" fmla="*/ 51 w 68"/>
                  <a:gd name="T21" fmla="*/ 0 h 48"/>
                  <a:gd name="T22" fmla="*/ 0 w 68"/>
                  <a:gd name="T23" fmla="*/ 0 h 48"/>
                  <a:gd name="T24" fmla="*/ 30 w 68"/>
                  <a:gd name="T25" fmla="*/ 34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8" h="48">
                    <a:moveTo>
                      <a:pt x="30" y="34"/>
                    </a:moveTo>
                    <a:cubicBezTo>
                      <a:pt x="30" y="35"/>
                      <a:pt x="30" y="35"/>
                      <a:pt x="30" y="35"/>
                    </a:cubicBezTo>
                    <a:cubicBezTo>
                      <a:pt x="30" y="37"/>
                      <a:pt x="30" y="37"/>
                      <a:pt x="30" y="37"/>
                    </a:cubicBezTo>
                    <a:cubicBezTo>
                      <a:pt x="30" y="44"/>
                      <a:pt x="30" y="44"/>
                      <a:pt x="30" y="44"/>
                    </a:cubicBezTo>
                    <a:cubicBezTo>
                      <a:pt x="33" y="45"/>
                      <a:pt x="35" y="47"/>
                      <a:pt x="37" y="48"/>
                    </a:cubicBezTo>
                    <a:cubicBezTo>
                      <a:pt x="37" y="37"/>
                      <a:pt x="37" y="37"/>
                      <a:pt x="37" y="37"/>
                    </a:cubicBezTo>
                    <a:cubicBezTo>
                      <a:pt x="37" y="35"/>
                      <a:pt x="37" y="35"/>
                      <a:pt x="37" y="35"/>
                    </a:cubicBezTo>
                    <a:cubicBezTo>
                      <a:pt x="37" y="34"/>
                      <a:pt x="37" y="34"/>
                      <a:pt x="37" y="34"/>
                    </a:cubicBezTo>
                    <a:cubicBezTo>
                      <a:pt x="57" y="12"/>
                      <a:pt x="57" y="12"/>
                      <a:pt x="57" y="12"/>
                    </a:cubicBezTo>
                    <a:cubicBezTo>
                      <a:pt x="68" y="0"/>
                      <a:pt x="68" y="0"/>
                      <a:pt x="68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30" y="3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7" name="Freeform: Shape 245">
                <a:extLst>
                  <a:ext uri="{FF2B5EF4-FFF2-40B4-BE49-F238E27FC236}">
                    <a16:creationId xmlns:a16="http://schemas.microsoft.com/office/drawing/2014/main" id="{AF5B0A24-6265-19BE-E950-F27B8421EAB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66618" y="1903588"/>
                <a:ext cx="238955" cy="269591"/>
              </a:xfrm>
              <a:custGeom>
                <a:avLst/>
                <a:gdLst>
                  <a:gd name="T0" fmla="*/ 0 w 54"/>
                  <a:gd name="T1" fmla="*/ 61 h 61"/>
                  <a:gd name="T2" fmla="*/ 11 w 54"/>
                  <a:gd name="T3" fmla="*/ 50 h 61"/>
                  <a:gd name="T4" fmla="*/ 11 w 54"/>
                  <a:gd name="T5" fmla="*/ 50 h 61"/>
                  <a:gd name="T6" fmla="*/ 11 w 54"/>
                  <a:gd name="T7" fmla="*/ 32 h 61"/>
                  <a:gd name="T8" fmla="*/ 0 w 54"/>
                  <a:gd name="T9" fmla="*/ 61 h 61"/>
                  <a:gd name="T10" fmla="*/ 0 w 54"/>
                  <a:gd name="T11" fmla="*/ 61 h 61"/>
                  <a:gd name="T12" fmla="*/ 20 w 54"/>
                  <a:gd name="T13" fmla="*/ 14 h 61"/>
                  <a:gd name="T14" fmla="*/ 47 w 54"/>
                  <a:gd name="T15" fmla="*/ 14 h 61"/>
                  <a:gd name="T16" fmla="*/ 47 w 54"/>
                  <a:gd name="T17" fmla="*/ 40 h 61"/>
                  <a:gd name="T18" fmla="*/ 43 w 54"/>
                  <a:gd name="T19" fmla="*/ 39 h 61"/>
                  <a:gd name="T20" fmla="*/ 32 w 54"/>
                  <a:gd name="T21" fmla="*/ 50 h 61"/>
                  <a:gd name="T22" fmla="*/ 43 w 54"/>
                  <a:gd name="T23" fmla="*/ 61 h 61"/>
                  <a:gd name="T24" fmla="*/ 54 w 54"/>
                  <a:gd name="T25" fmla="*/ 50 h 61"/>
                  <a:gd name="T26" fmla="*/ 54 w 54"/>
                  <a:gd name="T27" fmla="*/ 50 h 61"/>
                  <a:gd name="T28" fmla="*/ 54 w 54"/>
                  <a:gd name="T29" fmla="*/ 50 h 61"/>
                  <a:gd name="T30" fmla="*/ 54 w 54"/>
                  <a:gd name="T31" fmla="*/ 14 h 61"/>
                  <a:gd name="T32" fmla="*/ 54 w 54"/>
                  <a:gd name="T33" fmla="*/ 0 h 61"/>
                  <a:gd name="T34" fmla="*/ 47 w 54"/>
                  <a:gd name="T35" fmla="*/ 0 h 61"/>
                  <a:gd name="T36" fmla="*/ 28 w 54"/>
                  <a:gd name="T37" fmla="*/ 0 h 61"/>
                  <a:gd name="T38" fmla="*/ 20 w 54"/>
                  <a:gd name="T39" fmla="*/ 14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4" h="61">
                    <a:moveTo>
                      <a:pt x="0" y="61"/>
                    </a:moveTo>
                    <a:cubicBezTo>
                      <a:pt x="6" y="61"/>
                      <a:pt x="11" y="56"/>
                      <a:pt x="11" y="50"/>
                    </a:cubicBezTo>
                    <a:cubicBezTo>
                      <a:pt x="11" y="50"/>
                      <a:pt x="11" y="50"/>
                      <a:pt x="11" y="50"/>
                    </a:cubicBezTo>
                    <a:cubicBezTo>
                      <a:pt x="11" y="32"/>
                      <a:pt x="11" y="32"/>
                      <a:pt x="11" y="32"/>
                    </a:cubicBezTo>
                    <a:cubicBezTo>
                      <a:pt x="7" y="42"/>
                      <a:pt x="3" y="51"/>
                      <a:pt x="0" y="61"/>
                    </a:cubicBezTo>
                    <a:cubicBezTo>
                      <a:pt x="0" y="61"/>
                      <a:pt x="0" y="61"/>
                      <a:pt x="0" y="61"/>
                    </a:cubicBezTo>
                    <a:close/>
                    <a:moveTo>
                      <a:pt x="20" y="14"/>
                    </a:moveTo>
                    <a:cubicBezTo>
                      <a:pt x="47" y="14"/>
                      <a:pt x="47" y="14"/>
                      <a:pt x="47" y="14"/>
                    </a:cubicBezTo>
                    <a:cubicBezTo>
                      <a:pt x="47" y="40"/>
                      <a:pt x="47" y="40"/>
                      <a:pt x="47" y="40"/>
                    </a:cubicBezTo>
                    <a:cubicBezTo>
                      <a:pt x="46" y="39"/>
                      <a:pt x="44" y="39"/>
                      <a:pt x="43" y="39"/>
                    </a:cubicBezTo>
                    <a:cubicBezTo>
                      <a:pt x="37" y="39"/>
                      <a:pt x="32" y="44"/>
                      <a:pt x="32" y="50"/>
                    </a:cubicBezTo>
                    <a:cubicBezTo>
                      <a:pt x="32" y="56"/>
                      <a:pt x="37" y="61"/>
                      <a:pt x="43" y="61"/>
                    </a:cubicBezTo>
                    <a:cubicBezTo>
                      <a:pt x="49" y="61"/>
                      <a:pt x="54" y="56"/>
                      <a:pt x="54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4" y="50"/>
                      <a:pt x="54" y="50"/>
                      <a:pt x="54" y="50"/>
                    </a:cubicBezTo>
                    <a:cubicBezTo>
                      <a:pt x="54" y="14"/>
                      <a:pt x="54" y="14"/>
                      <a:pt x="54" y="14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47" y="0"/>
                      <a:pt x="47" y="0"/>
                      <a:pt x="47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5" y="5"/>
                      <a:pt x="22" y="9"/>
                      <a:pt x="20" y="1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8" name="Freeform: Shape 246">
                <a:extLst>
                  <a:ext uri="{FF2B5EF4-FFF2-40B4-BE49-F238E27FC236}">
                    <a16:creationId xmlns:a16="http://schemas.microsoft.com/office/drawing/2014/main" id="{0A461AB9-3EBD-D8E8-A389-3A4BE3BC2E3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838822" y="1276177"/>
                <a:ext cx="340665" cy="274492"/>
              </a:xfrm>
              <a:custGeom>
                <a:avLst/>
                <a:gdLst>
                  <a:gd name="T0" fmla="*/ 11 w 77"/>
                  <a:gd name="T1" fmla="*/ 48 h 62"/>
                  <a:gd name="T2" fmla="*/ 32 w 77"/>
                  <a:gd name="T3" fmla="*/ 37 h 62"/>
                  <a:gd name="T4" fmla="*/ 36 w 77"/>
                  <a:gd name="T5" fmla="*/ 37 h 62"/>
                  <a:gd name="T6" fmla="*/ 36 w 77"/>
                  <a:gd name="T7" fmla="*/ 41 h 62"/>
                  <a:gd name="T8" fmla="*/ 36 w 77"/>
                  <a:gd name="T9" fmla="*/ 50 h 62"/>
                  <a:gd name="T10" fmla="*/ 35 w 77"/>
                  <a:gd name="T11" fmla="*/ 62 h 62"/>
                  <a:gd name="T12" fmla="*/ 42 w 77"/>
                  <a:gd name="T13" fmla="*/ 62 h 62"/>
                  <a:gd name="T14" fmla="*/ 41 w 77"/>
                  <a:gd name="T15" fmla="*/ 50 h 62"/>
                  <a:gd name="T16" fmla="*/ 41 w 77"/>
                  <a:gd name="T17" fmla="*/ 41 h 62"/>
                  <a:gd name="T18" fmla="*/ 41 w 77"/>
                  <a:gd name="T19" fmla="*/ 37 h 62"/>
                  <a:gd name="T20" fmla="*/ 45 w 77"/>
                  <a:gd name="T21" fmla="*/ 37 h 62"/>
                  <a:gd name="T22" fmla="*/ 66 w 77"/>
                  <a:gd name="T23" fmla="*/ 48 h 62"/>
                  <a:gd name="T24" fmla="*/ 74 w 77"/>
                  <a:gd name="T25" fmla="*/ 40 h 62"/>
                  <a:gd name="T26" fmla="*/ 74 w 77"/>
                  <a:gd name="T27" fmla="*/ 20 h 62"/>
                  <a:gd name="T28" fmla="*/ 60 w 77"/>
                  <a:gd name="T29" fmla="*/ 14 h 62"/>
                  <a:gd name="T30" fmla="*/ 43 w 77"/>
                  <a:gd name="T31" fmla="*/ 30 h 62"/>
                  <a:gd name="T32" fmla="*/ 42 w 77"/>
                  <a:gd name="T33" fmla="*/ 28 h 62"/>
                  <a:gd name="T34" fmla="*/ 46 w 77"/>
                  <a:gd name="T35" fmla="*/ 19 h 62"/>
                  <a:gd name="T36" fmla="*/ 52 w 77"/>
                  <a:gd name="T37" fmla="*/ 11 h 62"/>
                  <a:gd name="T38" fmla="*/ 22 w 77"/>
                  <a:gd name="T39" fmla="*/ 0 h 62"/>
                  <a:gd name="T40" fmla="*/ 30 w 77"/>
                  <a:gd name="T41" fmla="*/ 19 h 62"/>
                  <a:gd name="T42" fmla="*/ 35 w 77"/>
                  <a:gd name="T43" fmla="*/ 28 h 62"/>
                  <a:gd name="T44" fmla="*/ 34 w 77"/>
                  <a:gd name="T45" fmla="*/ 30 h 62"/>
                  <a:gd name="T46" fmla="*/ 8 w 77"/>
                  <a:gd name="T47" fmla="*/ 13 h 62"/>
                  <a:gd name="T48" fmla="*/ 2 w 77"/>
                  <a:gd name="T49" fmla="*/ 40 h 62"/>
                  <a:gd name="T50" fmla="*/ 11 w 77"/>
                  <a:gd name="T51" fmla="*/ 48 h 6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77" h="62">
                    <a:moveTo>
                      <a:pt x="11" y="48"/>
                    </a:moveTo>
                    <a:cubicBezTo>
                      <a:pt x="19" y="49"/>
                      <a:pt x="25" y="41"/>
                      <a:pt x="32" y="37"/>
                    </a:cubicBezTo>
                    <a:cubicBezTo>
                      <a:pt x="33" y="37"/>
                      <a:pt x="35" y="35"/>
                      <a:pt x="36" y="37"/>
                    </a:cubicBezTo>
                    <a:cubicBezTo>
                      <a:pt x="36" y="38"/>
                      <a:pt x="36" y="40"/>
                      <a:pt x="36" y="41"/>
                    </a:cubicBezTo>
                    <a:cubicBezTo>
                      <a:pt x="36" y="44"/>
                      <a:pt x="36" y="47"/>
                      <a:pt x="36" y="50"/>
                    </a:cubicBezTo>
                    <a:cubicBezTo>
                      <a:pt x="36" y="53"/>
                      <a:pt x="35" y="59"/>
                      <a:pt x="35" y="62"/>
                    </a:cubicBezTo>
                    <a:cubicBezTo>
                      <a:pt x="42" y="62"/>
                      <a:pt x="42" y="62"/>
                      <a:pt x="42" y="62"/>
                    </a:cubicBezTo>
                    <a:cubicBezTo>
                      <a:pt x="41" y="59"/>
                      <a:pt x="41" y="53"/>
                      <a:pt x="41" y="50"/>
                    </a:cubicBezTo>
                    <a:cubicBezTo>
                      <a:pt x="41" y="47"/>
                      <a:pt x="41" y="44"/>
                      <a:pt x="41" y="41"/>
                    </a:cubicBezTo>
                    <a:cubicBezTo>
                      <a:pt x="41" y="40"/>
                      <a:pt x="40" y="38"/>
                      <a:pt x="41" y="37"/>
                    </a:cubicBezTo>
                    <a:cubicBezTo>
                      <a:pt x="42" y="35"/>
                      <a:pt x="44" y="37"/>
                      <a:pt x="45" y="37"/>
                    </a:cubicBezTo>
                    <a:cubicBezTo>
                      <a:pt x="51" y="41"/>
                      <a:pt x="58" y="49"/>
                      <a:pt x="66" y="48"/>
                    </a:cubicBezTo>
                    <a:cubicBezTo>
                      <a:pt x="70" y="48"/>
                      <a:pt x="73" y="44"/>
                      <a:pt x="74" y="40"/>
                    </a:cubicBezTo>
                    <a:cubicBezTo>
                      <a:pt x="76" y="35"/>
                      <a:pt x="77" y="26"/>
                      <a:pt x="74" y="20"/>
                    </a:cubicBezTo>
                    <a:cubicBezTo>
                      <a:pt x="70" y="18"/>
                      <a:pt x="65" y="16"/>
                      <a:pt x="60" y="14"/>
                    </a:cubicBezTo>
                    <a:cubicBezTo>
                      <a:pt x="54" y="18"/>
                      <a:pt x="50" y="29"/>
                      <a:pt x="43" y="30"/>
                    </a:cubicBezTo>
                    <a:cubicBezTo>
                      <a:pt x="41" y="30"/>
                      <a:pt x="41" y="29"/>
                      <a:pt x="42" y="28"/>
                    </a:cubicBezTo>
                    <a:cubicBezTo>
                      <a:pt x="43" y="24"/>
                      <a:pt x="44" y="21"/>
                      <a:pt x="46" y="19"/>
                    </a:cubicBezTo>
                    <a:cubicBezTo>
                      <a:pt x="48" y="16"/>
                      <a:pt x="50" y="14"/>
                      <a:pt x="52" y="11"/>
                    </a:cubicBezTo>
                    <a:cubicBezTo>
                      <a:pt x="42" y="7"/>
                      <a:pt x="32" y="3"/>
                      <a:pt x="22" y="0"/>
                    </a:cubicBezTo>
                    <a:cubicBezTo>
                      <a:pt x="21" y="7"/>
                      <a:pt x="27" y="14"/>
                      <a:pt x="30" y="19"/>
                    </a:cubicBezTo>
                    <a:cubicBezTo>
                      <a:pt x="32" y="21"/>
                      <a:pt x="34" y="24"/>
                      <a:pt x="35" y="28"/>
                    </a:cubicBezTo>
                    <a:cubicBezTo>
                      <a:pt x="36" y="29"/>
                      <a:pt x="36" y="30"/>
                      <a:pt x="34" y="30"/>
                    </a:cubicBezTo>
                    <a:cubicBezTo>
                      <a:pt x="24" y="29"/>
                      <a:pt x="20" y="6"/>
                      <a:pt x="8" y="13"/>
                    </a:cubicBezTo>
                    <a:cubicBezTo>
                      <a:pt x="0" y="18"/>
                      <a:pt x="0" y="32"/>
                      <a:pt x="2" y="40"/>
                    </a:cubicBezTo>
                    <a:cubicBezTo>
                      <a:pt x="4" y="44"/>
                      <a:pt x="6" y="48"/>
                      <a:pt x="11" y="4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9" name="Freeform: Shape 247">
                <a:extLst>
                  <a:ext uri="{FF2B5EF4-FFF2-40B4-BE49-F238E27FC236}">
                    <a16:creationId xmlns:a16="http://schemas.microsoft.com/office/drawing/2014/main" id="{399E70F5-EC90-E142-B624-77DF2E616B0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32632" y="2464827"/>
                <a:ext cx="101709" cy="101709"/>
              </a:xfrm>
              <a:custGeom>
                <a:avLst/>
                <a:gdLst>
                  <a:gd name="T0" fmla="*/ 11 w 23"/>
                  <a:gd name="T1" fmla="*/ 23 h 23"/>
                  <a:gd name="T2" fmla="*/ 11 w 23"/>
                  <a:gd name="T3" fmla="*/ 23 h 23"/>
                  <a:gd name="T4" fmla="*/ 23 w 23"/>
                  <a:gd name="T5" fmla="*/ 11 h 23"/>
                  <a:gd name="T6" fmla="*/ 11 w 23"/>
                  <a:gd name="T7" fmla="*/ 0 h 23"/>
                  <a:gd name="T8" fmla="*/ 0 w 23"/>
                  <a:gd name="T9" fmla="*/ 11 h 23"/>
                  <a:gd name="T10" fmla="*/ 6 w 23"/>
                  <a:gd name="T11" fmla="*/ 15 h 23"/>
                  <a:gd name="T12" fmla="*/ 11 w 23"/>
                  <a:gd name="T13" fmla="*/ 23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23">
                    <a:moveTo>
                      <a:pt x="11" y="23"/>
                    </a:moveTo>
                    <a:cubicBezTo>
                      <a:pt x="11" y="23"/>
                      <a:pt x="11" y="23"/>
                      <a:pt x="11" y="23"/>
                    </a:cubicBezTo>
                    <a:cubicBezTo>
                      <a:pt x="18" y="23"/>
                      <a:pt x="23" y="17"/>
                      <a:pt x="23" y="11"/>
                    </a:cubicBezTo>
                    <a:cubicBezTo>
                      <a:pt x="23" y="5"/>
                      <a:pt x="18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2" y="12"/>
                      <a:pt x="4" y="13"/>
                      <a:pt x="6" y="15"/>
                    </a:cubicBezTo>
                    <a:cubicBezTo>
                      <a:pt x="8" y="17"/>
                      <a:pt x="10" y="20"/>
                      <a:pt x="11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0" name="Freeform: Shape 248">
                <a:extLst>
                  <a:ext uri="{FF2B5EF4-FFF2-40B4-BE49-F238E27FC236}">
                    <a16:creationId xmlns:a16="http://schemas.microsoft.com/office/drawing/2014/main" id="{3A89C50E-3BEE-0D4B-D65E-85743132A54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68169" y="2434192"/>
                <a:ext cx="26959" cy="22057"/>
              </a:xfrm>
              <a:custGeom>
                <a:avLst/>
                <a:gdLst>
                  <a:gd name="T0" fmla="*/ 22 w 22"/>
                  <a:gd name="T1" fmla="*/ 18 h 18"/>
                  <a:gd name="T2" fmla="*/ 11 w 22"/>
                  <a:gd name="T3" fmla="*/ 0 h 18"/>
                  <a:gd name="T4" fmla="*/ 0 w 22"/>
                  <a:gd name="T5" fmla="*/ 18 h 18"/>
                  <a:gd name="T6" fmla="*/ 22 w 22"/>
                  <a:gd name="T7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18">
                    <a:moveTo>
                      <a:pt x="22" y="18"/>
                    </a:moveTo>
                    <a:lnTo>
                      <a:pt x="11" y="0"/>
                    </a:lnTo>
                    <a:lnTo>
                      <a:pt x="0" y="18"/>
                    </a:lnTo>
                    <a:lnTo>
                      <a:pt x="22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1" name="Freeform: Shape 249">
                <a:extLst>
                  <a:ext uri="{FF2B5EF4-FFF2-40B4-BE49-F238E27FC236}">
                    <a16:creationId xmlns:a16="http://schemas.microsoft.com/office/drawing/2014/main" id="{4A374025-BA72-B919-786F-6E8383AA440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39243" y="2500364"/>
                <a:ext cx="3676" cy="25734"/>
              </a:xfrm>
              <a:custGeom>
                <a:avLst/>
                <a:gdLst>
                  <a:gd name="T0" fmla="*/ 0 w 1"/>
                  <a:gd name="T1" fmla="*/ 6 h 6"/>
                  <a:gd name="T2" fmla="*/ 1 w 1"/>
                  <a:gd name="T3" fmla="*/ 6 h 6"/>
                  <a:gd name="T4" fmla="*/ 0 w 1"/>
                  <a:gd name="T5" fmla="*/ 0 h 6"/>
                  <a:gd name="T6" fmla="*/ 0 w 1"/>
                  <a:gd name="T7" fmla="*/ 0 h 6"/>
                  <a:gd name="T8" fmla="*/ 0 w 1"/>
                  <a:gd name="T9" fmla="*/ 6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" h="6">
                    <a:moveTo>
                      <a:pt x="0" y="6"/>
                    </a:moveTo>
                    <a:cubicBezTo>
                      <a:pt x="1" y="6"/>
                      <a:pt x="1" y="6"/>
                      <a:pt x="1" y="6"/>
                    </a:cubicBezTo>
                    <a:cubicBezTo>
                      <a:pt x="1" y="4"/>
                      <a:pt x="1" y="2"/>
                      <a:pt x="0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2" name="Freeform: Shape 250">
                <a:extLst>
                  <a:ext uri="{FF2B5EF4-FFF2-40B4-BE49-F238E27FC236}">
                    <a16:creationId xmlns:a16="http://schemas.microsoft.com/office/drawing/2014/main" id="{3124D470-B84F-E549-86F2-FF7B4E91F76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10574" y="2500364"/>
                <a:ext cx="13480" cy="8578"/>
              </a:xfrm>
              <a:custGeom>
                <a:avLst/>
                <a:gdLst>
                  <a:gd name="T0" fmla="*/ 3 w 3"/>
                  <a:gd name="T1" fmla="*/ 0 h 2"/>
                  <a:gd name="T2" fmla="*/ 0 w 3"/>
                  <a:gd name="T3" fmla="*/ 2 h 2"/>
                  <a:gd name="T4" fmla="*/ 3 w 3"/>
                  <a:gd name="T5" fmla="*/ 2 h 2"/>
                  <a:gd name="T6" fmla="*/ 3 w 3"/>
                  <a:gd name="T7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2">
                    <a:moveTo>
                      <a:pt x="3" y="0"/>
                    </a:move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2" y="2"/>
                      <a:pt x="3" y="2"/>
                    </a:cubicBezTo>
                    <a:lnTo>
                      <a:pt x="3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3" name="Freeform: Shape 251">
                <a:extLst>
                  <a:ext uri="{FF2B5EF4-FFF2-40B4-BE49-F238E27FC236}">
                    <a16:creationId xmlns:a16="http://schemas.microsoft.com/office/drawing/2014/main" id="{7BE3B7F7-F83A-66FD-BFAE-3F2646CA5F8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12283" y="2456249"/>
                <a:ext cx="26959" cy="25734"/>
              </a:xfrm>
              <a:custGeom>
                <a:avLst/>
                <a:gdLst>
                  <a:gd name="T0" fmla="*/ 0 w 6"/>
                  <a:gd name="T1" fmla="*/ 2 h 6"/>
                  <a:gd name="T2" fmla="*/ 5 w 6"/>
                  <a:gd name="T3" fmla="*/ 6 h 6"/>
                  <a:gd name="T4" fmla="*/ 6 w 6"/>
                  <a:gd name="T5" fmla="*/ 2 h 6"/>
                  <a:gd name="T6" fmla="*/ 6 w 6"/>
                  <a:gd name="T7" fmla="*/ 0 h 6"/>
                  <a:gd name="T8" fmla="*/ 0 w 6"/>
                  <a:gd name="T9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6">
                    <a:moveTo>
                      <a:pt x="0" y="2"/>
                    </a:moveTo>
                    <a:cubicBezTo>
                      <a:pt x="5" y="6"/>
                      <a:pt x="5" y="6"/>
                      <a:pt x="5" y="6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1"/>
                      <a:pt x="6" y="1"/>
                      <a:pt x="6" y="0"/>
                    </a:cubicBezTo>
                    <a:lnTo>
                      <a:pt x="0" y="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4" name="Freeform: Shape 252">
                <a:extLst>
                  <a:ext uri="{FF2B5EF4-FFF2-40B4-BE49-F238E27FC236}">
                    <a16:creationId xmlns:a16="http://schemas.microsoft.com/office/drawing/2014/main" id="{71E0266F-6603-C29D-DE8B-4BE05404202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12283" y="2544479"/>
                <a:ext cx="26959" cy="25734"/>
              </a:xfrm>
              <a:custGeom>
                <a:avLst/>
                <a:gdLst>
                  <a:gd name="T0" fmla="*/ 18 w 22"/>
                  <a:gd name="T1" fmla="*/ 0 h 21"/>
                  <a:gd name="T2" fmla="*/ 0 w 22"/>
                  <a:gd name="T3" fmla="*/ 18 h 21"/>
                  <a:gd name="T4" fmla="*/ 22 w 22"/>
                  <a:gd name="T5" fmla="*/ 21 h 21"/>
                  <a:gd name="T6" fmla="*/ 18 w 22"/>
                  <a:gd name="T7" fmla="*/ 0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">
                    <a:moveTo>
                      <a:pt x="18" y="0"/>
                    </a:moveTo>
                    <a:lnTo>
                      <a:pt x="0" y="18"/>
                    </a:lnTo>
                    <a:lnTo>
                      <a:pt x="22" y="21"/>
                    </a:ln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5" name="Freeform: Shape 253">
                <a:extLst>
                  <a:ext uri="{FF2B5EF4-FFF2-40B4-BE49-F238E27FC236}">
                    <a16:creationId xmlns:a16="http://schemas.microsoft.com/office/drawing/2014/main" id="{739748B6-BFCE-DAD5-72A0-F1CE1EC1250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24054" y="2456249"/>
                <a:ext cx="26959" cy="25734"/>
              </a:xfrm>
              <a:custGeom>
                <a:avLst/>
                <a:gdLst>
                  <a:gd name="T0" fmla="*/ 7 w 22"/>
                  <a:gd name="T1" fmla="*/ 21 h 21"/>
                  <a:gd name="T2" fmla="*/ 22 w 22"/>
                  <a:gd name="T3" fmla="*/ 7 h 21"/>
                  <a:gd name="T4" fmla="*/ 0 w 22"/>
                  <a:gd name="T5" fmla="*/ 0 h 21"/>
                  <a:gd name="T6" fmla="*/ 7 w 22"/>
                  <a:gd name="T7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22" h="21">
                    <a:moveTo>
                      <a:pt x="7" y="21"/>
                    </a:moveTo>
                    <a:lnTo>
                      <a:pt x="22" y="7"/>
                    </a:lnTo>
                    <a:lnTo>
                      <a:pt x="0" y="0"/>
                    </a:lnTo>
                    <a:lnTo>
                      <a:pt x="7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6" name="Freeform: Shape 254">
                <a:extLst>
                  <a:ext uri="{FF2B5EF4-FFF2-40B4-BE49-F238E27FC236}">
                    <a16:creationId xmlns:a16="http://schemas.microsoft.com/office/drawing/2014/main" id="{70D88F11-A42E-C0B3-37A5-8DBA12A8CE5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17443" y="2513844"/>
                <a:ext cx="221800" cy="136021"/>
              </a:xfrm>
              <a:custGeom>
                <a:avLst/>
                <a:gdLst>
                  <a:gd name="T0" fmla="*/ 41 w 50"/>
                  <a:gd name="T1" fmla="*/ 13 h 31"/>
                  <a:gd name="T2" fmla="*/ 40 w 50"/>
                  <a:gd name="T3" fmla="*/ 14 h 31"/>
                  <a:gd name="T4" fmla="*/ 36 w 50"/>
                  <a:gd name="T5" fmla="*/ 16 h 31"/>
                  <a:gd name="T6" fmla="*/ 35 w 50"/>
                  <a:gd name="T7" fmla="*/ 13 h 31"/>
                  <a:gd name="T8" fmla="*/ 35 w 50"/>
                  <a:gd name="T9" fmla="*/ 11 h 31"/>
                  <a:gd name="T10" fmla="*/ 26 w 50"/>
                  <a:gd name="T11" fmla="*/ 1 h 31"/>
                  <a:gd name="T12" fmla="*/ 24 w 50"/>
                  <a:gd name="T13" fmla="*/ 1 h 31"/>
                  <a:gd name="T14" fmla="*/ 20 w 50"/>
                  <a:gd name="T15" fmla="*/ 0 h 31"/>
                  <a:gd name="T16" fmla="*/ 19 w 50"/>
                  <a:gd name="T17" fmla="*/ 0 h 31"/>
                  <a:gd name="T18" fmla="*/ 5 w 50"/>
                  <a:gd name="T19" fmla="*/ 16 h 31"/>
                  <a:gd name="T20" fmla="*/ 5 w 50"/>
                  <a:gd name="T21" fmla="*/ 20 h 31"/>
                  <a:gd name="T22" fmla="*/ 0 w 50"/>
                  <a:gd name="T23" fmla="*/ 26 h 31"/>
                  <a:gd name="T24" fmla="*/ 5 w 50"/>
                  <a:gd name="T25" fmla="*/ 31 h 31"/>
                  <a:gd name="T26" fmla="*/ 20 w 50"/>
                  <a:gd name="T27" fmla="*/ 31 h 31"/>
                  <a:gd name="T28" fmla="*/ 21 w 50"/>
                  <a:gd name="T29" fmla="*/ 31 h 31"/>
                  <a:gd name="T30" fmla="*/ 41 w 50"/>
                  <a:gd name="T31" fmla="*/ 31 h 31"/>
                  <a:gd name="T32" fmla="*/ 50 w 50"/>
                  <a:gd name="T33" fmla="*/ 22 h 31"/>
                  <a:gd name="T34" fmla="*/ 41 w 50"/>
                  <a:gd name="T35" fmla="*/ 13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50" h="31">
                    <a:moveTo>
                      <a:pt x="41" y="13"/>
                    </a:moveTo>
                    <a:cubicBezTo>
                      <a:pt x="41" y="13"/>
                      <a:pt x="41" y="14"/>
                      <a:pt x="40" y="14"/>
                    </a:cubicBezTo>
                    <a:cubicBezTo>
                      <a:pt x="38" y="14"/>
                      <a:pt x="37" y="15"/>
                      <a:pt x="36" y="16"/>
                    </a:cubicBezTo>
                    <a:cubicBezTo>
                      <a:pt x="36" y="15"/>
                      <a:pt x="36" y="14"/>
                      <a:pt x="35" y="13"/>
                    </a:cubicBezTo>
                    <a:cubicBezTo>
                      <a:pt x="35" y="13"/>
                      <a:pt x="35" y="12"/>
                      <a:pt x="35" y="11"/>
                    </a:cubicBezTo>
                    <a:cubicBezTo>
                      <a:pt x="34" y="7"/>
                      <a:pt x="30" y="3"/>
                      <a:pt x="26" y="1"/>
                    </a:cubicBezTo>
                    <a:cubicBezTo>
                      <a:pt x="25" y="1"/>
                      <a:pt x="25" y="1"/>
                      <a:pt x="24" y="1"/>
                    </a:cubicBezTo>
                    <a:cubicBezTo>
                      <a:pt x="23" y="1"/>
                      <a:pt x="21" y="0"/>
                      <a:pt x="20" y="0"/>
                    </a:cubicBezTo>
                    <a:cubicBezTo>
                      <a:pt x="20" y="0"/>
                      <a:pt x="20" y="0"/>
                      <a:pt x="19" y="0"/>
                    </a:cubicBezTo>
                    <a:cubicBezTo>
                      <a:pt x="11" y="1"/>
                      <a:pt x="5" y="8"/>
                      <a:pt x="5" y="16"/>
                    </a:cubicBezTo>
                    <a:cubicBezTo>
                      <a:pt x="5" y="17"/>
                      <a:pt x="5" y="19"/>
                      <a:pt x="5" y="20"/>
                    </a:cubicBezTo>
                    <a:cubicBezTo>
                      <a:pt x="2" y="21"/>
                      <a:pt x="0" y="23"/>
                      <a:pt x="0" y="26"/>
                    </a:cubicBezTo>
                    <a:cubicBezTo>
                      <a:pt x="0" y="29"/>
                      <a:pt x="2" y="31"/>
                      <a:pt x="5" y="31"/>
                    </a:cubicBezTo>
                    <a:cubicBezTo>
                      <a:pt x="20" y="31"/>
                      <a:pt x="20" y="31"/>
                      <a:pt x="20" y="31"/>
                    </a:cubicBezTo>
                    <a:cubicBezTo>
                      <a:pt x="21" y="31"/>
                      <a:pt x="21" y="31"/>
                      <a:pt x="21" y="31"/>
                    </a:cubicBezTo>
                    <a:cubicBezTo>
                      <a:pt x="41" y="31"/>
                      <a:pt x="41" y="31"/>
                      <a:pt x="41" y="31"/>
                    </a:cubicBezTo>
                    <a:cubicBezTo>
                      <a:pt x="46" y="31"/>
                      <a:pt x="50" y="27"/>
                      <a:pt x="50" y="22"/>
                    </a:cubicBezTo>
                    <a:cubicBezTo>
                      <a:pt x="50" y="18"/>
                      <a:pt x="46" y="13"/>
                      <a:pt x="41" y="1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7" name="Freeform: Shape 255">
                <a:extLst>
                  <a:ext uri="{FF2B5EF4-FFF2-40B4-BE49-F238E27FC236}">
                    <a16:creationId xmlns:a16="http://schemas.microsoft.com/office/drawing/2014/main" id="{34046033-DA9F-E739-BB5C-358BB16E0B8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456557" y="3361830"/>
                <a:ext cx="150726" cy="215673"/>
              </a:xfrm>
              <a:custGeom>
                <a:avLst/>
                <a:gdLst>
                  <a:gd name="T0" fmla="*/ 34 w 34"/>
                  <a:gd name="T1" fmla="*/ 49 h 49"/>
                  <a:gd name="T2" fmla="*/ 34 w 34"/>
                  <a:gd name="T3" fmla="*/ 21 h 49"/>
                  <a:gd name="T4" fmla="*/ 33 w 34"/>
                  <a:gd name="T5" fmla="*/ 13 h 49"/>
                  <a:gd name="T6" fmla="*/ 28 w 34"/>
                  <a:gd name="T7" fmla="*/ 7 h 49"/>
                  <a:gd name="T8" fmla="*/ 28 w 34"/>
                  <a:gd name="T9" fmla="*/ 2 h 49"/>
                  <a:gd name="T10" fmla="*/ 28 w 34"/>
                  <a:gd name="T11" fmla="*/ 0 h 49"/>
                  <a:gd name="T12" fmla="*/ 26 w 34"/>
                  <a:gd name="T13" fmla="*/ 0 h 49"/>
                  <a:gd name="T14" fmla="*/ 5 w 34"/>
                  <a:gd name="T15" fmla="*/ 0 h 49"/>
                  <a:gd name="T16" fmla="*/ 3 w 34"/>
                  <a:gd name="T17" fmla="*/ 0 h 49"/>
                  <a:gd name="T18" fmla="*/ 3 w 34"/>
                  <a:gd name="T19" fmla="*/ 2 h 49"/>
                  <a:gd name="T20" fmla="*/ 3 w 34"/>
                  <a:gd name="T21" fmla="*/ 7 h 49"/>
                  <a:gd name="T22" fmla="*/ 0 w 34"/>
                  <a:gd name="T23" fmla="*/ 9 h 49"/>
                  <a:gd name="T24" fmla="*/ 5 w 34"/>
                  <a:gd name="T25" fmla="*/ 17 h 49"/>
                  <a:gd name="T26" fmla="*/ 5 w 34"/>
                  <a:gd name="T27" fmla="*/ 6 h 49"/>
                  <a:gd name="T28" fmla="*/ 5 w 34"/>
                  <a:gd name="T29" fmla="*/ 6 h 49"/>
                  <a:gd name="T30" fmla="*/ 5 w 34"/>
                  <a:gd name="T31" fmla="*/ 6 h 49"/>
                  <a:gd name="T32" fmla="*/ 5 w 34"/>
                  <a:gd name="T33" fmla="*/ 2 h 49"/>
                  <a:gd name="T34" fmla="*/ 26 w 34"/>
                  <a:gd name="T35" fmla="*/ 2 h 49"/>
                  <a:gd name="T36" fmla="*/ 26 w 34"/>
                  <a:gd name="T37" fmla="*/ 6 h 49"/>
                  <a:gd name="T38" fmla="*/ 26 w 34"/>
                  <a:gd name="T39" fmla="*/ 34 h 49"/>
                  <a:gd name="T40" fmla="*/ 16 w 34"/>
                  <a:gd name="T41" fmla="*/ 24 h 49"/>
                  <a:gd name="T42" fmla="*/ 13 w 34"/>
                  <a:gd name="T43" fmla="*/ 26 h 49"/>
                  <a:gd name="T44" fmla="*/ 34 w 34"/>
                  <a:gd name="T4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34" h="49">
                    <a:moveTo>
                      <a:pt x="34" y="49"/>
                    </a:moveTo>
                    <a:cubicBezTo>
                      <a:pt x="34" y="38"/>
                      <a:pt x="34" y="27"/>
                      <a:pt x="34" y="21"/>
                    </a:cubicBezTo>
                    <a:cubicBezTo>
                      <a:pt x="34" y="19"/>
                      <a:pt x="34" y="15"/>
                      <a:pt x="33" y="13"/>
                    </a:cubicBezTo>
                    <a:cubicBezTo>
                      <a:pt x="32" y="10"/>
                      <a:pt x="30" y="8"/>
                      <a:pt x="28" y="7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2" y="8"/>
                      <a:pt x="1" y="8"/>
                      <a:pt x="0" y="9"/>
                    </a:cubicBezTo>
                    <a:cubicBezTo>
                      <a:pt x="2" y="12"/>
                      <a:pt x="3" y="14"/>
                      <a:pt x="5" y="17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6"/>
                      <a:pt x="26" y="6"/>
                      <a:pt x="26" y="6"/>
                    </a:cubicBezTo>
                    <a:cubicBezTo>
                      <a:pt x="26" y="34"/>
                      <a:pt x="26" y="34"/>
                      <a:pt x="26" y="3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20" y="34"/>
                      <a:pt x="26" y="42"/>
                      <a:pt x="34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8" name="Freeform: Shape 256">
                <a:extLst>
                  <a:ext uri="{FF2B5EF4-FFF2-40B4-BE49-F238E27FC236}">
                    <a16:creationId xmlns:a16="http://schemas.microsoft.com/office/drawing/2014/main" id="{336F54A4-DFD0-8A8C-9A7A-1202BB97F37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15860" y="3383887"/>
                <a:ext cx="162980" cy="339439"/>
              </a:xfrm>
              <a:custGeom>
                <a:avLst/>
                <a:gdLst>
                  <a:gd name="T0" fmla="*/ 22 w 37"/>
                  <a:gd name="T1" fmla="*/ 66 h 77"/>
                  <a:gd name="T2" fmla="*/ 36 w 37"/>
                  <a:gd name="T3" fmla="*/ 74 h 77"/>
                  <a:gd name="T4" fmla="*/ 37 w 37"/>
                  <a:gd name="T5" fmla="*/ 74 h 77"/>
                  <a:gd name="T6" fmla="*/ 37 w 37"/>
                  <a:gd name="T7" fmla="*/ 16 h 77"/>
                  <a:gd name="T8" fmla="*/ 36 w 37"/>
                  <a:gd name="T9" fmla="*/ 8 h 77"/>
                  <a:gd name="T10" fmla="*/ 18 w 37"/>
                  <a:gd name="T11" fmla="*/ 0 h 77"/>
                  <a:gd name="T12" fmla="*/ 1 w 37"/>
                  <a:gd name="T13" fmla="*/ 8 h 77"/>
                  <a:gd name="T14" fmla="*/ 0 w 37"/>
                  <a:gd name="T15" fmla="*/ 16 h 77"/>
                  <a:gd name="T16" fmla="*/ 0 w 37"/>
                  <a:gd name="T17" fmla="*/ 46 h 77"/>
                  <a:gd name="T18" fmla="*/ 22 w 37"/>
                  <a:gd name="T19" fmla="*/ 66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37" h="77">
                    <a:moveTo>
                      <a:pt x="22" y="66"/>
                    </a:moveTo>
                    <a:cubicBezTo>
                      <a:pt x="29" y="66"/>
                      <a:pt x="34" y="69"/>
                      <a:pt x="36" y="74"/>
                    </a:cubicBezTo>
                    <a:cubicBezTo>
                      <a:pt x="37" y="77"/>
                      <a:pt x="37" y="77"/>
                      <a:pt x="37" y="74"/>
                    </a:cubicBezTo>
                    <a:cubicBezTo>
                      <a:pt x="37" y="62"/>
                      <a:pt x="37" y="28"/>
                      <a:pt x="37" y="16"/>
                    </a:cubicBezTo>
                    <a:cubicBezTo>
                      <a:pt x="37" y="14"/>
                      <a:pt x="37" y="10"/>
                      <a:pt x="36" y="8"/>
                    </a:cubicBezTo>
                    <a:cubicBezTo>
                      <a:pt x="34" y="1"/>
                      <a:pt x="27" y="0"/>
                      <a:pt x="18" y="0"/>
                    </a:cubicBezTo>
                    <a:cubicBezTo>
                      <a:pt x="10" y="0"/>
                      <a:pt x="3" y="1"/>
                      <a:pt x="1" y="8"/>
                    </a:cubicBezTo>
                    <a:cubicBezTo>
                      <a:pt x="0" y="10"/>
                      <a:pt x="0" y="14"/>
                      <a:pt x="0" y="16"/>
                    </a:cubicBezTo>
                    <a:cubicBezTo>
                      <a:pt x="0" y="46"/>
                      <a:pt x="0" y="46"/>
                      <a:pt x="0" y="46"/>
                    </a:cubicBezTo>
                    <a:cubicBezTo>
                      <a:pt x="7" y="53"/>
                      <a:pt x="15" y="60"/>
                      <a:pt x="22" y="6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9" name="Freeform: Shape 257">
                <a:extLst>
                  <a:ext uri="{FF2B5EF4-FFF2-40B4-BE49-F238E27FC236}">
                    <a16:creationId xmlns:a16="http://schemas.microsoft.com/office/drawing/2014/main" id="{203A4B60-6EC5-01BE-0FB9-3FEF6CC3153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50787" y="3472117"/>
                <a:ext cx="25734" cy="91906"/>
              </a:xfrm>
              <a:custGeom>
                <a:avLst/>
                <a:gdLst>
                  <a:gd name="T0" fmla="*/ 6 w 6"/>
                  <a:gd name="T1" fmla="*/ 1 h 21"/>
                  <a:gd name="T2" fmla="*/ 3 w 6"/>
                  <a:gd name="T3" fmla="*/ 0 h 21"/>
                  <a:gd name="T4" fmla="*/ 3 w 6"/>
                  <a:gd name="T5" fmla="*/ 0 h 21"/>
                  <a:gd name="T6" fmla="*/ 0 w 6"/>
                  <a:gd name="T7" fmla="*/ 1 h 21"/>
                  <a:gd name="T8" fmla="*/ 0 w 6"/>
                  <a:gd name="T9" fmla="*/ 21 h 21"/>
                  <a:gd name="T10" fmla="*/ 6 w 6"/>
                  <a:gd name="T11" fmla="*/ 15 h 21"/>
                  <a:gd name="T12" fmla="*/ 6 w 6"/>
                  <a:gd name="T13" fmla="*/ 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21">
                    <a:moveTo>
                      <a:pt x="6" y="1"/>
                    </a:moveTo>
                    <a:cubicBezTo>
                      <a:pt x="5" y="1"/>
                      <a:pt x="4" y="0"/>
                      <a:pt x="3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21"/>
                      <a:pt x="0" y="21"/>
                      <a:pt x="0" y="21"/>
                    </a:cubicBezTo>
                    <a:cubicBezTo>
                      <a:pt x="2" y="19"/>
                      <a:pt x="4" y="17"/>
                      <a:pt x="6" y="15"/>
                    </a:cubicBezTo>
                    <a:lnTo>
                      <a:pt x="6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0" name="Freeform: Shape 258">
                <a:extLst>
                  <a:ext uri="{FF2B5EF4-FFF2-40B4-BE49-F238E27FC236}">
                    <a16:creationId xmlns:a16="http://schemas.microsoft.com/office/drawing/2014/main" id="{E72F476A-834E-D2AB-1326-752C00869BF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50787" y="3290756"/>
                <a:ext cx="25734" cy="17156"/>
              </a:xfrm>
              <a:custGeom>
                <a:avLst/>
                <a:gdLst>
                  <a:gd name="T0" fmla="*/ 4 w 6"/>
                  <a:gd name="T1" fmla="*/ 4 h 4"/>
                  <a:gd name="T2" fmla="*/ 4 w 6"/>
                  <a:gd name="T3" fmla="*/ 4 h 4"/>
                  <a:gd name="T4" fmla="*/ 6 w 6"/>
                  <a:gd name="T5" fmla="*/ 4 h 4"/>
                  <a:gd name="T6" fmla="*/ 6 w 6"/>
                  <a:gd name="T7" fmla="*/ 0 h 4"/>
                  <a:gd name="T8" fmla="*/ 0 w 6"/>
                  <a:gd name="T9" fmla="*/ 0 h 4"/>
                  <a:gd name="T10" fmla="*/ 0 w 6"/>
                  <a:gd name="T11" fmla="*/ 4 h 4"/>
                  <a:gd name="T12" fmla="*/ 4 w 6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6" h="4">
                    <a:moveTo>
                      <a:pt x="4" y="4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5" y="4"/>
                      <a:pt x="5" y="4"/>
                      <a:pt x="6" y="4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1" y="4"/>
                      <a:pt x="2" y="4"/>
                      <a:pt x="4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1" name="Freeform: Shape 259">
                <a:extLst>
                  <a:ext uri="{FF2B5EF4-FFF2-40B4-BE49-F238E27FC236}">
                    <a16:creationId xmlns:a16="http://schemas.microsoft.com/office/drawing/2014/main" id="{1F668FAE-51CC-4EAB-00BB-04AE3E4F1FE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39274" y="3316489"/>
                <a:ext cx="243857" cy="177685"/>
              </a:xfrm>
              <a:custGeom>
                <a:avLst/>
                <a:gdLst>
                  <a:gd name="T0" fmla="*/ 31 w 55"/>
                  <a:gd name="T1" fmla="*/ 0 h 40"/>
                  <a:gd name="T2" fmla="*/ 29 w 55"/>
                  <a:gd name="T3" fmla="*/ 0 h 40"/>
                  <a:gd name="T4" fmla="*/ 29 w 55"/>
                  <a:gd name="T5" fmla="*/ 0 h 40"/>
                  <a:gd name="T6" fmla="*/ 25 w 55"/>
                  <a:gd name="T7" fmla="*/ 0 h 40"/>
                  <a:gd name="T8" fmla="*/ 0 w 55"/>
                  <a:gd name="T9" fmla="*/ 27 h 40"/>
                  <a:gd name="T10" fmla="*/ 2 w 55"/>
                  <a:gd name="T11" fmla="*/ 38 h 40"/>
                  <a:gd name="T12" fmla="*/ 3 w 55"/>
                  <a:gd name="T13" fmla="*/ 39 h 40"/>
                  <a:gd name="T14" fmla="*/ 5 w 55"/>
                  <a:gd name="T15" fmla="*/ 37 h 40"/>
                  <a:gd name="T16" fmla="*/ 12 w 55"/>
                  <a:gd name="T17" fmla="*/ 33 h 40"/>
                  <a:gd name="T18" fmla="*/ 12 w 55"/>
                  <a:gd name="T19" fmla="*/ 33 h 40"/>
                  <a:gd name="T20" fmla="*/ 19 w 55"/>
                  <a:gd name="T21" fmla="*/ 38 h 40"/>
                  <a:gd name="T22" fmla="*/ 20 w 55"/>
                  <a:gd name="T23" fmla="*/ 39 h 40"/>
                  <a:gd name="T24" fmla="*/ 21 w 55"/>
                  <a:gd name="T25" fmla="*/ 38 h 40"/>
                  <a:gd name="T26" fmla="*/ 25 w 55"/>
                  <a:gd name="T27" fmla="*/ 34 h 40"/>
                  <a:gd name="T28" fmla="*/ 28 w 55"/>
                  <a:gd name="T29" fmla="*/ 33 h 40"/>
                  <a:gd name="T30" fmla="*/ 28 w 55"/>
                  <a:gd name="T31" fmla="*/ 33 h 40"/>
                  <a:gd name="T32" fmla="*/ 31 w 55"/>
                  <a:gd name="T33" fmla="*/ 34 h 40"/>
                  <a:gd name="T34" fmla="*/ 36 w 55"/>
                  <a:gd name="T35" fmla="*/ 38 h 40"/>
                  <a:gd name="T36" fmla="*/ 36 w 55"/>
                  <a:gd name="T37" fmla="*/ 40 h 40"/>
                  <a:gd name="T38" fmla="*/ 37 w 55"/>
                  <a:gd name="T39" fmla="*/ 38 h 40"/>
                  <a:gd name="T40" fmla="*/ 44 w 55"/>
                  <a:gd name="T41" fmla="*/ 34 h 40"/>
                  <a:gd name="T42" fmla="*/ 44 w 55"/>
                  <a:gd name="T43" fmla="*/ 34 h 40"/>
                  <a:gd name="T44" fmla="*/ 45 w 55"/>
                  <a:gd name="T45" fmla="*/ 34 h 40"/>
                  <a:gd name="T46" fmla="*/ 55 w 55"/>
                  <a:gd name="T47" fmla="*/ 20 h 40"/>
                  <a:gd name="T48" fmla="*/ 31 w 55"/>
                  <a:gd name="T49" fmla="*/ 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55" h="40">
                    <a:moveTo>
                      <a:pt x="31" y="0"/>
                    </a:moveTo>
                    <a:cubicBezTo>
                      <a:pt x="30" y="0"/>
                      <a:pt x="30" y="0"/>
                      <a:pt x="29" y="0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7" y="0"/>
                      <a:pt x="26" y="0"/>
                      <a:pt x="25" y="0"/>
                    </a:cubicBezTo>
                    <a:cubicBezTo>
                      <a:pt x="11" y="2"/>
                      <a:pt x="1" y="13"/>
                      <a:pt x="0" y="27"/>
                    </a:cubicBezTo>
                    <a:cubicBezTo>
                      <a:pt x="0" y="31"/>
                      <a:pt x="1" y="34"/>
                      <a:pt x="2" y="38"/>
                    </a:cubicBezTo>
                    <a:cubicBezTo>
                      <a:pt x="3" y="39"/>
                      <a:pt x="3" y="39"/>
                      <a:pt x="3" y="39"/>
                    </a:cubicBezTo>
                    <a:cubicBezTo>
                      <a:pt x="4" y="39"/>
                      <a:pt x="4" y="38"/>
                      <a:pt x="5" y="37"/>
                    </a:cubicBezTo>
                    <a:cubicBezTo>
                      <a:pt x="6" y="35"/>
                      <a:pt x="9" y="33"/>
                      <a:pt x="12" y="33"/>
                    </a:cubicBezTo>
                    <a:cubicBezTo>
                      <a:pt x="12" y="33"/>
                      <a:pt x="12" y="33"/>
                      <a:pt x="12" y="33"/>
                    </a:cubicBezTo>
                    <a:cubicBezTo>
                      <a:pt x="15" y="33"/>
                      <a:pt x="18" y="35"/>
                      <a:pt x="19" y="38"/>
                    </a:cubicBezTo>
                    <a:cubicBezTo>
                      <a:pt x="20" y="39"/>
                      <a:pt x="20" y="39"/>
                      <a:pt x="20" y="39"/>
                    </a:cubicBezTo>
                    <a:cubicBezTo>
                      <a:pt x="20" y="39"/>
                      <a:pt x="20" y="39"/>
                      <a:pt x="21" y="38"/>
                    </a:cubicBezTo>
                    <a:cubicBezTo>
                      <a:pt x="22" y="36"/>
                      <a:pt x="23" y="35"/>
                      <a:pt x="25" y="34"/>
                    </a:cubicBezTo>
                    <a:cubicBezTo>
                      <a:pt x="26" y="34"/>
                      <a:pt x="27" y="33"/>
                      <a:pt x="28" y="33"/>
                    </a:cubicBezTo>
                    <a:cubicBezTo>
                      <a:pt x="28" y="33"/>
                      <a:pt x="28" y="33"/>
                      <a:pt x="28" y="33"/>
                    </a:cubicBezTo>
                    <a:cubicBezTo>
                      <a:pt x="29" y="33"/>
                      <a:pt x="30" y="34"/>
                      <a:pt x="31" y="34"/>
                    </a:cubicBezTo>
                    <a:cubicBezTo>
                      <a:pt x="33" y="35"/>
                      <a:pt x="35" y="36"/>
                      <a:pt x="36" y="38"/>
                    </a:cubicBezTo>
                    <a:cubicBezTo>
                      <a:pt x="36" y="39"/>
                      <a:pt x="36" y="40"/>
                      <a:pt x="36" y="40"/>
                    </a:cubicBezTo>
                    <a:cubicBezTo>
                      <a:pt x="37" y="40"/>
                      <a:pt x="37" y="39"/>
                      <a:pt x="37" y="38"/>
                    </a:cubicBezTo>
                    <a:cubicBezTo>
                      <a:pt x="39" y="36"/>
                      <a:pt x="41" y="34"/>
                      <a:pt x="44" y="34"/>
                    </a:cubicBezTo>
                    <a:cubicBezTo>
                      <a:pt x="44" y="34"/>
                      <a:pt x="44" y="34"/>
                      <a:pt x="44" y="34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8" y="29"/>
                      <a:pt x="52" y="25"/>
                      <a:pt x="55" y="20"/>
                    </a:cubicBezTo>
                    <a:cubicBezTo>
                      <a:pt x="52" y="9"/>
                      <a:pt x="43" y="1"/>
                      <a:pt x="3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2" name="Freeform: Shape 260">
                <a:extLst>
                  <a:ext uri="{FF2B5EF4-FFF2-40B4-BE49-F238E27FC236}">
                    <a16:creationId xmlns:a16="http://schemas.microsoft.com/office/drawing/2014/main" id="{A9CD3BAB-03BA-A7AA-E573-0CDC4AF3D98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95964" y="1228386"/>
                <a:ext cx="322284" cy="256111"/>
              </a:xfrm>
              <a:custGeom>
                <a:avLst/>
                <a:gdLst>
                  <a:gd name="T0" fmla="*/ 71 w 73"/>
                  <a:gd name="T1" fmla="*/ 14 h 58"/>
                  <a:gd name="T2" fmla="*/ 57 w 73"/>
                  <a:gd name="T3" fmla="*/ 20 h 58"/>
                  <a:gd name="T4" fmla="*/ 51 w 73"/>
                  <a:gd name="T5" fmla="*/ 20 h 58"/>
                  <a:gd name="T6" fmla="*/ 48 w 73"/>
                  <a:gd name="T7" fmla="*/ 13 h 58"/>
                  <a:gd name="T8" fmla="*/ 52 w 73"/>
                  <a:gd name="T9" fmla="*/ 9 h 58"/>
                  <a:gd name="T10" fmla="*/ 67 w 73"/>
                  <a:gd name="T11" fmla="*/ 3 h 58"/>
                  <a:gd name="T12" fmla="*/ 51 w 73"/>
                  <a:gd name="T13" fmla="*/ 1 h 58"/>
                  <a:gd name="T14" fmla="*/ 50 w 73"/>
                  <a:gd name="T15" fmla="*/ 3 h 58"/>
                  <a:gd name="T16" fmla="*/ 43 w 73"/>
                  <a:gd name="T17" fmla="*/ 13 h 58"/>
                  <a:gd name="T18" fmla="*/ 44 w 73"/>
                  <a:gd name="T19" fmla="*/ 2 h 58"/>
                  <a:gd name="T20" fmla="*/ 38 w 73"/>
                  <a:gd name="T21" fmla="*/ 1 h 58"/>
                  <a:gd name="T22" fmla="*/ 34 w 73"/>
                  <a:gd name="T23" fmla="*/ 7 h 58"/>
                  <a:gd name="T24" fmla="*/ 27 w 73"/>
                  <a:gd name="T25" fmla="*/ 10 h 58"/>
                  <a:gd name="T26" fmla="*/ 23 w 73"/>
                  <a:gd name="T27" fmla="*/ 3 h 58"/>
                  <a:gd name="T28" fmla="*/ 22 w 73"/>
                  <a:gd name="T29" fmla="*/ 3 h 58"/>
                  <a:gd name="T30" fmla="*/ 19 w 73"/>
                  <a:gd name="T31" fmla="*/ 7 h 58"/>
                  <a:gd name="T32" fmla="*/ 17 w 73"/>
                  <a:gd name="T33" fmla="*/ 13 h 58"/>
                  <a:gd name="T34" fmla="*/ 25 w 73"/>
                  <a:gd name="T35" fmla="*/ 20 h 58"/>
                  <a:gd name="T36" fmla="*/ 14 w 73"/>
                  <a:gd name="T37" fmla="*/ 18 h 58"/>
                  <a:gd name="T38" fmla="*/ 4 w 73"/>
                  <a:gd name="T39" fmla="*/ 11 h 58"/>
                  <a:gd name="T40" fmla="*/ 0 w 73"/>
                  <a:gd name="T41" fmla="*/ 20 h 58"/>
                  <a:gd name="T42" fmla="*/ 1 w 73"/>
                  <a:gd name="T43" fmla="*/ 30 h 58"/>
                  <a:gd name="T44" fmla="*/ 16 w 73"/>
                  <a:gd name="T45" fmla="*/ 24 h 58"/>
                  <a:gd name="T46" fmla="*/ 22 w 73"/>
                  <a:gd name="T47" fmla="*/ 24 h 58"/>
                  <a:gd name="T48" fmla="*/ 24 w 73"/>
                  <a:gd name="T49" fmla="*/ 31 h 58"/>
                  <a:gd name="T50" fmla="*/ 20 w 73"/>
                  <a:gd name="T51" fmla="*/ 35 h 58"/>
                  <a:gd name="T52" fmla="*/ 6 w 73"/>
                  <a:gd name="T53" fmla="*/ 41 h 58"/>
                  <a:gd name="T54" fmla="*/ 12 w 73"/>
                  <a:gd name="T55" fmla="*/ 49 h 58"/>
                  <a:gd name="T56" fmla="*/ 22 w 73"/>
                  <a:gd name="T57" fmla="*/ 53 h 58"/>
                  <a:gd name="T58" fmla="*/ 23 w 73"/>
                  <a:gd name="T59" fmla="*/ 41 h 58"/>
                  <a:gd name="T60" fmla="*/ 30 w 73"/>
                  <a:gd name="T61" fmla="*/ 31 h 58"/>
                  <a:gd name="T62" fmla="*/ 29 w 73"/>
                  <a:gd name="T63" fmla="*/ 42 h 58"/>
                  <a:gd name="T64" fmla="*/ 34 w 73"/>
                  <a:gd name="T65" fmla="*/ 45 h 58"/>
                  <a:gd name="T66" fmla="*/ 34 w 73"/>
                  <a:gd name="T67" fmla="*/ 51 h 58"/>
                  <a:gd name="T68" fmla="*/ 38 w 73"/>
                  <a:gd name="T69" fmla="*/ 51 h 58"/>
                  <a:gd name="T70" fmla="*/ 38 w 73"/>
                  <a:gd name="T71" fmla="*/ 45 h 58"/>
                  <a:gd name="T72" fmla="*/ 44 w 73"/>
                  <a:gd name="T73" fmla="*/ 42 h 58"/>
                  <a:gd name="T74" fmla="*/ 43 w 73"/>
                  <a:gd name="T75" fmla="*/ 31 h 58"/>
                  <a:gd name="T76" fmla="*/ 50 w 73"/>
                  <a:gd name="T77" fmla="*/ 41 h 58"/>
                  <a:gd name="T78" fmla="*/ 51 w 73"/>
                  <a:gd name="T79" fmla="*/ 53 h 58"/>
                  <a:gd name="T80" fmla="*/ 61 w 73"/>
                  <a:gd name="T81" fmla="*/ 49 h 58"/>
                  <a:gd name="T82" fmla="*/ 67 w 73"/>
                  <a:gd name="T83" fmla="*/ 41 h 58"/>
                  <a:gd name="T84" fmla="*/ 52 w 73"/>
                  <a:gd name="T85" fmla="*/ 35 h 58"/>
                  <a:gd name="T86" fmla="*/ 48 w 73"/>
                  <a:gd name="T87" fmla="*/ 31 h 58"/>
                  <a:gd name="T88" fmla="*/ 51 w 73"/>
                  <a:gd name="T89" fmla="*/ 24 h 58"/>
                  <a:gd name="T90" fmla="*/ 57 w 73"/>
                  <a:gd name="T91" fmla="*/ 24 h 58"/>
                  <a:gd name="T92" fmla="*/ 71 w 73"/>
                  <a:gd name="T93" fmla="*/ 30 h 58"/>
                  <a:gd name="T94" fmla="*/ 73 w 73"/>
                  <a:gd name="T95" fmla="*/ 20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3" h="58">
                    <a:moveTo>
                      <a:pt x="73" y="20"/>
                    </a:moveTo>
                    <a:cubicBezTo>
                      <a:pt x="65" y="20"/>
                      <a:pt x="65" y="20"/>
                      <a:pt x="65" y="20"/>
                    </a:cubicBezTo>
                    <a:cubicBezTo>
                      <a:pt x="71" y="14"/>
                      <a:pt x="71" y="14"/>
                      <a:pt x="71" y="14"/>
                    </a:cubicBezTo>
                    <a:cubicBezTo>
                      <a:pt x="69" y="11"/>
                      <a:pt x="69" y="11"/>
                      <a:pt x="69" y="11"/>
                    </a:cubicBezTo>
                    <a:cubicBezTo>
                      <a:pt x="59" y="20"/>
                      <a:pt x="59" y="20"/>
                      <a:pt x="59" y="20"/>
                    </a:cubicBezTo>
                    <a:cubicBezTo>
                      <a:pt x="57" y="20"/>
                      <a:pt x="57" y="20"/>
                      <a:pt x="57" y="20"/>
                    </a:cubicBezTo>
                    <a:cubicBezTo>
                      <a:pt x="59" y="18"/>
                      <a:pt x="59" y="18"/>
                      <a:pt x="59" y="18"/>
                    </a:cubicBezTo>
                    <a:cubicBezTo>
                      <a:pt x="56" y="15"/>
                      <a:pt x="56" y="15"/>
                      <a:pt x="56" y="15"/>
                    </a:cubicBezTo>
                    <a:cubicBezTo>
                      <a:pt x="51" y="20"/>
                      <a:pt x="51" y="20"/>
                      <a:pt x="51" y="20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18"/>
                      <a:pt x="46" y="17"/>
                      <a:pt x="46" y="16"/>
                    </a:cubicBezTo>
                    <a:cubicBezTo>
                      <a:pt x="48" y="13"/>
                      <a:pt x="48" y="13"/>
                      <a:pt x="48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9"/>
                      <a:pt x="56" y="9"/>
                      <a:pt x="56" y="9"/>
                    </a:cubicBezTo>
                    <a:cubicBezTo>
                      <a:pt x="52" y="9"/>
                      <a:pt x="52" y="9"/>
                      <a:pt x="52" y="9"/>
                    </a:cubicBezTo>
                    <a:cubicBezTo>
                      <a:pt x="54" y="7"/>
                      <a:pt x="54" y="7"/>
                      <a:pt x="54" y="7"/>
                    </a:cubicBezTo>
                    <a:cubicBezTo>
                      <a:pt x="67" y="7"/>
                      <a:pt x="67" y="7"/>
                      <a:pt x="67" y="7"/>
                    </a:cubicBezTo>
                    <a:cubicBezTo>
                      <a:pt x="67" y="3"/>
                      <a:pt x="67" y="3"/>
                      <a:pt x="67" y="3"/>
                    </a:cubicBezTo>
                    <a:cubicBezTo>
                      <a:pt x="58" y="3"/>
                      <a:pt x="58" y="3"/>
                      <a:pt x="58" y="3"/>
                    </a:cubicBezTo>
                    <a:cubicBezTo>
                      <a:pt x="61" y="0"/>
                      <a:pt x="61" y="0"/>
                      <a:pt x="61" y="0"/>
                    </a:cubicBezTo>
                    <a:cubicBezTo>
                      <a:pt x="58" y="0"/>
                      <a:pt x="54" y="0"/>
                      <a:pt x="51" y="1"/>
                    </a:cubicBezTo>
                    <a:cubicBezTo>
                      <a:pt x="51" y="4"/>
                      <a:pt x="51" y="4"/>
                      <a:pt x="51" y="4"/>
                    </a:cubicBezTo>
                    <a:cubicBezTo>
                      <a:pt x="50" y="6"/>
                      <a:pt x="50" y="6"/>
                      <a:pt x="50" y="6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6" y="10"/>
                      <a:pt x="46" y="10"/>
                      <a:pt x="46" y="10"/>
                    </a:cubicBezTo>
                    <a:cubicBezTo>
                      <a:pt x="43" y="13"/>
                      <a:pt x="43" y="13"/>
                      <a:pt x="43" y="13"/>
                    </a:cubicBezTo>
                    <a:cubicBezTo>
                      <a:pt x="41" y="12"/>
                      <a:pt x="40" y="11"/>
                      <a:pt x="38" y="11"/>
                    </a:cubicBezTo>
                    <a:cubicBezTo>
                      <a:pt x="38" y="7"/>
                      <a:pt x="38" y="7"/>
                      <a:pt x="38" y="7"/>
                    </a:cubicBezTo>
                    <a:cubicBezTo>
                      <a:pt x="44" y="2"/>
                      <a:pt x="44" y="2"/>
                      <a:pt x="44" y="2"/>
                    </a:cubicBezTo>
                    <a:cubicBezTo>
                      <a:pt x="43" y="1"/>
                      <a:pt x="43" y="1"/>
                      <a:pt x="43" y="1"/>
                    </a:cubicBezTo>
                    <a:cubicBezTo>
                      <a:pt x="41" y="1"/>
                      <a:pt x="40" y="1"/>
                      <a:pt x="39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8" y="1"/>
                      <a:pt x="38" y="1"/>
                      <a:pt x="38" y="1"/>
                    </a:cubicBezTo>
                    <a:cubicBezTo>
                      <a:pt x="35" y="2"/>
                      <a:pt x="32" y="2"/>
                      <a:pt x="29" y="2"/>
                    </a:cubicBezTo>
                    <a:cubicBezTo>
                      <a:pt x="34" y="7"/>
                      <a:pt x="34" y="7"/>
                      <a:pt x="34" y="7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3" y="11"/>
                      <a:pt x="31" y="12"/>
                      <a:pt x="30" y="13"/>
                    </a:cubicBezTo>
                    <a:cubicBezTo>
                      <a:pt x="27" y="10"/>
                      <a:pt x="27" y="10"/>
                      <a:pt x="27" y="10"/>
                    </a:cubicBezTo>
                    <a:cubicBezTo>
                      <a:pt x="27" y="3"/>
                      <a:pt x="27" y="3"/>
                      <a:pt x="27" y="3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4" y="3"/>
                      <a:pt x="23" y="3"/>
                      <a:pt x="23" y="3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16" y="4"/>
                      <a:pt x="11" y="5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19" y="7"/>
                      <a:pt x="19" y="7"/>
                      <a:pt x="19" y="7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7" y="13"/>
                      <a:pt x="17" y="13"/>
                      <a:pt x="17" y="13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7" y="16"/>
                      <a:pt x="27" y="16"/>
                      <a:pt x="27" y="16"/>
                    </a:cubicBezTo>
                    <a:cubicBezTo>
                      <a:pt x="26" y="17"/>
                      <a:pt x="26" y="18"/>
                      <a:pt x="25" y="20"/>
                    </a:cubicBezTo>
                    <a:cubicBezTo>
                      <a:pt x="22" y="20"/>
                      <a:pt x="22" y="20"/>
                      <a:pt x="22" y="20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1" y="14"/>
                      <a:pt x="1" y="14"/>
                      <a:pt x="1" y="14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1" y="30"/>
                      <a:pt x="1" y="30"/>
                      <a:pt x="1" y="30"/>
                    </a:cubicBezTo>
                    <a:cubicBezTo>
                      <a:pt x="4" y="33"/>
                      <a:pt x="4" y="33"/>
                      <a:pt x="4" y="33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4" y="26"/>
                      <a:pt x="14" y="26"/>
                      <a:pt x="14" y="26"/>
                    </a:cubicBezTo>
                    <a:cubicBezTo>
                      <a:pt x="16" y="29"/>
                      <a:pt x="16" y="29"/>
                      <a:pt x="16" y="29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6" y="26"/>
                      <a:pt x="26" y="27"/>
                      <a:pt x="27" y="28"/>
                    </a:cubicBezTo>
                    <a:cubicBezTo>
                      <a:pt x="24" y="31"/>
                      <a:pt x="24" y="31"/>
                      <a:pt x="24" y="31"/>
                    </a:cubicBezTo>
                    <a:cubicBezTo>
                      <a:pt x="17" y="31"/>
                      <a:pt x="17" y="31"/>
                      <a:pt x="17" y="31"/>
                    </a:cubicBezTo>
                    <a:cubicBezTo>
                      <a:pt x="17" y="35"/>
                      <a:pt x="17" y="35"/>
                      <a:pt x="17" y="35"/>
                    </a:cubicBezTo>
                    <a:cubicBezTo>
                      <a:pt x="20" y="35"/>
                      <a:pt x="20" y="35"/>
                      <a:pt x="20" y="35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6" y="37"/>
                      <a:pt x="6" y="37"/>
                      <a:pt x="6" y="37"/>
                    </a:cubicBezTo>
                    <a:cubicBezTo>
                      <a:pt x="6" y="41"/>
                      <a:pt x="6" y="41"/>
                      <a:pt x="6" y="41"/>
                    </a:cubicBezTo>
                    <a:cubicBezTo>
                      <a:pt x="15" y="41"/>
                      <a:pt x="15" y="41"/>
                      <a:pt x="15" y="41"/>
                    </a:cubicBezTo>
                    <a:cubicBezTo>
                      <a:pt x="9" y="46"/>
                      <a:pt x="9" y="46"/>
                      <a:pt x="9" y="46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8" y="44"/>
                      <a:pt x="18" y="44"/>
                      <a:pt x="18" y="44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22" y="53"/>
                      <a:pt x="22" y="53"/>
                      <a:pt x="22" y="53"/>
                    </a:cubicBezTo>
                    <a:cubicBezTo>
                      <a:pt x="22" y="40"/>
                      <a:pt x="22" y="40"/>
                      <a:pt x="22" y="40"/>
                    </a:cubicBezTo>
                    <a:cubicBezTo>
                      <a:pt x="23" y="38"/>
                      <a:pt x="23" y="38"/>
                      <a:pt x="23" y="38"/>
                    </a:cubicBezTo>
                    <a:cubicBezTo>
                      <a:pt x="23" y="41"/>
                      <a:pt x="23" y="41"/>
                      <a:pt x="23" y="41"/>
                    </a:cubicBezTo>
                    <a:cubicBezTo>
                      <a:pt x="27" y="41"/>
                      <a:pt x="27" y="41"/>
                      <a:pt x="27" y="41"/>
                    </a:cubicBezTo>
                    <a:cubicBezTo>
                      <a:pt x="27" y="34"/>
                      <a:pt x="27" y="34"/>
                      <a:pt x="27" y="34"/>
                    </a:cubicBezTo>
                    <a:cubicBezTo>
                      <a:pt x="30" y="31"/>
                      <a:pt x="30" y="31"/>
                      <a:pt x="30" y="31"/>
                    </a:cubicBezTo>
                    <a:cubicBezTo>
                      <a:pt x="31" y="32"/>
                      <a:pt x="33" y="33"/>
                      <a:pt x="34" y="33"/>
                    </a:cubicBezTo>
                    <a:cubicBezTo>
                      <a:pt x="34" y="37"/>
                      <a:pt x="34" y="37"/>
                      <a:pt x="34" y="37"/>
                    </a:cubicBezTo>
                    <a:cubicBezTo>
                      <a:pt x="29" y="42"/>
                      <a:pt x="29" y="42"/>
                      <a:pt x="29" y="42"/>
                    </a:cubicBezTo>
                    <a:cubicBezTo>
                      <a:pt x="32" y="45"/>
                      <a:pt x="32" y="45"/>
                      <a:pt x="32" y="45"/>
                    </a:cubicBezTo>
                    <a:cubicBezTo>
                      <a:pt x="34" y="43"/>
                      <a:pt x="34" y="43"/>
                      <a:pt x="34" y="43"/>
                    </a:cubicBezTo>
                    <a:cubicBezTo>
                      <a:pt x="34" y="45"/>
                      <a:pt x="34" y="45"/>
                      <a:pt x="34" y="45"/>
                    </a:cubicBezTo>
                    <a:cubicBezTo>
                      <a:pt x="25" y="54"/>
                      <a:pt x="25" y="54"/>
                      <a:pt x="25" y="54"/>
                    </a:cubicBezTo>
                    <a:cubicBezTo>
                      <a:pt x="28" y="57"/>
                      <a:pt x="28" y="57"/>
                      <a:pt x="28" y="57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4" y="58"/>
                      <a:pt x="34" y="58"/>
                      <a:pt x="34" y="58"/>
                    </a:cubicBezTo>
                    <a:cubicBezTo>
                      <a:pt x="38" y="58"/>
                      <a:pt x="38" y="58"/>
                      <a:pt x="38" y="58"/>
                    </a:cubicBezTo>
                    <a:cubicBezTo>
                      <a:pt x="38" y="51"/>
                      <a:pt x="38" y="51"/>
                      <a:pt x="38" y="51"/>
                    </a:cubicBezTo>
                    <a:cubicBezTo>
                      <a:pt x="45" y="57"/>
                      <a:pt x="45" y="57"/>
                      <a:pt x="45" y="57"/>
                    </a:cubicBezTo>
                    <a:cubicBezTo>
                      <a:pt x="48" y="54"/>
                      <a:pt x="48" y="54"/>
                      <a:pt x="48" y="54"/>
                    </a:cubicBezTo>
                    <a:cubicBezTo>
                      <a:pt x="38" y="45"/>
                      <a:pt x="38" y="45"/>
                      <a:pt x="38" y="45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1" y="45"/>
                      <a:pt x="41" y="45"/>
                      <a:pt x="41" y="45"/>
                    </a:cubicBezTo>
                    <a:cubicBezTo>
                      <a:pt x="44" y="42"/>
                      <a:pt x="44" y="42"/>
                      <a:pt x="44" y="42"/>
                    </a:cubicBezTo>
                    <a:cubicBezTo>
                      <a:pt x="38" y="37"/>
                      <a:pt x="38" y="37"/>
                      <a:pt x="38" y="37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40" y="33"/>
                      <a:pt x="41" y="32"/>
                      <a:pt x="43" y="31"/>
                    </a:cubicBezTo>
                    <a:cubicBezTo>
                      <a:pt x="46" y="34"/>
                      <a:pt x="46" y="34"/>
                      <a:pt x="46" y="34"/>
                    </a:cubicBezTo>
                    <a:cubicBezTo>
                      <a:pt x="46" y="41"/>
                      <a:pt x="46" y="41"/>
                      <a:pt x="46" y="41"/>
                    </a:cubicBezTo>
                    <a:cubicBezTo>
                      <a:pt x="50" y="41"/>
                      <a:pt x="50" y="41"/>
                      <a:pt x="50" y="41"/>
                    </a:cubicBezTo>
                    <a:cubicBezTo>
                      <a:pt x="50" y="38"/>
                      <a:pt x="50" y="38"/>
                      <a:pt x="50" y="38"/>
                    </a:cubicBezTo>
                    <a:cubicBezTo>
                      <a:pt x="51" y="40"/>
                      <a:pt x="51" y="40"/>
                      <a:pt x="51" y="40"/>
                    </a:cubicBezTo>
                    <a:cubicBezTo>
                      <a:pt x="51" y="53"/>
                      <a:pt x="51" y="53"/>
                      <a:pt x="51" y="53"/>
                    </a:cubicBezTo>
                    <a:cubicBezTo>
                      <a:pt x="55" y="53"/>
                      <a:pt x="55" y="53"/>
                      <a:pt x="55" y="53"/>
                    </a:cubicBezTo>
                    <a:cubicBezTo>
                      <a:pt x="55" y="44"/>
                      <a:pt x="55" y="44"/>
                      <a:pt x="55" y="44"/>
                    </a:cubicBezTo>
                    <a:cubicBezTo>
                      <a:pt x="61" y="49"/>
                      <a:pt x="61" y="49"/>
                      <a:pt x="61" y="49"/>
                    </a:cubicBezTo>
                    <a:cubicBezTo>
                      <a:pt x="63" y="46"/>
                      <a:pt x="63" y="46"/>
                      <a:pt x="63" y="46"/>
                    </a:cubicBezTo>
                    <a:cubicBezTo>
                      <a:pt x="58" y="41"/>
                      <a:pt x="58" y="41"/>
                      <a:pt x="58" y="41"/>
                    </a:cubicBezTo>
                    <a:cubicBezTo>
                      <a:pt x="67" y="41"/>
                      <a:pt x="67" y="41"/>
                      <a:pt x="67" y="41"/>
                    </a:cubicBezTo>
                    <a:cubicBezTo>
                      <a:pt x="67" y="37"/>
                      <a:pt x="67" y="37"/>
                      <a:pt x="67" y="37"/>
                    </a:cubicBezTo>
                    <a:cubicBezTo>
                      <a:pt x="54" y="37"/>
                      <a:pt x="54" y="37"/>
                      <a:pt x="54" y="37"/>
                    </a:cubicBezTo>
                    <a:cubicBezTo>
                      <a:pt x="52" y="35"/>
                      <a:pt x="52" y="35"/>
                      <a:pt x="52" y="35"/>
                    </a:cubicBezTo>
                    <a:cubicBezTo>
                      <a:pt x="56" y="35"/>
                      <a:pt x="56" y="35"/>
                      <a:pt x="56" y="35"/>
                    </a:cubicBezTo>
                    <a:cubicBezTo>
                      <a:pt x="56" y="31"/>
                      <a:pt x="56" y="31"/>
                      <a:pt x="56" y="31"/>
                    </a:cubicBezTo>
                    <a:cubicBezTo>
                      <a:pt x="48" y="31"/>
                      <a:pt x="48" y="31"/>
                      <a:pt x="48" y="31"/>
                    </a:cubicBezTo>
                    <a:cubicBezTo>
                      <a:pt x="46" y="28"/>
                      <a:pt x="46" y="28"/>
                      <a:pt x="46" y="28"/>
                    </a:cubicBezTo>
                    <a:cubicBezTo>
                      <a:pt x="46" y="27"/>
                      <a:pt x="47" y="26"/>
                      <a:pt x="47" y="24"/>
                    </a:cubicBezTo>
                    <a:cubicBezTo>
                      <a:pt x="51" y="24"/>
                      <a:pt x="51" y="24"/>
                      <a:pt x="51" y="24"/>
                    </a:cubicBezTo>
                    <a:cubicBezTo>
                      <a:pt x="56" y="29"/>
                      <a:pt x="56" y="29"/>
                      <a:pt x="56" y="29"/>
                    </a:cubicBezTo>
                    <a:cubicBezTo>
                      <a:pt x="59" y="26"/>
                      <a:pt x="59" y="26"/>
                      <a:pt x="59" y="26"/>
                    </a:cubicBezTo>
                    <a:cubicBezTo>
                      <a:pt x="57" y="24"/>
                      <a:pt x="57" y="24"/>
                      <a:pt x="57" y="24"/>
                    </a:cubicBezTo>
                    <a:cubicBezTo>
                      <a:pt x="59" y="24"/>
                      <a:pt x="59" y="24"/>
                      <a:pt x="59" y="24"/>
                    </a:cubicBezTo>
                    <a:cubicBezTo>
                      <a:pt x="69" y="33"/>
                      <a:pt x="69" y="33"/>
                      <a:pt x="69" y="33"/>
                    </a:cubicBezTo>
                    <a:cubicBezTo>
                      <a:pt x="71" y="30"/>
                      <a:pt x="71" y="30"/>
                      <a:pt x="71" y="30"/>
                    </a:cubicBezTo>
                    <a:cubicBezTo>
                      <a:pt x="65" y="24"/>
                      <a:pt x="65" y="24"/>
                      <a:pt x="65" y="24"/>
                    </a:cubicBezTo>
                    <a:cubicBezTo>
                      <a:pt x="73" y="24"/>
                      <a:pt x="73" y="24"/>
                      <a:pt x="73" y="24"/>
                    </a:cubicBezTo>
                    <a:lnTo>
                      <a:pt x="73" y="2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3" name="Freeform: Shape 261">
                <a:extLst>
                  <a:ext uri="{FF2B5EF4-FFF2-40B4-BE49-F238E27FC236}">
                    <a16:creationId xmlns:a16="http://schemas.microsoft.com/office/drawing/2014/main" id="{CA961D97-EFBD-F862-986D-23FB34873A6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20536" y="2283466"/>
                <a:ext cx="259787" cy="256111"/>
              </a:xfrm>
              <a:custGeom>
                <a:avLst/>
                <a:gdLst>
                  <a:gd name="T0" fmla="*/ 52 w 59"/>
                  <a:gd name="T1" fmla="*/ 41 h 58"/>
                  <a:gd name="T2" fmla="*/ 55 w 59"/>
                  <a:gd name="T3" fmla="*/ 44 h 58"/>
                  <a:gd name="T4" fmla="*/ 48 w 59"/>
                  <a:gd name="T5" fmla="*/ 52 h 58"/>
                  <a:gd name="T6" fmla="*/ 45 w 59"/>
                  <a:gd name="T7" fmla="*/ 49 h 58"/>
                  <a:gd name="T8" fmla="*/ 37 w 59"/>
                  <a:gd name="T9" fmla="*/ 53 h 58"/>
                  <a:gd name="T10" fmla="*/ 37 w 59"/>
                  <a:gd name="T11" fmla="*/ 58 h 58"/>
                  <a:gd name="T12" fmla="*/ 29 w 59"/>
                  <a:gd name="T13" fmla="*/ 58 h 58"/>
                  <a:gd name="T14" fmla="*/ 29 w 59"/>
                  <a:gd name="T15" fmla="*/ 46 h 58"/>
                  <a:gd name="T16" fmla="*/ 42 w 59"/>
                  <a:gd name="T17" fmla="*/ 40 h 58"/>
                  <a:gd name="T18" fmla="*/ 40 w 59"/>
                  <a:gd name="T19" fmla="*/ 16 h 58"/>
                  <a:gd name="T20" fmla="*/ 40 w 59"/>
                  <a:gd name="T21" fmla="*/ 16 h 58"/>
                  <a:gd name="T22" fmla="*/ 34 w 59"/>
                  <a:gd name="T23" fmla="*/ 13 h 58"/>
                  <a:gd name="T24" fmla="*/ 29 w 59"/>
                  <a:gd name="T25" fmla="*/ 12 h 58"/>
                  <a:gd name="T26" fmla="*/ 29 w 59"/>
                  <a:gd name="T27" fmla="*/ 0 h 58"/>
                  <a:gd name="T28" fmla="*/ 32 w 59"/>
                  <a:gd name="T29" fmla="*/ 0 h 58"/>
                  <a:gd name="T30" fmla="*/ 33 w 59"/>
                  <a:gd name="T31" fmla="*/ 4 h 58"/>
                  <a:gd name="T32" fmla="*/ 41 w 59"/>
                  <a:gd name="T33" fmla="*/ 7 h 58"/>
                  <a:gd name="T34" fmla="*/ 44 w 59"/>
                  <a:gd name="T35" fmla="*/ 3 h 58"/>
                  <a:gd name="T36" fmla="*/ 52 w 59"/>
                  <a:gd name="T37" fmla="*/ 10 h 58"/>
                  <a:gd name="T38" fmla="*/ 49 w 59"/>
                  <a:gd name="T39" fmla="*/ 14 h 58"/>
                  <a:gd name="T40" fmla="*/ 53 w 59"/>
                  <a:gd name="T41" fmla="*/ 22 h 58"/>
                  <a:gd name="T42" fmla="*/ 58 w 59"/>
                  <a:gd name="T43" fmla="*/ 21 h 58"/>
                  <a:gd name="T44" fmla="*/ 59 w 59"/>
                  <a:gd name="T45" fmla="*/ 32 h 58"/>
                  <a:gd name="T46" fmla="*/ 54 w 59"/>
                  <a:gd name="T47" fmla="*/ 32 h 58"/>
                  <a:gd name="T48" fmla="*/ 52 w 59"/>
                  <a:gd name="T49" fmla="*/ 41 h 58"/>
                  <a:gd name="T50" fmla="*/ 29 w 59"/>
                  <a:gd name="T51" fmla="*/ 58 h 58"/>
                  <a:gd name="T52" fmla="*/ 26 w 59"/>
                  <a:gd name="T53" fmla="*/ 58 h 58"/>
                  <a:gd name="T54" fmla="*/ 26 w 59"/>
                  <a:gd name="T55" fmla="*/ 54 h 58"/>
                  <a:gd name="T56" fmla="*/ 18 w 59"/>
                  <a:gd name="T57" fmla="*/ 51 h 58"/>
                  <a:gd name="T58" fmla="*/ 15 w 59"/>
                  <a:gd name="T59" fmla="*/ 55 h 58"/>
                  <a:gd name="T60" fmla="*/ 7 w 59"/>
                  <a:gd name="T61" fmla="*/ 48 h 58"/>
                  <a:gd name="T62" fmla="*/ 9 w 59"/>
                  <a:gd name="T63" fmla="*/ 45 h 58"/>
                  <a:gd name="T64" fmla="*/ 5 w 59"/>
                  <a:gd name="T65" fmla="*/ 37 h 58"/>
                  <a:gd name="T66" fmla="*/ 1 w 59"/>
                  <a:gd name="T67" fmla="*/ 37 h 58"/>
                  <a:gd name="T68" fmla="*/ 0 w 59"/>
                  <a:gd name="T69" fmla="*/ 26 h 58"/>
                  <a:gd name="T70" fmla="*/ 4 w 59"/>
                  <a:gd name="T71" fmla="*/ 26 h 58"/>
                  <a:gd name="T72" fmla="*/ 7 w 59"/>
                  <a:gd name="T73" fmla="*/ 17 h 58"/>
                  <a:gd name="T74" fmla="*/ 4 w 59"/>
                  <a:gd name="T75" fmla="*/ 15 h 58"/>
                  <a:gd name="T76" fmla="*/ 11 w 59"/>
                  <a:gd name="T77" fmla="*/ 6 h 58"/>
                  <a:gd name="T78" fmla="*/ 14 w 59"/>
                  <a:gd name="T79" fmla="*/ 9 h 58"/>
                  <a:gd name="T80" fmla="*/ 22 w 59"/>
                  <a:gd name="T81" fmla="*/ 5 h 58"/>
                  <a:gd name="T82" fmla="*/ 21 w 59"/>
                  <a:gd name="T83" fmla="*/ 1 h 58"/>
                  <a:gd name="T84" fmla="*/ 29 w 59"/>
                  <a:gd name="T85" fmla="*/ 0 h 58"/>
                  <a:gd name="T86" fmla="*/ 29 w 59"/>
                  <a:gd name="T87" fmla="*/ 12 h 58"/>
                  <a:gd name="T88" fmla="*/ 16 w 59"/>
                  <a:gd name="T89" fmla="*/ 18 h 58"/>
                  <a:gd name="T90" fmla="*/ 18 w 59"/>
                  <a:gd name="T91" fmla="*/ 42 h 58"/>
                  <a:gd name="T92" fmla="*/ 24 w 59"/>
                  <a:gd name="T93" fmla="*/ 45 h 58"/>
                  <a:gd name="T94" fmla="*/ 29 w 59"/>
                  <a:gd name="T95" fmla="*/ 46 h 58"/>
                  <a:gd name="T96" fmla="*/ 29 w 59"/>
                  <a:gd name="T97" fmla="*/ 58 h 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9" h="58">
                    <a:moveTo>
                      <a:pt x="52" y="41"/>
                    </a:moveTo>
                    <a:cubicBezTo>
                      <a:pt x="55" y="44"/>
                      <a:pt x="55" y="44"/>
                      <a:pt x="55" y="44"/>
                    </a:cubicBezTo>
                    <a:cubicBezTo>
                      <a:pt x="48" y="52"/>
                      <a:pt x="48" y="52"/>
                      <a:pt x="48" y="52"/>
                    </a:cubicBezTo>
                    <a:cubicBezTo>
                      <a:pt x="45" y="49"/>
                      <a:pt x="45" y="49"/>
                      <a:pt x="45" y="49"/>
                    </a:cubicBezTo>
                    <a:cubicBezTo>
                      <a:pt x="42" y="51"/>
                      <a:pt x="40" y="52"/>
                      <a:pt x="37" y="53"/>
                    </a:cubicBezTo>
                    <a:cubicBezTo>
                      <a:pt x="37" y="58"/>
                      <a:pt x="37" y="58"/>
                      <a:pt x="37" y="58"/>
                    </a:cubicBezTo>
                    <a:cubicBezTo>
                      <a:pt x="29" y="58"/>
                      <a:pt x="29" y="58"/>
                      <a:pt x="29" y="58"/>
                    </a:cubicBezTo>
                    <a:cubicBezTo>
                      <a:pt x="29" y="46"/>
                      <a:pt x="29" y="46"/>
                      <a:pt x="29" y="46"/>
                    </a:cubicBezTo>
                    <a:cubicBezTo>
                      <a:pt x="34" y="46"/>
                      <a:pt x="39" y="44"/>
                      <a:pt x="42" y="40"/>
                    </a:cubicBezTo>
                    <a:cubicBezTo>
                      <a:pt x="48" y="33"/>
                      <a:pt x="47" y="22"/>
                      <a:pt x="40" y="16"/>
                    </a:cubicBezTo>
                    <a:cubicBezTo>
                      <a:pt x="40" y="16"/>
                      <a:pt x="40" y="16"/>
                      <a:pt x="40" y="16"/>
                    </a:cubicBezTo>
                    <a:cubicBezTo>
                      <a:pt x="38" y="15"/>
                      <a:pt x="36" y="14"/>
                      <a:pt x="34" y="13"/>
                    </a:cubicBezTo>
                    <a:cubicBezTo>
                      <a:pt x="33" y="12"/>
                      <a:pt x="31" y="12"/>
                      <a:pt x="29" y="12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32" y="0"/>
                      <a:pt x="32" y="0"/>
                      <a:pt x="32" y="0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6" y="4"/>
                      <a:pt x="38" y="5"/>
                      <a:pt x="41" y="7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52" y="10"/>
                      <a:pt x="52" y="10"/>
                      <a:pt x="52" y="10"/>
                    </a:cubicBezTo>
                    <a:cubicBezTo>
                      <a:pt x="49" y="14"/>
                      <a:pt x="49" y="14"/>
                      <a:pt x="49" y="14"/>
                    </a:cubicBezTo>
                    <a:cubicBezTo>
                      <a:pt x="51" y="16"/>
                      <a:pt x="53" y="19"/>
                      <a:pt x="53" y="22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9" y="32"/>
                      <a:pt x="59" y="32"/>
                      <a:pt x="59" y="32"/>
                    </a:cubicBezTo>
                    <a:cubicBezTo>
                      <a:pt x="54" y="32"/>
                      <a:pt x="54" y="32"/>
                      <a:pt x="54" y="32"/>
                    </a:cubicBezTo>
                    <a:cubicBezTo>
                      <a:pt x="54" y="35"/>
                      <a:pt x="53" y="38"/>
                      <a:pt x="52" y="41"/>
                    </a:cubicBezTo>
                    <a:close/>
                    <a:moveTo>
                      <a:pt x="29" y="58"/>
                    </a:moveTo>
                    <a:cubicBezTo>
                      <a:pt x="26" y="58"/>
                      <a:pt x="26" y="58"/>
                      <a:pt x="26" y="58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3" y="54"/>
                      <a:pt x="20" y="53"/>
                      <a:pt x="18" y="51"/>
                    </a:cubicBezTo>
                    <a:cubicBezTo>
                      <a:pt x="15" y="55"/>
                      <a:pt x="15" y="55"/>
                      <a:pt x="15" y="55"/>
                    </a:cubicBezTo>
                    <a:cubicBezTo>
                      <a:pt x="7" y="48"/>
                      <a:pt x="7" y="48"/>
                      <a:pt x="7" y="48"/>
                    </a:cubicBezTo>
                    <a:cubicBezTo>
                      <a:pt x="9" y="45"/>
                      <a:pt x="9" y="45"/>
                      <a:pt x="9" y="45"/>
                    </a:cubicBezTo>
                    <a:cubicBezTo>
                      <a:pt x="8" y="42"/>
                      <a:pt x="6" y="40"/>
                      <a:pt x="5" y="37"/>
                    </a:cubicBezTo>
                    <a:cubicBezTo>
                      <a:pt x="1" y="37"/>
                      <a:pt x="1" y="37"/>
                      <a:pt x="1" y="37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4" y="26"/>
                      <a:pt x="4" y="26"/>
                      <a:pt x="4" y="26"/>
                    </a:cubicBezTo>
                    <a:cubicBezTo>
                      <a:pt x="5" y="23"/>
                      <a:pt x="6" y="20"/>
                      <a:pt x="7" y="17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6" y="7"/>
                      <a:pt x="19" y="6"/>
                      <a:pt x="22" y="5"/>
                    </a:cubicBezTo>
                    <a:cubicBezTo>
                      <a:pt x="21" y="1"/>
                      <a:pt x="21" y="1"/>
                      <a:pt x="21" y="1"/>
                    </a:cubicBezTo>
                    <a:cubicBezTo>
                      <a:pt x="29" y="0"/>
                      <a:pt x="29" y="0"/>
                      <a:pt x="29" y="0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4" y="12"/>
                      <a:pt x="20" y="14"/>
                      <a:pt x="16" y="18"/>
                    </a:cubicBezTo>
                    <a:cubicBezTo>
                      <a:pt x="10" y="25"/>
                      <a:pt x="11" y="36"/>
                      <a:pt x="18" y="42"/>
                    </a:cubicBezTo>
                    <a:cubicBezTo>
                      <a:pt x="20" y="44"/>
                      <a:pt x="22" y="45"/>
                      <a:pt x="24" y="45"/>
                    </a:cubicBezTo>
                    <a:cubicBezTo>
                      <a:pt x="26" y="46"/>
                      <a:pt x="28" y="46"/>
                      <a:pt x="29" y="46"/>
                    </a:cubicBezTo>
                    <a:lnTo>
                      <a:pt x="29" y="58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4" name="Freeform: Shape 262">
                <a:extLst>
                  <a:ext uri="{FF2B5EF4-FFF2-40B4-BE49-F238E27FC236}">
                    <a16:creationId xmlns:a16="http://schemas.microsoft.com/office/drawing/2014/main" id="{3FAA784E-FB3E-DD7D-B340-1988FA78947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05347" y="2729517"/>
                <a:ext cx="13480" cy="22057"/>
              </a:xfrm>
              <a:custGeom>
                <a:avLst/>
                <a:gdLst>
                  <a:gd name="T0" fmla="*/ 0 w 3"/>
                  <a:gd name="T1" fmla="*/ 5 h 5"/>
                  <a:gd name="T2" fmla="*/ 3 w 3"/>
                  <a:gd name="T3" fmla="*/ 1 h 5"/>
                  <a:gd name="T4" fmla="*/ 0 w 3"/>
                  <a:gd name="T5" fmla="*/ 0 h 5"/>
                  <a:gd name="T6" fmla="*/ 0 w 3"/>
                  <a:gd name="T7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" h="5">
                    <a:moveTo>
                      <a:pt x="0" y="5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1"/>
                      <a:pt x="1" y="1"/>
                      <a:pt x="0" y="0"/>
                    </a:cubicBezTo>
                    <a:cubicBezTo>
                      <a:pt x="0" y="2"/>
                      <a:pt x="0" y="3"/>
                      <a:pt x="0" y="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5" name="Freeform: Shape 263">
                <a:extLst>
                  <a:ext uri="{FF2B5EF4-FFF2-40B4-BE49-F238E27FC236}">
                    <a16:creationId xmlns:a16="http://schemas.microsoft.com/office/drawing/2014/main" id="{5AE218CA-50DC-53ED-2DC8-6EF2B1F57CA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00445" y="2671922"/>
                <a:ext cx="49017" cy="53918"/>
              </a:xfrm>
              <a:custGeom>
                <a:avLst/>
                <a:gdLst>
                  <a:gd name="T0" fmla="*/ 5 w 11"/>
                  <a:gd name="T1" fmla="*/ 12 h 12"/>
                  <a:gd name="T2" fmla="*/ 6 w 11"/>
                  <a:gd name="T3" fmla="*/ 12 h 12"/>
                  <a:gd name="T4" fmla="*/ 6 w 11"/>
                  <a:gd name="T5" fmla="*/ 12 h 12"/>
                  <a:gd name="T6" fmla="*/ 11 w 11"/>
                  <a:gd name="T7" fmla="*/ 6 h 12"/>
                  <a:gd name="T8" fmla="*/ 11 w 11"/>
                  <a:gd name="T9" fmla="*/ 6 h 12"/>
                  <a:gd name="T10" fmla="*/ 11 w 11"/>
                  <a:gd name="T11" fmla="*/ 5 h 12"/>
                  <a:gd name="T12" fmla="*/ 5 w 11"/>
                  <a:gd name="T13" fmla="*/ 0 h 12"/>
                  <a:gd name="T14" fmla="*/ 4 w 11"/>
                  <a:gd name="T15" fmla="*/ 0 h 12"/>
                  <a:gd name="T16" fmla="*/ 0 w 11"/>
                  <a:gd name="T17" fmla="*/ 3 h 12"/>
                  <a:gd name="T18" fmla="*/ 1 w 11"/>
                  <a:gd name="T19" fmla="*/ 9 h 12"/>
                  <a:gd name="T20" fmla="*/ 5 w 11"/>
                  <a:gd name="T21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12">
                    <a:moveTo>
                      <a:pt x="5" y="12"/>
                    </a:moveTo>
                    <a:cubicBezTo>
                      <a:pt x="5" y="12"/>
                      <a:pt x="6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9" y="11"/>
                      <a:pt x="11" y="8"/>
                      <a:pt x="11" y="6"/>
                    </a:cubicBezTo>
                    <a:cubicBezTo>
                      <a:pt x="11" y="6"/>
                      <a:pt x="11" y="6"/>
                      <a:pt x="11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2" y="1"/>
                      <a:pt x="1" y="2"/>
                      <a:pt x="0" y="3"/>
                    </a:cubicBezTo>
                    <a:cubicBezTo>
                      <a:pt x="0" y="5"/>
                      <a:pt x="0" y="7"/>
                      <a:pt x="1" y="9"/>
                    </a:cubicBezTo>
                    <a:cubicBezTo>
                      <a:pt x="2" y="11"/>
                      <a:pt x="3" y="12"/>
                      <a:pt x="5" y="1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6" name="Freeform: Shape 264">
                <a:extLst>
                  <a:ext uri="{FF2B5EF4-FFF2-40B4-BE49-F238E27FC236}">
                    <a16:creationId xmlns:a16="http://schemas.microsoft.com/office/drawing/2014/main" id="{8D5684AC-B0DA-F08B-6A0F-EE838FEA215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93577" y="2712361"/>
                <a:ext cx="96808" cy="91906"/>
              </a:xfrm>
              <a:custGeom>
                <a:avLst/>
                <a:gdLst>
                  <a:gd name="T0" fmla="*/ 12 w 22"/>
                  <a:gd name="T1" fmla="*/ 21 h 21"/>
                  <a:gd name="T2" fmla="*/ 22 w 22"/>
                  <a:gd name="T3" fmla="*/ 21 h 21"/>
                  <a:gd name="T4" fmla="*/ 6 w 22"/>
                  <a:gd name="T5" fmla="*/ 0 h 21"/>
                  <a:gd name="T6" fmla="*/ 0 w 22"/>
                  <a:gd name="T7" fmla="*/ 5 h 21"/>
                  <a:gd name="T8" fmla="*/ 12 w 22"/>
                  <a:gd name="T9" fmla="*/ 21 h 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2" h="21">
                    <a:moveTo>
                      <a:pt x="12" y="21"/>
                    </a:moveTo>
                    <a:cubicBezTo>
                      <a:pt x="22" y="21"/>
                      <a:pt x="22" y="21"/>
                      <a:pt x="22" y="2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5" y="3"/>
                      <a:pt x="2" y="5"/>
                      <a:pt x="0" y="5"/>
                    </a:cubicBezTo>
                    <a:lnTo>
                      <a:pt x="12" y="2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7" name="Freeform: Shape 265">
                <a:extLst>
                  <a:ext uri="{FF2B5EF4-FFF2-40B4-BE49-F238E27FC236}">
                    <a16:creationId xmlns:a16="http://schemas.microsoft.com/office/drawing/2014/main" id="{09B4EAFC-528A-80C4-019A-7A92C9BF25A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58040" y="2671922"/>
                <a:ext cx="52693" cy="53918"/>
              </a:xfrm>
              <a:custGeom>
                <a:avLst/>
                <a:gdLst>
                  <a:gd name="T0" fmla="*/ 8 w 12"/>
                  <a:gd name="T1" fmla="*/ 0 h 12"/>
                  <a:gd name="T2" fmla="*/ 6 w 12"/>
                  <a:gd name="T3" fmla="*/ 0 h 12"/>
                  <a:gd name="T4" fmla="*/ 1 w 12"/>
                  <a:gd name="T5" fmla="*/ 5 h 12"/>
                  <a:gd name="T6" fmla="*/ 1 w 12"/>
                  <a:gd name="T7" fmla="*/ 6 h 12"/>
                  <a:gd name="T8" fmla="*/ 1 w 12"/>
                  <a:gd name="T9" fmla="*/ 6 h 12"/>
                  <a:gd name="T10" fmla="*/ 5 w 12"/>
                  <a:gd name="T11" fmla="*/ 12 h 12"/>
                  <a:gd name="T12" fmla="*/ 6 w 12"/>
                  <a:gd name="T13" fmla="*/ 12 h 12"/>
                  <a:gd name="T14" fmla="*/ 6 w 12"/>
                  <a:gd name="T15" fmla="*/ 12 h 12"/>
                  <a:gd name="T16" fmla="*/ 12 w 12"/>
                  <a:gd name="T17" fmla="*/ 7 h 12"/>
                  <a:gd name="T18" fmla="*/ 12 w 12"/>
                  <a:gd name="T19" fmla="*/ 7 h 12"/>
                  <a:gd name="T20" fmla="*/ 8 w 12"/>
                  <a:gd name="T21" fmla="*/ 0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2" h="12">
                    <a:moveTo>
                      <a:pt x="8" y="0"/>
                    </a:moveTo>
                    <a:cubicBezTo>
                      <a:pt x="7" y="0"/>
                      <a:pt x="7" y="0"/>
                      <a:pt x="6" y="0"/>
                    </a:cubicBezTo>
                    <a:cubicBezTo>
                      <a:pt x="4" y="0"/>
                      <a:pt x="1" y="2"/>
                      <a:pt x="1" y="5"/>
                    </a:cubicBezTo>
                    <a:cubicBezTo>
                      <a:pt x="1" y="5"/>
                      <a:pt x="1" y="5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0" y="8"/>
                      <a:pt x="2" y="11"/>
                      <a:pt x="5" y="12"/>
                    </a:cubicBezTo>
                    <a:cubicBezTo>
                      <a:pt x="5" y="12"/>
                      <a:pt x="5" y="12"/>
                      <a:pt x="6" y="12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9" y="12"/>
                      <a:pt x="11" y="10"/>
                      <a:pt x="12" y="7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4"/>
                      <a:pt x="11" y="1"/>
                      <a:pt x="8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8" name="Freeform: Shape 266">
                <a:extLst>
                  <a:ext uri="{FF2B5EF4-FFF2-40B4-BE49-F238E27FC236}">
                    <a16:creationId xmlns:a16="http://schemas.microsoft.com/office/drawing/2014/main" id="{CED25A59-E94B-3556-CFEA-7FB41538A61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213925" y="2814070"/>
                <a:ext cx="220574" cy="180136"/>
              </a:xfrm>
              <a:custGeom>
                <a:avLst/>
                <a:gdLst>
                  <a:gd name="T0" fmla="*/ 9 w 50"/>
                  <a:gd name="T1" fmla="*/ 41 h 41"/>
                  <a:gd name="T2" fmla="*/ 39 w 50"/>
                  <a:gd name="T3" fmla="*/ 41 h 41"/>
                  <a:gd name="T4" fmla="*/ 50 w 50"/>
                  <a:gd name="T5" fmla="*/ 0 h 41"/>
                  <a:gd name="T6" fmla="*/ 41 w 50"/>
                  <a:gd name="T7" fmla="*/ 0 h 41"/>
                  <a:gd name="T8" fmla="*/ 31 w 50"/>
                  <a:gd name="T9" fmla="*/ 0 h 41"/>
                  <a:gd name="T10" fmla="*/ 0 w 50"/>
                  <a:gd name="T11" fmla="*/ 0 h 41"/>
                  <a:gd name="T12" fmla="*/ 9 w 50"/>
                  <a:gd name="T13" fmla="*/ 41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0" h="41">
                    <a:moveTo>
                      <a:pt x="9" y="41"/>
                    </a:moveTo>
                    <a:cubicBezTo>
                      <a:pt x="39" y="41"/>
                      <a:pt x="39" y="41"/>
                      <a:pt x="39" y="41"/>
                    </a:cubicBezTo>
                    <a:cubicBezTo>
                      <a:pt x="50" y="0"/>
                      <a:pt x="50" y="0"/>
                      <a:pt x="50" y="0"/>
                    </a:cubicBezTo>
                    <a:cubicBezTo>
                      <a:pt x="41" y="0"/>
                      <a:pt x="41" y="0"/>
                      <a:pt x="41" y="0"/>
                    </a:cubicBezTo>
                    <a:cubicBezTo>
                      <a:pt x="31" y="0"/>
                      <a:pt x="31" y="0"/>
                      <a:pt x="31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2" y="14"/>
                      <a:pt x="5" y="28"/>
                      <a:pt x="9" y="4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9" name="Freeform: Shape 267">
                <a:extLst>
                  <a:ext uri="{FF2B5EF4-FFF2-40B4-BE49-F238E27FC236}">
                    <a16:creationId xmlns:a16="http://schemas.microsoft.com/office/drawing/2014/main" id="{FCDA62FF-2141-F078-5576-236D48B1D22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35824" y="2010199"/>
                <a:ext cx="88230" cy="88230"/>
              </a:xfrm>
              <a:custGeom>
                <a:avLst/>
                <a:gdLst>
                  <a:gd name="T0" fmla="*/ 17 w 20"/>
                  <a:gd name="T1" fmla="*/ 0 h 20"/>
                  <a:gd name="T2" fmla="*/ 9 w 20"/>
                  <a:gd name="T3" fmla="*/ 0 h 20"/>
                  <a:gd name="T4" fmla="*/ 0 w 20"/>
                  <a:gd name="T5" fmla="*/ 9 h 20"/>
                  <a:gd name="T6" fmla="*/ 0 w 20"/>
                  <a:gd name="T7" fmla="*/ 20 h 20"/>
                  <a:gd name="T8" fmla="*/ 7 w 20"/>
                  <a:gd name="T9" fmla="*/ 20 h 20"/>
                  <a:gd name="T10" fmla="*/ 7 w 20"/>
                  <a:gd name="T11" fmla="*/ 9 h 20"/>
                  <a:gd name="T12" fmla="*/ 9 w 20"/>
                  <a:gd name="T13" fmla="*/ 7 h 20"/>
                  <a:gd name="T14" fmla="*/ 20 w 20"/>
                  <a:gd name="T15" fmla="*/ 7 h 20"/>
                  <a:gd name="T16" fmla="*/ 17 w 20"/>
                  <a:gd name="T17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0" h="20">
                    <a:moveTo>
                      <a:pt x="17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4"/>
                      <a:pt x="0" y="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9"/>
                      <a:pt x="7" y="9"/>
                      <a:pt x="7" y="9"/>
                    </a:cubicBezTo>
                    <a:cubicBezTo>
                      <a:pt x="7" y="8"/>
                      <a:pt x="8" y="7"/>
                      <a:pt x="9" y="7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19" y="4"/>
                      <a:pt x="18" y="2"/>
                      <a:pt x="17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0" name="Freeform: Shape 268">
                <a:extLst>
                  <a:ext uri="{FF2B5EF4-FFF2-40B4-BE49-F238E27FC236}">
                    <a16:creationId xmlns:a16="http://schemas.microsoft.com/office/drawing/2014/main" id="{DA7B0BFC-B180-796B-215C-9F8A1FB8051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08865" y="2142544"/>
                <a:ext cx="198517" cy="149500"/>
              </a:xfrm>
              <a:custGeom>
                <a:avLst/>
                <a:gdLst>
                  <a:gd name="T0" fmla="*/ 35 w 45"/>
                  <a:gd name="T1" fmla="*/ 0 h 34"/>
                  <a:gd name="T2" fmla="*/ 29 w 45"/>
                  <a:gd name="T3" fmla="*/ 0 h 34"/>
                  <a:gd name="T4" fmla="*/ 29 w 45"/>
                  <a:gd name="T5" fmla="*/ 9 h 34"/>
                  <a:gd name="T6" fmla="*/ 34 w 45"/>
                  <a:gd name="T7" fmla="*/ 15 h 34"/>
                  <a:gd name="T8" fmla="*/ 31 w 45"/>
                  <a:gd name="T9" fmla="*/ 19 h 34"/>
                  <a:gd name="T10" fmla="*/ 31 w 45"/>
                  <a:gd name="T11" fmla="*/ 19 h 34"/>
                  <a:gd name="T12" fmla="*/ 31 w 45"/>
                  <a:gd name="T13" fmla="*/ 27 h 34"/>
                  <a:gd name="T14" fmla="*/ 29 w 45"/>
                  <a:gd name="T15" fmla="*/ 27 h 34"/>
                  <a:gd name="T16" fmla="*/ 29 w 45"/>
                  <a:gd name="T17" fmla="*/ 34 h 34"/>
                  <a:gd name="T18" fmla="*/ 45 w 45"/>
                  <a:gd name="T19" fmla="*/ 34 h 34"/>
                  <a:gd name="T20" fmla="*/ 35 w 45"/>
                  <a:gd name="T21" fmla="*/ 0 h 34"/>
                  <a:gd name="T22" fmla="*/ 29 w 45"/>
                  <a:gd name="T23" fmla="*/ 0 h 34"/>
                  <a:gd name="T24" fmla="*/ 0 w 45"/>
                  <a:gd name="T25" fmla="*/ 0 h 34"/>
                  <a:gd name="T26" fmla="*/ 0 w 45"/>
                  <a:gd name="T27" fmla="*/ 34 h 34"/>
                  <a:gd name="T28" fmla="*/ 29 w 45"/>
                  <a:gd name="T29" fmla="*/ 34 h 34"/>
                  <a:gd name="T30" fmla="*/ 29 w 45"/>
                  <a:gd name="T31" fmla="*/ 27 h 34"/>
                  <a:gd name="T32" fmla="*/ 27 w 45"/>
                  <a:gd name="T33" fmla="*/ 27 h 34"/>
                  <a:gd name="T34" fmla="*/ 27 w 45"/>
                  <a:gd name="T35" fmla="*/ 19 h 34"/>
                  <a:gd name="T36" fmla="*/ 24 w 45"/>
                  <a:gd name="T37" fmla="*/ 15 h 34"/>
                  <a:gd name="T38" fmla="*/ 29 w 45"/>
                  <a:gd name="T39" fmla="*/ 9 h 34"/>
                  <a:gd name="T40" fmla="*/ 29 w 45"/>
                  <a:gd name="T41" fmla="*/ 9 h 34"/>
                  <a:gd name="T42" fmla="*/ 29 w 45"/>
                  <a:gd name="T43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45" h="34">
                    <a:moveTo>
                      <a:pt x="35" y="0"/>
                    </a:moveTo>
                    <a:cubicBezTo>
                      <a:pt x="29" y="0"/>
                      <a:pt x="29" y="0"/>
                      <a:pt x="29" y="0"/>
                    </a:cubicBezTo>
                    <a:cubicBezTo>
                      <a:pt x="29" y="9"/>
                      <a:pt x="29" y="9"/>
                      <a:pt x="29" y="9"/>
                    </a:cubicBezTo>
                    <a:cubicBezTo>
                      <a:pt x="32" y="9"/>
                      <a:pt x="34" y="12"/>
                      <a:pt x="34" y="15"/>
                    </a:cubicBezTo>
                    <a:cubicBezTo>
                      <a:pt x="34" y="17"/>
                      <a:pt x="33" y="19"/>
                      <a:pt x="31" y="19"/>
                    </a:cubicBezTo>
                    <a:cubicBezTo>
                      <a:pt x="31" y="19"/>
                      <a:pt x="31" y="19"/>
                      <a:pt x="31" y="19"/>
                    </a:cubicBezTo>
                    <a:cubicBezTo>
                      <a:pt x="31" y="27"/>
                      <a:pt x="31" y="27"/>
                      <a:pt x="31" y="27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45" y="34"/>
                      <a:pt x="45" y="34"/>
                      <a:pt x="45" y="34"/>
                    </a:cubicBezTo>
                    <a:cubicBezTo>
                      <a:pt x="42" y="22"/>
                      <a:pt x="39" y="11"/>
                      <a:pt x="35" y="0"/>
                    </a:cubicBezTo>
                    <a:close/>
                    <a:moveTo>
                      <a:pt x="29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29" y="34"/>
                      <a:pt x="29" y="34"/>
                      <a:pt x="29" y="34"/>
                    </a:cubicBezTo>
                    <a:cubicBezTo>
                      <a:pt x="29" y="27"/>
                      <a:pt x="29" y="27"/>
                      <a:pt x="29" y="27"/>
                    </a:cubicBezTo>
                    <a:cubicBezTo>
                      <a:pt x="27" y="27"/>
                      <a:pt x="27" y="27"/>
                      <a:pt x="27" y="27"/>
                    </a:cubicBezTo>
                    <a:cubicBezTo>
                      <a:pt x="27" y="19"/>
                      <a:pt x="27" y="19"/>
                      <a:pt x="27" y="19"/>
                    </a:cubicBezTo>
                    <a:cubicBezTo>
                      <a:pt x="25" y="19"/>
                      <a:pt x="24" y="17"/>
                      <a:pt x="24" y="15"/>
                    </a:cubicBezTo>
                    <a:cubicBezTo>
                      <a:pt x="24" y="12"/>
                      <a:pt x="26" y="9"/>
                      <a:pt x="29" y="9"/>
                    </a:cubicBezTo>
                    <a:cubicBezTo>
                      <a:pt x="29" y="9"/>
                      <a:pt x="29" y="9"/>
                      <a:pt x="29" y="9"/>
                    </a:cubicBezTo>
                    <a:lnTo>
                      <a:pt x="2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1" name="Freeform: Shape 269">
                <a:extLst>
                  <a:ext uri="{FF2B5EF4-FFF2-40B4-BE49-F238E27FC236}">
                    <a16:creationId xmlns:a16="http://schemas.microsoft.com/office/drawing/2014/main" id="{C8D6EC96-ACF6-A4DB-4A13-E24B5F794CC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69005" y="1537190"/>
                <a:ext cx="155627" cy="66172"/>
              </a:xfrm>
              <a:custGeom>
                <a:avLst/>
                <a:gdLst>
                  <a:gd name="T0" fmla="*/ 0 w 127"/>
                  <a:gd name="T1" fmla="*/ 29 h 54"/>
                  <a:gd name="T2" fmla="*/ 51 w 127"/>
                  <a:gd name="T3" fmla="*/ 54 h 54"/>
                  <a:gd name="T4" fmla="*/ 127 w 127"/>
                  <a:gd name="T5" fmla="*/ 54 h 54"/>
                  <a:gd name="T6" fmla="*/ 15 w 127"/>
                  <a:gd name="T7" fmla="*/ 0 h 54"/>
                  <a:gd name="T8" fmla="*/ 0 w 127"/>
                  <a:gd name="T9" fmla="*/ 29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27" h="54">
                    <a:moveTo>
                      <a:pt x="0" y="29"/>
                    </a:moveTo>
                    <a:lnTo>
                      <a:pt x="51" y="54"/>
                    </a:lnTo>
                    <a:lnTo>
                      <a:pt x="127" y="54"/>
                    </a:lnTo>
                    <a:lnTo>
                      <a:pt x="15" y="0"/>
                    </a:ln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2" name="Freeform: Shape 270">
                <a:extLst>
                  <a:ext uri="{FF2B5EF4-FFF2-40B4-BE49-F238E27FC236}">
                    <a16:creationId xmlns:a16="http://schemas.microsoft.com/office/drawing/2014/main" id="{AA6BB5FA-8339-282E-680A-A184EDAF839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69005" y="1611940"/>
                <a:ext cx="376202" cy="189939"/>
              </a:xfrm>
              <a:custGeom>
                <a:avLst/>
                <a:gdLst>
                  <a:gd name="T0" fmla="*/ 123 w 307"/>
                  <a:gd name="T1" fmla="*/ 155 h 155"/>
                  <a:gd name="T2" fmla="*/ 245 w 307"/>
                  <a:gd name="T3" fmla="*/ 155 h 155"/>
                  <a:gd name="T4" fmla="*/ 245 w 307"/>
                  <a:gd name="T5" fmla="*/ 123 h 155"/>
                  <a:gd name="T6" fmla="*/ 307 w 307"/>
                  <a:gd name="T7" fmla="*/ 123 h 155"/>
                  <a:gd name="T8" fmla="*/ 307 w 307"/>
                  <a:gd name="T9" fmla="*/ 33 h 155"/>
                  <a:gd name="T10" fmla="*/ 245 w 307"/>
                  <a:gd name="T11" fmla="*/ 33 h 155"/>
                  <a:gd name="T12" fmla="*/ 245 w 307"/>
                  <a:gd name="T13" fmla="*/ 0 h 155"/>
                  <a:gd name="T14" fmla="*/ 145 w 307"/>
                  <a:gd name="T15" fmla="*/ 0 h 155"/>
                  <a:gd name="T16" fmla="*/ 123 w 307"/>
                  <a:gd name="T17" fmla="*/ 0 h 155"/>
                  <a:gd name="T18" fmla="*/ 123 w 307"/>
                  <a:gd name="T19" fmla="*/ 62 h 155"/>
                  <a:gd name="T20" fmla="*/ 184 w 307"/>
                  <a:gd name="T21" fmla="*/ 62 h 155"/>
                  <a:gd name="T22" fmla="*/ 184 w 307"/>
                  <a:gd name="T23" fmla="*/ 94 h 155"/>
                  <a:gd name="T24" fmla="*/ 123 w 307"/>
                  <a:gd name="T25" fmla="*/ 94 h 155"/>
                  <a:gd name="T26" fmla="*/ 123 w 307"/>
                  <a:gd name="T27" fmla="*/ 155 h 155"/>
                  <a:gd name="T28" fmla="*/ 0 w 307"/>
                  <a:gd name="T29" fmla="*/ 155 h 155"/>
                  <a:gd name="T30" fmla="*/ 123 w 307"/>
                  <a:gd name="T31" fmla="*/ 155 h 155"/>
                  <a:gd name="T32" fmla="*/ 123 w 307"/>
                  <a:gd name="T33" fmla="*/ 94 h 155"/>
                  <a:gd name="T34" fmla="*/ 62 w 307"/>
                  <a:gd name="T35" fmla="*/ 94 h 155"/>
                  <a:gd name="T36" fmla="*/ 62 w 307"/>
                  <a:gd name="T37" fmla="*/ 62 h 155"/>
                  <a:gd name="T38" fmla="*/ 62 w 307"/>
                  <a:gd name="T39" fmla="*/ 62 h 155"/>
                  <a:gd name="T40" fmla="*/ 123 w 307"/>
                  <a:gd name="T41" fmla="*/ 62 h 155"/>
                  <a:gd name="T42" fmla="*/ 123 w 307"/>
                  <a:gd name="T43" fmla="*/ 0 h 155"/>
                  <a:gd name="T44" fmla="*/ 65 w 307"/>
                  <a:gd name="T45" fmla="*/ 0 h 155"/>
                  <a:gd name="T46" fmla="*/ 0 w 307"/>
                  <a:gd name="T47" fmla="*/ 0 h 155"/>
                  <a:gd name="T48" fmla="*/ 0 w 307"/>
                  <a:gd name="T49" fmla="*/ 155 h 1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307" h="155">
                    <a:moveTo>
                      <a:pt x="123" y="155"/>
                    </a:moveTo>
                    <a:lnTo>
                      <a:pt x="245" y="155"/>
                    </a:lnTo>
                    <a:lnTo>
                      <a:pt x="245" y="123"/>
                    </a:lnTo>
                    <a:lnTo>
                      <a:pt x="307" y="123"/>
                    </a:lnTo>
                    <a:lnTo>
                      <a:pt x="307" y="33"/>
                    </a:lnTo>
                    <a:lnTo>
                      <a:pt x="245" y="33"/>
                    </a:lnTo>
                    <a:lnTo>
                      <a:pt x="245" y="0"/>
                    </a:lnTo>
                    <a:lnTo>
                      <a:pt x="145" y="0"/>
                    </a:lnTo>
                    <a:lnTo>
                      <a:pt x="123" y="0"/>
                    </a:lnTo>
                    <a:lnTo>
                      <a:pt x="123" y="62"/>
                    </a:lnTo>
                    <a:lnTo>
                      <a:pt x="184" y="62"/>
                    </a:lnTo>
                    <a:lnTo>
                      <a:pt x="184" y="94"/>
                    </a:lnTo>
                    <a:lnTo>
                      <a:pt x="123" y="94"/>
                    </a:lnTo>
                    <a:lnTo>
                      <a:pt x="123" y="155"/>
                    </a:lnTo>
                    <a:close/>
                    <a:moveTo>
                      <a:pt x="0" y="155"/>
                    </a:moveTo>
                    <a:lnTo>
                      <a:pt x="123" y="155"/>
                    </a:lnTo>
                    <a:lnTo>
                      <a:pt x="123" y="94"/>
                    </a:lnTo>
                    <a:lnTo>
                      <a:pt x="62" y="94"/>
                    </a:lnTo>
                    <a:lnTo>
                      <a:pt x="62" y="62"/>
                    </a:lnTo>
                    <a:lnTo>
                      <a:pt x="62" y="62"/>
                    </a:lnTo>
                    <a:lnTo>
                      <a:pt x="123" y="62"/>
                    </a:lnTo>
                    <a:lnTo>
                      <a:pt x="123" y="0"/>
                    </a:lnTo>
                    <a:lnTo>
                      <a:pt x="65" y="0"/>
                    </a:lnTo>
                    <a:lnTo>
                      <a:pt x="0" y="0"/>
                    </a:lnTo>
                    <a:lnTo>
                      <a:pt x="0" y="155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3" name="Freeform: Shape 271">
                <a:extLst>
                  <a:ext uri="{FF2B5EF4-FFF2-40B4-BE49-F238E27FC236}">
                    <a16:creationId xmlns:a16="http://schemas.microsoft.com/office/drawing/2014/main" id="{4E1309A6-1786-2D8F-1DBB-733B6BE54E5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37918" y="1788400"/>
                <a:ext cx="84553" cy="142148"/>
              </a:xfrm>
              <a:custGeom>
                <a:avLst/>
                <a:gdLst>
                  <a:gd name="T0" fmla="*/ 0 w 19"/>
                  <a:gd name="T1" fmla="*/ 22 h 32"/>
                  <a:gd name="T2" fmla="*/ 0 w 19"/>
                  <a:gd name="T3" fmla="*/ 27 h 32"/>
                  <a:gd name="T4" fmla="*/ 6 w 19"/>
                  <a:gd name="T5" fmla="*/ 32 h 32"/>
                  <a:gd name="T6" fmla="*/ 14 w 19"/>
                  <a:gd name="T7" fmla="*/ 32 h 32"/>
                  <a:gd name="T8" fmla="*/ 19 w 19"/>
                  <a:gd name="T9" fmla="*/ 27 h 32"/>
                  <a:gd name="T10" fmla="*/ 19 w 19"/>
                  <a:gd name="T11" fmla="*/ 22 h 32"/>
                  <a:gd name="T12" fmla="*/ 12 w 19"/>
                  <a:gd name="T13" fmla="*/ 22 h 32"/>
                  <a:gd name="T14" fmla="*/ 12 w 19"/>
                  <a:gd name="T15" fmla="*/ 18 h 32"/>
                  <a:gd name="T16" fmla="*/ 19 w 19"/>
                  <a:gd name="T17" fmla="*/ 18 h 32"/>
                  <a:gd name="T18" fmla="*/ 19 w 19"/>
                  <a:gd name="T19" fmla="*/ 12 h 32"/>
                  <a:gd name="T20" fmla="*/ 12 w 19"/>
                  <a:gd name="T21" fmla="*/ 12 h 32"/>
                  <a:gd name="T22" fmla="*/ 12 w 19"/>
                  <a:gd name="T23" fmla="*/ 8 h 32"/>
                  <a:gd name="T24" fmla="*/ 19 w 19"/>
                  <a:gd name="T25" fmla="*/ 8 h 32"/>
                  <a:gd name="T26" fmla="*/ 19 w 19"/>
                  <a:gd name="T27" fmla="*/ 6 h 32"/>
                  <a:gd name="T28" fmla="*/ 14 w 19"/>
                  <a:gd name="T29" fmla="*/ 0 h 32"/>
                  <a:gd name="T30" fmla="*/ 6 w 19"/>
                  <a:gd name="T31" fmla="*/ 0 h 32"/>
                  <a:gd name="T32" fmla="*/ 0 w 19"/>
                  <a:gd name="T33" fmla="*/ 6 h 32"/>
                  <a:gd name="T34" fmla="*/ 0 w 19"/>
                  <a:gd name="T35" fmla="*/ 8 h 32"/>
                  <a:gd name="T36" fmla="*/ 7 w 19"/>
                  <a:gd name="T37" fmla="*/ 8 h 32"/>
                  <a:gd name="T38" fmla="*/ 7 w 19"/>
                  <a:gd name="T39" fmla="*/ 12 h 32"/>
                  <a:gd name="T40" fmla="*/ 0 w 19"/>
                  <a:gd name="T41" fmla="*/ 12 h 32"/>
                  <a:gd name="T42" fmla="*/ 0 w 19"/>
                  <a:gd name="T43" fmla="*/ 18 h 32"/>
                  <a:gd name="T44" fmla="*/ 7 w 19"/>
                  <a:gd name="T45" fmla="*/ 18 h 32"/>
                  <a:gd name="T46" fmla="*/ 7 w 19"/>
                  <a:gd name="T47" fmla="*/ 22 h 32"/>
                  <a:gd name="T48" fmla="*/ 0 w 19"/>
                  <a:gd name="T49" fmla="*/ 2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9" h="32">
                    <a:moveTo>
                      <a:pt x="0" y="22"/>
                    </a:moveTo>
                    <a:cubicBezTo>
                      <a:pt x="0" y="27"/>
                      <a:pt x="0" y="27"/>
                      <a:pt x="0" y="27"/>
                    </a:cubicBezTo>
                    <a:cubicBezTo>
                      <a:pt x="0" y="30"/>
                      <a:pt x="3" y="32"/>
                      <a:pt x="6" y="32"/>
                    </a:cubicBezTo>
                    <a:cubicBezTo>
                      <a:pt x="14" y="32"/>
                      <a:pt x="14" y="32"/>
                      <a:pt x="14" y="32"/>
                    </a:cubicBezTo>
                    <a:cubicBezTo>
                      <a:pt x="17" y="32"/>
                      <a:pt x="19" y="30"/>
                      <a:pt x="19" y="27"/>
                    </a:cubicBezTo>
                    <a:cubicBezTo>
                      <a:pt x="19" y="22"/>
                      <a:pt x="19" y="22"/>
                      <a:pt x="19" y="22"/>
                    </a:cubicBezTo>
                    <a:cubicBezTo>
                      <a:pt x="12" y="22"/>
                      <a:pt x="12" y="22"/>
                      <a:pt x="12" y="22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2" y="12"/>
                      <a:pt x="12" y="12"/>
                      <a:pt x="12" y="12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9" y="3"/>
                      <a:pt x="17" y="0"/>
                      <a:pt x="14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7" y="22"/>
                      <a:pt x="7" y="22"/>
                      <a:pt x="7" y="22"/>
                    </a:cubicBezTo>
                    <a:lnTo>
                      <a:pt x="0" y="2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4" name="Freeform: Shape 272">
                <a:extLst>
                  <a:ext uri="{FF2B5EF4-FFF2-40B4-BE49-F238E27FC236}">
                    <a16:creationId xmlns:a16="http://schemas.microsoft.com/office/drawing/2014/main" id="{50A7ADB4-BCD0-0CED-DBBA-91BDDB42A09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15860" y="1917068"/>
                <a:ext cx="132345" cy="83328"/>
              </a:xfrm>
              <a:custGeom>
                <a:avLst/>
                <a:gdLst>
                  <a:gd name="T0" fmla="*/ 0 w 30"/>
                  <a:gd name="T1" fmla="*/ 0 h 19"/>
                  <a:gd name="T2" fmla="*/ 10 w 30"/>
                  <a:gd name="T3" fmla="*/ 9 h 19"/>
                  <a:gd name="T4" fmla="*/ 13 w 30"/>
                  <a:gd name="T5" fmla="*/ 9 h 19"/>
                  <a:gd name="T6" fmla="*/ 13 w 30"/>
                  <a:gd name="T7" fmla="*/ 15 h 19"/>
                  <a:gd name="T8" fmla="*/ 9 w 30"/>
                  <a:gd name="T9" fmla="*/ 15 h 19"/>
                  <a:gd name="T10" fmla="*/ 9 w 30"/>
                  <a:gd name="T11" fmla="*/ 19 h 19"/>
                  <a:gd name="T12" fmla="*/ 21 w 30"/>
                  <a:gd name="T13" fmla="*/ 19 h 19"/>
                  <a:gd name="T14" fmla="*/ 21 w 30"/>
                  <a:gd name="T15" fmla="*/ 15 h 19"/>
                  <a:gd name="T16" fmla="*/ 17 w 30"/>
                  <a:gd name="T17" fmla="*/ 15 h 19"/>
                  <a:gd name="T18" fmla="*/ 17 w 30"/>
                  <a:gd name="T19" fmla="*/ 9 h 19"/>
                  <a:gd name="T20" fmla="*/ 20 w 30"/>
                  <a:gd name="T21" fmla="*/ 9 h 19"/>
                  <a:gd name="T22" fmla="*/ 30 w 30"/>
                  <a:gd name="T23" fmla="*/ 0 h 19"/>
                  <a:gd name="T24" fmla="*/ 26 w 30"/>
                  <a:gd name="T25" fmla="*/ 0 h 19"/>
                  <a:gd name="T26" fmla="*/ 20 w 30"/>
                  <a:gd name="T27" fmla="*/ 5 h 19"/>
                  <a:gd name="T28" fmla="*/ 10 w 30"/>
                  <a:gd name="T29" fmla="*/ 5 h 19"/>
                  <a:gd name="T30" fmla="*/ 4 w 30"/>
                  <a:gd name="T31" fmla="*/ 0 h 19"/>
                  <a:gd name="T32" fmla="*/ 0 w 30"/>
                  <a:gd name="T3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30" h="19">
                    <a:moveTo>
                      <a:pt x="0" y="0"/>
                    </a:moveTo>
                    <a:cubicBezTo>
                      <a:pt x="1" y="5"/>
                      <a:pt x="5" y="9"/>
                      <a:pt x="10" y="9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3" y="15"/>
                      <a:pt x="13" y="15"/>
                      <a:pt x="13" y="15"/>
                    </a:cubicBezTo>
                    <a:cubicBezTo>
                      <a:pt x="9" y="15"/>
                      <a:pt x="9" y="15"/>
                      <a:pt x="9" y="15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5" y="9"/>
                      <a:pt x="29" y="5"/>
                      <a:pt x="30" y="0"/>
                    </a:cubicBezTo>
                    <a:cubicBezTo>
                      <a:pt x="26" y="0"/>
                      <a:pt x="26" y="0"/>
                      <a:pt x="26" y="0"/>
                    </a:cubicBezTo>
                    <a:cubicBezTo>
                      <a:pt x="25" y="2"/>
                      <a:pt x="23" y="5"/>
                      <a:pt x="20" y="5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7" y="5"/>
                      <a:pt x="4" y="2"/>
                      <a:pt x="4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5" name="Freeform: Shape 273">
                <a:extLst>
                  <a:ext uri="{FF2B5EF4-FFF2-40B4-BE49-F238E27FC236}">
                    <a16:creationId xmlns:a16="http://schemas.microsoft.com/office/drawing/2014/main" id="{F7AD4E71-7699-DCF8-1893-9FC408C0363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69426" y="2200138"/>
                <a:ext cx="269591" cy="136021"/>
              </a:xfrm>
              <a:custGeom>
                <a:avLst/>
                <a:gdLst>
                  <a:gd name="T0" fmla="*/ 53 w 61"/>
                  <a:gd name="T1" fmla="*/ 22 h 31"/>
                  <a:gd name="T2" fmla="*/ 61 w 61"/>
                  <a:gd name="T3" fmla="*/ 11 h 31"/>
                  <a:gd name="T4" fmla="*/ 53 w 61"/>
                  <a:gd name="T5" fmla="*/ 1 h 31"/>
                  <a:gd name="T6" fmla="*/ 53 w 61"/>
                  <a:gd name="T7" fmla="*/ 5 h 31"/>
                  <a:gd name="T8" fmla="*/ 57 w 61"/>
                  <a:gd name="T9" fmla="*/ 11 h 31"/>
                  <a:gd name="T10" fmla="*/ 53 w 61"/>
                  <a:gd name="T11" fmla="*/ 17 h 31"/>
                  <a:gd name="T12" fmla="*/ 53 w 61"/>
                  <a:gd name="T13" fmla="*/ 22 h 31"/>
                  <a:gd name="T14" fmla="*/ 26 w 61"/>
                  <a:gd name="T15" fmla="*/ 31 h 31"/>
                  <a:gd name="T16" fmla="*/ 46 w 61"/>
                  <a:gd name="T17" fmla="*/ 21 h 31"/>
                  <a:gd name="T18" fmla="*/ 51 w 61"/>
                  <a:gd name="T19" fmla="*/ 22 h 31"/>
                  <a:gd name="T20" fmla="*/ 53 w 61"/>
                  <a:gd name="T21" fmla="*/ 22 h 31"/>
                  <a:gd name="T22" fmla="*/ 53 w 61"/>
                  <a:gd name="T23" fmla="*/ 17 h 31"/>
                  <a:gd name="T24" fmla="*/ 51 w 61"/>
                  <a:gd name="T25" fmla="*/ 17 h 31"/>
                  <a:gd name="T26" fmla="*/ 49 w 61"/>
                  <a:gd name="T27" fmla="*/ 17 h 31"/>
                  <a:gd name="T28" fmla="*/ 52 w 61"/>
                  <a:gd name="T29" fmla="*/ 5 h 31"/>
                  <a:gd name="T30" fmla="*/ 52 w 61"/>
                  <a:gd name="T31" fmla="*/ 5 h 31"/>
                  <a:gd name="T32" fmla="*/ 52 w 61"/>
                  <a:gd name="T33" fmla="*/ 5 h 31"/>
                  <a:gd name="T34" fmla="*/ 53 w 61"/>
                  <a:gd name="T35" fmla="*/ 5 h 31"/>
                  <a:gd name="T36" fmla="*/ 53 w 61"/>
                  <a:gd name="T37" fmla="*/ 1 h 31"/>
                  <a:gd name="T38" fmla="*/ 51 w 61"/>
                  <a:gd name="T39" fmla="*/ 0 h 31"/>
                  <a:gd name="T40" fmla="*/ 51 w 61"/>
                  <a:gd name="T41" fmla="*/ 0 h 31"/>
                  <a:gd name="T42" fmla="*/ 1 w 61"/>
                  <a:gd name="T43" fmla="*/ 0 h 31"/>
                  <a:gd name="T44" fmla="*/ 0 w 61"/>
                  <a:gd name="T45" fmla="*/ 5 h 31"/>
                  <a:gd name="T46" fmla="*/ 26 w 61"/>
                  <a:gd name="T4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1" h="31">
                    <a:moveTo>
                      <a:pt x="53" y="22"/>
                    </a:moveTo>
                    <a:cubicBezTo>
                      <a:pt x="58" y="21"/>
                      <a:pt x="61" y="16"/>
                      <a:pt x="61" y="11"/>
                    </a:cubicBezTo>
                    <a:cubicBezTo>
                      <a:pt x="61" y="6"/>
                      <a:pt x="58" y="1"/>
                      <a:pt x="53" y="1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5" y="6"/>
                      <a:pt x="57" y="8"/>
                      <a:pt x="57" y="11"/>
                    </a:cubicBezTo>
                    <a:cubicBezTo>
                      <a:pt x="57" y="14"/>
                      <a:pt x="55" y="16"/>
                      <a:pt x="53" y="17"/>
                    </a:cubicBezTo>
                    <a:lnTo>
                      <a:pt x="53" y="22"/>
                    </a:lnTo>
                    <a:close/>
                    <a:moveTo>
                      <a:pt x="26" y="31"/>
                    </a:moveTo>
                    <a:cubicBezTo>
                      <a:pt x="34" y="31"/>
                      <a:pt x="41" y="27"/>
                      <a:pt x="46" y="21"/>
                    </a:cubicBezTo>
                    <a:cubicBezTo>
                      <a:pt x="47" y="22"/>
                      <a:pt x="49" y="22"/>
                      <a:pt x="51" y="22"/>
                    </a:cubicBezTo>
                    <a:cubicBezTo>
                      <a:pt x="51" y="22"/>
                      <a:pt x="52" y="22"/>
                      <a:pt x="53" y="22"/>
                    </a:cubicBezTo>
                    <a:cubicBezTo>
                      <a:pt x="53" y="17"/>
                      <a:pt x="53" y="17"/>
                      <a:pt x="53" y="17"/>
                    </a:cubicBezTo>
                    <a:cubicBezTo>
                      <a:pt x="52" y="17"/>
                      <a:pt x="51" y="17"/>
                      <a:pt x="51" y="17"/>
                    </a:cubicBezTo>
                    <a:cubicBezTo>
                      <a:pt x="50" y="17"/>
                      <a:pt x="49" y="17"/>
                      <a:pt x="49" y="17"/>
                    </a:cubicBezTo>
                    <a:cubicBezTo>
                      <a:pt x="51" y="13"/>
                      <a:pt x="52" y="9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2" y="5"/>
                      <a:pt x="52" y="5"/>
                    </a:cubicBezTo>
                    <a:cubicBezTo>
                      <a:pt x="52" y="5"/>
                      <a:pt x="52" y="5"/>
                      <a:pt x="53" y="5"/>
                    </a:cubicBezTo>
                    <a:cubicBezTo>
                      <a:pt x="53" y="1"/>
                      <a:pt x="53" y="1"/>
                      <a:pt x="53" y="1"/>
                    </a:cubicBezTo>
                    <a:cubicBezTo>
                      <a:pt x="52" y="0"/>
                      <a:pt x="52" y="0"/>
                      <a:pt x="51" y="0"/>
                    </a:cubicBezTo>
                    <a:cubicBezTo>
                      <a:pt x="51" y="0"/>
                      <a:pt x="51" y="0"/>
                      <a:pt x="5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2"/>
                      <a:pt x="0" y="3"/>
                      <a:pt x="0" y="5"/>
                    </a:cubicBezTo>
                    <a:cubicBezTo>
                      <a:pt x="0" y="19"/>
                      <a:pt x="12" y="31"/>
                      <a:pt x="26" y="3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6" name="Rectangle 274">
                <a:extLst>
                  <a:ext uri="{FF2B5EF4-FFF2-40B4-BE49-F238E27FC236}">
                    <a16:creationId xmlns:a16="http://schemas.microsoft.com/office/drawing/2014/main" id="{C718685A-0992-B94F-3F2D-A56AE4AC60B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369426" y="2345962"/>
                <a:ext cx="247533" cy="22057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7" name="Freeform: Shape 275">
                <a:extLst>
                  <a:ext uri="{FF2B5EF4-FFF2-40B4-BE49-F238E27FC236}">
                    <a16:creationId xmlns:a16="http://schemas.microsoft.com/office/drawing/2014/main" id="{16965C40-BE65-0FF6-0131-09D5BF27AA5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27020" y="2080048"/>
                <a:ext cx="44115" cy="115189"/>
              </a:xfrm>
              <a:custGeom>
                <a:avLst/>
                <a:gdLst>
                  <a:gd name="T0" fmla="*/ 3 w 10"/>
                  <a:gd name="T1" fmla="*/ 19 h 26"/>
                  <a:gd name="T2" fmla="*/ 5 w 10"/>
                  <a:gd name="T3" fmla="*/ 25 h 26"/>
                  <a:gd name="T4" fmla="*/ 9 w 10"/>
                  <a:gd name="T5" fmla="*/ 16 h 26"/>
                  <a:gd name="T6" fmla="*/ 7 w 10"/>
                  <a:gd name="T7" fmla="*/ 11 h 26"/>
                  <a:gd name="T8" fmla="*/ 6 w 10"/>
                  <a:gd name="T9" fmla="*/ 7 h 26"/>
                  <a:gd name="T10" fmla="*/ 4 w 10"/>
                  <a:gd name="T11" fmla="*/ 2 h 26"/>
                  <a:gd name="T12" fmla="*/ 1 w 10"/>
                  <a:gd name="T13" fmla="*/ 11 h 26"/>
                  <a:gd name="T14" fmla="*/ 3 w 10"/>
                  <a:gd name="T15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26">
                    <a:moveTo>
                      <a:pt x="3" y="19"/>
                    </a:moveTo>
                    <a:cubicBezTo>
                      <a:pt x="0" y="21"/>
                      <a:pt x="2" y="26"/>
                      <a:pt x="5" y="25"/>
                    </a:cubicBezTo>
                    <a:cubicBezTo>
                      <a:pt x="9" y="23"/>
                      <a:pt x="10" y="19"/>
                      <a:pt x="9" y="16"/>
                    </a:cubicBezTo>
                    <a:cubicBezTo>
                      <a:pt x="9" y="14"/>
                      <a:pt x="7" y="12"/>
                      <a:pt x="7" y="11"/>
                    </a:cubicBezTo>
                    <a:cubicBezTo>
                      <a:pt x="6" y="10"/>
                      <a:pt x="5" y="7"/>
                      <a:pt x="6" y="7"/>
                    </a:cubicBezTo>
                    <a:cubicBezTo>
                      <a:pt x="9" y="5"/>
                      <a:pt x="7" y="0"/>
                      <a:pt x="4" y="2"/>
                    </a:cubicBezTo>
                    <a:cubicBezTo>
                      <a:pt x="1" y="4"/>
                      <a:pt x="0" y="8"/>
                      <a:pt x="1" y="11"/>
                    </a:cubicBezTo>
                    <a:cubicBezTo>
                      <a:pt x="1" y="12"/>
                      <a:pt x="6" y="19"/>
                      <a:pt x="3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8" name="Freeform: Shape 276">
                <a:extLst>
                  <a:ext uri="{FF2B5EF4-FFF2-40B4-BE49-F238E27FC236}">
                    <a16:creationId xmlns:a16="http://schemas.microsoft.com/office/drawing/2014/main" id="{800FC43F-3075-578B-12B1-454FD202BA9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88291" y="2080048"/>
                <a:ext cx="44115" cy="115189"/>
              </a:xfrm>
              <a:custGeom>
                <a:avLst/>
                <a:gdLst>
                  <a:gd name="T0" fmla="*/ 4 w 10"/>
                  <a:gd name="T1" fmla="*/ 19 h 26"/>
                  <a:gd name="T2" fmla="*/ 5 w 10"/>
                  <a:gd name="T3" fmla="*/ 25 h 26"/>
                  <a:gd name="T4" fmla="*/ 9 w 10"/>
                  <a:gd name="T5" fmla="*/ 16 h 26"/>
                  <a:gd name="T6" fmla="*/ 7 w 10"/>
                  <a:gd name="T7" fmla="*/ 11 h 26"/>
                  <a:gd name="T8" fmla="*/ 7 w 10"/>
                  <a:gd name="T9" fmla="*/ 7 h 26"/>
                  <a:gd name="T10" fmla="*/ 4 w 10"/>
                  <a:gd name="T11" fmla="*/ 2 h 26"/>
                  <a:gd name="T12" fmla="*/ 1 w 10"/>
                  <a:gd name="T13" fmla="*/ 11 h 26"/>
                  <a:gd name="T14" fmla="*/ 4 w 10"/>
                  <a:gd name="T15" fmla="*/ 19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26">
                    <a:moveTo>
                      <a:pt x="4" y="19"/>
                    </a:moveTo>
                    <a:cubicBezTo>
                      <a:pt x="1" y="21"/>
                      <a:pt x="2" y="26"/>
                      <a:pt x="5" y="25"/>
                    </a:cubicBezTo>
                    <a:cubicBezTo>
                      <a:pt x="9" y="23"/>
                      <a:pt x="10" y="19"/>
                      <a:pt x="9" y="16"/>
                    </a:cubicBezTo>
                    <a:cubicBezTo>
                      <a:pt x="9" y="14"/>
                      <a:pt x="8" y="12"/>
                      <a:pt x="7" y="11"/>
                    </a:cubicBezTo>
                    <a:cubicBezTo>
                      <a:pt x="6" y="10"/>
                      <a:pt x="5" y="7"/>
                      <a:pt x="7" y="7"/>
                    </a:cubicBezTo>
                    <a:cubicBezTo>
                      <a:pt x="10" y="5"/>
                      <a:pt x="7" y="0"/>
                      <a:pt x="4" y="2"/>
                    </a:cubicBezTo>
                    <a:cubicBezTo>
                      <a:pt x="1" y="4"/>
                      <a:pt x="0" y="8"/>
                      <a:pt x="1" y="11"/>
                    </a:cubicBezTo>
                    <a:cubicBezTo>
                      <a:pt x="2" y="12"/>
                      <a:pt x="6" y="19"/>
                      <a:pt x="4" y="1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39" name="Freeform: Shape 277">
                <a:extLst>
                  <a:ext uri="{FF2B5EF4-FFF2-40B4-BE49-F238E27FC236}">
                    <a16:creationId xmlns:a16="http://schemas.microsoft.com/office/drawing/2014/main" id="{985B5F83-3AF1-2FB9-78B1-4D5AD72D8D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94707" y="1638899"/>
                <a:ext cx="220574" cy="220574"/>
              </a:xfrm>
              <a:custGeom>
                <a:avLst/>
                <a:gdLst>
                  <a:gd name="T0" fmla="*/ 25 w 50"/>
                  <a:gd name="T1" fmla="*/ 47 h 50"/>
                  <a:gd name="T2" fmla="*/ 29 w 50"/>
                  <a:gd name="T3" fmla="*/ 46 h 50"/>
                  <a:gd name="T4" fmla="*/ 30 w 50"/>
                  <a:gd name="T5" fmla="*/ 50 h 50"/>
                  <a:gd name="T6" fmla="*/ 39 w 50"/>
                  <a:gd name="T7" fmla="*/ 46 h 50"/>
                  <a:gd name="T8" fmla="*/ 38 w 50"/>
                  <a:gd name="T9" fmla="*/ 43 h 50"/>
                  <a:gd name="T10" fmla="*/ 43 w 50"/>
                  <a:gd name="T11" fmla="*/ 37 h 50"/>
                  <a:gd name="T12" fmla="*/ 46 w 50"/>
                  <a:gd name="T13" fmla="*/ 39 h 50"/>
                  <a:gd name="T14" fmla="*/ 50 w 50"/>
                  <a:gd name="T15" fmla="*/ 30 h 50"/>
                  <a:gd name="T16" fmla="*/ 46 w 50"/>
                  <a:gd name="T17" fmla="*/ 29 h 50"/>
                  <a:gd name="T18" fmla="*/ 46 w 50"/>
                  <a:gd name="T19" fmla="*/ 21 h 50"/>
                  <a:gd name="T20" fmla="*/ 50 w 50"/>
                  <a:gd name="T21" fmla="*/ 20 h 50"/>
                  <a:gd name="T22" fmla="*/ 46 w 50"/>
                  <a:gd name="T23" fmla="*/ 11 h 50"/>
                  <a:gd name="T24" fmla="*/ 43 w 50"/>
                  <a:gd name="T25" fmla="*/ 12 h 50"/>
                  <a:gd name="T26" fmla="*/ 37 w 50"/>
                  <a:gd name="T27" fmla="*/ 7 h 50"/>
                  <a:gd name="T28" fmla="*/ 39 w 50"/>
                  <a:gd name="T29" fmla="*/ 4 h 50"/>
                  <a:gd name="T30" fmla="*/ 30 w 50"/>
                  <a:gd name="T31" fmla="*/ 0 h 50"/>
                  <a:gd name="T32" fmla="*/ 29 w 50"/>
                  <a:gd name="T33" fmla="*/ 4 h 50"/>
                  <a:gd name="T34" fmla="*/ 25 w 50"/>
                  <a:gd name="T35" fmla="*/ 3 h 50"/>
                  <a:gd name="T36" fmla="*/ 25 w 50"/>
                  <a:gd name="T37" fmla="*/ 10 h 50"/>
                  <a:gd name="T38" fmla="*/ 38 w 50"/>
                  <a:gd name="T39" fmla="*/ 19 h 50"/>
                  <a:gd name="T40" fmla="*/ 31 w 50"/>
                  <a:gd name="T41" fmla="*/ 38 h 50"/>
                  <a:gd name="T42" fmla="*/ 25 w 50"/>
                  <a:gd name="T43" fmla="*/ 40 h 50"/>
                  <a:gd name="T44" fmla="*/ 25 w 50"/>
                  <a:gd name="T45" fmla="*/ 40 h 50"/>
                  <a:gd name="T46" fmla="*/ 25 w 50"/>
                  <a:gd name="T47" fmla="*/ 47 h 50"/>
                  <a:gd name="T48" fmla="*/ 4 w 50"/>
                  <a:gd name="T49" fmla="*/ 29 h 50"/>
                  <a:gd name="T50" fmla="*/ 0 w 50"/>
                  <a:gd name="T51" fmla="*/ 31 h 50"/>
                  <a:gd name="T52" fmla="*/ 4 w 50"/>
                  <a:gd name="T53" fmla="*/ 39 h 50"/>
                  <a:gd name="T54" fmla="*/ 7 w 50"/>
                  <a:gd name="T55" fmla="*/ 38 h 50"/>
                  <a:gd name="T56" fmla="*/ 13 w 50"/>
                  <a:gd name="T57" fmla="*/ 43 h 50"/>
                  <a:gd name="T58" fmla="*/ 11 w 50"/>
                  <a:gd name="T59" fmla="*/ 46 h 50"/>
                  <a:gd name="T60" fmla="*/ 20 w 50"/>
                  <a:gd name="T61" fmla="*/ 50 h 50"/>
                  <a:gd name="T62" fmla="*/ 21 w 50"/>
                  <a:gd name="T63" fmla="*/ 46 h 50"/>
                  <a:gd name="T64" fmla="*/ 25 w 50"/>
                  <a:gd name="T65" fmla="*/ 47 h 50"/>
                  <a:gd name="T66" fmla="*/ 25 w 50"/>
                  <a:gd name="T67" fmla="*/ 40 h 50"/>
                  <a:gd name="T68" fmla="*/ 12 w 50"/>
                  <a:gd name="T69" fmla="*/ 31 h 50"/>
                  <a:gd name="T70" fmla="*/ 19 w 50"/>
                  <a:gd name="T71" fmla="*/ 12 h 50"/>
                  <a:gd name="T72" fmla="*/ 19 w 50"/>
                  <a:gd name="T73" fmla="*/ 12 h 50"/>
                  <a:gd name="T74" fmla="*/ 25 w 50"/>
                  <a:gd name="T75" fmla="*/ 10 h 50"/>
                  <a:gd name="T76" fmla="*/ 25 w 50"/>
                  <a:gd name="T77" fmla="*/ 10 h 50"/>
                  <a:gd name="T78" fmla="*/ 25 w 50"/>
                  <a:gd name="T79" fmla="*/ 3 h 50"/>
                  <a:gd name="T80" fmla="*/ 21 w 50"/>
                  <a:gd name="T81" fmla="*/ 4 h 50"/>
                  <a:gd name="T82" fmla="*/ 19 w 50"/>
                  <a:gd name="T83" fmla="*/ 0 h 50"/>
                  <a:gd name="T84" fmla="*/ 11 w 50"/>
                  <a:gd name="T85" fmla="*/ 4 h 50"/>
                  <a:gd name="T86" fmla="*/ 12 w 50"/>
                  <a:gd name="T87" fmla="*/ 7 h 50"/>
                  <a:gd name="T88" fmla="*/ 7 w 50"/>
                  <a:gd name="T89" fmla="*/ 13 h 50"/>
                  <a:gd name="T90" fmla="*/ 4 w 50"/>
                  <a:gd name="T91" fmla="*/ 11 h 50"/>
                  <a:gd name="T92" fmla="*/ 0 w 50"/>
                  <a:gd name="T93" fmla="*/ 20 h 50"/>
                  <a:gd name="T94" fmla="*/ 4 w 50"/>
                  <a:gd name="T95" fmla="*/ 21 h 50"/>
                  <a:gd name="T96" fmla="*/ 4 w 50"/>
                  <a:gd name="T97" fmla="*/ 29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0" h="50">
                    <a:moveTo>
                      <a:pt x="25" y="47"/>
                    </a:moveTo>
                    <a:cubicBezTo>
                      <a:pt x="26" y="47"/>
                      <a:pt x="28" y="47"/>
                      <a:pt x="29" y="46"/>
                    </a:cubicBezTo>
                    <a:cubicBezTo>
                      <a:pt x="30" y="50"/>
                      <a:pt x="30" y="50"/>
                      <a:pt x="30" y="50"/>
                    </a:cubicBezTo>
                    <a:cubicBezTo>
                      <a:pt x="39" y="46"/>
                      <a:pt x="39" y="46"/>
                      <a:pt x="39" y="46"/>
                    </a:cubicBezTo>
                    <a:cubicBezTo>
                      <a:pt x="38" y="43"/>
                      <a:pt x="38" y="43"/>
                      <a:pt x="38" y="43"/>
                    </a:cubicBezTo>
                    <a:cubicBezTo>
                      <a:pt x="40" y="41"/>
                      <a:pt x="41" y="39"/>
                      <a:pt x="43" y="37"/>
                    </a:cubicBezTo>
                    <a:cubicBezTo>
                      <a:pt x="46" y="39"/>
                      <a:pt x="46" y="39"/>
                      <a:pt x="46" y="39"/>
                    </a:cubicBezTo>
                    <a:cubicBezTo>
                      <a:pt x="50" y="30"/>
                      <a:pt x="50" y="30"/>
                      <a:pt x="50" y="30"/>
                    </a:cubicBezTo>
                    <a:cubicBezTo>
                      <a:pt x="46" y="29"/>
                      <a:pt x="46" y="29"/>
                      <a:pt x="46" y="29"/>
                    </a:cubicBezTo>
                    <a:cubicBezTo>
                      <a:pt x="47" y="26"/>
                      <a:pt x="47" y="24"/>
                      <a:pt x="46" y="21"/>
                    </a:cubicBezTo>
                    <a:cubicBezTo>
                      <a:pt x="50" y="20"/>
                      <a:pt x="50" y="20"/>
                      <a:pt x="50" y="20"/>
                    </a:cubicBezTo>
                    <a:cubicBezTo>
                      <a:pt x="46" y="11"/>
                      <a:pt x="46" y="11"/>
                      <a:pt x="46" y="11"/>
                    </a:cubicBezTo>
                    <a:cubicBezTo>
                      <a:pt x="43" y="12"/>
                      <a:pt x="43" y="12"/>
                      <a:pt x="43" y="12"/>
                    </a:cubicBezTo>
                    <a:cubicBezTo>
                      <a:pt x="41" y="10"/>
                      <a:pt x="39" y="9"/>
                      <a:pt x="37" y="7"/>
                    </a:cubicBezTo>
                    <a:cubicBezTo>
                      <a:pt x="39" y="4"/>
                      <a:pt x="39" y="4"/>
                      <a:pt x="39" y="4"/>
                    </a:cubicBezTo>
                    <a:cubicBezTo>
                      <a:pt x="30" y="0"/>
                      <a:pt x="30" y="0"/>
                      <a:pt x="30" y="0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7" y="3"/>
                      <a:pt x="26" y="3"/>
                      <a:pt x="25" y="3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31" y="10"/>
                      <a:pt x="36" y="14"/>
                      <a:pt x="38" y="19"/>
                    </a:cubicBezTo>
                    <a:cubicBezTo>
                      <a:pt x="42" y="27"/>
                      <a:pt x="38" y="35"/>
                      <a:pt x="31" y="38"/>
                    </a:cubicBezTo>
                    <a:cubicBezTo>
                      <a:pt x="29" y="39"/>
                      <a:pt x="27" y="40"/>
                      <a:pt x="25" y="40"/>
                    </a:cubicBezTo>
                    <a:cubicBezTo>
                      <a:pt x="25" y="40"/>
                      <a:pt x="25" y="40"/>
                      <a:pt x="25" y="40"/>
                    </a:cubicBezTo>
                    <a:lnTo>
                      <a:pt x="25" y="47"/>
                    </a:lnTo>
                    <a:close/>
                    <a:moveTo>
                      <a:pt x="4" y="29"/>
                    </a:moveTo>
                    <a:cubicBezTo>
                      <a:pt x="0" y="31"/>
                      <a:pt x="0" y="31"/>
                      <a:pt x="0" y="31"/>
                    </a:cubicBezTo>
                    <a:cubicBezTo>
                      <a:pt x="4" y="39"/>
                      <a:pt x="4" y="39"/>
                      <a:pt x="4" y="39"/>
                    </a:cubicBezTo>
                    <a:cubicBezTo>
                      <a:pt x="7" y="38"/>
                      <a:pt x="7" y="38"/>
                      <a:pt x="7" y="38"/>
                    </a:cubicBezTo>
                    <a:cubicBezTo>
                      <a:pt x="9" y="40"/>
                      <a:pt x="11" y="42"/>
                      <a:pt x="13" y="43"/>
                    </a:cubicBezTo>
                    <a:cubicBezTo>
                      <a:pt x="11" y="46"/>
                      <a:pt x="11" y="46"/>
                      <a:pt x="11" y="46"/>
                    </a:cubicBezTo>
                    <a:cubicBezTo>
                      <a:pt x="20" y="50"/>
                      <a:pt x="20" y="50"/>
                      <a:pt x="20" y="50"/>
                    </a:cubicBezTo>
                    <a:cubicBezTo>
                      <a:pt x="21" y="46"/>
                      <a:pt x="21" y="46"/>
                      <a:pt x="21" y="46"/>
                    </a:cubicBezTo>
                    <a:cubicBezTo>
                      <a:pt x="23" y="47"/>
                      <a:pt x="24" y="47"/>
                      <a:pt x="25" y="47"/>
                    </a:cubicBezTo>
                    <a:cubicBezTo>
                      <a:pt x="25" y="40"/>
                      <a:pt x="25" y="40"/>
                      <a:pt x="25" y="40"/>
                    </a:cubicBezTo>
                    <a:cubicBezTo>
                      <a:pt x="19" y="40"/>
                      <a:pt x="14" y="36"/>
                      <a:pt x="12" y="31"/>
                    </a:cubicBezTo>
                    <a:cubicBezTo>
                      <a:pt x="8" y="23"/>
                      <a:pt x="12" y="15"/>
                      <a:pt x="19" y="12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21" y="11"/>
                      <a:pt x="23" y="10"/>
                      <a:pt x="25" y="10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4" y="3"/>
                      <a:pt x="22" y="3"/>
                      <a:pt x="21" y="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0" y="9"/>
                      <a:pt x="8" y="11"/>
                      <a:pt x="7" y="13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3" y="24"/>
                      <a:pt x="3" y="27"/>
                      <a:pt x="4" y="2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0" name="Freeform: Shape 278">
                <a:extLst>
                  <a:ext uri="{FF2B5EF4-FFF2-40B4-BE49-F238E27FC236}">
                    <a16:creationId xmlns:a16="http://schemas.microsoft.com/office/drawing/2014/main" id="{8D862981-5FDD-4DCD-1237-F4FE8D70054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163620" y="3246641"/>
                <a:ext cx="225476" cy="229152"/>
              </a:xfrm>
              <a:custGeom>
                <a:avLst/>
                <a:gdLst>
                  <a:gd name="T0" fmla="*/ 38 w 51"/>
                  <a:gd name="T1" fmla="*/ 52 h 52"/>
                  <a:gd name="T2" fmla="*/ 35 w 51"/>
                  <a:gd name="T3" fmla="*/ 52 h 52"/>
                  <a:gd name="T4" fmla="*/ 34 w 51"/>
                  <a:gd name="T5" fmla="*/ 51 h 52"/>
                  <a:gd name="T6" fmla="*/ 30 w 51"/>
                  <a:gd name="T7" fmla="*/ 49 h 52"/>
                  <a:gd name="T8" fmla="*/ 12 w 51"/>
                  <a:gd name="T9" fmla="*/ 49 h 52"/>
                  <a:gd name="T10" fmla="*/ 8 w 51"/>
                  <a:gd name="T11" fmla="*/ 47 h 52"/>
                  <a:gd name="T12" fmla="*/ 1 w 51"/>
                  <a:gd name="T13" fmla="*/ 25 h 52"/>
                  <a:gd name="T14" fmla="*/ 4 w 51"/>
                  <a:gd name="T15" fmla="*/ 20 h 52"/>
                  <a:gd name="T16" fmla="*/ 20 w 51"/>
                  <a:gd name="T17" fmla="*/ 20 h 52"/>
                  <a:gd name="T18" fmla="*/ 19 w 51"/>
                  <a:gd name="T19" fmla="*/ 15 h 52"/>
                  <a:gd name="T20" fmla="*/ 16 w 51"/>
                  <a:gd name="T21" fmla="*/ 7 h 52"/>
                  <a:gd name="T22" fmla="*/ 18 w 51"/>
                  <a:gd name="T23" fmla="*/ 3 h 52"/>
                  <a:gd name="T24" fmla="*/ 24 w 51"/>
                  <a:gd name="T25" fmla="*/ 3 h 52"/>
                  <a:gd name="T26" fmla="*/ 28 w 51"/>
                  <a:gd name="T27" fmla="*/ 13 h 52"/>
                  <a:gd name="T28" fmla="*/ 38 w 51"/>
                  <a:gd name="T29" fmla="*/ 25 h 52"/>
                  <a:gd name="T30" fmla="*/ 40 w 51"/>
                  <a:gd name="T31" fmla="*/ 27 h 52"/>
                  <a:gd name="T32" fmla="*/ 50 w 51"/>
                  <a:gd name="T33" fmla="*/ 37 h 52"/>
                  <a:gd name="T34" fmla="*/ 50 w 51"/>
                  <a:gd name="T35" fmla="*/ 40 h 52"/>
                  <a:gd name="T36" fmla="*/ 38 w 51"/>
                  <a:gd name="T37" fmla="*/ 52 h 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51" h="52">
                    <a:moveTo>
                      <a:pt x="38" y="52"/>
                    </a:moveTo>
                    <a:cubicBezTo>
                      <a:pt x="37" y="52"/>
                      <a:pt x="36" y="52"/>
                      <a:pt x="35" y="52"/>
                    </a:cubicBezTo>
                    <a:cubicBezTo>
                      <a:pt x="34" y="51"/>
                      <a:pt x="34" y="51"/>
                      <a:pt x="34" y="51"/>
                    </a:cubicBezTo>
                    <a:cubicBezTo>
                      <a:pt x="33" y="50"/>
                      <a:pt x="31" y="49"/>
                      <a:pt x="30" y="49"/>
                    </a:cubicBezTo>
                    <a:cubicBezTo>
                      <a:pt x="12" y="49"/>
                      <a:pt x="12" y="49"/>
                      <a:pt x="12" y="49"/>
                    </a:cubicBezTo>
                    <a:cubicBezTo>
                      <a:pt x="10" y="49"/>
                      <a:pt x="9" y="48"/>
                      <a:pt x="8" y="47"/>
                    </a:cubicBezTo>
                    <a:cubicBezTo>
                      <a:pt x="1" y="25"/>
                      <a:pt x="1" y="25"/>
                      <a:pt x="1" y="25"/>
                    </a:cubicBezTo>
                    <a:cubicBezTo>
                      <a:pt x="0" y="22"/>
                      <a:pt x="1" y="20"/>
                      <a:pt x="4" y="20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0" y="18"/>
                      <a:pt x="20" y="16"/>
                      <a:pt x="19" y="15"/>
                    </a:cubicBezTo>
                    <a:cubicBezTo>
                      <a:pt x="18" y="14"/>
                      <a:pt x="16" y="11"/>
                      <a:pt x="16" y="7"/>
                    </a:cubicBezTo>
                    <a:cubicBezTo>
                      <a:pt x="16" y="6"/>
                      <a:pt x="17" y="4"/>
                      <a:pt x="18" y="3"/>
                    </a:cubicBezTo>
                    <a:cubicBezTo>
                      <a:pt x="20" y="0"/>
                      <a:pt x="24" y="0"/>
                      <a:pt x="24" y="3"/>
                    </a:cubicBezTo>
                    <a:cubicBezTo>
                      <a:pt x="24" y="6"/>
                      <a:pt x="22" y="10"/>
                      <a:pt x="28" y="13"/>
                    </a:cubicBezTo>
                    <a:cubicBezTo>
                      <a:pt x="34" y="17"/>
                      <a:pt x="38" y="25"/>
                      <a:pt x="38" y="25"/>
                    </a:cubicBezTo>
                    <a:cubicBezTo>
                      <a:pt x="38" y="25"/>
                      <a:pt x="39" y="26"/>
                      <a:pt x="40" y="27"/>
                    </a:cubicBezTo>
                    <a:cubicBezTo>
                      <a:pt x="50" y="37"/>
                      <a:pt x="50" y="37"/>
                      <a:pt x="50" y="37"/>
                    </a:cubicBezTo>
                    <a:cubicBezTo>
                      <a:pt x="51" y="38"/>
                      <a:pt x="51" y="39"/>
                      <a:pt x="50" y="40"/>
                    </a:cubicBezTo>
                    <a:lnTo>
                      <a:pt x="38" y="52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1" name="Freeform: Shape 279">
                <a:extLst>
                  <a:ext uri="{FF2B5EF4-FFF2-40B4-BE49-F238E27FC236}">
                    <a16:creationId xmlns:a16="http://schemas.microsoft.com/office/drawing/2014/main" id="{A645338E-D77C-2D36-A814-67F1E94A146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35177" y="3428002"/>
                <a:ext cx="71074" cy="69849"/>
              </a:xfrm>
              <a:custGeom>
                <a:avLst/>
                <a:gdLst>
                  <a:gd name="T0" fmla="*/ 47 w 58"/>
                  <a:gd name="T1" fmla="*/ 0 h 57"/>
                  <a:gd name="T2" fmla="*/ 0 w 58"/>
                  <a:gd name="T3" fmla="*/ 46 h 57"/>
                  <a:gd name="T4" fmla="*/ 11 w 58"/>
                  <a:gd name="T5" fmla="*/ 57 h 57"/>
                  <a:gd name="T6" fmla="*/ 58 w 58"/>
                  <a:gd name="T7" fmla="*/ 10 h 57"/>
                  <a:gd name="T8" fmla="*/ 47 w 58"/>
                  <a:gd name="T9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8" h="57">
                    <a:moveTo>
                      <a:pt x="47" y="0"/>
                    </a:moveTo>
                    <a:lnTo>
                      <a:pt x="0" y="46"/>
                    </a:lnTo>
                    <a:lnTo>
                      <a:pt x="11" y="57"/>
                    </a:lnTo>
                    <a:lnTo>
                      <a:pt x="58" y="10"/>
                    </a:lnTo>
                    <a:lnTo>
                      <a:pt x="47" y="0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2" name="Oval 280">
                <a:extLst>
                  <a:ext uri="{FF2B5EF4-FFF2-40B4-BE49-F238E27FC236}">
                    <a16:creationId xmlns:a16="http://schemas.microsoft.com/office/drawing/2014/main" id="{FF4F85EB-1B56-2677-ED16-78D91203595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017669" y="2646188"/>
                <a:ext cx="35537" cy="34312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3" name="Freeform: Shape 281">
                <a:extLst>
                  <a:ext uri="{FF2B5EF4-FFF2-40B4-BE49-F238E27FC236}">
                    <a16:creationId xmlns:a16="http://schemas.microsoft.com/office/drawing/2014/main" id="{D2CB536B-ED53-D77D-E521-B9171A65AB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634242" y="1364407"/>
                <a:ext cx="74750" cy="75976"/>
              </a:xfrm>
              <a:custGeom>
                <a:avLst/>
                <a:gdLst>
                  <a:gd name="T0" fmla="*/ 9 w 17"/>
                  <a:gd name="T1" fmla="*/ 17 h 17"/>
                  <a:gd name="T2" fmla="*/ 17 w 17"/>
                  <a:gd name="T3" fmla="*/ 9 h 17"/>
                  <a:gd name="T4" fmla="*/ 9 w 17"/>
                  <a:gd name="T5" fmla="*/ 0 h 17"/>
                  <a:gd name="T6" fmla="*/ 9 w 17"/>
                  <a:gd name="T7" fmla="*/ 3 h 17"/>
                  <a:gd name="T8" fmla="*/ 14 w 17"/>
                  <a:gd name="T9" fmla="*/ 9 h 17"/>
                  <a:gd name="T10" fmla="*/ 9 w 17"/>
                  <a:gd name="T11" fmla="*/ 14 h 17"/>
                  <a:gd name="T12" fmla="*/ 9 w 17"/>
                  <a:gd name="T13" fmla="*/ 17 h 17"/>
                  <a:gd name="T14" fmla="*/ 9 w 17"/>
                  <a:gd name="T15" fmla="*/ 0 h 17"/>
                  <a:gd name="T16" fmla="*/ 0 w 17"/>
                  <a:gd name="T17" fmla="*/ 9 h 17"/>
                  <a:gd name="T18" fmla="*/ 9 w 17"/>
                  <a:gd name="T19" fmla="*/ 17 h 17"/>
                  <a:gd name="T20" fmla="*/ 9 w 17"/>
                  <a:gd name="T21" fmla="*/ 17 h 17"/>
                  <a:gd name="T22" fmla="*/ 9 w 17"/>
                  <a:gd name="T23" fmla="*/ 14 h 17"/>
                  <a:gd name="T24" fmla="*/ 9 w 17"/>
                  <a:gd name="T25" fmla="*/ 14 h 17"/>
                  <a:gd name="T26" fmla="*/ 9 w 17"/>
                  <a:gd name="T27" fmla="*/ 14 h 17"/>
                  <a:gd name="T28" fmla="*/ 3 w 17"/>
                  <a:gd name="T29" fmla="*/ 9 h 17"/>
                  <a:gd name="T30" fmla="*/ 9 w 17"/>
                  <a:gd name="T31" fmla="*/ 3 h 17"/>
                  <a:gd name="T32" fmla="*/ 9 w 17"/>
                  <a:gd name="T33" fmla="*/ 3 h 17"/>
                  <a:gd name="T34" fmla="*/ 9 w 17"/>
                  <a:gd name="T35" fmla="*/ 0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17" h="17">
                    <a:moveTo>
                      <a:pt x="9" y="17"/>
                    </a:moveTo>
                    <a:cubicBezTo>
                      <a:pt x="13" y="17"/>
                      <a:pt x="17" y="13"/>
                      <a:pt x="17" y="9"/>
                    </a:cubicBezTo>
                    <a:cubicBezTo>
                      <a:pt x="17" y="4"/>
                      <a:pt x="13" y="0"/>
                      <a:pt x="9" y="0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12" y="3"/>
                      <a:pt x="14" y="5"/>
                      <a:pt x="14" y="9"/>
                    </a:cubicBezTo>
                    <a:cubicBezTo>
                      <a:pt x="14" y="12"/>
                      <a:pt x="12" y="14"/>
                      <a:pt x="9" y="14"/>
                    </a:cubicBezTo>
                    <a:lnTo>
                      <a:pt x="9" y="17"/>
                    </a:lnTo>
                    <a:close/>
                    <a:moveTo>
                      <a:pt x="9" y="0"/>
                    </a:moveTo>
                    <a:cubicBezTo>
                      <a:pt x="4" y="0"/>
                      <a:pt x="0" y="4"/>
                      <a:pt x="0" y="9"/>
                    </a:cubicBezTo>
                    <a:cubicBezTo>
                      <a:pt x="0" y="13"/>
                      <a:pt x="4" y="17"/>
                      <a:pt x="9" y="17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5" y="14"/>
                      <a:pt x="3" y="12"/>
                      <a:pt x="3" y="9"/>
                    </a:cubicBezTo>
                    <a:cubicBezTo>
                      <a:pt x="3" y="5"/>
                      <a:pt x="5" y="3"/>
                      <a:pt x="9" y="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9" y="0"/>
                      <a:pt x="9" y="0"/>
                      <a:pt x="9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4" name="Freeform: Shape 282">
                <a:extLst>
                  <a:ext uri="{FF2B5EF4-FFF2-40B4-BE49-F238E27FC236}">
                    <a16:creationId xmlns:a16="http://schemas.microsoft.com/office/drawing/2014/main" id="{9BE80C86-108E-04C6-44B8-D63BD100DD9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588901" y="3533387"/>
                <a:ext cx="18381" cy="44115"/>
              </a:xfrm>
              <a:custGeom>
                <a:avLst/>
                <a:gdLst>
                  <a:gd name="T0" fmla="*/ 1 w 4"/>
                  <a:gd name="T1" fmla="*/ 8 h 10"/>
                  <a:gd name="T2" fmla="*/ 4 w 4"/>
                  <a:gd name="T3" fmla="*/ 3 h 10"/>
                  <a:gd name="T4" fmla="*/ 1 w 4"/>
                  <a:gd name="T5" fmla="*/ 0 h 10"/>
                  <a:gd name="T6" fmla="*/ 1 w 4"/>
                  <a:gd name="T7" fmla="*/ 8 h 10"/>
                  <a:gd name="T8" fmla="*/ 1 w 4"/>
                  <a:gd name="T9" fmla="*/ 8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" h="10">
                    <a:moveTo>
                      <a:pt x="1" y="8"/>
                    </a:moveTo>
                    <a:cubicBezTo>
                      <a:pt x="2" y="6"/>
                      <a:pt x="3" y="5"/>
                      <a:pt x="4" y="3"/>
                    </a:cubicBezTo>
                    <a:cubicBezTo>
                      <a:pt x="3" y="2"/>
                      <a:pt x="2" y="1"/>
                      <a:pt x="1" y="0"/>
                    </a:cubicBezTo>
                    <a:cubicBezTo>
                      <a:pt x="1" y="8"/>
                      <a:pt x="1" y="8"/>
                      <a:pt x="1" y="8"/>
                    </a:cubicBezTo>
                    <a:cubicBezTo>
                      <a:pt x="1" y="10"/>
                      <a:pt x="0" y="10"/>
                      <a:pt x="1" y="8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</p:grpSp>
        <p:grpSp>
          <p:nvGrpSpPr>
            <p:cNvPr id="16" name="Group 57">
              <a:extLst>
                <a:ext uri="{FF2B5EF4-FFF2-40B4-BE49-F238E27FC236}">
                  <a16:creationId xmlns:a16="http://schemas.microsoft.com/office/drawing/2014/main" id="{DDADF5A8-4765-84F9-8AA5-6DDE647875A3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230840" y="1044862"/>
              <a:ext cx="5334632" cy="5300318"/>
              <a:chOff x="2569358" y="623032"/>
              <a:chExt cx="4000972" cy="3975239"/>
            </a:xfrm>
            <a:grpFill/>
          </p:grpSpPr>
          <p:sp>
            <p:nvSpPr>
              <p:cNvPr id="92" name="Freeform: Shape 130">
                <a:extLst>
                  <a:ext uri="{FF2B5EF4-FFF2-40B4-BE49-F238E27FC236}">
                    <a16:creationId xmlns:a16="http://schemas.microsoft.com/office/drawing/2014/main" id="{971645E7-7205-1B07-A104-7EBF04265F3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256624" y="2084949"/>
                <a:ext cx="225476" cy="145824"/>
              </a:xfrm>
              <a:custGeom>
                <a:avLst/>
                <a:gdLst>
                  <a:gd name="T0" fmla="*/ 0 w 51"/>
                  <a:gd name="T1" fmla="*/ 1 h 33"/>
                  <a:gd name="T2" fmla="*/ 17 w 51"/>
                  <a:gd name="T3" fmla="*/ 15 h 33"/>
                  <a:gd name="T4" fmla="*/ 22 w 51"/>
                  <a:gd name="T5" fmla="*/ 15 h 33"/>
                  <a:gd name="T6" fmla="*/ 22 w 51"/>
                  <a:gd name="T7" fmla="*/ 26 h 33"/>
                  <a:gd name="T8" fmla="*/ 16 w 51"/>
                  <a:gd name="T9" fmla="*/ 26 h 33"/>
                  <a:gd name="T10" fmla="*/ 16 w 51"/>
                  <a:gd name="T11" fmla="*/ 33 h 33"/>
                  <a:gd name="T12" fmla="*/ 36 w 51"/>
                  <a:gd name="T13" fmla="*/ 33 h 33"/>
                  <a:gd name="T14" fmla="*/ 36 w 51"/>
                  <a:gd name="T15" fmla="*/ 26 h 33"/>
                  <a:gd name="T16" fmla="*/ 29 w 51"/>
                  <a:gd name="T17" fmla="*/ 26 h 33"/>
                  <a:gd name="T18" fmla="*/ 29 w 51"/>
                  <a:gd name="T19" fmla="*/ 15 h 33"/>
                  <a:gd name="T20" fmla="*/ 35 w 51"/>
                  <a:gd name="T21" fmla="*/ 15 h 33"/>
                  <a:gd name="T22" fmla="*/ 51 w 51"/>
                  <a:gd name="T23" fmla="*/ 1 h 33"/>
                  <a:gd name="T24" fmla="*/ 45 w 51"/>
                  <a:gd name="T25" fmla="*/ 0 h 33"/>
                  <a:gd name="T26" fmla="*/ 35 w 51"/>
                  <a:gd name="T27" fmla="*/ 9 h 33"/>
                  <a:gd name="T28" fmla="*/ 17 w 51"/>
                  <a:gd name="T29" fmla="*/ 9 h 33"/>
                  <a:gd name="T30" fmla="*/ 7 w 51"/>
                  <a:gd name="T31" fmla="*/ 0 h 33"/>
                  <a:gd name="T32" fmla="*/ 0 w 51"/>
                  <a:gd name="T33" fmla="*/ 1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1" h="33">
                    <a:moveTo>
                      <a:pt x="0" y="1"/>
                    </a:moveTo>
                    <a:cubicBezTo>
                      <a:pt x="2" y="9"/>
                      <a:pt x="9" y="15"/>
                      <a:pt x="17" y="15"/>
                    </a:cubicBezTo>
                    <a:cubicBezTo>
                      <a:pt x="22" y="15"/>
                      <a:pt x="22" y="15"/>
                      <a:pt x="22" y="15"/>
                    </a:cubicBezTo>
                    <a:cubicBezTo>
                      <a:pt x="22" y="26"/>
                      <a:pt x="22" y="26"/>
                      <a:pt x="22" y="26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6" y="33"/>
                      <a:pt x="16" y="33"/>
                      <a:pt x="16" y="33"/>
                    </a:cubicBezTo>
                    <a:cubicBezTo>
                      <a:pt x="36" y="33"/>
                      <a:pt x="36" y="33"/>
                      <a:pt x="36" y="33"/>
                    </a:cubicBezTo>
                    <a:cubicBezTo>
                      <a:pt x="36" y="26"/>
                      <a:pt x="36" y="26"/>
                      <a:pt x="36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15"/>
                      <a:pt x="29" y="15"/>
                      <a:pt x="29" y="15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43" y="15"/>
                      <a:pt x="50" y="8"/>
                      <a:pt x="51" y="1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4" y="4"/>
                      <a:pt x="39" y="9"/>
                      <a:pt x="35" y="9"/>
                    </a:cubicBezTo>
                    <a:cubicBezTo>
                      <a:pt x="17" y="9"/>
                      <a:pt x="17" y="9"/>
                      <a:pt x="17" y="9"/>
                    </a:cubicBezTo>
                    <a:cubicBezTo>
                      <a:pt x="13" y="9"/>
                      <a:pt x="8" y="5"/>
                      <a:pt x="7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3" name="Freeform: Shape 131">
                <a:extLst>
                  <a:ext uri="{FF2B5EF4-FFF2-40B4-BE49-F238E27FC236}">
                    <a16:creationId xmlns:a16="http://schemas.microsoft.com/office/drawing/2014/main" id="{B9E370AD-14F2-BF3C-EFE0-80621F94B40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151239" y="1925646"/>
                <a:ext cx="100484" cy="110287"/>
              </a:xfrm>
              <a:custGeom>
                <a:avLst/>
                <a:gdLst>
                  <a:gd name="T0" fmla="*/ 19 w 23"/>
                  <a:gd name="T1" fmla="*/ 17 h 25"/>
                  <a:gd name="T2" fmla="*/ 20 w 23"/>
                  <a:gd name="T3" fmla="*/ 16 h 25"/>
                  <a:gd name="T4" fmla="*/ 22 w 23"/>
                  <a:gd name="T5" fmla="*/ 16 h 25"/>
                  <a:gd name="T6" fmla="*/ 23 w 23"/>
                  <a:gd name="T7" fmla="*/ 13 h 25"/>
                  <a:gd name="T8" fmla="*/ 22 w 23"/>
                  <a:gd name="T9" fmla="*/ 7 h 25"/>
                  <a:gd name="T10" fmla="*/ 17 w 23"/>
                  <a:gd name="T11" fmla="*/ 12 h 25"/>
                  <a:gd name="T12" fmla="*/ 15 w 23"/>
                  <a:gd name="T13" fmla="*/ 14 h 25"/>
                  <a:gd name="T14" fmla="*/ 15 w 23"/>
                  <a:gd name="T15" fmla="*/ 12 h 25"/>
                  <a:gd name="T16" fmla="*/ 17 w 23"/>
                  <a:gd name="T17" fmla="*/ 8 h 25"/>
                  <a:gd name="T18" fmla="*/ 15 w 23"/>
                  <a:gd name="T19" fmla="*/ 5 h 25"/>
                  <a:gd name="T20" fmla="*/ 11 w 23"/>
                  <a:gd name="T21" fmla="*/ 0 h 25"/>
                  <a:gd name="T22" fmla="*/ 11 w 23"/>
                  <a:gd name="T23" fmla="*/ 0 h 25"/>
                  <a:gd name="T24" fmla="*/ 11 w 23"/>
                  <a:gd name="T25" fmla="*/ 0 h 25"/>
                  <a:gd name="T26" fmla="*/ 11 w 23"/>
                  <a:gd name="T27" fmla="*/ 0 h 25"/>
                  <a:gd name="T28" fmla="*/ 11 w 23"/>
                  <a:gd name="T29" fmla="*/ 0 h 25"/>
                  <a:gd name="T30" fmla="*/ 7 w 23"/>
                  <a:gd name="T31" fmla="*/ 5 h 25"/>
                  <a:gd name="T32" fmla="*/ 5 w 23"/>
                  <a:gd name="T33" fmla="*/ 8 h 25"/>
                  <a:gd name="T34" fmla="*/ 7 w 23"/>
                  <a:gd name="T35" fmla="*/ 12 h 25"/>
                  <a:gd name="T36" fmla="*/ 7 w 23"/>
                  <a:gd name="T37" fmla="*/ 14 h 25"/>
                  <a:gd name="T38" fmla="*/ 5 w 23"/>
                  <a:gd name="T39" fmla="*/ 12 h 25"/>
                  <a:gd name="T40" fmla="*/ 0 w 23"/>
                  <a:gd name="T41" fmla="*/ 7 h 25"/>
                  <a:gd name="T42" fmla="*/ 0 w 23"/>
                  <a:gd name="T43" fmla="*/ 13 h 25"/>
                  <a:gd name="T44" fmla="*/ 0 w 23"/>
                  <a:gd name="T45" fmla="*/ 16 h 25"/>
                  <a:gd name="T46" fmla="*/ 2 w 23"/>
                  <a:gd name="T47" fmla="*/ 16 h 25"/>
                  <a:gd name="T48" fmla="*/ 4 w 23"/>
                  <a:gd name="T49" fmla="*/ 17 h 25"/>
                  <a:gd name="T50" fmla="*/ 3 w 23"/>
                  <a:gd name="T51" fmla="*/ 18 h 25"/>
                  <a:gd name="T52" fmla="*/ 0 w 23"/>
                  <a:gd name="T53" fmla="*/ 17 h 25"/>
                  <a:gd name="T54" fmla="*/ 5 w 23"/>
                  <a:gd name="T55" fmla="*/ 24 h 25"/>
                  <a:gd name="T56" fmla="*/ 7 w 23"/>
                  <a:gd name="T57" fmla="*/ 24 h 25"/>
                  <a:gd name="T58" fmla="*/ 10 w 23"/>
                  <a:gd name="T59" fmla="*/ 22 h 25"/>
                  <a:gd name="T60" fmla="*/ 11 w 23"/>
                  <a:gd name="T61" fmla="*/ 22 h 25"/>
                  <a:gd name="T62" fmla="*/ 11 w 23"/>
                  <a:gd name="T63" fmla="*/ 21 h 25"/>
                  <a:gd name="T64" fmla="*/ 11 w 23"/>
                  <a:gd name="T65" fmla="*/ 11 h 25"/>
                  <a:gd name="T66" fmla="*/ 12 w 23"/>
                  <a:gd name="T67" fmla="*/ 21 h 25"/>
                  <a:gd name="T68" fmla="*/ 12 w 23"/>
                  <a:gd name="T69" fmla="*/ 22 h 25"/>
                  <a:gd name="T70" fmla="*/ 12 w 23"/>
                  <a:gd name="T71" fmla="*/ 22 h 25"/>
                  <a:gd name="T72" fmla="*/ 15 w 23"/>
                  <a:gd name="T73" fmla="*/ 24 h 25"/>
                  <a:gd name="T74" fmla="*/ 17 w 23"/>
                  <a:gd name="T75" fmla="*/ 24 h 25"/>
                  <a:gd name="T76" fmla="*/ 23 w 23"/>
                  <a:gd name="T77" fmla="*/ 17 h 25"/>
                  <a:gd name="T78" fmla="*/ 19 w 23"/>
                  <a:gd name="T79" fmla="*/ 18 h 25"/>
                  <a:gd name="T80" fmla="*/ 19 w 23"/>
                  <a:gd name="T81" fmla="*/ 17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</a:cxnLst>
                <a:rect l="0" t="0" r="r" b="b"/>
                <a:pathLst>
                  <a:path w="23" h="25">
                    <a:moveTo>
                      <a:pt x="19" y="17"/>
                    </a:moveTo>
                    <a:cubicBezTo>
                      <a:pt x="19" y="17"/>
                      <a:pt x="20" y="17"/>
                      <a:pt x="20" y="16"/>
                    </a:cubicBezTo>
                    <a:cubicBezTo>
                      <a:pt x="21" y="16"/>
                      <a:pt x="22" y="16"/>
                      <a:pt x="22" y="16"/>
                    </a:cubicBezTo>
                    <a:cubicBezTo>
                      <a:pt x="23" y="15"/>
                      <a:pt x="23" y="14"/>
                      <a:pt x="23" y="13"/>
                    </a:cubicBezTo>
                    <a:cubicBezTo>
                      <a:pt x="22" y="11"/>
                      <a:pt x="22" y="9"/>
                      <a:pt x="22" y="7"/>
                    </a:cubicBezTo>
                    <a:cubicBezTo>
                      <a:pt x="20" y="9"/>
                      <a:pt x="17" y="9"/>
                      <a:pt x="17" y="12"/>
                    </a:cubicBezTo>
                    <a:cubicBezTo>
                      <a:pt x="17" y="12"/>
                      <a:pt x="16" y="14"/>
                      <a:pt x="15" y="14"/>
                    </a:cubicBezTo>
                    <a:cubicBezTo>
                      <a:pt x="14" y="13"/>
                      <a:pt x="15" y="12"/>
                      <a:pt x="15" y="12"/>
                    </a:cubicBezTo>
                    <a:cubicBezTo>
                      <a:pt x="16" y="11"/>
                      <a:pt x="17" y="10"/>
                      <a:pt x="17" y="8"/>
                    </a:cubicBezTo>
                    <a:cubicBezTo>
                      <a:pt x="17" y="7"/>
                      <a:pt x="16" y="6"/>
                      <a:pt x="15" y="5"/>
                    </a:cubicBezTo>
                    <a:cubicBezTo>
                      <a:pt x="14" y="3"/>
                      <a:pt x="12" y="2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0" y="2"/>
                      <a:pt x="8" y="3"/>
                      <a:pt x="7" y="5"/>
                    </a:cubicBezTo>
                    <a:cubicBezTo>
                      <a:pt x="6" y="6"/>
                      <a:pt x="5" y="7"/>
                      <a:pt x="5" y="8"/>
                    </a:cubicBezTo>
                    <a:cubicBezTo>
                      <a:pt x="5" y="10"/>
                      <a:pt x="6" y="11"/>
                      <a:pt x="7" y="12"/>
                    </a:cubicBezTo>
                    <a:cubicBezTo>
                      <a:pt x="7" y="12"/>
                      <a:pt x="8" y="13"/>
                      <a:pt x="7" y="14"/>
                    </a:cubicBezTo>
                    <a:cubicBezTo>
                      <a:pt x="6" y="14"/>
                      <a:pt x="6" y="12"/>
                      <a:pt x="5" y="12"/>
                    </a:cubicBezTo>
                    <a:cubicBezTo>
                      <a:pt x="5" y="9"/>
                      <a:pt x="2" y="9"/>
                      <a:pt x="0" y="7"/>
                    </a:cubicBezTo>
                    <a:cubicBezTo>
                      <a:pt x="0" y="9"/>
                      <a:pt x="0" y="11"/>
                      <a:pt x="0" y="13"/>
                    </a:cubicBezTo>
                    <a:cubicBezTo>
                      <a:pt x="0" y="14"/>
                      <a:pt x="0" y="15"/>
                      <a:pt x="0" y="16"/>
                    </a:cubicBezTo>
                    <a:cubicBezTo>
                      <a:pt x="1" y="16"/>
                      <a:pt x="1" y="16"/>
                      <a:pt x="2" y="16"/>
                    </a:cubicBezTo>
                    <a:cubicBezTo>
                      <a:pt x="2" y="17"/>
                      <a:pt x="3" y="17"/>
                      <a:pt x="4" y="17"/>
                    </a:cubicBezTo>
                    <a:cubicBezTo>
                      <a:pt x="4" y="18"/>
                      <a:pt x="4" y="18"/>
                      <a:pt x="3" y="18"/>
                    </a:cubicBezTo>
                    <a:cubicBezTo>
                      <a:pt x="2" y="18"/>
                      <a:pt x="1" y="17"/>
                      <a:pt x="0" y="17"/>
                    </a:cubicBezTo>
                    <a:cubicBezTo>
                      <a:pt x="0" y="20"/>
                      <a:pt x="2" y="23"/>
                      <a:pt x="5" y="24"/>
                    </a:cubicBezTo>
                    <a:cubicBezTo>
                      <a:pt x="6" y="25"/>
                      <a:pt x="6" y="25"/>
                      <a:pt x="7" y="24"/>
                    </a:cubicBezTo>
                    <a:cubicBezTo>
                      <a:pt x="8" y="23"/>
                      <a:pt x="9" y="23"/>
                      <a:pt x="10" y="22"/>
                    </a:cubicBezTo>
                    <a:cubicBezTo>
                      <a:pt x="10" y="22"/>
                      <a:pt x="10" y="23"/>
                      <a:pt x="11" y="22"/>
                    </a:cubicBezTo>
                    <a:cubicBezTo>
                      <a:pt x="11" y="22"/>
                      <a:pt x="11" y="21"/>
                      <a:pt x="11" y="21"/>
                    </a:cubicBezTo>
                    <a:cubicBezTo>
                      <a:pt x="11" y="17"/>
                      <a:pt x="11" y="15"/>
                      <a:pt x="11" y="11"/>
                    </a:cubicBezTo>
                    <a:cubicBezTo>
                      <a:pt x="11" y="15"/>
                      <a:pt x="12" y="17"/>
                      <a:pt x="12" y="21"/>
                    </a:cubicBezTo>
                    <a:cubicBezTo>
                      <a:pt x="12" y="21"/>
                      <a:pt x="12" y="22"/>
                      <a:pt x="12" y="22"/>
                    </a:cubicBezTo>
                    <a:cubicBezTo>
                      <a:pt x="12" y="23"/>
                      <a:pt x="12" y="22"/>
                      <a:pt x="12" y="22"/>
                    </a:cubicBezTo>
                    <a:cubicBezTo>
                      <a:pt x="13" y="23"/>
                      <a:pt x="14" y="23"/>
                      <a:pt x="15" y="24"/>
                    </a:cubicBezTo>
                    <a:cubicBezTo>
                      <a:pt x="16" y="25"/>
                      <a:pt x="16" y="25"/>
                      <a:pt x="17" y="24"/>
                    </a:cubicBezTo>
                    <a:cubicBezTo>
                      <a:pt x="20" y="23"/>
                      <a:pt x="22" y="20"/>
                      <a:pt x="23" y="17"/>
                    </a:cubicBezTo>
                    <a:cubicBezTo>
                      <a:pt x="21" y="17"/>
                      <a:pt x="20" y="18"/>
                      <a:pt x="19" y="18"/>
                    </a:cubicBezTo>
                    <a:cubicBezTo>
                      <a:pt x="18" y="18"/>
                      <a:pt x="18" y="18"/>
                      <a:pt x="19" y="1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grpSp>
            <p:nvGrpSpPr>
              <p:cNvPr id="94" name="Group 132">
                <a:extLst>
                  <a:ext uri="{FF2B5EF4-FFF2-40B4-BE49-F238E27FC236}">
                    <a16:creationId xmlns:a16="http://schemas.microsoft.com/office/drawing/2014/main" id="{456D8164-7D77-ED90-4D25-ECCB4483B65E}"/>
                  </a:ext>
                </a:extLst>
              </p:cNvPr>
              <p:cNvGrpSpPr>
                <a:grpSpLocks noGrp="1" noUngrp="1" noRot="1" noMove="1" noResize="1"/>
              </p:cNvGrpSpPr>
              <p:nvPr/>
            </p:nvGrpSpPr>
            <p:grpSpPr>
              <a:xfrm>
                <a:off x="2569358" y="623032"/>
                <a:ext cx="4000972" cy="3975239"/>
                <a:chOff x="2569358" y="623032"/>
                <a:chExt cx="4000972" cy="3975239"/>
              </a:xfrm>
              <a:grpFill/>
            </p:grpSpPr>
            <p:sp>
              <p:nvSpPr>
                <p:cNvPr id="95" name="Freeform: Shape 133">
                  <a:extLst>
                    <a:ext uri="{FF2B5EF4-FFF2-40B4-BE49-F238E27FC236}">
                      <a16:creationId xmlns:a16="http://schemas.microsoft.com/office/drawing/2014/main" id="{3710519D-F6C7-40BE-F599-70ACA40FE01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56624" y="2680500"/>
                  <a:ext cx="300226" cy="301452"/>
                </a:xfrm>
                <a:custGeom>
                  <a:avLst/>
                  <a:gdLst>
                    <a:gd name="T0" fmla="*/ 67 w 68"/>
                    <a:gd name="T1" fmla="*/ 26 h 68"/>
                    <a:gd name="T2" fmla="*/ 53 w 68"/>
                    <a:gd name="T3" fmla="*/ 32 h 68"/>
                    <a:gd name="T4" fmla="*/ 48 w 68"/>
                    <a:gd name="T5" fmla="*/ 32 h 68"/>
                    <a:gd name="T6" fmla="*/ 45 w 68"/>
                    <a:gd name="T7" fmla="*/ 25 h 68"/>
                    <a:gd name="T8" fmla="*/ 49 w 68"/>
                    <a:gd name="T9" fmla="*/ 21 h 68"/>
                    <a:gd name="T10" fmla="*/ 63 w 68"/>
                    <a:gd name="T11" fmla="*/ 16 h 68"/>
                    <a:gd name="T12" fmla="*/ 56 w 68"/>
                    <a:gd name="T13" fmla="*/ 8 h 68"/>
                    <a:gd name="T14" fmla="*/ 48 w 68"/>
                    <a:gd name="T15" fmla="*/ 5 h 68"/>
                    <a:gd name="T16" fmla="*/ 46 w 68"/>
                    <a:gd name="T17" fmla="*/ 16 h 68"/>
                    <a:gd name="T18" fmla="*/ 40 w 68"/>
                    <a:gd name="T19" fmla="*/ 25 h 68"/>
                    <a:gd name="T20" fmla="*/ 40 w 68"/>
                    <a:gd name="T21" fmla="*/ 15 h 68"/>
                    <a:gd name="T22" fmla="*/ 36 w 68"/>
                    <a:gd name="T23" fmla="*/ 12 h 68"/>
                    <a:gd name="T24" fmla="*/ 36 w 68"/>
                    <a:gd name="T25" fmla="*/ 7 h 68"/>
                    <a:gd name="T26" fmla="*/ 32 w 68"/>
                    <a:gd name="T27" fmla="*/ 7 h 68"/>
                    <a:gd name="T28" fmla="*/ 32 w 68"/>
                    <a:gd name="T29" fmla="*/ 12 h 68"/>
                    <a:gd name="T30" fmla="*/ 27 w 68"/>
                    <a:gd name="T31" fmla="*/ 15 h 68"/>
                    <a:gd name="T32" fmla="*/ 28 w 68"/>
                    <a:gd name="T33" fmla="*/ 25 h 68"/>
                    <a:gd name="T34" fmla="*/ 21 w 68"/>
                    <a:gd name="T35" fmla="*/ 16 h 68"/>
                    <a:gd name="T36" fmla="*/ 20 w 68"/>
                    <a:gd name="T37" fmla="*/ 5 h 68"/>
                    <a:gd name="T38" fmla="*/ 11 w 68"/>
                    <a:gd name="T39" fmla="*/ 8 h 68"/>
                    <a:gd name="T40" fmla="*/ 5 w 68"/>
                    <a:gd name="T41" fmla="*/ 16 h 68"/>
                    <a:gd name="T42" fmla="*/ 19 w 68"/>
                    <a:gd name="T43" fmla="*/ 21 h 68"/>
                    <a:gd name="T44" fmla="*/ 22 w 68"/>
                    <a:gd name="T45" fmla="*/ 25 h 68"/>
                    <a:gd name="T46" fmla="*/ 20 w 68"/>
                    <a:gd name="T47" fmla="*/ 32 h 68"/>
                    <a:gd name="T48" fmla="*/ 14 w 68"/>
                    <a:gd name="T49" fmla="*/ 32 h 68"/>
                    <a:gd name="T50" fmla="*/ 1 w 68"/>
                    <a:gd name="T51" fmla="*/ 26 h 68"/>
                    <a:gd name="T52" fmla="*/ 0 w 68"/>
                    <a:gd name="T53" fmla="*/ 36 h 68"/>
                    <a:gd name="T54" fmla="*/ 3 w 68"/>
                    <a:gd name="T55" fmla="*/ 44 h 68"/>
                    <a:gd name="T56" fmla="*/ 12 w 68"/>
                    <a:gd name="T57" fmla="*/ 38 h 68"/>
                    <a:gd name="T58" fmla="*/ 23 w 68"/>
                    <a:gd name="T59" fmla="*/ 36 h 68"/>
                    <a:gd name="T60" fmla="*/ 16 w 68"/>
                    <a:gd name="T61" fmla="*/ 42 h 68"/>
                    <a:gd name="T62" fmla="*/ 17 w 68"/>
                    <a:gd name="T63" fmla="*/ 48 h 68"/>
                    <a:gd name="T64" fmla="*/ 13 w 68"/>
                    <a:gd name="T65" fmla="*/ 52 h 68"/>
                    <a:gd name="T66" fmla="*/ 16 w 68"/>
                    <a:gd name="T67" fmla="*/ 54 h 68"/>
                    <a:gd name="T68" fmla="*/ 20 w 68"/>
                    <a:gd name="T69" fmla="*/ 50 h 68"/>
                    <a:gd name="T70" fmla="*/ 25 w 68"/>
                    <a:gd name="T71" fmla="*/ 52 h 68"/>
                    <a:gd name="T72" fmla="*/ 32 w 68"/>
                    <a:gd name="T73" fmla="*/ 44 h 68"/>
                    <a:gd name="T74" fmla="*/ 30 w 68"/>
                    <a:gd name="T75" fmla="*/ 55 h 68"/>
                    <a:gd name="T76" fmla="*/ 23 w 68"/>
                    <a:gd name="T77" fmla="*/ 64 h 68"/>
                    <a:gd name="T78" fmla="*/ 32 w 68"/>
                    <a:gd name="T79" fmla="*/ 68 h 68"/>
                    <a:gd name="T80" fmla="*/ 42 w 68"/>
                    <a:gd name="T81" fmla="*/ 67 h 68"/>
                    <a:gd name="T82" fmla="*/ 36 w 68"/>
                    <a:gd name="T83" fmla="*/ 53 h 68"/>
                    <a:gd name="T84" fmla="*/ 36 w 68"/>
                    <a:gd name="T85" fmla="*/ 48 h 68"/>
                    <a:gd name="T86" fmla="*/ 42 w 68"/>
                    <a:gd name="T87" fmla="*/ 45 h 68"/>
                    <a:gd name="T88" fmla="*/ 46 w 68"/>
                    <a:gd name="T89" fmla="*/ 49 h 68"/>
                    <a:gd name="T90" fmla="*/ 52 w 68"/>
                    <a:gd name="T91" fmla="*/ 63 h 68"/>
                    <a:gd name="T92" fmla="*/ 59 w 68"/>
                    <a:gd name="T93" fmla="*/ 56 h 68"/>
                    <a:gd name="T94" fmla="*/ 63 w 68"/>
                    <a:gd name="T95" fmla="*/ 48 h 68"/>
                    <a:gd name="T96" fmla="*/ 52 w 68"/>
                    <a:gd name="T97" fmla="*/ 46 h 68"/>
                    <a:gd name="T98" fmla="*/ 42 w 68"/>
                    <a:gd name="T99" fmla="*/ 40 h 68"/>
                    <a:gd name="T100" fmla="*/ 53 w 68"/>
                    <a:gd name="T101" fmla="*/ 40 h 68"/>
                    <a:gd name="T102" fmla="*/ 55 w 68"/>
                    <a:gd name="T103" fmla="*/ 36 h 68"/>
                    <a:gd name="T104" fmla="*/ 61 w 68"/>
                    <a:gd name="T105" fmla="*/ 36 h 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</a:cxnLst>
                  <a:rect l="0" t="0" r="r" b="b"/>
                  <a:pathLst>
                    <a:path w="68" h="68">
                      <a:moveTo>
                        <a:pt x="68" y="32"/>
                      </a:moveTo>
                      <a:cubicBezTo>
                        <a:pt x="61" y="32"/>
                        <a:pt x="61" y="32"/>
                        <a:pt x="61" y="32"/>
                      </a:cubicBezTo>
                      <a:cubicBezTo>
                        <a:pt x="67" y="26"/>
                        <a:pt x="67" y="26"/>
                        <a:pt x="67" y="26"/>
                      </a:cubicBezTo>
                      <a:cubicBezTo>
                        <a:pt x="64" y="23"/>
                        <a:pt x="64" y="23"/>
                        <a:pt x="64" y="23"/>
                      </a:cubicBezTo>
                      <a:cubicBezTo>
                        <a:pt x="55" y="32"/>
                        <a:pt x="55" y="32"/>
                        <a:pt x="55" y="32"/>
                      </a:cubicBezTo>
                      <a:cubicBezTo>
                        <a:pt x="53" y="32"/>
                        <a:pt x="53" y="32"/>
                        <a:pt x="53" y="32"/>
                      </a:cubicBezTo>
                      <a:cubicBezTo>
                        <a:pt x="55" y="30"/>
                        <a:pt x="55" y="30"/>
                        <a:pt x="55" y="30"/>
                      </a:cubicBezTo>
                      <a:cubicBezTo>
                        <a:pt x="53" y="27"/>
                        <a:pt x="53" y="27"/>
                        <a:pt x="53" y="27"/>
                      </a:cubicBezTo>
                      <a:cubicBezTo>
                        <a:pt x="48" y="32"/>
                        <a:pt x="48" y="32"/>
                        <a:pt x="48" y="32"/>
                      </a:cubicBezTo>
                      <a:cubicBezTo>
                        <a:pt x="44" y="32"/>
                        <a:pt x="44" y="32"/>
                        <a:pt x="44" y="32"/>
                      </a:cubicBezTo>
                      <a:cubicBezTo>
                        <a:pt x="44" y="30"/>
                        <a:pt x="43" y="29"/>
                        <a:pt x="42" y="28"/>
                      </a:cubicBezTo>
                      <a:cubicBezTo>
                        <a:pt x="45" y="25"/>
                        <a:pt x="45" y="25"/>
                        <a:pt x="45" y="25"/>
                      </a:cubicBezTo>
                      <a:cubicBezTo>
                        <a:pt x="52" y="25"/>
                        <a:pt x="52" y="25"/>
                        <a:pt x="52" y="25"/>
                      </a:cubicBezTo>
                      <a:cubicBezTo>
                        <a:pt x="52" y="21"/>
                        <a:pt x="52" y="21"/>
                        <a:pt x="52" y="21"/>
                      </a:cubicBezTo>
                      <a:cubicBezTo>
                        <a:pt x="49" y="21"/>
                        <a:pt x="49" y="21"/>
                        <a:pt x="49" y="21"/>
                      </a:cubicBezTo>
                      <a:cubicBezTo>
                        <a:pt x="50" y="20"/>
                        <a:pt x="50" y="20"/>
                        <a:pt x="50" y="20"/>
                      </a:cubicBezTo>
                      <a:cubicBezTo>
                        <a:pt x="63" y="20"/>
                        <a:pt x="63" y="20"/>
                        <a:pt x="63" y="20"/>
                      </a:cubicBezTo>
                      <a:cubicBezTo>
                        <a:pt x="63" y="16"/>
                        <a:pt x="63" y="16"/>
                        <a:pt x="63" y="16"/>
                      </a:cubicBezTo>
                      <a:cubicBezTo>
                        <a:pt x="54" y="16"/>
                        <a:pt x="54" y="16"/>
                        <a:pt x="54" y="16"/>
                      </a:cubicBezTo>
                      <a:cubicBezTo>
                        <a:pt x="59" y="11"/>
                        <a:pt x="59" y="11"/>
                        <a:pt x="59" y="11"/>
                      </a:cubicBezTo>
                      <a:cubicBezTo>
                        <a:pt x="56" y="8"/>
                        <a:pt x="56" y="8"/>
                        <a:pt x="56" y="8"/>
                      </a:cubicBezTo>
                      <a:cubicBezTo>
                        <a:pt x="52" y="13"/>
                        <a:pt x="52" y="13"/>
                        <a:pt x="52" y="13"/>
                      </a:cubicBezTo>
                      <a:cubicBezTo>
                        <a:pt x="52" y="5"/>
                        <a:pt x="52" y="5"/>
                        <a:pt x="52" y="5"/>
                      </a:cubicBezTo>
                      <a:cubicBezTo>
                        <a:pt x="48" y="5"/>
                        <a:pt x="48" y="5"/>
                        <a:pt x="48" y="5"/>
                      </a:cubicBezTo>
                      <a:cubicBezTo>
                        <a:pt x="48" y="17"/>
                        <a:pt x="48" y="17"/>
                        <a:pt x="48" y="17"/>
                      </a:cubicBezTo>
                      <a:cubicBezTo>
                        <a:pt x="46" y="19"/>
                        <a:pt x="46" y="19"/>
                        <a:pt x="46" y="19"/>
                      </a:cubicBezTo>
                      <a:cubicBezTo>
                        <a:pt x="46" y="16"/>
                        <a:pt x="46" y="16"/>
                        <a:pt x="46" y="16"/>
                      </a:cubicBezTo>
                      <a:cubicBezTo>
                        <a:pt x="42" y="16"/>
                        <a:pt x="42" y="16"/>
                        <a:pt x="42" y="16"/>
                      </a:cubicBezTo>
                      <a:cubicBezTo>
                        <a:pt x="42" y="22"/>
                        <a:pt x="42" y="22"/>
                        <a:pt x="42" y="22"/>
                      </a:cubicBezTo>
                      <a:cubicBezTo>
                        <a:pt x="40" y="25"/>
                        <a:pt x="40" y="25"/>
                        <a:pt x="40" y="25"/>
                      </a:cubicBezTo>
                      <a:cubicBezTo>
                        <a:pt x="38" y="24"/>
                        <a:pt x="37" y="24"/>
                        <a:pt x="36" y="23"/>
                      </a:cubicBezTo>
                      <a:cubicBezTo>
                        <a:pt x="36" y="20"/>
                        <a:pt x="36" y="20"/>
                        <a:pt x="36" y="20"/>
                      </a:cubicBezTo>
                      <a:cubicBezTo>
                        <a:pt x="40" y="15"/>
                        <a:pt x="40" y="15"/>
                        <a:pt x="40" y="15"/>
                      </a:cubicBezTo>
                      <a:cubicBezTo>
                        <a:pt x="38" y="12"/>
                        <a:pt x="38" y="12"/>
                        <a:pt x="38" y="12"/>
                      </a:cubicBezTo>
                      <a:cubicBezTo>
                        <a:pt x="36" y="14"/>
                        <a:pt x="36" y="14"/>
                        <a:pt x="36" y="14"/>
                      </a:cubicBezTo>
                      <a:cubicBezTo>
                        <a:pt x="36" y="12"/>
                        <a:pt x="36" y="12"/>
                        <a:pt x="36" y="12"/>
                      </a:cubicBezTo>
                      <a:cubicBezTo>
                        <a:pt x="44" y="3"/>
                        <a:pt x="44" y="3"/>
                        <a:pt x="44" y="3"/>
                      </a:cubicBezTo>
                      <a:cubicBezTo>
                        <a:pt x="42" y="1"/>
                        <a:pt x="42" y="1"/>
                        <a:pt x="42" y="1"/>
                      </a:cubicBezTo>
                      <a:cubicBezTo>
                        <a:pt x="36" y="7"/>
                        <a:pt x="36" y="7"/>
                        <a:pt x="36" y="7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2" y="0"/>
                        <a:pt x="32" y="0"/>
                        <a:pt x="32" y="0"/>
                      </a:cubicBezTo>
                      <a:cubicBezTo>
                        <a:pt x="32" y="7"/>
                        <a:pt x="32" y="7"/>
                        <a:pt x="32" y="7"/>
                      </a:cubicBezTo>
                      <a:cubicBezTo>
                        <a:pt x="26" y="1"/>
                        <a:pt x="26" y="1"/>
                        <a:pt x="26" y="1"/>
                      </a:cubicBezTo>
                      <a:cubicBezTo>
                        <a:pt x="23" y="3"/>
                        <a:pt x="23" y="3"/>
                        <a:pt x="23" y="3"/>
                      </a:cubicBezTo>
                      <a:cubicBezTo>
                        <a:pt x="32" y="12"/>
                        <a:pt x="32" y="12"/>
                        <a:pt x="32" y="12"/>
                      </a:cubicBezTo>
                      <a:cubicBezTo>
                        <a:pt x="32" y="14"/>
                        <a:pt x="32" y="14"/>
                        <a:pt x="32" y="14"/>
                      </a:cubicBezTo>
                      <a:cubicBezTo>
                        <a:pt x="30" y="12"/>
                        <a:pt x="30" y="12"/>
                        <a:pt x="30" y="12"/>
                      </a:cubicBezTo>
                      <a:cubicBezTo>
                        <a:pt x="27" y="15"/>
                        <a:pt x="27" y="15"/>
                        <a:pt x="27" y="15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32" y="23"/>
                        <a:pt x="32" y="23"/>
                        <a:pt x="32" y="23"/>
                      </a:cubicBezTo>
                      <a:cubicBezTo>
                        <a:pt x="30" y="24"/>
                        <a:pt x="29" y="24"/>
                        <a:pt x="28" y="25"/>
                      </a:cubicBezTo>
                      <a:cubicBezTo>
                        <a:pt x="25" y="22"/>
                        <a:pt x="25" y="22"/>
                        <a:pt x="25" y="22"/>
                      </a:cubicBezTo>
                      <a:cubicBezTo>
                        <a:pt x="25" y="16"/>
                        <a:pt x="25" y="16"/>
                        <a:pt x="25" y="16"/>
                      </a:cubicBezTo>
                      <a:cubicBezTo>
                        <a:pt x="21" y="16"/>
                        <a:pt x="21" y="16"/>
                        <a:pt x="21" y="16"/>
                      </a:cubicBezTo>
                      <a:cubicBezTo>
                        <a:pt x="21" y="19"/>
                        <a:pt x="21" y="19"/>
                        <a:pt x="21" y="19"/>
                      </a:cubicBezTo>
                      <a:cubicBezTo>
                        <a:pt x="20" y="17"/>
                        <a:pt x="20" y="17"/>
                        <a:pt x="20" y="17"/>
                      </a:cubicBezTo>
                      <a:cubicBezTo>
                        <a:pt x="20" y="5"/>
                        <a:pt x="20" y="5"/>
                        <a:pt x="20" y="5"/>
                      </a:cubicBezTo>
                      <a:cubicBezTo>
                        <a:pt x="16" y="5"/>
                        <a:pt x="16" y="5"/>
                        <a:pt x="16" y="5"/>
                      </a:cubicBezTo>
                      <a:cubicBezTo>
                        <a:pt x="16" y="13"/>
                        <a:pt x="16" y="13"/>
                        <a:pt x="16" y="13"/>
                      </a:cubicBezTo>
                      <a:cubicBezTo>
                        <a:pt x="11" y="8"/>
                        <a:pt x="11" y="8"/>
                        <a:pt x="11" y="8"/>
                      </a:cubicBezTo>
                      <a:cubicBezTo>
                        <a:pt x="8" y="11"/>
                        <a:pt x="8" y="11"/>
                        <a:pt x="8" y="11"/>
                      </a:cubicBezTo>
                      <a:cubicBezTo>
                        <a:pt x="13" y="16"/>
                        <a:pt x="13" y="16"/>
                        <a:pt x="13" y="16"/>
                      </a:cubicBezTo>
                      <a:cubicBezTo>
                        <a:pt x="5" y="16"/>
                        <a:pt x="5" y="16"/>
                        <a:pt x="5" y="16"/>
                      </a:cubicBezTo>
                      <a:cubicBezTo>
                        <a:pt x="5" y="20"/>
                        <a:pt x="5" y="20"/>
                        <a:pt x="5" y="20"/>
                      </a:cubicBezTo>
                      <a:cubicBezTo>
                        <a:pt x="17" y="20"/>
                        <a:pt x="17" y="20"/>
                        <a:pt x="17" y="20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6" y="21"/>
                        <a:pt x="16" y="21"/>
                        <a:pt x="16" y="21"/>
                      </a:cubicBezTo>
                      <a:cubicBezTo>
                        <a:pt x="16" y="25"/>
                        <a:pt x="16" y="25"/>
                        <a:pt x="16" y="25"/>
                      </a:cubicBezTo>
                      <a:cubicBezTo>
                        <a:pt x="22" y="25"/>
                        <a:pt x="22" y="25"/>
                        <a:pt x="22" y="25"/>
                      </a:cubicBezTo>
                      <a:cubicBezTo>
                        <a:pt x="25" y="28"/>
                        <a:pt x="25" y="28"/>
                        <a:pt x="25" y="28"/>
                      </a:cubicBezTo>
                      <a:cubicBezTo>
                        <a:pt x="24" y="29"/>
                        <a:pt x="24" y="30"/>
                        <a:pt x="23" y="32"/>
                      </a:cubicBezTo>
                      <a:cubicBezTo>
                        <a:pt x="20" y="32"/>
                        <a:pt x="20" y="32"/>
                        <a:pt x="20" y="32"/>
                      </a:cubicBezTo>
                      <a:cubicBezTo>
                        <a:pt x="15" y="27"/>
                        <a:pt x="15" y="27"/>
                        <a:pt x="15" y="27"/>
                      </a:cubicBezTo>
                      <a:cubicBezTo>
                        <a:pt x="12" y="30"/>
                        <a:pt x="12" y="30"/>
                        <a:pt x="12" y="30"/>
                      </a:cubicBezTo>
                      <a:cubicBezTo>
                        <a:pt x="14" y="32"/>
                        <a:pt x="14" y="32"/>
                        <a:pt x="14" y="32"/>
                      </a:cubicBezTo>
                      <a:cubicBezTo>
                        <a:pt x="12" y="32"/>
                        <a:pt x="12" y="32"/>
                        <a:pt x="12" y="32"/>
                      </a:cubicBezTo>
                      <a:cubicBezTo>
                        <a:pt x="3" y="23"/>
                        <a:pt x="3" y="23"/>
                        <a:pt x="3" y="23"/>
                      </a:cubicBezTo>
                      <a:cubicBezTo>
                        <a:pt x="1" y="26"/>
                        <a:pt x="1" y="26"/>
                        <a:pt x="1" y="26"/>
                      </a:cubicBezTo>
                      <a:cubicBezTo>
                        <a:pt x="7" y="32"/>
                        <a:pt x="7" y="32"/>
                        <a:pt x="7" y="32"/>
                      </a:cubicBez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0" y="36"/>
                        <a:pt x="0" y="36"/>
                        <a:pt x="0" y="36"/>
                      </a:cubicBezTo>
                      <a:cubicBezTo>
                        <a:pt x="7" y="36"/>
                        <a:pt x="7" y="36"/>
                        <a:pt x="7" y="36"/>
                      </a:cubicBezTo>
                      <a:cubicBezTo>
                        <a:pt x="1" y="42"/>
                        <a:pt x="1" y="42"/>
                        <a:pt x="1" y="42"/>
                      </a:cubicBezTo>
                      <a:cubicBezTo>
                        <a:pt x="3" y="44"/>
                        <a:pt x="3" y="44"/>
                        <a:pt x="3" y="44"/>
                      </a:cubicBezTo>
                      <a:cubicBezTo>
                        <a:pt x="12" y="36"/>
                        <a:pt x="12" y="36"/>
                        <a:pt x="12" y="36"/>
                      </a:cubicBezTo>
                      <a:cubicBezTo>
                        <a:pt x="14" y="36"/>
                        <a:pt x="14" y="36"/>
                        <a:pt x="14" y="36"/>
                      </a:cubicBezTo>
                      <a:cubicBezTo>
                        <a:pt x="12" y="38"/>
                        <a:pt x="12" y="38"/>
                        <a:pt x="12" y="38"/>
                      </a:cubicBezTo>
                      <a:cubicBezTo>
                        <a:pt x="15" y="40"/>
                        <a:pt x="15" y="40"/>
                        <a:pt x="15" y="40"/>
                      </a:cubicBezTo>
                      <a:cubicBezTo>
                        <a:pt x="20" y="36"/>
                        <a:pt x="20" y="36"/>
                        <a:pt x="20" y="36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4" y="37"/>
                        <a:pt x="24" y="38"/>
                        <a:pt x="25" y="40"/>
                      </a:cubicBezTo>
                      <a:cubicBezTo>
                        <a:pt x="22" y="42"/>
                        <a:pt x="22" y="42"/>
                        <a:pt x="22" y="42"/>
                      </a:cubicBezTo>
                      <a:cubicBezTo>
                        <a:pt x="16" y="42"/>
                        <a:pt x="16" y="42"/>
                        <a:pt x="16" y="42"/>
                      </a:cubicBezTo>
                      <a:cubicBezTo>
                        <a:pt x="16" y="46"/>
                        <a:pt x="16" y="46"/>
                        <a:pt x="16" y="46"/>
                      </a:cubicBezTo>
                      <a:cubicBezTo>
                        <a:pt x="19" y="46"/>
                        <a:pt x="19" y="46"/>
                        <a:pt x="19" y="46"/>
                      </a:cubicBezTo>
                      <a:cubicBezTo>
                        <a:pt x="17" y="48"/>
                        <a:pt x="17" y="48"/>
                        <a:pt x="17" y="48"/>
                      </a:cubicBezTo>
                      <a:cubicBezTo>
                        <a:pt x="5" y="48"/>
                        <a:pt x="5" y="48"/>
                        <a:pt x="5" y="48"/>
                      </a:cubicBezTo>
                      <a:cubicBezTo>
                        <a:pt x="5" y="52"/>
                        <a:pt x="5" y="52"/>
                        <a:pt x="5" y="52"/>
                      </a:cubicBezTo>
                      <a:cubicBezTo>
                        <a:pt x="13" y="52"/>
                        <a:pt x="13" y="52"/>
                        <a:pt x="13" y="52"/>
                      </a:cubicBezTo>
                      <a:cubicBezTo>
                        <a:pt x="8" y="56"/>
                        <a:pt x="8" y="56"/>
                        <a:pt x="8" y="56"/>
                      </a:cubicBezTo>
                      <a:cubicBezTo>
                        <a:pt x="11" y="59"/>
                        <a:pt x="11" y="59"/>
                        <a:pt x="11" y="59"/>
                      </a:cubicBezTo>
                      <a:cubicBezTo>
                        <a:pt x="16" y="54"/>
                        <a:pt x="16" y="54"/>
                        <a:pt x="16" y="54"/>
                      </a:cubicBezTo>
                      <a:cubicBezTo>
                        <a:pt x="16" y="63"/>
                        <a:pt x="16" y="63"/>
                        <a:pt x="16" y="63"/>
                      </a:cubicBezTo>
                      <a:cubicBezTo>
                        <a:pt x="20" y="63"/>
                        <a:pt x="20" y="63"/>
                        <a:pt x="20" y="63"/>
                      </a:cubicBezTo>
                      <a:cubicBezTo>
                        <a:pt x="20" y="50"/>
                        <a:pt x="20" y="50"/>
                        <a:pt x="20" y="50"/>
                      </a:cubicBezTo>
                      <a:cubicBezTo>
                        <a:pt x="21" y="49"/>
                        <a:pt x="21" y="49"/>
                        <a:pt x="21" y="49"/>
                      </a:cubicBezTo>
                      <a:cubicBezTo>
                        <a:pt x="21" y="52"/>
                        <a:pt x="21" y="52"/>
                        <a:pt x="21" y="52"/>
                      </a:cubicBezTo>
                      <a:cubicBezTo>
                        <a:pt x="25" y="52"/>
                        <a:pt x="25" y="52"/>
                        <a:pt x="25" y="52"/>
                      </a:cubicBezTo>
                      <a:cubicBezTo>
                        <a:pt x="25" y="45"/>
                        <a:pt x="25" y="45"/>
                        <a:pt x="25" y="45"/>
                      </a:cubicBezTo>
                      <a:cubicBezTo>
                        <a:pt x="28" y="42"/>
                        <a:pt x="28" y="42"/>
                        <a:pt x="28" y="42"/>
                      </a:cubicBezTo>
                      <a:cubicBezTo>
                        <a:pt x="29" y="43"/>
                        <a:pt x="30" y="44"/>
                        <a:pt x="32" y="44"/>
                      </a:cubicBezTo>
                      <a:cubicBezTo>
                        <a:pt x="32" y="48"/>
                        <a:pt x="32" y="48"/>
                        <a:pt x="32" y="48"/>
                      </a:cubicBezTo>
                      <a:cubicBezTo>
                        <a:pt x="27" y="53"/>
                        <a:pt x="27" y="53"/>
                        <a:pt x="27" y="53"/>
                      </a:cubicBezTo>
                      <a:cubicBezTo>
                        <a:pt x="30" y="55"/>
                        <a:pt x="30" y="55"/>
                        <a:pt x="30" y="55"/>
                      </a:cubicBezTo>
                      <a:cubicBezTo>
                        <a:pt x="32" y="53"/>
                        <a:pt x="32" y="53"/>
                        <a:pt x="32" y="53"/>
                      </a:cubicBezTo>
                      <a:cubicBezTo>
                        <a:pt x="32" y="55"/>
                        <a:pt x="32" y="55"/>
                        <a:pt x="32" y="55"/>
                      </a:cubicBezTo>
                      <a:cubicBezTo>
                        <a:pt x="23" y="64"/>
                        <a:pt x="23" y="64"/>
                        <a:pt x="23" y="64"/>
                      </a:cubicBezTo>
                      <a:cubicBezTo>
                        <a:pt x="26" y="67"/>
                        <a:pt x="26" y="67"/>
                        <a:pt x="26" y="67"/>
                      </a:cubicBezTo>
                      <a:cubicBezTo>
                        <a:pt x="32" y="61"/>
                        <a:pt x="32" y="61"/>
                        <a:pt x="32" y="61"/>
                      </a:cubicBezTo>
                      <a:cubicBezTo>
                        <a:pt x="32" y="68"/>
                        <a:pt x="32" y="68"/>
                        <a:pt x="32" y="68"/>
                      </a:cubicBezTo>
                      <a:cubicBezTo>
                        <a:pt x="36" y="68"/>
                        <a:pt x="36" y="68"/>
                        <a:pt x="36" y="68"/>
                      </a:cubicBezTo>
                      <a:cubicBezTo>
                        <a:pt x="36" y="61"/>
                        <a:pt x="36" y="61"/>
                        <a:pt x="36" y="61"/>
                      </a:cubicBezTo>
                      <a:cubicBezTo>
                        <a:pt x="42" y="67"/>
                        <a:pt x="42" y="67"/>
                        <a:pt x="42" y="67"/>
                      </a:cubicBezTo>
                      <a:cubicBezTo>
                        <a:pt x="44" y="64"/>
                        <a:pt x="44" y="64"/>
                        <a:pt x="44" y="64"/>
                      </a:cubicBezTo>
                      <a:cubicBezTo>
                        <a:pt x="36" y="55"/>
                        <a:pt x="36" y="55"/>
                        <a:pt x="36" y="55"/>
                      </a:cubicBezTo>
                      <a:cubicBezTo>
                        <a:pt x="36" y="53"/>
                        <a:pt x="36" y="53"/>
                        <a:pt x="36" y="53"/>
                      </a:cubicBezTo>
                      <a:cubicBezTo>
                        <a:pt x="38" y="55"/>
                        <a:pt x="38" y="55"/>
                        <a:pt x="38" y="55"/>
                      </a:cubicBezTo>
                      <a:cubicBezTo>
                        <a:pt x="40" y="53"/>
                        <a:pt x="40" y="53"/>
                        <a:pt x="40" y="53"/>
                      </a:cubicBezTo>
                      <a:cubicBezTo>
                        <a:pt x="36" y="48"/>
                        <a:pt x="36" y="48"/>
                        <a:pt x="36" y="48"/>
                      </a:cubicBezTo>
                      <a:cubicBezTo>
                        <a:pt x="36" y="44"/>
                        <a:pt x="36" y="44"/>
                        <a:pt x="36" y="44"/>
                      </a:cubicBezTo>
                      <a:cubicBezTo>
                        <a:pt x="37" y="44"/>
                        <a:pt x="38" y="43"/>
                        <a:pt x="40" y="42"/>
                      </a:cubicBezTo>
                      <a:cubicBezTo>
                        <a:pt x="42" y="45"/>
                        <a:pt x="42" y="45"/>
                        <a:pt x="42" y="45"/>
                      </a:cubicBezTo>
                      <a:cubicBezTo>
                        <a:pt x="42" y="52"/>
                        <a:pt x="42" y="52"/>
                        <a:pt x="42" y="52"/>
                      </a:cubicBezTo>
                      <a:cubicBezTo>
                        <a:pt x="46" y="52"/>
                        <a:pt x="46" y="52"/>
                        <a:pt x="46" y="52"/>
                      </a:cubicBezTo>
                      <a:cubicBezTo>
                        <a:pt x="46" y="49"/>
                        <a:pt x="46" y="49"/>
                        <a:pt x="46" y="49"/>
                      </a:cubicBezTo>
                      <a:cubicBezTo>
                        <a:pt x="48" y="50"/>
                        <a:pt x="48" y="50"/>
                        <a:pt x="48" y="50"/>
                      </a:cubicBezTo>
                      <a:cubicBezTo>
                        <a:pt x="48" y="63"/>
                        <a:pt x="48" y="63"/>
                        <a:pt x="48" y="63"/>
                      </a:cubicBezTo>
                      <a:cubicBezTo>
                        <a:pt x="52" y="63"/>
                        <a:pt x="52" y="63"/>
                        <a:pt x="52" y="63"/>
                      </a:cubicBezTo>
                      <a:cubicBezTo>
                        <a:pt x="52" y="54"/>
                        <a:pt x="52" y="54"/>
                        <a:pt x="52" y="54"/>
                      </a:cubicBezTo>
                      <a:cubicBezTo>
                        <a:pt x="56" y="59"/>
                        <a:pt x="56" y="59"/>
                        <a:pt x="56" y="59"/>
                      </a:cubicBezTo>
                      <a:cubicBezTo>
                        <a:pt x="59" y="56"/>
                        <a:pt x="59" y="56"/>
                        <a:pt x="59" y="56"/>
                      </a:cubicBezTo>
                      <a:cubicBezTo>
                        <a:pt x="54" y="52"/>
                        <a:pt x="54" y="52"/>
                        <a:pt x="54" y="52"/>
                      </a:cubicBezTo>
                      <a:cubicBezTo>
                        <a:pt x="63" y="52"/>
                        <a:pt x="63" y="52"/>
                        <a:pt x="63" y="52"/>
                      </a:cubicBezTo>
                      <a:cubicBezTo>
                        <a:pt x="63" y="48"/>
                        <a:pt x="63" y="48"/>
                        <a:pt x="63" y="48"/>
                      </a:cubicBezTo>
                      <a:cubicBezTo>
                        <a:pt x="50" y="48"/>
                        <a:pt x="50" y="48"/>
                        <a:pt x="50" y="48"/>
                      </a:cubicBezTo>
                      <a:cubicBezTo>
                        <a:pt x="49" y="46"/>
                        <a:pt x="49" y="46"/>
                        <a:pt x="49" y="46"/>
                      </a:cubicBezTo>
                      <a:cubicBezTo>
                        <a:pt x="52" y="46"/>
                        <a:pt x="52" y="46"/>
                        <a:pt x="52" y="46"/>
                      </a:cubicBezTo>
                      <a:cubicBezTo>
                        <a:pt x="52" y="42"/>
                        <a:pt x="52" y="42"/>
                        <a:pt x="52" y="42"/>
                      </a:cubicBezTo>
                      <a:cubicBezTo>
                        <a:pt x="45" y="42"/>
                        <a:pt x="45" y="42"/>
                        <a:pt x="45" y="42"/>
                      </a:cubicBezTo>
                      <a:cubicBezTo>
                        <a:pt x="42" y="40"/>
                        <a:pt x="42" y="40"/>
                        <a:pt x="42" y="40"/>
                      </a:cubicBezTo>
                      <a:cubicBezTo>
                        <a:pt x="43" y="38"/>
                        <a:pt x="44" y="37"/>
                        <a:pt x="44" y="36"/>
                      </a:cubicBezTo>
                      <a:cubicBezTo>
                        <a:pt x="48" y="36"/>
                        <a:pt x="48" y="36"/>
                        <a:pt x="48" y="36"/>
                      </a:cubicBezTo>
                      <a:cubicBezTo>
                        <a:pt x="53" y="40"/>
                        <a:pt x="53" y="40"/>
                        <a:pt x="53" y="40"/>
                      </a:cubicBezTo>
                      <a:cubicBezTo>
                        <a:pt x="55" y="38"/>
                        <a:pt x="55" y="38"/>
                        <a:pt x="55" y="38"/>
                      </a:cubicBezTo>
                      <a:cubicBezTo>
                        <a:pt x="53" y="36"/>
                        <a:pt x="53" y="36"/>
                        <a:pt x="53" y="36"/>
                      </a:cubicBezTo>
                      <a:cubicBezTo>
                        <a:pt x="55" y="36"/>
                        <a:pt x="55" y="36"/>
                        <a:pt x="55" y="36"/>
                      </a:cubicBezTo>
                      <a:cubicBezTo>
                        <a:pt x="64" y="44"/>
                        <a:pt x="64" y="44"/>
                        <a:pt x="64" y="44"/>
                      </a:cubicBezTo>
                      <a:cubicBezTo>
                        <a:pt x="67" y="42"/>
                        <a:pt x="67" y="42"/>
                        <a:pt x="67" y="42"/>
                      </a:cubicBezTo>
                      <a:cubicBezTo>
                        <a:pt x="61" y="36"/>
                        <a:pt x="61" y="36"/>
                        <a:pt x="61" y="36"/>
                      </a:cubicBezTo>
                      <a:cubicBezTo>
                        <a:pt x="68" y="36"/>
                        <a:pt x="68" y="36"/>
                        <a:pt x="68" y="36"/>
                      </a:cubicBezTo>
                      <a:lnTo>
                        <a:pt x="68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6" name="Freeform: Shape 134">
                  <a:extLst>
                    <a:ext uri="{FF2B5EF4-FFF2-40B4-BE49-F238E27FC236}">
                      <a16:creationId xmlns:a16="http://schemas.microsoft.com/office/drawing/2014/main" id="{ACD793EB-5B91-3614-780D-39B3DC4287E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582838" y="2159700"/>
                  <a:ext cx="344341" cy="401935"/>
                </a:xfrm>
                <a:custGeom>
                  <a:avLst/>
                  <a:gdLst>
                    <a:gd name="T0" fmla="*/ 73 w 78"/>
                    <a:gd name="T1" fmla="*/ 84 h 91"/>
                    <a:gd name="T2" fmla="*/ 78 w 78"/>
                    <a:gd name="T3" fmla="*/ 16 h 91"/>
                    <a:gd name="T4" fmla="*/ 66 w 78"/>
                    <a:gd name="T5" fmla="*/ 12 h 91"/>
                    <a:gd name="T6" fmla="*/ 77 w 78"/>
                    <a:gd name="T7" fmla="*/ 1 h 91"/>
                    <a:gd name="T8" fmla="*/ 65 w 78"/>
                    <a:gd name="T9" fmla="*/ 7 h 91"/>
                    <a:gd name="T10" fmla="*/ 71 w 78"/>
                    <a:gd name="T11" fmla="*/ 23 h 91"/>
                    <a:gd name="T12" fmla="*/ 65 w 78"/>
                    <a:gd name="T13" fmla="*/ 63 h 91"/>
                    <a:gd name="T14" fmla="*/ 70 w 78"/>
                    <a:gd name="T15" fmla="*/ 74 h 91"/>
                    <a:gd name="T16" fmla="*/ 65 w 78"/>
                    <a:gd name="T17" fmla="*/ 91 h 91"/>
                    <a:gd name="T18" fmla="*/ 65 w 78"/>
                    <a:gd name="T19" fmla="*/ 7 h 91"/>
                    <a:gd name="T20" fmla="*/ 60 w 78"/>
                    <a:gd name="T21" fmla="*/ 8 h 91"/>
                    <a:gd name="T22" fmla="*/ 50 w 78"/>
                    <a:gd name="T23" fmla="*/ 4 h 91"/>
                    <a:gd name="T24" fmla="*/ 53 w 78"/>
                    <a:gd name="T25" fmla="*/ 12 h 91"/>
                    <a:gd name="T26" fmla="*/ 50 w 78"/>
                    <a:gd name="T27" fmla="*/ 16 h 91"/>
                    <a:gd name="T28" fmla="*/ 65 w 78"/>
                    <a:gd name="T29" fmla="*/ 23 h 91"/>
                    <a:gd name="T30" fmla="*/ 50 w 78"/>
                    <a:gd name="T31" fmla="*/ 84 h 91"/>
                    <a:gd name="T32" fmla="*/ 63 w 78"/>
                    <a:gd name="T33" fmla="*/ 91 h 91"/>
                    <a:gd name="T34" fmla="*/ 65 w 78"/>
                    <a:gd name="T35" fmla="*/ 78 h 91"/>
                    <a:gd name="T36" fmla="*/ 61 w 78"/>
                    <a:gd name="T37" fmla="*/ 74 h 91"/>
                    <a:gd name="T38" fmla="*/ 65 w 78"/>
                    <a:gd name="T39" fmla="*/ 69 h 91"/>
                    <a:gd name="T40" fmla="*/ 65 w 78"/>
                    <a:gd name="T41" fmla="*/ 63 h 91"/>
                    <a:gd name="T42" fmla="*/ 50 w 78"/>
                    <a:gd name="T43" fmla="*/ 69 h 91"/>
                    <a:gd name="T44" fmla="*/ 55 w 78"/>
                    <a:gd name="T45" fmla="*/ 74 h 91"/>
                    <a:gd name="T46" fmla="*/ 50 w 78"/>
                    <a:gd name="T47" fmla="*/ 78 h 91"/>
                    <a:gd name="T48" fmla="*/ 50 w 78"/>
                    <a:gd name="T49" fmla="*/ 84 h 91"/>
                    <a:gd name="T50" fmla="*/ 46 w 78"/>
                    <a:gd name="T51" fmla="*/ 0 h 91"/>
                    <a:gd name="T52" fmla="*/ 43 w 78"/>
                    <a:gd name="T53" fmla="*/ 4 h 91"/>
                    <a:gd name="T54" fmla="*/ 50 w 78"/>
                    <a:gd name="T55" fmla="*/ 4 h 91"/>
                    <a:gd name="T56" fmla="*/ 39 w 78"/>
                    <a:gd name="T57" fmla="*/ 16 h 91"/>
                    <a:gd name="T58" fmla="*/ 50 w 78"/>
                    <a:gd name="T59" fmla="*/ 23 h 91"/>
                    <a:gd name="T60" fmla="*/ 39 w 78"/>
                    <a:gd name="T61" fmla="*/ 84 h 91"/>
                    <a:gd name="T62" fmla="*/ 50 w 78"/>
                    <a:gd name="T63" fmla="*/ 78 h 91"/>
                    <a:gd name="T64" fmla="*/ 50 w 78"/>
                    <a:gd name="T65" fmla="*/ 69 h 91"/>
                    <a:gd name="T66" fmla="*/ 39 w 78"/>
                    <a:gd name="T67" fmla="*/ 63 h 91"/>
                    <a:gd name="T68" fmla="*/ 39 w 78"/>
                    <a:gd name="T69" fmla="*/ 16 h 91"/>
                    <a:gd name="T70" fmla="*/ 0 w 78"/>
                    <a:gd name="T71" fmla="*/ 84 h 91"/>
                    <a:gd name="T72" fmla="*/ 6 w 78"/>
                    <a:gd name="T73" fmla="*/ 91 h 91"/>
                    <a:gd name="T74" fmla="*/ 16 w 78"/>
                    <a:gd name="T75" fmla="*/ 84 h 91"/>
                    <a:gd name="T76" fmla="*/ 39 w 78"/>
                    <a:gd name="T77" fmla="*/ 63 h 91"/>
                    <a:gd name="T78" fmla="*/ 7 w 78"/>
                    <a:gd name="T79" fmla="*/ 23 h 91"/>
                    <a:gd name="T80" fmla="*/ 39 w 78"/>
                    <a:gd name="T81" fmla="*/ 23 h 9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8" h="91">
                      <a:moveTo>
                        <a:pt x="73" y="91"/>
                      </a:moveTo>
                      <a:cubicBezTo>
                        <a:pt x="73" y="84"/>
                        <a:pt x="73" y="84"/>
                        <a:pt x="73" y="84"/>
                      </a:cubicBezTo>
                      <a:cubicBezTo>
                        <a:pt x="78" y="84"/>
                        <a:pt x="78" y="84"/>
                        <a:pt x="78" y="84"/>
                      </a:cubicBezTo>
                      <a:cubicBezTo>
                        <a:pt x="78" y="16"/>
                        <a:pt x="78" y="16"/>
                        <a:pt x="78" y="16"/>
                      </a:cubicBezTo>
                      <a:cubicBezTo>
                        <a:pt x="67" y="16"/>
                        <a:pt x="67" y="16"/>
                        <a:pt x="67" y="16"/>
                      </a:cubicBezTo>
                      <a:cubicBezTo>
                        <a:pt x="67" y="15"/>
                        <a:pt x="67" y="13"/>
                        <a:pt x="66" y="12"/>
                      </a:cubicBezTo>
                      <a:cubicBezTo>
                        <a:pt x="77" y="4"/>
                        <a:pt x="77" y="4"/>
                        <a:pt x="77" y="4"/>
                      </a:cubicBezTo>
                      <a:cubicBezTo>
                        <a:pt x="78" y="3"/>
                        <a:pt x="78" y="2"/>
                        <a:pt x="77" y="1"/>
                      </a:cubicBezTo>
                      <a:cubicBezTo>
                        <a:pt x="76" y="0"/>
                        <a:pt x="75" y="0"/>
                        <a:pt x="74" y="0"/>
                      </a:cubicBezTo>
                      <a:cubicBezTo>
                        <a:pt x="65" y="7"/>
                        <a:pt x="65" y="7"/>
                        <a:pt x="65" y="7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71" y="23"/>
                        <a:pt x="71" y="23"/>
                        <a:pt x="71" y="23"/>
                      </a:cubicBezTo>
                      <a:cubicBezTo>
                        <a:pt x="71" y="63"/>
                        <a:pt x="71" y="63"/>
                        <a:pt x="71" y="63"/>
                      </a:cubicBezTo>
                      <a:cubicBezTo>
                        <a:pt x="65" y="63"/>
                        <a:pt x="65" y="63"/>
                        <a:pt x="65" y="63"/>
                      </a:cubicBezTo>
                      <a:cubicBezTo>
                        <a:pt x="65" y="69"/>
                        <a:pt x="65" y="69"/>
                        <a:pt x="65" y="69"/>
                      </a:cubicBezTo>
                      <a:cubicBezTo>
                        <a:pt x="68" y="69"/>
                        <a:pt x="70" y="71"/>
                        <a:pt x="70" y="74"/>
                      </a:cubicBezTo>
                      <a:cubicBezTo>
                        <a:pt x="70" y="76"/>
                        <a:pt x="68" y="78"/>
                        <a:pt x="65" y="78"/>
                      </a:cubicBezTo>
                      <a:cubicBezTo>
                        <a:pt x="65" y="91"/>
                        <a:pt x="65" y="91"/>
                        <a:pt x="65" y="91"/>
                      </a:cubicBezTo>
                      <a:lnTo>
                        <a:pt x="73" y="91"/>
                      </a:lnTo>
                      <a:close/>
                      <a:moveTo>
                        <a:pt x="65" y="7"/>
                      </a:moveTo>
                      <a:cubicBezTo>
                        <a:pt x="63" y="9"/>
                        <a:pt x="63" y="9"/>
                        <a:pt x="63" y="9"/>
                      </a:cubicBezTo>
                      <a:cubicBezTo>
                        <a:pt x="62" y="9"/>
                        <a:pt x="61" y="8"/>
                        <a:pt x="60" y="8"/>
                      </a:cubicBezTo>
                      <a:cubicBezTo>
                        <a:pt x="59" y="8"/>
                        <a:pt x="58" y="9"/>
                        <a:pt x="57" y="9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53" y="12"/>
                        <a:pt x="53" y="12"/>
                        <a:pt x="53" y="12"/>
                      </a:cubicBezTo>
                      <a:cubicBezTo>
                        <a:pt x="52" y="13"/>
                        <a:pt x="52" y="15"/>
                        <a:pt x="52" y="16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65" y="23"/>
                        <a:pt x="65" y="23"/>
                        <a:pt x="65" y="23"/>
                      </a:cubicBezTo>
                      <a:cubicBezTo>
                        <a:pt x="65" y="7"/>
                        <a:pt x="65" y="7"/>
                        <a:pt x="65" y="7"/>
                      </a:cubicBezTo>
                      <a:close/>
                      <a:moveTo>
                        <a:pt x="50" y="84"/>
                      </a:moveTo>
                      <a:cubicBezTo>
                        <a:pt x="63" y="84"/>
                        <a:pt x="63" y="84"/>
                        <a:pt x="63" y="84"/>
                      </a:cubicBezTo>
                      <a:cubicBezTo>
                        <a:pt x="63" y="91"/>
                        <a:pt x="63" y="91"/>
                        <a:pt x="63" y="91"/>
                      </a:cubicBezTo>
                      <a:cubicBezTo>
                        <a:pt x="65" y="91"/>
                        <a:pt x="65" y="91"/>
                        <a:pt x="65" y="91"/>
                      </a:cubicBezTo>
                      <a:cubicBezTo>
                        <a:pt x="65" y="78"/>
                        <a:pt x="65" y="78"/>
                        <a:pt x="65" y="78"/>
                      </a:cubicBezTo>
                      <a:cubicBezTo>
                        <a:pt x="65" y="78"/>
                        <a:pt x="65" y="78"/>
                        <a:pt x="65" y="78"/>
                      </a:cubicBezTo>
                      <a:cubicBezTo>
                        <a:pt x="63" y="78"/>
                        <a:pt x="61" y="76"/>
                        <a:pt x="61" y="74"/>
                      </a:cubicBezTo>
                      <a:cubicBezTo>
                        <a:pt x="61" y="74"/>
                        <a:pt x="61" y="74"/>
                        <a:pt x="61" y="74"/>
                      </a:cubicBezTo>
                      <a:cubicBezTo>
                        <a:pt x="61" y="71"/>
                        <a:pt x="63" y="69"/>
                        <a:pt x="65" y="69"/>
                      </a:cubicBezTo>
                      <a:cubicBezTo>
                        <a:pt x="65" y="69"/>
                        <a:pt x="65" y="69"/>
                        <a:pt x="65" y="69"/>
                      </a:cubicBezTo>
                      <a:cubicBezTo>
                        <a:pt x="65" y="63"/>
                        <a:pt x="65" y="63"/>
                        <a:pt x="65" y="63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50" y="69"/>
                        <a:pt x="50" y="69"/>
                        <a:pt x="50" y="69"/>
                      </a:cubicBezTo>
                      <a:cubicBezTo>
                        <a:pt x="50" y="69"/>
                        <a:pt x="50" y="69"/>
                        <a:pt x="50" y="69"/>
                      </a:cubicBezTo>
                      <a:cubicBezTo>
                        <a:pt x="53" y="69"/>
                        <a:pt x="55" y="71"/>
                        <a:pt x="55" y="74"/>
                      </a:cubicBezTo>
                      <a:cubicBezTo>
                        <a:pt x="55" y="76"/>
                        <a:pt x="53" y="78"/>
                        <a:pt x="50" y="78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lnTo>
                        <a:pt x="50" y="84"/>
                      </a:lnTo>
                      <a:close/>
                      <a:moveTo>
                        <a:pt x="50" y="4"/>
                      </a:moveTo>
                      <a:cubicBezTo>
                        <a:pt x="46" y="0"/>
                        <a:pt x="46" y="0"/>
                        <a:pt x="46" y="0"/>
                      </a:cubicBezTo>
                      <a:cubicBezTo>
                        <a:pt x="45" y="0"/>
                        <a:pt x="43" y="0"/>
                        <a:pt x="42" y="1"/>
                      </a:cubicBezTo>
                      <a:cubicBezTo>
                        <a:pt x="42" y="2"/>
                        <a:pt x="42" y="3"/>
                        <a:pt x="43" y="4"/>
                      </a:cubicBezTo>
                      <a:cubicBezTo>
                        <a:pt x="50" y="10"/>
                        <a:pt x="50" y="10"/>
                        <a:pt x="50" y="10"/>
                      </a:cubicBezTo>
                      <a:cubicBezTo>
                        <a:pt x="50" y="4"/>
                        <a:pt x="50" y="4"/>
                        <a:pt x="50" y="4"/>
                      </a:cubicBezTo>
                      <a:close/>
                      <a:moveTo>
                        <a:pt x="50" y="16"/>
                      </a:moveTo>
                      <a:cubicBezTo>
                        <a:pt x="39" y="16"/>
                        <a:pt x="39" y="16"/>
                        <a:pt x="39" y="16"/>
                      </a:cubicBezTo>
                      <a:cubicBezTo>
                        <a:pt x="39" y="23"/>
                        <a:pt x="39" y="23"/>
                        <a:pt x="39" y="23"/>
                      </a:cubicBezTo>
                      <a:cubicBezTo>
                        <a:pt x="50" y="23"/>
                        <a:pt x="50" y="23"/>
                        <a:pt x="50" y="23"/>
                      </a:cubicBezTo>
                      <a:cubicBezTo>
                        <a:pt x="50" y="16"/>
                        <a:pt x="50" y="16"/>
                        <a:pt x="50" y="16"/>
                      </a:cubicBezTo>
                      <a:close/>
                      <a:moveTo>
                        <a:pt x="39" y="84"/>
                      </a:moveTo>
                      <a:cubicBezTo>
                        <a:pt x="50" y="84"/>
                        <a:pt x="50" y="84"/>
                        <a:pt x="50" y="84"/>
                      </a:cubicBezTo>
                      <a:cubicBezTo>
                        <a:pt x="50" y="78"/>
                        <a:pt x="50" y="78"/>
                        <a:pt x="50" y="78"/>
                      </a:cubicBezTo>
                      <a:cubicBezTo>
                        <a:pt x="48" y="78"/>
                        <a:pt x="46" y="76"/>
                        <a:pt x="46" y="74"/>
                      </a:cubicBezTo>
                      <a:cubicBezTo>
                        <a:pt x="46" y="71"/>
                        <a:pt x="48" y="69"/>
                        <a:pt x="50" y="69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39" y="63"/>
                        <a:pt x="39" y="63"/>
                        <a:pt x="39" y="63"/>
                      </a:cubicBezTo>
                      <a:lnTo>
                        <a:pt x="39" y="84"/>
                      </a:lnTo>
                      <a:close/>
                      <a:moveTo>
                        <a:pt x="39" y="16"/>
                      </a:moveTo>
                      <a:cubicBezTo>
                        <a:pt x="0" y="16"/>
                        <a:pt x="0" y="16"/>
                        <a:pt x="0" y="16"/>
                      </a:cubicBezTo>
                      <a:cubicBezTo>
                        <a:pt x="0" y="84"/>
                        <a:pt x="0" y="84"/>
                        <a:pt x="0" y="84"/>
                      </a:cubicBezTo>
                      <a:cubicBezTo>
                        <a:pt x="6" y="84"/>
                        <a:pt x="6" y="84"/>
                        <a:pt x="6" y="84"/>
                      </a:cubicBezTo>
                      <a:cubicBezTo>
                        <a:pt x="6" y="91"/>
                        <a:pt x="6" y="91"/>
                        <a:pt x="6" y="91"/>
                      </a:cubicBezTo>
                      <a:cubicBezTo>
                        <a:pt x="16" y="91"/>
                        <a:pt x="16" y="91"/>
                        <a:pt x="16" y="91"/>
                      </a:cubicBezTo>
                      <a:cubicBezTo>
                        <a:pt x="16" y="84"/>
                        <a:pt x="16" y="84"/>
                        <a:pt x="16" y="84"/>
                      </a:cubicBezTo>
                      <a:cubicBezTo>
                        <a:pt x="39" y="84"/>
                        <a:pt x="39" y="84"/>
                        <a:pt x="39" y="84"/>
                      </a:cubicBezTo>
                      <a:cubicBezTo>
                        <a:pt x="39" y="63"/>
                        <a:pt x="39" y="63"/>
                        <a:pt x="39" y="63"/>
                      </a:cubicBezTo>
                      <a:cubicBezTo>
                        <a:pt x="7" y="63"/>
                        <a:pt x="7" y="63"/>
                        <a:pt x="7" y="63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7" y="23"/>
                        <a:pt x="7" y="23"/>
                        <a:pt x="7" y="23"/>
                      </a:cubicBezTo>
                      <a:cubicBezTo>
                        <a:pt x="39" y="23"/>
                        <a:pt x="39" y="23"/>
                        <a:pt x="39" y="23"/>
                      </a:cubicBezTo>
                      <a:lnTo>
                        <a:pt x="39" y="1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7" name="Freeform: Shape 135">
                  <a:extLst>
                    <a:ext uri="{FF2B5EF4-FFF2-40B4-BE49-F238E27FC236}">
                      <a16:creationId xmlns:a16="http://schemas.microsoft.com/office/drawing/2014/main" id="{3736BD21-021B-EBF9-C2A3-37EA17176FB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10800" y="1687916"/>
                  <a:ext cx="208320" cy="122541"/>
                </a:xfrm>
                <a:custGeom>
                  <a:avLst/>
                  <a:gdLst>
                    <a:gd name="T0" fmla="*/ 170 w 170"/>
                    <a:gd name="T1" fmla="*/ 0 h 100"/>
                    <a:gd name="T2" fmla="*/ 11 w 170"/>
                    <a:gd name="T3" fmla="*/ 0 h 100"/>
                    <a:gd name="T4" fmla="*/ 11 w 170"/>
                    <a:gd name="T5" fmla="*/ 28 h 100"/>
                    <a:gd name="T6" fmla="*/ 0 w 170"/>
                    <a:gd name="T7" fmla="*/ 28 h 100"/>
                    <a:gd name="T8" fmla="*/ 0 w 170"/>
                    <a:gd name="T9" fmla="*/ 72 h 100"/>
                    <a:gd name="T10" fmla="*/ 11 w 170"/>
                    <a:gd name="T11" fmla="*/ 72 h 100"/>
                    <a:gd name="T12" fmla="*/ 11 w 170"/>
                    <a:gd name="T13" fmla="*/ 100 h 100"/>
                    <a:gd name="T14" fmla="*/ 170 w 170"/>
                    <a:gd name="T15" fmla="*/ 100 h 100"/>
                    <a:gd name="T16" fmla="*/ 170 w 170"/>
                    <a:gd name="T17" fmla="*/ 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0" h="100">
                      <a:moveTo>
                        <a:pt x="170" y="0"/>
                      </a:moveTo>
                      <a:lnTo>
                        <a:pt x="11" y="0"/>
                      </a:lnTo>
                      <a:lnTo>
                        <a:pt x="11" y="28"/>
                      </a:lnTo>
                      <a:lnTo>
                        <a:pt x="0" y="28"/>
                      </a:lnTo>
                      <a:lnTo>
                        <a:pt x="0" y="72"/>
                      </a:lnTo>
                      <a:lnTo>
                        <a:pt x="11" y="72"/>
                      </a:lnTo>
                      <a:lnTo>
                        <a:pt x="11" y="100"/>
                      </a:lnTo>
                      <a:lnTo>
                        <a:pt x="170" y="100"/>
                      </a:lnTo>
                      <a:lnTo>
                        <a:pt x="17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8" name="Oval 136">
                  <a:extLst>
                    <a:ext uri="{FF2B5EF4-FFF2-40B4-BE49-F238E27FC236}">
                      <a16:creationId xmlns:a16="http://schemas.microsoft.com/office/drawing/2014/main" id="{DE97F35D-4B05-96B7-1890-9AF6213648A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83357" y="1709973"/>
                  <a:ext cx="66172" cy="66172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99" name="Freeform: Shape 137">
                  <a:extLst>
                    <a:ext uri="{FF2B5EF4-FFF2-40B4-BE49-F238E27FC236}">
                      <a16:creationId xmlns:a16="http://schemas.microsoft.com/office/drawing/2014/main" id="{5145506A-5A77-14FA-78C7-FFB8927F025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25763" y="1660957"/>
                  <a:ext cx="176459" cy="330861"/>
                </a:xfrm>
                <a:custGeom>
                  <a:avLst/>
                  <a:gdLst>
                    <a:gd name="T0" fmla="*/ 20 w 40"/>
                    <a:gd name="T1" fmla="*/ 75 h 75"/>
                    <a:gd name="T2" fmla="*/ 40 w 40"/>
                    <a:gd name="T3" fmla="*/ 75 h 75"/>
                    <a:gd name="T4" fmla="*/ 40 w 40"/>
                    <a:gd name="T5" fmla="*/ 26 h 75"/>
                    <a:gd name="T6" fmla="*/ 40 w 40"/>
                    <a:gd name="T7" fmla="*/ 14 h 75"/>
                    <a:gd name="T8" fmla="*/ 40 w 40"/>
                    <a:gd name="T9" fmla="*/ 0 h 75"/>
                    <a:gd name="T10" fmla="*/ 20 w 40"/>
                    <a:gd name="T11" fmla="*/ 0 h 75"/>
                    <a:gd name="T12" fmla="*/ 20 w 40"/>
                    <a:gd name="T13" fmla="*/ 4 h 75"/>
                    <a:gd name="T14" fmla="*/ 35 w 40"/>
                    <a:gd name="T15" fmla="*/ 19 h 75"/>
                    <a:gd name="T16" fmla="*/ 20 w 40"/>
                    <a:gd name="T17" fmla="*/ 33 h 75"/>
                    <a:gd name="T18" fmla="*/ 20 w 40"/>
                    <a:gd name="T19" fmla="*/ 75 h 75"/>
                    <a:gd name="T20" fmla="*/ 0 w 40"/>
                    <a:gd name="T21" fmla="*/ 75 h 75"/>
                    <a:gd name="T22" fmla="*/ 20 w 40"/>
                    <a:gd name="T23" fmla="*/ 75 h 75"/>
                    <a:gd name="T24" fmla="*/ 20 w 40"/>
                    <a:gd name="T25" fmla="*/ 33 h 75"/>
                    <a:gd name="T26" fmla="*/ 20 w 40"/>
                    <a:gd name="T27" fmla="*/ 33 h 75"/>
                    <a:gd name="T28" fmla="*/ 5 w 40"/>
                    <a:gd name="T29" fmla="*/ 19 h 75"/>
                    <a:gd name="T30" fmla="*/ 20 w 40"/>
                    <a:gd name="T31" fmla="*/ 4 h 75"/>
                    <a:gd name="T32" fmla="*/ 20 w 40"/>
                    <a:gd name="T33" fmla="*/ 4 h 75"/>
                    <a:gd name="T34" fmla="*/ 20 w 40"/>
                    <a:gd name="T35" fmla="*/ 4 h 75"/>
                    <a:gd name="T36" fmla="*/ 20 w 40"/>
                    <a:gd name="T37" fmla="*/ 0 h 75"/>
                    <a:gd name="T38" fmla="*/ 0 w 40"/>
                    <a:gd name="T39" fmla="*/ 0 h 75"/>
                    <a:gd name="T40" fmla="*/ 0 w 40"/>
                    <a:gd name="T41" fmla="*/ 75 h 7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40" h="75">
                      <a:moveTo>
                        <a:pt x="20" y="75"/>
                      </a:moveTo>
                      <a:cubicBezTo>
                        <a:pt x="40" y="75"/>
                        <a:pt x="40" y="75"/>
                        <a:pt x="40" y="75"/>
                      </a:cubicBezTo>
                      <a:cubicBezTo>
                        <a:pt x="40" y="26"/>
                        <a:pt x="40" y="26"/>
                        <a:pt x="40" y="26"/>
                      </a:cubicBezTo>
                      <a:cubicBezTo>
                        <a:pt x="40" y="14"/>
                        <a:pt x="40" y="14"/>
                        <a:pt x="40" y="14"/>
                      </a:cubicBezTo>
                      <a:cubicBezTo>
                        <a:pt x="40" y="0"/>
                        <a:pt x="40" y="0"/>
                        <a:pt x="40" y="0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8" y="4"/>
                        <a:pt x="35" y="10"/>
                        <a:pt x="35" y="19"/>
                      </a:cubicBezTo>
                      <a:cubicBezTo>
                        <a:pt x="35" y="27"/>
                        <a:pt x="28" y="33"/>
                        <a:pt x="20" y="33"/>
                      </a:cubicBezTo>
                      <a:lnTo>
                        <a:pt x="20" y="75"/>
                      </a:lnTo>
                      <a:close/>
                      <a:moveTo>
                        <a:pt x="0" y="75"/>
                      </a:moveTo>
                      <a:cubicBezTo>
                        <a:pt x="20" y="75"/>
                        <a:pt x="20" y="75"/>
                        <a:pt x="20" y="75"/>
                      </a:cubicBezTo>
                      <a:cubicBezTo>
                        <a:pt x="20" y="33"/>
                        <a:pt x="20" y="33"/>
                        <a:pt x="20" y="33"/>
                      </a:cubicBezTo>
                      <a:cubicBezTo>
                        <a:pt x="20" y="33"/>
                        <a:pt x="20" y="33"/>
                        <a:pt x="20" y="33"/>
                      </a:cubicBezTo>
                      <a:cubicBezTo>
                        <a:pt x="12" y="33"/>
                        <a:pt x="5" y="27"/>
                        <a:pt x="5" y="19"/>
                      </a:cubicBezTo>
                      <a:cubicBezTo>
                        <a:pt x="5" y="10"/>
                        <a:pt x="12" y="4"/>
                        <a:pt x="20" y="4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0" y="4"/>
                        <a:pt x="20" y="4"/>
                        <a:pt x="20" y="4"/>
                      </a:cubicBez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7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0" name="Freeform: Shape 138">
                  <a:extLst>
                    <a:ext uri="{FF2B5EF4-FFF2-40B4-BE49-F238E27FC236}">
                      <a16:creationId xmlns:a16="http://schemas.microsoft.com/office/drawing/2014/main" id="{19A6F5F8-3898-2041-B0B8-414ADF3758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360848" y="4169377"/>
                  <a:ext cx="202193" cy="203419"/>
                </a:xfrm>
                <a:custGeom>
                  <a:avLst/>
                  <a:gdLst>
                    <a:gd name="T0" fmla="*/ 41 w 46"/>
                    <a:gd name="T1" fmla="*/ 32 h 46"/>
                    <a:gd name="T2" fmla="*/ 43 w 46"/>
                    <a:gd name="T3" fmla="*/ 34 h 46"/>
                    <a:gd name="T4" fmla="*/ 38 w 46"/>
                    <a:gd name="T5" fmla="*/ 41 h 46"/>
                    <a:gd name="T6" fmla="*/ 35 w 46"/>
                    <a:gd name="T7" fmla="*/ 38 h 46"/>
                    <a:gd name="T8" fmla="*/ 29 w 46"/>
                    <a:gd name="T9" fmla="*/ 42 h 46"/>
                    <a:gd name="T10" fmla="*/ 29 w 46"/>
                    <a:gd name="T11" fmla="*/ 45 h 46"/>
                    <a:gd name="T12" fmla="*/ 23 w 46"/>
                    <a:gd name="T13" fmla="*/ 45 h 46"/>
                    <a:gd name="T14" fmla="*/ 23 w 46"/>
                    <a:gd name="T15" fmla="*/ 36 h 46"/>
                    <a:gd name="T16" fmla="*/ 33 w 46"/>
                    <a:gd name="T17" fmla="*/ 31 h 46"/>
                    <a:gd name="T18" fmla="*/ 32 w 46"/>
                    <a:gd name="T19" fmla="*/ 13 h 46"/>
                    <a:gd name="T20" fmla="*/ 32 w 46"/>
                    <a:gd name="T21" fmla="*/ 13 h 46"/>
                    <a:gd name="T22" fmla="*/ 27 w 46"/>
                    <a:gd name="T23" fmla="*/ 10 h 46"/>
                    <a:gd name="T24" fmla="*/ 23 w 46"/>
                    <a:gd name="T25" fmla="*/ 10 h 46"/>
                    <a:gd name="T26" fmla="*/ 23 w 46"/>
                    <a:gd name="T27" fmla="*/ 0 h 46"/>
                    <a:gd name="T28" fmla="*/ 26 w 46"/>
                    <a:gd name="T29" fmla="*/ 0 h 46"/>
                    <a:gd name="T30" fmla="*/ 26 w 46"/>
                    <a:gd name="T31" fmla="*/ 3 h 46"/>
                    <a:gd name="T32" fmla="*/ 32 w 46"/>
                    <a:gd name="T33" fmla="*/ 5 h 46"/>
                    <a:gd name="T34" fmla="*/ 35 w 46"/>
                    <a:gd name="T35" fmla="*/ 3 h 46"/>
                    <a:gd name="T36" fmla="*/ 41 w 46"/>
                    <a:gd name="T37" fmla="*/ 8 h 46"/>
                    <a:gd name="T38" fmla="*/ 39 w 46"/>
                    <a:gd name="T39" fmla="*/ 11 h 46"/>
                    <a:gd name="T40" fmla="*/ 42 w 46"/>
                    <a:gd name="T41" fmla="*/ 17 h 46"/>
                    <a:gd name="T42" fmla="*/ 45 w 46"/>
                    <a:gd name="T43" fmla="*/ 17 h 46"/>
                    <a:gd name="T44" fmla="*/ 46 w 46"/>
                    <a:gd name="T45" fmla="*/ 25 h 46"/>
                    <a:gd name="T46" fmla="*/ 43 w 46"/>
                    <a:gd name="T47" fmla="*/ 25 h 46"/>
                    <a:gd name="T48" fmla="*/ 41 w 46"/>
                    <a:gd name="T49" fmla="*/ 32 h 46"/>
                    <a:gd name="T50" fmla="*/ 23 w 46"/>
                    <a:gd name="T51" fmla="*/ 45 h 46"/>
                    <a:gd name="T52" fmla="*/ 21 w 46"/>
                    <a:gd name="T53" fmla="*/ 46 h 46"/>
                    <a:gd name="T54" fmla="*/ 21 w 46"/>
                    <a:gd name="T55" fmla="*/ 42 h 46"/>
                    <a:gd name="T56" fmla="*/ 14 w 46"/>
                    <a:gd name="T57" fmla="*/ 40 h 46"/>
                    <a:gd name="T58" fmla="*/ 12 w 46"/>
                    <a:gd name="T59" fmla="*/ 43 h 46"/>
                    <a:gd name="T60" fmla="*/ 6 w 46"/>
                    <a:gd name="T61" fmla="*/ 37 h 46"/>
                    <a:gd name="T62" fmla="*/ 8 w 46"/>
                    <a:gd name="T63" fmla="*/ 35 h 46"/>
                    <a:gd name="T64" fmla="*/ 5 w 46"/>
                    <a:gd name="T65" fmla="*/ 29 h 46"/>
                    <a:gd name="T66" fmla="*/ 1 w 46"/>
                    <a:gd name="T67" fmla="*/ 29 h 46"/>
                    <a:gd name="T68" fmla="*/ 0 w 46"/>
                    <a:gd name="T69" fmla="*/ 21 h 46"/>
                    <a:gd name="T70" fmla="*/ 4 w 46"/>
                    <a:gd name="T71" fmla="*/ 20 h 46"/>
                    <a:gd name="T72" fmla="*/ 6 w 46"/>
                    <a:gd name="T73" fmla="*/ 14 h 46"/>
                    <a:gd name="T74" fmla="*/ 3 w 46"/>
                    <a:gd name="T75" fmla="*/ 12 h 46"/>
                    <a:gd name="T76" fmla="*/ 9 w 46"/>
                    <a:gd name="T77" fmla="*/ 5 h 46"/>
                    <a:gd name="T78" fmla="*/ 11 w 46"/>
                    <a:gd name="T79" fmla="*/ 7 h 46"/>
                    <a:gd name="T80" fmla="*/ 17 w 46"/>
                    <a:gd name="T81" fmla="*/ 4 h 46"/>
                    <a:gd name="T82" fmla="*/ 17 w 46"/>
                    <a:gd name="T83" fmla="*/ 1 h 46"/>
                    <a:gd name="T84" fmla="*/ 23 w 46"/>
                    <a:gd name="T85" fmla="*/ 0 h 46"/>
                    <a:gd name="T86" fmla="*/ 23 w 46"/>
                    <a:gd name="T87" fmla="*/ 10 h 46"/>
                    <a:gd name="T88" fmla="*/ 13 w 46"/>
                    <a:gd name="T89" fmla="*/ 14 h 46"/>
                    <a:gd name="T90" fmla="*/ 15 w 46"/>
                    <a:gd name="T91" fmla="*/ 33 h 46"/>
                    <a:gd name="T92" fmla="*/ 19 w 46"/>
                    <a:gd name="T93" fmla="*/ 35 h 46"/>
                    <a:gd name="T94" fmla="*/ 23 w 46"/>
                    <a:gd name="T95" fmla="*/ 36 h 46"/>
                    <a:gd name="T96" fmla="*/ 23 w 46"/>
                    <a:gd name="T97" fmla="*/ 45 h 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6" h="46">
                      <a:moveTo>
                        <a:pt x="41" y="32"/>
                      </a:moveTo>
                      <a:cubicBezTo>
                        <a:pt x="43" y="34"/>
                        <a:pt x="43" y="34"/>
                        <a:pt x="43" y="34"/>
                      </a:cubicBezTo>
                      <a:cubicBezTo>
                        <a:pt x="38" y="41"/>
                        <a:pt x="38" y="41"/>
                        <a:pt x="38" y="41"/>
                      </a:cubicBezTo>
                      <a:cubicBezTo>
                        <a:pt x="35" y="38"/>
                        <a:pt x="35" y="38"/>
                        <a:pt x="35" y="38"/>
                      </a:cubicBezTo>
                      <a:cubicBezTo>
                        <a:pt x="33" y="40"/>
                        <a:pt x="31" y="41"/>
                        <a:pt x="29" y="42"/>
                      </a:cubicBezTo>
                      <a:cubicBezTo>
                        <a:pt x="29" y="45"/>
                        <a:pt x="29" y="45"/>
                        <a:pt x="29" y="45"/>
                      </a:cubicBezTo>
                      <a:cubicBezTo>
                        <a:pt x="23" y="45"/>
                        <a:pt x="23" y="45"/>
                        <a:pt x="23" y="45"/>
                      </a:cubicBezTo>
                      <a:cubicBezTo>
                        <a:pt x="23" y="36"/>
                        <a:pt x="23" y="36"/>
                        <a:pt x="23" y="36"/>
                      </a:cubicBezTo>
                      <a:cubicBezTo>
                        <a:pt x="27" y="36"/>
                        <a:pt x="31" y="34"/>
                        <a:pt x="33" y="31"/>
                      </a:cubicBezTo>
                      <a:cubicBezTo>
                        <a:pt x="38" y="26"/>
                        <a:pt x="37" y="17"/>
                        <a:pt x="32" y="13"/>
                      </a:cubicBezTo>
                      <a:cubicBezTo>
                        <a:pt x="32" y="13"/>
                        <a:pt x="32" y="13"/>
                        <a:pt x="32" y="13"/>
                      </a:cubicBezTo>
                      <a:cubicBezTo>
                        <a:pt x="30" y="12"/>
                        <a:pt x="29" y="11"/>
                        <a:pt x="27" y="10"/>
                      </a:cubicBezTo>
                      <a:cubicBezTo>
                        <a:pt x="26" y="10"/>
                        <a:pt x="25" y="10"/>
                        <a:pt x="23" y="1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8" y="4"/>
                        <a:pt x="30" y="4"/>
                        <a:pt x="32" y="5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41" y="8"/>
                        <a:pt x="41" y="8"/>
                        <a:pt x="41" y="8"/>
                      </a:cubicBezTo>
                      <a:cubicBezTo>
                        <a:pt x="39" y="11"/>
                        <a:pt x="39" y="11"/>
                        <a:pt x="39" y="11"/>
                      </a:cubicBezTo>
                      <a:cubicBezTo>
                        <a:pt x="40" y="13"/>
                        <a:pt x="41" y="15"/>
                        <a:pt x="42" y="17"/>
                      </a:cubicBezTo>
                      <a:cubicBezTo>
                        <a:pt x="45" y="17"/>
                        <a:pt x="45" y="17"/>
                        <a:pt x="45" y="17"/>
                      </a:cubicBezTo>
                      <a:cubicBezTo>
                        <a:pt x="46" y="25"/>
                        <a:pt x="46" y="25"/>
                        <a:pt x="46" y="25"/>
                      </a:cubicBezTo>
                      <a:cubicBezTo>
                        <a:pt x="43" y="25"/>
                        <a:pt x="43" y="25"/>
                        <a:pt x="43" y="25"/>
                      </a:cubicBezTo>
                      <a:cubicBezTo>
                        <a:pt x="42" y="28"/>
                        <a:pt x="42" y="30"/>
                        <a:pt x="41" y="32"/>
                      </a:cubicBezTo>
                      <a:close/>
                      <a:moveTo>
                        <a:pt x="23" y="45"/>
                      </a:moveTo>
                      <a:cubicBezTo>
                        <a:pt x="21" y="46"/>
                        <a:pt x="21" y="46"/>
                        <a:pt x="21" y="46"/>
                      </a:cubicBezTo>
                      <a:cubicBezTo>
                        <a:pt x="21" y="42"/>
                        <a:pt x="21" y="42"/>
                        <a:pt x="21" y="42"/>
                      </a:cubicBezTo>
                      <a:cubicBezTo>
                        <a:pt x="18" y="42"/>
                        <a:pt x="16" y="41"/>
                        <a:pt x="14" y="40"/>
                      </a:cubicBezTo>
                      <a:cubicBezTo>
                        <a:pt x="12" y="43"/>
                        <a:pt x="12" y="43"/>
                        <a:pt x="12" y="43"/>
                      </a:cubicBezTo>
                      <a:cubicBezTo>
                        <a:pt x="6" y="37"/>
                        <a:pt x="6" y="37"/>
                        <a:pt x="6" y="37"/>
                      </a:cubicBezTo>
                      <a:cubicBezTo>
                        <a:pt x="8" y="35"/>
                        <a:pt x="8" y="35"/>
                        <a:pt x="8" y="35"/>
                      </a:cubicBezTo>
                      <a:cubicBezTo>
                        <a:pt x="6" y="33"/>
                        <a:pt x="5" y="31"/>
                        <a:pt x="5" y="29"/>
                      </a:cubicBezTo>
                      <a:cubicBezTo>
                        <a:pt x="1" y="29"/>
                        <a:pt x="1" y="29"/>
                        <a:pt x="1" y="29"/>
                      </a:cubicBezTo>
                      <a:cubicBezTo>
                        <a:pt x="0" y="21"/>
                        <a:pt x="0" y="21"/>
                        <a:pt x="0" y="21"/>
                      </a:cubicBezTo>
                      <a:cubicBezTo>
                        <a:pt x="4" y="20"/>
                        <a:pt x="4" y="20"/>
                        <a:pt x="4" y="20"/>
                      </a:cubicBezTo>
                      <a:cubicBezTo>
                        <a:pt x="4" y="18"/>
                        <a:pt x="5" y="16"/>
                        <a:pt x="6" y="14"/>
                      </a:cubicBezTo>
                      <a:cubicBezTo>
                        <a:pt x="3" y="12"/>
                        <a:pt x="3" y="12"/>
                        <a:pt x="3" y="12"/>
                      </a:cubicBezTo>
                      <a:cubicBezTo>
                        <a:pt x="9" y="5"/>
                        <a:pt x="9" y="5"/>
                        <a:pt x="9" y="5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13" y="6"/>
                        <a:pt x="15" y="5"/>
                        <a:pt x="17" y="4"/>
                      </a:cubicBezTo>
                      <a:cubicBezTo>
                        <a:pt x="17" y="1"/>
                        <a:pt x="17" y="1"/>
                        <a:pt x="17" y="1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23" y="10"/>
                        <a:pt x="23" y="10"/>
                        <a:pt x="23" y="10"/>
                      </a:cubicBezTo>
                      <a:cubicBezTo>
                        <a:pt x="19" y="10"/>
                        <a:pt x="16" y="11"/>
                        <a:pt x="13" y="14"/>
                      </a:cubicBezTo>
                      <a:cubicBezTo>
                        <a:pt x="9" y="20"/>
                        <a:pt x="9" y="28"/>
                        <a:pt x="15" y="33"/>
                      </a:cubicBezTo>
                      <a:cubicBezTo>
                        <a:pt x="16" y="34"/>
                        <a:pt x="18" y="35"/>
                        <a:pt x="19" y="35"/>
                      </a:cubicBezTo>
                      <a:cubicBezTo>
                        <a:pt x="21" y="36"/>
                        <a:pt x="22" y="36"/>
                        <a:pt x="23" y="36"/>
                      </a:cubicBezTo>
                      <a:lnTo>
                        <a:pt x="23" y="4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1" name="Freeform: Shape 139">
                  <a:extLst>
                    <a:ext uri="{FF2B5EF4-FFF2-40B4-BE49-F238E27FC236}">
                      <a16:creationId xmlns:a16="http://schemas.microsoft.com/office/drawing/2014/main" id="{41A96B98-AEE0-A1EB-48C3-7F99CC0330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066685" y="3104493"/>
                  <a:ext cx="208320" cy="398259"/>
                </a:xfrm>
                <a:custGeom>
                  <a:avLst/>
                  <a:gdLst>
                    <a:gd name="T0" fmla="*/ 24 w 47"/>
                    <a:gd name="T1" fmla="*/ 90 h 90"/>
                    <a:gd name="T2" fmla="*/ 47 w 47"/>
                    <a:gd name="T3" fmla="*/ 90 h 90"/>
                    <a:gd name="T4" fmla="*/ 47 w 47"/>
                    <a:gd name="T5" fmla="*/ 0 h 90"/>
                    <a:gd name="T6" fmla="*/ 24 w 47"/>
                    <a:gd name="T7" fmla="*/ 0 h 90"/>
                    <a:gd name="T8" fmla="*/ 24 w 47"/>
                    <a:gd name="T9" fmla="*/ 5 h 90"/>
                    <a:gd name="T10" fmla="*/ 42 w 47"/>
                    <a:gd name="T11" fmla="*/ 5 h 90"/>
                    <a:gd name="T12" fmla="*/ 42 w 47"/>
                    <a:gd name="T13" fmla="*/ 23 h 90"/>
                    <a:gd name="T14" fmla="*/ 24 w 47"/>
                    <a:gd name="T15" fmla="*/ 23 h 90"/>
                    <a:gd name="T16" fmla="*/ 24 w 47"/>
                    <a:gd name="T17" fmla="*/ 27 h 90"/>
                    <a:gd name="T18" fmla="*/ 42 w 47"/>
                    <a:gd name="T19" fmla="*/ 27 h 90"/>
                    <a:gd name="T20" fmla="*/ 42 w 47"/>
                    <a:gd name="T21" fmla="*/ 44 h 90"/>
                    <a:gd name="T22" fmla="*/ 24 w 47"/>
                    <a:gd name="T23" fmla="*/ 44 h 90"/>
                    <a:gd name="T24" fmla="*/ 24 w 47"/>
                    <a:gd name="T25" fmla="*/ 51 h 90"/>
                    <a:gd name="T26" fmla="*/ 24 w 47"/>
                    <a:gd name="T27" fmla="*/ 51 h 90"/>
                    <a:gd name="T28" fmla="*/ 29 w 47"/>
                    <a:gd name="T29" fmla="*/ 57 h 90"/>
                    <a:gd name="T30" fmla="*/ 24 w 47"/>
                    <a:gd name="T31" fmla="*/ 62 h 90"/>
                    <a:gd name="T32" fmla="*/ 24 w 47"/>
                    <a:gd name="T33" fmla="*/ 62 h 90"/>
                    <a:gd name="T34" fmla="*/ 24 w 47"/>
                    <a:gd name="T35" fmla="*/ 62 h 90"/>
                    <a:gd name="T36" fmla="*/ 24 w 47"/>
                    <a:gd name="T37" fmla="*/ 71 h 90"/>
                    <a:gd name="T38" fmla="*/ 24 w 47"/>
                    <a:gd name="T39" fmla="*/ 71 h 90"/>
                    <a:gd name="T40" fmla="*/ 29 w 47"/>
                    <a:gd name="T41" fmla="*/ 77 h 90"/>
                    <a:gd name="T42" fmla="*/ 24 w 47"/>
                    <a:gd name="T43" fmla="*/ 82 h 90"/>
                    <a:gd name="T44" fmla="*/ 24 w 47"/>
                    <a:gd name="T45" fmla="*/ 82 h 90"/>
                    <a:gd name="T46" fmla="*/ 24 w 47"/>
                    <a:gd name="T47" fmla="*/ 82 h 90"/>
                    <a:gd name="T48" fmla="*/ 24 w 47"/>
                    <a:gd name="T49" fmla="*/ 90 h 90"/>
                    <a:gd name="T50" fmla="*/ 0 w 47"/>
                    <a:gd name="T51" fmla="*/ 90 h 90"/>
                    <a:gd name="T52" fmla="*/ 24 w 47"/>
                    <a:gd name="T53" fmla="*/ 90 h 90"/>
                    <a:gd name="T54" fmla="*/ 24 w 47"/>
                    <a:gd name="T55" fmla="*/ 82 h 90"/>
                    <a:gd name="T56" fmla="*/ 18 w 47"/>
                    <a:gd name="T57" fmla="*/ 77 h 90"/>
                    <a:gd name="T58" fmla="*/ 24 w 47"/>
                    <a:gd name="T59" fmla="*/ 71 h 90"/>
                    <a:gd name="T60" fmla="*/ 24 w 47"/>
                    <a:gd name="T61" fmla="*/ 62 h 90"/>
                    <a:gd name="T62" fmla="*/ 18 w 47"/>
                    <a:gd name="T63" fmla="*/ 57 h 90"/>
                    <a:gd name="T64" fmla="*/ 24 w 47"/>
                    <a:gd name="T65" fmla="*/ 51 h 90"/>
                    <a:gd name="T66" fmla="*/ 24 w 47"/>
                    <a:gd name="T67" fmla="*/ 44 h 90"/>
                    <a:gd name="T68" fmla="*/ 5 w 47"/>
                    <a:gd name="T69" fmla="*/ 44 h 90"/>
                    <a:gd name="T70" fmla="*/ 5 w 47"/>
                    <a:gd name="T71" fmla="*/ 27 h 90"/>
                    <a:gd name="T72" fmla="*/ 5 w 47"/>
                    <a:gd name="T73" fmla="*/ 27 h 90"/>
                    <a:gd name="T74" fmla="*/ 24 w 47"/>
                    <a:gd name="T75" fmla="*/ 27 h 90"/>
                    <a:gd name="T76" fmla="*/ 24 w 47"/>
                    <a:gd name="T77" fmla="*/ 23 h 90"/>
                    <a:gd name="T78" fmla="*/ 5 w 47"/>
                    <a:gd name="T79" fmla="*/ 23 h 90"/>
                    <a:gd name="T80" fmla="*/ 5 w 47"/>
                    <a:gd name="T81" fmla="*/ 5 h 90"/>
                    <a:gd name="T82" fmla="*/ 5 w 47"/>
                    <a:gd name="T83" fmla="*/ 5 h 90"/>
                    <a:gd name="T84" fmla="*/ 24 w 47"/>
                    <a:gd name="T85" fmla="*/ 5 h 90"/>
                    <a:gd name="T86" fmla="*/ 24 w 47"/>
                    <a:gd name="T87" fmla="*/ 0 h 90"/>
                    <a:gd name="T88" fmla="*/ 0 w 47"/>
                    <a:gd name="T89" fmla="*/ 0 h 90"/>
                    <a:gd name="T90" fmla="*/ 0 w 47"/>
                    <a:gd name="T91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47" h="90">
                      <a:moveTo>
                        <a:pt x="24" y="90"/>
                      </a:moveTo>
                      <a:cubicBezTo>
                        <a:pt x="47" y="90"/>
                        <a:pt x="47" y="90"/>
                        <a:pt x="47" y="90"/>
                      </a:cubicBezTo>
                      <a:cubicBezTo>
                        <a:pt x="47" y="0"/>
                        <a:pt x="47" y="0"/>
                        <a:pt x="47" y="0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42" y="5"/>
                        <a:pt x="42" y="5"/>
                        <a:pt x="42" y="5"/>
                      </a:cubicBezTo>
                      <a:cubicBezTo>
                        <a:pt x="42" y="23"/>
                        <a:pt x="42" y="23"/>
                        <a:pt x="42" y="23"/>
                      </a:cubicBezTo>
                      <a:cubicBezTo>
                        <a:pt x="24" y="23"/>
                        <a:pt x="24" y="23"/>
                        <a:pt x="24" y="23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42" y="27"/>
                        <a:pt x="42" y="27"/>
                        <a:pt x="42" y="27"/>
                      </a:cubicBezTo>
                      <a:cubicBezTo>
                        <a:pt x="42" y="44"/>
                        <a:pt x="42" y="44"/>
                        <a:pt x="42" y="44"/>
                      </a:cubicBezTo>
                      <a:cubicBezTo>
                        <a:pt x="24" y="44"/>
                        <a:pt x="24" y="44"/>
                        <a:pt x="24" y="44"/>
                      </a:cubicBezTo>
                      <a:cubicBezTo>
                        <a:pt x="24" y="51"/>
                        <a:pt x="24" y="51"/>
                        <a:pt x="24" y="51"/>
                      </a:cubicBezTo>
                      <a:cubicBezTo>
                        <a:pt x="24" y="51"/>
                        <a:pt x="24" y="51"/>
                        <a:pt x="24" y="51"/>
                      </a:cubicBezTo>
                      <a:cubicBezTo>
                        <a:pt x="27" y="51"/>
                        <a:pt x="29" y="54"/>
                        <a:pt x="29" y="57"/>
                      </a:cubicBezTo>
                      <a:cubicBezTo>
                        <a:pt x="29" y="60"/>
                        <a:pt x="27" y="62"/>
                        <a:pt x="24" y="62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4" y="71"/>
                        <a:pt x="24" y="71"/>
                        <a:pt x="24" y="71"/>
                      </a:cubicBezTo>
                      <a:cubicBezTo>
                        <a:pt x="24" y="71"/>
                        <a:pt x="24" y="71"/>
                        <a:pt x="24" y="71"/>
                      </a:cubicBezTo>
                      <a:cubicBezTo>
                        <a:pt x="27" y="71"/>
                        <a:pt x="29" y="74"/>
                        <a:pt x="29" y="77"/>
                      </a:cubicBezTo>
                      <a:cubicBezTo>
                        <a:pt x="29" y="80"/>
                        <a:pt x="27" y="82"/>
                        <a:pt x="24" y="82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lnTo>
                        <a:pt x="24" y="90"/>
                      </a:lnTo>
                      <a:close/>
                      <a:moveTo>
                        <a:pt x="0" y="90"/>
                      </a:moveTo>
                      <a:cubicBezTo>
                        <a:pt x="24" y="90"/>
                        <a:pt x="24" y="90"/>
                        <a:pt x="24" y="90"/>
                      </a:cubicBezTo>
                      <a:cubicBezTo>
                        <a:pt x="24" y="82"/>
                        <a:pt x="24" y="82"/>
                        <a:pt x="24" y="82"/>
                      </a:cubicBezTo>
                      <a:cubicBezTo>
                        <a:pt x="21" y="82"/>
                        <a:pt x="18" y="80"/>
                        <a:pt x="18" y="77"/>
                      </a:cubicBezTo>
                      <a:cubicBezTo>
                        <a:pt x="18" y="74"/>
                        <a:pt x="21" y="71"/>
                        <a:pt x="24" y="71"/>
                      </a:cubicBezTo>
                      <a:cubicBezTo>
                        <a:pt x="24" y="62"/>
                        <a:pt x="24" y="62"/>
                        <a:pt x="24" y="62"/>
                      </a:cubicBezTo>
                      <a:cubicBezTo>
                        <a:pt x="21" y="62"/>
                        <a:pt x="18" y="60"/>
                        <a:pt x="18" y="57"/>
                      </a:cubicBezTo>
                      <a:cubicBezTo>
                        <a:pt x="18" y="54"/>
                        <a:pt x="21" y="51"/>
                        <a:pt x="24" y="51"/>
                      </a:cubicBezTo>
                      <a:cubicBezTo>
                        <a:pt x="24" y="44"/>
                        <a:pt x="24" y="44"/>
                        <a:pt x="24" y="44"/>
                      </a:cubicBezTo>
                      <a:cubicBezTo>
                        <a:pt x="5" y="44"/>
                        <a:pt x="5" y="44"/>
                        <a:pt x="5" y="44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5" y="27"/>
                        <a:pt x="5" y="27"/>
                        <a:pt x="5" y="27"/>
                      </a:cubicBezTo>
                      <a:cubicBezTo>
                        <a:pt x="24" y="27"/>
                        <a:pt x="24" y="27"/>
                        <a:pt x="24" y="27"/>
                      </a:cubicBezTo>
                      <a:cubicBezTo>
                        <a:pt x="24" y="23"/>
                        <a:pt x="24" y="23"/>
                        <a:pt x="24" y="23"/>
                      </a:cubicBezTo>
                      <a:cubicBezTo>
                        <a:pt x="5" y="23"/>
                        <a:pt x="5" y="23"/>
                        <a:pt x="5" y="23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24" y="5"/>
                        <a:pt x="24" y="5"/>
                        <a:pt x="24" y="5"/>
                      </a:cubicBezTo>
                      <a:cubicBezTo>
                        <a:pt x="24" y="0"/>
                        <a:pt x="24" y="0"/>
                        <a:pt x="24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2" name="Freeform: Shape 140">
                  <a:extLst>
                    <a:ext uri="{FF2B5EF4-FFF2-40B4-BE49-F238E27FC236}">
                      <a16:creationId xmlns:a16="http://schemas.microsoft.com/office/drawing/2014/main" id="{6ED6E57F-8AC9-C578-A6B9-1367604F4F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92161" y="3104493"/>
                  <a:ext cx="83328" cy="398259"/>
                </a:xfrm>
                <a:custGeom>
                  <a:avLst/>
                  <a:gdLst>
                    <a:gd name="T0" fmla="*/ 68 w 68"/>
                    <a:gd name="T1" fmla="*/ 307 h 325"/>
                    <a:gd name="T2" fmla="*/ 68 w 68"/>
                    <a:gd name="T3" fmla="*/ 55 h 325"/>
                    <a:gd name="T4" fmla="*/ 0 w 68"/>
                    <a:gd name="T5" fmla="*/ 0 h 325"/>
                    <a:gd name="T6" fmla="*/ 0 w 68"/>
                    <a:gd name="T7" fmla="*/ 325 h 325"/>
                    <a:gd name="T8" fmla="*/ 68 w 68"/>
                    <a:gd name="T9" fmla="*/ 307 h 32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68" h="325">
                      <a:moveTo>
                        <a:pt x="68" y="307"/>
                      </a:moveTo>
                      <a:lnTo>
                        <a:pt x="68" y="55"/>
                      </a:lnTo>
                      <a:lnTo>
                        <a:pt x="0" y="0"/>
                      </a:lnTo>
                      <a:lnTo>
                        <a:pt x="0" y="325"/>
                      </a:lnTo>
                      <a:lnTo>
                        <a:pt x="68" y="30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3" name="Rectangle 141">
                  <a:extLst>
                    <a:ext uri="{FF2B5EF4-FFF2-40B4-BE49-F238E27FC236}">
                      <a16:creationId xmlns:a16="http://schemas.microsoft.com/office/drawing/2014/main" id="{4120EE32-5137-65FC-2999-22FFA6D448E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02222" y="3140030"/>
                  <a:ext cx="140922" cy="5391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4" name="Rectangle 142">
                  <a:extLst>
                    <a:ext uri="{FF2B5EF4-FFF2-40B4-BE49-F238E27FC236}">
                      <a16:creationId xmlns:a16="http://schemas.microsoft.com/office/drawing/2014/main" id="{F6168D63-3288-C132-FB4B-E5B2AE3043C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02222" y="3233161"/>
                  <a:ext cx="140922" cy="52693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5" name="Freeform: Shape 143">
                  <a:extLst>
                    <a:ext uri="{FF2B5EF4-FFF2-40B4-BE49-F238E27FC236}">
                      <a16:creationId xmlns:a16="http://schemas.microsoft.com/office/drawing/2014/main" id="{84D31922-1466-66AC-9F46-330EC7221BF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00739" y="1872953"/>
                  <a:ext cx="140922" cy="238955"/>
                </a:xfrm>
                <a:custGeom>
                  <a:avLst/>
                  <a:gdLst>
                    <a:gd name="T0" fmla="*/ 0 w 32"/>
                    <a:gd name="T1" fmla="*/ 37 h 54"/>
                    <a:gd name="T2" fmla="*/ 0 w 32"/>
                    <a:gd name="T3" fmla="*/ 45 h 54"/>
                    <a:gd name="T4" fmla="*/ 9 w 32"/>
                    <a:gd name="T5" fmla="*/ 54 h 54"/>
                    <a:gd name="T6" fmla="*/ 23 w 32"/>
                    <a:gd name="T7" fmla="*/ 54 h 54"/>
                    <a:gd name="T8" fmla="*/ 32 w 32"/>
                    <a:gd name="T9" fmla="*/ 45 h 54"/>
                    <a:gd name="T10" fmla="*/ 32 w 32"/>
                    <a:gd name="T11" fmla="*/ 37 h 54"/>
                    <a:gd name="T12" fmla="*/ 20 w 32"/>
                    <a:gd name="T13" fmla="*/ 37 h 54"/>
                    <a:gd name="T14" fmla="*/ 20 w 32"/>
                    <a:gd name="T15" fmla="*/ 30 h 54"/>
                    <a:gd name="T16" fmla="*/ 32 w 32"/>
                    <a:gd name="T17" fmla="*/ 30 h 54"/>
                    <a:gd name="T18" fmla="*/ 32 w 32"/>
                    <a:gd name="T19" fmla="*/ 20 h 54"/>
                    <a:gd name="T20" fmla="*/ 20 w 32"/>
                    <a:gd name="T21" fmla="*/ 20 h 54"/>
                    <a:gd name="T22" fmla="*/ 20 w 32"/>
                    <a:gd name="T23" fmla="*/ 13 h 54"/>
                    <a:gd name="T24" fmla="*/ 32 w 32"/>
                    <a:gd name="T25" fmla="*/ 13 h 54"/>
                    <a:gd name="T26" fmla="*/ 32 w 32"/>
                    <a:gd name="T27" fmla="*/ 9 h 54"/>
                    <a:gd name="T28" fmla="*/ 23 w 32"/>
                    <a:gd name="T29" fmla="*/ 0 h 54"/>
                    <a:gd name="T30" fmla="*/ 9 w 32"/>
                    <a:gd name="T31" fmla="*/ 0 h 54"/>
                    <a:gd name="T32" fmla="*/ 0 w 32"/>
                    <a:gd name="T33" fmla="*/ 9 h 54"/>
                    <a:gd name="T34" fmla="*/ 0 w 32"/>
                    <a:gd name="T35" fmla="*/ 13 h 54"/>
                    <a:gd name="T36" fmla="*/ 11 w 32"/>
                    <a:gd name="T37" fmla="*/ 13 h 54"/>
                    <a:gd name="T38" fmla="*/ 11 w 32"/>
                    <a:gd name="T39" fmla="*/ 20 h 54"/>
                    <a:gd name="T40" fmla="*/ 0 w 32"/>
                    <a:gd name="T41" fmla="*/ 20 h 54"/>
                    <a:gd name="T42" fmla="*/ 0 w 32"/>
                    <a:gd name="T43" fmla="*/ 30 h 54"/>
                    <a:gd name="T44" fmla="*/ 11 w 32"/>
                    <a:gd name="T45" fmla="*/ 30 h 54"/>
                    <a:gd name="T46" fmla="*/ 11 w 32"/>
                    <a:gd name="T47" fmla="*/ 37 h 54"/>
                    <a:gd name="T48" fmla="*/ 0 w 32"/>
                    <a:gd name="T49" fmla="*/ 37 h 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2" h="54">
                      <a:moveTo>
                        <a:pt x="0" y="37"/>
                      </a:moveTo>
                      <a:cubicBezTo>
                        <a:pt x="0" y="45"/>
                        <a:pt x="0" y="45"/>
                        <a:pt x="0" y="45"/>
                      </a:cubicBezTo>
                      <a:cubicBezTo>
                        <a:pt x="0" y="50"/>
                        <a:pt x="4" y="54"/>
                        <a:pt x="9" y="54"/>
                      </a:cubicBezTo>
                      <a:cubicBezTo>
                        <a:pt x="23" y="54"/>
                        <a:pt x="23" y="54"/>
                        <a:pt x="23" y="54"/>
                      </a:cubicBezTo>
                      <a:cubicBezTo>
                        <a:pt x="28" y="54"/>
                        <a:pt x="32" y="50"/>
                        <a:pt x="32" y="45"/>
                      </a:cubicBezTo>
                      <a:cubicBezTo>
                        <a:pt x="32" y="37"/>
                        <a:pt x="32" y="37"/>
                        <a:pt x="32" y="37"/>
                      </a:cubicBezTo>
                      <a:cubicBezTo>
                        <a:pt x="20" y="37"/>
                        <a:pt x="20" y="37"/>
                        <a:pt x="20" y="37"/>
                      </a:cubicBezTo>
                      <a:cubicBezTo>
                        <a:pt x="20" y="30"/>
                        <a:pt x="20" y="30"/>
                        <a:pt x="20" y="30"/>
                      </a:cubicBezTo>
                      <a:cubicBezTo>
                        <a:pt x="32" y="30"/>
                        <a:pt x="32" y="30"/>
                        <a:pt x="32" y="30"/>
                      </a:cubicBezTo>
                      <a:cubicBezTo>
                        <a:pt x="32" y="20"/>
                        <a:pt x="32" y="20"/>
                        <a:pt x="32" y="20"/>
                      </a:cubicBezTo>
                      <a:cubicBezTo>
                        <a:pt x="20" y="20"/>
                        <a:pt x="20" y="20"/>
                        <a:pt x="20" y="20"/>
                      </a:cubicBezTo>
                      <a:cubicBezTo>
                        <a:pt x="20" y="13"/>
                        <a:pt x="20" y="13"/>
                        <a:pt x="20" y="13"/>
                      </a:cubicBezTo>
                      <a:cubicBezTo>
                        <a:pt x="32" y="13"/>
                        <a:pt x="32" y="13"/>
                        <a:pt x="32" y="13"/>
                      </a:cubicBezTo>
                      <a:cubicBezTo>
                        <a:pt x="32" y="9"/>
                        <a:pt x="32" y="9"/>
                        <a:pt x="32" y="9"/>
                      </a:cubicBezTo>
                      <a:cubicBezTo>
                        <a:pt x="32" y="4"/>
                        <a:pt x="28" y="0"/>
                        <a:pt x="23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4" y="0"/>
                        <a:pt x="0" y="4"/>
                        <a:pt x="0" y="9"/>
                      </a:cubicBezTo>
                      <a:cubicBezTo>
                        <a:pt x="0" y="13"/>
                        <a:pt x="0" y="13"/>
                        <a:pt x="0" y="13"/>
                      </a:cubicBezTo>
                      <a:cubicBezTo>
                        <a:pt x="11" y="13"/>
                        <a:pt x="11" y="13"/>
                        <a:pt x="11" y="13"/>
                      </a:cubicBezTo>
                      <a:cubicBezTo>
                        <a:pt x="11" y="20"/>
                        <a:pt x="11" y="20"/>
                        <a:pt x="11" y="20"/>
                      </a:cubicBezTo>
                      <a:cubicBezTo>
                        <a:pt x="0" y="20"/>
                        <a:pt x="0" y="20"/>
                        <a:pt x="0" y="20"/>
                      </a:cubicBezTo>
                      <a:cubicBezTo>
                        <a:pt x="0" y="30"/>
                        <a:pt x="0" y="30"/>
                        <a:pt x="0" y="30"/>
                      </a:cubicBezTo>
                      <a:cubicBezTo>
                        <a:pt x="11" y="30"/>
                        <a:pt x="11" y="30"/>
                        <a:pt x="11" y="30"/>
                      </a:cubicBezTo>
                      <a:cubicBezTo>
                        <a:pt x="11" y="37"/>
                        <a:pt x="11" y="37"/>
                        <a:pt x="11" y="37"/>
                      </a:cubicBezTo>
                      <a:lnTo>
                        <a:pt x="0" y="37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6" name="Rectangle 144">
                  <a:extLst>
                    <a:ext uri="{FF2B5EF4-FFF2-40B4-BE49-F238E27FC236}">
                      <a16:creationId xmlns:a16="http://schemas.microsoft.com/office/drawing/2014/main" id="{8B6543BA-7AA3-C3FA-00A4-C120CE4056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02833" y="680626"/>
                  <a:ext cx="44115" cy="101709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7" name="Rectangle 145">
                  <a:extLst>
                    <a:ext uri="{FF2B5EF4-FFF2-40B4-BE49-F238E27FC236}">
                      <a16:creationId xmlns:a16="http://schemas.microsoft.com/office/drawing/2014/main" id="{36573CB3-A257-E6CB-F7CC-D350E618B1B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02833" y="835028"/>
                  <a:ext cx="44115" cy="18136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8" name="Rectangle 146">
                  <a:extLst>
                    <a:ext uri="{FF2B5EF4-FFF2-40B4-BE49-F238E27FC236}">
                      <a16:creationId xmlns:a16="http://schemas.microsoft.com/office/drawing/2014/main" id="{42A2F7CC-BFD2-D21A-C392-C2071FAD55D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92546" y="680626"/>
                  <a:ext cx="49017" cy="18503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09" name="Rectangle 147">
                  <a:extLst>
                    <a:ext uri="{FF2B5EF4-FFF2-40B4-BE49-F238E27FC236}">
                      <a16:creationId xmlns:a16="http://schemas.microsoft.com/office/drawing/2014/main" id="{249FC5F0-1470-8032-2880-63A8651C89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92546" y="923258"/>
                  <a:ext cx="49017" cy="9313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0" name="Rectangle 148">
                  <a:extLst>
                    <a:ext uri="{FF2B5EF4-FFF2-40B4-BE49-F238E27FC236}">
                      <a16:creationId xmlns:a16="http://schemas.microsoft.com/office/drawing/2014/main" id="{9298A5D4-F017-4343-0761-880043A83F1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987160" y="680626"/>
                  <a:ext cx="44115" cy="3063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1" name="Rectangle 149">
                  <a:extLst>
                    <a:ext uri="{FF2B5EF4-FFF2-40B4-BE49-F238E27FC236}">
                      <a16:creationId xmlns:a16="http://schemas.microsoft.com/office/drawing/2014/main" id="{5FFCCFD2-0F10-7608-1CCC-EA0A981F45E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987160" y="763954"/>
                  <a:ext cx="44115" cy="25243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2" name="Freeform: Shape 150">
                  <a:extLst>
                    <a:ext uri="{FF2B5EF4-FFF2-40B4-BE49-F238E27FC236}">
                      <a16:creationId xmlns:a16="http://schemas.microsoft.com/office/drawing/2014/main" id="{3CD7425A-C8E9-48BA-874E-489DBFC575F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968779" y="719840"/>
                  <a:ext cx="79652" cy="35537"/>
                </a:xfrm>
                <a:custGeom>
                  <a:avLst/>
                  <a:gdLst>
                    <a:gd name="T0" fmla="*/ 0 w 65"/>
                    <a:gd name="T1" fmla="*/ 0 h 29"/>
                    <a:gd name="T2" fmla="*/ 0 w 65"/>
                    <a:gd name="T3" fmla="*/ 29 h 29"/>
                    <a:gd name="T4" fmla="*/ 15 w 65"/>
                    <a:gd name="T5" fmla="*/ 29 h 29"/>
                    <a:gd name="T6" fmla="*/ 51 w 65"/>
                    <a:gd name="T7" fmla="*/ 29 h 29"/>
                    <a:gd name="T8" fmla="*/ 65 w 65"/>
                    <a:gd name="T9" fmla="*/ 29 h 29"/>
                    <a:gd name="T10" fmla="*/ 65 w 65"/>
                    <a:gd name="T11" fmla="*/ 0 h 29"/>
                    <a:gd name="T12" fmla="*/ 51 w 65"/>
                    <a:gd name="T13" fmla="*/ 0 h 29"/>
                    <a:gd name="T14" fmla="*/ 15 w 65"/>
                    <a:gd name="T15" fmla="*/ 0 h 29"/>
                    <a:gd name="T16" fmla="*/ 0 w 65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5" h="2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15" y="29"/>
                      </a:lnTo>
                      <a:lnTo>
                        <a:pt x="51" y="29"/>
                      </a:lnTo>
                      <a:lnTo>
                        <a:pt x="65" y="29"/>
                      </a:lnTo>
                      <a:lnTo>
                        <a:pt x="65" y="0"/>
                      </a:lnTo>
                      <a:lnTo>
                        <a:pt x="51" y="0"/>
                      </a:lnTo>
                      <a:lnTo>
                        <a:pt x="15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3" name="Freeform: Shape 151">
                  <a:extLst>
                    <a:ext uri="{FF2B5EF4-FFF2-40B4-BE49-F238E27FC236}">
                      <a16:creationId xmlns:a16="http://schemas.microsoft.com/office/drawing/2014/main" id="{0ADAE1EE-0826-6E40-D55F-644AF5C7AA1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75390" y="874242"/>
                  <a:ext cx="83328" cy="35537"/>
                </a:xfrm>
                <a:custGeom>
                  <a:avLst/>
                  <a:gdLst>
                    <a:gd name="T0" fmla="*/ 0 w 68"/>
                    <a:gd name="T1" fmla="*/ 0 h 29"/>
                    <a:gd name="T2" fmla="*/ 0 w 68"/>
                    <a:gd name="T3" fmla="*/ 29 h 29"/>
                    <a:gd name="T4" fmla="*/ 14 w 68"/>
                    <a:gd name="T5" fmla="*/ 29 h 29"/>
                    <a:gd name="T6" fmla="*/ 54 w 68"/>
                    <a:gd name="T7" fmla="*/ 29 h 29"/>
                    <a:gd name="T8" fmla="*/ 68 w 68"/>
                    <a:gd name="T9" fmla="*/ 29 h 29"/>
                    <a:gd name="T10" fmla="*/ 68 w 68"/>
                    <a:gd name="T11" fmla="*/ 0 h 29"/>
                    <a:gd name="T12" fmla="*/ 54 w 68"/>
                    <a:gd name="T13" fmla="*/ 0 h 29"/>
                    <a:gd name="T14" fmla="*/ 14 w 68"/>
                    <a:gd name="T15" fmla="*/ 0 h 29"/>
                    <a:gd name="T16" fmla="*/ 0 w 68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29">
                      <a:moveTo>
                        <a:pt x="0" y="0"/>
                      </a:moveTo>
                      <a:lnTo>
                        <a:pt x="0" y="29"/>
                      </a:lnTo>
                      <a:lnTo>
                        <a:pt x="14" y="29"/>
                      </a:lnTo>
                      <a:lnTo>
                        <a:pt x="54" y="29"/>
                      </a:lnTo>
                      <a:lnTo>
                        <a:pt x="68" y="29"/>
                      </a:lnTo>
                      <a:lnTo>
                        <a:pt x="68" y="0"/>
                      </a:lnTo>
                      <a:lnTo>
                        <a:pt x="54" y="0"/>
                      </a:lnTo>
                      <a:lnTo>
                        <a:pt x="14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4" name="Freeform: Shape 152">
                  <a:extLst>
                    <a:ext uri="{FF2B5EF4-FFF2-40B4-BE49-F238E27FC236}">
                      <a16:creationId xmlns:a16="http://schemas.microsoft.com/office/drawing/2014/main" id="{A436FF9E-4EC9-35E0-382E-25D19D7A9FA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85677" y="790914"/>
                  <a:ext cx="83328" cy="35537"/>
                </a:xfrm>
                <a:custGeom>
                  <a:avLst/>
                  <a:gdLst>
                    <a:gd name="T0" fmla="*/ 14 w 68"/>
                    <a:gd name="T1" fmla="*/ 0 h 29"/>
                    <a:gd name="T2" fmla="*/ 0 w 68"/>
                    <a:gd name="T3" fmla="*/ 0 h 29"/>
                    <a:gd name="T4" fmla="*/ 0 w 68"/>
                    <a:gd name="T5" fmla="*/ 29 h 29"/>
                    <a:gd name="T6" fmla="*/ 14 w 68"/>
                    <a:gd name="T7" fmla="*/ 29 h 29"/>
                    <a:gd name="T8" fmla="*/ 50 w 68"/>
                    <a:gd name="T9" fmla="*/ 29 h 29"/>
                    <a:gd name="T10" fmla="*/ 68 w 68"/>
                    <a:gd name="T11" fmla="*/ 29 h 29"/>
                    <a:gd name="T12" fmla="*/ 68 w 68"/>
                    <a:gd name="T13" fmla="*/ 0 h 29"/>
                    <a:gd name="T14" fmla="*/ 50 w 68"/>
                    <a:gd name="T15" fmla="*/ 0 h 29"/>
                    <a:gd name="T16" fmla="*/ 14 w 68"/>
                    <a:gd name="T17" fmla="*/ 0 h 2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68" h="29">
                      <a:moveTo>
                        <a:pt x="14" y="0"/>
                      </a:moveTo>
                      <a:lnTo>
                        <a:pt x="0" y="0"/>
                      </a:lnTo>
                      <a:lnTo>
                        <a:pt x="0" y="29"/>
                      </a:lnTo>
                      <a:lnTo>
                        <a:pt x="14" y="29"/>
                      </a:lnTo>
                      <a:lnTo>
                        <a:pt x="50" y="29"/>
                      </a:lnTo>
                      <a:lnTo>
                        <a:pt x="68" y="29"/>
                      </a:lnTo>
                      <a:lnTo>
                        <a:pt x="68" y="0"/>
                      </a:lnTo>
                      <a:lnTo>
                        <a:pt x="50" y="0"/>
                      </a:lnTo>
                      <a:lnTo>
                        <a:pt x="14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5" name="Freeform: Shape 153">
                  <a:extLst>
                    <a:ext uri="{FF2B5EF4-FFF2-40B4-BE49-F238E27FC236}">
                      <a16:creationId xmlns:a16="http://schemas.microsoft.com/office/drawing/2014/main" id="{1AEB3C9A-61D8-BD11-D4EC-751976503A3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335177" y="623032"/>
                  <a:ext cx="442374" cy="344341"/>
                </a:xfrm>
                <a:custGeom>
                  <a:avLst/>
                  <a:gdLst>
                    <a:gd name="T0" fmla="*/ 89 w 100"/>
                    <a:gd name="T1" fmla="*/ 17 h 78"/>
                    <a:gd name="T2" fmla="*/ 81 w 100"/>
                    <a:gd name="T3" fmla="*/ 18 h 78"/>
                    <a:gd name="T4" fmla="*/ 81 w 100"/>
                    <a:gd name="T5" fmla="*/ 22 h 78"/>
                    <a:gd name="T6" fmla="*/ 91 w 100"/>
                    <a:gd name="T7" fmla="*/ 44 h 78"/>
                    <a:gd name="T8" fmla="*/ 91 w 100"/>
                    <a:gd name="T9" fmla="*/ 55 h 78"/>
                    <a:gd name="T10" fmla="*/ 81 w 100"/>
                    <a:gd name="T11" fmla="*/ 78 h 78"/>
                    <a:gd name="T12" fmla="*/ 100 w 100"/>
                    <a:gd name="T13" fmla="*/ 74 h 78"/>
                    <a:gd name="T14" fmla="*/ 100 w 100"/>
                    <a:gd name="T15" fmla="*/ 28 h 78"/>
                    <a:gd name="T16" fmla="*/ 80 w 100"/>
                    <a:gd name="T17" fmla="*/ 0 h 78"/>
                    <a:gd name="T18" fmla="*/ 50 w 100"/>
                    <a:gd name="T19" fmla="*/ 6 h 78"/>
                    <a:gd name="T20" fmla="*/ 81 w 100"/>
                    <a:gd name="T21" fmla="*/ 18 h 78"/>
                    <a:gd name="T22" fmla="*/ 50 w 100"/>
                    <a:gd name="T23" fmla="*/ 63 h 78"/>
                    <a:gd name="T24" fmla="*/ 76 w 100"/>
                    <a:gd name="T25" fmla="*/ 74 h 78"/>
                    <a:gd name="T26" fmla="*/ 81 w 100"/>
                    <a:gd name="T27" fmla="*/ 78 h 78"/>
                    <a:gd name="T28" fmla="*/ 71 w 100"/>
                    <a:gd name="T29" fmla="*/ 55 h 78"/>
                    <a:gd name="T30" fmla="*/ 81 w 100"/>
                    <a:gd name="T31" fmla="*/ 44 h 78"/>
                    <a:gd name="T32" fmla="*/ 50 w 100"/>
                    <a:gd name="T33" fmla="*/ 22 h 78"/>
                    <a:gd name="T34" fmla="*/ 50 w 100"/>
                    <a:gd name="T35" fmla="*/ 0 h 78"/>
                    <a:gd name="T36" fmla="*/ 19 w 100"/>
                    <a:gd name="T37" fmla="*/ 1 h 78"/>
                    <a:gd name="T38" fmla="*/ 25 w 100"/>
                    <a:gd name="T39" fmla="*/ 6 h 78"/>
                    <a:gd name="T40" fmla="*/ 50 w 100"/>
                    <a:gd name="T41" fmla="*/ 6 h 78"/>
                    <a:gd name="T42" fmla="*/ 19 w 100"/>
                    <a:gd name="T43" fmla="*/ 78 h 78"/>
                    <a:gd name="T44" fmla="*/ 24 w 100"/>
                    <a:gd name="T45" fmla="*/ 74 h 78"/>
                    <a:gd name="T46" fmla="*/ 50 w 100"/>
                    <a:gd name="T47" fmla="*/ 63 h 78"/>
                    <a:gd name="T48" fmla="*/ 19 w 100"/>
                    <a:gd name="T49" fmla="*/ 22 h 78"/>
                    <a:gd name="T50" fmla="*/ 29 w 100"/>
                    <a:gd name="T51" fmla="*/ 44 h 78"/>
                    <a:gd name="T52" fmla="*/ 29 w 100"/>
                    <a:gd name="T53" fmla="*/ 55 h 78"/>
                    <a:gd name="T54" fmla="*/ 19 w 100"/>
                    <a:gd name="T55" fmla="*/ 78 h 78"/>
                    <a:gd name="T56" fmla="*/ 10 w 100"/>
                    <a:gd name="T57" fmla="*/ 17 h 78"/>
                    <a:gd name="T58" fmla="*/ 0 w 100"/>
                    <a:gd name="T59" fmla="*/ 60 h 78"/>
                    <a:gd name="T60" fmla="*/ 0 w 100"/>
                    <a:gd name="T61" fmla="*/ 74 h 78"/>
                    <a:gd name="T62" fmla="*/ 19 w 100"/>
                    <a:gd name="T63" fmla="*/ 78 h 78"/>
                    <a:gd name="T64" fmla="*/ 9 w 100"/>
                    <a:gd name="T65" fmla="*/ 55 h 78"/>
                    <a:gd name="T66" fmla="*/ 19 w 100"/>
                    <a:gd name="T67" fmla="*/ 44 h 78"/>
                    <a:gd name="T68" fmla="*/ 17 w 100"/>
                    <a:gd name="T69" fmla="*/ 22 h 78"/>
                    <a:gd name="T70" fmla="*/ 19 w 100"/>
                    <a:gd name="T71" fmla="*/ 1 h 7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</a:cxnLst>
                  <a:rect l="0" t="0" r="r" b="b"/>
                  <a:pathLst>
                    <a:path w="100" h="78">
                      <a:moveTo>
                        <a:pt x="100" y="28"/>
                      </a:moveTo>
                      <a:cubicBezTo>
                        <a:pt x="89" y="17"/>
                        <a:pt x="89" y="17"/>
                        <a:pt x="89" y="17"/>
                      </a:cubicBezTo>
                      <a:cubicBezTo>
                        <a:pt x="81" y="1"/>
                        <a:pt x="81" y="1"/>
                        <a:pt x="81" y="1"/>
                      </a:cubicBezTo>
                      <a:cubicBezTo>
                        <a:pt x="81" y="18"/>
                        <a:pt x="81" y="18"/>
                        <a:pt x="81" y="18"/>
                      </a:cubicBezTo>
                      <a:cubicBezTo>
                        <a:pt x="83" y="22"/>
                        <a:pt x="83" y="22"/>
                        <a:pt x="83" y="22"/>
                      </a:cubicBezTo>
                      <a:cubicBezTo>
                        <a:pt x="81" y="22"/>
                        <a:pt x="81" y="22"/>
                        <a:pt x="81" y="22"/>
                      </a:cubicBezTo>
                      <a:cubicBezTo>
                        <a:pt x="81" y="44"/>
                        <a:pt x="81" y="44"/>
                        <a:pt x="81" y="44"/>
                      </a:cubicBezTo>
                      <a:cubicBezTo>
                        <a:pt x="91" y="44"/>
                        <a:pt x="91" y="44"/>
                        <a:pt x="91" y="44"/>
                      </a:cubicBezTo>
                      <a:cubicBezTo>
                        <a:pt x="91" y="55"/>
                        <a:pt x="91" y="55"/>
                        <a:pt x="91" y="55"/>
                      </a:cubicBezTo>
                      <a:cubicBezTo>
                        <a:pt x="91" y="55"/>
                        <a:pt x="91" y="55"/>
                        <a:pt x="91" y="55"/>
                      </a:cubicBezTo>
                      <a:cubicBezTo>
                        <a:pt x="81" y="55"/>
                        <a:pt x="81" y="55"/>
                        <a:pt x="81" y="55"/>
                      </a:cubicBezTo>
                      <a:cubicBezTo>
                        <a:pt x="81" y="78"/>
                        <a:pt x="81" y="78"/>
                        <a:pt x="81" y="78"/>
                      </a:cubicBezTo>
                      <a:cubicBezTo>
                        <a:pt x="95" y="78"/>
                        <a:pt x="95" y="78"/>
                        <a:pt x="95" y="78"/>
                      </a:cubicBezTo>
                      <a:cubicBezTo>
                        <a:pt x="97" y="78"/>
                        <a:pt x="100" y="76"/>
                        <a:pt x="100" y="74"/>
                      </a:cubicBezTo>
                      <a:cubicBezTo>
                        <a:pt x="100" y="63"/>
                        <a:pt x="100" y="63"/>
                        <a:pt x="100" y="63"/>
                      </a:cubicBezTo>
                      <a:lnTo>
                        <a:pt x="100" y="28"/>
                      </a:lnTo>
                      <a:close/>
                      <a:moveTo>
                        <a:pt x="81" y="1"/>
                      </a:moveTo>
                      <a:cubicBezTo>
                        <a:pt x="80" y="0"/>
                        <a:pt x="80" y="0"/>
                        <a:pt x="80" y="0"/>
                      </a:cubicBezTo>
                      <a:cubicBezTo>
                        <a:pt x="50" y="0"/>
                        <a:pt x="50" y="0"/>
                        <a:pt x="50" y="0"/>
                      </a:cubicBezTo>
                      <a:cubicBezTo>
                        <a:pt x="50" y="6"/>
                        <a:pt x="50" y="6"/>
                        <a:pt x="50" y="6"/>
                      </a:cubicBezTo>
                      <a:cubicBezTo>
                        <a:pt x="75" y="6"/>
                        <a:pt x="75" y="6"/>
                        <a:pt x="75" y="6"/>
                      </a:cubicBezTo>
                      <a:cubicBezTo>
                        <a:pt x="81" y="18"/>
                        <a:pt x="81" y="18"/>
                        <a:pt x="81" y="18"/>
                      </a:cubicBezTo>
                      <a:cubicBezTo>
                        <a:pt x="81" y="1"/>
                        <a:pt x="81" y="1"/>
                        <a:pt x="81" y="1"/>
                      </a:cubicBezTo>
                      <a:close/>
                      <a:moveTo>
                        <a:pt x="50" y="63"/>
                      </a:moveTo>
                      <a:cubicBezTo>
                        <a:pt x="76" y="63"/>
                        <a:pt x="76" y="63"/>
                        <a:pt x="76" y="63"/>
                      </a:cubicBezTo>
                      <a:cubicBezTo>
                        <a:pt x="76" y="74"/>
                        <a:pt x="76" y="74"/>
                        <a:pt x="76" y="74"/>
                      </a:cubicBezTo>
                      <a:cubicBezTo>
                        <a:pt x="76" y="76"/>
                        <a:pt x="78" y="78"/>
                        <a:pt x="80" y="78"/>
                      </a:cubicBezTo>
                      <a:cubicBezTo>
                        <a:pt x="81" y="78"/>
                        <a:pt x="81" y="78"/>
                        <a:pt x="81" y="78"/>
                      </a:cubicBezTo>
                      <a:cubicBezTo>
                        <a:pt x="81" y="55"/>
                        <a:pt x="81" y="55"/>
                        <a:pt x="81" y="55"/>
                      </a:cubicBezTo>
                      <a:cubicBezTo>
                        <a:pt x="71" y="55"/>
                        <a:pt x="71" y="55"/>
                        <a:pt x="71" y="55"/>
                      </a:cubicBezTo>
                      <a:cubicBezTo>
                        <a:pt x="71" y="44"/>
                        <a:pt x="71" y="44"/>
                        <a:pt x="71" y="44"/>
                      </a:cubicBezTo>
                      <a:cubicBezTo>
                        <a:pt x="81" y="44"/>
                        <a:pt x="81" y="44"/>
                        <a:pt x="81" y="44"/>
                      </a:cubicBezTo>
                      <a:cubicBezTo>
                        <a:pt x="81" y="22"/>
                        <a:pt x="81" y="22"/>
                        <a:pt x="81" y="22"/>
                      </a:cubicBezTo>
                      <a:cubicBezTo>
                        <a:pt x="50" y="22"/>
                        <a:pt x="50" y="22"/>
                        <a:pt x="50" y="22"/>
                      </a:cubicBezTo>
                      <a:lnTo>
                        <a:pt x="50" y="63"/>
                      </a:lnTo>
                      <a:close/>
                      <a:moveTo>
                        <a:pt x="50" y="0"/>
                      </a:moveTo>
                      <a:cubicBezTo>
                        <a:pt x="20" y="0"/>
                        <a:pt x="20" y="0"/>
                        <a:pt x="20" y="0"/>
                      </a:cubicBezTo>
                      <a:cubicBezTo>
                        <a:pt x="19" y="1"/>
                        <a:pt x="19" y="1"/>
                        <a:pt x="19" y="1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50" y="6"/>
                        <a:pt x="50" y="6"/>
                        <a:pt x="50" y="6"/>
                      </a:cubicBezTo>
                      <a:cubicBezTo>
                        <a:pt x="50" y="0"/>
                        <a:pt x="50" y="0"/>
                        <a:pt x="50" y="0"/>
                      </a:cubicBezTo>
                      <a:close/>
                      <a:moveTo>
                        <a:pt x="19" y="78"/>
                      </a:move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22" y="78"/>
                        <a:pt x="24" y="76"/>
                        <a:pt x="24" y="74"/>
                      </a:cubicBezTo>
                      <a:cubicBezTo>
                        <a:pt x="24" y="63"/>
                        <a:pt x="24" y="63"/>
                        <a:pt x="24" y="63"/>
                      </a:cubicBezTo>
                      <a:cubicBezTo>
                        <a:pt x="50" y="63"/>
                        <a:pt x="50" y="63"/>
                        <a:pt x="50" y="63"/>
                      </a:cubicBezTo>
                      <a:cubicBezTo>
                        <a:pt x="50" y="22"/>
                        <a:pt x="50" y="22"/>
                        <a:pt x="50" y="22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9" y="44"/>
                        <a:pt x="19" y="44"/>
                        <a:pt x="19" y="44"/>
                      </a:cubicBezTo>
                      <a:cubicBezTo>
                        <a:pt x="29" y="44"/>
                        <a:pt x="29" y="44"/>
                        <a:pt x="29" y="44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29" y="55"/>
                        <a:pt x="29" y="55"/>
                        <a:pt x="29" y="55"/>
                      </a:cubicBezTo>
                      <a:cubicBezTo>
                        <a:pt x="19" y="55"/>
                        <a:pt x="19" y="55"/>
                        <a:pt x="19" y="55"/>
                      </a:cubicBezTo>
                      <a:lnTo>
                        <a:pt x="19" y="78"/>
                      </a:lnTo>
                      <a:close/>
                      <a:moveTo>
                        <a:pt x="19" y="1"/>
                      </a:moveTo>
                      <a:cubicBezTo>
                        <a:pt x="10" y="17"/>
                        <a:pt x="10" y="17"/>
                        <a:pt x="10" y="17"/>
                      </a:cubicBezTo>
                      <a:cubicBezTo>
                        <a:pt x="0" y="28"/>
                        <a:pt x="0" y="28"/>
                        <a:pt x="0" y="28"/>
                      </a:cubicBezTo>
                      <a:cubicBezTo>
                        <a:pt x="0" y="60"/>
                        <a:pt x="0" y="60"/>
                        <a:pt x="0" y="60"/>
                      </a:cubicBezTo>
                      <a:cubicBezTo>
                        <a:pt x="0" y="63"/>
                        <a:pt x="0" y="63"/>
                        <a:pt x="0" y="63"/>
                      </a:cubicBezTo>
                      <a:cubicBezTo>
                        <a:pt x="0" y="74"/>
                        <a:pt x="0" y="74"/>
                        <a:pt x="0" y="74"/>
                      </a:cubicBezTo>
                      <a:cubicBezTo>
                        <a:pt x="0" y="76"/>
                        <a:pt x="2" y="78"/>
                        <a:pt x="5" y="78"/>
                      </a:cubicBezTo>
                      <a:cubicBezTo>
                        <a:pt x="19" y="78"/>
                        <a:pt x="19" y="78"/>
                        <a:pt x="19" y="78"/>
                      </a:cubicBezTo>
                      <a:cubicBezTo>
                        <a:pt x="19" y="55"/>
                        <a:pt x="19" y="55"/>
                        <a:pt x="19" y="55"/>
                      </a:cubicBezTo>
                      <a:cubicBezTo>
                        <a:pt x="9" y="55"/>
                        <a:pt x="9" y="55"/>
                        <a:pt x="9" y="55"/>
                      </a:cubicBezTo>
                      <a:cubicBezTo>
                        <a:pt x="9" y="44"/>
                        <a:pt x="9" y="44"/>
                        <a:pt x="9" y="44"/>
                      </a:cubicBezTo>
                      <a:cubicBezTo>
                        <a:pt x="19" y="44"/>
                        <a:pt x="19" y="44"/>
                        <a:pt x="19" y="44"/>
                      </a:cubicBezTo>
                      <a:cubicBezTo>
                        <a:pt x="19" y="22"/>
                        <a:pt x="19" y="22"/>
                        <a:pt x="19" y="22"/>
                      </a:cubicBezTo>
                      <a:cubicBezTo>
                        <a:pt x="17" y="22"/>
                        <a:pt x="17" y="22"/>
                        <a:pt x="17" y="22"/>
                      </a:cubicBezTo>
                      <a:cubicBezTo>
                        <a:pt x="19" y="18"/>
                        <a:pt x="19" y="18"/>
                        <a:pt x="19" y="18"/>
                      </a:cubicBezTo>
                      <a:lnTo>
                        <a:pt x="19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6" name="Freeform: Shape 154">
                  <a:extLst>
                    <a:ext uri="{FF2B5EF4-FFF2-40B4-BE49-F238E27FC236}">
                      <a16:creationId xmlns:a16="http://schemas.microsoft.com/office/drawing/2014/main" id="{0D968359-DEFA-28BB-11DC-8115412BE9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912156" y="3455711"/>
                  <a:ext cx="374976" cy="379878"/>
                </a:xfrm>
                <a:custGeom>
                  <a:avLst/>
                  <a:gdLst>
                    <a:gd name="T0" fmla="*/ 64 w 85"/>
                    <a:gd name="T1" fmla="*/ 80 h 86"/>
                    <a:gd name="T2" fmla="*/ 79 w 85"/>
                    <a:gd name="T3" fmla="*/ 64 h 86"/>
                    <a:gd name="T4" fmla="*/ 84 w 85"/>
                    <a:gd name="T5" fmla="*/ 52 h 86"/>
                    <a:gd name="T6" fmla="*/ 84 w 85"/>
                    <a:gd name="T7" fmla="*/ 34 h 86"/>
                    <a:gd name="T8" fmla="*/ 79 w 85"/>
                    <a:gd name="T9" fmla="*/ 22 h 86"/>
                    <a:gd name="T10" fmla="*/ 64 w 85"/>
                    <a:gd name="T11" fmla="*/ 6 h 86"/>
                    <a:gd name="T12" fmla="*/ 58 w 85"/>
                    <a:gd name="T13" fmla="*/ 3 h 86"/>
                    <a:gd name="T14" fmla="*/ 45 w 85"/>
                    <a:gd name="T15" fmla="*/ 0 h 86"/>
                    <a:gd name="T16" fmla="*/ 47 w 85"/>
                    <a:gd name="T17" fmla="*/ 5 h 86"/>
                    <a:gd name="T18" fmla="*/ 53 w 85"/>
                    <a:gd name="T19" fmla="*/ 5 h 86"/>
                    <a:gd name="T20" fmla="*/ 57 w 85"/>
                    <a:gd name="T21" fmla="*/ 6 h 86"/>
                    <a:gd name="T22" fmla="*/ 56 w 85"/>
                    <a:gd name="T23" fmla="*/ 7 h 86"/>
                    <a:gd name="T24" fmla="*/ 49 w 85"/>
                    <a:gd name="T25" fmla="*/ 9 h 86"/>
                    <a:gd name="T26" fmla="*/ 50 w 85"/>
                    <a:gd name="T27" fmla="*/ 14 h 86"/>
                    <a:gd name="T28" fmla="*/ 54 w 85"/>
                    <a:gd name="T29" fmla="*/ 17 h 86"/>
                    <a:gd name="T30" fmla="*/ 60 w 85"/>
                    <a:gd name="T31" fmla="*/ 9 h 86"/>
                    <a:gd name="T32" fmla="*/ 65 w 85"/>
                    <a:gd name="T33" fmla="*/ 10 h 86"/>
                    <a:gd name="T34" fmla="*/ 68 w 85"/>
                    <a:gd name="T35" fmla="*/ 12 h 86"/>
                    <a:gd name="T36" fmla="*/ 70 w 85"/>
                    <a:gd name="T37" fmla="*/ 18 h 86"/>
                    <a:gd name="T38" fmla="*/ 69 w 85"/>
                    <a:gd name="T39" fmla="*/ 21 h 86"/>
                    <a:gd name="T40" fmla="*/ 67 w 85"/>
                    <a:gd name="T41" fmla="*/ 19 h 86"/>
                    <a:gd name="T42" fmla="*/ 61 w 85"/>
                    <a:gd name="T43" fmla="*/ 19 h 86"/>
                    <a:gd name="T44" fmla="*/ 65 w 85"/>
                    <a:gd name="T45" fmla="*/ 21 h 86"/>
                    <a:gd name="T46" fmla="*/ 56 w 85"/>
                    <a:gd name="T47" fmla="*/ 25 h 86"/>
                    <a:gd name="T48" fmla="*/ 52 w 85"/>
                    <a:gd name="T49" fmla="*/ 28 h 86"/>
                    <a:gd name="T50" fmla="*/ 46 w 85"/>
                    <a:gd name="T51" fmla="*/ 33 h 86"/>
                    <a:gd name="T52" fmla="*/ 49 w 85"/>
                    <a:gd name="T53" fmla="*/ 51 h 86"/>
                    <a:gd name="T54" fmla="*/ 54 w 85"/>
                    <a:gd name="T55" fmla="*/ 52 h 86"/>
                    <a:gd name="T56" fmla="*/ 59 w 85"/>
                    <a:gd name="T57" fmla="*/ 54 h 86"/>
                    <a:gd name="T58" fmla="*/ 66 w 85"/>
                    <a:gd name="T59" fmla="*/ 58 h 86"/>
                    <a:gd name="T60" fmla="*/ 71 w 85"/>
                    <a:gd name="T61" fmla="*/ 62 h 86"/>
                    <a:gd name="T62" fmla="*/ 77 w 85"/>
                    <a:gd name="T63" fmla="*/ 64 h 86"/>
                    <a:gd name="T64" fmla="*/ 49 w 85"/>
                    <a:gd name="T65" fmla="*/ 75 h 86"/>
                    <a:gd name="T66" fmla="*/ 0 w 85"/>
                    <a:gd name="T67" fmla="*/ 36 h 86"/>
                    <a:gd name="T68" fmla="*/ 1 w 85"/>
                    <a:gd name="T69" fmla="*/ 54 h 86"/>
                    <a:gd name="T70" fmla="*/ 9 w 85"/>
                    <a:gd name="T71" fmla="*/ 69 h 86"/>
                    <a:gd name="T72" fmla="*/ 27 w 85"/>
                    <a:gd name="T73" fmla="*/ 83 h 86"/>
                    <a:gd name="T74" fmla="*/ 43 w 85"/>
                    <a:gd name="T75" fmla="*/ 68 h 86"/>
                    <a:gd name="T76" fmla="*/ 42 w 85"/>
                    <a:gd name="T77" fmla="*/ 61 h 86"/>
                    <a:gd name="T78" fmla="*/ 44 w 85"/>
                    <a:gd name="T79" fmla="*/ 55 h 86"/>
                    <a:gd name="T80" fmla="*/ 39 w 85"/>
                    <a:gd name="T81" fmla="*/ 53 h 86"/>
                    <a:gd name="T82" fmla="*/ 33 w 85"/>
                    <a:gd name="T83" fmla="*/ 49 h 86"/>
                    <a:gd name="T84" fmla="*/ 24 w 85"/>
                    <a:gd name="T85" fmla="*/ 46 h 86"/>
                    <a:gd name="T86" fmla="*/ 21 w 85"/>
                    <a:gd name="T87" fmla="*/ 38 h 86"/>
                    <a:gd name="T88" fmla="*/ 18 w 85"/>
                    <a:gd name="T89" fmla="*/ 37 h 86"/>
                    <a:gd name="T90" fmla="*/ 18 w 85"/>
                    <a:gd name="T91" fmla="*/ 39 h 86"/>
                    <a:gd name="T92" fmla="*/ 15 w 85"/>
                    <a:gd name="T93" fmla="*/ 32 h 86"/>
                    <a:gd name="T94" fmla="*/ 15 w 85"/>
                    <a:gd name="T95" fmla="*/ 25 h 86"/>
                    <a:gd name="T96" fmla="*/ 19 w 85"/>
                    <a:gd name="T97" fmla="*/ 17 h 86"/>
                    <a:gd name="T98" fmla="*/ 18 w 85"/>
                    <a:gd name="T99" fmla="*/ 12 h 86"/>
                    <a:gd name="T100" fmla="*/ 38 w 85"/>
                    <a:gd name="T101" fmla="*/ 3 h 86"/>
                    <a:gd name="T102" fmla="*/ 45 w 85"/>
                    <a:gd name="T103" fmla="*/ 0 h 86"/>
                    <a:gd name="T104" fmla="*/ 26 w 85"/>
                    <a:gd name="T105" fmla="*/ 3 h 86"/>
                    <a:gd name="T106" fmla="*/ 12 w 85"/>
                    <a:gd name="T107" fmla="*/ 13 h 86"/>
                    <a:gd name="T108" fmla="*/ 3 w 85"/>
                    <a:gd name="T109" fmla="*/ 27 h 86"/>
                    <a:gd name="T110" fmla="*/ 45 w 85"/>
                    <a:gd name="T111" fmla="*/ 54 h 86"/>
                    <a:gd name="T112" fmla="*/ 39 w 85"/>
                    <a:gd name="T113" fmla="*/ 47 h 86"/>
                    <a:gd name="T114" fmla="*/ 38 w 85"/>
                    <a:gd name="T115" fmla="*/ 44 h 86"/>
                    <a:gd name="T116" fmla="*/ 30 w 85"/>
                    <a:gd name="T117" fmla="*/ 45 h 86"/>
                    <a:gd name="T118" fmla="*/ 34 w 85"/>
                    <a:gd name="T119" fmla="*/ 36 h 86"/>
                    <a:gd name="T120" fmla="*/ 42 w 85"/>
                    <a:gd name="T121" fmla="*/ 36 h 86"/>
                    <a:gd name="T122" fmla="*/ 44 w 85"/>
                    <a:gd name="T123" fmla="*/ 36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</a:cxnLst>
                  <a:rect l="0" t="0" r="r" b="b"/>
                  <a:pathLst>
                    <a:path w="85" h="86">
                      <a:moveTo>
                        <a:pt x="45" y="85"/>
                      </a:moveTo>
                      <a:cubicBezTo>
                        <a:pt x="48" y="85"/>
                        <a:pt x="50" y="85"/>
                        <a:pt x="52" y="84"/>
                      </a:cubicBezTo>
                      <a:cubicBezTo>
                        <a:pt x="53" y="84"/>
                        <a:pt x="55" y="84"/>
                        <a:pt x="56" y="83"/>
                      </a:cubicBezTo>
                      <a:cubicBezTo>
                        <a:pt x="57" y="83"/>
                        <a:pt x="57" y="83"/>
                        <a:pt x="58" y="83"/>
                      </a:cubicBezTo>
                      <a:cubicBezTo>
                        <a:pt x="59" y="82"/>
                        <a:pt x="61" y="82"/>
                        <a:pt x="62" y="81"/>
                      </a:cubicBezTo>
                      <a:cubicBezTo>
                        <a:pt x="63" y="81"/>
                        <a:pt x="63" y="80"/>
                        <a:pt x="64" y="80"/>
                      </a:cubicBezTo>
                      <a:cubicBezTo>
                        <a:pt x="66" y="78"/>
                        <a:pt x="69" y="77"/>
                        <a:pt x="71" y="74"/>
                      </a:cubicBezTo>
                      <a:cubicBezTo>
                        <a:pt x="72" y="74"/>
                        <a:pt x="72" y="74"/>
                        <a:pt x="73" y="73"/>
                      </a:cubicBezTo>
                      <a:cubicBezTo>
                        <a:pt x="73" y="73"/>
                        <a:pt x="74" y="72"/>
                        <a:pt x="74" y="72"/>
                      </a:cubicBezTo>
                      <a:cubicBezTo>
                        <a:pt x="75" y="71"/>
                        <a:pt x="75" y="70"/>
                        <a:pt x="76" y="69"/>
                      </a:cubicBezTo>
                      <a:cubicBezTo>
                        <a:pt x="77" y="68"/>
                        <a:pt x="78" y="67"/>
                        <a:pt x="79" y="65"/>
                      </a:cubicBezTo>
                      <a:cubicBezTo>
                        <a:pt x="79" y="65"/>
                        <a:pt x="79" y="65"/>
                        <a:pt x="79" y="64"/>
                      </a:cubicBezTo>
                      <a:cubicBezTo>
                        <a:pt x="80" y="64"/>
                        <a:pt x="80" y="63"/>
                        <a:pt x="80" y="62"/>
                      </a:cubicBezTo>
                      <a:cubicBezTo>
                        <a:pt x="81" y="62"/>
                        <a:pt x="81" y="62"/>
                        <a:pt x="81" y="61"/>
                      </a:cubicBezTo>
                      <a:cubicBezTo>
                        <a:pt x="81" y="61"/>
                        <a:pt x="82" y="60"/>
                        <a:pt x="82" y="60"/>
                      </a:cubicBezTo>
                      <a:cubicBezTo>
                        <a:pt x="82" y="59"/>
                        <a:pt x="82" y="58"/>
                        <a:pt x="83" y="58"/>
                      </a:cubicBezTo>
                      <a:cubicBezTo>
                        <a:pt x="83" y="56"/>
                        <a:pt x="83" y="55"/>
                        <a:pt x="84" y="54"/>
                      </a:cubicBezTo>
                      <a:cubicBezTo>
                        <a:pt x="84" y="53"/>
                        <a:pt x="84" y="52"/>
                        <a:pt x="84" y="52"/>
                      </a:cubicBezTo>
                      <a:cubicBezTo>
                        <a:pt x="84" y="51"/>
                        <a:pt x="85" y="50"/>
                        <a:pt x="85" y="49"/>
                      </a:cubicBezTo>
                      <a:cubicBezTo>
                        <a:pt x="85" y="49"/>
                        <a:pt x="85" y="48"/>
                        <a:pt x="85" y="47"/>
                      </a:cubicBezTo>
                      <a:cubicBezTo>
                        <a:pt x="85" y="46"/>
                        <a:pt x="85" y="44"/>
                        <a:pt x="85" y="43"/>
                      </a:cubicBezTo>
                      <a:cubicBezTo>
                        <a:pt x="85" y="41"/>
                        <a:pt x="85" y="40"/>
                        <a:pt x="85" y="39"/>
                      </a:cubicBezTo>
                      <a:cubicBezTo>
                        <a:pt x="85" y="38"/>
                        <a:pt x="85" y="37"/>
                        <a:pt x="85" y="36"/>
                      </a:cubicBezTo>
                      <a:cubicBezTo>
                        <a:pt x="85" y="36"/>
                        <a:pt x="84" y="35"/>
                        <a:pt x="84" y="34"/>
                      </a:cubicBezTo>
                      <a:cubicBezTo>
                        <a:pt x="84" y="34"/>
                        <a:pt x="84" y="33"/>
                        <a:pt x="84" y="32"/>
                      </a:cubicBezTo>
                      <a:cubicBezTo>
                        <a:pt x="83" y="31"/>
                        <a:pt x="83" y="30"/>
                        <a:pt x="83" y="28"/>
                      </a:cubicBezTo>
                      <a:cubicBezTo>
                        <a:pt x="82" y="28"/>
                        <a:pt x="82" y="28"/>
                        <a:pt x="82" y="27"/>
                      </a:cubicBezTo>
                      <a:cubicBezTo>
                        <a:pt x="82" y="26"/>
                        <a:pt x="81" y="25"/>
                        <a:pt x="81" y="24"/>
                      </a:cubicBezTo>
                      <a:cubicBezTo>
                        <a:pt x="81" y="24"/>
                        <a:pt x="81" y="24"/>
                        <a:pt x="80" y="23"/>
                      </a:cubicBezTo>
                      <a:cubicBezTo>
                        <a:pt x="80" y="23"/>
                        <a:pt x="80" y="22"/>
                        <a:pt x="79" y="22"/>
                      </a:cubicBezTo>
                      <a:cubicBezTo>
                        <a:pt x="78" y="20"/>
                        <a:pt x="77" y="18"/>
                        <a:pt x="76" y="17"/>
                      </a:cubicBezTo>
                      <a:cubicBezTo>
                        <a:pt x="75" y="16"/>
                        <a:pt x="75" y="15"/>
                        <a:pt x="74" y="14"/>
                      </a:cubicBezTo>
                      <a:cubicBezTo>
                        <a:pt x="74" y="14"/>
                        <a:pt x="73" y="13"/>
                        <a:pt x="73" y="13"/>
                      </a:cubicBezTo>
                      <a:cubicBezTo>
                        <a:pt x="72" y="12"/>
                        <a:pt x="72" y="12"/>
                        <a:pt x="71" y="11"/>
                      </a:cubicBezTo>
                      <a:cubicBezTo>
                        <a:pt x="70" y="10"/>
                        <a:pt x="69" y="10"/>
                        <a:pt x="68" y="9"/>
                      </a:cubicBezTo>
                      <a:cubicBezTo>
                        <a:pt x="67" y="8"/>
                        <a:pt x="65" y="7"/>
                        <a:pt x="64" y="6"/>
                      </a:cubicBezTo>
                      <a:cubicBezTo>
                        <a:pt x="63" y="6"/>
                        <a:pt x="63" y="5"/>
                        <a:pt x="62" y="5"/>
                      </a:cubicBezTo>
                      <a:cubicBezTo>
                        <a:pt x="62" y="5"/>
                        <a:pt x="61" y="5"/>
                        <a:pt x="61" y="5"/>
                      </a:cubicBezTo>
                      <a:cubicBezTo>
                        <a:pt x="61" y="4"/>
                        <a:pt x="60" y="4"/>
                        <a:pt x="60" y="4"/>
                      </a:cubicBezTo>
                      <a:cubicBezTo>
                        <a:pt x="60" y="4"/>
                        <a:pt x="60" y="4"/>
                        <a:pt x="60" y="4"/>
                      </a:cubicBezTo>
                      <a:cubicBezTo>
                        <a:pt x="59" y="4"/>
                        <a:pt x="59" y="3"/>
                        <a:pt x="58" y="3"/>
                      </a:cubicBezTo>
                      <a:cubicBezTo>
                        <a:pt x="58" y="3"/>
                        <a:pt x="58" y="3"/>
                        <a:pt x="58" y="3"/>
                      </a:cubicBezTo>
                      <a:cubicBezTo>
                        <a:pt x="58" y="3"/>
                        <a:pt x="57" y="3"/>
                        <a:pt x="56" y="3"/>
                      </a:cubicBezTo>
                      <a:cubicBezTo>
                        <a:pt x="56" y="3"/>
                        <a:pt x="56" y="3"/>
                        <a:pt x="56" y="3"/>
                      </a:cubicBezTo>
                      <a:cubicBezTo>
                        <a:pt x="55" y="2"/>
                        <a:pt x="54" y="2"/>
                        <a:pt x="52" y="1"/>
                      </a:cubicBezTo>
                      <a:cubicBezTo>
                        <a:pt x="52" y="1"/>
                        <a:pt x="51" y="1"/>
                        <a:pt x="51" y="1"/>
                      </a:cubicBezTo>
                      <a:cubicBezTo>
                        <a:pt x="51" y="1"/>
                        <a:pt x="50" y="1"/>
                        <a:pt x="50" y="1"/>
                      </a:cubicBezTo>
                      <a:cubicBezTo>
                        <a:pt x="49" y="1"/>
                        <a:pt x="47" y="0"/>
                        <a:pt x="45" y="0"/>
                      </a:cubicBezTo>
                      <a:cubicBezTo>
                        <a:pt x="45" y="3"/>
                        <a:pt x="45" y="3"/>
                        <a:pt x="45" y="3"/>
                      </a:cubicBezTo>
                      <a:cubicBezTo>
                        <a:pt x="47" y="3"/>
                        <a:pt x="49" y="3"/>
                        <a:pt x="51" y="3"/>
                      </a:cubicBezTo>
                      <a:cubicBezTo>
                        <a:pt x="50" y="4"/>
                        <a:pt x="50" y="4"/>
                        <a:pt x="50" y="4"/>
                      </a:cubicBezTo>
                      <a:cubicBezTo>
                        <a:pt x="49" y="4"/>
                        <a:pt x="49" y="4"/>
                        <a:pt x="49" y="4"/>
                      </a:cubicBezTo>
                      <a:cubicBezTo>
                        <a:pt x="48" y="4"/>
                        <a:pt x="48" y="4"/>
                        <a:pt x="47" y="4"/>
                      </a:cubicBezTo>
                      <a:cubicBezTo>
                        <a:pt x="47" y="4"/>
                        <a:pt x="47" y="4"/>
                        <a:pt x="47" y="5"/>
                      </a:cubicBezTo>
                      <a:cubicBezTo>
                        <a:pt x="48" y="5"/>
                        <a:pt x="49" y="5"/>
                        <a:pt x="49" y="5"/>
                      </a:cubicBezTo>
                      <a:cubicBezTo>
                        <a:pt x="50" y="5"/>
                        <a:pt x="51" y="5"/>
                        <a:pt x="51" y="5"/>
                      </a:cubicBezTo>
                      <a:cubicBezTo>
                        <a:pt x="51" y="4"/>
                        <a:pt x="51" y="4"/>
                        <a:pt x="51" y="4"/>
                      </a:cubicBezTo>
                      <a:cubicBezTo>
                        <a:pt x="51" y="4"/>
                        <a:pt x="52" y="4"/>
                        <a:pt x="52" y="4"/>
                      </a:cubicBezTo>
                      <a:cubicBezTo>
                        <a:pt x="52" y="4"/>
                        <a:pt x="53" y="4"/>
                        <a:pt x="53" y="4"/>
                      </a:cubicBezTo>
                      <a:cubicBezTo>
                        <a:pt x="53" y="4"/>
                        <a:pt x="53" y="4"/>
                        <a:pt x="53" y="5"/>
                      </a:cubicBezTo>
                      <a:cubicBezTo>
                        <a:pt x="53" y="5"/>
                        <a:pt x="54" y="5"/>
                        <a:pt x="54" y="4"/>
                      </a:cubicBezTo>
                      <a:cubicBezTo>
                        <a:pt x="54" y="4"/>
                        <a:pt x="54" y="4"/>
                        <a:pt x="54" y="4"/>
                      </a:cubicBezTo>
                      <a:cubicBezTo>
                        <a:pt x="55" y="4"/>
                        <a:pt x="55" y="5"/>
                        <a:pt x="56" y="5"/>
                      </a:cubicBezTo>
                      <a:cubicBezTo>
                        <a:pt x="57" y="5"/>
                        <a:pt x="58" y="6"/>
                        <a:pt x="59" y="6"/>
                      </a:cubicBezTo>
                      <a:cubicBezTo>
                        <a:pt x="59" y="6"/>
                        <a:pt x="58" y="6"/>
                        <a:pt x="58" y="6"/>
                      </a:cubicBezTo>
                      <a:cubicBezTo>
                        <a:pt x="58" y="6"/>
                        <a:pt x="58" y="6"/>
                        <a:pt x="57" y="6"/>
                      </a:cubicBezTo>
                      <a:cubicBezTo>
                        <a:pt x="57" y="6"/>
                        <a:pt x="58" y="7"/>
                        <a:pt x="58" y="7"/>
                      </a:cubicBezTo>
                      <a:cubicBezTo>
                        <a:pt x="59" y="7"/>
                        <a:pt x="59" y="7"/>
                        <a:pt x="59" y="8"/>
                      </a:cubicBezTo>
                      <a:cubicBezTo>
                        <a:pt x="59" y="9"/>
                        <a:pt x="58" y="8"/>
                        <a:pt x="58" y="8"/>
                      </a:cubicBezTo>
                      <a:cubicBezTo>
                        <a:pt x="57" y="8"/>
                        <a:pt x="56" y="9"/>
                        <a:pt x="55" y="8"/>
                      </a:cubicBezTo>
                      <a:cubicBezTo>
                        <a:pt x="56" y="7"/>
                        <a:pt x="56" y="7"/>
                        <a:pt x="56" y="7"/>
                      </a:cubicBezTo>
                      <a:cubicBezTo>
                        <a:pt x="56" y="7"/>
                        <a:pt x="56" y="7"/>
                        <a:pt x="56" y="7"/>
                      </a:cubicBezTo>
                      <a:cubicBezTo>
                        <a:pt x="56" y="7"/>
                        <a:pt x="55" y="7"/>
                        <a:pt x="55" y="7"/>
                      </a:cubicBezTo>
                      <a:cubicBezTo>
                        <a:pt x="55" y="7"/>
                        <a:pt x="55" y="8"/>
                        <a:pt x="54" y="8"/>
                      </a:cubicBezTo>
                      <a:cubicBezTo>
                        <a:pt x="54" y="8"/>
                        <a:pt x="54" y="8"/>
                        <a:pt x="53" y="8"/>
                      </a:cubicBezTo>
                      <a:cubicBezTo>
                        <a:pt x="53" y="8"/>
                        <a:pt x="52" y="8"/>
                        <a:pt x="52" y="9"/>
                      </a:cubicBezTo>
                      <a:cubicBezTo>
                        <a:pt x="52" y="9"/>
                        <a:pt x="51" y="9"/>
                        <a:pt x="51" y="9"/>
                      </a:cubicBezTo>
                      <a:cubicBezTo>
                        <a:pt x="51" y="9"/>
                        <a:pt x="50" y="9"/>
                        <a:pt x="49" y="9"/>
                      </a:cubicBezTo>
                      <a:cubicBezTo>
                        <a:pt x="49" y="10"/>
                        <a:pt x="48" y="10"/>
                        <a:pt x="48" y="10"/>
                      </a:cubicBezTo>
                      <a:cubicBezTo>
                        <a:pt x="48" y="11"/>
                        <a:pt x="47" y="11"/>
                        <a:pt x="47" y="11"/>
                      </a:cubicBezTo>
                      <a:cubicBezTo>
                        <a:pt x="47" y="12"/>
                        <a:pt x="48" y="12"/>
                        <a:pt x="48" y="12"/>
                      </a:cubicBezTo>
                      <a:cubicBezTo>
                        <a:pt x="48" y="12"/>
                        <a:pt x="47" y="13"/>
                        <a:pt x="48" y="13"/>
                      </a:cubicBezTo>
                      <a:cubicBezTo>
                        <a:pt x="48" y="13"/>
                        <a:pt x="48" y="13"/>
                        <a:pt x="48" y="13"/>
                      </a:cubicBezTo>
                      <a:cubicBezTo>
                        <a:pt x="49" y="13"/>
                        <a:pt x="50" y="14"/>
                        <a:pt x="50" y="14"/>
                      </a:cubicBezTo>
                      <a:cubicBezTo>
                        <a:pt x="51" y="14"/>
                        <a:pt x="51" y="14"/>
                        <a:pt x="52" y="14"/>
                      </a:cubicBezTo>
                      <a:cubicBezTo>
                        <a:pt x="52" y="14"/>
                        <a:pt x="53" y="14"/>
                        <a:pt x="53" y="15"/>
                      </a:cubicBezTo>
                      <a:cubicBezTo>
                        <a:pt x="53" y="15"/>
                        <a:pt x="52" y="15"/>
                        <a:pt x="52" y="16"/>
                      </a:cubicBezTo>
                      <a:cubicBezTo>
                        <a:pt x="53" y="16"/>
                        <a:pt x="52" y="16"/>
                        <a:pt x="52" y="17"/>
                      </a:cubicBezTo>
                      <a:cubicBezTo>
                        <a:pt x="52" y="17"/>
                        <a:pt x="53" y="18"/>
                        <a:pt x="53" y="18"/>
                      </a:cubicBezTo>
                      <a:cubicBezTo>
                        <a:pt x="53" y="18"/>
                        <a:pt x="54" y="17"/>
                        <a:pt x="54" y="17"/>
                      </a:cubicBezTo>
                      <a:cubicBezTo>
                        <a:pt x="54" y="16"/>
                        <a:pt x="54" y="15"/>
                        <a:pt x="55" y="15"/>
                      </a:cubicBezTo>
                      <a:cubicBezTo>
                        <a:pt x="57" y="15"/>
                        <a:pt x="59" y="14"/>
                        <a:pt x="59" y="12"/>
                      </a:cubicBezTo>
                      <a:cubicBezTo>
                        <a:pt x="59" y="12"/>
                        <a:pt x="58" y="11"/>
                        <a:pt x="59" y="11"/>
                      </a:cubicBezTo>
                      <a:cubicBezTo>
                        <a:pt x="59" y="11"/>
                        <a:pt x="59" y="10"/>
                        <a:pt x="59" y="10"/>
                      </a:cubicBezTo>
                      <a:cubicBezTo>
                        <a:pt x="59" y="10"/>
                        <a:pt x="59" y="10"/>
                        <a:pt x="60" y="10"/>
                      </a:cubicBezTo>
                      <a:cubicBezTo>
                        <a:pt x="60" y="9"/>
                        <a:pt x="60" y="9"/>
                        <a:pt x="60" y="9"/>
                      </a:cubicBezTo>
                      <a:cubicBezTo>
                        <a:pt x="60" y="9"/>
                        <a:pt x="60" y="9"/>
                        <a:pt x="60" y="9"/>
                      </a:cubicBezTo>
                      <a:cubicBezTo>
                        <a:pt x="60" y="9"/>
                        <a:pt x="61" y="9"/>
                        <a:pt x="61" y="9"/>
                      </a:cubicBezTo>
                      <a:cubicBezTo>
                        <a:pt x="61" y="9"/>
                        <a:pt x="62" y="9"/>
                        <a:pt x="62" y="9"/>
                      </a:cubicBezTo>
                      <a:cubicBezTo>
                        <a:pt x="62" y="9"/>
                        <a:pt x="63" y="9"/>
                        <a:pt x="63" y="9"/>
                      </a:cubicBezTo>
                      <a:cubicBezTo>
                        <a:pt x="63" y="9"/>
                        <a:pt x="64" y="9"/>
                        <a:pt x="64" y="10"/>
                      </a:cubicBezTo>
                      <a:cubicBezTo>
                        <a:pt x="64" y="10"/>
                        <a:pt x="64" y="10"/>
                        <a:pt x="65" y="10"/>
                      </a:cubicBezTo>
                      <a:cubicBezTo>
                        <a:pt x="64" y="11"/>
                        <a:pt x="64" y="11"/>
                        <a:pt x="64" y="11"/>
                      </a:cubicBezTo>
                      <a:cubicBezTo>
                        <a:pt x="64" y="11"/>
                        <a:pt x="64" y="11"/>
                        <a:pt x="64" y="11"/>
                      </a:cubicBezTo>
                      <a:cubicBezTo>
                        <a:pt x="64" y="12"/>
                        <a:pt x="65" y="12"/>
                        <a:pt x="65" y="12"/>
                      </a:cubicBezTo>
                      <a:cubicBezTo>
                        <a:pt x="65" y="12"/>
                        <a:pt x="66" y="12"/>
                        <a:pt x="66" y="12"/>
                      </a:cubicBezTo>
                      <a:cubicBezTo>
                        <a:pt x="66" y="11"/>
                        <a:pt x="67" y="11"/>
                        <a:pt x="67" y="11"/>
                      </a:cubicBezTo>
                      <a:cubicBezTo>
                        <a:pt x="67" y="11"/>
                        <a:pt x="68" y="12"/>
                        <a:pt x="68" y="12"/>
                      </a:cubicBezTo>
                      <a:cubicBezTo>
                        <a:pt x="68" y="12"/>
                        <a:pt x="68" y="12"/>
                        <a:pt x="68" y="12"/>
                      </a:cubicBezTo>
                      <a:cubicBezTo>
                        <a:pt x="68" y="13"/>
                        <a:pt x="68" y="13"/>
                        <a:pt x="68" y="14"/>
                      </a:cubicBezTo>
                      <a:cubicBezTo>
                        <a:pt x="68" y="15"/>
                        <a:pt x="69" y="14"/>
                        <a:pt x="70" y="15"/>
                      </a:cubicBezTo>
                      <a:cubicBezTo>
                        <a:pt x="70" y="15"/>
                        <a:pt x="70" y="15"/>
                        <a:pt x="70" y="15"/>
                      </a:cubicBezTo>
                      <a:cubicBezTo>
                        <a:pt x="70" y="16"/>
                        <a:pt x="71" y="16"/>
                        <a:pt x="71" y="16"/>
                      </a:cubicBezTo>
                      <a:cubicBezTo>
                        <a:pt x="71" y="17"/>
                        <a:pt x="70" y="17"/>
                        <a:pt x="70" y="18"/>
                      </a:cubicBezTo>
                      <a:cubicBezTo>
                        <a:pt x="70" y="18"/>
                        <a:pt x="70" y="18"/>
                        <a:pt x="70" y="19"/>
                      </a:cubicBezTo>
                      <a:cubicBezTo>
                        <a:pt x="70" y="19"/>
                        <a:pt x="71" y="19"/>
                        <a:pt x="71" y="19"/>
                      </a:cubicBezTo>
                      <a:cubicBezTo>
                        <a:pt x="71" y="20"/>
                        <a:pt x="71" y="20"/>
                        <a:pt x="71" y="20"/>
                      </a:cubicBezTo>
                      <a:cubicBezTo>
                        <a:pt x="71" y="21"/>
                        <a:pt x="71" y="21"/>
                        <a:pt x="71" y="21"/>
                      </a:cubicBezTo>
                      <a:cubicBezTo>
                        <a:pt x="70" y="21"/>
                        <a:pt x="70" y="21"/>
                        <a:pt x="70" y="21"/>
                      </a:cubicBezTo>
                      <a:cubicBezTo>
                        <a:pt x="69" y="21"/>
                        <a:pt x="69" y="21"/>
                        <a:pt x="69" y="21"/>
                      </a:cubicBezTo>
                      <a:cubicBezTo>
                        <a:pt x="69" y="21"/>
                        <a:pt x="68" y="21"/>
                        <a:pt x="68" y="21"/>
                      </a:cubicBezTo>
                      <a:cubicBezTo>
                        <a:pt x="68" y="21"/>
                        <a:pt x="67" y="21"/>
                        <a:pt x="67" y="20"/>
                      </a:cubicBezTo>
                      <a:cubicBezTo>
                        <a:pt x="67" y="20"/>
                        <a:pt x="68" y="19"/>
                        <a:pt x="69" y="18"/>
                      </a:cubicBezTo>
                      <a:cubicBezTo>
                        <a:pt x="69" y="18"/>
                        <a:pt x="69" y="18"/>
                        <a:pt x="69" y="18"/>
                      </a:cubicBezTo>
                      <a:cubicBezTo>
                        <a:pt x="69" y="17"/>
                        <a:pt x="68" y="18"/>
                        <a:pt x="68" y="18"/>
                      </a:cubicBezTo>
                      <a:cubicBezTo>
                        <a:pt x="68" y="18"/>
                        <a:pt x="67" y="18"/>
                        <a:pt x="67" y="19"/>
                      </a:cubicBezTo>
                      <a:cubicBezTo>
                        <a:pt x="66" y="19"/>
                        <a:pt x="65" y="18"/>
                        <a:pt x="64" y="19"/>
                      </a:cubicBezTo>
                      <a:cubicBezTo>
                        <a:pt x="64" y="19"/>
                        <a:pt x="65" y="19"/>
                        <a:pt x="65" y="19"/>
                      </a:cubicBezTo>
                      <a:cubicBezTo>
                        <a:pt x="65" y="19"/>
                        <a:pt x="64" y="20"/>
                        <a:pt x="64" y="19"/>
                      </a:cubicBezTo>
                      <a:cubicBezTo>
                        <a:pt x="64" y="19"/>
                        <a:pt x="64" y="19"/>
                        <a:pt x="64" y="19"/>
                      </a:cubicBezTo>
                      <a:cubicBezTo>
                        <a:pt x="64" y="19"/>
                        <a:pt x="63" y="18"/>
                        <a:pt x="62" y="19"/>
                      </a:cubicBezTo>
                      <a:cubicBezTo>
                        <a:pt x="62" y="19"/>
                        <a:pt x="61" y="19"/>
                        <a:pt x="61" y="19"/>
                      </a:cubicBezTo>
                      <a:cubicBezTo>
                        <a:pt x="62" y="20"/>
                        <a:pt x="63" y="19"/>
                        <a:pt x="63" y="20"/>
                      </a:cubicBezTo>
                      <a:cubicBezTo>
                        <a:pt x="63" y="20"/>
                        <a:pt x="62" y="21"/>
                        <a:pt x="62" y="21"/>
                      </a:cubicBezTo>
                      <a:cubicBezTo>
                        <a:pt x="62" y="22"/>
                        <a:pt x="62" y="22"/>
                        <a:pt x="63" y="22"/>
                      </a:cubicBezTo>
                      <a:cubicBezTo>
                        <a:pt x="63" y="22"/>
                        <a:pt x="63" y="22"/>
                        <a:pt x="63" y="22"/>
                      </a:cubicBezTo>
                      <a:cubicBezTo>
                        <a:pt x="64" y="22"/>
                        <a:pt x="64" y="22"/>
                        <a:pt x="64" y="22"/>
                      </a:cubicBezTo>
                      <a:cubicBezTo>
                        <a:pt x="64" y="22"/>
                        <a:pt x="65" y="21"/>
                        <a:pt x="65" y="21"/>
                      </a:cubicBezTo>
                      <a:cubicBezTo>
                        <a:pt x="66" y="22"/>
                        <a:pt x="65" y="22"/>
                        <a:pt x="64" y="23"/>
                      </a:cubicBezTo>
                      <a:cubicBezTo>
                        <a:pt x="63" y="23"/>
                        <a:pt x="62" y="23"/>
                        <a:pt x="62" y="23"/>
                      </a:cubicBezTo>
                      <a:cubicBezTo>
                        <a:pt x="61" y="23"/>
                        <a:pt x="60" y="25"/>
                        <a:pt x="60" y="24"/>
                      </a:cubicBezTo>
                      <a:cubicBezTo>
                        <a:pt x="60" y="23"/>
                        <a:pt x="61" y="23"/>
                        <a:pt x="61" y="23"/>
                      </a:cubicBezTo>
                      <a:cubicBezTo>
                        <a:pt x="60" y="23"/>
                        <a:pt x="59" y="23"/>
                        <a:pt x="59" y="23"/>
                      </a:cubicBezTo>
                      <a:cubicBezTo>
                        <a:pt x="58" y="24"/>
                        <a:pt x="56" y="24"/>
                        <a:pt x="56" y="25"/>
                      </a:cubicBezTo>
                      <a:cubicBezTo>
                        <a:pt x="56" y="25"/>
                        <a:pt x="56" y="26"/>
                        <a:pt x="56" y="26"/>
                      </a:cubicBezTo>
                      <a:cubicBezTo>
                        <a:pt x="56" y="26"/>
                        <a:pt x="55" y="26"/>
                        <a:pt x="55" y="26"/>
                      </a:cubicBezTo>
                      <a:cubicBezTo>
                        <a:pt x="55" y="26"/>
                        <a:pt x="54" y="26"/>
                        <a:pt x="54" y="26"/>
                      </a:cubicBezTo>
                      <a:cubicBezTo>
                        <a:pt x="54" y="27"/>
                        <a:pt x="53" y="27"/>
                        <a:pt x="53" y="27"/>
                      </a:cubicBezTo>
                      <a:cubicBezTo>
                        <a:pt x="53" y="27"/>
                        <a:pt x="53" y="27"/>
                        <a:pt x="52" y="28"/>
                      </a:cubicBezTo>
                      <a:cubicBezTo>
                        <a:pt x="52" y="28"/>
                        <a:pt x="52" y="28"/>
                        <a:pt x="52" y="28"/>
                      </a:cubicBezTo>
                      <a:cubicBezTo>
                        <a:pt x="51" y="28"/>
                        <a:pt x="51" y="29"/>
                        <a:pt x="51" y="29"/>
                      </a:cubicBezTo>
                      <a:cubicBezTo>
                        <a:pt x="51" y="29"/>
                        <a:pt x="50" y="29"/>
                        <a:pt x="50" y="29"/>
                      </a:cubicBezTo>
                      <a:cubicBezTo>
                        <a:pt x="50" y="29"/>
                        <a:pt x="50" y="30"/>
                        <a:pt x="50" y="31"/>
                      </a:cubicBezTo>
                      <a:cubicBezTo>
                        <a:pt x="50" y="31"/>
                        <a:pt x="49" y="31"/>
                        <a:pt x="48" y="32"/>
                      </a:cubicBezTo>
                      <a:cubicBezTo>
                        <a:pt x="48" y="32"/>
                        <a:pt x="48" y="32"/>
                        <a:pt x="47" y="32"/>
                      </a:cubicBezTo>
                      <a:cubicBezTo>
                        <a:pt x="47" y="33"/>
                        <a:pt x="46" y="33"/>
                        <a:pt x="46" y="33"/>
                      </a:cubicBezTo>
                      <a:cubicBezTo>
                        <a:pt x="46" y="33"/>
                        <a:pt x="46" y="33"/>
                        <a:pt x="45" y="34"/>
                      </a:cubicBezTo>
                      <a:cubicBezTo>
                        <a:pt x="45" y="53"/>
                        <a:pt x="45" y="53"/>
                        <a:pt x="45" y="53"/>
                      </a:cubicBezTo>
                      <a:cubicBezTo>
                        <a:pt x="46" y="53"/>
                        <a:pt x="46" y="53"/>
                        <a:pt x="46" y="53"/>
                      </a:cubicBezTo>
                      <a:cubicBezTo>
                        <a:pt x="46" y="52"/>
                        <a:pt x="46" y="52"/>
                        <a:pt x="47" y="52"/>
                      </a:cubicBezTo>
                      <a:cubicBezTo>
                        <a:pt x="47" y="51"/>
                        <a:pt x="48" y="52"/>
                        <a:pt x="48" y="51"/>
                      </a:cubicBezTo>
                      <a:cubicBezTo>
                        <a:pt x="49" y="51"/>
                        <a:pt x="49" y="51"/>
                        <a:pt x="49" y="51"/>
                      </a:cubicBezTo>
                      <a:cubicBezTo>
                        <a:pt x="49" y="51"/>
                        <a:pt x="49" y="50"/>
                        <a:pt x="50" y="51"/>
                      </a:cubicBezTo>
                      <a:cubicBezTo>
                        <a:pt x="50" y="51"/>
                        <a:pt x="49" y="51"/>
                        <a:pt x="50" y="52"/>
                      </a:cubicBezTo>
                      <a:cubicBezTo>
                        <a:pt x="50" y="52"/>
                        <a:pt x="51" y="51"/>
                        <a:pt x="51" y="51"/>
                      </a:cubicBezTo>
                      <a:cubicBezTo>
                        <a:pt x="51" y="51"/>
                        <a:pt x="52" y="51"/>
                        <a:pt x="52" y="51"/>
                      </a:cubicBezTo>
                      <a:cubicBezTo>
                        <a:pt x="52" y="52"/>
                        <a:pt x="52" y="52"/>
                        <a:pt x="53" y="52"/>
                      </a:cubicBezTo>
                      <a:cubicBezTo>
                        <a:pt x="53" y="52"/>
                        <a:pt x="53" y="52"/>
                        <a:pt x="54" y="52"/>
                      </a:cubicBezTo>
                      <a:cubicBezTo>
                        <a:pt x="54" y="52"/>
                        <a:pt x="55" y="52"/>
                        <a:pt x="55" y="52"/>
                      </a:cubicBezTo>
                      <a:cubicBezTo>
                        <a:pt x="55" y="52"/>
                        <a:pt x="56" y="52"/>
                        <a:pt x="56" y="52"/>
                      </a:cubicBezTo>
                      <a:cubicBezTo>
                        <a:pt x="57" y="52"/>
                        <a:pt x="57" y="52"/>
                        <a:pt x="57" y="52"/>
                      </a:cubicBezTo>
                      <a:cubicBezTo>
                        <a:pt x="58" y="53"/>
                        <a:pt x="58" y="52"/>
                        <a:pt x="58" y="52"/>
                      </a:cubicBezTo>
                      <a:cubicBezTo>
                        <a:pt x="58" y="53"/>
                        <a:pt x="58" y="53"/>
                        <a:pt x="58" y="53"/>
                      </a:cubicBezTo>
                      <a:cubicBezTo>
                        <a:pt x="59" y="53"/>
                        <a:pt x="59" y="53"/>
                        <a:pt x="59" y="54"/>
                      </a:cubicBezTo>
                      <a:cubicBezTo>
                        <a:pt x="59" y="54"/>
                        <a:pt x="59" y="54"/>
                        <a:pt x="60" y="54"/>
                      </a:cubicBezTo>
                      <a:cubicBezTo>
                        <a:pt x="60" y="54"/>
                        <a:pt x="60" y="55"/>
                        <a:pt x="60" y="55"/>
                      </a:cubicBezTo>
                      <a:cubicBezTo>
                        <a:pt x="61" y="55"/>
                        <a:pt x="62" y="56"/>
                        <a:pt x="62" y="56"/>
                      </a:cubicBezTo>
                      <a:cubicBezTo>
                        <a:pt x="63" y="56"/>
                        <a:pt x="63" y="56"/>
                        <a:pt x="63" y="56"/>
                      </a:cubicBezTo>
                      <a:cubicBezTo>
                        <a:pt x="64" y="56"/>
                        <a:pt x="65" y="56"/>
                        <a:pt x="66" y="57"/>
                      </a:cubicBezTo>
                      <a:cubicBezTo>
                        <a:pt x="66" y="57"/>
                        <a:pt x="66" y="57"/>
                        <a:pt x="66" y="58"/>
                      </a:cubicBezTo>
                      <a:cubicBezTo>
                        <a:pt x="67" y="58"/>
                        <a:pt x="66" y="58"/>
                        <a:pt x="67" y="59"/>
                      </a:cubicBezTo>
                      <a:cubicBezTo>
                        <a:pt x="67" y="59"/>
                        <a:pt x="68" y="59"/>
                        <a:pt x="67" y="60"/>
                      </a:cubicBezTo>
                      <a:cubicBezTo>
                        <a:pt x="67" y="61"/>
                        <a:pt x="68" y="61"/>
                        <a:pt x="68" y="61"/>
                      </a:cubicBezTo>
                      <a:cubicBezTo>
                        <a:pt x="68" y="61"/>
                        <a:pt x="69" y="62"/>
                        <a:pt x="69" y="62"/>
                      </a:cubicBezTo>
                      <a:cubicBezTo>
                        <a:pt x="69" y="62"/>
                        <a:pt x="69" y="62"/>
                        <a:pt x="69" y="62"/>
                      </a:cubicBezTo>
                      <a:cubicBezTo>
                        <a:pt x="70" y="62"/>
                        <a:pt x="70" y="62"/>
                        <a:pt x="71" y="62"/>
                      </a:cubicBezTo>
                      <a:cubicBezTo>
                        <a:pt x="71" y="62"/>
                        <a:pt x="71" y="62"/>
                        <a:pt x="72" y="62"/>
                      </a:cubicBezTo>
                      <a:cubicBezTo>
                        <a:pt x="72" y="62"/>
                        <a:pt x="72" y="63"/>
                        <a:pt x="72" y="63"/>
                      </a:cubicBezTo>
                      <a:cubicBezTo>
                        <a:pt x="72" y="63"/>
                        <a:pt x="73" y="63"/>
                        <a:pt x="73" y="63"/>
                      </a:cubicBezTo>
                      <a:cubicBezTo>
                        <a:pt x="74" y="63"/>
                        <a:pt x="74" y="63"/>
                        <a:pt x="75" y="63"/>
                      </a:cubicBezTo>
                      <a:cubicBezTo>
                        <a:pt x="75" y="63"/>
                        <a:pt x="75" y="63"/>
                        <a:pt x="75" y="63"/>
                      </a:cubicBezTo>
                      <a:cubicBezTo>
                        <a:pt x="76" y="63"/>
                        <a:pt x="76" y="64"/>
                        <a:pt x="77" y="64"/>
                      </a:cubicBezTo>
                      <a:cubicBezTo>
                        <a:pt x="71" y="73"/>
                        <a:pt x="62" y="80"/>
                        <a:pt x="52" y="82"/>
                      </a:cubicBezTo>
                      <a:cubicBezTo>
                        <a:pt x="52" y="82"/>
                        <a:pt x="52" y="81"/>
                        <a:pt x="52" y="81"/>
                      </a:cubicBezTo>
                      <a:cubicBezTo>
                        <a:pt x="52" y="80"/>
                        <a:pt x="52" y="79"/>
                        <a:pt x="52" y="79"/>
                      </a:cubicBezTo>
                      <a:cubicBezTo>
                        <a:pt x="52" y="78"/>
                        <a:pt x="52" y="77"/>
                        <a:pt x="51" y="77"/>
                      </a:cubicBezTo>
                      <a:cubicBezTo>
                        <a:pt x="51" y="76"/>
                        <a:pt x="50" y="76"/>
                        <a:pt x="50" y="75"/>
                      </a:cubicBezTo>
                      <a:cubicBezTo>
                        <a:pt x="49" y="75"/>
                        <a:pt x="49" y="75"/>
                        <a:pt x="49" y="75"/>
                      </a:cubicBezTo>
                      <a:cubicBezTo>
                        <a:pt x="48" y="75"/>
                        <a:pt x="46" y="74"/>
                        <a:pt x="46" y="73"/>
                      </a:cubicBezTo>
                      <a:cubicBezTo>
                        <a:pt x="46" y="73"/>
                        <a:pt x="46" y="73"/>
                        <a:pt x="46" y="72"/>
                      </a:cubicBezTo>
                      <a:cubicBezTo>
                        <a:pt x="46" y="72"/>
                        <a:pt x="46" y="72"/>
                        <a:pt x="45" y="72"/>
                      </a:cubicBezTo>
                      <a:lnTo>
                        <a:pt x="45" y="85"/>
                      </a:lnTo>
                      <a:close/>
                      <a:moveTo>
                        <a:pt x="1" y="34"/>
                      </a:moveTo>
                      <a:cubicBezTo>
                        <a:pt x="1" y="35"/>
                        <a:pt x="0" y="36"/>
                        <a:pt x="0" y="36"/>
                      </a:cubicBezTo>
                      <a:cubicBezTo>
                        <a:pt x="0" y="37"/>
                        <a:pt x="0" y="38"/>
                        <a:pt x="0" y="39"/>
                      </a:cubicBezTo>
                      <a:cubicBezTo>
                        <a:pt x="0" y="40"/>
                        <a:pt x="0" y="41"/>
                        <a:pt x="0" y="43"/>
                      </a:cubicBezTo>
                      <a:cubicBezTo>
                        <a:pt x="0" y="44"/>
                        <a:pt x="0" y="46"/>
                        <a:pt x="0" y="47"/>
                      </a:cubicBezTo>
                      <a:cubicBezTo>
                        <a:pt x="0" y="48"/>
                        <a:pt x="0" y="49"/>
                        <a:pt x="0" y="49"/>
                      </a:cubicBezTo>
                      <a:cubicBezTo>
                        <a:pt x="0" y="50"/>
                        <a:pt x="1" y="51"/>
                        <a:pt x="1" y="52"/>
                      </a:cubicBezTo>
                      <a:cubicBezTo>
                        <a:pt x="1" y="52"/>
                        <a:pt x="1" y="53"/>
                        <a:pt x="1" y="54"/>
                      </a:cubicBezTo>
                      <a:cubicBezTo>
                        <a:pt x="2" y="55"/>
                        <a:pt x="2" y="56"/>
                        <a:pt x="2" y="58"/>
                      </a:cubicBezTo>
                      <a:cubicBezTo>
                        <a:pt x="3" y="58"/>
                        <a:pt x="3" y="59"/>
                        <a:pt x="3" y="60"/>
                      </a:cubicBezTo>
                      <a:cubicBezTo>
                        <a:pt x="3" y="60"/>
                        <a:pt x="4" y="61"/>
                        <a:pt x="4" y="61"/>
                      </a:cubicBezTo>
                      <a:cubicBezTo>
                        <a:pt x="4" y="62"/>
                        <a:pt x="4" y="62"/>
                        <a:pt x="5" y="62"/>
                      </a:cubicBezTo>
                      <a:cubicBezTo>
                        <a:pt x="5" y="63"/>
                        <a:pt x="5" y="64"/>
                        <a:pt x="5" y="64"/>
                      </a:cubicBezTo>
                      <a:cubicBezTo>
                        <a:pt x="7" y="66"/>
                        <a:pt x="8" y="68"/>
                        <a:pt x="9" y="69"/>
                      </a:cubicBezTo>
                      <a:cubicBezTo>
                        <a:pt x="10" y="70"/>
                        <a:pt x="10" y="71"/>
                        <a:pt x="11" y="72"/>
                      </a:cubicBezTo>
                      <a:cubicBezTo>
                        <a:pt x="11" y="72"/>
                        <a:pt x="12" y="73"/>
                        <a:pt x="12" y="73"/>
                      </a:cubicBezTo>
                      <a:cubicBezTo>
                        <a:pt x="13" y="74"/>
                        <a:pt x="13" y="74"/>
                        <a:pt x="14" y="74"/>
                      </a:cubicBezTo>
                      <a:cubicBezTo>
                        <a:pt x="16" y="77"/>
                        <a:pt x="19" y="78"/>
                        <a:pt x="21" y="80"/>
                      </a:cubicBezTo>
                      <a:cubicBezTo>
                        <a:pt x="22" y="80"/>
                        <a:pt x="22" y="81"/>
                        <a:pt x="23" y="81"/>
                      </a:cubicBezTo>
                      <a:cubicBezTo>
                        <a:pt x="24" y="82"/>
                        <a:pt x="26" y="82"/>
                        <a:pt x="27" y="83"/>
                      </a:cubicBezTo>
                      <a:cubicBezTo>
                        <a:pt x="27" y="83"/>
                        <a:pt x="28" y="83"/>
                        <a:pt x="29" y="83"/>
                      </a:cubicBezTo>
                      <a:cubicBezTo>
                        <a:pt x="33" y="85"/>
                        <a:pt x="38" y="86"/>
                        <a:pt x="42" y="86"/>
                      </a:cubicBezTo>
                      <a:cubicBezTo>
                        <a:pt x="43" y="86"/>
                        <a:pt x="44" y="86"/>
                        <a:pt x="45" y="85"/>
                      </a:cubicBezTo>
                      <a:cubicBezTo>
                        <a:pt x="45" y="72"/>
                        <a:pt x="45" y="72"/>
                        <a:pt x="45" y="72"/>
                      </a:cubicBezTo>
                      <a:cubicBezTo>
                        <a:pt x="45" y="71"/>
                        <a:pt x="45" y="71"/>
                        <a:pt x="45" y="71"/>
                      </a:cubicBezTo>
                      <a:cubicBezTo>
                        <a:pt x="44" y="70"/>
                        <a:pt x="44" y="69"/>
                        <a:pt x="43" y="68"/>
                      </a:cubicBezTo>
                      <a:cubicBezTo>
                        <a:pt x="43" y="68"/>
                        <a:pt x="43" y="67"/>
                        <a:pt x="42" y="67"/>
                      </a:cubicBezTo>
                      <a:cubicBezTo>
                        <a:pt x="42" y="67"/>
                        <a:pt x="42" y="66"/>
                        <a:pt x="42" y="66"/>
                      </a:cubicBezTo>
                      <a:cubicBezTo>
                        <a:pt x="41" y="66"/>
                        <a:pt x="41" y="65"/>
                        <a:pt x="41" y="65"/>
                      </a:cubicBezTo>
                      <a:cubicBezTo>
                        <a:pt x="41" y="64"/>
                        <a:pt x="42" y="64"/>
                        <a:pt x="42" y="64"/>
                      </a:cubicBezTo>
                      <a:cubicBezTo>
                        <a:pt x="42" y="63"/>
                        <a:pt x="42" y="63"/>
                        <a:pt x="42" y="63"/>
                      </a:cubicBezTo>
                      <a:cubicBezTo>
                        <a:pt x="41" y="62"/>
                        <a:pt x="42" y="62"/>
                        <a:pt x="42" y="61"/>
                      </a:cubicBezTo>
                      <a:cubicBezTo>
                        <a:pt x="42" y="61"/>
                        <a:pt x="42" y="61"/>
                        <a:pt x="42" y="60"/>
                      </a:cubicBezTo>
                      <a:cubicBezTo>
                        <a:pt x="42" y="60"/>
                        <a:pt x="43" y="60"/>
                        <a:pt x="43" y="60"/>
                      </a:cubicBezTo>
                      <a:cubicBezTo>
                        <a:pt x="43" y="60"/>
                        <a:pt x="43" y="59"/>
                        <a:pt x="43" y="59"/>
                      </a:cubicBezTo>
                      <a:cubicBezTo>
                        <a:pt x="44" y="59"/>
                        <a:pt x="44" y="58"/>
                        <a:pt x="44" y="58"/>
                      </a:cubicBezTo>
                      <a:cubicBezTo>
                        <a:pt x="45" y="58"/>
                        <a:pt x="45" y="56"/>
                        <a:pt x="44" y="55"/>
                      </a:cubicBezTo>
                      <a:cubicBezTo>
                        <a:pt x="44" y="55"/>
                        <a:pt x="44" y="55"/>
                        <a:pt x="44" y="55"/>
                      </a:cubicBezTo>
                      <a:cubicBezTo>
                        <a:pt x="44" y="54"/>
                        <a:pt x="44" y="53"/>
                        <a:pt x="43" y="53"/>
                      </a:cubicBezTo>
                      <a:cubicBezTo>
                        <a:pt x="43" y="53"/>
                        <a:pt x="43" y="54"/>
                        <a:pt x="42" y="54"/>
                      </a:cubicBezTo>
                      <a:cubicBezTo>
                        <a:pt x="42" y="54"/>
                        <a:pt x="42" y="55"/>
                        <a:pt x="42" y="55"/>
                      </a:cubicBezTo>
                      <a:cubicBezTo>
                        <a:pt x="41" y="55"/>
                        <a:pt x="41" y="54"/>
                        <a:pt x="41" y="54"/>
                      </a:cubicBezTo>
                      <a:cubicBezTo>
                        <a:pt x="40" y="54"/>
                        <a:pt x="40" y="54"/>
                        <a:pt x="40" y="54"/>
                      </a:cubicBezTo>
                      <a:cubicBezTo>
                        <a:pt x="39" y="54"/>
                        <a:pt x="39" y="53"/>
                        <a:pt x="39" y="53"/>
                      </a:cubicBezTo>
                      <a:cubicBezTo>
                        <a:pt x="38" y="53"/>
                        <a:pt x="38" y="53"/>
                        <a:pt x="38" y="52"/>
                      </a:cubicBezTo>
                      <a:cubicBezTo>
                        <a:pt x="38" y="52"/>
                        <a:pt x="38" y="52"/>
                        <a:pt x="38" y="51"/>
                      </a:cubicBezTo>
                      <a:cubicBezTo>
                        <a:pt x="37" y="51"/>
                        <a:pt x="37" y="50"/>
                        <a:pt x="36" y="50"/>
                      </a:cubicBezTo>
                      <a:cubicBezTo>
                        <a:pt x="36" y="50"/>
                        <a:pt x="35" y="50"/>
                        <a:pt x="35" y="50"/>
                      </a:cubicBezTo>
                      <a:cubicBezTo>
                        <a:pt x="35" y="49"/>
                        <a:pt x="34" y="49"/>
                        <a:pt x="34" y="49"/>
                      </a:cubicBezTo>
                      <a:cubicBezTo>
                        <a:pt x="34" y="49"/>
                        <a:pt x="34" y="49"/>
                        <a:pt x="33" y="49"/>
                      </a:cubicBezTo>
                      <a:cubicBezTo>
                        <a:pt x="32" y="49"/>
                        <a:pt x="32" y="47"/>
                        <a:pt x="31" y="47"/>
                      </a:cubicBezTo>
                      <a:cubicBezTo>
                        <a:pt x="30" y="47"/>
                        <a:pt x="30" y="48"/>
                        <a:pt x="29" y="48"/>
                      </a:cubicBezTo>
                      <a:cubicBezTo>
                        <a:pt x="29" y="48"/>
                        <a:pt x="28" y="47"/>
                        <a:pt x="28" y="47"/>
                      </a:cubicBezTo>
                      <a:cubicBezTo>
                        <a:pt x="27" y="47"/>
                        <a:pt x="27" y="47"/>
                        <a:pt x="26" y="46"/>
                      </a:cubicBezTo>
                      <a:cubicBezTo>
                        <a:pt x="26" y="46"/>
                        <a:pt x="25" y="46"/>
                        <a:pt x="25" y="46"/>
                      </a:cubicBezTo>
                      <a:cubicBezTo>
                        <a:pt x="25" y="46"/>
                        <a:pt x="25" y="46"/>
                        <a:pt x="24" y="46"/>
                      </a:cubicBezTo>
                      <a:cubicBezTo>
                        <a:pt x="24" y="45"/>
                        <a:pt x="24" y="45"/>
                        <a:pt x="23" y="45"/>
                      </a:cubicBezTo>
                      <a:cubicBezTo>
                        <a:pt x="23" y="45"/>
                        <a:pt x="23" y="44"/>
                        <a:pt x="23" y="44"/>
                      </a:cubicBezTo>
                      <a:cubicBezTo>
                        <a:pt x="23" y="44"/>
                        <a:pt x="23" y="43"/>
                        <a:pt x="23" y="43"/>
                      </a:cubicBezTo>
                      <a:cubicBezTo>
                        <a:pt x="23" y="42"/>
                        <a:pt x="22" y="41"/>
                        <a:pt x="22" y="40"/>
                      </a:cubicBezTo>
                      <a:cubicBezTo>
                        <a:pt x="21" y="40"/>
                        <a:pt x="21" y="40"/>
                        <a:pt x="21" y="39"/>
                      </a:cubicBezTo>
                      <a:cubicBezTo>
                        <a:pt x="21" y="39"/>
                        <a:pt x="21" y="39"/>
                        <a:pt x="21" y="38"/>
                      </a:cubicBezTo>
                      <a:cubicBezTo>
                        <a:pt x="20" y="38"/>
                        <a:pt x="20" y="38"/>
                        <a:pt x="20" y="37"/>
                      </a:cubicBezTo>
                      <a:cubicBezTo>
                        <a:pt x="19" y="37"/>
                        <a:pt x="19" y="37"/>
                        <a:pt x="19" y="36"/>
                      </a:cubicBezTo>
                      <a:cubicBezTo>
                        <a:pt x="19" y="36"/>
                        <a:pt x="19" y="35"/>
                        <a:pt x="19" y="35"/>
                      </a:cubicBezTo>
                      <a:cubicBezTo>
                        <a:pt x="19" y="34"/>
                        <a:pt x="17" y="34"/>
                        <a:pt x="18" y="35"/>
                      </a:cubicBezTo>
                      <a:cubicBezTo>
                        <a:pt x="18" y="36"/>
                        <a:pt x="18" y="36"/>
                        <a:pt x="18" y="36"/>
                      </a:cubicBezTo>
                      <a:cubicBezTo>
                        <a:pt x="18" y="37"/>
                        <a:pt x="18" y="37"/>
                        <a:pt x="18" y="37"/>
                      </a:cubicBezTo>
                      <a:cubicBezTo>
                        <a:pt x="19" y="38"/>
                        <a:pt x="19" y="38"/>
                        <a:pt x="19" y="38"/>
                      </a:cubicBezTo>
                      <a:cubicBezTo>
                        <a:pt x="19" y="39"/>
                        <a:pt x="19" y="40"/>
                        <a:pt x="19" y="40"/>
                      </a:cubicBezTo>
                      <a:cubicBezTo>
                        <a:pt x="20" y="40"/>
                        <a:pt x="20" y="41"/>
                        <a:pt x="20" y="41"/>
                      </a:cubicBezTo>
                      <a:cubicBezTo>
                        <a:pt x="19" y="41"/>
                        <a:pt x="19" y="41"/>
                        <a:pt x="19" y="41"/>
                      </a:cubicBezTo>
                      <a:cubicBezTo>
                        <a:pt x="19" y="41"/>
                        <a:pt x="18" y="40"/>
                        <a:pt x="18" y="40"/>
                      </a:cubicBezTo>
                      <a:cubicBezTo>
                        <a:pt x="18" y="40"/>
                        <a:pt x="18" y="39"/>
                        <a:pt x="18" y="39"/>
                      </a:cubicBezTo>
                      <a:cubicBezTo>
                        <a:pt x="18" y="38"/>
                        <a:pt x="17" y="38"/>
                        <a:pt x="17" y="38"/>
                      </a:cubicBezTo>
                      <a:cubicBezTo>
                        <a:pt x="17" y="37"/>
                        <a:pt x="17" y="37"/>
                        <a:pt x="17" y="37"/>
                      </a:cubicBezTo>
                      <a:cubicBezTo>
                        <a:pt x="17" y="36"/>
                        <a:pt x="17" y="36"/>
                        <a:pt x="17" y="36"/>
                      </a:cubicBezTo>
                      <a:cubicBezTo>
                        <a:pt x="16" y="35"/>
                        <a:pt x="16" y="35"/>
                        <a:pt x="16" y="34"/>
                      </a:cubicBezTo>
                      <a:cubicBezTo>
                        <a:pt x="16" y="34"/>
                        <a:pt x="16" y="33"/>
                        <a:pt x="16" y="33"/>
                      </a:cubicBezTo>
                      <a:cubicBezTo>
                        <a:pt x="16" y="33"/>
                        <a:pt x="16" y="32"/>
                        <a:pt x="15" y="32"/>
                      </a:cubicBezTo>
                      <a:cubicBezTo>
                        <a:pt x="15" y="32"/>
                        <a:pt x="15" y="32"/>
                        <a:pt x="14" y="32"/>
                      </a:cubicBezTo>
                      <a:cubicBezTo>
                        <a:pt x="14" y="31"/>
                        <a:pt x="14" y="31"/>
                        <a:pt x="14" y="30"/>
                      </a:cubicBezTo>
                      <a:cubicBezTo>
                        <a:pt x="14" y="30"/>
                        <a:pt x="14" y="29"/>
                        <a:pt x="14" y="29"/>
                      </a:cubicBezTo>
                      <a:cubicBezTo>
                        <a:pt x="14" y="28"/>
                        <a:pt x="14" y="27"/>
                        <a:pt x="14" y="27"/>
                      </a:cubicBezTo>
                      <a:cubicBezTo>
                        <a:pt x="14" y="26"/>
                        <a:pt x="15" y="26"/>
                        <a:pt x="15" y="26"/>
                      </a:cubicBezTo>
                      <a:cubicBezTo>
                        <a:pt x="15" y="25"/>
                        <a:pt x="15" y="25"/>
                        <a:pt x="15" y="25"/>
                      </a:cubicBezTo>
                      <a:cubicBezTo>
                        <a:pt x="16" y="24"/>
                        <a:pt x="16" y="24"/>
                        <a:pt x="17" y="23"/>
                      </a:cubicBezTo>
                      <a:cubicBezTo>
                        <a:pt x="17" y="22"/>
                        <a:pt x="18" y="22"/>
                        <a:pt x="18" y="21"/>
                      </a:cubicBezTo>
                      <a:cubicBezTo>
                        <a:pt x="18" y="21"/>
                        <a:pt x="19" y="20"/>
                        <a:pt x="19" y="20"/>
                      </a:cubicBezTo>
                      <a:cubicBezTo>
                        <a:pt x="19" y="19"/>
                        <a:pt x="18" y="19"/>
                        <a:pt x="18" y="19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cubicBezTo>
                        <a:pt x="19" y="18"/>
                        <a:pt x="19" y="17"/>
                        <a:pt x="19" y="17"/>
                      </a:cubicBezTo>
                      <a:cubicBezTo>
                        <a:pt x="19" y="17"/>
                        <a:pt x="18" y="16"/>
                        <a:pt x="18" y="16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19" y="14"/>
                        <a:pt x="18" y="15"/>
                        <a:pt x="18" y="15"/>
                      </a:cubicBezTo>
                      <a:cubicBezTo>
                        <a:pt x="17" y="14"/>
                        <a:pt x="18" y="14"/>
                        <a:pt x="18" y="14"/>
                      </a:cubicBezTo>
                      <a:cubicBezTo>
                        <a:pt x="18" y="13"/>
                        <a:pt x="18" y="13"/>
                        <a:pt x="18" y="13"/>
                      </a:cubicBezTo>
                      <a:cubicBezTo>
                        <a:pt x="18" y="13"/>
                        <a:pt x="18" y="12"/>
                        <a:pt x="18" y="12"/>
                      </a:cubicBezTo>
                      <a:cubicBezTo>
                        <a:pt x="18" y="12"/>
                        <a:pt x="18" y="12"/>
                        <a:pt x="17" y="11"/>
                      </a:cubicBezTo>
                      <a:cubicBezTo>
                        <a:pt x="22" y="7"/>
                        <a:pt x="29" y="4"/>
                        <a:pt x="35" y="3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35" y="3"/>
                        <a:pt x="35" y="4"/>
                        <a:pt x="36" y="4"/>
                      </a:cubicBezTo>
                      <a:cubicBezTo>
                        <a:pt x="36" y="3"/>
                        <a:pt x="36" y="4"/>
                        <a:pt x="37" y="4"/>
                      </a:cubicBezTo>
                      <a:cubicBezTo>
                        <a:pt x="37" y="4"/>
                        <a:pt x="38" y="3"/>
                        <a:pt x="38" y="3"/>
                      </a:cubicBezTo>
                      <a:cubicBezTo>
                        <a:pt x="39" y="4"/>
                        <a:pt x="40" y="4"/>
                        <a:pt x="41" y="4"/>
                      </a:cubicBezTo>
                      <a:cubicBezTo>
                        <a:pt x="41" y="4"/>
                        <a:pt x="41" y="4"/>
                        <a:pt x="41" y="3"/>
                      </a:cubicBezTo>
                      <a:cubicBezTo>
                        <a:pt x="41" y="3"/>
                        <a:pt x="41" y="3"/>
                        <a:pt x="41" y="3"/>
                      </a:cubicBezTo>
                      <a:cubicBezTo>
                        <a:pt x="42" y="3"/>
                        <a:pt x="42" y="3"/>
                        <a:pt x="42" y="3"/>
                      </a:cubicBezTo>
                      <a:cubicBezTo>
                        <a:pt x="43" y="3"/>
                        <a:pt x="44" y="3"/>
                        <a:pt x="45" y="3"/>
                      </a:cubicBezTo>
                      <a:cubicBezTo>
                        <a:pt x="45" y="0"/>
                        <a:pt x="45" y="0"/>
                        <a:pt x="45" y="0"/>
                      </a:cubicBezTo>
                      <a:cubicBezTo>
                        <a:pt x="45" y="0"/>
                        <a:pt x="44" y="0"/>
                        <a:pt x="43" y="0"/>
                      </a:cubicBezTo>
                      <a:cubicBezTo>
                        <a:pt x="43" y="0"/>
                        <a:pt x="43" y="0"/>
                        <a:pt x="42" y="0"/>
                      </a:cubicBezTo>
                      <a:cubicBezTo>
                        <a:pt x="42" y="0"/>
                        <a:pt x="42" y="0"/>
                        <a:pt x="41" y="0"/>
                      </a:cubicBezTo>
                      <a:cubicBezTo>
                        <a:pt x="37" y="0"/>
                        <a:pt x="33" y="1"/>
                        <a:pt x="29" y="3"/>
                      </a:cubicBezTo>
                      <a:cubicBezTo>
                        <a:pt x="28" y="3"/>
                        <a:pt x="27" y="3"/>
                        <a:pt x="27" y="3"/>
                      </a:cubicBezTo>
                      <a:cubicBezTo>
                        <a:pt x="27" y="3"/>
                        <a:pt x="26" y="3"/>
                        <a:pt x="26" y="3"/>
                      </a:cubicBezTo>
                      <a:cubicBezTo>
                        <a:pt x="26" y="4"/>
                        <a:pt x="25" y="4"/>
                        <a:pt x="25" y="4"/>
                      </a:cubicBezTo>
                      <a:cubicBezTo>
                        <a:pt x="24" y="4"/>
                        <a:pt x="24" y="5"/>
                        <a:pt x="23" y="5"/>
                      </a:cubicBezTo>
                      <a:cubicBezTo>
                        <a:pt x="22" y="5"/>
                        <a:pt x="22" y="6"/>
                        <a:pt x="21" y="6"/>
                      </a:cubicBezTo>
                      <a:cubicBezTo>
                        <a:pt x="19" y="7"/>
                        <a:pt x="17" y="9"/>
                        <a:pt x="15" y="11"/>
                      </a:cubicBezTo>
                      <a:cubicBezTo>
                        <a:pt x="14" y="11"/>
                        <a:pt x="14" y="11"/>
                        <a:pt x="14" y="11"/>
                      </a:cubicBezTo>
                      <a:cubicBezTo>
                        <a:pt x="13" y="12"/>
                        <a:pt x="13" y="12"/>
                        <a:pt x="12" y="13"/>
                      </a:cubicBezTo>
                      <a:cubicBezTo>
                        <a:pt x="12" y="13"/>
                        <a:pt x="11" y="14"/>
                        <a:pt x="11" y="14"/>
                      </a:cubicBezTo>
                      <a:cubicBezTo>
                        <a:pt x="10" y="15"/>
                        <a:pt x="10" y="16"/>
                        <a:pt x="9" y="17"/>
                      </a:cubicBezTo>
                      <a:cubicBezTo>
                        <a:pt x="8" y="18"/>
                        <a:pt x="7" y="20"/>
                        <a:pt x="5" y="22"/>
                      </a:cubicBezTo>
                      <a:cubicBezTo>
                        <a:pt x="5" y="22"/>
                        <a:pt x="5" y="23"/>
                        <a:pt x="5" y="23"/>
                      </a:cubicBezTo>
                      <a:cubicBezTo>
                        <a:pt x="4" y="24"/>
                        <a:pt x="4" y="24"/>
                        <a:pt x="4" y="24"/>
                      </a:cubicBezTo>
                      <a:cubicBezTo>
                        <a:pt x="4" y="25"/>
                        <a:pt x="3" y="26"/>
                        <a:pt x="3" y="27"/>
                      </a:cubicBezTo>
                      <a:cubicBezTo>
                        <a:pt x="3" y="28"/>
                        <a:pt x="3" y="28"/>
                        <a:pt x="2" y="28"/>
                      </a:cubicBezTo>
                      <a:cubicBezTo>
                        <a:pt x="2" y="30"/>
                        <a:pt x="2" y="31"/>
                        <a:pt x="1" y="32"/>
                      </a:cubicBezTo>
                      <a:cubicBezTo>
                        <a:pt x="1" y="33"/>
                        <a:pt x="1" y="34"/>
                        <a:pt x="1" y="34"/>
                      </a:cubicBezTo>
                      <a:close/>
                      <a:moveTo>
                        <a:pt x="45" y="34"/>
                      </a:moveTo>
                      <a:cubicBezTo>
                        <a:pt x="45" y="53"/>
                        <a:pt x="45" y="53"/>
                        <a:pt x="45" y="53"/>
                      </a:cubicBezTo>
                      <a:cubicBezTo>
                        <a:pt x="45" y="54"/>
                        <a:pt x="45" y="54"/>
                        <a:pt x="45" y="54"/>
                      </a:cubicBezTo>
                      <a:cubicBezTo>
                        <a:pt x="45" y="54"/>
                        <a:pt x="44" y="53"/>
                        <a:pt x="44" y="53"/>
                      </a:cubicBezTo>
                      <a:cubicBezTo>
                        <a:pt x="43" y="53"/>
                        <a:pt x="42" y="53"/>
                        <a:pt x="41" y="53"/>
                      </a:cubicBezTo>
                      <a:cubicBezTo>
                        <a:pt x="41" y="53"/>
                        <a:pt x="40" y="52"/>
                        <a:pt x="40" y="51"/>
                      </a:cubicBezTo>
                      <a:cubicBezTo>
                        <a:pt x="40" y="51"/>
                        <a:pt x="40" y="50"/>
                        <a:pt x="40" y="50"/>
                      </a:cubicBezTo>
                      <a:cubicBezTo>
                        <a:pt x="40" y="49"/>
                        <a:pt x="40" y="49"/>
                        <a:pt x="40" y="49"/>
                      </a:cubicBezTo>
                      <a:cubicBezTo>
                        <a:pt x="40" y="48"/>
                        <a:pt x="40" y="48"/>
                        <a:pt x="39" y="47"/>
                      </a:cubicBezTo>
                      <a:cubicBezTo>
                        <a:pt x="38" y="47"/>
                        <a:pt x="37" y="48"/>
                        <a:pt x="36" y="47"/>
                      </a:cubicBezTo>
                      <a:cubicBezTo>
                        <a:pt x="36" y="47"/>
                        <a:pt x="36" y="47"/>
                        <a:pt x="36" y="47"/>
                      </a:cubicBezTo>
                      <a:cubicBezTo>
                        <a:pt x="37" y="46"/>
                        <a:pt x="36" y="46"/>
                        <a:pt x="37" y="46"/>
                      </a:cubicBezTo>
                      <a:cubicBezTo>
                        <a:pt x="37" y="46"/>
                        <a:pt x="37" y="45"/>
                        <a:pt x="37" y="45"/>
                      </a:cubicBezTo>
                      <a:cubicBezTo>
                        <a:pt x="37" y="45"/>
                        <a:pt x="37" y="45"/>
                        <a:pt x="37" y="44"/>
                      </a:cubicBezTo>
                      <a:cubicBezTo>
                        <a:pt x="37" y="44"/>
                        <a:pt x="38" y="44"/>
                        <a:pt x="38" y="44"/>
                      </a:cubicBezTo>
                      <a:cubicBezTo>
                        <a:pt x="38" y="43"/>
                        <a:pt x="38" y="43"/>
                        <a:pt x="37" y="43"/>
                      </a:cubicBezTo>
                      <a:cubicBezTo>
                        <a:pt x="37" y="43"/>
                        <a:pt x="36" y="43"/>
                        <a:pt x="36" y="43"/>
                      </a:cubicBezTo>
                      <a:cubicBezTo>
                        <a:pt x="35" y="43"/>
                        <a:pt x="35" y="45"/>
                        <a:pt x="34" y="45"/>
                      </a:cubicBezTo>
                      <a:cubicBezTo>
                        <a:pt x="34" y="45"/>
                        <a:pt x="33" y="45"/>
                        <a:pt x="33" y="45"/>
                      </a:cubicBezTo>
                      <a:cubicBezTo>
                        <a:pt x="32" y="45"/>
                        <a:pt x="32" y="45"/>
                        <a:pt x="32" y="45"/>
                      </a:cubicBezTo>
                      <a:cubicBezTo>
                        <a:pt x="31" y="45"/>
                        <a:pt x="31" y="45"/>
                        <a:pt x="30" y="45"/>
                      </a:cubicBezTo>
                      <a:cubicBezTo>
                        <a:pt x="30" y="45"/>
                        <a:pt x="30" y="43"/>
                        <a:pt x="30" y="43"/>
                      </a:cubicBezTo>
                      <a:cubicBezTo>
                        <a:pt x="29" y="42"/>
                        <a:pt x="30" y="41"/>
                        <a:pt x="30" y="40"/>
                      </a:cubicBezTo>
                      <a:cubicBezTo>
                        <a:pt x="30" y="40"/>
                        <a:pt x="30" y="39"/>
                        <a:pt x="30" y="39"/>
                      </a:cubicBezTo>
                      <a:cubicBezTo>
                        <a:pt x="31" y="39"/>
                        <a:pt x="30" y="38"/>
                        <a:pt x="31" y="38"/>
                      </a:cubicBezTo>
                      <a:cubicBezTo>
                        <a:pt x="31" y="37"/>
                        <a:pt x="32" y="37"/>
                        <a:pt x="32" y="37"/>
                      </a:cubicBezTo>
                      <a:cubicBezTo>
                        <a:pt x="33" y="36"/>
                        <a:pt x="33" y="36"/>
                        <a:pt x="34" y="36"/>
                      </a:cubicBezTo>
                      <a:cubicBezTo>
                        <a:pt x="35" y="36"/>
                        <a:pt x="35" y="36"/>
                        <a:pt x="36" y="36"/>
                      </a:cubicBezTo>
                      <a:cubicBezTo>
                        <a:pt x="36" y="36"/>
                        <a:pt x="36" y="36"/>
                        <a:pt x="36" y="36"/>
                      </a:cubicBezTo>
                      <a:cubicBezTo>
                        <a:pt x="37" y="36"/>
                        <a:pt x="37" y="36"/>
                        <a:pt x="38" y="35"/>
                      </a:cubicBezTo>
                      <a:cubicBezTo>
                        <a:pt x="39" y="35"/>
                        <a:pt x="39" y="35"/>
                        <a:pt x="40" y="35"/>
                      </a:cubicBezTo>
                      <a:cubicBezTo>
                        <a:pt x="40" y="35"/>
                        <a:pt x="41" y="36"/>
                        <a:pt x="41" y="36"/>
                      </a:cubicBezTo>
                      <a:cubicBezTo>
                        <a:pt x="41" y="36"/>
                        <a:pt x="42" y="35"/>
                        <a:pt x="42" y="36"/>
                      </a:cubicBezTo>
                      <a:cubicBezTo>
                        <a:pt x="42" y="36"/>
                        <a:pt x="43" y="36"/>
                        <a:pt x="43" y="36"/>
                      </a:cubicBezTo>
                      <a:cubicBezTo>
                        <a:pt x="43" y="37"/>
                        <a:pt x="42" y="37"/>
                        <a:pt x="43" y="38"/>
                      </a:cubicBezTo>
                      <a:cubicBezTo>
                        <a:pt x="43" y="38"/>
                        <a:pt x="44" y="38"/>
                        <a:pt x="44" y="38"/>
                      </a:cubicBezTo>
                      <a:cubicBezTo>
                        <a:pt x="45" y="38"/>
                        <a:pt x="44" y="38"/>
                        <a:pt x="44" y="37"/>
                      </a:cubicBezTo>
                      <a:cubicBezTo>
                        <a:pt x="44" y="37"/>
                        <a:pt x="44" y="37"/>
                        <a:pt x="44" y="36"/>
                      </a:cubicBezTo>
                      <a:cubicBezTo>
                        <a:pt x="44" y="36"/>
                        <a:pt x="44" y="36"/>
                        <a:pt x="44" y="36"/>
                      </a:cubicBezTo>
                      <a:cubicBezTo>
                        <a:pt x="44" y="35"/>
                        <a:pt x="45" y="34"/>
                        <a:pt x="45" y="3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7" name="Freeform: Shape 155">
                  <a:extLst>
                    <a:ext uri="{FF2B5EF4-FFF2-40B4-BE49-F238E27FC236}">
                      <a16:creationId xmlns:a16="http://schemas.microsoft.com/office/drawing/2014/main" id="{F7B4FCE3-4166-76CB-1443-654451EBEBA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569358" y="2646188"/>
                  <a:ext cx="137246" cy="388456"/>
                </a:xfrm>
                <a:custGeom>
                  <a:avLst/>
                  <a:gdLst>
                    <a:gd name="T0" fmla="*/ 4 w 31"/>
                    <a:gd name="T1" fmla="*/ 11 h 88"/>
                    <a:gd name="T2" fmla="*/ 1 w 31"/>
                    <a:gd name="T3" fmla="*/ 22 h 88"/>
                    <a:gd name="T4" fmla="*/ 3 w 31"/>
                    <a:gd name="T5" fmla="*/ 31 h 88"/>
                    <a:gd name="T6" fmla="*/ 11 w 31"/>
                    <a:gd name="T7" fmla="*/ 40 h 88"/>
                    <a:gd name="T8" fmla="*/ 11 w 31"/>
                    <a:gd name="T9" fmla="*/ 88 h 88"/>
                    <a:gd name="T10" fmla="*/ 20 w 31"/>
                    <a:gd name="T11" fmla="*/ 88 h 88"/>
                    <a:gd name="T12" fmla="*/ 20 w 31"/>
                    <a:gd name="T13" fmla="*/ 40 h 88"/>
                    <a:gd name="T14" fmla="*/ 28 w 31"/>
                    <a:gd name="T15" fmla="*/ 31 h 88"/>
                    <a:gd name="T16" fmla="*/ 30 w 31"/>
                    <a:gd name="T17" fmla="*/ 22 h 88"/>
                    <a:gd name="T18" fmla="*/ 27 w 31"/>
                    <a:gd name="T19" fmla="*/ 11 h 88"/>
                    <a:gd name="T20" fmla="*/ 20 w 31"/>
                    <a:gd name="T21" fmla="*/ 0 h 88"/>
                    <a:gd name="T22" fmla="*/ 23 w 31"/>
                    <a:gd name="T23" fmla="*/ 21 h 88"/>
                    <a:gd name="T24" fmla="*/ 20 w 31"/>
                    <a:gd name="T25" fmla="*/ 21 h 88"/>
                    <a:gd name="T26" fmla="*/ 18 w 31"/>
                    <a:gd name="T27" fmla="*/ 0 h 88"/>
                    <a:gd name="T28" fmla="*/ 15 w 31"/>
                    <a:gd name="T29" fmla="*/ 0 h 88"/>
                    <a:gd name="T30" fmla="*/ 13 w 31"/>
                    <a:gd name="T31" fmla="*/ 0 h 88"/>
                    <a:gd name="T32" fmla="*/ 11 w 31"/>
                    <a:gd name="T33" fmla="*/ 21 h 88"/>
                    <a:gd name="T34" fmla="*/ 8 w 31"/>
                    <a:gd name="T35" fmla="*/ 21 h 88"/>
                    <a:gd name="T36" fmla="*/ 10 w 31"/>
                    <a:gd name="T37" fmla="*/ 0 h 88"/>
                    <a:gd name="T38" fmla="*/ 4 w 31"/>
                    <a:gd name="T39" fmla="*/ 11 h 8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</a:cxnLst>
                  <a:rect l="0" t="0" r="r" b="b"/>
                  <a:pathLst>
                    <a:path w="31" h="88">
                      <a:moveTo>
                        <a:pt x="4" y="11"/>
                      </a:moveTo>
                      <a:cubicBezTo>
                        <a:pt x="2" y="14"/>
                        <a:pt x="1" y="18"/>
                        <a:pt x="1" y="22"/>
                      </a:cubicBezTo>
                      <a:cubicBezTo>
                        <a:pt x="0" y="25"/>
                        <a:pt x="1" y="28"/>
                        <a:pt x="3" y="31"/>
                      </a:cubicBezTo>
                      <a:cubicBezTo>
                        <a:pt x="4" y="34"/>
                        <a:pt x="8" y="38"/>
                        <a:pt x="11" y="40"/>
                      </a:cubicBezTo>
                      <a:cubicBezTo>
                        <a:pt x="11" y="88"/>
                        <a:pt x="11" y="88"/>
                        <a:pt x="11" y="88"/>
                      </a:cubicBezTo>
                      <a:cubicBezTo>
                        <a:pt x="20" y="88"/>
                        <a:pt x="20" y="88"/>
                        <a:pt x="20" y="88"/>
                      </a:cubicBezTo>
                      <a:cubicBezTo>
                        <a:pt x="20" y="40"/>
                        <a:pt x="20" y="40"/>
                        <a:pt x="20" y="40"/>
                      </a:cubicBezTo>
                      <a:cubicBezTo>
                        <a:pt x="23" y="38"/>
                        <a:pt x="26" y="34"/>
                        <a:pt x="28" y="31"/>
                      </a:cubicBezTo>
                      <a:cubicBezTo>
                        <a:pt x="30" y="28"/>
                        <a:pt x="31" y="25"/>
                        <a:pt x="30" y="22"/>
                      </a:cubicBezTo>
                      <a:cubicBezTo>
                        <a:pt x="30" y="18"/>
                        <a:pt x="28" y="14"/>
                        <a:pt x="27" y="11"/>
                      </a:cubicBezTo>
                      <a:cubicBezTo>
                        <a:pt x="26" y="8"/>
                        <a:pt x="24" y="1"/>
                        <a:pt x="20" y="0"/>
                      </a:cubicBezTo>
                      <a:cubicBezTo>
                        <a:pt x="23" y="21"/>
                        <a:pt x="23" y="21"/>
                        <a:pt x="23" y="21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cubicBezTo>
                        <a:pt x="18" y="0"/>
                        <a:pt x="18" y="0"/>
                        <a:pt x="18" y="0"/>
                      </a:cubicBezTo>
                      <a:cubicBezTo>
                        <a:pt x="15" y="0"/>
                        <a:pt x="15" y="0"/>
                        <a:pt x="15" y="0"/>
                      </a:cubicBezTo>
                      <a:cubicBezTo>
                        <a:pt x="13" y="0"/>
                        <a:pt x="13" y="0"/>
                        <a:pt x="13" y="0"/>
                      </a:cubicBezTo>
                      <a:cubicBezTo>
                        <a:pt x="11" y="21"/>
                        <a:pt x="11" y="21"/>
                        <a:pt x="11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1"/>
                        <a:pt x="5" y="8"/>
                        <a:pt x="4" y="1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8" name="Freeform: Shape 156">
                  <a:extLst>
                    <a:ext uri="{FF2B5EF4-FFF2-40B4-BE49-F238E27FC236}">
                      <a16:creationId xmlns:a16="http://schemas.microsoft.com/office/drawing/2014/main" id="{CFCD89B4-9631-1C26-D750-238A862C42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745817" y="2636385"/>
                  <a:ext cx="140922" cy="398259"/>
                </a:xfrm>
                <a:custGeom>
                  <a:avLst/>
                  <a:gdLst>
                    <a:gd name="T0" fmla="*/ 20 w 32"/>
                    <a:gd name="T1" fmla="*/ 90 h 90"/>
                    <a:gd name="T2" fmla="*/ 20 w 32"/>
                    <a:gd name="T3" fmla="*/ 43 h 90"/>
                    <a:gd name="T4" fmla="*/ 32 w 32"/>
                    <a:gd name="T5" fmla="*/ 24 h 90"/>
                    <a:gd name="T6" fmla="*/ 16 w 32"/>
                    <a:gd name="T7" fmla="*/ 0 h 90"/>
                    <a:gd name="T8" fmla="*/ 0 w 32"/>
                    <a:gd name="T9" fmla="*/ 24 h 90"/>
                    <a:gd name="T10" fmla="*/ 12 w 32"/>
                    <a:gd name="T11" fmla="*/ 43 h 90"/>
                    <a:gd name="T12" fmla="*/ 12 w 32"/>
                    <a:gd name="T13" fmla="*/ 90 h 90"/>
                    <a:gd name="T14" fmla="*/ 20 w 32"/>
                    <a:gd name="T15" fmla="*/ 90 h 9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</a:cxnLst>
                  <a:rect l="0" t="0" r="r" b="b"/>
                  <a:pathLst>
                    <a:path w="32" h="90">
                      <a:moveTo>
                        <a:pt x="20" y="90"/>
                      </a:moveTo>
                      <a:cubicBezTo>
                        <a:pt x="20" y="43"/>
                        <a:pt x="20" y="43"/>
                        <a:pt x="20" y="43"/>
                      </a:cubicBezTo>
                      <a:cubicBezTo>
                        <a:pt x="27" y="41"/>
                        <a:pt x="32" y="33"/>
                        <a:pt x="32" y="24"/>
                      </a:cubicBezTo>
                      <a:cubicBezTo>
                        <a:pt x="32" y="14"/>
                        <a:pt x="25" y="0"/>
                        <a:pt x="16" y="0"/>
                      </a:cubicBezTo>
                      <a:cubicBezTo>
                        <a:pt x="7" y="0"/>
                        <a:pt x="0" y="14"/>
                        <a:pt x="0" y="24"/>
                      </a:cubicBezTo>
                      <a:cubicBezTo>
                        <a:pt x="0" y="33"/>
                        <a:pt x="5" y="41"/>
                        <a:pt x="12" y="43"/>
                      </a:cubicBezTo>
                      <a:cubicBezTo>
                        <a:pt x="12" y="90"/>
                        <a:pt x="12" y="90"/>
                        <a:pt x="12" y="90"/>
                      </a:cubicBezTo>
                      <a:lnTo>
                        <a:pt x="20" y="9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19" name="Freeform: Shape 157">
                  <a:extLst>
                    <a:ext uri="{FF2B5EF4-FFF2-40B4-BE49-F238E27FC236}">
                      <a16:creationId xmlns:a16="http://schemas.microsoft.com/office/drawing/2014/main" id="{41CF988D-4439-157F-605C-83039CAAB66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896543" y="3078759"/>
                  <a:ext cx="162980" cy="167882"/>
                </a:xfrm>
                <a:custGeom>
                  <a:avLst/>
                  <a:gdLst>
                    <a:gd name="T0" fmla="*/ 8 w 37"/>
                    <a:gd name="T1" fmla="*/ 35 h 38"/>
                    <a:gd name="T2" fmla="*/ 18 w 37"/>
                    <a:gd name="T3" fmla="*/ 38 h 38"/>
                    <a:gd name="T4" fmla="*/ 37 w 37"/>
                    <a:gd name="T5" fmla="*/ 19 h 38"/>
                    <a:gd name="T6" fmla="*/ 18 w 37"/>
                    <a:gd name="T7" fmla="*/ 0 h 38"/>
                    <a:gd name="T8" fmla="*/ 0 w 37"/>
                    <a:gd name="T9" fmla="*/ 17 h 38"/>
                    <a:gd name="T10" fmla="*/ 18 w 37"/>
                    <a:gd name="T11" fmla="*/ 17 h 38"/>
                    <a:gd name="T12" fmla="*/ 24 w 37"/>
                    <a:gd name="T13" fmla="*/ 17 h 38"/>
                    <a:gd name="T14" fmla="*/ 20 w 37"/>
                    <a:gd name="T15" fmla="*/ 21 h 38"/>
                    <a:gd name="T16" fmla="*/ 8 w 37"/>
                    <a:gd name="T17" fmla="*/ 35 h 3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7" h="38">
                      <a:moveTo>
                        <a:pt x="8" y="35"/>
                      </a:moveTo>
                      <a:cubicBezTo>
                        <a:pt x="11" y="37"/>
                        <a:pt x="14" y="38"/>
                        <a:pt x="18" y="38"/>
                      </a:cubicBezTo>
                      <a:cubicBezTo>
                        <a:pt x="29" y="38"/>
                        <a:pt x="37" y="30"/>
                        <a:pt x="37" y="19"/>
                      </a:cubicBezTo>
                      <a:cubicBezTo>
                        <a:pt x="37" y="9"/>
                        <a:pt x="29" y="0"/>
                        <a:pt x="18" y="0"/>
                      </a:cubicBezTo>
                      <a:cubicBezTo>
                        <a:pt x="9" y="0"/>
                        <a:pt x="1" y="7"/>
                        <a:pt x="0" y="17"/>
                      </a:cubicBezTo>
                      <a:cubicBezTo>
                        <a:pt x="18" y="17"/>
                        <a:pt x="18" y="17"/>
                        <a:pt x="18" y="17"/>
                      </a:cubicBezTo>
                      <a:cubicBezTo>
                        <a:pt x="24" y="17"/>
                        <a:pt x="24" y="17"/>
                        <a:pt x="24" y="17"/>
                      </a:cubicBezTo>
                      <a:cubicBezTo>
                        <a:pt x="20" y="21"/>
                        <a:pt x="20" y="21"/>
                        <a:pt x="20" y="21"/>
                      </a:cubicBezTo>
                      <a:lnTo>
                        <a:pt x="8" y="35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0" name="Freeform: Shape 158">
                  <a:extLst>
                    <a:ext uri="{FF2B5EF4-FFF2-40B4-BE49-F238E27FC236}">
                      <a16:creationId xmlns:a16="http://schemas.microsoft.com/office/drawing/2014/main" id="{9F8CBC8A-6642-EF9B-9457-D4EA97790E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635530" y="3162087"/>
                  <a:ext cx="340665" cy="322284"/>
                </a:xfrm>
                <a:custGeom>
                  <a:avLst/>
                  <a:gdLst>
                    <a:gd name="T0" fmla="*/ 34 w 77"/>
                    <a:gd name="T1" fmla="*/ 39 h 73"/>
                    <a:gd name="T2" fmla="*/ 34 w 77"/>
                    <a:gd name="T3" fmla="*/ 41 h 73"/>
                    <a:gd name="T4" fmla="*/ 34 w 77"/>
                    <a:gd name="T5" fmla="*/ 43 h 73"/>
                    <a:gd name="T6" fmla="*/ 34 w 77"/>
                    <a:gd name="T7" fmla="*/ 67 h 73"/>
                    <a:gd name="T8" fmla="*/ 25 w 77"/>
                    <a:gd name="T9" fmla="*/ 73 h 73"/>
                    <a:gd name="T10" fmla="*/ 51 w 77"/>
                    <a:gd name="T11" fmla="*/ 73 h 73"/>
                    <a:gd name="T12" fmla="*/ 43 w 77"/>
                    <a:gd name="T13" fmla="*/ 67 h 73"/>
                    <a:gd name="T14" fmla="*/ 43 w 77"/>
                    <a:gd name="T15" fmla="*/ 43 h 73"/>
                    <a:gd name="T16" fmla="*/ 43 w 77"/>
                    <a:gd name="T17" fmla="*/ 41 h 73"/>
                    <a:gd name="T18" fmla="*/ 43 w 77"/>
                    <a:gd name="T19" fmla="*/ 39 h 73"/>
                    <a:gd name="T20" fmla="*/ 65 w 77"/>
                    <a:gd name="T21" fmla="*/ 14 h 73"/>
                    <a:gd name="T22" fmla="*/ 77 w 77"/>
                    <a:gd name="T23" fmla="*/ 0 h 73"/>
                    <a:gd name="T24" fmla="*/ 58 w 77"/>
                    <a:gd name="T25" fmla="*/ 0 h 73"/>
                    <a:gd name="T26" fmla="*/ 0 w 77"/>
                    <a:gd name="T27" fmla="*/ 0 h 73"/>
                    <a:gd name="T28" fmla="*/ 34 w 77"/>
                    <a:gd name="T29" fmla="*/ 39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77" h="73">
                      <a:moveTo>
                        <a:pt x="34" y="39"/>
                      </a:moveTo>
                      <a:cubicBezTo>
                        <a:pt x="34" y="41"/>
                        <a:pt x="34" y="41"/>
                        <a:pt x="34" y="41"/>
                      </a:cubicBezTo>
                      <a:cubicBezTo>
                        <a:pt x="34" y="43"/>
                        <a:pt x="34" y="43"/>
                        <a:pt x="34" y="43"/>
                      </a:cubicBezTo>
                      <a:cubicBezTo>
                        <a:pt x="34" y="67"/>
                        <a:pt x="34" y="67"/>
                        <a:pt x="34" y="67"/>
                      </a:cubicBezTo>
                      <a:cubicBezTo>
                        <a:pt x="29" y="68"/>
                        <a:pt x="25" y="70"/>
                        <a:pt x="25" y="73"/>
                      </a:cubicBezTo>
                      <a:cubicBezTo>
                        <a:pt x="51" y="73"/>
                        <a:pt x="51" y="73"/>
                        <a:pt x="51" y="73"/>
                      </a:cubicBezTo>
                      <a:cubicBezTo>
                        <a:pt x="51" y="70"/>
                        <a:pt x="47" y="68"/>
                        <a:pt x="43" y="67"/>
                      </a:cubicBezTo>
                      <a:cubicBezTo>
                        <a:pt x="43" y="43"/>
                        <a:pt x="43" y="43"/>
                        <a:pt x="43" y="43"/>
                      </a:cubicBezTo>
                      <a:cubicBezTo>
                        <a:pt x="43" y="41"/>
                        <a:pt x="43" y="41"/>
                        <a:pt x="43" y="41"/>
                      </a:cubicBezTo>
                      <a:cubicBezTo>
                        <a:pt x="43" y="39"/>
                        <a:pt x="43" y="39"/>
                        <a:pt x="43" y="39"/>
                      </a:cubicBezTo>
                      <a:cubicBezTo>
                        <a:pt x="65" y="14"/>
                        <a:pt x="65" y="14"/>
                        <a:pt x="65" y="14"/>
                      </a:cubicBezTo>
                      <a:cubicBezTo>
                        <a:pt x="77" y="0"/>
                        <a:pt x="77" y="0"/>
                        <a:pt x="77" y="0"/>
                      </a:cubicBezTo>
                      <a:cubicBezTo>
                        <a:pt x="58" y="0"/>
                        <a:pt x="58" y="0"/>
                        <a:pt x="5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4" y="3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1" name="Freeform: Shape 159">
                  <a:extLst>
                    <a:ext uri="{FF2B5EF4-FFF2-40B4-BE49-F238E27FC236}">
                      <a16:creationId xmlns:a16="http://schemas.microsoft.com/office/drawing/2014/main" id="{4AACBD0C-B1E9-2A14-70B4-E950852F39D7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879261" y="892623"/>
                  <a:ext cx="366398" cy="93131"/>
                </a:xfrm>
                <a:custGeom>
                  <a:avLst/>
                  <a:gdLst>
                    <a:gd name="T0" fmla="*/ 198 w 299"/>
                    <a:gd name="T1" fmla="*/ 39 h 76"/>
                    <a:gd name="T2" fmla="*/ 104 w 299"/>
                    <a:gd name="T3" fmla="*/ 39 h 76"/>
                    <a:gd name="T4" fmla="*/ 104 w 299"/>
                    <a:gd name="T5" fmla="*/ 0 h 76"/>
                    <a:gd name="T6" fmla="*/ 0 w 299"/>
                    <a:gd name="T7" fmla="*/ 0 h 76"/>
                    <a:gd name="T8" fmla="*/ 0 w 299"/>
                    <a:gd name="T9" fmla="*/ 76 h 76"/>
                    <a:gd name="T10" fmla="*/ 299 w 299"/>
                    <a:gd name="T11" fmla="*/ 76 h 76"/>
                    <a:gd name="T12" fmla="*/ 299 w 299"/>
                    <a:gd name="T13" fmla="*/ 0 h 76"/>
                    <a:gd name="T14" fmla="*/ 198 w 299"/>
                    <a:gd name="T15" fmla="*/ 0 h 76"/>
                    <a:gd name="T16" fmla="*/ 198 w 299"/>
                    <a:gd name="T17" fmla="*/ 39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99" h="76">
                      <a:moveTo>
                        <a:pt x="198" y="39"/>
                      </a:moveTo>
                      <a:lnTo>
                        <a:pt x="104" y="39"/>
                      </a:lnTo>
                      <a:lnTo>
                        <a:pt x="104" y="0"/>
                      </a:lnTo>
                      <a:lnTo>
                        <a:pt x="0" y="0"/>
                      </a:lnTo>
                      <a:lnTo>
                        <a:pt x="0" y="76"/>
                      </a:lnTo>
                      <a:lnTo>
                        <a:pt x="299" y="76"/>
                      </a:lnTo>
                      <a:lnTo>
                        <a:pt x="299" y="0"/>
                      </a:lnTo>
                      <a:lnTo>
                        <a:pt x="198" y="0"/>
                      </a:lnTo>
                      <a:lnTo>
                        <a:pt x="198" y="39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2" name="Rectangle 160">
                  <a:extLst>
                    <a:ext uri="{FF2B5EF4-FFF2-40B4-BE49-F238E27FC236}">
                      <a16:creationId xmlns:a16="http://schemas.microsoft.com/office/drawing/2014/main" id="{D02562E7-BC57-F142-C843-30D0A4BDB64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028761" y="892623"/>
                  <a:ext cx="71074" cy="2573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3" name="Freeform: Shape 161">
                  <a:extLst>
                    <a:ext uri="{FF2B5EF4-FFF2-40B4-BE49-F238E27FC236}">
                      <a16:creationId xmlns:a16="http://schemas.microsoft.com/office/drawing/2014/main" id="{09DBDC0A-0F3F-4EB8-E08B-ED17E8B7EC8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879261" y="675725"/>
                  <a:ext cx="366398" cy="194841"/>
                </a:xfrm>
                <a:custGeom>
                  <a:avLst/>
                  <a:gdLst>
                    <a:gd name="T0" fmla="*/ 223 w 299"/>
                    <a:gd name="T1" fmla="*/ 0 h 159"/>
                    <a:gd name="T2" fmla="*/ 151 w 299"/>
                    <a:gd name="T3" fmla="*/ 0 h 159"/>
                    <a:gd name="T4" fmla="*/ 151 w 299"/>
                    <a:gd name="T5" fmla="*/ 29 h 159"/>
                    <a:gd name="T6" fmla="*/ 198 w 299"/>
                    <a:gd name="T7" fmla="*/ 29 h 159"/>
                    <a:gd name="T8" fmla="*/ 198 w 299"/>
                    <a:gd name="T9" fmla="*/ 58 h 159"/>
                    <a:gd name="T10" fmla="*/ 151 w 299"/>
                    <a:gd name="T11" fmla="*/ 58 h 159"/>
                    <a:gd name="T12" fmla="*/ 151 w 299"/>
                    <a:gd name="T13" fmla="*/ 159 h 159"/>
                    <a:gd name="T14" fmla="*/ 198 w 299"/>
                    <a:gd name="T15" fmla="*/ 159 h 159"/>
                    <a:gd name="T16" fmla="*/ 299 w 299"/>
                    <a:gd name="T17" fmla="*/ 159 h 159"/>
                    <a:gd name="T18" fmla="*/ 299 w 299"/>
                    <a:gd name="T19" fmla="*/ 58 h 159"/>
                    <a:gd name="T20" fmla="*/ 223 w 299"/>
                    <a:gd name="T21" fmla="*/ 58 h 159"/>
                    <a:gd name="T22" fmla="*/ 223 w 299"/>
                    <a:gd name="T23" fmla="*/ 0 h 159"/>
                    <a:gd name="T24" fmla="*/ 151 w 299"/>
                    <a:gd name="T25" fmla="*/ 0 h 159"/>
                    <a:gd name="T26" fmla="*/ 79 w 299"/>
                    <a:gd name="T27" fmla="*/ 0 h 159"/>
                    <a:gd name="T28" fmla="*/ 79 w 299"/>
                    <a:gd name="T29" fmla="*/ 58 h 159"/>
                    <a:gd name="T30" fmla="*/ 0 w 299"/>
                    <a:gd name="T31" fmla="*/ 58 h 159"/>
                    <a:gd name="T32" fmla="*/ 0 w 299"/>
                    <a:gd name="T33" fmla="*/ 159 h 159"/>
                    <a:gd name="T34" fmla="*/ 104 w 299"/>
                    <a:gd name="T35" fmla="*/ 159 h 159"/>
                    <a:gd name="T36" fmla="*/ 151 w 299"/>
                    <a:gd name="T37" fmla="*/ 159 h 159"/>
                    <a:gd name="T38" fmla="*/ 151 w 299"/>
                    <a:gd name="T39" fmla="*/ 58 h 159"/>
                    <a:gd name="T40" fmla="*/ 104 w 299"/>
                    <a:gd name="T41" fmla="*/ 58 h 159"/>
                    <a:gd name="T42" fmla="*/ 104 w 299"/>
                    <a:gd name="T43" fmla="*/ 58 h 159"/>
                    <a:gd name="T44" fmla="*/ 104 w 299"/>
                    <a:gd name="T45" fmla="*/ 29 h 159"/>
                    <a:gd name="T46" fmla="*/ 151 w 299"/>
                    <a:gd name="T47" fmla="*/ 29 h 159"/>
                    <a:gd name="T48" fmla="*/ 151 w 299"/>
                    <a:gd name="T49" fmla="*/ 0 h 1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299" h="159">
                      <a:moveTo>
                        <a:pt x="223" y="0"/>
                      </a:moveTo>
                      <a:lnTo>
                        <a:pt x="151" y="0"/>
                      </a:lnTo>
                      <a:lnTo>
                        <a:pt x="151" y="29"/>
                      </a:lnTo>
                      <a:lnTo>
                        <a:pt x="198" y="29"/>
                      </a:lnTo>
                      <a:lnTo>
                        <a:pt x="198" y="58"/>
                      </a:lnTo>
                      <a:lnTo>
                        <a:pt x="151" y="58"/>
                      </a:lnTo>
                      <a:lnTo>
                        <a:pt x="151" y="159"/>
                      </a:lnTo>
                      <a:lnTo>
                        <a:pt x="198" y="159"/>
                      </a:lnTo>
                      <a:lnTo>
                        <a:pt x="299" y="159"/>
                      </a:lnTo>
                      <a:lnTo>
                        <a:pt x="299" y="58"/>
                      </a:lnTo>
                      <a:lnTo>
                        <a:pt x="223" y="58"/>
                      </a:lnTo>
                      <a:lnTo>
                        <a:pt x="223" y="0"/>
                      </a:lnTo>
                      <a:close/>
                      <a:moveTo>
                        <a:pt x="151" y="0"/>
                      </a:moveTo>
                      <a:lnTo>
                        <a:pt x="79" y="0"/>
                      </a:lnTo>
                      <a:lnTo>
                        <a:pt x="79" y="58"/>
                      </a:lnTo>
                      <a:lnTo>
                        <a:pt x="0" y="58"/>
                      </a:lnTo>
                      <a:lnTo>
                        <a:pt x="0" y="159"/>
                      </a:lnTo>
                      <a:lnTo>
                        <a:pt x="104" y="159"/>
                      </a:lnTo>
                      <a:lnTo>
                        <a:pt x="151" y="159"/>
                      </a:lnTo>
                      <a:lnTo>
                        <a:pt x="151" y="58"/>
                      </a:lnTo>
                      <a:lnTo>
                        <a:pt x="104" y="58"/>
                      </a:lnTo>
                      <a:lnTo>
                        <a:pt x="104" y="58"/>
                      </a:lnTo>
                      <a:lnTo>
                        <a:pt x="104" y="29"/>
                      </a:lnTo>
                      <a:lnTo>
                        <a:pt x="151" y="29"/>
                      </a:lnTo>
                      <a:lnTo>
                        <a:pt x="151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4" name="Freeform: Shape 162">
                  <a:extLst>
                    <a:ext uri="{FF2B5EF4-FFF2-40B4-BE49-F238E27FC236}">
                      <a16:creationId xmlns:a16="http://schemas.microsoft.com/office/drawing/2014/main" id="{2A085F8E-3641-231C-A276-E0A828548D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908797" y="1272501"/>
                  <a:ext cx="371300" cy="379878"/>
                </a:xfrm>
                <a:custGeom>
                  <a:avLst/>
                  <a:gdLst>
                    <a:gd name="T0" fmla="*/ 42 w 84"/>
                    <a:gd name="T1" fmla="*/ 0 h 86"/>
                    <a:gd name="T2" fmla="*/ 33 w 84"/>
                    <a:gd name="T3" fmla="*/ 18 h 86"/>
                    <a:gd name="T4" fmla="*/ 33 w 84"/>
                    <a:gd name="T5" fmla="*/ 32 h 86"/>
                    <a:gd name="T6" fmla="*/ 0 w 84"/>
                    <a:gd name="T7" fmla="*/ 46 h 86"/>
                    <a:gd name="T8" fmla="*/ 0 w 84"/>
                    <a:gd name="T9" fmla="*/ 55 h 86"/>
                    <a:gd name="T10" fmla="*/ 33 w 84"/>
                    <a:gd name="T11" fmla="*/ 48 h 86"/>
                    <a:gd name="T12" fmla="*/ 33 w 84"/>
                    <a:gd name="T13" fmla="*/ 67 h 86"/>
                    <a:gd name="T14" fmla="*/ 19 w 84"/>
                    <a:gd name="T15" fmla="*/ 77 h 86"/>
                    <a:gd name="T16" fmla="*/ 19 w 84"/>
                    <a:gd name="T17" fmla="*/ 86 h 86"/>
                    <a:gd name="T18" fmla="*/ 42 w 84"/>
                    <a:gd name="T19" fmla="*/ 78 h 86"/>
                    <a:gd name="T20" fmla="*/ 65 w 84"/>
                    <a:gd name="T21" fmla="*/ 86 h 86"/>
                    <a:gd name="T22" fmla="*/ 65 w 84"/>
                    <a:gd name="T23" fmla="*/ 77 h 86"/>
                    <a:gd name="T24" fmla="*/ 52 w 84"/>
                    <a:gd name="T25" fmla="*/ 67 h 86"/>
                    <a:gd name="T26" fmla="*/ 52 w 84"/>
                    <a:gd name="T27" fmla="*/ 48 h 86"/>
                    <a:gd name="T28" fmla="*/ 84 w 84"/>
                    <a:gd name="T29" fmla="*/ 55 h 86"/>
                    <a:gd name="T30" fmla="*/ 84 w 84"/>
                    <a:gd name="T31" fmla="*/ 46 h 86"/>
                    <a:gd name="T32" fmla="*/ 52 w 84"/>
                    <a:gd name="T33" fmla="*/ 32 h 86"/>
                    <a:gd name="T34" fmla="*/ 52 w 84"/>
                    <a:gd name="T35" fmla="*/ 18 h 86"/>
                    <a:gd name="T36" fmla="*/ 42 w 84"/>
                    <a:gd name="T37" fmla="*/ 0 h 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84" h="86">
                      <a:moveTo>
                        <a:pt x="42" y="0"/>
                      </a:moveTo>
                      <a:cubicBezTo>
                        <a:pt x="37" y="0"/>
                        <a:pt x="33" y="13"/>
                        <a:pt x="33" y="18"/>
                      </a:cubicBezTo>
                      <a:cubicBezTo>
                        <a:pt x="33" y="32"/>
                        <a:pt x="33" y="32"/>
                        <a:pt x="33" y="32"/>
                      </a:cubicBezTo>
                      <a:cubicBezTo>
                        <a:pt x="0" y="46"/>
                        <a:pt x="0" y="46"/>
                        <a:pt x="0" y="46"/>
                      </a:cubicBezTo>
                      <a:cubicBezTo>
                        <a:pt x="0" y="55"/>
                        <a:pt x="0" y="55"/>
                        <a:pt x="0" y="55"/>
                      </a:cubicBezTo>
                      <a:cubicBezTo>
                        <a:pt x="33" y="48"/>
                        <a:pt x="33" y="48"/>
                        <a:pt x="33" y="48"/>
                      </a:cubicBezTo>
                      <a:cubicBezTo>
                        <a:pt x="33" y="67"/>
                        <a:pt x="33" y="67"/>
                        <a:pt x="33" y="67"/>
                      </a:cubicBezTo>
                      <a:cubicBezTo>
                        <a:pt x="19" y="77"/>
                        <a:pt x="19" y="77"/>
                        <a:pt x="19" y="77"/>
                      </a:cubicBezTo>
                      <a:cubicBezTo>
                        <a:pt x="19" y="86"/>
                        <a:pt x="19" y="86"/>
                        <a:pt x="19" y="86"/>
                      </a:cubicBezTo>
                      <a:cubicBezTo>
                        <a:pt x="42" y="78"/>
                        <a:pt x="42" y="78"/>
                        <a:pt x="42" y="78"/>
                      </a:cubicBezTo>
                      <a:cubicBezTo>
                        <a:pt x="65" y="86"/>
                        <a:pt x="65" y="86"/>
                        <a:pt x="65" y="86"/>
                      </a:cubicBezTo>
                      <a:cubicBezTo>
                        <a:pt x="65" y="77"/>
                        <a:pt x="65" y="77"/>
                        <a:pt x="65" y="77"/>
                      </a:cubicBezTo>
                      <a:cubicBezTo>
                        <a:pt x="52" y="67"/>
                        <a:pt x="52" y="67"/>
                        <a:pt x="52" y="67"/>
                      </a:cubicBezTo>
                      <a:cubicBezTo>
                        <a:pt x="52" y="48"/>
                        <a:pt x="52" y="48"/>
                        <a:pt x="52" y="48"/>
                      </a:cubicBezTo>
                      <a:cubicBezTo>
                        <a:pt x="84" y="55"/>
                        <a:pt x="84" y="55"/>
                        <a:pt x="84" y="55"/>
                      </a:cubicBezTo>
                      <a:cubicBezTo>
                        <a:pt x="84" y="46"/>
                        <a:pt x="84" y="46"/>
                        <a:pt x="84" y="46"/>
                      </a:cubicBezTo>
                      <a:cubicBezTo>
                        <a:pt x="52" y="32"/>
                        <a:pt x="52" y="32"/>
                        <a:pt x="52" y="32"/>
                      </a:cubicBezTo>
                      <a:cubicBezTo>
                        <a:pt x="52" y="18"/>
                        <a:pt x="52" y="18"/>
                        <a:pt x="52" y="18"/>
                      </a:cubicBezTo>
                      <a:cubicBezTo>
                        <a:pt x="52" y="13"/>
                        <a:pt x="48" y="0"/>
                        <a:pt x="42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5" name="Freeform: Shape 163">
                  <a:extLst>
                    <a:ext uri="{FF2B5EF4-FFF2-40B4-BE49-F238E27FC236}">
                      <a16:creationId xmlns:a16="http://schemas.microsoft.com/office/drawing/2014/main" id="{6AEF2659-6BCA-4497-2656-32E68771B6F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51723" y="2292044"/>
                  <a:ext cx="269591" cy="216898"/>
                </a:xfrm>
                <a:custGeom>
                  <a:avLst/>
                  <a:gdLst>
                    <a:gd name="T0" fmla="*/ 48 w 61"/>
                    <a:gd name="T1" fmla="*/ 49 h 49"/>
                    <a:gd name="T2" fmla="*/ 48 w 61"/>
                    <a:gd name="T3" fmla="*/ 32 h 49"/>
                    <a:gd name="T4" fmla="*/ 56 w 61"/>
                    <a:gd name="T5" fmla="*/ 24 h 49"/>
                    <a:gd name="T6" fmla="*/ 61 w 61"/>
                    <a:gd name="T7" fmla="*/ 24 h 49"/>
                    <a:gd name="T8" fmla="*/ 61 w 61"/>
                    <a:gd name="T9" fmla="*/ 6 h 49"/>
                    <a:gd name="T10" fmla="*/ 54 w 61"/>
                    <a:gd name="T11" fmla="*/ 0 h 49"/>
                    <a:gd name="T12" fmla="*/ 39 w 61"/>
                    <a:gd name="T13" fmla="*/ 0 h 49"/>
                    <a:gd name="T14" fmla="*/ 39 w 61"/>
                    <a:gd name="T15" fmla="*/ 8 h 49"/>
                    <a:gd name="T16" fmla="*/ 45 w 61"/>
                    <a:gd name="T17" fmla="*/ 13 h 49"/>
                    <a:gd name="T18" fmla="*/ 39 w 61"/>
                    <a:gd name="T19" fmla="*/ 19 h 49"/>
                    <a:gd name="T20" fmla="*/ 39 w 61"/>
                    <a:gd name="T21" fmla="*/ 22 h 49"/>
                    <a:gd name="T22" fmla="*/ 45 w 61"/>
                    <a:gd name="T23" fmla="*/ 28 h 49"/>
                    <a:gd name="T24" fmla="*/ 39 w 61"/>
                    <a:gd name="T25" fmla="*/ 33 h 49"/>
                    <a:gd name="T26" fmla="*/ 39 w 61"/>
                    <a:gd name="T27" fmla="*/ 49 h 49"/>
                    <a:gd name="T28" fmla="*/ 48 w 61"/>
                    <a:gd name="T29" fmla="*/ 49 h 49"/>
                    <a:gd name="T30" fmla="*/ 39 w 61"/>
                    <a:gd name="T31" fmla="*/ 0 h 49"/>
                    <a:gd name="T32" fmla="*/ 22 w 61"/>
                    <a:gd name="T33" fmla="*/ 0 h 49"/>
                    <a:gd name="T34" fmla="*/ 22 w 61"/>
                    <a:gd name="T35" fmla="*/ 8 h 49"/>
                    <a:gd name="T36" fmla="*/ 22 w 61"/>
                    <a:gd name="T37" fmla="*/ 8 h 49"/>
                    <a:gd name="T38" fmla="*/ 22 w 61"/>
                    <a:gd name="T39" fmla="*/ 8 h 49"/>
                    <a:gd name="T40" fmla="*/ 27 w 61"/>
                    <a:gd name="T41" fmla="*/ 13 h 49"/>
                    <a:gd name="T42" fmla="*/ 22 w 61"/>
                    <a:gd name="T43" fmla="*/ 19 h 49"/>
                    <a:gd name="T44" fmla="*/ 22 w 61"/>
                    <a:gd name="T45" fmla="*/ 19 h 49"/>
                    <a:gd name="T46" fmla="*/ 22 w 61"/>
                    <a:gd name="T47" fmla="*/ 22 h 49"/>
                    <a:gd name="T48" fmla="*/ 22 w 61"/>
                    <a:gd name="T49" fmla="*/ 22 h 49"/>
                    <a:gd name="T50" fmla="*/ 22 w 61"/>
                    <a:gd name="T51" fmla="*/ 22 h 49"/>
                    <a:gd name="T52" fmla="*/ 27 w 61"/>
                    <a:gd name="T53" fmla="*/ 28 h 49"/>
                    <a:gd name="T54" fmla="*/ 22 w 61"/>
                    <a:gd name="T55" fmla="*/ 33 h 49"/>
                    <a:gd name="T56" fmla="*/ 22 w 61"/>
                    <a:gd name="T57" fmla="*/ 33 h 49"/>
                    <a:gd name="T58" fmla="*/ 22 w 61"/>
                    <a:gd name="T59" fmla="*/ 49 h 49"/>
                    <a:gd name="T60" fmla="*/ 39 w 61"/>
                    <a:gd name="T61" fmla="*/ 49 h 49"/>
                    <a:gd name="T62" fmla="*/ 39 w 61"/>
                    <a:gd name="T63" fmla="*/ 33 h 49"/>
                    <a:gd name="T64" fmla="*/ 39 w 61"/>
                    <a:gd name="T65" fmla="*/ 33 h 49"/>
                    <a:gd name="T66" fmla="*/ 34 w 61"/>
                    <a:gd name="T67" fmla="*/ 28 h 49"/>
                    <a:gd name="T68" fmla="*/ 39 w 61"/>
                    <a:gd name="T69" fmla="*/ 22 h 49"/>
                    <a:gd name="T70" fmla="*/ 39 w 61"/>
                    <a:gd name="T71" fmla="*/ 22 h 49"/>
                    <a:gd name="T72" fmla="*/ 39 w 61"/>
                    <a:gd name="T73" fmla="*/ 22 h 49"/>
                    <a:gd name="T74" fmla="*/ 39 w 61"/>
                    <a:gd name="T75" fmla="*/ 19 h 49"/>
                    <a:gd name="T76" fmla="*/ 39 w 61"/>
                    <a:gd name="T77" fmla="*/ 19 h 49"/>
                    <a:gd name="T78" fmla="*/ 34 w 61"/>
                    <a:gd name="T79" fmla="*/ 13 h 49"/>
                    <a:gd name="T80" fmla="*/ 39 w 61"/>
                    <a:gd name="T81" fmla="*/ 8 h 49"/>
                    <a:gd name="T82" fmla="*/ 39 w 61"/>
                    <a:gd name="T83" fmla="*/ 8 h 49"/>
                    <a:gd name="T84" fmla="*/ 39 w 61"/>
                    <a:gd name="T85" fmla="*/ 8 h 49"/>
                    <a:gd name="T86" fmla="*/ 39 w 61"/>
                    <a:gd name="T87" fmla="*/ 0 h 49"/>
                    <a:gd name="T88" fmla="*/ 22 w 61"/>
                    <a:gd name="T89" fmla="*/ 0 h 49"/>
                    <a:gd name="T90" fmla="*/ 6 w 61"/>
                    <a:gd name="T91" fmla="*/ 0 h 49"/>
                    <a:gd name="T92" fmla="*/ 0 w 61"/>
                    <a:gd name="T93" fmla="*/ 6 h 49"/>
                    <a:gd name="T94" fmla="*/ 0 w 61"/>
                    <a:gd name="T95" fmla="*/ 24 h 49"/>
                    <a:gd name="T96" fmla="*/ 5 w 61"/>
                    <a:gd name="T97" fmla="*/ 24 h 49"/>
                    <a:gd name="T98" fmla="*/ 13 w 61"/>
                    <a:gd name="T99" fmla="*/ 32 h 49"/>
                    <a:gd name="T100" fmla="*/ 13 w 61"/>
                    <a:gd name="T101" fmla="*/ 49 h 49"/>
                    <a:gd name="T102" fmla="*/ 22 w 61"/>
                    <a:gd name="T103" fmla="*/ 49 h 49"/>
                    <a:gd name="T104" fmla="*/ 22 w 61"/>
                    <a:gd name="T105" fmla="*/ 33 h 49"/>
                    <a:gd name="T106" fmla="*/ 16 w 61"/>
                    <a:gd name="T107" fmla="*/ 28 h 49"/>
                    <a:gd name="T108" fmla="*/ 22 w 61"/>
                    <a:gd name="T109" fmla="*/ 22 h 49"/>
                    <a:gd name="T110" fmla="*/ 22 w 61"/>
                    <a:gd name="T111" fmla="*/ 19 h 49"/>
                    <a:gd name="T112" fmla="*/ 16 w 61"/>
                    <a:gd name="T113" fmla="*/ 13 h 49"/>
                    <a:gd name="T114" fmla="*/ 22 w 61"/>
                    <a:gd name="T115" fmla="*/ 8 h 49"/>
                    <a:gd name="T116" fmla="*/ 22 w 61"/>
                    <a:gd name="T117" fmla="*/ 0 h 4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</a:cxnLst>
                  <a:rect l="0" t="0" r="r" b="b"/>
                  <a:pathLst>
                    <a:path w="61" h="49">
                      <a:moveTo>
                        <a:pt x="48" y="49"/>
                      </a:moveTo>
                      <a:cubicBezTo>
                        <a:pt x="48" y="32"/>
                        <a:pt x="48" y="32"/>
                        <a:pt x="48" y="32"/>
                      </a:cubicBezTo>
                      <a:cubicBezTo>
                        <a:pt x="48" y="27"/>
                        <a:pt x="51" y="24"/>
                        <a:pt x="56" y="24"/>
                      </a:cubicBezTo>
                      <a:cubicBezTo>
                        <a:pt x="61" y="24"/>
                        <a:pt x="61" y="24"/>
                        <a:pt x="61" y="24"/>
                      </a:cubicBezTo>
                      <a:cubicBezTo>
                        <a:pt x="61" y="6"/>
                        <a:pt x="61" y="6"/>
                        <a:pt x="61" y="6"/>
                      </a:cubicBezTo>
                      <a:cubicBezTo>
                        <a:pt x="61" y="3"/>
                        <a:pt x="58" y="0"/>
                        <a:pt x="54" y="0"/>
                      </a:cubicBezTo>
                      <a:cubicBezTo>
                        <a:pt x="39" y="0"/>
                        <a:pt x="39" y="0"/>
                        <a:pt x="39" y="0"/>
                      </a:cubicBezTo>
                      <a:cubicBezTo>
                        <a:pt x="39" y="8"/>
                        <a:pt x="39" y="8"/>
                        <a:pt x="39" y="8"/>
                      </a:cubicBezTo>
                      <a:cubicBezTo>
                        <a:pt x="42" y="8"/>
                        <a:pt x="45" y="10"/>
                        <a:pt x="45" y="13"/>
                      </a:cubicBezTo>
                      <a:cubicBezTo>
                        <a:pt x="45" y="16"/>
                        <a:pt x="42" y="19"/>
                        <a:pt x="39" y="19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42" y="22"/>
                        <a:pt x="45" y="25"/>
                        <a:pt x="45" y="28"/>
                      </a:cubicBezTo>
                      <a:cubicBezTo>
                        <a:pt x="45" y="31"/>
                        <a:pt x="42" y="33"/>
                        <a:pt x="39" y="33"/>
                      </a:cubicBezTo>
                      <a:cubicBezTo>
                        <a:pt x="39" y="49"/>
                        <a:pt x="39" y="49"/>
                        <a:pt x="39" y="49"/>
                      </a:cubicBezTo>
                      <a:lnTo>
                        <a:pt x="48" y="49"/>
                      </a:lnTo>
                      <a:close/>
                      <a:moveTo>
                        <a:pt x="39" y="0"/>
                      </a:moveTo>
                      <a:cubicBezTo>
                        <a:pt x="22" y="0"/>
                        <a:pt x="22" y="0"/>
                        <a:pt x="22" y="0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2" y="8"/>
                        <a:pt x="22" y="8"/>
                        <a:pt x="22" y="8"/>
                      </a:cubicBezTo>
                      <a:cubicBezTo>
                        <a:pt x="25" y="8"/>
                        <a:pt x="27" y="10"/>
                        <a:pt x="27" y="13"/>
                      </a:cubicBezTo>
                      <a:cubicBezTo>
                        <a:pt x="27" y="16"/>
                        <a:pt x="25" y="19"/>
                        <a:pt x="22" y="19"/>
                      </a:cubicBezTo>
                      <a:cubicBezTo>
                        <a:pt x="22" y="19"/>
                        <a:pt x="22" y="19"/>
                        <a:pt x="22" y="19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2" y="22"/>
                        <a:pt x="22" y="22"/>
                        <a:pt x="22" y="22"/>
                      </a:cubicBezTo>
                      <a:cubicBezTo>
                        <a:pt x="25" y="22"/>
                        <a:pt x="27" y="25"/>
                        <a:pt x="27" y="28"/>
                      </a:cubicBezTo>
                      <a:cubicBezTo>
                        <a:pt x="27" y="31"/>
                        <a:pt x="25" y="33"/>
                        <a:pt x="22" y="33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22" y="49"/>
                        <a:pt x="22" y="49"/>
                        <a:pt x="22" y="49"/>
                      </a:cubicBezTo>
                      <a:cubicBezTo>
                        <a:pt x="39" y="49"/>
                        <a:pt x="39" y="49"/>
                        <a:pt x="39" y="49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39" y="33"/>
                        <a:pt x="39" y="33"/>
                        <a:pt x="39" y="33"/>
                      </a:cubicBezTo>
                      <a:cubicBezTo>
                        <a:pt x="36" y="33"/>
                        <a:pt x="34" y="31"/>
                        <a:pt x="34" y="28"/>
                      </a:cubicBezTo>
                      <a:cubicBezTo>
                        <a:pt x="34" y="25"/>
                        <a:pt x="36" y="22"/>
                        <a:pt x="39" y="22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39" y="22"/>
                        <a:pt x="39" y="22"/>
                        <a:pt x="39" y="22"/>
                      </a:cubicBezTo>
                      <a:cubicBezTo>
                        <a:pt x="39" y="19"/>
                        <a:pt x="39" y="19"/>
                        <a:pt x="39" y="19"/>
                      </a:cubicBezTo>
                      <a:cubicBezTo>
                        <a:pt x="39" y="19"/>
                        <a:pt x="39" y="19"/>
                        <a:pt x="39" y="19"/>
                      </a:cubicBezTo>
                      <a:cubicBezTo>
                        <a:pt x="36" y="19"/>
                        <a:pt x="34" y="16"/>
                        <a:pt x="34" y="13"/>
                      </a:cubicBezTo>
                      <a:cubicBezTo>
                        <a:pt x="34" y="10"/>
                        <a:pt x="36" y="8"/>
                        <a:pt x="39" y="8"/>
                      </a:cubicBezTo>
                      <a:cubicBezTo>
                        <a:pt x="39" y="8"/>
                        <a:pt x="39" y="8"/>
                        <a:pt x="39" y="8"/>
                      </a:cubicBezTo>
                      <a:cubicBezTo>
                        <a:pt x="39" y="8"/>
                        <a:pt x="39" y="8"/>
                        <a:pt x="39" y="8"/>
                      </a:cubicBezTo>
                      <a:lnTo>
                        <a:pt x="39" y="0"/>
                      </a:lnTo>
                      <a:close/>
                      <a:moveTo>
                        <a:pt x="22" y="0"/>
                      </a:move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3" y="0"/>
                        <a:pt x="0" y="3"/>
                        <a:pt x="0" y="6"/>
                      </a:cubicBezTo>
                      <a:cubicBezTo>
                        <a:pt x="0" y="24"/>
                        <a:pt x="0" y="24"/>
                        <a:pt x="0" y="24"/>
                      </a:cubicBezTo>
                      <a:cubicBezTo>
                        <a:pt x="5" y="24"/>
                        <a:pt x="5" y="24"/>
                        <a:pt x="5" y="24"/>
                      </a:cubicBezTo>
                      <a:cubicBezTo>
                        <a:pt x="10" y="24"/>
                        <a:pt x="13" y="27"/>
                        <a:pt x="13" y="32"/>
                      </a:cubicBezTo>
                      <a:cubicBezTo>
                        <a:pt x="13" y="49"/>
                        <a:pt x="13" y="49"/>
                        <a:pt x="13" y="49"/>
                      </a:cubicBezTo>
                      <a:cubicBezTo>
                        <a:pt x="22" y="49"/>
                        <a:pt x="22" y="49"/>
                        <a:pt x="22" y="49"/>
                      </a:cubicBezTo>
                      <a:cubicBezTo>
                        <a:pt x="22" y="33"/>
                        <a:pt x="22" y="33"/>
                        <a:pt x="22" y="33"/>
                      </a:cubicBezTo>
                      <a:cubicBezTo>
                        <a:pt x="19" y="33"/>
                        <a:pt x="16" y="31"/>
                        <a:pt x="16" y="28"/>
                      </a:cubicBezTo>
                      <a:cubicBezTo>
                        <a:pt x="16" y="25"/>
                        <a:pt x="19" y="22"/>
                        <a:pt x="22" y="22"/>
                      </a:cubicBezTo>
                      <a:cubicBezTo>
                        <a:pt x="22" y="19"/>
                        <a:pt x="22" y="19"/>
                        <a:pt x="22" y="19"/>
                      </a:cubicBezTo>
                      <a:cubicBezTo>
                        <a:pt x="19" y="19"/>
                        <a:pt x="16" y="16"/>
                        <a:pt x="16" y="13"/>
                      </a:cubicBezTo>
                      <a:cubicBezTo>
                        <a:pt x="16" y="10"/>
                        <a:pt x="19" y="8"/>
                        <a:pt x="22" y="8"/>
                      </a:cubicBezTo>
                      <a:lnTo>
                        <a:pt x="22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6" name="Freeform: Shape 164">
                  <a:extLst>
                    <a:ext uri="{FF2B5EF4-FFF2-40B4-BE49-F238E27FC236}">
                      <a16:creationId xmlns:a16="http://schemas.microsoft.com/office/drawing/2014/main" id="{6C404048-F917-F9AD-9D38-3C913797D8E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203932" y="2412135"/>
                  <a:ext cx="366398" cy="193615"/>
                </a:xfrm>
                <a:custGeom>
                  <a:avLst/>
                  <a:gdLst>
                    <a:gd name="T0" fmla="*/ 78 w 83"/>
                    <a:gd name="T1" fmla="*/ 0 h 44"/>
                    <a:gd name="T2" fmla="*/ 72 w 83"/>
                    <a:gd name="T3" fmla="*/ 0 h 44"/>
                    <a:gd name="T4" fmla="*/ 67 w 83"/>
                    <a:gd name="T5" fmla="*/ 0 h 44"/>
                    <a:gd name="T6" fmla="*/ 61 w 83"/>
                    <a:gd name="T7" fmla="*/ 5 h 44"/>
                    <a:gd name="T8" fmla="*/ 61 w 83"/>
                    <a:gd name="T9" fmla="*/ 24 h 44"/>
                    <a:gd name="T10" fmla="*/ 21 w 83"/>
                    <a:gd name="T11" fmla="*/ 24 h 44"/>
                    <a:gd name="T12" fmla="*/ 21 w 83"/>
                    <a:gd name="T13" fmla="*/ 5 h 44"/>
                    <a:gd name="T14" fmla="*/ 16 w 83"/>
                    <a:gd name="T15" fmla="*/ 0 h 44"/>
                    <a:gd name="T16" fmla="*/ 11 w 83"/>
                    <a:gd name="T17" fmla="*/ 0 h 44"/>
                    <a:gd name="T18" fmla="*/ 6 w 83"/>
                    <a:gd name="T19" fmla="*/ 0 h 44"/>
                    <a:gd name="T20" fmla="*/ 0 w 83"/>
                    <a:gd name="T21" fmla="*/ 5 h 44"/>
                    <a:gd name="T22" fmla="*/ 0 w 83"/>
                    <a:gd name="T23" fmla="*/ 33 h 44"/>
                    <a:gd name="T24" fmla="*/ 8 w 83"/>
                    <a:gd name="T25" fmla="*/ 41 h 44"/>
                    <a:gd name="T26" fmla="*/ 8 w 83"/>
                    <a:gd name="T27" fmla="*/ 41 h 44"/>
                    <a:gd name="T28" fmla="*/ 9 w 83"/>
                    <a:gd name="T29" fmla="*/ 43 h 44"/>
                    <a:gd name="T30" fmla="*/ 11 w 83"/>
                    <a:gd name="T31" fmla="*/ 44 h 44"/>
                    <a:gd name="T32" fmla="*/ 13 w 83"/>
                    <a:gd name="T33" fmla="*/ 44 h 44"/>
                    <a:gd name="T34" fmla="*/ 15 w 83"/>
                    <a:gd name="T35" fmla="*/ 43 h 44"/>
                    <a:gd name="T36" fmla="*/ 16 w 83"/>
                    <a:gd name="T37" fmla="*/ 41 h 44"/>
                    <a:gd name="T38" fmla="*/ 16 w 83"/>
                    <a:gd name="T39" fmla="*/ 41 h 44"/>
                    <a:gd name="T40" fmla="*/ 67 w 83"/>
                    <a:gd name="T41" fmla="*/ 41 h 44"/>
                    <a:gd name="T42" fmla="*/ 67 w 83"/>
                    <a:gd name="T43" fmla="*/ 41 h 44"/>
                    <a:gd name="T44" fmla="*/ 68 w 83"/>
                    <a:gd name="T45" fmla="*/ 43 h 44"/>
                    <a:gd name="T46" fmla="*/ 70 w 83"/>
                    <a:gd name="T47" fmla="*/ 44 h 44"/>
                    <a:gd name="T48" fmla="*/ 72 w 83"/>
                    <a:gd name="T49" fmla="*/ 44 h 44"/>
                    <a:gd name="T50" fmla="*/ 74 w 83"/>
                    <a:gd name="T51" fmla="*/ 43 h 44"/>
                    <a:gd name="T52" fmla="*/ 75 w 83"/>
                    <a:gd name="T53" fmla="*/ 41 h 44"/>
                    <a:gd name="T54" fmla="*/ 75 w 83"/>
                    <a:gd name="T55" fmla="*/ 41 h 44"/>
                    <a:gd name="T56" fmla="*/ 78 w 83"/>
                    <a:gd name="T57" fmla="*/ 41 h 44"/>
                    <a:gd name="T58" fmla="*/ 83 w 83"/>
                    <a:gd name="T59" fmla="*/ 33 h 44"/>
                    <a:gd name="T60" fmla="*/ 83 w 83"/>
                    <a:gd name="T61" fmla="*/ 5 h 44"/>
                    <a:gd name="T62" fmla="*/ 78 w 83"/>
                    <a:gd name="T63" fmla="*/ 0 h 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</a:cxnLst>
                  <a:rect l="0" t="0" r="r" b="b"/>
                  <a:pathLst>
                    <a:path w="83" h="44">
                      <a:moveTo>
                        <a:pt x="78" y="0"/>
                      </a:moveTo>
                      <a:cubicBezTo>
                        <a:pt x="72" y="0"/>
                        <a:pt x="72" y="0"/>
                        <a:pt x="72" y="0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64" y="0"/>
                        <a:pt x="61" y="1"/>
                        <a:pt x="61" y="5"/>
                      </a:cubicBezTo>
                      <a:cubicBezTo>
                        <a:pt x="61" y="24"/>
                        <a:pt x="61" y="24"/>
                        <a:pt x="61" y="24"/>
                      </a:cubicBezTo>
                      <a:cubicBezTo>
                        <a:pt x="21" y="24"/>
                        <a:pt x="21" y="24"/>
                        <a:pt x="21" y="24"/>
                      </a:cubicBezTo>
                      <a:cubicBezTo>
                        <a:pt x="21" y="5"/>
                        <a:pt x="21" y="5"/>
                        <a:pt x="21" y="5"/>
                      </a:cubicBezTo>
                      <a:cubicBezTo>
                        <a:pt x="21" y="1"/>
                        <a:pt x="20" y="0"/>
                        <a:pt x="16" y="0"/>
                      </a:cubicBezTo>
                      <a:cubicBezTo>
                        <a:pt x="11" y="0"/>
                        <a:pt x="11" y="0"/>
                        <a:pt x="11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2" y="0"/>
                        <a:pt x="0" y="1"/>
                        <a:pt x="0" y="5"/>
                      </a:cubicBezTo>
                      <a:cubicBezTo>
                        <a:pt x="0" y="33"/>
                        <a:pt x="0" y="33"/>
                        <a:pt x="0" y="33"/>
                      </a:cubicBezTo>
                      <a:cubicBezTo>
                        <a:pt x="0" y="36"/>
                        <a:pt x="4" y="41"/>
                        <a:pt x="8" y="41"/>
                      </a:cubicBezTo>
                      <a:cubicBezTo>
                        <a:pt x="8" y="41"/>
                        <a:pt x="8" y="41"/>
                        <a:pt x="8" y="41"/>
                      </a:cubicBezTo>
                      <a:cubicBezTo>
                        <a:pt x="8" y="42"/>
                        <a:pt x="8" y="42"/>
                        <a:pt x="9" y="43"/>
                      </a:cubicBezTo>
                      <a:cubicBezTo>
                        <a:pt x="9" y="44"/>
                        <a:pt x="10" y="44"/>
                        <a:pt x="11" y="44"/>
                      </a:cubicBezTo>
                      <a:cubicBezTo>
                        <a:pt x="13" y="44"/>
                        <a:pt x="13" y="44"/>
                        <a:pt x="13" y="44"/>
                      </a:cubicBezTo>
                      <a:cubicBezTo>
                        <a:pt x="14" y="44"/>
                        <a:pt x="15" y="44"/>
                        <a:pt x="15" y="43"/>
                      </a:cubicBezTo>
                      <a:cubicBezTo>
                        <a:pt x="16" y="42"/>
                        <a:pt x="16" y="42"/>
                        <a:pt x="16" y="41"/>
                      </a:cubicBezTo>
                      <a:cubicBezTo>
                        <a:pt x="16" y="41"/>
                        <a:pt x="16" y="41"/>
                        <a:pt x="16" y="41"/>
                      </a:cubicBezTo>
                      <a:cubicBezTo>
                        <a:pt x="67" y="41"/>
                        <a:pt x="67" y="41"/>
                        <a:pt x="67" y="41"/>
                      </a:cubicBezTo>
                      <a:cubicBezTo>
                        <a:pt x="67" y="41"/>
                        <a:pt x="67" y="41"/>
                        <a:pt x="67" y="41"/>
                      </a:cubicBezTo>
                      <a:cubicBezTo>
                        <a:pt x="67" y="42"/>
                        <a:pt x="67" y="42"/>
                        <a:pt x="68" y="43"/>
                      </a:cubicBezTo>
                      <a:cubicBezTo>
                        <a:pt x="68" y="44"/>
                        <a:pt x="69" y="44"/>
                        <a:pt x="70" y="44"/>
                      </a:cubicBezTo>
                      <a:cubicBezTo>
                        <a:pt x="72" y="44"/>
                        <a:pt x="72" y="44"/>
                        <a:pt x="72" y="44"/>
                      </a:cubicBezTo>
                      <a:cubicBezTo>
                        <a:pt x="73" y="44"/>
                        <a:pt x="74" y="44"/>
                        <a:pt x="74" y="43"/>
                      </a:cubicBezTo>
                      <a:cubicBezTo>
                        <a:pt x="75" y="42"/>
                        <a:pt x="75" y="42"/>
                        <a:pt x="75" y="41"/>
                      </a:cubicBezTo>
                      <a:cubicBezTo>
                        <a:pt x="75" y="41"/>
                        <a:pt x="75" y="41"/>
                        <a:pt x="75" y="41"/>
                      </a:cubicBezTo>
                      <a:cubicBezTo>
                        <a:pt x="78" y="41"/>
                        <a:pt x="78" y="41"/>
                        <a:pt x="78" y="41"/>
                      </a:cubicBezTo>
                      <a:cubicBezTo>
                        <a:pt x="81" y="41"/>
                        <a:pt x="83" y="36"/>
                        <a:pt x="83" y="33"/>
                      </a:cubicBezTo>
                      <a:cubicBezTo>
                        <a:pt x="83" y="5"/>
                        <a:pt x="83" y="5"/>
                        <a:pt x="83" y="5"/>
                      </a:cubicBezTo>
                      <a:cubicBezTo>
                        <a:pt x="83" y="1"/>
                        <a:pt x="81" y="0"/>
                        <a:pt x="7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7" name="Oval 165">
                  <a:extLst>
                    <a:ext uri="{FF2B5EF4-FFF2-40B4-BE49-F238E27FC236}">
                      <a16:creationId xmlns:a16="http://schemas.microsoft.com/office/drawing/2014/main" id="{1E9574A4-7193-0C74-B19A-C19086A0DA2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31375" y="2336159"/>
                  <a:ext cx="31861" cy="26959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8" name="Oval 166">
                  <a:extLst>
                    <a:ext uri="{FF2B5EF4-FFF2-40B4-BE49-F238E27FC236}">
                      <a16:creationId xmlns:a16="http://schemas.microsoft.com/office/drawing/2014/main" id="{93967895-F8C2-125D-D2BA-1C2E97479AF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411026" y="2336159"/>
                  <a:ext cx="30635" cy="26959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29" name="Oval 167">
                  <a:extLst>
                    <a:ext uri="{FF2B5EF4-FFF2-40B4-BE49-F238E27FC236}">
                      <a16:creationId xmlns:a16="http://schemas.microsoft.com/office/drawing/2014/main" id="{22EE5956-30D3-1A63-3F38-2A01F8683BB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31375" y="2398655"/>
                  <a:ext cx="31861" cy="3063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0" name="Oval 168">
                  <a:extLst>
                    <a:ext uri="{FF2B5EF4-FFF2-40B4-BE49-F238E27FC236}">
                      <a16:creationId xmlns:a16="http://schemas.microsoft.com/office/drawing/2014/main" id="{87AD1994-28E4-DACF-ADDA-1C9703D566E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411026" y="2398655"/>
                  <a:ext cx="30635" cy="30635"/>
                </a:xfrm>
                <a:prstGeom prst="ellipse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1" name="Freeform: Shape 169">
                  <a:extLst>
                    <a:ext uri="{FF2B5EF4-FFF2-40B4-BE49-F238E27FC236}">
                      <a16:creationId xmlns:a16="http://schemas.microsoft.com/office/drawing/2014/main" id="{79E8B667-69D0-EA54-F82E-3BE9E8EC08D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514151" y="808069"/>
                  <a:ext cx="384780" cy="322284"/>
                </a:xfrm>
                <a:custGeom>
                  <a:avLst/>
                  <a:gdLst>
                    <a:gd name="T0" fmla="*/ 58 w 87"/>
                    <a:gd name="T1" fmla="*/ 0 h 73"/>
                    <a:gd name="T2" fmla="*/ 31 w 87"/>
                    <a:gd name="T3" fmla="*/ 0 h 73"/>
                    <a:gd name="T4" fmla="*/ 0 w 87"/>
                    <a:gd name="T5" fmla="*/ 26 h 73"/>
                    <a:gd name="T6" fmla="*/ 9 w 87"/>
                    <a:gd name="T7" fmla="*/ 38 h 73"/>
                    <a:gd name="T8" fmla="*/ 20 w 87"/>
                    <a:gd name="T9" fmla="*/ 27 h 73"/>
                    <a:gd name="T10" fmla="*/ 20 w 87"/>
                    <a:gd name="T11" fmla="*/ 73 h 73"/>
                    <a:gd name="T12" fmla="*/ 44 w 87"/>
                    <a:gd name="T13" fmla="*/ 73 h 73"/>
                    <a:gd name="T14" fmla="*/ 68 w 87"/>
                    <a:gd name="T15" fmla="*/ 73 h 73"/>
                    <a:gd name="T16" fmla="*/ 67 w 87"/>
                    <a:gd name="T17" fmla="*/ 27 h 73"/>
                    <a:gd name="T18" fmla="*/ 79 w 87"/>
                    <a:gd name="T19" fmla="*/ 38 h 73"/>
                    <a:gd name="T20" fmla="*/ 87 w 87"/>
                    <a:gd name="T21" fmla="*/ 26 h 73"/>
                    <a:gd name="T22" fmla="*/ 58 w 87"/>
                    <a:gd name="T23" fmla="*/ 0 h 7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</a:cxnLst>
                  <a:rect l="0" t="0" r="r" b="b"/>
                  <a:pathLst>
                    <a:path w="87" h="73">
                      <a:moveTo>
                        <a:pt x="58" y="0"/>
                      </a:moveTo>
                      <a:cubicBezTo>
                        <a:pt x="53" y="8"/>
                        <a:pt x="36" y="8"/>
                        <a:pt x="31" y="0"/>
                      </a:cubicBezTo>
                      <a:cubicBezTo>
                        <a:pt x="31" y="0"/>
                        <a:pt x="5" y="15"/>
                        <a:pt x="0" y="26"/>
                      </a:cubicBezTo>
                      <a:cubicBezTo>
                        <a:pt x="9" y="38"/>
                        <a:pt x="9" y="38"/>
                        <a:pt x="9" y="38"/>
                      </a:cubicBezTo>
                      <a:cubicBezTo>
                        <a:pt x="9" y="38"/>
                        <a:pt x="16" y="30"/>
                        <a:pt x="20" y="27"/>
                      </a:cubicBezTo>
                      <a:cubicBezTo>
                        <a:pt x="20" y="73"/>
                        <a:pt x="20" y="73"/>
                        <a:pt x="20" y="73"/>
                      </a:cubicBezTo>
                      <a:cubicBezTo>
                        <a:pt x="44" y="73"/>
                        <a:pt x="44" y="73"/>
                        <a:pt x="44" y="73"/>
                      </a:cubicBezTo>
                      <a:cubicBezTo>
                        <a:pt x="68" y="73"/>
                        <a:pt x="68" y="73"/>
                        <a:pt x="68" y="73"/>
                      </a:cubicBezTo>
                      <a:cubicBezTo>
                        <a:pt x="67" y="27"/>
                        <a:pt x="67" y="27"/>
                        <a:pt x="67" y="27"/>
                      </a:cubicBezTo>
                      <a:cubicBezTo>
                        <a:pt x="71" y="30"/>
                        <a:pt x="79" y="38"/>
                        <a:pt x="79" y="38"/>
                      </a:cubicBezTo>
                      <a:cubicBezTo>
                        <a:pt x="87" y="26"/>
                        <a:pt x="87" y="26"/>
                        <a:pt x="87" y="26"/>
                      </a:cubicBezTo>
                      <a:cubicBezTo>
                        <a:pt x="82" y="15"/>
                        <a:pt x="58" y="0"/>
                        <a:pt x="58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2" name="Freeform: Shape 170">
                  <a:extLst>
                    <a:ext uri="{FF2B5EF4-FFF2-40B4-BE49-F238E27FC236}">
                      <a16:creationId xmlns:a16="http://schemas.microsoft.com/office/drawing/2014/main" id="{14915BF4-F902-6C4D-1927-C4C0C621359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56299" y="795815"/>
                  <a:ext cx="110287" cy="30635"/>
                </a:xfrm>
                <a:custGeom>
                  <a:avLst/>
                  <a:gdLst>
                    <a:gd name="T0" fmla="*/ 13 w 25"/>
                    <a:gd name="T1" fmla="*/ 7 h 7"/>
                    <a:gd name="T2" fmla="*/ 24 w 25"/>
                    <a:gd name="T3" fmla="*/ 2 h 7"/>
                    <a:gd name="T4" fmla="*/ 24 w 25"/>
                    <a:gd name="T5" fmla="*/ 0 h 7"/>
                    <a:gd name="T6" fmla="*/ 22 w 25"/>
                    <a:gd name="T7" fmla="*/ 1 h 7"/>
                    <a:gd name="T8" fmla="*/ 13 w 25"/>
                    <a:gd name="T9" fmla="*/ 5 h 7"/>
                    <a:gd name="T10" fmla="*/ 3 w 25"/>
                    <a:gd name="T11" fmla="*/ 1 h 7"/>
                    <a:gd name="T12" fmla="*/ 1 w 25"/>
                    <a:gd name="T13" fmla="*/ 0 h 7"/>
                    <a:gd name="T14" fmla="*/ 1 w 25"/>
                    <a:gd name="T15" fmla="*/ 2 h 7"/>
                    <a:gd name="T16" fmla="*/ 13 w 25"/>
                    <a:gd name="T17" fmla="*/ 7 h 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5" h="7">
                      <a:moveTo>
                        <a:pt x="13" y="7"/>
                      </a:moveTo>
                      <a:cubicBezTo>
                        <a:pt x="18" y="7"/>
                        <a:pt x="23" y="5"/>
                        <a:pt x="24" y="2"/>
                      </a:cubicBezTo>
                      <a:cubicBezTo>
                        <a:pt x="25" y="2"/>
                        <a:pt x="24" y="1"/>
                        <a:pt x="24" y="0"/>
                      </a:cubicBezTo>
                      <a:cubicBezTo>
                        <a:pt x="23" y="0"/>
                        <a:pt x="22" y="0"/>
                        <a:pt x="22" y="1"/>
                      </a:cubicBezTo>
                      <a:cubicBezTo>
                        <a:pt x="21" y="3"/>
                        <a:pt x="17" y="5"/>
                        <a:pt x="13" y="5"/>
                      </a:cubicBezTo>
                      <a:cubicBezTo>
                        <a:pt x="8" y="5"/>
                        <a:pt x="4" y="3"/>
                        <a:pt x="3" y="1"/>
                      </a:cubicBezTo>
                      <a:cubicBezTo>
                        <a:pt x="3" y="0"/>
                        <a:pt x="2" y="0"/>
                        <a:pt x="1" y="0"/>
                      </a:cubicBezTo>
                      <a:cubicBezTo>
                        <a:pt x="1" y="1"/>
                        <a:pt x="0" y="2"/>
                        <a:pt x="1" y="2"/>
                      </a:cubicBezTo>
                      <a:cubicBezTo>
                        <a:pt x="2" y="5"/>
                        <a:pt x="7" y="7"/>
                        <a:pt x="13" y="7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3" name="Freeform: Shape 171">
                  <a:extLst>
                    <a:ext uri="{FF2B5EF4-FFF2-40B4-BE49-F238E27FC236}">
                      <a16:creationId xmlns:a16="http://schemas.microsoft.com/office/drawing/2014/main" id="{05CFF423-68A0-9BD9-4274-213E26F151B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859591" y="3626519"/>
                  <a:ext cx="322284" cy="335763"/>
                </a:xfrm>
                <a:custGeom>
                  <a:avLst/>
                  <a:gdLst>
                    <a:gd name="T0" fmla="*/ 56 w 73"/>
                    <a:gd name="T1" fmla="*/ 2 h 76"/>
                    <a:gd name="T2" fmla="*/ 51 w 73"/>
                    <a:gd name="T3" fmla="*/ 2 h 76"/>
                    <a:gd name="T4" fmla="*/ 50 w 73"/>
                    <a:gd name="T5" fmla="*/ 3 h 76"/>
                    <a:gd name="T6" fmla="*/ 44 w 73"/>
                    <a:gd name="T7" fmla="*/ 5 h 76"/>
                    <a:gd name="T8" fmla="*/ 17 w 73"/>
                    <a:gd name="T9" fmla="*/ 5 h 76"/>
                    <a:gd name="T10" fmla="*/ 13 w 73"/>
                    <a:gd name="T11" fmla="*/ 8 h 76"/>
                    <a:gd name="T12" fmla="*/ 1 w 73"/>
                    <a:gd name="T13" fmla="*/ 40 h 76"/>
                    <a:gd name="T14" fmla="*/ 7 w 73"/>
                    <a:gd name="T15" fmla="*/ 47 h 76"/>
                    <a:gd name="T16" fmla="*/ 29 w 73"/>
                    <a:gd name="T17" fmla="*/ 47 h 76"/>
                    <a:gd name="T18" fmla="*/ 28 w 73"/>
                    <a:gd name="T19" fmla="*/ 54 h 76"/>
                    <a:gd name="T20" fmla="*/ 24 w 73"/>
                    <a:gd name="T21" fmla="*/ 66 h 76"/>
                    <a:gd name="T22" fmla="*/ 26 w 73"/>
                    <a:gd name="T23" fmla="*/ 72 h 76"/>
                    <a:gd name="T24" fmla="*/ 34 w 73"/>
                    <a:gd name="T25" fmla="*/ 72 h 76"/>
                    <a:gd name="T26" fmla="*/ 41 w 73"/>
                    <a:gd name="T27" fmla="*/ 57 h 76"/>
                    <a:gd name="T28" fmla="*/ 55 w 73"/>
                    <a:gd name="T29" fmla="*/ 40 h 76"/>
                    <a:gd name="T30" fmla="*/ 57 w 73"/>
                    <a:gd name="T31" fmla="*/ 37 h 76"/>
                    <a:gd name="T32" fmla="*/ 72 w 73"/>
                    <a:gd name="T33" fmla="*/ 23 h 76"/>
                    <a:gd name="T34" fmla="*/ 72 w 73"/>
                    <a:gd name="T35" fmla="*/ 18 h 76"/>
                    <a:gd name="T36" fmla="*/ 56 w 73"/>
                    <a:gd name="T37" fmla="*/ 2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73" h="76">
                      <a:moveTo>
                        <a:pt x="56" y="2"/>
                      </a:moveTo>
                      <a:cubicBezTo>
                        <a:pt x="54" y="0"/>
                        <a:pt x="52" y="0"/>
                        <a:pt x="51" y="2"/>
                      </a:cubicBezTo>
                      <a:cubicBezTo>
                        <a:pt x="50" y="3"/>
                        <a:pt x="50" y="3"/>
                        <a:pt x="50" y="3"/>
                      </a:cubicBezTo>
                      <a:cubicBezTo>
                        <a:pt x="48" y="4"/>
                        <a:pt x="46" y="5"/>
                        <a:pt x="44" y="5"/>
                      </a:cubicBezTo>
                      <a:cubicBezTo>
                        <a:pt x="17" y="5"/>
                        <a:pt x="17" y="5"/>
                        <a:pt x="17" y="5"/>
                      </a:cubicBezTo>
                      <a:cubicBezTo>
                        <a:pt x="15" y="5"/>
                        <a:pt x="13" y="7"/>
                        <a:pt x="13" y="8"/>
                      </a:cubicBezTo>
                      <a:cubicBezTo>
                        <a:pt x="1" y="40"/>
                        <a:pt x="1" y="40"/>
                        <a:pt x="1" y="40"/>
                      </a:cubicBezTo>
                      <a:cubicBezTo>
                        <a:pt x="0" y="44"/>
                        <a:pt x="2" y="47"/>
                        <a:pt x="7" y="47"/>
                      </a:cubicBezTo>
                      <a:cubicBezTo>
                        <a:pt x="29" y="47"/>
                        <a:pt x="29" y="47"/>
                        <a:pt x="29" y="47"/>
                      </a:cubicBezTo>
                      <a:cubicBezTo>
                        <a:pt x="30" y="50"/>
                        <a:pt x="29" y="53"/>
                        <a:pt x="28" y="54"/>
                      </a:cubicBezTo>
                      <a:cubicBezTo>
                        <a:pt x="27" y="56"/>
                        <a:pt x="23" y="60"/>
                        <a:pt x="24" y="66"/>
                      </a:cubicBezTo>
                      <a:cubicBezTo>
                        <a:pt x="24" y="68"/>
                        <a:pt x="25" y="71"/>
                        <a:pt x="26" y="72"/>
                      </a:cubicBezTo>
                      <a:cubicBezTo>
                        <a:pt x="30" y="76"/>
                        <a:pt x="34" y="75"/>
                        <a:pt x="34" y="72"/>
                      </a:cubicBezTo>
                      <a:cubicBezTo>
                        <a:pt x="34" y="67"/>
                        <a:pt x="32" y="62"/>
                        <a:pt x="41" y="57"/>
                      </a:cubicBezTo>
                      <a:cubicBezTo>
                        <a:pt x="49" y="51"/>
                        <a:pt x="55" y="40"/>
                        <a:pt x="55" y="40"/>
                      </a:cubicBezTo>
                      <a:cubicBezTo>
                        <a:pt x="55" y="40"/>
                        <a:pt x="56" y="39"/>
                        <a:pt x="57" y="37"/>
                      </a:cubicBezTo>
                      <a:cubicBezTo>
                        <a:pt x="72" y="23"/>
                        <a:pt x="72" y="23"/>
                        <a:pt x="72" y="23"/>
                      </a:cubicBezTo>
                      <a:cubicBezTo>
                        <a:pt x="73" y="22"/>
                        <a:pt x="73" y="19"/>
                        <a:pt x="72" y="18"/>
                      </a:cubicBezTo>
                      <a:lnTo>
                        <a:pt x="56" y="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4" name="Freeform: Shape 172">
                  <a:extLst>
                    <a:ext uri="{FF2B5EF4-FFF2-40B4-BE49-F238E27FC236}">
                      <a16:creationId xmlns:a16="http://schemas.microsoft.com/office/drawing/2014/main" id="{DC922CA8-9EE6-2039-3448-CC8FCC31B70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183290" y="1029869"/>
                  <a:ext cx="366398" cy="348017"/>
                </a:xfrm>
                <a:custGeom>
                  <a:avLst/>
                  <a:gdLst>
                    <a:gd name="T0" fmla="*/ 11 w 83"/>
                    <a:gd name="T1" fmla="*/ 63 h 79"/>
                    <a:gd name="T2" fmla="*/ 34 w 83"/>
                    <a:gd name="T3" fmla="*/ 52 h 79"/>
                    <a:gd name="T4" fmla="*/ 38 w 83"/>
                    <a:gd name="T5" fmla="*/ 51 h 79"/>
                    <a:gd name="T6" fmla="*/ 39 w 83"/>
                    <a:gd name="T7" fmla="*/ 55 h 79"/>
                    <a:gd name="T8" fmla="*/ 38 w 83"/>
                    <a:gd name="T9" fmla="*/ 65 h 79"/>
                    <a:gd name="T10" fmla="*/ 38 w 83"/>
                    <a:gd name="T11" fmla="*/ 79 h 79"/>
                    <a:gd name="T12" fmla="*/ 45 w 83"/>
                    <a:gd name="T13" fmla="*/ 79 h 79"/>
                    <a:gd name="T14" fmla="*/ 44 w 83"/>
                    <a:gd name="T15" fmla="*/ 65 h 79"/>
                    <a:gd name="T16" fmla="*/ 44 w 83"/>
                    <a:gd name="T17" fmla="*/ 55 h 79"/>
                    <a:gd name="T18" fmla="*/ 44 w 83"/>
                    <a:gd name="T19" fmla="*/ 51 h 79"/>
                    <a:gd name="T20" fmla="*/ 48 w 83"/>
                    <a:gd name="T21" fmla="*/ 52 h 79"/>
                    <a:gd name="T22" fmla="*/ 71 w 83"/>
                    <a:gd name="T23" fmla="*/ 63 h 79"/>
                    <a:gd name="T24" fmla="*/ 80 w 83"/>
                    <a:gd name="T25" fmla="*/ 54 h 79"/>
                    <a:gd name="T26" fmla="*/ 74 w 83"/>
                    <a:gd name="T27" fmla="*/ 26 h 79"/>
                    <a:gd name="T28" fmla="*/ 46 w 83"/>
                    <a:gd name="T29" fmla="*/ 44 h 79"/>
                    <a:gd name="T30" fmla="*/ 45 w 83"/>
                    <a:gd name="T31" fmla="*/ 41 h 79"/>
                    <a:gd name="T32" fmla="*/ 50 w 83"/>
                    <a:gd name="T33" fmla="*/ 32 h 79"/>
                    <a:gd name="T34" fmla="*/ 59 w 83"/>
                    <a:gd name="T35" fmla="*/ 10 h 79"/>
                    <a:gd name="T36" fmla="*/ 41 w 83"/>
                    <a:gd name="T37" fmla="*/ 0 h 79"/>
                    <a:gd name="T38" fmla="*/ 23 w 83"/>
                    <a:gd name="T39" fmla="*/ 10 h 79"/>
                    <a:gd name="T40" fmla="*/ 33 w 83"/>
                    <a:gd name="T41" fmla="*/ 32 h 79"/>
                    <a:gd name="T42" fmla="*/ 38 w 83"/>
                    <a:gd name="T43" fmla="*/ 41 h 79"/>
                    <a:gd name="T44" fmla="*/ 36 w 83"/>
                    <a:gd name="T45" fmla="*/ 44 h 79"/>
                    <a:gd name="T46" fmla="*/ 8 w 83"/>
                    <a:gd name="T47" fmla="*/ 26 h 79"/>
                    <a:gd name="T48" fmla="*/ 2 w 83"/>
                    <a:gd name="T49" fmla="*/ 54 h 79"/>
                    <a:gd name="T50" fmla="*/ 11 w 83"/>
                    <a:gd name="T51" fmla="*/ 63 h 7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83" h="79">
                      <a:moveTo>
                        <a:pt x="11" y="63"/>
                      </a:moveTo>
                      <a:cubicBezTo>
                        <a:pt x="20" y="64"/>
                        <a:pt x="27" y="55"/>
                        <a:pt x="34" y="52"/>
                      </a:cubicBezTo>
                      <a:cubicBezTo>
                        <a:pt x="35" y="51"/>
                        <a:pt x="38" y="50"/>
                        <a:pt x="38" y="51"/>
                      </a:cubicBezTo>
                      <a:cubicBezTo>
                        <a:pt x="39" y="52"/>
                        <a:pt x="39" y="54"/>
                        <a:pt x="39" y="55"/>
                      </a:cubicBezTo>
                      <a:cubicBezTo>
                        <a:pt x="39" y="59"/>
                        <a:pt x="38" y="62"/>
                        <a:pt x="38" y="65"/>
                      </a:cubicBezTo>
                      <a:cubicBezTo>
                        <a:pt x="38" y="69"/>
                        <a:pt x="38" y="75"/>
                        <a:pt x="38" y="79"/>
                      </a:cubicBezTo>
                      <a:cubicBezTo>
                        <a:pt x="45" y="79"/>
                        <a:pt x="45" y="79"/>
                        <a:pt x="45" y="79"/>
                      </a:cubicBezTo>
                      <a:cubicBezTo>
                        <a:pt x="44" y="75"/>
                        <a:pt x="44" y="69"/>
                        <a:pt x="44" y="65"/>
                      </a:cubicBezTo>
                      <a:cubicBezTo>
                        <a:pt x="44" y="62"/>
                        <a:pt x="44" y="59"/>
                        <a:pt x="44" y="55"/>
                      </a:cubicBezTo>
                      <a:cubicBezTo>
                        <a:pt x="44" y="54"/>
                        <a:pt x="43" y="52"/>
                        <a:pt x="44" y="51"/>
                      </a:cubicBezTo>
                      <a:cubicBezTo>
                        <a:pt x="45" y="50"/>
                        <a:pt x="47" y="51"/>
                        <a:pt x="48" y="52"/>
                      </a:cubicBezTo>
                      <a:cubicBezTo>
                        <a:pt x="55" y="55"/>
                        <a:pt x="62" y="64"/>
                        <a:pt x="71" y="63"/>
                      </a:cubicBezTo>
                      <a:cubicBezTo>
                        <a:pt x="76" y="63"/>
                        <a:pt x="78" y="59"/>
                        <a:pt x="80" y="54"/>
                      </a:cubicBezTo>
                      <a:cubicBezTo>
                        <a:pt x="83" y="46"/>
                        <a:pt x="83" y="31"/>
                        <a:pt x="74" y="26"/>
                      </a:cubicBezTo>
                      <a:cubicBezTo>
                        <a:pt x="61" y="18"/>
                        <a:pt x="57" y="43"/>
                        <a:pt x="46" y="44"/>
                      </a:cubicBezTo>
                      <a:cubicBezTo>
                        <a:pt x="44" y="44"/>
                        <a:pt x="44" y="43"/>
                        <a:pt x="45" y="41"/>
                      </a:cubicBezTo>
                      <a:cubicBezTo>
                        <a:pt x="46" y="38"/>
                        <a:pt x="48" y="35"/>
                        <a:pt x="50" y="32"/>
                      </a:cubicBezTo>
                      <a:cubicBezTo>
                        <a:pt x="54" y="26"/>
                        <a:pt x="60" y="18"/>
                        <a:pt x="59" y="10"/>
                      </a:cubicBezTo>
                      <a:cubicBezTo>
                        <a:pt x="58" y="2"/>
                        <a:pt x="49" y="0"/>
                        <a:pt x="41" y="0"/>
                      </a:cubicBezTo>
                      <a:cubicBezTo>
                        <a:pt x="33" y="0"/>
                        <a:pt x="24" y="2"/>
                        <a:pt x="23" y="10"/>
                      </a:cubicBezTo>
                      <a:cubicBezTo>
                        <a:pt x="22" y="18"/>
                        <a:pt x="28" y="26"/>
                        <a:pt x="33" y="32"/>
                      </a:cubicBezTo>
                      <a:cubicBezTo>
                        <a:pt x="35" y="35"/>
                        <a:pt x="37" y="38"/>
                        <a:pt x="38" y="41"/>
                      </a:cubicBezTo>
                      <a:cubicBezTo>
                        <a:pt x="38" y="43"/>
                        <a:pt x="39" y="44"/>
                        <a:pt x="36" y="44"/>
                      </a:cubicBezTo>
                      <a:cubicBezTo>
                        <a:pt x="25" y="43"/>
                        <a:pt x="21" y="18"/>
                        <a:pt x="8" y="26"/>
                      </a:cubicBezTo>
                      <a:cubicBezTo>
                        <a:pt x="0" y="31"/>
                        <a:pt x="0" y="46"/>
                        <a:pt x="2" y="54"/>
                      </a:cubicBezTo>
                      <a:cubicBezTo>
                        <a:pt x="4" y="59"/>
                        <a:pt x="7" y="63"/>
                        <a:pt x="11" y="6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5" name="Freeform: Shape 173">
                  <a:extLst>
                    <a:ext uri="{FF2B5EF4-FFF2-40B4-BE49-F238E27FC236}">
                      <a16:creationId xmlns:a16="http://schemas.microsoft.com/office/drawing/2014/main" id="{B761064F-432B-3665-0C1A-75835BF18B4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732338" y="1652379"/>
                  <a:ext cx="318607" cy="339439"/>
                </a:xfrm>
                <a:custGeom>
                  <a:avLst/>
                  <a:gdLst>
                    <a:gd name="T0" fmla="*/ 59 w 72"/>
                    <a:gd name="T1" fmla="*/ 53 h 77"/>
                    <a:gd name="T2" fmla="*/ 64 w 72"/>
                    <a:gd name="T3" fmla="*/ 50 h 77"/>
                    <a:gd name="T4" fmla="*/ 71 w 72"/>
                    <a:gd name="T5" fmla="*/ 48 h 77"/>
                    <a:gd name="T6" fmla="*/ 71 w 72"/>
                    <a:gd name="T7" fmla="*/ 38 h 77"/>
                    <a:gd name="T8" fmla="*/ 70 w 72"/>
                    <a:gd name="T9" fmla="*/ 22 h 77"/>
                    <a:gd name="T10" fmla="*/ 53 w 72"/>
                    <a:gd name="T11" fmla="*/ 36 h 77"/>
                    <a:gd name="T12" fmla="*/ 48 w 72"/>
                    <a:gd name="T13" fmla="*/ 42 h 77"/>
                    <a:gd name="T14" fmla="*/ 48 w 72"/>
                    <a:gd name="T15" fmla="*/ 36 h 77"/>
                    <a:gd name="T16" fmla="*/ 54 w 72"/>
                    <a:gd name="T17" fmla="*/ 25 h 77"/>
                    <a:gd name="T18" fmla="*/ 49 w 72"/>
                    <a:gd name="T19" fmla="*/ 15 h 77"/>
                    <a:gd name="T20" fmla="*/ 36 w 72"/>
                    <a:gd name="T21" fmla="*/ 0 h 77"/>
                    <a:gd name="T22" fmla="*/ 36 w 72"/>
                    <a:gd name="T23" fmla="*/ 0 h 77"/>
                    <a:gd name="T24" fmla="*/ 36 w 72"/>
                    <a:gd name="T25" fmla="*/ 0 h 77"/>
                    <a:gd name="T26" fmla="*/ 36 w 72"/>
                    <a:gd name="T27" fmla="*/ 0 h 77"/>
                    <a:gd name="T28" fmla="*/ 36 w 72"/>
                    <a:gd name="T29" fmla="*/ 0 h 77"/>
                    <a:gd name="T30" fmla="*/ 23 w 72"/>
                    <a:gd name="T31" fmla="*/ 15 h 77"/>
                    <a:gd name="T32" fmla="*/ 18 w 72"/>
                    <a:gd name="T33" fmla="*/ 25 h 77"/>
                    <a:gd name="T34" fmla="*/ 23 w 72"/>
                    <a:gd name="T35" fmla="*/ 36 h 77"/>
                    <a:gd name="T36" fmla="*/ 24 w 72"/>
                    <a:gd name="T37" fmla="*/ 42 h 77"/>
                    <a:gd name="T38" fmla="*/ 18 w 72"/>
                    <a:gd name="T39" fmla="*/ 36 h 77"/>
                    <a:gd name="T40" fmla="*/ 2 w 72"/>
                    <a:gd name="T41" fmla="*/ 22 h 77"/>
                    <a:gd name="T42" fmla="*/ 0 w 72"/>
                    <a:gd name="T43" fmla="*/ 38 h 77"/>
                    <a:gd name="T44" fmla="*/ 1 w 72"/>
                    <a:gd name="T45" fmla="*/ 48 h 77"/>
                    <a:gd name="T46" fmla="*/ 7 w 72"/>
                    <a:gd name="T47" fmla="*/ 50 h 77"/>
                    <a:gd name="T48" fmla="*/ 12 w 72"/>
                    <a:gd name="T49" fmla="*/ 53 h 77"/>
                    <a:gd name="T50" fmla="*/ 11 w 72"/>
                    <a:gd name="T51" fmla="*/ 56 h 77"/>
                    <a:gd name="T52" fmla="*/ 0 w 72"/>
                    <a:gd name="T53" fmla="*/ 53 h 77"/>
                    <a:gd name="T54" fmla="*/ 16 w 72"/>
                    <a:gd name="T55" fmla="*/ 75 h 77"/>
                    <a:gd name="T56" fmla="*/ 24 w 72"/>
                    <a:gd name="T57" fmla="*/ 74 h 77"/>
                    <a:gd name="T58" fmla="*/ 31 w 72"/>
                    <a:gd name="T59" fmla="*/ 69 h 77"/>
                    <a:gd name="T60" fmla="*/ 34 w 72"/>
                    <a:gd name="T61" fmla="*/ 68 h 77"/>
                    <a:gd name="T62" fmla="*/ 34 w 72"/>
                    <a:gd name="T63" fmla="*/ 65 h 77"/>
                    <a:gd name="T64" fmla="*/ 36 w 72"/>
                    <a:gd name="T65" fmla="*/ 34 h 77"/>
                    <a:gd name="T66" fmla="*/ 38 w 72"/>
                    <a:gd name="T67" fmla="*/ 65 h 77"/>
                    <a:gd name="T68" fmla="*/ 38 w 72"/>
                    <a:gd name="T69" fmla="*/ 68 h 77"/>
                    <a:gd name="T70" fmla="*/ 40 w 72"/>
                    <a:gd name="T71" fmla="*/ 69 h 77"/>
                    <a:gd name="T72" fmla="*/ 47 w 72"/>
                    <a:gd name="T73" fmla="*/ 74 h 77"/>
                    <a:gd name="T74" fmla="*/ 55 w 72"/>
                    <a:gd name="T75" fmla="*/ 75 h 77"/>
                    <a:gd name="T76" fmla="*/ 71 w 72"/>
                    <a:gd name="T77" fmla="*/ 53 h 77"/>
                    <a:gd name="T78" fmla="*/ 60 w 72"/>
                    <a:gd name="T79" fmla="*/ 56 h 77"/>
                    <a:gd name="T80" fmla="*/ 59 w 72"/>
                    <a:gd name="T81" fmla="*/ 53 h 7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</a:cxnLst>
                  <a:rect l="0" t="0" r="r" b="b"/>
                  <a:pathLst>
                    <a:path w="72" h="77">
                      <a:moveTo>
                        <a:pt x="59" y="53"/>
                      </a:moveTo>
                      <a:cubicBezTo>
                        <a:pt x="61" y="51"/>
                        <a:pt x="63" y="51"/>
                        <a:pt x="64" y="50"/>
                      </a:cubicBezTo>
                      <a:cubicBezTo>
                        <a:pt x="66" y="49"/>
                        <a:pt x="69" y="49"/>
                        <a:pt x="71" y="48"/>
                      </a:cubicBezTo>
                      <a:cubicBezTo>
                        <a:pt x="71" y="45"/>
                        <a:pt x="72" y="42"/>
                        <a:pt x="71" y="38"/>
                      </a:cubicBezTo>
                      <a:cubicBezTo>
                        <a:pt x="71" y="33"/>
                        <a:pt x="70" y="28"/>
                        <a:pt x="70" y="22"/>
                      </a:cubicBezTo>
                      <a:cubicBezTo>
                        <a:pt x="63" y="26"/>
                        <a:pt x="56" y="28"/>
                        <a:pt x="53" y="36"/>
                      </a:cubicBezTo>
                      <a:cubicBezTo>
                        <a:pt x="53" y="38"/>
                        <a:pt x="51" y="43"/>
                        <a:pt x="48" y="42"/>
                      </a:cubicBezTo>
                      <a:cubicBezTo>
                        <a:pt x="46" y="40"/>
                        <a:pt x="47" y="37"/>
                        <a:pt x="48" y="36"/>
                      </a:cubicBezTo>
                      <a:cubicBezTo>
                        <a:pt x="51" y="32"/>
                        <a:pt x="54" y="30"/>
                        <a:pt x="54" y="25"/>
                      </a:cubicBezTo>
                      <a:cubicBezTo>
                        <a:pt x="54" y="21"/>
                        <a:pt x="51" y="18"/>
                        <a:pt x="49" y="15"/>
                      </a:cubicBezTo>
                      <a:cubicBezTo>
                        <a:pt x="45" y="10"/>
                        <a:pt x="40" y="6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6" y="0"/>
                        <a:pt x="36" y="0"/>
                        <a:pt x="36" y="0"/>
                      </a:cubicBezTo>
                      <a:cubicBezTo>
                        <a:pt x="32" y="6"/>
                        <a:pt x="27" y="10"/>
                        <a:pt x="23" y="15"/>
                      </a:cubicBezTo>
                      <a:cubicBezTo>
                        <a:pt x="20" y="18"/>
                        <a:pt x="18" y="21"/>
                        <a:pt x="18" y="25"/>
                      </a:cubicBezTo>
                      <a:cubicBezTo>
                        <a:pt x="18" y="30"/>
                        <a:pt x="21" y="32"/>
                        <a:pt x="23" y="36"/>
                      </a:cubicBezTo>
                      <a:cubicBezTo>
                        <a:pt x="24" y="37"/>
                        <a:pt x="26" y="40"/>
                        <a:pt x="24" y="42"/>
                      </a:cubicBezTo>
                      <a:cubicBezTo>
                        <a:pt x="21" y="43"/>
                        <a:pt x="19" y="38"/>
                        <a:pt x="18" y="36"/>
                      </a:cubicBezTo>
                      <a:cubicBezTo>
                        <a:pt x="16" y="28"/>
                        <a:pt x="9" y="26"/>
                        <a:pt x="2" y="22"/>
                      </a:cubicBezTo>
                      <a:cubicBezTo>
                        <a:pt x="2" y="28"/>
                        <a:pt x="1" y="33"/>
                        <a:pt x="0" y="38"/>
                      </a:cubicBezTo>
                      <a:cubicBezTo>
                        <a:pt x="0" y="42"/>
                        <a:pt x="0" y="45"/>
                        <a:pt x="1" y="48"/>
                      </a:cubicBezTo>
                      <a:cubicBezTo>
                        <a:pt x="3" y="49"/>
                        <a:pt x="5" y="49"/>
                        <a:pt x="7" y="50"/>
                      </a:cubicBezTo>
                      <a:cubicBezTo>
                        <a:pt x="9" y="51"/>
                        <a:pt x="11" y="51"/>
                        <a:pt x="12" y="53"/>
                      </a:cubicBezTo>
                      <a:cubicBezTo>
                        <a:pt x="14" y="54"/>
                        <a:pt x="14" y="57"/>
                        <a:pt x="11" y="56"/>
                      </a:cubicBezTo>
                      <a:cubicBezTo>
                        <a:pt x="8" y="56"/>
                        <a:pt x="4" y="52"/>
                        <a:pt x="0" y="53"/>
                      </a:cubicBezTo>
                      <a:cubicBezTo>
                        <a:pt x="2" y="62"/>
                        <a:pt x="7" y="71"/>
                        <a:pt x="16" y="75"/>
                      </a:cubicBezTo>
                      <a:cubicBezTo>
                        <a:pt x="20" y="77"/>
                        <a:pt x="21" y="76"/>
                        <a:pt x="24" y="74"/>
                      </a:cubicBezTo>
                      <a:cubicBezTo>
                        <a:pt x="27" y="72"/>
                        <a:pt x="28" y="70"/>
                        <a:pt x="31" y="69"/>
                      </a:cubicBezTo>
                      <a:cubicBezTo>
                        <a:pt x="33" y="69"/>
                        <a:pt x="34" y="70"/>
                        <a:pt x="34" y="68"/>
                      </a:cubicBezTo>
                      <a:cubicBezTo>
                        <a:pt x="34" y="67"/>
                        <a:pt x="34" y="66"/>
                        <a:pt x="34" y="65"/>
                      </a:cubicBezTo>
                      <a:cubicBezTo>
                        <a:pt x="35" y="53"/>
                        <a:pt x="35" y="46"/>
                        <a:pt x="36" y="34"/>
                      </a:cubicBezTo>
                      <a:cubicBezTo>
                        <a:pt x="36" y="46"/>
                        <a:pt x="37" y="53"/>
                        <a:pt x="38" y="65"/>
                      </a:cubicBezTo>
                      <a:cubicBezTo>
                        <a:pt x="38" y="66"/>
                        <a:pt x="38" y="67"/>
                        <a:pt x="38" y="68"/>
                      </a:cubicBezTo>
                      <a:cubicBezTo>
                        <a:pt x="38" y="70"/>
                        <a:pt x="39" y="69"/>
                        <a:pt x="40" y="69"/>
                      </a:cubicBezTo>
                      <a:cubicBezTo>
                        <a:pt x="43" y="70"/>
                        <a:pt x="45" y="72"/>
                        <a:pt x="47" y="74"/>
                      </a:cubicBezTo>
                      <a:cubicBezTo>
                        <a:pt x="50" y="76"/>
                        <a:pt x="52" y="77"/>
                        <a:pt x="55" y="75"/>
                      </a:cubicBezTo>
                      <a:cubicBezTo>
                        <a:pt x="65" y="71"/>
                        <a:pt x="70" y="62"/>
                        <a:pt x="71" y="53"/>
                      </a:cubicBezTo>
                      <a:cubicBezTo>
                        <a:pt x="68" y="52"/>
                        <a:pt x="64" y="56"/>
                        <a:pt x="60" y="56"/>
                      </a:cubicBezTo>
                      <a:cubicBezTo>
                        <a:pt x="58" y="57"/>
                        <a:pt x="58" y="54"/>
                        <a:pt x="59" y="5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6" name="Rectangle 174">
                  <a:extLst>
                    <a:ext uri="{FF2B5EF4-FFF2-40B4-BE49-F238E27FC236}">
                      <a16:creationId xmlns:a16="http://schemas.microsoft.com/office/drawing/2014/main" id="{2ED2268B-6BA6-D1FE-A59B-7440C865A6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878162" y="1966084"/>
                  <a:ext cx="22057" cy="105385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7" name="Freeform: Shape 175">
                  <a:extLst>
                    <a:ext uri="{FF2B5EF4-FFF2-40B4-BE49-F238E27FC236}">
                      <a16:creationId xmlns:a16="http://schemas.microsoft.com/office/drawing/2014/main" id="{0DC2950E-C657-E9CD-2182-A63AEB16E1C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20861" y="1413423"/>
                  <a:ext cx="30635" cy="162980"/>
                </a:xfrm>
                <a:custGeom>
                  <a:avLst/>
                  <a:gdLst>
                    <a:gd name="T0" fmla="*/ 7 w 7"/>
                    <a:gd name="T1" fmla="*/ 1 h 37"/>
                    <a:gd name="T2" fmla="*/ 4 w 7"/>
                    <a:gd name="T3" fmla="*/ 0 h 37"/>
                    <a:gd name="T4" fmla="*/ 4 w 7"/>
                    <a:gd name="T5" fmla="*/ 0 h 37"/>
                    <a:gd name="T6" fmla="*/ 0 w 7"/>
                    <a:gd name="T7" fmla="*/ 1 h 37"/>
                    <a:gd name="T8" fmla="*/ 0 w 7"/>
                    <a:gd name="T9" fmla="*/ 37 h 37"/>
                    <a:gd name="T10" fmla="*/ 7 w 7"/>
                    <a:gd name="T11" fmla="*/ 37 h 37"/>
                    <a:gd name="T12" fmla="*/ 7 w 7"/>
                    <a:gd name="T13" fmla="*/ 1 h 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37">
                      <a:moveTo>
                        <a:pt x="7" y="1"/>
                      </a:moveTo>
                      <a:cubicBezTo>
                        <a:pt x="6" y="1"/>
                        <a:pt x="5" y="0"/>
                        <a:pt x="4" y="0"/>
                      </a:cubicBezTo>
                      <a:cubicBezTo>
                        <a:pt x="4" y="0"/>
                        <a:pt x="4" y="0"/>
                        <a:pt x="4" y="0"/>
                      </a:cubicBezTo>
                      <a:cubicBezTo>
                        <a:pt x="3" y="0"/>
                        <a:pt x="1" y="1"/>
                        <a:pt x="0" y="1"/>
                      </a:cubicBezTo>
                      <a:cubicBezTo>
                        <a:pt x="0" y="37"/>
                        <a:pt x="0" y="37"/>
                        <a:pt x="0" y="37"/>
                      </a:cubicBezTo>
                      <a:cubicBezTo>
                        <a:pt x="7" y="37"/>
                        <a:pt x="7" y="37"/>
                        <a:pt x="7" y="37"/>
                      </a:cubicBezTo>
                      <a:lnTo>
                        <a:pt x="7" y="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8" name="Freeform: Shape 176">
                  <a:extLst>
                    <a:ext uri="{FF2B5EF4-FFF2-40B4-BE49-F238E27FC236}">
                      <a16:creationId xmlns:a16="http://schemas.microsoft.com/office/drawing/2014/main" id="{D1D30C7E-C9CC-A36A-A86F-50DC198AF3B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920861" y="1192849"/>
                  <a:ext cx="30635" cy="22057"/>
                </a:xfrm>
                <a:custGeom>
                  <a:avLst/>
                  <a:gdLst>
                    <a:gd name="T0" fmla="*/ 5 w 7"/>
                    <a:gd name="T1" fmla="*/ 5 h 5"/>
                    <a:gd name="T2" fmla="*/ 5 w 7"/>
                    <a:gd name="T3" fmla="*/ 5 h 5"/>
                    <a:gd name="T4" fmla="*/ 7 w 7"/>
                    <a:gd name="T5" fmla="*/ 5 h 5"/>
                    <a:gd name="T6" fmla="*/ 7 w 7"/>
                    <a:gd name="T7" fmla="*/ 0 h 5"/>
                    <a:gd name="T8" fmla="*/ 0 w 7"/>
                    <a:gd name="T9" fmla="*/ 0 h 5"/>
                    <a:gd name="T10" fmla="*/ 0 w 7"/>
                    <a:gd name="T11" fmla="*/ 5 h 5"/>
                    <a:gd name="T12" fmla="*/ 5 w 7"/>
                    <a:gd name="T13" fmla="*/ 5 h 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7" h="5">
                      <a:moveTo>
                        <a:pt x="5" y="5"/>
                      </a:moveTo>
                      <a:cubicBezTo>
                        <a:pt x="5" y="5"/>
                        <a:pt x="5" y="5"/>
                        <a:pt x="5" y="5"/>
                      </a:cubicBezTo>
                      <a:cubicBezTo>
                        <a:pt x="6" y="5"/>
                        <a:pt x="7" y="5"/>
                        <a:pt x="7" y="5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0" y="5"/>
                        <a:pt x="0" y="5"/>
                        <a:pt x="0" y="5"/>
                      </a:cubicBezTo>
                      <a:cubicBezTo>
                        <a:pt x="2" y="5"/>
                        <a:pt x="3" y="5"/>
                        <a:pt x="5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39" name="Freeform: Shape 177">
                  <a:extLst>
                    <a:ext uri="{FF2B5EF4-FFF2-40B4-BE49-F238E27FC236}">
                      <a16:creationId xmlns:a16="http://schemas.microsoft.com/office/drawing/2014/main" id="{B719BDD9-8BE6-6C3A-1978-C70FBD33DEA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788517" y="1223484"/>
                  <a:ext cx="305128" cy="220574"/>
                </a:xfrm>
                <a:custGeom>
                  <a:avLst/>
                  <a:gdLst>
                    <a:gd name="T0" fmla="*/ 37 w 69"/>
                    <a:gd name="T1" fmla="*/ 0 h 50"/>
                    <a:gd name="T2" fmla="*/ 35 w 69"/>
                    <a:gd name="T3" fmla="*/ 0 h 50"/>
                    <a:gd name="T4" fmla="*/ 35 w 69"/>
                    <a:gd name="T5" fmla="*/ 0 h 50"/>
                    <a:gd name="T6" fmla="*/ 30 w 69"/>
                    <a:gd name="T7" fmla="*/ 0 h 50"/>
                    <a:gd name="T8" fmla="*/ 1 w 69"/>
                    <a:gd name="T9" fmla="*/ 33 h 50"/>
                    <a:gd name="T10" fmla="*/ 3 w 69"/>
                    <a:gd name="T11" fmla="*/ 46 h 50"/>
                    <a:gd name="T12" fmla="*/ 4 w 69"/>
                    <a:gd name="T13" fmla="*/ 48 h 50"/>
                    <a:gd name="T14" fmla="*/ 6 w 69"/>
                    <a:gd name="T15" fmla="*/ 46 h 50"/>
                    <a:gd name="T16" fmla="*/ 14 w 69"/>
                    <a:gd name="T17" fmla="*/ 40 h 50"/>
                    <a:gd name="T18" fmla="*/ 15 w 69"/>
                    <a:gd name="T19" fmla="*/ 40 h 50"/>
                    <a:gd name="T20" fmla="*/ 23 w 69"/>
                    <a:gd name="T21" fmla="*/ 46 h 50"/>
                    <a:gd name="T22" fmla="*/ 24 w 69"/>
                    <a:gd name="T23" fmla="*/ 48 h 50"/>
                    <a:gd name="T24" fmla="*/ 25 w 69"/>
                    <a:gd name="T25" fmla="*/ 46 h 50"/>
                    <a:gd name="T26" fmla="*/ 30 w 69"/>
                    <a:gd name="T27" fmla="*/ 42 h 50"/>
                    <a:gd name="T28" fmla="*/ 34 w 69"/>
                    <a:gd name="T29" fmla="*/ 41 h 50"/>
                    <a:gd name="T30" fmla="*/ 34 w 69"/>
                    <a:gd name="T31" fmla="*/ 41 h 50"/>
                    <a:gd name="T32" fmla="*/ 37 w 69"/>
                    <a:gd name="T33" fmla="*/ 42 h 50"/>
                    <a:gd name="T34" fmla="*/ 43 w 69"/>
                    <a:gd name="T35" fmla="*/ 47 h 50"/>
                    <a:gd name="T36" fmla="*/ 44 w 69"/>
                    <a:gd name="T37" fmla="*/ 48 h 50"/>
                    <a:gd name="T38" fmla="*/ 45 w 69"/>
                    <a:gd name="T39" fmla="*/ 47 h 50"/>
                    <a:gd name="T40" fmla="*/ 54 w 69"/>
                    <a:gd name="T41" fmla="*/ 41 h 50"/>
                    <a:gd name="T42" fmla="*/ 54 w 69"/>
                    <a:gd name="T43" fmla="*/ 41 h 50"/>
                    <a:gd name="T44" fmla="*/ 62 w 69"/>
                    <a:gd name="T45" fmla="*/ 47 h 50"/>
                    <a:gd name="T46" fmla="*/ 63 w 69"/>
                    <a:gd name="T47" fmla="*/ 49 h 50"/>
                    <a:gd name="T48" fmla="*/ 64 w 69"/>
                    <a:gd name="T49" fmla="*/ 50 h 50"/>
                    <a:gd name="T50" fmla="*/ 64 w 69"/>
                    <a:gd name="T51" fmla="*/ 49 h 50"/>
                    <a:gd name="T52" fmla="*/ 65 w 69"/>
                    <a:gd name="T53" fmla="*/ 47 h 50"/>
                    <a:gd name="T54" fmla="*/ 68 w 69"/>
                    <a:gd name="T55" fmla="*/ 35 h 50"/>
                    <a:gd name="T56" fmla="*/ 37 w 69"/>
                    <a:gd name="T57" fmla="*/ 0 h 5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69" h="50">
                      <a:moveTo>
                        <a:pt x="37" y="0"/>
                      </a:moveTo>
                      <a:cubicBezTo>
                        <a:pt x="37" y="0"/>
                        <a:pt x="36" y="0"/>
                        <a:pt x="35" y="0"/>
                      </a:cubicBezTo>
                      <a:cubicBezTo>
                        <a:pt x="35" y="0"/>
                        <a:pt x="35" y="0"/>
                        <a:pt x="35" y="0"/>
                      </a:cubicBezTo>
                      <a:cubicBezTo>
                        <a:pt x="33" y="0"/>
                        <a:pt x="32" y="0"/>
                        <a:pt x="30" y="0"/>
                      </a:cubicBezTo>
                      <a:cubicBezTo>
                        <a:pt x="14" y="2"/>
                        <a:pt x="1" y="16"/>
                        <a:pt x="1" y="33"/>
                      </a:cubicBezTo>
                      <a:cubicBezTo>
                        <a:pt x="0" y="38"/>
                        <a:pt x="1" y="42"/>
                        <a:pt x="3" y="46"/>
                      </a:cubicBezTo>
                      <a:cubicBezTo>
                        <a:pt x="3" y="47"/>
                        <a:pt x="4" y="48"/>
                        <a:pt x="4" y="48"/>
                      </a:cubicBezTo>
                      <a:cubicBezTo>
                        <a:pt x="5" y="48"/>
                        <a:pt x="5" y="47"/>
                        <a:pt x="6" y="46"/>
                      </a:cubicBezTo>
                      <a:cubicBezTo>
                        <a:pt x="7" y="43"/>
                        <a:pt x="11" y="40"/>
                        <a:pt x="14" y="40"/>
                      </a:cubicBezTo>
                      <a:cubicBezTo>
                        <a:pt x="14" y="40"/>
                        <a:pt x="15" y="40"/>
                        <a:pt x="15" y="40"/>
                      </a:cubicBezTo>
                      <a:cubicBezTo>
                        <a:pt x="18" y="41"/>
                        <a:pt x="22" y="43"/>
                        <a:pt x="23" y="46"/>
                      </a:cubicBezTo>
                      <a:cubicBezTo>
                        <a:pt x="24" y="47"/>
                        <a:pt x="24" y="48"/>
                        <a:pt x="24" y="48"/>
                      </a:cubicBezTo>
                      <a:cubicBezTo>
                        <a:pt x="24" y="48"/>
                        <a:pt x="25" y="47"/>
                        <a:pt x="25" y="46"/>
                      </a:cubicBezTo>
                      <a:cubicBezTo>
                        <a:pt x="26" y="44"/>
                        <a:pt x="28" y="42"/>
                        <a:pt x="30" y="42"/>
                      </a:cubicBezTo>
                      <a:cubicBezTo>
                        <a:pt x="31" y="41"/>
                        <a:pt x="33" y="41"/>
                        <a:pt x="34" y="41"/>
                      </a:cubicBezTo>
                      <a:cubicBezTo>
                        <a:pt x="34" y="41"/>
                        <a:pt x="34" y="41"/>
                        <a:pt x="34" y="41"/>
                      </a:cubicBezTo>
                      <a:cubicBezTo>
                        <a:pt x="35" y="41"/>
                        <a:pt x="36" y="41"/>
                        <a:pt x="37" y="42"/>
                      </a:cubicBezTo>
                      <a:cubicBezTo>
                        <a:pt x="40" y="42"/>
                        <a:pt x="42" y="44"/>
                        <a:pt x="43" y="47"/>
                      </a:cubicBezTo>
                      <a:cubicBezTo>
                        <a:pt x="44" y="48"/>
                        <a:pt x="44" y="48"/>
                        <a:pt x="44" y="48"/>
                      </a:cubicBezTo>
                      <a:cubicBezTo>
                        <a:pt x="44" y="48"/>
                        <a:pt x="44" y="48"/>
                        <a:pt x="45" y="47"/>
                      </a:cubicBezTo>
                      <a:cubicBezTo>
                        <a:pt x="47" y="44"/>
                        <a:pt x="50" y="41"/>
                        <a:pt x="54" y="41"/>
                      </a:cubicBezTo>
                      <a:cubicBezTo>
                        <a:pt x="54" y="41"/>
                        <a:pt x="54" y="41"/>
                        <a:pt x="54" y="41"/>
                      </a:cubicBezTo>
                      <a:cubicBezTo>
                        <a:pt x="58" y="41"/>
                        <a:pt x="61" y="44"/>
                        <a:pt x="62" y="47"/>
                      </a:cubicBezTo>
                      <a:cubicBezTo>
                        <a:pt x="63" y="48"/>
                        <a:pt x="63" y="49"/>
                        <a:pt x="63" y="49"/>
                      </a:cubicBezTo>
                      <a:cubicBezTo>
                        <a:pt x="63" y="50"/>
                        <a:pt x="63" y="50"/>
                        <a:pt x="64" y="50"/>
                      </a:cubicBezTo>
                      <a:cubicBezTo>
                        <a:pt x="64" y="50"/>
                        <a:pt x="64" y="50"/>
                        <a:pt x="64" y="49"/>
                      </a:cubicBezTo>
                      <a:cubicBezTo>
                        <a:pt x="65" y="49"/>
                        <a:pt x="65" y="48"/>
                        <a:pt x="65" y="47"/>
                      </a:cubicBezTo>
                      <a:cubicBezTo>
                        <a:pt x="67" y="44"/>
                        <a:pt x="68" y="39"/>
                        <a:pt x="68" y="35"/>
                      </a:cubicBezTo>
                      <a:cubicBezTo>
                        <a:pt x="69" y="17"/>
                        <a:pt x="55" y="2"/>
                        <a:pt x="3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0" name="Freeform: Shape 178">
                  <a:extLst>
                    <a:ext uri="{FF2B5EF4-FFF2-40B4-BE49-F238E27FC236}">
                      <a16:creationId xmlns:a16="http://schemas.microsoft.com/office/drawing/2014/main" id="{ECB875A0-CCDD-F93D-C889-4DA8A0F9444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1092" y="4491660"/>
                  <a:ext cx="118865" cy="84553"/>
                </a:xfrm>
                <a:custGeom>
                  <a:avLst/>
                  <a:gdLst>
                    <a:gd name="T0" fmla="*/ 17 w 27"/>
                    <a:gd name="T1" fmla="*/ 5 h 19"/>
                    <a:gd name="T2" fmla="*/ 24 w 27"/>
                    <a:gd name="T3" fmla="*/ 1 h 19"/>
                    <a:gd name="T4" fmla="*/ 27 w 27"/>
                    <a:gd name="T5" fmla="*/ 0 h 19"/>
                    <a:gd name="T6" fmla="*/ 16 w 27"/>
                    <a:gd name="T7" fmla="*/ 1 h 19"/>
                    <a:gd name="T8" fmla="*/ 9 w 27"/>
                    <a:gd name="T9" fmla="*/ 7 h 19"/>
                    <a:gd name="T10" fmla="*/ 5 w 27"/>
                    <a:gd name="T11" fmla="*/ 12 h 19"/>
                    <a:gd name="T12" fmla="*/ 0 w 27"/>
                    <a:gd name="T13" fmla="*/ 19 h 19"/>
                    <a:gd name="T14" fmla="*/ 9 w 27"/>
                    <a:gd name="T15" fmla="*/ 15 h 19"/>
                    <a:gd name="T16" fmla="*/ 17 w 27"/>
                    <a:gd name="T17" fmla="*/ 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7" h="19">
                      <a:moveTo>
                        <a:pt x="17" y="5"/>
                      </a:moveTo>
                      <a:cubicBezTo>
                        <a:pt x="19" y="4"/>
                        <a:pt x="21" y="2"/>
                        <a:pt x="24" y="1"/>
                      </a:cubicBezTo>
                      <a:cubicBezTo>
                        <a:pt x="24" y="1"/>
                        <a:pt x="26" y="0"/>
                        <a:pt x="27" y="0"/>
                      </a:cubicBezTo>
                      <a:cubicBezTo>
                        <a:pt x="23" y="0"/>
                        <a:pt x="19" y="0"/>
                        <a:pt x="16" y="1"/>
                      </a:cubicBezTo>
                      <a:cubicBezTo>
                        <a:pt x="13" y="2"/>
                        <a:pt x="10" y="4"/>
                        <a:pt x="9" y="7"/>
                      </a:cubicBezTo>
                      <a:cubicBezTo>
                        <a:pt x="7" y="9"/>
                        <a:pt x="6" y="11"/>
                        <a:pt x="5" y="12"/>
                      </a:cubicBezTo>
                      <a:cubicBezTo>
                        <a:pt x="4" y="15"/>
                        <a:pt x="3" y="18"/>
                        <a:pt x="0" y="19"/>
                      </a:cubicBezTo>
                      <a:cubicBezTo>
                        <a:pt x="3" y="19"/>
                        <a:pt x="7" y="17"/>
                        <a:pt x="9" y="15"/>
                      </a:cubicBezTo>
                      <a:cubicBezTo>
                        <a:pt x="13" y="12"/>
                        <a:pt x="15" y="9"/>
                        <a:pt x="17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1" name="Freeform: Shape 179">
                  <a:extLst>
                    <a:ext uri="{FF2B5EF4-FFF2-40B4-BE49-F238E27FC236}">
                      <a16:creationId xmlns:a16="http://schemas.microsoft.com/office/drawing/2014/main" id="{84805628-511A-84C9-0998-FB1904CF31F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9670" y="4491660"/>
                  <a:ext cx="154402" cy="106611"/>
                </a:xfrm>
                <a:custGeom>
                  <a:avLst/>
                  <a:gdLst>
                    <a:gd name="T0" fmla="*/ 23 w 35"/>
                    <a:gd name="T1" fmla="*/ 3 h 24"/>
                    <a:gd name="T2" fmla="*/ 14 w 35"/>
                    <a:gd name="T3" fmla="*/ 11 h 24"/>
                    <a:gd name="T4" fmla="*/ 8 w 35"/>
                    <a:gd name="T5" fmla="*/ 17 h 24"/>
                    <a:gd name="T6" fmla="*/ 0 w 35"/>
                    <a:gd name="T7" fmla="*/ 20 h 24"/>
                    <a:gd name="T8" fmla="*/ 19 w 35"/>
                    <a:gd name="T9" fmla="*/ 20 h 24"/>
                    <a:gd name="T10" fmla="*/ 30 w 35"/>
                    <a:gd name="T11" fmla="*/ 6 h 24"/>
                    <a:gd name="T12" fmla="*/ 33 w 35"/>
                    <a:gd name="T13" fmla="*/ 2 h 24"/>
                    <a:gd name="T14" fmla="*/ 35 w 35"/>
                    <a:gd name="T15" fmla="*/ 1 h 24"/>
                    <a:gd name="T16" fmla="*/ 23 w 35"/>
                    <a:gd name="T17" fmla="*/ 3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24">
                      <a:moveTo>
                        <a:pt x="23" y="3"/>
                      </a:moveTo>
                      <a:cubicBezTo>
                        <a:pt x="19" y="5"/>
                        <a:pt x="17" y="7"/>
                        <a:pt x="14" y="11"/>
                      </a:cubicBezTo>
                      <a:cubicBezTo>
                        <a:pt x="12" y="13"/>
                        <a:pt x="10" y="16"/>
                        <a:pt x="8" y="17"/>
                      </a:cubicBezTo>
                      <a:cubicBezTo>
                        <a:pt x="5" y="19"/>
                        <a:pt x="3" y="20"/>
                        <a:pt x="0" y="20"/>
                      </a:cubicBezTo>
                      <a:cubicBezTo>
                        <a:pt x="6" y="24"/>
                        <a:pt x="13" y="24"/>
                        <a:pt x="19" y="20"/>
                      </a:cubicBezTo>
                      <a:cubicBezTo>
                        <a:pt x="25" y="17"/>
                        <a:pt x="27" y="12"/>
                        <a:pt x="30" y="6"/>
                      </a:cubicBezTo>
                      <a:cubicBezTo>
                        <a:pt x="31" y="5"/>
                        <a:pt x="32" y="3"/>
                        <a:pt x="33" y="2"/>
                      </a:cubicBezTo>
                      <a:cubicBezTo>
                        <a:pt x="34" y="2"/>
                        <a:pt x="35" y="1"/>
                        <a:pt x="35" y="1"/>
                      </a:cubicBezTo>
                      <a:cubicBezTo>
                        <a:pt x="31" y="0"/>
                        <a:pt x="27" y="1"/>
                        <a:pt x="23" y="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2" name="Freeform: Shape 180">
                  <a:extLst>
                    <a:ext uri="{FF2B5EF4-FFF2-40B4-BE49-F238E27FC236}">
                      <a16:creationId xmlns:a16="http://schemas.microsoft.com/office/drawing/2014/main" id="{D228DF94-415D-6028-4BED-61016B190A3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1092" y="4403430"/>
                  <a:ext cx="101709" cy="71074"/>
                </a:xfrm>
                <a:custGeom>
                  <a:avLst/>
                  <a:gdLst>
                    <a:gd name="T0" fmla="*/ 8 w 23"/>
                    <a:gd name="T1" fmla="*/ 6 h 16"/>
                    <a:gd name="T2" fmla="*/ 5 w 23"/>
                    <a:gd name="T3" fmla="*/ 11 h 16"/>
                    <a:gd name="T4" fmla="*/ 0 w 23"/>
                    <a:gd name="T5" fmla="*/ 16 h 16"/>
                    <a:gd name="T6" fmla="*/ 8 w 23"/>
                    <a:gd name="T7" fmla="*/ 13 h 16"/>
                    <a:gd name="T8" fmla="*/ 15 w 23"/>
                    <a:gd name="T9" fmla="*/ 5 h 16"/>
                    <a:gd name="T10" fmla="*/ 20 w 23"/>
                    <a:gd name="T11" fmla="*/ 1 h 16"/>
                    <a:gd name="T12" fmla="*/ 23 w 23"/>
                    <a:gd name="T13" fmla="*/ 0 h 16"/>
                    <a:gd name="T14" fmla="*/ 14 w 23"/>
                    <a:gd name="T15" fmla="*/ 1 h 16"/>
                    <a:gd name="T16" fmla="*/ 8 w 23"/>
                    <a:gd name="T17" fmla="*/ 6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16">
                      <a:moveTo>
                        <a:pt x="8" y="6"/>
                      </a:moveTo>
                      <a:cubicBezTo>
                        <a:pt x="6" y="8"/>
                        <a:pt x="6" y="9"/>
                        <a:pt x="5" y="11"/>
                      </a:cubicBezTo>
                      <a:cubicBezTo>
                        <a:pt x="4" y="13"/>
                        <a:pt x="2" y="15"/>
                        <a:pt x="0" y="16"/>
                      </a:cubicBezTo>
                      <a:cubicBezTo>
                        <a:pt x="3" y="16"/>
                        <a:pt x="6" y="15"/>
                        <a:pt x="8" y="13"/>
                      </a:cubicBezTo>
                      <a:cubicBezTo>
                        <a:pt x="11" y="11"/>
                        <a:pt x="13" y="7"/>
                        <a:pt x="15" y="5"/>
                      </a:cubicBezTo>
                      <a:cubicBezTo>
                        <a:pt x="17" y="3"/>
                        <a:pt x="18" y="2"/>
                        <a:pt x="20" y="1"/>
                      </a:cubicBezTo>
                      <a:cubicBezTo>
                        <a:pt x="21" y="1"/>
                        <a:pt x="22" y="0"/>
                        <a:pt x="23" y="0"/>
                      </a:cubicBezTo>
                      <a:cubicBezTo>
                        <a:pt x="20" y="0"/>
                        <a:pt x="17" y="0"/>
                        <a:pt x="14" y="1"/>
                      </a:cubicBezTo>
                      <a:cubicBezTo>
                        <a:pt x="11" y="2"/>
                        <a:pt x="9" y="4"/>
                        <a:pt x="8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3" name="Freeform: Shape 181">
                  <a:extLst>
                    <a:ext uri="{FF2B5EF4-FFF2-40B4-BE49-F238E27FC236}">
                      <a16:creationId xmlns:a16="http://schemas.microsoft.com/office/drawing/2014/main" id="{6D070937-7615-E448-4A1E-CF26B91F6D6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609670" y="4403430"/>
                  <a:ext cx="132345" cy="93131"/>
                </a:xfrm>
                <a:custGeom>
                  <a:avLst/>
                  <a:gdLst>
                    <a:gd name="T0" fmla="*/ 28 w 30"/>
                    <a:gd name="T1" fmla="*/ 2 h 21"/>
                    <a:gd name="T2" fmla="*/ 30 w 30"/>
                    <a:gd name="T3" fmla="*/ 1 h 21"/>
                    <a:gd name="T4" fmla="*/ 19 w 30"/>
                    <a:gd name="T5" fmla="*/ 2 h 21"/>
                    <a:gd name="T6" fmla="*/ 12 w 30"/>
                    <a:gd name="T7" fmla="*/ 9 h 21"/>
                    <a:gd name="T8" fmla="*/ 6 w 30"/>
                    <a:gd name="T9" fmla="*/ 15 h 21"/>
                    <a:gd name="T10" fmla="*/ 0 w 30"/>
                    <a:gd name="T11" fmla="*/ 18 h 21"/>
                    <a:gd name="T12" fmla="*/ 16 w 30"/>
                    <a:gd name="T13" fmla="*/ 17 h 21"/>
                    <a:gd name="T14" fmla="*/ 25 w 30"/>
                    <a:gd name="T15" fmla="*/ 6 h 21"/>
                    <a:gd name="T16" fmla="*/ 28 w 30"/>
                    <a:gd name="T17" fmla="*/ 2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21">
                      <a:moveTo>
                        <a:pt x="28" y="2"/>
                      </a:moveTo>
                      <a:cubicBezTo>
                        <a:pt x="29" y="2"/>
                        <a:pt x="30" y="1"/>
                        <a:pt x="30" y="1"/>
                      </a:cubicBezTo>
                      <a:cubicBezTo>
                        <a:pt x="26" y="0"/>
                        <a:pt x="23" y="1"/>
                        <a:pt x="19" y="2"/>
                      </a:cubicBezTo>
                      <a:cubicBezTo>
                        <a:pt x="16" y="4"/>
                        <a:pt x="14" y="6"/>
                        <a:pt x="12" y="9"/>
                      </a:cubicBezTo>
                      <a:cubicBezTo>
                        <a:pt x="10" y="11"/>
                        <a:pt x="9" y="14"/>
                        <a:pt x="6" y="15"/>
                      </a:cubicBezTo>
                      <a:cubicBezTo>
                        <a:pt x="5" y="16"/>
                        <a:pt x="2" y="17"/>
                        <a:pt x="0" y="18"/>
                      </a:cubicBezTo>
                      <a:cubicBezTo>
                        <a:pt x="5" y="21"/>
                        <a:pt x="11" y="21"/>
                        <a:pt x="16" y="17"/>
                      </a:cubicBezTo>
                      <a:cubicBezTo>
                        <a:pt x="21" y="15"/>
                        <a:pt x="23" y="10"/>
                        <a:pt x="25" y="6"/>
                      </a:cubicBezTo>
                      <a:cubicBezTo>
                        <a:pt x="26" y="4"/>
                        <a:pt x="27" y="3"/>
                        <a:pt x="28" y="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4" name="Freeform: Shape 182">
                  <a:extLst>
                    <a:ext uri="{FF2B5EF4-FFF2-40B4-BE49-F238E27FC236}">
                      <a16:creationId xmlns:a16="http://schemas.microsoft.com/office/drawing/2014/main" id="{95E89C69-AC5D-9459-0F9C-39DDEF1CA36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72424" y="4491660"/>
                  <a:ext cx="115189" cy="84553"/>
                </a:xfrm>
                <a:custGeom>
                  <a:avLst/>
                  <a:gdLst>
                    <a:gd name="T0" fmla="*/ 9 w 26"/>
                    <a:gd name="T1" fmla="*/ 5 h 19"/>
                    <a:gd name="T2" fmla="*/ 17 w 26"/>
                    <a:gd name="T3" fmla="*/ 15 h 19"/>
                    <a:gd name="T4" fmla="*/ 26 w 26"/>
                    <a:gd name="T5" fmla="*/ 19 h 19"/>
                    <a:gd name="T6" fmla="*/ 21 w 26"/>
                    <a:gd name="T7" fmla="*/ 12 h 19"/>
                    <a:gd name="T8" fmla="*/ 18 w 26"/>
                    <a:gd name="T9" fmla="*/ 7 h 19"/>
                    <a:gd name="T10" fmla="*/ 11 w 26"/>
                    <a:gd name="T11" fmla="*/ 1 h 19"/>
                    <a:gd name="T12" fmla="*/ 0 w 26"/>
                    <a:gd name="T13" fmla="*/ 0 h 19"/>
                    <a:gd name="T14" fmla="*/ 3 w 26"/>
                    <a:gd name="T15" fmla="*/ 1 h 19"/>
                    <a:gd name="T16" fmla="*/ 9 w 26"/>
                    <a:gd name="T17" fmla="*/ 5 h 1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6" h="19">
                      <a:moveTo>
                        <a:pt x="9" y="5"/>
                      </a:moveTo>
                      <a:cubicBezTo>
                        <a:pt x="12" y="9"/>
                        <a:pt x="14" y="12"/>
                        <a:pt x="17" y="15"/>
                      </a:cubicBezTo>
                      <a:cubicBezTo>
                        <a:pt x="20" y="17"/>
                        <a:pt x="23" y="19"/>
                        <a:pt x="26" y="19"/>
                      </a:cubicBezTo>
                      <a:cubicBezTo>
                        <a:pt x="24" y="18"/>
                        <a:pt x="22" y="15"/>
                        <a:pt x="21" y="12"/>
                      </a:cubicBezTo>
                      <a:cubicBezTo>
                        <a:pt x="20" y="11"/>
                        <a:pt x="19" y="9"/>
                        <a:pt x="18" y="7"/>
                      </a:cubicBezTo>
                      <a:cubicBezTo>
                        <a:pt x="16" y="4"/>
                        <a:pt x="14" y="2"/>
                        <a:pt x="11" y="1"/>
                      </a:cubicBezTo>
                      <a:cubicBezTo>
                        <a:pt x="7" y="0"/>
                        <a:pt x="3" y="0"/>
                        <a:pt x="0" y="0"/>
                      </a:cubicBezTo>
                      <a:cubicBezTo>
                        <a:pt x="1" y="0"/>
                        <a:pt x="2" y="1"/>
                        <a:pt x="3" y="1"/>
                      </a:cubicBezTo>
                      <a:cubicBezTo>
                        <a:pt x="5" y="2"/>
                        <a:pt x="7" y="4"/>
                        <a:pt x="9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5" name="Freeform: Shape 183">
                  <a:extLst>
                    <a:ext uri="{FF2B5EF4-FFF2-40B4-BE49-F238E27FC236}">
                      <a16:creationId xmlns:a16="http://schemas.microsoft.com/office/drawing/2014/main" id="{899E1CB1-D69A-94EC-63C2-2146FD0E159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24633" y="4491660"/>
                  <a:ext cx="154402" cy="106611"/>
                </a:xfrm>
                <a:custGeom>
                  <a:avLst/>
                  <a:gdLst>
                    <a:gd name="T0" fmla="*/ 6 w 35"/>
                    <a:gd name="T1" fmla="*/ 6 h 24"/>
                    <a:gd name="T2" fmla="*/ 16 w 35"/>
                    <a:gd name="T3" fmla="*/ 20 h 24"/>
                    <a:gd name="T4" fmla="*/ 35 w 35"/>
                    <a:gd name="T5" fmla="*/ 20 h 24"/>
                    <a:gd name="T6" fmla="*/ 28 w 35"/>
                    <a:gd name="T7" fmla="*/ 17 h 24"/>
                    <a:gd name="T8" fmla="*/ 21 w 35"/>
                    <a:gd name="T9" fmla="*/ 11 h 24"/>
                    <a:gd name="T10" fmla="*/ 13 w 35"/>
                    <a:gd name="T11" fmla="*/ 3 h 24"/>
                    <a:gd name="T12" fmla="*/ 0 w 35"/>
                    <a:gd name="T13" fmla="*/ 1 h 24"/>
                    <a:gd name="T14" fmla="*/ 2 w 35"/>
                    <a:gd name="T15" fmla="*/ 2 h 24"/>
                    <a:gd name="T16" fmla="*/ 6 w 35"/>
                    <a:gd name="T17" fmla="*/ 6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5" h="24">
                      <a:moveTo>
                        <a:pt x="6" y="6"/>
                      </a:moveTo>
                      <a:cubicBezTo>
                        <a:pt x="9" y="12"/>
                        <a:pt x="11" y="17"/>
                        <a:pt x="16" y="20"/>
                      </a:cubicBezTo>
                      <a:cubicBezTo>
                        <a:pt x="22" y="24"/>
                        <a:pt x="30" y="24"/>
                        <a:pt x="35" y="20"/>
                      </a:cubicBezTo>
                      <a:cubicBezTo>
                        <a:pt x="33" y="20"/>
                        <a:pt x="30" y="19"/>
                        <a:pt x="28" y="17"/>
                      </a:cubicBezTo>
                      <a:cubicBezTo>
                        <a:pt x="25" y="16"/>
                        <a:pt x="23" y="13"/>
                        <a:pt x="21" y="11"/>
                      </a:cubicBezTo>
                      <a:cubicBezTo>
                        <a:pt x="19" y="7"/>
                        <a:pt x="16" y="5"/>
                        <a:pt x="13" y="3"/>
                      </a:cubicBezTo>
                      <a:cubicBezTo>
                        <a:pt x="9" y="1"/>
                        <a:pt x="4" y="0"/>
                        <a:pt x="0" y="1"/>
                      </a:cubicBezTo>
                      <a:cubicBezTo>
                        <a:pt x="1" y="1"/>
                        <a:pt x="2" y="2"/>
                        <a:pt x="2" y="2"/>
                      </a:cubicBezTo>
                      <a:cubicBezTo>
                        <a:pt x="4" y="3"/>
                        <a:pt x="5" y="5"/>
                        <a:pt x="6" y="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6" name="Freeform: Shape 184">
                  <a:extLst>
                    <a:ext uri="{FF2B5EF4-FFF2-40B4-BE49-F238E27FC236}">
                      <a16:creationId xmlns:a16="http://schemas.microsoft.com/office/drawing/2014/main" id="{9FE249A2-4995-1A49-B312-5232C82CBAE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85903" y="4403430"/>
                  <a:ext cx="101709" cy="71074"/>
                </a:xfrm>
                <a:custGeom>
                  <a:avLst/>
                  <a:gdLst>
                    <a:gd name="T0" fmla="*/ 10 w 23"/>
                    <a:gd name="T1" fmla="*/ 1 h 16"/>
                    <a:gd name="T2" fmla="*/ 0 w 23"/>
                    <a:gd name="T3" fmla="*/ 0 h 16"/>
                    <a:gd name="T4" fmla="*/ 3 w 23"/>
                    <a:gd name="T5" fmla="*/ 1 h 16"/>
                    <a:gd name="T6" fmla="*/ 8 w 23"/>
                    <a:gd name="T7" fmla="*/ 5 h 16"/>
                    <a:gd name="T8" fmla="*/ 15 w 23"/>
                    <a:gd name="T9" fmla="*/ 13 h 16"/>
                    <a:gd name="T10" fmla="*/ 23 w 23"/>
                    <a:gd name="T11" fmla="*/ 16 h 16"/>
                    <a:gd name="T12" fmla="*/ 19 w 23"/>
                    <a:gd name="T13" fmla="*/ 11 h 16"/>
                    <a:gd name="T14" fmla="*/ 16 w 23"/>
                    <a:gd name="T15" fmla="*/ 6 h 16"/>
                    <a:gd name="T16" fmla="*/ 10 w 23"/>
                    <a:gd name="T17" fmla="*/ 1 h 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23" h="16">
                      <a:moveTo>
                        <a:pt x="10" y="1"/>
                      </a:moveTo>
                      <a:cubicBezTo>
                        <a:pt x="7" y="0"/>
                        <a:pt x="3" y="0"/>
                        <a:pt x="0" y="0"/>
                      </a:cubicBezTo>
                      <a:cubicBezTo>
                        <a:pt x="1" y="0"/>
                        <a:pt x="2" y="1"/>
                        <a:pt x="3" y="1"/>
                      </a:cubicBezTo>
                      <a:cubicBezTo>
                        <a:pt x="5" y="2"/>
                        <a:pt x="7" y="3"/>
                        <a:pt x="8" y="5"/>
                      </a:cubicBezTo>
                      <a:cubicBezTo>
                        <a:pt x="11" y="7"/>
                        <a:pt x="13" y="11"/>
                        <a:pt x="15" y="13"/>
                      </a:cubicBezTo>
                      <a:cubicBezTo>
                        <a:pt x="18" y="15"/>
                        <a:pt x="20" y="16"/>
                        <a:pt x="23" y="16"/>
                      </a:cubicBezTo>
                      <a:cubicBezTo>
                        <a:pt x="21" y="15"/>
                        <a:pt x="20" y="13"/>
                        <a:pt x="19" y="11"/>
                      </a:cubicBezTo>
                      <a:cubicBezTo>
                        <a:pt x="18" y="9"/>
                        <a:pt x="17" y="8"/>
                        <a:pt x="16" y="6"/>
                      </a:cubicBezTo>
                      <a:cubicBezTo>
                        <a:pt x="14" y="4"/>
                        <a:pt x="12" y="2"/>
                        <a:pt x="1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7" name="Freeform: Shape 185">
                  <a:extLst>
                    <a:ext uri="{FF2B5EF4-FFF2-40B4-BE49-F238E27FC236}">
                      <a16:creationId xmlns:a16="http://schemas.microsoft.com/office/drawing/2014/main" id="{6DCB59A2-8B1B-0A29-DA83-E587359EACD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446690" y="4403430"/>
                  <a:ext cx="132345" cy="93131"/>
                </a:xfrm>
                <a:custGeom>
                  <a:avLst/>
                  <a:gdLst>
                    <a:gd name="T0" fmla="*/ 0 w 30"/>
                    <a:gd name="T1" fmla="*/ 1 h 21"/>
                    <a:gd name="T2" fmla="*/ 2 w 30"/>
                    <a:gd name="T3" fmla="*/ 2 h 21"/>
                    <a:gd name="T4" fmla="*/ 5 w 30"/>
                    <a:gd name="T5" fmla="*/ 6 h 21"/>
                    <a:gd name="T6" fmla="*/ 14 w 30"/>
                    <a:gd name="T7" fmla="*/ 17 h 21"/>
                    <a:gd name="T8" fmla="*/ 30 w 30"/>
                    <a:gd name="T9" fmla="*/ 18 h 21"/>
                    <a:gd name="T10" fmla="*/ 24 w 30"/>
                    <a:gd name="T11" fmla="*/ 15 h 21"/>
                    <a:gd name="T12" fmla="*/ 18 w 30"/>
                    <a:gd name="T13" fmla="*/ 9 h 21"/>
                    <a:gd name="T14" fmla="*/ 11 w 30"/>
                    <a:gd name="T15" fmla="*/ 2 h 21"/>
                    <a:gd name="T16" fmla="*/ 0 w 30"/>
                    <a:gd name="T17" fmla="*/ 1 h 2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0" h="21">
                      <a:moveTo>
                        <a:pt x="0" y="1"/>
                      </a:moveTo>
                      <a:cubicBezTo>
                        <a:pt x="1" y="1"/>
                        <a:pt x="2" y="2"/>
                        <a:pt x="2" y="2"/>
                      </a:cubicBezTo>
                      <a:cubicBezTo>
                        <a:pt x="3" y="3"/>
                        <a:pt x="4" y="4"/>
                        <a:pt x="5" y="6"/>
                      </a:cubicBezTo>
                      <a:cubicBezTo>
                        <a:pt x="8" y="10"/>
                        <a:pt x="9" y="15"/>
                        <a:pt x="14" y="17"/>
                      </a:cubicBezTo>
                      <a:cubicBezTo>
                        <a:pt x="19" y="21"/>
                        <a:pt x="25" y="21"/>
                        <a:pt x="30" y="18"/>
                      </a:cubicBezTo>
                      <a:cubicBezTo>
                        <a:pt x="28" y="17"/>
                        <a:pt x="26" y="16"/>
                        <a:pt x="24" y="15"/>
                      </a:cubicBezTo>
                      <a:cubicBezTo>
                        <a:pt x="22" y="14"/>
                        <a:pt x="20" y="11"/>
                        <a:pt x="18" y="9"/>
                      </a:cubicBezTo>
                      <a:cubicBezTo>
                        <a:pt x="16" y="6"/>
                        <a:pt x="14" y="4"/>
                        <a:pt x="11" y="2"/>
                      </a:cubicBezTo>
                      <a:cubicBezTo>
                        <a:pt x="8" y="1"/>
                        <a:pt x="4" y="0"/>
                        <a:pt x="0" y="1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8" name="Freeform: Shape 186">
                  <a:extLst>
                    <a:ext uri="{FF2B5EF4-FFF2-40B4-BE49-F238E27FC236}">
                      <a16:creationId xmlns:a16="http://schemas.microsoft.com/office/drawing/2014/main" id="{6165C00A-4FD0-2CA3-6B10-1A330723687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592514" y="4342160"/>
                  <a:ext cx="56369" cy="113963"/>
                </a:xfrm>
                <a:custGeom>
                  <a:avLst/>
                  <a:gdLst>
                    <a:gd name="T0" fmla="*/ 9 w 13"/>
                    <a:gd name="T1" fmla="*/ 8 h 26"/>
                    <a:gd name="T2" fmla="*/ 2 w 13"/>
                    <a:gd name="T3" fmla="*/ 17 h 26"/>
                    <a:gd name="T4" fmla="*/ 1 w 13"/>
                    <a:gd name="T5" fmla="*/ 26 h 26"/>
                    <a:gd name="T6" fmla="*/ 5 w 13"/>
                    <a:gd name="T7" fmla="*/ 20 h 26"/>
                    <a:gd name="T8" fmla="*/ 9 w 13"/>
                    <a:gd name="T9" fmla="*/ 16 h 26"/>
                    <a:gd name="T10" fmla="*/ 12 w 13"/>
                    <a:gd name="T11" fmla="*/ 9 h 26"/>
                    <a:gd name="T12" fmla="*/ 11 w 13"/>
                    <a:gd name="T13" fmla="*/ 0 h 26"/>
                    <a:gd name="T14" fmla="*/ 11 w 13"/>
                    <a:gd name="T15" fmla="*/ 3 h 26"/>
                    <a:gd name="T16" fmla="*/ 9 w 13"/>
                    <a:gd name="T17" fmla="*/ 8 h 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3" h="26">
                      <a:moveTo>
                        <a:pt x="9" y="8"/>
                      </a:moveTo>
                      <a:cubicBezTo>
                        <a:pt x="6" y="11"/>
                        <a:pt x="4" y="14"/>
                        <a:pt x="2" y="17"/>
                      </a:cubicBezTo>
                      <a:cubicBezTo>
                        <a:pt x="1" y="20"/>
                        <a:pt x="0" y="23"/>
                        <a:pt x="1" y="26"/>
                      </a:cubicBezTo>
                      <a:cubicBezTo>
                        <a:pt x="1" y="23"/>
                        <a:pt x="3" y="21"/>
                        <a:pt x="5" y="20"/>
                      </a:cubicBezTo>
                      <a:cubicBezTo>
                        <a:pt x="6" y="19"/>
                        <a:pt x="8" y="18"/>
                        <a:pt x="9" y="16"/>
                      </a:cubicBezTo>
                      <a:cubicBezTo>
                        <a:pt x="11" y="14"/>
                        <a:pt x="12" y="12"/>
                        <a:pt x="12" y="9"/>
                      </a:cubicBezTo>
                      <a:cubicBezTo>
                        <a:pt x="13" y="6"/>
                        <a:pt x="12" y="3"/>
                        <a:pt x="11" y="0"/>
                      </a:cubicBezTo>
                      <a:cubicBezTo>
                        <a:pt x="11" y="0"/>
                        <a:pt x="11" y="2"/>
                        <a:pt x="11" y="3"/>
                      </a:cubicBezTo>
                      <a:cubicBezTo>
                        <a:pt x="10" y="5"/>
                        <a:pt x="10" y="7"/>
                        <a:pt x="9" y="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49" name="Freeform: Shape 187">
                  <a:extLst>
                    <a:ext uri="{FF2B5EF4-FFF2-40B4-BE49-F238E27FC236}">
                      <a16:creationId xmlns:a16="http://schemas.microsoft.com/office/drawing/2014/main" id="{20E698B2-4716-C42F-6805-3B151F82587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560653" y="4301721"/>
                  <a:ext cx="75976" cy="145824"/>
                </a:xfrm>
                <a:custGeom>
                  <a:avLst/>
                  <a:gdLst>
                    <a:gd name="T0" fmla="*/ 6 w 17"/>
                    <a:gd name="T1" fmla="*/ 33 h 33"/>
                    <a:gd name="T2" fmla="*/ 7 w 17"/>
                    <a:gd name="T3" fmla="*/ 27 h 33"/>
                    <a:gd name="T4" fmla="*/ 11 w 17"/>
                    <a:gd name="T5" fmla="*/ 20 h 33"/>
                    <a:gd name="T6" fmla="*/ 16 w 17"/>
                    <a:gd name="T7" fmla="*/ 11 h 33"/>
                    <a:gd name="T8" fmla="*/ 16 w 17"/>
                    <a:gd name="T9" fmla="*/ 0 h 33"/>
                    <a:gd name="T10" fmla="*/ 15 w 17"/>
                    <a:gd name="T11" fmla="*/ 2 h 33"/>
                    <a:gd name="T12" fmla="*/ 12 w 17"/>
                    <a:gd name="T13" fmla="*/ 6 h 33"/>
                    <a:gd name="T14" fmla="*/ 2 w 17"/>
                    <a:gd name="T15" fmla="*/ 17 h 33"/>
                    <a:gd name="T16" fmla="*/ 6 w 17"/>
                    <a:gd name="T17" fmla="*/ 33 h 3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17" h="33">
                      <a:moveTo>
                        <a:pt x="6" y="33"/>
                      </a:moveTo>
                      <a:cubicBezTo>
                        <a:pt x="5" y="31"/>
                        <a:pt x="6" y="29"/>
                        <a:pt x="7" y="27"/>
                      </a:cubicBezTo>
                      <a:cubicBezTo>
                        <a:pt x="8" y="24"/>
                        <a:pt x="9" y="22"/>
                        <a:pt x="11" y="20"/>
                      </a:cubicBezTo>
                      <a:cubicBezTo>
                        <a:pt x="13" y="17"/>
                        <a:pt x="15" y="15"/>
                        <a:pt x="16" y="11"/>
                      </a:cubicBezTo>
                      <a:cubicBezTo>
                        <a:pt x="17" y="8"/>
                        <a:pt x="17" y="4"/>
                        <a:pt x="16" y="0"/>
                      </a:cubicBezTo>
                      <a:cubicBezTo>
                        <a:pt x="16" y="1"/>
                        <a:pt x="15" y="2"/>
                        <a:pt x="15" y="2"/>
                      </a:cubicBezTo>
                      <a:cubicBezTo>
                        <a:pt x="14" y="4"/>
                        <a:pt x="13" y="5"/>
                        <a:pt x="12" y="6"/>
                      </a:cubicBezTo>
                      <a:cubicBezTo>
                        <a:pt x="8" y="10"/>
                        <a:pt x="4" y="12"/>
                        <a:pt x="2" y="17"/>
                      </a:cubicBezTo>
                      <a:cubicBezTo>
                        <a:pt x="0" y="23"/>
                        <a:pt x="1" y="29"/>
                        <a:pt x="6" y="3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0" name="Freeform: Shape 188">
                  <a:extLst>
                    <a:ext uri="{FF2B5EF4-FFF2-40B4-BE49-F238E27FC236}">
                      <a16:creationId xmlns:a16="http://schemas.microsoft.com/office/drawing/2014/main" id="{F199B211-3EA6-3EA2-E68B-7C6C1B3A30C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727246" y="1033545"/>
                  <a:ext cx="140922" cy="140922"/>
                </a:xfrm>
                <a:custGeom>
                  <a:avLst/>
                  <a:gdLst>
                    <a:gd name="T0" fmla="*/ 7 w 32"/>
                    <a:gd name="T1" fmla="*/ 30 h 32"/>
                    <a:gd name="T2" fmla="*/ 16 w 32"/>
                    <a:gd name="T3" fmla="*/ 32 h 32"/>
                    <a:gd name="T4" fmla="*/ 32 w 32"/>
                    <a:gd name="T5" fmla="*/ 16 h 32"/>
                    <a:gd name="T6" fmla="*/ 16 w 32"/>
                    <a:gd name="T7" fmla="*/ 0 h 32"/>
                    <a:gd name="T8" fmla="*/ 0 w 32"/>
                    <a:gd name="T9" fmla="*/ 14 h 32"/>
                    <a:gd name="T10" fmla="*/ 16 w 32"/>
                    <a:gd name="T11" fmla="*/ 14 h 32"/>
                    <a:gd name="T12" fmla="*/ 21 w 32"/>
                    <a:gd name="T13" fmla="*/ 14 h 32"/>
                    <a:gd name="T14" fmla="*/ 18 w 32"/>
                    <a:gd name="T15" fmla="*/ 18 h 32"/>
                    <a:gd name="T16" fmla="*/ 7 w 32"/>
                    <a:gd name="T17" fmla="*/ 3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</a:cxnLst>
                  <a:rect l="0" t="0" r="r" b="b"/>
                  <a:pathLst>
                    <a:path w="32" h="32">
                      <a:moveTo>
                        <a:pt x="7" y="30"/>
                      </a:moveTo>
                      <a:cubicBezTo>
                        <a:pt x="10" y="31"/>
                        <a:pt x="13" y="32"/>
                        <a:pt x="16" y="32"/>
                      </a:cubicBezTo>
                      <a:cubicBezTo>
                        <a:pt x="25" y="32"/>
                        <a:pt x="32" y="25"/>
                        <a:pt x="32" y="16"/>
                      </a:cubicBezTo>
                      <a:cubicBezTo>
                        <a:pt x="32" y="7"/>
                        <a:pt x="25" y="0"/>
                        <a:pt x="16" y="0"/>
                      </a:cubicBezTo>
                      <a:cubicBezTo>
                        <a:pt x="8" y="0"/>
                        <a:pt x="1" y="6"/>
                        <a:pt x="0" y="14"/>
                      </a:cubicBezTo>
                      <a:cubicBezTo>
                        <a:pt x="16" y="14"/>
                        <a:pt x="16" y="14"/>
                        <a:pt x="16" y="14"/>
                      </a:cubicBezTo>
                      <a:cubicBezTo>
                        <a:pt x="21" y="14"/>
                        <a:pt x="21" y="14"/>
                        <a:pt x="21" y="14"/>
                      </a:cubicBezTo>
                      <a:cubicBezTo>
                        <a:pt x="18" y="18"/>
                        <a:pt x="18" y="18"/>
                        <a:pt x="18" y="18"/>
                      </a:cubicBezTo>
                      <a:lnTo>
                        <a:pt x="7" y="3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1" name="Freeform: Shape 189">
                  <a:extLst>
                    <a:ext uri="{FF2B5EF4-FFF2-40B4-BE49-F238E27FC236}">
                      <a16:creationId xmlns:a16="http://schemas.microsoft.com/office/drawing/2014/main" id="{B8B0DA39-991C-AB59-9CE1-8B445949C1F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501770" y="1104619"/>
                  <a:ext cx="295324" cy="278169"/>
                </a:xfrm>
                <a:custGeom>
                  <a:avLst/>
                  <a:gdLst>
                    <a:gd name="T0" fmla="*/ 30 w 67"/>
                    <a:gd name="T1" fmla="*/ 34 h 63"/>
                    <a:gd name="T2" fmla="*/ 30 w 67"/>
                    <a:gd name="T3" fmla="*/ 36 h 63"/>
                    <a:gd name="T4" fmla="*/ 30 w 67"/>
                    <a:gd name="T5" fmla="*/ 37 h 63"/>
                    <a:gd name="T6" fmla="*/ 30 w 67"/>
                    <a:gd name="T7" fmla="*/ 58 h 63"/>
                    <a:gd name="T8" fmla="*/ 22 w 67"/>
                    <a:gd name="T9" fmla="*/ 63 h 63"/>
                    <a:gd name="T10" fmla="*/ 44 w 67"/>
                    <a:gd name="T11" fmla="*/ 63 h 63"/>
                    <a:gd name="T12" fmla="*/ 37 w 67"/>
                    <a:gd name="T13" fmla="*/ 58 h 63"/>
                    <a:gd name="T14" fmla="*/ 37 w 67"/>
                    <a:gd name="T15" fmla="*/ 37 h 63"/>
                    <a:gd name="T16" fmla="*/ 37 w 67"/>
                    <a:gd name="T17" fmla="*/ 36 h 63"/>
                    <a:gd name="T18" fmla="*/ 37 w 67"/>
                    <a:gd name="T19" fmla="*/ 34 h 63"/>
                    <a:gd name="T20" fmla="*/ 56 w 67"/>
                    <a:gd name="T21" fmla="*/ 12 h 63"/>
                    <a:gd name="T22" fmla="*/ 67 w 67"/>
                    <a:gd name="T23" fmla="*/ 0 h 63"/>
                    <a:gd name="T24" fmla="*/ 51 w 67"/>
                    <a:gd name="T25" fmla="*/ 0 h 63"/>
                    <a:gd name="T26" fmla="*/ 0 w 67"/>
                    <a:gd name="T27" fmla="*/ 0 h 63"/>
                    <a:gd name="T28" fmla="*/ 30 w 67"/>
                    <a:gd name="T29" fmla="*/ 34 h 6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67" h="63">
                      <a:moveTo>
                        <a:pt x="30" y="34"/>
                      </a:moveTo>
                      <a:cubicBezTo>
                        <a:pt x="30" y="36"/>
                        <a:pt x="30" y="36"/>
                        <a:pt x="30" y="36"/>
                      </a:cubicBezTo>
                      <a:cubicBezTo>
                        <a:pt x="30" y="37"/>
                        <a:pt x="30" y="37"/>
                        <a:pt x="30" y="37"/>
                      </a:cubicBezTo>
                      <a:cubicBezTo>
                        <a:pt x="30" y="58"/>
                        <a:pt x="30" y="58"/>
                        <a:pt x="30" y="58"/>
                      </a:cubicBezTo>
                      <a:cubicBezTo>
                        <a:pt x="25" y="58"/>
                        <a:pt x="22" y="61"/>
                        <a:pt x="22" y="63"/>
                      </a:cubicBezTo>
                      <a:cubicBezTo>
                        <a:pt x="44" y="63"/>
                        <a:pt x="44" y="63"/>
                        <a:pt x="44" y="63"/>
                      </a:cubicBezTo>
                      <a:cubicBezTo>
                        <a:pt x="44" y="61"/>
                        <a:pt x="41" y="59"/>
                        <a:pt x="37" y="58"/>
                      </a:cubicBezTo>
                      <a:cubicBezTo>
                        <a:pt x="37" y="37"/>
                        <a:pt x="37" y="37"/>
                        <a:pt x="37" y="37"/>
                      </a:cubicBezTo>
                      <a:cubicBezTo>
                        <a:pt x="37" y="36"/>
                        <a:pt x="37" y="36"/>
                        <a:pt x="37" y="36"/>
                      </a:cubicBezTo>
                      <a:cubicBezTo>
                        <a:pt x="37" y="34"/>
                        <a:pt x="37" y="34"/>
                        <a:pt x="37" y="34"/>
                      </a:cubicBezTo>
                      <a:cubicBezTo>
                        <a:pt x="56" y="12"/>
                        <a:pt x="56" y="12"/>
                        <a:pt x="56" y="12"/>
                      </a:cubicBezTo>
                      <a:cubicBezTo>
                        <a:pt x="67" y="0"/>
                        <a:pt x="67" y="0"/>
                        <a:pt x="67" y="0"/>
                      </a:cubicBezTo>
                      <a:cubicBezTo>
                        <a:pt x="51" y="0"/>
                        <a:pt x="51" y="0"/>
                        <a:pt x="51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30" y="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2" name="Freeform: Shape 190">
                  <a:extLst>
                    <a:ext uri="{FF2B5EF4-FFF2-40B4-BE49-F238E27FC236}">
                      <a16:creationId xmlns:a16="http://schemas.microsoft.com/office/drawing/2014/main" id="{CEA28275-F07A-B86E-CA72-70D855CE8BE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364524" y="795815"/>
                  <a:ext cx="220574" cy="136021"/>
                </a:xfrm>
                <a:custGeom>
                  <a:avLst/>
                  <a:gdLst>
                    <a:gd name="T0" fmla="*/ 141 w 180"/>
                    <a:gd name="T1" fmla="*/ 61 h 111"/>
                    <a:gd name="T2" fmla="*/ 180 w 180"/>
                    <a:gd name="T3" fmla="*/ 61 h 111"/>
                    <a:gd name="T4" fmla="*/ 180 w 180"/>
                    <a:gd name="T5" fmla="*/ 111 h 111"/>
                    <a:gd name="T6" fmla="*/ 141 w 180"/>
                    <a:gd name="T7" fmla="*/ 111 h 111"/>
                    <a:gd name="T8" fmla="*/ 141 w 180"/>
                    <a:gd name="T9" fmla="*/ 100 h 111"/>
                    <a:gd name="T10" fmla="*/ 155 w 180"/>
                    <a:gd name="T11" fmla="*/ 100 h 111"/>
                    <a:gd name="T12" fmla="*/ 155 w 180"/>
                    <a:gd name="T13" fmla="*/ 79 h 111"/>
                    <a:gd name="T14" fmla="*/ 141 w 180"/>
                    <a:gd name="T15" fmla="*/ 79 h 111"/>
                    <a:gd name="T16" fmla="*/ 141 w 180"/>
                    <a:gd name="T17" fmla="*/ 61 h 111"/>
                    <a:gd name="T18" fmla="*/ 90 w 180"/>
                    <a:gd name="T19" fmla="*/ 61 h 111"/>
                    <a:gd name="T20" fmla="*/ 141 w 180"/>
                    <a:gd name="T21" fmla="*/ 61 h 111"/>
                    <a:gd name="T22" fmla="*/ 141 w 180"/>
                    <a:gd name="T23" fmla="*/ 79 h 111"/>
                    <a:gd name="T24" fmla="*/ 126 w 180"/>
                    <a:gd name="T25" fmla="*/ 79 h 111"/>
                    <a:gd name="T26" fmla="*/ 126 w 180"/>
                    <a:gd name="T27" fmla="*/ 100 h 111"/>
                    <a:gd name="T28" fmla="*/ 126 w 180"/>
                    <a:gd name="T29" fmla="*/ 100 h 111"/>
                    <a:gd name="T30" fmla="*/ 141 w 180"/>
                    <a:gd name="T31" fmla="*/ 100 h 111"/>
                    <a:gd name="T32" fmla="*/ 141 w 180"/>
                    <a:gd name="T33" fmla="*/ 111 h 111"/>
                    <a:gd name="T34" fmla="*/ 90 w 180"/>
                    <a:gd name="T35" fmla="*/ 111 h 111"/>
                    <a:gd name="T36" fmla="*/ 90 w 180"/>
                    <a:gd name="T37" fmla="*/ 100 h 111"/>
                    <a:gd name="T38" fmla="*/ 105 w 180"/>
                    <a:gd name="T39" fmla="*/ 100 h 111"/>
                    <a:gd name="T40" fmla="*/ 105 w 180"/>
                    <a:gd name="T41" fmla="*/ 79 h 111"/>
                    <a:gd name="T42" fmla="*/ 90 w 180"/>
                    <a:gd name="T43" fmla="*/ 79 h 111"/>
                    <a:gd name="T44" fmla="*/ 90 w 180"/>
                    <a:gd name="T45" fmla="*/ 61 h 111"/>
                    <a:gd name="T46" fmla="*/ 65 w 180"/>
                    <a:gd name="T47" fmla="*/ 0 h 111"/>
                    <a:gd name="T48" fmla="*/ 65 w 180"/>
                    <a:gd name="T49" fmla="*/ 61 h 111"/>
                    <a:gd name="T50" fmla="*/ 90 w 180"/>
                    <a:gd name="T51" fmla="*/ 61 h 111"/>
                    <a:gd name="T52" fmla="*/ 90 w 180"/>
                    <a:gd name="T53" fmla="*/ 79 h 111"/>
                    <a:gd name="T54" fmla="*/ 76 w 180"/>
                    <a:gd name="T55" fmla="*/ 79 h 111"/>
                    <a:gd name="T56" fmla="*/ 76 w 180"/>
                    <a:gd name="T57" fmla="*/ 100 h 111"/>
                    <a:gd name="T58" fmla="*/ 76 w 180"/>
                    <a:gd name="T59" fmla="*/ 100 h 111"/>
                    <a:gd name="T60" fmla="*/ 90 w 180"/>
                    <a:gd name="T61" fmla="*/ 100 h 111"/>
                    <a:gd name="T62" fmla="*/ 90 w 180"/>
                    <a:gd name="T63" fmla="*/ 111 h 111"/>
                    <a:gd name="T64" fmla="*/ 40 w 180"/>
                    <a:gd name="T65" fmla="*/ 111 h 111"/>
                    <a:gd name="T66" fmla="*/ 40 w 180"/>
                    <a:gd name="T67" fmla="*/ 100 h 111"/>
                    <a:gd name="T68" fmla="*/ 54 w 180"/>
                    <a:gd name="T69" fmla="*/ 100 h 111"/>
                    <a:gd name="T70" fmla="*/ 54 w 180"/>
                    <a:gd name="T71" fmla="*/ 79 h 111"/>
                    <a:gd name="T72" fmla="*/ 40 w 180"/>
                    <a:gd name="T73" fmla="*/ 79 h 111"/>
                    <a:gd name="T74" fmla="*/ 40 w 180"/>
                    <a:gd name="T75" fmla="*/ 0 h 111"/>
                    <a:gd name="T76" fmla="*/ 65 w 180"/>
                    <a:gd name="T77" fmla="*/ 0 h 111"/>
                    <a:gd name="T78" fmla="*/ 40 w 180"/>
                    <a:gd name="T79" fmla="*/ 111 h 111"/>
                    <a:gd name="T80" fmla="*/ 0 w 180"/>
                    <a:gd name="T81" fmla="*/ 111 h 111"/>
                    <a:gd name="T82" fmla="*/ 0 w 180"/>
                    <a:gd name="T83" fmla="*/ 61 h 111"/>
                    <a:gd name="T84" fmla="*/ 22 w 180"/>
                    <a:gd name="T85" fmla="*/ 61 h 111"/>
                    <a:gd name="T86" fmla="*/ 22 w 180"/>
                    <a:gd name="T87" fmla="*/ 0 h 111"/>
                    <a:gd name="T88" fmla="*/ 40 w 180"/>
                    <a:gd name="T89" fmla="*/ 0 h 111"/>
                    <a:gd name="T90" fmla="*/ 40 w 180"/>
                    <a:gd name="T91" fmla="*/ 79 h 111"/>
                    <a:gd name="T92" fmla="*/ 25 w 180"/>
                    <a:gd name="T93" fmla="*/ 79 h 111"/>
                    <a:gd name="T94" fmla="*/ 25 w 180"/>
                    <a:gd name="T95" fmla="*/ 100 h 111"/>
                    <a:gd name="T96" fmla="*/ 25 w 180"/>
                    <a:gd name="T97" fmla="*/ 100 h 111"/>
                    <a:gd name="T98" fmla="*/ 40 w 180"/>
                    <a:gd name="T99" fmla="*/ 100 h 111"/>
                    <a:gd name="T100" fmla="*/ 40 w 180"/>
                    <a:gd name="T101" fmla="*/ 111 h 1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180" h="111">
                      <a:moveTo>
                        <a:pt x="141" y="61"/>
                      </a:moveTo>
                      <a:lnTo>
                        <a:pt x="180" y="61"/>
                      </a:lnTo>
                      <a:lnTo>
                        <a:pt x="180" y="111"/>
                      </a:lnTo>
                      <a:lnTo>
                        <a:pt x="141" y="111"/>
                      </a:lnTo>
                      <a:lnTo>
                        <a:pt x="141" y="100"/>
                      </a:lnTo>
                      <a:lnTo>
                        <a:pt x="155" y="100"/>
                      </a:lnTo>
                      <a:lnTo>
                        <a:pt x="155" y="79"/>
                      </a:lnTo>
                      <a:lnTo>
                        <a:pt x="141" y="79"/>
                      </a:lnTo>
                      <a:lnTo>
                        <a:pt x="141" y="61"/>
                      </a:lnTo>
                      <a:close/>
                      <a:moveTo>
                        <a:pt x="90" y="61"/>
                      </a:moveTo>
                      <a:lnTo>
                        <a:pt x="141" y="61"/>
                      </a:lnTo>
                      <a:lnTo>
                        <a:pt x="141" y="79"/>
                      </a:lnTo>
                      <a:lnTo>
                        <a:pt x="126" y="79"/>
                      </a:lnTo>
                      <a:lnTo>
                        <a:pt x="126" y="100"/>
                      </a:lnTo>
                      <a:lnTo>
                        <a:pt x="126" y="100"/>
                      </a:lnTo>
                      <a:lnTo>
                        <a:pt x="141" y="100"/>
                      </a:lnTo>
                      <a:lnTo>
                        <a:pt x="141" y="111"/>
                      </a:lnTo>
                      <a:lnTo>
                        <a:pt x="90" y="111"/>
                      </a:lnTo>
                      <a:lnTo>
                        <a:pt x="90" y="100"/>
                      </a:lnTo>
                      <a:lnTo>
                        <a:pt x="105" y="100"/>
                      </a:lnTo>
                      <a:lnTo>
                        <a:pt x="105" y="79"/>
                      </a:lnTo>
                      <a:lnTo>
                        <a:pt x="90" y="79"/>
                      </a:lnTo>
                      <a:lnTo>
                        <a:pt x="90" y="61"/>
                      </a:lnTo>
                      <a:close/>
                      <a:moveTo>
                        <a:pt x="65" y="0"/>
                      </a:moveTo>
                      <a:lnTo>
                        <a:pt x="65" y="61"/>
                      </a:lnTo>
                      <a:lnTo>
                        <a:pt x="90" y="61"/>
                      </a:lnTo>
                      <a:lnTo>
                        <a:pt x="90" y="79"/>
                      </a:lnTo>
                      <a:lnTo>
                        <a:pt x="76" y="79"/>
                      </a:lnTo>
                      <a:lnTo>
                        <a:pt x="76" y="100"/>
                      </a:lnTo>
                      <a:lnTo>
                        <a:pt x="76" y="100"/>
                      </a:lnTo>
                      <a:lnTo>
                        <a:pt x="90" y="100"/>
                      </a:lnTo>
                      <a:lnTo>
                        <a:pt x="90" y="111"/>
                      </a:lnTo>
                      <a:lnTo>
                        <a:pt x="40" y="111"/>
                      </a:lnTo>
                      <a:lnTo>
                        <a:pt x="40" y="100"/>
                      </a:lnTo>
                      <a:lnTo>
                        <a:pt x="54" y="100"/>
                      </a:lnTo>
                      <a:lnTo>
                        <a:pt x="54" y="79"/>
                      </a:lnTo>
                      <a:lnTo>
                        <a:pt x="40" y="79"/>
                      </a:lnTo>
                      <a:lnTo>
                        <a:pt x="40" y="0"/>
                      </a:lnTo>
                      <a:lnTo>
                        <a:pt x="65" y="0"/>
                      </a:lnTo>
                      <a:close/>
                      <a:moveTo>
                        <a:pt x="40" y="111"/>
                      </a:moveTo>
                      <a:lnTo>
                        <a:pt x="0" y="111"/>
                      </a:lnTo>
                      <a:lnTo>
                        <a:pt x="0" y="61"/>
                      </a:lnTo>
                      <a:lnTo>
                        <a:pt x="22" y="61"/>
                      </a:lnTo>
                      <a:lnTo>
                        <a:pt x="22" y="0"/>
                      </a:lnTo>
                      <a:lnTo>
                        <a:pt x="40" y="0"/>
                      </a:lnTo>
                      <a:lnTo>
                        <a:pt x="40" y="79"/>
                      </a:lnTo>
                      <a:lnTo>
                        <a:pt x="25" y="79"/>
                      </a:lnTo>
                      <a:lnTo>
                        <a:pt x="25" y="100"/>
                      </a:lnTo>
                      <a:lnTo>
                        <a:pt x="25" y="100"/>
                      </a:lnTo>
                      <a:lnTo>
                        <a:pt x="40" y="100"/>
                      </a:lnTo>
                      <a:lnTo>
                        <a:pt x="40" y="111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3" name="Freeform: Shape 191">
                  <a:extLst>
                    <a:ext uri="{FF2B5EF4-FFF2-40B4-BE49-F238E27FC236}">
                      <a16:creationId xmlns:a16="http://schemas.microsoft.com/office/drawing/2014/main" id="{9C7A97E9-D922-59FF-28A4-5859857035F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5342467" y="940414"/>
                  <a:ext cx="296550" cy="93131"/>
                </a:xfrm>
                <a:custGeom>
                  <a:avLst/>
                  <a:gdLst>
                    <a:gd name="T0" fmla="*/ 7 w 242"/>
                    <a:gd name="T1" fmla="*/ 76 h 76"/>
                    <a:gd name="T2" fmla="*/ 0 w 242"/>
                    <a:gd name="T3" fmla="*/ 0 h 76"/>
                    <a:gd name="T4" fmla="*/ 242 w 242"/>
                    <a:gd name="T5" fmla="*/ 0 h 76"/>
                    <a:gd name="T6" fmla="*/ 213 w 242"/>
                    <a:gd name="T7" fmla="*/ 76 h 76"/>
                    <a:gd name="T8" fmla="*/ 7 w 242"/>
                    <a:gd name="T9" fmla="*/ 76 h 7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242" h="76">
                      <a:moveTo>
                        <a:pt x="7" y="76"/>
                      </a:moveTo>
                      <a:lnTo>
                        <a:pt x="0" y="0"/>
                      </a:lnTo>
                      <a:lnTo>
                        <a:pt x="242" y="0"/>
                      </a:lnTo>
                      <a:lnTo>
                        <a:pt x="213" y="76"/>
                      </a:lnTo>
                      <a:lnTo>
                        <a:pt x="7" y="7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4" name="Freeform: Shape 192">
                  <a:extLst>
                    <a:ext uri="{FF2B5EF4-FFF2-40B4-BE49-F238E27FC236}">
                      <a16:creationId xmlns:a16="http://schemas.microsoft.com/office/drawing/2014/main" id="{C9BD9DC3-AAF3-E148-A358-687A21B80A19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64877" y="4235549"/>
                  <a:ext cx="198517" cy="198517"/>
                </a:xfrm>
                <a:custGeom>
                  <a:avLst/>
                  <a:gdLst>
                    <a:gd name="T0" fmla="*/ 22 w 45"/>
                    <a:gd name="T1" fmla="*/ 42 h 45"/>
                    <a:gd name="T2" fmla="*/ 26 w 45"/>
                    <a:gd name="T3" fmla="*/ 42 h 45"/>
                    <a:gd name="T4" fmla="*/ 27 w 45"/>
                    <a:gd name="T5" fmla="*/ 45 h 45"/>
                    <a:gd name="T6" fmla="*/ 35 w 45"/>
                    <a:gd name="T7" fmla="*/ 41 h 45"/>
                    <a:gd name="T8" fmla="*/ 34 w 45"/>
                    <a:gd name="T9" fmla="*/ 38 h 45"/>
                    <a:gd name="T10" fmla="*/ 38 w 45"/>
                    <a:gd name="T11" fmla="*/ 33 h 45"/>
                    <a:gd name="T12" fmla="*/ 42 w 45"/>
                    <a:gd name="T13" fmla="*/ 35 h 45"/>
                    <a:gd name="T14" fmla="*/ 45 w 45"/>
                    <a:gd name="T15" fmla="*/ 27 h 45"/>
                    <a:gd name="T16" fmla="*/ 42 w 45"/>
                    <a:gd name="T17" fmla="*/ 26 h 45"/>
                    <a:gd name="T18" fmla="*/ 41 w 45"/>
                    <a:gd name="T19" fmla="*/ 19 h 45"/>
                    <a:gd name="T20" fmla="*/ 45 w 45"/>
                    <a:gd name="T21" fmla="*/ 17 h 45"/>
                    <a:gd name="T22" fmla="*/ 41 w 45"/>
                    <a:gd name="T23" fmla="*/ 10 h 45"/>
                    <a:gd name="T24" fmla="*/ 38 w 45"/>
                    <a:gd name="T25" fmla="*/ 11 h 45"/>
                    <a:gd name="T26" fmla="*/ 33 w 45"/>
                    <a:gd name="T27" fmla="*/ 6 h 45"/>
                    <a:gd name="T28" fmla="*/ 35 w 45"/>
                    <a:gd name="T29" fmla="*/ 3 h 45"/>
                    <a:gd name="T30" fmla="*/ 27 w 45"/>
                    <a:gd name="T31" fmla="*/ 0 h 45"/>
                    <a:gd name="T32" fmla="*/ 26 w 45"/>
                    <a:gd name="T33" fmla="*/ 3 h 45"/>
                    <a:gd name="T34" fmla="*/ 22 w 45"/>
                    <a:gd name="T35" fmla="*/ 3 h 45"/>
                    <a:gd name="T36" fmla="*/ 22 w 45"/>
                    <a:gd name="T37" fmla="*/ 9 h 45"/>
                    <a:gd name="T38" fmla="*/ 34 w 45"/>
                    <a:gd name="T39" fmla="*/ 17 h 45"/>
                    <a:gd name="T40" fmla="*/ 27 w 45"/>
                    <a:gd name="T41" fmla="*/ 34 h 45"/>
                    <a:gd name="T42" fmla="*/ 22 w 45"/>
                    <a:gd name="T43" fmla="*/ 35 h 45"/>
                    <a:gd name="T44" fmla="*/ 22 w 45"/>
                    <a:gd name="T45" fmla="*/ 35 h 45"/>
                    <a:gd name="T46" fmla="*/ 22 w 45"/>
                    <a:gd name="T47" fmla="*/ 42 h 45"/>
                    <a:gd name="T48" fmla="*/ 3 w 45"/>
                    <a:gd name="T49" fmla="*/ 26 h 45"/>
                    <a:gd name="T50" fmla="*/ 0 w 45"/>
                    <a:gd name="T51" fmla="*/ 27 h 45"/>
                    <a:gd name="T52" fmla="*/ 3 w 45"/>
                    <a:gd name="T53" fmla="*/ 35 h 45"/>
                    <a:gd name="T54" fmla="*/ 6 w 45"/>
                    <a:gd name="T55" fmla="*/ 34 h 45"/>
                    <a:gd name="T56" fmla="*/ 11 w 45"/>
                    <a:gd name="T57" fmla="*/ 38 h 45"/>
                    <a:gd name="T58" fmla="*/ 10 w 45"/>
                    <a:gd name="T59" fmla="*/ 42 h 45"/>
                    <a:gd name="T60" fmla="*/ 18 w 45"/>
                    <a:gd name="T61" fmla="*/ 45 h 45"/>
                    <a:gd name="T62" fmla="*/ 19 w 45"/>
                    <a:gd name="T63" fmla="*/ 42 h 45"/>
                    <a:gd name="T64" fmla="*/ 22 w 45"/>
                    <a:gd name="T65" fmla="*/ 42 h 45"/>
                    <a:gd name="T66" fmla="*/ 22 w 45"/>
                    <a:gd name="T67" fmla="*/ 35 h 45"/>
                    <a:gd name="T68" fmla="*/ 10 w 45"/>
                    <a:gd name="T69" fmla="*/ 28 h 45"/>
                    <a:gd name="T70" fmla="*/ 17 w 45"/>
                    <a:gd name="T71" fmla="*/ 10 h 45"/>
                    <a:gd name="T72" fmla="*/ 17 w 45"/>
                    <a:gd name="T73" fmla="*/ 10 h 45"/>
                    <a:gd name="T74" fmla="*/ 22 w 45"/>
                    <a:gd name="T75" fmla="*/ 9 h 45"/>
                    <a:gd name="T76" fmla="*/ 22 w 45"/>
                    <a:gd name="T77" fmla="*/ 9 h 45"/>
                    <a:gd name="T78" fmla="*/ 22 w 45"/>
                    <a:gd name="T79" fmla="*/ 3 h 45"/>
                    <a:gd name="T80" fmla="*/ 19 w 45"/>
                    <a:gd name="T81" fmla="*/ 3 h 45"/>
                    <a:gd name="T82" fmla="*/ 17 w 45"/>
                    <a:gd name="T83" fmla="*/ 0 h 45"/>
                    <a:gd name="T84" fmla="*/ 10 w 45"/>
                    <a:gd name="T85" fmla="*/ 3 h 45"/>
                    <a:gd name="T86" fmla="*/ 11 w 45"/>
                    <a:gd name="T87" fmla="*/ 7 h 45"/>
                    <a:gd name="T88" fmla="*/ 6 w 45"/>
                    <a:gd name="T89" fmla="*/ 11 h 45"/>
                    <a:gd name="T90" fmla="*/ 3 w 45"/>
                    <a:gd name="T91" fmla="*/ 10 h 45"/>
                    <a:gd name="T92" fmla="*/ 0 w 45"/>
                    <a:gd name="T93" fmla="*/ 18 h 45"/>
                    <a:gd name="T94" fmla="*/ 3 w 45"/>
                    <a:gd name="T95" fmla="*/ 19 h 45"/>
                    <a:gd name="T96" fmla="*/ 3 w 45"/>
                    <a:gd name="T97" fmla="*/ 26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</a:cxnLst>
                  <a:rect l="0" t="0" r="r" b="b"/>
                  <a:pathLst>
                    <a:path w="45" h="45">
                      <a:moveTo>
                        <a:pt x="22" y="42"/>
                      </a:moveTo>
                      <a:cubicBezTo>
                        <a:pt x="24" y="42"/>
                        <a:pt x="25" y="42"/>
                        <a:pt x="26" y="42"/>
                      </a:cubicBezTo>
                      <a:cubicBezTo>
                        <a:pt x="27" y="45"/>
                        <a:pt x="27" y="45"/>
                        <a:pt x="27" y="45"/>
                      </a:cubicBezTo>
                      <a:cubicBezTo>
                        <a:pt x="35" y="41"/>
                        <a:pt x="35" y="41"/>
                        <a:pt x="35" y="41"/>
                      </a:cubicBezTo>
                      <a:cubicBezTo>
                        <a:pt x="34" y="38"/>
                        <a:pt x="34" y="38"/>
                        <a:pt x="34" y="38"/>
                      </a:cubicBezTo>
                      <a:cubicBezTo>
                        <a:pt x="36" y="37"/>
                        <a:pt x="37" y="35"/>
                        <a:pt x="38" y="33"/>
                      </a:cubicBezTo>
                      <a:cubicBezTo>
                        <a:pt x="42" y="35"/>
                        <a:pt x="42" y="35"/>
                        <a:pt x="42" y="35"/>
                      </a:cubicBezTo>
                      <a:cubicBezTo>
                        <a:pt x="45" y="27"/>
                        <a:pt x="45" y="27"/>
                        <a:pt x="45" y="27"/>
                      </a:cubicBezTo>
                      <a:cubicBezTo>
                        <a:pt x="42" y="26"/>
                        <a:pt x="42" y="26"/>
                        <a:pt x="42" y="26"/>
                      </a:cubicBezTo>
                      <a:cubicBezTo>
                        <a:pt x="42" y="23"/>
                        <a:pt x="42" y="21"/>
                        <a:pt x="41" y="19"/>
                      </a:cubicBezTo>
                      <a:cubicBezTo>
                        <a:pt x="45" y="17"/>
                        <a:pt x="45" y="17"/>
                        <a:pt x="45" y="17"/>
                      </a:cubicBezTo>
                      <a:cubicBezTo>
                        <a:pt x="41" y="10"/>
                        <a:pt x="41" y="10"/>
                        <a:pt x="41" y="10"/>
                      </a:cubicBezTo>
                      <a:cubicBezTo>
                        <a:pt x="38" y="11"/>
                        <a:pt x="38" y="11"/>
                        <a:pt x="38" y="11"/>
                      </a:cubicBezTo>
                      <a:cubicBezTo>
                        <a:pt x="37" y="9"/>
                        <a:pt x="35" y="8"/>
                        <a:pt x="33" y="6"/>
                      </a:cubicBezTo>
                      <a:cubicBezTo>
                        <a:pt x="35" y="3"/>
                        <a:pt x="35" y="3"/>
                        <a:pt x="35" y="3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26" y="3"/>
                        <a:pt x="26" y="3"/>
                        <a:pt x="26" y="3"/>
                      </a:cubicBezTo>
                      <a:cubicBezTo>
                        <a:pt x="24" y="3"/>
                        <a:pt x="23" y="3"/>
                        <a:pt x="22" y="3"/>
                      </a:cubicBez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8" y="9"/>
                        <a:pt x="32" y="12"/>
                        <a:pt x="34" y="17"/>
                      </a:cubicBezTo>
                      <a:cubicBezTo>
                        <a:pt x="37" y="24"/>
                        <a:pt x="34" y="32"/>
                        <a:pt x="27" y="34"/>
                      </a:cubicBezTo>
                      <a:cubicBezTo>
                        <a:pt x="26" y="35"/>
                        <a:pt x="24" y="35"/>
                        <a:pt x="22" y="35"/>
                      </a:cubicBezTo>
                      <a:cubicBezTo>
                        <a:pt x="22" y="35"/>
                        <a:pt x="22" y="35"/>
                        <a:pt x="22" y="35"/>
                      </a:cubicBezTo>
                      <a:lnTo>
                        <a:pt x="22" y="42"/>
                      </a:lnTo>
                      <a:close/>
                      <a:moveTo>
                        <a:pt x="3" y="26"/>
                      </a:moveTo>
                      <a:cubicBezTo>
                        <a:pt x="0" y="27"/>
                        <a:pt x="0" y="27"/>
                        <a:pt x="0" y="27"/>
                      </a:cubicBezTo>
                      <a:cubicBezTo>
                        <a:pt x="3" y="35"/>
                        <a:pt x="3" y="35"/>
                        <a:pt x="3" y="35"/>
                      </a:cubicBezTo>
                      <a:cubicBezTo>
                        <a:pt x="6" y="34"/>
                        <a:pt x="6" y="34"/>
                        <a:pt x="6" y="34"/>
                      </a:cubicBezTo>
                      <a:cubicBezTo>
                        <a:pt x="8" y="36"/>
                        <a:pt x="9" y="37"/>
                        <a:pt x="11" y="38"/>
                      </a:cubicBezTo>
                      <a:cubicBezTo>
                        <a:pt x="10" y="42"/>
                        <a:pt x="10" y="42"/>
                        <a:pt x="10" y="42"/>
                      </a:cubicBezTo>
                      <a:cubicBezTo>
                        <a:pt x="18" y="45"/>
                        <a:pt x="18" y="45"/>
                        <a:pt x="18" y="45"/>
                      </a:cubicBezTo>
                      <a:cubicBezTo>
                        <a:pt x="19" y="42"/>
                        <a:pt x="19" y="42"/>
                        <a:pt x="19" y="42"/>
                      </a:cubicBezTo>
                      <a:cubicBezTo>
                        <a:pt x="20" y="42"/>
                        <a:pt x="21" y="42"/>
                        <a:pt x="22" y="42"/>
                      </a:cubicBezTo>
                      <a:cubicBezTo>
                        <a:pt x="22" y="35"/>
                        <a:pt x="22" y="35"/>
                        <a:pt x="22" y="35"/>
                      </a:cubicBezTo>
                      <a:cubicBezTo>
                        <a:pt x="17" y="35"/>
                        <a:pt x="12" y="32"/>
                        <a:pt x="10" y="28"/>
                      </a:cubicBezTo>
                      <a:cubicBezTo>
                        <a:pt x="7" y="21"/>
                        <a:pt x="11" y="13"/>
                        <a:pt x="17" y="10"/>
                      </a:cubicBezTo>
                      <a:cubicBezTo>
                        <a:pt x="17" y="10"/>
                        <a:pt x="17" y="10"/>
                        <a:pt x="17" y="10"/>
                      </a:cubicBezTo>
                      <a:cubicBezTo>
                        <a:pt x="19" y="10"/>
                        <a:pt x="21" y="9"/>
                        <a:pt x="22" y="9"/>
                      </a:cubicBezTo>
                      <a:cubicBezTo>
                        <a:pt x="22" y="9"/>
                        <a:pt x="22" y="9"/>
                        <a:pt x="22" y="9"/>
                      </a:cubicBezTo>
                      <a:cubicBezTo>
                        <a:pt x="22" y="3"/>
                        <a:pt x="22" y="3"/>
                        <a:pt x="22" y="3"/>
                      </a:cubicBezTo>
                      <a:cubicBezTo>
                        <a:pt x="21" y="3"/>
                        <a:pt x="20" y="3"/>
                        <a:pt x="19" y="3"/>
                      </a:cubicBezTo>
                      <a:cubicBezTo>
                        <a:pt x="17" y="0"/>
                        <a:pt x="17" y="0"/>
                        <a:pt x="17" y="0"/>
                      </a:cubicBezTo>
                      <a:cubicBezTo>
                        <a:pt x="10" y="3"/>
                        <a:pt x="10" y="3"/>
                        <a:pt x="10" y="3"/>
                      </a:cubicBezTo>
                      <a:cubicBezTo>
                        <a:pt x="11" y="7"/>
                        <a:pt x="11" y="7"/>
                        <a:pt x="11" y="7"/>
                      </a:cubicBezTo>
                      <a:cubicBezTo>
                        <a:pt x="9" y="8"/>
                        <a:pt x="8" y="9"/>
                        <a:pt x="6" y="11"/>
                      </a:cubicBezTo>
                      <a:cubicBezTo>
                        <a:pt x="3" y="10"/>
                        <a:pt x="3" y="10"/>
                        <a:pt x="3" y="10"/>
                      </a:cubicBezTo>
                      <a:cubicBezTo>
                        <a:pt x="0" y="18"/>
                        <a:pt x="0" y="18"/>
                        <a:pt x="0" y="18"/>
                      </a:cubicBezTo>
                      <a:cubicBezTo>
                        <a:pt x="3" y="19"/>
                        <a:pt x="3" y="19"/>
                        <a:pt x="3" y="19"/>
                      </a:cubicBezTo>
                      <a:cubicBezTo>
                        <a:pt x="3" y="21"/>
                        <a:pt x="3" y="24"/>
                        <a:pt x="3" y="26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5" name="Freeform: Shape 193">
                  <a:extLst>
                    <a:ext uri="{FF2B5EF4-FFF2-40B4-BE49-F238E27FC236}">
                      <a16:creationId xmlns:a16="http://schemas.microsoft.com/office/drawing/2014/main" id="{B52BBFB5-385E-ABB3-4595-76C986DFCA7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380391" y="3029743"/>
                  <a:ext cx="110287" cy="106611"/>
                </a:xfrm>
                <a:custGeom>
                  <a:avLst/>
                  <a:gdLst>
                    <a:gd name="T0" fmla="*/ 4 w 25"/>
                    <a:gd name="T1" fmla="*/ 24 h 24"/>
                    <a:gd name="T2" fmla="*/ 8 w 25"/>
                    <a:gd name="T3" fmla="*/ 20 h 24"/>
                    <a:gd name="T4" fmla="*/ 8 w 25"/>
                    <a:gd name="T5" fmla="*/ 20 h 24"/>
                    <a:gd name="T6" fmla="*/ 8 w 25"/>
                    <a:gd name="T7" fmla="*/ 6 h 24"/>
                    <a:gd name="T8" fmla="*/ 23 w 25"/>
                    <a:gd name="T9" fmla="*/ 6 h 24"/>
                    <a:gd name="T10" fmla="*/ 23 w 25"/>
                    <a:gd name="T11" fmla="*/ 16 h 24"/>
                    <a:gd name="T12" fmla="*/ 21 w 25"/>
                    <a:gd name="T13" fmla="*/ 15 h 24"/>
                    <a:gd name="T14" fmla="*/ 17 w 25"/>
                    <a:gd name="T15" fmla="*/ 20 h 24"/>
                    <a:gd name="T16" fmla="*/ 21 w 25"/>
                    <a:gd name="T17" fmla="*/ 24 h 24"/>
                    <a:gd name="T18" fmla="*/ 25 w 25"/>
                    <a:gd name="T19" fmla="*/ 20 h 24"/>
                    <a:gd name="T20" fmla="*/ 25 w 25"/>
                    <a:gd name="T21" fmla="*/ 20 h 24"/>
                    <a:gd name="T22" fmla="*/ 25 w 25"/>
                    <a:gd name="T23" fmla="*/ 20 h 24"/>
                    <a:gd name="T24" fmla="*/ 25 w 25"/>
                    <a:gd name="T25" fmla="*/ 6 h 24"/>
                    <a:gd name="T26" fmla="*/ 25 w 25"/>
                    <a:gd name="T27" fmla="*/ 0 h 24"/>
                    <a:gd name="T28" fmla="*/ 23 w 25"/>
                    <a:gd name="T29" fmla="*/ 0 h 24"/>
                    <a:gd name="T30" fmla="*/ 8 w 25"/>
                    <a:gd name="T31" fmla="*/ 0 h 24"/>
                    <a:gd name="T32" fmla="*/ 6 w 25"/>
                    <a:gd name="T33" fmla="*/ 0 h 24"/>
                    <a:gd name="T34" fmla="*/ 6 w 25"/>
                    <a:gd name="T35" fmla="*/ 6 h 24"/>
                    <a:gd name="T36" fmla="*/ 6 w 25"/>
                    <a:gd name="T37" fmla="*/ 16 h 24"/>
                    <a:gd name="T38" fmla="*/ 4 w 25"/>
                    <a:gd name="T39" fmla="*/ 15 h 24"/>
                    <a:gd name="T40" fmla="*/ 0 w 25"/>
                    <a:gd name="T41" fmla="*/ 20 h 24"/>
                    <a:gd name="T42" fmla="*/ 4 w 25"/>
                    <a:gd name="T43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5" h="24">
                      <a:moveTo>
                        <a:pt x="4" y="24"/>
                      </a:moveTo>
                      <a:cubicBezTo>
                        <a:pt x="7" y="24"/>
                        <a:pt x="8" y="22"/>
                        <a:pt x="8" y="20"/>
                      </a:cubicBezTo>
                      <a:cubicBezTo>
                        <a:pt x="8" y="20"/>
                        <a:pt x="8" y="20"/>
                        <a:pt x="8" y="20"/>
                      </a:cubicBezTo>
                      <a:cubicBezTo>
                        <a:pt x="8" y="6"/>
                        <a:pt x="8" y="6"/>
                        <a:pt x="8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2" y="15"/>
                        <a:pt x="21" y="15"/>
                        <a:pt x="21" y="15"/>
                      </a:cubicBezTo>
                      <a:cubicBezTo>
                        <a:pt x="18" y="15"/>
                        <a:pt x="17" y="17"/>
                        <a:pt x="17" y="20"/>
                      </a:cubicBezTo>
                      <a:cubicBezTo>
                        <a:pt x="17" y="22"/>
                        <a:pt x="18" y="24"/>
                        <a:pt x="21" y="24"/>
                      </a:cubicBezTo>
                      <a:cubicBezTo>
                        <a:pt x="23" y="24"/>
                        <a:pt x="25" y="22"/>
                        <a:pt x="25" y="20"/>
                      </a:cubicBezTo>
                      <a:cubicBezTo>
                        <a:pt x="25" y="20"/>
                        <a:pt x="25" y="20"/>
                        <a:pt x="25" y="20"/>
                      </a:cubicBezTo>
                      <a:cubicBezTo>
                        <a:pt x="25" y="20"/>
                        <a:pt x="25" y="20"/>
                        <a:pt x="25" y="20"/>
                      </a:cubicBezTo>
                      <a:cubicBezTo>
                        <a:pt x="25" y="6"/>
                        <a:pt x="25" y="6"/>
                        <a:pt x="25" y="6"/>
                      </a:cubicBezTo>
                      <a:cubicBezTo>
                        <a:pt x="25" y="0"/>
                        <a:pt x="25" y="0"/>
                        <a:pt x="25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5" y="15"/>
                        <a:pt x="5" y="15"/>
                        <a:pt x="4" y="15"/>
                      </a:cubicBezTo>
                      <a:cubicBezTo>
                        <a:pt x="2" y="15"/>
                        <a:pt x="0" y="17"/>
                        <a:pt x="0" y="20"/>
                      </a:cubicBezTo>
                      <a:cubicBezTo>
                        <a:pt x="0" y="22"/>
                        <a:pt x="2" y="24"/>
                        <a:pt x="4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6" name="Freeform: Shape 194">
                  <a:extLst>
                    <a:ext uri="{FF2B5EF4-FFF2-40B4-BE49-F238E27FC236}">
                      <a16:creationId xmlns:a16="http://schemas.microsoft.com/office/drawing/2014/main" id="{03CEC9E9-827B-DA39-3038-05D3B5B77C7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6124280" y="1466116"/>
                  <a:ext cx="115189" cy="106611"/>
                </a:xfrm>
                <a:custGeom>
                  <a:avLst/>
                  <a:gdLst>
                    <a:gd name="T0" fmla="*/ 5 w 26"/>
                    <a:gd name="T1" fmla="*/ 24 h 24"/>
                    <a:gd name="T2" fmla="*/ 9 w 26"/>
                    <a:gd name="T3" fmla="*/ 20 h 24"/>
                    <a:gd name="T4" fmla="*/ 9 w 26"/>
                    <a:gd name="T5" fmla="*/ 20 h 24"/>
                    <a:gd name="T6" fmla="*/ 9 w 26"/>
                    <a:gd name="T7" fmla="*/ 6 h 24"/>
                    <a:gd name="T8" fmla="*/ 23 w 26"/>
                    <a:gd name="T9" fmla="*/ 6 h 24"/>
                    <a:gd name="T10" fmla="*/ 23 w 26"/>
                    <a:gd name="T11" fmla="*/ 16 h 24"/>
                    <a:gd name="T12" fmla="*/ 21 w 26"/>
                    <a:gd name="T13" fmla="*/ 15 h 24"/>
                    <a:gd name="T14" fmla="*/ 17 w 26"/>
                    <a:gd name="T15" fmla="*/ 20 h 24"/>
                    <a:gd name="T16" fmla="*/ 21 w 26"/>
                    <a:gd name="T17" fmla="*/ 24 h 24"/>
                    <a:gd name="T18" fmla="*/ 26 w 26"/>
                    <a:gd name="T19" fmla="*/ 20 h 24"/>
                    <a:gd name="T20" fmla="*/ 26 w 26"/>
                    <a:gd name="T21" fmla="*/ 20 h 24"/>
                    <a:gd name="T22" fmla="*/ 26 w 26"/>
                    <a:gd name="T23" fmla="*/ 20 h 24"/>
                    <a:gd name="T24" fmla="*/ 26 w 26"/>
                    <a:gd name="T25" fmla="*/ 6 h 24"/>
                    <a:gd name="T26" fmla="*/ 26 w 26"/>
                    <a:gd name="T27" fmla="*/ 0 h 24"/>
                    <a:gd name="T28" fmla="*/ 23 w 26"/>
                    <a:gd name="T29" fmla="*/ 0 h 24"/>
                    <a:gd name="T30" fmla="*/ 9 w 26"/>
                    <a:gd name="T31" fmla="*/ 0 h 24"/>
                    <a:gd name="T32" fmla="*/ 6 w 26"/>
                    <a:gd name="T33" fmla="*/ 0 h 24"/>
                    <a:gd name="T34" fmla="*/ 6 w 26"/>
                    <a:gd name="T35" fmla="*/ 6 h 24"/>
                    <a:gd name="T36" fmla="*/ 6 w 26"/>
                    <a:gd name="T37" fmla="*/ 16 h 24"/>
                    <a:gd name="T38" fmla="*/ 5 w 26"/>
                    <a:gd name="T39" fmla="*/ 15 h 24"/>
                    <a:gd name="T40" fmla="*/ 0 w 26"/>
                    <a:gd name="T41" fmla="*/ 20 h 24"/>
                    <a:gd name="T42" fmla="*/ 5 w 26"/>
                    <a:gd name="T43" fmla="*/ 24 h 2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26" h="24">
                      <a:moveTo>
                        <a:pt x="5" y="24"/>
                      </a:moveTo>
                      <a:cubicBezTo>
                        <a:pt x="7" y="24"/>
                        <a:pt x="9" y="22"/>
                        <a:pt x="9" y="20"/>
                      </a:cubicBezTo>
                      <a:cubicBezTo>
                        <a:pt x="9" y="20"/>
                        <a:pt x="9" y="20"/>
                        <a:pt x="9" y="20"/>
                      </a:cubicBezTo>
                      <a:cubicBezTo>
                        <a:pt x="9" y="6"/>
                        <a:pt x="9" y="6"/>
                        <a:pt x="9" y="6"/>
                      </a:cubicBezTo>
                      <a:cubicBezTo>
                        <a:pt x="23" y="6"/>
                        <a:pt x="23" y="6"/>
                        <a:pt x="23" y="6"/>
                      </a:cubicBezTo>
                      <a:cubicBezTo>
                        <a:pt x="23" y="16"/>
                        <a:pt x="23" y="16"/>
                        <a:pt x="23" y="16"/>
                      </a:cubicBezTo>
                      <a:cubicBezTo>
                        <a:pt x="23" y="16"/>
                        <a:pt x="22" y="15"/>
                        <a:pt x="21" y="15"/>
                      </a:cubicBezTo>
                      <a:cubicBezTo>
                        <a:pt x="19" y="15"/>
                        <a:pt x="17" y="17"/>
                        <a:pt x="17" y="20"/>
                      </a:cubicBezTo>
                      <a:cubicBezTo>
                        <a:pt x="17" y="22"/>
                        <a:pt x="19" y="24"/>
                        <a:pt x="21" y="24"/>
                      </a:cubicBezTo>
                      <a:cubicBezTo>
                        <a:pt x="24" y="24"/>
                        <a:pt x="26" y="22"/>
                        <a:pt x="26" y="20"/>
                      </a:cubicBezTo>
                      <a:cubicBezTo>
                        <a:pt x="26" y="20"/>
                        <a:pt x="26" y="20"/>
                        <a:pt x="26" y="20"/>
                      </a:cubicBezTo>
                      <a:cubicBezTo>
                        <a:pt x="26" y="20"/>
                        <a:pt x="26" y="20"/>
                        <a:pt x="26" y="20"/>
                      </a:cubicBezTo>
                      <a:cubicBezTo>
                        <a:pt x="26" y="6"/>
                        <a:pt x="26" y="6"/>
                        <a:pt x="26" y="6"/>
                      </a:cubicBezTo>
                      <a:cubicBezTo>
                        <a:pt x="26" y="0"/>
                        <a:pt x="26" y="0"/>
                        <a:pt x="26" y="0"/>
                      </a:cubicBezTo>
                      <a:cubicBezTo>
                        <a:pt x="23" y="0"/>
                        <a:pt x="23" y="0"/>
                        <a:pt x="23" y="0"/>
                      </a:cubicBezTo>
                      <a:cubicBezTo>
                        <a:pt x="9" y="0"/>
                        <a:pt x="9" y="0"/>
                        <a:pt x="9" y="0"/>
                      </a:cubicBezTo>
                      <a:cubicBezTo>
                        <a:pt x="6" y="0"/>
                        <a:pt x="6" y="0"/>
                        <a:pt x="6" y="0"/>
                      </a:cubicBezTo>
                      <a:cubicBezTo>
                        <a:pt x="6" y="6"/>
                        <a:pt x="6" y="6"/>
                        <a:pt x="6" y="6"/>
                      </a:cubicBezTo>
                      <a:cubicBezTo>
                        <a:pt x="6" y="16"/>
                        <a:pt x="6" y="16"/>
                        <a:pt x="6" y="16"/>
                      </a:cubicBezTo>
                      <a:cubicBezTo>
                        <a:pt x="6" y="16"/>
                        <a:pt x="5" y="15"/>
                        <a:pt x="5" y="15"/>
                      </a:cubicBezTo>
                      <a:cubicBezTo>
                        <a:pt x="2" y="15"/>
                        <a:pt x="0" y="17"/>
                        <a:pt x="0" y="20"/>
                      </a:cubicBezTo>
                      <a:cubicBezTo>
                        <a:pt x="0" y="22"/>
                        <a:pt x="2" y="24"/>
                        <a:pt x="5" y="24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7" name="Freeform: Shape 195">
                  <a:extLst>
                    <a:ext uri="{FF2B5EF4-FFF2-40B4-BE49-F238E27FC236}">
                      <a16:creationId xmlns:a16="http://schemas.microsoft.com/office/drawing/2014/main" id="{5AFA5B79-375C-6C51-A332-741F8297D4E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2652686" y="2010199"/>
                  <a:ext cx="133570" cy="123767"/>
                </a:xfrm>
                <a:custGeom>
                  <a:avLst/>
                  <a:gdLst>
                    <a:gd name="T0" fmla="*/ 5 w 30"/>
                    <a:gd name="T1" fmla="*/ 28 h 28"/>
                    <a:gd name="T2" fmla="*/ 10 w 30"/>
                    <a:gd name="T3" fmla="*/ 23 h 28"/>
                    <a:gd name="T4" fmla="*/ 10 w 30"/>
                    <a:gd name="T5" fmla="*/ 23 h 28"/>
                    <a:gd name="T6" fmla="*/ 10 w 30"/>
                    <a:gd name="T7" fmla="*/ 6 h 28"/>
                    <a:gd name="T8" fmla="*/ 27 w 30"/>
                    <a:gd name="T9" fmla="*/ 6 h 28"/>
                    <a:gd name="T10" fmla="*/ 27 w 30"/>
                    <a:gd name="T11" fmla="*/ 18 h 28"/>
                    <a:gd name="T12" fmla="*/ 25 w 30"/>
                    <a:gd name="T13" fmla="*/ 18 h 28"/>
                    <a:gd name="T14" fmla="*/ 20 w 30"/>
                    <a:gd name="T15" fmla="*/ 23 h 28"/>
                    <a:gd name="T16" fmla="*/ 25 w 30"/>
                    <a:gd name="T17" fmla="*/ 28 h 28"/>
                    <a:gd name="T18" fmla="*/ 30 w 30"/>
                    <a:gd name="T19" fmla="*/ 23 h 28"/>
                    <a:gd name="T20" fmla="*/ 30 w 30"/>
                    <a:gd name="T21" fmla="*/ 23 h 28"/>
                    <a:gd name="T22" fmla="*/ 30 w 30"/>
                    <a:gd name="T23" fmla="*/ 23 h 28"/>
                    <a:gd name="T24" fmla="*/ 30 w 30"/>
                    <a:gd name="T25" fmla="*/ 6 h 28"/>
                    <a:gd name="T26" fmla="*/ 30 w 30"/>
                    <a:gd name="T27" fmla="*/ 0 h 28"/>
                    <a:gd name="T28" fmla="*/ 27 w 30"/>
                    <a:gd name="T29" fmla="*/ 0 h 28"/>
                    <a:gd name="T30" fmla="*/ 10 w 30"/>
                    <a:gd name="T31" fmla="*/ 0 h 28"/>
                    <a:gd name="T32" fmla="*/ 7 w 30"/>
                    <a:gd name="T33" fmla="*/ 0 h 28"/>
                    <a:gd name="T34" fmla="*/ 7 w 30"/>
                    <a:gd name="T35" fmla="*/ 6 h 28"/>
                    <a:gd name="T36" fmla="*/ 7 w 30"/>
                    <a:gd name="T37" fmla="*/ 18 h 28"/>
                    <a:gd name="T38" fmla="*/ 5 w 30"/>
                    <a:gd name="T39" fmla="*/ 18 h 28"/>
                    <a:gd name="T40" fmla="*/ 0 w 30"/>
                    <a:gd name="T41" fmla="*/ 23 h 28"/>
                    <a:gd name="T42" fmla="*/ 5 w 30"/>
                    <a:gd name="T43" fmla="*/ 28 h 2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30" h="28">
                      <a:moveTo>
                        <a:pt x="5" y="28"/>
                      </a:moveTo>
                      <a:cubicBezTo>
                        <a:pt x="8" y="28"/>
                        <a:pt x="10" y="26"/>
                        <a:pt x="10" y="23"/>
                      </a:cubicBezTo>
                      <a:cubicBezTo>
                        <a:pt x="10" y="23"/>
                        <a:pt x="10" y="23"/>
                        <a:pt x="10" y="23"/>
                      </a:cubicBezTo>
                      <a:cubicBezTo>
                        <a:pt x="10" y="6"/>
                        <a:pt x="10" y="6"/>
                        <a:pt x="10" y="6"/>
                      </a:cubicBezTo>
                      <a:cubicBezTo>
                        <a:pt x="27" y="6"/>
                        <a:pt x="27" y="6"/>
                        <a:pt x="27" y="6"/>
                      </a:cubicBezTo>
                      <a:cubicBezTo>
                        <a:pt x="27" y="18"/>
                        <a:pt x="27" y="18"/>
                        <a:pt x="27" y="18"/>
                      </a:cubicBezTo>
                      <a:cubicBezTo>
                        <a:pt x="26" y="18"/>
                        <a:pt x="26" y="18"/>
                        <a:pt x="25" y="18"/>
                      </a:cubicBezTo>
                      <a:cubicBezTo>
                        <a:pt x="22" y="18"/>
                        <a:pt x="20" y="20"/>
                        <a:pt x="20" y="23"/>
                      </a:cubicBezTo>
                      <a:cubicBezTo>
                        <a:pt x="20" y="26"/>
                        <a:pt x="22" y="28"/>
                        <a:pt x="25" y="28"/>
                      </a:cubicBezTo>
                      <a:cubicBezTo>
                        <a:pt x="28" y="28"/>
                        <a:pt x="30" y="26"/>
                        <a:pt x="30" y="23"/>
                      </a:cubicBezTo>
                      <a:cubicBezTo>
                        <a:pt x="30" y="23"/>
                        <a:pt x="30" y="23"/>
                        <a:pt x="30" y="23"/>
                      </a:cubicBezTo>
                      <a:cubicBezTo>
                        <a:pt x="30" y="23"/>
                        <a:pt x="30" y="23"/>
                        <a:pt x="30" y="23"/>
                      </a:cubicBezTo>
                      <a:cubicBezTo>
                        <a:pt x="30" y="6"/>
                        <a:pt x="30" y="6"/>
                        <a:pt x="30" y="6"/>
                      </a:cubicBezTo>
                      <a:cubicBezTo>
                        <a:pt x="30" y="0"/>
                        <a:pt x="30" y="0"/>
                        <a:pt x="30" y="0"/>
                      </a:cubicBezTo>
                      <a:cubicBezTo>
                        <a:pt x="27" y="0"/>
                        <a:pt x="27" y="0"/>
                        <a:pt x="27" y="0"/>
                      </a:cubicBezTo>
                      <a:cubicBezTo>
                        <a:pt x="10" y="0"/>
                        <a:pt x="10" y="0"/>
                        <a:pt x="10" y="0"/>
                      </a:cubicBezTo>
                      <a:cubicBezTo>
                        <a:pt x="7" y="0"/>
                        <a:pt x="7" y="0"/>
                        <a:pt x="7" y="0"/>
                      </a:cubicBezTo>
                      <a:cubicBezTo>
                        <a:pt x="7" y="6"/>
                        <a:pt x="7" y="6"/>
                        <a:pt x="7" y="6"/>
                      </a:cubicBezTo>
                      <a:cubicBezTo>
                        <a:pt x="7" y="18"/>
                        <a:pt x="7" y="18"/>
                        <a:pt x="7" y="18"/>
                      </a:cubicBezTo>
                      <a:cubicBezTo>
                        <a:pt x="6" y="18"/>
                        <a:pt x="5" y="18"/>
                        <a:pt x="5" y="18"/>
                      </a:cubicBezTo>
                      <a:cubicBezTo>
                        <a:pt x="2" y="18"/>
                        <a:pt x="0" y="20"/>
                        <a:pt x="0" y="23"/>
                      </a:cubicBezTo>
                      <a:cubicBezTo>
                        <a:pt x="0" y="26"/>
                        <a:pt x="2" y="28"/>
                        <a:pt x="5" y="28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8" name="Freeform: Shape 196">
                  <a:extLst>
                    <a:ext uri="{FF2B5EF4-FFF2-40B4-BE49-F238E27FC236}">
                      <a16:creationId xmlns:a16="http://schemas.microsoft.com/office/drawing/2014/main" id="{66BDE0A3-6400-9EFA-B35C-D6219700D1C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15860" y="4155897"/>
                  <a:ext cx="79652" cy="101709"/>
                </a:xfrm>
                <a:custGeom>
                  <a:avLst/>
                  <a:gdLst>
                    <a:gd name="T0" fmla="*/ 0 w 18"/>
                    <a:gd name="T1" fmla="*/ 0 h 23"/>
                    <a:gd name="T2" fmla="*/ 7 w 18"/>
                    <a:gd name="T3" fmla="*/ 23 h 23"/>
                    <a:gd name="T4" fmla="*/ 18 w 18"/>
                    <a:gd name="T5" fmla="*/ 0 h 23"/>
                    <a:gd name="T6" fmla="*/ 0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0" y="0"/>
                      </a:moveTo>
                      <a:cubicBezTo>
                        <a:pt x="1" y="9"/>
                        <a:pt x="3" y="17"/>
                        <a:pt x="7" y="23"/>
                      </a:cubicBezTo>
                      <a:cubicBezTo>
                        <a:pt x="13" y="17"/>
                        <a:pt x="18" y="9"/>
                        <a:pt x="18" y="0"/>
                      </a:cubicBez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59" name="Freeform: Shape 197">
                  <a:extLst>
                    <a:ext uri="{FF2B5EF4-FFF2-40B4-BE49-F238E27FC236}">
                      <a16:creationId xmlns:a16="http://schemas.microsoft.com/office/drawing/2014/main" id="{FAB89B1B-4F6E-E94D-24CC-D701EDD4F5CF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615860" y="4028454"/>
                  <a:ext cx="79652" cy="101709"/>
                </a:xfrm>
                <a:custGeom>
                  <a:avLst/>
                  <a:gdLst>
                    <a:gd name="T0" fmla="*/ 7 w 18"/>
                    <a:gd name="T1" fmla="*/ 0 h 23"/>
                    <a:gd name="T2" fmla="*/ 0 w 18"/>
                    <a:gd name="T3" fmla="*/ 23 h 23"/>
                    <a:gd name="T4" fmla="*/ 18 w 18"/>
                    <a:gd name="T5" fmla="*/ 23 h 23"/>
                    <a:gd name="T6" fmla="*/ 7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7" y="0"/>
                      </a:moveTo>
                      <a:cubicBezTo>
                        <a:pt x="3" y="6"/>
                        <a:pt x="1" y="14"/>
                        <a:pt x="0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8" y="14"/>
                        <a:pt x="13" y="6"/>
                        <a:pt x="7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0" name="Freeform: Shape 198">
                  <a:extLst>
                    <a:ext uri="{FF2B5EF4-FFF2-40B4-BE49-F238E27FC236}">
                      <a16:creationId xmlns:a16="http://schemas.microsoft.com/office/drawing/2014/main" id="{5F8C7B56-D60F-9034-0FDE-F5B56EBEAEE5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554590" y="3988015"/>
                  <a:ext cx="69849" cy="142148"/>
                </a:xfrm>
                <a:custGeom>
                  <a:avLst/>
                  <a:gdLst>
                    <a:gd name="T0" fmla="*/ 0 w 16"/>
                    <a:gd name="T1" fmla="*/ 0 h 32"/>
                    <a:gd name="T2" fmla="*/ 0 w 16"/>
                    <a:gd name="T3" fmla="*/ 32 h 32"/>
                    <a:gd name="T4" fmla="*/ 8 w 16"/>
                    <a:gd name="T5" fmla="*/ 32 h 32"/>
                    <a:gd name="T6" fmla="*/ 16 w 16"/>
                    <a:gd name="T7" fmla="*/ 5 h 32"/>
                    <a:gd name="T8" fmla="*/ 0 w 16"/>
                    <a:gd name="T9" fmla="*/ 0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0" y="0"/>
                      </a:moveTo>
                      <a:cubicBezTo>
                        <a:pt x="0" y="32"/>
                        <a:pt x="0" y="32"/>
                        <a:pt x="0" y="32"/>
                      </a:cubicBezTo>
                      <a:cubicBezTo>
                        <a:pt x="8" y="32"/>
                        <a:pt x="8" y="32"/>
                        <a:pt x="8" y="32"/>
                      </a:cubicBezTo>
                      <a:cubicBezTo>
                        <a:pt x="9" y="21"/>
                        <a:pt x="12" y="12"/>
                        <a:pt x="16" y="5"/>
                      </a:cubicBezTo>
                      <a:cubicBezTo>
                        <a:pt x="12" y="2"/>
                        <a:pt x="6" y="0"/>
                        <a:pt x="0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1" name="Freeform: Shape 199">
                  <a:extLst>
                    <a:ext uri="{FF2B5EF4-FFF2-40B4-BE49-F238E27FC236}">
                      <a16:creationId xmlns:a16="http://schemas.microsoft.com/office/drawing/2014/main" id="{52AEDB67-3A76-B665-3CEB-C8D4AC23ACF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456557" y="4155897"/>
                  <a:ext cx="71074" cy="142148"/>
                </a:xfrm>
                <a:custGeom>
                  <a:avLst/>
                  <a:gdLst>
                    <a:gd name="T0" fmla="*/ 16 w 16"/>
                    <a:gd name="T1" fmla="*/ 32 h 32"/>
                    <a:gd name="T2" fmla="*/ 16 w 16"/>
                    <a:gd name="T3" fmla="*/ 0 h 32"/>
                    <a:gd name="T4" fmla="*/ 8 w 16"/>
                    <a:gd name="T5" fmla="*/ 0 h 32"/>
                    <a:gd name="T6" fmla="*/ 0 w 16"/>
                    <a:gd name="T7" fmla="*/ 27 h 32"/>
                    <a:gd name="T8" fmla="*/ 16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16" y="32"/>
                      </a:move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8" y="0"/>
                        <a:pt x="8" y="0"/>
                        <a:pt x="8" y="0"/>
                      </a:cubicBezTo>
                      <a:cubicBezTo>
                        <a:pt x="7" y="11"/>
                        <a:pt x="4" y="20"/>
                        <a:pt x="0" y="27"/>
                      </a:cubicBezTo>
                      <a:cubicBezTo>
                        <a:pt x="5" y="30"/>
                        <a:pt x="10" y="32"/>
                        <a:pt x="16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2" name="Freeform: Shape 200">
                  <a:extLst>
                    <a:ext uri="{FF2B5EF4-FFF2-40B4-BE49-F238E27FC236}">
                      <a16:creationId xmlns:a16="http://schemas.microsoft.com/office/drawing/2014/main" id="{8E141654-6872-D3D4-9AB3-357BF1AB1D2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456557" y="3988015"/>
                  <a:ext cx="71074" cy="142148"/>
                </a:xfrm>
                <a:custGeom>
                  <a:avLst/>
                  <a:gdLst>
                    <a:gd name="T0" fmla="*/ 8 w 16"/>
                    <a:gd name="T1" fmla="*/ 32 h 32"/>
                    <a:gd name="T2" fmla="*/ 16 w 16"/>
                    <a:gd name="T3" fmla="*/ 32 h 32"/>
                    <a:gd name="T4" fmla="*/ 16 w 16"/>
                    <a:gd name="T5" fmla="*/ 0 h 32"/>
                    <a:gd name="T6" fmla="*/ 0 w 16"/>
                    <a:gd name="T7" fmla="*/ 6 h 32"/>
                    <a:gd name="T8" fmla="*/ 8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8" y="32"/>
                      </a:moveTo>
                      <a:cubicBezTo>
                        <a:pt x="16" y="32"/>
                        <a:pt x="16" y="32"/>
                        <a:pt x="16" y="32"/>
                      </a:cubicBezTo>
                      <a:cubicBezTo>
                        <a:pt x="16" y="0"/>
                        <a:pt x="16" y="0"/>
                        <a:pt x="16" y="0"/>
                      </a:cubicBezTo>
                      <a:cubicBezTo>
                        <a:pt x="10" y="0"/>
                        <a:pt x="5" y="2"/>
                        <a:pt x="0" y="6"/>
                      </a:cubicBezTo>
                      <a:cubicBezTo>
                        <a:pt x="4" y="12"/>
                        <a:pt x="7" y="21"/>
                        <a:pt x="8" y="32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3" name="Freeform: Shape 201">
                  <a:extLst>
                    <a:ext uri="{FF2B5EF4-FFF2-40B4-BE49-F238E27FC236}">
                      <a16:creationId xmlns:a16="http://schemas.microsoft.com/office/drawing/2014/main" id="{3B66364C-DE44-118A-BC2A-A95F870D7DC1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386708" y="4155897"/>
                  <a:ext cx="79652" cy="101709"/>
                </a:xfrm>
                <a:custGeom>
                  <a:avLst/>
                  <a:gdLst>
                    <a:gd name="T0" fmla="*/ 11 w 18"/>
                    <a:gd name="T1" fmla="*/ 23 h 23"/>
                    <a:gd name="T2" fmla="*/ 18 w 18"/>
                    <a:gd name="T3" fmla="*/ 0 h 23"/>
                    <a:gd name="T4" fmla="*/ 0 w 18"/>
                    <a:gd name="T5" fmla="*/ 0 h 23"/>
                    <a:gd name="T6" fmla="*/ 11 w 18"/>
                    <a:gd name="T7" fmla="*/ 23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11" y="23"/>
                      </a:moveTo>
                      <a:cubicBezTo>
                        <a:pt x="15" y="17"/>
                        <a:pt x="18" y="9"/>
                        <a:pt x="1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cubicBezTo>
                        <a:pt x="1" y="9"/>
                        <a:pt x="5" y="17"/>
                        <a:pt x="11" y="23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4" name="Freeform: Shape 202">
                  <a:extLst>
                    <a:ext uri="{FF2B5EF4-FFF2-40B4-BE49-F238E27FC236}">
                      <a16:creationId xmlns:a16="http://schemas.microsoft.com/office/drawing/2014/main" id="{79D31FBD-5637-CD1C-E033-33C30EA4F753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386708" y="4028454"/>
                  <a:ext cx="79652" cy="101709"/>
                </a:xfrm>
                <a:custGeom>
                  <a:avLst/>
                  <a:gdLst>
                    <a:gd name="T0" fmla="*/ 11 w 18"/>
                    <a:gd name="T1" fmla="*/ 0 h 23"/>
                    <a:gd name="T2" fmla="*/ 0 w 18"/>
                    <a:gd name="T3" fmla="*/ 23 h 23"/>
                    <a:gd name="T4" fmla="*/ 18 w 18"/>
                    <a:gd name="T5" fmla="*/ 23 h 23"/>
                    <a:gd name="T6" fmla="*/ 11 w 18"/>
                    <a:gd name="T7" fmla="*/ 0 h 2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</a:cxnLst>
                  <a:rect l="0" t="0" r="r" b="b"/>
                  <a:pathLst>
                    <a:path w="18" h="23">
                      <a:moveTo>
                        <a:pt x="11" y="0"/>
                      </a:moveTo>
                      <a:cubicBezTo>
                        <a:pt x="5" y="6"/>
                        <a:pt x="1" y="14"/>
                        <a:pt x="0" y="23"/>
                      </a:cubicBezTo>
                      <a:cubicBezTo>
                        <a:pt x="18" y="23"/>
                        <a:pt x="18" y="23"/>
                        <a:pt x="18" y="23"/>
                      </a:cubicBezTo>
                      <a:cubicBezTo>
                        <a:pt x="18" y="14"/>
                        <a:pt x="15" y="6"/>
                        <a:pt x="11" y="0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5" name="Freeform: Shape 203">
                  <a:extLst>
                    <a:ext uri="{FF2B5EF4-FFF2-40B4-BE49-F238E27FC236}">
                      <a16:creationId xmlns:a16="http://schemas.microsoft.com/office/drawing/2014/main" id="{E8D8EFDC-AC50-2883-9001-A0BDB25B7AF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554590" y="4155897"/>
                  <a:ext cx="69849" cy="142148"/>
                </a:xfrm>
                <a:custGeom>
                  <a:avLst/>
                  <a:gdLst>
                    <a:gd name="T0" fmla="*/ 0 w 16"/>
                    <a:gd name="T1" fmla="*/ 32 h 32"/>
                    <a:gd name="T2" fmla="*/ 16 w 16"/>
                    <a:gd name="T3" fmla="*/ 27 h 32"/>
                    <a:gd name="T4" fmla="*/ 8 w 16"/>
                    <a:gd name="T5" fmla="*/ 0 h 32"/>
                    <a:gd name="T6" fmla="*/ 0 w 16"/>
                    <a:gd name="T7" fmla="*/ 0 h 32"/>
                    <a:gd name="T8" fmla="*/ 0 w 16"/>
                    <a:gd name="T9" fmla="*/ 32 h 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</a:cxnLst>
                  <a:rect l="0" t="0" r="r" b="b"/>
                  <a:pathLst>
                    <a:path w="16" h="32">
                      <a:moveTo>
                        <a:pt x="0" y="32"/>
                      </a:moveTo>
                      <a:cubicBezTo>
                        <a:pt x="6" y="32"/>
                        <a:pt x="12" y="30"/>
                        <a:pt x="16" y="27"/>
                      </a:cubicBezTo>
                      <a:cubicBezTo>
                        <a:pt x="12" y="20"/>
                        <a:pt x="9" y="11"/>
                        <a:pt x="8" y="0"/>
                      </a:cubicBezTo>
                      <a:cubicBezTo>
                        <a:pt x="0" y="0"/>
                        <a:pt x="0" y="0"/>
                        <a:pt x="0" y="0"/>
                      </a:cubicBezTo>
                      <a:lnTo>
                        <a:pt x="0" y="3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6" name="Freeform: Shape 204">
                  <a:extLst>
                    <a:ext uri="{FF2B5EF4-FFF2-40B4-BE49-F238E27FC236}">
                      <a16:creationId xmlns:a16="http://schemas.microsoft.com/office/drawing/2014/main" id="{2E3B4173-69B9-E9A9-CC0A-8A56A871CD52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3152654" y="3882630"/>
                  <a:ext cx="207095" cy="198517"/>
                </a:xfrm>
                <a:custGeom>
                  <a:avLst/>
                  <a:gdLst>
                    <a:gd name="T0" fmla="*/ 34 w 47"/>
                    <a:gd name="T1" fmla="*/ 27 h 45"/>
                    <a:gd name="T2" fmla="*/ 32 w 47"/>
                    <a:gd name="T3" fmla="*/ 5 h 45"/>
                    <a:gd name="T4" fmla="*/ 19 w 47"/>
                    <a:gd name="T5" fmla="*/ 0 h 45"/>
                    <a:gd name="T6" fmla="*/ 19 w 47"/>
                    <a:gd name="T7" fmla="*/ 15 h 45"/>
                    <a:gd name="T8" fmla="*/ 30 w 47"/>
                    <a:gd name="T9" fmla="*/ 15 h 45"/>
                    <a:gd name="T10" fmla="*/ 30 w 47"/>
                    <a:gd name="T11" fmla="*/ 21 h 45"/>
                    <a:gd name="T12" fmla="*/ 30 w 47"/>
                    <a:gd name="T13" fmla="*/ 21 h 45"/>
                    <a:gd name="T14" fmla="*/ 30 w 47"/>
                    <a:gd name="T15" fmla="*/ 21 h 45"/>
                    <a:gd name="T16" fmla="*/ 19 w 47"/>
                    <a:gd name="T17" fmla="*/ 21 h 45"/>
                    <a:gd name="T18" fmla="*/ 19 w 47"/>
                    <a:gd name="T19" fmla="*/ 36 h 45"/>
                    <a:gd name="T20" fmla="*/ 28 w 47"/>
                    <a:gd name="T21" fmla="*/ 33 h 45"/>
                    <a:gd name="T22" fmla="*/ 41 w 47"/>
                    <a:gd name="T23" fmla="*/ 45 h 45"/>
                    <a:gd name="T24" fmla="*/ 47 w 47"/>
                    <a:gd name="T25" fmla="*/ 40 h 45"/>
                    <a:gd name="T26" fmla="*/ 34 w 47"/>
                    <a:gd name="T27" fmla="*/ 27 h 45"/>
                    <a:gd name="T28" fmla="*/ 19 w 47"/>
                    <a:gd name="T29" fmla="*/ 0 h 45"/>
                    <a:gd name="T30" fmla="*/ 7 w 47"/>
                    <a:gd name="T31" fmla="*/ 5 h 45"/>
                    <a:gd name="T32" fmla="*/ 7 w 47"/>
                    <a:gd name="T33" fmla="*/ 30 h 45"/>
                    <a:gd name="T34" fmla="*/ 19 w 47"/>
                    <a:gd name="T35" fmla="*/ 36 h 45"/>
                    <a:gd name="T36" fmla="*/ 19 w 47"/>
                    <a:gd name="T37" fmla="*/ 21 h 45"/>
                    <a:gd name="T38" fmla="*/ 8 w 47"/>
                    <a:gd name="T39" fmla="*/ 21 h 45"/>
                    <a:gd name="T40" fmla="*/ 8 w 47"/>
                    <a:gd name="T41" fmla="*/ 15 h 45"/>
                    <a:gd name="T42" fmla="*/ 19 w 47"/>
                    <a:gd name="T43" fmla="*/ 15 h 45"/>
                    <a:gd name="T44" fmla="*/ 19 w 47"/>
                    <a:gd name="T45" fmla="*/ 0 h 45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47" h="45">
                      <a:moveTo>
                        <a:pt x="34" y="27"/>
                      </a:moveTo>
                      <a:cubicBezTo>
                        <a:pt x="38" y="20"/>
                        <a:pt x="38" y="11"/>
                        <a:pt x="32" y="5"/>
                      </a:cubicBezTo>
                      <a:cubicBezTo>
                        <a:pt x="28" y="2"/>
                        <a:pt x="24" y="0"/>
                        <a:pt x="19" y="0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cubicBezTo>
                        <a:pt x="30" y="15"/>
                        <a:pt x="30" y="15"/>
                        <a:pt x="30" y="15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30" y="21"/>
                        <a:pt x="30" y="21"/>
                        <a:pt x="30" y="21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19" y="36"/>
                        <a:pt x="19" y="36"/>
                        <a:pt x="19" y="36"/>
                      </a:cubicBezTo>
                      <a:cubicBezTo>
                        <a:pt x="22" y="36"/>
                        <a:pt x="26" y="35"/>
                        <a:pt x="28" y="33"/>
                      </a:cubicBezTo>
                      <a:cubicBezTo>
                        <a:pt x="41" y="45"/>
                        <a:pt x="41" y="45"/>
                        <a:pt x="41" y="45"/>
                      </a:cubicBezTo>
                      <a:cubicBezTo>
                        <a:pt x="47" y="40"/>
                        <a:pt x="47" y="40"/>
                        <a:pt x="47" y="40"/>
                      </a:cubicBezTo>
                      <a:lnTo>
                        <a:pt x="34" y="27"/>
                      </a:lnTo>
                      <a:close/>
                      <a:moveTo>
                        <a:pt x="19" y="0"/>
                      </a:moveTo>
                      <a:cubicBezTo>
                        <a:pt x="15" y="0"/>
                        <a:pt x="10" y="2"/>
                        <a:pt x="7" y="5"/>
                      </a:cubicBezTo>
                      <a:cubicBezTo>
                        <a:pt x="0" y="12"/>
                        <a:pt x="0" y="23"/>
                        <a:pt x="7" y="30"/>
                      </a:cubicBezTo>
                      <a:cubicBezTo>
                        <a:pt x="10" y="34"/>
                        <a:pt x="15" y="36"/>
                        <a:pt x="19" y="36"/>
                      </a:cubicBezTo>
                      <a:cubicBezTo>
                        <a:pt x="19" y="21"/>
                        <a:pt x="19" y="21"/>
                        <a:pt x="19" y="21"/>
                      </a:cubicBezTo>
                      <a:cubicBezTo>
                        <a:pt x="8" y="21"/>
                        <a:pt x="8" y="21"/>
                        <a:pt x="8" y="21"/>
                      </a:cubicBezTo>
                      <a:cubicBezTo>
                        <a:pt x="8" y="15"/>
                        <a:pt x="8" y="15"/>
                        <a:pt x="8" y="15"/>
                      </a:cubicBezTo>
                      <a:cubicBezTo>
                        <a:pt x="19" y="15"/>
                        <a:pt x="19" y="15"/>
                        <a:pt x="19" y="15"/>
                      </a:cubicBezTo>
                      <a:lnTo>
                        <a:pt x="19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7" name="Rectangle 205">
                  <a:extLst>
                    <a:ext uri="{FF2B5EF4-FFF2-40B4-BE49-F238E27FC236}">
                      <a16:creationId xmlns:a16="http://schemas.microsoft.com/office/drawing/2014/main" id="{747B572C-DF24-EEEF-E15B-59474CAC90A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21214" y="4266184"/>
                  <a:ext cx="30635" cy="21689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8" name="Rectangle 206">
                  <a:extLst>
                    <a:ext uri="{FF2B5EF4-FFF2-40B4-BE49-F238E27FC236}">
                      <a16:creationId xmlns:a16="http://schemas.microsoft.com/office/drawing/2014/main" id="{319056EF-4670-199E-5465-CD67DC03772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72198" y="4386274"/>
                  <a:ext cx="35537" cy="9680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69" name="Rectangle 207">
                  <a:extLst>
                    <a:ext uri="{FF2B5EF4-FFF2-40B4-BE49-F238E27FC236}">
                      <a16:creationId xmlns:a16="http://schemas.microsoft.com/office/drawing/2014/main" id="{AFC95449-32C3-78F6-179E-75032890793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28083" y="4298045"/>
                  <a:ext cx="30635" cy="185037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0" name="Rectangle 208">
                  <a:extLst>
                    <a:ext uri="{FF2B5EF4-FFF2-40B4-BE49-F238E27FC236}">
                      <a16:creationId xmlns:a16="http://schemas.microsoft.com/office/drawing/2014/main" id="{C999235E-6BF8-AC79-605E-324206B088D6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79066" y="4354414"/>
                  <a:ext cx="31861" cy="128668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1" name="Rectangle 209">
                  <a:extLst>
                    <a:ext uri="{FF2B5EF4-FFF2-40B4-BE49-F238E27FC236}">
                      <a16:creationId xmlns:a16="http://schemas.microsoft.com/office/drawing/2014/main" id="{1CE4EE0B-B5B8-984B-5C46-F8B62234364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31275" y="4337258"/>
                  <a:ext cx="35537" cy="145824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2" name="Rectangle 210">
                  <a:extLst>
                    <a:ext uri="{FF2B5EF4-FFF2-40B4-BE49-F238E27FC236}">
                      <a16:creationId xmlns:a16="http://schemas.microsoft.com/office/drawing/2014/main" id="{74A7BA88-4460-8887-8A5E-A5ED30197430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221214" y="4244126"/>
                  <a:ext cx="30635" cy="1348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3" name="Rectangle 211">
                  <a:extLst>
                    <a:ext uri="{FF2B5EF4-FFF2-40B4-BE49-F238E27FC236}">
                      <a16:creationId xmlns:a16="http://schemas.microsoft.com/office/drawing/2014/main" id="{DC1E729F-1661-066F-EDEF-F54FCA50E16A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28083" y="4275987"/>
                  <a:ext cx="30635" cy="17156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4" name="Rectangle 212">
                  <a:extLst>
                    <a:ext uri="{FF2B5EF4-FFF2-40B4-BE49-F238E27FC236}">
                      <a16:creationId xmlns:a16="http://schemas.microsoft.com/office/drawing/2014/main" id="{F834BB45-0573-59A2-DB10-4D23E847746E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79066" y="4332356"/>
                  <a:ext cx="31861" cy="18381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5" name="Rectangle 213">
                  <a:extLst>
                    <a:ext uri="{FF2B5EF4-FFF2-40B4-BE49-F238E27FC236}">
                      <a16:creationId xmlns:a16="http://schemas.microsoft.com/office/drawing/2014/main" id="{7926ED7B-07DA-EE69-6A46-3A847043AE8D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031275" y="4315200"/>
                  <a:ext cx="35537" cy="13480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6" name="Rectangle 214">
                  <a:extLst>
                    <a:ext uri="{FF2B5EF4-FFF2-40B4-BE49-F238E27FC236}">
                      <a16:creationId xmlns:a16="http://schemas.microsoft.com/office/drawing/2014/main" id="{6564C762-9EE0-B1CD-2025-AB7D4758949C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172198" y="4359315"/>
                  <a:ext cx="35537" cy="17156"/>
                </a:xfrm>
                <a:prstGeom prst="rect">
                  <a:avLst/>
                </a:pr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7" name="Freeform: Shape 215">
                  <a:extLst>
                    <a:ext uri="{FF2B5EF4-FFF2-40B4-BE49-F238E27FC236}">
                      <a16:creationId xmlns:a16="http://schemas.microsoft.com/office/drawing/2014/main" id="{C2791567-5A1F-CE8A-A144-CF6362662F98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901318" y="4345836"/>
                  <a:ext cx="286747" cy="132345"/>
                </a:xfrm>
                <a:custGeom>
                  <a:avLst/>
                  <a:gdLst>
                    <a:gd name="T0" fmla="*/ 209 w 234"/>
                    <a:gd name="T1" fmla="*/ 15 h 108"/>
                    <a:gd name="T2" fmla="*/ 191 w 234"/>
                    <a:gd name="T3" fmla="*/ 108 h 108"/>
                    <a:gd name="T4" fmla="*/ 198 w 234"/>
                    <a:gd name="T5" fmla="*/ 15 h 108"/>
                    <a:gd name="T6" fmla="*/ 202 w 234"/>
                    <a:gd name="T7" fmla="*/ 47 h 108"/>
                    <a:gd name="T8" fmla="*/ 191 w 234"/>
                    <a:gd name="T9" fmla="*/ 76 h 108"/>
                    <a:gd name="T10" fmla="*/ 176 w 234"/>
                    <a:gd name="T11" fmla="*/ 108 h 108"/>
                    <a:gd name="T12" fmla="*/ 176 w 234"/>
                    <a:gd name="T13" fmla="*/ 108 h 108"/>
                    <a:gd name="T14" fmla="*/ 187 w 234"/>
                    <a:gd name="T15" fmla="*/ 36 h 108"/>
                    <a:gd name="T16" fmla="*/ 180 w 234"/>
                    <a:gd name="T17" fmla="*/ 65 h 108"/>
                    <a:gd name="T18" fmla="*/ 176 w 234"/>
                    <a:gd name="T19" fmla="*/ 108 h 108"/>
                    <a:gd name="T20" fmla="*/ 176 w 234"/>
                    <a:gd name="T21" fmla="*/ 0 h 108"/>
                    <a:gd name="T22" fmla="*/ 162 w 234"/>
                    <a:gd name="T23" fmla="*/ 65 h 108"/>
                    <a:gd name="T24" fmla="*/ 166 w 234"/>
                    <a:gd name="T25" fmla="*/ 15 h 108"/>
                    <a:gd name="T26" fmla="*/ 162 w 234"/>
                    <a:gd name="T27" fmla="*/ 108 h 108"/>
                    <a:gd name="T28" fmla="*/ 162 w 234"/>
                    <a:gd name="T29" fmla="*/ 0 h 108"/>
                    <a:gd name="T30" fmla="*/ 148 w 234"/>
                    <a:gd name="T31" fmla="*/ 36 h 108"/>
                    <a:gd name="T32" fmla="*/ 151 w 234"/>
                    <a:gd name="T33" fmla="*/ 65 h 108"/>
                    <a:gd name="T34" fmla="*/ 148 w 234"/>
                    <a:gd name="T35" fmla="*/ 108 h 108"/>
                    <a:gd name="T36" fmla="*/ 148 w 234"/>
                    <a:gd name="T37" fmla="*/ 0 h 108"/>
                    <a:gd name="T38" fmla="*/ 129 w 234"/>
                    <a:gd name="T39" fmla="*/ 65 h 108"/>
                    <a:gd name="T40" fmla="*/ 137 w 234"/>
                    <a:gd name="T41" fmla="*/ 15 h 108"/>
                    <a:gd name="T42" fmla="*/ 129 w 234"/>
                    <a:gd name="T43" fmla="*/ 108 h 108"/>
                    <a:gd name="T44" fmla="*/ 129 w 234"/>
                    <a:gd name="T45" fmla="*/ 0 h 108"/>
                    <a:gd name="T46" fmla="*/ 115 w 234"/>
                    <a:gd name="T47" fmla="*/ 36 h 108"/>
                    <a:gd name="T48" fmla="*/ 122 w 234"/>
                    <a:gd name="T49" fmla="*/ 65 h 108"/>
                    <a:gd name="T50" fmla="*/ 115 w 234"/>
                    <a:gd name="T51" fmla="*/ 108 h 108"/>
                    <a:gd name="T52" fmla="*/ 115 w 234"/>
                    <a:gd name="T53" fmla="*/ 0 h 108"/>
                    <a:gd name="T54" fmla="*/ 101 w 234"/>
                    <a:gd name="T55" fmla="*/ 65 h 108"/>
                    <a:gd name="T56" fmla="*/ 104 w 234"/>
                    <a:gd name="T57" fmla="*/ 15 h 108"/>
                    <a:gd name="T58" fmla="*/ 101 w 234"/>
                    <a:gd name="T59" fmla="*/ 108 h 108"/>
                    <a:gd name="T60" fmla="*/ 101 w 234"/>
                    <a:gd name="T61" fmla="*/ 0 h 108"/>
                    <a:gd name="T62" fmla="*/ 86 w 234"/>
                    <a:gd name="T63" fmla="*/ 36 h 108"/>
                    <a:gd name="T64" fmla="*/ 90 w 234"/>
                    <a:gd name="T65" fmla="*/ 65 h 108"/>
                    <a:gd name="T66" fmla="*/ 86 w 234"/>
                    <a:gd name="T67" fmla="*/ 108 h 108"/>
                    <a:gd name="T68" fmla="*/ 86 w 234"/>
                    <a:gd name="T69" fmla="*/ 0 h 108"/>
                    <a:gd name="T70" fmla="*/ 68 w 234"/>
                    <a:gd name="T71" fmla="*/ 65 h 108"/>
                    <a:gd name="T72" fmla="*/ 75 w 234"/>
                    <a:gd name="T73" fmla="*/ 15 h 108"/>
                    <a:gd name="T74" fmla="*/ 68 w 234"/>
                    <a:gd name="T75" fmla="*/ 108 h 108"/>
                    <a:gd name="T76" fmla="*/ 68 w 234"/>
                    <a:gd name="T77" fmla="*/ 0 h 108"/>
                    <a:gd name="T78" fmla="*/ 54 w 234"/>
                    <a:gd name="T79" fmla="*/ 36 h 108"/>
                    <a:gd name="T80" fmla="*/ 61 w 234"/>
                    <a:gd name="T81" fmla="*/ 65 h 108"/>
                    <a:gd name="T82" fmla="*/ 54 w 234"/>
                    <a:gd name="T83" fmla="*/ 108 h 108"/>
                    <a:gd name="T84" fmla="*/ 54 w 234"/>
                    <a:gd name="T85" fmla="*/ 0 h 108"/>
                    <a:gd name="T86" fmla="*/ 39 w 234"/>
                    <a:gd name="T87" fmla="*/ 65 h 108"/>
                    <a:gd name="T88" fmla="*/ 43 w 234"/>
                    <a:gd name="T89" fmla="*/ 15 h 108"/>
                    <a:gd name="T90" fmla="*/ 39 w 234"/>
                    <a:gd name="T91" fmla="*/ 108 h 108"/>
                    <a:gd name="T92" fmla="*/ 39 w 234"/>
                    <a:gd name="T93" fmla="*/ 65 h 108"/>
                    <a:gd name="T94" fmla="*/ 39 w 234"/>
                    <a:gd name="T95" fmla="*/ 0 h 108"/>
                    <a:gd name="T96" fmla="*/ 25 w 234"/>
                    <a:gd name="T97" fmla="*/ 36 h 108"/>
                    <a:gd name="T98" fmla="*/ 14 w 234"/>
                    <a:gd name="T99" fmla="*/ 36 h 108"/>
                    <a:gd name="T100" fmla="*/ 0 w 234"/>
                    <a:gd name="T101" fmla="*/ 0 h 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</a:cxnLst>
                  <a:rect l="0" t="0" r="r" b="b"/>
                  <a:pathLst>
                    <a:path w="234" h="108">
                      <a:moveTo>
                        <a:pt x="209" y="108"/>
                      </a:moveTo>
                      <a:lnTo>
                        <a:pt x="234" y="108"/>
                      </a:lnTo>
                      <a:lnTo>
                        <a:pt x="234" y="0"/>
                      </a:lnTo>
                      <a:lnTo>
                        <a:pt x="209" y="0"/>
                      </a:lnTo>
                      <a:lnTo>
                        <a:pt x="209" y="15"/>
                      </a:lnTo>
                      <a:lnTo>
                        <a:pt x="216" y="15"/>
                      </a:lnTo>
                      <a:lnTo>
                        <a:pt x="216" y="36"/>
                      </a:lnTo>
                      <a:lnTo>
                        <a:pt x="209" y="36"/>
                      </a:lnTo>
                      <a:lnTo>
                        <a:pt x="209" y="108"/>
                      </a:lnTo>
                      <a:close/>
                      <a:moveTo>
                        <a:pt x="191" y="108"/>
                      </a:moveTo>
                      <a:lnTo>
                        <a:pt x="209" y="108"/>
                      </a:lnTo>
                      <a:lnTo>
                        <a:pt x="209" y="36"/>
                      </a:lnTo>
                      <a:lnTo>
                        <a:pt x="198" y="36"/>
                      </a:lnTo>
                      <a:lnTo>
                        <a:pt x="198" y="15"/>
                      </a:lnTo>
                      <a:lnTo>
                        <a:pt x="198" y="15"/>
                      </a:lnTo>
                      <a:lnTo>
                        <a:pt x="209" y="15"/>
                      </a:lnTo>
                      <a:lnTo>
                        <a:pt x="209" y="0"/>
                      </a:lnTo>
                      <a:lnTo>
                        <a:pt x="191" y="0"/>
                      </a:lnTo>
                      <a:lnTo>
                        <a:pt x="191" y="47"/>
                      </a:lnTo>
                      <a:lnTo>
                        <a:pt x="202" y="47"/>
                      </a:lnTo>
                      <a:lnTo>
                        <a:pt x="202" y="65"/>
                      </a:lnTo>
                      <a:lnTo>
                        <a:pt x="202" y="65"/>
                      </a:lnTo>
                      <a:lnTo>
                        <a:pt x="191" y="65"/>
                      </a:lnTo>
                      <a:lnTo>
                        <a:pt x="191" y="76"/>
                      </a:lnTo>
                      <a:lnTo>
                        <a:pt x="191" y="76"/>
                      </a:lnTo>
                      <a:lnTo>
                        <a:pt x="191" y="98"/>
                      </a:lnTo>
                      <a:lnTo>
                        <a:pt x="191" y="98"/>
                      </a:lnTo>
                      <a:lnTo>
                        <a:pt x="191" y="98"/>
                      </a:lnTo>
                      <a:lnTo>
                        <a:pt x="191" y="108"/>
                      </a:lnTo>
                      <a:close/>
                      <a:moveTo>
                        <a:pt x="176" y="108"/>
                      </a:moveTo>
                      <a:lnTo>
                        <a:pt x="191" y="108"/>
                      </a:lnTo>
                      <a:lnTo>
                        <a:pt x="191" y="98"/>
                      </a:lnTo>
                      <a:lnTo>
                        <a:pt x="176" y="98"/>
                      </a:lnTo>
                      <a:lnTo>
                        <a:pt x="176" y="108"/>
                      </a:lnTo>
                      <a:lnTo>
                        <a:pt x="176" y="108"/>
                      </a:lnTo>
                      <a:close/>
                      <a:moveTo>
                        <a:pt x="191" y="0"/>
                      </a:moveTo>
                      <a:lnTo>
                        <a:pt x="176" y="0"/>
                      </a:lnTo>
                      <a:lnTo>
                        <a:pt x="176" y="15"/>
                      </a:lnTo>
                      <a:lnTo>
                        <a:pt x="187" y="15"/>
                      </a:lnTo>
                      <a:lnTo>
                        <a:pt x="187" y="36"/>
                      </a:lnTo>
                      <a:lnTo>
                        <a:pt x="176" y="36"/>
                      </a:lnTo>
                      <a:lnTo>
                        <a:pt x="176" y="76"/>
                      </a:lnTo>
                      <a:lnTo>
                        <a:pt x="191" y="76"/>
                      </a:lnTo>
                      <a:lnTo>
                        <a:pt x="191" y="65"/>
                      </a:lnTo>
                      <a:lnTo>
                        <a:pt x="180" y="65"/>
                      </a:lnTo>
                      <a:lnTo>
                        <a:pt x="180" y="47"/>
                      </a:lnTo>
                      <a:lnTo>
                        <a:pt x="191" y="47"/>
                      </a:lnTo>
                      <a:lnTo>
                        <a:pt x="191" y="0"/>
                      </a:lnTo>
                      <a:close/>
                      <a:moveTo>
                        <a:pt x="162" y="108"/>
                      </a:moveTo>
                      <a:lnTo>
                        <a:pt x="176" y="108"/>
                      </a:lnTo>
                      <a:lnTo>
                        <a:pt x="176" y="98"/>
                      </a:lnTo>
                      <a:lnTo>
                        <a:pt x="162" y="98"/>
                      </a:lnTo>
                      <a:lnTo>
                        <a:pt x="162" y="108"/>
                      </a:lnTo>
                      <a:lnTo>
                        <a:pt x="162" y="108"/>
                      </a:lnTo>
                      <a:close/>
                      <a:moveTo>
                        <a:pt x="176" y="0"/>
                      </a:moveTo>
                      <a:lnTo>
                        <a:pt x="162" y="0"/>
                      </a:lnTo>
                      <a:lnTo>
                        <a:pt x="162" y="47"/>
                      </a:lnTo>
                      <a:lnTo>
                        <a:pt x="173" y="47"/>
                      </a:lnTo>
                      <a:lnTo>
                        <a:pt x="173" y="65"/>
                      </a:lnTo>
                      <a:lnTo>
                        <a:pt x="162" y="65"/>
                      </a:lnTo>
                      <a:lnTo>
                        <a:pt x="162" y="76"/>
                      </a:lnTo>
                      <a:lnTo>
                        <a:pt x="176" y="76"/>
                      </a:lnTo>
                      <a:lnTo>
                        <a:pt x="176" y="36"/>
                      </a:lnTo>
                      <a:lnTo>
                        <a:pt x="166" y="36"/>
                      </a:lnTo>
                      <a:lnTo>
                        <a:pt x="166" y="15"/>
                      </a:lnTo>
                      <a:lnTo>
                        <a:pt x="166" y="15"/>
                      </a:lnTo>
                      <a:lnTo>
                        <a:pt x="176" y="15"/>
                      </a:lnTo>
                      <a:lnTo>
                        <a:pt x="176" y="0"/>
                      </a:lnTo>
                      <a:close/>
                      <a:moveTo>
                        <a:pt x="148" y="108"/>
                      </a:moveTo>
                      <a:lnTo>
                        <a:pt x="162" y="108"/>
                      </a:lnTo>
                      <a:lnTo>
                        <a:pt x="162" y="98"/>
                      </a:lnTo>
                      <a:lnTo>
                        <a:pt x="148" y="98"/>
                      </a:lnTo>
                      <a:lnTo>
                        <a:pt x="148" y="108"/>
                      </a:lnTo>
                      <a:lnTo>
                        <a:pt x="148" y="108"/>
                      </a:lnTo>
                      <a:close/>
                      <a:moveTo>
                        <a:pt x="162" y="0"/>
                      </a:moveTo>
                      <a:lnTo>
                        <a:pt x="148" y="0"/>
                      </a:lnTo>
                      <a:lnTo>
                        <a:pt x="148" y="15"/>
                      </a:lnTo>
                      <a:lnTo>
                        <a:pt x="155" y="15"/>
                      </a:lnTo>
                      <a:lnTo>
                        <a:pt x="155" y="36"/>
                      </a:lnTo>
                      <a:lnTo>
                        <a:pt x="148" y="36"/>
                      </a:lnTo>
                      <a:lnTo>
                        <a:pt x="148" y="76"/>
                      </a:lnTo>
                      <a:lnTo>
                        <a:pt x="162" y="76"/>
                      </a:lnTo>
                      <a:lnTo>
                        <a:pt x="162" y="65"/>
                      </a:lnTo>
                      <a:lnTo>
                        <a:pt x="151" y="65"/>
                      </a:lnTo>
                      <a:lnTo>
                        <a:pt x="151" y="65"/>
                      </a:lnTo>
                      <a:lnTo>
                        <a:pt x="151" y="47"/>
                      </a:lnTo>
                      <a:lnTo>
                        <a:pt x="162" y="47"/>
                      </a:lnTo>
                      <a:lnTo>
                        <a:pt x="162" y="0"/>
                      </a:lnTo>
                      <a:close/>
                      <a:moveTo>
                        <a:pt x="129" y="108"/>
                      </a:moveTo>
                      <a:lnTo>
                        <a:pt x="148" y="108"/>
                      </a:lnTo>
                      <a:lnTo>
                        <a:pt x="148" y="98"/>
                      </a:lnTo>
                      <a:lnTo>
                        <a:pt x="129" y="98"/>
                      </a:lnTo>
                      <a:lnTo>
                        <a:pt x="129" y="108"/>
                      </a:lnTo>
                      <a:lnTo>
                        <a:pt x="129" y="108"/>
                      </a:lnTo>
                      <a:close/>
                      <a:moveTo>
                        <a:pt x="148" y="0"/>
                      </a:moveTo>
                      <a:lnTo>
                        <a:pt x="129" y="0"/>
                      </a:lnTo>
                      <a:lnTo>
                        <a:pt x="129" y="47"/>
                      </a:lnTo>
                      <a:lnTo>
                        <a:pt x="140" y="47"/>
                      </a:lnTo>
                      <a:lnTo>
                        <a:pt x="140" y="65"/>
                      </a:lnTo>
                      <a:lnTo>
                        <a:pt x="129" y="65"/>
                      </a:lnTo>
                      <a:lnTo>
                        <a:pt x="129" y="76"/>
                      </a:lnTo>
                      <a:lnTo>
                        <a:pt x="148" y="76"/>
                      </a:lnTo>
                      <a:lnTo>
                        <a:pt x="148" y="36"/>
                      </a:lnTo>
                      <a:lnTo>
                        <a:pt x="137" y="36"/>
                      </a:lnTo>
                      <a:lnTo>
                        <a:pt x="137" y="15"/>
                      </a:lnTo>
                      <a:lnTo>
                        <a:pt x="137" y="15"/>
                      </a:lnTo>
                      <a:lnTo>
                        <a:pt x="148" y="15"/>
                      </a:lnTo>
                      <a:lnTo>
                        <a:pt x="148" y="0"/>
                      </a:lnTo>
                      <a:close/>
                      <a:moveTo>
                        <a:pt x="115" y="108"/>
                      </a:moveTo>
                      <a:lnTo>
                        <a:pt x="129" y="108"/>
                      </a:lnTo>
                      <a:lnTo>
                        <a:pt x="129" y="98"/>
                      </a:lnTo>
                      <a:lnTo>
                        <a:pt x="115" y="98"/>
                      </a:lnTo>
                      <a:lnTo>
                        <a:pt x="115" y="108"/>
                      </a:lnTo>
                      <a:lnTo>
                        <a:pt x="115" y="108"/>
                      </a:lnTo>
                      <a:close/>
                      <a:moveTo>
                        <a:pt x="129" y="0"/>
                      </a:moveTo>
                      <a:lnTo>
                        <a:pt x="115" y="0"/>
                      </a:lnTo>
                      <a:lnTo>
                        <a:pt x="115" y="15"/>
                      </a:lnTo>
                      <a:lnTo>
                        <a:pt x="126" y="15"/>
                      </a:lnTo>
                      <a:lnTo>
                        <a:pt x="126" y="36"/>
                      </a:lnTo>
                      <a:lnTo>
                        <a:pt x="115" y="36"/>
                      </a:lnTo>
                      <a:lnTo>
                        <a:pt x="115" y="76"/>
                      </a:lnTo>
                      <a:lnTo>
                        <a:pt x="129" y="76"/>
                      </a:lnTo>
                      <a:lnTo>
                        <a:pt x="129" y="65"/>
                      </a:lnTo>
                      <a:lnTo>
                        <a:pt x="122" y="65"/>
                      </a:lnTo>
                      <a:lnTo>
                        <a:pt x="122" y="65"/>
                      </a:lnTo>
                      <a:lnTo>
                        <a:pt x="122" y="47"/>
                      </a:lnTo>
                      <a:lnTo>
                        <a:pt x="129" y="47"/>
                      </a:lnTo>
                      <a:lnTo>
                        <a:pt x="129" y="0"/>
                      </a:lnTo>
                      <a:close/>
                      <a:moveTo>
                        <a:pt x="101" y="108"/>
                      </a:moveTo>
                      <a:lnTo>
                        <a:pt x="115" y="108"/>
                      </a:lnTo>
                      <a:lnTo>
                        <a:pt x="115" y="98"/>
                      </a:lnTo>
                      <a:lnTo>
                        <a:pt x="101" y="98"/>
                      </a:lnTo>
                      <a:lnTo>
                        <a:pt x="101" y="108"/>
                      </a:lnTo>
                      <a:lnTo>
                        <a:pt x="101" y="108"/>
                      </a:lnTo>
                      <a:close/>
                      <a:moveTo>
                        <a:pt x="115" y="0"/>
                      </a:moveTo>
                      <a:lnTo>
                        <a:pt x="101" y="0"/>
                      </a:lnTo>
                      <a:lnTo>
                        <a:pt x="101" y="47"/>
                      </a:lnTo>
                      <a:lnTo>
                        <a:pt x="111" y="47"/>
                      </a:lnTo>
                      <a:lnTo>
                        <a:pt x="111" y="65"/>
                      </a:lnTo>
                      <a:lnTo>
                        <a:pt x="101" y="65"/>
                      </a:lnTo>
                      <a:lnTo>
                        <a:pt x="101" y="76"/>
                      </a:lnTo>
                      <a:lnTo>
                        <a:pt x="115" y="76"/>
                      </a:lnTo>
                      <a:lnTo>
                        <a:pt x="115" y="36"/>
                      </a:lnTo>
                      <a:lnTo>
                        <a:pt x="104" y="36"/>
                      </a:lnTo>
                      <a:lnTo>
                        <a:pt x="104" y="15"/>
                      </a:lnTo>
                      <a:lnTo>
                        <a:pt x="104" y="15"/>
                      </a:lnTo>
                      <a:lnTo>
                        <a:pt x="115" y="15"/>
                      </a:lnTo>
                      <a:lnTo>
                        <a:pt x="115" y="0"/>
                      </a:lnTo>
                      <a:close/>
                      <a:moveTo>
                        <a:pt x="86" y="108"/>
                      </a:moveTo>
                      <a:lnTo>
                        <a:pt x="101" y="108"/>
                      </a:lnTo>
                      <a:lnTo>
                        <a:pt x="101" y="98"/>
                      </a:lnTo>
                      <a:lnTo>
                        <a:pt x="86" y="98"/>
                      </a:lnTo>
                      <a:lnTo>
                        <a:pt x="86" y="108"/>
                      </a:lnTo>
                      <a:lnTo>
                        <a:pt x="86" y="108"/>
                      </a:lnTo>
                      <a:close/>
                      <a:moveTo>
                        <a:pt x="101" y="0"/>
                      </a:moveTo>
                      <a:lnTo>
                        <a:pt x="86" y="0"/>
                      </a:lnTo>
                      <a:lnTo>
                        <a:pt x="86" y="15"/>
                      </a:lnTo>
                      <a:lnTo>
                        <a:pt x="93" y="15"/>
                      </a:lnTo>
                      <a:lnTo>
                        <a:pt x="93" y="36"/>
                      </a:lnTo>
                      <a:lnTo>
                        <a:pt x="86" y="36"/>
                      </a:lnTo>
                      <a:lnTo>
                        <a:pt x="86" y="76"/>
                      </a:lnTo>
                      <a:lnTo>
                        <a:pt x="101" y="76"/>
                      </a:lnTo>
                      <a:lnTo>
                        <a:pt x="101" y="65"/>
                      </a:lnTo>
                      <a:lnTo>
                        <a:pt x="90" y="65"/>
                      </a:lnTo>
                      <a:lnTo>
                        <a:pt x="90" y="65"/>
                      </a:lnTo>
                      <a:lnTo>
                        <a:pt x="90" y="47"/>
                      </a:lnTo>
                      <a:lnTo>
                        <a:pt x="101" y="47"/>
                      </a:lnTo>
                      <a:lnTo>
                        <a:pt x="101" y="0"/>
                      </a:lnTo>
                      <a:close/>
                      <a:moveTo>
                        <a:pt x="68" y="108"/>
                      </a:moveTo>
                      <a:lnTo>
                        <a:pt x="86" y="108"/>
                      </a:lnTo>
                      <a:lnTo>
                        <a:pt x="86" y="98"/>
                      </a:lnTo>
                      <a:lnTo>
                        <a:pt x="68" y="98"/>
                      </a:lnTo>
                      <a:lnTo>
                        <a:pt x="68" y="108"/>
                      </a:lnTo>
                      <a:lnTo>
                        <a:pt x="68" y="108"/>
                      </a:lnTo>
                      <a:close/>
                      <a:moveTo>
                        <a:pt x="86" y="0"/>
                      </a:moveTo>
                      <a:lnTo>
                        <a:pt x="68" y="0"/>
                      </a:lnTo>
                      <a:lnTo>
                        <a:pt x="68" y="47"/>
                      </a:lnTo>
                      <a:lnTo>
                        <a:pt x="79" y="47"/>
                      </a:lnTo>
                      <a:lnTo>
                        <a:pt x="79" y="65"/>
                      </a:lnTo>
                      <a:lnTo>
                        <a:pt x="68" y="65"/>
                      </a:lnTo>
                      <a:lnTo>
                        <a:pt x="68" y="76"/>
                      </a:lnTo>
                      <a:lnTo>
                        <a:pt x="86" y="76"/>
                      </a:lnTo>
                      <a:lnTo>
                        <a:pt x="86" y="36"/>
                      </a:lnTo>
                      <a:lnTo>
                        <a:pt x="75" y="36"/>
                      </a:lnTo>
                      <a:lnTo>
                        <a:pt x="75" y="15"/>
                      </a:lnTo>
                      <a:lnTo>
                        <a:pt x="75" y="15"/>
                      </a:lnTo>
                      <a:lnTo>
                        <a:pt x="86" y="15"/>
                      </a:lnTo>
                      <a:lnTo>
                        <a:pt x="86" y="0"/>
                      </a:lnTo>
                      <a:close/>
                      <a:moveTo>
                        <a:pt x="54" y="108"/>
                      </a:moveTo>
                      <a:lnTo>
                        <a:pt x="68" y="108"/>
                      </a:lnTo>
                      <a:lnTo>
                        <a:pt x="68" y="98"/>
                      </a:lnTo>
                      <a:lnTo>
                        <a:pt x="54" y="98"/>
                      </a:lnTo>
                      <a:lnTo>
                        <a:pt x="54" y="108"/>
                      </a:lnTo>
                      <a:lnTo>
                        <a:pt x="54" y="108"/>
                      </a:lnTo>
                      <a:close/>
                      <a:moveTo>
                        <a:pt x="68" y="0"/>
                      </a:moveTo>
                      <a:lnTo>
                        <a:pt x="54" y="0"/>
                      </a:lnTo>
                      <a:lnTo>
                        <a:pt x="54" y="15"/>
                      </a:lnTo>
                      <a:lnTo>
                        <a:pt x="65" y="15"/>
                      </a:lnTo>
                      <a:lnTo>
                        <a:pt x="65" y="36"/>
                      </a:lnTo>
                      <a:lnTo>
                        <a:pt x="54" y="36"/>
                      </a:lnTo>
                      <a:lnTo>
                        <a:pt x="54" y="76"/>
                      </a:lnTo>
                      <a:lnTo>
                        <a:pt x="68" y="76"/>
                      </a:lnTo>
                      <a:lnTo>
                        <a:pt x="68" y="65"/>
                      </a:lnTo>
                      <a:lnTo>
                        <a:pt x="61" y="65"/>
                      </a:lnTo>
                      <a:lnTo>
                        <a:pt x="61" y="65"/>
                      </a:lnTo>
                      <a:lnTo>
                        <a:pt x="61" y="47"/>
                      </a:lnTo>
                      <a:lnTo>
                        <a:pt x="68" y="47"/>
                      </a:lnTo>
                      <a:lnTo>
                        <a:pt x="68" y="0"/>
                      </a:lnTo>
                      <a:close/>
                      <a:moveTo>
                        <a:pt x="39" y="108"/>
                      </a:moveTo>
                      <a:lnTo>
                        <a:pt x="54" y="108"/>
                      </a:lnTo>
                      <a:lnTo>
                        <a:pt x="54" y="98"/>
                      </a:lnTo>
                      <a:lnTo>
                        <a:pt x="39" y="98"/>
                      </a:lnTo>
                      <a:lnTo>
                        <a:pt x="39" y="108"/>
                      </a:lnTo>
                      <a:lnTo>
                        <a:pt x="39" y="108"/>
                      </a:lnTo>
                      <a:close/>
                      <a:moveTo>
                        <a:pt x="54" y="0"/>
                      </a:moveTo>
                      <a:lnTo>
                        <a:pt x="39" y="0"/>
                      </a:lnTo>
                      <a:lnTo>
                        <a:pt x="39" y="47"/>
                      </a:lnTo>
                      <a:lnTo>
                        <a:pt x="50" y="47"/>
                      </a:lnTo>
                      <a:lnTo>
                        <a:pt x="50" y="65"/>
                      </a:lnTo>
                      <a:lnTo>
                        <a:pt x="39" y="65"/>
                      </a:lnTo>
                      <a:lnTo>
                        <a:pt x="39" y="76"/>
                      </a:lnTo>
                      <a:lnTo>
                        <a:pt x="54" y="76"/>
                      </a:lnTo>
                      <a:lnTo>
                        <a:pt x="54" y="36"/>
                      </a:lnTo>
                      <a:lnTo>
                        <a:pt x="43" y="36"/>
                      </a:lnTo>
                      <a:lnTo>
                        <a:pt x="43" y="15"/>
                      </a:lnTo>
                      <a:lnTo>
                        <a:pt x="43" y="15"/>
                      </a:lnTo>
                      <a:lnTo>
                        <a:pt x="54" y="15"/>
                      </a:lnTo>
                      <a:lnTo>
                        <a:pt x="54" y="0"/>
                      </a:lnTo>
                      <a:close/>
                      <a:moveTo>
                        <a:pt x="25" y="108"/>
                      </a:moveTo>
                      <a:lnTo>
                        <a:pt x="39" y="108"/>
                      </a:lnTo>
                      <a:lnTo>
                        <a:pt x="39" y="98"/>
                      </a:lnTo>
                      <a:lnTo>
                        <a:pt x="39" y="98"/>
                      </a:lnTo>
                      <a:lnTo>
                        <a:pt x="39" y="76"/>
                      </a:lnTo>
                      <a:lnTo>
                        <a:pt x="39" y="76"/>
                      </a:lnTo>
                      <a:lnTo>
                        <a:pt x="39" y="65"/>
                      </a:lnTo>
                      <a:lnTo>
                        <a:pt x="29" y="65"/>
                      </a:lnTo>
                      <a:lnTo>
                        <a:pt x="29" y="65"/>
                      </a:lnTo>
                      <a:lnTo>
                        <a:pt x="29" y="47"/>
                      </a:lnTo>
                      <a:lnTo>
                        <a:pt x="39" y="47"/>
                      </a:lnTo>
                      <a:lnTo>
                        <a:pt x="39" y="0"/>
                      </a:lnTo>
                      <a:lnTo>
                        <a:pt x="25" y="0"/>
                      </a:lnTo>
                      <a:lnTo>
                        <a:pt x="25" y="15"/>
                      </a:lnTo>
                      <a:lnTo>
                        <a:pt x="36" y="15"/>
                      </a:lnTo>
                      <a:lnTo>
                        <a:pt x="36" y="36"/>
                      </a:lnTo>
                      <a:lnTo>
                        <a:pt x="25" y="36"/>
                      </a:lnTo>
                      <a:lnTo>
                        <a:pt x="25" y="108"/>
                      </a:lnTo>
                      <a:close/>
                      <a:moveTo>
                        <a:pt x="0" y="108"/>
                      </a:moveTo>
                      <a:lnTo>
                        <a:pt x="25" y="108"/>
                      </a:lnTo>
                      <a:lnTo>
                        <a:pt x="25" y="36"/>
                      </a:lnTo>
                      <a:lnTo>
                        <a:pt x="14" y="36"/>
                      </a:lnTo>
                      <a:lnTo>
                        <a:pt x="14" y="15"/>
                      </a:lnTo>
                      <a:lnTo>
                        <a:pt x="14" y="15"/>
                      </a:lnTo>
                      <a:lnTo>
                        <a:pt x="25" y="15"/>
                      </a:lnTo>
                      <a:lnTo>
                        <a:pt x="25" y="0"/>
                      </a:lnTo>
                      <a:lnTo>
                        <a:pt x="0" y="0"/>
                      </a:lnTo>
                      <a:lnTo>
                        <a:pt x="0" y="10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8" name="Freeform: Shape 216">
                  <a:extLst>
                    <a:ext uri="{FF2B5EF4-FFF2-40B4-BE49-F238E27FC236}">
                      <a16:creationId xmlns:a16="http://schemas.microsoft.com/office/drawing/2014/main" id="{1FD8B1A4-A523-78F6-9F9B-C246B2C34A44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954011" y="4284565"/>
                  <a:ext cx="162980" cy="39213"/>
                </a:xfrm>
                <a:custGeom>
                  <a:avLst/>
                  <a:gdLst>
                    <a:gd name="T0" fmla="*/ 0 w 37"/>
                    <a:gd name="T1" fmla="*/ 5 h 9"/>
                    <a:gd name="T2" fmla="*/ 3 w 37"/>
                    <a:gd name="T3" fmla="*/ 9 h 9"/>
                    <a:gd name="T4" fmla="*/ 19 w 37"/>
                    <a:gd name="T5" fmla="*/ 5 h 9"/>
                    <a:gd name="T6" fmla="*/ 35 w 37"/>
                    <a:gd name="T7" fmla="*/ 9 h 9"/>
                    <a:gd name="T8" fmla="*/ 37 w 37"/>
                    <a:gd name="T9" fmla="*/ 5 h 9"/>
                    <a:gd name="T10" fmla="*/ 19 w 37"/>
                    <a:gd name="T11" fmla="*/ 0 h 9"/>
                    <a:gd name="T12" fmla="*/ 0 w 37"/>
                    <a:gd name="T13" fmla="*/ 5 h 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37" h="9">
                      <a:moveTo>
                        <a:pt x="0" y="5"/>
                      </a:moveTo>
                      <a:cubicBezTo>
                        <a:pt x="3" y="9"/>
                        <a:pt x="3" y="9"/>
                        <a:pt x="3" y="9"/>
                      </a:cubicBezTo>
                      <a:cubicBezTo>
                        <a:pt x="7" y="7"/>
                        <a:pt x="13" y="5"/>
                        <a:pt x="19" y="5"/>
                      </a:cubicBezTo>
                      <a:cubicBezTo>
                        <a:pt x="25" y="5"/>
                        <a:pt x="30" y="7"/>
                        <a:pt x="35" y="9"/>
                      </a:cubicBezTo>
                      <a:cubicBezTo>
                        <a:pt x="37" y="5"/>
                        <a:pt x="37" y="5"/>
                        <a:pt x="37" y="5"/>
                      </a:cubicBezTo>
                      <a:cubicBezTo>
                        <a:pt x="32" y="2"/>
                        <a:pt x="25" y="0"/>
                        <a:pt x="19" y="0"/>
                      </a:cubicBezTo>
                      <a:cubicBezTo>
                        <a:pt x="12" y="0"/>
                        <a:pt x="5" y="2"/>
                        <a:pt x="0" y="5"/>
                      </a:cubicBez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  <p:sp>
              <p:nvSpPr>
                <p:cNvPr id="179" name="Freeform: Shape 217">
                  <a:extLst>
                    <a:ext uri="{FF2B5EF4-FFF2-40B4-BE49-F238E27FC236}">
                      <a16:creationId xmlns:a16="http://schemas.microsoft.com/office/drawing/2014/main" id="{D100F8A6-74A6-D1B5-DF91-EE4CC890EC5B}"/>
                    </a:ext>
                  </a:extLst>
                </p:cNvPr>
                <p:cNvSpPr>
                  <a:spLocks noGrp="1" noRot="1" noMove="1" noResize="1" noEditPoints="1" noAdjustHandles="1" noChangeArrowheads="1" noChangeShapeType="1"/>
                </p:cNvSpPr>
                <p:nvPr/>
              </p:nvSpPr>
              <p:spPr bwMode="auto">
                <a:xfrm>
                  <a:off x="4927052" y="4240450"/>
                  <a:ext cx="221800" cy="47791"/>
                </a:xfrm>
                <a:custGeom>
                  <a:avLst/>
                  <a:gdLst>
                    <a:gd name="T0" fmla="*/ 50 w 50"/>
                    <a:gd name="T1" fmla="*/ 6 h 11"/>
                    <a:gd name="T2" fmla="*/ 25 w 50"/>
                    <a:gd name="T3" fmla="*/ 0 h 11"/>
                    <a:gd name="T4" fmla="*/ 0 w 50"/>
                    <a:gd name="T5" fmla="*/ 6 h 11"/>
                    <a:gd name="T6" fmla="*/ 2 w 50"/>
                    <a:gd name="T7" fmla="*/ 11 h 11"/>
                    <a:gd name="T8" fmla="*/ 25 w 50"/>
                    <a:gd name="T9" fmla="*/ 5 h 11"/>
                    <a:gd name="T10" fmla="*/ 47 w 50"/>
                    <a:gd name="T11" fmla="*/ 11 h 11"/>
                    <a:gd name="T12" fmla="*/ 50 w 50"/>
                    <a:gd name="T13" fmla="*/ 6 h 11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</a:cxnLst>
                  <a:rect l="0" t="0" r="r" b="b"/>
                  <a:pathLst>
                    <a:path w="50" h="11">
                      <a:moveTo>
                        <a:pt x="50" y="6"/>
                      </a:moveTo>
                      <a:cubicBezTo>
                        <a:pt x="43" y="2"/>
                        <a:pt x="34" y="0"/>
                        <a:pt x="25" y="0"/>
                      </a:cubicBezTo>
                      <a:cubicBezTo>
                        <a:pt x="16" y="0"/>
                        <a:pt x="7" y="2"/>
                        <a:pt x="0" y="6"/>
                      </a:cubicBezTo>
                      <a:cubicBezTo>
                        <a:pt x="2" y="11"/>
                        <a:pt x="2" y="11"/>
                        <a:pt x="2" y="11"/>
                      </a:cubicBezTo>
                      <a:cubicBezTo>
                        <a:pt x="9" y="7"/>
                        <a:pt x="17" y="5"/>
                        <a:pt x="25" y="5"/>
                      </a:cubicBezTo>
                      <a:cubicBezTo>
                        <a:pt x="33" y="5"/>
                        <a:pt x="41" y="7"/>
                        <a:pt x="47" y="11"/>
                      </a:cubicBezTo>
                      <a:lnTo>
                        <a:pt x="50" y="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anchor="ctr"/>
                <a:lstStyle/>
                <a:p>
                  <a:pPr marL="0" marR="0" lvl="0" indent="0" algn="ctr" defTabSz="91440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sz="1800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微软雅黑"/>
                  </a:endParaRPr>
                </a:p>
              </p:txBody>
            </p:sp>
          </p:grpSp>
        </p:grpSp>
        <p:grpSp>
          <p:nvGrpSpPr>
            <p:cNvPr id="17" name="Group 58">
              <a:extLst>
                <a:ext uri="{FF2B5EF4-FFF2-40B4-BE49-F238E27FC236}">
                  <a16:creationId xmlns:a16="http://schemas.microsoft.com/office/drawing/2014/main" id="{4944C7BA-F49B-3A9A-83BB-C0372E20CD2A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737340" y="1510523"/>
              <a:ext cx="4303649" cy="4339605"/>
              <a:chOff x="2949236" y="972275"/>
              <a:chExt cx="3227736" cy="3254695"/>
            </a:xfrm>
            <a:grpFill/>
          </p:grpSpPr>
          <p:sp>
            <p:nvSpPr>
              <p:cNvPr id="23" name="Freeform: Shape 65">
                <a:extLst>
                  <a:ext uri="{FF2B5EF4-FFF2-40B4-BE49-F238E27FC236}">
                    <a16:creationId xmlns:a16="http://schemas.microsoft.com/office/drawing/2014/main" id="{1D9DC277-3235-67AF-B693-905746DBCF1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63394" y="3855671"/>
                <a:ext cx="305128" cy="137246"/>
              </a:xfrm>
              <a:custGeom>
                <a:avLst/>
                <a:gdLst>
                  <a:gd name="T0" fmla="*/ 54 w 69"/>
                  <a:gd name="T1" fmla="*/ 31 h 31"/>
                  <a:gd name="T2" fmla="*/ 69 w 69"/>
                  <a:gd name="T3" fmla="*/ 31 h 31"/>
                  <a:gd name="T4" fmla="*/ 69 w 69"/>
                  <a:gd name="T5" fmla="*/ 12 h 31"/>
                  <a:gd name="T6" fmla="*/ 61 w 69"/>
                  <a:gd name="T7" fmla="*/ 12 h 31"/>
                  <a:gd name="T8" fmla="*/ 61 w 69"/>
                  <a:gd name="T9" fmla="*/ 6 h 31"/>
                  <a:gd name="T10" fmla="*/ 54 w 69"/>
                  <a:gd name="T11" fmla="*/ 3 h 31"/>
                  <a:gd name="T12" fmla="*/ 54 w 69"/>
                  <a:gd name="T13" fmla="*/ 18 h 31"/>
                  <a:gd name="T14" fmla="*/ 60 w 69"/>
                  <a:gd name="T15" fmla="*/ 18 h 31"/>
                  <a:gd name="T16" fmla="*/ 60 w 69"/>
                  <a:gd name="T17" fmla="*/ 26 h 31"/>
                  <a:gd name="T18" fmla="*/ 60 w 69"/>
                  <a:gd name="T19" fmla="*/ 26 h 31"/>
                  <a:gd name="T20" fmla="*/ 54 w 69"/>
                  <a:gd name="T21" fmla="*/ 26 h 31"/>
                  <a:gd name="T22" fmla="*/ 54 w 69"/>
                  <a:gd name="T23" fmla="*/ 31 h 31"/>
                  <a:gd name="T24" fmla="*/ 45 w 69"/>
                  <a:gd name="T25" fmla="*/ 0 h 31"/>
                  <a:gd name="T26" fmla="*/ 45 w 69"/>
                  <a:gd name="T27" fmla="*/ 12 h 31"/>
                  <a:gd name="T28" fmla="*/ 34 w 69"/>
                  <a:gd name="T29" fmla="*/ 12 h 31"/>
                  <a:gd name="T30" fmla="*/ 34 w 69"/>
                  <a:gd name="T31" fmla="*/ 18 h 31"/>
                  <a:gd name="T32" fmla="*/ 40 w 69"/>
                  <a:gd name="T33" fmla="*/ 18 h 31"/>
                  <a:gd name="T34" fmla="*/ 40 w 69"/>
                  <a:gd name="T35" fmla="*/ 26 h 31"/>
                  <a:gd name="T36" fmla="*/ 40 w 69"/>
                  <a:gd name="T37" fmla="*/ 26 h 31"/>
                  <a:gd name="T38" fmla="*/ 34 w 69"/>
                  <a:gd name="T39" fmla="*/ 26 h 31"/>
                  <a:gd name="T40" fmla="*/ 34 w 69"/>
                  <a:gd name="T41" fmla="*/ 31 h 31"/>
                  <a:gd name="T42" fmla="*/ 54 w 69"/>
                  <a:gd name="T43" fmla="*/ 31 h 31"/>
                  <a:gd name="T44" fmla="*/ 54 w 69"/>
                  <a:gd name="T45" fmla="*/ 26 h 31"/>
                  <a:gd name="T46" fmla="*/ 48 w 69"/>
                  <a:gd name="T47" fmla="*/ 26 h 31"/>
                  <a:gd name="T48" fmla="*/ 48 w 69"/>
                  <a:gd name="T49" fmla="*/ 18 h 31"/>
                  <a:gd name="T50" fmla="*/ 54 w 69"/>
                  <a:gd name="T51" fmla="*/ 18 h 31"/>
                  <a:gd name="T52" fmla="*/ 54 w 69"/>
                  <a:gd name="T53" fmla="*/ 3 h 31"/>
                  <a:gd name="T54" fmla="*/ 45 w 69"/>
                  <a:gd name="T55" fmla="*/ 0 h 31"/>
                  <a:gd name="T56" fmla="*/ 34 w 69"/>
                  <a:gd name="T57" fmla="*/ 12 h 31"/>
                  <a:gd name="T58" fmla="*/ 15 w 69"/>
                  <a:gd name="T59" fmla="*/ 12 h 31"/>
                  <a:gd name="T60" fmla="*/ 15 w 69"/>
                  <a:gd name="T61" fmla="*/ 18 h 31"/>
                  <a:gd name="T62" fmla="*/ 21 w 69"/>
                  <a:gd name="T63" fmla="*/ 18 h 31"/>
                  <a:gd name="T64" fmla="*/ 21 w 69"/>
                  <a:gd name="T65" fmla="*/ 26 h 31"/>
                  <a:gd name="T66" fmla="*/ 21 w 69"/>
                  <a:gd name="T67" fmla="*/ 26 h 31"/>
                  <a:gd name="T68" fmla="*/ 15 w 69"/>
                  <a:gd name="T69" fmla="*/ 26 h 31"/>
                  <a:gd name="T70" fmla="*/ 15 w 69"/>
                  <a:gd name="T71" fmla="*/ 31 h 31"/>
                  <a:gd name="T72" fmla="*/ 34 w 69"/>
                  <a:gd name="T73" fmla="*/ 31 h 31"/>
                  <a:gd name="T74" fmla="*/ 34 w 69"/>
                  <a:gd name="T75" fmla="*/ 26 h 31"/>
                  <a:gd name="T76" fmla="*/ 29 w 69"/>
                  <a:gd name="T77" fmla="*/ 26 h 31"/>
                  <a:gd name="T78" fmla="*/ 29 w 69"/>
                  <a:gd name="T79" fmla="*/ 18 h 31"/>
                  <a:gd name="T80" fmla="*/ 34 w 69"/>
                  <a:gd name="T81" fmla="*/ 18 h 31"/>
                  <a:gd name="T82" fmla="*/ 34 w 69"/>
                  <a:gd name="T83" fmla="*/ 12 h 31"/>
                  <a:gd name="T84" fmla="*/ 15 w 69"/>
                  <a:gd name="T85" fmla="*/ 12 h 31"/>
                  <a:gd name="T86" fmla="*/ 0 w 69"/>
                  <a:gd name="T87" fmla="*/ 12 h 31"/>
                  <a:gd name="T88" fmla="*/ 0 w 69"/>
                  <a:gd name="T89" fmla="*/ 31 h 31"/>
                  <a:gd name="T90" fmla="*/ 15 w 69"/>
                  <a:gd name="T91" fmla="*/ 31 h 31"/>
                  <a:gd name="T92" fmla="*/ 15 w 69"/>
                  <a:gd name="T93" fmla="*/ 26 h 31"/>
                  <a:gd name="T94" fmla="*/ 9 w 69"/>
                  <a:gd name="T95" fmla="*/ 26 h 31"/>
                  <a:gd name="T96" fmla="*/ 9 w 69"/>
                  <a:gd name="T97" fmla="*/ 18 h 31"/>
                  <a:gd name="T98" fmla="*/ 15 w 69"/>
                  <a:gd name="T99" fmla="*/ 18 h 31"/>
                  <a:gd name="T100" fmla="*/ 15 w 69"/>
                  <a:gd name="T101" fmla="*/ 12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</a:cxnLst>
                <a:rect l="0" t="0" r="r" b="b"/>
                <a:pathLst>
                  <a:path w="69" h="31">
                    <a:moveTo>
                      <a:pt x="54" y="31"/>
                    </a:moveTo>
                    <a:cubicBezTo>
                      <a:pt x="69" y="31"/>
                      <a:pt x="69" y="31"/>
                      <a:pt x="69" y="31"/>
                    </a:cubicBezTo>
                    <a:cubicBezTo>
                      <a:pt x="69" y="12"/>
                      <a:pt x="69" y="12"/>
                      <a:pt x="69" y="12"/>
                    </a:cubicBezTo>
                    <a:cubicBezTo>
                      <a:pt x="61" y="12"/>
                      <a:pt x="61" y="12"/>
                      <a:pt x="61" y="12"/>
                    </a:cubicBezTo>
                    <a:cubicBezTo>
                      <a:pt x="61" y="6"/>
                      <a:pt x="61" y="6"/>
                      <a:pt x="61" y="6"/>
                    </a:cubicBezTo>
                    <a:cubicBezTo>
                      <a:pt x="59" y="5"/>
                      <a:pt x="57" y="4"/>
                      <a:pt x="54" y="3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60" y="18"/>
                      <a:pt x="60" y="18"/>
                      <a:pt x="60" y="18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60" y="26"/>
                      <a:pt x="60" y="26"/>
                      <a:pt x="60" y="26"/>
                    </a:cubicBezTo>
                    <a:cubicBezTo>
                      <a:pt x="54" y="26"/>
                      <a:pt x="54" y="26"/>
                      <a:pt x="54" y="26"/>
                    </a:cubicBezTo>
                    <a:lnTo>
                      <a:pt x="54" y="31"/>
                    </a:lnTo>
                    <a:close/>
                    <a:moveTo>
                      <a:pt x="45" y="0"/>
                    </a:moveTo>
                    <a:cubicBezTo>
                      <a:pt x="45" y="12"/>
                      <a:pt x="45" y="12"/>
                      <a:pt x="45" y="12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40" y="18"/>
                      <a:pt x="40" y="18"/>
                      <a:pt x="40" y="18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40" y="26"/>
                      <a:pt x="40" y="26"/>
                      <a:pt x="40" y="26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54" y="31"/>
                      <a:pt x="54" y="31"/>
                      <a:pt x="54" y="31"/>
                    </a:cubicBezTo>
                    <a:cubicBezTo>
                      <a:pt x="54" y="26"/>
                      <a:pt x="54" y="26"/>
                      <a:pt x="54" y="26"/>
                    </a:cubicBezTo>
                    <a:cubicBezTo>
                      <a:pt x="48" y="26"/>
                      <a:pt x="48" y="26"/>
                      <a:pt x="48" y="26"/>
                    </a:cubicBezTo>
                    <a:cubicBezTo>
                      <a:pt x="48" y="18"/>
                      <a:pt x="48" y="18"/>
                      <a:pt x="48" y="18"/>
                    </a:cubicBezTo>
                    <a:cubicBezTo>
                      <a:pt x="54" y="18"/>
                      <a:pt x="54" y="18"/>
                      <a:pt x="54" y="18"/>
                    </a:cubicBezTo>
                    <a:cubicBezTo>
                      <a:pt x="54" y="3"/>
                      <a:pt x="54" y="3"/>
                      <a:pt x="54" y="3"/>
                    </a:cubicBezTo>
                    <a:cubicBezTo>
                      <a:pt x="51" y="2"/>
                      <a:pt x="48" y="1"/>
                      <a:pt x="45" y="0"/>
                    </a:cubicBezTo>
                    <a:close/>
                    <a:moveTo>
                      <a:pt x="34" y="12"/>
                    </a:moveTo>
                    <a:cubicBezTo>
                      <a:pt x="15" y="12"/>
                      <a:pt x="15" y="12"/>
                      <a:pt x="15" y="12"/>
                    </a:cubicBezTo>
                    <a:cubicBezTo>
                      <a:pt x="15" y="18"/>
                      <a:pt x="15" y="18"/>
                      <a:pt x="15" y="18"/>
                    </a:cubicBezTo>
                    <a:cubicBezTo>
                      <a:pt x="21" y="18"/>
                      <a:pt x="21" y="18"/>
                      <a:pt x="21" y="18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34" y="31"/>
                      <a:pt x="34" y="31"/>
                      <a:pt x="34" y="31"/>
                    </a:cubicBezTo>
                    <a:cubicBezTo>
                      <a:pt x="34" y="26"/>
                      <a:pt x="34" y="26"/>
                      <a:pt x="34" y="26"/>
                    </a:cubicBezTo>
                    <a:cubicBezTo>
                      <a:pt x="29" y="26"/>
                      <a:pt x="29" y="26"/>
                      <a:pt x="29" y="26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34" y="18"/>
                      <a:pt x="34" y="18"/>
                      <a:pt x="34" y="18"/>
                    </a:cubicBezTo>
                    <a:lnTo>
                      <a:pt x="34" y="12"/>
                    </a:lnTo>
                    <a:close/>
                    <a:moveTo>
                      <a:pt x="15" y="12"/>
                    </a:moveTo>
                    <a:cubicBezTo>
                      <a:pt x="0" y="12"/>
                      <a:pt x="0" y="12"/>
                      <a:pt x="0" y="12"/>
                    </a:cubicBezTo>
                    <a:cubicBezTo>
                      <a:pt x="0" y="31"/>
                      <a:pt x="0" y="31"/>
                      <a:pt x="0" y="31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26"/>
                      <a:pt x="15" y="26"/>
                      <a:pt x="15" y="26"/>
                    </a:cubicBezTo>
                    <a:cubicBezTo>
                      <a:pt x="9" y="26"/>
                      <a:pt x="9" y="26"/>
                      <a:pt x="9" y="26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15" y="18"/>
                      <a:pt x="15" y="18"/>
                      <a:pt x="15" y="18"/>
                    </a:cubicBezTo>
                    <a:lnTo>
                      <a:pt x="15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4" name="Freeform: Shape 66">
                <a:extLst>
                  <a:ext uri="{FF2B5EF4-FFF2-40B4-BE49-F238E27FC236}">
                    <a16:creationId xmlns:a16="http://schemas.microsoft.com/office/drawing/2014/main" id="{32E9309B-80E1-90C1-24D0-A625A8260126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788643" y="4001495"/>
                <a:ext cx="414189" cy="132345"/>
              </a:xfrm>
              <a:custGeom>
                <a:avLst/>
                <a:gdLst>
                  <a:gd name="T0" fmla="*/ 328 w 338"/>
                  <a:gd name="T1" fmla="*/ 108 h 108"/>
                  <a:gd name="T2" fmla="*/ 338 w 338"/>
                  <a:gd name="T3" fmla="*/ 0 h 108"/>
                  <a:gd name="T4" fmla="*/ 0 w 338"/>
                  <a:gd name="T5" fmla="*/ 0 h 108"/>
                  <a:gd name="T6" fmla="*/ 39 w 338"/>
                  <a:gd name="T7" fmla="*/ 108 h 108"/>
                  <a:gd name="T8" fmla="*/ 328 w 338"/>
                  <a:gd name="T9" fmla="*/ 108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8" h="108">
                    <a:moveTo>
                      <a:pt x="328" y="108"/>
                    </a:moveTo>
                    <a:lnTo>
                      <a:pt x="338" y="0"/>
                    </a:lnTo>
                    <a:lnTo>
                      <a:pt x="0" y="0"/>
                    </a:lnTo>
                    <a:lnTo>
                      <a:pt x="39" y="108"/>
                    </a:lnTo>
                    <a:lnTo>
                      <a:pt x="328" y="10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7" name="Freeform: Shape 67">
                <a:extLst>
                  <a:ext uri="{FF2B5EF4-FFF2-40B4-BE49-F238E27FC236}">
                    <a16:creationId xmlns:a16="http://schemas.microsoft.com/office/drawing/2014/main" id="{522C214D-A663-DEF9-6149-C4584804C9B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12216" y="3051800"/>
                <a:ext cx="194841" cy="278169"/>
              </a:xfrm>
              <a:custGeom>
                <a:avLst/>
                <a:gdLst>
                  <a:gd name="T0" fmla="*/ 41 w 44"/>
                  <a:gd name="T1" fmla="*/ 0 h 63"/>
                  <a:gd name="T2" fmla="*/ 0 w 44"/>
                  <a:gd name="T3" fmla="*/ 43 h 63"/>
                  <a:gd name="T4" fmla="*/ 5 w 44"/>
                  <a:gd name="T5" fmla="*/ 63 h 63"/>
                  <a:gd name="T6" fmla="*/ 5 w 44"/>
                  <a:gd name="T7" fmla="*/ 52 h 63"/>
                  <a:gd name="T8" fmla="*/ 7 w 44"/>
                  <a:gd name="T9" fmla="*/ 46 h 63"/>
                  <a:gd name="T10" fmla="*/ 7 w 44"/>
                  <a:gd name="T11" fmla="*/ 43 h 63"/>
                  <a:gd name="T12" fmla="*/ 43 w 44"/>
                  <a:gd name="T13" fmla="*/ 7 h 63"/>
                  <a:gd name="T14" fmla="*/ 44 w 44"/>
                  <a:gd name="T15" fmla="*/ 7 h 63"/>
                  <a:gd name="T16" fmla="*/ 41 w 44"/>
                  <a:gd name="T17" fmla="*/ 0 h 6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" h="63">
                    <a:moveTo>
                      <a:pt x="41" y="0"/>
                    </a:moveTo>
                    <a:cubicBezTo>
                      <a:pt x="19" y="1"/>
                      <a:pt x="0" y="20"/>
                      <a:pt x="0" y="43"/>
                    </a:cubicBezTo>
                    <a:cubicBezTo>
                      <a:pt x="0" y="50"/>
                      <a:pt x="2" y="57"/>
                      <a:pt x="5" y="63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5" y="50"/>
                      <a:pt x="6" y="48"/>
                      <a:pt x="7" y="46"/>
                    </a:cubicBezTo>
                    <a:cubicBezTo>
                      <a:pt x="7" y="45"/>
                      <a:pt x="7" y="44"/>
                      <a:pt x="7" y="43"/>
                    </a:cubicBezTo>
                    <a:cubicBezTo>
                      <a:pt x="7" y="23"/>
                      <a:pt x="23" y="7"/>
                      <a:pt x="43" y="7"/>
                    </a:cubicBezTo>
                    <a:cubicBezTo>
                      <a:pt x="43" y="7"/>
                      <a:pt x="44" y="7"/>
                      <a:pt x="44" y="7"/>
                    </a:cubicBezTo>
                    <a:cubicBezTo>
                      <a:pt x="43" y="4"/>
                      <a:pt x="42" y="2"/>
                      <a:pt x="4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8" name="Freeform: Shape 68">
                <a:extLst>
                  <a:ext uri="{FF2B5EF4-FFF2-40B4-BE49-F238E27FC236}">
                    <a16:creationId xmlns:a16="http://schemas.microsoft.com/office/drawing/2014/main" id="{88F30A19-4802-94BB-ACFE-6209D754CEE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47753" y="3241739"/>
                <a:ext cx="84553" cy="150726"/>
              </a:xfrm>
              <a:custGeom>
                <a:avLst/>
                <a:gdLst>
                  <a:gd name="T0" fmla="*/ 0 w 19"/>
                  <a:gd name="T1" fmla="*/ 7 h 34"/>
                  <a:gd name="T2" fmla="*/ 0 w 19"/>
                  <a:gd name="T3" fmla="*/ 9 h 34"/>
                  <a:gd name="T4" fmla="*/ 0 w 19"/>
                  <a:gd name="T5" fmla="*/ 20 h 34"/>
                  <a:gd name="T6" fmla="*/ 0 w 19"/>
                  <a:gd name="T7" fmla="*/ 25 h 34"/>
                  <a:gd name="T8" fmla="*/ 13 w 19"/>
                  <a:gd name="T9" fmla="*/ 34 h 34"/>
                  <a:gd name="T10" fmla="*/ 19 w 19"/>
                  <a:gd name="T11" fmla="*/ 34 h 34"/>
                  <a:gd name="T12" fmla="*/ 19 w 19"/>
                  <a:gd name="T13" fmla="*/ 0 h 34"/>
                  <a:gd name="T14" fmla="*/ 13 w 19"/>
                  <a:gd name="T15" fmla="*/ 0 h 34"/>
                  <a:gd name="T16" fmla="*/ 0 w 19"/>
                  <a:gd name="T17" fmla="*/ 7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9" h="34">
                    <a:moveTo>
                      <a:pt x="0" y="7"/>
                    </a:moveTo>
                    <a:cubicBezTo>
                      <a:pt x="0" y="8"/>
                      <a:pt x="0" y="8"/>
                      <a:pt x="0" y="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5"/>
                      <a:pt x="0" y="25"/>
                      <a:pt x="0" y="25"/>
                    </a:cubicBezTo>
                    <a:cubicBezTo>
                      <a:pt x="0" y="30"/>
                      <a:pt x="6" y="34"/>
                      <a:pt x="13" y="34"/>
                    </a:cubicBezTo>
                    <a:cubicBezTo>
                      <a:pt x="19" y="34"/>
                      <a:pt x="19" y="34"/>
                      <a:pt x="19" y="34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7" y="0"/>
                      <a:pt x="1" y="3"/>
                      <a:pt x="0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9" name="Freeform: Shape 69">
                <a:extLst>
                  <a:ext uri="{FF2B5EF4-FFF2-40B4-BE49-F238E27FC236}">
                    <a16:creationId xmlns:a16="http://schemas.microsoft.com/office/drawing/2014/main" id="{F9F41BDF-A8EB-EED3-FAE3-FE970FB1DFC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73229" y="3241739"/>
                <a:ext cx="79652" cy="150726"/>
              </a:xfrm>
              <a:custGeom>
                <a:avLst/>
                <a:gdLst>
                  <a:gd name="T0" fmla="*/ 1 w 18"/>
                  <a:gd name="T1" fmla="*/ 0 h 34"/>
                  <a:gd name="T2" fmla="*/ 0 w 18"/>
                  <a:gd name="T3" fmla="*/ 0 h 34"/>
                  <a:gd name="T4" fmla="*/ 0 w 18"/>
                  <a:gd name="T5" fmla="*/ 34 h 34"/>
                  <a:gd name="T6" fmla="*/ 6 w 18"/>
                  <a:gd name="T7" fmla="*/ 34 h 34"/>
                  <a:gd name="T8" fmla="*/ 18 w 18"/>
                  <a:gd name="T9" fmla="*/ 28 h 34"/>
                  <a:gd name="T10" fmla="*/ 1 w 18"/>
                  <a:gd name="T11" fmla="*/ 0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" h="34">
                    <a:moveTo>
                      <a:pt x="1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6" y="34"/>
                      <a:pt x="6" y="34"/>
                      <a:pt x="6" y="34"/>
                    </a:cubicBezTo>
                    <a:cubicBezTo>
                      <a:pt x="12" y="34"/>
                      <a:pt x="17" y="31"/>
                      <a:pt x="18" y="28"/>
                    </a:cubicBezTo>
                    <a:cubicBezTo>
                      <a:pt x="12" y="19"/>
                      <a:pt x="7" y="9"/>
                      <a:pt x="1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1" name="Rectangle 70">
                <a:extLst>
                  <a:ext uri="{FF2B5EF4-FFF2-40B4-BE49-F238E27FC236}">
                    <a16:creationId xmlns:a16="http://schemas.microsoft.com/office/drawing/2014/main" id="{667EF7E6-415A-B2EB-9B37-77ED70FBED5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927052" y="1069082"/>
                <a:ext cx="62496" cy="2205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2" name="Freeform: Shape 71">
                <a:extLst>
                  <a:ext uri="{FF2B5EF4-FFF2-40B4-BE49-F238E27FC236}">
                    <a16:creationId xmlns:a16="http://schemas.microsoft.com/office/drawing/2014/main" id="{29519E38-8A91-0BE7-B2E6-D064521BC78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697900" y="1104619"/>
                <a:ext cx="330861" cy="225476"/>
              </a:xfrm>
              <a:custGeom>
                <a:avLst/>
                <a:gdLst>
                  <a:gd name="T0" fmla="*/ 75 w 75"/>
                  <a:gd name="T1" fmla="*/ 51 h 51"/>
                  <a:gd name="T2" fmla="*/ 75 w 75"/>
                  <a:gd name="T3" fmla="*/ 0 h 51"/>
                  <a:gd name="T4" fmla="*/ 0 w 75"/>
                  <a:gd name="T5" fmla="*/ 0 h 51"/>
                  <a:gd name="T6" fmla="*/ 0 w 75"/>
                  <a:gd name="T7" fmla="*/ 34 h 51"/>
                  <a:gd name="T8" fmla="*/ 19 w 75"/>
                  <a:gd name="T9" fmla="*/ 37 h 51"/>
                  <a:gd name="T10" fmla="*/ 17 w 75"/>
                  <a:gd name="T11" fmla="*/ 27 h 51"/>
                  <a:gd name="T12" fmla="*/ 38 w 75"/>
                  <a:gd name="T13" fmla="*/ 6 h 51"/>
                  <a:gd name="T14" fmla="*/ 38 w 75"/>
                  <a:gd name="T15" fmla="*/ 6 h 51"/>
                  <a:gd name="T16" fmla="*/ 58 w 75"/>
                  <a:gd name="T17" fmla="*/ 27 h 51"/>
                  <a:gd name="T18" fmla="*/ 50 w 75"/>
                  <a:gd name="T19" fmla="*/ 43 h 51"/>
                  <a:gd name="T20" fmla="*/ 75 w 75"/>
                  <a:gd name="T21" fmla="*/ 51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75" h="51">
                    <a:moveTo>
                      <a:pt x="75" y="51"/>
                    </a:moveTo>
                    <a:cubicBezTo>
                      <a:pt x="75" y="0"/>
                      <a:pt x="75" y="0"/>
                      <a:pt x="75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4"/>
                      <a:pt x="0" y="34"/>
                      <a:pt x="0" y="34"/>
                    </a:cubicBezTo>
                    <a:cubicBezTo>
                      <a:pt x="7" y="35"/>
                      <a:pt x="13" y="36"/>
                      <a:pt x="19" y="37"/>
                    </a:cubicBezTo>
                    <a:cubicBezTo>
                      <a:pt x="18" y="34"/>
                      <a:pt x="17" y="30"/>
                      <a:pt x="17" y="27"/>
                    </a:cubicBezTo>
                    <a:cubicBezTo>
                      <a:pt x="17" y="15"/>
                      <a:pt x="26" y="6"/>
                      <a:pt x="38" y="6"/>
                    </a:cubicBezTo>
                    <a:cubicBezTo>
                      <a:pt x="38" y="6"/>
                      <a:pt x="38" y="6"/>
                      <a:pt x="38" y="6"/>
                    </a:cubicBezTo>
                    <a:cubicBezTo>
                      <a:pt x="49" y="6"/>
                      <a:pt x="58" y="15"/>
                      <a:pt x="58" y="27"/>
                    </a:cubicBezTo>
                    <a:cubicBezTo>
                      <a:pt x="58" y="33"/>
                      <a:pt x="55" y="39"/>
                      <a:pt x="50" y="43"/>
                    </a:cubicBezTo>
                    <a:cubicBezTo>
                      <a:pt x="59" y="46"/>
                      <a:pt x="67" y="48"/>
                      <a:pt x="75" y="5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4" name="Freeform: Shape 72">
                <a:extLst>
                  <a:ext uri="{FF2B5EF4-FFF2-40B4-BE49-F238E27FC236}">
                    <a16:creationId xmlns:a16="http://schemas.microsoft.com/office/drawing/2014/main" id="{E17DF796-084A-DEAD-E35B-29F5C4A6172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99609" y="1157312"/>
                <a:ext cx="127443" cy="128668"/>
              </a:xfrm>
              <a:custGeom>
                <a:avLst/>
                <a:gdLst>
                  <a:gd name="T0" fmla="*/ 16 w 29"/>
                  <a:gd name="T1" fmla="*/ 29 h 29"/>
                  <a:gd name="T2" fmla="*/ 29 w 29"/>
                  <a:gd name="T3" fmla="*/ 15 h 29"/>
                  <a:gd name="T4" fmla="*/ 15 w 29"/>
                  <a:gd name="T5" fmla="*/ 0 h 29"/>
                  <a:gd name="T6" fmla="*/ 0 w 29"/>
                  <a:gd name="T7" fmla="*/ 15 h 29"/>
                  <a:gd name="T8" fmla="*/ 8 w 29"/>
                  <a:gd name="T9" fmla="*/ 27 h 29"/>
                  <a:gd name="T10" fmla="*/ 16 w 29"/>
                  <a:gd name="T11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" h="29">
                    <a:moveTo>
                      <a:pt x="16" y="29"/>
                    </a:moveTo>
                    <a:cubicBezTo>
                      <a:pt x="23" y="28"/>
                      <a:pt x="29" y="22"/>
                      <a:pt x="29" y="15"/>
                    </a:cubicBezTo>
                    <a:cubicBezTo>
                      <a:pt x="29" y="7"/>
                      <a:pt x="22" y="0"/>
                      <a:pt x="15" y="0"/>
                    </a:cubicBezTo>
                    <a:cubicBezTo>
                      <a:pt x="7" y="0"/>
                      <a:pt x="0" y="7"/>
                      <a:pt x="0" y="15"/>
                    </a:cubicBezTo>
                    <a:cubicBezTo>
                      <a:pt x="0" y="20"/>
                      <a:pt x="3" y="24"/>
                      <a:pt x="8" y="27"/>
                    </a:cubicBezTo>
                    <a:cubicBezTo>
                      <a:pt x="10" y="27"/>
                      <a:pt x="13" y="28"/>
                      <a:pt x="16" y="2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5" name="Freeform: Shape 73">
                <a:extLst>
                  <a:ext uri="{FF2B5EF4-FFF2-40B4-BE49-F238E27FC236}">
                    <a16:creationId xmlns:a16="http://schemas.microsoft.com/office/drawing/2014/main" id="{D8D1AD1F-719B-8C12-3D93-0FDB9631B97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20310" y="2380274"/>
                <a:ext cx="215673" cy="189939"/>
              </a:xfrm>
              <a:custGeom>
                <a:avLst/>
                <a:gdLst>
                  <a:gd name="T0" fmla="*/ 49 w 49"/>
                  <a:gd name="T1" fmla="*/ 1 h 43"/>
                  <a:gd name="T2" fmla="*/ 41 w 49"/>
                  <a:gd name="T3" fmla="*/ 0 h 43"/>
                  <a:gd name="T4" fmla="*/ 20 w 49"/>
                  <a:gd name="T5" fmla="*/ 21 h 43"/>
                  <a:gd name="T6" fmla="*/ 12 w 49"/>
                  <a:gd name="T7" fmla="*/ 18 h 43"/>
                  <a:gd name="T8" fmla="*/ 0 w 49"/>
                  <a:gd name="T9" fmla="*/ 30 h 43"/>
                  <a:gd name="T10" fmla="*/ 12 w 49"/>
                  <a:gd name="T11" fmla="*/ 43 h 43"/>
                  <a:gd name="T12" fmla="*/ 40 w 49"/>
                  <a:gd name="T13" fmla="*/ 43 h 43"/>
                  <a:gd name="T14" fmla="*/ 41 w 49"/>
                  <a:gd name="T15" fmla="*/ 43 h 43"/>
                  <a:gd name="T16" fmla="*/ 45 w 49"/>
                  <a:gd name="T17" fmla="*/ 43 h 43"/>
                  <a:gd name="T18" fmla="*/ 49 w 49"/>
                  <a:gd name="T19" fmla="*/ 1 h 4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9" h="43">
                    <a:moveTo>
                      <a:pt x="49" y="1"/>
                    </a:moveTo>
                    <a:cubicBezTo>
                      <a:pt x="47" y="0"/>
                      <a:pt x="44" y="0"/>
                      <a:pt x="41" y="0"/>
                    </a:cubicBezTo>
                    <a:cubicBezTo>
                      <a:pt x="29" y="0"/>
                      <a:pt x="20" y="9"/>
                      <a:pt x="20" y="21"/>
                    </a:cubicBezTo>
                    <a:cubicBezTo>
                      <a:pt x="18" y="19"/>
                      <a:pt x="15" y="18"/>
                      <a:pt x="12" y="18"/>
                    </a:cubicBezTo>
                    <a:cubicBezTo>
                      <a:pt x="5" y="18"/>
                      <a:pt x="0" y="23"/>
                      <a:pt x="0" y="30"/>
                    </a:cubicBezTo>
                    <a:cubicBezTo>
                      <a:pt x="0" y="37"/>
                      <a:pt x="5" y="43"/>
                      <a:pt x="12" y="43"/>
                    </a:cubicBezTo>
                    <a:cubicBezTo>
                      <a:pt x="40" y="43"/>
                      <a:pt x="40" y="43"/>
                      <a:pt x="40" y="43"/>
                    </a:cubicBezTo>
                    <a:cubicBezTo>
                      <a:pt x="41" y="43"/>
                      <a:pt x="41" y="43"/>
                      <a:pt x="41" y="43"/>
                    </a:cubicBezTo>
                    <a:cubicBezTo>
                      <a:pt x="45" y="43"/>
                      <a:pt x="45" y="43"/>
                      <a:pt x="45" y="43"/>
                    </a:cubicBezTo>
                    <a:cubicBezTo>
                      <a:pt x="46" y="29"/>
                      <a:pt x="47" y="15"/>
                      <a:pt x="49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6" name="Rectangle 74">
                <a:extLst>
                  <a:ext uri="{FF2B5EF4-FFF2-40B4-BE49-F238E27FC236}">
                    <a16:creationId xmlns:a16="http://schemas.microsoft.com/office/drawing/2014/main" id="{2B9A344B-E55F-8F97-CFED-47C29E38D2F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59523" y="2583692"/>
                <a:ext cx="26959" cy="6249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7" name="Rectangle 75">
                <a:extLst>
                  <a:ext uri="{FF2B5EF4-FFF2-40B4-BE49-F238E27FC236}">
                    <a16:creationId xmlns:a16="http://schemas.microsoft.com/office/drawing/2014/main" id="{FA509F38-58BD-345C-4432-41F11B24E37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25695" y="2619229"/>
                <a:ext cx="26959" cy="57594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8" name="Rectangle 76">
                <a:extLst>
                  <a:ext uri="{FF2B5EF4-FFF2-40B4-BE49-F238E27FC236}">
                    <a16:creationId xmlns:a16="http://schemas.microsoft.com/office/drawing/2014/main" id="{BE3674CB-93BE-5574-9253-24BEF938E5F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88191" y="2583692"/>
                <a:ext cx="25734" cy="62496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39" name="Freeform: Shape 77">
                <a:extLst>
                  <a:ext uri="{FF2B5EF4-FFF2-40B4-BE49-F238E27FC236}">
                    <a16:creationId xmlns:a16="http://schemas.microsoft.com/office/drawing/2014/main" id="{6BF2A0E7-63A1-C5A1-BA29-6461574F997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196643" y="3899786"/>
                <a:ext cx="296550" cy="291648"/>
              </a:xfrm>
              <a:custGeom>
                <a:avLst/>
                <a:gdLst>
                  <a:gd name="T0" fmla="*/ 34 w 67"/>
                  <a:gd name="T1" fmla="*/ 4 h 66"/>
                  <a:gd name="T2" fmla="*/ 37 w 67"/>
                  <a:gd name="T3" fmla="*/ 5 h 66"/>
                  <a:gd name="T4" fmla="*/ 38 w 67"/>
                  <a:gd name="T5" fmla="*/ 0 h 66"/>
                  <a:gd name="T6" fmla="*/ 48 w 67"/>
                  <a:gd name="T7" fmla="*/ 3 h 66"/>
                  <a:gd name="T8" fmla="*/ 47 w 67"/>
                  <a:gd name="T9" fmla="*/ 8 h 66"/>
                  <a:gd name="T10" fmla="*/ 56 w 67"/>
                  <a:gd name="T11" fmla="*/ 15 h 66"/>
                  <a:gd name="T12" fmla="*/ 60 w 67"/>
                  <a:gd name="T13" fmla="*/ 13 h 66"/>
                  <a:gd name="T14" fmla="*/ 65 w 67"/>
                  <a:gd name="T15" fmla="*/ 22 h 66"/>
                  <a:gd name="T16" fmla="*/ 61 w 67"/>
                  <a:gd name="T17" fmla="*/ 24 h 66"/>
                  <a:gd name="T18" fmla="*/ 62 w 67"/>
                  <a:gd name="T19" fmla="*/ 36 h 66"/>
                  <a:gd name="T20" fmla="*/ 67 w 67"/>
                  <a:gd name="T21" fmla="*/ 38 h 66"/>
                  <a:gd name="T22" fmla="*/ 64 w 67"/>
                  <a:gd name="T23" fmla="*/ 48 h 66"/>
                  <a:gd name="T24" fmla="*/ 59 w 67"/>
                  <a:gd name="T25" fmla="*/ 46 h 66"/>
                  <a:gd name="T26" fmla="*/ 52 w 67"/>
                  <a:gd name="T27" fmla="*/ 56 h 66"/>
                  <a:gd name="T28" fmla="*/ 54 w 67"/>
                  <a:gd name="T29" fmla="*/ 60 h 66"/>
                  <a:gd name="T30" fmla="*/ 45 w 67"/>
                  <a:gd name="T31" fmla="*/ 65 h 66"/>
                  <a:gd name="T32" fmla="*/ 42 w 67"/>
                  <a:gd name="T33" fmla="*/ 60 h 66"/>
                  <a:gd name="T34" fmla="*/ 34 w 67"/>
                  <a:gd name="T35" fmla="*/ 62 h 66"/>
                  <a:gd name="T36" fmla="*/ 34 w 67"/>
                  <a:gd name="T37" fmla="*/ 54 h 66"/>
                  <a:gd name="T38" fmla="*/ 54 w 67"/>
                  <a:gd name="T39" fmla="*/ 39 h 66"/>
                  <a:gd name="T40" fmla="*/ 40 w 67"/>
                  <a:gd name="T41" fmla="*/ 13 h 66"/>
                  <a:gd name="T42" fmla="*/ 34 w 67"/>
                  <a:gd name="T43" fmla="*/ 12 h 66"/>
                  <a:gd name="T44" fmla="*/ 34 w 67"/>
                  <a:gd name="T45" fmla="*/ 4 h 66"/>
                  <a:gd name="T46" fmla="*/ 16 w 67"/>
                  <a:gd name="T47" fmla="*/ 11 h 66"/>
                  <a:gd name="T48" fmla="*/ 13 w 67"/>
                  <a:gd name="T49" fmla="*/ 6 h 66"/>
                  <a:gd name="T50" fmla="*/ 23 w 67"/>
                  <a:gd name="T51" fmla="*/ 1 h 66"/>
                  <a:gd name="T52" fmla="*/ 25 w 67"/>
                  <a:gd name="T53" fmla="*/ 6 h 66"/>
                  <a:gd name="T54" fmla="*/ 34 w 67"/>
                  <a:gd name="T55" fmla="*/ 4 h 66"/>
                  <a:gd name="T56" fmla="*/ 34 w 67"/>
                  <a:gd name="T57" fmla="*/ 12 h 66"/>
                  <a:gd name="T58" fmla="*/ 13 w 67"/>
                  <a:gd name="T59" fmla="*/ 27 h 66"/>
                  <a:gd name="T60" fmla="*/ 27 w 67"/>
                  <a:gd name="T61" fmla="*/ 53 h 66"/>
                  <a:gd name="T62" fmla="*/ 27 w 67"/>
                  <a:gd name="T63" fmla="*/ 53 h 66"/>
                  <a:gd name="T64" fmla="*/ 34 w 67"/>
                  <a:gd name="T65" fmla="*/ 54 h 66"/>
                  <a:gd name="T66" fmla="*/ 34 w 67"/>
                  <a:gd name="T67" fmla="*/ 62 h 66"/>
                  <a:gd name="T68" fmla="*/ 30 w 67"/>
                  <a:gd name="T69" fmla="*/ 62 h 66"/>
                  <a:gd name="T70" fmla="*/ 29 w 67"/>
                  <a:gd name="T71" fmla="*/ 66 h 66"/>
                  <a:gd name="T72" fmla="*/ 19 w 67"/>
                  <a:gd name="T73" fmla="*/ 63 h 66"/>
                  <a:gd name="T74" fmla="*/ 20 w 67"/>
                  <a:gd name="T75" fmla="*/ 59 h 66"/>
                  <a:gd name="T76" fmla="*/ 11 w 67"/>
                  <a:gd name="T77" fmla="*/ 51 h 66"/>
                  <a:gd name="T78" fmla="*/ 7 w 67"/>
                  <a:gd name="T79" fmla="*/ 53 h 66"/>
                  <a:gd name="T80" fmla="*/ 2 w 67"/>
                  <a:gd name="T81" fmla="*/ 44 h 66"/>
                  <a:gd name="T82" fmla="*/ 6 w 67"/>
                  <a:gd name="T83" fmla="*/ 42 h 66"/>
                  <a:gd name="T84" fmla="*/ 5 w 67"/>
                  <a:gd name="T85" fmla="*/ 30 h 66"/>
                  <a:gd name="T86" fmla="*/ 0 w 67"/>
                  <a:gd name="T87" fmla="*/ 28 h 66"/>
                  <a:gd name="T88" fmla="*/ 3 w 67"/>
                  <a:gd name="T89" fmla="*/ 18 h 66"/>
                  <a:gd name="T90" fmla="*/ 8 w 67"/>
                  <a:gd name="T91" fmla="*/ 20 h 66"/>
                  <a:gd name="T92" fmla="*/ 16 w 67"/>
                  <a:gd name="T93" fmla="*/ 11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67" h="66">
                    <a:moveTo>
                      <a:pt x="34" y="4"/>
                    </a:moveTo>
                    <a:cubicBezTo>
                      <a:pt x="35" y="4"/>
                      <a:pt x="36" y="4"/>
                      <a:pt x="37" y="5"/>
                    </a:cubicBezTo>
                    <a:cubicBezTo>
                      <a:pt x="38" y="0"/>
                      <a:pt x="38" y="0"/>
                      <a:pt x="38" y="0"/>
                    </a:cubicBezTo>
                    <a:cubicBezTo>
                      <a:pt x="48" y="3"/>
                      <a:pt x="48" y="3"/>
                      <a:pt x="48" y="3"/>
                    </a:cubicBezTo>
                    <a:cubicBezTo>
                      <a:pt x="47" y="8"/>
                      <a:pt x="47" y="8"/>
                      <a:pt x="47" y="8"/>
                    </a:cubicBezTo>
                    <a:cubicBezTo>
                      <a:pt x="50" y="9"/>
                      <a:pt x="54" y="12"/>
                      <a:pt x="56" y="15"/>
                    </a:cubicBezTo>
                    <a:cubicBezTo>
                      <a:pt x="60" y="13"/>
                      <a:pt x="60" y="13"/>
                      <a:pt x="60" y="13"/>
                    </a:cubicBezTo>
                    <a:cubicBezTo>
                      <a:pt x="65" y="22"/>
                      <a:pt x="65" y="22"/>
                      <a:pt x="65" y="22"/>
                    </a:cubicBezTo>
                    <a:cubicBezTo>
                      <a:pt x="61" y="24"/>
                      <a:pt x="61" y="24"/>
                      <a:pt x="61" y="24"/>
                    </a:cubicBezTo>
                    <a:cubicBezTo>
                      <a:pt x="62" y="28"/>
                      <a:pt x="63" y="32"/>
                      <a:pt x="62" y="36"/>
                    </a:cubicBezTo>
                    <a:cubicBezTo>
                      <a:pt x="67" y="38"/>
                      <a:pt x="67" y="38"/>
                      <a:pt x="67" y="38"/>
                    </a:cubicBezTo>
                    <a:cubicBezTo>
                      <a:pt x="64" y="48"/>
                      <a:pt x="64" y="48"/>
                      <a:pt x="64" y="48"/>
                    </a:cubicBezTo>
                    <a:cubicBezTo>
                      <a:pt x="59" y="46"/>
                      <a:pt x="59" y="46"/>
                      <a:pt x="59" y="46"/>
                    </a:cubicBezTo>
                    <a:cubicBezTo>
                      <a:pt x="57" y="50"/>
                      <a:pt x="55" y="53"/>
                      <a:pt x="52" y="56"/>
                    </a:cubicBezTo>
                    <a:cubicBezTo>
                      <a:pt x="54" y="60"/>
                      <a:pt x="54" y="60"/>
                      <a:pt x="54" y="60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2" y="60"/>
                      <a:pt x="42" y="60"/>
                      <a:pt x="42" y="60"/>
                    </a:cubicBezTo>
                    <a:cubicBezTo>
                      <a:pt x="40" y="61"/>
                      <a:pt x="37" y="62"/>
                      <a:pt x="34" y="62"/>
                    </a:cubicBezTo>
                    <a:cubicBezTo>
                      <a:pt x="34" y="54"/>
                      <a:pt x="34" y="54"/>
                      <a:pt x="34" y="54"/>
                    </a:cubicBezTo>
                    <a:cubicBezTo>
                      <a:pt x="43" y="54"/>
                      <a:pt x="51" y="48"/>
                      <a:pt x="54" y="39"/>
                    </a:cubicBezTo>
                    <a:cubicBezTo>
                      <a:pt x="57" y="28"/>
                      <a:pt x="51" y="16"/>
                      <a:pt x="40" y="13"/>
                    </a:cubicBezTo>
                    <a:cubicBezTo>
                      <a:pt x="38" y="12"/>
                      <a:pt x="36" y="12"/>
                      <a:pt x="34" y="12"/>
                    </a:cubicBezTo>
                    <a:lnTo>
                      <a:pt x="34" y="4"/>
                    </a:lnTo>
                    <a:close/>
                    <a:moveTo>
                      <a:pt x="16" y="11"/>
                    </a:moveTo>
                    <a:cubicBezTo>
                      <a:pt x="13" y="6"/>
                      <a:pt x="13" y="6"/>
                      <a:pt x="13" y="6"/>
                    </a:cubicBezTo>
                    <a:cubicBezTo>
                      <a:pt x="23" y="1"/>
                      <a:pt x="23" y="1"/>
                      <a:pt x="23" y="1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8" y="5"/>
                      <a:pt x="31" y="4"/>
                      <a:pt x="34" y="4"/>
                    </a:cubicBezTo>
                    <a:cubicBezTo>
                      <a:pt x="34" y="12"/>
                      <a:pt x="34" y="12"/>
                      <a:pt x="34" y="12"/>
                    </a:cubicBezTo>
                    <a:cubicBezTo>
                      <a:pt x="25" y="12"/>
                      <a:pt x="16" y="18"/>
                      <a:pt x="13" y="27"/>
                    </a:cubicBezTo>
                    <a:cubicBezTo>
                      <a:pt x="10" y="38"/>
                      <a:pt x="16" y="50"/>
                      <a:pt x="27" y="53"/>
                    </a:cubicBezTo>
                    <a:cubicBezTo>
                      <a:pt x="27" y="53"/>
                      <a:pt x="27" y="53"/>
                      <a:pt x="27" y="53"/>
                    </a:cubicBezTo>
                    <a:cubicBezTo>
                      <a:pt x="30" y="54"/>
                      <a:pt x="32" y="54"/>
                      <a:pt x="34" y="54"/>
                    </a:cubicBezTo>
                    <a:cubicBezTo>
                      <a:pt x="34" y="62"/>
                      <a:pt x="34" y="62"/>
                      <a:pt x="34" y="62"/>
                    </a:cubicBezTo>
                    <a:cubicBezTo>
                      <a:pt x="33" y="62"/>
                      <a:pt x="32" y="62"/>
                      <a:pt x="30" y="62"/>
                    </a:cubicBezTo>
                    <a:cubicBezTo>
                      <a:pt x="29" y="66"/>
                      <a:pt x="29" y="66"/>
                      <a:pt x="29" y="66"/>
                    </a:cubicBezTo>
                    <a:cubicBezTo>
                      <a:pt x="19" y="63"/>
                      <a:pt x="19" y="63"/>
                      <a:pt x="19" y="63"/>
                    </a:cubicBezTo>
                    <a:cubicBezTo>
                      <a:pt x="20" y="59"/>
                      <a:pt x="20" y="59"/>
                      <a:pt x="20" y="59"/>
                    </a:cubicBezTo>
                    <a:cubicBezTo>
                      <a:pt x="17" y="57"/>
                      <a:pt x="14" y="54"/>
                      <a:pt x="11" y="51"/>
                    </a:cubicBezTo>
                    <a:cubicBezTo>
                      <a:pt x="7" y="53"/>
                      <a:pt x="7" y="53"/>
                      <a:pt x="7" y="53"/>
                    </a:cubicBezTo>
                    <a:cubicBezTo>
                      <a:pt x="2" y="44"/>
                      <a:pt x="2" y="44"/>
                      <a:pt x="2" y="44"/>
                    </a:cubicBezTo>
                    <a:cubicBezTo>
                      <a:pt x="6" y="42"/>
                      <a:pt x="6" y="42"/>
                      <a:pt x="6" y="42"/>
                    </a:cubicBezTo>
                    <a:cubicBezTo>
                      <a:pt x="5" y="38"/>
                      <a:pt x="5" y="34"/>
                      <a:pt x="5" y="30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3" y="18"/>
                      <a:pt x="3" y="18"/>
                      <a:pt x="3" y="18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10" y="16"/>
                      <a:pt x="13" y="13"/>
                      <a:pt x="16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0" name="Freeform: Shape 78">
                <a:extLst>
                  <a:ext uri="{FF2B5EF4-FFF2-40B4-BE49-F238E27FC236}">
                    <a16:creationId xmlns:a16="http://schemas.microsoft.com/office/drawing/2014/main" id="{687B7A33-DD60-B474-DE4D-F2E916BC72E5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17185" y="2522422"/>
                <a:ext cx="259787" cy="286747"/>
              </a:xfrm>
              <a:custGeom>
                <a:avLst/>
                <a:gdLst>
                  <a:gd name="T0" fmla="*/ 27 w 59"/>
                  <a:gd name="T1" fmla="*/ 65 h 65"/>
                  <a:gd name="T2" fmla="*/ 59 w 59"/>
                  <a:gd name="T3" fmla="*/ 33 h 65"/>
                  <a:gd name="T4" fmla="*/ 27 w 59"/>
                  <a:gd name="T5" fmla="*/ 0 h 65"/>
                  <a:gd name="T6" fmla="*/ 27 w 59"/>
                  <a:gd name="T7" fmla="*/ 0 h 65"/>
                  <a:gd name="T8" fmla="*/ 27 w 59"/>
                  <a:gd name="T9" fmla="*/ 23 h 65"/>
                  <a:gd name="T10" fmla="*/ 43 w 59"/>
                  <a:gd name="T11" fmla="*/ 16 h 65"/>
                  <a:gd name="T12" fmla="*/ 33 w 59"/>
                  <a:gd name="T13" fmla="*/ 39 h 65"/>
                  <a:gd name="T14" fmla="*/ 27 w 59"/>
                  <a:gd name="T15" fmla="*/ 42 h 65"/>
                  <a:gd name="T16" fmla="*/ 27 w 59"/>
                  <a:gd name="T17" fmla="*/ 65 h 65"/>
                  <a:gd name="T18" fmla="*/ 27 w 59"/>
                  <a:gd name="T19" fmla="*/ 0 h 65"/>
                  <a:gd name="T20" fmla="*/ 1 w 59"/>
                  <a:gd name="T21" fmla="*/ 12 h 65"/>
                  <a:gd name="T22" fmla="*/ 1 w 59"/>
                  <a:gd name="T23" fmla="*/ 18 h 65"/>
                  <a:gd name="T24" fmla="*/ 0 w 59"/>
                  <a:gd name="T25" fmla="*/ 51 h 65"/>
                  <a:gd name="T26" fmla="*/ 27 w 59"/>
                  <a:gd name="T27" fmla="*/ 65 h 65"/>
                  <a:gd name="T28" fmla="*/ 27 w 59"/>
                  <a:gd name="T29" fmla="*/ 42 h 65"/>
                  <a:gd name="T30" fmla="*/ 10 w 59"/>
                  <a:gd name="T31" fmla="*/ 49 h 65"/>
                  <a:gd name="T32" fmla="*/ 20 w 59"/>
                  <a:gd name="T33" fmla="*/ 26 h 65"/>
                  <a:gd name="T34" fmla="*/ 20 w 59"/>
                  <a:gd name="T35" fmla="*/ 26 h 65"/>
                  <a:gd name="T36" fmla="*/ 27 w 59"/>
                  <a:gd name="T37" fmla="*/ 23 h 65"/>
                  <a:gd name="T38" fmla="*/ 27 w 59"/>
                  <a:gd name="T39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59" h="65">
                    <a:moveTo>
                      <a:pt x="27" y="65"/>
                    </a:moveTo>
                    <a:cubicBezTo>
                      <a:pt x="45" y="65"/>
                      <a:pt x="59" y="51"/>
                      <a:pt x="59" y="33"/>
                    </a:cubicBezTo>
                    <a:cubicBezTo>
                      <a:pt x="59" y="15"/>
                      <a:pt x="45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7" y="23"/>
                      <a:pt x="27" y="23"/>
                      <a:pt x="27" y="23"/>
                    </a:cubicBezTo>
                    <a:cubicBezTo>
                      <a:pt x="43" y="16"/>
                      <a:pt x="43" y="16"/>
                      <a:pt x="43" y="16"/>
                    </a:cubicBezTo>
                    <a:cubicBezTo>
                      <a:pt x="33" y="39"/>
                      <a:pt x="33" y="39"/>
                      <a:pt x="33" y="39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27" y="65"/>
                      <a:pt x="27" y="65"/>
                      <a:pt x="27" y="65"/>
                    </a:cubicBezTo>
                    <a:close/>
                    <a:moveTo>
                      <a:pt x="27" y="0"/>
                    </a:moveTo>
                    <a:cubicBezTo>
                      <a:pt x="16" y="0"/>
                      <a:pt x="7" y="5"/>
                      <a:pt x="1" y="12"/>
                    </a:cubicBezTo>
                    <a:cubicBezTo>
                      <a:pt x="1" y="14"/>
                      <a:pt x="1" y="16"/>
                      <a:pt x="1" y="18"/>
                    </a:cubicBezTo>
                    <a:cubicBezTo>
                      <a:pt x="1" y="29"/>
                      <a:pt x="1" y="40"/>
                      <a:pt x="0" y="51"/>
                    </a:cubicBezTo>
                    <a:cubicBezTo>
                      <a:pt x="6" y="60"/>
                      <a:pt x="15" y="65"/>
                      <a:pt x="27" y="65"/>
                    </a:cubicBezTo>
                    <a:cubicBezTo>
                      <a:pt x="27" y="42"/>
                      <a:pt x="27" y="42"/>
                      <a:pt x="27" y="42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0" y="26"/>
                      <a:pt x="20" y="26"/>
                      <a:pt x="20" y="26"/>
                    </a:cubicBezTo>
                    <a:cubicBezTo>
                      <a:pt x="27" y="23"/>
                      <a:pt x="27" y="23"/>
                      <a:pt x="27" y="23"/>
                    </a:cubicBezTo>
                    <a:lnTo>
                      <a:pt x="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1" name="Freeform: Shape 79">
                <a:extLst>
                  <a:ext uri="{FF2B5EF4-FFF2-40B4-BE49-F238E27FC236}">
                    <a16:creationId xmlns:a16="http://schemas.microsoft.com/office/drawing/2014/main" id="{1A22E5C7-C1C2-E224-8533-8C42247DACE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291063" y="1038447"/>
                <a:ext cx="256111" cy="220574"/>
              </a:xfrm>
              <a:custGeom>
                <a:avLst/>
                <a:gdLst>
                  <a:gd name="T0" fmla="*/ 48 w 58"/>
                  <a:gd name="T1" fmla="*/ 38 h 50"/>
                  <a:gd name="T2" fmla="*/ 44 w 58"/>
                  <a:gd name="T3" fmla="*/ 8 h 50"/>
                  <a:gd name="T4" fmla="*/ 27 w 58"/>
                  <a:gd name="T5" fmla="*/ 0 h 50"/>
                  <a:gd name="T6" fmla="*/ 27 w 58"/>
                  <a:gd name="T7" fmla="*/ 20 h 50"/>
                  <a:gd name="T8" fmla="*/ 42 w 58"/>
                  <a:gd name="T9" fmla="*/ 20 h 50"/>
                  <a:gd name="T10" fmla="*/ 42 w 58"/>
                  <a:gd name="T11" fmla="*/ 30 h 50"/>
                  <a:gd name="T12" fmla="*/ 42 w 58"/>
                  <a:gd name="T13" fmla="*/ 30 h 50"/>
                  <a:gd name="T14" fmla="*/ 42 w 58"/>
                  <a:gd name="T15" fmla="*/ 30 h 50"/>
                  <a:gd name="T16" fmla="*/ 27 w 58"/>
                  <a:gd name="T17" fmla="*/ 30 h 50"/>
                  <a:gd name="T18" fmla="*/ 27 w 58"/>
                  <a:gd name="T19" fmla="*/ 50 h 50"/>
                  <a:gd name="T20" fmla="*/ 40 w 58"/>
                  <a:gd name="T21" fmla="*/ 46 h 50"/>
                  <a:gd name="T22" fmla="*/ 43 w 58"/>
                  <a:gd name="T23" fmla="*/ 49 h 50"/>
                  <a:gd name="T24" fmla="*/ 58 w 58"/>
                  <a:gd name="T25" fmla="*/ 48 h 50"/>
                  <a:gd name="T26" fmla="*/ 48 w 58"/>
                  <a:gd name="T27" fmla="*/ 38 h 50"/>
                  <a:gd name="T28" fmla="*/ 27 w 58"/>
                  <a:gd name="T29" fmla="*/ 0 h 50"/>
                  <a:gd name="T30" fmla="*/ 9 w 58"/>
                  <a:gd name="T31" fmla="*/ 8 h 50"/>
                  <a:gd name="T32" fmla="*/ 9 w 58"/>
                  <a:gd name="T33" fmla="*/ 43 h 50"/>
                  <a:gd name="T34" fmla="*/ 27 w 58"/>
                  <a:gd name="T35" fmla="*/ 50 h 50"/>
                  <a:gd name="T36" fmla="*/ 27 w 58"/>
                  <a:gd name="T37" fmla="*/ 30 h 50"/>
                  <a:gd name="T38" fmla="*/ 12 w 58"/>
                  <a:gd name="T39" fmla="*/ 30 h 50"/>
                  <a:gd name="T40" fmla="*/ 12 w 58"/>
                  <a:gd name="T41" fmla="*/ 20 h 50"/>
                  <a:gd name="T42" fmla="*/ 27 w 58"/>
                  <a:gd name="T43" fmla="*/ 20 h 50"/>
                  <a:gd name="T44" fmla="*/ 27 w 58"/>
                  <a:gd name="T45" fmla="*/ 0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58" h="50">
                    <a:moveTo>
                      <a:pt x="48" y="38"/>
                    </a:moveTo>
                    <a:cubicBezTo>
                      <a:pt x="54" y="29"/>
                      <a:pt x="53" y="16"/>
                      <a:pt x="44" y="8"/>
                    </a:cubicBezTo>
                    <a:cubicBezTo>
                      <a:pt x="40" y="3"/>
                      <a:pt x="33" y="0"/>
                      <a:pt x="27" y="0"/>
                    </a:cubicBezTo>
                    <a:cubicBezTo>
                      <a:pt x="27" y="20"/>
                      <a:pt x="27" y="20"/>
                      <a:pt x="27" y="20"/>
                    </a:cubicBezTo>
                    <a:cubicBezTo>
                      <a:pt x="42" y="20"/>
                      <a:pt x="42" y="20"/>
                      <a:pt x="42" y="2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42" y="30"/>
                      <a:pt x="42" y="30"/>
                      <a:pt x="42" y="3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27" y="50"/>
                      <a:pt x="27" y="50"/>
                      <a:pt x="27" y="50"/>
                    </a:cubicBezTo>
                    <a:cubicBezTo>
                      <a:pt x="31" y="50"/>
                      <a:pt x="36" y="49"/>
                      <a:pt x="40" y="46"/>
                    </a:cubicBezTo>
                    <a:cubicBezTo>
                      <a:pt x="43" y="49"/>
                      <a:pt x="43" y="49"/>
                      <a:pt x="43" y="49"/>
                    </a:cubicBezTo>
                    <a:cubicBezTo>
                      <a:pt x="48" y="48"/>
                      <a:pt x="53" y="48"/>
                      <a:pt x="58" y="48"/>
                    </a:cubicBezTo>
                    <a:lnTo>
                      <a:pt x="48" y="38"/>
                    </a:lnTo>
                    <a:close/>
                    <a:moveTo>
                      <a:pt x="27" y="0"/>
                    </a:moveTo>
                    <a:cubicBezTo>
                      <a:pt x="21" y="0"/>
                      <a:pt x="14" y="3"/>
                      <a:pt x="9" y="8"/>
                    </a:cubicBezTo>
                    <a:cubicBezTo>
                      <a:pt x="0" y="17"/>
                      <a:pt x="0" y="33"/>
                      <a:pt x="9" y="43"/>
                    </a:cubicBezTo>
                    <a:cubicBezTo>
                      <a:pt x="14" y="47"/>
                      <a:pt x="21" y="50"/>
                      <a:pt x="27" y="50"/>
                    </a:cubicBezTo>
                    <a:cubicBezTo>
                      <a:pt x="27" y="30"/>
                      <a:pt x="27" y="30"/>
                      <a:pt x="27" y="30"/>
                    </a:cubicBezTo>
                    <a:cubicBezTo>
                      <a:pt x="12" y="30"/>
                      <a:pt x="12" y="30"/>
                      <a:pt x="12" y="3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27" y="20"/>
                      <a:pt x="27" y="20"/>
                      <a:pt x="27" y="20"/>
                    </a:cubicBezTo>
                    <a:lnTo>
                      <a:pt x="27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2" name="Oval 80">
                <a:extLst>
                  <a:ext uri="{FF2B5EF4-FFF2-40B4-BE49-F238E27FC236}">
                    <a16:creationId xmlns:a16="http://schemas.microsoft.com/office/drawing/2014/main" id="{F02658BD-B445-13C7-EE4E-8EED216CA3B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832632" y="3219682"/>
                <a:ext cx="84553" cy="84553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3" name="Freeform: Shape 81">
                <a:extLst>
                  <a:ext uri="{FF2B5EF4-FFF2-40B4-BE49-F238E27FC236}">
                    <a16:creationId xmlns:a16="http://schemas.microsoft.com/office/drawing/2014/main" id="{935F943B-BD02-526D-1D37-7B5CB0B6CDC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97095" y="3180468"/>
                <a:ext cx="159304" cy="234054"/>
              </a:xfrm>
              <a:custGeom>
                <a:avLst/>
                <a:gdLst>
                  <a:gd name="T0" fmla="*/ 36 w 36"/>
                  <a:gd name="T1" fmla="*/ 0 h 53"/>
                  <a:gd name="T2" fmla="*/ 18 w 36"/>
                  <a:gd name="T3" fmla="*/ 0 h 53"/>
                  <a:gd name="T4" fmla="*/ 18 w 36"/>
                  <a:gd name="T5" fmla="*/ 4 h 53"/>
                  <a:gd name="T6" fmla="*/ 18 w 36"/>
                  <a:gd name="T7" fmla="*/ 4 h 53"/>
                  <a:gd name="T8" fmla="*/ 32 w 36"/>
                  <a:gd name="T9" fmla="*/ 18 h 53"/>
                  <a:gd name="T10" fmla="*/ 18 w 36"/>
                  <a:gd name="T11" fmla="*/ 32 h 53"/>
                  <a:gd name="T12" fmla="*/ 18 w 36"/>
                  <a:gd name="T13" fmla="*/ 32 h 53"/>
                  <a:gd name="T14" fmla="*/ 18 w 36"/>
                  <a:gd name="T15" fmla="*/ 32 h 53"/>
                  <a:gd name="T16" fmla="*/ 18 w 36"/>
                  <a:gd name="T17" fmla="*/ 38 h 53"/>
                  <a:gd name="T18" fmla="*/ 18 w 36"/>
                  <a:gd name="T19" fmla="*/ 38 h 53"/>
                  <a:gd name="T20" fmla="*/ 22 w 36"/>
                  <a:gd name="T21" fmla="*/ 43 h 53"/>
                  <a:gd name="T22" fmla="*/ 18 w 36"/>
                  <a:gd name="T23" fmla="*/ 48 h 53"/>
                  <a:gd name="T24" fmla="*/ 18 w 36"/>
                  <a:gd name="T25" fmla="*/ 48 h 53"/>
                  <a:gd name="T26" fmla="*/ 18 w 36"/>
                  <a:gd name="T27" fmla="*/ 48 h 53"/>
                  <a:gd name="T28" fmla="*/ 18 w 36"/>
                  <a:gd name="T29" fmla="*/ 53 h 53"/>
                  <a:gd name="T30" fmla="*/ 36 w 36"/>
                  <a:gd name="T31" fmla="*/ 53 h 53"/>
                  <a:gd name="T32" fmla="*/ 36 w 36"/>
                  <a:gd name="T33" fmla="*/ 0 h 53"/>
                  <a:gd name="T34" fmla="*/ 18 w 36"/>
                  <a:gd name="T35" fmla="*/ 0 h 53"/>
                  <a:gd name="T36" fmla="*/ 0 w 36"/>
                  <a:gd name="T37" fmla="*/ 0 h 53"/>
                  <a:gd name="T38" fmla="*/ 0 w 36"/>
                  <a:gd name="T39" fmla="*/ 53 h 53"/>
                  <a:gd name="T40" fmla="*/ 18 w 36"/>
                  <a:gd name="T41" fmla="*/ 53 h 53"/>
                  <a:gd name="T42" fmla="*/ 18 w 36"/>
                  <a:gd name="T43" fmla="*/ 48 h 53"/>
                  <a:gd name="T44" fmla="*/ 13 w 36"/>
                  <a:gd name="T45" fmla="*/ 43 h 53"/>
                  <a:gd name="T46" fmla="*/ 18 w 36"/>
                  <a:gd name="T47" fmla="*/ 38 h 53"/>
                  <a:gd name="T48" fmla="*/ 18 w 36"/>
                  <a:gd name="T49" fmla="*/ 32 h 53"/>
                  <a:gd name="T50" fmla="*/ 4 w 36"/>
                  <a:gd name="T51" fmla="*/ 18 h 53"/>
                  <a:gd name="T52" fmla="*/ 18 w 36"/>
                  <a:gd name="T53" fmla="*/ 4 h 53"/>
                  <a:gd name="T54" fmla="*/ 18 w 36"/>
                  <a:gd name="T55" fmla="*/ 0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36" h="53">
                    <a:moveTo>
                      <a:pt x="36" y="0"/>
                    </a:moveTo>
                    <a:cubicBezTo>
                      <a:pt x="18" y="0"/>
                      <a:pt x="18" y="0"/>
                      <a:pt x="18" y="0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25" y="4"/>
                      <a:pt x="32" y="11"/>
                      <a:pt x="32" y="18"/>
                    </a:cubicBezTo>
                    <a:cubicBezTo>
                      <a:pt x="32" y="26"/>
                      <a:pt x="25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18" y="38"/>
                      <a:pt x="18" y="38"/>
                      <a:pt x="18" y="38"/>
                    </a:cubicBezTo>
                    <a:cubicBezTo>
                      <a:pt x="20" y="38"/>
                      <a:pt x="22" y="40"/>
                      <a:pt x="22" y="43"/>
                    </a:cubicBezTo>
                    <a:cubicBezTo>
                      <a:pt x="22" y="46"/>
                      <a:pt x="20" y="48"/>
                      <a:pt x="18" y="48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36" y="53"/>
                      <a:pt x="36" y="53"/>
                      <a:pt x="36" y="53"/>
                    </a:cubicBezTo>
                    <a:lnTo>
                      <a:pt x="36" y="0"/>
                    </a:lnTo>
                    <a:close/>
                    <a:moveTo>
                      <a:pt x="18" y="0"/>
                    </a:moveTo>
                    <a:cubicBezTo>
                      <a:pt x="0" y="0"/>
                      <a:pt x="0" y="0"/>
                      <a:pt x="0" y="0"/>
                    </a:cubicBezTo>
                    <a:cubicBezTo>
                      <a:pt x="0" y="53"/>
                      <a:pt x="0" y="53"/>
                      <a:pt x="0" y="53"/>
                    </a:cubicBezTo>
                    <a:cubicBezTo>
                      <a:pt x="18" y="53"/>
                      <a:pt x="18" y="53"/>
                      <a:pt x="18" y="53"/>
                    </a:cubicBezTo>
                    <a:cubicBezTo>
                      <a:pt x="18" y="48"/>
                      <a:pt x="18" y="48"/>
                      <a:pt x="18" y="48"/>
                    </a:cubicBezTo>
                    <a:cubicBezTo>
                      <a:pt x="15" y="48"/>
                      <a:pt x="13" y="46"/>
                      <a:pt x="13" y="43"/>
                    </a:cubicBezTo>
                    <a:cubicBezTo>
                      <a:pt x="13" y="40"/>
                      <a:pt x="15" y="38"/>
                      <a:pt x="18" y="38"/>
                    </a:cubicBezTo>
                    <a:cubicBezTo>
                      <a:pt x="18" y="32"/>
                      <a:pt x="18" y="32"/>
                      <a:pt x="18" y="32"/>
                    </a:cubicBezTo>
                    <a:cubicBezTo>
                      <a:pt x="10" y="32"/>
                      <a:pt x="4" y="26"/>
                      <a:pt x="4" y="18"/>
                    </a:cubicBezTo>
                    <a:cubicBezTo>
                      <a:pt x="4" y="11"/>
                      <a:pt x="10" y="4"/>
                      <a:pt x="18" y="4"/>
                    </a:cubicBezTo>
                    <a:lnTo>
                      <a:pt x="18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4" name="Freeform: Shape 82">
                <a:extLst>
                  <a:ext uri="{FF2B5EF4-FFF2-40B4-BE49-F238E27FC236}">
                    <a16:creationId xmlns:a16="http://schemas.microsoft.com/office/drawing/2014/main" id="{29E72E1B-B2F7-788E-D2DF-26B10270687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651271" y="3219682"/>
                <a:ext cx="123767" cy="194841"/>
              </a:xfrm>
              <a:custGeom>
                <a:avLst/>
                <a:gdLst>
                  <a:gd name="T0" fmla="*/ 0 w 28"/>
                  <a:gd name="T1" fmla="*/ 44 h 44"/>
                  <a:gd name="T2" fmla="*/ 28 w 28"/>
                  <a:gd name="T3" fmla="*/ 44 h 44"/>
                  <a:gd name="T4" fmla="*/ 28 w 28"/>
                  <a:gd name="T5" fmla="*/ 0 h 44"/>
                  <a:gd name="T6" fmla="*/ 24 w 28"/>
                  <a:gd name="T7" fmla="*/ 8 h 44"/>
                  <a:gd name="T8" fmla="*/ 24 w 28"/>
                  <a:gd name="T9" fmla="*/ 9 h 44"/>
                  <a:gd name="T10" fmla="*/ 15 w 28"/>
                  <a:gd name="T11" fmla="*/ 22 h 44"/>
                  <a:gd name="T12" fmla="*/ 10 w 28"/>
                  <a:gd name="T13" fmla="*/ 29 h 44"/>
                  <a:gd name="T14" fmla="*/ 15 w 28"/>
                  <a:gd name="T15" fmla="*/ 34 h 44"/>
                  <a:gd name="T16" fmla="*/ 10 w 28"/>
                  <a:gd name="T17" fmla="*/ 39 h 44"/>
                  <a:gd name="T18" fmla="*/ 10 w 28"/>
                  <a:gd name="T19" fmla="*/ 39 h 44"/>
                  <a:gd name="T20" fmla="*/ 6 w 28"/>
                  <a:gd name="T21" fmla="*/ 36 h 44"/>
                  <a:gd name="T22" fmla="*/ 0 w 28"/>
                  <a:gd name="T23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8" h="44">
                    <a:moveTo>
                      <a:pt x="0" y="44"/>
                    </a:moveTo>
                    <a:cubicBezTo>
                      <a:pt x="28" y="44"/>
                      <a:pt x="28" y="44"/>
                      <a:pt x="28" y="44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6" y="3"/>
                      <a:pt x="25" y="5"/>
                      <a:pt x="24" y="8"/>
                    </a:cubicBezTo>
                    <a:cubicBezTo>
                      <a:pt x="24" y="8"/>
                      <a:pt x="24" y="9"/>
                      <a:pt x="24" y="9"/>
                    </a:cubicBezTo>
                    <a:cubicBezTo>
                      <a:pt x="24" y="15"/>
                      <a:pt x="20" y="20"/>
                      <a:pt x="15" y="22"/>
                    </a:cubicBezTo>
                    <a:cubicBezTo>
                      <a:pt x="13" y="25"/>
                      <a:pt x="12" y="27"/>
                      <a:pt x="10" y="29"/>
                    </a:cubicBezTo>
                    <a:cubicBezTo>
                      <a:pt x="13" y="30"/>
                      <a:pt x="15" y="32"/>
                      <a:pt x="15" y="34"/>
                    </a:cubicBezTo>
                    <a:cubicBezTo>
                      <a:pt x="15" y="37"/>
                      <a:pt x="12" y="39"/>
                      <a:pt x="10" y="39"/>
                    </a:cubicBezTo>
                    <a:cubicBezTo>
                      <a:pt x="10" y="39"/>
                      <a:pt x="10" y="39"/>
                      <a:pt x="10" y="39"/>
                    </a:cubicBezTo>
                    <a:cubicBezTo>
                      <a:pt x="8" y="39"/>
                      <a:pt x="6" y="38"/>
                      <a:pt x="6" y="36"/>
                    </a:cubicBezTo>
                    <a:cubicBezTo>
                      <a:pt x="4" y="39"/>
                      <a:pt x="2" y="41"/>
                      <a:pt x="0" y="4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5" name="Freeform: Shape 83">
                <a:extLst>
                  <a:ext uri="{FF2B5EF4-FFF2-40B4-BE49-F238E27FC236}">
                    <a16:creationId xmlns:a16="http://schemas.microsoft.com/office/drawing/2014/main" id="{AA83028E-1BDE-D95F-7805-E91DE8473E5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678230" y="1788400"/>
                <a:ext cx="118865" cy="62496"/>
              </a:xfrm>
              <a:custGeom>
                <a:avLst/>
                <a:gdLst>
                  <a:gd name="T0" fmla="*/ 22 w 27"/>
                  <a:gd name="T1" fmla="*/ 9 h 14"/>
                  <a:gd name="T2" fmla="*/ 0 w 27"/>
                  <a:gd name="T3" fmla="*/ 9 h 14"/>
                  <a:gd name="T4" fmla="*/ 4 w 27"/>
                  <a:gd name="T5" fmla="*/ 14 h 14"/>
                  <a:gd name="T6" fmla="*/ 27 w 27"/>
                  <a:gd name="T7" fmla="*/ 14 h 14"/>
                  <a:gd name="T8" fmla="*/ 27 w 27"/>
                  <a:gd name="T9" fmla="*/ 0 h 14"/>
                  <a:gd name="T10" fmla="*/ 22 w 27"/>
                  <a:gd name="T11" fmla="*/ 0 h 14"/>
                  <a:gd name="T12" fmla="*/ 22 w 27"/>
                  <a:gd name="T13" fmla="*/ 9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14">
                    <a:moveTo>
                      <a:pt x="22" y="9"/>
                    </a:moveTo>
                    <a:cubicBezTo>
                      <a:pt x="0" y="9"/>
                      <a:pt x="0" y="9"/>
                      <a:pt x="0" y="9"/>
                    </a:cubicBezTo>
                    <a:cubicBezTo>
                      <a:pt x="1" y="10"/>
                      <a:pt x="3" y="12"/>
                      <a:pt x="4" y="14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2" y="0"/>
                      <a:pt x="22" y="0"/>
                      <a:pt x="22" y="0"/>
                    </a:cubicBezTo>
                    <a:lnTo>
                      <a:pt x="22" y="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6" name="Freeform: Shape 84">
                <a:extLst>
                  <a:ext uri="{FF2B5EF4-FFF2-40B4-BE49-F238E27FC236}">
                    <a16:creationId xmlns:a16="http://schemas.microsoft.com/office/drawing/2014/main" id="{44255272-AF9F-972A-3F9B-4A2CDBA2D46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85098" y="1603362"/>
                <a:ext cx="181361" cy="207095"/>
              </a:xfrm>
              <a:custGeom>
                <a:avLst/>
                <a:gdLst>
                  <a:gd name="T0" fmla="*/ 5 w 41"/>
                  <a:gd name="T1" fmla="*/ 27 h 47"/>
                  <a:gd name="T2" fmla="*/ 5 w 41"/>
                  <a:gd name="T3" fmla="*/ 30 h 47"/>
                  <a:gd name="T4" fmla="*/ 18 w 41"/>
                  <a:gd name="T5" fmla="*/ 47 h 47"/>
                  <a:gd name="T6" fmla="*/ 33 w 41"/>
                  <a:gd name="T7" fmla="*/ 47 h 47"/>
                  <a:gd name="T8" fmla="*/ 33 w 41"/>
                  <a:gd name="T9" fmla="*/ 27 h 47"/>
                  <a:gd name="T10" fmla="*/ 41 w 41"/>
                  <a:gd name="T11" fmla="*/ 27 h 47"/>
                  <a:gd name="T12" fmla="*/ 19 w 41"/>
                  <a:gd name="T13" fmla="*/ 0 h 47"/>
                  <a:gd name="T14" fmla="*/ 0 w 41"/>
                  <a:gd name="T15" fmla="*/ 24 h 47"/>
                  <a:gd name="T16" fmla="*/ 3 w 41"/>
                  <a:gd name="T17" fmla="*/ 27 h 47"/>
                  <a:gd name="T18" fmla="*/ 5 w 41"/>
                  <a:gd name="T19" fmla="*/ 2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41" h="47">
                    <a:moveTo>
                      <a:pt x="5" y="27"/>
                    </a:moveTo>
                    <a:cubicBezTo>
                      <a:pt x="5" y="30"/>
                      <a:pt x="5" y="30"/>
                      <a:pt x="5" y="30"/>
                    </a:cubicBezTo>
                    <a:cubicBezTo>
                      <a:pt x="10" y="35"/>
                      <a:pt x="14" y="41"/>
                      <a:pt x="18" y="47"/>
                    </a:cubicBezTo>
                    <a:cubicBezTo>
                      <a:pt x="33" y="47"/>
                      <a:pt x="33" y="47"/>
                      <a:pt x="33" y="47"/>
                    </a:cubicBezTo>
                    <a:cubicBezTo>
                      <a:pt x="33" y="27"/>
                      <a:pt x="33" y="27"/>
                      <a:pt x="33" y="27"/>
                    </a:cubicBezTo>
                    <a:cubicBezTo>
                      <a:pt x="41" y="27"/>
                      <a:pt x="41" y="27"/>
                      <a:pt x="41" y="27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1" y="25"/>
                      <a:pt x="2" y="26"/>
                      <a:pt x="3" y="27"/>
                    </a:cubicBezTo>
                    <a:lnTo>
                      <a:pt x="5" y="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7" name="Freeform: Shape 85">
                <a:extLst>
                  <a:ext uri="{FF2B5EF4-FFF2-40B4-BE49-F238E27FC236}">
                    <a16:creationId xmlns:a16="http://schemas.microsoft.com/office/drawing/2014/main" id="{DC0F4A48-7096-B6B5-9E40-B37D8426A67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07382" y="2084949"/>
                <a:ext cx="225476" cy="357821"/>
              </a:xfrm>
              <a:custGeom>
                <a:avLst/>
                <a:gdLst>
                  <a:gd name="T0" fmla="*/ 51 w 51"/>
                  <a:gd name="T1" fmla="*/ 81 h 81"/>
                  <a:gd name="T2" fmla="*/ 45 w 51"/>
                  <a:gd name="T3" fmla="*/ 1 h 81"/>
                  <a:gd name="T4" fmla="*/ 40 w 51"/>
                  <a:gd name="T5" fmla="*/ 0 h 81"/>
                  <a:gd name="T6" fmla="*/ 45 w 51"/>
                  <a:gd name="T7" fmla="*/ 7 h 81"/>
                  <a:gd name="T8" fmla="*/ 45 w 51"/>
                  <a:gd name="T9" fmla="*/ 53 h 81"/>
                  <a:gd name="T10" fmla="*/ 40 w 51"/>
                  <a:gd name="T11" fmla="*/ 58 h 81"/>
                  <a:gd name="T12" fmla="*/ 45 w 51"/>
                  <a:gd name="T13" fmla="*/ 65 h 81"/>
                  <a:gd name="T14" fmla="*/ 40 w 51"/>
                  <a:gd name="T15" fmla="*/ 65 h 81"/>
                  <a:gd name="T16" fmla="*/ 45 w 51"/>
                  <a:gd name="T17" fmla="*/ 69 h 81"/>
                  <a:gd name="T18" fmla="*/ 45 w 51"/>
                  <a:gd name="T19" fmla="*/ 76 h 81"/>
                  <a:gd name="T20" fmla="*/ 40 w 51"/>
                  <a:gd name="T21" fmla="*/ 81 h 81"/>
                  <a:gd name="T22" fmla="*/ 35 w 51"/>
                  <a:gd name="T23" fmla="*/ 1 h 81"/>
                  <a:gd name="T24" fmla="*/ 25 w 51"/>
                  <a:gd name="T25" fmla="*/ 7 h 81"/>
                  <a:gd name="T26" fmla="*/ 40 w 51"/>
                  <a:gd name="T27" fmla="*/ 0 h 81"/>
                  <a:gd name="T28" fmla="*/ 25 w 51"/>
                  <a:gd name="T29" fmla="*/ 81 h 81"/>
                  <a:gd name="T30" fmla="*/ 40 w 51"/>
                  <a:gd name="T31" fmla="*/ 76 h 81"/>
                  <a:gd name="T32" fmla="*/ 35 w 51"/>
                  <a:gd name="T33" fmla="*/ 69 h 81"/>
                  <a:gd name="T34" fmla="*/ 40 w 51"/>
                  <a:gd name="T35" fmla="*/ 65 h 81"/>
                  <a:gd name="T36" fmla="*/ 35 w 51"/>
                  <a:gd name="T37" fmla="*/ 58 h 81"/>
                  <a:gd name="T38" fmla="*/ 40 w 51"/>
                  <a:gd name="T39" fmla="*/ 53 h 81"/>
                  <a:gd name="T40" fmla="*/ 25 w 51"/>
                  <a:gd name="T41" fmla="*/ 58 h 81"/>
                  <a:gd name="T42" fmla="*/ 30 w 51"/>
                  <a:gd name="T43" fmla="*/ 65 h 81"/>
                  <a:gd name="T44" fmla="*/ 25 w 51"/>
                  <a:gd name="T45" fmla="*/ 65 h 81"/>
                  <a:gd name="T46" fmla="*/ 30 w 51"/>
                  <a:gd name="T47" fmla="*/ 69 h 81"/>
                  <a:gd name="T48" fmla="*/ 30 w 51"/>
                  <a:gd name="T49" fmla="*/ 76 h 81"/>
                  <a:gd name="T50" fmla="*/ 25 w 51"/>
                  <a:gd name="T51" fmla="*/ 81 h 81"/>
                  <a:gd name="T52" fmla="*/ 10 w 51"/>
                  <a:gd name="T53" fmla="*/ 1 h 81"/>
                  <a:gd name="T54" fmla="*/ 25 w 51"/>
                  <a:gd name="T55" fmla="*/ 7 h 81"/>
                  <a:gd name="T56" fmla="*/ 10 w 51"/>
                  <a:gd name="T57" fmla="*/ 81 h 81"/>
                  <a:gd name="T58" fmla="*/ 25 w 51"/>
                  <a:gd name="T59" fmla="*/ 76 h 81"/>
                  <a:gd name="T60" fmla="*/ 20 w 51"/>
                  <a:gd name="T61" fmla="*/ 69 h 81"/>
                  <a:gd name="T62" fmla="*/ 25 w 51"/>
                  <a:gd name="T63" fmla="*/ 65 h 81"/>
                  <a:gd name="T64" fmla="*/ 20 w 51"/>
                  <a:gd name="T65" fmla="*/ 58 h 81"/>
                  <a:gd name="T66" fmla="*/ 25 w 51"/>
                  <a:gd name="T67" fmla="*/ 53 h 81"/>
                  <a:gd name="T68" fmla="*/ 10 w 51"/>
                  <a:gd name="T69" fmla="*/ 58 h 81"/>
                  <a:gd name="T70" fmla="*/ 15 w 51"/>
                  <a:gd name="T71" fmla="*/ 65 h 81"/>
                  <a:gd name="T72" fmla="*/ 10 w 51"/>
                  <a:gd name="T73" fmla="*/ 65 h 81"/>
                  <a:gd name="T74" fmla="*/ 15 w 51"/>
                  <a:gd name="T75" fmla="*/ 69 h 81"/>
                  <a:gd name="T76" fmla="*/ 15 w 51"/>
                  <a:gd name="T77" fmla="*/ 76 h 81"/>
                  <a:gd name="T78" fmla="*/ 10 w 51"/>
                  <a:gd name="T79" fmla="*/ 81 h 81"/>
                  <a:gd name="T80" fmla="*/ 0 w 51"/>
                  <a:gd name="T81" fmla="*/ 1 h 81"/>
                  <a:gd name="T82" fmla="*/ 1 w 51"/>
                  <a:gd name="T83" fmla="*/ 81 h 81"/>
                  <a:gd name="T84" fmla="*/ 10 w 51"/>
                  <a:gd name="T85" fmla="*/ 76 h 81"/>
                  <a:gd name="T86" fmla="*/ 5 w 51"/>
                  <a:gd name="T87" fmla="*/ 69 h 81"/>
                  <a:gd name="T88" fmla="*/ 10 w 51"/>
                  <a:gd name="T89" fmla="*/ 65 h 81"/>
                  <a:gd name="T90" fmla="*/ 5 w 51"/>
                  <a:gd name="T91" fmla="*/ 58 h 81"/>
                  <a:gd name="T92" fmla="*/ 10 w 51"/>
                  <a:gd name="T93" fmla="*/ 53 h 81"/>
                  <a:gd name="T94" fmla="*/ 5 w 51"/>
                  <a:gd name="T95" fmla="*/ 7 h 81"/>
                  <a:gd name="T96" fmla="*/ 10 w 51"/>
                  <a:gd name="T97" fmla="*/ 1 h 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51" h="81">
                    <a:moveTo>
                      <a:pt x="40" y="81"/>
                    </a:moveTo>
                    <a:cubicBezTo>
                      <a:pt x="51" y="81"/>
                      <a:pt x="51" y="81"/>
                      <a:pt x="51" y="81"/>
                    </a:cubicBezTo>
                    <a:cubicBezTo>
                      <a:pt x="51" y="1"/>
                      <a:pt x="51" y="1"/>
                      <a:pt x="51" y="1"/>
                    </a:cubicBezTo>
                    <a:cubicBezTo>
                      <a:pt x="45" y="1"/>
                      <a:pt x="45" y="1"/>
                      <a:pt x="45" y="1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5" y="7"/>
                      <a:pt x="45" y="7"/>
                      <a:pt x="45" y="7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5" y="53"/>
                      <a:pt x="45" y="53"/>
                      <a:pt x="45" y="53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5" y="58"/>
                      <a:pt x="45" y="58"/>
                      <a:pt x="45" y="58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5" y="65"/>
                      <a:pt x="45" y="65"/>
                      <a:pt x="45" y="65"/>
                    </a:cubicBezTo>
                    <a:cubicBezTo>
                      <a:pt x="40" y="65"/>
                      <a:pt x="40" y="65"/>
                      <a:pt x="40" y="65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5" y="69"/>
                      <a:pt x="45" y="69"/>
                      <a:pt x="45" y="69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5" y="76"/>
                      <a:pt x="45" y="76"/>
                      <a:pt x="45" y="76"/>
                    </a:cubicBezTo>
                    <a:cubicBezTo>
                      <a:pt x="40" y="76"/>
                      <a:pt x="40" y="76"/>
                      <a:pt x="40" y="76"/>
                    </a:cubicBezTo>
                    <a:lnTo>
                      <a:pt x="40" y="81"/>
                    </a:lnTo>
                    <a:close/>
                    <a:moveTo>
                      <a:pt x="35" y="0"/>
                    </a:moveTo>
                    <a:cubicBezTo>
                      <a:pt x="35" y="1"/>
                      <a:pt x="35" y="1"/>
                      <a:pt x="35" y="1"/>
                    </a:cubicBezTo>
                    <a:cubicBezTo>
                      <a:pt x="25" y="1"/>
                      <a:pt x="25" y="1"/>
                      <a:pt x="25" y="1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40" y="7"/>
                      <a:pt x="40" y="7"/>
                      <a:pt x="40" y="7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35" y="0"/>
                      <a:pt x="35" y="0"/>
                      <a:pt x="35" y="0"/>
                    </a:cubicBezTo>
                    <a:close/>
                    <a:moveTo>
                      <a:pt x="25" y="81"/>
                    </a:moveTo>
                    <a:cubicBezTo>
                      <a:pt x="40" y="81"/>
                      <a:pt x="40" y="81"/>
                      <a:pt x="40" y="81"/>
                    </a:cubicBezTo>
                    <a:cubicBezTo>
                      <a:pt x="40" y="76"/>
                      <a:pt x="40" y="76"/>
                      <a:pt x="40" y="76"/>
                    </a:cubicBezTo>
                    <a:cubicBezTo>
                      <a:pt x="35" y="76"/>
                      <a:pt x="35" y="76"/>
                      <a:pt x="35" y="76"/>
                    </a:cubicBezTo>
                    <a:cubicBezTo>
                      <a:pt x="35" y="69"/>
                      <a:pt x="35" y="69"/>
                      <a:pt x="35" y="69"/>
                    </a:cubicBezTo>
                    <a:cubicBezTo>
                      <a:pt x="40" y="69"/>
                      <a:pt x="40" y="69"/>
                      <a:pt x="40" y="69"/>
                    </a:cubicBezTo>
                    <a:cubicBezTo>
                      <a:pt x="40" y="65"/>
                      <a:pt x="40" y="65"/>
                      <a:pt x="40" y="65"/>
                    </a:cubicBezTo>
                    <a:cubicBezTo>
                      <a:pt x="35" y="65"/>
                      <a:pt x="35" y="65"/>
                      <a:pt x="35" y="65"/>
                    </a:cubicBezTo>
                    <a:cubicBezTo>
                      <a:pt x="35" y="58"/>
                      <a:pt x="35" y="58"/>
                      <a:pt x="35" y="58"/>
                    </a:cubicBezTo>
                    <a:cubicBezTo>
                      <a:pt x="40" y="58"/>
                      <a:pt x="40" y="58"/>
                      <a:pt x="40" y="58"/>
                    </a:cubicBezTo>
                    <a:cubicBezTo>
                      <a:pt x="40" y="53"/>
                      <a:pt x="40" y="53"/>
                      <a:pt x="40" y="53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30" y="58"/>
                      <a:pt x="30" y="58"/>
                      <a:pt x="30" y="58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30" y="65"/>
                      <a:pt x="30" y="65"/>
                      <a:pt x="30" y="65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30" y="69"/>
                      <a:pt x="30" y="69"/>
                      <a:pt x="30" y="69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30" y="76"/>
                      <a:pt x="30" y="76"/>
                      <a:pt x="30" y="76"/>
                    </a:cubicBezTo>
                    <a:cubicBezTo>
                      <a:pt x="25" y="76"/>
                      <a:pt x="25" y="76"/>
                      <a:pt x="25" y="76"/>
                    </a:cubicBezTo>
                    <a:lnTo>
                      <a:pt x="25" y="81"/>
                    </a:lnTo>
                    <a:close/>
                    <a:moveTo>
                      <a:pt x="25" y="1"/>
                    </a:moveTo>
                    <a:cubicBezTo>
                      <a:pt x="10" y="1"/>
                      <a:pt x="10" y="1"/>
                      <a:pt x="10" y="1"/>
                    </a:cubicBezTo>
                    <a:cubicBezTo>
                      <a:pt x="10" y="7"/>
                      <a:pt x="10" y="7"/>
                      <a:pt x="10" y="7"/>
                    </a:cubicBezTo>
                    <a:cubicBezTo>
                      <a:pt x="25" y="7"/>
                      <a:pt x="25" y="7"/>
                      <a:pt x="25" y="7"/>
                    </a:cubicBezTo>
                    <a:cubicBezTo>
                      <a:pt x="25" y="1"/>
                      <a:pt x="25" y="1"/>
                      <a:pt x="25" y="1"/>
                    </a:cubicBezTo>
                    <a:close/>
                    <a:moveTo>
                      <a:pt x="10" y="81"/>
                    </a:moveTo>
                    <a:cubicBezTo>
                      <a:pt x="25" y="81"/>
                      <a:pt x="25" y="81"/>
                      <a:pt x="25" y="81"/>
                    </a:cubicBezTo>
                    <a:cubicBezTo>
                      <a:pt x="25" y="76"/>
                      <a:pt x="25" y="76"/>
                      <a:pt x="25" y="76"/>
                    </a:cubicBezTo>
                    <a:cubicBezTo>
                      <a:pt x="20" y="76"/>
                      <a:pt x="20" y="76"/>
                      <a:pt x="20" y="76"/>
                    </a:cubicBezTo>
                    <a:cubicBezTo>
                      <a:pt x="20" y="69"/>
                      <a:pt x="20" y="69"/>
                      <a:pt x="20" y="69"/>
                    </a:cubicBezTo>
                    <a:cubicBezTo>
                      <a:pt x="25" y="69"/>
                      <a:pt x="25" y="69"/>
                      <a:pt x="25" y="69"/>
                    </a:cubicBezTo>
                    <a:cubicBezTo>
                      <a:pt x="25" y="65"/>
                      <a:pt x="25" y="65"/>
                      <a:pt x="25" y="65"/>
                    </a:cubicBezTo>
                    <a:cubicBezTo>
                      <a:pt x="20" y="65"/>
                      <a:pt x="20" y="65"/>
                      <a:pt x="20" y="65"/>
                    </a:cubicBezTo>
                    <a:cubicBezTo>
                      <a:pt x="20" y="58"/>
                      <a:pt x="20" y="58"/>
                      <a:pt x="20" y="58"/>
                    </a:cubicBezTo>
                    <a:cubicBezTo>
                      <a:pt x="25" y="58"/>
                      <a:pt x="25" y="58"/>
                      <a:pt x="25" y="58"/>
                    </a:cubicBezTo>
                    <a:cubicBezTo>
                      <a:pt x="25" y="53"/>
                      <a:pt x="25" y="53"/>
                      <a:pt x="25" y="53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5" y="58"/>
                      <a:pt x="15" y="58"/>
                      <a:pt x="15" y="58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5" y="65"/>
                      <a:pt x="15" y="65"/>
                      <a:pt x="15" y="65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5" y="69"/>
                      <a:pt x="15" y="69"/>
                      <a:pt x="15" y="69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5" y="76"/>
                      <a:pt x="15" y="76"/>
                      <a:pt x="15" y="76"/>
                    </a:cubicBezTo>
                    <a:cubicBezTo>
                      <a:pt x="10" y="76"/>
                      <a:pt x="10" y="76"/>
                      <a:pt x="10" y="76"/>
                    </a:cubicBezTo>
                    <a:lnTo>
                      <a:pt x="10" y="81"/>
                    </a:lnTo>
                    <a:close/>
                    <a:moveTo>
                      <a:pt x="10" y="1"/>
                    </a:moveTo>
                    <a:cubicBezTo>
                      <a:pt x="0" y="1"/>
                      <a:pt x="0" y="1"/>
                      <a:pt x="0" y="1"/>
                    </a:cubicBezTo>
                    <a:cubicBezTo>
                      <a:pt x="0" y="70"/>
                      <a:pt x="0" y="70"/>
                      <a:pt x="0" y="70"/>
                    </a:cubicBezTo>
                    <a:cubicBezTo>
                      <a:pt x="0" y="74"/>
                      <a:pt x="1" y="78"/>
                      <a:pt x="1" y="81"/>
                    </a:cubicBezTo>
                    <a:cubicBezTo>
                      <a:pt x="10" y="81"/>
                      <a:pt x="10" y="81"/>
                      <a:pt x="10" y="81"/>
                    </a:cubicBezTo>
                    <a:cubicBezTo>
                      <a:pt x="10" y="76"/>
                      <a:pt x="10" y="76"/>
                      <a:pt x="10" y="76"/>
                    </a:cubicBezTo>
                    <a:cubicBezTo>
                      <a:pt x="5" y="76"/>
                      <a:pt x="5" y="76"/>
                      <a:pt x="5" y="76"/>
                    </a:cubicBezTo>
                    <a:cubicBezTo>
                      <a:pt x="5" y="69"/>
                      <a:pt x="5" y="69"/>
                      <a:pt x="5" y="69"/>
                    </a:cubicBezTo>
                    <a:cubicBezTo>
                      <a:pt x="10" y="69"/>
                      <a:pt x="10" y="69"/>
                      <a:pt x="10" y="69"/>
                    </a:cubicBezTo>
                    <a:cubicBezTo>
                      <a:pt x="10" y="65"/>
                      <a:pt x="10" y="65"/>
                      <a:pt x="10" y="65"/>
                    </a:cubicBezTo>
                    <a:cubicBezTo>
                      <a:pt x="5" y="65"/>
                      <a:pt x="5" y="65"/>
                      <a:pt x="5" y="65"/>
                    </a:cubicBezTo>
                    <a:cubicBezTo>
                      <a:pt x="5" y="58"/>
                      <a:pt x="5" y="58"/>
                      <a:pt x="5" y="58"/>
                    </a:cubicBezTo>
                    <a:cubicBezTo>
                      <a:pt x="10" y="58"/>
                      <a:pt x="10" y="58"/>
                      <a:pt x="10" y="58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5" y="53"/>
                      <a:pt x="5" y="53"/>
                      <a:pt x="5" y="53"/>
                    </a:cubicBezTo>
                    <a:cubicBezTo>
                      <a:pt x="5" y="7"/>
                      <a:pt x="5" y="7"/>
                      <a:pt x="5" y="7"/>
                    </a:cubicBezTo>
                    <a:cubicBezTo>
                      <a:pt x="10" y="7"/>
                      <a:pt x="10" y="7"/>
                      <a:pt x="10" y="7"/>
                    </a:cubicBezTo>
                    <a:lnTo>
                      <a:pt x="1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8" name="Freeform: Shape 86">
                <a:extLst>
                  <a:ext uri="{FF2B5EF4-FFF2-40B4-BE49-F238E27FC236}">
                    <a16:creationId xmlns:a16="http://schemas.microsoft.com/office/drawing/2014/main" id="{EC3CB65D-4BE7-3DD9-7F41-C2C85C18503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205220" y="1330095"/>
                <a:ext cx="142148" cy="61271"/>
              </a:xfrm>
              <a:custGeom>
                <a:avLst/>
                <a:gdLst>
                  <a:gd name="T0" fmla="*/ 0 w 116"/>
                  <a:gd name="T1" fmla="*/ 28 h 50"/>
                  <a:gd name="T2" fmla="*/ 44 w 116"/>
                  <a:gd name="T3" fmla="*/ 50 h 50"/>
                  <a:gd name="T4" fmla="*/ 116 w 116"/>
                  <a:gd name="T5" fmla="*/ 50 h 50"/>
                  <a:gd name="T6" fmla="*/ 15 w 116"/>
                  <a:gd name="T7" fmla="*/ 0 h 50"/>
                  <a:gd name="T8" fmla="*/ 0 w 116"/>
                  <a:gd name="T9" fmla="*/ 28 h 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16" h="50">
                    <a:moveTo>
                      <a:pt x="0" y="28"/>
                    </a:moveTo>
                    <a:lnTo>
                      <a:pt x="44" y="50"/>
                    </a:lnTo>
                    <a:lnTo>
                      <a:pt x="116" y="50"/>
                    </a:lnTo>
                    <a:lnTo>
                      <a:pt x="15" y="0"/>
                    </a:lnTo>
                    <a:lnTo>
                      <a:pt x="0" y="2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49" name="Freeform: Shape 87">
                <a:extLst>
                  <a:ext uri="{FF2B5EF4-FFF2-40B4-BE49-F238E27FC236}">
                    <a16:creationId xmlns:a16="http://schemas.microsoft.com/office/drawing/2014/main" id="{C5224D05-6846-2BAA-5C0C-1F2D59BF7F7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205220" y="1399944"/>
                <a:ext cx="349243" cy="176459"/>
              </a:xfrm>
              <a:custGeom>
                <a:avLst/>
                <a:gdLst>
                  <a:gd name="T0" fmla="*/ 56 w 79"/>
                  <a:gd name="T1" fmla="*/ 40 h 40"/>
                  <a:gd name="T2" fmla="*/ 64 w 79"/>
                  <a:gd name="T3" fmla="*/ 40 h 40"/>
                  <a:gd name="T4" fmla="*/ 64 w 79"/>
                  <a:gd name="T5" fmla="*/ 32 h 40"/>
                  <a:gd name="T6" fmla="*/ 79 w 79"/>
                  <a:gd name="T7" fmla="*/ 32 h 40"/>
                  <a:gd name="T8" fmla="*/ 79 w 79"/>
                  <a:gd name="T9" fmla="*/ 8 h 40"/>
                  <a:gd name="T10" fmla="*/ 64 w 79"/>
                  <a:gd name="T11" fmla="*/ 8 h 40"/>
                  <a:gd name="T12" fmla="*/ 64 w 79"/>
                  <a:gd name="T13" fmla="*/ 0 h 40"/>
                  <a:gd name="T14" fmla="*/ 37 w 79"/>
                  <a:gd name="T15" fmla="*/ 0 h 40"/>
                  <a:gd name="T16" fmla="*/ 17 w 79"/>
                  <a:gd name="T17" fmla="*/ 0 h 40"/>
                  <a:gd name="T18" fmla="*/ 0 w 79"/>
                  <a:gd name="T19" fmla="*/ 0 h 40"/>
                  <a:gd name="T20" fmla="*/ 0 w 79"/>
                  <a:gd name="T21" fmla="*/ 2 h 40"/>
                  <a:gd name="T22" fmla="*/ 24 w 79"/>
                  <a:gd name="T23" fmla="*/ 16 h 40"/>
                  <a:gd name="T24" fmla="*/ 48 w 79"/>
                  <a:gd name="T25" fmla="*/ 16 h 40"/>
                  <a:gd name="T26" fmla="*/ 48 w 79"/>
                  <a:gd name="T27" fmla="*/ 25 h 40"/>
                  <a:gd name="T28" fmla="*/ 36 w 79"/>
                  <a:gd name="T29" fmla="*/ 25 h 40"/>
                  <a:gd name="T30" fmla="*/ 56 w 79"/>
                  <a:gd name="T31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9" h="40">
                    <a:moveTo>
                      <a:pt x="56" y="40"/>
                    </a:moveTo>
                    <a:cubicBezTo>
                      <a:pt x="64" y="40"/>
                      <a:pt x="64" y="40"/>
                      <a:pt x="64" y="40"/>
                    </a:cubicBezTo>
                    <a:cubicBezTo>
                      <a:pt x="64" y="32"/>
                      <a:pt x="64" y="32"/>
                      <a:pt x="64" y="32"/>
                    </a:cubicBezTo>
                    <a:cubicBezTo>
                      <a:pt x="79" y="32"/>
                      <a:pt x="79" y="32"/>
                      <a:pt x="79" y="32"/>
                    </a:cubicBezTo>
                    <a:cubicBezTo>
                      <a:pt x="79" y="8"/>
                      <a:pt x="79" y="8"/>
                      <a:pt x="79" y="8"/>
                    </a:cubicBezTo>
                    <a:cubicBezTo>
                      <a:pt x="64" y="8"/>
                      <a:pt x="64" y="8"/>
                      <a:pt x="64" y="8"/>
                    </a:cubicBezTo>
                    <a:cubicBezTo>
                      <a:pt x="64" y="0"/>
                      <a:pt x="64" y="0"/>
                      <a:pt x="64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8" y="6"/>
                      <a:pt x="16" y="11"/>
                      <a:pt x="24" y="16"/>
                    </a:cubicBezTo>
                    <a:cubicBezTo>
                      <a:pt x="48" y="16"/>
                      <a:pt x="48" y="16"/>
                      <a:pt x="48" y="16"/>
                    </a:cubicBezTo>
                    <a:cubicBezTo>
                      <a:pt x="48" y="25"/>
                      <a:pt x="48" y="25"/>
                      <a:pt x="48" y="25"/>
                    </a:cubicBezTo>
                    <a:cubicBezTo>
                      <a:pt x="36" y="25"/>
                      <a:pt x="36" y="25"/>
                      <a:pt x="36" y="25"/>
                    </a:cubicBezTo>
                    <a:cubicBezTo>
                      <a:pt x="43" y="30"/>
                      <a:pt x="50" y="35"/>
                      <a:pt x="56" y="4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0" name="Freeform: Shape 88">
                <a:extLst>
                  <a:ext uri="{FF2B5EF4-FFF2-40B4-BE49-F238E27FC236}">
                    <a16:creationId xmlns:a16="http://schemas.microsoft.com/office/drawing/2014/main" id="{7B661752-03B0-2402-E293-794D1B8DA5D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04542" y="4067667"/>
                <a:ext cx="296550" cy="79652"/>
              </a:xfrm>
              <a:custGeom>
                <a:avLst/>
                <a:gdLst>
                  <a:gd name="T0" fmla="*/ 33 w 242"/>
                  <a:gd name="T1" fmla="*/ 65 h 65"/>
                  <a:gd name="T2" fmla="*/ 36 w 242"/>
                  <a:gd name="T3" fmla="*/ 65 h 65"/>
                  <a:gd name="T4" fmla="*/ 202 w 242"/>
                  <a:gd name="T5" fmla="*/ 65 h 65"/>
                  <a:gd name="T6" fmla="*/ 206 w 242"/>
                  <a:gd name="T7" fmla="*/ 65 h 65"/>
                  <a:gd name="T8" fmla="*/ 242 w 242"/>
                  <a:gd name="T9" fmla="*/ 0 h 65"/>
                  <a:gd name="T10" fmla="*/ 238 w 242"/>
                  <a:gd name="T11" fmla="*/ 0 h 65"/>
                  <a:gd name="T12" fmla="*/ 206 w 242"/>
                  <a:gd name="T13" fmla="*/ 0 h 65"/>
                  <a:gd name="T14" fmla="*/ 177 w 242"/>
                  <a:gd name="T15" fmla="*/ 0 h 65"/>
                  <a:gd name="T16" fmla="*/ 65 w 242"/>
                  <a:gd name="T17" fmla="*/ 0 h 65"/>
                  <a:gd name="T18" fmla="*/ 36 w 242"/>
                  <a:gd name="T19" fmla="*/ 0 h 65"/>
                  <a:gd name="T20" fmla="*/ 0 w 242"/>
                  <a:gd name="T21" fmla="*/ 0 h 65"/>
                  <a:gd name="T22" fmla="*/ 33 w 242"/>
                  <a:gd name="T23" fmla="*/ 65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42" h="65">
                    <a:moveTo>
                      <a:pt x="33" y="65"/>
                    </a:moveTo>
                    <a:lnTo>
                      <a:pt x="36" y="65"/>
                    </a:lnTo>
                    <a:lnTo>
                      <a:pt x="202" y="65"/>
                    </a:lnTo>
                    <a:lnTo>
                      <a:pt x="206" y="65"/>
                    </a:lnTo>
                    <a:lnTo>
                      <a:pt x="242" y="0"/>
                    </a:lnTo>
                    <a:lnTo>
                      <a:pt x="238" y="0"/>
                    </a:lnTo>
                    <a:lnTo>
                      <a:pt x="206" y="0"/>
                    </a:lnTo>
                    <a:lnTo>
                      <a:pt x="177" y="0"/>
                    </a:lnTo>
                    <a:lnTo>
                      <a:pt x="65" y="0"/>
                    </a:lnTo>
                    <a:lnTo>
                      <a:pt x="36" y="0"/>
                    </a:lnTo>
                    <a:lnTo>
                      <a:pt x="0" y="0"/>
                    </a:lnTo>
                    <a:lnTo>
                      <a:pt x="33" y="6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1" name="Freeform: Shape 89">
                <a:extLst>
                  <a:ext uri="{FF2B5EF4-FFF2-40B4-BE49-F238E27FC236}">
                    <a16:creationId xmlns:a16="http://schemas.microsoft.com/office/drawing/2014/main" id="{8E933E30-890E-84D3-294E-F87D66B958F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00866" y="4086048"/>
                <a:ext cx="295324" cy="140922"/>
              </a:xfrm>
              <a:custGeom>
                <a:avLst/>
                <a:gdLst>
                  <a:gd name="T0" fmla="*/ 0 w 67"/>
                  <a:gd name="T1" fmla="*/ 32 h 32"/>
                  <a:gd name="T2" fmla="*/ 67 w 67"/>
                  <a:gd name="T3" fmla="*/ 32 h 32"/>
                  <a:gd name="T4" fmla="*/ 67 w 67"/>
                  <a:gd name="T5" fmla="*/ 0 h 32"/>
                  <a:gd name="T6" fmla="*/ 60 w 67"/>
                  <a:gd name="T7" fmla="*/ 15 h 32"/>
                  <a:gd name="T8" fmla="*/ 59 w 67"/>
                  <a:gd name="T9" fmla="*/ 16 h 32"/>
                  <a:gd name="T10" fmla="*/ 58 w 67"/>
                  <a:gd name="T11" fmla="*/ 16 h 32"/>
                  <a:gd name="T12" fmla="*/ 56 w 67"/>
                  <a:gd name="T13" fmla="*/ 16 h 32"/>
                  <a:gd name="T14" fmla="*/ 39 w 67"/>
                  <a:gd name="T15" fmla="*/ 16 h 32"/>
                  <a:gd name="T16" fmla="*/ 39 w 67"/>
                  <a:gd name="T17" fmla="*/ 17 h 32"/>
                  <a:gd name="T18" fmla="*/ 39 w 67"/>
                  <a:gd name="T19" fmla="*/ 20 h 32"/>
                  <a:gd name="T20" fmla="*/ 34 w 67"/>
                  <a:gd name="T21" fmla="*/ 22 h 32"/>
                  <a:gd name="T22" fmla="*/ 30 w 67"/>
                  <a:gd name="T23" fmla="*/ 20 h 32"/>
                  <a:gd name="T24" fmla="*/ 29 w 67"/>
                  <a:gd name="T25" fmla="*/ 17 h 32"/>
                  <a:gd name="T26" fmla="*/ 29 w 67"/>
                  <a:gd name="T27" fmla="*/ 16 h 32"/>
                  <a:gd name="T28" fmla="*/ 12 w 67"/>
                  <a:gd name="T29" fmla="*/ 16 h 32"/>
                  <a:gd name="T30" fmla="*/ 10 w 67"/>
                  <a:gd name="T31" fmla="*/ 16 h 32"/>
                  <a:gd name="T32" fmla="*/ 9 w 67"/>
                  <a:gd name="T33" fmla="*/ 16 h 32"/>
                  <a:gd name="T34" fmla="*/ 8 w 67"/>
                  <a:gd name="T35" fmla="*/ 15 h 32"/>
                  <a:gd name="T36" fmla="*/ 0 w 67"/>
                  <a:gd name="T37" fmla="*/ 1 h 32"/>
                  <a:gd name="T38" fmla="*/ 0 w 67"/>
                  <a:gd name="T3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67" h="32">
                    <a:moveTo>
                      <a:pt x="0" y="32"/>
                    </a:moveTo>
                    <a:cubicBezTo>
                      <a:pt x="67" y="32"/>
                      <a:pt x="67" y="32"/>
                      <a:pt x="67" y="32"/>
                    </a:cubicBezTo>
                    <a:cubicBezTo>
                      <a:pt x="67" y="0"/>
                      <a:pt x="67" y="0"/>
                      <a:pt x="67" y="0"/>
                    </a:cubicBezTo>
                    <a:cubicBezTo>
                      <a:pt x="60" y="15"/>
                      <a:pt x="60" y="15"/>
                      <a:pt x="60" y="15"/>
                    </a:cubicBezTo>
                    <a:cubicBezTo>
                      <a:pt x="59" y="16"/>
                      <a:pt x="59" y="16"/>
                      <a:pt x="59" y="16"/>
                    </a:cubicBezTo>
                    <a:cubicBezTo>
                      <a:pt x="58" y="16"/>
                      <a:pt x="58" y="16"/>
                      <a:pt x="58" y="1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39" y="16"/>
                      <a:pt x="39" y="16"/>
                      <a:pt x="39" y="16"/>
                    </a:cubicBezTo>
                    <a:cubicBezTo>
                      <a:pt x="39" y="16"/>
                      <a:pt x="39" y="17"/>
                      <a:pt x="39" y="17"/>
                    </a:cubicBezTo>
                    <a:cubicBezTo>
                      <a:pt x="39" y="18"/>
                      <a:pt x="39" y="19"/>
                      <a:pt x="39" y="20"/>
                    </a:cubicBezTo>
                    <a:cubicBezTo>
                      <a:pt x="38" y="21"/>
                      <a:pt x="36" y="22"/>
                      <a:pt x="34" y="22"/>
                    </a:cubicBezTo>
                    <a:cubicBezTo>
                      <a:pt x="32" y="22"/>
                      <a:pt x="31" y="21"/>
                      <a:pt x="30" y="20"/>
                    </a:cubicBezTo>
                    <a:cubicBezTo>
                      <a:pt x="29" y="19"/>
                      <a:pt x="29" y="18"/>
                      <a:pt x="29" y="17"/>
                    </a:cubicBezTo>
                    <a:cubicBezTo>
                      <a:pt x="29" y="17"/>
                      <a:pt x="29" y="16"/>
                      <a:pt x="29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8" y="15"/>
                      <a:pt x="8" y="15"/>
                      <a:pt x="8" y="15"/>
                    </a:cubicBezTo>
                    <a:cubicBezTo>
                      <a:pt x="0" y="1"/>
                      <a:pt x="0" y="1"/>
                      <a:pt x="0" y="1"/>
                    </a:cubicBezTo>
                    <a:lnTo>
                      <a:pt x="0" y="3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2" name="Freeform: Shape 90">
                <a:extLst>
                  <a:ext uri="{FF2B5EF4-FFF2-40B4-BE49-F238E27FC236}">
                    <a16:creationId xmlns:a16="http://schemas.microsoft.com/office/drawing/2014/main" id="{EFA2F623-7280-7137-34B5-A6B10F19B55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348657" y="3962282"/>
                <a:ext cx="208320" cy="96808"/>
              </a:xfrm>
              <a:custGeom>
                <a:avLst/>
                <a:gdLst>
                  <a:gd name="T0" fmla="*/ 47 w 47"/>
                  <a:gd name="T1" fmla="*/ 22 h 22"/>
                  <a:gd name="T2" fmla="*/ 47 w 47"/>
                  <a:gd name="T3" fmla="*/ 10 h 22"/>
                  <a:gd name="T4" fmla="*/ 38 w 47"/>
                  <a:gd name="T5" fmla="*/ 0 h 22"/>
                  <a:gd name="T6" fmla="*/ 9 w 47"/>
                  <a:gd name="T7" fmla="*/ 0 h 22"/>
                  <a:gd name="T8" fmla="*/ 0 w 47"/>
                  <a:gd name="T9" fmla="*/ 10 h 22"/>
                  <a:gd name="T10" fmla="*/ 0 w 47"/>
                  <a:gd name="T11" fmla="*/ 22 h 22"/>
                  <a:gd name="T12" fmla="*/ 8 w 47"/>
                  <a:gd name="T13" fmla="*/ 22 h 22"/>
                  <a:gd name="T14" fmla="*/ 8 w 47"/>
                  <a:gd name="T15" fmla="*/ 10 h 22"/>
                  <a:gd name="T16" fmla="*/ 9 w 47"/>
                  <a:gd name="T17" fmla="*/ 8 h 22"/>
                  <a:gd name="T18" fmla="*/ 38 w 47"/>
                  <a:gd name="T19" fmla="*/ 8 h 22"/>
                  <a:gd name="T20" fmla="*/ 39 w 47"/>
                  <a:gd name="T21" fmla="*/ 10 h 22"/>
                  <a:gd name="T22" fmla="*/ 39 w 47"/>
                  <a:gd name="T23" fmla="*/ 22 h 22"/>
                  <a:gd name="T24" fmla="*/ 47 w 47"/>
                  <a:gd name="T25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7" h="22">
                    <a:moveTo>
                      <a:pt x="47" y="22"/>
                    </a:moveTo>
                    <a:cubicBezTo>
                      <a:pt x="47" y="10"/>
                      <a:pt x="47" y="10"/>
                      <a:pt x="47" y="10"/>
                    </a:cubicBezTo>
                    <a:cubicBezTo>
                      <a:pt x="47" y="5"/>
                      <a:pt x="43" y="0"/>
                      <a:pt x="38" y="0"/>
                    </a:cubicBezTo>
                    <a:cubicBezTo>
                      <a:pt x="9" y="0"/>
                      <a:pt x="9" y="0"/>
                      <a:pt x="9" y="0"/>
                    </a:cubicBezTo>
                    <a:cubicBezTo>
                      <a:pt x="4" y="0"/>
                      <a:pt x="0" y="5"/>
                      <a:pt x="0" y="10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8" y="9"/>
                      <a:pt x="8" y="8"/>
                      <a:pt x="9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8"/>
                      <a:pt x="39" y="9"/>
                      <a:pt x="39" y="10"/>
                    </a:cubicBezTo>
                    <a:cubicBezTo>
                      <a:pt x="39" y="22"/>
                      <a:pt x="39" y="22"/>
                      <a:pt x="39" y="22"/>
                    </a:cubicBezTo>
                    <a:lnTo>
                      <a:pt x="47" y="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3" name="Freeform: Shape 91">
                <a:extLst>
                  <a:ext uri="{FF2B5EF4-FFF2-40B4-BE49-F238E27FC236}">
                    <a16:creationId xmlns:a16="http://schemas.microsoft.com/office/drawing/2014/main" id="{E7B5ECEC-F45A-04BE-46DA-59102EB024A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519053" y="1250443"/>
                <a:ext cx="308804" cy="308804"/>
              </a:xfrm>
              <a:custGeom>
                <a:avLst/>
                <a:gdLst>
                  <a:gd name="T0" fmla="*/ 35 w 70"/>
                  <a:gd name="T1" fmla="*/ 70 h 70"/>
                  <a:gd name="T2" fmla="*/ 46 w 70"/>
                  <a:gd name="T3" fmla="*/ 68 h 70"/>
                  <a:gd name="T4" fmla="*/ 63 w 70"/>
                  <a:gd name="T5" fmla="*/ 55 h 70"/>
                  <a:gd name="T6" fmla="*/ 70 w 70"/>
                  <a:gd name="T7" fmla="*/ 35 h 70"/>
                  <a:gd name="T8" fmla="*/ 35 w 70"/>
                  <a:gd name="T9" fmla="*/ 0 h 70"/>
                  <a:gd name="T10" fmla="*/ 35 w 70"/>
                  <a:gd name="T11" fmla="*/ 24 h 70"/>
                  <a:gd name="T12" fmla="*/ 45 w 70"/>
                  <a:gd name="T13" fmla="*/ 35 h 70"/>
                  <a:gd name="T14" fmla="*/ 35 w 70"/>
                  <a:gd name="T15" fmla="*/ 45 h 70"/>
                  <a:gd name="T16" fmla="*/ 35 w 70"/>
                  <a:gd name="T17" fmla="*/ 70 h 70"/>
                  <a:gd name="T18" fmla="*/ 35 w 70"/>
                  <a:gd name="T19" fmla="*/ 0 h 70"/>
                  <a:gd name="T20" fmla="*/ 0 w 70"/>
                  <a:gd name="T21" fmla="*/ 35 h 70"/>
                  <a:gd name="T22" fmla="*/ 35 w 70"/>
                  <a:gd name="T23" fmla="*/ 70 h 70"/>
                  <a:gd name="T24" fmla="*/ 35 w 70"/>
                  <a:gd name="T25" fmla="*/ 70 h 70"/>
                  <a:gd name="T26" fmla="*/ 35 w 70"/>
                  <a:gd name="T27" fmla="*/ 45 h 70"/>
                  <a:gd name="T28" fmla="*/ 35 w 70"/>
                  <a:gd name="T29" fmla="*/ 45 h 70"/>
                  <a:gd name="T30" fmla="*/ 35 w 70"/>
                  <a:gd name="T31" fmla="*/ 45 h 70"/>
                  <a:gd name="T32" fmla="*/ 25 w 70"/>
                  <a:gd name="T33" fmla="*/ 35 h 70"/>
                  <a:gd name="T34" fmla="*/ 35 w 70"/>
                  <a:gd name="T35" fmla="*/ 24 h 70"/>
                  <a:gd name="T36" fmla="*/ 35 w 70"/>
                  <a:gd name="T37" fmla="*/ 24 h 70"/>
                  <a:gd name="T38" fmla="*/ 35 w 70"/>
                  <a:gd name="T39" fmla="*/ 0 h 7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0" h="70">
                    <a:moveTo>
                      <a:pt x="35" y="70"/>
                    </a:moveTo>
                    <a:cubicBezTo>
                      <a:pt x="39" y="70"/>
                      <a:pt x="43" y="69"/>
                      <a:pt x="46" y="68"/>
                    </a:cubicBezTo>
                    <a:cubicBezTo>
                      <a:pt x="52" y="63"/>
                      <a:pt x="57" y="59"/>
                      <a:pt x="63" y="55"/>
                    </a:cubicBezTo>
                    <a:cubicBezTo>
                      <a:pt x="67" y="49"/>
                      <a:pt x="70" y="42"/>
                      <a:pt x="70" y="35"/>
                    </a:cubicBezTo>
                    <a:cubicBezTo>
                      <a:pt x="70" y="15"/>
                      <a:pt x="54" y="0"/>
                      <a:pt x="35" y="0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40" y="24"/>
                      <a:pt x="45" y="29"/>
                      <a:pt x="45" y="35"/>
                    </a:cubicBezTo>
                    <a:cubicBezTo>
                      <a:pt x="45" y="40"/>
                      <a:pt x="40" y="45"/>
                      <a:pt x="35" y="45"/>
                    </a:cubicBezTo>
                    <a:lnTo>
                      <a:pt x="35" y="70"/>
                    </a:lnTo>
                    <a:close/>
                    <a:moveTo>
                      <a:pt x="35" y="0"/>
                    </a:moveTo>
                    <a:cubicBezTo>
                      <a:pt x="15" y="0"/>
                      <a:pt x="0" y="15"/>
                      <a:pt x="0" y="35"/>
                    </a:cubicBezTo>
                    <a:cubicBezTo>
                      <a:pt x="0" y="54"/>
                      <a:pt x="15" y="70"/>
                      <a:pt x="35" y="70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35" y="45"/>
                      <a:pt x="35" y="45"/>
                      <a:pt x="35" y="45"/>
                    </a:cubicBezTo>
                    <a:cubicBezTo>
                      <a:pt x="29" y="45"/>
                      <a:pt x="25" y="40"/>
                      <a:pt x="25" y="35"/>
                    </a:cubicBezTo>
                    <a:cubicBezTo>
                      <a:pt x="25" y="29"/>
                      <a:pt x="29" y="24"/>
                      <a:pt x="35" y="24"/>
                    </a:cubicBezTo>
                    <a:cubicBezTo>
                      <a:pt x="35" y="24"/>
                      <a:pt x="35" y="24"/>
                      <a:pt x="35" y="24"/>
                    </a:cubicBezTo>
                    <a:cubicBezTo>
                      <a:pt x="35" y="0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4" name="Freeform: Shape 92">
                <a:extLst>
                  <a:ext uri="{FF2B5EF4-FFF2-40B4-BE49-F238E27FC236}">
                    <a16:creationId xmlns:a16="http://schemas.microsoft.com/office/drawing/2014/main" id="{64856E2E-9642-C68D-057E-F5AA8C64359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76905" y="1625420"/>
                <a:ext cx="257337" cy="216898"/>
              </a:xfrm>
              <a:custGeom>
                <a:avLst/>
                <a:gdLst>
                  <a:gd name="T0" fmla="*/ 15 w 58"/>
                  <a:gd name="T1" fmla="*/ 49 h 49"/>
                  <a:gd name="T2" fmla="*/ 17 w 58"/>
                  <a:gd name="T3" fmla="*/ 49 h 49"/>
                  <a:gd name="T4" fmla="*/ 21 w 58"/>
                  <a:gd name="T5" fmla="*/ 43 h 49"/>
                  <a:gd name="T6" fmla="*/ 15 w 58"/>
                  <a:gd name="T7" fmla="*/ 43 h 49"/>
                  <a:gd name="T8" fmla="*/ 15 w 58"/>
                  <a:gd name="T9" fmla="*/ 49 h 49"/>
                  <a:gd name="T10" fmla="*/ 15 w 58"/>
                  <a:gd name="T11" fmla="*/ 31 h 49"/>
                  <a:gd name="T12" fmla="*/ 19 w 58"/>
                  <a:gd name="T13" fmla="*/ 25 h 49"/>
                  <a:gd name="T14" fmla="*/ 27 w 58"/>
                  <a:gd name="T15" fmla="*/ 36 h 49"/>
                  <a:gd name="T16" fmla="*/ 35 w 58"/>
                  <a:gd name="T17" fmla="*/ 26 h 49"/>
                  <a:gd name="T18" fmla="*/ 41 w 58"/>
                  <a:gd name="T19" fmla="*/ 16 h 49"/>
                  <a:gd name="T20" fmla="*/ 41 w 58"/>
                  <a:gd name="T21" fmla="*/ 16 h 49"/>
                  <a:gd name="T22" fmla="*/ 42 w 58"/>
                  <a:gd name="T23" fmla="*/ 17 h 49"/>
                  <a:gd name="T24" fmla="*/ 58 w 58"/>
                  <a:gd name="T25" fmla="*/ 0 h 49"/>
                  <a:gd name="T26" fmla="*/ 15 w 58"/>
                  <a:gd name="T27" fmla="*/ 0 h 49"/>
                  <a:gd name="T28" fmla="*/ 15 w 58"/>
                  <a:gd name="T29" fmla="*/ 7 h 49"/>
                  <a:gd name="T30" fmla="*/ 20 w 58"/>
                  <a:gd name="T31" fmla="*/ 12 h 49"/>
                  <a:gd name="T32" fmla="*/ 15 w 58"/>
                  <a:gd name="T33" fmla="*/ 17 h 49"/>
                  <a:gd name="T34" fmla="*/ 15 w 58"/>
                  <a:gd name="T35" fmla="*/ 31 h 49"/>
                  <a:gd name="T36" fmla="*/ 0 w 58"/>
                  <a:gd name="T37" fmla="*/ 49 h 49"/>
                  <a:gd name="T38" fmla="*/ 15 w 58"/>
                  <a:gd name="T39" fmla="*/ 49 h 49"/>
                  <a:gd name="T40" fmla="*/ 15 w 58"/>
                  <a:gd name="T41" fmla="*/ 43 h 49"/>
                  <a:gd name="T42" fmla="*/ 5 w 58"/>
                  <a:gd name="T43" fmla="*/ 43 h 49"/>
                  <a:gd name="T44" fmla="*/ 5 w 58"/>
                  <a:gd name="T45" fmla="*/ 43 h 49"/>
                  <a:gd name="T46" fmla="*/ 15 w 58"/>
                  <a:gd name="T47" fmla="*/ 31 h 49"/>
                  <a:gd name="T48" fmla="*/ 15 w 58"/>
                  <a:gd name="T49" fmla="*/ 17 h 49"/>
                  <a:gd name="T50" fmla="*/ 15 w 58"/>
                  <a:gd name="T51" fmla="*/ 17 h 49"/>
                  <a:gd name="T52" fmla="*/ 9 w 58"/>
                  <a:gd name="T53" fmla="*/ 12 h 49"/>
                  <a:gd name="T54" fmla="*/ 15 w 58"/>
                  <a:gd name="T55" fmla="*/ 7 h 49"/>
                  <a:gd name="T56" fmla="*/ 15 w 58"/>
                  <a:gd name="T57" fmla="*/ 7 h 49"/>
                  <a:gd name="T58" fmla="*/ 15 w 58"/>
                  <a:gd name="T59" fmla="*/ 7 h 49"/>
                  <a:gd name="T60" fmla="*/ 15 w 58"/>
                  <a:gd name="T61" fmla="*/ 0 h 49"/>
                  <a:gd name="T62" fmla="*/ 0 w 58"/>
                  <a:gd name="T63" fmla="*/ 0 h 49"/>
                  <a:gd name="T64" fmla="*/ 0 w 58"/>
                  <a:gd name="T65" fmla="*/ 49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58" h="49">
                    <a:moveTo>
                      <a:pt x="15" y="49"/>
                    </a:moveTo>
                    <a:cubicBezTo>
                      <a:pt x="17" y="49"/>
                      <a:pt x="17" y="49"/>
                      <a:pt x="17" y="49"/>
                    </a:cubicBezTo>
                    <a:cubicBezTo>
                      <a:pt x="18" y="47"/>
                      <a:pt x="20" y="45"/>
                      <a:pt x="21" y="43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15" y="49"/>
                      <a:pt x="15" y="49"/>
                      <a:pt x="15" y="49"/>
                    </a:cubicBezTo>
                    <a:close/>
                    <a:moveTo>
                      <a:pt x="15" y="31"/>
                    </a:moveTo>
                    <a:cubicBezTo>
                      <a:pt x="19" y="25"/>
                      <a:pt x="19" y="25"/>
                      <a:pt x="19" y="25"/>
                    </a:cubicBezTo>
                    <a:cubicBezTo>
                      <a:pt x="27" y="36"/>
                      <a:pt x="27" y="36"/>
                      <a:pt x="27" y="36"/>
                    </a:cubicBezTo>
                    <a:cubicBezTo>
                      <a:pt x="29" y="32"/>
                      <a:pt x="32" y="29"/>
                      <a:pt x="35" y="2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1" y="16"/>
                      <a:pt x="41" y="16"/>
                      <a:pt x="41" y="16"/>
                    </a:cubicBezTo>
                    <a:cubicBezTo>
                      <a:pt x="42" y="17"/>
                      <a:pt x="42" y="17"/>
                      <a:pt x="42" y="17"/>
                    </a:cubicBezTo>
                    <a:cubicBezTo>
                      <a:pt x="47" y="11"/>
                      <a:pt x="53" y="6"/>
                      <a:pt x="58" y="0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8" y="7"/>
                      <a:pt x="20" y="9"/>
                      <a:pt x="20" y="12"/>
                    </a:cubicBezTo>
                    <a:cubicBezTo>
                      <a:pt x="20" y="15"/>
                      <a:pt x="18" y="17"/>
                      <a:pt x="15" y="17"/>
                    </a:cubicBezTo>
                    <a:lnTo>
                      <a:pt x="15" y="31"/>
                    </a:lnTo>
                    <a:close/>
                    <a:moveTo>
                      <a:pt x="0" y="49"/>
                    </a:moveTo>
                    <a:cubicBezTo>
                      <a:pt x="15" y="49"/>
                      <a:pt x="15" y="49"/>
                      <a:pt x="15" y="49"/>
                    </a:cubicBezTo>
                    <a:cubicBezTo>
                      <a:pt x="15" y="43"/>
                      <a:pt x="15" y="43"/>
                      <a:pt x="1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5" y="43"/>
                      <a:pt x="5" y="43"/>
                      <a:pt x="5" y="43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5" y="17"/>
                      <a:pt x="15" y="17"/>
                      <a:pt x="15" y="17"/>
                    </a:cubicBezTo>
                    <a:cubicBezTo>
                      <a:pt x="12" y="17"/>
                      <a:pt x="9" y="15"/>
                      <a:pt x="9" y="12"/>
                    </a:cubicBezTo>
                    <a:cubicBezTo>
                      <a:pt x="9" y="9"/>
                      <a:pt x="12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7"/>
                      <a:pt x="15" y="7"/>
                      <a:pt x="15" y="7"/>
                    </a:cubicBezTo>
                    <a:cubicBezTo>
                      <a:pt x="15" y="0"/>
                      <a:pt x="15" y="0"/>
                      <a:pt x="15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4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5" name="Freeform: Shape 93">
                <a:extLst>
                  <a:ext uri="{FF2B5EF4-FFF2-40B4-BE49-F238E27FC236}">
                    <a16:creationId xmlns:a16="http://schemas.microsoft.com/office/drawing/2014/main" id="{66E19DFF-7A4F-CF57-3112-2CFC8F6BF53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946722" y="1143832"/>
                <a:ext cx="164205" cy="234054"/>
              </a:xfrm>
              <a:custGeom>
                <a:avLst/>
                <a:gdLst>
                  <a:gd name="T0" fmla="*/ 37 w 37"/>
                  <a:gd name="T1" fmla="*/ 35 h 53"/>
                  <a:gd name="T2" fmla="*/ 37 w 37"/>
                  <a:gd name="T3" fmla="*/ 0 h 53"/>
                  <a:gd name="T4" fmla="*/ 19 w 37"/>
                  <a:gd name="T5" fmla="*/ 0 h 53"/>
                  <a:gd name="T6" fmla="*/ 0 w 37"/>
                  <a:gd name="T7" fmla="*/ 49 h 53"/>
                  <a:gd name="T8" fmla="*/ 10 w 37"/>
                  <a:gd name="T9" fmla="*/ 53 h 53"/>
                  <a:gd name="T10" fmla="*/ 34 w 37"/>
                  <a:gd name="T11" fmla="*/ 43 h 53"/>
                  <a:gd name="T12" fmla="*/ 37 w 37"/>
                  <a:gd name="T13" fmla="*/ 35 h 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7" h="53">
                    <a:moveTo>
                      <a:pt x="37" y="35"/>
                    </a:moveTo>
                    <a:cubicBezTo>
                      <a:pt x="37" y="0"/>
                      <a:pt x="37" y="0"/>
                      <a:pt x="37" y="0"/>
                    </a:cubicBezTo>
                    <a:cubicBezTo>
                      <a:pt x="19" y="0"/>
                      <a:pt x="19" y="0"/>
                      <a:pt x="19" y="0"/>
                    </a:cubicBezTo>
                    <a:cubicBezTo>
                      <a:pt x="0" y="49"/>
                      <a:pt x="0" y="49"/>
                      <a:pt x="0" y="49"/>
                    </a:cubicBezTo>
                    <a:cubicBezTo>
                      <a:pt x="10" y="53"/>
                      <a:pt x="10" y="53"/>
                      <a:pt x="10" y="53"/>
                    </a:cubicBezTo>
                    <a:cubicBezTo>
                      <a:pt x="18" y="50"/>
                      <a:pt x="26" y="46"/>
                      <a:pt x="34" y="43"/>
                    </a:cubicBezTo>
                    <a:lnTo>
                      <a:pt x="37" y="35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6" name="Freeform: Shape 94">
                <a:extLst>
                  <a:ext uri="{FF2B5EF4-FFF2-40B4-BE49-F238E27FC236}">
                    <a16:creationId xmlns:a16="http://schemas.microsoft.com/office/drawing/2014/main" id="{CB756382-D495-16A7-E148-3DBE9D21152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124407" y="1143832"/>
                <a:ext cx="30635" cy="84553"/>
              </a:xfrm>
              <a:custGeom>
                <a:avLst/>
                <a:gdLst>
                  <a:gd name="T0" fmla="*/ 0 w 7"/>
                  <a:gd name="T1" fmla="*/ 19 h 19"/>
                  <a:gd name="T2" fmla="*/ 6 w 7"/>
                  <a:gd name="T3" fmla="*/ 0 h 19"/>
                  <a:gd name="T4" fmla="*/ 7 w 7"/>
                  <a:gd name="T5" fmla="*/ 0 h 19"/>
                  <a:gd name="T6" fmla="*/ 0 w 7"/>
                  <a:gd name="T7" fmla="*/ 0 h 19"/>
                  <a:gd name="T8" fmla="*/ 0 w 7"/>
                  <a:gd name="T9" fmla="*/ 19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" h="19">
                    <a:moveTo>
                      <a:pt x="0" y="19"/>
                    </a:moveTo>
                    <a:cubicBezTo>
                      <a:pt x="6" y="15"/>
                      <a:pt x="6" y="7"/>
                      <a:pt x="6" y="0"/>
                    </a:cubicBezTo>
                    <a:cubicBezTo>
                      <a:pt x="6" y="0"/>
                      <a:pt x="6" y="0"/>
                      <a:pt x="7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7" name="Freeform: Shape 95">
                <a:extLst>
                  <a:ext uri="{FF2B5EF4-FFF2-40B4-BE49-F238E27FC236}">
                    <a16:creationId xmlns:a16="http://schemas.microsoft.com/office/drawing/2014/main" id="{EB2ABF7B-41F9-60AD-D067-E1BEA06878F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124407" y="1143832"/>
                <a:ext cx="136021" cy="181361"/>
              </a:xfrm>
              <a:custGeom>
                <a:avLst/>
                <a:gdLst>
                  <a:gd name="T0" fmla="*/ 9 w 31"/>
                  <a:gd name="T1" fmla="*/ 0 h 41"/>
                  <a:gd name="T2" fmla="*/ 9 w 31"/>
                  <a:gd name="T3" fmla="*/ 0 h 41"/>
                  <a:gd name="T4" fmla="*/ 0 w 31"/>
                  <a:gd name="T5" fmla="*/ 21 h 41"/>
                  <a:gd name="T6" fmla="*/ 0 w 31"/>
                  <a:gd name="T7" fmla="*/ 35 h 41"/>
                  <a:gd name="T8" fmla="*/ 2 w 31"/>
                  <a:gd name="T9" fmla="*/ 41 h 41"/>
                  <a:gd name="T10" fmla="*/ 31 w 31"/>
                  <a:gd name="T11" fmla="*/ 32 h 41"/>
                  <a:gd name="T12" fmla="*/ 18 w 31"/>
                  <a:gd name="T13" fmla="*/ 0 h 41"/>
                  <a:gd name="T14" fmla="*/ 9 w 31"/>
                  <a:gd name="T15" fmla="*/ 0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1" h="41">
                    <a:moveTo>
                      <a:pt x="9" y="0"/>
                    </a:moveTo>
                    <a:cubicBezTo>
                      <a:pt x="9" y="0"/>
                      <a:pt x="9" y="0"/>
                      <a:pt x="9" y="0"/>
                    </a:cubicBezTo>
                    <a:cubicBezTo>
                      <a:pt x="9" y="8"/>
                      <a:pt x="8" y="18"/>
                      <a:pt x="0" y="21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2" y="41"/>
                      <a:pt x="2" y="41"/>
                      <a:pt x="2" y="41"/>
                    </a:cubicBezTo>
                    <a:cubicBezTo>
                      <a:pt x="11" y="37"/>
                      <a:pt x="21" y="35"/>
                      <a:pt x="31" y="32"/>
                    </a:cubicBezTo>
                    <a:cubicBezTo>
                      <a:pt x="18" y="0"/>
                      <a:pt x="18" y="0"/>
                      <a:pt x="18" y="0"/>
                    </a:cubicBezTo>
                    <a:lnTo>
                      <a:pt x="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8" name="Freeform: Shape 96">
                <a:extLst>
                  <a:ext uri="{FF2B5EF4-FFF2-40B4-BE49-F238E27FC236}">
                    <a16:creationId xmlns:a16="http://schemas.microsoft.com/office/drawing/2014/main" id="{3D640D70-4321-88B8-3D2C-42554F16725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031275" y="1113197"/>
                <a:ext cx="171558" cy="22057"/>
              </a:xfrm>
              <a:custGeom>
                <a:avLst/>
                <a:gdLst>
                  <a:gd name="T0" fmla="*/ 140 w 140"/>
                  <a:gd name="T1" fmla="*/ 0 h 18"/>
                  <a:gd name="T2" fmla="*/ 0 w 140"/>
                  <a:gd name="T3" fmla="*/ 0 h 18"/>
                  <a:gd name="T4" fmla="*/ 0 w 140"/>
                  <a:gd name="T5" fmla="*/ 18 h 18"/>
                  <a:gd name="T6" fmla="*/ 65 w 140"/>
                  <a:gd name="T7" fmla="*/ 18 h 18"/>
                  <a:gd name="T8" fmla="*/ 76 w 140"/>
                  <a:gd name="T9" fmla="*/ 18 h 18"/>
                  <a:gd name="T10" fmla="*/ 140 w 140"/>
                  <a:gd name="T11" fmla="*/ 18 h 18"/>
                  <a:gd name="T12" fmla="*/ 140 w 140"/>
                  <a:gd name="T13" fmla="*/ 0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40" h="18">
                    <a:moveTo>
                      <a:pt x="140" y="0"/>
                    </a:moveTo>
                    <a:lnTo>
                      <a:pt x="0" y="0"/>
                    </a:lnTo>
                    <a:lnTo>
                      <a:pt x="0" y="18"/>
                    </a:lnTo>
                    <a:lnTo>
                      <a:pt x="65" y="18"/>
                    </a:lnTo>
                    <a:lnTo>
                      <a:pt x="76" y="18"/>
                    </a:lnTo>
                    <a:lnTo>
                      <a:pt x="140" y="18"/>
                    </a:lnTo>
                    <a:lnTo>
                      <a:pt x="14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59" name="Freeform: Shape 97">
                <a:extLst>
                  <a:ext uri="{FF2B5EF4-FFF2-40B4-BE49-F238E27FC236}">
                    <a16:creationId xmlns:a16="http://schemas.microsoft.com/office/drawing/2014/main" id="{53D9726E-115C-577D-398F-93D9D8DD5EE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51171" y="3599560"/>
                <a:ext cx="247533" cy="145824"/>
              </a:xfrm>
              <a:custGeom>
                <a:avLst/>
                <a:gdLst>
                  <a:gd name="T0" fmla="*/ 32 w 56"/>
                  <a:gd name="T1" fmla="*/ 0 h 33"/>
                  <a:gd name="T2" fmla="*/ 32 w 56"/>
                  <a:gd name="T3" fmla="*/ 6 h 33"/>
                  <a:gd name="T4" fmla="*/ 0 w 56"/>
                  <a:gd name="T5" fmla="*/ 33 h 33"/>
                  <a:gd name="T6" fmla="*/ 32 w 56"/>
                  <a:gd name="T7" fmla="*/ 27 h 33"/>
                  <a:gd name="T8" fmla="*/ 32 w 56"/>
                  <a:gd name="T9" fmla="*/ 32 h 33"/>
                  <a:gd name="T10" fmla="*/ 56 w 56"/>
                  <a:gd name="T11" fmla="*/ 16 h 33"/>
                  <a:gd name="T12" fmla="*/ 32 w 56"/>
                  <a:gd name="T13" fmla="*/ 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6" h="33">
                    <a:moveTo>
                      <a:pt x="32" y="0"/>
                    </a:moveTo>
                    <a:cubicBezTo>
                      <a:pt x="32" y="6"/>
                      <a:pt x="32" y="6"/>
                      <a:pt x="32" y="6"/>
                    </a:cubicBezTo>
                    <a:cubicBezTo>
                      <a:pt x="4" y="6"/>
                      <a:pt x="0" y="33"/>
                      <a:pt x="0" y="33"/>
                    </a:cubicBezTo>
                    <a:cubicBezTo>
                      <a:pt x="0" y="33"/>
                      <a:pt x="9" y="27"/>
                      <a:pt x="32" y="27"/>
                    </a:cubicBezTo>
                    <a:cubicBezTo>
                      <a:pt x="32" y="32"/>
                      <a:pt x="32" y="32"/>
                      <a:pt x="32" y="32"/>
                    </a:cubicBezTo>
                    <a:cubicBezTo>
                      <a:pt x="56" y="16"/>
                      <a:pt x="56" y="16"/>
                      <a:pt x="56" y="16"/>
                    </a:cubicBezTo>
                    <a:lnTo>
                      <a:pt x="32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0" name="Freeform: Shape 98">
                <a:extLst>
                  <a:ext uri="{FF2B5EF4-FFF2-40B4-BE49-F238E27FC236}">
                    <a16:creationId xmlns:a16="http://schemas.microsoft.com/office/drawing/2014/main" id="{A01DF0CF-E7C8-E52F-D868-FB3227D915D9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29114" y="3728228"/>
                <a:ext cx="242632" cy="145824"/>
              </a:xfrm>
              <a:custGeom>
                <a:avLst/>
                <a:gdLst>
                  <a:gd name="T0" fmla="*/ 24 w 55"/>
                  <a:gd name="T1" fmla="*/ 33 h 33"/>
                  <a:gd name="T2" fmla="*/ 24 w 55"/>
                  <a:gd name="T3" fmla="*/ 28 h 33"/>
                  <a:gd name="T4" fmla="*/ 55 w 55"/>
                  <a:gd name="T5" fmla="*/ 0 h 33"/>
                  <a:gd name="T6" fmla="*/ 24 w 55"/>
                  <a:gd name="T7" fmla="*/ 7 h 33"/>
                  <a:gd name="T8" fmla="*/ 24 w 55"/>
                  <a:gd name="T9" fmla="*/ 1 h 33"/>
                  <a:gd name="T10" fmla="*/ 0 w 55"/>
                  <a:gd name="T11" fmla="*/ 17 h 33"/>
                  <a:gd name="T12" fmla="*/ 24 w 55"/>
                  <a:gd name="T13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" h="33">
                    <a:moveTo>
                      <a:pt x="24" y="33"/>
                    </a:moveTo>
                    <a:cubicBezTo>
                      <a:pt x="24" y="28"/>
                      <a:pt x="24" y="28"/>
                      <a:pt x="24" y="28"/>
                    </a:cubicBezTo>
                    <a:cubicBezTo>
                      <a:pt x="52" y="28"/>
                      <a:pt x="55" y="0"/>
                      <a:pt x="55" y="0"/>
                    </a:cubicBezTo>
                    <a:cubicBezTo>
                      <a:pt x="55" y="0"/>
                      <a:pt x="47" y="7"/>
                      <a:pt x="24" y="7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0" y="17"/>
                      <a:pt x="0" y="17"/>
                      <a:pt x="0" y="17"/>
                    </a:cubicBezTo>
                    <a:lnTo>
                      <a:pt x="24" y="33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1" name="Freeform: Shape 99">
                <a:extLst>
                  <a:ext uri="{FF2B5EF4-FFF2-40B4-BE49-F238E27FC236}">
                    <a16:creationId xmlns:a16="http://schemas.microsoft.com/office/drawing/2014/main" id="{CE923305-3817-4584-2989-C4C34F1E245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196643" y="1104619"/>
                <a:ext cx="203418" cy="203419"/>
              </a:xfrm>
              <a:custGeom>
                <a:avLst/>
                <a:gdLst>
                  <a:gd name="T0" fmla="*/ 34 w 46"/>
                  <a:gd name="T1" fmla="*/ 43 h 46"/>
                  <a:gd name="T2" fmla="*/ 43 w 46"/>
                  <a:gd name="T3" fmla="*/ 34 h 46"/>
                  <a:gd name="T4" fmla="*/ 45 w 46"/>
                  <a:gd name="T5" fmla="*/ 27 h 46"/>
                  <a:gd name="T6" fmla="*/ 45 w 46"/>
                  <a:gd name="T7" fmla="*/ 18 h 46"/>
                  <a:gd name="T8" fmla="*/ 43 w 46"/>
                  <a:gd name="T9" fmla="*/ 11 h 46"/>
                  <a:gd name="T10" fmla="*/ 34 w 46"/>
                  <a:gd name="T11" fmla="*/ 3 h 46"/>
                  <a:gd name="T12" fmla="*/ 31 w 46"/>
                  <a:gd name="T13" fmla="*/ 1 h 46"/>
                  <a:gd name="T14" fmla="*/ 24 w 46"/>
                  <a:gd name="T15" fmla="*/ 0 h 46"/>
                  <a:gd name="T16" fmla="*/ 25 w 46"/>
                  <a:gd name="T17" fmla="*/ 2 h 46"/>
                  <a:gd name="T18" fmla="*/ 28 w 46"/>
                  <a:gd name="T19" fmla="*/ 2 h 46"/>
                  <a:gd name="T20" fmla="*/ 31 w 46"/>
                  <a:gd name="T21" fmla="*/ 3 h 46"/>
                  <a:gd name="T22" fmla="*/ 30 w 46"/>
                  <a:gd name="T23" fmla="*/ 3 h 46"/>
                  <a:gd name="T24" fmla="*/ 26 w 46"/>
                  <a:gd name="T25" fmla="*/ 5 h 46"/>
                  <a:gd name="T26" fmla="*/ 27 w 46"/>
                  <a:gd name="T27" fmla="*/ 7 h 46"/>
                  <a:gd name="T28" fmla="*/ 29 w 46"/>
                  <a:gd name="T29" fmla="*/ 8 h 46"/>
                  <a:gd name="T30" fmla="*/ 32 w 46"/>
                  <a:gd name="T31" fmla="*/ 4 h 46"/>
                  <a:gd name="T32" fmla="*/ 35 w 46"/>
                  <a:gd name="T33" fmla="*/ 5 h 46"/>
                  <a:gd name="T34" fmla="*/ 37 w 46"/>
                  <a:gd name="T35" fmla="*/ 6 h 46"/>
                  <a:gd name="T36" fmla="*/ 38 w 46"/>
                  <a:gd name="T37" fmla="*/ 9 h 46"/>
                  <a:gd name="T38" fmla="*/ 37 w 46"/>
                  <a:gd name="T39" fmla="*/ 11 h 46"/>
                  <a:gd name="T40" fmla="*/ 36 w 46"/>
                  <a:gd name="T41" fmla="*/ 9 h 46"/>
                  <a:gd name="T42" fmla="*/ 33 w 46"/>
                  <a:gd name="T43" fmla="*/ 10 h 46"/>
                  <a:gd name="T44" fmla="*/ 35 w 46"/>
                  <a:gd name="T45" fmla="*/ 11 h 46"/>
                  <a:gd name="T46" fmla="*/ 30 w 46"/>
                  <a:gd name="T47" fmla="*/ 13 h 46"/>
                  <a:gd name="T48" fmla="*/ 28 w 46"/>
                  <a:gd name="T49" fmla="*/ 15 h 46"/>
                  <a:gd name="T50" fmla="*/ 25 w 46"/>
                  <a:gd name="T51" fmla="*/ 17 h 46"/>
                  <a:gd name="T52" fmla="*/ 26 w 46"/>
                  <a:gd name="T53" fmla="*/ 27 h 46"/>
                  <a:gd name="T54" fmla="*/ 29 w 46"/>
                  <a:gd name="T55" fmla="*/ 28 h 46"/>
                  <a:gd name="T56" fmla="*/ 31 w 46"/>
                  <a:gd name="T57" fmla="*/ 28 h 46"/>
                  <a:gd name="T58" fmla="*/ 36 w 46"/>
                  <a:gd name="T59" fmla="*/ 31 h 46"/>
                  <a:gd name="T60" fmla="*/ 38 w 46"/>
                  <a:gd name="T61" fmla="*/ 33 h 46"/>
                  <a:gd name="T62" fmla="*/ 41 w 46"/>
                  <a:gd name="T63" fmla="*/ 34 h 46"/>
                  <a:gd name="T64" fmla="*/ 26 w 46"/>
                  <a:gd name="T65" fmla="*/ 40 h 46"/>
                  <a:gd name="T66" fmla="*/ 0 w 46"/>
                  <a:gd name="T67" fmla="*/ 19 h 46"/>
                  <a:gd name="T68" fmla="*/ 0 w 46"/>
                  <a:gd name="T69" fmla="*/ 28 h 46"/>
                  <a:gd name="T70" fmla="*/ 4 w 46"/>
                  <a:gd name="T71" fmla="*/ 37 h 46"/>
                  <a:gd name="T72" fmla="*/ 14 w 46"/>
                  <a:gd name="T73" fmla="*/ 44 h 46"/>
                  <a:gd name="T74" fmla="*/ 23 w 46"/>
                  <a:gd name="T75" fmla="*/ 36 h 46"/>
                  <a:gd name="T76" fmla="*/ 22 w 46"/>
                  <a:gd name="T77" fmla="*/ 33 h 46"/>
                  <a:gd name="T78" fmla="*/ 23 w 46"/>
                  <a:gd name="T79" fmla="*/ 29 h 46"/>
                  <a:gd name="T80" fmla="*/ 21 w 46"/>
                  <a:gd name="T81" fmla="*/ 28 h 46"/>
                  <a:gd name="T82" fmla="*/ 18 w 46"/>
                  <a:gd name="T83" fmla="*/ 26 h 46"/>
                  <a:gd name="T84" fmla="*/ 13 w 46"/>
                  <a:gd name="T85" fmla="*/ 24 h 46"/>
                  <a:gd name="T86" fmla="*/ 11 w 46"/>
                  <a:gd name="T87" fmla="*/ 20 h 46"/>
                  <a:gd name="T88" fmla="*/ 10 w 46"/>
                  <a:gd name="T89" fmla="*/ 20 h 46"/>
                  <a:gd name="T90" fmla="*/ 9 w 46"/>
                  <a:gd name="T91" fmla="*/ 21 h 46"/>
                  <a:gd name="T92" fmla="*/ 8 w 46"/>
                  <a:gd name="T93" fmla="*/ 17 h 46"/>
                  <a:gd name="T94" fmla="*/ 8 w 46"/>
                  <a:gd name="T95" fmla="*/ 13 h 46"/>
                  <a:gd name="T96" fmla="*/ 10 w 46"/>
                  <a:gd name="T97" fmla="*/ 9 h 46"/>
                  <a:gd name="T98" fmla="*/ 9 w 46"/>
                  <a:gd name="T99" fmla="*/ 6 h 46"/>
                  <a:gd name="T100" fmla="*/ 20 w 46"/>
                  <a:gd name="T101" fmla="*/ 1 h 46"/>
                  <a:gd name="T102" fmla="*/ 24 w 46"/>
                  <a:gd name="T103" fmla="*/ 0 h 46"/>
                  <a:gd name="T104" fmla="*/ 14 w 46"/>
                  <a:gd name="T105" fmla="*/ 1 h 46"/>
                  <a:gd name="T106" fmla="*/ 6 w 46"/>
                  <a:gd name="T107" fmla="*/ 6 h 46"/>
                  <a:gd name="T108" fmla="*/ 1 w 46"/>
                  <a:gd name="T109" fmla="*/ 14 h 46"/>
                  <a:gd name="T110" fmla="*/ 24 w 46"/>
                  <a:gd name="T111" fmla="*/ 29 h 46"/>
                  <a:gd name="T112" fmla="*/ 21 w 46"/>
                  <a:gd name="T113" fmla="*/ 25 h 46"/>
                  <a:gd name="T114" fmla="*/ 20 w 46"/>
                  <a:gd name="T115" fmla="*/ 23 h 46"/>
                  <a:gd name="T116" fmla="*/ 16 w 46"/>
                  <a:gd name="T117" fmla="*/ 24 h 46"/>
                  <a:gd name="T118" fmla="*/ 18 w 46"/>
                  <a:gd name="T119" fmla="*/ 19 h 46"/>
                  <a:gd name="T120" fmla="*/ 22 w 46"/>
                  <a:gd name="T121" fmla="*/ 19 h 46"/>
                  <a:gd name="T122" fmla="*/ 24 w 46"/>
                  <a:gd name="T123" fmla="*/ 19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  <a:cxn ang="0">
                    <a:pos x="T122" y="T123"/>
                  </a:cxn>
                </a:cxnLst>
                <a:rect l="0" t="0" r="r" b="b"/>
                <a:pathLst>
                  <a:path w="46" h="46">
                    <a:moveTo>
                      <a:pt x="24" y="46"/>
                    </a:moveTo>
                    <a:cubicBezTo>
                      <a:pt x="25" y="46"/>
                      <a:pt x="27" y="45"/>
                      <a:pt x="28" y="45"/>
                    </a:cubicBezTo>
                    <a:cubicBezTo>
                      <a:pt x="29" y="45"/>
                      <a:pt x="29" y="45"/>
                      <a:pt x="30" y="45"/>
                    </a:cubicBezTo>
                    <a:cubicBezTo>
                      <a:pt x="30" y="44"/>
                      <a:pt x="31" y="44"/>
                      <a:pt x="31" y="44"/>
                    </a:cubicBezTo>
                    <a:cubicBezTo>
                      <a:pt x="32" y="44"/>
                      <a:pt x="32" y="44"/>
                      <a:pt x="33" y="43"/>
                    </a:cubicBezTo>
                    <a:cubicBezTo>
                      <a:pt x="33" y="43"/>
                      <a:pt x="34" y="43"/>
                      <a:pt x="34" y="43"/>
                    </a:cubicBezTo>
                    <a:cubicBezTo>
                      <a:pt x="36" y="42"/>
                      <a:pt x="37" y="41"/>
                      <a:pt x="38" y="40"/>
                    </a:cubicBezTo>
                    <a:cubicBezTo>
                      <a:pt x="38" y="40"/>
                      <a:pt x="39" y="39"/>
                      <a:pt x="39" y="39"/>
                    </a:cubicBezTo>
                    <a:cubicBezTo>
                      <a:pt x="39" y="39"/>
                      <a:pt x="39" y="39"/>
                      <a:pt x="40" y="38"/>
                    </a:cubicBezTo>
                    <a:cubicBezTo>
                      <a:pt x="40" y="38"/>
                      <a:pt x="40" y="37"/>
                      <a:pt x="41" y="37"/>
                    </a:cubicBezTo>
                    <a:cubicBezTo>
                      <a:pt x="41" y="36"/>
                      <a:pt x="42" y="36"/>
                      <a:pt x="42" y="35"/>
                    </a:cubicBezTo>
                    <a:cubicBezTo>
                      <a:pt x="42" y="35"/>
                      <a:pt x="43" y="34"/>
                      <a:pt x="43" y="34"/>
                    </a:cubicBezTo>
                    <a:cubicBezTo>
                      <a:pt x="43" y="34"/>
                      <a:pt x="43" y="34"/>
                      <a:pt x="43" y="33"/>
                    </a:cubicBezTo>
                    <a:cubicBezTo>
                      <a:pt x="43" y="33"/>
                      <a:pt x="43" y="33"/>
                      <a:pt x="43" y="33"/>
                    </a:cubicBezTo>
                    <a:cubicBezTo>
                      <a:pt x="44" y="32"/>
                      <a:pt x="44" y="32"/>
                      <a:pt x="44" y="32"/>
                    </a:cubicBezTo>
                    <a:cubicBezTo>
                      <a:pt x="44" y="31"/>
                      <a:pt x="44" y="31"/>
                      <a:pt x="44" y="31"/>
                    </a:cubicBezTo>
                    <a:cubicBezTo>
                      <a:pt x="45" y="30"/>
                      <a:pt x="45" y="29"/>
                      <a:pt x="45" y="28"/>
                    </a:cubicBezTo>
                    <a:cubicBezTo>
                      <a:pt x="45" y="28"/>
                      <a:pt x="45" y="28"/>
                      <a:pt x="45" y="27"/>
                    </a:cubicBezTo>
                    <a:cubicBezTo>
                      <a:pt x="45" y="27"/>
                      <a:pt x="45" y="27"/>
                      <a:pt x="45" y="26"/>
                    </a:cubicBezTo>
                    <a:cubicBezTo>
                      <a:pt x="45" y="26"/>
                      <a:pt x="46" y="25"/>
                      <a:pt x="46" y="25"/>
                    </a:cubicBezTo>
                    <a:cubicBezTo>
                      <a:pt x="46" y="24"/>
                      <a:pt x="46" y="23"/>
                      <a:pt x="46" y="23"/>
                    </a:cubicBezTo>
                    <a:cubicBezTo>
                      <a:pt x="46" y="22"/>
                      <a:pt x="46" y="21"/>
                      <a:pt x="46" y="20"/>
                    </a:cubicBezTo>
                    <a:cubicBezTo>
                      <a:pt x="46" y="20"/>
                      <a:pt x="46" y="20"/>
                      <a:pt x="45" y="19"/>
                    </a:cubicBezTo>
                    <a:cubicBezTo>
                      <a:pt x="45" y="19"/>
                      <a:pt x="45" y="18"/>
                      <a:pt x="45" y="18"/>
                    </a:cubicBezTo>
                    <a:cubicBezTo>
                      <a:pt x="45" y="18"/>
                      <a:pt x="45" y="17"/>
                      <a:pt x="45" y="17"/>
                    </a:cubicBezTo>
                    <a:cubicBezTo>
                      <a:pt x="45" y="16"/>
                      <a:pt x="45" y="15"/>
                      <a:pt x="44" y="15"/>
                    </a:cubicBezTo>
                    <a:cubicBezTo>
                      <a:pt x="44" y="15"/>
                      <a:pt x="44" y="14"/>
                      <a:pt x="44" y="14"/>
                    </a:cubicBezTo>
                    <a:cubicBezTo>
                      <a:pt x="44" y="14"/>
                      <a:pt x="44" y="13"/>
                      <a:pt x="43" y="13"/>
                    </a:cubicBezTo>
                    <a:cubicBezTo>
                      <a:pt x="43" y="13"/>
                      <a:pt x="43" y="12"/>
                      <a:pt x="43" y="12"/>
                    </a:cubicBezTo>
                    <a:cubicBezTo>
                      <a:pt x="43" y="12"/>
                      <a:pt x="43" y="12"/>
                      <a:pt x="43" y="11"/>
                    </a:cubicBezTo>
                    <a:cubicBezTo>
                      <a:pt x="42" y="10"/>
                      <a:pt x="41" y="9"/>
                      <a:pt x="41" y="8"/>
                    </a:cubicBezTo>
                    <a:cubicBezTo>
                      <a:pt x="40" y="8"/>
                      <a:pt x="40" y="8"/>
                      <a:pt x="40" y="7"/>
                    </a:cubicBezTo>
                    <a:cubicBezTo>
                      <a:pt x="39" y="7"/>
                      <a:pt x="39" y="7"/>
                      <a:pt x="39" y="6"/>
                    </a:cubicBezTo>
                    <a:cubicBezTo>
                      <a:pt x="39" y="6"/>
                      <a:pt x="38" y="6"/>
                      <a:pt x="38" y="6"/>
                    </a:cubicBezTo>
                    <a:cubicBezTo>
                      <a:pt x="38" y="5"/>
                      <a:pt x="37" y="5"/>
                      <a:pt x="36" y="4"/>
                    </a:cubicBezTo>
                    <a:cubicBezTo>
                      <a:pt x="36" y="4"/>
                      <a:pt x="35" y="3"/>
                      <a:pt x="34" y="3"/>
                    </a:cubicBezTo>
                    <a:cubicBezTo>
                      <a:pt x="34" y="2"/>
                      <a:pt x="33" y="2"/>
                      <a:pt x="33" y="2"/>
                    </a:cubicBezTo>
                    <a:cubicBezTo>
                      <a:pt x="33" y="2"/>
                      <a:pt x="33" y="2"/>
                      <a:pt x="33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2"/>
                      <a:pt x="32" y="2"/>
                      <a:pt x="32" y="2"/>
                    </a:cubicBezTo>
                    <a:cubicBezTo>
                      <a:pt x="32" y="1"/>
                      <a:pt x="31" y="1"/>
                      <a:pt x="31" y="1"/>
                    </a:cubicBezTo>
                    <a:cubicBezTo>
                      <a:pt x="31" y="1"/>
                      <a:pt x="31" y="1"/>
                      <a:pt x="31" y="1"/>
                    </a:cubicBezTo>
                    <a:cubicBezTo>
                      <a:pt x="31" y="1"/>
                      <a:pt x="30" y="1"/>
                      <a:pt x="30" y="1"/>
                    </a:cubicBezTo>
                    <a:cubicBezTo>
                      <a:pt x="30" y="1"/>
                      <a:pt x="30" y="1"/>
                      <a:pt x="30" y="1"/>
                    </a:cubicBezTo>
                    <a:cubicBezTo>
                      <a:pt x="29" y="1"/>
                      <a:pt x="29" y="0"/>
                      <a:pt x="28" y="0"/>
                    </a:cubicBezTo>
                    <a:cubicBezTo>
                      <a:pt x="28" y="0"/>
                      <a:pt x="27" y="0"/>
                      <a:pt x="27" y="0"/>
                    </a:cubicBezTo>
                    <a:cubicBezTo>
                      <a:pt x="27" y="0"/>
                      <a:pt x="27" y="0"/>
                      <a:pt x="27" y="0"/>
                    </a:cubicBezTo>
                    <a:cubicBezTo>
                      <a:pt x="26" y="0"/>
                      <a:pt x="25" y="0"/>
                      <a:pt x="24" y="0"/>
                    </a:cubicBezTo>
                    <a:cubicBezTo>
                      <a:pt x="24" y="1"/>
                      <a:pt x="24" y="1"/>
                      <a:pt x="24" y="1"/>
                    </a:cubicBezTo>
                    <a:cubicBezTo>
                      <a:pt x="25" y="1"/>
                      <a:pt x="26" y="1"/>
                      <a:pt x="27" y="1"/>
                    </a:cubicBezTo>
                    <a:cubicBezTo>
                      <a:pt x="27" y="1"/>
                      <a:pt x="27" y="1"/>
                      <a:pt x="27" y="1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6" y="2"/>
                      <a:pt x="25" y="2"/>
                      <a:pt x="25" y="2"/>
                    </a:cubicBezTo>
                    <a:cubicBezTo>
                      <a:pt x="25" y="2"/>
                      <a:pt x="25" y="2"/>
                      <a:pt x="25" y="2"/>
                    </a:cubicBezTo>
                    <a:cubicBezTo>
                      <a:pt x="26" y="2"/>
                      <a:pt x="26" y="2"/>
                      <a:pt x="26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7" y="2"/>
                      <a:pt x="27" y="2"/>
                    </a:cubicBezTo>
                    <a:cubicBezTo>
                      <a:pt x="27" y="2"/>
                      <a:pt x="28" y="1"/>
                      <a:pt x="28" y="1"/>
                    </a:cubicBezTo>
                    <a:cubicBezTo>
                      <a:pt x="28" y="1"/>
                      <a:pt x="28" y="2"/>
                      <a:pt x="28" y="2"/>
                    </a:cubicBezTo>
                    <a:cubicBezTo>
                      <a:pt x="28" y="2"/>
                      <a:pt x="28" y="2"/>
                      <a:pt x="28" y="2"/>
                    </a:cubicBezTo>
                    <a:cubicBezTo>
                      <a:pt x="28" y="2"/>
                      <a:pt x="29" y="2"/>
                      <a:pt x="29" y="2"/>
                    </a:cubicBezTo>
                    <a:cubicBezTo>
                      <a:pt x="29" y="2"/>
                      <a:pt x="29" y="2"/>
                      <a:pt x="29" y="2"/>
                    </a:cubicBezTo>
                    <a:cubicBezTo>
                      <a:pt x="29" y="2"/>
                      <a:pt x="30" y="2"/>
                      <a:pt x="30" y="2"/>
                    </a:cubicBezTo>
                    <a:cubicBezTo>
                      <a:pt x="30" y="2"/>
                      <a:pt x="31" y="2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1" y="3"/>
                      <a:pt x="32" y="3"/>
                      <a:pt x="32" y="4"/>
                    </a:cubicBezTo>
                    <a:cubicBezTo>
                      <a:pt x="31" y="4"/>
                      <a:pt x="31" y="4"/>
                      <a:pt x="31" y="4"/>
                    </a:cubicBezTo>
                    <a:cubicBezTo>
                      <a:pt x="30" y="4"/>
                      <a:pt x="30" y="4"/>
                      <a:pt x="30" y="4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30" y="3"/>
                      <a:pt x="30" y="3"/>
                      <a:pt x="30" y="3"/>
                    </a:cubicBezTo>
                    <a:cubicBezTo>
                      <a:pt x="29" y="3"/>
                      <a:pt x="29" y="4"/>
                      <a:pt x="29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8" y="4"/>
                      <a:pt x="28" y="4"/>
                      <a:pt x="28" y="4"/>
                    </a:cubicBezTo>
                    <a:cubicBezTo>
                      <a:pt x="28" y="4"/>
                      <a:pt x="27" y="4"/>
                      <a:pt x="27" y="4"/>
                    </a:cubicBezTo>
                    <a:cubicBezTo>
                      <a:pt x="27" y="4"/>
                      <a:pt x="27" y="4"/>
                      <a:pt x="26" y="5"/>
                    </a:cubicBezTo>
                    <a:cubicBezTo>
                      <a:pt x="26" y="5"/>
                      <a:pt x="26" y="5"/>
                      <a:pt x="25" y="5"/>
                    </a:cubicBezTo>
                    <a:cubicBezTo>
                      <a:pt x="25" y="5"/>
                      <a:pt x="25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6"/>
                      <a:pt x="25" y="6"/>
                      <a:pt x="25" y="6"/>
                    </a:cubicBezTo>
                    <a:cubicBezTo>
                      <a:pt x="25" y="7"/>
                      <a:pt x="26" y="6"/>
                      <a:pt x="26" y="6"/>
                    </a:cubicBezTo>
                    <a:cubicBezTo>
                      <a:pt x="26" y="6"/>
                      <a:pt x="26" y="7"/>
                      <a:pt x="27" y="7"/>
                    </a:cubicBezTo>
                    <a:cubicBezTo>
                      <a:pt x="27" y="7"/>
                      <a:pt x="27" y="7"/>
                      <a:pt x="28" y="7"/>
                    </a:cubicBezTo>
                    <a:cubicBezTo>
                      <a:pt x="28" y="7"/>
                      <a:pt x="28" y="7"/>
                      <a:pt x="28" y="7"/>
                    </a:cubicBezTo>
                    <a:cubicBezTo>
                      <a:pt x="28" y="8"/>
                      <a:pt x="28" y="8"/>
                      <a:pt x="28" y="8"/>
                    </a:cubicBezTo>
                    <a:cubicBezTo>
                      <a:pt x="28" y="8"/>
                      <a:pt x="28" y="8"/>
                      <a:pt x="28" y="9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9" y="9"/>
                      <a:pt x="29" y="9"/>
                      <a:pt x="29" y="8"/>
                    </a:cubicBezTo>
                    <a:cubicBezTo>
                      <a:pt x="29" y="8"/>
                      <a:pt x="29" y="8"/>
                      <a:pt x="29" y="8"/>
                    </a:cubicBezTo>
                    <a:cubicBezTo>
                      <a:pt x="30" y="8"/>
                      <a:pt x="31" y="7"/>
                      <a:pt x="31" y="6"/>
                    </a:cubicBezTo>
                    <a:cubicBezTo>
                      <a:pt x="31" y="6"/>
                      <a:pt x="31" y="6"/>
                      <a:pt x="31" y="5"/>
                    </a:cubicBezTo>
                    <a:cubicBezTo>
                      <a:pt x="31" y="5"/>
                      <a:pt x="32" y="5"/>
                      <a:pt x="32" y="5"/>
                    </a:cubicBezTo>
                    <a:cubicBezTo>
                      <a:pt x="32" y="5"/>
                      <a:pt x="32" y="5"/>
                      <a:pt x="32" y="5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2" y="4"/>
                    </a:cubicBezTo>
                    <a:cubicBezTo>
                      <a:pt x="32" y="4"/>
                      <a:pt x="32" y="4"/>
                      <a:pt x="33" y="4"/>
                    </a:cubicBezTo>
                    <a:cubicBezTo>
                      <a:pt x="33" y="4"/>
                      <a:pt x="33" y="4"/>
                      <a:pt x="33" y="4"/>
                    </a:cubicBezTo>
                    <a:cubicBezTo>
                      <a:pt x="33" y="4"/>
                      <a:pt x="34" y="4"/>
                      <a:pt x="34" y="4"/>
                    </a:cubicBezTo>
                    <a:cubicBezTo>
                      <a:pt x="34" y="4"/>
                      <a:pt x="34" y="5"/>
                      <a:pt x="34" y="5"/>
                    </a:cubicBezTo>
                    <a:cubicBezTo>
                      <a:pt x="34" y="5"/>
                      <a:pt x="35" y="5"/>
                      <a:pt x="35" y="5"/>
                    </a:cubicBezTo>
                    <a:cubicBezTo>
                      <a:pt x="35" y="5"/>
                      <a:pt x="34" y="5"/>
                      <a:pt x="34" y="5"/>
                    </a:cubicBezTo>
                    <a:cubicBezTo>
                      <a:pt x="34" y="5"/>
                      <a:pt x="34" y="5"/>
                      <a:pt x="34" y="5"/>
                    </a:cubicBezTo>
                    <a:cubicBezTo>
                      <a:pt x="34" y="6"/>
                      <a:pt x="35" y="6"/>
                      <a:pt x="35" y="6"/>
                    </a:cubicBezTo>
                    <a:cubicBezTo>
                      <a:pt x="35" y="6"/>
                      <a:pt x="35" y="6"/>
                      <a:pt x="35" y="6"/>
                    </a:cubicBezTo>
                    <a:cubicBezTo>
                      <a:pt x="36" y="6"/>
                      <a:pt x="36" y="5"/>
                      <a:pt x="36" y="5"/>
                    </a:cubicBezTo>
                    <a:cubicBezTo>
                      <a:pt x="36" y="6"/>
                      <a:pt x="36" y="6"/>
                      <a:pt x="37" y="6"/>
                    </a:cubicBezTo>
                    <a:cubicBezTo>
                      <a:pt x="37" y="6"/>
                      <a:pt x="37" y="6"/>
                      <a:pt x="37" y="6"/>
                    </a:cubicBezTo>
                    <a:cubicBezTo>
                      <a:pt x="37" y="6"/>
                      <a:pt x="37" y="7"/>
                      <a:pt x="37" y="7"/>
                    </a:cubicBezTo>
                    <a:cubicBezTo>
                      <a:pt x="37" y="7"/>
                      <a:pt x="37" y="7"/>
                      <a:pt x="37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8"/>
                      <a:pt x="38" y="8"/>
                      <a:pt x="38" y="8"/>
                    </a:cubicBezTo>
                    <a:cubicBezTo>
                      <a:pt x="38" y="9"/>
                      <a:pt x="38" y="9"/>
                      <a:pt x="38" y="9"/>
                    </a:cubicBezTo>
                    <a:cubicBezTo>
                      <a:pt x="37" y="9"/>
                      <a:pt x="37" y="9"/>
                      <a:pt x="37" y="10"/>
                    </a:cubicBezTo>
                    <a:cubicBezTo>
                      <a:pt x="37" y="10"/>
                      <a:pt x="38" y="10"/>
                      <a:pt x="38" y="10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38" y="11"/>
                      <a:pt x="38" y="11"/>
                      <a:pt x="38" y="11"/>
                    </a:cubicBezTo>
                    <a:cubicBezTo>
                      <a:pt x="38" y="11"/>
                      <a:pt x="38" y="11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7" y="11"/>
                      <a:pt x="37" y="11"/>
                      <a:pt x="37" y="11"/>
                    </a:cubicBezTo>
                    <a:cubicBezTo>
                      <a:pt x="36" y="11"/>
                      <a:pt x="36" y="11"/>
                      <a:pt x="36" y="11"/>
                    </a:cubicBezTo>
                    <a:cubicBezTo>
                      <a:pt x="36" y="10"/>
                      <a:pt x="36" y="10"/>
                      <a:pt x="37" y="9"/>
                    </a:cubicBezTo>
                    <a:cubicBezTo>
                      <a:pt x="37" y="9"/>
                      <a:pt x="37" y="9"/>
                      <a:pt x="37" y="9"/>
                    </a:cubicBezTo>
                    <a:cubicBezTo>
                      <a:pt x="37" y="9"/>
                      <a:pt x="37" y="9"/>
                      <a:pt x="36" y="9"/>
                    </a:cubicBezTo>
                    <a:cubicBezTo>
                      <a:pt x="36" y="9"/>
                      <a:pt x="36" y="9"/>
                      <a:pt x="36" y="9"/>
                    </a:cubicBezTo>
                    <a:cubicBezTo>
                      <a:pt x="35" y="10"/>
                      <a:pt x="35" y="9"/>
                      <a:pt x="34" y="10"/>
                    </a:cubicBezTo>
                    <a:cubicBezTo>
                      <a:pt x="34" y="10"/>
                      <a:pt x="35" y="10"/>
                      <a:pt x="35" y="10"/>
                    </a:cubicBezTo>
                    <a:cubicBezTo>
                      <a:pt x="35" y="10"/>
                      <a:pt x="34" y="10"/>
                      <a:pt x="34" y="10"/>
                    </a:cubicBezTo>
                    <a:cubicBezTo>
                      <a:pt x="34" y="10"/>
                      <a:pt x="34" y="10"/>
                      <a:pt x="34" y="10"/>
                    </a:cubicBezTo>
                    <a:cubicBezTo>
                      <a:pt x="34" y="9"/>
                      <a:pt x="34" y="9"/>
                      <a:pt x="33" y="9"/>
                    </a:cubicBezTo>
                    <a:cubicBezTo>
                      <a:pt x="33" y="10"/>
                      <a:pt x="33" y="10"/>
                      <a:pt x="33" y="10"/>
                    </a:cubicBezTo>
                    <a:cubicBezTo>
                      <a:pt x="33" y="10"/>
                      <a:pt x="34" y="10"/>
                      <a:pt x="34" y="10"/>
                    </a:cubicBezTo>
                    <a:cubicBezTo>
                      <a:pt x="34" y="10"/>
                      <a:pt x="33" y="11"/>
                      <a:pt x="33" y="11"/>
                    </a:cubicBezTo>
                    <a:cubicBezTo>
                      <a:pt x="33" y="11"/>
                      <a:pt x="33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4" y="11"/>
                      <a:pt x="34" y="11"/>
                    </a:cubicBezTo>
                    <a:cubicBezTo>
                      <a:pt x="34" y="11"/>
                      <a:pt x="35" y="11"/>
                      <a:pt x="35" y="11"/>
                    </a:cubicBezTo>
                    <a:cubicBezTo>
                      <a:pt x="35" y="11"/>
                      <a:pt x="35" y="12"/>
                      <a:pt x="34" y="12"/>
                    </a:cubicBezTo>
                    <a:cubicBezTo>
                      <a:pt x="34" y="12"/>
                      <a:pt x="33" y="12"/>
                      <a:pt x="33" y="12"/>
                    </a:cubicBezTo>
                    <a:cubicBezTo>
                      <a:pt x="33" y="12"/>
                      <a:pt x="32" y="13"/>
                      <a:pt x="32" y="12"/>
                    </a:cubicBezTo>
                    <a:cubicBezTo>
                      <a:pt x="32" y="12"/>
                      <a:pt x="32" y="12"/>
                      <a:pt x="33" y="12"/>
                    </a:cubicBezTo>
                    <a:cubicBezTo>
                      <a:pt x="32" y="12"/>
                      <a:pt x="32" y="12"/>
                      <a:pt x="31" y="12"/>
                    </a:cubicBezTo>
                    <a:cubicBezTo>
                      <a:pt x="31" y="12"/>
                      <a:pt x="30" y="12"/>
                      <a:pt x="30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0" y="13"/>
                      <a:pt x="30" y="13"/>
                      <a:pt x="29" y="14"/>
                    </a:cubicBezTo>
                    <a:cubicBezTo>
                      <a:pt x="29" y="14"/>
                      <a:pt x="29" y="14"/>
                      <a:pt x="29" y="14"/>
                    </a:cubicBezTo>
                    <a:cubicBezTo>
                      <a:pt x="29" y="14"/>
                      <a:pt x="28" y="14"/>
                      <a:pt x="28" y="1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14"/>
                      <a:pt x="28" y="14"/>
                      <a:pt x="28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5"/>
                      <a:pt x="27" y="15"/>
                    </a:cubicBezTo>
                    <a:cubicBezTo>
                      <a:pt x="27" y="15"/>
                      <a:pt x="27" y="16"/>
                      <a:pt x="27" y="16"/>
                    </a:cubicBezTo>
                    <a:cubicBezTo>
                      <a:pt x="26" y="16"/>
                      <a:pt x="26" y="17"/>
                      <a:pt x="26" y="17"/>
                    </a:cubicBezTo>
                    <a:cubicBezTo>
                      <a:pt x="26" y="17"/>
                      <a:pt x="25" y="17"/>
                      <a:pt x="25" y="17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4" y="17"/>
                      <a:pt x="24" y="18"/>
                      <a:pt x="24" y="18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8"/>
                      <a:pt x="24" y="28"/>
                      <a:pt x="25" y="28"/>
                    </a:cubicBezTo>
                    <a:cubicBezTo>
                      <a:pt x="25" y="28"/>
                      <a:pt x="25" y="28"/>
                      <a:pt x="25" y="27"/>
                    </a:cubicBezTo>
                    <a:cubicBezTo>
                      <a:pt x="25" y="27"/>
                      <a:pt x="25" y="27"/>
                      <a:pt x="26" y="27"/>
                    </a:cubicBezTo>
                    <a:cubicBezTo>
                      <a:pt x="26" y="27"/>
                      <a:pt x="26" y="27"/>
                      <a:pt x="26" y="27"/>
                    </a:cubicBezTo>
                    <a:cubicBezTo>
                      <a:pt x="26" y="27"/>
                      <a:pt x="26" y="27"/>
                      <a:pt x="27" y="27"/>
                    </a:cubicBezTo>
                    <a:cubicBezTo>
                      <a:pt x="27" y="27"/>
                      <a:pt x="26" y="27"/>
                      <a:pt x="26" y="27"/>
                    </a:cubicBezTo>
                    <a:cubicBezTo>
                      <a:pt x="27" y="28"/>
                      <a:pt x="27" y="27"/>
                      <a:pt x="27" y="27"/>
                    </a:cubicBezTo>
                    <a:cubicBezTo>
                      <a:pt x="27" y="27"/>
                      <a:pt x="28" y="27"/>
                      <a:pt x="28" y="27"/>
                    </a:cubicBezTo>
                    <a:cubicBezTo>
                      <a:pt x="28" y="27"/>
                      <a:pt x="28" y="28"/>
                      <a:pt x="28" y="28"/>
                    </a:cubicBezTo>
                    <a:cubicBezTo>
                      <a:pt x="28" y="28"/>
                      <a:pt x="29" y="28"/>
                      <a:pt x="29" y="28"/>
                    </a:cubicBezTo>
                    <a:cubicBezTo>
                      <a:pt x="29" y="28"/>
                      <a:pt x="29" y="28"/>
                      <a:pt x="29" y="28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30" y="27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8"/>
                      <a:pt x="31" y="28"/>
                      <a:pt x="31" y="28"/>
                    </a:cubicBezTo>
                    <a:cubicBezTo>
                      <a:pt x="31" y="29"/>
                      <a:pt x="32" y="29"/>
                      <a:pt x="32" y="29"/>
                    </a:cubicBezTo>
                    <a:cubicBezTo>
                      <a:pt x="32" y="29"/>
                      <a:pt x="32" y="29"/>
                      <a:pt x="32" y="29"/>
                    </a:cubicBezTo>
                    <a:cubicBezTo>
                      <a:pt x="33" y="30"/>
                      <a:pt x="33" y="30"/>
                      <a:pt x="33" y="30"/>
                    </a:cubicBezTo>
                    <a:cubicBezTo>
                      <a:pt x="34" y="30"/>
                      <a:pt x="34" y="30"/>
                      <a:pt x="34" y="30"/>
                    </a:cubicBezTo>
                    <a:cubicBezTo>
                      <a:pt x="34" y="30"/>
                      <a:pt x="35" y="30"/>
                      <a:pt x="35" y="30"/>
                    </a:cubicBezTo>
                    <a:cubicBezTo>
                      <a:pt x="35" y="30"/>
                      <a:pt x="36" y="31"/>
                      <a:pt x="36" y="31"/>
                    </a:cubicBezTo>
                    <a:cubicBezTo>
                      <a:pt x="36" y="31"/>
                      <a:pt x="36" y="31"/>
                      <a:pt x="36" y="31"/>
                    </a:cubicBezTo>
                    <a:cubicBezTo>
                      <a:pt x="36" y="32"/>
                      <a:pt x="36" y="32"/>
                      <a:pt x="36" y="32"/>
                    </a:cubicBezTo>
                    <a:cubicBezTo>
                      <a:pt x="36" y="32"/>
                      <a:pt x="36" y="32"/>
                      <a:pt x="36" y="33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7" y="33"/>
                      <a:pt x="37" y="33"/>
                    </a:cubicBezTo>
                    <a:cubicBezTo>
                      <a:pt x="37" y="33"/>
                      <a:pt x="38" y="33"/>
                      <a:pt x="38" y="33"/>
                    </a:cubicBezTo>
                    <a:cubicBezTo>
                      <a:pt x="38" y="33"/>
                      <a:pt x="38" y="33"/>
                      <a:pt x="38" y="33"/>
                    </a:cubicBezTo>
                    <a:cubicBezTo>
                      <a:pt x="38" y="33"/>
                      <a:pt x="39" y="34"/>
                      <a:pt x="39" y="34"/>
                    </a:cubicBezTo>
                    <a:cubicBezTo>
                      <a:pt x="39" y="34"/>
                      <a:pt x="39" y="34"/>
                      <a:pt x="39" y="34"/>
                    </a:cubicBezTo>
                    <a:cubicBezTo>
                      <a:pt x="39" y="34"/>
                      <a:pt x="40" y="34"/>
                      <a:pt x="40" y="34"/>
                    </a:cubicBezTo>
                    <a:cubicBezTo>
                      <a:pt x="40" y="34"/>
                      <a:pt x="40" y="34"/>
                      <a:pt x="40" y="34"/>
                    </a:cubicBezTo>
                    <a:cubicBezTo>
                      <a:pt x="41" y="34"/>
                      <a:pt x="41" y="34"/>
                      <a:pt x="41" y="34"/>
                    </a:cubicBezTo>
                    <a:cubicBezTo>
                      <a:pt x="38" y="39"/>
                      <a:pt x="33" y="43"/>
                      <a:pt x="28" y="44"/>
                    </a:cubicBezTo>
                    <a:cubicBezTo>
                      <a:pt x="28" y="44"/>
                      <a:pt x="28" y="44"/>
                      <a:pt x="28" y="43"/>
                    </a:cubicBezTo>
                    <a:cubicBezTo>
                      <a:pt x="28" y="43"/>
                      <a:pt x="28" y="42"/>
                      <a:pt x="28" y="42"/>
                    </a:cubicBezTo>
                    <a:cubicBezTo>
                      <a:pt x="28" y="42"/>
                      <a:pt x="27" y="41"/>
                      <a:pt x="27" y="41"/>
                    </a:cubicBezTo>
                    <a:cubicBezTo>
                      <a:pt x="27" y="41"/>
                      <a:pt x="27" y="40"/>
                      <a:pt x="26" y="40"/>
                    </a:cubicBezTo>
                    <a:cubicBezTo>
                      <a:pt x="26" y="40"/>
                      <a:pt x="26" y="40"/>
                      <a:pt x="26" y="40"/>
                    </a:cubicBezTo>
                    <a:cubicBezTo>
                      <a:pt x="25" y="40"/>
                      <a:pt x="25" y="39"/>
                      <a:pt x="25" y="39"/>
                    </a:cubicBezTo>
                    <a:cubicBezTo>
                      <a:pt x="24" y="39"/>
                      <a:pt x="24" y="39"/>
                      <a:pt x="24" y="39"/>
                    </a:cubicBezTo>
                    <a:cubicBezTo>
                      <a:pt x="24" y="39"/>
                      <a:pt x="24" y="38"/>
                      <a:pt x="24" y="38"/>
                    </a:cubicBezTo>
                    <a:lnTo>
                      <a:pt x="24" y="46"/>
                    </a:lnTo>
                    <a:close/>
                    <a:moveTo>
                      <a:pt x="0" y="18"/>
                    </a:moveTo>
                    <a:cubicBezTo>
                      <a:pt x="0" y="18"/>
                      <a:pt x="0" y="19"/>
                      <a:pt x="0" y="19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0" y="21"/>
                      <a:pt x="0" y="22"/>
                      <a:pt x="0" y="23"/>
                    </a:cubicBezTo>
                    <a:cubicBezTo>
                      <a:pt x="0" y="23"/>
                      <a:pt x="0" y="24"/>
                      <a:pt x="0" y="25"/>
                    </a:cubicBezTo>
                    <a:cubicBezTo>
                      <a:pt x="0" y="25"/>
                      <a:pt x="0" y="26"/>
                      <a:pt x="0" y="26"/>
                    </a:cubicBezTo>
                    <a:cubicBezTo>
                      <a:pt x="0" y="27"/>
                      <a:pt x="0" y="27"/>
                      <a:pt x="0" y="27"/>
                    </a:cubicBezTo>
                    <a:cubicBezTo>
                      <a:pt x="0" y="28"/>
                      <a:pt x="0" y="28"/>
                      <a:pt x="0" y="28"/>
                    </a:cubicBezTo>
                    <a:cubicBezTo>
                      <a:pt x="0" y="29"/>
                      <a:pt x="1" y="30"/>
                      <a:pt x="1" y="31"/>
                    </a:cubicBezTo>
                    <a:cubicBezTo>
                      <a:pt x="1" y="31"/>
                      <a:pt x="1" y="31"/>
                      <a:pt x="1" y="32"/>
                    </a:cubicBezTo>
                    <a:cubicBezTo>
                      <a:pt x="1" y="32"/>
                      <a:pt x="2" y="32"/>
                      <a:pt x="2" y="33"/>
                    </a:cubicBezTo>
                    <a:cubicBezTo>
                      <a:pt x="2" y="33"/>
                      <a:pt x="2" y="33"/>
                      <a:pt x="2" y="33"/>
                    </a:cubicBezTo>
                    <a:cubicBezTo>
                      <a:pt x="2" y="34"/>
                      <a:pt x="2" y="34"/>
                      <a:pt x="3" y="34"/>
                    </a:cubicBezTo>
                    <a:cubicBezTo>
                      <a:pt x="3" y="35"/>
                      <a:pt x="4" y="36"/>
                      <a:pt x="4" y="37"/>
                    </a:cubicBezTo>
                    <a:cubicBezTo>
                      <a:pt x="5" y="37"/>
                      <a:pt x="5" y="38"/>
                      <a:pt x="6" y="38"/>
                    </a:cubicBezTo>
                    <a:cubicBezTo>
                      <a:pt x="6" y="39"/>
                      <a:pt x="6" y="39"/>
                      <a:pt x="6" y="39"/>
                    </a:cubicBezTo>
                    <a:cubicBezTo>
                      <a:pt x="7" y="39"/>
                      <a:pt x="7" y="40"/>
                      <a:pt x="7" y="40"/>
                    </a:cubicBezTo>
                    <a:cubicBezTo>
                      <a:pt x="8" y="41"/>
                      <a:pt x="10" y="42"/>
                      <a:pt x="11" y="43"/>
                    </a:cubicBezTo>
                    <a:cubicBezTo>
                      <a:pt x="11" y="43"/>
                      <a:pt x="12" y="43"/>
                      <a:pt x="12" y="43"/>
                    </a:cubicBezTo>
                    <a:cubicBezTo>
                      <a:pt x="13" y="44"/>
                      <a:pt x="13" y="44"/>
                      <a:pt x="14" y="44"/>
                    </a:cubicBezTo>
                    <a:cubicBezTo>
                      <a:pt x="14" y="44"/>
                      <a:pt x="15" y="44"/>
                      <a:pt x="15" y="45"/>
                    </a:cubicBezTo>
                    <a:cubicBezTo>
                      <a:pt x="18" y="45"/>
                      <a:pt x="20" y="46"/>
                      <a:pt x="23" y="46"/>
                    </a:cubicBezTo>
                    <a:cubicBezTo>
                      <a:pt x="23" y="46"/>
                      <a:pt x="24" y="46"/>
                      <a:pt x="24" y="46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8"/>
                      <a:pt x="24" y="38"/>
                      <a:pt x="24" y="38"/>
                    </a:cubicBezTo>
                    <a:cubicBezTo>
                      <a:pt x="24" y="37"/>
                      <a:pt x="23" y="37"/>
                      <a:pt x="23" y="36"/>
                    </a:cubicBezTo>
                    <a:cubicBezTo>
                      <a:pt x="23" y="36"/>
                      <a:pt x="23" y="36"/>
                      <a:pt x="23" y="36"/>
                    </a:cubicBezTo>
                    <a:cubicBezTo>
                      <a:pt x="22" y="36"/>
                      <a:pt x="22" y="35"/>
                      <a:pt x="22" y="35"/>
                    </a:cubicBezTo>
                    <a:cubicBezTo>
                      <a:pt x="22" y="35"/>
                      <a:pt x="22" y="35"/>
                      <a:pt x="22" y="35"/>
                    </a:cubicBezTo>
                    <a:cubicBezTo>
                      <a:pt x="22" y="34"/>
                      <a:pt x="22" y="34"/>
                      <a:pt x="22" y="34"/>
                    </a:cubicBezTo>
                    <a:cubicBezTo>
                      <a:pt x="22" y="34"/>
                      <a:pt x="22" y="34"/>
                      <a:pt x="22" y="33"/>
                    </a:cubicBezTo>
                    <a:cubicBezTo>
                      <a:pt x="22" y="33"/>
                      <a:pt x="22" y="33"/>
                      <a:pt x="22" y="33"/>
                    </a:cubicBezTo>
                    <a:cubicBezTo>
                      <a:pt x="22" y="32"/>
                      <a:pt x="22" y="32"/>
                      <a:pt x="22" y="32"/>
                    </a:cubicBezTo>
                    <a:cubicBezTo>
                      <a:pt x="23" y="32"/>
                      <a:pt x="23" y="32"/>
                      <a:pt x="23" y="32"/>
                    </a:cubicBezTo>
                    <a:cubicBezTo>
                      <a:pt x="23" y="32"/>
                      <a:pt x="23" y="32"/>
                      <a:pt x="23" y="31"/>
                    </a:cubicBezTo>
                    <a:cubicBezTo>
                      <a:pt x="23" y="31"/>
                      <a:pt x="24" y="31"/>
                      <a:pt x="24" y="31"/>
                    </a:cubicBezTo>
                    <a:cubicBezTo>
                      <a:pt x="24" y="31"/>
                      <a:pt x="24" y="30"/>
                      <a:pt x="24" y="30"/>
                    </a:cubicBezTo>
                    <a:cubicBezTo>
                      <a:pt x="24" y="29"/>
                      <a:pt x="23" y="29"/>
                      <a:pt x="23" y="29"/>
                    </a:cubicBezTo>
                    <a:cubicBezTo>
                      <a:pt x="23" y="29"/>
                      <a:pt x="23" y="28"/>
                      <a:pt x="23" y="28"/>
                    </a:cubicBezTo>
                    <a:cubicBezTo>
                      <a:pt x="23" y="28"/>
                      <a:pt x="23" y="29"/>
                      <a:pt x="23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2" y="29"/>
                      <a:pt x="22" y="29"/>
                      <a:pt x="22" y="29"/>
                    </a:cubicBezTo>
                    <a:cubicBezTo>
                      <a:pt x="21" y="29"/>
                      <a:pt x="21" y="29"/>
                      <a:pt x="21" y="29"/>
                    </a:cubicBezTo>
                    <a:cubicBezTo>
                      <a:pt x="21" y="29"/>
                      <a:pt x="21" y="28"/>
                      <a:pt x="21" y="28"/>
                    </a:cubicBezTo>
                    <a:cubicBezTo>
                      <a:pt x="20" y="28"/>
                      <a:pt x="20" y="28"/>
                      <a:pt x="20" y="28"/>
                    </a:cubicBezTo>
                    <a:cubicBezTo>
                      <a:pt x="20" y="28"/>
                      <a:pt x="20" y="28"/>
                      <a:pt x="20" y="27"/>
                    </a:cubicBezTo>
                    <a:cubicBezTo>
                      <a:pt x="20" y="27"/>
                      <a:pt x="20" y="27"/>
                      <a:pt x="19" y="26"/>
                    </a:cubicBezTo>
                    <a:cubicBezTo>
                      <a:pt x="19" y="26"/>
                      <a:pt x="19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8" y="26"/>
                      <a:pt x="18" y="26"/>
                      <a:pt x="18" y="26"/>
                    </a:cubicBezTo>
                    <a:cubicBezTo>
                      <a:pt x="17" y="26"/>
                      <a:pt x="17" y="25"/>
                      <a:pt x="16" y="25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5" y="25"/>
                      <a:pt x="15" y="25"/>
                      <a:pt x="15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5"/>
                      <a:pt x="13" y="24"/>
                      <a:pt x="13" y="24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4"/>
                      <a:pt x="12" y="24"/>
                      <a:pt x="12" y="24"/>
                    </a:cubicBezTo>
                    <a:cubicBezTo>
                      <a:pt x="12" y="24"/>
                      <a:pt x="12" y="23"/>
                      <a:pt x="12" y="23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2"/>
                      <a:pt x="12" y="22"/>
                      <a:pt x="11" y="21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20"/>
                      <a:pt x="10" y="20"/>
                      <a:pt x="10" y="20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9"/>
                      <a:pt x="10" y="19"/>
                      <a:pt x="10" y="18"/>
                    </a:cubicBezTo>
                    <a:cubicBezTo>
                      <a:pt x="10" y="18"/>
                      <a:pt x="9" y="18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9" y="20"/>
                      <a:pt x="10" y="20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21"/>
                      <a:pt x="10" y="22"/>
                      <a:pt x="10" y="22"/>
                    </a:cubicBezTo>
                    <a:cubicBezTo>
                      <a:pt x="10" y="22"/>
                      <a:pt x="10" y="22"/>
                      <a:pt x="10" y="21"/>
                    </a:cubicBezTo>
                    <a:cubicBezTo>
                      <a:pt x="10" y="21"/>
                      <a:pt x="9" y="21"/>
                      <a:pt x="9" y="21"/>
                    </a:cubicBezTo>
                    <a:cubicBezTo>
                      <a:pt x="9" y="21"/>
                      <a:pt x="10" y="21"/>
                      <a:pt x="9" y="21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20"/>
                      <a:pt x="9" y="20"/>
                      <a:pt x="9" y="19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8" y="19"/>
                      <a:pt x="8" y="18"/>
                      <a:pt x="8" y="18"/>
                    </a:cubicBezTo>
                    <a:cubicBezTo>
                      <a:pt x="8" y="18"/>
                      <a:pt x="8" y="17"/>
                      <a:pt x="8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8" y="17"/>
                      <a:pt x="8" y="17"/>
                      <a:pt x="7" y="17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7" y="16"/>
                      <a:pt x="7" y="15"/>
                      <a:pt x="7" y="15"/>
                    </a:cubicBezTo>
                    <a:cubicBezTo>
                      <a:pt x="7" y="15"/>
                      <a:pt x="7" y="14"/>
                      <a:pt x="7" y="14"/>
                    </a:cubicBezTo>
                    <a:cubicBezTo>
                      <a:pt x="7" y="14"/>
                      <a:pt x="8" y="14"/>
                      <a:pt x="8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8" y="13"/>
                      <a:pt x="8" y="12"/>
                      <a:pt x="9" y="12"/>
                    </a:cubicBezTo>
                    <a:cubicBezTo>
                      <a:pt x="9" y="12"/>
                      <a:pt x="9" y="11"/>
                      <a:pt x="9" y="11"/>
                    </a:cubicBezTo>
                    <a:cubicBezTo>
                      <a:pt x="10" y="11"/>
                      <a:pt x="10" y="10"/>
                      <a:pt x="10" y="10"/>
                    </a:cubicBezTo>
                    <a:cubicBezTo>
                      <a:pt x="10" y="10"/>
                      <a:pt x="9" y="10"/>
                      <a:pt x="9" y="9"/>
                    </a:cubicBezTo>
                    <a:cubicBezTo>
                      <a:pt x="9" y="9"/>
                      <a:pt x="10" y="9"/>
                      <a:pt x="10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8"/>
                      <a:pt x="10" y="8"/>
                      <a:pt x="10" y="7"/>
                    </a:cubicBezTo>
                    <a:cubicBezTo>
                      <a:pt x="10" y="7"/>
                      <a:pt x="9" y="8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12" y="3"/>
                      <a:pt x="15" y="2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9" y="1"/>
                      <a:pt x="19" y="1"/>
                    </a:cubicBezTo>
                    <a:cubicBezTo>
                      <a:pt x="19" y="1"/>
                      <a:pt x="19" y="1"/>
                      <a:pt x="20" y="1"/>
                    </a:cubicBezTo>
                    <a:cubicBezTo>
                      <a:pt x="20" y="1"/>
                      <a:pt x="20" y="1"/>
                      <a:pt x="20" y="1"/>
                    </a:cubicBezTo>
                    <a:cubicBezTo>
                      <a:pt x="21" y="1"/>
                      <a:pt x="21" y="2"/>
                      <a:pt x="22" y="2"/>
                    </a:cubicBezTo>
                    <a:cubicBezTo>
                      <a:pt x="22" y="2"/>
                      <a:pt x="22" y="1"/>
                      <a:pt x="22" y="1"/>
                    </a:cubicBezTo>
                    <a:cubicBezTo>
                      <a:pt x="22" y="1"/>
                      <a:pt x="22" y="1"/>
                      <a:pt x="22" y="1"/>
                    </a:cubicBezTo>
                    <a:cubicBezTo>
                      <a:pt x="22" y="1"/>
                      <a:pt x="22" y="1"/>
                      <a:pt x="23" y="1"/>
                    </a:cubicBezTo>
                    <a:cubicBezTo>
                      <a:pt x="23" y="1"/>
                      <a:pt x="24" y="1"/>
                      <a:pt x="24" y="1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4" y="0"/>
                      <a:pt x="23" y="0"/>
                      <a:pt x="23" y="0"/>
                    </a:cubicBezTo>
                    <a:cubicBezTo>
                      <a:pt x="23" y="0"/>
                      <a:pt x="23" y="0"/>
                      <a:pt x="23" y="0"/>
                    </a:cubicBezTo>
                    <a:cubicBezTo>
                      <a:pt x="22" y="0"/>
                      <a:pt x="22" y="0"/>
                      <a:pt x="22" y="0"/>
                    </a:cubicBezTo>
                    <a:cubicBezTo>
                      <a:pt x="20" y="0"/>
                      <a:pt x="17" y="0"/>
                      <a:pt x="15" y="1"/>
                    </a:cubicBezTo>
                    <a:cubicBezTo>
                      <a:pt x="15" y="1"/>
                      <a:pt x="14" y="1"/>
                      <a:pt x="14" y="1"/>
                    </a:cubicBezTo>
                    <a:cubicBezTo>
                      <a:pt x="14" y="1"/>
                      <a:pt x="14" y="1"/>
                      <a:pt x="14" y="1"/>
                    </a:cubicBezTo>
                    <a:cubicBezTo>
                      <a:pt x="14" y="1"/>
                      <a:pt x="13" y="2"/>
                      <a:pt x="13" y="2"/>
                    </a:cubicBezTo>
                    <a:cubicBezTo>
                      <a:pt x="13" y="2"/>
                      <a:pt x="12" y="2"/>
                      <a:pt x="12" y="2"/>
                    </a:cubicBezTo>
                    <a:cubicBezTo>
                      <a:pt x="12" y="2"/>
                      <a:pt x="11" y="2"/>
                      <a:pt x="11" y="3"/>
                    </a:cubicBezTo>
                    <a:cubicBezTo>
                      <a:pt x="10" y="3"/>
                      <a:pt x="9" y="4"/>
                      <a:pt x="7" y="5"/>
                    </a:cubicBezTo>
                    <a:cubicBezTo>
                      <a:pt x="7" y="5"/>
                      <a:pt x="7" y="5"/>
                      <a:pt x="7" y="6"/>
                    </a:cubicBezTo>
                    <a:cubicBezTo>
                      <a:pt x="7" y="6"/>
                      <a:pt x="7" y="6"/>
                      <a:pt x="6" y="6"/>
                    </a:cubicBezTo>
                    <a:cubicBezTo>
                      <a:pt x="6" y="7"/>
                      <a:pt x="6" y="7"/>
                      <a:pt x="6" y="7"/>
                    </a:cubicBezTo>
                    <a:cubicBezTo>
                      <a:pt x="5" y="8"/>
                      <a:pt x="5" y="8"/>
                      <a:pt x="4" y="8"/>
                    </a:cubicBezTo>
                    <a:cubicBezTo>
                      <a:pt x="4" y="9"/>
                      <a:pt x="3" y="10"/>
                      <a:pt x="3" y="11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2"/>
                      <a:pt x="2" y="13"/>
                      <a:pt x="2" y="13"/>
                    </a:cubicBezTo>
                    <a:cubicBezTo>
                      <a:pt x="2" y="13"/>
                      <a:pt x="1" y="14"/>
                      <a:pt x="1" y="14"/>
                    </a:cubicBezTo>
                    <a:cubicBezTo>
                      <a:pt x="1" y="14"/>
                      <a:pt x="1" y="15"/>
                      <a:pt x="1" y="15"/>
                    </a:cubicBezTo>
                    <a:cubicBezTo>
                      <a:pt x="1" y="15"/>
                      <a:pt x="0" y="16"/>
                      <a:pt x="0" y="17"/>
                    </a:cubicBezTo>
                    <a:cubicBezTo>
                      <a:pt x="0" y="17"/>
                      <a:pt x="0" y="18"/>
                      <a:pt x="0" y="18"/>
                    </a:cubicBezTo>
                    <a:close/>
                    <a:moveTo>
                      <a:pt x="24" y="18"/>
                    </a:moveTo>
                    <a:cubicBezTo>
                      <a:pt x="24" y="28"/>
                      <a:pt x="24" y="28"/>
                      <a:pt x="24" y="28"/>
                    </a:cubicBezTo>
                    <a:cubicBezTo>
                      <a:pt x="24" y="29"/>
                      <a:pt x="24" y="29"/>
                      <a:pt x="24" y="29"/>
                    </a:cubicBezTo>
                    <a:cubicBezTo>
                      <a:pt x="24" y="29"/>
                      <a:pt x="24" y="28"/>
                      <a:pt x="23" y="28"/>
                    </a:cubicBezTo>
                    <a:cubicBezTo>
                      <a:pt x="23" y="28"/>
                      <a:pt x="23" y="28"/>
                      <a:pt x="22" y="28"/>
                    </a:cubicBezTo>
                    <a:cubicBezTo>
                      <a:pt x="22" y="28"/>
                      <a:pt x="21" y="28"/>
                      <a:pt x="21" y="27"/>
                    </a:cubicBezTo>
                    <a:cubicBezTo>
                      <a:pt x="21" y="27"/>
                      <a:pt x="21" y="27"/>
                      <a:pt x="21" y="26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0" y="25"/>
                      <a:pt x="20" y="25"/>
                      <a:pt x="19" y="25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5"/>
                      <a:pt x="19" y="24"/>
                      <a:pt x="19" y="24"/>
                    </a:cubicBezTo>
                    <a:cubicBezTo>
                      <a:pt x="19" y="24"/>
                      <a:pt x="20" y="24"/>
                      <a:pt x="20" y="24"/>
                    </a:cubicBezTo>
                    <a:cubicBezTo>
                      <a:pt x="20" y="24"/>
                      <a:pt x="20" y="24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20" y="23"/>
                      <a:pt x="20" y="23"/>
                      <a:pt x="20" y="23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3"/>
                      <a:pt x="18" y="24"/>
                      <a:pt x="18" y="24"/>
                    </a:cubicBezTo>
                    <a:cubicBezTo>
                      <a:pt x="18" y="24"/>
                      <a:pt x="18" y="24"/>
                      <a:pt x="17" y="24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7" y="24"/>
                      <a:pt x="16" y="24"/>
                      <a:pt x="16" y="24"/>
                    </a:cubicBezTo>
                    <a:cubicBezTo>
                      <a:pt x="16" y="24"/>
                      <a:pt x="16" y="23"/>
                      <a:pt x="16" y="23"/>
                    </a:cubicBezTo>
                    <a:cubicBezTo>
                      <a:pt x="15" y="22"/>
                      <a:pt x="16" y="21"/>
                      <a:pt x="16" y="21"/>
                    </a:cubicBezTo>
                    <a:cubicBezTo>
                      <a:pt x="16" y="21"/>
                      <a:pt x="16" y="21"/>
                      <a:pt x="16" y="21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6" y="20"/>
                      <a:pt x="17" y="19"/>
                      <a:pt x="17" y="19"/>
                    </a:cubicBezTo>
                    <a:cubicBezTo>
                      <a:pt x="17" y="19"/>
                      <a:pt x="18" y="19"/>
                      <a:pt x="18" y="19"/>
                    </a:cubicBezTo>
                    <a:cubicBezTo>
                      <a:pt x="18" y="19"/>
                      <a:pt x="19" y="19"/>
                      <a:pt x="19" y="19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20" y="19"/>
                      <a:pt x="20" y="19"/>
                      <a:pt x="20" y="19"/>
                    </a:cubicBezTo>
                    <a:cubicBezTo>
                      <a:pt x="21" y="19"/>
                      <a:pt x="21" y="18"/>
                      <a:pt x="21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2" y="19"/>
                      <a:pt x="22" y="19"/>
                    </a:cubicBezTo>
                    <a:cubicBezTo>
                      <a:pt x="22" y="19"/>
                      <a:pt x="23" y="19"/>
                      <a:pt x="23" y="19"/>
                    </a:cubicBezTo>
                    <a:cubicBezTo>
                      <a:pt x="23" y="19"/>
                      <a:pt x="23" y="20"/>
                      <a:pt x="23" y="20"/>
                    </a:cubicBezTo>
                    <a:cubicBezTo>
                      <a:pt x="23" y="20"/>
                      <a:pt x="23" y="20"/>
                      <a:pt x="24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2" name="Freeform: Shape 100">
                <a:extLst>
                  <a:ext uri="{FF2B5EF4-FFF2-40B4-BE49-F238E27FC236}">
                    <a16:creationId xmlns:a16="http://schemas.microsoft.com/office/drawing/2014/main" id="{2C73A2A3-B8A9-2F24-55F2-53A33E0FD81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52654" y="1776145"/>
                <a:ext cx="113963" cy="185037"/>
              </a:xfrm>
              <a:custGeom>
                <a:avLst/>
                <a:gdLst>
                  <a:gd name="T0" fmla="*/ 0 w 26"/>
                  <a:gd name="T1" fmla="*/ 29 h 42"/>
                  <a:gd name="T2" fmla="*/ 0 w 26"/>
                  <a:gd name="T3" fmla="*/ 35 h 42"/>
                  <a:gd name="T4" fmla="*/ 8 w 26"/>
                  <a:gd name="T5" fmla="*/ 42 h 42"/>
                  <a:gd name="T6" fmla="*/ 18 w 26"/>
                  <a:gd name="T7" fmla="*/ 42 h 42"/>
                  <a:gd name="T8" fmla="*/ 26 w 26"/>
                  <a:gd name="T9" fmla="*/ 35 h 42"/>
                  <a:gd name="T10" fmla="*/ 26 w 26"/>
                  <a:gd name="T11" fmla="*/ 29 h 42"/>
                  <a:gd name="T12" fmla="*/ 17 w 26"/>
                  <a:gd name="T13" fmla="*/ 29 h 42"/>
                  <a:gd name="T14" fmla="*/ 17 w 26"/>
                  <a:gd name="T15" fmla="*/ 24 h 42"/>
                  <a:gd name="T16" fmla="*/ 26 w 26"/>
                  <a:gd name="T17" fmla="*/ 24 h 42"/>
                  <a:gd name="T18" fmla="*/ 26 w 26"/>
                  <a:gd name="T19" fmla="*/ 16 h 42"/>
                  <a:gd name="T20" fmla="*/ 17 w 26"/>
                  <a:gd name="T21" fmla="*/ 16 h 42"/>
                  <a:gd name="T22" fmla="*/ 17 w 26"/>
                  <a:gd name="T23" fmla="*/ 10 h 42"/>
                  <a:gd name="T24" fmla="*/ 26 w 26"/>
                  <a:gd name="T25" fmla="*/ 10 h 42"/>
                  <a:gd name="T26" fmla="*/ 26 w 26"/>
                  <a:gd name="T27" fmla="*/ 7 h 42"/>
                  <a:gd name="T28" fmla="*/ 18 w 26"/>
                  <a:gd name="T29" fmla="*/ 0 h 42"/>
                  <a:gd name="T30" fmla="*/ 8 w 26"/>
                  <a:gd name="T31" fmla="*/ 0 h 42"/>
                  <a:gd name="T32" fmla="*/ 0 w 26"/>
                  <a:gd name="T33" fmla="*/ 7 h 42"/>
                  <a:gd name="T34" fmla="*/ 0 w 26"/>
                  <a:gd name="T35" fmla="*/ 10 h 42"/>
                  <a:gd name="T36" fmla="*/ 9 w 26"/>
                  <a:gd name="T37" fmla="*/ 10 h 42"/>
                  <a:gd name="T38" fmla="*/ 9 w 26"/>
                  <a:gd name="T39" fmla="*/ 16 h 42"/>
                  <a:gd name="T40" fmla="*/ 0 w 26"/>
                  <a:gd name="T41" fmla="*/ 16 h 42"/>
                  <a:gd name="T42" fmla="*/ 0 w 26"/>
                  <a:gd name="T43" fmla="*/ 24 h 42"/>
                  <a:gd name="T44" fmla="*/ 9 w 26"/>
                  <a:gd name="T45" fmla="*/ 24 h 42"/>
                  <a:gd name="T46" fmla="*/ 9 w 26"/>
                  <a:gd name="T47" fmla="*/ 29 h 42"/>
                  <a:gd name="T48" fmla="*/ 0 w 26"/>
                  <a:gd name="T49" fmla="*/ 29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" h="42">
                    <a:moveTo>
                      <a:pt x="0" y="29"/>
                    </a:moveTo>
                    <a:cubicBezTo>
                      <a:pt x="0" y="35"/>
                      <a:pt x="0" y="35"/>
                      <a:pt x="0" y="35"/>
                    </a:cubicBezTo>
                    <a:cubicBezTo>
                      <a:pt x="0" y="39"/>
                      <a:pt x="4" y="42"/>
                      <a:pt x="8" y="42"/>
                    </a:cubicBezTo>
                    <a:cubicBezTo>
                      <a:pt x="18" y="42"/>
                      <a:pt x="18" y="42"/>
                      <a:pt x="18" y="42"/>
                    </a:cubicBezTo>
                    <a:cubicBezTo>
                      <a:pt x="22" y="42"/>
                      <a:pt x="26" y="39"/>
                      <a:pt x="26" y="35"/>
                    </a:cubicBezTo>
                    <a:cubicBezTo>
                      <a:pt x="26" y="29"/>
                      <a:pt x="26" y="29"/>
                      <a:pt x="26" y="29"/>
                    </a:cubicBezTo>
                    <a:cubicBezTo>
                      <a:pt x="17" y="29"/>
                      <a:pt x="17" y="29"/>
                      <a:pt x="17" y="29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26" y="24"/>
                      <a:pt x="26" y="24"/>
                      <a:pt x="26" y="24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7"/>
                      <a:pt x="26" y="7"/>
                      <a:pt x="26" y="7"/>
                    </a:cubicBezTo>
                    <a:cubicBezTo>
                      <a:pt x="26" y="3"/>
                      <a:pt x="22" y="0"/>
                      <a:pt x="18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0" y="3"/>
                      <a:pt x="0" y="7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24"/>
                      <a:pt x="0" y="24"/>
                      <a:pt x="0" y="24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9" y="29"/>
                      <a:pt x="9" y="29"/>
                      <a:pt x="9" y="29"/>
                    </a:cubicBezTo>
                    <a:lnTo>
                      <a:pt x="0" y="29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3" name="Freeform: Shape 101">
                <a:extLst>
                  <a:ext uri="{FF2B5EF4-FFF2-40B4-BE49-F238E27FC236}">
                    <a16:creationId xmlns:a16="http://schemas.microsoft.com/office/drawing/2014/main" id="{AA05ECEC-59F8-B7C2-04D4-598E3880657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20794" y="1944027"/>
                <a:ext cx="177685" cy="113963"/>
              </a:xfrm>
              <a:custGeom>
                <a:avLst/>
                <a:gdLst>
                  <a:gd name="T0" fmla="*/ 0 w 40"/>
                  <a:gd name="T1" fmla="*/ 1 h 26"/>
                  <a:gd name="T2" fmla="*/ 13 w 40"/>
                  <a:gd name="T3" fmla="*/ 12 h 26"/>
                  <a:gd name="T4" fmla="*/ 17 w 40"/>
                  <a:gd name="T5" fmla="*/ 12 h 26"/>
                  <a:gd name="T6" fmla="*/ 17 w 40"/>
                  <a:gd name="T7" fmla="*/ 20 h 26"/>
                  <a:gd name="T8" fmla="*/ 12 w 40"/>
                  <a:gd name="T9" fmla="*/ 20 h 26"/>
                  <a:gd name="T10" fmla="*/ 12 w 40"/>
                  <a:gd name="T11" fmla="*/ 26 h 26"/>
                  <a:gd name="T12" fmla="*/ 28 w 40"/>
                  <a:gd name="T13" fmla="*/ 26 h 26"/>
                  <a:gd name="T14" fmla="*/ 28 w 40"/>
                  <a:gd name="T15" fmla="*/ 20 h 26"/>
                  <a:gd name="T16" fmla="*/ 23 w 40"/>
                  <a:gd name="T17" fmla="*/ 20 h 26"/>
                  <a:gd name="T18" fmla="*/ 23 w 40"/>
                  <a:gd name="T19" fmla="*/ 12 h 26"/>
                  <a:gd name="T20" fmla="*/ 27 w 40"/>
                  <a:gd name="T21" fmla="*/ 12 h 26"/>
                  <a:gd name="T22" fmla="*/ 40 w 40"/>
                  <a:gd name="T23" fmla="*/ 1 h 26"/>
                  <a:gd name="T24" fmla="*/ 35 w 40"/>
                  <a:gd name="T25" fmla="*/ 0 h 26"/>
                  <a:gd name="T26" fmla="*/ 27 w 40"/>
                  <a:gd name="T27" fmla="*/ 7 h 26"/>
                  <a:gd name="T28" fmla="*/ 13 w 40"/>
                  <a:gd name="T29" fmla="*/ 7 h 26"/>
                  <a:gd name="T30" fmla="*/ 5 w 40"/>
                  <a:gd name="T31" fmla="*/ 0 h 26"/>
                  <a:gd name="T32" fmla="*/ 0 w 40"/>
                  <a:gd name="T33" fmla="*/ 1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0" h="26">
                    <a:moveTo>
                      <a:pt x="0" y="1"/>
                    </a:moveTo>
                    <a:cubicBezTo>
                      <a:pt x="1" y="7"/>
                      <a:pt x="7" y="12"/>
                      <a:pt x="13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28" y="26"/>
                      <a:pt x="28" y="26"/>
                      <a:pt x="28" y="26"/>
                    </a:cubicBezTo>
                    <a:cubicBezTo>
                      <a:pt x="28" y="20"/>
                      <a:pt x="28" y="20"/>
                      <a:pt x="28" y="20"/>
                    </a:cubicBezTo>
                    <a:cubicBezTo>
                      <a:pt x="23" y="20"/>
                      <a:pt x="23" y="20"/>
                      <a:pt x="23" y="20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33" y="12"/>
                      <a:pt x="39" y="6"/>
                      <a:pt x="40" y="1"/>
                    </a:cubicBezTo>
                    <a:cubicBezTo>
                      <a:pt x="35" y="0"/>
                      <a:pt x="35" y="0"/>
                      <a:pt x="35" y="0"/>
                    </a:cubicBezTo>
                    <a:cubicBezTo>
                      <a:pt x="34" y="3"/>
                      <a:pt x="31" y="7"/>
                      <a:pt x="27" y="7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0" y="7"/>
                      <a:pt x="6" y="4"/>
                      <a:pt x="5" y="0"/>
                    </a:cubicBezTo>
                    <a:lnTo>
                      <a:pt x="0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4" name="Freeform: Shape 102">
                <a:extLst>
                  <a:ext uri="{FF2B5EF4-FFF2-40B4-BE49-F238E27FC236}">
                    <a16:creationId xmlns:a16="http://schemas.microsoft.com/office/drawing/2014/main" id="{CB85129E-FDE3-2E04-FA95-476B889740C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2949236" y="2720939"/>
                <a:ext cx="159304" cy="251210"/>
              </a:xfrm>
              <a:custGeom>
                <a:avLst/>
                <a:gdLst>
                  <a:gd name="T0" fmla="*/ 130 w 130"/>
                  <a:gd name="T1" fmla="*/ 205 h 205"/>
                  <a:gd name="T2" fmla="*/ 115 w 130"/>
                  <a:gd name="T3" fmla="*/ 4 h 205"/>
                  <a:gd name="T4" fmla="*/ 101 w 130"/>
                  <a:gd name="T5" fmla="*/ 0 h 205"/>
                  <a:gd name="T6" fmla="*/ 115 w 130"/>
                  <a:gd name="T7" fmla="*/ 14 h 205"/>
                  <a:gd name="T8" fmla="*/ 115 w 130"/>
                  <a:gd name="T9" fmla="*/ 133 h 205"/>
                  <a:gd name="T10" fmla="*/ 101 w 130"/>
                  <a:gd name="T11" fmla="*/ 148 h 205"/>
                  <a:gd name="T12" fmla="*/ 115 w 130"/>
                  <a:gd name="T13" fmla="*/ 162 h 205"/>
                  <a:gd name="T14" fmla="*/ 101 w 130"/>
                  <a:gd name="T15" fmla="*/ 162 h 205"/>
                  <a:gd name="T16" fmla="*/ 115 w 130"/>
                  <a:gd name="T17" fmla="*/ 173 h 205"/>
                  <a:gd name="T18" fmla="*/ 115 w 130"/>
                  <a:gd name="T19" fmla="*/ 191 h 205"/>
                  <a:gd name="T20" fmla="*/ 101 w 130"/>
                  <a:gd name="T21" fmla="*/ 205 h 205"/>
                  <a:gd name="T22" fmla="*/ 90 w 130"/>
                  <a:gd name="T23" fmla="*/ 4 h 205"/>
                  <a:gd name="T24" fmla="*/ 65 w 130"/>
                  <a:gd name="T25" fmla="*/ 14 h 205"/>
                  <a:gd name="T26" fmla="*/ 101 w 130"/>
                  <a:gd name="T27" fmla="*/ 0 h 205"/>
                  <a:gd name="T28" fmla="*/ 90 w 130"/>
                  <a:gd name="T29" fmla="*/ 0 h 205"/>
                  <a:gd name="T30" fmla="*/ 101 w 130"/>
                  <a:gd name="T31" fmla="*/ 205 h 205"/>
                  <a:gd name="T32" fmla="*/ 90 w 130"/>
                  <a:gd name="T33" fmla="*/ 191 h 205"/>
                  <a:gd name="T34" fmla="*/ 101 w 130"/>
                  <a:gd name="T35" fmla="*/ 173 h 205"/>
                  <a:gd name="T36" fmla="*/ 90 w 130"/>
                  <a:gd name="T37" fmla="*/ 162 h 205"/>
                  <a:gd name="T38" fmla="*/ 101 w 130"/>
                  <a:gd name="T39" fmla="*/ 148 h 205"/>
                  <a:gd name="T40" fmla="*/ 65 w 130"/>
                  <a:gd name="T41" fmla="*/ 133 h 205"/>
                  <a:gd name="T42" fmla="*/ 76 w 130"/>
                  <a:gd name="T43" fmla="*/ 148 h 205"/>
                  <a:gd name="T44" fmla="*/ 76 w 130"/>
                  <a:gd name="T45" fmla="*/ 162 h 205"/>
                  <a:gd name="T46" fmla="*/ 65 w 130"/>
                  <a:gd name="T47" fmla="*/ 173 h 205"/>
                  <a:gd name="T48" fmla="*/ 76 w 130"/>
                  <a:gd name="T49" fmla="*/ 191 h 205"/>
                  <a:gd name="T50" fmla="*/ 65 w 130"/>
                  <a:gd name="T51" fmla="*/ 191 h 205"/>
                  <a:gd name="T52" fmla="*/ 65 w 130"/>
                  <a:gd name="T53" fmla="*/ 4 h 205"/>
                  <a:gd name="T54" fmla="*/ 25 w 130"/>
                  <a:gd name="T55" fmla="*/ 14 h 205"/>
                  <a:gd name="T56" fmla="*/ 65 w 130"/>
                  <a:gd name="T57" fmla="*/ 4 h 205"/>
                  <a:gd name="T58" fmla="*/ 25 w 130"/>
                  <a:gd name="T59" fmla="*/ 205 h 205"/>
                  <a:gd name="T60" fmla="*/ 65 w 130"/>
                  <a:gd name="T61" fmla="*/ 191 h 205"/>
                  <a:gd name="T62" fmla="*/ 50 w 130"/>
                  <a:gd name="T63" fmla="*/ 173 h 205"/>
                  <a:gd name="T64" fmla="*/ 65 w 130"/>
                  <a:gd name="T65" fmla="*/ 162 h 205"/>
                  <a:gd name="T66" fmla="*/ 50 w 130"/>
                  <a:gd name="T67" fmla="*/ 148 h 205"/>
                  <a:gd name="T68" fmla="*/ 65 w 130"/>
                  <a:gd name="T69" fmla="*/ 133 h 205"/>
                  <a:gd name="T70" fmla="*/ 25 w 130"/>
                  <a:gd name="T71" fmla="*/ 148 h 205"/>
                  <a:gd name="T72" fmla="*/ 40 w 130"/>
                  <a:gd name="T73" fmla="*/ 162 h 205"/>
                  <a:gd name="T74" fmla="*/ 25 w 130"/>
                  <a:gd name="T75" fmla="*/ 162 h 205"/>
                  <a:gd name="T76" fmla="*/ 40 w 130"/>
                  <a:gd name="T77" fmla="*/ 173 h 205"/>
                  <a:gd name="T78" fmla="*/ 40 w 130"/>
                  <a:gd name="T79" fmla="*/ 191 h 205"/>
                  <a:gd name="T80" fmla="*/ 25 w 130"/>
                  <a:gd name="T81" fmla="*/ 205 h 205"/>
                  <a:gd name="T82" fmla="*/ 0 w 130"/>
                  <a:gd name="T83" fmla="*/ 4 h 205"/>
                  <a:gd name="T84" fmla="*/ 25 w 130"/>
                  <a:gd name="T85" fmla="*/ 205 h 205"/>
                  <a:gd name="T86" fmla="*/ 14 w 130"/>
                  <a:gd name="T87" fmla="*/ 191 h 205"/>
                  <a:gd name="T88" fmla="*/ 25 w 130"/>
                  <a:gd name="T89" fmla="*/ 173 h 205"/>
                  <a:gd name="T90" fmla="*/ 14 w 130"/>
                  <a:gd name="T91" fmla="*/ 162 h 205"/>
                  <a:gd name="T92" fmla="*/ 25 w 130"/>
                  <a:gd name="T93" fmla="*/ 148 h 205"/>
                  <a:gd name="T94" fmla="*/ 14 w 130"/>
                  <a:gd name="T95" fmla="*/ 133 h 205"/>
                  <a:gd name="T96" fmla="*/ 25 w 130"/>
                  <a:gd name="T97" fmla="*/ 14 h 20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30" h="205">
                    <a:moveTo>
                      <a:pt x="101" y="205"/>
                    </a:moveTo>
                    <a:lnTo>
                      <a:pt x="130" y="205"/>
                    </a:lnTo>
                    <a:lnTo>
                      <a:pt x="130" y="4"/>
                    </a:lnTo>
                    <a:lnTo>
                      <a:pt x="115" y="4"/>
                    </a:lnTo>
                    <a:lnTo>
                      <a:pt x="115" y="0"/>
                    </a:lnTo>
                    <a:lnTo>
                      <a:pt x="101" y="0"/>
                    </a:lnTo>
                    <a:lnTo>
                      <a:pt x="101" y="14"/>
                    </a:lnTo>
                    <a:lnTo>
                      <a:pt x="115" y="14"/>
                    </a:lnTo>
                    <a:lnTo>
                      <a:pt x="115" y="133"/>
                    </a:lnTo>
                    <a:lnTo>
                      <a:pt x="115" y="133"/>
                    </a:lnTo>
                    <a:lnTo>
                      <a:pt x="101" y="133"/>
                    </a:lnTo>
                    <a:lnTo>
                      <a:pt x="101" y="148"/>
                    </a:lnTo>
                    <a:lnTo>
                      <a:pt x="115" y="148"/>
                    </a:lnTo>
                    <a:lnTo>
                      <a:pt x="115" y="162"/>
                    </a:lnTo>
                    <a:lnTo>
                      <a:pt x="115" y="162"/>
                    </a:lnTo>
                    <a:lnTo>
                      <a:pt x="101" y="162"/>
                    </a:lnTo>
                    <a:lnTo>
                      <a:pt x="101" y="173"/>
                    </a:lnTo>
                    <a:lnTo>
                      <a:pt x="115" y="173"/>
                    </a:lnTo>
                    <a:lnTo>
                      <a:pt x="115" y="191"/>
                    </a:lnTo>
                    <a:lnTo>
                      <a:pt x="115" y="191"/>
                    </a:lnTo>
                    <a:lnTo>
                      <a:pt x="101" y="191"/>
                    </a:lnTo>
                    <a:lnTo>
                      <a:pt x="101" y="205"/>
                    </a:lnTo>
                    <a:close/>
                    <a:moveTo>
                      <a:pt x="90" y="0"/>
                    </a:moveTo>
                    <a:lnTo>
                      <a:pt x="90" y="4"/>
                    </a:lnTo>
                    <a:lnTo>
                      <a:pt x="65" y="4"/>
                    </a:lnTo>
                    <a:lnTo>
                      <a:pt x="65" y="14"/>
                    </a:lnTo>
                    <a:lnTo>
                      <a:pt x="101" y="14"/>
                    </a:lnTo>
                    <a:lnTo>
                      <a:pt x="101" y="0"/>
                    </a:lnTo>
                    <a:lnTo>
                      <a:pt x="90" y="0"/>
                    </a:lnTo>
                    <a:lnTo>
                      <a:pt x="90" y="0"/>
                    </a:lnTo>
                    <a:close/>
                    <a:moveTo>
                      <a:pt x="65" y="205"/>
                    </a:moveTo>
                    <a:lnTo>
                      <a:pt x="101" y="205"/>
                    </a:lnTo>
                    <a:lnTo>
                      <a:pt x="101" y="191"/>
                    </a:lnTo>
                    <a:lnTo>
                      <a:pt x="90" y="191"/>
                    </a:lnTo>
                    <a:lnTo>
                      <a:pt x="90" y="173"/>
                    </a:lnTo>
                    <a:lnTo>
                      <a:pt x="101" y="173"/>
                    </a:lnTo>
                    <a:lnTo>
                      <a:pt x="101" y="162"/>
                    </a:lnTo>
                    <a:lnTo>
                      <a:pt x="90" y="162"/>
                    </a:lnTo>
                    <a:lnTo>
                      <a:pt x="90" y="148"/>
                    </a:lnTo>
                    <a:lnTo>
                      <a:pt x="101" y="148"/>
                    </a:lnTo>
                    <a:lnTo>
                      <a:pt x="101" y="133"/>
                    </a:lnTo>
                    <a:lnTo>
                      <a:pt x="65" y="133"/>
                    </a:lnTo>
                    <a:lnTo>
                      <a:pt x="65" y="148"/>
                    </a:lnTo>
                    <a:lnTo>
                      <a:pt x="76" y="148"/>
                    </a:lnTo>
                    <a:lnTo>
                      <a:pt x="76" y="162"/>
                    </a:lnTo>
                    <a:lnTo>
                      <a:pt x="76" y="162"/>
                    </a:lnTo>
                    <a:lnTo>
                      <a:pt x="65" y="162"/>
                    </a:lnTo>
                    <a:lnTo>
                      <a:pt x="65" y="173"/>
                    </a:lnTo>
                    <a:lnTo>
                      <a:pt x="76" y="173"/>
                    </a:lnTo>
                    <a:lnTo>
                      <a:pt x="76" y="191"/>
                    </a:lnTo>
                    <a:lnTo>
                      <a:pt x="76" y="191"/>
                    </a:lnTo>
                    <a:lnTo>
                      <a:pt x="65" y="191"/>
                    </a:lnTo>
                    <a:lnTo>
                      <a:pt x="65" y="205"/>
                    </a:lnTo>
                    <a:close/>
                    <a:moveTo>
                      <a:pt x="65" y="4"/>
                    </a:moveTo>
                    <a:lnTo>
                      <a:pt x="25" y="4"/>
                    </a:lnTo>
                    <a:lnTo>
                      <a:pt x="25" y="14"/>
                    </a:lnTo>
                    <a:lnTo>
                      <a:pt x="65" y="14"/>
                    </a:lnTo>
                    <a:lnTo>
                      <a:pt x="65" y="4"/>
                    </a:lnTo>
                    <a:lnTo>
                      <a:pt x="65" y="4"/>
                    </a:lnTo>
                    <a:close/>
                    <a:moveTo>
                      <a:pt x="25" y="205"/>
                    </a:moveTo>
                    <a:lnTo>
                      <a:pt x="65" y="205"/>
                    </a:lnTo>
                    <a:lnTo>
                      <a:pt x="65" y="191"/>
                    </a:lnTo>
                    <a:lnTo>
                      <a:pt x="50" y="191"/>
                    </a:lnTo>
                    <a:lnTo>
                      <a:pt x="50" y="173"/>
                    </a:lnTo>
                    <a:lnTo>
                      <a:pt x="65" y="173"/>
                    </a:lnTo>
                    <a:lnTo>
                      <a:pt x="65" y="162"/>
                    </a:lnTo>
                    <a:lnTo>
                      <a:pt x="50" y="162"/>
                    </a:lnTo>
                    <a:lnTo>
                      <a:pt x="50" y="148"/>
                    </a:lnTo>
                    <a:lnTo>
                      <a:pt x="65" y="148"/>
                    </a:lnTo>
                    <a:lnTo>
                      <a:pt x="65" y="133"/>
                    </a:lnTo>
                    <a:lnTo>
                      <a:pt x="25" y="133"/>
                    </a:lnTo>
                    <a:lnTo>
                      <a:pt x="25" y="148"/>
                    </a:lnTo>
                    <a:lnTo>
                      <a:pt x="40" y="148"/>
                    </a:lnTo>
                    <a:lnTo>
                      <a:pt x="40" y="162"/>
                    </a:lnTo>
                    <a:lnTo>
                      <a:pt x="40" y="162"/>
                    </a:lnTo>
                    <a:lnTo>
                      <a:pt x="25" y="162"/>
                    </a:lnTo>
                    <a:lnTo>
                      <a:pt x="25" y="173"/>
                    </a:lnTo>
                    <a:lnTo>
                      <a:pt x="40" y="173"/>
                    </a:lnTo>
                    <a:lnTo>
                      <a:pt x="40" y="191"/>
                    </a:lnTo>
                    <a:lnTo>
                      <a:pt x="40" y="191"/>
                    </a:lnTo>
                    <a:lnTo>
                      <a:pt x="25" y="191"/>
                    </a:lnTo>
                    <a:lnTo>
                      <a:pt x="25" y="205"/>
                    </a:lnTo>
                    <a:close/>
                    <a:moveTo>
                      <a:pt x="25" y="4"/>
                    </a:moveTo>
                    <a:lnTo>
                      <a:pt x="0" y="4"/>
                    </a:lnTo>
                    <a:lnTo>
                      <a:pt x="0" y="205"/>
                    </a:lnTo>
                    <a:lnTo>
                      <a:pt x="25" y="205"/>
                    </a:lnTo>
                    <a:lnTo>
                      <a:pt x="25" y="191"/>
                    </a:lnTo>
                    <a:lnTo>
                      <a:pt x="14" y="191"/>
                    </a:lnTo>
                    <a:lnTo>
                      <a:pt x="14" y="173"/>
                    </a:lnTo>
                    <a:lnTo>
                      <a:pt x="25" y="173"/>
                    </a:lnTo>
                    <a:lnTo>
                      <a:pt x="25" y="162"/>
                    </a:lnTo>
                    <a:lnTo>
                      <a:pt x="14" y="162"/>
                    </a:lnTo>
                    <a:lnTo>
                      <a:pt x="14" y="148"/>
                    </a:lnTo>
                    <a:lnTo>
                      <a:pt x="25" y="148"/>
                    </a:lnTo>
                    <a:lnTo>
                      <a:pt x="25" y="133"/>
                    </a:lnTo>
                    <a:lnTo>
                      <a:pt x="14" y="133"/>
                    </a:lnTo>
                    <a:lnTo>
                      <a:pt x="14" y="14"/>
                    </a:lnTo>
                    <a:lnTo>
                      <a:pt x="25" y="14"/>
                    </a:lnTo>
                    <a:lnTo>
                      <a:pt x="25" y="4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5" name="Freeform: Shape 103">
                <a:extLst>
                  <a:ext uri="{FF2B5EF4-FFF2-40B4-BE49-F238E27FC236}">
                    <a16:creationId xmlns:a16="http://schemas.microsoft.com/office/drawing/2014/main" id="{2E4AD555-0DBD-E4AC-FDA4-12C17E83703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08865" y="1497977"/>
                <a:ext cx="145824" cy="145824"/>
              </a:xfrm>
              <a:custGeom>
                <a:avLst/>
                <a:gdLst>
                  <a:gd name="T0" fmla="*/ 16 w 33"/>
                  <a:gd name="T1" fmla="*/ 31 h 33"/>
                  <a:gd name="T2" fmla="*/ 19 w 33"/>
                  <a:gd name="T3" fmla="*/ 31 h 33"/>
                  <a:gd name="T4" fmla="*/ 20 w 33"/>
                  <a:gd name="T5" fmla="*/ 33 h 33"/>
                  <a:gd name="T6" fmla="*/ 26 w 33"/>
                  <a:gd name="T7" fmla="*/ 31 h 33"/>
                  <a:gd name="T8" fmla="*/ 25 w 33"/>
                  <a:gd name="T9" fmla="*/ 29 h 33"/>
                  <a:gd name="T10" fmla="*/ 28 w 33"/>
                  <a:gd name="T11" fmla="*/ 25 h 33"/>
                  <a:gd name="T12" fmla="*/ 30 w 33"/>
                  <a:gd name="T13" fmla="*/ 26 h 33"/>
                  <a:gd name="T14" fmla="*/ 33 w 33"/>
                  <a:gd name="T15" fmla="*/ 20 h 33"/>
                  <a:gd name="T16" fmla="*/ 30 w 33"/>
                  <a:gd name="T17" fmla="*/ 19 h 33"/>
                  <a:gd name="T18" fmla="*/ 30 w 33"/>
                  <a:gd name="T19" fmla="*/ 14 h 33"/>
                  <a:gd name="T20" fmla="*/ 33 w 33"/>
                  <a:gd name="T21" fmla="*/ 13 h 33"/>
                  <a:gd name="T22" fmla="*/ 30 w 33"/>
                  <a:gd name="T23" fmla="*/ 8 h 33"/>
                  <a:gd name="T24" fmla="*/ 28 w 33"/>
                  <a:gd name="T25" fmla="*/ 9 h 33"/>
                  <a:gd name="T26" fmla="*/ 24 w 33"/>
                  <a:gd name="T27" fmla="*/ 5 h 33"/>
                  <a:gd name="T28" fmla="*/ 25 w 33"/>
                  <a:gd name="T29" fmla="*/ 3 h 33"/>
                  <a:gd name="T30" fmla="*/ 20 w 33"/>
                  <a:gd name="T31" fmla="*/ 0 h 33"/>
                  <a:gd name="T32" fmla="*/ 19 w 33"/>
                  <a:gd name="T33" fmla="*/ 3 h 33"/>
                  <a:gd name="T34" fmla="*/ 16 w 33"/>
                  <a:gd name="T35" fmla="*/ 3 h 33"/>
                  <a:gd name="T36" fmla="*/ 16 w 33"/>
                  <a:gd name="T37" fmla="*/ 7 h 33"/>
                  <a:gd name="T38" fmla="*/ 25 w 33"/>
                  <a:gd name="T39" fmla="*/ 13 h 33"/>
                  <a:gd name="T40" fmla="*/ 20 w 33"/>
                  <a:gd name="T41" fmla="*/ 26 h 33"/>
                  <a:gd name="T42" fmla="*/ 16 w 33"/>
                  <a:gd name="T43" fmla="*/ 26 h 33"/>
                  <a:gd name="T44" fmla="*/ 16 w 33"/>
                  <a:gd name="T45" fmla="*/ 26 h 33"/>
                  <a:gd name="T46" fmla="*/ 16 w 33"/>
                  <a:gd name="T47" fmla="*/ 31 h 33"/>
                  <a:gd name="T48" fmla="*/ 2 w 33"/>
                  <a:gd name="T49" fmla="*/ 20 h 33"/>
                  <a:gd name="T50" fmla="*/ 0 w 33"/>
                  <a:gd name="T51" fmla="*/ 21 h 33"/>
                  <a:gd name="T52" fmla="*/ 2 w 33"/>
                  <a:gd name="T53" fmla="*/ 26 h 33"/>
                  <a:gd name="T54" fmla="*/ 5 w 33"/>
                  <a:gd name="T55" fmla="*/ 25 h 33"/>
                  <a:gd name="T56" fmla="*/ 8 w 33"/>
                  <a:gd name="T57" fmla="*/ 29 h 33"/>
                  <a:gd name="T58" fmla="*/ 7 w 33"/>
                  <a:gd name="T59" fmla="*/ 31 h 33"/>
                  <a:gd name="T60" fmla="*/ 13 w 33"/>
                  <a:gd name="T61" fmla="*/ 33 h 33"/>
                  <a:gd name="T62" fmla="*/ 14 w 33"/>
                  <a:gd name="T63" fmla="*/ 31 h 33"/>
                  <a:gd name="T64" fmla="*/ 16 w 33"/>
                  <a:gd name="T65" fmla="*/ 31 h 33"/>
                  <a:gd name="T66" fmla="*/ 16 w 33"/>
                  <a:gd name="T67" fmla="*/ 26 h 33"/>
                  <a:gd name="T68" fmla="*/ 8 w 33"/>
                  <a:gd name="T69" fmla="*/ 21 h 33"/>
                  <a:gd name="T70" fmla="*/ 13 w 33"/>
                  <a:gd name="T71" fmla="*/ 8 h 33"/>
                  <a:gd name="T72" fmla="*/ 13 w 33"/>
                  <a:gd name="T73" fmla="*/ 8 h 33"/>
                  <a:gd name="T74" fmla="*/ 16 w 33"/>
                  <a:gd name="T75" fmla="*/ 7 h 33"/>
                  <a:gd name="T76" fmla="*/ 16 w 33"/>
                  <a:gd name="T77" fmla="*/ 7 h 33"/>
                  <a:gd name="T78" fmla="*/ 16 w 33"/>
                  <a:gd name="T79" fmla="*/ 3 h 33"/>
                  <a:gd name="T80" fmla="*/ 14 w 33"/>
                  <a:gd name="T81" fmla="*/ 3 h 33"/>
                  <a:gd name="T82" fmla="*/ 13 w 33"/>
                  <a:gd name="T83" fmla="*/ 1 h 33"/>
                  <a:gd name="T84" fmla="*/ 7 w 33"/>
                  <a:gd name="T85" fmla="*/ 3 h 33"/>
                  <a:gd name="T86" fmla="*/ 8 w 33"/>
                  <a:gd name="T87" fmla="*/ 5 h 33"/>
                  <a:gd name="T88" fmla="*/ 5 w 33"/>
                  <a:gd name="T89" fmla="*/ 9 h 33"/>
                  <a:gd name="T90" fmla="*/ 2 w 33"/>
                  <a:gd name="T91" fmla="*/ 8 h 33"/>
                  <a:gd name="T92" fmla="*/ 0 w 33"/>
                  <a:gd name="T93" fmla="*/ 14 h 33"/>
                  <a:gd name="T94" fmla="*/ 2 w 33"/>
                  <a:gd name="T95" fmla="*/ 15 h 33"/>
                  <a:gd name="T96" fmla="*/ 2 w 33"/>
                  <a:gd name="T97" fmla="*/ 20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33" h="33">
                    <a:moveTo>
                      <a:pt x="16" y="31"/>
                    </a:moveTo>
                    <a:cubicBezTo>
                      <a:pt x="17" y="31"/>
                      <a:pt x="18" y="31"/>
                      <a:pt x="19" y="31"/>
                    </a:cubicBezTo>
                    <a:cubicBezTo>
                      <a:pt x="20" y="33"/>
                      <a:pt x="20" y="33"/>
                      <a:pt x="20" y="33"/>
                    </a:cubicBezTo>
                    <a:cubicBezTo>
                      <a:pt x="26" y="31"/>
                      <a:pt x="26" y="31"/>
                      <a:pt x="26" y="31"/>
                    </a:cubicBezTo>
                    <a:cubicBezTo>
                      <a:pt x="25" y="29"/>
                      <a:pt x="25" y="29"/>
                      <a:pt x="25" y="29"/>
                    </a:cubicBezTo>
                    <a:cubicBezTo>
                      <a:pt x="26" y="28"/>
                      <a:pt x="27" y="26"/>
                      <a:pt x="28" y="25"/>
                    </a:cubicBezTo>
                    <a:cubicBezTo>
                      <a:pt x="30" y="26"/>
                      <a:pt x="30" y="26"/>
                      <a:pt x="30" y="26"/>
                    </a:cubicBezTo>
                    <a:cubicBezTo>
                      <a:pt x="33" y="20"/>
                      <a:pt x="33" y="20"/>
                      <a:pt x="33" y="20"/>
                    </a:cubicBezTo>
                    <a:cubicBezTo>
                      <a:pt x="30" y="19"/>
                      <a:pt x="30" y="19"/>
                      <a:pt x="30" y="19"/>
                    </a:cubicBezTo>
                    <a:cubicBezTo>
                      <a:pt x="31" y="18"/>
                      <a:pt x="31" y="16"/>
                      <a:pt x="30" y="14"/>
                    </a:cubicBezTo>
                    <a:cubicBezTo>
                      <a:pt x="33" y="13"/>
                      <a:pt x="33" y="13"/>
                      <a:pt x="33" y="13"/>
                    </a:cubicBezTo>
                    <a:cubicBezTo>
                      <a:pt x="30" y="8"/>
                      <a:pt x="30" y="8"/>
                      <a:pt x="30" y="8"/>
                    </a:cubicBezTo>
                    <a:cubicBezTo>
                      <a:pt x="28" y="9"/>
                      <a:pt x="28" y="9"/>
                      <a:pt x="28" y="9"/>
                    </a:cubicBezTo>
                    <a:cubicBezTo>
                      <a:pt x="27" y="7"/>
                      <a:pt x="26" y="6"/>
                      <a:pt x="24" y="5"/>
                    </a:cubicBezTo>
                    <a:cubicBezTo>
                      <a:pt x="25" y="3"/>
                      <a:pt x="25" y="3"/>
                      <a:pt x="25" y="3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19" y="3"/>
                      <a:pt x="19" y="3"/>
                      <a:pt x="19" y="3"/>
                    </a:cubicBezTo>
                    <a:cubicBezTo>
                      <a:pt x="18" y="3"/>
                      <a:pt x="17" y="3"/>
                      <a:pt x="16" y="3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20" y="7"/>
                      <a:pt x="24" y="10"/>
                      <a:pt x="25" y="13"/>
                    </a:cubicBezTo>
                    <a:cubicBezTo>
                      <a:pt x="27" y="18"/>
                      <a:pt x="25" y="24"/>
                      <a:pt x="20" y="26"/>
                    </a:cubicBezTo>
                    <a:cubicBezTo>
                      <a:pt x="19" y="26"/>
                      <a:pt x="18" y="26"/>
                      <a:pt x="16" y="26"/>
                    </a:cubicBezTo>
                    <a:cubicBezTo>
                      <a:pt x="16" y="26"/>
                      <a:pt x="16" y="26"/>
                      <a:pt x="16" y="26"/>
                    </a:cubicBezTo>
                    <a:lnTo>
                      <a:pt x="16" y="31"/>
                    </a:lnTo>
                    <a:close/>
                    <a:moveTo>
                      <a:pt x="2" y="20"/>
                    </a:moveTo>
                    <a:cubicBezTo>
                      <a:pt x="0" y="21"/>
                      <a:pt x="0" y="21"/>
                      <a:pt x="0" y="21"/>
                    </a:cubicBezTo>
                    <a:cubicBezTo>
                      <a:pt x="2" y="26"/>
                      <a:pt x="2" y="26"/>
                      <a:pt x="2" y="26"/>
                    </a:cubicBezTo>
                    <a:cubicBezTo>
                      <a:pt x="5" y="25"/>
                      <a:pt x="5" y="25"/>
                      <a:pt x="5" y="25"/>
                    </a:cubicBezTo>
                    <a:cubicBezTo>
                      <a:pt x="6" y="27"/>
                      <a:pt x="7" y="28"/>
                      <a:pt x="8" y="29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13" y="33"/>
                      <a:pt x="13" y="33"/>
                      <a:pt x="13" y="33"/>
                    </a:cubicBezTo>
                    <a:cubicBezTo>
                      <a:pt x="14" y="31"/>
                      <a:pt x="14" y="31"/>
                      <a:pt x="14" y="31"/>
                    </a:cubicBezTo>
                    <a:cubicBezTo>
                      <a:pt x="15" y="31"/>
                      <a:pt x="16" y="31"/>
                      <a:pt x="16" y="31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3" y="26"/>
                      <a:pt x="9" y="24"/>
                      <a:pt x="8" y="21"/>
                    </a:cubicBezTo>
                    <a:cubicBezTo>
                      <a:pt x="5" y="16"/>
                      <a:pt x="8" y="10"/>
                      <a:pt x="13" y="8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4" y="8"/>
                      <a:pt x="15" y="7"/>
                      <a:pt x="16" y="7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6" y="3"/>
                      <a:pt x="16" y="3"/>
                      <a:pt x="16" y="3"/>
                    </a:cubicBezTo>
                    <a:cubicBezTo>
                      <a:pt x="15" y="3"/>
                      <a:pt x="15" y="3"/>
                      <a:pt x="14" y="3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8" y="5"/>
                      <a:pt x="8" y="5"/>
                      <a:pt x="8" y="5"/>
                    </a:cubicBezTo>
                    <a:cubicBezTo>
                      <a:pt x="7" y="6"/>
                      <a:pt x="6" y="7"/>
                      <a:pt x="5" y="9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5"/>
                      <a:pt x="2" y="15"/>
                      <a:pt x="2" y="15"/>
                    </a:cubicBezTo>
                    <a:cubicBezTo>
                      <a:pt x="2" y="16"/>
                      <a:pt x="2" y="18"/>
                      <a:pt x="2" y="2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6" name="Freeform: Shape 104">
                <a:extLst>
                  <a:ext uri="{FF2B5EF4-FFF2-40B4-BE49-F238E27FC236}">
                    <a16:creationId xmlns:a16="http://schemas.microsoft.com/office/drawing/2014/main" id="{DC1AF309-79EC-0712-1723-E8944C3D113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6873" y="1241865"/>
                <a:ext cx="25734" cy="30635"/>
              </a:xfrm>
              <a:custGeom>
                <a:avLst/>
                <a:gdLst>
                  <a:gd name="T0" fmla="*/ 0 w 6"/>
                  <a:gd name="T1" fmla="*/ 0 h 7"/>
                  <a:gd name="T2" fmla="*/ 2 w 6"/>
                  <a:gd name="T3" fmla="*/ 7 h 7"/>
                  <a:gd name="T4" fmla="*/ 6 w 6"/>
                  <a:gd name="T5" fmla="*/ 0 h 7"/>
                  <a:gd name="T6" fmla="*/ 0 w 6"/>
                  <a:gd name="T7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0" y="0"/>
                    </a:moveTo>
                    <a:cubicBezTo>
                      <a:pt x="0" y="3"/>
                      <a:pt x="1" y="5"/>
                      <a:pt x="2" y="7"/>
                    </a:cubicBezTo>
                    <a:cubicBezTo>
                      <a:pt x="5" y="5"/>
                      <a:pt x="6" y="3"/>
                      <a:pt x="6" y="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7" name="Freeform: Shape 105">
                <a:extLst>
                  <a:ext uri="{FF2B5EF4-FFF2-40B4-BE49-F238E27FC236}">
                    <a16:creationId xmlns:a16="http://schemas.microsoft.com/office/drawing/2014/main" id="{3FA4A773-FBC4-41FA-7FE7-C8A52D40FD6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76873" y="1197751"/>
                <a:ext cx="25734" cy="34312"/>
              </a:xfrm>
              <a:custGeom>
                <a:avLst/>
                <a:gdLst>
                  <a:gd name="T0" fmla="*/ 2 w 6"/>
                  <a:gd name="T1" fmla="*/ 0 h 8"/>
                  <a:gd name="T2" fmla="*/ 0 w 6"/>
                  <a:gd name="T3" fmla="*/ 8 h 8"/>
                  <a:gd name="T4" fmla="*/ 6 w 6"/>
                  <a:gd name="T5" fmla="*/ 8 h 8"/>
                  <a:gd name="T6" fmla="*/ 2 w 6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2" y="0"/>
                    </a:moveTo>
                    <a:cubicBezTo>
                      <a:pt x="1" y="2"/>
                      <a:pt x="0" y="5"/>
                      <a:pt x="0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2"/>
                      <a:pt x="2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8" name="Freeform: Shape 106">
                <a:extLst>
                  <a:ext uri="{FF2B5EF4-FFF2-40B4-BE49-F238E27FC236}">
                    <a16:creationId xmlns:a16="http://schemas.microsoft.com/office/drawing/2014/main" id="{B507C5A4-9AD1-23E7-883F-286F81C6C97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54816" y="1184271"/>
                <a:ext cx="25734" cy="47791"/>
              </a:xfrm>
              <a:custGeom>
                <a:avLst/>
                <a:gdLst>
                  <a:gd name="T0" fmla="*/ 0 w 6"/>
                  <a:gd name="T1" fmla="*/ 0 h 11"/>
                  <a:gd name="T2" fmla="*/ 0 w 6"/>
                  <a:gd name="T3" fmla="*/ 11 h 11"/>
                  <a:gd name="T4" fmla="*/ 3 w 6"/>
                  <a:gd name="T5" fmla="*/ 11 h 11"/>
                  <a:gd name="T6" fmla="*/ 6 w 6"/>
                  <a:gd name="T7" fmla="*/ 2 h 11"/>
                  <a:gd name="T8" fmla="*/ 0 w 6"/>
                  <a:gd name="T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0" y="0"/>
                    </a:moveTo>
                    <a:cubicBezTo>
                      <a:pt x="0" y="11"/>
                      <a:pt x="0" y="11"/>
                      <a:pt x="0" y="11"/>
                    </a:cubicBezTo>
                    <a:cubicBezTo>
                      <a:pt x="3" y="11"/>
                      <a:pt x="3" y="11"/>
                      <a:pt x="3" y="11"/>
                    </a:cubicBezTo>
                    <a:cubicBezTo>
                      <a:pt x="3" y="7"/>
                      <a:pt x="4" y="4"/>
                      <a:pt x="6" y="2"/>
                    </a:cubicBezTo>
                    <a:cubicBezTo>
                      <a:pt x="4" y="1"/>
                      <a:pt x="2" y="0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69" name="Freeform: Shape 107">
                <a:extLst>
                  <a:ext uri="{FF2B5EF4-FFF2-40B4-BE49-F238E27FC236}">
                    <a16:creationId xmlns:a16="http://schemas.microsoft.com/office/drawing/2014/main" id="{0F92D9DA-9FB4-9A51-279F-68646050F2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22955" y="1241865"/>
                <a:ext cx="26959" cy="44115"/>
              </a:xfrm>
              <a:custGeom>
                <a:avLst/>
                <a:gdLst>
                  <a:gd name="T0" fmla="*/ 6 w 6"/>
                  <a:gd name="T1" fmla="*/ 10 h 10"/>
                  <a:gd name="T2" fmla="*/ 6 w 6"/>
                  <a:gd name="T3" fmla="*/ 0 h 10"/>
                  <a:gd name="T4" fmla="*/ 3 w 6"/>
                  <a:gd name="T5" fmla="*/ 0 h 10"/>
                  <a:gd name="T6" fmla="*/ 0 w 6"/>
                  <a:gd name="T7" fmla="*/ 8 h 10"/>
                  <a:gd name="T8" fmla="*/ 6 w 6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6" y="10"/>
                    </a:move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3" y="3"/>
                      <a:pt x="2" y="6"/>
                      <a:pt x="0" y="8"/>
                    </a:cubicBezTo>
                    <a:cubicBezTo>
                      <a:pt x="2" y="9"/>
                      <a:pt x="4" y="10"/>
                      <a:pt x="6" y="1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0" name="Freeform: Shape 108">
                <a:extLst>
                  <a:ext uri="{FF2B5EF4-FFF2-40B4-BE49-F238E27FC236}">
                    <a16:creationId xmlns:a16="http://schemas.microsoft.com/office/drawing/2014/main" id="{BACB990F-DB51-BBD5-F7AE-9CDBE6065DF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22955" y="1184271"/>
                <a:ext cx="26959" cy="47791"/>
              </a:xfrm>
              <a:custGeom>
                <a:avLst/>
                <a:gdLst>
                  <a:gd name="T0" fmla="*/ 3 w 6"/>
                  <a:gd name="T1" fmla="*/ 11 h 11"/>
                  <a:gd name="T2" fmla="*/ 6 w 6"/>
                  <a:gd name="T3" fmla="*/ 11 h 11"/>
                  <a:gd name="T4" fmla="*/ 6 w 6"/>
                  <a:gd name="T5" fmla="*/ 0 h 11"/>
                  <a:gd name="T6" fmla="*/ 0 w 6"/>
                  <a:gd name="T7" fmla="*/ 2 h 11"/>
                  <a:gd name="T8" fmla="*/ 3 w 6"/>
                  <a:gd name="T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1">
                    <a:moveTo>
                      <a:pt x="3" y="11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4" y="0"/>
                      <a:pt x="2" y="1"/>
                      <a:pt x="0" y="2"/>
                    </a:cubicBezTo>
                    <a:cubicBezTo>
                      <a:pt x="2" y="4"/>
                      <a:pt x="3" y="7"/>
                      <a:pt x="3" y="1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1" name="Freeform: Shape 109">
                <a:extLst>
                  <a:ext uri="{FF2B5EF4-FFF2-40B4-BE49-F238E27FC236}">
                    <a16:creationId xmlns:a16="http://schemas.microsoft.com/office/drawing/2014/main" id="{194BAF64-715D-DF4A-AEFC-3A72F9A27C57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00898" y="1241865"/>
                <a:ext cx="26959" cy="30635"/>
              </a:xfrm>
              <a:custGeom>
                <a:avLst/>
                <a:gdLst>
                  <a:gd name="T0" fmla="*/ 4 w 6"/>
                  <a:gd name="T1" fmla="*/ 7 h 7"/>
                  <a:gd name="T2" fmla="*/ 6 w 6"/>
                  <a:gd name="T3" fmla="*/ 0 h 7"/>
                  <a:gd name="T4" fmla="*/ 0 w 6"/>
                  <a:gd name="T5" fmla="*/ 0 h 7"/>
                  <a:gd name="T6" fmla="*/ 4 w 6"/>
                  <a:gd name="T7" fmla="*/ 7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7">
                    <a:moveTo>
                      <a:pt x="4" y="7"/>
                    </a:moveTo>
                    <a:cubicBezTo>
                      <a:pt x="5" y="5"/>
                      <a:pt x="6" y="3"/>
                      <a:pt x="6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3"/>
                      <a:pt x="1" y="5"/>
                      <a:pt x="4" y="7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2" name="Freeform: Shape 110">
                <a:extLst>
                  <a:ext uri="{FF2B5EF4-FFF2-40B4-BE49-F238E27FC236}">
                    <a16:creationId xmlns:a16="http://schemas.microsoft.com/office/drawing/2014/main" id="{ACE48FC3-7FDF-3B1F-BB7A-486979A3301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00898" y="1197751"/>
                <a:ext cx="26959" cy="34312"/>
              </a:xfrm>
              <a:custGeom>
                <a:avLst/>
                <a:gdLst>
                  <a:gd name="T0" fmla="*/ 4 w 6"/>
                  <a:gd name="T1" fmla="*/ 0 h 8"/>
                  <a:gd name="T2" fmla="*/ 0 w 6"/>
                  <a:gd name="T3" fmla="*/ 8 h 8"/>
                  <a:gd name="T4" fmla="*/ 6 w 6"/>
                  <a:gd name="T5" fmla="*/ 8 h 8"/>
                  <a:gd name="T6" fmla="*/ 4 w 6"/>
                  <a:gd name="T7" fmla="*/ 0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6" h="8">
                    <a:moveTo>
                      <a:pt x="4" y="0"/>
                    </a:moveTo>
                    <a:cubicBezTo>
                      <a:pt x="1" y="2"/>
                      <a:pt x="0" y="5"/>
                      <a:pt x="0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5"/>
                      <a:pt x="5" y="2"/>
                      <a:pt x="4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3" name="Freeform: Shape 111">
                <a:extLst>
                  <a:ext uri="{FF2B5EF4-FFF2-40B4-BE49-F238E27FC236}">
                    <a16:creationId xmlns:a16="http://schemas.microsoft.com/office/drawing/2014/main" id="{7833843F-1978-A906-A989-AE61C648008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854816" y="1241865"/>
                <a:ext cx="25734" cy="44115"/>
              </a:xfrm>
              <a:custGeom>
                <a:avLst/>
                <a:gdLst>
                  <a:gd name="T0" fmla="*/ 0 w 6"/>
                  <a:gd name="T1" fmla="*/ 10 h 10"/>
                  <a:gd name="T2" fmla="*/ 6 w 6"/>
                  <a:gd name="T3" fmla="*/ 8 h 10"/>
                  <a:gd name="T4" fmla="*/ 3 w 6"/>
                  <a:gd name="T5" fmla="*/ 0 h 10"/>
                  <a:gd name="T6" fmla="*/ 0 w 6"/>
                  <a:gd name="T7" fmla="*/ 0 h 10"/>
                  <a:gd name="T8" fmla="*/ 0 w 6"/>
                  <a:gd name="T9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" h="10">
                    <a:moveTo>
                      <a:pt x="0" y="10"/>
                    </a:moveTo>
                    <a:cubicBezTo>
                      <a:pt x="2" y="10"/>
                      <a:pt x="4" y="9"/>
                      <a:pt x="6" y="8"/>
                    </a:cubicBezTo>
                    <a:cubicBezTo>
                      <a:pt x="4" y="6"/>
                      <a:pt x="3" y="3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1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4" name="Freeform: Shape 112">
                <a:extLst>
                  <a:ext uri="{FF2B5EF4-FFF2-40B4-BE49-F238E27FC236}">
                    <a16:creationId xmlns:a16="http://schemas.microsoft.com/office/drawing/2014/main" id="{DCFA3B1D-0C3F-E305-27AB-2FD33BC2A7A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543498" y="972275"/>
                <a:ext cx="115189" cy="110287"/>
              </a:xfrm>
              <a:custGeom>
                <a:avLst/>
                <a:gdLst>
                  <a:gd name="T0" fmla="*/ 26 w 26"/>
                  <a:gd name="T1" fmla="*/ 10 h 25"/>
                  <a:gd name="T2" fmla="*/ 21 w 26"/>
                  <a:gd name="T3" fmla="*/ 12 h 25"/>
                  <a:gd name="T4" fmla="*/ 19 w 26"/>
                  <a:gd name="T5" fmla="*/ 12 h 25"/>
                  <a:gd name="T6" fmla="*/ 18 w 26"/>
                  <a:gd name="T7" fmla="*/ 9 h 25"/>
                  <a:gd name="T8" fmla="*/ 19 w 26"/>
                  <a:gd name="T9" fmla="*/ 8 h 25"/>
                  <a:gd name="T10" fmla="*/ 24 w 26"/>
                  <a:gd name="T11" fmla="*/ 6 h 25"/>
                  <a:gd name="T12" fmla="*/ 22 w 26"/>
                  <a:gd name="T13" fmla="*/ 3 h 25"/>
                  <a:gd name="T14" fmla="*/ 19 w 26"/>
                  <a:gd name="T15" fmla="*/ 2 h 25"/>
                  <a:gd name="T16" fmla="*/ 18 w 26"/>
                  <a:gd name="T17" fmla="*/ 6 h 25"/>
                  <a:gd name="T18" fmla="*/ 16 w 26"/>
                  <a:gd name="T19" fmla="*/ 9 h 25"/>
                  <a:gd name="T20" fmla="*/ 16 w 26"/>
                  <a:gd name="T21" fmla="*/ 5 h 25"/>
                  <a:gd name="T22" fmla="*/ 14 w 26"/>
                  <a:gd name="T23" fmla="*/ 4 h 25"/>
                  <a:gd name="T24" fmla="*/ 14 w 26"/>
                  <a:gd name="T25" fmla="*/ 2 h 25"/>
                  <a:gd name="T26" fmla="*/ 13 w 26"/>
                  <a:gd name="T27" fmla="*/ 2 h 25"/>
                  <a:gd name="T28" fmla="*/ 13 w 26"/>
                  <a:gd name="T29" fmla="*/ 4 h 25"/>
                  <a:gd name="T30" fmla="*/ 11 w 26"/>
                  <a:gd name="T31" fmla="*/ 5 h 25"/>
                  <a:gd name="T32" fmla="*/ 11 w 26"/>
                  <a:gd name="T33" fmla="*/ 9 h 25"/>
                  <a:gd name="T34" fmla="*/ 9 w 26"/>
                  <a:gd name="T35" fmla="*/ 6 h 25"/>
                  <a:gd name="T36" fmla="*/ 8 w 26"/>
                  <a:gd name="T37" fmla="*/ 2 h 25"/>
                  <a:gd name="T38" fmla="*/ 5 w 26"/>
                  <a:gd name="T39" fmla="*/ 3 h 25"/>
                  <a:gd name="T40" fmla="*/ 2 w 26"/>
                  <a:gd name="T41" fmla="*/ 6 h 25"/>
                  <a:gd name="T42" fmla="*/ 8 w 26"/>
                  <a:gd name="T43" fmla="*/ 8 h 25"/>
                  <a:gd name="T44" fmla="*/ 9 w 26"/>
                  <a:gd name="T45" fmla="*/ 9 h 25"/>
                  <a:gd name="T46" fmla="*/ 8 w 26"/>
                  <a:gd name="T47" fmla="*/ 12 h 25"/>
                  <a:gd name="T48" fmla="*/ 6 w 26"/>
                  <a:gd name="T49" fmla="*/ 12 h 25"/>
                  <a:gd name="T50" fmla="*/ 1 w 26"/>
                  <a:gd name="T51" fmla="*/ 10 h 25"/>
                  <a:gd name="T52" fmla="*/ 0 w 26"/>
                  <a:gd name="T53" fmla="*/ 13 h 25"/>
                  <a:gd name="T54" fmla="*/ 2 w 26"/>
                  <a:gd name="T55" fmla="*/ 17 h 25"/>
                  <a:gd name="T56" fmla="*/ 5 w 26"/>
                  <a:gd name="T57" fmla="*/ 14 h 25"/>
                  <a:gd name="T58" fmla="*/ 9 w 26"/>
                  <a:gd name="T59" fmla="*/ 13 h 25"/>
                  <a:gd name="T60" fmla="*/ 6 w 26"/>
                  <a:gd name="T61" fmla="*/ 16 h 25"/>
                  <a:gd name="T62" fmla="*/ 7 w 26"/>
                  <a:gd name="T63" fmla="*/ 18 h 25"/>
                  <a:gd name="T64" fmla="*/ 6 w 26"/>
                  <a:gd name="T65" fmla="*/ 19 h 25"/>
                  <a:gd name="T66" fmla="*/ 7 w 26"/>
                  <a:gd name="T67" fmla="*/ 20 h 25"/>
                  <a:gd name="T68" fmla="*/ 8 w 26"/>
                  <a:gd name="T69" fmla="*/ 19 h 25"/>
                  <a:gd name="T70" fmla="*/ 10 w 26"/>
                  <a:gd name="T71" fmla="*/ 19 h 25"/>
                  <a:gd name="T72" fmla="*/ 13 w 26"/>
                  <a:gd name="T73" fmla="*/ 16 h 25"/>
                  <a:gd name="T74" fmla="*/ 12 w 26"/>
                  <a:gd name="T75" fmla="*/ 21 h 25"/>
                  <a:gd name="T76" fmla="*/ 9 w 26"/>
                  <a:gd name="T77" fmla="*/ 24 h 25"/>
                  <a:gd name="T78" fmla="*/ 13 w 26"/>
                  <a:gd name="T79" fmla="*/ 25 h 25"/>
                  <a:gd name="T80" fmla="*/ 16 w 26"/>
                  <a:gd name="T81" fmla="*/ 25 h 25"/>
                  <a:gd name="T82" fmla="*/ 14 w 26"/>
                  <a:gd name="T83" fmla="*/ 20 h 25"/>
                  <a:gd name="T84" fmla="*/ 14 w 26"/>
                  <a:gd name="T85" fmla="*/ 18 h 25"/>
                  <a:gd name="T86" fmla="*/ 17 w 26"/>
                  <a:gd name="T87" fmla="*/ 17 h 25"/>
                  <a:gd name="T88" fmla="*/ 18 w 26"/>
                  <a:gd name="T89" fmla="*/ 18 h 25"/>
                  <a:gd name="T90" fmla="*/ 20 w 26"/>
                  <a:gd name="T91" fmla="*/ 24 h 25"/>
                  <a:gd name="T92" fmla="*/ 23 w 26"/>
                  <a:gd name="T93" fmla="*/ 21 h 25"/>
                  <a:gd name="T94" fmla="*/ 24 w 26"/>
                  <a:gd name="T95" fmla="*/ 18 h 25"/>
                  <a:gd name="T96" fmla="*/ 20 w 26"/>
                  <a:gd name="T97" fmla="*/ 17 h 25"/>
                  <a:gd name="T98" fmla="*/ 17 w 26"/>
                  <a:gd name="T99" fmla="*/ 15 h 25"/>
                  <a:gd name="T100" fmla="*/ 20 w 26"/>
                  <a:gd name="T101" fmla="*/ 15 h 25"/>
                  <a:gd name="T102" fmla="*/ 22 w 26"/>
                  <a:gd name="T103" fmla="*/ 13 h 25"/>
                  <a:gd name="T104" fmla="*/ 24 w 26"/>
                  <a:gd name="T105" fmla="*/ 13 h 2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25">
                    <a:moveTo>
                      <a:pt x="26" y="12"/>
                    </a:moveTo>
                    <a:cubicBezTo>
                      <a:pt x="24" y="12"/>
                      <a:pt x="24" y="12"/>
                      <a:pt x="24" y="12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1" y="11"/>
                      <a:pt x="21" y="11"/>
                      <a:pt x="21" y="11"/>
                    </a:cubicBezTo>
                    <a:cubicBezTo>
                      <a:pt x="20" y="10"/>
                      <a:pt x="20" y="10"/>
                      <a:pt x="20" y="10"/>
                    </a:cubicBezTo>
                    <a:cubicBezTo>
                      <a:pt x="19" y="12"/>
                      <a:pt x="19" y="12"/>
                      <a:pt x="19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7" y="11"/>
                      <a:pt x="17" y="11"/>
                      <a:pt x="17" y="10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20" y="9"/>
                      <a:pt x="20" y="9"/>
                      <a:pt x="20" y="9"/>
                    </a:cubicBezTo>
                    <a:cubicBezTo>
                      <a:pt x="20" y="8"/>
                      <a:pt x="20" y="8"/>
                      <a:pt x="20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0" y="7"/>
                      <a:pt x="20" y="7"/>
                      <a:pt x="20" y="7"/>
                    </a:cubicBezTo>
                    <a:cubicBezTo>
                      <a:pt x="24" y="7"/>
                      <a:pt x="24" y="7"/>
                      <a:pt x="24" y="7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3" y="4"/>
                      <a:pt x="23" y="4"/>
                      <a:pt x="23" y="4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0" y="5"/>
                      <a:pt x="20" y="5"/>
                      <a:pt x="20" y="5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7" y="8"/>
                      <a:pt x="17" y="8"/>
                      <a:pt x="17" y="8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9"/>
                      <a:pt x="15" y="9"/>
                      <a:pt x="14" y="9"/>
                    </a:cubicBezTo>
                    <a:cubicBezTo>
                      <a:pt x="14" y="7"/>
                      <a:pt x="14" y="7"/>
                      <a:pt x="14" y="7"/>
                    </a:cubicBezTo>
                    <a:cubicBezTo>
                      <a:pt x="16" y="5"/>
                      <a:pt x="16" y="5"/>
                      <a:pt x="16" y="5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17" y="1"/>
                      <a:pt x="17" y="1"/>
                      <a:pt x="17" y="1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4" y="2"/>
                      <a:pt x="14" y="2"/>
                      <a:pt x="14" y="2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2"/>
                      <a:pt x="13" y="2"/>
                      <a:pt x="13" y="2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9" y="1"/>
                      <a:pt x="9" y="1"/>
                      <a:pt x="9" y="1"/>
                    </a:cubicBezTo>
                    <a:cubicBezTo>
                      <a:pt x="13" y="4"/>
                      <a:pt x="13" y="4"/>
                      <a:pt x="13" y="4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2" y="4"/>
                      <a:pt x="12" y="4"/>
                      <a:pt x="12" y="4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3" y="7"/>
                      <a:pt x="13" y="7"/>
                      <a:pt x="13" y="7"/>
                    </a:cubicBezTo>
                    <a:cubicBezTo>
                      <a:pt x="13" y="9"/>
                      <a:pt x="13" y="9"/>
                      <a:pt x="13" y="9"/>
                    </a:cubicBezTo>
                    <a:cubicBezTo>
                      <a:pt x="12" y="9"/>
                      <a:pt x="11" y="9"/>
                      <a:pt x="11" y="9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9" y="7"/>
                      <a:pt x="9" y="7"/>
                      <a:pt x="9" y="7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5"/>
                      <a:pt x="7" y="5"/>
                      <a:pt x="7" y="5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4"/>
                      <a:pt x="4" y="4"/>
                      <a:pt x="4" y="4"/>
                    </a:cubicBezTo>
                    <a:cubicBezTo>
                      <a:pt x="6" y="6"/>
                      <a:pt x="6" y="6"/>
                      <a:pt x="6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8" y="8"/>
                      <a:pt x="8" y="8"/>
                      <a:pt x="8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9"/>
                      <a:pt x="6" y="9"/>
                      <a:pt x="6" y="9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10" y="10"/>
                      <a:pt x="10" y="10"/>
                      <a:pt x="10" y="10"/>
                    </a:cubicBezTo>
                    <a:cubicBezTo>
                      <a:pt x="10" y="11"/>
                      <a:pt x="9" y="11"/>
                      <a:pt x="9" y="12"/>
                    </a:cubicBezTo>
                    <a:cubicBezTo>
                      <a:pt x="8" y="12"/>
                      <a:pt x="8" y="12"/>
                      <a:pt x="8" y="12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6" y="12"/>
                      <a:pt x="6" y="12"/>
                      <a:pt x="6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2" y="9"/>
                      <a:pt x="2" y="9"/>
                      <a:pt x="2" y="9"/>
                    </a:cubicBezTo>
                    <a:cubicBezTo>
                      <a:pt x="1" y="10"/>
                      <a:pt x="1" y="10"/>
                      <a:pt x="1" y="10"/>
                    </a:cubicBezTo>
                    <a:cubicBezTo>
                      <a:pt x="3" y="12"/>
                      <a:pt x="3" y="12"/>
                      <a:pt x="3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3"/>
                      <a:pt x="0" y="13"/>
                      <a:pt x="0" y="13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1" y="16"/>
                      <a:pt x="1" y="16"/>
                      <a:pt x="1" y="16"/>
                    </a:cubicBezTo>
                    <a:cubicBezTo>
                      <a:pt x="2" y="17"/>
                      <a:pt x="2" y="17"/>
                      <a:pt x="2" y="17"/>
                    </a:cubicBezTo>
                    <a:cubicBezTo>
                      <a:pt x="5" y="13"/>
                      <a:pt x="5" y="13"/>
                      <a:pt x="5" y="13"/>
                    </a:cubicBezTo>
                    <a:cubicBezTo>
                      <a:pt x="6" y="13"/>
                      <a:pt x="6" y="13"/>
                      <a:pt x="6" y="13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6" y="15"/>
                      <a:pt x="6" y="15"/>
                      <a:pt x="6" y="15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9" y="14"/>
                      <a:pt x="10" y="14"/>
                      <a:pt x="10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7"/>
                      <a:pt x="6" y="17"/>
                      <a:pt x="6" y="17"/>
                    </a:cubicBezTo>
                    <a:cubicBezTo>
                      <a:pt x="8" y="17"/>
                      <a:pt x="8" y="17"/>
                      <a:pt x="8" y="17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6" y="19"/>
                      <a:pt x="6" y="19"/>
                      <a:pt x="6" y="19"/>
                    </a:cubicBezTo>
                    <a:cubicBezTo>
                      <a:pt x="4" y="21"/>
                      <a:pt x="4" y="21"/>
                      <a:pt x="4" y="21"/>
                    </a:cubicBezTo>
                    <a:cubicBezTo>
                      <a:pt x="5" y="22"/>
                      <a:pt x="5" y="22"/>
                      <a:pt x="5" y="22"/>
                    </a:cubicBezTo>
                    <a:cubicBezTo>
                      <a:pt x="7" y="20"/>
                      <a:pt x="7" y="20"/>
                      <a:pt x="7" y="20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8" y="24"/>
                      <a:pt x="8" y="24"/>
                      <a:pt x="8" y="24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0" y="17"/>
                      <a:pt x="10" y="17"/>
                      <a:pt x="10" y="17"/>
                    </a:cubicBezTo>
                    <a:cubicBezTo>
                      <a:pt x="11" y="16"/>
                      <a:pt x="11" y="16"/>
                      <a:pt x="11" y="16"/>
                    </a:cubicBezTo>
                    <a:cubicBezTo>
                      <a:pt x="11" y="16"/>
                      <a:pt x="12" y="16"/>
                      <a:pt x="13" y="16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3" y="25"/>
                      <a:pt x="13" y="25"/>
                      <a:pt x="13" y="25"/>
                    </a:cubicBezTo>
                    <a:cubicBezTo>
                      <a:pt x="14" y="25"/>
                      <a:pt x="14" y="25"/>
                      <a:pt x="14" y="25"/>
                    </a:cubicBezTo>
                    <a:cubicBezTo>
                      <a:pt x="14" y="23"/>
                      <a:pt x="14" y="23"/>
                      <a:pt x="14" y="23"/>
                    </a:cubicBezTo>
                    <a:cubicBezTo>
                      <a:pt x="16" y="25"/>
                      <a:pt x="16" y="25"/>
                      <a:pt x="16" y="25"/>
                    </a:cubicBezTo>
                    <a:cubicBezTo>
                      <a:pt x="17" y="24"/>
                      <a:pt x="17" y="24"/>
                      <a:pt x="17" y="24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4" y="20"/>
                      <a:pt x="14" y="20"/>
                      <a:pt x="14" y="20"/>
                    </a:cubicBezTo>
                    <a:cubicBezTo>
                      <a:pt x="15" y="21"/>
                      <a:pt x="15" y="21"/>
                      <a:pt x="15" y="21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6"/>
                      <a:pt x="14" y="16"/>
                      <a:pt x="14" y="16"/>
                    </a:cubicBezTo>
                    <a:cubicBezTo>
                      <a:pt x="15" y="16"/>
                      <a:pt x="15" y="16"/>
                      <a:pt x="16" y="16"/>
                    </a:cubicBezTo>
                    <a:cubicBezTo>
                      <a:pt x="17" y="17"/>
                      <a:pt x="17" y="17"/>
                      <a:pt x="17" y="17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9"/>
                      <a:pt x="19" y="19"/>
                      <a:pt x="19" y="19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20" y="24"/>
                      <a:pt x="20" y="24"/>
                      <a:pt x="20" y="24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3" y="21"/>
                      <a:pt x="23" y="21"/>
                      <a:pt x="23" y="21"/>
                    </a:cubicBezTo>
                    <a:cubicBezTo>
                      <a:pt x="21" y="19"/>
                      <a:pt x="21" y="19"/>
                      <a:pt x="21" y="19"/>
                    </a:cubicBezTo>
                    <a:cubicBezTo>
                      <a:pt x="24" y="19"/>
                      <a:pt x="24" y="19"/>
                      <a:pt x="24" y="19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20" y="18"/>
                      <a:pt x="20" y="18"/>
                      <a:pt x="20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20" y="17"/>
                      <a:pt x="20" y="17"/>
                      <a:pt x="20" y="17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18" y="16"/>
                      <a:pt x="18" y="16"/>
                      <a:pt x="18" y="16"/>
                    </a:cubicBezTo>
                    <a:cubicBezTo>
                      <a:pt x="17" y="15"/>
                      <a:pt x="17" y="15"/>
                      <a:pt x="17" y="15"/>
                    </a:cubicBezTo>
                    <a:cubicBezTo>
                      <a:pt x="17" y="14"/>
                      <a:pt x="17" y="14"/>
                      <a:pt x="17" y="13"/>
                    </a:cubicBezTo>
                    <a:cubicBezTo>
                      <a:pt x="19" y="13"/>
                      <a:pt x="19" y="13"/>
                      <a:pt x="19" y="13"/>
                    </a:cubicBezTo>
                    <a:cubicBezTo>
                      <a:pt x="20" y="15"/>
                      <a:pt x="20" y="15"/>
                      <a:pt x="20" y="15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1" y="13"/>
                      <a:pt x="21" y="13"/>
                      <a:pt x="21" y="13"/>
                    </a:cubicBezTo>
                    <a:cubicBezTo>
                      <a:pt x="22" y="13"/>
                      <a:pt x="22" y="13"/>
                      <a:pt x="22" y="13"/>
                    </a:cubicBezTo>
                    <a:cubicBezTo>
                      <a:pt x="25" y="17"/>
                      <a:pt x="25" y="17"/>
                      <a:pt x="25" y="17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4" y="13"/>
                      <a:pt x="24" y="13"/>
                      <a:pt x="24" y="13"/>
                    </a:cubicBezTo>
                    <a:cubicBezTo>
                      <a:pt x="26" y="13"/>
                      <a:pt x="26" y="13"/>
                      <a:pt x="26" y="13"/>
                    </a:cubicBezTo>
                    <a:lnTo>
                      <a:pt x="2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5" name="Freeform: Shape 113">
                <a:extLst>
                  <a:ext uri="{FF2B5EF4-FFF2-40B4-BE49-F238E27FC236}">
                    <a16:creationId xmlns:a16="http://schemas.microsoft.com/office/drawing/2014/main" id="{865CDBBB-57A8-6054-C091-4A4F40BA222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15408" y="2124163"/>
                <a:ext cx="220574" cy="164205"/>
              </a:xfrm>
              <a:custGeom>
                <a:avLst/>
                <a:gdLst>
                  <a:gd name="T0" fmla="*/ 25 w 50"/>
                  <a:gd name="T1" fmla="*/ 0 h 37"/>
                  <a:gd name="T2" fmla="*/ 0 w 50"/>
                  <a:gd name="T3" fmla="*/ 25 h 37"/>
                  <a:gd name="T4" fmla="*/ 3 w 50"/>
                  <a:gd name="T5" fmla="*/ 37 h 37"/>
                  <a:gd name="T6" fmla="*/ 3 w 50"/>
                  <a:gd name="T7" fmla="*/ 30 h 37"/>
                  <a:gd name="T8" fmla="*/ 4 w 50"/>
                  <a:gd name="T9" fmla="*/ 27 h 37"/>
                  <a:gd name="T10" fmla="*/ 4 w 50"/>
                  <a:gd name="T11" fmla="*/ 25 h 37"/>
                  <a:gd name="T12" fmla="*/ 25 w 50"/>
                  <a:gd name="T13" fmla="*/ 4 h 37"/>
                  <a:gd name="T14" fmla="*/ 46 w 50"/>
                  <a:gd name="T15" fmla="*/ 25 h 37"/>
                  <a:gd name="T16" fmla="*/ 46 w 50"/>
                  <a:gd name="T17" fmla="*/ 27 h 37"/>
                  <a:gd name="T18" fmla="*/ 47 w 50"/>
                  <a:gd name="T19" fmla="*/ 30 h 37"/>
                  <a:gd name="T20" fmla="*/ 47 w 50"/>
                  <a:gd name="T21" fmla="*/ 37 h 37"/>
                  <a:gd name="T22" fmla="*/ 50 w 50"/>
                  <a:gd name="T23" fmla="*/ 25 h 37"/>
                  <a:gd name="T24" fmla="*/ 25 w 50"/>
                  <a:gd name="T25" fmla="*/ 0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50" h="37">
                    <a:moveTo>
                      <a:pt x="25" y="0"/>
                    </a:moveTo>
                    <a:cubicBezTo>
                      <a:pt x="11" y="0"/>
                      <a:pt x="0" y="11"/>
                      <a:pt x="0" y="25"/>
                    </a:cubicBezTo>
                    <a:cubicBezTo>
                      <a:pt x="0" y="29"/>
                      <a:pt x="1" y="33"/>
                      <a:pt x="3" y="37"/>
                    </a:cubicBezTo>
                    <a:cubicBezTo>
                      <a:pt x="3" y="30"/>
                      <a:pt x="3" y="30"/>
                      <a:pt x="3" y="30"/>
                    </a:cubicBezTo>
                    <a:cubicBezTo>
                      <a:pt x="3" y="29"/>
                      <a:pt x="3" y="28"/>
                      <a:pt x="4" y="27"/>
                    </a:cubicBezTo>
                    <a:cubicBezTo>
                      <a:pt x="4" y="26"/>
                      <a:pt x="4" y="26"/>
                      <a:pt x="4" y="25"/>
                    </a:cubicBezTo>
                    <a:cubicBezTo>
                      <a:pt x="4" y="14"/>
                      <a:pt x="13" y="4"/>
                      <a:pt x="25" y="4"/>
                    </a:cubicBezTo>
                    <a:cubicBezTo>
                      <a:pt x="36" y="4"/>
                      <a:pt x="46" y="14"/>
                      <a:pt x="46" y="25"/>
                    </a:cubicBezTo>
                    <a:cubicBezTo>
                      <a:pt x="46" y="26"/>
                      <a:pt x="46" y="27"/>
                      <a:pt x="46" y="27"/>
                    </a:cubicBezTo>
                    <a:cubicBezTo>
                      <a:pt x="46" y="28"/>
                      <a:pt x="47" y="29"/>
                      <a:pt x="47" y="30"/>
                    </a:cubicBezTo>
                    <a:cubicBezTo>
                      <a:pt x="47" y="37"/>
                      <a:pt x="47" y="37"/>
                      <a:pt x="47" y="37"/>
                    </a:cubicBezTo>
                    <a:cubicBezTo>
                      <a:pt x="49" y="34"/>
                      <a:pt x="50" y="29"/>
                      <a:pt x="50" y="25"/>
                    </a:cubicBezTo>
                    <a:cubicBezTo>
                      <a:pt x="50" y="11"/>
                      <a:pt x="39" y="0"/>
                      <a:pt x="25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6" name="Freeform: Shape 114">
                <a:extLst>
                  <a:ext uri="{FF2B5EF4-FFF2-40B4-BE49-F238E27FC236}">
                    <a16:creationId xmlns:a16="http://schemas.microsoft.com/office/drawing/2014/main" id="{C11084BD-B242-FF72-F8BE-21B27594FB0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032564" y="2234450"/>
                <a:ext cx="49017" cy="89455"/>
              </a:xfrm>
              <a:custGeom>
                <a:avLst/>
                <a:gdLst>
                  <a:gd name="T0" fmla="*/ 1 w 11"/>
                  <a:gd name="T1" fmla="*/ 4 h 20"/>
                  <a:gd name="T2" fmla="*/ 0 w 11"/>
                  <a:gd name="T3" fmla="*/ 5 h 20"/>
                  <a:gd name="T4" fmla="*/ 0 w 11"/>
                  <a:gd name="T5" fmla="*/ 12 h 20"/>
                  <a:gd name="T6" fmla="*/ 0 w 11"/>
                  <a:gd name="T7" fmla="*/ 15 h 20"/>
                  <a:gd name="T8" fmla="*/ 8 w 11"/>
                  <a:gd name="T9" fmla="*/ 20 h 20"/>
                  <a:gd name="T10" fmla="*/ 11 w 11"/>
                  <a:gd name="T11" fmla="*/ 20 h 20"/>
                  <a:gd name="T12" fmla="*/ 11 w 11"/>
                  <a:gd name="T13" fmla="*/ 0 h 20"/>
                  <a:gd name="T14" fmla="*/ 8 w 11"/>
                  <a:gd name="T15" fmla="*/ 0 h 20"/>
                  <a:gd name="T16" fmla="*/ 1 w 11"/>
                  <a:gd name="T17" fmla="*/ 4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0">
                    <a:moveTo>
                      <a:pt x="1" y="4"/>
                    </a:moveTo>
                    <a:cubicBezTo>
                      <a:pt x="0" y="5"/>
                      <a:pt x="0" y="5"/>
                      <a:pt x="0" y="5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5"/>
                      <a:pt x="0" y="15"/>
                      <a:pt x="0" y="15"/>
                    </a:cubicBezTo>
                    <a:cubicBezTo>
                      <a:pt x="0" y="18"/>
                      <a:pt x="4" y="20"/>
                      <a:pt x="8" y="20"/>
                    </a:cubicBezTo>
                    <a:cubicBezTo>
                      <a:pt x="11" y="20"/>
                      <a:pt x="11" y="20"/>
                      <a:pt x="11" y="2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8" y="0"/>
                      <a:pt x="8" y="0"/>
                      <a:pt x="8" y="0"/>
                    </a:cubicBezTo>
                    <a:cubicBezTo>
                      <a:pt x="4" y="0"/>
                      <a:pt x="1" y="2"/>
                      <a:pt x="1" y="4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7" name="Freeform: Shape 115">
                <a:extLst>
                  <a:ext uri="{FF2B5EF4-FFF2-40B4-BE49-F238E27FC236}">
                    <a16:creationId xmlns:a16="http://schemas.microsoft.com/office/drawing/2014/main" id="{A2F53395-A00B-A679-09AB-FB02B34D9CC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166134" y="2234450"/>
                <a:ext cx="47791" cy="89455"/>
              </a:xfrm>
              <a:custGeom>
                <a:avLst/>
                <a:gdLst>
                  <a:gd name="T0" fmla="*/ 11 w 11"/>
                  <a:gd name="T1" fmla="*/ 15 h 20"/>
                  <a:gd name="T2" fmla="*/ 11 w 11"/>
                  <a:gd name="T3" fmla="*/ 12 h 20"/>
                  <a:gd name="T4" fmla="*/ 11 w 11"/>
                  <a:gd name="T5" fmla="*/ 5 h 20"/>
                  <a:gd name="T6" fmla="*/ 11 w 11"/>
                  <a:gd name="T7" fmla="*/ 5 h 20"/>
                  <a:gd name="T8" fmla="*/ 4 w 11"/>
                  <a:gd name="T9" fmla="*/ 0 h 20"/>
                  <a:gd name="T10" fmla="*/ 0 w 11"/>
                  <a:gd name="T11" fmla="*/ 0 h 20"/>
                  <a:gd name="T12" fmla="*/ 0 w 11"/>
                  <a:gd name="T13" fmla="*/ 20 h 20"/>
                  <a:gd name="T14" fmla="*/ 4 w 11"/>
                  <a:gd name="T15" fmla="*/ 20 h 20"/>
                  <a:gd name="T16" fmla="*/ 11 w 11"/>
                  <a:gd name="T17" fmla="*/ 15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20">
                    <a:moveTo>
                      <a:pt x="11" y="15"/>
                    </a:moveTo>
                    <a:cubicBezTo>
                      <a:pt x="11" y="12"/>
                      <a:pt x="11" y="12"/>
                      <a:pt x="11" y="12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1" y="2"/>
                      <a:pt x="7" y="0"/>
                      <a:pt x="4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20"/>
                      <a:pt x="0" y="20"/>
                      <a:pt x="0" y="20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8" y="20"/>
                      <a:pt x="11" y="18"/>
                      <a:pt x="11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8" name="Freeform: Shape 116">
                <a:extLst>
                  <a:ext uri="{FF2B5EF4-FFF2-40B4-BE49-F238E27FC236}">
                    <a16:creationId xmlns:a16="http://schemas.microsoft.com/office/drawing/2014/main" id="{3CA7CD3A-1377-4F17-0C27-1470857B50AF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712668" y="3687789"/>
                <a:ext cx="177685" cy="164205"/>
              </a:xfrm>
              <a:custGeom>
                <a:avLst/>
                <a:gdLst>
                  <a:gd name="T0" fmla="*/ 32 w 40"/>
                  <a:gd name="T1" fmla="*/ 16 h 37"/>
                  <a:gd name="T2" fmla="*/ 31 w 40"/>
                  <a:gd name="T3" fmla="*/ 13 h 37"/>
                  <a:gd name="T4" fmla="*/ 25 w 40"/>
                  <a:gd name="T5" fmla="*/ 14 h 37"/>
                  <a:gd name="T6" fmla="*/ 25 w 40"/>
                  <a:gd name="T7" fmla="*/ 9 h 37"/>
                  <a:gd name="T8" fmla="*/ 21 w 40"/>
                  <a:gd name="T9" fmla="*/ 11 h 37"/>
                  <a:gd name="T10" fmla="*/ 19 w 40"/>
                  <a:gd name="T11" fmla="*/ 5 h 37"/>
                  <a:gd name="T12" fmla="*/ 16 w 40"/>
                  <a:gd name="T13" fmla="*/ 6 h 37"/>
                  <a:gd name="T14" fmla="*/ 17 w 40"/>
                  <a:gd name="T15" fmla="*/ 12 h 37"/>
                  <a:gd name="T16" fmla="*/ 13 w 40"/>
                  <a:gd name="T17" fmla="*/ 6 h 37"/>
                  <a:gd name="T18" fmla="*/ 12 w 40"/>
                  <a:gd name="T19" fmla="*/ 0 h 37"/>
                  <a:gd name="T20" fmla="*/ 7 w 40"/>
                  <a:gd name="T21" fmla="*/ 2 h 37"/>
                  <a:gd name="T22" fmla="*/ 3 w 40"/>
                  <a:gd name="T23" fmla="*/ 7 h 37"/>
                  <a:gd name="T24" fmla="*/ 11 w 40"/>
                  <a:gd name="T25" fmla="*/ 10 h 37"/>
                  <a:gd name="T26" fmla="*/ 14 w 40"/>
                  <a:gd name="T27" fmla="*/ 12 h 37"/>
                  <a:gd name="T28" fmla="*/ 12 w 40"/>
                  <a:gd name="T29" fmla="*/ 16 h 37"/>
                  <a:gd name="T30" fmla="*/ 9 w 40"/>
                  <a:gd name="T31" fmla="*/ 16 h 37"/>
                  <a:gd name="T32" fmla="*/ 1 w 40"/>
                  <a:gd name="T33" fmla="*/ 12 h 37"/>
                  <a:gd name="T34" fmla="*/ 0 w 40"/>
                  <a:gd name="T35" fmla="*/ 18 h 37"/>
                  <a:gd name="T36" fmla="*/ 2 w 40"/>
                  <a:gd name="T37" fmla="*/ 23 h 37"/>
                  <a:gd name="T38" fmla="*/ 7 w 40"/>
                  <a:gd name="T39" fmla="*/ 19 h 37"/>
                  <a:gd name="T40" fmla="*/ 14 w 40"/>
                  <a:gd name="T41" fmla="*/ 18 h 37"/>
                  <a:gd name="T42" fmla="*/ 9 w 40"/>
                  <a:gd name="T43" fmla="*/ 22 h 37"/>
                  <a:gd name="T44" fmla="*/ 10 w 40"/>
                  <a:gd name="T45" fmla="*/ 25 h 37"/>
                  <a:gd name="T46" fmla="*/ 8 w 40"/>
                  <a:gd name="T47" fmla="*/ 27 h 37"/>
                  <a:gd name="T48" fmla="*/ 10 w 40"/>
                  <a:gd name="T49" fmla="*/ 29 h 37"/>
                  <a:gd name="T50" fmla="*/ 12 w 40"/>
                  <a:gd name="T51" fmla="*/ 27 h 37"/>
                  <a:gd name="T52" fmla="*/ 15 w 40"/>
                  <a:gd name="T53" fmla="*/ 28 h 37"/>
                  <a:gd name="T54" fmla="*/ 19 w 40"/>
                  <a:gd name="T55" fmla="*/ 23 h 37"/>
                  <a:gd name="T56" fmla="*/ 18 w 40"/>
                  <a:gd name="T57" fmla="*/ 30 h 37"/>
                  <a:gd name="T58" fmla="*/ 14 w 40"/>
                  <a:gd name="T59" fmla="*/ 35 h 37"/>
                  <a:gd name="T60" fmla="*/ 19 w 40"/>
                  <a:gd name="T61" fmla="*/ 37 h 37"/>
                  <a:gd name="T62" fmla="*/ 25 w 40"/>
                  <a:gd name="T63" fmla="*/ 36 h 37"/>
                  <a:gd name="T64" fmla="*/ 21 w 40"/>
                  <a:gd name="T65" fmla="*/ 28 h 37"/>
                  <a:gd name="T66" fmla="*/ 21 w 40"/>
                  <a:gd name="T67" fmla="*/ 25 h 37"/>
                  <a:gd name="T68" fmla="*/ 25 w 40"/>
                  <a:gd name="T69" fmla="*/ 24 h 37"/>
                  <a:gd name="T70" fmla="*/ 27 w 40"/>
                  <a:gd name="T71" fmla="*/ 26 h 37"/>
                  <a:gd name="T72" fmla="*/ 31 w 40"/>
                  <a:gd name="T73" fmla="*/ 34 h 37"/>
                  <a:gd name="T74" fmla="*/ 35 w 40"/>
                  <a:gd name="T75" fmla="*/ 30 h 37"/>
                  <a:gd name="T76" fmla="*/ 37 w 40"/>
                  <a:gd name="T77" fmla="*/ 25 h 37"/>
                  <a:gd name="T78" fmla="*/ 31 w 40"/>
                  <a:gd name="T79" fmla="*/ 24 h 37"/>
                  <a:gd name="T80" fmla="*/ 25 w 40"/>
                  <a:gd name="T81" fmla="*/ 21 h 37"/>
                  <a:gd name="T82" fmla="*/ 31 w 40"/>
                  <a:gd name="T83" fmla="*/ 21 h 37"/>
                  <a:gd name="T84" fmla="*/ 33 w 40"/>
                  <a:gd name="T85" fmla="*/ 18 h 37"/>
                  <a:gd name="T86" fmla="*/ 36 w 40"/>
                  <a:gd name="T87" fmla="*/ 18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0" h="37">
                    <a:moveTo>
                      <a:pt x="34" y="15"/>
                    </a:moveTo>
                    <a:cubicBezTo>
                      <a:pt x="33" y="16"/>
                      <a:pt x="33" y="16"/>
                      <a:pt x="33" y="16"/>
                    </a:cubicBezTo>
                    <a:cubicBezTo>
                      <a:pt x="32" y="16"/>
                      <a:pt x="32" y="16"/>
                      <a:pt x="32" y="16"/>
                    </a:cubicBezTo>
                    <a:cubicBezTo>
                      <a:pt x="33" y="15"/>
                      <a:pt x="33" y="15"/>
                      <a:pt x="33" y="15"/>
                    </a:cubicBezTo>
                    <a:cubicBezTo>
                      <a:pt x="32" y="14"/>
                      <a:pt x="32" y="14"/>
                      <a:pt x="32" y="14"/>
                    </a:cubicBezTo>
                    <a:cubicBezTo>
                      <a:pt x="32" y="14"/>
                      <a:pt x="31" y="13"/>
                      <a:pt x="31" y="13"/>
                    </a:cubicBezTo>
                    <a:cubicBezTo>
                      <a:pt x="28" y="16"/>
                      <a:pt x="28" y="16"/>
                      <a:pt x="28" y="16"/>
                    </a:cubicBezTo>
                    <a:cubicBezTo>
                      <a:pt x="26" y="16"/>
                      <a:pt x="26" y="16"/>
                      <a:pt x="26" y="16"/>
                    </a:cubicBezTo>
                    <a:cubicBezTo>
                      <a:pt x="26" y="15"/>
                      <a:pt x="26" y="14"/>
                      <a:pt x="25" y="14"/>
                    </a:cubicBezTo>
                    <a:cubicBezTo>
                      <a:pt x="27" y="12"/>
                      <a:pt x="27" y="12"/>
                      <a:pt x="27" y="12"/>
                    </a:cubicBezTo>
                    <a:cubicBezTo>
                      <a:pt x="29" y="12"/>
                      <a:pt x="29" y="12"/>
                      <a:pt x="29" y="12"/>
                    </a:cubicBezTo>
                    <a:cubicBezTo>
                      <a:pt x="28" y="11"/>
                      <a:pt x="27" y="10"/>
                      <a:pt x="25" y="9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12"/>
                      <a:pt x="24" y="12"/>
                      <a:pt x="24" y="12"/>
                    </a:cubicBezTo>
                    <a:cubicBezTo>
                      <a:pt x="23" y="11"/>
                      <a:pt x="22" y="11"/>
                      <a:pt x="21" y="11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2" y="8"/>
                      <a:pt x="22" y="8"/>
                      <a:pt x="22" y="8"/>
                    </a:cubicBezTo>
                    <a:cubicBezTo>
                      <a:pt x="21" y="7"/>
                      <a:pt x="20" y="6"/>
                      <a:pt x="19" y="5"/>
                    </a:cubicBezTo>
                    <a:cubicBezTo>
                      <a:pt x="19" y="6"/>
                      <a:pt x="19" y="6"/>
                      <a:pt x="19" y="6"/>
                    </a:cubicBezTo>
                    <a:cubicBezTo>
                      <a:pt x="18" y="4"/>
                      <a:pt x="18" y="4"/>
                      <a:pt x="18" y="4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9" y="9"/>
                      <a:pt x="19" y="9"/>
                      <a:pt x="19" y="9"/>
                    </a:cubicBezTo>
                    <a:cubicBezTo>
                      <a:pt x="19" y="11"/>
                      <a:pt x="19" y="11"/>
                      <a:pt x="19" y="11"/>
                    </a:cubicBezTo>
                    <a:cubicBezTo>
                      <a:pt x="18" y="11"/>
                      <a:pt x="17" y="11"/>
                      <a:pt x="17" y="12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10" y="5"/>
                      <a:pt x="10" y="5"/>
                      <a:pt x="10" y="5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10" y="9"/>
                      <a:pt x="10" y="9"/>
                      <a:pt x="10" y="9"/>
                    </a:cubicBezTo>
                    <a:cubicBezTo>
                      <a:pt x="11" y="10"/>
                      <a:pt x="11" y="10"/>
                      <a:pt x="11" y="10"/>
                    </a:cubicBezTo>
                    <a:cubicBezTo>
                      <a:pt x="9" y="10"/>
                      <a:pt x="9" y="10"/>
                      <a:pt x="9" y="10"/>
                    </a:cubicBezTo>
                    <a:cubicBezTo>
                      <a:pt x="9" y="12"/>
                      <a:pt x="9" y="12"/>
                      <a:pt x="9" y="12"/>
                    </a:cubicBezTo>
                    <a:cubicBezTo>
                      <a:pt x="14" y="12"/>
                      <a:pt x="14" y="12"/>
                      <a:pt x="14" y="12"/>
                    </a:cubicBezTo>
                    <a:cubicBezTo>
                      <a:pt x="15" y="14"/>
                      <a:pt x="15" y="14"/>
                      <a:pt x="15" y="14"/>
                    </a:cubicBezTo>
                    <a:cubicBezTo>
                      <a:pt x="15" y="14"/>
                      <a:pt x="14" y="15"/>
                      <a:pt x="14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9" y="13"/>
                      <a:pt x="9" y="13"/>
                      <a:pt x="9" y="13"/>
                    </a:cubicBezTo>
                    <a:cubicBezTo>
                      <a:pt x="7" y="15"/>
                      <a:pt x="7" y="15"/>
                      <a:pt x="7" y="15"/>
                    </a:cubicBezTo>
                    <a:cubicBezTo>
                      <a:pt x="9" y="16"/>
                      <a:pt x="9" y="16"/>
                      <a:pt x="9" y="16"/>
                    </a:cubicBezTo>
                    <a:cubicBezTo>
                      <a:pt x="7" y="16"/>
                      <a:pt x="7" y="16"/>
                      <a:pt x="7" y="16"/>
                    </a:cubicBezTo>
                    <a:cubicBezTo>
                      <a:pt x="2" y="11"/>
                      <a:pt x="2" y="11"/>
                      <a:pt x="2" y="11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4" y="16"/>
                      <a:pt x="4" y="16"/>
                      <a:pt x="4" y="16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0" y="18"/>
                      <a:pt x="0" y="18"/>
                      <a:pt x="0" y="18"/>
                    </a:cubicBezTo>
                    <a:cubicBezTo>
                      <a:pt x="4" y="18"/>
                      <a:pt x="4" y="18"/>
                      <a:pt x="4" y="18"/>
                    </a:cubicBezTo>
                    <a:cubicBezTo>
                      <a:pt x="1" y="22"/>
                      <a:pt x="1" y="22"/>
                      <a:pt x="1" y="22"/>
                    </a:cubicBezTo>
                    <a:cubicBezTo>
                      <a:pt x="2" y="23"/>
                      <a:pt x="2" y="23"/>
                      <a:pt x="2" y="23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9" y="21"/>
                      <a:pt x="9" y="21"/>
                      <a:pt x="9" y="21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9"/>
                      <a:pt x="15" y="20"/>
                      <a:pt x="15" y="21"/>
                    </a:cubicBezTo>
                    <a:cubicBezTo>
                      <a:pt x="14" y="22"/>
                      <a:pt x="14" y="22"/>
                      <a:pt x="14" y="22"/>
                    </a:cubicBezTo>
                    <a:cubicBezTo>
                      <a:pt x="9" y="22"/>
                      <a:pt x="9" y="22"/>
                      <a:pt x="9" y="22"/>
                    </a:cubicBezTo>
                    <a:cubicBezTo>
                      <a:pt x="9" y="24"/>
                      <a:pt x="9" y="24"/>
                      <a:pt x="9" y="24"/>
                    </a:cubicBezTo>
                    <a:cubicBezTo>
                      <a:pt x="11" y="24"/>
                      <a:pt x="11" y="24"/>
                      <a:pt x="11" y="24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3" y="25"/>
                      <a:pt x="3" y="25"/>
                      <a:pt x="3" y="25"/>
                    </a:cubicBezTo>
                    <a:cubicBezTo>
                      <a:pt x="3" y="27"/>
                      <a:pt x="3" y="27"/>
                      <a:pt x="3" y="27"/>
                    </a:cubicBezTo>
                    <a:cubicBezTo>
                      <a:pt x="8" y="27"/>
                      <a:pt x="8" y="27"/>
                      <a:pt x="8" y="27"/>
                    </a:cubicBezTo>
                    <a:cubicBezTo>
                      <a:pt x="5" y="30"/>
                      <a:pt x="5" y="30"/>
                      <a:pt x="5" y="30"/>
                    </a:cubicBezTo>
                    <a:cubicBezTo>
                      <a:pt x="7" y="32"/>
                      <a:pt x="7" y="32"/>
                      <a:pt x="7" y="32"/>
                    </a:cubicBezTo>
                    <a:cubicBezTo>
                      <a:pt x="10" y="29"/>
                      <a:pt x="10" y="29"/>
                      <a:pt x="10" y="29"/>
                    </a:cubicBezTo>
                    <a:cubicBezTo>
                      <a:pt x="10" y="34"/>
                      <a:pt x="10" y="34"/>
                      <a:pt x="10" y="34"/>
                    </a:cubicBezTo>
                    <a:cubicBezTo>
                      <a:pt x="12" y="34"/>
                      <a:pt x="12" y="34"/>
                      <a:pt x="12" y="34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8"/>
                      <a:pt x="13" y="28"/>
                      <a:pt x="13" y="28"/>
                    </a:cubicBezTo>
                    <a:cubicBezTo>
                      <a:pt x="15" y="28"/>
                      <a:pt x="15" y="28"/>
                      <a:pt x="15" y="28"/>
                    </a:cubicBezTo>
                    <a:cubicBezTo>
                      <a:pt x="15" y="24"/>
                      <a:pt x="15" y="24"/>
                      <a:pt x="15" y="24"/>
                    </a:cubicBezTo>
                    <a:cubicBezTo>
                      <a:pt x="17" y="22"/>
                      <a:pt x="17" y="22"/>
                      <a:pt x="17" y="22"/>
                    </a:cubicBezTo>
                    <a:cubicBezTo>
                      <a:pt x="17" y="23"/>
                      <a:pt x="18" y="23"/>
                      <a:pt x="19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6" y="28"/>
                      <a:pt x="16" y="28"/>
                      <a:pt x="16" y="28"/>
                    </a:cubicBezTo>
                    <a:cubicBezTo>
                      <a:pt x="18" y="30"/>
                      <a:pt x="18" y="30"/>
                      <a:pt x="18" y="30"/>
                    </a:cubicBezTo>
                    <a:cubicBezTo>
                      <a:pt x="19" y="28"/>
                      <a:pt x="19" y="28"/>
                      <a:pt x="19" y="28"/>
                    </a:cubicBezTo>
                    <a:cubicBezTo>
                      <a:pt x="19" y="30"/>
                      <a:pt x="19" y="30"/>
                      <a:pt x="19" y="30"/>
                    </a:cubicBezTo>
                    <a:cubicBezTo>
                      <a:pt x="14" y="35"/>
                      <a:pt x="14" y="35"/>
                      <a:pt x="14" y="35"/>
                    </a:cubicBezTo>
                    <a:cubicBezTo>
                      <a:pt x="16" y="36"/>
                      <a:pt x="16" y="36"/>
                      <a:pt x="16" y="36"/>
                    </a:cubicBezTo>
                    <a:cubicBezTo>
                      <a:pt x="19" y="33"/>
                      <a:pt x="19" y="33"/>
                      <a:pt x="19" y="33"/>
                    </a:cubicBezTo>
                    <a:cubicBezTo>
                      <a:pt x="19" y="37"/>
                      <a:pt x="19" y="37"/>
                      <a:pt x="19" y="37"/>
                    </a:cubicBezTo>
                    <a:cubicBezTo>
                      <a:pt x="21" y="37"/>
                      <a:pt x="21" y="37"/>
                      <a:pt x="21" y="37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5" y="36"/>
                      <a:pt x="25" y="36"/>
                      <a:pt x="25" y="36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1" y="30"/>
                      <a:pt x="21" y="30"/>
                      <a:pt x="21" y="30"/>
                    </a:cubicBezTo>
                    <a:cubicBezTo>
                      <a:pt x="21" y="28"/>
                      <a:pt x="21" y="28"/>
                      <a:pt x="21" y="28"/>
                    </a:cubicBezTo>
                    <a:cubicBezTo>
                      <a:pt x="23" y="30"/>
                      <a:pt x="23" y="30"/>
                      <a:pt x="23" y="30"/>
                    </a:cubicBezTo>
                    <a:cubicBezTo>
                      <a:pt x="24" y="28"/>
                      <a:pt x="24" y="28"/>
                      <a:pt x="24" y="28"/>
                    </a:cubicBezTo>
                    <a:cubicBezTo>
                      <a:pt x="21" y="25"/>
                      <a:pt x="21" y="25"/>
                      <a:pt x="21" y="25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3"/>
                      <a:pt x="23" y="23"/>
                      <a:pt x="24" y="22"/>
                    </a:cubicBezTo>
                    <a:cubicBezTo>
                      <a:pt x="25" y="24"/>
                      <a:pt x="25" y="24"/>
                      <a:pt x="25" y="24"/>
                    </a:cubicBezTo>
                    <a:cubicBezTo>
                      <a:pt x="25" y="28"/>
                      <a:pt x="25" y="28"/>
                      <a:pt x="25" y="28"/>
                    </a:cubicBezTo>
                    <a:cubicBezTo>
                      <a:pt x="27" y="28"/>
                      <a:pt x="27" y="28"/>
                      <a:pt x="27" y="28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8" y="34"/>
                      <a:pt x="28" y="34"/>
                      <a:pt x="28" y="34"/>
                    </a:cubicBezTo>
                    <a:cubicBezTo>
                      <a:pt x="31" y="34"/>
                      <a:pt x="31" y="34"/>
                      <a:pt x="31" y="34"/>
                    </a:cubicBezTo>
                    <a:cubicBezTo>
                      <a:pt x="31" y="29"/>
                      <a:pt x="31" y="29"/>
                      <a:pt x="31" y="29"/>
                    </a:cubicBezTo>
                    <a:cubicBezTo>
                      <a:pt x="34" y="32"/>
                      <a:pt x="34" y="32"/>
                      <a:pt x="34" y="32"/>
                    </a:cubicBezTo>
                    <a:cubicBezTo>
                      <a:pt x="35" y="30"/>
                      <a:pt x="35" y="30"/>
                      <a:pt x="35" y="30"/>
                    </a:cubicBezTo>
                    <a:cubicBezTo>
                      <a:pt x="32" y="27"/>
                      <a:pt x="32" y="27"/>
                      <a:pt x="32" y="27"/>
                    </a:cubicBezTo>
                    <a:cubicBezTo>
                      <a:pt x="37" y="27"/>
                      <a:pt x="37" y="27"/>
                      <a:pt x="37" y="27"/>
                    </a:cubicBezTo>
                    <a:cubicBezTo>
                      <a:pt x="37" y="25"/>
                      <a:pt x="37" y="25"/>
                      <a:pt x="37" y="25"/>
                    </a:cubicBezTo>
                    <a:cubicBezTo>
                      <a:pt x="30" y="25"/>
                      <a:pt x="30" y="25"/>
                      <a:pt x="30" y="25"/>
                    </a:cubicBezTo>
                    <a:cubicBezTo>
                      <a:pt x="29" y="24"/>
                      <a:pt x="29" y="24"/>
                      <a:pt x="29" y="24"/>
                    </a:cubicBezTo>
                    <a:cubicBezTo>
                      <a:pt x="31" y="24"/>
                      <a:pt x="31" y="24"/>
                      <a:pt x="31" y="24"/>
                    </a:cubicBezTo>
                    <a:cubicBezTo>
                      <a:pt x="31" y="22"/>
                      <a:pt x="31" y="22"/>
                      <a:pt x="31" y="22"/>
                    </a:cubicBezTo>
                    <a:cubicBezTo>
                      <a:pt x="27" y="22"/>
                      <a:pt x="27" y="22"/>
                      <a:pt x="27" y="22"/>
                    </a:cubicBezTo>
                    <a:cubicBezTo>
                      <a:pt x="25" y="21"/>
                      <a:pt x="25" y="21"/>
                      <a:pt x="25" y="21"/>
                    </a:cubicBezTo>
                    <a:cubicBezTo>
                      <a:pt x="26" y="20"/>
                      <a:pt x="26" y="19"/>
                      <a:pt x="26" y="18"/>
                    </a:cubicBezTo>
                    <a:cubicBezTo>
                      <a:pt x="28" y="18"/>
                      <a:pt x="28" y="18"/>
                      <a:pt x="28" y="18"/>
                    </a:cubicBezTo>
                    <a:cubicBezTo>
                      <a:pt x="31" y="21"/>
                      <a:pt x="31" y="21"/>
                      <a:pt x="31" y="21"/>
                    </a:cubicBezTo>
                    <a:cubicBezTo>
                      <a:pt x="33" y="19"/>
                      <a:pt x="33" y="19"/>
                      <a:pt x="33" y="19"/>
                    </a:cubicBezTo>
                    <a:cubicBezTo>
                      <a:pt x="32" y="18"/>
                      <a:pt x="32" y="18"/>
                      <a:pt x="32" y="18"/>
                    </a:cubicBezTo>
                    <a:cubicBezTo>
                      <a:pt x="33" y="18"/>
                      <a:pt x="33" y="18"/>
                      <a:pt x="33" y="18"/>
                    </a:cubicBezTo>
                    <a:cubicBezTo>
                      <a:pt x="38" y="23"/>
                      <a:pt x="38" y="23"/>
                      <a:pt x="38" y="23"/>
                    </a:cubicBezTo>
                    <a:cubicBezTo>
                      <a:pt x="40" y="22"/>
                      <a:pt x="40" y="22"/>
                      <a:pt x="40" y="22"/>
                    </a:cubicBezTo>
                    <a:cubicBezTo>
                      <a:pt x="36" y="18"/>
                      <a:pt x="36" y="18"/>
                      <a:pt x="36" y="18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7" y="17"/>
                      <a:pt x="36" y="16"/>
                      <a:pt x="34" y="15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79" name="Freeform: Shape 117">
                <a:extLst>
                  <a:ext uri="{FF2B5EF4-FFF2-40B4-BE49-F238E27FC236}">
                    <a16:creationId xmlns:a16="http://schemas.microsoft.com/office/drawing/2014/main" id="{AA362627-B8DC-7836-DEF5-8256B325BB9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3329114" y="1475919"/>
                <a:ext cx="115189" cy="113963"/>
              </a:xfrm>
              <a:custGeom>
                <a:avLst/>
                <a:gdLst>
                  <a:gd name="T0" fmla="*/ 25 w 26"/>
                  <a:gd name="T1" fmla="*/ 10 h 26"/>
                  <a:gd name="T2" fmla="*/ 20 w 26"/>
                  <a:gd name="T3" fmla="*/ 12 h 26"/>
                  <a:gd name="T4" fmla="*/ 18 w 26"/>
                  <a:gd name="T5" fmla="*/ 12 h 26"/>
                  <a:gd name="T6" fmla="*/ 17 w 26"/>
                  <a:gd name="T7" fmla="*/ 10 h 26"/>
                  <a:gd name="T8" fmla="*/ 18 w 26"/>
                  <a:gd name="T9" fmla="*/ 8 h 26"/>
                  <a:gd name="T10" fmla="*/ 24 w 26"/>
                  <a:gd name="T11" fmla="*/ 6 h 26"/>
                  <a:gd name="T12" fmla="*/ 21 w 26"/>
                  <a:gd name="T13" fmla="*/ 3 h 26"/>
                  <a:gd name="T14" fmla="*/ 18 w 26"/>
                  <a:gd name="T15" fmla="*/ 2 h 26"/>
                  <a:gd name="T16" fmla="*/ 17 w 26"/>
                  <a:gd name="T17" fmla="*/ 6 h 26"/>
                  <a:gd name="T18" fmla="*/ 15 w 26"/>
                  <a:gd name="T19" fmla="*/ 10 h 26"/>
                  <a:gd name="T20" fmla="*/ 15 w 26"/>
                  <a:gd name="T21" fmla="*/ 6 h 26"/>
                  <a:gd name="T22" fmla="*/ 13 w 26"/>
                  <a:gd name="T23" fmla="*/ 5 h 26"/>
                  <a:gd name="T24" fmla="*/ 13 w 26"/>
                  <a:gd name="T25" fmla="*/ 3 h 26"/>
                  <a:gd name="T26" fmla="*/ 12 w 26"/>
                  <a:gd name="T27" fmla="*/ 3 h 26"/>
                  <a:gd name="T28" fmla="*/ 12 w 26"/>
                  <a:gd name="T29" fmla="*/ 5 h 26"/>
                  <a:gd name="T30" fmla="*/ 10 w 26"/>
                  <a:gd name="T31" fmla="*/ 6 h 26"/>
                  <a:gd name="T32" fmla="*/ 10 w 26"/>
                  <a:gd name="T33" fmla="*/ 10 h 26"/>
                  <a:gd name="T34" fmla="*/ 8 w 26"/>
                  <a:gd name="T35" fmla="*/ 6 h 26"/>
                  <a:gd name="T36" fmla="*/ 7 w 26"/>
                  <a:gd name="T37" fmla="*/ 2 h 26"/>
                  <a:gd name="T38" fmla="*/ 4 w 26"/>
                  <a:gd name="T39" fmla="*/ 3 h 26"/>
                  <a:gd name="T40" fmla="*/ 2 w 26"/>
                  <a:gd name="T41" fmla="*/ 6 h 26"/>
                  <a:gd name="T42" fmla="*/ 7 w 26"/>
                  <a:gd name="T43" fmla="*/ 8 h 26"/>
                  <a:gd name="T44" fmla="*/ 8 w 26"/>
                  <a:gd name="T45" fmla="*/ 10 h 26"/>
                  <a:gd name="T46" fmla="*/ 7 w 26"/>
                  <a:gd name="T47" fmla="*/ 12 h 26"/>
                  <a:gd name="T48" fmla="*/ 5 w 26"/>
                  <a:gd name="T49" fmla="*/ 12 h 26"/>
                  <a:gd name="T50" fmla="*/ 0 w 26"/>
                  <a:gd name="T51" fmla="*/ 10 h 26"/>
                  <a:gd name="T52" fmla="*/ 0 w 26"/>
                  <a:gd name="T53" fmla="*/ 14 h 26"/>
                  <a:gd name="T54" fmla="*/ 1 w 26"/>
                  <a:gd name="T55" fmla="*/ 17 h 26"/>
                  <a:gd name="T56" fmla="*/ 4 w 26"/>
                  <a:gd name="T57" fmla="*/ 15 h 26"/>
                  <a:gd name="T58" fmla="*/ 9 w 26"/>
                  <a:gd name="T59" fmla="*/ 14 h 26"/>
                  <a:gd name="T60" fmla="*/ 6 w 26"/>
                  <a:gd name="T61" fmla="*/ 16 h 26"/>
                  <a:gd name="T62" fmla="*/ 6 w 26"/>
                  <a:gd name="T63" fmla="*/ 18 h 26"/>
                  <a:gd name="T64" fmla="*/ 5 w 26"/>
                  <a:gd name="T65" fmla="*/ 20 h 26"/>
                  <a:gd name="T66" fmla="*/ 6 w 26"/>
                  <a:gd name="T67" fmla="*/ 21 h 26"/>
                  <a:gd name="T68" fmla="*/ 7 w 26"/>
                  <a:gd name="T69" fmla="*/ 19 h 26"/>
                  <a:gd name="T70" fmla="*/ 9 w 26"/>
                  <a:gd name="T71" fmla="*/ 20 h 26"/>
                  <a:gd name="T72" fmla="*/ 12 w 26"/>
                  <a:gd name="T73" fmla="*/ 17 h 26"/>
                  <a:gd name="T74" fmla="*/ 11 w 26"/>
                  <a:gd name="T75" fmla="*/ 21 h 26"/>
                  <a:gd name="T76" fmla="*/ 9 w 26"/>
                  <a:gd name="T77" fmla="*/ 25 h 26"/>
                  <a:gd name="T78" fmla="*/ 12 w 26"/>
                  <a:gd name="T79" fmla="*/ 26 h 26"/>
                  <a:gd name="T80" fmla="*/ 16 w 26"/>
                  <a:gd name="T81" fmla="*/ 26 h 26"/>
                  <a:gd name="T82" fmla="*/ 13 w 26"/>
                  <a:gd name="T83" fmla="*/ 20 h 26"/>
                  <a:gd name="T84" fmla="*/ 13 w 26"/>
                  <a:gd name="T85" fmla="*/ 18 h 26"/>
                  <a:gd name="T86" fmla="*/ 16 w 26"/>
                  <a:gd name="T87" fmla="*/ 17 h 26"/>
                  <a:gd name="T88" fmla="*/ 17 w 26"/>
                  <a:gd name="T89" fmla="*/ 19 h 26"/>
                  <a:gd name="T90" fmla="*/ 19 w 26"/>
                  <a:gd name="T91" fmla="*/ 24 h 26"/>
                  <a:gd name="T92" fmla="*/ 22 w 26"/>
                  <a:gd name="T93" fmla="*/ 22 h 26"/>
                  <a:gd name="T94" fmla="*/ 24 w 26"/>
                  <a:gd name="T95" fmla="*/ 18 h 26"/>
                  <a:gd name="T96" fmla="*/ 19 w 26"/>
                  <a:gd name="T97" fmla="*/ 18 h 26"/>
                  <a:gd name="T98" fmla="*/ 16 w 26"/>
                  <a:gd name="T99" fmla="*/ 15 h 26"/>
                  <a:gd name="T100" fmla="*/ 20 w 26"/>
                  <a:gd name="T101" fmla="*/ 16 h 26"/>
                  <a:gd name="T102" fmla="*/ 21 w 26"/>
                  <a:gd name="T103" fmla="*/ 14 h 26"/>
                  <a:gd name="T104" fmla="*/ 23 w 26"/>
                  <a:gd name="T105" fmla="*/ 14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26" h="26">
                    <a:moveTo>
                      <a:pt x="26" y="12"/>
                    </a:moveTo>
                    <a:cubicBezTo>
                      <a:pt x="23" y="12"/>
                      <a:pt x="23" y="12"/>
                      <a:pt x="23" y="12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4" y="9"/>
                      <a:pt x="24" y="9"/>
                      <a:pt x="24" y="9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2"/>
                      <a:pt x="20" y="12"/>
                      <a:pt x="20" y="12"/>
                    </a:cubicBezTo>
                    <a:cubicBezTo>
                      <a:pt x="21" y="12"/>
                      <a:pt x="21" y="12"/>
                      <a:pt x="21" y="12"/>
                    </a:cubicBezTo>
                    <a:cubicBezTo>
                      <a:pt x="20" y="11"/>
                      <a:pt x="20" y="11"/>
                      <a:pt x="20" y="11"/>
                    </a:cubicBezTo>
                    <a:cubicBezTo>
                      <a:pt x="18" y="12"/>
                      <a:pt x="18" y="12"/>
                      <a:pt x="18" y="12"/>
                    </a:cubicBezTo>
                    <a:cubicBezTo>
                      <a:pt x="17" y="12"/>
                      <a:pt x="17" y="12"/>
                      <a:pt x="17" y="12"/>
                    </a:cubicBezTo>
                    <a:cubicBezTo>
                      <a:pt x="16" y="12"/>
                      <a:pt x="16" y="11"/>
                      <a:pt x="16" y="11"/>
                    </a:cubicBezTo>
                    <a:cubicBezTo>
                      <a:pt x="17" y="10"/>
                      <a:pt x="17" y="10"/>
                      <a:pt x="17" y="10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9" y="8"/>
                      <a:pt x="19" y="8"/>
                      <a:pt x="19" y="8"/>
                    </a:cubicBezTo>
                    <a:cubicBezTo>
                      <a:pt x="24" y="8"/>
                      <a:pt x="24" y="8"/>
                      <a:pt x="24" y="8"/>
                    </a:cubicBezTo>
                    <a:cubicBezTo>
                      <a:pt x="24" y="6"/>
                      <a:pt x="24" y="6"/>
                      <a:pt x="24" y="6"/>
                    </a:cubicBezTo>
                    <a:cubicBezTo>
                      <a:pt x="20" y="6"/>
                      <a:pt x="20" y="6"/>
                      <a:pt x="20" y="6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19" y="5"/>
                      <a:pt x="19" y="5"/>
                      <a:pt x="19" y="5"/>
                    </a:cubicBezTo>
                    <a:cubicBezTo>
                      <a:pt x="19" y="2"/>
                      <a:pt x="19" y="2"/>
                      <a:pt x="19" y="2"/>
                    </a:cubicBezTo>
                    <a:cubicBezTo>
                      <a:pt x="18" y="2"/>
                      <a:pt x="18" y="2"/>
                      <a:pt x="18" y="2"/>
                    </a:cubicBezTo>
                    <a:cubicBezTo>
                      <a:pt x="18" y="7"/>
                      <a:pt x="18" y="7"/>
                      <a:pt x="18" y="7"/>
                    </a:cubicBezTo>
                    <a:cubicBezTo>
                      <a:pt x="17" y="7"/>
                      <a:pt x="17" y="7"/>
                      <a:pt x="17" y="7"/>
                    </a:cubicBezTo>
                    <a:cubicBezTo>
                      <a:pt x="17" y="6"/>
                      <a:pt x="17" y="6"/>
                      <a:pt x="17" y="6"/>
                    </a:cubicBezTo>
                    <a:cubicBezTo>
                      <a:pt x="16" y="6"/>
                      <a:pt x="16" y="6"/>
                      <a:pt x="16" y="6"/>
                    </a:cubicBezTo>
                    <a:cubicBezTo>
                      <a:pt x="16" y="9"/>
                      <a:pt x="16" y="9"/>
                      <a:pt x="16" y="9"/>
                    </a:cubicBezTo>
                    <a:cubicBezTo>
                      <a:pt x="15" y="10"/>
                      <a:pt x="15" y="10"/>
                      <a:pt x="15" y="10"/>
                    </a:cubicBezTo>
                    <a:cubicBezTo>
                      <a:pt x="14" y="10"/>
                      <a:pt x="14" y="9"/>
                      <a:pt x="13" y="9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5" y="6"/>
                      <a:pt x="15" y="6"/>
                      <a:pt x="15" y="6"/>
                    </a:cubicBezTo>
                    <a:cubicBezTo>
                      <a:pt x="14" y="5"/>
                      <a:pt x="14" y="5"/>
                      <a:pt x="14" y="5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3" y="5"/>
                      <a:pt x="13" y="5"/>
                      <a:pt x="13" y="5"/>
                    </a:cubicBezTo>
                    <a:cubicBezTo>
                      <a:pt x="17" y="2"/>
                      <a:pt x="17" y="2"/>
                      <a:pt x="17" y="2"/>
                    </a:cubicBezTo>
                    <a:cubicBezTo>
                      <a:pt x="16" y="1"/>
                      <a:pt x="16" y="1"/>
                      <a:pt x="16" y="1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3"/>
                      <a:pt x="12" y="3"/>
                      <a:pt x="12" y="3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2" y="5"/>
                      <a:pt x="12" y="5"/>
                      <a:pt x="12" y="5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1" y="5"/>
                      <a:pt x="11" y="5"/>
                      <a:pt x="11" y="5"/>
                    </a:cubicBezTo>
                    <a:cubicBezTo>
                      <a:pt x="10" y="6"/>
                      <a:pt x="10" y="6"/>
                      <a:pt x="10" y="6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9"/>
                      <a:pt x="12" y="9"/>
                      <a:pt x="12" y="9"/>
                    </a:cubicBezTo>
                    <a:cubicBezTo>
                      <a:pt x="11" y="9"/>
                      <a:pt x="11" y="10"/>
                      <a:pt x="10" y="10"/>
                    </a:cubicBezTo>
                    <a:cubicBezTo>
                      <a:pt x="9" y="9"/>
                      <a:pt x="9" y="9"/>
                      <a:pt x="9" y="9"/>
                    </a:cubicBezTo>
                    <a:cubicBezTo>
                      <a:pt x="9" y="6"/>
                      <a:pt x="9" y="6"/>
                      <a:pt x="9" y="6"/>
                    </a:cubicBezTo>
                    <a:cubicBezTo>
                      <a:pt x="8" y="6"/>
                      <a:pt x="8" y="6"/>
                      <a:pt x="8" y="6"/>
                    </a:cubicBezTo>
                    <a:cubicBezTo>
                      <a:pt x="8" y="7"/>
                      <a:pt x="8" y="7"/>
                      <a:pt x="8" y="7"/>
                    </a:cubicBezTo>
                    <a:cubicBezTo>
                      <a:pt x="7" y="7"/>
                      <a:pt x="7" y="7"/>
                      <a:pt x="7" y="7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4" y="3"/>
                      <a:pt x="4" y="3"/>
                      <a:pt x="4" y="3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5" y="6"/>
                      <a:pt x="5" y="6"/>
                      <a:pt x="5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2" y="8"/>
                      <a:pt x="2" y="8"/>
                      <a:pt x="2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6" y="8"/>
                      <a:pt x="6" y="8"/>
                      <a:pt x="6" y="8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8" y="10"/>
                      <a:pt x="8" y="10"/>
                      <a:pt x="8" y="10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9" y="11"/>
                      <a:pt x="9" y="12"/>
                      <a:pt x="9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5" y="12"/>
                      <a:pt x="5" y="12"/>
                      <a:pt x="5" y="12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1" y="9"/>
                      <a:pt x="1" y="9"/>
                      <a:pt x="1" y="9"/>
                    </a:cubicBezTo>
                    <a:cubicBezTo>
                      <a:pt x="0" y="10"/>
                      <a:pt x="0" y="10"/>
                      <a:pt x="0" y="10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0" y="14"/>
                      <a:pt x="0" y="14"/>
                      <a:pt x="0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0" y="16"/>
                      <a:pt x="0" y="16"/>
                      <a:pt x="0" y="16"/>
                    </a:cubicBezTo>
                    <a:cubicBezTo>
                      <a:pt x="1" y="17"/>
                      <a:pt x="1" y="17"/>
                      <a:pt x="1" y="17"/>
                    </a:cubicBezTo>
                    <a:cubicBezTo>
                      <a:pt x="4" y="14"/>
                      <a:pt x="4" y="14"/>
                      <a:pt x="4" y="14"/>
                    </a:cubicBezTo>
                    <a:cubicBezTo>
                      <a:pt x="5" y="14"/>
                      <a:pt x="5" y="14"/>
                      <a:pt x="5" y="14"/>
                    </a:cubicBezTo>
                    <a:cubicBezTo>
                      <a:pt x="4" y="15"/>
                      <a:pt x="4" y="15"/>
                      <a:pt x="4" y="15"/>
                    </a:cubicBezTo>
                    <a:cubicBezTo>
                      <a:pt x="5" y="16"/>
                      <a:pt x="5" y="16"/>
                      <a:pt x="5" y="16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9" y="14"/>
                      <a:pt x="9" y="15"/>
                      <a:pt x="9" y="15"/>
                    </a:cubicBezTo>
                    <a:cubicBezTo>
                      <a:pt x="8" y="16"/>
                      <a:pt x="8" y="16"/>
                      <a:pt x="8" y="16"/>
                    </a:cubicBezTo>
                    <a:cubicBezTo>
                      <a:pt x="6" y="16"/>
                      <a:pt x="6" y="16"/>
                      <a:pt x="6" y="16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6" y="18"/>
                      <a:pt x="6" y="18"/>
                      <a:pt x="6" y="18"/>
                    </a:cubicBezTo>
                    <a:cubicBezTo>
                      <a:pt x="2" y="18"/>
                      <a:pt x="2" y="18"/>
                      <a:pt x="2" y="18"/>
                    </a:cubicBezTo>
                    <a:cubicBezTo>
                      <a:pt x="2" y="20"/>
                      <a:pt x="2" y="20"/>
                      <a:pt x="2" y="20"/>
                    </a:cubicBezTo>
                    <a:cubicBezTo>
                      <a:pt x="5" y="20"/>
                      <a:pt x="5" y="20"/>
                      <a:pt x="5" y="20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3"/>
                      <a:pt x="4" y="23"/>
                      <a:pt x="4" y="23"/>
                    </a:cubicBezTo>
                    <a:cubicBezTo>
                      <a:pt x="6" y="21"/>
                      <a:pt x="6" y="21"/>
                      <a:pt x="6" y="21"/>
                    </a:cubicBezTo>
                    <a:cubicBezTo>
                      <a:pt x="6" y="24"/>
                      <a:pt x="6" y="24"/>
                      <a:pt x="6" y="24"/>
                    </a:cubicBezTo>
                    <a:cubicBezTo>
                      <a:pt x="7" y="24"/>
                      <a:pt x="7" y="24"/>
                      <a:pt x="7" y="24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8" y="19"/>
                      <a:pt x="8" y="19"/>
                      <a:pt x="8" y="19"/>
                    </a:cubicBezTo>
                    <a:cubicBezTo>
                      <a:pt x="8" y="20"/>
                      <a:pt x="8" y="20"/>
                      <a:pt x="8" y="20"/>
                    </a:cubicBezTo>
                    <a:cubicBezTo>
                      <a:pt x="9" y="20"/>
                      <a:pt x="9" y="20"/>
                      <a:pt x="9" y="20"/>
                    </a:cubicBezTo>
                    <a:cubicBezTo>
                      <a:pt x="9" y="17"/>
                      <a:pt x="9" y="17"/>
                      <a:pt x="9" y="17"/>
                    </a:cubicBezTo>
                    <a:cubicBezTo>
                      <a:pt x="10" y="16"/>
                      <a:pt x="10" y="16"/>
                      <a:pt x="10" y="16"/>
                    </a:cubicBezTo>
                    <a:cubicBezTo>
                      <a:pt x="11" y="17"/>
                      <a:pt x="11" y="17"/>
                      <a:pt x="12" y="17"/>
                    </a:cubicBezTo>
                    <a:cubicBezTo>
                      <a:pt x="12" y="18"/>
                      <a:pt x="12" y="18"/>
                      <a:pt x="12" y="18"/>
                    </a:cubicBezTo>
                    <a:cubicBezTo>
                      <a:pt x="10" y="20"/>
                      <a:pt x="10" y="20"/>
                      <a:pt x="10" y="20"/>
                    </a:cubicBezTo>
                    <a:cubicBezTo>
                      <a:pt x="11" y="21"/>
                      <a:pt x="11" y="21"/>
                      <a:pt x="11" y="21"/>
                    </a:cubicBezTo>
                    <a:cubicBezTo>
                      <a:pt x="12" y="20"/>
                      <a:pt x="12" y="20"/>
                      <a:pt x="12" y="20"/>
                    </a:cubicBezTo>
                    <a:cubicBezTo>
                      <a:pt x="12" y="21"/>
                      <a:pt x="12" y="21"/>
                      <a:pt x="12" y="21"/>
                    </a:cubicBezTo>
                    <a:cubicBezTo>
                      <a:pt x="9" y="25"/>
                      <a:pt x="9" y="25"/>
                      <a:pt x="9" y="25"/>
                    </a:cubicBezTo>
                    <a:cubicBezTo>
                      <a:pt x="10" y="26"/>
                      <a:pt x="10" y="26"/>
                      <a:pt x="10" y="26"/>
                    </a:cubicBezTo>
                    <a:cubicBezTo>
                      <a:pt x="12" y="23"/>
                      <a:pt x="12" y="23"/>
                      <a:pt x="12" y="23"/>
                    </a:cubicBezTo>
                    <a:cubicBezTo>
                      <a:pt x="12" y="26"/>
                      <a:pt x="12" y="26"/>
                      <a:pt x="12" y="26"/>
                    </a:cubicBezTo>
                    <a:cubicBezTo>
                      <a:pt x="13" y="26"/>
                      <a:pt x="13" y="26"/>
                      <a:pt x="13" y="26"/>
                    </a:cubicBezTo>
                    <a:cubicBezTo>
                      <a:pt x="13" y="23"/>
                      <a:pt x="13" y="23"/>
                      <a:pt x="13" y="23"/>
                    </a:cubicBezTo>
                    <a:cubicBezTo>
                      <a:pt x="16" y="26"/>
                      <a:pt x="16" y="26"/>
                      <a:pt x="16" y="26"/>
                    </a:cubicBezTo>
                    <a:cubicBezTo>
                      <a:pt x="17" y="25"/>
                      <a:pt x="17" y="25"/>
                      <a:pt x="17" y="25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3" y="20"/>
                      <a:pt x="13" y="20"/>
                      <a:pt x="13" y="20"/>
                    </a:cubicBezTo>
                    <a:cubicBezTo>
                      <a:pt x="14" y="21"/>
                      <a:pt x="14" y="21"/>
                      <a:pt x="14" y="21"/>
                    </a:cubicBezTo>
                    <a:cubicBezTo>
                      <a:pt x="15" y="20"/>
                      <a:pt x="15" y="20"/>
                      <a:pt x="15" y="20"/>
                    </a:cubicBezTo>
                    <a:cubicBezTo>
                      <a:pt x="13" y="18"/>
                      <a:pt x="13" y="18"/>
                      <a:pt x="13" y="18"/>
                    </a:cubicBezTo>
                    <a:cubicBezTo>
                      <a:pt x="13" y="17"/>
                      <a:pt x="13" y="17"/>
                      <a:pt x="13" y="17"/>
                    </a:cubicBezTo>
                    <a:cubicBezTo>
                      <a:pt x="14" y="17"/>
                      <a:pt x="14" y="17"/>
                      <a:pt x="15" y="16"/>
                    </a:cubicBezTo>
                    <a:cubicBezTo>
                      <a:pt x="16" y="17"/>
                      <a:pt x="16" y="17"/>
                      <a:pt x="16" y="17"/>
                    </a:cubicBezTo>
                    <a:cubicBezTo>
                      <a:pt x="16" y="20"/>
                      <a:pt x="16" y="20"/>
                      <a:pt x="16" y="20"/>
                    </a:cubicBezTo>
                    <a:cubicBezTo>
                      <a:pt x="17" y="20"/>
                      <a:pt x="17" y="20"/>
                      <a:pt x="17" y="20"/>
                    </a:cubicBezTo>
                    <a:cubicBezTo>
                      <a:pt x="17" y="19"/>
                      <a:pt x="17" y="19"/>
                      <a:pt x="17" y="19"/>
                    </a:cubicBezTo>
                    <a:cubicBezTo>
                      <a:pt x="18" y="19"/>
                      <a:pt x="18" y="19"/>
                      <a:pt x="18" y="19"/>
                    </a:cubicBezTo>
                    <a:cubicBezTo>
                      <a:pt x="18" y="24"/>
                      <a:pt x="18" y="24"/>
                      <a:pt x="18" y="24"/>
                    </a:cubicBezTo>
                    <a:cubicBezTo>
                      <a:pt x="19" y="24"/>
                      <a:pt x="19" y="24"/>
                      <a:pt x="19" y="24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21" y="23"/>
                      <a:pt x="21" y="23"/>
                      <a:pt x="21" y="23"/>
                    </a:cubicBezTo>
                    <a:cubicBezTo>
                      <a:pt x="22" y="22"/>
                      <a:pt x="22" y="22"/>
                      <a:pt x="22" y="22"/>
                    </a:cubicBezTo>
                    <a:cubicBezTo>
                      <a:pt x="20" y="20"/>
                      <a:pt x="20" y="20"/>
                      <a:pt x="20" y="20"/>
                    </a:cubicBezTo>
                    <a:cubicBezTo>
                      <a:pt x="24" y="20"/>
                      <a:pt x="24" y="20"/>
                      <a:pt x="24" y="20"/>
                    </a:cubicBezTo>
                    <a:cubicBezTo>
                      <a:pt x="24" y="18"/>
                      <a:pt x="24" y="18"/>
                      <a:pt x="24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8" y="18"/>
                      <a:pt x="18" y="18"/>
                      <a:pt x="18" y="18"/>
                    </a:cubicBezTo>
                    <a:cubicBezTo>
                      <a:pt x="19" y="18"/>
                      <a:pt x="19" y="18"/>
                      <a:pt x="19" y="18"/>
                    </a:cubicBezTo>
                    <a:cubicBezTo>
                      <a:pt x="19" y="16"/>
                      <a:pt x="19" y="16"/>
                      <a:pt x="19" y="16"/>
                    </a:cubicBezTo>
                    <a:cubicBezTo>
                      <a:pt x="17" y="16"/>
                      <a:pt x="17" y="16"/>
                      <a:pt x="17" y="16"/>
                    </a:cubicBezTo>
                    <a:cubicBezTo>
                      <a:pt x="16" y="15"/>
                      <a:pt x="16" y="15"/>
                      <a:pt x="16" y="15"/>
                    </a:cubicBezTo>
                    <a:cubicBezTo>
                      <a:pt x="16" y="15"/>
                      <a:pt x="16" y="14"/>
                      <a:pt x="17" y="14"/>
                    </a:cubicBezTo>
                    <a:cubicBezTo>
                      <a:pt x="18" y="14"/>
                      <a:pt x="18" y="14"/>
                      <a:pt x="18" y="14"/>
                    </a:cubicBezTo>
                    <a:cubicBezTo>
                      <a:pt x="20" y="16"/>
                      <a:pt x="20" y="16"/>
                      <a:pt x="20" y="16"/>
                    </a:cubicBezTo>
                    <a:cubicBezTo>
                      <a:pt x="21" y="15"/>
                      <a:pt x="21" y="15"/>
                      <a:pt x="21" y="15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21" y="14"/>
                      <a:pt x="21" y="14"/>
                      <a:pt x="21" y="14"/>
                    </a:cubicBezTo>
                    <a:cubicBezTo>
                      <a:pt x="24" y="17"/>
                      <a:pt x="24" y="17"/>
                      <a:pt x="24" y="17"/>
                    </a:cubicBezTo>
                    <a:cubicBezTo>
                      <a:pt x="25" y="16"/>
                      <a:pt x="25" y="16"/>
                      <a:pt x="25" y="16"/>
                    </a:cubicBezTo>
                    <a:cubicBezTo>
                      <a:pt x="23" y="14"/>
                      <a:pt x="23" y="14"/>
                      <a:pt x="23" y="14"/>
                    </a:cubicBezTo>
                    <a:cubicBezTo>
                      <a:pt x="26" y="14"/>
                      <a:pt x="26" y="14"/>
                      <a:pt x="26" y="14"/>
                    </a:cubicBezTo>
                    <a:lnTo>
                      <a:pt x="26" y="1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0" name="Freeform: Shape 118">
                <a:extLst>
                  <a:ext uri="{FF2B5EF4-FFF2-40B4-BE49-F238E27FC236}">
                    <a16:creationId xmlns:a16="http://schemas.microsoft.com/office/drawing/2014/main" id="{7DD6A219-0F2B-9F86-DBFA-9D79C7A0892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64072" y="3984339"/>
                <a:ext cx="278169" cy="136021"/>
              </a:xfrm>
              <a:custGeom>
                <a:avLst/>
                <a:gdLst>
                  <a:gd name="T0" fmla="*/ 54 w 63"/>
                  <a:gd name="T1" fmla="*/ 22 h 31"/>
                  <a:gd name="T2" fmla="*/ 63 w 63"/>
                  <a:gd name="T3" fmla="*/ 11 h 31"/>
                  <a:gd name="T4" fmla="*/ 54 w 63"/>
                  <a:gd name="T5" fmla="*/ 0 h 31"/>
                  <a:gd name="T6" fmla="*/ 54 w 63"/>
                  <a:gd name="T7" fmla="*/ 5 h 31"/>
                  <a:gd name="T8" fmla="*/ 58 w 63"/>
                  <a:gd name="T9" fmla="*/ 11 h 31"/>
                  <a:gd name="T10" fmla="*/ 54 w 63"/>
                  <a:gd name="T11" fmla="*/ 17 h 31"/>
                  <a:gd name="T12" fmla="*/ 54 w 63"/>
                  <a:gd name="T13" fmla="*/ 22 h 31"/>
                  <a:gd name="T14" fmla="*/ 26 w 63"/>
                  <a:gd name="T15" fmla="*/ 31 h 31"/>
                  <a:gd name="T16" fmla="*/ 47 w 63"/>
                  <a:gd name="T17" fmla="*/ 21 h 31"/>
                  <a:gd name="T18" fmla="*/ 52 w 63"/>
                  <a:gd name="T19" fmla="*/ 22 h 31"/>
                  <a:gd name="T20" fmla="*/ 54 w 63"/>
                  <a:gd name="T21" fmla="*/ 22 h 31"/>
                  <a:gd name="T22" fmla="*/ 54 w 63"/>
                  <a:gd name="T23" fmla="*/ 17 h 31"/>
                  <a:gd name="T24" fmla="*/ 52 w 63"/>
                  <a:gd name="T25" fmla="*/ 17 h 31"/>
                  <a:gd name="T26" fmla="*/ 50 w 63"/>
                  <a:gd name="T27" fmla="*/ 17 h 31"/>
                  <a:gd name="T28" fmla="*/ 53 w 63"/>
                  <a:gd name="T29" fmla="*/ 5 h 31"/>
                  <a:gd name="T30" fmla="*/ 53 w 63"/>
                  <a:gd name="T31" fmla="*/ 5 h 31"/>
                  <a:gd name="T32" fmla="*/ 53 w 63"/>
                  <a:gd name="T33" fmla="*/ 5 h 31"/>
                  <a:gd name="T34" fmla="*/ 54 w 63"/>
                  <a:gd name="T35" fmla="*/ 5 h 31"/>
                  <a:gd name="T36" fmla="*/ 54 w 63"/>
                  <a:gd name="T37" fmla="*/ 0 h 31"/>
                  <a:gd name="T38" fmla="*/ 52 w 63"/>
                  <a:gd name="T39" fmla="*/ 0 h 31"/>
                  <a:gd name="T40" fmla="*/ 52 w 63"/>
                  <a:gd name="T41" fmla="*/ 0 h 31"/>
                  <a:gd name="T42" fmla="*/ 0 w 63"/>
                  <a:gd name="T43" fmla="*/ 0 h 31"/>
                  <a:gd name="T44" fmla="*/ 0 w 63"/>
                  <a:gd name="T45" fmla="*/ 5 h 31"/>
                  <a:gd name="T46" fmla="*/ 26 w 63"/>
                  <a:gd name="T4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3" h="31">
                    <a:moveTo>
                      <a:pt x="54" y="22"/>
                    </a:moveTo>
                    <a:cubicBezTo>
                      <a:pt x="59" y="21"/>
                      <a:pt x="63" y="16"/>
                      <a:pt x="63" y="11"/>
                    </a:cubicBezTo>
                    <a:cubicBezTo>
                      <a:pt x="63" y="5"/>
                      <a:pt x="59" y="1"/>
                      <a:pt x="54" y="0"/>
                    </a:cubicBezTo>
                    <a:cubicBezTo>
                      <a:pt x="54" y="5"/>
                      <a:pt x="54" y="5"/>
                      <a:pt x="54" y="5"/>
                    </a:cubicBezTo>
                    <a:cubicBezTo>
                      <a:pt x="56" y="6"/>
                      <a:pt x="58" y="8"/>
                      <a:pt x="58" y="11"/>
                    </a:cubicBezTo>
                    <a:cubicBezTo>
                      <a:pt x="58" y="14"/>
                      <a:pt x="56" y="16"/>
                      <a:pt x="54" y="17"/>
                    </a:cubicBezTo>
                    <a:lnTo>
                      <a:pt x="54" y="22"/>
                    </a:lnTo>
                    <a:close/>
                    <a:moveTo>
                      <a:pt x="26" y="31"/>
                    </a:moveTo>
                    <a:cubicBezTo>
                      <a:pt x="35" y="31"/>
                      <a:pt x="42" y="27"/>
                      <a:pt x="47" y="21"/>
                    </a:cubicBezTo>
                    <a:cubicBezTo>
                      <a:pt x="49" y="22"/>
                      <a:pt x="50" y="22"/>
                      <a:pt x="52" y="22"/>
                    </a:cubicBezTo>
                    <a:cubicBezTo>
                      <a:pt x="53" y="22"/>
                      <a:pt x="53" y="22"/>
                      <a:pt x="54" y="22"/>
                    </a:cubicBezTo>
                    <a:cubicBezTo>
                      <a:pt x="54" y="17"/>
                      <a:pt x="54" y="17"/>
                      <a:pt x="54" y="17"/>
                    </a:cubicBezTo>
                    <a:cubicBezTo>
                      <a:pt x="53" y="17"/>
                      <a:pt x="53" y="17"/>
                      <a:pt x="52" y="17"/>
                    </a:cubicBezTo>
                    <a:cubicBezTo>
                      <a:pt x="51" y="17"/>
                      <a:pt x="50" y="17"/>
                      <a:pt x="50" y="17"/>
                    </a:cubicBezTo>
                    <a:cubicBezTo>
                      <a:pt x="52" y="13"/>
                      <a:pt x="53" y="9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3" y="5"/>
                      <a:pt x="53" y="5"/>
                    </a:cubicBezTo>
                    <a:cubicBezTo>
                      <a:pt x="53" y="5"/>
                      <a:pt x="54" y="5"/>
                      <a:pt x="54" y="5"/>
                    </a:cubicBezTo>
                    <a:cubicBezTo>
                      <a:pt x="54" y="0"/>
                      <a:pt x="54" y="0"/>
                      <a:pt x="54" y="0"/>
                    </a:cubicBezTo>
                    <a:cubicBezTo>
                      <a:pt x="54" y="0"/>
                      <a:pt x="53" y="0"/>
                      <a:pt x="52" y="0"/>
                    </a:cubicBezTo>
                    <a:cubicBezTo>
                      <a:pt x="52" y="0"/>
                      <a:pt x="52" y="0"/>
                      <a:pt x="5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"/>
                      <a:pt x="0" y="3"/>
                      <a:pt x="0" y="5"/>
                    </a:cubicBezTo>
                    <a:cubicBezTo>
                      <a:pt x="0" y="19"/>
                      <a:pt x="12" y="31"/>
                      <a:pt x="26" y="3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1" name="Rectangle 119">
                <a:extLst>
                  <a:ext uri="{FF2B5EF4-FFF2-40B4-BE49-F238E27FC236}">
                    <a16:creationId xmlns:a16="http://schemas.microsoft.com/office/drawing/2014/main" id="{52D788CD-EA40-0AD6-B61E-B7B5973BD16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64072" y="4133840"/>
                <a:ext cx="251210" cy="22057"/>
              </a:xfrm>
              <a:prstGeom prst="rect">
                <a:avLst/>
              </a:pr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2" name="Freeform: Shape 120">
                <a:extLst>
                  <a:ext uri="{FF2B5EF4-FFF2-40B4-BE49-F238E27FC236}">
                    <a16:creationId xmlns:a16="http://schemas.microsoft.com/office/drawing/2014/main" id="{39EE4437-5E8E-6A2F-0A9B-ABD288D9E76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821666" y="3921843"/>
                <a:ext cx="44115" cy="52693"/>
              </a:xfrm>
              <a:custGeom>
                <a:avLst/>
                <a:gdLst>
                  <a:gd name="T0" fmla="*/ 3 w 10"/>
                  <a:gd name="T1" fmla="*/ 6 h 12"/>
                  <a:gd name="T2" fmla="*/ 5 w 10"/>
                  <a:gd name="T3" fmla="*/ 11 h 12"/>
                  <a:gd name="T4" fmla="*/ 9 w 10"/>
                  <a:gd name="T5" fmla="*/ 2 h 12"/>
                  <a:gd name="T6" fmla="*/ 9 w 10"/>
                  <a:gd name="T7" fmla="*/ 0 h 12"/>
                  <a:gd name="T8" fmla="*/ 3 w 10"/>
                  <a:gd name="T9" fmla="*/ 1 h 12"/>
                  <a:gd name="T10" fmla="*/ 3 w 10"/>
                  <a:gd name="T11" fmla="*/ 6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2">
                    <a:moveTo>
                      <a:pt x="3" y="6"/>
                    </a:moveTo>
                    <a:cubicBezTo>
                      <a:pt x="0" y="7"/>
                      <a:pt x="2" y="12"/>
                      <a:pt x="5" y="11"/>
                    </a:cubicBezTo>
                    <a:cubicBezTo>
                      <a:pt x="9" y="9"/>
                      <a:pt x="10" y="5"/>
                      <a:pt x="9" y="2"/>
                    </a:cubicBezTo>
                    <a:cubicBezTo>
                      <a:pt x="9" y="1"/>
                      <a:pt x="9" y="1"/>
                      <a:pt x="9" y="0"/>
                    </a:cubicBezTo>
                    <a:cubicBezTo>
                      <a:pt x="7" y="1"/>
                      <a:pt x="5" y="1"/>
                      <a:pt x="3" y="1"/>
                    </a:cubicBezTo>
                    <a:cubicBezTo>
                      <a:pt x="4" y="3"/>
                      <a:pt x="5" y="5"/>
                      <a:pt x="3" y="6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3" name="Freeform: Shape 121">
                <a:extLst>
                  <a:ext uri="{FF2B5EF4-FFF2-40B4-BE49-F238E27FC236}">
                    <a16:creationId xmlns:a16="http://schemas.microsoft.com/office/drawing/2014/main" id="{3C550776-BC6A-8D4B-444B-F10FD36F615A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887839" y="3908364"/>
                <a:ext cx="44115" cy="66172"/>
              </a:xfrm>
              <a:custGeom>
                <a:avLst/>
                <a:gdLst>
                  <a:gd name="T0" fmla="*/ 3 w 10"/>
                  <a:gd name="T1" fmla="*/ 9 h 15"/>
                  <a:gd name="T2" fmla="*/ 5 w 10"/>
                  <a:gd name="T3" fmla="*/ 14 h 15"/>
                  <a:gd name="T4" fmla="*/ 9 w 10"/>
                  <a:gd name="T5" fmla="*/ 5 h 15"/>
                  <a:gd name="T6" fmla="*/ 7 w 10"/>
                  <a:gd name="T7" fmla="*/ 0 h 15"/>
                  <a:gd name="T8" fmla="*/ 2 w 10"/>
                  <a:gd name="T9" fmla="*/ 1 h 15"/>
                  <a:gd name="T10" fmla="*/ 3 w 10"/>
                  <a:gd name="T11" fmla="*/ 9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" h="15">
                    <a:moveTo>
                      <a:pt x="3" y="9"/>
                    </a:moveTo>
                    <a:cubicBezTo>
                      <a:pt x="0" y="10"/>
                      <a:pt x="2" y="15"/>
                      <a:pt x="5" y="14"/>
                    </a:cubicBezTo>
                    <a:cubicBezTo>
                      <a:pt x="9" y="12"/>
                      <a:pt x="10" y="8"/>
                      <a:pt x="9" y="5"/>
                    </a:cubicBezTo>
                    <a:cubicBezTo>
                      <a:pt x="9" y="3"/>
                      <a:pt x="8" y="2"/>
                      <a:pt x="7" y="0"/>
                    </a:cubicBezTo>
                    <a:cubicBezTo>
                      <a:pt x="5" y="1"/>
                      <a:pt x="3" y="1"/>
                      <a:pt x="2" y="1"/>
                    </a:cubicBezTo>
                    <a:cubicBezTo>
                      <a:pt x="3" y="4"/>
                      <a:pt x="5" y="8"/>
                      <a:pt x="3" y="9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4" name="Freeform: Shape 122">
                <a:extLst>
                  <a:ext uri="{FF2B5EF4-FFF2-40B4-BE49-F238E27FC236}">
                    <a16:creationId xmlns:a16="http://schemas.microsoft.com/office/drawing/2014/main" id="{72123514-7174-C2B2-CA02-E4BEFAE3F7A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75037" y="3467215"/>
                <a:ext cx="75976" cy="35537"/>
              </a:xfrm>
              <a:custGeom>
                <a:avLst/>
                <a:gdLst>
                  <a:gd name="T0" fmla="*/ 0 w 62"/>
                  <a:gd name="T1" fmla="*/ 18 h 29"/>
                  <a:gd name="T2" fmla="*/ 22 w 62"/>
                  <a:gd name="T3" fmla="*/ 29 h 29"/>
                  <a:gd name="T4" fmla="*/ 62 w 62"/>
                  <a:gd name="T5" fmla="*/ 29 h 29"/>
                  <a:gd name="T6" fmla="*/ 7 w 62"/>
                  <a:gd name="T7" fmla="*/ 0 h 29"/>
                  <a:gd name="T8" fmla="*/ 0 w 62"/>
                  <a:gd name="T9" fmla="*/ 18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2" h="29">
                    <a:moveTo>
                      <a:pt x="0" y="18"/>
                    </a:moveTo>
                    <a:lnTo>
                      <a:pt x="22" y="29"/>
                    </a:lnTo>
                    <a:lnTo>
                      <a:pt x="62" y="29"/>
                    </a:lnTo>
                    <a:lnTo>
                      <a:pt x="7" y="0"/>
                    </a:lnTo>
                    <a:lnTo>
                      <a:pt x="0" y="18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5" name="Freeform: Shape 123">
                <a:extLst>
                  <a:ext uri="{FF2B5EF4-FFF2-40B4-BE49-F238E27FC236}">
                    <a16:creationId xmlns:a16="http://schemas.microsoft.com/office/drawing/2014/main" id="{9CDE6DC2-119F-5650-A10F-03C868E3B5A3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75037" y="3506428"/>
                <a:ext cx="186263" cy="93131"/>
              </a:xfrm>
              <a:custGeom>
                <a:avLst/>
                <a:gdLst>
                  <a:gd name="T0" fmla="*/ 62 w 152"/>
                  <a:gd name="T1" fmla="*/ 76 h 76"/>
                  <a:gd name="T2" fmla="*/ 123 w 152"/>
                  <a:gd name="T3" fmla="*/ 76 h 76"/>
                  <a:gd name="T4" fmla="*/ 123 w 152"/>
                  <a:gd name="T5" fmla="*/ 62 h 76"/>
                  <a:gd name="T6" fmla="*/ 152 w 152"/>
                  <a:gd name="T7" fmla="*/ 62 h 76"/>
                  <a:gd name="T8" fmla="*/ 152 w 152"/>
                  <a:gd name="T9" fmla="*/ 15 h 76"/>
                  <a:gd name="T10" fmla="*/ 123 w 152"/>
                  <a:gd name="T11" fmla="*/ 15 h 76"/>
                  <a:gd name="T12" fmla="*/ 123 w 152"/>
                  <a:gd name="T13" fmla="*/ 0 h 76"/>
                  <a:gd name="T14" fmla="*/ 69 w 152"/>
                  <a:gd name="T15" fmla="*/ 0 h 76"/>
                  <a:gd name="T16" fmla="*/ 62 w 152"/>
                  <a:gd name="T17" fmla="*/ 0 h 76"/>
                  <a:gd name="T18" fmla="*/ 62 w 152"/>
                  <a:gd name="T19" fmla="*/ 29 h 76"/>
                  <a:gd name="T20" fmla="*/ 90 w 152"/>
                  <a:gd name="T21" fmla="*/ 29 h 76"/>
                  <a:gd name="T22" fmla="*/ 90 w 152"/>
                  <a:gd name="T23" fmla="*/ 47 h 76"/>
                  <a:gd name="T24" fmla="*/ 62 w 152"/>
                  <a:gd name="T25" fmla="*/ 47 h 76"/>
                  <a:gd name="T26" fmla="*/ 62 w 152"/>
                  <a:gd name="T27" fmla="*/ 76 h 76"/>
                  <a:gd name="T28" fmla="*/ 0 w 152"/>
                  <a:gd name="T29" fmla="*/ 76 h 76"/>
                  <a:gd name="T30" fmla="*/ 62 w 152"/>
                  <a:gd name="T31" fmla="*/ 76 h 76"/>
                  <a:gd name="T32" fmla="*/ 62 w 152"/>
                  <a:gd name="T33" fmla="*/ 47 h 76"/>
                  <a:gd name="T34" fmla="*/ 29 w 152"/>
                  <a:gd name="T35" fmla="*/ 47 h 76"/>
                  <a:gd name="T36" fmla="*/ 29 w 152"/>
                  <a:gd name="T37" fmla="*/ 29 h 76"/>
                  <a:gd name="T38" fmla="*/ 29 w 152"/>
                  <a:gd name="T39" fmla="*/ 29 h 76"/>
                  <a:gd name="T40" fmla="*/ 62 w 152"/>
                  <a:gd name="T41" fmla="*/ 29 h 76"/>
                  <a:gd name="T42" fmla="*/ 62 w 152"/>
                  <a:gd name="T43" fmla="*/ 0 h 76"/>
                  <a:gd name="T44" fmla="*/ 33 w 152"/>
                  <a:gd name="T45" fmla="*/ 0 h 76"/>
                  <a:gd name="T46" fmla="*/ 0 w 152"/>
                  <a:gd name="T47" fmla="*/ 0 h 76"/>
                  <a:gd name="T48" fmla="*/ 0 w 152"/>
                  <a:gd name="T49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52" h="76">
                    <a:moveTo>
                      <a:pt x="62" y="76"/>
                    </a:moveTo>
                    <a:lnTo>
                      <a:pt x="123" y="76"/>
                    </a:lnTo>
                    <a:lnTo>
                      <a:pt x="123" y="62"/>
                    </a:lnTo>
                    <a:lnTo>
                      <a:pt x="152" y="62"/>
                    </a:lnTo>
                    <a:lnTo>
                      <a:pt x="152" y="15"/>
                    </a:lnTo>
                    <a:lnTo>
                      <a:pt x="123" y="15"/>
                    </a:lnTo>
                    <a:lnTo>
                      <a:pt x="123" y="0"/>
                    </a:lnTo>
                    <a:lnTo>
                      <a:pt x="69" y="0"/>
                    </a:lnTo>
                    <a:lnTo>
                      <a:pt x="62" y="0"/>
                    </a:lnTo>
                    <a:lnTo>
                      <a:pt x="62" y="29"/>
                    </a:lnTo>
                    <a:lnTo>
                      <a:pt x="90" y="29"/>
                    </a:lnTo>
                    <a:lnTo>
                      <a:pt x="90" y="47"/>
                    </a:lnTo>
                    <a:lnTo>
                      <a:pt x="62" y="47"/>
                    </a:lnTo>
                    <a:lnTo>
                      <a:pt x="62" y="76"/>
                    </a:lnTo>
                    <a:close/>
                    <a:moveTo>
                      <a:pt x="0" y="76"/>
                    </a:moveTo>
                    <a:lnTo>
                      <a:pt x="62" y="76"/>
                    </a:lnTo>
                    <a:lnTo>
                      <a:pt x="62" y="47"/>
                    </a:lnTo>
                    <a:lnTo>
                      <a:pt x="29" y="47"/>
                    </a:lnTo>
                    <a:lnTo>
                      <a:pt x="29" y="29"/>
                    </a:lnTo>
                    <a:lnTo>
                      <a:pt x="29" y="29"/>
                    </a:lnTo>
                    <a:lnTo>
                      <a:pt x="62" y="29"/>
                    </a:lnTo>
                    <a:lnTo>
                      <a:pt x="62" y="0"/>
                    </a:lnTo>
                    <a:lnTo>
                      <a:pt x="33" y="0"/>
                    </a:lnTo>
                    <a:lnTo>
                      <a:pt x="0" y="0"/>
                    </a:lnTo>
                    <a:lnTo>
                      <a:pt x="0" y="76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6" name="Freeform: Shape 124">
                <a:extLst>
                  <a:ext uri="{FF2B5EF4-FFF2-40B4-BE49-F238E27FC236}">
                    <a16:creationId xmlns:a16="http://schemas.microsoft.com/office/drawing/2014/main" id="{353F8246-90C9-4C60-F920-70EF790A2852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064298" y="1038447"/>
                <a:ext cx="115189" cy="118865"/>
              </a:xfrm>
              <a:custGeom>
                <a:avLst/>
                <a:gdLst>
                  <a:gd name="T0" fmla="*/ 23 w 26"/>
                  <a:gd name="T1" fmla="*/ 19 h 27"/>
                  <a:gd name="T2" fmla="*/ 25 w 26"/>
                  <a:gd name="T3" fmla="*/ 20 h 27"/>
                  <a:gd name="T4" fmla="*/ 22 w 26"/>
                  <a:gd name="T5" fmla="*/ 24 h 27"/>
                  <a:gd name="T6" fmla="*/ 20 w 26"/>
                  <a:gd name="T7" fmla="*/ 22 h 27"/>
                  <a:gd name="T8" fmla="*/ 17 w 26"/>
                  <a:gd name="T9" fmla="*/ 24 h 27"/>
                  <a:gd name="T10" fmla="*/ 17 w 26"/>
                  <a:gd name="T11" fmla="*/ 26 h 27"/>
                  <a:gd name="T12" fmla="*/ 13 w 26"/>
                  <a:gd name="T13" fmla="*/ 27 h 27"/>
                  <a:gd name="T14" fmla="*/ 13 w 26"/>
                  <a:gd name="T15" fmla="*/ 21 h 27"/>
                  <a:gd name="T16" fmla="*/ 19 w 26"/>
                  <a:gd name="T17" fmla="*/ 18 h 27"/>
                  <a:gd name="T18" fmla="*/ 18 w 26"/>
                  <a:gd name="T19" fmla="*/ 8 h 27"/>
                  <a:gd name="T20" fmla="*/ 18 w 26"/>
                  <a:gd name="T21" fmla="*/ 8 h 27"/>
                  <a:gd name="T22" fmla="*/ 15 w 26"/>
                  <a:gd name="T23" fmla="*/ 6 h 27"/>
                  <a:gd name="T24" fmla="*/ 13 w 26"/>
                  <a:gd name="T25" fmla="*/ 6 h 27"/>
                  <a:gd name="T26" fmla="*/ 13 w 26"/>
                  <a:gd name="T27" fmla="*/ 0 h 27"/>
                  <a:gd name="T28" fmla="*/ 14 w 26"/>
                  <a:gd name="T29" fmla="*/ 0 h 27"/>
                  <a:gd name="T30" fmla="*/ 15 w 26"/>
                  <a:gd name="T31" fmla="*/ 2 h 27"/>
                  <a:gd name="T32" fmla="*/ 18 w 26"/>
                  <a:gd name="T33" fmla="*/ 3 h 27"/>
                  <a:gd name="T34" fmla="*/ 20 w 26"/>
                  <a:gd name="T35" fmla="*/ 2 h 27"/>
                  <a:gd name="T36" fmla="*/ 23 w 26"/>
                  <a:gd name="T37" fmla="*/ 5 h 27"/>
                  <a:gd name="T38" fmla="*/ 22 w 26"/>
                  <a:gd name="T39" fmla="*/ 7 h 27"/>
                  <a:gd name="T40" fmla="*/ 24 w 26"/>
                  <a:gd name="T41" fmla="*/ 10 h 27"/>
                  <a:gd name="T42" fmla="*/ 26 w 26"/>
                  <a:gd name="T43" fmla="*/ 10 h 27"/>
                  <a:gd name="T44" fmla="*/ 26 w 26"/>
                  <a:gd name="T45" fmla="*/ 15 h 27"/>
                  <a:gd name="T46" fmla="*/ 24 w 26"/>
                  <a:gd name="T47" fmla="*/ 15 h 27"/>
                  <a:gd name="T48" fmla="*/ 23 w 26"/>
                  <a:gd name="T49" fmla="*/ 19 h 27"/>
                  <a:gd name="T50" fmla="*/ 13 w 26"/>
                  <a:gd name="T51" fmla="*/ 27 h 27"/>
                  <a:gd name="T52" fmla="*/ 12 w 26"/>
                  <a:gd name="T53" fmla="*/ 27 h 27"/>
                  <a:gd name="T54" fmla="*/ 12 w 26"/>
                  <a:gd name="T55" fmla="*/ 25 h 27"/>
                  <a:gd name="T56" fmla="*/ 8 w 26"/>
                  <a:gd name="T57" fmla="*/ 24 h 27"/>
                  <a:gd name="T58" fmla="*/ 7 w 26"/>
                  <a:gd name="T59" fmla="*/ 25 h 27"/>
                  <a:gd name="T60" fmla="*/ 3 w 26"/>
                  <a:gd name="T61" fmla="*/ 22 h 27"/>
                  <a:gd name="T62" fmla="*/ 4 w 26"/>
                  <a:gd name="T63" fmla="*/ 20 h 27"/>
                  <a:gd name="T64" fmla="*/ 2 w 26"/>
                  <a:gd name="T65" fmla="*/ 17 h 27"/>
                  <a:gd name="T66" fmla="*/ 0 w 26"/>
                  <a:gd name="T67" fmla="*/ 17 h 27"/>
                  <a:gd name="T68" fmla="*/ 0 w 26"/>
                  <a:gd name="T69" fmla="*/ 12 h 27"/>
                  <a:gd name="T70" fmla="*/ 2 w 26"/>
                  <a:gd name="T71" fmla="*/ 12 h 27"/>
                  <a:gd name="T72" fmla="*/ 3 w 26"/>
                  <a:gd name="T73" fmla="*/ 8 h 27"/>
                  <a:gd name="T74" fmla="*/ 2 w 26"/>
                  <a:gd name="T75" fmla="*/ 7 h 27"/>
                  <a:gd name="T76" fmla="*/ 5 w 26"/>
                  <a:gd name="T77" fmla="*/ 3 h 27"/>
                  <a:gd name="T78" fmla="*/ 6 w 26"/>
                  <a:gd name="T79" fmla="*/ 4 h 27"/>
                  <a:gd name="T80" fmla="*/ 10 w 26"/>
                  <a:gd name="T81" fmla="*/ 3 h 27"/>
                  <a:gd name="T82" fmla="*/ 10 w 26"/>
                  <a:gd name="T83" fmla="*/ 1 h 27"/>
                  <a:gd name="T84" fmla="*/ 13 w 26"/>
                  <a:gd name="T85" fmla="*/ 0 h 27"/>
                  <a:gd name="T86" fmla="*/ 13 w 26"/>
                  <a:gd name="T87" fmla="*/ 6 h 27"/>
                  <a:gd name="T88" fmla="*/ 7 w 26"/>
                  <a:gd name="T89" fmla="*/ 9 h 27"/>
                  <a:gd name="T90" fmla="*/ 8 w 26"/>
                  <a:gd name="T91" fmla="*/ 19 h 27"/>
                  <a:gd name="T92" fmla="*/ 11 w 26"/>
                  <a:gd name="T93" fmla="*/ 21 h 27"/>
                  <a:gd name="T94" fmla="*/ 13 w 26"/>
                  <a:gd name="T95" fmla="*/ 21 h 27"/>
                  <a:gd name="T96" fmla="*/ 13 w 26"/>
                  <a:gd name="T97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26" h="27">
                    <a:moveTo>
                      <a:pt x="23" y="19"/>
                    </a:moveTo>
                    <a:cubicBezTo>
                      <a:pt x="25" y="20"/>
                      <a:pt x="25" y="20"/>
                      <a:pt x="25" y="20"/>
                    </a:cubicBezTo>
                    <a:cubicBezTo>
                      <a:pt x="22" y="24"/>
                      <a:pt x="22" y="24"/>
                      <a:pt x="22" y="24"/>
                    </a:cubicBezTo>
                    <a:cubicBezTo>
                      <a:pt x="20" y="22"/>
                      <a:pt x="20" y="22"/>
                      <a:pt x="20" y="22"/>
                    </a:cubicBezTo>
                    <a:cubicBezTo>
                      <a:pt x="19" y="23"/>
                      <a:pt x="18" y="24"/>
                      <a:pt x="17" y="24"/>
                    </a:cubicBezTo>
                    <a:cubicBezTo>
                      <a:pt x="17" y="26"/>
                      <a:pt x="17" y="26"/>
                      <a:pt x="17" y="26"/>
                    </a:cubicBezTo>
                    <a:cubicBezTo>
                      <a:pt x="13" y="27"/>
                      <a:pt x="13" y="27"/>
                      <a:pt x="13" y="27"/>
                    </a:cubicBezTo>
                    <a:cubicBezTo>
                      <a:pt x="13" y="21"/>
                      <a:pt x="13" y="21"/>
                      <a:pt x="13" y="21"/>
                    </a:cubicBezTo>
                    <a:cubicBezTo>
                      <a:pt x="15" y="21"/>
                      <a:pt x="17" y="20"/>
                      <a:pt x="19" y="18"/>
                    </a:cubicBezTo>
                    <a:cubicBezTo>
                      <a:pt x="22" y="15"/>
                      <a:pt x="21" y="10"/>
                      <a:pt x="18" y="8"/>
                    </a:cubicBezTo>
                    <a:cubicBezTo>
                      <a:pt x="18" y="8"/>
                      <a:pt x="18" y="8"/>
                      <a:pt x="18" y="8"/>
                    </a:cubicBezTo>
                    <a:cubicBezTo>
                      <a:pt x="17" y="7"/>
                      <a:pt x="16" y="7"/>
                      <a:pt x="15" y="6"/>
                    </a:cubicBezTo>
                    <a:cubicBezTo>
                      <a:pt x="15" y="6"/>
                      <a:pt x="14" y="6"/>
                      <a:pt x="13" y="6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4" y="0"/>
                      <a:pt x="14" y="0"/>
                    </a:cubicBezTo>
                    <a:cubicBezTo>
                      <a:pt x="15" y="2"/>
                      <a:pt x="15" y="2"/>
                      <a:pt x="15" y="2"/>
                    </a:cubicBezTo>
                    <a:cubicBezTo>
                      <a:pt x="16" y="2"/>
                      <a:pt x="17" y="3"/>
                      <a:pt x="18" y="3"/>
                    </a:cubicBezTo>
                    <a:cubicBezTo>
                      <a:pt x="20" y="2"/>
                      <a:pt x="20" y="2"/>
                      <a:pt x="20" y="2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2" y="7"/>
                      <a:pt x="22" y="7"/>
                      <a:pt x="22" y="7"/>
                    </a:cubicBezTo>
                    <a:cubicBezTo>
                      <a:pt x="23" y="8"/>
                      <a:pt x="24" y="9"/>
                      <a:pt x="24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5"/>
                      <a:pt x="26" y="15"/>
                      <a:pt x="26" y="15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6"/>
                      <a:pt x="24" y="18"/>
                      <a:pt x="23" y="19"/>
                    </a:cubicBezTo>
                    <a:close/>
                    <a:moveTo>
                      <a:pt x="13" y="27"/>
                    </a:move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25"/>
                      <a:pt x="12" y="25"/>
                      <a:pt x="12" y="25"/>
                    </a:cubicBezTo>
                    <a:cubicBezTo>
                      <a:pt x="10" y="25"/>
                      <a:pt x="9" y="24"/>
                      <a:pt x="8" y="24"/>
                    </a:cubicBezTo>
                    <a:cubicBezTo>
                      <a:pt x="7" y="25"/>
                      <a:pt x="7" y="25"/>
                      <a:pt x="7" y="25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4" y="20"/>
                      <a:pt x="4" y="20"/>
                      <a:pt x="4" y="20"/>
                    </a:cubicBezTo>
                    <a:cubicBezTo>
                      <a:pt x="3" y="19"/>
                      <a:pt x="3" y="18"/>
                      <a:pt x="2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2" y="11"/>
                      <a:pt x="2" y="9"/>
                      <a:pt x="3" y="8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7" y="4"/>
                      <a:pt x="8" y="3"/>
                      <a:pt x="10" y="3"/>
                    </a:cubicBezTo>
                    <a:cubicBezTo>
                      <a:pt x="10" y="1"/>
                      <a:pt x="10" y="1"/>
                      <a:pt x="10" y="1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3" y="6"/>
                      <a:pt x="13" y="6"/>
                      <a:pt x="13" y="6"/>
                    </a:cubicBezTo>
                    <a:cubicBezTo>
                      <a:pt x="11" y="6"/>
                      <a:pt x="9" y="7"/>
                      <a:pt x="7" y="9"/>
                    </a:cubicBezTo>
                    <a:cubicBezTo>
                      <a:pt x="5" y="12"/>
                      <a:pt x="5" y="17"/>
                      <a:pt x="8" y="19"/>
                    </a:cubicBezTo>
                    <a:cubicBezTo>
                      <a:pt x="9" y="20"/>
                      <a:pt x="10" y="20"/>
                      <a:pt x="11" y="21"/>
                    </a:cubicBezTo>
                    <a:cubicBezTo>
                      <a:pt x="12" y="21"/>
                      <a:pt x="12" y="21"/>
                      <a:pt x="13" y="21"/>
                    </a:cubicBezTo>
                    <a:lnTo>
                      <a:pt x="13" y="27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7" name="Freeform: Shape 125">
                <a:extLst>
                  <a:ext uri="{FF2B5EF4-FFF2-40B4-BE49-F238E27FC236}">
                    <a16:creationId xmlns:a16="http://schemas.microsoft.com/office/drawing/2014/main" id="{942BB8BA-B732-6E2F-216C-3DFE2FAB5B0D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30696" y="1236964"/>
                <a:ext cx="137246" cy="101709"/>
              </a:xfrm>
              <a:custGeom>
                <a:avLst/>
                <a:gdLst>
                  <a:gd name="T0" fmla="*/ 16 w 31"/>
                  <a:gd name="T1" fmla="*/ 0 h 23"/>
                  <a:gd name="T2" fmla="*/ 0 w 31"/>
                  <a:gd name="T3" fmla="*/ 15 h 23"/>
                  <a:gd name="T4" fmla="*/ 2 w 31"/>
                  <a:gd name="T5" fmla="*/ 23 h 23"/>
                  <a:gd name="T6" fmla="*/ 2 w 31"/>
                  <a:gd name="T7" fmla="*/ 19 h 23"/>
                  <a:gd name="T8" fmla="*/ 3 w 31"/>
                  <a:gd name="T9" fmla="*/ 17 h 23"/>
                  <a:gd name="T10" fmla="*/ 3 w 31"/>
                  <a:gd name="T11" fmla="*/ 15 h 23"/>
                  <a:gd name="T12" fmla="*/ 16 w 31"/>
                  <a:gd name="T13" fmla="*/ 3 h 23"/>
                  <a:gd name="T14" fmla="*/ 28 w 31"/>
                  <a:gd name="T15" fmla="*/ 15 h 23"/>
                  <a:gd name="T16" fmla="*/ 28 w 31"/>
                  <a:gd name="T17" fmla="*/ 17 h 23"/>
                  <a:gd name="T18" fmla="*/ 29 w 31"/>
                  <a:gd name="T19" fmla="*/ 19 h 23"/>
                  <a:gd name="T20" fmla="*/ 29 w 31"/>
                  <a:gd name="T21" fmla="*/ 23 h 23"/>
                  <a:gd name="T22" fmla="*/ 31 w 31"/>
                  <a:gd name="T23" fmla="*/ 15 h 23"/>
                  <a:gd name="T24" fmla="*/ 16 w 31"/>
                  <a:gd name="T25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23">
                    <a:moveTo>
                      <a:pt x="16" y="0"/>
                    </a:moveTo>
                    <a:cubicBezTo>
                      <a:pt x="7" y="0"/>
                      <a:pt x="0" y="7"/>
                      <a:pt x="0" y="15"/>
                    </a:cubicBezTo>
                    <a:cubicBezTo>
                      <a:pt x="0" y="18"/>
                      <a:pt x="1" y="21"/>
                      <a:pt x="2" y="23"/>
                    </a:cubicBezTo>
                    <a:cubicBezTo>
                      <a:pt x="2" y="19"/>
                      <a:pt x="2" y="19"/>
                      <a:pt x="2" y="19"/>
                    </a:cubicBezTo>
                    <a:cubicBezTo>
                      <a:pt x="2" y="18"/>
                      <a:pt x="3" y="17"/>
                      <a:pt x="3" y="17"/>
                    </a:cubicBezTo>
                    <a:cubicBezTo>
                      <a:pt x="3" y="16"/>
                      <a:pt x="3" y="16"/>
                      <a:pt x="3" y="15"/>
                    </a:cubicBezTo>
                    <a:cubicBezTo>
                      <a:pt x="3" y="8"/>
                      <a:pt x="9" y="3"/>
                      <a:pt x="16" y="3"/>
                    </a:cubicBezTo>
                    <a:cubicBezTo>
                      <a:pt x="23" y="3"/>
                      <a:pt x="28" y="8"/>
                      <a:pt x="28" y="15"/>
                    </a:cubicBezTo>
                    <a:cubicBezTo>
                      <a:pt x="28" y="16"/>
                      <a:pt x="28" y="16"/>
                      <a:pt x="28" y="17"/>
                    </a:cubicBezTo>
                    <a:cubicBezTo>
                      <a:pt x="29" y="17"/>
                      <a:pt x="29" y="18"/>
                      <a:pt x="29" y="19"/>
                    </a:cubicBezTo>
                    <a:cubicBezTo>
                      <a:pt x="29" y="23"/>
                      <a:pt x="29" y="23"/>
                      <a:pt x="29" y="23"/>
                    </a:cubicBezTo>
                    <a:cubicBezTo>
                      <a:pt x="30" y="21"/>
                      <a:pt x="31" y="18"/>
                      <a:pt x="31" y="15"/>
                    </a:cubicBezTo>
                    <a:cubicBezTo>
                      <a:pt x="31" y="7"/>
                      <a:pt x="24" y="0"/>
                      <a:pt x="16" y="0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8" name="Freeform: Shape 126">
                <a:extLst>
                  <a:ext uri="{FF2B5EF4-FFF2-40B4-BE49-F238E27FC236}">
                    <a16:creationId xmlns:a16="http://schemas.microsoft.com/office/drawing/2014/main" id="{AAD147BF-AAF8-6D09-B962-ABD227A08E10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444176" y="1308038"/>
                <a:ext cx="30635" cy="52693"/>
              </a:xfrm>
              <a:custGeom>
                <a:avLst/>
                <a:gdLst>
                  <a:gd name="T0" fmla="*/ 0 w 7"/>
                  <a:gd name="T1" fmla="*/ 2 h 12"/>
                  <a:gd name="T2" fmla="*/ 0 w 7"/>
                  <a:gd name="T3" fmla="*/ 3 h 12"/>
                  <a:gd name="T4" fmla="*/ 0 w 7"/>
                  <a:gd name="T5" fmla="*/ 7 h 12"/>
                  <a:gd name="T6" fmla="*/ 0 w 7"/>
                  <a:gd name="T7" fmla="*/ 8 h 12"/>
                  <a:gd name="T8" fmla="*/ 5 w 7"/>
                  <a:gd name="T9" fmla="*/ 12 h 12"/>
                  <a:gd name="T10" fmla="*/ 7 w 7"/>
                  <a:gd name="T11" fmla="*/ 12 h 12"/>
                  <a:gd name="T12" fmla="*/ 7 w 7"/>
                  <a:gd name="T13" fmla="*/ 0 h 12"/>
                  <a:gd name="T14" fmla="*/ 5 w 7"/>
                  <a:gd name="T15" fmla="*/ 0 h 12"/>
                  <a:gd name="T16" fmla="*/ 0 w 7"/>
                  <a:gd name="T17" fmla="*/ 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2">
                    <a:moveTo>
                      <a:pt x="0" y="2"/>
                    </a:moveTo>
                    <a:cubicBezTo>
                      <a:pt x="0" y="2"/>
                      <a:pt x="0" y="2"/>
                      <a:pt x="0" y="3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10"/>
                      <a:pt x="2" y="12"/>
                      <a:pt x="5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1"/>
                      <a:pt x="0" y="2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89" name="Freeform: Shape 127">
                <a:extLst>
                  <a:ext uri="{FF2B5EF4-FFF2-40B4-BE49-F238E27FC236}">
                    <a16:creationId xmlns:a16="http://schemas.microsoft.com/office/drawing/2014/main" id="{4F3B9590-6715-62AB-FF52-6D55203ED83C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523828" y="1308038"/>
                <a:ext cx="30635" cy="52693"/>
              </a:xfrm>
              <a:custGeom>
                <a:avLst/>
                <a:gdLst>
                  <a:gd name="T0" fmla="*/ 7 w 7"/>
                  <a:gd name="T1" fmla="*/ 8 h 12"/>
                  <a:gd name="T2" fmla="*/ 7 w 7"/>
                  <a:gd name="T3" fmla="*/ 7 h 12"/>
                  <a:gd name="T4" fmla="*/ 7 w 7"/>
                  <a:gd name="T5" fmla="*/ 3 h 12"/>
                  <a:gd name="T6" fmla="*/ 7 w 7"/>
                  <a:gd name="T7" fmla="*/ 2 h 12"/>
                  <a:gd name="T8" fmla="*/ 2 w 7"/>
                  <a:gd name="T9" fmla="*/ 0 h 12"/>
                  <a:gd name="T10" fmla="*/ 0 w 7"/>
                  <a:gd name="T11" fmla="*/ 0 h 12"/>
                  <a:gd name="T12" fmla="*/ 0 w 7"/>
                  <a:gd name="T13" fmla="*/ 12 h 12"/>
                  <a:gd name="T14" fmla="*/ 2 w 7"/>
                  <a:gd name="T15" fmla="*/ 12 h 12"/>
                  <a:gd name="T16" fmla="*/ 7 w 7"/>
                  <a:gd name="T17" fmla="*/ 8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7" h="12">
                    <a:moveTo>
                      <a:pt x="7" y="8"/>
                    </a:moveTo>
                    <a:cubicBezTo>
                      <a:pt x="7" y="7"/>
                      <a:pt x="7" y="7"/>
                      <a:pt x="7" y="7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7" y="3"/>
                      <a:pt x="7" y="2"/>
                      <a:pt x="7" y="2"/>
                    </a:cubicBezTo>
                    <a:cubicBezTo>
                      <a:pt x="7" y="1"/>
                      <a:pt x="5" y="0"/>
                      <a:pt x="2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12"/>
                      <a:pt x="0" y="12"/>
                      <a:pt x="0" y="12"/>
                    </a:cubicBezTo>
                    <a:cubicBezTo>
                      <a:pt x="2" y="12"/>
                      <a:pt x="2" y="12"/>
                      <a:pt x="2" y="12"/>
                    </a:cubicBezTo>
                    <a:cubicBezTo>
                      <a:pt x="5" y="12"/>
                      <a:pt x="7" y="10"/>
                      <a:pt x="7" y="8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0" name="Freeform: Shape 128">
                <a:extLst>
                  <a:ext uri="{FF2B5EF4-FFF2-40B4-BE49-F238E27FC236}">
                    <a16:creationId xmlns:a16="http://schemas.microsoft.com/office/drawing/2014/main" id="{2794F4FD-0515-23D4-8854-4D086B0C8EB1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987034" y="2883918"/>
                <a:ext cx="186263" cy="137246"/>
              </a:xfrm>
              <a:custGeom>
                <a:avLst/>
                <a:gdLst>
                  <a:gd name="T0" fmla="*/ 28 w 42"/>
                  <a:gd name="T1" fmla="*/ 31 h 31"/>
                  <a:gd name="T2" fmla="*/ 42 w 42"/>
                  <a:gd name="T3" fmla="*/ 31 h 31"/>
                  <a:gd name="T4" fmla="*/ 42 w 42"/>
                  <a:gd name="T5" fmla="*/ 0 h 31"/>
                  <a:gd name="T6" fmla="*/ 28 w 42"/>
                  <a:gd name="T7" fmla="*/ 0 h 31"/>
                  <a:gd name="T8" fmla="*/ 28 w 42"/>
                  <a:gd name="T9" fmla="*/ 13 h 31"/>
                  <a:gd name="T10" fmla="*/ 38 w 42"/>
                  <a:gd name="T11" fmla="*/ 27 h 31"/>
                  <a:gd name="T12" fmla="*/ 28 w 42"/>
                  <a:gd name="T13" fmla="*/ 27 h 31"/>
                  <a:gd name="T14" fmla="*/ 28 w 42"/>
                  <a:gd name="T15" fmla="*/ 31 h 31"/>
                  <a:gd name="T16" fmla="*/ 19 w 42"/>
                  <a:gd name="T17" fmla="*/ 31 h 31"/>
                  <a:gd name="T18" fmla="*/ 28 w 42"/>
                  <a:gd name="T19" fmla="*/ 31 h 31"/>
                  <a:gd name="T20" fmla="*/ 28 w 42"/>
                  <a:gd name="T21" fmla="*/ 27 h 31"/>
                  <a:gd name="T22" fmla="*/ 22 w 42"/>
                  <a:gd name="T23" fmla="*/ 27 h 31"/>
                  <a:gd name="T24" fmla="*/ 21 w 42"/>
                  <a:gd name="T25" fmla="*/ 26 h 31"/>
                  <a:gd name="T26" fmla="*/ 19 w 42"/>
                  <a:gd name="T27" fmla="*/ 23 h 31"/>
                  <a:gd name="T28" fmla="*/ 19 w 42"/>
                  <a:gd name="T29" fmla="*/ 25 h 31"/>
                  <a:gd name="T30" fmla="*/ 20 w 42"/>
                  <a:gd name="T31" fmla="*/ 27 h 31"/>
                  <a:gd name="T32" fmla="*/ 19 w 42"/>
                  <a:gd name="T33" fmla="*/ 27 h 31"/>
                  <a:gd name="T34" fmla="*/ 19 w 42"/>
                  <a:gd name="T35" fmla="*/ 31 h 31"/>
                  <a:gd name="T36" fmla="*/ 28 w 42"/>
                  <a:gd name="T37" fmla="*/ 0 h 31"/>
                  <a:gd name="T38" fmla="*/ 19 w 42"/>
                  <a:gd name="T39" fmla="*/ 0 h 31"/>
                  <a:gd name="T40" fmla="*/ 19 w 42"/>
                  <a:gd name="T41" fmla="*/ 20 h 31"/>
                  <a:gd name="T42" fmla="*/ 26 w 42"/>
                  <a:gd name="T43" fmla="*/ 10 h 31"/>
                  <a:gd name="T44" fmla="*/ 26 w 42"/>
                  <a:gd name="T45" fmla="*/ 10 h 31"/>
                  <a:gd name="T46" fmla="*/ 28 w 42"/>
                  <a:gd name="T47" fmla="*/ 13 h 31"/>
                  <a:gd name="T48" fmla="*/ 28 w 42"/>
                  <a:gd name="T49" fmla="*/ 0 h 31"/>
                  <a:gd name="T50" fmla="*/ 12 w 42"/>
                  <a:gd name="T51" fmla="*/ 31 h 31"/>
                  <a:gd name="T52" fmla="*/ 19 w 42"/>
                  <a:gd name="T53" fmla="*/ 31 h 31"/>
                  <a:gd name="T54" fmla="*/ 19 w 42"/>
                  <a:gd name="T55" fmla="*/ 27 h 31"/>
                  <a:gd name="T56" fmla="*/ 14 w 42"/>
                  <a:gd name="T57" fmla="*/ 27 h 31"/>
                  <a:gd name="T58" fmla="*/ 12 w 42"/>
                  <a:gd name="T59" fmla="*/ 27 h 31"/>
                  <a:gd name="T60" fmla="*/ 12 w 42"/>
                  <a:gd name="T61" fmla="*/ 31 h 31"/>
                  <a:gd name="T62" fmla="*/ 19 w 42"/>
                  <a:gd name="T63" fmla="*/ 0 h 31"/>
                  <a:gd name="T64" fmla="*/ 12 w 42"/>
                  <a:gd name="T65" fmla="*/ 0 h 31"/>
                  <a:gd name="T66" fmla="*/ 12 w 42"/>
                  <a:gd name="T67" fmla="*/ 6 h 31"/>
                  <a:gd name="T68" fmla="*/ 13 w 42"/>
                  <a:gd name="T69" fmla="*/ 8 h 31"/>
                  <a:gd name="T70" fmla="*/ 12 w 42"/>
                  <a:gd name="T71" fmla="*/ 10 h 31"/>
                  <a:gd name="T72" fmla="*/ 12 w 42"/>
                  <a:gd name="T73" fmla="*/ 16 h 31"/>
                  <a:gd name="T74" fmla="*/ 12 w 42"/>
                  <a:gd name="T75" fmla="*/ 16 h 31"/>
                  <a:gd name="T76" fmla="*/ 17 w 42"/>
                  <a:gd name="T77" fmla="*/ 23 h 31"/>
                  <a:gd name="T78" fmla="*/ 19 w 42"/>
                  <a:gd name="T79" fmla="*/ 25 h 31"/>
                  <a:gd name="T80" fmla="*/ 19 w 42"/>
                  <a:gd name="T81" fmla="*/ 23 h 31"/>
                  <a:gd name="T82" fmla="*/ 18 w 42"/>
                  <a:gd name="T83" fmla="*/ 22 h 31"/>
                  <a:gd name="T84" fmla="*/ 19 w 42"/>
                  <a:gd name="T85" fmla="*/ 20 h 31"/>
                  <a:gd name="T86" fmla="*/ 19 w 42"/>
                  <a:gd name="T87" fmla="*/ 0 h 31"/>
                  <a:gd name="T88" fmla="*/ 0 w 42"/>
                  <a:gd name="T89" fmla="*/ 31 h 31"/>
                  <a:gd name="T90" fmla="*/ 12 w 42"/>
                  <a:gd name="T91" fmla="*/ 31 h 31"/>
                  <a:gd name="T92" fmla="*/ 12 w 42"/>
                  <a:gd name="T93" fmla="*/ 27 h 31"/>
                  <a:gd name="T94" fmla="*/ 4 w 42"/>
                  <a:gd name="T95" fmla="*/ 27 h 31"/>
                  <a:gd name="T96" fmla="*/ 4 w 42"/>
                  <a:gd name="T97" fmla="*/ 27 h 31"/>
                  <a:gd name="T98" fmla="*/ 12 w 42"/>
                  <a:gd name="T99" fmla="*/ 16 h 31"/>
                  <a:gd name="T100" fmla="*/ 12 w 42"/>
                  <a:gd name="T101" fmla="*/ 10 h 31"/>
                  <a:gd name="T102" fmla="*/ 10 w 42"/>
                  <a:gd name="T103" fmla="*/ 11 h 31"/>
                  <a:gd name="T104" fmla="*/ 6 w 42"/>
                  <a:gd name="T105" fmla="*/ 8 h 31"/>
                  <a:gd name="T106" fmla="*/ 10 w 42"/>
                  <a:gd name="T107" fmla="*/ 4 h 31"/>
                  <a:gd name="T108" fmla="*/ 10 w 42"/>
                  <a:gd name="T109" fmla="*/ 4 h 31"/>
                  <a:gd name="T110" fmla="*/ 12 w 42"/>
                  <a:gd name="T111" fmla="*/ 6 h 31"/>
                  <a:gd name="T112" fmla="*/ 12 w 42"/>
                  <a:gd name="T113" fmla="*/ 0 h 31"/>
                  <a:gd name="T114" fmla="*/ 0 w 42"/>
                  <a:gd name="T115" fmla="*/ 0 h 31"/>
                  <a:gd name="T116" fmla="*/ 0 w 42"/>
                  <a:gd name="T117" fmla="*/ 31 h 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42" h="31">
                    <a:moveTo>
                      <a:pt x="28" y="31"/>
                    </a:moveTo>
                    <a:cubicBezTo>
                      <a:pt x="42" y="31"/>
                      <a:pt x="42" y="31"/>
                      <a:pt x="42" y="31"/>
                    </a:cubicBezTo>
                    <a:cubicBezTo>
                      <a:pt x="42" y="0"/>
                      <a:pt x="42" y="0"/>
                      <a:pt x="42" y="0"/>
                    </a:cubicBezTo>
                    <a:cubicBezTo>
                      <a:pt x="28" y="0"/>
                      <a:pt x="28" y="0"/>
                      <a:pt x="28" y="0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38" y="27"/>
                      <a:pt x="38" y="27"/>
                      <a:pt x="38" y="27"/>
                    </a:cubicBezTo>
                    <a:cubicBezTo>
                      <a:pt x="28" y="27"/>
                      <a:pt x="28" y="27"/>
                      <a:pt x="28" y="27"/>
                    </a:cubicBezTo>
                    <a:lnTo>
                      <a:pt x="28" y="31"/>
                    </a:lnTo>
                    <a:close/>
                    <a:moveTo>
                      <a:pt x="19" y="31"/>
                    </a:moveTo>
                    <a:cubicBezTo>
                      <a:pt x="28" y="31"/>
                      <a:pt x="28" y="31"/>
                      <a:pt x="28" y="31"/>
                    </a:cubicBezTo>
                    <a:cubicBezTo>
                      <a:pt x="28" y="27"/>
                      <a:pt x="28" y="27"/>
                      <a:pt x="28" y="27"/>
                    </a:cubicBezTo>
                    <a:cubicBezTo>
                      <a:pt x="22" y="27"/>
                      <a:pt x="22" y="27"/>
                      <a:pt x="22" y="27"/>
                    </a:cubicBezTo>
                    <a:cubicBezTo>
                      <a:pt x="21" y="26"/>
                      <a:pt x="21" y="26"/>
                      <a:pt x="21" y="26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20" y="27"/>
                      <a:pt x="20" y="27"/>
                      <a:pt x="20" y="27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9" y="31"/>
                      <a:pt x="19" y="31"/>
                      <a:pt x="19" y="31"/>
                    </a:cubicBezTo>
                    <a:close/>
                    <a:moveTo>
                      <a:pt x="28" y="0"/>
                    </a:moveTo>
                    <a:cubicBezTo>
                      <a:pt x="19" y="0"/>
                      <a:pt x="19" y="0"/>
                      <a:pt x="19" y="0"/>
                    </a:cubicBezTo>
                    <a:cubicBezTo>
                      <a:pt x="19" y="20"/>
                      <a:pt x="19" y="20"/>
                      <a:pt x="19" y="2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6" y="10"/>
                      <a:pt x="26" y="10"/>
                      <a:pt x="26" y="10"/>
                    </a:cubicBezTo>
                    <a:cubicBezTo>
                      <a:pt x="28" y="13"/>
                      <a:pt x="28" y="13"/>
                      <a:pt x="28" y="13"/>
                    </a:cubicBezTo>
                    <a:lnTo>
                      <a:pt x="28" y="0"/>
                    </a:lnTo>
                    <a:close/>
                    <a:moveTo>
                      <a:pt x="12" y="31"/>
                    </a:moveTo>
                    <a:cubicBezTo>
                      <a:pt x="19" y="31"/>
                      <a:pt x="19" y="31"/>
                      <a:pt x="19" y="31"/>
                    </a:cubicBezTo>
                    <a:cubicBezTo>
                      <a:pt x="19" y="27"/>
                      <a:pt x="19" y="27"/>
                      <a:pt x="19" y="27"/>
                    </a:cubicBezTo>
                    <a:cubicBezTo>
                      <a:pt x="14" y="27"/>
                      <a:pt x="14" y="27"/>
                      <a:pt x="14" y="27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12" y="31"/>
                      <a:pt x="12" y="31"/>
                      <a:pt x="12" y="31"/>
                    </a:cubicBezTo>
                    <a:close/>
                    <a:moveTo>
                      <a:pt x="19" y="0"/>
                    </a:moveTo>
                    <a:cubicBezTo>
                      <a:pt x="12" y="0"/>
                      <a:pt x="12" y="0"/>
                      <a:pt x="12" y="0"/>
                    </a:cubicBezTo>
                    <a:cubicBezTo>
                      <a:pt x="12" y="6"/>
                      <a:pt x="12" y="6"/>
                      <a:pt x="12" y="6"/>
                    </a:cubicBezTo>
                    <a:cubicBezTo>
                      <a:pt x="13" y="6"/>
                      <a:pt x="13" y="7"/>
                      <a:pt x="13" y="8"/>
                    </a:cubicBezTo>
                    <a:cubicBezTo>
                      <a:pt x="13" y="8"/>
                      <a:pt x="13" y="9"/>
                      <a:pt x="12" y="10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7" y="23"/>
                      <a:pt x="17" y="23"/>
                      <a:pt x="17" y="23"/>
                    </a:cubicBezTo>
                    <a:cubicBezTo>
                      <a:pt x="19" y="25"/>
                      <a:pt x="19" y="25"/>
                      <a:pt x="19" y="25"/>
                    </a:cubicBezTo>
                    <a:cubicBezTo>
                      <a:pt x="19" y="23"/>
                      <a:pt x="19" y="23"/>
                      <a:pt x="19" y="23"/>
                    </a:cubicBezTo>
                    <a:cubicBezTo>
                      <a:pt x="18" y="22"/>
                      <a:pt x="18" y="22"/>
                      <a:pt x="18" y="22"/>
                    </a:cubicBezTo>
                    <a:cubicBezTo>
                      <a:pt x="19" y="20"/>
                      <a:pt x="19" y="20"/>
                      <a:pt x="19" y="20"/>
                    </a:cubicBezTo>
                    <a:lnTo>
                      <a:pt x="19" y="0"/>
                    </a:lnTo>
                    <a:close/>
                    <a:moveTo>
                      <a:pt x="0" y="31"/>
                    </a:moveTo>
                    <a:cubicBezTo>
                      <a:pt x="12" y="31"/>
                      <a:pt x="12" y="31"/>
                      <a:pt x="12" y="31"/>
                    </a:cubicBezTo>
                    <a:cubicBezTo>
                      <a:pt x="12" y="27"/>
                      <a:pt x="12" y="27"/>
                      <a:pt x="12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4" y="27"/>
                      <a:pt x="4" y="27"/>
                      <a:pt x="4" y="27"/>
                    </a:cubicBezTo>
                    <a:cubicBezTo>
                      <a:pt x="12" y="16"/>
                      <a:pt x="12" y="16"/>
                      <a:pt x="12" y="16"/>
                    </a:cubicBezTo>
                    <a:cubicBezTo>
                      <a:pt x="12" y="10"/>
                      <a:pt x="12" y="10"/>
                      <a:pt x="12" y="10"/>
                    </a:cubicBezTo>
                    <a:cubicBezTo>
                      <a:pt x="12" y="10"/>
                      <a:pt x="11" y="11"/>
                      <a:pt x="10" y="11"/>
                    </a:cubicBezTo>
                    <a:cubicBezTo>
                      <a:pt x="8" y="11"/>
                      <a:pt x="6" y="9"/>
                      <a:pt x="6" y="8"/>
                    </a:cubicBezTo>
                    <a:cubicBezTo>
                      <a:pt x="6" y="6"/>
                      <a:pt x="8" y="4"/>
                      <a:pt x="10" y="4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4"/>
                      <a:pt x="12" y="5"/>
                      <a:pt x="12" y="6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0" y="0"/>
                      <a:pt x="0" y="0"/>
                      <a:pt x="0" y="0"/>
                    </a:cubicBezTo>
                    <a:lnTo>
                      <a:pt x="0" y="3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91" name="Freeform: Shape 129">
                <a:extLst>
                  <a:ext uri="{FF2B5EF4-FFF2-40B4-BE49-F238E27FC236}">
                    <a16:creationId xmlns:a16="http://schemas.microsoft.com/office/drawing/2014/main" id="{5637A7DC-9E65-7FE5-80BA-060D82ABC5F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5766459" y="1895010"/>
                <a:ext cx="93131" cy="115189"/>
              </a:xfrm>
              <a:custGeom>
                <a:avLst/>
                <a:gdLst>
                  <a:gd name="T0" fmla="*/ 3 w 21"/>
                  <a:gd name="T1" fmla="*/ 23 h 26"/>
                  <a:gd name="T2" fmla="*/ 3 w 21"/>
                  <a:gd name="T3" fmla="*/ 22 h 26"/>
                  <a:gd name="T4" fmla="*/ 3 w 21"/>
                  <a:gd name="T5" fmla="*/ 22 h 26"/>
                  <a:gd name="T6" fmla="*/ 3 w 21"/>
                  <a:gd name="T7" fmla="*/ 6 h 26"/>
                  <a:gd name="T8" fmla="*/ 18 w 21"/>
                  <a:gd name="T9" fmla="*/ 6 h 26"/>
                  <a:gd name="T10" fmla="*/ 18 w 21"/>
                  <a:gd name="T11" fmla="*/ 17 h 26"/>
                  <a:gd name="T12" fmla="*/ 17 w 21"/>
                  <a:gd name="T13" fmla="*/ 17 h 26"/>
                  <a:gd name="T14" fmla="*/ 12 w 21"/>
                  <a:gd name="T15" fmla="*/ 22 h 26"/>
                  <a:gd name="T16" fmla="*/ 17 w 21"/>
                  <a:gd name="T17" fmla="*/ 26 h 26"/>
                  <a:gd name="T18" fmla="*/ 21 w 21"/>
                  <a:gd name="T19" fmla="*/ 22 h 26"/>
                  <a:gd name="T20" fmla="*/ 21 w 21"/>
                  <a:gd name="T21" fmla="*/ 22 h 26"/>
                  <a:gd name="T22" fmla="*/ 21 w 21"/>
                  <a:gd name="T23" fmla="*/ 22 h 26"/>
                  <a:gd name="T24" fmla="*/ 21 w 21"/>
                  <a:gd name="T25" fmla="*/ 6 h 26"/>
                  <a:gd name="T26" fmla="*/ 21 w 21"/>
                  <a:gd name="T27" fmla="*/ 0 h 26"/>
                  <a:gd name="T28" fmla="*/ 18 w 21"/>
                  <a:gd name="T29" fmla="*/ 0 h 26"/>
                  <a:gd name="T30" fmla="*/ 3 w 21"/>
                  <a:gd name="T31" fmla="*/ 0 h 26"/>
                  <a:gd name="T32" fmla="*/ 0 w 21"/>
                  <a:gd name="T33" fmla="*/ 0 h 26"/>
                  <a:gd name="T34" fmla="*/ 0 w 21"/>
                  <a:gd name="T35" fmla="*/ 6 h 26"/>
                  <a:gd name="T36" fmla="*/ 0 w 21"/>
                  <a:gd name="T37" fmla="*/ 17 h 26"/>
                  <a:gd name="T38" fmla="*/ 0 w 21"/>
                  <a:gd name="T39" fmla="*/ 17 h 26"/>
                  <a:gd name="T40" fmla="*/ 3 w 21"/>
                  <a:gd name="T41" fmla="*/ 23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</a:cxnLst>
                <a:rect l="0" t="0" r="r" b="b"/>
                <a:pathLst>
                  <a:path w="21" h="26">
                    <a:moveTo>
                      <a:pt x="3" y="23"/>
                    </a:moveTo>
                    <a:cubicBezTo>
                      <a:pt x="3" y="22"/>
                      <a:pt x="3" y="22"/>
                      <a:pt x="3" y="22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18" y="6"/>
                      <a:pt x="18" y="6"/>
                      <a:pt x="18" y="6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7"/>
                      <a:pt x="17" y="17"/>
                      <a:pt x="17" y="17"/>
                    </a:cubicBezTo>
                    <a:cubicBezTo>
                      <a:pt x="14" y="17"/>
                      <a:pt x="12" y="19"/>
                      <a:pt x="12" y="22"/>
                    </a:cubicBezTo>
                    <a:cubicBezTo>
                      <a:pt x="12" y="24"/>
                      <a:pt x="14" y="26"/>
                      <a:pt x="17" y="26"/>
                    </a:cubicBezTo>
                    <a:cubicBezTo>
                      <a:pt x="19" y="26"/>
                      <a:pt x="21" y="24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22"/>
                      <a:pt x="21" y="22"/>
                      <a:pt x="21" y="22"/>
                    </a:cubicBezTo>
                    <a:cubicBezTo>
                      <a:pt x="21" y="6"/>
                      <a:pt x="21" y="6"/>
                      <a:pt x="21" y="6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18" y="0"/>
                      <a:pt x="18" y="0"/>
                      <a:pt x="18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0" y="0"/>
                      <a:pt x="0" y="0"/>
                      <a:pt x="0" y="0"/>
                    </a:cubicBezTo>
                    <a:cubicBezTo>
                      <a:pt x="0" y="6"/>
                      <a:pt x="0" y="6"/>
                      <a:pt x="0" y="6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0" y="17"/>
                      <a:pt x="0" y="17"/>
                      <a:pt x="0" y="17"/>
                    </a:cubicBezTo>
                    <a:cubicBezTo>
                      <a:pt x="1" y="19"/>
                      <a:pt x="2" y="21"/>
                      <a:pt x="3" y="23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</p:grpSp>
        <p:grpSp>
          <p:nvGrpSpPr>
            <p:cNvPr id="18" name="Group 59">
              <a:extLst>
                <a:ext uri="{FF2B5EF4-FFF2-40B4-BE49-F238E27FC236}">
                  <a16:creationId xmlns:a16="http://schemas.microsoft.com/office/drawing/2014/main" id="{F36FFE12-57CE-6CF3-A56B-B9410ABBA1DE}"/>
                </a:ext>
              </a:extLst>
            </p:cNvPr>
            <p:cNvGrpSpPr>
              <a:grpSpLocks noGrp="1" noUngrp="1" noRot="1" noMove="1" noResize="1"/>
            </p:cNvGrpSpPr>
            <p:nvPr/>
          </p:nvGrpSpPr>
          <p:grpSpPr>
            <a:xfrm>
              <a:off x="6698196" y="1819393"/>
              <a:ext cx="5062269" cy="5038607"/>
              <a:chOff x="4476326" y="1364544"/>
              <a:chExt cx="3796702" cy="3778956"/>
            </a:xfrm>
            <a:grpFill/>
          </p:grpSpPr>
          <p:sp>
            <p:nvSpPr>
              <p:cNvPr id="19" name="Freeform: Shape 61">
                <a:extLst>
                  <a:ext uri="{FF2B5EF4-FFF2-40B4-BE49-F238E27FC236}">
                    <a16:creationId xmlns:a16="http://schemas.microsoft.com/office/drawing/2014/main" id="{92531660-55DC-178C-D14A-8BB2BBC938CB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749783" y="1386364"/>
                <a:ext cx="2829064" cy="2829064"/>
              </a:xfrm>
              <a:custGeom>
                <a:avLst/>
                <a:gdLst>
                  <a:gd name="T0" fmla="*/ 315 w 630"/>
                  <a:gd name="T1" fmla="*/ 19 h 630"/>
                  <a:gd name="T2" fmla="*/ 611 w 630"/>
                  <a:gd name="T3" fmla="*/ 315 h 630"/>
                  <a:gd name="T4" fmla="*/ 315 w 630"/>
                  <a:gd name="T5" fmla="*/ 611 h 630"/>
                  <a:gd name="T6" fmla="*/ 315 w 630"/>
                  <a:gd name="T7" fmla="*/ 630 h 630"/>
                  <a:gd name="T8" fmla="*/ 630 w 630"/>
                  <a:gd name="T9" fmla="*/ 315 h 630"/>
                  <a:gd name="T10" fmla="*/ 315 w 630"/>
                  <a:gd name="T11" fmla="*/ 0 h 630"/>
                  <a:gd name="T12" fmla="*/ 315 w 630"/>
                  <a:gd name="T13" fmla="*/ 19 h 630"/>
                  <a:gd name="T14" fmla="*/ 315 w 630"/>
                  <a:gd name="T15" fmla="*/ 611 h 630"/>
                  <a:gd name="T16" fmla="*/ 19 w 630"/>
                  <a:gd name="T17" fmla="*/ 315 h 630"/>
                  <a:gd name="T18" fmla="*/ 315 w 630"/>
                  <a:gd name="T19" fmla="*/ 19 h 630"/>
                  <a:gd name="T20" fmla="*/ 315 w 630"/>
                  <a:gd name="T21" fmla="*/ 0 h 630"/>
                  <a:gd name="T22" fmla="*/ 0 w 630"/>
                  <a:gd name="T23" fmla="*/ 315 h 630"/>
                  <a:gd name="T24" fmla="*/ 315 w 630"/>
                  <a:gd name="T25" fmla="*/ 630 h 630"/>
                  <a:gd name="T26" fmla="*/ 315 w 630"/>
                  <a:gd name="T27" fmla="*/ 611 h 6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630" h="630">
                    <a:moveTo>
                      <a:pt x="315" y="19"/>
                    </a:moveTo>
                    <a:cubicBezTo>
                      <a:pt x="479" y="19"/>
                      <a:pt x="611" y="152"/>
                      <a:pt x="611" y="315"/>
                    </a:cubicBezTo>
                    <a:cubicBezTo>
                      <a:pt x="611" y="479"/>
                      <a:pt x="479" y="611"/>
                      <a:pt x="315" y="611"/>
                    </a:cubicBezTo>
                    <a:cubicBezTo>
                      <a:pt x="315" y="630"/>
                      <a:pt x="315" y="630"/>
                      <a:pt x="315" y="630"/>
                    </a:cubicBezTo>
                    <a:cubicBezTo>
                      <a:pt x="489" y="630"/>
                      <a:pt x="630" y="489"/>
                      <a:pt x="630" y="315"/>
                    </a:cubicBezTo>
                    <a:cubicBezTo>
                      <a:pt x="630" y="141"/>
                      <a:pt x="489" y="0"/>
                      <a:pt x="315" y="0"/>
                    </a:cubicBezTo>
                    <a:lnTo>
                      <a:pt x="315" y="19"/>
                    </a:lnTo>
                    <a:close/>
                    <a:moveTo>
                      <a:pt x="315" y="611"/>
                    </a:moveTo>
                    <a:cubicBezTo>
                      <a:pt x="152" y="611"/>
                      <a:pt x="19" y="479"/>
                      <a:pt x="19" y="315"/>
                    </a:cubicBezTo>
                    <a:cubicBezTo>
                      <a:pt x="19" y="152"/>
                      <a:pt x="152" y="19"/>
                      <a:pt x="315" y="19"/>
                    </a:cubicBezTo>
                    <a:cubicBezTo>
                      <a:pt x="315" y="0"/>
                      <a:pt x="315" y="0"/>
                      <a:pt x="315" y="0"/>
                    </a:cubicBezTo>
                    <a:cubicBezTo>
                      <a:pt x="141" y="0"/>
                      <a:pt x="0" y="141"/>
                      <a:pt x="0" y="315"/>
                    </a:cubicBezTo>
                    <a:cubicBezTo>
                      <a:pt x="0" y="489"/>
                      <a:pt x="141" y="630"/>
                      <a:pt x="315" y="630"/>
                    </a:cubicBezTo>
                    <a:lnTo>
                      <a:pt x="315" y="61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0" name="Freeform: Shape 62">
                <a:extLst>
                  <a:ext uri="{FF2B5EF4-FFF2-40B4-BE49-F238E27FC236}">
                    <a16:creationId xmlns:a16="http://schemas.microsoft.com/office/drawing/2014/main" id="{287F60A3-FD38-9AE9-CA51-96800D34FAEE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896145" y="3801414"/>
                <a:ext cx="1376883" cy="1342086"/>
              </a:xfrm>
              <a:custGeom>
                <a:avLst/>
                <a:gdLst>
                  <a:gd name="connsiteX0" fmla="*/ 246478 w 1376883"/>
                  <a:gd name="connsiteY0" fmla="*/ 0 h 1342086"/>
                  <a:gd name="connsiteX1" fmla="*/ 1376883 w 1376883"/>
                  <a:gd name="connsiteY1" fmla="*/ 1342086 h 1342086"/>
                  <a:gd name="connsiteX2" fmla="*/ 964218 w 1376883"/>
                  <a:gd name="connsiteY2" fmla="*/ 1342086 h 1342086"/>
                  <a:gd name="connsiteX3" fmla="*/ 0 w 1376883"/>
                  <a:gd name="connsiteY3" fmla="*/ 201522 h 1342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376883" h="1342086">
                    <a:moveTo>
                      <a:pt x="246478" y="0"/>
                    </a:moveTo>
                    <a:lnTo>
                      <a:pt x="1376883" y="1342086"/>
                    </a:lnTo>
                    <a:lnTo>
                      <a:pt x="964218" y="1342086"/>
                    </a:lnTo>
                    <a:lnTo>
                      <a:pt x="0" y="201522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1" name="Freeform: Shape 63">
                <a:extLst>
                  <a:ext uri="{FF2B5EF4-FFF2-40B4-BE49-F238E27FC236}">
                    <a16:creationId xmlns:a16="http://schemas.microsoft.com/office/drawing/2014/main" id="{EE65A15C-8862-CA7E-2C9A-634086115774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6810884" y="3702203"/>
                <a:ext cx="466602" cy="430948"/>
              </a:xfrm>
              <a:custGeom>
                <a:avLst/>
                <a:gdLst>
                  <a:gd name="T0" fmla="*/ 79 w 104"/>
                  <a:gd name="T1" fmla="*/ 0 h 96"/>
                  <a:gd name="T2" fmla="*/ 0 w 104"/>
                  <a:gd name="T3" fmla="*/ 65 h 96"/>
                  <a:gd name="T4" fmla="*/ 25 w 104"/>
                  <a:gd name="T5" fmla="*/ 96 h 96"/>
                  <a:gd name="T6" fmla="*/ 104 w 104"/>
                  <a:gd name="T7" fmla="*/ 31 h 96"/>
                  <a:gd name="T8" fmla="*/ 79 w 104"/>
                  <a:gd name="T9" fmla="*/ 0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04" h="96">
                    <a:moveTo>
                      <a:pt x="79" y="0"/>
                    </a:moveTo>
                    <a:cubicBezTo>
                      <a:pt x="0" y="65"/>
                      <a:pt x="0" y="65"/>
                      <a:pt x="0" y="65"/>
                    </a:cubicBezTo>
                    <a:cubicBezTo>
                      <a:pt x="25" y="96"/>
                      <a:pt x="25" y="96"/>
                      <a:pt x="25" y="96"/>
                    </a:cubicBezTo>
                    <a:cubicBezTo>
                      <a:pt x="63" y="85"/>
                      <a:pt x="89" y="63"/>
                      <a:pt x="104" y="31"/>
                    </a:cubicBezTo>
                    <a:lnTo>
                      <a:pt x="79" y="0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  <p:sp>
            <p:nvSpPr>
              <p:cNvPr id="22" name="Freeform: Shape 64">
                <a:extLst>
                  <a:ext uri="{FF2B5EF4-FFF2-40B4-BE49-F238E27FC236}">
                    <a16:creationId xmlns:a16="http://schemas.microsoft.com/office/drawing/2014/main" id="{D7A7F724-75C1-06F7-9E44-329E5F436BE8}"/>
                  </a:ext>
                </a:extLst>
              </p:cNvPr>
              <p:cNvSpPr>
                <a:spLocks noGrp="1" noRot="1" noMove="1" noResize="1" noEditPoints="1" noAdjustHandles="1" noChangeArrowheads="1" noChangeShapeType="1"/>
              </p:cNvSpPr>
              <p:nvPr/>
            </p:nvSpPr>
            <p:spPr bwMode="auto">
              <a:xfrm>
                <a:off x="4476326" y="1364544"/>
                <a:ext cx="3260012" cy="2853867"/>
              </a:xfrm>
              <a:custGeom>
                <a:avLst/>
                <a:gdLst>
                  <a:gd name="T0" fmla="*/ 363 w 726"/>
                  <a:gd name="T1" fmla="*/ 636 h 636"/>
                  <a:gd name="T2" fmla="*/ 516 w 726"/>
                  <a:gd name="T3" fmla="*/ 597 h 636"/>
                  <a:gd name="T4" fmla="*/ 642 w 726"/>
                  <a:gd name="T5" fmla="*/ 166 h 636"/>
                  <a:gd name="T6" fmla="*/ 363 w 726"/>
                  <a:gd name="T7" fmla="*/ 0 h 636"/>
                  <a:gd name="T8" fmla="*/ 363 w 726"/>
                  <a:gd name="T9" fmla="*/ 18 h 636"/>
                  <a:gd name="T10" fmla="*/ 627 w 726"/>
                  <a:gd name="T11" fmla="*/ 174 h 636"/>
                  <a:gd name="T12" fmla="*/ 507 w 726"/>
                  <a:gd name="T13" fmla="*/ 582 h 636"/>
                  <a:gd name="T14" fmla="*/ 363 w 726"/>
                  <a:gd name="T15" fmla="*/ 618 h 636"/>
                  <a:gd name="T16" fmla="*/ 363 w 726"/>
                  <a:gd name="T17" fmla="*/ 636 h 636"/>
                  <a:gd name="T18" fmla="*/ 211 w 726"/>
                  <a:gd name="T19" fmla="*/ 39 h 636"/>
                  <a:gd name="T20" fmla="*/ 84 w 726"/>
                  <a:gd name="T21" fmla="*/ 471 h 636"/>
                  <a:gd name="T22" fmla="*/ 363 w 726"/>
                  <a:gd name="T23" fmla="*/ 636 h 636"/>
                  <a:gd name="T24" fmla="*/ 363 w 726"/>
                  <a:gd name="T25" fmla="*/ 618 h 636"/>
                  <a:gd name="T26" fmla="*/ 100 w 726"/>
                  <a:gd name="T27" fmla="*/ 462 h 636"/>
                  <a:gd name="T28" fmla="*/ 219 w 726"/>
                  <a:gd name="T29" fmla="*/ 55 h 636"/>
                  <a:gd name="T30" fmla="*/ 363 w 726"/>
                  <a:gd name="T31" fmla="*/ 18 h 636"/>
                  <a:gd name="T32" fmla="*/ 363 w 726"/>
                  <a:gd name="T33" fmla="*/ 0 h 636"/>
                  <a:gd name="T34" fmla="*/ 211 w 726"/>
                  <a:gd name="T35" fmla="*/ 39 h 6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</a:cxnLst>
                <a:rect l="0" t="0" r="r" b="b"/>
                <a:pathLst>
                  <a:path w="726" h="636">
                    <a:moveTo>
                      <a:pt x="363" y="636"/>
                    </a:moveTo>
                    <a:cubicBezTo>
                      <a:pt x="415" y="636"/>
                      <a:pt x="467" y="623"/>
                      <a:pt x="516" y="597"/>
                    </a:cubicBezTo>
                    <a:cubicBezTo>
                      <a:pt x="670" y="513"/>
                      <a:pt x="726" y="320"/>
                      <a:pt x="642" y="166"/>
                    </a:cubicBezTo>
                    <a:cubicBezTo>
                      <a:pt x="584" y="60"/>
                      <a:pt x="476" y="0"/>
                      <a:pt x="363" y="0"/>
                    </a:cubicBezTo>
                    <a:cubicBezTo>
                      <a:pt x="363" y="18"/>
                      <a:pt x="363" y="18"/>
                      <a:pt x="363" y="18"/>
                    </a:cubicBezTo>
                    <a:cubicBezTo>
                      <a:pt x="469" y="18"/>
                      <a:pt x="572" y="74"/>
                      <a:pt x="627" y="174"/>
                    </a:cubicBezTo>
                    <a:cubicBezTo>
                      <a:pt x="706" y="320"/>
                      <a:pt x="653" y="502"/>
                      <a:pt x="507" y="582"/>
                    </a:cubicBezTo>
                    <a:cubicBezTo>
                      <a:pt x="462" y="607"/>
                      <a:pt x="412" y="619"/>
                      <a:pt x="363" y="618"/>
                    </a:cubicBezTo>
                    <a:lnTo>
                      <a:pt x="363" y="636"/>
                    </a:lnTo>
                    <a:close/>
                    <a:moveTo>
                      <a:pt x="211" y="39"/>
                    </a:moveTo>
                    <a:cubicBezTo>
                      <a:pt x="57" y="124"/>
                      <a:pt x="0" y="317"/>
                      <a:pt x="84" y="471"/>
                    </a:cubicBezTo>
                    <a:cubicBezTo>
                      <a:pt x="142" y="576"/>
                      <a:pt x="251" y="636"/>
                      <a:pt x="363" y="636"/>
                    </a:cubicBezTo>
                    <a:cubicBezTo>
                      <a:pt x="363" y="618"/>
                      <a:pt x="363" y="618"/>
                      <a:pt x="363" y="618"/>
                    </a:cubicBezTo>
                    <a:cubicBezTo>
                      <a:pt x="257" y="618"/>
                      <a:pt x="154" y="562"/>
                      <a:pt x="100" y="462"/>
                    </a:cubicBezTo>
                    <a:cubicBezTo>
                      <a:pt x="20" y="317"/>
                      <a:pt x="74" y="134"/>
                      <a:pt x="219" y="55"/>
                    </a:cubicBezTo>
                    <a:cubicBezTo>
                      <a:pt x="265" y="30"/>
                      <a:pt x="315" y="18"/>
                      <a:pt x="363" y="18"/>
                    </a:cubicBezTo>
                    <a:cubicBezTo>
                      <a:pt x="363" y="0"/>
                      <a:pt x="363" y="0"/>
                      <a:pt x="363" y="0"/>
                    </a:cubicBezTo>
                    <a:cubicBezTo>
                      <a:pt x="312" y="0"/>
                      <a:pt x="259" y="13"/>
                      <a:pt x="211" y="3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18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微软雅黑"/>
                </a:endParaRPr>
              </a:p>
            </p:txBody>
          </p:sp>
        </p:grpSp>
      </p:grpSp>
      <p:sp>
        <p:nvSpPr>
          <p:cNvPr id="8" name="标题 7">
            <a:extLst>
              <a:ext uri="{FF2B5EF4-FFF2-40B4-BE49-F238E27FC236}">
                <a16:creationId xmlns:a16="http://schemas.microsoft.com/office/drawing/2014/main" id="{671CBC9B-4360-9CBD-2E8A-038FE9F5F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61432" y="2637586"/>
            <a:ext cx="2164080" cy="711835"/>
          </a:xfrm>
        </p:spPr>
        <p:txBody>
          <a:bodyPr>
            <a:normAutofit fontScale="90000"/>
          </a:bodyPr>
          <a:lstStyle/>
          <a:p>
            <a:pPr algn="ctr"/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目录</a:t>
            </a:r>
            <a:br>
              <a:rPr lang="en-US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</a:br>
            <a:r>
              <a:rPr lang="en-US" altLang="zh-CN" sz="18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Contents</a:t>
            </a:r>
            <a:endParaRPr lang="zh-CN" altLang="en-US" sz="1300" b="1" i="1" dirty="0">
              <a:solidFill>
                <a:srgbClr val="E7E6E6">
                  <a:lumMod val="75000"/>
                </a:srgb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pSp>
        <p:nvGrpSpPr>
          <p:cNvPr id="33" name="组合 32">
            <a:extLst>
              <a:ext uri="{FF2B5EF4-FFF2-40B4-BE49-F238E27FC236}">
                <a16:creationId xmlns:a16="http://schemas.microsoft.com/office/drawing/2014/main" id="{9ADEC9C5-36E3-FB65-A3B2-28B1BA852390}"/>
              </a:ext>
            </a:extLst>
          </p:cNvPr>
          <p:cNvGrpSpPr/>
          <p:nvPr/>
        </p:nvGrpSpPr>
        <p:grpSpPr>
          <a:xfrm>
            <a:off x="7346085" y="3500077"/>
            <a:ext cx="3688713" cy="743446"/>
            <a:chOff x="7300452" y="2048744"/>
            <a:chExt cx="3688713" cy="743446"/>
          </a:xfrm>
        </p:grpSpPr>
        <p:sp>
          <p:nvSpPr>
            <p:cNvPr id="258" name="Freeform 78">
              <a:extLst>
                <a:ext uri="{FF2B5EF4-FFF2-40B4-BE49-F238E27FC236}">
                  <a16:creationId xmlns:a16="http://schemas.microsoft.com/office/drawing/2014/main" id="{67AF4704-74C8-5DB3-B90C-88A0D56A78A3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54" name="Group 269">
              <a:extLst>
                <a:ext uri="{FF2B5EF4-FFF2-40B4-BE49-F238E27FC236}">
                  <a16:creationId xmlns:a16="http://schemas.microsoft.com/office/drawing/2014/main" id="{E19C61B9-18EA-9D01-87CD-34EEEB211C0F}"/>
                </a:ext>
              </a:extLst>
            </p:cNvPr>
            <p:cNvGrpSpPr/>
            <p:nvPr/>
          </p:nvGrpSpPr>
          <p:grpSpPr>
            <a:xfrm>
              <a:off x="8208947" y="2100409"/>
              <a:ext cx="2780218" cy="675677"/>
              <a:chOff x="8094691" y="2038021"/>
              <a:chExt cx="2780218" cy="675677"/>
            </a:xfrm>
          </p:grpSpPr>
          <p:sp>
            <p:nvSpPr>
              <p:cNvPr id="255" name="TextBox 6">
                <a:extLst>
                  <a:ext uri="{FF2B5EF4-FFF2-40B4-BE49-F238E27FC236}">
                    <a16:creationId xmlns:a16="http://schemas.microsoft.com/office/drawing/2014/main" id="{88DA5D6D-CBB0-EB10-24EA-BDAFA55BC548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4808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Geodemographics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56" name="TextBox 268">
                <a:extLst>
                  <a:ext uri="{FF2B5EF4-FFF2-40B4-BE49-F238E27FC236}">
                    <a16:creationId xmlns:a16="http://schemas.microsoft.com/office/drawing/2014/main" id="{572B784C-6084-1C86-2697-665C163377F8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780218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地理人口特征分类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F3F515DA-1AEE-B060-95E0-E8CF15266800}"/>
                </a:ext>
              </a:extLst>
            </p:cNvPr>
            <p:cNvSpPr txBox="1"/>
            <p:nvPr/>
          </p:nvSpPr>
          <p:spPr>
            <a:xfrm>
              <a:off x="7300452" y="2084304"/>
              <a:ext cx="9563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r>
                <a:rPr lang="en-GB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30" name="直接连接符 29">
              <a:extLst>
                <a:ext uri="{FF2B5EF4-FFF2-40B4-BE49-F238E27FC236}">
                  <a16:creationId xmlns:a16="http://schemas.microsoft.com/office/drawing/2014/main" id="{D759B6AE-7453-C33F-8FB3-561CE701C3CA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8" name="直接连接符 247">
              <a:extLst>
                <a:ext uri="{FF2B5EF4-FFF2-40B4-BE49-F238E27FC236}">
                  <a16:creationId xmlns:a16="http://schemas.microsoft.com/office/drawing/2014/main" id="{37389C4B-B86E-A9B4-3C38-69DBF701065C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4101185B-71FC-A775-F367-EA29B91236F0}"/>
              </a:ext>
            </a:extLst>
          </p:cNvPr>
          <p:cNvGrpSpPr/>
          <p:nvPr/>
        </p:nvGrpSpPr>
        <p:grpSpPr>
          <a:xfrm>
            <a:off x="7346085" y="2265863"/>
            <a:ext cx="3389353" cy="743446"/>
            <a:chOff x="7300452" y="2048744"/>
            <a:chExt cx="3389353" cy="743446"/>
          </a:xfrm>
        </p:grpSpPr>
        <p:sp>
          <p:nvSpPr>
            <p:cNvPr id="245" name="Freeform 78">
              <a:extLst>
                <a:ext uri="{FF2B5EF4-FFF2-40B4-BE49-F238E27FC236}">
                  <a16:creationId xmlns:a16="http://schemas.microsoft.com/office/drawing/2014/main" id="{4474BD7E-ADDC-4989-8D77-A4A892BAFF9E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253" name="Group 269">
              <a:extLst>
                <a:ext uri="{FF2B5EF4-FFF2-40B4-BE49-F238E27FC236}">
                  <a16:creationId xmlns:a16="http://schemas.microsoft.com/office/drawing/2014/main" id="{A2A4CA06-CDA0-0ACD-C486-561DF7428BA6}"/>
                </a:ext>
              </a:extLst>
            </p:cNvPr>
            <p:cNvGrpSpPr/>
            <p:nvPr/>
          </p:nvGrpSpPr>
          <p:grpSpPr>
            <a:xfrm>
              <a:off x="8208947" y="2100409"/>
              <a:ext cx="2480858" cy="675677"/>
              <a:chOff x="8094691" y="2038021"/>
              <a:chExt cx="2480858" cy="675677"/>
            </a:xfrm>
          </p:grpSpPr>
          <p:sp>
            <p:nvSpPr>
              <p:cNvPr id="261" name="TextBox 6">
                <a:extLst>
                  <a:ext uri="{FF2B5EF4-FFF2-40B4-BE49-F238E27FC236}">
                    <a16:creationId xmlns:a16="http://schemas.microsoft.com/office/drawing/2014/main" id="{12CF99BF-3736-5D0A-3358-2E01F196C359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4808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Population Census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262" name="TextBox 268">
                <a:extLst>
                  <a:ext uri="{FF2B5EF4-FFF2-40B4-BE49-F238E27FC236}">
                    <a16:creationId xmlns:a16="http://schemas.microsoft.com/office/drawing/2014/main" id="{62FF564B-5521-5E24-1661-C3800D63F567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4641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人口普查数据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257" name="文本框 256">
              <a:extLst>
                <a:ext uri="{FF2B5EF4-FFF2-40B4-BE49-F238E27FC236}">
                  <a16:creationId xmlns:a16="http://schemas.microsoft.com/office/drawing/2014/main" id="{3F7FCDEF-3244-1903-7DCE-6B18F1723344}"/>
                </a:ext>
              </a:extLst>
            </p:cNvPr>
            <p:cNvSpPr txBox="1"/>
            <p:nvPr/>
          </p:nvSpPr>
          <p:spPr>
            <a:xfrm>
              <a:off x="7300452" y="2084304"/>
              <a:ext cx="9563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r>
                <a:rPr lang="en-GB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259" name="直接连接符 29">
              <a:extLst>
                <a:ext uri="{FF2B5EF4-FFF2-40B4-BE49-F238E27FC236}">
                  <a16:creationId xmlns:a16="http://schemas.microsoft.com/office/drawing/2014/main" id="{60063164-4FB0-E560-9797-530F52A06A5C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0" name="直接连接符 247">
              <a:extLst>
                <a:ext uri="{FF2B5EF4-FFF2-40B4-BE49-F238E27FC236}">
                  <a16:creationId xmlns:a16="http://schemas.microsoft.com/office/drawing/2014/main" id="{DD00C16B-D7CB-385F-EABF-A915779620EB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39307391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ABA874F-1F08-1E5F-A40B-0AC4CA9AC4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EE46C68B-5D9E-2BD2-36B5-24A193A6E7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32656"/>
            <a:ext cx="10972800" cy="936104"/>
          </a:xfrm>
        </p:spPr>
        <p:txBody>
          <a:bodyPr>
            <a:normAutofit/>
            <a:scene3d>
              <a:camera prst="orthographicFront"/>
              <a:lightRig rig="soft" dir="t"/>
            </a:scene3d>
            <a:sp3d prstMaterial="softEdge"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理论雏形 </a:t>
            </a:r>
            <a:r>
              <a:rPr lang="zh-CN" alt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（</a:t>
            </a:r>
            <a:r>
              <a:rPr lang="en-US" altLang="zh-CN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20</a:t>
            </a:r>
            <a:r>
              <a:rPr lang="zh-CN" alt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世纪</a:t>
            </a:r>
            <a:r>
              <a:rPr lang="en-US" altLang="zh-CN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20-30</a:t>
            </a:r>
            <a:r>
              <a:rPr lang="zh-CN" alt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年代，芝加哥）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7FA1CB7-869E-D07D-6572-D8242522EDC2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7731579" y="3869872"/>
            <a:ext cx="4278086" cy="2230643"/>
          </a:xfrm>
        </p:spPr>
        <p:txBody>
          <a:bodyPr>
            <a:noAutofit/>
          </a:bodyPr>
          <a:lstStyle/>
          <a:p>
            <a:r>
              <a:rPr lang="zh-CN" altLang="en-US" sz="19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芝加哥学派</a:t>
            </a:r>
            <a:r>
              <a: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</a:rPr>
              <a:t>（</a:t>
            </a:r>
            <a:r>
              <a:rPr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</a:rPr>
              <a:t>The Chicago School</a:t>
            </a:r>
            <a:r>
              <a:rPr lang="zh-CN" altLang="en-US" sz="1400" b="1" dirty="0">
                <a:latin typeface="Arial" panose="020B0604020202020204" pitchFamily="34" charset="0"/>
                <a:ea typeface="微软雅黑" panose="020B0503020204020204" pitchFamily="34" charset="-122"/>
              </a:rPr>
              <a:t>）</a:t>
            </a:r>
            <a:endParaRPr lang="en-US" altLang="zh-CN" sz="14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65760" lvl="1" indent="0">
              <a:buNone/>
            </a:pPr>
            <a:endParaRPr lang="en-US" altLang="zh-CN" sz="18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lvl="1" indent="0">
              <a:spcBef>
                <a:spcPts val="0"/>
              </a:spcBef>
              <a:buNone/>
            </a:pPr>
            <a:r>
              <a:rPr lang="zh-CN" altLang="en-US" sz="1600" b="0" dirty="0">
                <a:latin typeface="Arial" panose="020B0604020202020204" pitchFamily="34" charset="0"/>
                <a:ea typeface="微软雅黑" panose="020B0503020204020204" pitchFamily="34" charset="-122"/>
              </a:rPr>
              <a:t>强调</a:t>
            </a:r>
            <a:r>
              <a:rPr lang="zh-CN" altLang="en-US" sz="16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实证研究</a:t>
            </a:r>
            <a:r>
              <a:rPr lang="zh-CN" altLang="en-US" sz="1600" b="0" dirty="0">
                <a:latin typeface="Arial" panose="020B0604020202020204" pitchFamily="34" charset="0"/>
                <a:ea typeface="微软雅黑" panose="020B0503020204020204" pitchFamily="34" charset="-122"/>
              </a:rPr>
              <a:t>与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</a:rPr>
              <a:t>社会现象的</a:t>
            </a:r>
            <a:r>
              <a:rPr lang="zh-CN" altLang="en-US" sz="16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空间制图</a:t>
            </a:r>
            <a:endParaRPr lang="en-US" altLang="zh-CN" sz="160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lvl="1" indent="0">
              <a:spcBef>
                <a:spcPts val="0"/>
              </a:spcBef>
              <a:buNone/>
            </a:pPr>
            <a:endParaRPr lang="en-US" altLang="zh-CN" sz="16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lvl="1" indent="0">
              <a:spcBef>
                <a:spcPts val="0"/>
              </a:spcBef>
              <a:buNone/>
            </a:pPr>
            <a:r>
              <a:rPr lang="zh-CN" altLang="en-US" sz="1600" b="0" dirty="0">
                <a:latin typeface="Arial" panose="020B0604020202020204" pitchFamily="34" charset="0"/>
                <a:ea typeface="微软雅黑" panose="020B0503020204020204" pitchFamily="34" charset="-122"/>
              </a:rPr>
              <a:t>将城市视为 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</a:rPr>
              <a:t>生态系统</a:t>
            </a:r>
            <a:r>
              <a:rPr lang="zh-CN" altLang="en-US" sz="1600" b="0" dirty="0">
                <a:latin typeface="Arial" panose="020B0604020202020204" pitchFamily="34" charset="0"/>
                <a:ea typeface="微软雅黑" panose="020B0503020204020204" pitchFamily="34" charset="-122"/>
              </a:rPr>
              <a:t>，社会群体经过</a:t>
            </a:r>
            <a:r>
              <a:rPr lang="zh-CN" altLang="en-US" sz="16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竞争</a:t>
            </a:r>
            <a:r>
              <a:rPr lang="zh-CN" altLang="en-US" sz="1600" b="0" dirty="0">
                <a:latin typeface="Arial" panose="020B0604020202020204" pitchFamily="34" charset="0"/>
                <a:ea typeface="微软雅黑" panose="020B0503020204020204" pitchFamily="34" charset="-122"/>
              </a:rPr>
              <a:t>形成不同的区域与地带</a:t>
            </a:r>
            <a:endParaRPr lang="en-US" altLang="zh-CN" sz="16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lvl="1" indent="0">
              <a:spcBef>
                <a:spcPts val="0"/>
              </a:spcBef>
              <a:buNone/>
            </a:pPr>
            <a:endParaRPr lang="en-US" altLang="zh-CN" sz="16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lvl="1" indent="0">
              <a:spcBef>
                <a:spcPts val="0"/>
              </a:spcBef>
              <a:buNone/>
            </a:pPr>
            <a:r>
              <a:rPr lang="zh-CN" altLang="en-US" sz="1600" b="0" dirty="0">
                <a:latin typeface="Arial" panose="020B0604020202020204" pitchFamily="34" charset="0"/>
                <a:ea typeface="微软雅黑" panose="020B0503020204020204" pitchFamily="34" charset="-122"/>
              </a:rPr>
              <a:t>认为</a:t>
            </a: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</a:rPr>
              <a:t>城市区域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</a:rPr>
              <a:t>深刻影响</a:t>
            </a:r>
            <a:r>
              <a:rPr lang="zh-CN" altLang="en-US" sz="1600" b="1" dirty="0">
                <a:latin typeface="Arial" panose="020B0604020202020204" pitchFamily="34" charset="0"/>
                <a:ea typeface="微软雅黑" panose="020B0503020204020204" pitchFamily="34" charset="-122"/>
              </a:rPr>
              <a:t>居民的社会行为与特征</a:t>
            </a:r>
            <a:endParaRPr lang="en-US" altLang="zh-CN" sz="16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4102" name="Picture 6" descr="Mapping the City: Innovation and Continuity in the Chicago School of  Sociology, 1920–1934 | The American Sociologist">
            <a:extLst>
              <a:ext uri="{FF2B5EF4-FFF2-40B4-BE49-F238E27FC236}">
                <a16:creationId xmlns:a16="http://schemas.microsoft.com/office/drawing/2014/main" id="{80CD18D9-08D1-2B0B-7B34-B698DAF796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975322" y="1268759"/>
            <a:ext cx="1894226" cy="246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URBAN SOCIOLOGY CHICAGO SCHOOL | Maxwell and Halsted">
            <a:extLst>
              <a:ext uri="{FF2B5EF4-FFF2-40B4-BE49-F238E27FC236}">
                <a16:creationId xmlns:a16="http://schemas.microsoft.com/office/drawing/2014/main" id="{68F40358-151C-8892-3BBC-2B2A49463FE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15892" y="1268760"/>
            <a:ext cx="6815687" cy="4851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Mapping the City: Innovation and Continuity in the Chicago School of  Sociology, 1920–1934 | The American Sociologist">
            <a:extLst>
              <a:ext uri="{FF2B5EF4-FFF2-40B4-BE49-F238E27FC236}">
                <a16:creationId xmlns:a16="http://schemas.microsoft.com/office/drawing/2014/main" id="{647459A7-4DA2-A6FB-A3C5-C4C2473E5D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91123" y="1268759"/>
            <a:ext cx="1904445" cy="2467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64312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39402DE-BBA8-0AE2-DE77-4818EA9DEA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BFFBD66F-BE6D-219E-DECB-62F3BFEA0C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32656"/>
            <a:ext cx="10972800" cy="936104"/>
          </a:xfrm>
        </p:spPr>
        <p:txBody>
          <a:bodyPr>
            <a:normAutofit/>
            <a:scene3d>
              <a:camera prst="orthographicFront"/>
              <a:lightRig rig="soft" dir="t"/>
            </a:scene3d>
            <a:sp3d prstMaterial="softEdge"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现代地理人口特征分类法奠基者</a:t>
            </a:r>
            <a:r>
              <a:rPr lang="zh-CN" alt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（</a:t>
            </a:r>
            <a:r>
              <a:rPr lang="en-US" altLang="zh-CN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20</a:t>
            </a:r>
            <a:r>
              <a:rPr lang="zh-CN" alt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世纪</a:t>
            </a:r>
            <a:r>
              <a:rPr lang="en-US" altLang="zh-CN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80</a:t>
            </a:r>
            <a:r>
              <a:rPr lang="zh-CN" altLang="en-US" sz="20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年代，利物浦）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8EB47766-793D-8608-8BF7-FDBE45A6C484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412627" y="3576865"/>
            <a:ext cx="4779882" cy="2230643"/>
          </a:xfrm>
        </p:spPr>
        <p:txBody>
          <a:bodyPr>
            <a:noAutofit/>
          </a:bodyPr>
          <a:lstStyle/>
          <a:p>
            <a:r>
              <a:rPr lang="zh-CN" altLang="en-US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理查德</a:t>
            </a:r>
            <a:r>
              <a:rPr lang="en-US" altLang="zh-CN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·</a:t>
            </a:r>
            <a:r>
              <a:rPr lang="zh-CN" altLang="en-US" sz="18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韦伯 </a:t>
            </a:r>
            <a:r>
              <a:rPr lang="zh-CN" altLang="en-US" sz="180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（</a:t>
            </a:r>
            <a:r>
              <a:rPr lang="en-US" altLang="zh-CN" sz="180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Richard Webber</a:t>
            </a:r>
            <a:r>
              <a:rPr lang="zh-CN" altLang="en-US" sz="180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）</a:t>
            </a:r>
            <a:endParaRPr lang="en-US" altLang="zh-CN" sz="180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endParaRPr lang="en-US" altLang="zh-CN" sz="18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lvl="1" indent="0">
              <a:spcBef>
                <a:spcPts val="0"/>
              </a:spcBef>
              <a:buNone/>
            </a:pPr>
            <a:r>
              <a:rPr lang="en-US" altLang="zh-CN" sz="1700" dirty="0">
                <a:latin typeface="Arial" panose="020B0604020202020204" pitchFamily="34" charset="0"/>
                <a:ea typeface="微软雅黑" panose="020B0503020204020204" pitchFamily="34" charset="-122"/>
              </a:rPr>
              <a:t>1971</a:t>
            </a:r>
            <a:r>
              <a:rPr lang="zh-CN" altLang="en-US" sz="1700" dirty="0">
                <a:latin typeface="Arial" panose="020B0604020202020204" pitchFamily="34" charset="0"/>
                <a:ea typeface="微软雅黑" panose="020B0503020204020204" pitchFamily="34" charset="-122"/>
              </a:rPr>
              <a:t>年首次使用</a:t>
            </a:r>
            <a:r>
              <a:rPr lang="zh-CN" altLang="en-US" sz="1700" b="1" dirty="0">
                <a:latin typeface="Arial" panose="020B0604020202020204" pitchFamily="34" charset="0"/>
                <a:ea typeface="微软雅黑" panose="020B0503020204020204" pitchFamily="34" charset="-122"/>
              </a:rPr>
              <a:t>多元统计分析</a:t>
            </a:r>
            <a:r>
              <a:rPr lang="zh-CN" altLang="en-US" sz="1700" dirty="0">
                <a:latin typeface="Arial" panose="020B0604020202020204" pitchFamily="34" charset="0"/>
                <a:ea typeface="微软雅黑" panose="020B0503020204020204" pitchFamily="34" charset="-122"/>
              </a:rPr>
              <a:t>与</a:t>
            </a:r>
            <a:r>
              <a:rPr lang="zh-CN" altLang="en-US" sz="1700" b="1" dirty="0">
                <a:latin typeface="Arial" panose="020B0604020202020204" pitchFamily="34" charset="0"/>
                <a:ea typeface="微软雅黑" panose="020B0503020204020204" pitchFamily="34" charset="-122"/>
              </a:rPr>
              <a:t>聚类分析</a:t>
            </a:r>
            <a:endParaRPr lang="en-US" altLang="zh-CN" sz="17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lvl="1" indent="0">
              <a:spcBef>
                <a:spcPts val="0"/>
              </a:spcBef>
              <a:buNone/>
            </a:pPr>
            <a:endParaRPr lang="en-US" altLang="zh-CN" sz="17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lvl="1" indent="0">
              <a:spcBef>
                <a:spcPts val="0"/>
              </a:spcBef>
              <a:buNone/>
            </a:pPr>
            <a:r>
              <a:rPr lang="zh-CN" altLang="en-US" sz="1700" b="0" dirty="0">
                <a:latin typeface="Arial" panose="020B0604020202020204" pitchFamily="34" charset="0"/>
                <a:ea typeface="微软雅黑" panose="020B0503020204020204" pitchFamily="34" charset="-122"/>
              </a:rPr>
              <a:t>处理</a:t>
            </a:r>
            <a:r>
              <a:rPr lang="zh-CN" altLang="en-US" sz="1700" b="1" dirty="0">
                <a:latin typeface="Arial" panose="020B0604020202020204" pitchFamily="34" charset="0"/>
                <a:ea typeface="微软雅黑" panose="020B0503020204020204" pitchFamily="34" charset="-122"/>
              </a:rPr>
              <a:t>大规模</a:t>
            </a:r>
            <a:r>
              <a:rPr lang="zh-CN" altLang="en-US" sz="1700" b="0" dirty="0">
                <a:latin typeface="Arial" panose="020B0604020202020204" pitchFamily="34" charset="0"/>
                <a:ea typeface="微软雅黑" panose="020B0503020204020204" pitchFamily="34" charset="-122"/>
              </a:rPr>
              <a:t>，</a:t>
            </a:r>
            <a:r>
              <a:rPr lang="zh-CN" altLang="en-US" sz="1700" b="1" dirty="0">
                <a:latin typeface="Arial" panose="020B0604020202020204" pitchFamily="34" charset="0"/>
                <a:ea typeface="微软雅黑" panose="020B0503020204020204" pitchFamily="34" charset="-122"/>
              </a:rPr>
              <a:t>小尺度</a:t>
            </a:r>
            <a:r>
              <a:rPr lang="zh-CN" altLang="en-US" sz="1700" b="0" dirty="0">
                <a:latin typeface="Arial" panose="020B0604020202020204" pitchFamily="34" charset="0"/>
                <a:ea typeface="微软雅黑" panose="020B0503020204020204" pitchFamily="34" charset="-122"/>
              </a:rPr>
              <a:t>的人口普查数据</a:t>
            </a:r>
            <a:endParaRPr lang="en-US" altLang="zh-CN" sz="17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lvl="1" indent="0">
              <a:spcBef>
                <a:spcPts val="0"/>
              </a:spcBef>
              <a:buNone/>
            </a:pPr>
            <a:endParaRPr lang="en-US" altLang="zh-CN" sz="17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0" lvl="1" indent="0">
              <a:spcBef>
                <a:spcPts val="0"/>
              </a:spcBef>
              <a:buNone/>
            </a:pPr>
            <a:r>
              <a:rPr lang="zh-CN" altLang="en-US" sz="1700" b="0" dirty="0">
                <a:latin typeface="Arial" panose="020B0604020202020204" pitchFamily="34" charset="0"/>
                <a:ea typeface="微软雅黑" panose="020B0503020204020204" pitchFamily="34" charset="-122"/>
              </a:rPr>
              <a:t>推动了地理人口特征分类</a:t>
            </a:r>
            <a:r>
              <a:rPr lang="zh-CN" altLang="en-US" sz="170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从纯粹的学术研究</a:t>
            </a:r>
            <a:r>
              <a:rPr lang="zh-CN" altLang="en-US" sz="1700" b="0" dirty="0">
                <a:latin typeface="Arial" panose="020B0604020202020204" pitchFamily="34" charset="0"/>
                <a:ea typeface="微软雅黑" panose="020B0503020204020204" pitchFamily="34" charset="-122"/>
              </a:rPr>
              <a:t>，走向</a:t>
            </a:r>
            <a:r>
              <a:rPr lang="zh-CN" altLang="en-US" sz="17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商业营销</a:t>
            </a:r>
            <a:r>
              <a:rPr lang="zh-CN" altLang="en-US" sz="1700" b="0" dirty="0">
                <a:latin typeface="Arial" panose="020B0604020202020204" pitchFamily="34" charset="0"/>
                <a:ea typeface="微软雅黑" panose="020B0503020204020204" pitchFamily="34" charset="-122"/>
              </a:rPr>
              <a:t>与</a:t>
            </a:r>
            <a:r>
              <a:rPr lang="zh-CN" altLang="en-US" sz="170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公共服务</a:t>
            </a:r>
            <a:r>
              <a:rPr lang="zh-CN" altLang="en-US" sz="1700" b="0" dirty="0">
                <a:latin typeface="Arial" panose="020B0604020202020204" pitchFamily="34" charset="0"/>
                <a:ea typeface="微软雅黑" panose="020B0503020204020204" pitchFamily="34" charset="-122"/>
              </a:rPr>
              <a:t>等实际应用领域</a:t>
            </a:r>
            <a:endParaRPr lang="en-US" altLang="zh-CN" sz="17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5126" name="Picture 6" descr="About us — Originsinfo">
            <a:extLst>
              <a:ext uri="{FF2B5EF4-FFF2-40B4-BE49-F238E27FC236}">
                <a16:creationId xmlns:a16="http://schemas.microsoft.com/office/drawing/2014/main" id="{CDD62671-58A0-4950-17BC-9EA5834667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33997" y="1527799"/>
            <a:ext cx="1546508" cy="193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4">
            <a:extLst>
              <a:ext uri="{FF2B5EF4-FFF2-40B4-BE49-F238E27FC236}">
                <a16:creationId xmlns:a16="http://schemas.microsoft.com/office/drawing/2014/main" id="{610BEE78-7813-A428-6B44-687BF44100A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559780" y="1521093"/>
            <a:ext cx="6313647" cy="1640829"/>
          </a:xfrm>
          <a:prstGeom prst="rect">
            <a:avLst/>
          </a:prstGeom>
        </p:spPr>
      </p:pic>
      <p:pic>
        <p:nvPicPr>
          <p:cNvPr id="7" name="Picture 51">
            <a:extLst>
              <a:ext uri="{FF2B5EF4-FFF2-40B4-BE49-F238E27FC236}">
                <a16:creationId xmlns:a16="http://schemas.microsoft.com/office/drawing/2014/main" id="{68017493-FB7C-39C0-DC81-B9CF760C9C99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53560" y="3496639"/>
            <a:ext cx="2200724" cy="812880"/>
          </a:xfrm>
          <a:prstGeom prst="rect">
            <a:avLst/>
          </a:prstGeom>
        </p:spPr>
      </p:pic>
      <p:pic>
        <p:nvPicPr>
          <p:cNvPr id="8" name="Picture 1024">
            <a:extLst>
              <a:ext uri="{FF2B5EF4-FFF2-40B4-BE49-F238E27FC236}">
                <a16:creationId xmlns:a16="http://schemas.microsoft.com/office/drawing/2014/main" id="{FE1ABD4B-006F-2ECE-3E37-587C305917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303673" y="3576865"/>
            <a:ext cx="1569754" cy="703332"/>
          </a:xfrm>
          <a:prstGeom prst="rect">
            <a:avLst/>
          </a:prstGeom>
        </p:spPr>
      </p:pic>
      <p:pic>
        <p:nvPicPr>
          <p:cNvPr id="10" name="Picture 48">
            <a:extLst>
              <a:ext uri="{FF2B5EF4-FFF2-40B4-BE49-F238E27FC236}">
                <a16:creationId xmlns:a16="http://schemas.microsoft.com/office/drawing/2014/main" id="{2E9CDE83-414A-20B8-6F36-F34D77319389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12502" y="3525962"/>
            <a:ext cx="1272771" cy="754235"/>
          </a:xfrm>
          <a:prstGeom prst="rect">
            <a:avLst/>
          </a:prstGeom>
        </p:spPr>
      </p:pic>
      <p:pic>
        <p:nvPicPr>
          <p:cNvPr id="16" name="Picture 1030">
            <a:extLst>
              <a:ext uri="{FF2B5EF4-FFF2-40B4-BE49-F238E27FC236}">
                <a16:creationId xmlns:a16="http://schemas.microsoft.com/office/drawing/2014/main" id="{B1363F7E-1F82-F730-A001-35D698AF1015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26385" y="4236003"/>
            <a:ext cx="1624869" cy="1772308"/>
          </a:xfrm>
          <a:prstGeom prst="rect">
            <a:avLst/>
          </a:prstGeom>
        </p:spPr>
      </p:pic>
      <p:pic>
        <p:nvPicPr>
          <p:cNvPr id="18" name="Picture 30">
            <a:extLst>
              <a:ext uri="{FF2B5EF4-FFF2-40B4-BE49-F238E27FC236}">
                <a16:creationId xmlns:a16="http://schemas.microsoft.com/office/drawing/2014/main" id="{8FF62DE6-10DC-2CAA-10AC-E68B5EF5C245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4090" y="4035792"/>
            <a:ext cx="789337" cy="927596"/>
          </a:xfrm>
          <a:prstGeom prst="rect">
            <a:avLst/>
          </a:prstGeom>
        </p:spPr>
      </p:pic>
      <p:pic>
        <p:nvPicPr>
          <p:cNvPr id="19" name="Picture 32">
            <a:extLst>
              <a:ext uri="{FF2B5EF4-FFF2-40B4-BE49-F238E27FC236}">
                <a16:creationId xmlns:a16="http://schemas.microsoft.com/office/drawing/2014/main" id="{959EF114-6724-8A67-2924-77A8F3927B9A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4091" y="5016330"/>
            <a:ext cx="789336" cy="1071700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194B5280-6445-8FFC-F508-4250042D1992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5647" y="1538029"/>
            <a:ext cx="2538169" cy="189665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F1CEB4F5-E940-08A4-2594-74E85C902A7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4156" y="3576865"/>
            <a:ext cx="1687232" cy="2511165"/>
          </a:xfrm>
          <a:prstGeom prst="rect">
            <a:avLst/>
          </a:prstGeom>
        </p:spPr>
      </p:pic>
      <p:pic>
        <p:nvPicPr>
          <p:cNvPr id="20" name="Content Placeholder 3">
            <a:extLst>
              <a:ext uri="{FF2B5EF4-FFF2-40B4-BE49-F238E27FC236}">
                <a16:creationId xmlns:a16="http://schemas.microsoft.com/office/drawing/2014/main" id="{588F734C-68C2-FC53-7845-8978E7D23D9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112502" y="4372798"/>
            <a:ext cx="2081045" cy="1640829"/>
          </a:xfrm>
          <a:prstGeom prst="rect">
            <a:avLst/>
          </a:prstGeom>
        </p:spPr>
      </p:pic>
      <p:grpSp>
        <p:nvGrpSpPr>
          <p:cNvPr id="15" name="组合 14">
            <a:extLst>
              <a:ext uri="{FF2B5EF4-FFF2-40B4-BE49-F238E27FC236}">
                <a16:creationId xmlns:a16="http://schemas.microsoft.com/office/drawing/2014/main" id="{379FF28C-4494-7BF2-3509-404D0FFB8135}"/>
              </a:ext>
            </a:extLst>
          </p:cNvPr>
          <p:cNvGrpSpPr/>
          <p:nvPr/>
        </p:nvGrpSpPr>
        <p:grpSpPr>
          <a:xfrm>
            <a:off x="4971329" y="2611635"/>
            <a:ext cx="6964462" cy="1930460"/>
            <a:chOff x="4971329" y="2611635"/>
            <a:chExt cx="6964462" cy="193046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01B185C0-C52E-A454-5235-DEB87165484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971329" y="2611635"/>
              <a:ext cx="6964462" cy="1930460"/>
            </a:xfrm>
            <a:prstGeom prst="rect">
              <a:avLst/>
            </a:prstGeom>
          </p:spPr>
        </p:pic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B4C5D476-9CCA-1E8B-CD09-23B9CEAC1A9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rcRect t="10760" b="19141"/>
            <a:stretch>
              <a:fillRect/>
            </a:stretch>
          </p:blipFill>
          <p:spPr>
            <a:xfrm>
              <a:off x="10171900" y="3617923"/>
              <a:ext cx="1624870" cy="42982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4806021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778F72-5F81-4F04-5DDA-CFED1E730F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5">
            <a:extLst>
              <a:ext uri="{FF2B5EF4-FFF2-40B4-BE49-F238E27FC236}">
                <a16:creationId xmlns:a16="http://schemas.microsoft.com/office/drawing/2014/main" id="{E789FAEB-D5CA-849B-E888-0EF00D08B5AE}"/>
              </a:ext>
            </a:extLst>
          </p:cNvPr>
          <p:cNvSpPr txBox="1"/>
          <p:nvPr/>
        </p:nvSpPr>
        <p:spPr>
          <a:xfrm>
            <a:off x="342208" y="1457187"/>
            <a:ext cx="6737668" cy="13855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24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地理人口特征分类 </a:t>
            </a:r>
            <a:r>
              <a:rPr lang="en-US" altLang="zh-CN" sz="1600" b="1" noProof="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(Geodemographics)</a:t>
            </a:r>
            <a:endParaRPr lang="en-US" altLang="zh-CN" sz="2000" b="1" noProof="0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	</a:t>
            </a:r>
            <a:r>
              <a:rPr lang="zh-CN" altLang="en-US" noProof="0" dirty="0">
                <a:latin typeface="Arial" panose="020B0604020202020204" pitchFamily="34" charset="0"/>
                <a:ea typeface="微软雅黑" panose="020B0503020204020204" pitchFamily="34" charset="-122"/>
              </a:rPr>
              <a:t>多维分类技术 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</a:rPr>
              <a:t>(</a:t>
            </a:r>
            <a:r>
              <a:rPr lang="en-US" altLang="zh-CN" sz="1400" b="1" dirty="0">
                <a:latin typeface="Arial" panose="020B0604020202020204" pitchFamily="34" charset="0"/>
                <a:ea typeface="微软雅黑" panose="020B0503020204020204" pitchFamily="34" charset="-122"/>
              </a:rPr>
              <a:t>Multidimensional Classification</a:t>
            </a:r>
            <a:r>
              <a:rPr lang="en-US" altLang="zh-CN" sz="1400" dirty="0">
                <a:latin typeface="Arial" panose="020B0604020202020204" pitchFamily="34" charset="0"/>
                <a:ea typeface="微软雅黑" panose="020B0503020204020204" pitchFamily="34" charset="-122"/>
              </a:rPr>
              <a:t>)</a:t>
            </a:r>
            <a:endParaRPr lang="en-US" altLang="zh-CN" sz="140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>
              <a:lnSpc>
                <a:spcPct val="150000"/>
              </a:lnSpc>
            </a:pPr>
            <a:endParaRPr lang="zh-CN" sz="1600" noProof="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文本框 12">
            <a:extLst>
              <a:ext uri="{FF2B5EF4-FFF2-40B4-BE49-F238E27FC236}">
                <a16:creationId xmlns:a16="http://schemas.microsoft.com/office/drawing/2014/main" id="{63924CBE-AB94-D5F1-9073-5D2E030FAD69}"/>
              </a:ext>
            </a:extLst>
          </p:cNvPr>
          <p:cNvSpPr txBox="1"/>
          <p:nvPr/>
        </p:nvSpPr>
        <p:spPr>
          <a:xfrm>
            <a:off x="2227649" y="5565113"/>
            <a:ext cx="77642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0" i="0" dirty="0">
                <a:solidFill>
                  <a:srgbClr val="161616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</a:rPr>
              <a:t>基于多维变量的</a:t>
            </a:r>
            <a:r>
              <a:rPr lang="zh-CN" altLang="en-US" b="1" i="0" dirty="0">
                <a:solidFill>
                  <a:srgbClr val="161616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相似</a:t>
            </a:r>
            <a:r>
              <a:rPr lang="zh-CN" altLang="en-US" b="1" dirty="0">
                <a:solidFill>
                  <a:srgbClr val="161616"/>
                </a:solidFill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度</a:t>
            </a:r>
            <a:r>
              <a:rPr lang="zh-CN" altLang="en-US" b="0" i="0" dirty="0">
                <a:solidFill>
                  <a:srgbClr val="161616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</a:rPr>
              <a:t>，将所有</a:t>
            </a:r>
            <a:r>
              <a:rPr lang="zh-CN" altLang="en-US" b="1" i="0" dirty="0">
                <a:solidFill>
                  <a:srgbClr val="161616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</a:rPr>
              <a:t>空间单元</a:t>
            </a:r>
            <a:r>
              <a:rPr lang="zh-CN" altLang="en-US" b="0" i="0" dirty="0">
                <a:solidFill>
                  <a:srgbClr val="161616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</a:rPr>
              <a:t>划分为若干个</a:t>
            </a:r>
            <a:r>
              <a:rPr lang="zh-CN" altLang="en-US" b="1" i="0" dirty="0">
                <a:solidFill>
                  <a:srgbClr val="161616"/>
                </a:solidFill>
                <a:effectLst/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具有鲜明特征</a:t>
            </a:r>
            <a:r>
              <a:rPr lang="zh-CN" altLang="en-US" b="0" i="0" dirty="0">
                <a:solidFill>
                  <a:srgbClr val="161616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</a:rPr>
              <a:t>的</a:t>
            </a:r>
            <a:r>
              <a:rPr lang="zh-CN" altLang="en-US" b="1" i="0" dirty="0">
                <a:solidFill>
                  <a:srgbClr val="161616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</a:rPr>
              <a:t>类型</a:t>
            </a:r>
            <a:endParaRPr lang="zh-CN" altLang="en-US" b="1" dirty="0">
              <a:highlight>
                <a:srgbClr val="FF00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46" name="组合 45">
            <a:extLst>
              <a:ext uri="{FF2B5EF4-FFF2-40B4-BE49-F238E27FC236}">
                <a16:creationId xmlns:a16="http://schemas.microsoft.com/office/drawing/2014/main" id="{41E5B7C0-8998-49D4-544E-2380F741A1F2}"/>
              </a:ext>
            </a:extLst>
          </p:cNvPr>
          <p:cNvGrpSpPr/>
          <p:nvPr/>
        </p:nvGrpSpPr>
        <p:grpSpPr>
          <a:xfrm>
            <a:off x="2023228" y="3382656"/>
            <a:ext cx="8631888" cy="1687952"/>
            <a:chOff x="2023228" y="3277424"/>
            <a:chExt cx="8631888" cy="1687952"/>
          </a:xfrm>
        </p:grpSpPr>
        <p:sp>
          <p:nvSpPr>
            <p:cNvPr id="15" name="矩形 14">
              <a:extLst>
                <a:ext uri="{FF2B5EF4-FFF2-40B4-BE49-F238E27FC236}">
                  <a16:creationId xmlns:a16="http://schemas.microsoft.com/office/drawing/2014/main" id="{F1DA3E9A-51F0-33DA-0678-533D1B231BC1}"/>
                </a:ext>
              </a:extLst>
            </p:cNvPr>
            <p:cNvSpPr/>
            <p:nvPr/>
          </p:nvSpPr>
          <p:spPr>
            <a:xfrm>
              <a:off x="5452482" y="3277424"/>
              <a:ext cx="1179619" cy="917482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𝑓</a:t>
              </a:r>
              <a:r>
                <a:rPr lang="en-US" altLang="zh-CN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(</a:t>
              </a:r>
              <a:r>
                <a:rPr lang="zh-CN" altLang="en-US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𝑥</a:t>
              </a:r>
              <a:r>
                <a:rPr lang="en-US" altLang="zh-CN" b="1" dirty="0">
                  <a:solidFill>
                    <a:schemeClr val="bg1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)</a:t>
              </a:r>
              <a:endParaRPr lang="zh-CN" altLang="en-US" dirty="0">
                <a:solidFill>
                  <a:schemeClr val="bg1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17" name="直接箭头连接符 16">
              <a:extLst>
                <a:ext uri="{FF2B5EF4-FFF2-40B4-BE49-F238E27FC236}">
                  <a16:creationId xmlns:a16="http://schemas.microsoft.com/office/drawing/2014/main" id="{C0668599-1456-CB6D-1B7B-4D60DACE208F}"/>
                </a:ext>
              </a:extLst>
            </p:cNvPr>
            <p:cNvCxnSpPr>
              <a:cxnSpLocks/>
            </p:cNvCxnSpPr>
            <p:nvPr/>
          </p:nvCxnSpPr>
          <p:spPr>
            <a:xfrm>
              <a:off x="7079876" y="3685623"/>
              <a:ext cx="64545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文本框 20">
              <a:extLst>
                <a:ext uri="{FF2B5EF4-FFF2-40B4-BE49-F238E27FC236}">
                  <a16:creationId xmlns:a16="http://schemas.microsoft.com/office/drawing/2014/main" id="{62CB4B1D-79D5-9165-7DF3-2E51B6C0C6A9}"/>
                </a:ext>
              </a:extLst>
            </p:cNvPr>
            <p:cNvSpPr txBox="1"/>
            <p:nvPr/>
          </p:nvSpPr>
          <p:spPr>
            <a:xfrm>
              <a:off x="8173401" y="4380601"/>
              <a:ext cx="248171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i="0" dirty="0">
                  <a:solidFill>
                    <a:srgbClr val="161616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</a:rPr>
                <a:t>聚类</a:t>
              </a:r>
              <a:r>
                <a:rPr lang="en-US" altLang="zh-CN" b="1" dirty="0">
                  <a:solidFill>
                    <a:srgbClr val="161616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/</a:t>
              </a:r>
              <a:r>
                <a:rPr lang="zh-CN" altLang="en-US" b="1" i="0" dirty="0">
                  <a:solidFill>
                    <a:srgbClr val="161616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</a:rPr>
                <a:t>簇</a:t>
              </a:r>
              <a:r>
                <a:rPr lang="en-US" altLang="zh-CN" b="1" i="0" dirty="0">
                  <a:solidFill>
                    <a:srgbClr val="161616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</a:rPr>
                <a:t>/</a:t>
              </a:r>
              <a:r>
                <a:rPr lang="zh-CN" altLang="en-US" b="1" i="0" dirty="0">
                  <a:solidFill>
                    <a:srgbClr val="161616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</a:rPr>
                <a:t>类别</a:t>
              </a:r>
              <a:endParaRPr lang="en-US" altLang="zh-CN" b="1" i="0" dirty="0">
                <a:solidFill>
                  <a:srgbClr val="161616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400" b="1" dirty="0">
                  <a:solidFill>
                    <a:srgbClr val="161616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Clusters/Groups/Typology</a:t>
              </a:r>
              <a:endPara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grpSp>
          <p:nvGrpSpPr>
            <p:cNvPr id="28" name="组合 27">
              <a:extLst>
                <a:ext uri="{FF2B5EF4-FFF2-40B4-BE49-F238E27FC236}">
                  <a16:creationId xmlns:a16="http://schemas.microsoft.com/office/drawing/2014/main" id="{BF15668B-1AFE-12BF-2ED0-E645822A07CB}"/>
                </a:ext>
              </a:extLst>
            </p:cNvPr>
            <p:cNvGrpSpPr/>
            <p:nvPr/>
          </p:nvGrpSpPr>
          <p:grpSpPr>
            <a:xfrm>
              <a:off x="2526034" y="3293370"/>
              <a:ext cx="1498675" cy="814269"/>
              <a:chOff x="2369582" y="3265444"/>
              <a:chExt cx="1498675" cy="814269"/>
            </a:xfrm>
          </p:grpSpPr>
          <p:pic>
            <p:nvPicPr>
              <p:cNvPr id="18" name="图形 17">
                <a:extLst>
                  <a:ext uri="{FF2B5EF4-FFF2-40B4-BE49-F238E27FC236}">
                    <a16:creationId xmlns:a16="http://schemas.microsoft.com/office/drawing/2014/main" id="{0C962D5F-A49E-35AE-1D93-9B8B6639C3BD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369582" y="3265444"/>
                <a:ext cx="457200" cy="371474"/>
              </a:xfrm>
              <a:prstGeom prst="rect">
                <a:avLst/>
              </a:prstGeom>
            </p:spPr>
          </p:pic>
          <p:pic>
            <p:nvPicPr>
              <p:cNvPr id="23" name="图形 22">
                <a:extLst>
                  <a:ext uri="{FF2B5EF4-FFF2-40B4-BE49-F238E27FC236}">
                    <a16:creationId xmlns:a16="http://schemas.microsoft.com/office/drawing/2014/main" id="{4E01AFC5-14EA-A08F-5758-A73FEF66E4A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79034" y="3265444"/>
                <a:ext cx="457200" cy="371474"/>
              </a:xfrm>
              <a:prstGeom prst="rect">
                <a:avLst/>
              </a:prstGeom>
            </p:spPr>
          </p:pic>
          <p:pic>
            <p:nvPicPr>
              <p:cNvPr id="24" name="图形 23">
                <a:extLst>
                  <a:ext uri="{FF2B5EF4-FFF2-40B4-BE49-F238E27FC236}">
                    <a16:creationId xmlns:a16="http://schemas.microsoft.com/office/drawing/2014/main" id="{A8D3D2EB-5D15-97E7-5624-5055041BDFA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411057" y="3265444"/>
                <a:ext cx="457200" cy="371474"/>
              </a:xfrm>
              <a:prstGeom prst="rect">
                <a:avLst/>
              </a:prstGeom>
            </p:spPr>
          </p:pic>
          <p:pic>
            <p:nvPicPr>
              <p:cNvPr id="25" name="图形 24">
                <a:extLst>
                  <a:ext uri="{FF2B5EF4-FFF2-40B4-BE49-F238E27FC236}">
                    <a16:creationId xmlns:a16="http://schemas.microsoft.com/office/drawing/2014/main" id="{92A8C1E8-496C-73B2-42C2-1F72DB195A9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369582" y="3708239"/>
                <a:ext cx="457200" cy="371474"/>
              </a:xfrm>
              <a:prstGeom prst="rect">
                <a:avLst/>
              </a:prstGeom>
            </p:spPr>
          </p:pic>
          <p:pic>
            <p:nvPicPr>
              <p:cNvPr id="26" name="图形 25">
                <a:extLst>
                  <a:ext uri="{FF2B5EF4-FFF2-40B4-BE49-F238E27FC236}">
                    <a16:creationId xmlns:a16="http://schemas.microsoft.com/office/drawing/2014/main" id="{092048FD-5550-1993-AB06-CCC1144A7F28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2879034" y="3708239"/>
                <a:ext cx="457200" cy="371474"/>
              </a:xfrm>
              <a:prstGeom prst="rect">
                <a:avLst/>
              </a:prstGeom>
            </p:spPr>
          </p:pic>
          <p:pic>
            <p:nvPicPr>
              <p:cNvPr id="27" name="图形 26">
                <a:extLst>
                  <a:ext uri="{FF2B5EF4-FFF2-40B4-BE49-F238E27FC236}">
                    <a16:creationId xmlns:a16="http://schemas.microsoft.com/office/drawing/2014/main" id="{D6CA9012-99FC-1484-D3DE-5207EED01C65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p:blipFill>
            <p:spPr>
              <a:xfrm>
                <a:off x="3411057" y="3708239"/>
                <a:ext cx="457200" cy="371474"/>
              </a:xfrm>
              <a:prstGeom prst="rect">
                <a:avLst/>
              </a:prstGeom>
            </p:spPr>
          </p:pic>
        </p:grpSp>
        <p:cxnSp>
          <p:nvCxnSpPr>
            <p:cNvPr id="29" name="直接箭头连接符 28">
              <a:extLst>
                <a:ext uri="{FF2B5EF4-FFF2-40B4-BE49-F238E27FC236}">
                  <a16:creationId xmlns:a16="http://schemas.microsoft.com/office/drawing/2014/main" id="{D23FE683-2826-E5B7-9311-E6A86669766C}"/>
                </a:ext>
              </a:extLst>
            </p:cNvPr>
            <p:cNvCxnSpPr>
              <a:cxnSpLocks/>
            </p:cNvCxnSpPr>
            <p:nvPr/>
          </p:nvCxnSpPr>
          <p:spPr>
            <a:xfrm>
              <a:off x="4550624" y="3679656"/>
              <a:ext cx="645458" cy="0"/>
            </a:xfrm>
            <a:prstGeom prst="straightConnector1">
              <a:avLst/>
            </a:prstGeom>
            <a:ln w="28575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DC307F0D-78A1-D26E-AC16-092DB619992E}"/>
                </a:ext>
              </a:extLst>
            </p:cNvPr>
            <p:cNvSpPr txBox="1"/>
            <p:nvPr/>
          </p:nvSpPr>
          <p:spPr>
            <a:xfrm>
              <a:off x="2023228" y="4380601"/>
              <a:ext cx="2481715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161616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多维变量</a:t>
              </a:r>
              <a:endParaRPr lang="en-US" altLang="zh-CN" b="1" dirty="0">
                <a:solidFill>
                  <a:srgbClr val="161616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400" b="1" i="0" dirty="0">
                  <a:solidFill>
                    <a:srgbClr val="161616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</a:rPr>
                <a:t>Multidimensional Variables</a:t>
              </a:r>
              <a:endPara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3" name="文本框 32">
              <a:extLst>
                <a:ext uri="{FF2B5EF4-FFF2-40B4-BE49-F238E27FC236}">
                  <a16:creationId xmlns:a16="http://schemas.microsoft.com/office/drawing/2014/main" id="{8B74C058-64AA-EF59-E59B-0163FD537805}"/>
                </a:ext>
              </a:extLst>
            </p:cNvPr>
            <p:cNvSpPr txBox="1"/>
            <p:nvPr/>
          </p:nvSpPr>
          <p:spPr>
            <a:xfrm>
              <a:off x="8195490" y="3494990"/>
              <a:ext cx="3288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i="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</a:rPr>
                <a:t>A</a:t>
              </a:r>
              <a:endParaRPr lang="zh-CN" altLang="en-US" baseline="-25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3" name="文本框 42">
              <a:extLst>
                <a:ext uri="{FF2B5EF4-FFF2-40B4-BE49-F238E27FC236}">
                  <a16:creationId xmlns:a16="http://schemas.microsoft.com/office/drawing/2014/main" id="{47C4AB4A-FF8F-B332-55E3-489CB4226006}"/>
                </a:ext>
              </a:extLst>
            </p:cNvPr>
            <p:cNvSpPr txBox="1"/>
            <p:nvPr/>
          </p:nvSpPr>
          <p:spPr>
            <a:xfrm>
              <a:off x="5118035" y="4380601"/>
              <a:ext cx="1955930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zh-CN" altLang="en-US" b="1" dirty="0">
                  <a:solidFill>
                    <a:srgbClr val="161616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聚类算法</a:t>
              </a:r>
              <a:endParaRPr lang="en-US" altLang="zh-CN" b="1" dirty="0">
                <a:solidFill>
                  <a:srgbClr val="161616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  <a:p>
              <a:pPr algn="ctr"/>
              <a:r>
                <a:rPr lang="en-US" altLang="zh-CN" sz="1400" b="1" dirty="0">
                  <a:solidFill>
                    <a:srgbClr val="161616"/>
                  </a:solidFill>
                  <a:latin typeface="Arial" panose="020B0604020202020204" pitchFamily="34" charset="0"/>
                  <a:ea typeface="微软雅黑" panose="020B0503020204020204" pitchFamily="34" charset="-122"/>
                </a:rPr>
                <a:t>Clustering Algorithm</a:t>
              </a:r>
              <a:endParaRPr lang="zh-CN" altLang="en-US" sz="1400" dirty="0"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3" name="文本框 2">
              <a:extLst>
                <a:ext uri="{FF2B5EF4-FFF2-40B4-BE49-F238E27FC236}">
                  <a16:creationId xmlns:a16="http://schemas.microsoft.com/office/drawing/2014/main" id="{C7CCCAEA-7158-BEE0-DF1B-056C8A160DDC}"/>
                </a:ext>
              </a:extLst>
            </p:cNvPr>
            <p:cNvSpPr txBox="1"/>
            <p:nvPr/>
          </p:nvSpPr>
          <p:spPr>
            <a:xfrm>
              <a:off x="8546941" y="3494990"/>
              <a:ext cx="3288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i="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</a:rPr>
                <a:t>B</a:t>
              </a:r>
              <a:endParaRPr lang="zh-CN" altLang="en-US" baseline="-25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4" name="文本框 3">
              <a:extLst>
                <a:ext uri="{FF2B5EF4-FFF2-40B4-BE49-F238E27FC236}">
                  <a16:creationId xmlns:a16="http://schemas.microsoft.com/office/drawing/2014/main" id="{07CC1E0B-B04A-B807-879E-6AA920633D8B}"/>
                </a:ext>
              </a:extLst>
            </p:cNvPr>
            <p:cNvSpPr txBox="1"/>
            <p:nvPr/>
          </p:nvSpPr>
          <p:spPr>
            <a:xfrm>
              <a:off x="8898392" y="3494990"/>
              <a:ext cx="3288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i="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</a:rPr>
                <a:t>C</a:t>
              </a:r>
              <a:endParaRPr lang="zh-CN" altLang="en-US" baseline="-25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18C3EB7A-FA3D-40AC-0BC3-D05A9CCD9717}"/>
                </a:ext>
              </a:extLst>
            </p:cNvPr>
            <p:cNvSpPr txBox="1"/>
            <p:nvPr/>
          </p:nvSpPr>
          <p:spPr>
            <a:xfrm>
              <a:off x="9249843" y="3494990"/>
              <a:ext cx="3288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i="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</a:rPr>
                <a:t>D</a:t>
              </a:r>
              <a:endParaRPr lang="zh-CN" altLang="en-US" baseline="-25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86C9FEA4-BAAF-0FBC-206B-A9188736497D}"/>
                </a:ext>
              </a:extLst>
            </p:cNvPr>
            <p:cNvSpPr txBox="1"/>
            <p:nvPr/>
          </p:nvSpPr>
          <p:spPr>
            <a:xfrm>
              <a:off x="9601296" y="3494990"/>
              <a:ext cx="3288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i="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</a:rPr>
                <a:t>E</a:t>
              </a:r>
              <a:endParaRPr lang="zh-CN" altLang="en-US" baseline="-25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648F8B68-6013-D443-4435-7021459DDE53}"/>
                </a:ext>
              </a:extLst>
            </p:cNvPr>
            <p:cNvSpPr txBox="1"/>
            <p:nvPr/>
          </p:nvSpPr>
          <p:spPr>
            <a:xfrm>
              <a:off x="9952749" y="3494990"/>
              <a:ext cx="328833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i="0" dirty="0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微软雅黑" panose="020B0503020204020204" pitchFamily="34" charset="-122"/>
                </a:rPr>
                <a:t>…</a:t>
              </a:r>
              <a:endParaRPr lang="zh-CN" altLang="en-US" baseline="-25000" dirty="0">
                <a:solidFill>
                  <a:srgbClr val="C00000"/>
                </a:soli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A794C26-C9B8-0752-25C8-43D23D9D1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32656"/>
            <a:ext cx="10972800" cy="936104"/>
          </a:xfrm>
        </p:spPr>
        <p:txBody>
          <a:bodyPr>
            <a:normAutofit/>
            <a:scene3d>
              <a:camera prst="orthographicFront"/>
              <a:lightRig rig="soft" dir="t"/>
            </a:scene3d>
            <a:sp3d prstMaterial="softEdge"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分类的核心：聚类分析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F63D33AB-934B-5F09-2441-9A74CBB933E7}"/>
              </a:ext>
            </a:extLst>
          </p:cNvPr>
          <p:cNvSpPr txBox="1"/>
          <p:nvPr/>
        </p:nvSpPr>
        <p:spPr>
          <a:xfrm>
            <a:off x="5688224" y="1496521"/>
            <a:ext cx="61236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i="0" dirty="0">
                <a:solidFill>
                  <a:srgbClr val="161616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</a:rPr>
              <a:t>回答的问题</a:t>
            </a:r>
            <a:r>
              <a:rPr lang="zh-CN" altLang="en-US" dirty="0">
                <a:solidFill>
                  <a:srgbClr val="161616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：“</a:t>
            </a:r>
            <a:r>
              <a:rPr lang="zh-CN" altLang="en-US" b="0" i="0" dirty="0">
                <a:solidFill>
                  <a:srgbClr val="161616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</a:rPr>
              <a:t>社区可以被归纳为哪几种‘社会类型’？</a:t>
            </a:r>
            <a:r>
              <a:rPr lang="zh-CN" altLang="en-US" dirty="0">
                <a:solidFill>
                  <a:srgbClr val="161616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”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3A3FE0CB-28E1-1BB3-06D3-7FB42DDBFE97}"/>
              </a:ext>
            </a:extLst>
          </p:cNvPr>
          <p:cNvSpPr txBox="1"/>
          <p:nvPr/>
        </p:nvSpPr>
        <p:spPr>
          <a:xfrm>
            <a:off x="5702768" y="2241821"/>
            <a:ext cx="639124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i="0" dirty="0">
                <a:solidFill>
                  <a:srgbClr val="161616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</a:rPr>
              <a:t>主要理念</a:t>
            </a:r>
            <a:r>
              <a:rPr lang="zh-CN" altLang="en-US" b="0" i="0" dirty="0">
                <a:solidFill>
                  <a:srgbClr val="161616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</a:rPr>
              <a:t>：“物以类聚”：使得组内差异最小，组间差异最大</a:t>
            </a:r>
            <a:endParaRPr lang="zh-CN" altLang="en-US" b="1" dirty="0">
              <a:highlight>
                <a:srgbClr val="FFFF00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50110889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738B64A-5282-F2CA-EEA4-D4F3D9368C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6">
            <a:extLst>
              <a:ext uri="{FF2B5EF4-FFF2-40B4-BE49-F238E27FC236}">
                <a16:creationId xmlns:a16="http://schemas.microsoft.com/office/drawing/2014/main" id="{FB048F7B-8D49-4F89-E80B-E1EFA7E62269}"/>
              </a:ext>
            </a:extLst>
          </p:cNvPr>
          <p:cNvGrpSpPr/>
          <p:nvPr/>
        </p:nvGrpSpPr>
        <p:grpSpPr>
          <a:xfrm>
            <a:off x="7877534" y="443985"/>
            <a:ext cx="4204066" cy="3218204"/>
            <a:chOff x="8987919" y="698290"/>
            <a:chExt cx="3811943" cy="2918035"/>
          </a:xfrm>
        </p:grpSpPr>
        <p:pic>
          <p:nvPicPr>
            <p:cNvPr id="28" name="Content Placeholder 3">
              <a:extLst>
                <a:ext uri="{FF2B5EF4-FFF2-40B4-BE49-F238E27FC236}">
                  <a16:creationId xmlns:a16="http://schemas.microsoft.com/office/drawing/2014/main" id="{59E48270-245B-5608-CD89-BBEF436B61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87919" y="698290"/>
              <a:ext cx="3811943" cy="2629891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EF41F100-D65F-B200-D460-1FB79A236EA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987919" y="3350723"/>
              <a:ext cx="3811943" cy="265602"/>
            </a:xfrm>
            <a:prstGeom prst="rect">
              <a:avLst/>
            </a:prstGeom>
          </p:spPr>
        </p:pic>
      </p:grpSp>
      <p:sp>
        <p:nvSpPr>
          <p:cNvPr id="9" name="Title 1">
            <a:extLst>
              <a:ext uri="{FF2B5EF4-FFF2-40B4-BE49-F238E27FC236}">
                <a16:creationId xmlns:a16="http://schemas.microsoft.com/office/drawing/2014/main" id="{F18C2B81-AD06-C86E-5FBB-A3CAA8C8BA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32656"/>
            <a:ext cx="10972800" cy="936104"/>
          </a:xfrm>
        </p:spPr>
        <p:txBody>
          <a:bodyPr>
            <a:normAutofit/>
            <a:scene3d>
              <a:camera prst="orthographicFront"/>
              <a:lightRig rig="soft" dir="t"/>
            </a:scene3d>
            <a:sp3d prstMaterial="softEdge"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分类的核心：聚类分析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aphicFrame>
        <p:nvGraphicFramePr>
          <p:cNvPr id="3" name="Table 3">
            <a:extLst>
              <a:ext uri="{FF2B5EF4-FFF2-40B4-BE49-F238E27FC236}">
                <a16:creationId xmlns:a16="http://schemas.microsoft.com/office/drawing/2014/main" id="{0E7BB845-9D52-3466-A63D-4B1A86F6EAF3}"/>
              </a:ext>
            </a:extLst>
          </p:cNvPr>
          <p:cNvGraphicFramePr>
            <a:graphicFrameLocks noGrp="1"/>
          </p:cNvGraphicFramePr>
          <p:nvPr/>
        </p:nvGraphicFramePr>
        <p:xfrm>
          <a:off x="653343" y="4153046"/>
          <a:ext cx="7260172" cy="1854200"/>
        </p:xfrm>
        <a:graphic>
          <a:graphicData uri="http://schemas.openxmlformats.org/drawingml/2006/table">
            <a:tbl>
              <a:tblPr firstRow="1" bandRow="1">
                <a:tableStyleId>{BDBED569-4797-4DF1-A0F4-6AAB3CD982D8}</a:tableStyleId>
              </a:tblPr>
              <a:tblGrid>
                <a:gridCol w="1160780">
                  <a:extLst>
                    <a:ext uri="{9D8B030D-6E8A-4147-A177-3AD203B41FA5}">
                      <a16:colId xmlns:a16="http://schemas.microsoft.com/office/drawing/2014/main" val="4239313570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4097623601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504841069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1181586899"/>
                    </a:ext>
                  </a:extLst>
                </a:gridCol>
                <a:gridCol w="843280">
                  <a:extLst>
                    <a:ext uri="{9D8B030D-6E8A-4147-A177-3AD203B41FA5}">
                      <a16:colId xmlns:a16="http://schemas.microsoft.com/office/drawing/2014/main" val="1473140826"/>
                    </a:ext>
                  </a:extLst>
                </a:gridCol>
                <a:gridCol w="1389380">
                  <a:extLst>
                    <a:ext uri="{9D8B030D-6E8A-4147-A177-3AD203B41FA5}">
                      <a16:colId xmlns:a16="http://schemas.microsoft.com/office/drawing/2014/main" val="3394766212"/>
                    </a:ext>
                  </a:extLst>
                </a:gridCol>
                <a:gridCol w="1730592">
                  <a:extLst>
                    <a:ext uri="{9D8B030D-6E8A-4147-A177-3AD203B41FA5}">
                      <a16:colId xmlns:a16="http://schemas.microsoft.com/office/drawing/2014/main" val="3830685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社区编号</a:t>
                      </a:r>
                      <a:endParaRPr lang="en-US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变量</a:t>
                      </a:r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1</a:t>
                      </a:r>
                      <a:endParaRPr lang="en-US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变量</a:t>
                      </a:r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2</a:t>
                      </a:r>
                      <a:endParaRPr lang="en-US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变量</a:t>
                      </a:r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n</a:t>
                      </a:r>
                      <a:endParaRPr lang="en-US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 err="1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聚类标签</a:t>
                      </a:r>
                      <a:endParaRPr lang="en-US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6302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P</a:t>
                      </a:r>
                      <a:r>
                        <a:rPr lang="en-US" altLang="zh-CN" baseline="-250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1</a:t>
                      </a:r>
                      <a:endParaRPr lang="en-US" baseline="-250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2%</a:t>
                      </a:r>
                      <a:endParaRPr lang="en-US" baseline="-250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5%</a:t>
                      </a:r>
                      <a:endParaRPr lang="en-US" baseline="-250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15%</a:t>
                      </a:r>
                      <a:endParaRPr lang="en-US" baseline="-250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A</a:t>
                      </a:r>
                      <a:endParaRPr lang="en-US" b="1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7645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P</a:t>
                      </a:r>
                      <a:r>
                        <a:rPr lang="en-US" altLang="zh-CN" baseline="-250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2</a:t>
                      </a:r>
                      <a:endParaRPr lang="en-US" baseline="-250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1%</a:t>
                      </a:r>
                      <a:endParaRPr lang="en-US" baseline="-250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5%</a:t>
                      </a:r>
                      <a:endParaRPr lang="en-US" baseline="-250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3%</a:t>
                      </a:r>
                      <a:endParaRPr lang="en-US" baseline="-250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A</a:t>
                      </a:r>
                      <a:endParaRPr lang="en-US" b="1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7545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P</a:t>
                      </a:r>
                      <a:r>
                        <a:rPr lang="en-US" altLang="zh-CN" baseline="-25000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3</a:t>
                      </a:r>
                      <a:endParaRPr lang="en-US" baseline="-250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10%</a:t>
                      </a:r>
                      <a:endParaRPr lang="en-US" baseline="-250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12%</a:t>
                      </a:r>
                      <a:endParaRPr lang="en-US" baseline="-250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2%</a:t>
                      </a:r>
                      <a:endParaRPr lang="en-US" baseline="-25000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b="1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B</a:t>
                      </a:r>
                      <a:endParaRPr lang="en-US" b="1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678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  <a:endParaRPr lang="en-US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  <a:endParaRPr lang="en-US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  <a:endParaRPr lang="en-US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  <a:endParaRPr lang="en-US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  <a:endParaRPr lang="en-US" dirty="0">
                        <a:latin typeface="Arial" panose="020B0604020202020204" pitchFamily="34" charset="0"/>
                        <a:ea typeface="微软雅黑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>
                          <a:latin typeface="Arial" panose="020B0604020202020204" pitchFamily="34" charset="0"/>
                          <a:ea typeface="微软雅黑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0554991"/>
                  </a:ext>
                </a:extLst>
              </a:tr>
            </a:tbl>
          </a:graphicData>
        </a:graphic>
      </p:graphicFrame>
      <p:sp>
        <p:nvSpPr>
          <p:cNvPr id="5" name="右大括号 4">
            <a:extLst>
              <a:ext uri="{FF2B5EF4-FFF2-40B4-BE49-F238E27FC236}">
                <a16:creationId xmlns:a16="http://schemas.microsoft.com/office/drawing/2014/main" id="{03E44A46-E5E2-3AA2-B6FB-7A5F7B3B3089}"/>
              </a:ext>
            </a:extLst>
          </p:cNvPr>
          <p:cNvSpPr/>
          <p:nvPr/>
        </p:nvSpPr>
        <p:spPr>
          <a:xfrm rot="16200000">
            <a:off x="2658525" y="3055856"/>
            <a:ext cx="226760" cy="1875190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60073D5A-61FA-5B56-5300-759D72EA82FC}"/>
              </a:ext>
            </a:extLst>
          </p:cNvPr>
          <p:cNvSpPr txBox="1"/>
          <p:nvPr/>
        </p:nvSpPr>
        <p:spPr>
          <a:xfrm>
            <a:off x="2380946" y="3477523"/>
            <a:ext cx="8381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领域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</a:rPr>
              <a:t>1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BEF2A55-A069-611B-DC45-4D0325235B0B}"/>
              </a:ext>
            </a:extLst>
          </p:cNvPr>
          <p:cNvSpPr txBox="1"/>
          <p:nvPr/>
        </p:nvSpPr>
        <p:spPr>
          <a:xfrm>
            <a:off x="4615453" y="2854999"/>
            <a:ext cx="465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右大括号 4">
            <a:extLst>
              <a:ext uri="{FF2B5EF4-FFF2-40B4-BE49-F238E27FC236}">
                <a16:creationId xmlns:a16="http://schemas.microsoft.com/office/drawing/2014/main" id="{A39061E1-3F9D-AEC3-6FC0-FD86C9BC82DF}"/>
              </a:ext>
            </a:extLst>
          </p:cNvPr>
          <p:cNvSpPr/>
          <p:nvPr/>
        </p:nvSpPr>
        <p:spPr>
          <a:xfrm rot="16200000">
            <a:off x="4136957" y="3452613"/>
            <a:ext cx="226760" cy="108167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文本框 19">
            <a:extLst>
              <a:ext uri="{FF2B5EF4-FFF2-40B4-BE49-F238E27FC236}">
                <a16:creationId xmlns:a16="http://schemas.microsoft.com/office/drawing/2014/main" id="{2F39CF78-0ECD-CE58-2E16-410EC1343D40}"/>
              </a:ext>
            </a:extLst>
          </p:cNvPr>
          <p:cNvSpPr txBox="1"/>
          <p:nvPr/>
        </p:nvSpPr>
        <p:spPr>
          <a:xfrm>
            <a:off x="3831277" y="3477523"/>
            <a:ext cx="8381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领域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</a:rPr>
              <a:t>2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右大括号 4">
            <a:extLst>
              <a:ext uri="{FF2B5EF4-FFF2-40B4-BE49-F238E27FC236}">
                <a16:creationId xmlns:a16="http://schemas.microsoft.com/office/drawing/2014/main" id="{8FDA0411-7AF8-D08A-646F-A910FCF08161}"/>
              </a:ext>
            </a:extLst>
          </p:cNvPr>
          <p:cNvSpPr/>
          <p:nvPr/>
        </p:nvSpPr>
        <p:spPr>
          <a:xfrm rot="16200000">
            <a:off x="3403428" y="2579227"/>
            <a:ext cx="226761" cy="1433608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文本框 19">
            <a:extLst>
              <a:ext uri="{FF2B5EF4-FFF2-40B4-BE49-F238E27FC236}">
                <a16:creationId xmlns:a16="http://schemas.microsoft.com/office/drawing/2014/main" id="{D7662042-C778-3E74-A7A8-34A47F8B2161}"/>
              </a:ext>
            </a:extLst>
          </p:cNvPr>
          <p:cNvSpPr txBox="1"/>
          <p:nvPr/>
        </p:nvSpPr>
        <p:spPr>
          <a:xfrm>
            <a:off x="3097748" y="2854999"/>
            <a:ext cx="9197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</a:rPr>
              <a:t>主题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</a:rPr>
              <a:t>1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文本框 19">
            <a:extLst>
              <a:ext uri="{FF2B5EF4-FFF2-40B4-BE49-F238E27FC236}">
                <a16:creationId xmlns:a16="http://schemas.microsoft.com/office/drawing/2014/main" id="{419A8DE7-58A7-E914-FA4A-846E9B8877ED}"/>
              </a:ext>
            </a:extLst>
          </p:cNvPr>
          <p:cNvSpPr txBox="1"/>
          <p:nvPr/>
        </p:nvSpPr>
        <p:spPr>
          <a:xfrm>
            <a:off x="5294374" y="2854999"/>
            <a:ext cx="9492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latin typeface="Arial" panose="020B0604020202020204" pitchFamily="34" charset="0"/>
                <a:ea typeface="微软雅黑" panose="020B0503020204020204" pitchFamily="34" charset="-122"/>
              </a:rPr>
              <a:t>主题</a:t>
            </a:r>
            <a:r>
              <a:rPr lang="en-US" altLang="zh-CN" sz="2000" b="1" dirty="0">
                <a:latin typeface="Arial" panose="020B0604020202020204" pitchFamily="34" charset="0"/>
                <a:ea typeface="微软雅黑" panose="020B0503020204020204" pitchFamily="34" charset="-122"/>
              </a:rPr>
              <a:t>n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文本框 19">
            <a:extLst>
              <a:ext uri="{FF2B5EF4-FFF2-40B4-BE49-F238E27FC236}">
                <a16:creationId xmlns:a16="http://schemas.microsoft.com/office/drawing/2014/main" id="{3D7E8513-5895-E6C3-16D9-05E0530A0D32}"/>
              </a:ext>
            </a:extLst>
          </p:cNvPr>
          <p:cNvSpPr txBox="1"/>
          <p:nvPr/>
        </p:nvSpPr>
        <p:spPr>
          <a:xfrm>
            <a:off x="5294374" y="3477523"/>
            <a:ext cx="8381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</a:rPr>
              <a:t>领域</a:t>
            </a:r>
            <a:r>
              <a:rPr lang="en-US" altLang="zh-CN" b="1" dirty="0">
                <a:latin typeface="Arial" panose="020B0604020202020204" pitchFamily="34" charset="0"/>
                <a:ea typeface="微软雅黑" panose="020B0503020204020204" pitchFamily="34" charset="-122"/>
              </a:rPr>
              <a:t>n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2" name="文本框 24">
            <a:extLst>
              <a:ext uri="{FF2B5EF4-FFF2-40B4-BE49-F238E27FC236}">
                <a16:creationId xmlns:a16="http://schemas.microsoft.com/office/drawing/2014/main" id="{A6FCB532-5987-5EF6-D32F-8DBE0FF4FFA9}"/>
              </a:ext>
            </a:extLst>
          </p:cNvPr>
          <p:cNvSpPr txBox="1"/>
          <p:nvPr/>
        </p:nvSpPr>
        <p:spPr>
          <a:xfrm>
            <a:off x="4615452" y="3477523"/>
            <a:ext cx="465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文本框 23">
            <a:extLst>
              <a:ext uri="{FF2B5EF4-FFF2-40B4-BE49-F238E27FC236}">
                <a16:creationId xmlns:a16="http://schemas.microsoft.com/office/drawing/2014/main" id="{E48E865C-6DDD-5DD2-6277-93ED15A3347C}"/>
              </a:ext>
            </a:extLst>
          </p:cNvPr>
          <p:cNvSpPr txBox="1"/>
          <p:nvPr/>
        </p:nvSpPr>
        <p:spPr>
          <a:xfrm>
            <a:off x="6730419" y="3737499"/>
            <a:ext cx="838119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聚类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内容占位符 3">
            <a:extLst>
              <a:ext uri="{FF2B5EF4-FFF2-40B4-BE49-F238E27FC236}">
                <a16:creationId xmlns:a16="http://schemas.microsoft.com/office/drawing/2014/main" id="{875B815F-C03E-EE10-377D-8744F790A33D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53343" y="1297964"/>
            <a:ext cx="8007304" cy="1411832"/>
          </a:xfrm>
        </p:spPr>
        <p:txBody>
          <a:bodyPr>
            <a:normAutofit/>
          </a:bodyPr>
          <a:lstStyle/>
          <a:p>
            <a:r>
              <a:rPr lang="zh-CN" altLang="en-US" sz="1800" b="1" dirty="0">
                <a:latin typeface="Arial" panose="020B0604020202020204" pitchFamily="34" charset="0"/>
                <a:ea typeface="微软雅黑" panose="020B0503020204020204" pitchFamily="34" charset="-122"/>
              </a:rPr>
              <a:t>非监督机器学习</a:t>
            </a:r>
            <a:endParaRPr lang="en-US" altLang="zh-CN" sz="18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109728" indent="0">
              <a:buNone/>
            </a:pPr>
            <a:r>
              <a:rPr lang="en-US" altLang="zh-CN" sz="1800" dirty="0">
                <a:latin typeface="Arial" panose="020B0604020202020204" pitchFamily="34" charset="0"/>
                <a:ea typeface="微软雅黑" panose="020B0503020204020204" pitchFamily="34" charset="-122"/>
              </a:rPr>
              <a:t>	</a:t>
            </a:r>
            <a:r>
              <a:rPr lang="zh-CN" altLang="en-GB" sz="180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聚类</a:t>
            </a:r>
            <a:r>
              <a:rPr lang="zh-CN" altLang="en-US" sz="1800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算法</a:t>
            </a:r>
            <a:r>
              <a:rPr lang="zh-CN" altLang="en-US" sz="1800" b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(</a:t>
            </a: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如 </a:t>
            </a:r>
            <a:r>
              <a:rPr lang="en-US" altLang="zh-CN" sz="14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K-means</a:t>
            </a:r>
            <a:r>
              <a:rPr lang="en-US" altLang="zh-CN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,</a:t>
            </a: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Hierarchical</a:t>
            </a: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Clustering,</a:t>
            </a: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en-US" altLang="zh-CN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C-means, SOM </a:t>
            </a: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等</a:t>
            </a:r>
            <a:r>
              <a:rPr lang="en-US" altLang="zh-CN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)</a:t>
            </a:r>
            <a:endParaRPr lang="en-GB" altLang="zh-CN" sz="14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altLang="en-US" sz="1600" b="0" dirty="0">
                <a:latin typeface="Arial" panose="020B0604020202020204" pitchFamily="34" charset="0"/>
                <a:ea typeface="微软雅黑" panose="020B0503020204020204" pitchFamily="34" charset="-122"/>
              </a:rPr>
              <a:t>对数据</a:t>
            </a:r>
            <a:r>
              <a:rPr lang="zh-CN" altLang="en-GB" sz="1600" b="0" dirty="0">
                <a:latin typeface="Arial" panose="020B0604020202020204" pitchFamily="34" charset="0"/>
                <a:ea typeface="微软雅黑" panose="020B0503020204020204" pitchFamily="34" charset="-122"/>
              </a:rPr>
              <a:t>实现</a:t>
            </a:r>
            <a:r>
              <a:rPr lang="zh-CN" altLang="en-US" sz="1600" b="0" dirty="0">
                <a:latin typeface="Arial" panose="020B0604020202020204" pitchFamily="34" charset="0"/>
                <a:ea typeface="微软雅黑" panose="020B0503020204020204" pitchFamily="34" charset="-122"/>
              </a:rPr>
              <a:t> 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</a:rPr>
              <a:t>降维</a:t>
            </a:r>
            <a:r>
              <a:rPr lang="zh-CN" altLang="en-US" sz="1600" b="0" dirty="0">
                <a:latin typeface="Arial" panose="020B0604020202020204" pitchFamily="34" charset="0"/>
                <a:ea typeface="微软雅黑" panose="020B0503020204020204" pitchFamily="34" charset="-122"/>
              </a:rPr>
              <a:t> 与 </a:t>
            </a:r>
            <a:r>
              <a:rPr lang="zh-CN" altLang="en-US" sz="1600" dirty="0">
                <a:latin typeface="Arial" panose="020B0604020202020204" pitchFamily="34" charset="0"/>
                <a:ea typeface="微软雅黑" panose="020B0503020204020204" pitchFamily="34" charset="-122"/>
              </a:rPr>
              <a:t>简化</a:t>
            </a:r>
            <a:endParaRPr lang="en-GB" altLang="zh-CN" sz="16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altLang="en-GB" sz="1600" b="0" dirty="0">
                <a:latin typeface="Arial" panose="020B0604020202020204" pitchFamily="34" charset="0"/>
                <a:ea typeface="微软雅黑" panose="020B0503020204020204" pitchFamily="34" charset="-122"/>
              </a:rPr>
              <a:t>有效</a:t>
            </a:r>
            <a:r>
              <a:rPr lang="zh-CN" altLang="en-US" sz="1600" b="0" dirty="0">
                <a:latin typeface="Arial" panose="020B0604020202020204" pitchFamily="34" charset="0"/>
                <a:ea typeface="微软雅黑" panose="020B0503020204020204" pitchFamily="34" charset="-122"/>
              </a:rPr>
              <a:t>识别关键 社会空间结构</a:t>
            </a:r>
            <a:endParaRPr lang="en-US" altLang="zh-CN" sz="16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CD435D7D-27B8-263E-2778-F124F2E34011}"/>
              </a:ext>
            </a:extLst>
          </p:cNvPr>
          <p:cNvCxnSpPr/>
          <p:nvPr/>
        </p:nvCxnSpPr>
        <p:spPr>
          <a:xfrm>
            <a:off x="8110439" y="4705814"/>
            <a:ext cx="86249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D5CC2D36-333C-7EA1-695D-63BBEF8F6647}"/>
              </a:ext>
            </a:extLst>
          </p:cNvPr>
          <p:cNvCxnSpPr/>
          <p:nvPr/>
        </p:nvCxnSpPr>
        <p:spPr>
          <a:xfrm>
            <a:off x="8110439" y="5449228"/>
            <a:ext cx="862495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文本框 23">
            <a:extLst>
              <a:ext uri="{FF2B5EF4-FFF2-40B4-BE49-F238E27FC236}">
                <a16:creationId xmlns:a16="http://schemas.microsoft.com/office/drawing/2014/main" id="{A663D817-1110-FA5A-85F7-D9EB4A1DB9EE}"/>
              </a:ext>
            </a:extLst>
          </p:cNvPr>
          <p:cNvSpPr txBox="1"/>
          <p:nvPr/>
        </p:nvSpPr>
        <p:spPr>
          <a:xfrm>
            <a:off x="8972935" y="4505759"/>
            <a:ext cx="215598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A</a:t>
            </a:r>
            <a:r>
              <a:rPr lang="zh-CN" altLang="en-US" sz="20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“城市中心精英”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" name="文本框 23">
            <a:extLst>
              <a:ext uri="{FF2B5EF4-FFF2-40B4-BE49-F238E27FC236}">
                <a16:creationId xmlns:a16="http://schemas.microsoft.com/office/drawing/2014/main" id="{36EC0DDD-8664-5398-3AC6-E1C40E4D2C73}"/>
              </a:ext>
            </a:extLst>
          </p:cNvPr>
          <p:cNvSpPr txBox="1"/>
          <p:nvPr/>
        </p:nvSpPr>
        <p:spPr>
          <a:xfrm>
            <a:off x="8972934" y="5249173"/>
            <a:ext cx="310866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B</a:t>
            </a:r>
            <a:r>
              <a:rPr lang="zh-CN" altLang="en-US" sz="20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“繁荣的近郊老年社区”</a:t>
            </a:r>
            <a:endParaRPr lang="zh-CN" altLang="en-US" sz="20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cxnSp>
        <p:nvCxnSpPr>
          <p:cNvPr id="14" name="连接符: 曲线 13">
            <a:extLst>
              <a:ext uri="{FF2B5EF4-FFF2-40B4-BE49-F238E27FC236}">
                <a16:creationId xmlns:a16="http://schemas.microsoft.com/office/drawing/2014/main" id="{F6C5C3FA-42F3-F981-05C0-796E3834D1AB}"/>
              </a:ext>
            </a:extLst>
          </p:cNvPr>
          <p:cNvCxnSpPr>
            <a:cxnSpLocks/>
          </p:cNvCxnSpPr>
          <p:nvPr/>
        </p:nvCxnSpPr>
        <p:spPr>
          <a:xfrm rot="16200000" flipV="1">
            <a:off x="10626215" y="4062484"/>
            <a:ext cx="1168370" cy="518400"/>
          </a:xfrm>
          <a:prstGeom prst="curvedConnector3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文本框 23">
            <a:extLst>
              <a:ext uri="{FF2B5EF4-FFF2-40B4-BE49-F238E27FC236}">
                <a16:creationId xmlns:a16="http://schemas.microsoft.com/office/drawing/2014/main" id="{5257DAE1-894A-F77A-439C-86B10D9BFA99}"/>
              </a:ext>
            </a:extLst>
          </p:cNvPr>
          <p:cNvSpPr txBox="1"/>
          <p:nvPr/>
        </p:nvSpPr>
        <p:spPr>
          <a:xfrm>
            <a:off x="11006504" y="3762345"/>
            <a:ext cx="107509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600" b="1" dirty="0">
                <a:highlight>
                  <a:srgbClr val="FF00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分层设色</a:t>
            </a:r>
          </a:p>
        </p:txBody>
      </p:sp>
      <p:sp>
        <p:nvSpPr>
          <p:cNvPr id="18" name="矩形 17">
            <a:extLst>
              <a:ext uri="{FF2B5EF4-FFF2-40B4-BE49-F238E27FC236}">
                <a16:creationId xmlns:a16="http://schemas.microsoft.com/office/drawing/2014/main" id="{C8D80E42-2016-CA2B-0CAD-05CA2513CAF4}"/>
              </a:ext>
            </a:extLst>
          </p:cNvPr>
          <p:cNvSpPr/>
          <p:nvPr/>
        </p:nvSpPr>
        <p:spPr>
          <a:xfrm>
            <a:off x="6187966" y="4137609"/>
            <a:ext cx="1725549" cy="1869629"/>
          </a:xfrm>
          <a:prstGeom prst="rect">
            <a:avLst/>
          </a:prstGeom>
          <a:solidFill>
            <a:schemeClr val="accent2">
              <a:alpha val="10000"/>
            </a:schemeClr>
          </a:solidFill>
          <a:ln w="38100" cmpd="sng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969A39FE-64C0-CBEB-8E3F-8F93A8853267}"/>
              </a:ext>
            </a:extLst>
          </p:cNvPr>
          <p:cNvSpPr txBox="1"/>
          <p:nvPr/>
        </p:nvSpPr>
        <p:spPr>
          <a:xfrm>
            <a:off x="9567846" y="5749439"/>
            <a:ext cx="138335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dirty="0"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</a:p>
        </p:txBody>
      </p:sp>
      <p:pic>
        <p:nvPicPr>
          <p:cNvPr id="4" name="图片 3">
            <a:hlinkClick r:id="rId5"/>
            <a:extLst>
              <a:ext uri="{FF2B5EF4-FFF2-40B4-BE49-F238E27FC236}">
                <a16:creationId xmlns:a16="http://schemas.microsoft.com/office/drawing/2014/main" id="{7F424B33-9120-D4B3-5460-910D2A3AD7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5905" y="2769575"/>
            <a:ext cx="1707055" cy="11980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74229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804FD9-AF2E-FAFC-B910-1C2529B08F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BF6E858-D16C-F9F2-3CA3-DFA458C03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32656"/>
            <a:ext cx="10972800" cy="936104"/>
          </a:xfrm>
        </p:spPr>
        <p:txBody>
          <a:bodyPr>
            <a:normAutofit/>
            <a:scene3d>
              <a:camera prst="orthographicFront"/>
              <a:lightRig rig="soft" dir="t"/>
            </a:scene3d>
            <a:sp3d prstMaterial="softEdge"/>
          </a:bodyPr>
          <a:lstStyle/>
          <a:p>
            <a:r>
              <a:rPr lang="en-US" sz="32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人群肖像</a:t>
            </a:r>
            <a:r>
              <a:rPr lang="en-US" altLang="zh-CN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:</a:t>
            </a:r>
            <a:r>
              <a:rPr lang="zh-CN" alt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ESRI</a:t>
            </a:r>
            <a:r>
              <a:rPr lang="zh-CN" alt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Tapestry</a:t>
            </a:r>
            <a:r>
              <a:rPr lang="zh-CN" alt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分类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050" name="Picture 2" descr="Esri Data 101: Tapestry Segmentation">
            <a:extLst>
              <a:ext uri="{FF2B5EF4-FFF2-40B4-BE49-F238E27FC236}">
                <a16:creationId xmlns:a16="http://schemas.microsoft.com/office/drawing/2014/main" id="{025C5E2A-DFB1-709B-7387-5A085C0694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77"/>
          <a:stretch>
            <a:fillRect/>
          </a:stretch>
        </p:blipFill>
        <p:spPr bwMode="auto">
          <a:xfrm>
            <a:off x="3847171" y="1183033"/>
            <a:ext cx="8154267" cy="5011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内容占位符 3">
            <a:extLst>
              <a:ext uri="{FF2B5EF4-FFF2-40B4-BE49-F238E27FC236}">
                <a16:creationId xmlns:a16="http://schemas.microsoft.com/office/drawing/2014/main" id="{0BD98DA1-D77A-4E0D-B508-C87C21447C49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23392" y="1240498"/>
            <a:ext cx="2993107" cy="4896326"/>
          </a:xfrm>
        </p:spPr>
        <p:txBody>
          <a:bodyPr>
            <a:normAutofit fontScale="92500" lnSpcReduction="10000"/>
          </a:bodyPr>
          <a:lstStyle/>
          <a:p>
            <a:r>
              <a:rPr lang="zh-CN" altLang="en-US" sz="2600" b="1" dirty="0">
                <a:latin typeface="Arial" panose="020B0604020202020204" pitchFamily="34" charset="0"/>
                <a:ea typeface="微软雅黑" panose="020B0503020204020204" pitchFamily="34" charset="-122"/>
              </a:rPr>
              <a:t>“</a:t>
            </a:r>
            <a:r>
              <a:rPr lang="zh-CN" altLang="en-GB" sz="2600" b="1" dirty="0">
                <a:latin typeface="Arial" panose="020B0604020202020204" pitchFamily="34" charset="0"/>
                <a:ea typeface="微软雅黑" panose="020B0503020204020204" pitchFamily="34" charset="-122"/>
              </a:rPr>
              <a:t>都市</a:t>
            </a:r>
            <a:r>
              <a:rPr lang="zh-CN" altLang="en-US" sz="2600" b="1" dirty="0">
                <a:latin typeface="Arial" panose="020B0604020202020204" pitchFamily="34" charset="0"/>
                <a:ea typeface="微软雅黑" panose="020B0503020204020204" pitchFamily="34" charset="-122"/>
              </a:rPr>
              <a:t>租客”</a:t>
            </a:r>
            <a:endParaRPr lang="en-GB" altLang="zh-CN" sz="26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endParaRPr lang="en-GB" altLang="zh-CN" sz="18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</a:rPr>
              <a:t>他们是谁？</a:t>
            </a:r>
            <a:endParaRPr lang="en-GB" altLang="zh-CN" sz="18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65760" lvl="1" indent="0">
              <a:buNone/>
            </a:pPr>
            <a:r>
              <a:rPr lang="zh-CN" altLang="en-US" sz="14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青年</a:t>
            </a: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、</a:t>
            </a:r>
            <a:r>
              <a:rPr lang="zh-CN" altLang="en-US" sz="14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高学历</a:t>
            </a: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、高流动性</a:t>
            </a:r>
            <a:endParaRPr lang="en-GB" altLang="zh-CN" sz="14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65760" lvl="1" indent="0">
              <a:buNone/>
            </a:pPr>
            <a:r>
              <a:rPr lang="zh-CN" altLang="en-US" sz="14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单身</a:t>
            </a: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或合租</a:t>
            </a:r>
            <a:endParaRPr lang="en-GB" altLang="zh-CN" sz="14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65760" lvl="1" indent="0">
              <a:buNone/>
            </a:pP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高于中位数收入 </a:t>
            </a:r>
            <a:r>
              <a:rPr lang="en-US" altLang="zh-CN" sz="14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(</a:t>
            </a:r>
            <a:r>
              <a:rPr lang="zh-CN" altLang="en-US" sz="14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高收入</a:t>
            </a:r>
            <a:r>
              <a:rPr lang="en-US" altLang="zh-CN" sz="14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)</a:t>
            </a:r>
            <a:endParaRPr lang="en-GB" altLang="zh-CN" sz="1400" b="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65760" lvl="1" indent="0">
              <a:buNone/>
            </a:pPr>
            <a:r>
              <a:rPr lang="zh-CN" altLang="en-GB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科技</a:t>
            </a: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依赖度高；</a:t>
            </a:r>
            <a:r>
              <a:rPr lang="zh-CN" altLang="en-US" sz="14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社交媒体活跃</a:t>
            </a:r>
            <a:endParaRPr lang="en-GB" altLang="zh-CN" sz="1400" b="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65760" lvl="1" indent="0">
              <a:buNone/>
            </a:pPr>
            <a:endParaRPr lang="en-GB" altLang="zh-CN" sz="18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altLang="en-GB" sz="1800" dirty="0">
                <a:latin typeface="Arial" panose="020B0604020202020204" pitchFamily="34" charset="0"/>
                <a:ea typeface="微软雅黑" panose="020B0503020204020204" pitchFamily="34" charset="-122"/>
              </a:rPr>
              <a:t>邻里</a:t>
            </a:r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</a:rPr>
              <a:t>环境</a:t>
            </a:r>
            <a:endParaRPr lang="en-GB" altLang="zh-CN" sz="18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65760" lvl="1" indent="0">
              <a:buNone/>
            </a:pPr>
            <a:r>
              <a:rPr lang="zh-CN" altLang="en-US" sz="14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高密度 </a:t>
            </a: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混合型 公寓楼</a:t>
            </a:r>
            <a:endParaRPr lang="en-GB" altLang="zh-CN" sz="14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65760" lvl="1" indent="0">
              <a:buNone/>
            </a:pPr>
            <a:r>
              <a:rPr lang="zh-CN" altLang="en-US" sz="14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租房 </a:t>
            </a: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比例极高</a:t>
            </a:r>
            <a:endParaRPr lang="en-GB" altLang="zh-CN" sz="14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65760" lvl="1" indent="0">
              <a:buNone/>
            </a:pPr>
            <a:r>
              <a:rPr lang="zh-CN" altLang="en-US" sz="14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公共交通 </a:t>
            </a: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便利</a:t>
            </a:r>
            <a:endParaRPr lang="en-GB" altLang="zh-CN" sz="18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endParaRPr lang="en-GB" altLang="zh-CN" sz="18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</a:rPr>
              <a:t>社会经济与价值观特征</a:t>
            </a:r>
            <a:endParaRPr lang="en-GB" altLang="zh-CN" sz="18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65760" lvl="1" indent="0">
              <a:buNone/>
            </a:pP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追求 </a:t>
            </a:r>
            <a:r>
              <a:rPr lang="zh-CN" altLang="en-US" sz="14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精致生活</a:t>
            </a:r>
            <a:endParaRPr lang="en-GB" altLang="zh-CN" sz="1400" b="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65760" lvl="1" indent="0">
              <a:buNone/>
            </a:pPr>
            <a:r>
              <a:rPr lang="zh-CN" altLang="en-US" sz="14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事业心强</a:t>
            </a:r>
            <a:endParaRPr lang="en-GB" altLang="zh-CN" sz="1400" b="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65760" lvl="1" indent="0">
              <a:buNone/>
            </a:pP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倾向使用 </a:t>
            </a:r>
            <a:r>
              <a:rPr lang="zh-CN" altLang="en-US" sz="14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环保产品</a:t>
            </a:r>
            <a:endParaRPr lang="en-GB" altLang="zh-CN" sz="1400" b="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65760" lvl="1" indent="0">
              <a:buNone/>
            </a:pP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追求 </a:t>
            </a:r>
            <a:r>
              <a:rPr lang="zh-CN" altLang="en-US" sz="14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新科技产品</a:t>
            </a:r>
            <a:endParaRPr lang="en-US" altLang="zh-CN" sz="1400" b="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" name="文本框 23">
            <a:extLst>
              <a:ext uri="{FF2B5EF4-FFF2-40B4-BE49-F238E27FC236}">
                <a16:creationId xmlns:a16="http://schemas.microsoft.com/office/drawing/2014/main" id="{45182E4C-5016-44F6-40F5-A3EF4A219F42}"/>
              </a:ext>
            </a:extLst>
          </p:cNvPr>
          <p:cNvSpPr txBox="1"/>
          <p:nvPr/>
        </p:nvSpPr>
        <p:spPr>
          <a:xfrm>
            <a:off x="8831045" y="3197413"/>
            <a:ext cx="29615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收入中位数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: 47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万人民币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文本框 23">
            <a:extLst>
              <a:ext uri="{FF2B5EF4-FFF2-40B4-BE49-F238E27FC236}">
                <a16:creationId xmlns:a16="http://schemas.microsoft.com/office/drawing/2014/main" id="{20607E07-C1FF-D245-B79D-D3EDFE1D2AE2}"/>
              </a:ext>
            </a:extLst>
          </p:cNvPr>
          <p:cNvSpPr txBox="1"/>
          <p:nvPr/>
        </p:nvSpPr>
        <p:spPr>
          <a:xfrm>
            <a:off x="8526245" y="2572170"/>
            <a:ext cx="29615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1.67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个人组成一个家庭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4" name="文本框 23">
            <a:extLst>
              <a:ext uri="{FF2B5EF4-FFF2-40B4-BE49-F238E27FC236}">
                <a16:creationId xmlns:a16="http://schemas.microsoft.com/office/drawing/2014/main" id="{A5586165-27F6-A05C-DFA4-38B30DCE2C95}"/>
              </a:ext>
            </a:extLst>
          </p:cNvPr>
          <p:cNvSpPr txBox="1"/>
          <p:nvPr/>
        </p:nvSpPr>
        <p:spPr>
          <a:xfrm>
            <a:off x="7663513" y="2912055"/>
            <a:ext cx="29615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年龄中位数：</a:t>
            </a:r>
            <a:r>
              <a:rPr lang="en-US" altLang="zh-CN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32.5</a:t>
            </a:r>
            <a:r>
              <a:rPr lang="zh-CN" altLang="en-US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 岁</a:t>
            </a:r>
            <a:endParaRPr lang="zh-CN" altLang="en-US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471CEB24-3137-B47E-5E8B-73B21852FB48}"/>
              </a:ext>
            </a:extLst>
          </p:cNvPr>
          <p:cNvSpPr txBox="1"/>
          <p:nvPr/>
        </p:nvSpPr>
        <p:spPr>
          <a:xfrm>
            <a:off x="3847171" y="6540458"/>
            <a:ext cx="80027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i="1" dirty="0">
                <a:latin typeface="Arial" panose="020B0604020202020204" pitchFamily="34" charset="0"/>
                <a:ea typeface="微软雅黑" panose="020B0503020204020204" pitchFamily="34" charset="-122"/>
              </a:rPr>
              <a:t>https://www.esri.com/arcgis-blog/products/esri-demographics/announcements/esri-data-101-tapestry-segmentation</a:t>
            </a:r>
          </a:p>
        </p:txBody>
      </p:sp>
      <p:sp>
        <p:nvSpPr>
          <p:cNvPr id="16" name="文本框 15">
            <a:extLst>
              <a:ext uri="{FF2B5EF4-FFF2-40B4-BE49-F238E27FC236}">
                <a16:creationId xmlns:a16="http://schemas.microsoft.com/office/drawing/2014/main" id="{BF4F4D3C-E1D9-8C8F-396B-92901AD25140}"/>
              </a:ext>
            </a:extLst>
          </p:cNvPr>
          <p:cNvSpPr txBox="1"/>
          <p:nvPr/>
        </p:nvSpPr>
        <p:spPr>
          <a:xfrm>
            <a:off x="3847171" y="6339221"/>
            <a:ext cx="60947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i="1" dirty="0">
                <a:latin typeface="Arial" panose="020B0604020202020204" pitchFamily="34" charset="0"/>
                <a:ea typeface="微软雅黑" panose="020B0503020204020204" pitchFamily="34" charset="-122"/>
              </a:rPr>
              <a:t>https://doc.arcgis.com/en/esri-demographics/latest/esri-demographics/esri-tapestry.htm</a:t>
            </a:r>
          </a:p>
        </p:txBody>
      </p:sp>
    </p:spTree>
    <p:extLst>
      <p:ext uri="{BB962C8B-B14F-4D97-AF65-F5344CB8AC3E}">
        <p14:creationId xmlns:p14="http://schemas.microsoft.com/office/powerpoint/2010/main" val="38886608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5DB0E8-A721-0C24-D5EC-1BF391DF41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62B5AFD9-1FD5-3081-0478-45A3E41FA1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32656"/>
            <a:ext cx="10972800" cy="936104"/>
          </a:xfrm>
        </p:spPr>
        <p:txBody>
          <a:bodyPr>
            <a:normAutofit/>
            <a:scene3d>
              <a:camera prst="orthographicFront"/>
              <a:lightRig rig="soft" dir="t"/>
            </a:scene3d>
            <a:sp3d prstMaterial="softEdge"/>
          </a:bodyPr>
          <a:lstStyle/>
          <a:p>
            <a:r>
              <a:rPr lang="en-US" sz="3200" b="1" dirty="0" err="1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人群肖像</a:t>
            </a:r>
            <a:r>
              <a:rPr lang="en-US" altLang="zh-CN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:</a:t>
            </a:r>
            <a:r>
              <a:rPr lang="zh-CN" alt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ESRI</a:t>
            </a:r>
            <a:r>
              <a:rPr lang="zh-CN" alt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Tapestry</a:t>
            </a:r>
            <a:r>
              <a:rPr lang="zh-CN" alt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分类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3AFD1570-5587-49DE-BBCB-737F4EC197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t="98" b="-337"/>
          <a:stretch>
            <a:fillRect/>
          </a:stretch>
        </p:blipFill>
        <p:spPr bwMode="auto">
          <a:xfrm>
            <a:off x="3847171" y="1065131"/>
            <a:ext cx="8154267" cy="5678957"/>
          </a:xfrm>
          <a:prstGeom prst="rect">
            <a:avLst/>
          </a:prstGeom>
          <a:blipFill dpi="0" rotWithShape="1">
            <a:blip r:embed="rId4"/>
            <a:srcRect/>
            <a:stretch>
              <a:fillRect/>
            </a:stretch>
          </a:blipFill>
        </p:spPr>
      </p:pic>
      <p:sp>
        <p:nvSpPr>
          <p:cNvPr id="15" name="内容占位符 3">
            <a:extLst>
              <a:ext uri="{FF2B5EF4-FFF2-40B4-BE49-F238E27FC236}">
                <a16:creationId xmlns:a16="http://schemas.microsoft.com/office/drawing/2014/main" id="{AE757218-722B-E4B9-75A0-71EE2BBEF8EF}"/>
              </a:ext>
            </a:extLst>
          </p:cNvPr>
          <p:cNvSpPr>
            <a:spLocks noGrp="1"/>
          </p:cNvSpPr>
          <p:nvPr>
            <p:ph sz="quarter" idx="2"/>
          </p:nvPr>
        </p:nvSpPr>
        <p:spPr>
          <a:xfrm>
            <a:off x="623392" y="1240498"/>
            <a:ext cx="2993107" cy="4896326"/>
          </a:xfrm>
        </p:spPr>
        <p:txBody>
          <a:bodyPr>
            <a:normAutofit lnSpcReduction="10000"/>
          </a:bodyPr>
          <a:lstStyle/>
          <a:p>
            <a:r>
              <a:rPr lang="zh-CN" altLang="en-US" sz="2600" b="1" dirty="0">
                <a:latin typeface="Arial" panose="020B0604020202020204" pitchFamily="34" charset="0"/>
                <a:ea typeface="微软雅黑" panose="020B0503020204020204" pitchFamily="34" charset="-122"/>
              </a:rPr>
              <a:t>“银发长者”</a:t>
            </a:r>
            <a:endParaRPr lang="en-GB" altLang="zh-CN" sz="2600" b="1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endParaRPr lang="en-GB" altLang="zh-CN" sz="18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</a:rPr>
              <a:t>他们是谁？</a:t>
            </a:r>
            <a:endParaRPr lang="en-GB" altLang="zh-CN" sz="18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65760" lvl="1" indent="0">
              <a:buNone/>
            </a:pP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总分类中</a:t>
            </a:r>
            <a:r>
              <a:rPr lang="zh-CN" altLang="en-US" sz="14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最高龄</a:t>
            </a:r>
            <a:endParaRPr lang="en-US" altLang="zh-CN" sz="1400" b="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65760" lvl="1" indent="0">
              <a:buNone/>
            </a:pPr>
            <a:r>
              <a:rPr lang="zh-CN" altLang="en-US" sz="14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退休人群</a:t>
            </a:r>
            <a:endParaRPr lang="en-US" altLang="zh-CN" sz="1400" b="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65760" lvl="1" indent="0">
              <a:buNone/>
            </a:pP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季节性迁徙人群 （</a:t>
            </a:r>
            <a:r>
              <a:rPr lang="zh-CN" altLang="en-US" sz="14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候鸟族</a:t>
            </a: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）</a:t>
            </a:r>
            <a:endParaRPr lang="en-US" altLang="zh-CN" sz="14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65760" lvl="1" indent="0">
              <a:buNone/>
            </a:pPr>
            <a:endParaRPr lang="en-GB" altLang="zh-CN" sz="18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altLang="en-GB" sz="1800" dirty="0">
                <a:latin typeface="Arial" panose="020B0604020202020204" pitchFamily="34" charset="0"/>
                <a:ea typeface="微软雅黑" panose="020B0503020204020204" pitchFamily="34" charset="-122"/>
              </a:rPr>
              <a:t>邻里</a:t>
            </a:r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</a:rPr>
              <a:t>环境</a:t>
            </a:r>
            <a:endParaRPr lang="en-GB" altLang="zh-CN" sz="18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65760" lvl="1" indent="0">
              <a:buNone/>
            </a:pPr>
            <a:r>
              <a:rPr lang="zh-CN" altLang="en-US" sz="14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都市郊区边缘 </a:t>
            </a: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（偏爱温暖气候）</a:t>
            </a:r>
            <a:endParaRPr lang="en-US" altLang="zh-CN" sz="14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65760" lvl="1" indent="0">
              <a:buNone/>
            </a:pPr>
            <a:r>
              <a:rPr lang="zh-CN" altLang="en-US" sz="14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养老社区 </a:t>
            </a: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（</a:t>
            </a:r>
            <a:r>
              <a:rPr lang="en-US" altLang="zh-CN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60%</a:t>
            </a: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居住在机构）</a:t>
            </a:r>
            <a:endParaRPr lang="en-US" altLang="zh-CN" sz="14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65760" lvl="1" indent="0">
              <a:buNone/>
            </a:pPr>
            <a:r>
              <a:rPr lang="zh-CN" altLang="en-US" sz="14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空置率高</a:t>
            </a: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 （季节性度假屋）</a:t>
            </a:r>
            <a:endParaRPr lang="en-GB" altLang="zh-CN" sz="18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endParaRPr lang="en-GB" altLang="zh-CN" sz="18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r>
              <a:rPr lang="zh-CN" altLang="en-US" sz="1800" dirty="0">
                <a:latin typeface="Arial" panose="020B0604020202020204" pitchFamily="34" charset="0"/>
                <a:ea typeface="微软雅黑" panose="020B0503020204020204" pitchFamily="34" charset="-122"/>
              </a:rPr>
              <a:t>社会经济与价值观特征</a:t>
            </a:r>
            <a:endParaRPr lang="en-GB" altLang="zh-CN" sz="180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65760" lvl="1" indent="0">
              <a:buNone/>
            </a:pPr>
            <a:r>
              <a:rPr lang="zh-CN" altLang="en-US" sz="14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低收入</a:t>
            </a: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但</a:t>
            </a:r>
            <a:r>
              <a:rPr lang="zh-CN" altLang="en-US" sz="14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高净值 </a:t>
            </a: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（资产雄厚）</a:t>
            </a:r>
            <a:endParaRPr lang="en-US" altLang="zh-CN" sz="14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65760" lvl="1" indent="0">
              <a:buNone/>
            </a:pP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注重性价比（</a:t>
            </a:r>
            <a:r>
              <a:rPr lang="zh-CN" altLang="en-US" sz="14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爱用优惠券</a:t>
            </a: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）</a:t>
            </a:r>
            <a:endParaRPr lang="en-US" altLang="zh-CN" sz="14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65760" lvl="1" indent="0">
              <a:buNone/>
            </a:pP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倾向使用 </a:t>
            </a:r>
            <a:r>
              <a:rPr lang="zh-CN" altLang="en-US" sz="14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本国制造 </a:t>
            </a: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产品</a:t>
            </a:r>
            <a:endParaRPr lang="en-GB" altLang="zh-CN" sz="1400" b="0" dirty="0">
              <a:latin typeface="Arial" panose="020B0604020202020204" pitchFamily="34" charset="0"/>
              <a:ea typeface="微软雅黑" panose="020B0503020204020204" pitchFamily="34" charset="-122"/>
            </a:endParaRPr>
          </a:p>
          <a:p>
            <a:pPr marL="365760" lvl="1" indent="0">
              <a:buNone/>
            </a:pPr>
            <a:r>
              <a:rPr lang="zh-CN" altLang="en-US" sz="1400" b="0" dirty="0">
                <a:latin typeface="Arial" panose="020B0604020202020204" pitchFamily="34" charset="0"/>
                <a:ea typeface="微软雅黑" panose="020B0503020204020204" pitchFamily="34" charset="-122"/>
              </a:rPr>
              <a:t>手机主要用于</a:t>
            </a:r>
            <a:r>
              <a:rPr lang="zh-CN" altLang="en-US" sz="1400" b="0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通话</a:t>
            </a:r>
            <a:endParaRPr lang="en-US" altLang="zh-CN" sz="1400" b="0" dirty="0">
              <a:highlight>
                <a:srgbClr val="00FFFF"/>
              </a:highlight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172684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29EF12-7659-4023-A54C-864F37DB0A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8C606C5-B1A8-FDB4-7460-F678EE16BA1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392" y="332656"/>
            <a:ext cx="10972800" cy="936104"/>
          </a:xfrm>
        </p:spPr>
        <p:txBody>
          <a:bodyPr>
            <a:normAutofit/>
            <a:scene3d>
              <a:camera prst="orthographicFront"/>
              <a:lightRig rig="soft" dir="t"/>
            </a:scene3d>
            <a:sp3d prstMaterial="softEdge"/>
          </a:bodyPr>
          <a:lstStyle/>
          <a:p>
            <a:r>
              <a:rPr lang="zh-CN" altLang="en-US" sz="3200" b="1" dirty="0">
                <a:solidFill>
                  <a:srgbClr val="002060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地理人口特征分类的应用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grpSp>
        <p:nvGrpSpPr>
          <p:cNvPr id="121" name="组合 120">
            <a:extLst>
              <a:ext uri="{FF2B5EF4-FFF2-40B4-BE49-F238E27FC236}">
                <a16:creationId xmlns:a16="http://schemas.microsoft.com/office/drawing/2014/main" id="{D2855950-9F92-70D1-B87A-B74F87E3942C}"/>
              </a:ext>
            </a:extLst>
          </p:cNvPr>
          <p:cNvGrpSpPr/>
          <p:nvPr/>
        </p:nvGrpSpPr>
        <p:grpSpPr>
          <a:xfrm>
            <a:off x="848242" y="1502683"/>
            <a:ext cx="2776913" cy="4531426"/>
            <a:chOff x="848242" y="1502683"/>
            <a:chExt cx="2776913" cy="4531426"/>
          </a:xfrm>
        </p:grpSpPr>
        <p:grpSp>
          <p:nvGrpSpPr>
            <p:cNvPr id="4" name="组合 3">
              <a:extLst>
                <a:ext uri="{FF2B5EF4-FFF2-40B4-BE49-F238E27FC236}">
                  <a16:creationId xmlns:a16="http://schemas.microsoft.com/office/drawing/2014/main" id="{87BDE398-A70F-BC6C-67A3-0C2AA0DDA360}"/>
                </a:ext>
              </a:extLst>
            </p:cNvPr>
            <p:cNvGrpSpPr/>
            <p:nvPr/>
          </p:nvGrpSpPr>
          <p:grpSpPr>
            <a:xfrm>
              <a:off x="1585710" y="1502683"/>
              <a:ext cx="1612966" cy="1260451"/>
              <a:chOff x="876894" y="1474665"/>
              <a:chExt cx="1612966" cy="1260451"/>
            </a:xfrm>
          </p:grpSpPr>
          <p:pic>
            <p:nvPicPr>
              <p:cNvPr id="14" name="Graphic 13" descr="Business Growth with solid fill">
                <a:extLst>
                  <a:ext uri="{FF2B5EF4-FFF2-40B4-BE49-F238E27FC236}">
                    <a16:creationId xmlns:a16="http://schemas.microsoft.com/office/drawing/2014/main" id="{585E9C64-B932-EED4-0207-59FF91FDA5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2"/>
                  </a:ext>
                </a:extLst>
              </a:blip>
              <a:stretch>
                <a:fillRect/>
              </a:stretch>
            </p:blipFill>
            <p:spPr>
              <a:xfrm>
                <a:off x="1226177" y="1474665"/>
                <a:ext cx="914400" cy="914400"/>
              </a:xfrm>
              <a:prstGeom prst="rect">
                <a:avLst/>
              </a:prstGeom>
            </p:spPr>
          </p:pic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A4AF94F7-2946-38C2-C603-CA6E2932B5E5}"/>
                  </a:ext>
                </a:extLst>
              </p:cNvPr>
              <p:cNvSpPr txBox="1"/>
              <p:nvPr/>
            </p:nvSpPr>
            <p:spPr>
              <a:xfrm>
                <a:off x="876894" y="2396562"/>
                <a:ext cx="1612966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b="1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商业与市场营销</a:t>
                </a:r>
                <a:endParaRPr lang="en-US" sz="1600" b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DC17A4E9-21F2-24D0-D277-CD1A9200F206}"/>
                </a:ext>
              </a:extLst>
            </p:cNvPr>
            <p:cNvSpPr txBox="1"/>
            <p:nvPr/>
          </p:nvSpPr>
          <p:spPr>
            <a:xfrm>
              <a:off x="2118048" y="5214836"/>
              <a:ext cx="3772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ea typeface="微软雅黑" panose="020B0503020204020204" pitchFamily="34" charset="-122"/>
                </a:rPr>
                <a:t>…</a:t>
              </a:r>
            </a:p>
          </p:txBody>
        </p:sp>
        <p:grpSp>
          <p:nvGrpSpPr>
            <p:cNvPr id="62" name="组合 61">
              <a:extLst>
                <a:ext uri="{FF2B5EF4-FFF2-40B4-BE49-F238E27FC236}">
                  <a16:creationId xmlns:a16="http://schemas.microsoft.com/office/drawing/2014/main" id="{656405A8-7399-8416-7600-7CE08CA355FB}"/>
                </a:ext>
              </a:extLst>
            </p:cNvPr>
            <p:cNvGrpSpPr/>
            <p:nvPr/>
          </p:nvGrpSpPr>
          <p:grpSpPr>
            <a:xfrm>
              <a:off x="1357096" y="3157062"/>
              <a:ext cx="918042" cy="928178"/>
              <a:chOff x="1910111" y="3250012"/>
              <a:chExt cx="918042" cy="928178"/>
            </a:xfrm>
          </p:grpSpPr>
          <p:pic>
            <p:nvPicPr>
              <p:cNvPr id="28" name="图形 27">
                <a:extLst>
                  <a:ext uri="{FF2B5EF4-FFF2-40B4-BE49-F238E27FC236}">
                    <a16:creationId xmlns:a16="http://schemas.microsoft.com/office/drawing/2014/main" id="{BCCB3726-0402-3E91-C156-DF5433272DB1}"/>
                  </a:ext>
                </a:extLst>
              </p:cNvPr>
              <p:cNvPicPr>
                <a:picLocks noChangeAspect="1"/>
              </p:cNvPicPr>
              <p:nvPr>
                <p:custDataLst>
                  <p:tags r:id="rId9"/>
                </p:custDataLst>
              </p:nvPr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2058817" y="3250012"/>
                <a:ext cx="597138" cy="597138"/>
              </a:xfrm>
              <a:prstGeom prst="rect">
                <a:avLst/>
              </a:prstGeom>
            </p:spPr>
          </p:pic>
          <p:sp>
            <p:nvSpPr>
              <p:cNvPr id="29" name="TextBox 36">
                <a:extLst>
                  <a:ext uri="{FF2B5EF4-FFF2-40B4-BE49-F238E27FC236}">
                    <a16:creationId xmlns:a16="http://schemas.microsoft.com/office/drawing/2014/main" id="{9018A834-B556-3BB6-60B1-66592A12712C}"/>
                  </a:ext>
                </a:extLst>
              </p:cNvPr>
              <p:cNvSpPr txBox="1"/>
              <p:nvPr/>
            </p:nvSpPr>
            <p:spPr>
              <a:xfrm>
                <a:off x="1910111" y="3870413"/>
                <a:ext cx="91804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广告投放</a:t>
                </a:r>
                <a:endParaRPr lang="en-US" sz="1400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5" name="组合 64">
              <a:extLst>
                <a:ext uri="{FF2B5EF4-FFF2-40B4-BE49-F238E27FC236}">
                  <a16:creationId xmlns:a16="http://schemas.microsoft.com/office/drawing/2014/main" id="{E276A33F-E4A5-279C-321B-34363B5A0F2F}"/>
                </a:ext>
              </a:extLst>
            </p:cNvPr>
            <p:cNvGrpSpPr/>
            <p:nvPr/>
          </p:nvGrpSpPr>
          <p:grpSpPr>
            <a:xfrm>
              <a:off x="2392193" y="3166021"/>
              <a:ext cx="918043" cy="919219"/>
              <a:chOff x="2903312" y="3257008"/>
              <a:chExt cx="918043" cy="919219"/>
            </a:xfrm>
          </p:grpSpPr>
          <p:pic>
            <p:nvPicPr>
              <p:cNvPr id="18" name="图形 17">
                <a:extLst>
                  <a:ext uri="{FF2B5EF4-FFF2-40B4-BE49-F238E27FC236}">
                    <a16:creationId xmlns:a16="http://schemas.microsoft.com/office/drawing/2014/main" id="{CFE7DB8D-1DDB-6E12-D93A-F9AC45B817B2}"/>
                  </a:ext>
                </a:extLst>
              </p:cNvPr>
              <p:cNvPicPr>
                <a:picLocks noChangeAspect="1"/>
              </p:cNvPicPr>
              <p:nvPr>
                <p:custDataLst>
                  <p:tags r:id="rId8"/>
                </p:custDataLst>
              </p:nvPr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4"/>
                  </a:ext>
                </a:extLst>
              </a:blip>
              <a:stretch>
                <a:fillRect/>
              </a:stretch>
            </p:blipFill>
            <p:spPr>
              <a:xfrm>
                <a:off x="3070760" y="3257008"/>
                <a:ext cx="583146" cy="583146"/>
              </a:xfrm>
              <a:prstGeom prst="rect">
                <a:avLst/>
              </a:prstGeom>
            </p:spPr>
          </p:pic>
          <p:sp>
            <p:nvSpPr>
              <p:cNvPr id="30" name="TextBox 36">
                <a:extLst>
                  <a:ext uri="{FF2B5EF4-FFF2-40B4-BE49-F238E27FC236}">
                    <a16:creationId xmlns:a16="http://schemas.microsoft.com/office/drawing/2014/main" id="{395D7C57-5C2D-7314-4F8F-BBE047041AF8}"/>
                  </a:ext>
                </a:extLst>
              </p:cNvPr>
              <p:cNvSpPr txBox="1"/>
              <p:nvPr/>
            </p:nvSpPr>
            <p:spPr>
              <a:xfrm>
                <a:off x="2903312" y="3868450"/>
                <a:ext cx="91804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用户肖像</a:t>
                </a:r>
                <a:endParaRPr lang="en-US" sz="1400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6" name="组合 65">
              <a:extLst>
                <a:ext uri="{FF2B5EF4-FFF2-40B4-BE49-F238E27FC236}">
                  <a16:creationId xmlns:a16="http://schemas.microsoft.com/office/drawing/2014/main" id="{C6ADC1ED-8C7C-69A3-D36B-E4365C9CE116}"/>
                </a:ext>
              </a:extLst>
            </p:cNvPr>
            <p:cNvGrpSpPr/>
            <p:nvPr/>
          </p:nvGrpSpPr>
          <p:grpSpPr>
            <a:xfrm>
              <a:off x="2392194" y="4253109"/>
              <a:ext cx="948896" cy="919219"/>
              <a:chOff x="3951557" y="3257008"/>
              <a:chExt cx="948896" cy="919219"/>
            </a:xfrm>
          </p:grpSpPr>
          <p:pic>
            <p:nvPicPr>
              <p:cNvPr id="26" name="图形 25">
                <a:extLst>
                  <a:ext uri="{FF2B5EF4-FFF2-40B4-BE49-F238E27FC236}">
                    <a16:creationId xmlns:a16="http://schemas.microsoft.com/office/drawing/2014/main" id="{440DE1D8-7E4B-5C5C-85DD-2F34DB86871F}"/>
                  </a:ext>
                </a:extLst>
              </p:cNvPr>
              <p:cNvPicPr>
                <a:picLocks noChangeAspect="1"/>
              </p:cNvPicPr>
              <p:nvPr>
                <p:custDataLst>
                  <p:tags r:id="rId7"/>
                </p:custDataLst>
              </p:nvPr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4134432" y="3257008"/>
                <a:ext cx="583146" cy="583146"/>
              </a:xfrm>
              <a:prstGeom prst="rect">
                <a:avLst/>
              </a:prstGeom>
            </p:spPr>
          </p:pic>
          <p:sp>
            <p:nvSpPr>
              <p:cNvPr id="31" name="TextBox 36">
                <a:extLst>
                  <a:ext uri="{FF2B5EF4-FFF2-40B4-BE49-F238E27FC236}">
                    <a16:creationId xmlns:a16="http://schemas.microsoft.com/office/drawing/2014/main" id="{02C65049-5386-0E3E-321B-9E7B28977351}"/>
                  </a:ext>
                </a:extLst>
              </p:cNvPr>
              <p:cNvSpPr txBox="1"/>
              <p:nvPr/>
            </p:nvSpPr>
            <p:spPr>
              <a:xfrm>
                <a:off x="3951557" y="3868450"/>
                <a:ext cx="94889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商业选址</a:t>
                </a:r>
                <a:endParaRPr lang="en-US" sz="1400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4" name="组合 73">
              <a:extLst>
                <a:ext uri="{FF2B5EF4-FFF2-40B4-BE49-F238E27FC236}">
                  <a16:creationId xmlns:a16="http://schemas.microsoft.com/office/drawing/2014/main" id="{B2EC426E-6427-FC75-61A4-05E6DC08A660}"/>
                </a:ext>
              </a:extLst>
            </p:cNvPr>
            <p:cNvGrpSpPr/>
            <p:nvPr/>
          </p:nvGrpSpPr>
          <p:grpSpPr>
            <a:xfrm>
              <a:off x="1302053" y="4290916"/>
              <a:ext cx="911345" cy="881412"/>
              <a:chOff x="1898675" y="4255532"/>
              <a:chExt cx="911345" cy="881412"/>
            </a:xfrm>
          </p:grpSpPr>
          <p:pic>
            <p:nvPicPr>
              <p:cNvPr id="72" name="图形 71">
                <a:extLst>
                  <a:ext uri="{FF2B5EF4-FFF2-40B4-BE49-F238E27FC236}">
                    <a16:creationId xmlns:a16="http://schemas.microsoft.com/office/drawing/2014/main" id="{54185BAB-DFE1-AECA-6044-1BC15A14A240}"/>
                  </a:ext>
                </a:extLst>
              </p:cNvPr>
              <p:cNvPicPr>
                <a:picLocks noChangeAspect="1"/>
              </p:cNvPicPr>
              <p:nvPr>
                <p:custDataLst>
                  <p:tags r:id="rId6"/>
                </p:custDataLst>
              </p:nvPr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6"/>
                  </a:ext>
                </a:extLst>
              </a:blip>
              <a:stretch>
                <a:fillRect/>
              </a:stretch>
            </p:blipFill>
            <p:spPr>
              <a:xfrm>
                <a:off x="2059203" y="4255532"/>
                <a:ext cx="590289" cy="590289"/>
              </a:xfrm>
              <a:prstGeom prst="rect">
                <a:avLst/>
              </a:prstGeom>
            </p:spPr>
          </p:pic>
          <p:sp>
            <p:nvSpPr>
              <p:cNvPr id="73" name="TextBox 36">
                <a:extLst>
                  <a:ext uri="{FF2B5EF4-FFF2-40B4-BE49-F238E27FC236}">
                    <a16:creationId xmlns:a16="http://schemas.microsoft.com/office/drawing/2014/main" id="{570E713F-E378-2151-A3AD-CA5DBA00F0D2}"/>
                  </a:ext>
                </a:extLst>
              </p:cNvPr>
              <p:cNvSpPr txBox="1"/>
              <p:nvPr/>
            </p:nvSpPr>
            <p:spPr>
              <a:xfrm>
                <a:off x="1898675" y="4829167"/>
                <a:ext cx="911345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信用风险</a:t>
                </a:r>
                <a:endParaRPr lang="en-US" sz="1400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2" name="TextBox 15">
              <a:extLst>
                <a:ext uri="{FF2B5EF4-FFF2-40B4-BE49-F238E27FC236}">
                  <a16:creationId xmlns:a16="http://schemas.microsoft.com/office/drawing/2014/main" id="{559F7B20-0B2A-0776-754B-6D89E47FADD1}"/>
                </a:ext>
              </a:extLst>
            </p:cNvPr>
            <p:cNvSpPr txBox="1"/>
            <p:nvPr/>
          </p:nvSpPr>
          <p:spPr>
            <a:xfrm>
              <a:off x="848242" y="1932853"/>
              <a:ext cx="7374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盈利</a:t>
              </a:r>
              <a:endParaRPr lang="en-US" sz="16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16" name="TextBox 15">
              <a:extLst>
                <a:ext uri="{FF2B5EF4-FFF2-40B4-BE49-F238E27FC236}">
                  <a16:creationId xmlns:a16="http://schemas.microsoft.com/office/drawing/2014/main" id="{D30DDD06-8224-5764-72DA-61E887302446}"/>
                </a:ext>
              </a:extLst>
            </p:cNvPr>
            <p:cNvSpPr txBox="1"/>
            <p:nvPr/>
          </p:nvSpPr>
          <p:spPr>
            <a:xfrm>
              <a:off x="925121" y="5633999"/>
              <a:ext cx="2700034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highlight>
                    <a:srgbClr val="FFFF00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目标</a:t>
              </a:r>
              <a:r>
                <a:rPr lang="en-US" altLang="zh-CN" sz="2000" b="1" dirty="0">
                  <a:highlight>
                    <a:srgbClr val="FFFF00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: </a:t>
              </a:r>
              <a:r>
                <a:rPr lang="zh-CN" altLang="en-US" sz="2000" b="1" dirty="0">
                  <a:highlight>
                    <a:srgbClr val="FFFF00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企业盈利与增长</a:t>
              </a:r>
              <a:endParaRPr lang="en-US" sz="16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20" name="组合 119">
            <a:extLst>
              <a:ext uri="{FF2B5EF4-FFF2-40B4-BE49-F238E27FC236}">
                <a16:creationId xmlns:a16="http://schemas.microsoft.com/office/drawing/2014/main" id="{B00C6E39-FE0F-C8B5-260A-EE428D877BD8}"/>
              </a:ext>
            </a:extLst>
          </p:cNvPr>
          <p:cNvGrpSpPr/>
          <p:nvPr/>
        </p:nvGrpSpPr>
        <p:grpSpPr>
          <a:xfrm>
            <a:off x="4448174" y="1462260"/>
            <a:ext cx="3206373" cy="4556615"/>
            <a:chOff x="4578494" y="1462260"/>
            <a:chExt cx="3206373" cy="4556615"/>
          </a:xfrm>
        </p:grpSpPr>
        <p:grpSp>
          <p:nvGrpSpPr>
            <p:cNvPr id="5" name="组合 4">
              <a:extLst>
                <a:ext uri="{FF2B5EF4-FFF2-40B4-BE49-F238E27FC236}">
                  <a16:creationId xmlns:a16="http://schemas.microsoft.com/office/drawing/2014/main" id="{9E227242-7475-3C96-ED5F-CE5E242484E3}"/>
                </a:ext>
              </a:extLst>
            </p:cNvPr>
            <p:cNvGrpSpPr/>
            <p:nvPr/>
          </p:nvGrpSpPr>
          <p:grpSpPr>
            <a:xfrm>
              <a:off x="5323837" y="1462260"/>
              <a:ext cx="1612965" cy="1341297"/>
              <a:chOff x="2541504" y="1393819"/>
              <a:chExt cx="1612965" cy="1341297"/>
            </a:xfrm>
          </p:grpSpPr>
          <p:pic>
            <p:nvPicPr>
              <p:cNvPr id="19" name="Graphic 18" descr="Schoolhouse with solid fill">
                <a:extLst>
                  <a:ext uri="{FF2B5EF4-FFF2-40B4-BE49-F238E27FC236}">
                    <a16:creationId xmlns:a16="http://schemas.microsoft.com/office/drawing/2014/main" id="{E261C406-A1F2-EAFF-79FF-B49F7C8F67E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2890786" y="1393819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678B5114-028E-A3E1-B44B-E2311E511393}"/>
                  </a:ext>
                </a:extLst>
              </p:cNvPr>
              <p:cNvSpPr txBox="1"/>
              <p:nvPr/>
            </p:nvSpPr>
            <p:spPr>
              <a:xfrm>
                <a:off x="2541504" y="2396562"/>
                <a:ext cx="1612965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b="1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公共服务与规划</a:t>
                </a:r>
                <a:endParaRPr lang="en-US" sz="1600" b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7" name="组合 66">
              <a:extLst>
                <a:ext uri="{FF2B5EF4-FFF2-40B4-BE49-F238E27FC236}">
                  <a16:creationId xmlns:a16="http://schemas.microsoft.com/office/drawing/2014/main" id="{E1C1A4A4-492A-E7B8-3991-9A693C308228}"/>
                </a:ext>
              </a:extLst>
            </p:cNvPr>
            <p:cNvGrpSpPr/>
            <p:nvPr/>
          </p:nvGrpSpPr>
          <p:grpSpPr>
            <a:xfrm>
              <a:off x="4616338" y="3114028"/>
              <a:ext cx="928948" cy="971212"/>
              <a:chOff x="5000587" y="3205015"/>
              <a:chExt cx="928948" cy="971212"/>
            </a:xfrm>
          </p:grpSpPr>
          <p:pic>
            <p:nvPicPr>
              <p:cNvPr id="48" name="Graphic 47" descr="Medical with solid fill">
                <a:extLst>
                  <a:ext uri="{FF2B5EF4-FFF2-40B4-BE49-F238E27FC236}">
                    <a16:creationId xmlns:a16="http://schemas.microsoft.com/office/drawing/2014/main" id="{EA7F3E95-C1F5-67D1-D107-59B77BB1CB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8"/>
                  </a:ext>
                </a:extLst>
              </a:blip>
              <a:stretch>
                <a:fillRect/>
              </a:stretch>
            </p:blipFill>
            <p:spPr>
              <a:xfrm>
                <a:off x="5128217" y="3205015"/>
                <a:ext cx="673688" cy="673688"/>
              </a:xfrm>
              <a:prstGeom prst="rect">
                <a:avLst/>
              </a:prstGeom>
            </p:spPr>
          </p:pic>
          <p:sp>
            <p:nvSpPr>
              <p:cNvPr id="32" name="TextBox 36">
                <a:extLst>
                  <a:ext uri="{FF2B5EF4-FFF2-40B4-BE49-F238E27FC236}">
                    <a16:creationId xmlns:a16="http://schemas.microsoft.com/office/drawing/2014/main" id="{47EA3F6D-8DCD-9404-94C4-E9E126244491}"/>
                  </a:ext>
                </a:extLst>
              </p:cNvPr>
              <p:cNvSpPr txBox="1"/>
              <p:nvPr/>
            </p:nvSpPr>
            <p:spPr>
              <a:xfrm>
                <a:off x="5000587" y="3868450"/>
                <a:ext cx="928948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公共卫生</a:t>
                </a:r>
                <a:endParaRPr lang="en-US" sz="1400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8" name="组合 67">
              <a:extLst>
                <a:ext uri="{FF2B5EF4-FFF2-40B4-BE49-F238E27FC236}">
                  <a16:creationId xmlns:a16="http://schemas.microsoft.com/office/drawing/2014/main" id="{24E922DA-3FA8-B8AC-2F46-912AD704B63F}"/>
                </a:ext>
              </a:extLst>
            </p:cNvPr>
            <p:cNvGrpSpPr/>
            <p:nvPr/>
          </p:nvGrpSpPr>
          <p:grpSpPr>
            <a:xfrm>
              <a:off x="5605637" y="3126173"/>
              <a:ext cx="1004637" cy="959067"/>
              <a:chOff x="6165567" y="3217160"/>
              <a:chExt cx="1004637" cy="959067"/>
            </a:xfrm>
          </p:grpSpPr>
          <p:pic>
            <p:nvPicPr>
              <p:cNvPr id="36" name="Graphic 35" descr="Traffic light with solid fill">
                <a:extLst>
                  <a:ext uri="{FF2B5EF4-FFF2-40B4-BE49-F238E27FC236}">
                    <a16:creationId xmlns:a16="http://schemas.microsoft.com/office/drawing/2014/main" id="{9342DFC3-D83B-BD87-F9E8-2FE2E26AB6C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19"/>
                  </a:ext>
                </a:extLst>
              </a:blip>
              <a:stretch>
                <a:fillRect/>
              </a:stretch>
            </p:blipFill>
            <p:spPr>
              <a:xfrm>
                <a:off x="6333365" y="3217160"/>
                <a:ext cx="669040" cy="669040"/>
              </a:xfrm>
              <a:prstGeom prst="rect">
                <a:avLst/>
              </a:prstGeom>
            </p:spPr>
          </p:pic>
          <p:sp>
            <p:nvSpPr>
              <p:cNvPr id="33" name="TextBox 36">
                <a:extLst>
                  <a:ext uri="{FF2B5EF4-FFF2-40B4-BE49-F238E27FC236}">
                    <a16:creationId xmlns:a16="http://schemas.microsoft.com/office/drawing/2014/main" id="{D8551965-41B8-4362-ECD4-03648854E86D}"/>
                  </a:ext>
                </a:extLst>
              </p:cNvPr>
              <p:cNvSpPr txBox="1"/>
              <p:nvPr/>
            </p:nvSpPr>
            <p:spPr>
              <a:xfrm>
                <a:off x="6165567" y="3868450"/>
                <a:ext cx="100463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公共交通</a:t>
                </a:r>
                <a:endParaRPr lang="en-US" sz="1400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69" name="组合 68">
              <a:extLst>
                <a:ext uri="{FF2B5EF4-FFF2-40B4-BE49-F238E27FC236}">
                  <a16:creationId xmlns:a16="http://schemas.microsoft.com/office/drawing/2014/main" id="{1C50A5BA-AF50-5781-C463-60CA5918F5B8}"/>
                </a:ext>
              </a:extLst>
            </p:cNvPr>
            <p:cNvGrpSpPr/>
            <p:nvPr/>
          </p:nvGrpSpPr>
          <p:grpSpPr>
            <a:xfrm>
              <a:off x="6587273" y="3142442"/>
              <a:ext cx="1014282" cy="942798"/>
              <a:chOff x="5018260" y="4357680"/>
              <a:chExt cx="1014282" cy="942798"/>
            </a:xfrm>
          </p:grpSpPr>
          <p:pic>
            <p:nvPicPr>
              <p:cNvPr id="39" name="Graphic 38" descr="Open hand with plant with solid fill">
                <a:extLst>
                  <a:ext uri="{FF2B5EF4-FFF2-40B4-BE49-F238E27FC236}">
                    <a16:creationId xmlns:a16="http://schemas.microsoft.com/office/drawing/2014/main" id="{CC3D6D4A-7145-395A-16EB-1C24591B77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0"/>
                  </a:ext>
                </a:extLst>
              </a:blip>
              <a:stretch>
                <a:fillRect/>
              </a:stretch>
            </p:blipFill>
            <p:spPr>
              <a:xfrm>
                <a:off x="5190358" y="4357680"/>
                <a:ext cx="670086" cy="670086"/>
              </a:xfrm>
              <a:prstGeom prst="rect">
                <a:avLst/>
              </a:prstGeom>
            </p:spPr>
          </p:pic>
          <p:sp>
            <p:nvSpPr>
              <p:cNvPr id="34" name="TextBox 36">
                <a:extLst>
                  <a:ext uri="{FF2B5EF4-FFF2-40B4-BE49-F238E27FC236}">
                    <a16:creationId xmlns:a16="http://schemas.microsoft.com/office/drawing/2014/main" id="{82FB1D88-4172-8791-1BD1-3FAA523C44E1}"/>
                  </a:ext>
                </a:extLst>
              </p:cNvPr>
              <p:cNvSpPr txBox="1"/>
              <p:nvPr/>
            </p:nvSpPr>
            <p:spPr>
              <a:xfrm>
                <a:off x="5018260" y="4992701"/>
                <a:ext cx="1014282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扶贫政策</a:t>
                </a:r>
                <a:endParaRPr lang="en-US" sz="1400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70" name="组合 69">
              <a:extLst>
                <a:ext uri="{FF2B5EF4-FFF2-40B4-BE49-F238E27FC236}">
                  <a16:creationId xmlns:a16="http://schemas.microsoft.com/office/drawing/2014/main" id="{A65237EA-C0C0-8780-7798-19EC0A337E6C}"/>
                </a:ext>
              </a:extLst>
            </p:cNvPr>
            <p:cNvGrpSpPr/>
            <p:nvPr/>
          </p:nvGrpSpPr>
          <p:grpSpPr>
            <a:xfrm>
              <a:off x="4578494" y="4262482"/>
              <a:ext cx="1004637" cy="909846"/>
              <a:chOff x="6157414" y="4360120"/>
              <a:chExt cx="1004637" cy="909846"/>
            </a:xfrm>
          </p:grpSpPr>
          <p:sp>
            <p:nvSpPr>
              <p:cNvPr id="35" name="TextBox 36">
                <a:extLst>
                  <a:ext uri="{FF2B5EF4-FFF2-40B4-BE49-F238E27FC236}">
                    <a16:creationId xmlns:a16="http://schemas.microsoft.com/office/drawing/2014/main" id="{375A0278-944A-AA6F-8364-16516B852018}"/>
                  </a:ext>
                </a:extLst>
              </p:cNvPr>
              <p:cNvSpPr txBox="1"/>
              <p:nvPr/>
            </p:nvSpPr>
            <p:spPr>
              <a:xfrm>
                <a:off x="6157414" y="4962189"/>
                <a:ext cx="100463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公共安全</a:t>
                </a:r>
                <a:endParaRPr lang="en-US" sz="1400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pic>
            <p:nvPicPr>
              <p:cNvPr id="53" name="图形 52">
                <a:extLst>
                  <a:ext uri="{FF2B5EF4-FFF2-40B4-BE49-F238E27FC236}">
                    <a16:creationId xmlns:a16="http://schemas.microsoft.com/office/drawing/2014/main" id="{711C5CDB-00D6-C7EF-2EDD-269654A858A7}"/>
                  </a:ext>
                </a:extLst>
              </p:cNvPr>
              <p:cNvPicPr>
                <a:picLocks noChangeAspect="1"/>
              </p:cNvPicPr>
              <p:nvPr>
                <p:custDataLst>
                  <p:tags r:id="rId5"/>
                </p:custDataLst>
              </p:nvPr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1"/>
                  </a:ext>
                </a:extLst>
              </a:blip>
              <a:stretch>
                <a:fillRect/>
              </a:stretch>
            </p:blipFill>
            <p:spPr>
              <a:xfrm>
                <a:off x="6357752" y="4360120"/>
                <a:ext cx="603960" cy="603960"/>
              </a:xfrm>
              <a:prstGeom prst="rect">
                <a:avLst/>
              </a:prstGeom>
            </p:spPr>
          </p:pic>
        </p:grpSp>
        <p:grpSp>
          <p:nvGrpSpPr>
            <p:cNvPr id="78" name="组合 77">
              <a:extLst>
                <a:ext uri="{FF2B5EF4-FFF2-40B4-BE49-F238E27FC236}">
                  <a16:creationId xmlns:a16="http://schemas.microsoft.com/office/drawing/2014/main" id="{3F9A8723-DD7B-CDC2-DA9D-C959D06CF60D}"/>
                </a:ext>
              </a:extLst>
            </p:cNvPr>
            <p:cNvGrpSpPr/>
            <p:nvPr/>
          </p:nvGrpSpPr>
          <p:grpSpPr>
            <a:xfrm>
              <a:off x="5495630" y="4245984"/>
              <a:ext cx="1224650" cy="926344"/>
              <a:chOff x="5514550" y="5338262"/>
              <a:chExt cx="1224650" cy="926344"/>
            </a:xfrm>
          </p:grpSpPr>
          <p:pic>
            <p:nvPicPr>
              <p:cNvPr id="76" name="图形 75">
                <a:extLst>
                  <a:ext uri="{FF2B5EF4-FFF2-40B4-BE49-F238E27FC236}">
                    <a16:creationId xmlns:a16="http://schemas.microsoft.com/office/drawing/2014/main" id="{223E5777-7DEB-2139-922E-A577377E8C2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4"/>
                </p:custDataLst>
              </p:nvPr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2"/>
                  </a:ext>
                </a:extLst>
              </a:blip>
              <a:stretch>
                <a:fillRect/>
              </a:stretch>
            </p:blipFill>
            <p:spPr>
              <a:xfrm>
                <a:off x="5835302" y="5338262"/>
                <a:ext cx="583146" cy="583146"/>
              </a:xfrm>
              <a:prstGeom prst="rect">
                <a:avLst/>
              </a:prstGeom>
            </p:spPr>
          </p:pic>
          <p:sp>
            <p:nvSpPr>
              <p:cNvPr id="77" name="TextBox 36">
                <a:extLst>
                  <a:ext uri="{FF2B5EF4-FFF2-40B4-BE49-F238E27FC236}">
                    <a16:creationId xmlns:a16="http://schemas.microsoft.com/office/drawing/2014/main" id="{5EB46ECB-A9D2-6514-1EB2-511947BBB415}"/>
                  </a:ext>
                </a:extLst>
              </p:cNvPr>
              <p:cNvSpPr txBox="1"/>
              <p:nvPr/>
            </p:nvSpPr>
            <p:spPr>
              <a:xfrm>
                <a:off x="5514550" y="5956829"/>
                <a:ext cx="122465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可持续发展</a:t>
                </a:r>
                <a:endParaRPr lang="en-US" sz="1400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82" name="组合 81">
              <a:extLst>
                <a:ext uri="{FF2B5EF4-FFF2-40B4-BE49-F238E27FC236}">
                  <a16:creationId xmlns:a16="http://schemas.microsoft.com/office/drawing/2014/main" id="{72842F76-21C6-62AE-B64A-E31D0034EDFC}"/>
                </a:ext>
              </a:extLst>
            </p:cNvPr>
            <p:cNvGrpSpPr/>
            <p:nvPr/>
          </p:nvGrpSpPr>
          <p:grpSpPr>
            <a:xfrm>
              <a:off x="6592096" y="4250881"/>
              <a:ext cx="1004637" cy="921447"/>
              <a:chOff x="6386544" y="5278273"/>
              <a:chExt cx="1004637" cy="921447"/>
            </a:xfrm>
          </p:grpSpPr>
          <p:pic>
            <p:nvPicPr>
              <p:cNvPr id="80" name="图形 79">
                <a:extLst>
                  <a:ext uri="{FF2B5EF4-FFF2-40B4-BE49-F238E27FC236}">
                    <a16:creationId xmlns:a16="http://schemas.microsoft.com/office/drawing/2014/main" id="{B826EBB5-59FF-0AF3-14D2-BC62A2813D23}"/>
                  </a:ext>
                </a:extLst>
              </p:cNvPr>
              <p:cNvPicPr>
                <a:picLocks noChangeAspect="1"/>
              </p:cNvPicPr>
              <p:nvPr>
                <p:custDataLst>
                  <p:tags r:id="rId3"/>
                </p:custDataLst>
              </p:nvPr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3"/>
                  </a:ext>
                </a:extLst>
              </a:blip>
              <a:stretch>
                <a:fillRect/>
              </a:stretch>
            </p:blipFill>
            <p:spPr>
              <a:xfrm>
                <a:off x="6597289" y="5278273"/>
                <a:ext cx="583147" cy="583147"/>
              </a:xfrm>
              <a:prstGeom prst="rect">
                <a:avLst/>
              </a:prstGeom>
            </p:spPr>
          </p:pic>
          <p:sp>
            <p:nvSpPr>
              <p:cNvPr id="81" name="TextBox 36">
                <a:extLst>
                  <a:ext uri="{FF2B5EF4-FFF2-40B4-BE49-F238E27FC236}">
                    <a16:creationId xmlns:a16="http://schemas.microsoft.com/office/drawing/2014/main" id="{A37F82CF-998D-9DA8-2989-707CFDA09DA5}"/>
                  </a:ext>
                </a:extLst>
              </p:cNvPr>
              <p:cNvSpPr txBox="1"/>
              <p:nvPr/>
            </p:nvSpPr>
            <p:spPr>
              <a:xfrm>
                <a:off x="6386544" y="5891943"/>
                <a:ext cx="1004637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城市规划</a:t>
                </a:r>
                <a:endParaRPr lang="en-US" sz="1400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03" name="TextBox 15">
              <a:extLst>
                <a:ext uri="{FF2B5EF4-FFF2-40B4-BE49-F238E27FC236}">
                  <a16:creationId xmlns:a16="http://schemas.microsoft.com/office/drawing/2014/main" id="{88B6AC27-302B-0006-784C-4226BDC09C15}"/>
                </a:ext>
              </a:extLst>
            </p:cNvPr>
            <p:cNvSpPr txBox="1"/>
            <p:nvPr/>
          </p:nvSpPr>
          <p:spPr>
            <a:xfrm>
              <a:off x="4622336" y="1932853"/>
              <a:ext cx="7374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公益</a:t>
              </a:r>
              <a:endParaRPr lang="en-US" sz="16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04" name="TextBox 57">
              <a:extLst>
                <a:ext uri="{FF2B5EF4-FFF2-40B4-BE49-F238E27FC236}">
                  <a16:creationId xmlns:a16="http://schemas.microsoft.com/office/drawing/2014/main" id="{AE47E875-4F06-6A05-2A66-1C1E05AEA32C}"/>
                </a:ext>
              </a:extLst>
            </p:cNvPr>
            <p:cNvSpPr txBox="1"/>
            <p:nvPr/>
          </p:nvSpPr>
          <p:spPr>
            <a:xfrm>
              <a:off x="5997576" y="5170853"/>
              <a:ext cx="3772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ea typeface="微软雅黑" panose="020B0503020204020204" pitchFamily="34" charset="-122"/>
                </a:rPr>
                <a:t>…</a:t>
              </a:r>
            </a:p>
          </p:txBody>
        </p:sp>
        <p:sp>
          <p:nvSpPr>
            <p:cNvPr id="117" name="TextBox 15">
              <a:extLst>
                <a:ext uri="{FF2B5EF4-FFF2-40B4-BE49-F238E27FC236}">
                  <a16:creationId xmlns:a16="http://schemas.microsoft.com/office/drawing/2014/main" id="{4E851D5C-9F88-C5A2-5BF4-50DBB9241E10}"/>
                </a:ext>
              </a:extLst>
            </p:cNvPr>
            <p:cNvSpPr txBox="1"/>
            <p:nvPr/>
          </p:nvSpPr>
          <p:spPr>
            <a:xfrm>
              <a:off x="4587569" y="5618765"/>
              <a:ext cx="319729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highlight>
                    <a:srgbClr val="FFFF00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目标</a:t>
              </a:r>
              <a:r>
                <a:rPr lang="en-US" altLang="zh-CN" sz="2000" b="1" dirty="0">
                  <a:highlight>
                    <a:srgbClr val="FFFF00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: </a:t>
              </a:r>
              <a:r>
                <a:rPr lang="zh-CN" altLang="en-US" sz="2000" b="1" dirty="0">
                  <a:highlight>
                    <a:srgbClr val="FFFF00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社会福祉与资源优化</a:t>
              </a:r>
              <a:endParaRPr lang="en-US" sz="16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  <p:grpSp>
        <p:nvGrpSpPr>
          <p:cNvPr id="119" name="组合 118">
            <a:extLst>
              <a:ext uri="{FF2B5EF4-FFF2-40B4-BE49-F238E27FC236}">
                <a16:creationId xmlns:a16="http://schemas.microsoft.com/office/drawing/2014/main" id="{8962A4DB-1EBC-EEB9-CA57-C6D1AFCF26EA}"/>
              </a:ext>
            </a:extLst>
          </p:cNvPr>
          <p:cNvGrpSpPr/>
          <p:nvPr/>
        </p:nvGrpSpPr>
        <p:grpSpPr>
          <a:xfrm>
            <a:off x="8431512" y="1476270"/>
            <a:ext cx="3420621" cy="4521128"/>
            <a:chOff x="8431512" y="1476270"/>
            <a:chExt cx="3420621" cy="4521128"/>
          </a:xfrm>
        </p:grpSpPr>
        <p:grpSp>
          <p:nvGrpSpPr>
            <p:cNvPr id="6" name="组合 5">
              <a:extLst>
                <a:ext uri="{FF2B5EF4-FFF2-40B4-BE49-F238E27FC236}">
                  <a16:creationId xmlns:a16="http://schemas.microsoft.com/office/drawing/2014/main" id="{1C1F0F3E-9F15-7C71-F7F0-D6F9B817EB37}"/>
                </a:ext>
              </a:extLst>
            </p:cNvPr>
            <p:cNvGrpSpPr/>
            <p:nvPr/>
          </p:nvGrpSpPr>
          <p:grpSpPr>
            <a:xfrm>
              <a:off x="9566887" y="1476270"/>
              <a:ext cx="1039403" cy="1313277"/>
              <a:chOff x="4088429" y="1426942"/>
              <a:chExt cx="1039403" cy="1313277"/>
            </a:xfrm>
          </p:grpSpPr>
          <p:pic>
            <p:nvPicPr>
              <p:cNvPr id="23" name="Graphic 22" descr="Graduation cap with solid fill">
                <a:extLst>
                  <a:ext uri="{FF2B5EF4-FFF2-40B4-BE49-F238E27FC236}">
                    <a16:creationId xmlns:a16="http://schemas.microsoft.com/office/drawing/2014/main" id="{3A0B2380-2C36-767B-5EB4-8982A89B24E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4"/>
                  </a:ext>
                </a:extLst>
              </a:blip>
              <a:stretch>
                <a:fillRect/>
              </a:stretch>
            </p:blipFill>
            <p:spPr>
              <a:xfrm>
                <a:off x="4150930" y="1426942"/>
                <a:ext cx="914400" cy="914400"/>
              </a:xfrm>
              <a:prstGeom prst="rect">
                <a:avLst/>
              </a:prstGeom>
            </p:spPr>
          </p:pic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AC05FD2-D024-C6CC-63DB-260B7738BB31}"/>
                  </a:ext>
                </a:extLst>
              </p:cNvPr>
              <p:cNvSpPr txBox="1"/>
              <p:nvPr/>
            </p:nvSpPr>
            <p:spPr>
              <a:xfrm>
                <a:off x="4088429" y="2401665"/>
                <a:ext cx="1039403" cy="33855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600" b="1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学术研究</a:t>
                </a:r>
                <a:endParaRPr lang="en-US" sz="1600" b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3" name="组合 112">
              <a:extLst>
                <a:ext uri="{FF2B5EF4-FFF2-40B4-BE49-F238E27FC236}">
                  <a16:creationId xmlns:a16="http://schemas.microsoft.com/office/drawing/2014/main" id="{C85C0E93-7D39-966D-B388-46B3318F6348}"/>
                </a:ext>
              </a:extLst>
            </p:cNvPr>
            <p:cNvGrpSpPr/>
            <p:nvPr/>
          </p:nvGrpSpPr>
          <p:grpSpPr>
            <a:xfrm>
              <a:off x="8460182" y="4246871"/>
              <a:ext cx="915783" cy="925457"/>
              <a:chOff x="8128018" y="4280999"/>
              <a:chExt cx="915783" cy="925457"/>
            </a:xfrm>
          </p:grpSpPr>
          <p:pic>
            <p:nvPicPr>
              <p:cNvPr id="51" name="Graphic 50" descr="City with solid fill">
                <a:extLst>
                  <a:ext uri="{FF2B5EF4-FFF2-40B4-BE49-F238E27FC236}">
                    <a16:creationId xmlns:a16="http://schemas.microsoft.com/office/drawing/2014/main" id="{17CFA66D-7EBE-1D29-8CC4-AF5857DA415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5"/>
                  </a:ext>
                </a:extLst>
              </a:blip>
              <a:stretch>
                <a:fillRect/>
              </a:stretch>
            </p:blipFill>
            <p:spPr>
              <a:xfrm>
                <a:off x="8276679" y="4280999"/>
                <a:ext cx="609300" cy="609300"/>
              </a:xfrm>
              <a:prstGeom prst="rect">
                <a:avLst/>
              </a:prstGeom>
            </p:spPr>
          </p:pic>
          <p:sp>
            <p:nvSpPr>
              <p:cNvPr id="52" name="TextBox 51">
                <a:extLst>
                  <a:ext uri="{FF2B5EF4-FFF2-40B4-BE49-F238E27FC236}">
                    <a16:creationId xmlns:a16="http://schemas.microsoft.com/office/drawing/2014/main" id="{50DCDCB2-224A-11F8-8581-AEB2744997A0}"/>
                  </a:ext>
                </a:extLst>
              </p:cNvPr>
              <p:cNvSpPr txBox="1"/>
              <p:nvPr/>
            </p:nvSpPr>
            <p:spPr>
              <a:xfrm>
                <a:off x="8128018" y="4898679"/>
                <a:ext cx="91578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dirty="0" err="1">
                    <a:latin typeface="Arial" panose="020B0604020202020204" pitchFamily="34" charset="0"/>
                    <a:ea typeface="微软雅黑" panose="020B0503020204020204" pitchFamily="34" charset="-122"/>
                  </a:rPr>
                  <a:t>城市研究</a:t>
                </a:r>
                <a:endParaRPr lang="en-US" sz="1400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7" name="组合 106">
              <a:extLst>
                <a:ext uri="{FF2B5EF4-FFF2-40B4-BE49-F238E27FC236}">
                  <a16:creationId xmlns:a16="http://schemas.microsoft.com/office/drawing/2014/main" id="{3BD01ED9-6C9E-1CEB-3C77-662ACA9B23E6}"/>
                </a:ext>
              </a:extLst>
            </p:cNvPr>
            <p:cNvGrpSpPr/>
            <p:nvPr/>
          </p:nvGrpSpPr>
          <p:grpSpPr>
            <a:xfrm>
              <a:off x="8431512" y="3147776"/>
              <a:ext cx="931843" cy="937464"/>
              <a:chOff x="8099348" y="3132565"/>
              <a:chExt cx="931843" cy="937464"/>
            </a:xfrm>
          </p:grpSpPr>
          <p:pic>
            <p:nvPicPr>
              <p:cNvPr id="54" name="Graphic 53" descr="Layers Design with solid fill">
                <a:extLst>
                  <a:ext uri="{FF2B5EF4-FFF2-40B4-BE49-F238E27FC236}">
                    <a16:creationId xmlns:a16="http://schemas.microsoft.com/office/drawing/2014/main" id="{6C159276-D780-A875-FD1B-8C84AFB7810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6"/>
                  </a:ext>
                </a:extLst>
              </a:blip>
              <a:stretch>
                <a:fillRect/>
              </a:stretch>
            </p:blipFill>
            <p:spPr>
              <a:xfrm>
                <a:off x="8230750" y="3132565"/>
                <a:ext cx="669039" cy="669039"/>
              </a:xfrm>
              <a:prstGeom prst="rect">
                <a:avLst/>
              </a:prstGeom>
            </p:spPr>
          </p:pic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1A1F8E57-FE1C-553C-4736-43BE6F1D996D}"/>
                  </a:ext>
                </a:extLst>
              </p:cNvPr>
              <p:cNvSpPr txBox="1"/>
              <p:nvPr/>
            </p:nvSpPr>
            <p:spPr>
              <a:xfrm>
                <a:off x="8099348" y="3762252"/>
                <a:ext cx="93184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dirty="0" err="1">
                    <a:latin typeface="Arial" panose="020B0604020202020204" pitchFamily="34" charset="0"/>
                    <a:ea typeface="微软雅黑" panose="020B0503020204020204" pitchFamily="34" charset="-122"/>
                  </a:rPr>
                  <a:t>社会分层</a:t>
                </a:r>
                <a:endParaRPr lang="en-US" sz="1400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6" name="组合 105">
              <a:extLst>
                <a:ext uri="{FF2B5EF4-FFF2-40B4-BE49-F238E27FC236}">
                  <a16:creationId xmlns:a16="http://schemas.microsoft.com/office/drawing/2014/main" id="{22F4DF02-58DF-E626-9312-EF6C133E3A47}"/>
                </a:ext>
              </a:extLst>
            </p:cNvPr>
            <p:cNvGrpSpPr/>
            <p:nvPr/>
          </p:nvGrpSpPr>
          <p:grpSpPr>
            <a:xfrm>
              <a:off x="9615552" y="3147774"/>
              <a:ext cx="931843" cy="937466"/>
              <a:chOff x="9283388" y="3132563"/>
              <a:chExt cx="931843" cy="937466"/>
            </a:xfrm>
          </p:grpSpPr>
          <p:pic>
            <p:nvPicPr>
              <p:cNvPr id="42" name="Graphic 41" descr="Social network with solid fill">
                <a:extLst>
                  <a:ext uri="{FF2B5EF4-FFF2-40B4-BE49-F238E27FC236}">
                    <a16:creationId xmlns:a16="http://schemas.microsoft.com/office/drawing/2014/main" id="{B6A681C4-0C1F-F25F-8A88-F0275463121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7"/>
                  </a:ext>
                </a:extLst>
              </a:blip>
              <a:stretch>
                <a:fillRect/>
              </a:stretch>
            </p:blipFill>
            <p:spPr>
              <a:xfrm>
                <a:off x="9414789" y="3132563"/>
                <a:ext cx="669041" cy="669041"/>
              </a:xfrm>
              <a:prstGeom prst="rect">
                <a:avLst/>
              </a:prstGeom>
            </p:spPr>
          </p:pic>
          <p:sp>
            <p:nvSpPr>
              <p:cNvPr id="83" name="TextBox 54">
                <a:extLst>
                  <a:ext uri="{FF2B5EF4-FFF2-40B4-BE49-F238E27FC236}">
                    <a16:creationId xmlns:a16="http://schemas.microsoft.com/office/drawing/2014/main" id="{6A89F4E3-FE5A-41A0-05B4-4667261F37BC}"/>
                  </a:ext>
                </a:extLst>
              </p:cNvPr>
              <p:cNvSpPr txBox="1"/>
              <p:nvPr/>
            </p:nvSpPr>
            <p:spPr>
              <a:xfrm>
                <a:off x="9283388" y="3762252"/>
                <a:ext cx="93184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GB" sz="1400" dirty="0" err="1">
                    <a:latin typeface="Arial" panose="020B0604020202020204" pitchFamily="34" charset="0"/>
                    <a:ea typeface="微软雅黑" panose="020B0503020204020204" pitchFamily="34" charset="-122"/>
                  </a:rPr>
                  <a:t>社会</a:t>
                </a:r>
                <a:r>
                  <a:rPr lang="zh-CN" altLang="en-US" sz="1400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网络</a:t>
                </a:r>
                <a:endParaRPr lang="en-US" sz="1400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05" name="组合 104">
              <a:extLst>
                <a:ext uri="{FF2B5EF4-FFF2-40B4-BE49-F238E27FC236}">
                  <a16:creationId xmlns:a16="http://schemas.microsoft.com/office/drawing/2014/main" id="{675B3CBE-BC5E-7968-0B11-2C8806643F55}"/>
                </a:ext>
              </a:extLst>
            </p:cNvPr>
            <p:cNvGrpSpPr/>
            <p:nvPr/>
          </p:nvGrpSpPr>
          <p:grpSpPr>
            <a:xfrm>
              <a:off x="10670976" y="3270340"/>
              <a:ext cx="925216" cy="814900"/>
              <a:chOff x="10338812" y="3255129"/>
              <a:chExt cx="925216" cy="814900"/>
            </a:xfrm>
          </p:grpSpPr>
          <p:grpSp>
            <p:nvGrpSpPr>
              <p:cNvPr id="97" name="组合 96">
                <a:extLst>
                  <a:ext uri="{FF2B5EF4-FFF2-40B4-BE49-F238E27FC236}">
                    <a16:creationId xmlns:a16="http://schemas.microsoft.com/office/drawing/2014/main" id="{D257E9CC-786A-54C7-4C09-EF07D14D43BF}"/>
                  </a:ext>
                </a:extLst>
              </p:cNvPr>
              <p:cNvGrpSpPr/>
              <p:nvPr/>
            </p:nvGrpSpPr>
            <p:grpSpPr>
              <a:xfrm>
                <a:off x="10542904" y="3255129"/>
                <a:ext cx="517033" cy="347742"/>
                <a:chOff x="10168547" y="4424289"/>
                <a:chExt cx="517033" cy="347742"/>
              </a:xfrm>
            </p:grpSpPr>
            <p:sp>
              <p:nvSpPr>
                <p:cNvPr id="92" name="任意多边形: 形状 91">
                  <a:extLst>
                    <a:ext uri="{FF2B5EF4-FFF2-40B4-BE49-F238E27FC236}">
                      <a16:creationId xmlns:a16="http://schemas.microsoft.com/office/drawing/2014/main" id="{D18C8CA4-D329-9ECA-6847-43DA2B1EA93D}"/>
                    </a:ext>
                  </a:extLst>
                </p:cNvPr>
                <p:cNvSpPr/>
                <p:nvPr/>
              </p:nvSpPr>
              <p:spPr>
                <a:xfrm>
                  <a:off x="10315410" y="4424289"/>
                  <a:ext cx="223250" cy="99529"/>
                </a:xfrm>
                <a:custGeom>
                  <a:avLst/>
                  <a:gdLst>
                    <a:gd name="connsiteX0" fmla="*/ 134834 w 223250"/>
                    <a:gd name="connsiteY0" fmla="*/ 67984 h 99529"/>
                    <a:gd name="connsiteX1" fmla="*/ 137671 w 223250"/>
                    <a:gd name="connsiteY1" fmla="*/ 69703 h 99529"/>
                    <a:gd name="connsiteX2" fmla="*/ 122514 w 223250"/>
                    <a:gd name="connsiteY2" fmla="*/ 90160 h 99529"/>
                    <a:gd name="connsiteX3" fmla="*/ 121998 w 223250"/>
                    <a:gd name="connsiteY3" fmla="*/ 96321 h 99529"/>
                    <a:gd name="connsiteX4" fmla="*/ 127213 w 223250"/>
                    <a:gd name="connsiteY4" fmla="*/ 99530 h 99529"/>
                    <a:gd name="connsiteX5" fmla="*/ 127299 w 223250"/>
                    <a:gd name="connsiteY5" fmla="*/ 99530 h 99529"/>
                    <a:gd name="connsiteX6" fmla="*/ 217467 w 223250"/>
                    <a:gd name="connsiteY6" fmla="*/ 98384 h 99529"/>
                    <a:gd name="connsiteX7" fmla="*/ 222080 w 223250"/>
                    <a:gd name="connsiteY7" fmla="*/ 96006 h 99529"/>
                    <a:gd name="connsiteX8" fmla="*/ 222997 w 223250"/>
                    <a:gd name="connsiteY8" fmla="*/ 90877 h 99529"/>
                    <a:gd name="connsiteX9" fmla="*/ 197926 w 223250"/>
                    <a:gd name="connsiteY9" fmla="*/ 4261 h 99529"/>
                    <a:gd name="connsiteX10" fmla="*/ 193342 w 223250"/>
                    <a:gd name="connsiteY10" fmla="*/ 107 h 99529"/>
                    <a:gd name="connsiteX11" fmla="*/ 187583 w 223250"/>
                    <a:gd name="connsiteY11" fmla="*/ 2399 h 99529"/>
                    <a:gd name="connsiteX12" fmla="*/ 173314 w 223250"/>
                    <a:gd name="connsiteY12" fmla="*/ 21625 h 99529"/>
                    <a:gd name="connsiteX13" fmla="*/ 170936 w 223250"/>
                    <a:gd name="connsiteY13" fmla="*/ 20135 h 99529"/>
                    <a:gd name="connsiteX14" fmla="*/ 19051 w 223250"/>
                    <a:gd name="connsiteY14" fmla="*/ 48529 h 99529"/>
                    <a:gd name="connsiteX15" fmla="*/ 226 w 223250"/>
                    <a:gd name="connsiteY15" fmla="*/ 87983 h 99529"/>
                    <a:gd name="connsiteX16" fmla="*/ 3378 w 223250"/>
                    <a:gd name="connsiteY16" fmla="*/ 94859 h 99529"/>
                    <a:gd name="connsiteX17" fmla="*/ 10713 w 223250"/>
                    <a:gd name="connsiteY17" fmla="*/ 92940 h 99529"/>
                    <a:gd name="connsiteX18" fmla="*/ 86412 w 223250"/>
                    <a:gd name="connsiteY18" fmla="*/ 54460 h 99529"/>
                    <a:gd name="connsiteX19" fmla="*/ 134805 w 223250"/>
                    <a:gd name="connsiteY19" fmla="*/ 68012 h 995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223250" h="99529">
                      <a:moveTo>
                        <a:pt x="134834" y="67984"/>
                      </a:moveTo>
                      <a:lnTo>
                        <a:pt x="137671" y="69703"/>
                      </a:lnTo>
                      <a:lnTo>
                        <a:pt x="122514" y="90160"/>
                      </a:lnTo>
                      <a:cubicBezTo>
                        <a:pt x="121138" y="91994"/>
                        <a:pt x="120966" y="94286"/>
                        <a:pt x="121998" y="96321"/>
                      </a:cubicBezTo>
                      <a:cubicBezTo>
                        <a:pt x="123029" y="98326"/>
                        <a:pt x="124978" y="99530"/>
                        <a:pt x="127213" y="99530"/>
                      </a:cubicBezTo>
                      <a:lnTo>
                        <a:pt x="127299" y="99530"/>
                      </a:lnTo>
                      <a:lnTo>
                        <a:pt x="217467" y="98384"/>
                      </a:lnTo>
                      <a:cubicBezTo>
                        <a:pt x="219301" y="98384"/>
                        <a:pt x="220991" y="97495"/>
                        <a:pt x="222080" y="96006"/>
                      </a:cubicBezTo>
                      <a:cubicBezTo>
                        <a:pt x="223197" y="94516"/>
                        <a:pt x="223541" y="92653"/>
                        <a:pt x="222997" y="90877"/>
                      </a:cubicBezTo>
                      <a:lnTo>
                        <a:pt x="197926" y="4261"/>
                      </a:lnTo>
                      <a:cubicBezTo>
                        <a:pt x="197296" y="2084"/>
                        <a:pt x="195577" y="537"/>
                        <a:pt x="193342" y="107"/>
                      </a:cubicBezTo>
                      <a:cubicBezTo>
                        <a:pt x="191164" y="-323"/>
                        <a:pt x="188929" y="565"/>
                        <a:pt x="187583" y="2399"/>
                      </a:cubicBezTo>
                      <a:lnTo>
                        <a:pt x="173314" y="21625"/>
                      </a:lnTo>
                      <a:lnTo>
                        <a:pt x="170936" y="20135"/>
                      </a:lnTo>
                      <a:cubicBezTo>
                        <a:pt x="120995" y="-11440"/>
                        <a:pt x="54293" y="1024"/>
                        <a:pt x="19051" y="48529"/>
                      </a:cubicBezTo>
                      <a:cubicBezTo>
                        <a:pt x="10197" y="60448"/>
                        <a:pt x="3865" y="73743"/>
                        <a:pt x="226" y="87983"/>
                      </a:cubicBezTo>
                      <a:cubicBezTo>
                        <a:pt x="-691" y="91536"/>
                        <a:pt x="1344" y="93885"/>
                        <a:pt x="3378" y="94859"/>
                      </a:cubicBezTo>
                      <a:cubicBezTo>
                        <a:pt x="5384" y="95805"/>
                        <a:pt x="8535" y="95891"/>
                        <a:pt x="10713" y="92940"/>
                      </a:cubicBezTo>
                      <a:cubicBezTo>
                        <a:pt x="29308" y="67840"/>
                        <a:pt x="57588" y="54460"/>
                        <a:pt x="86412" y="54460"/>
                      </a:cubicBezTo>
                      <a:cubicBezTo>
                        <a:pt x="102944" y="54460"/>
                        <a:pt x="119648" y="58872"/>
                        <a:pt x="134805" y="68012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3" name="任意多边形: 形状 92">
                  <a:extLst>
                    <a:ext uri="{FF2B5EF4-FFF2-40B4-BE49-F238E27FC236}">
                      <a16:creationId xmlns:a16="http://schemas.microsoft.com/office/drawing/2014/main" id="{671BC1E3-F2F0-CD44-C7DD-2AB1943409AA}"/>
                    </a:ext>
                  </a:extLst>
                </p:cNvPr>
                <p:cNvSpPr/>
                <p:nvPr/>
              </p:nvSpPr>
              <p:spPr>
                <a:xfrm>
                  <a:off x="10168547" y="4642696"/>
                  <a:ext cx="164526" cy="129335"/>
                </a:xfrm>
                <a:custGeom>
                  <a:avLst/>
                  <a:gdLst>
                    <a:gd name="connsiteX0" fmla="*/ 154854 w 164526"/>
                    <a:gd name="connsiteY0" fmla="*/ 45242 h 129335"/>
                    <a:gd name="connsiteX1" fmla="*/ 102420 w 164526"/>
                    <a:gd name="connsiteY1" fmla="*/ 0 h 129335"/>
                    <a:gd name="connsiteX2" fmla="*/ 62107 w 164526"/>
                    <a:gd name="connsiteY2" fmla="*/ 0 h 129335"/>
                    <a:gd name="connsiteX3" fmla="*/ 9673 w 164526"/>
                    <a:gd name="connsiteY3" fmla="*/ 45242 h 129335"/>
                    <a:gd name="connsiteX4" fmla="*/ 189 w 164526"/>
                    <a:gd name="connsiteY4" fmla="*/ 109365 h 129335"/>
                    <a:gd name="connsiteX5" fmla="*/ 17438 w 164526"/>
                    <a:gd name="connsiteY5" fmla="*/ 129336 h 129335"/>
                    <a:gd name="connsiteX6" fmla="*/ 147089 w 164526"/>
                    <a:gd name="connsiteY6" fmla="*/ 129336 h 129335"/>
                    <a:gd name="connsiteX7" fmla="*/ 164337 w 164526"/>
                    <a:gd name="connsiteY7" fmla="*/ 109365 h 129335"/>
                    <a:gd name="connsiteX8" fmla="*/ 154854 w 164526"/>
                    <a:gd name="connsiteY8" fmla="*/ 45242 h 129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4526" h="129335">
                      <a:moveTo>
                        <a:pt x="154854" y="45242"/>
                      </a:moveTo>
                      <a:cubicBezTo>
                        <a:pt x="151014" y="19254"/>
                        <a:pt x="128694" y="0"/>
                        <a:pt x="102420" y="0"/>
                      </a:cubicBezTo>
                      <a:lnTo>
                        <a:pt x="62107" y="0"/>
                      </a:lnTo>
                      <a:cubicBezTo>
                        <a:pt x="35832" y="0"/>
                        <a:pt x="13512" y="19254"/>
                        <a:pt x="9673" y="45242"/>
                      </a:cubicBezTo>
                      <a:lnTo>
                        <a:pt x="189" y="109365"/>
                      </a:lnTo>
                      <a:cubicBezTo>
                        <a:pt x="-1358" y="119881"/>
                        <a:pt x="6779" y="129336"/>
                        <a:pt x="17438" y="129336"/>
                      </a:cubicBezTo>
                      <a:lnTo>
                        <a:pt x="147089" y="129336"/>
                      </a:lnTo>
                      <a:cubicBezTo>
                        <a:pt x="157719" y="129336"/>
                        <a:pt x="165885" y="119881"/>
                        <a:pt x="164337" y="109365"/>
                      </a:cubicBezTo>
                      <a:lnTo>
                        <a:pt x="154854" y="45242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4" name="任意多边形: 形状 93">
                  <a:extLst>
                    <a:ext uri="{FF2B5EF4-FFF2-40B4-BE49-F238E27FC236}">
                      <a16:creationId xmlns:a16="http://schemas.microsoft.com/office/drawing/2014/main" id="{95F0C0AF-7DE7-3266-A674-244063B69342}"/>
                    </a:ext>
                  </a:extLst>
                </p:cNvPr>
                <p:cNvSpPr/>
                <p:nvPr/>
              </p:nvSpPr>
              <p:spPr>
                <a:xfrm>
                  <a:off x="10203549" y="4516828"/>
                  <a:ext cx="94494" cy="110196"/>
                </a:xfrm>
                <a:custGeom>
                  <a:avLst/>
                  <a:gdLst>
                    <a:gd name="connsiteX0" fmla="*/ 47247 w 94494"/>
                    <a:gd name="connsiteY0" fmla="*/ 110196 h 110196"/>
                    <a:gd name="connsiteX1" fmla="*/ 94495 w 94494"/>
                    <a:gd name="connsiteY1" fmla="*/ 62949 h 110196"/>
                    <a:gd name="connsiteX2" fmla="*/ 94495 w 94494"/>
                    <a:gd name="connsiteY2" fmla="*/ 47247 h 110196"/>
                    <a:gd name="connsiteX3" fmla="*/ 47247 w 94494"/>
                    <a:gd name="connsiteY3" fmla="*/ 0 h 110196"/>
                    <a:gd name="connsiteX4" fmla="*/ 0 w 94494"/>
                    <a:gd name="connsiteY4" fmla="*/ 47247 h 110196"/>
                    <a:gd name="connsiteX5" fmla="*/ 0 w 94494"/>
                    <a:gd name="connsiteY5" fmla="*/ 62949 h 110196"/>
                    <a:gd name="connsiteX6" fmla="*/ 47247 w 94494"/>
                    <a:gd name="connsiteY6" fmla="*/ 110196 h 110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494" h="110196">
                      <a:moveTo>
                        <a:pt x="47247" y="110196"/>
                      </a:moveTo>
                      <a:cubicBezTo>
                        <a:pt x="73235" y="110196"/>
                        <a:pt x="94495" y="88936"/>
                        <a:pt x="94495" y="62949"/>
                      </a:cubicBezTo>
                      <a:lnTo>
                        <a:pt x="94495" y="47247"/>
                      </a:lnTo>
                      <a:cubicBezTo>
                        <a:pt x="94495" y="21260"/>
                        <a:pt x="73235" y="0"/>
                        <a:pt x="47247" y="0"/>
                      </a:cubicBezTo>
                      <a:cubicBezTo>
                        <a:pt x="21260" y="0"/>
                        <a:pt x="0" y="21260"/>
                        <a:pt x="0" y="47247"/>
                      </a:cubicBezTo>
                      <a:lnTo>
                        <a:pt x="0" y="62949"/>
                      </a:lnTo>
                      <a:cubicBezTo>
                        <a:pt x="0" y="88936"/>
                        <a:pt x="21260" y="110196"/>
                        <a:pt x="47247" y="11019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5" name="任意多边形: 形状 94">
                  <a:extLst>
                    <a:ext uri="{FF2B5EF4-FFF2-40B4-BE49-F238E27FC236}">
                      <a16:creationId xmlns:a16="http://schemas.microsoft.com/office/drawing/2014/main" id="{129554D7-E603-19E3-189B-186857EC0F0C}"/>
                    </a:ext>
                  </a:extLst>
                </p:cNvPr>
                <p:cNvSpPr/>
                <p:nvPr/>
              </p:nvSpPr>
              <p:spPr>
                <a:xfrm>
                  <a:off x="10521054" y="4642696"/>
                  <a:ext cx="164526" cy="129335"/>
                </a:xfrm>
                <a:custGeom>
                  <a:avLst/>
                  <a:gdLst>
                    <a:gd name="connsiteX0" fmla="*/ 164337 w 164526"/>
                    <a:gd name="connsiteY0" fmla="*/ 109365 h 129335"/>
                    <a:gd name="connsiteX1" fmla="*/ 154854 w 164526"/>
                    <a:gd name="connsiteY1" fmla="*/ 45242 h 129335"/>
                    <a:gd name="connsiteX2" fmla="*/ 102420 w 164526"/>
                    <a:gd name="connsiteY2" fmla="*/ 0 h 129335"/>
                    <a:gd name="connsiteX3" fmla="*/ 62107 w 164526"/>
                    <a:gd name="connsiteY3" fmla="*/ 0 h 129335"/>
                    <a:gd name="connsiteX4" fmla="*/ 9673 w 164526"/>
                    <a:gd name="connsiteY4" fmla="*/ 45242 h 129335"/>
                    <a:gd name="connsiteX5" fmla="*/ 189 w 164526"/>
                    <a:gd name="connsiteY5" fmla="*/ 109365 h 129335"/>
                    <a:gd name="connsiteX6" fmla="*/ 17438 w 164526"/>
                    <a:gd name="connsiteY6" fmla="*/ 129336 h 129335"/>
                    <a:gd name="connsiteX7" fmla="*/ 147089 w 164526"/>
                    <a:gd name="connsiteY7" fmla="*/ 129336 h 129335"/>
                    <a:gd name="connsiteX8" fmla="*/ 164337 w 164526"/>
                    <a:gd name="connsiteY8" fmla="*/ 109365 h 1293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164526" h="129335">
                      <a:moveTo>
                        <a:pt x="164337" y="109365"/>
                      </a:moveTo>
                      <a:lnTo>
                        <a:pt x="154854" y="45242"/>
                      </a:lnTo>
                      <a:cubicBezTo>
                        <a:pt x="151014" y="19254"/>
                        <a:pt x="128694" y="0"/>
                        <a:pt x="102420" y="0"/>
                      </a:cubicBezTo>
                      <a:lnTo>
                        <a:pt x="62107" y="0"/>
                      </a:lnTo>
                      <a:cubicBezTo>
                        <a:pt x="35832" y="0"/>
                        <a:pt x="13512" y="19254"/>
                        <a:pt x="9673" y="45242"/>
                      </a:cubicBezTo>
                      <a:lnTo>
                        <a:pt x="189" y="109365"/>
                      </a:lnTo>
                      <a:cubicBezTo>
                        <a:pt x="-1358" y="119881"/>
                        <a:pt x="6779" y="129336"/>
                        <a:pt x="17438" y="129336"/>
                      </a:cubicBezTo>
                      <a:lnTo>
                        <a:pt x="147089" y="129336"/>
                      </a:lnTo>
                      <a:cubicBezTo>
                        <a:pt x="157719" y="129336"/>
                        <a:pt x="165885" y="119881"/>
                        <a:pt x="164337" y="109365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  <p:sp>
              <p:nvSpPr>
                <p:cNvPr id="96" name="任意多边形: 形状 95">
                  <a:extLst>
                    <a:ext uri="{FF2B5EF4-FFF2-40B4-BE49-F238E27FC236}">
                      <a16:creationId xmlns:a16="http://schemas.microsoft.com/office/drawing/2014/main" id="{A7626581-95D4-C51C-1C45-5F8B910F2EFF}"/>
                    </a:ext>
                  </a:extLst>
                </p:cNvPr>
                <p:cNvSpPr/>
                <p:nvPr/>
              </p:nvSpPr>
              <p:spPr>
                <a:xfrm>
                  <a:off x="10556085" y="4516828"/>
                  <a:ext cx="94494" cy="110196"/>
                </a:xfrm>
                <a:custGeom>
                  <a:avLst/>
                  <a:gdLst>
                    <a:gd name="connsiteX0" fmla="*/ 47247 w 94494"/>
                    <a:gd name="connsiteY0" fmla="*/ 110196 h 110196"/>
                    <a:gd name="connsiteX1" fmla="*/ 94495 w 94494"/>
                    <a:gd name="connsiteY1" fmla="*/ 62949 h 110196"/>
                    <a:gd name="connsiteX2" fmla="*/ 94495 w 94494"/>
                    <a:gd name="connsiteY2" fmla="*/ 47247 h 110196"/>
                    <a:gd name="connsiteX3" fmla="*/ 47247 w 94494"/>
                    <a:gd name="connsiteY3" fmla="*/ 0 h 110196"/>
                    <a:gd name="connsiteX4" fmla="*/ 0 w 94494"/>
                    <a:gd name="connsiteY4" fmla="*/ 47247 h 110196"/>
                    <a:gd name="connsiteX5" fmla="*/ 0 w 94494"/>
                    <a:gd name="connsiteY5" fmla="*/ 62949 h 110196"/>
                    <a:gd name="connsiteX6" fmla="*/ 47247 w 94494"/>
                    <a:gd name="connsiteY6" fmla="*/ 110196 h 11019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94494" h="110196">
                      <a:moveTo>
                        <a:pt x="47247" y="110196"/>
                      </a:moveTo>
                      <a:cubicBezTo>
                        <a:pt x="73235" y="110196"/>
                        <a:pt x="94495" y="88936"/>
                        <a:pt x="94495" y="62949"/>
                      </a:cubicBezTo>
                      <a:lnTo>
                        <a:pt x="94495" y="47247"/>
                      </a:lnTo>
                      <a:cubicBezTo>
                        <a:pt x="94495" y="21260"/>
                        <a:pt x="73235" y="0"/>
                        <a:pt x="47247" y="0"/>
                      </a:cubicBezTo>
                      <a:cubicBezTo>
                        <a:pt x="21260" y="0"/>
                        <a:pt x="0" y="21260"/>
                        <a:pt x="0" y="47247"/>
                      </a:cubicBezTo>
                      <a:lnTo>
                        <a:pt x="0" y="62949"/>
                      </a:lnTo>
                      <a:cubicBezTo>
                        <a:pt x="0" y="88936"/>
                        <a:pt x="21260" y="110196"/>
                        <a:pt x="47247" y="110196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zh-CN" altLang="en-US"/>
                </a:p>
              </p:txBody>
            </p:sp>
          </p:grpSp>
          <p:sp>
            <p:nvSpPr>
              <p:cNvPr id="98" name="TextBox 51">
                <a:extLst>
                  <a:ext uri="{FF2B5EF4-FFF2-40B4-BE49-F238E27FC236}">
                    <a16:creationId xmlns:a16="http://schemas.microsoft.com/office/drawing/2014/main" id="{B84CF841-D9E5-A4F7-356C-B04422C31E88}"/>
                  </a:ext>
                </a:extLst>
              </p:cNvPr>
              <p:cNvSpPr txBox="1"/>
              <p:nvPr/>
            </p:nvSpPr>
            <p:spPr>
              <a:xfrm>
                <a:off x="10338812" y="3762252"/>
                <a:ext cx="92521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人口流动</a:t>
                </a:r>
                <a:endParaRPr lang="en-US" sz="1600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2" name="组合 111">
              <a:extLst>
                <a:ext uri="{FF2B5EF4-FFF2-40B4-BE49-F238E27FC236}">
                  <a16:creationId xmlns:a16="http://schemas.microsoft.com/office/drawing/2014/main" id="{4B6F2763-6210-4A53-C3FA-45C82A1CBA68}"/>
                </a:ext>
              </a:extLst>
            </p:cNvPr>
            <p:cNvGrpSpPr/>
            <p:nvPr/>
          </p:nvGrpSpPr>
          <p:grpSpPr>
            <a:xfrm>
              <a:off x="9618865" y="4249554"/>
              <a:ext cx="925216" cy="922774"/>
              <a:chOff x="9286701" y="4283682"/>
              <a:chExt cx="925216" cy="922774"/>
            </a:xfrm>
          </p:grpSpPr>
          <p:pic>
            <p:nvPicPr>
              <p:cNvPr id="100" name="图形 99">
                <a:extLst>
                  <a:ext uri="{FF2B5EF4-FFF2-40B4-BE49-F238E27FC236}">
                    <a16:creationId xmlns:a16="http://schemas.microsoft.com/office/drawing/2014/main" id="{211AD0D5-F31C-D2BB-08AC-B8F34078836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2"/>
                </p:custDataLst>
              </p:nvPr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p:blipFill>
            <p:spPr>
              <a:xfrm>
                <a:off x="9457736" y="4283682"/>
                <a:ext cx="583146" cy="583146"/>
              </a:xfrm>
              <a:prstGeom prst="rect">
                <a:avLst/>
              </a:prstGeom>
            </p:spPr>
          </p:pic>
          <p:sp>
            <p:nvSpPr>
              <p:cNvPr id="101" name="TextBox 36">
                <a:extLst>
                  <a:ext uri="{FF2B5EF4-FFF2-40B4-BE49-F238E27FC236}">
                    <a16:creationId xmlns:a16="http://schemas.microsoft.com/office/drawing/2014/main" id="{DE458E1C-E375-6F1A-9329-D6642AFD1FB1}"/>
                  </a:ext>
                </a:extLst>
              </p:cNvPr>
              <p:cNvSpPr txBox="1"/>
              <p:nvPr/>
            </p:nvSpPr>
            <p:spPr>
              <a:xfrm>
                <a:off x="9286701" y="4898679"/>
                <a:ext cx="925216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社会公平</a:t>
                </a:r>
                <a:endParaRPr lang="en-US" sz="1400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grpSp>
          <p:nvGrpSpPr>
            <p:cNvPr id="111" name="组合 110">
              <a:extLst>
                <a:ext uri="{FF2B5EF4-FFF2-40B4-BE49-F238E27FC236}">
                  <a16:creationId xmlns:a16="http://schemas.microsoft.com/office/drawing/2014/main" id="{2E526A35-D4ED-6C44-C9CF-ACBC0203A691}"/>
                </a:ext>
              </a:extLst>
            </p:cNvPr>
            <p:cNvGrpSpPr/>
            <p:nvPr/>
          </p:nvGrpSpPr>
          <p:grpSpPr>
            <a:xfrm>
              <a:off x="10497690" y="4252386"/>
              <a:ext cx="1354443" cy="919942"/>
              <a:chOff x="10165526" y="4286514"/>
              <a:chExt cx="1354443" cy="919942"/>
            </a:xfrm>
          </p:grpSpPr>
          <p:pic>
            <p:nvPicPr>
              <p:cNvPr id="109" name="图形 108">
                <a:extLst>
                  <a:ext uri="{FF2B5EF4-FFF2-40B4-BE49-F238E27FC236}">
                    <a16:creationId xmlns:a16="http://schemas.microsoft.com/office/drawing/2014/main" id="{763CB6D5-3990-5530-FDEE-78E071C34EF9}"/>
                  </a:ext>
                </a:extLst>
              </p:cNvPr>
              <p:cNvPicPr>
                <a:picLocks noChangeAspect="1"/>
              </p:cNvPicPr>
              <p:nvPr>
                <p:custDataLst>
                  <p:tags r:id="rId1"/>
                </p:custDataLst>
              </p:nvPr>
            </p:nvPicPr>
            <p:blipFill>
              <a:blip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p:blipFill>
            <p:spPr>
              <a:xfrm>
                <a:off x="10530299" y="4286514"/>
                <a:ext cx="583148" cy="583148"/>
              </a:xfrm>
              <a:prstGeom prst="rect">
                <a:avLst/>
              </a:prstGeom>
            </p:spPr>
          </p:pic>
          <p:sp>
            <p:nvSpPr>
              <p:cNvPr id="110" name="TextBox 36">
                <a:extLst>
                  <a:ext uri="{FF2B5EF4-FFF2-40B4-BE49-F238E27FC236}">
                    <a16:creationId xmlns:a16="http://schemas.microsoft.com/office/drawing/2014/main" id="{933365A5-5BA6-D56F-2F1B-CDE2FE92A912}"/>
                  </a:ext>
                </a:extLst>
              </p:cNvPr>
              <p:cNvSpPr txBox="1"/>
              <p:nvPr/>
            </p:nvSpPr>
            <p:spPr>
              <a:xfrm>
                <a:off x="10165526" y="4898679"/>
                <a:ext cx="1354443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1400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人类行为</a:t>
                </a:r>
                <a:r>
                  <a:rPr lang="en-US" altLang="zh-CN" sz="1400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/</a:t>
                </a:r>
                <a:r>
                  <a:rPr lang="zh-CN" altLang="en-US" sz="1400" dirty="0">
                    <a:latin typeface="Arial" panose="020B0604020202020204" pitchFamily="34" charset="0"/>
                    <a:ea typeface="微软雅黑" panose="020B0503020204020204" pitchFamily="34" charset="-122"/>
                  </a:rPr>
                  <a:t>心理</a:t>
                </a:r>
                <a:endParaRPr lang="en-US" sz="1400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</p:grpSp>
        <p:sp>
          <p:nvSpPr>
            <p:cNvPr id="114" name="TextBox 57">
              <a:extLst>
                <a:ext uri="{FF2B5EF4-FFF2-40B4-BE49-F238E27FC236}">
                  <a16:creationId xmlns:a16="http://schemas.microsoft.com/office/drawing/2014/main" id="{9BBDFE92-5328-4151-9918-489927FB2ADD}"/>
                </a:ext>
              </a:extLst>
            </p:cNvPr>
            <p:cNvSpPr txBox="1"/>
            <p:nvPr/>
          </p:nvSpPr>
          <p:spPr>
            <a:xfrm>
              <a:off x="9811577" y="5204179"/>
              <a:ext cx="37728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b="1" dirty="0">
                  <a:latin typeface="Arial" panose="020B0604020202020204" pitchFamily="34" charset="0"/>
                  <a:ea typeface="微软雅黑" panose="020B0503020204020204" pitchFamily="34" charset="-122"/>
                </a:rPr>
                <a:t>…</a:t>
              </a:r>
            </a:p>
          </p:txBody>
        </p:sp>
        <p:sp>
          <p:nvSpPr>
            <p:cNvPr id="115" name="TextBox 15">
              <a:extLst>
                <a:ext uri="{FF2B5EF4-FFF2-40B4-BE49-F238E27FC236}">
                  <a16:creationId xmlns:a16="http://schemas.microsoft.com/office/drawing/2014/main" id="{DEAEB8F5-689C-CD7D-84A8-FC01CE764351}"/>
                </a:ext>
              </a:extLst>
            </p:cNvPr>
            <p:cNvSpPr txBox="1"/>
            <p:nvPr/>
          </p:nvSpPr>
          <p:spPr>
            <a:xfrm>
              <a:off x="8691829" y="1932853"/>
              <a:ext cx="73746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highlight>
                    <a:srgbClr val="00FFFF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求知</a:t>
              </a:r>
              <a:endParaRPr lang="en-US" sz="16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sp>
          <p:nvSpPr>
            <p:cNvPr id="118" name="TextBox 15">
              <a:extLst>
                <a:ext uri="{FF2B5EF4-FFF2-40B4-BE49-F238E27FC236}">
                  <a16:creationId xmlns:a16="http://schemas.microsoft.com/office/drawing/2014/main" id="{FD4546D9-EC11-7ADB-D9B4-FFC21AB76F26}"/>
                </a:ext>
              </a:extLst>
            </p:cNvPr>
            <p:cNvSpPr txBox="1"/>
            <p:nvPr/>
          </p:nvSpPr>
          <p:spPr>
            <a:xfrm>
              <a:off x="8486642" y="5597288"/>
              <a:ext cx="3197298" cy="4001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zh-CN" altLang="en-US" sz="2000" b="1" dirty="0">
                  <a:highlight>
                    <a:srgbClr val="FFFF00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目标</a:t>
              </a:r>
              <a:r>
                <a:rPr lang="en-US" altLang="zh-CN" sz="2000" b="1" dirty="0">
                  <a:highlight>
                    <a:srgbClr val="FFFF00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: </a:t>
              </a:r>
              <a:r>
                <a:rPr lang="zh-CN" altLang="en-US" sz="2000" b="1" dirty="0">
                  <a:highlight>
                    <a:srgbClr val="FFFF00"/>
                  </a:highlight>
                  <a:latin typeface="Arial" panose="020B0604020202020204" pitchFamily="34" charset="0"/>
                  <a:ea typeface="微软雅黑" panose="020B0503020204020204" pitchFamily="34" charset="-122"/>
                </a:rPr>
                <a:t>知识发现与理论构建</a:t>
              </a:r>
              <a:endParaRPr lang="en-US" sz="1600" b="1" dirty="0"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151033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8F4987-8F84-6934-0B27-48206E400F6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标题 44">
            <a:extLst>
              <a:ext uri="{FF2B5EF4-FFF2-40B4-BE49-F238E27FC236}">
                <a16:creationId xmlns:a16="http://schemas.microsoft.com/office/drawing/2014/main" id="{A9A0D8B0-0289-407B-2E81-32E70F64DD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433542"/>
            <a:ext cx="9144000" cy="670561"/>
          </a:xfrm>
        </p:spPr>
        <p:txBody>
          <a:bodyPr>
            <a:normAutofit/>
          </a:bodyPr>
          <a:lstStyle/>
          <a:p>
            <a:r>
              <a:rPr lang="en-GB" altLang="zh-CN" sz="4000" b="1" dirty="0">
                <a:latin typeface="Arial" panose="020B0604020202020204" pitchFamily="34" charset="0"/>
                <a:ea typeface="微软雅黑" panose="020B0503020204020204" pitchFamily="34" charset="-122"/>
              </a:rPr>
              <a:t>Thanks!</a:t>
            </a:r>
            <a:endParaRPr lang="zh-CN" altLang="en-US" sz="4000" dirty="0"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5" name="矩形 34">
            <a:extLst>
              <a:ext uri="{FF2B5EF4-FFF2-40B4-BE49-F238E27FC236}">
                <a16:creationId xmlns:a16="http://schemas.microsoft.com/office/drawing/2014/main" id="{F573D7B6-6B5D-BB1A-DB05-2A6055F8C620}"/>
              </a:ext>
            </a:extLst>
          </p:cNvPr>
          <p:cNvSpPr/>
          <p:nvPr/>
        </p:nvSpPr>
        <p:spPr>
          <a:xfrm>
            <a:off x="0" y="1032522"/>
            <a:ext cx="12192000" cy="45719"/>
          </a:xfrm>
          <a:prstGeom prst="rect">
            <a:avLst/>
          </a:pr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6" name="组合 25">
            <a:extLst>
              <a:ext uri="{FF2B5EF4-FFF2-40B4-BE49-F238E27FC236}">
                <a16:creationId xmlns:a16="http://schemas.microsoft.com/office/drawing/2014/main" id="{0F902C1A-DE32-EB15-360F-F1F432B73B26}"/>
              </a:ext>
            </a:extLst>
          </p:cNvPr>
          <p:cNvGrpSpPr/>
          <p:nvPr/>
        </p:nvGrpSpPr>
        <p:grpSpPr>
          <a:xfrm>
            <a:off x="461888" y="333270"/>
            <a:ext cx="1323703" cy="1323703"/>
            <a:chOff x="5434148" y="2937969"/>
            <a:chExt cx="1323703" cy="1323703"/>
          </a:xfrm>
        </p:grpSpPr>
        <p:sp>
          <p:nvSpPr>
            <p:cNvPr id="12" name="椭圆 11">
              <a:extLst>
                <a:ext uri="{FF2B5EF4-FFF2-40B4-BE49-F238E27FC236}">
                  <a16:creationId xmlns:a16="http://schemas.microsoft.com/office/drawing/2014/main" id="{905615B1-0633-6190-70A6-924CCA9FBA72}"/>
                </a:ext>
              </a:extLst>
            </p:cNvPr>
            <p:cNvSpPr/>
            <p:nvPr/>
          </p:nvSpPr>
          <p:spPr>
            <a:xfrm>
              <a:off x="5434148" y="2937969"/>
              <a:ext cx="1323703" cy="1323703"/>
            </a:xfrm>
            <a:prstGeom prst="ellipse">
              <a:avLst/>
            </a:prstGeom>
            <a:solidFill>
              <a:srgbClr val="182E7A"/>
            </a:solidFill>
            <a:ln>
              <a:solidFill>
                <a:srgbClr val="182E7A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1" name="Picture 2" descr="华东师范大学- 维基百科，自由的百科全书">
              <a:extLst>
                <a:ext uri="{FF2B5EF4-FFF2-40B4-BE49-F238E27FC236}">
                  <a16:creationId xmlns:a16="http://schemas.microsoft.com/office/drawing/2014/main" id="{9A8D5F22-6091-05C1-3023-FCC3602F2A4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 cstate="screen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brightnessContrast bright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71547" y="2975368"/>
              <a:ext cx="1248905" cy="1248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5" name="图片 24" descr="文本&#10;&#10;AI 生成的内容可能不正确。">
            <a:extLst>
              <a:ext uri="{FF2B5EF4-FFF2-40B4-BE49-F238E27FC236}">
                <a16:creationId xmlns:a16="http://schemas.microsoft.com/office/drawing/2014/main" id="{3E3CC808-B178-0EC0-4CB2-BF9339D1904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81" b="94052" l="977" r="97656">
                        <a14:foregroundMark x1="6797" y1="10409" x2="16367" y2="9913"/>
                        <a14:foregroundMark x1="16367" y1="9913" x2="25938" y2="16729"/>
                        <a14:foregroundMark x1="25938" y1="16729" x2="20781" y2="74102"/>
                        <a14:foregroundMark x1="2617" y1="9418" x2="4102" y2="46468"/>
                        <a14:foregroundMark x1="4102" y1="46468" x2="7266" y2="64064"/>
                        <a14:foregroundMark x1="7266" y1="64064" x2="4688" y2="82900"/>
                        <a14:foregroundMark x1="4688" y1="82900" x2="4570" y2="82900"/>
                        <a14:foregroundMark x1="977" y1="9665" x2="1328" y2="94176"/>
                        <a14:foregroundMark x1="52266" y1="87732" x2="72813" y2="84634"/>
                        <a14:foregroundMark x1="39766" y1="89715" x2="52266" y2="87856"/>
                        <a14:foregroundMark x1="82305" y1="85502" x2="87188" y2="85998"/>
                        <a14:foregroundMark x1="72813" y1="84634" x2="79648" y2="85254"/>
                        <a14:foregroundMark x1="87188" y1="85998" x2="93789" y2="85750"/>
                        <a14:foregroundMark x1="97695" y1="83643" x2="96914" y2="65799"/>
                        <a14:foregroundMark x1="97383" y1="52664" x2="97539" y2="45973"/>
                        <a14:foregroundMark x1="60547" y1="13259" x2="60078" y2="10409"/>
                        <a14:foregroundMark x1="25977" y1="8550" x2="26367" y2="10037"/>
                        <a14:foregroundMark x1="26484" y1="9665" x2="28789" y2="28253"/>
                        <a14:foregroundMark x1="28789" y1="28253" x2="27070" y2="50805"/>
                        <a14:foregroundMark x1="25938" y1="55019" x2="25664" y2="56010"/>
                        <a14:foregroundMark x1="27070" y1="50805" x2="25977" y2="54895"/>
                        <a14:foregroundMark x1="14766" y1="42255" x2="13359" y2="48451"/>
                        <a14:foregroundMark x1="14141" y1="42007" x2="16133" y2="24907"/>
                        <a14:foregroundMark x1="20625" y1="13879" x2="21641" y2="12887"/>
                        <a14:foregroundMark x1="52930" y1="81660" x2="53633" y2="84139"/>
                        <a14:foregroundMark x1="51602" y1="76952" x2="52891" y2="81537"/>
                        <a14:foregroundMark x1="52422" y1="85130" x2="52656" y2="76952"/>
                        <a14:backgroundMark x1="80547" y1="83147" x2="80703" y2="85626"/>
                        <a14:backgroundMark x1="80781" y1="82156" x2="81445" y2="87113"/>
                        <a14:backgroundMark x1="78633" y1="89343" x2="80469" y2="85998"/>
                        <a14:backgroundMark x1="27070" y1="56753" x2="26563" y2="57373"/>
                        <a14:backgroundMark x1="12969" y1="48203" x2="12812" y2="50558"/>
                        <a14:backgroundMark x1="70195" y1="57249" x2="69922" y2="59851"/>
                        <a14:backgroundMark x1="90273" y1="61214" x2="89766" y2="69641"/>
                        <a14:backgroundMark x1="93359" y1="65799" x2="93281" y2="64312"/>
                        <a14:backgroundMark x1="52500" y1="85750" x2="52969" y2="809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227077" y="6256337"/>
            <a:ext cx="1909043" cy="601663"/>
          </a:xfrm>
          <a:prstGeom prst="rect">
            <a:avLst/>
          </a:prstGeom>
        </p:spPr>
      </p:pic>
      <p:sp>
        <p:nvSpPr>
          <p:cNvPr id="33" name="任意多边形: 形状 32">
            <a:extLst>
              <a:ext uri="{FF2B5EF4-FFF2-40B4-BE49-F238E27FC236}">
                <a16:creationId xmlns:a16="http://schemas.microsoft.com/office/drawing/2014/main" id="{52C67B98-DACA-490F-3ED3-22C25CC138F1}"/>
              </a:ext>
            </a:extLst>
          </p:cNvPr>
          <p:cNvSpPr/>
          <p:nvPr/>
        </p:nvSpPr>
        <p:spPr>
          <a:xfrm>
            <a:off x="0" y="30480"/>
            <a:ext cx="12192000" cy="964642"/>
          </a:xfrm>
          <a:custGeom>
            <a:avLst/>
            <a:gdLst>
              <a:gd name="connsiteX0" fmla="*/ 0 w 12192000"/>
              <a:gd name="connsiteY0" fmla="*/ 0 h 964642"/>
              <a:gd name="connsiteX1" fmla="*/ 12192000 w 12192000"/>
              <a:gd name="connsiteY1" fmla="*/ 0 h 964642"/>
              <a:gd name="connsiteX2" fmla="*/ 12192000 w 12192000"/>
              <a:gd name="connsiteY2" fmla="*/ 964642 h 964642"/>
              <a:gd name="connsiteX3" fmla="*/ 1781908 w 12192000"/>
              <a:gd name="connsiteY3" fmla="*/ 964642 h 964642"/>
              <a:gd name="connsiteX4" fmla="*/ 1120056 w 12192000"/>
              <a:gd name="connsiteY4" fmla="*/ 302790 h 964642"/>
              <a:gd name="connsiteX5" fmla="*/ 458204 w 12192000"/>
              <a:gd name="connsiteY5" fmla="*/ 964642 h 964642"/>
              <a:gd name="connsiteX6" fmla="*/ 0 w 12192000"/>
              <a:gd name="connsiteY6" fmla="*/ 964642 h 9646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964642">
                <a:moveTo>
                  <a:pt x="0" y="0"/>
                </a:moveTo>
                <a:lnTo>
                  <a:pt x="12192000" y="0"/>
                </a:lnTo>
                <a:lnTo>
                  <a:pt x="12192000" y="964642"/>
                </a:lnTo>
                <a:lnTo>
                  <a:pt x="1781908" y="964642"/>
                </a:lnTo>
                <a:cubicBezTo>
                  <a:pt x="1781908" y="599111"/>
                  <a:pt x="1485587" y="302790"/>
                  <a:pt x="1120056" y="302790"/>
                </a:cubicBezTo>
                <a:cubicBezTo>
                  <a:pt x="754525" y="302790"/>
                  <a:pt x="458204" y="599111"/>
                  <a:pt x="458204" y="964642"/>
                </a:cubicBezTo>
                <a:lnTo>
                  <a:pt x="0" y="964642"/>
                </a:lnTo>
                <a:close/>
              </a:path>
            </a:pathLst>
          </a:custGeom>
          <a:solidFill>
            <a:srgbClr val="182E7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1DEBE3E4-6B8C-A343-1205-27D7C6D86B7A}"/>
              </a:ext>
            </a:extLst>
          </p:cNvPr>
          <p:cNvSpPr/>
          <p:nvPr/>
        </p:nvSpPr>
        <p:spPr>
          <a:xfrm>
            <a:off x="0" y="6356821"/>
            <a:ext cx="10227077" cy="482321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矩形 35">
            <a:extLst>
              <a:ext uri="{FF2B5EF4-FFF2-40B4-BE49-F238E27FC236}">
                <a16:creationId xmlns:a16="http://schemas.microsoft.com/office/drawing/2014/main" id="{34D60DCA-E6B6-3898-A92E-034631D50DFE}"/>
              </a:ext>
            </a:extLst>
          </p:cNvPr>
          <p:cNvSpPr/>
          <p:nvPr/>
        </p:nvSpPr>
        <p:spPr>
          <a:xfrm>
            <a:off x="0" y="6268677"/>
            <a:ext cx="10227077" cy="45719"/>
          </a:xfrm>
          <a:prstGeom prst="rect">
            <a:avLst/>
          </a:prstGeom>
          <a:gradFill>
            <a:gsLst>
              <a:gs pos="0">
                <a:srgbClr val="182E7A">
                  <a:alpha val="0"/>
                </a:srgbClr>
              </a:gs>
              <a:gs pos="100000">
                <a:srgbClr val="182E7A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661CE134-EDC5-D80D-F653-8C4079BA2497}"/>
              </a:ext>
            </a:extLst>
          </p:cNvPr>
          <p:cNvSpPr txBox="1"/>
          <p:nvPr/>
        </p:nvSpPr>
        <p:spPr>
          <a:xfrm>
            <a:off x="1123739" y="5605411"/>
            <a:ext cx="23103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主讲人：刘贇喆 博士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文本框 51">
            <a:extLst>
              <a:ext uri="{FF2B5EF4-FFF2-40B4-BE49-F238E27FC236}">
                <a16:creationId xmlns:a16="http://schemas.microsoft.com/office/drawing/2014/main" id="{6E8EC574-859C-8DDD-453D-32F0580A40BD}"/>
              </a:ext>
            </a:extLst>
          </p:cNvPr>
          <p:cNvSpPr txBox="1"/>
          <p:nvPr/>
        </p:nvSpPr>
        <p:spPr>
          <a:xfrm>
            <a:off x="4241800" y="5605411"/>
            <a:ext cx="37084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单位：华东师范大学 社会发展学院</a:t>
            </a:r>
            <a:endParaRPr lang="zh-CN" altLang="en-US" dirty="0"/>
          </a:p>
        </p:txBody>
      </p:sp>
      <p:sp>
        <p:nvSpPr>
          <p:cNvPr id="54" name="文本框 53">
            <a:extLst>
              <a:ext uri="{FF2B5EF4-FFF2-40B4-BE49-F238E27FC236}">
                <a16:creationId xmlns:a16="http://schemas.microsoft.com/office/drawing/2014/main" id="{C0B4DDE0-E779-B5E0-7EC7-8B06CD7642F6}"/>
              </a:ext>
            </a:extLst>
          </p:cNvPr>
          <p:cNvSpPr txBox="1"/>
          <p:nvPr/>
        </p:nvSpPr>
        <p:spPr>
          <a:xfrm>
            <a:off x="8819917" y="5605411"/>
            <a:ext cx="281432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buNone/>
            </a:pPr>
            <a:r>
              <a:rPr lang="zh-CN" altLang="en-US" sz="18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职务：人口学 副教授</a:t>
            </a:r>
            <a:endParaRPr lang="en-GB" altLang="zh-CN" sz="18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矩形 259">
            <a:extLst>
              <a:ext uri="{FF2B5EF4-FFF2-40B4-BE49-F238E27FC236}">
                <a16:creationId xmlns:a16="http://schemas.microsoft.com/office/drawing/2014/main" id="{3026DED2-7E42-CFBF-7120-7054ABA8F1E6}"/>
              </a:ext>
            </a:extLst>
          </p:cNvPr>
          <p:cNvSpPr>
            <a:spLocks noGrp="1" noChangeArrowheads="1"/>
          </p:cNvSpPr>
          <p:nvPr>
            <p:ph type="subTitle" idx="1"/>
          </p:nvPr>
        </p:nvSpPr>
        <p:spPr bwMode="auto">
          <a:xfrm>
            <a:off x="2660374" y="4202407"/>
            <a:ext cx="6871252" cy="3046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Calibri" panose="020F0502020204030204" pitchFamily="34" charset="0"/>
              </a:defRPr>
            </a:lvl9pPr>
          </a:lstStyle>
          <a:p>
            <a:pPr>
              <a:buNone/>
            </a:pP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第十</a:t>
            </a:r>
            <a:r>
              <a:rPr lang="zh-CN" altLang="en-GB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二</a:t>
            </a: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周：教程 第七章 专题研究</a:t>
            </a:r>
            <a:r>
              <a:rPr lang="en-US" altLang="zh-CN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zh-CN" altLang="en-US" sz="2200" b="1" dirty="0">
                <a:solidFill>
                  <a:srgbClr val="023A75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重点解析 </a:t>
            </a:r>
            <a:endParaRPr lang="en-GB" altLang="zh-CN" sz="2200" b="1" dirty="0">
              <a:solidFill>
                <a:srgbClr val="023A75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5335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12BAD0F-4F07-2D2A-A8B7-7FDDC7B3BB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56F04301-A397-4546-6F3F-08DDA8E77C11}"/>
              </a:ext>
            </a:extLst>
          </p:cNvPr>
          <p:cNvGrpSpPr/>
          <p:nvPr/>
        </p:nvGrpSpPr>
        <p:grpSpPr>
          <a:xfrm>
            <a:off x="4401324" y="3057277"/>
            <a:ext cx="3389353" cy="743446"/>
            <a:chOff x="7300452" y="2048744"/>
            <a:chExt cx="3389353" cy="743446"/>
          </a:xfrm>
        </p:grpSpPr>
        <p:sp>
          <p:nvSpPr>
            <p:cNvPr id="6" name="Freeform 78">
              <a:extLst>
                <a:ext uri="{FF2B5EF4-FFF2-40B4-BE49-F238E27FC236}">
                  <a16:creationId xmlns:a16="http://schemas.microsoft.com/office/drawing/2014/main" id="{3F245ACA-E3A5-D4FC-C76F-7981C7F14C0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7" name="Group 269">
              <a:extLst>
                <a:ext uri="{FF2B5EF4-FFF2-40B4-BE49-F238E27FC236}">
                  <a16:creationId xmlns:a16="http://schemas.microsoft.com/office/drawing/2014/main" id="{6356F54E-B604-C902-3050-6C5478529FB5}"/>
                </a:ext>
              </a:extLst>
            </p:cNvPr>
            <p:cNvGrpSpPr/>
            <p:nvPr/>
          </p:nvGrpSpPr>
          <p:grpSpPr>
            <a:xfrm>
              <a:off x="8208947" y="2100409"/>
              <a:ext cx="2480858" cy="675677"/>
              <a:chOff x="8094691" y="2038021"/>
              <a:chExt cx="2480858" cy="675677"/>
            </a:xfrm>
          </p:grpSpPr>
          <p:sp>
            <p:nvSpPr>
              <p:cNvPr id="12" name="TextBox 6">
                <a:extLst>
                  <a:ext uri="{FF2B5EF4-FFF2-40B4-BE49-F238E27FC236}">
                    <a16:creationId xmlns:a16="http://schemas.microsoft.com/office/drawing/2014/main" id="{9737FE24-249F-8450-B1D3-731FD53E8608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4808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Population Census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TextBox 268">
                <a:extLst>
                  <a:ext uri="{FF2B5EF4-FFF2-40B4-BE49-F238E27FC236}">
                    <a16:creationId xmlns:a16="http://schemas.microsoft.com/office/drawing/2014/main" id="{A030C70B-6DE9-4E6A-1042-F976881EB21A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2464133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zh-CN" altLang="en-US" sz="2400" b="1" dirty="0"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人口普查数据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24580C01-EF74-6E26-BAE4-4D645A3EEF5C}"/>
                </a:ext>
              </a:extLst>
            </p:cNvPr>
            <p:cNvSpPr txBox="1"/>
            <p:nvPr/>
          </p:nvSpPr>
          <p:spPr>
            <a:xfrm>
              <a:off x="7300452" y="2084304"/>
              <a:ext cx="9563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1</a:t>
              </a:r>
              <a:r>
                <a:rPr lang="en-GB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9" name="直接连接符 29">
              <a:extLst>
                <a:ext uri="{FF2B5EF4-FFF2-40B4-BE49-F238E27FC236}">
                  <a16:creationId xmlns:a16="http://schemas.microsoft.com/office/drawing/2014/main" id="{8869AB47-C034-B3D3-6DE0-6A239B52202A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264638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247">
              <a:extLst>
                <a:ext uri="{FF2B5EF4-FFF2-40B4-BE49-F238E27FC236}">
                  <a16:creationId xmlns:a16="http://schemas.microsoft.com/office/drawing/2014/main" id="{A7E9C3BA-D5AF-1990-9C70-4E367EDF1E7B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264638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82303033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C4B791-4413-B82A-6BE8-81AC6948A2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C7DF00A6-87B2-78F1-3730-D7F2FC69E4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人口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普查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Census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6D232D2-7A09-AC93-0D89-5D86A8E0BA39}"/>
              </a:ext>
            </a:extLst>
          </p:cNvPr>
          <p:cNvSpPr txBox="1"/>
          <p:nvPr/>
        </p:nvSpPr>
        <p:spPr>
          <a:xfrm>
            <a:off x="401326" y="1536012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什么是 </a:t>
            </a:r>
            <a:r>
              <a:rPr lang="zh-CN" altLang="en-GB" sz="24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人口</a:t>
            </a:r>
            <a:r>
              <a:rPr lang="zh-CN" altLang="en-US" sz="2400" b="1" dirty="0">
                <a:highlight>
                  <a:srgbClr val="00FFFF"/>
                </a:highlight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普查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？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What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is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Census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？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BBBBB473-2145-F8B1-AC18-3A4F1BECEA3F}"/>
              </a:ext>
            </a:extLst>
          </p:cNvPr>
          <p:cNvSpPr txBox="1"/>
          <p:nvPr/>
        </p:nvSpPr>
        <p:spPr>
          <a:xfrm>
            <a:off x="728956" y="2358007"/>
            <a:ext cx="6679219" cy="22775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定义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b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一种以</a:t>
            </a:r>
            <a:r>
              <a:rPr lang="zh-CN" altLang="zh-CN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特定时间点为基准</a:t>
            </a:r>
            <a:r>
              <a:rPr lang="zh-C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，对一个</a:t>
            </a:r>
            <a:r>
              <a:rPr lang="zh-CN" altLang="zh-CN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明确地域范围</a:t>
            </a:r>
            <a:r>
              <a:rPr lang="zh-C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内的</a:t>
            </a:r>
            <a:r>
              <a:rPr lang="zh-CN" altLang="zh-CN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全部人口</a:t>
            </a:r>
            <a:r>
              <a:rPr lang="zh-C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进行系统登记、统计和分析的综合性统计活动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目的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：</a:t>
            </a:r>
            <a:b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</a:br>
            <a:r>
              <a:rPr lang="zh-CN" altLang="zh-CN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获取人口规模、结构、分布及相关社会经济特征的基础数据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6" name="图片 5" descr="已生成图片：Census and population word cloud">
            <a:extLst>
              <a:ext uri="{FF2B5EF4-FFF2-40B4-BE49-F238E27FC236}">
                <a16:creationId xmlns:a16="http://schemas.microsoft.com/office/drawing/2014/main" id="{9718AF53-85C1-5700-2408-09A1AF6CA48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30803" y="1442254"/>
            <a:ext cx="3973491" cy="3973491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60417F9-7690-ECC8-E52D-AE98BF252770}"/>
              </a:ext>
            </a:extLst>
          </p:cNvPr>
          <p:cNvSpPr txBox="1"/>
          <p:nvPr/>
        </p:nvSpPr>
        <p:spPr>
          <a:xfrm>
            <a:off x="728956" y="5735339"/>
            <a:ext cx="1106171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864108">
              <a:defRPr/>
            </a:pPr>
            <a:r>
              <a:rPr lang="en-GB" altLang="zh-CN" sz="1600" b="1" dirty="0">
                <a:solidFill>
                  <a:srgbClr val="FF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A census is an official, systematic count and survey of a country's population at a specific point in time</a:t>
            </a:r>
            <a:endParaRPr lang="zh-CN" altLang="en-US" sz="1600" b="1" dirty="0">
              <a:solidFill>
                <a:srgbClr val="FF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10" name="图片 9" descr="2021–2022 United Kingdom censuses - Wikipedia">
            <a:extLst>
              <a:ext uri="{FF2B5EF4-FFF2-40B4-BE49-F238E27FC236}">
                <a16:creationId xmlns:a16="http://schemas.microsoft.com/office/drawing/2014/main" id="{0F01EE27-0F24-7A2B-1DE6-88B42AF4D9D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069" y="4753668"/>
            <a:ext cx="1751924" cy="68511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A36C35C-5E1F-188F-5846-48751DF1D2E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51639" y="4709568"/>
            <a:ext cx="1849531" cy="799935"/>
          </a:xfrm>
          <a:prstGeom prst="rect">
            <a:avLst/>
          </a:prstGeom>
        </p:spPr>
      </p:pic>
      <p:pic>
        <p:nvPicPr>
          <p:cNvPr id="12" name="图片 11" descr="File:China Population Census—2020 Logo with text (stacked ...">
            <a:extLst>
              <a:ext uri="{FF2B5EF4-FFF2-40B4-BE49-F238E27FC236}">
                <a16:creationId xmlns:a16="http://schemas.microsoft.com/office/drawing/2014/main" id="{BEA89D14-CFD0-3E36-FFBA-116F9C2AEA5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37816" y="4706365"/>
            <a:ext cx="1410486" cy="803138"/>
          </a:xfrm>
          <a:prstGeom prst="rect">
            <a:avLst/>
          </a:prstGeom>
        </p:spPr>
      </p:pic>
      <p:pic>
        <p:nvPicPr>
          <p:cNvPr id="13" name="图片 12" descr="2021 Canadian census - Wikipedia">
            <a:extLst>
              <a:ext uri="{FF2B5EF4-FFF2-40B4-BE49-F238E27FC236}">
                <a16:creationId xmlns:a16="http://schemas.microsoft.com/office/drawing/2014/main" id="{5A6504B4-09EC-BC3F-6905-616F5643C38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84948" y="4614103"/>
            <a:ext cx="923227" cy="1009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6484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C6A4A7-5D33-88C8-BD1E-D904DA0827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D6D73E05-4079-36EE-BE00-44765FF3D4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人口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普查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Census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F6E03539-4C37-A936-B51D-306F4A07C3DA}"/>
              </a:ext>
            </a:extLst>
          </p:cNvPr>
          <p:cNvSpPr txBox="1"/>
          <p:nvPr/>
        </p:nvSpPr>
        <p:spPr>
          <a:xfrm>
            <a:off x="401326" y="1536012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人口普查特征 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Characteristics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Census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6AC5C9D2-AAC1-C26C-2743-F1957E17D03D}"/>
              </a:ext>
            </a:extLst>
          </p:cNvPr>
          <p:cNvSpPr txBox="1"/>
          <p:nvPr/>
        </p:nvSpPr>
        <p:spPr>
          <a:xfrm>
            <a:off x="728956" y="2220740"/>
            <a:ext cx="6664065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endParaRPr lang="en-US" altLang="zh-CN" sz="1600" b="1" i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周期性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zh-CN" altLang="en-GB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有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相对固定时间周期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全覆盖性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特定区域内的全量调查</a:t>
            </a: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个体登记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个人或住户为基本单位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多维属性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数据维度丰富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官方性与标准化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由国家统计机构组织，统一口径</a:t>
            </a: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lvl="0" defTabSz="864108">
              <a:defRPr/>
            </a:pP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zh-CN" altLang="en-US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高空间颗粒度 </a:t>
            </a:r>
            <a:r>
              <a:rPr lang="en-US" altLang="zh-CN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–</a:t>
            </a:r>
            <a:r>
              <a:rPr lang="zh-CN" altLang="en-US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 以较小的空间单元发布</a:t>
            </a:r>
            <a:endParaRPr lang="en-US" altLang="zh-CN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  <a:p>
            <a:pPr marL="285750" lvl="0" indent="-285750" defTabSz="864108">
              <a:buFont typeface="Arial" panose="020B0604020202020204" pitchFamily="34" charset="0"/>
              <a:buChar char="•"/>
              <a:defRPr/>
            </a:pPr>
            <a:r>
              <a:rPr lang="en-GB" altLang="zh-CN" b="1" dirty="0"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…</a:t>
            </a:r>
            <a:endParaRPr lang="en-US" altLang="zh-CN" b="1" dirty="0"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  <p:pic>
        <p:nvPicPr>
          <p:cNvPr id="3" name="图片 2" descr="已生成图片：UK census timeline with notable gap">
            <a:extLst>
              <a:ext uri="{FF2B5EF4-FFF2-40B4-BE49-F238E27FC236}">
                <a16:creationId xmlns:a16="http://schemas.microsoft.com/office/drawing/2014/main" id="{B874AEA4-96C8-F34E-67E6-7C42F29E870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5685" b="27565"/>
          <a:stretch>
            <a:fillRect/>
          </a:stretch>
        </p:blipFill>
        <p:spPr>
          <a:xfrm>
            <a:off x="6392636" y="1076960"/>
            <a:ext cx="5600699" cy="1472024"/>
          </a:xfrm>
          <a:prstGeom prst="rect">
            <a:avLst/>
          </a:prstGeom>
        </p:spPr>
      </p:pic>
      <p:pic>
        <p:nvPicPr>
          <p:cNvPr id="7" name="图片 6" descr="Question and questionnaire development overview for Census 2021 - Office  for National Statistics">
            <a:extLst>
              <a:ext uri="{FF2B5EF4-FFF2-40B4-BE49-F238E27FC236}">
                <a16:creationId xmlns:a16="http://schemas.microsoft.com/office/drawing/2014/main" id="{79B2118B-43F1-7EFE-E196-B2AFCE3F054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44932"/>
          <a:stretch>
            <a:fillRect/>
          </a:stretch>
        </p:blipFill>
        <p:spPr>
          <a:xfrm>
            <a:off x="9077045" y="2548984"/>
            <a:ext cx="2885343" cy="1815882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3D3651CD-FC3A-A698-A3F0-A8762C66431B}"/>
              </a:ext>
            </a:extLst>
          </p:cNvPr>
          <p:cNvSpPr txBox="1"/>
          <p:nvPr/>
        </p:nvSpPr>
        <p:spPr>
          <a:xfrm>
            <a:off x="6493966" y="2548984"/>
            <a:ext cx="2310614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Census 2021 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是第一次 “</a:t>
            </a:r>
            <a:r>
              <a:rPr lang="en-GB" altLang="zh-CN" sz="16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online-first census”</a:t>
            </a:r>
            <a:r>
              <a:rPr lang="zh-CN" altLang="en-GB" sz="16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，</a:t>
            </a:r>
            <a:r>
              <a:rPr lang="zh-CN" altLang="en-US" sz="1600" dirty="0">
                <a:latin typeface="Microsoft YaHei UI" panose="020B0503020204020204" pitchFamily="34" charset="-122"/>
                <a:ea typeface="Microsoft YaHei UI" panose="020B0503020204020204" pitchFamily="34" charset="-122"/>
                <a:cs typeface="Arial" panose="020B0604020202020204" pitchFamily="34" charset="0"/>
              </a:rPr>
              <a:t>鼓励有能力的人在线填写，但为了保证包容性，也提供纸质问卷和其他支持方式</a:t>
            </a: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5C565224-C7D4-F4D5-8920-C9698C60081E}"/>
              </a:ext>
            </a:extLst>
          </p:cNvPr>
          <p:cNvSpPr txBox="1"/>
          <p:nvPr/>
        </p:nvSpPr>
        <p:spPr>
          <a:xfrm>
            <a:off x="6493966" y="429324"/>
            <a:ext cx="539803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dirty="0">
                <a:solidFill>
                  <a:srgbClr val="2D3C89"/>
                </a:solidFill>
                <a:latin typeface="Open Sans" panose="020B0606030504020204" pitchFamily="34" charset="0"/>
              </a:rPr>
              <a:t>T</a:t>
            </a:r>
            <a:r>
              <a:rPr lang="zh-CN" altLang="zh-CN" sz="1600" b="1" i="0" u="none" strike="noStrike" dirty="0">
                <a:solidFill>
                  <a:srgbClr val="2D3C89"/>
                </a:solidFill>
                <a:effectLst/>
                <a:latin typeface="Open Sans" panose="020B0606030504020204" pitchFamily="34" charset="0"/>
              </a:rPr>
              <a:t>he Census Act</a:t>
            </a:r>
            <a:r>
              <a:rPr lang="zh-CN" altLang="zh-CN" sz="1600" b="0" i="0" u="none" strike="noStrike" dirty="0">
                <a:solidFill>
                  <a:srgbClr val="2D3C89"/>
                </a:solidFill>
                <a:effectLst/>
                <a:latin typeface="Open Sans" panose="020B0606030504020204" pitchFamily="34" charset="0"/>
              </a:rPr>
              <a:t> was made law by royal assent on 31 December </a:t>
            </a:r>
            <a:r>
              <a:rPr lang="zh-CN" altLang="zh-CN" sz="1600" b="1" i="0" dirty="0">
                <a:solidFill>
                  <a:srgbClr val="2E3D8B"/>
                </a:solidFill>
                <a:effectLst/>
                <a:latin typeface="Open Sans" panose="020B0606030504020204" pitchFamily="34" charset="0"/>
              </a:rPr>
              <a:t>1800</a:t>
            </a:r>
            <a:endParaRPr lang="zh-CN" altLang="en-US" sz="1600" dirty="0"/>
          </a:p>
        </p:txBody>
      </p:sp>
      <p:pic>
        <p:nvPicPr>
          <p:cNvPr id="9" name="图片 8" descr="Illustrated portrait of John Rickman, in a monotone hand drawn style, by Carlie Edge">
            <a:extLst>
              <a:ext uri="{FF2B5EF4-FFF2-40B4-BE49-F238E27FC236}">
                <a16:creationId xmlns:a16="http://schemas.microsoft.com/office/drawing/2014/main" id="{FC8A49DD-0D6F-4D34-3F1D-EDA6124662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916" y="4364866"/>
            <a:ext cx="1477469" cy="1481654"/>
          </a:xfrm>
          <a:prstGeom prst="rect">
            <a:avLst/>
          </a:prstGeom>
        </p:spPr>
      </p:pic>
      <p:sp>
        <p:nvSpPr>
          <p:cNvPr id="11" name="文本框 10">
            <a:extLst>
              <a:ext uri="{FF2B5EF4-FFF2-40B4-BE49-F238E27FC236}">
                <a16:creationId xmlns:a16="http://schemas.microsoft.com/office/drawing/2014/main" id="{904C97C8-B72B-82DC-D6B7-2E5499368223}"/>
              </a:ext>
            </a:extLst>
          </p:cNvPr>
          <p:cNvSpPr txBox="1"/>
          <p:nvPr/>
        </p:nvSpPr>
        <p:spPr>
          <a:xfrm>
            <a:off x="6444803" y="5979404"/>
            <a:ext cx="5747197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>
              <a:spcBef>
                <a:spcPts val="750"/>
              </a:spcBef>
              <a:spcAft>
                <a:spcPts val="1500"/>
              </a:spcAft>
              <a:buNone/>
            </a:pPr>
            <a:r>
              <a:rPr lang="zh-CN" altLang="zh-CN" sz="1100" b="1" i="1" dirty="0">
                <a:solidFill>
                  <a:srgbClr val="41404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John Rickman –</a:t>
            </a:r>
            <a:r>
              <a:rPr lang="zh-CN" altLang="en-US" sz="1100" b="1" i="1" dirty="0">
                <a:solidFill>
                  <a:srgbClr val="41404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‘</a:t>
            </a:r>
            <a:r>
              <a:rPr lang="zh-CN" altLang="zh-CN" sz="1100" b="1" i="1" dirty="0">
                <a:solidFill>
                  <a:srgbClr val="41404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father of the census’</a:t>
            </a:r>
            <a:r>
              <a:rPr lang="en-US" altLang="zh-CN" sz="1100" b="1" i="1" dirty="0">
                <a:solidFill>
                  <a:srgbClr val="414042"/>
                </a:solidFill>
                <a:effectLst/>
                <a:latin typeface="Microsoft YaHei" panose="020B0503020204020204" pitchFamily="34" charset="-122"/>
                <a:ea typeface="Microsoft YaHei" panose="020B0503020204020204" pitchFamily="34" charset="-122"/>
              </a:rPr>
              <a:t>1801</a:t>
            </a:r>
            <a:r>
              <a:rPr lang="en-GB" altLang="zh-CN" sz="1100" b="1" i="1" dirty="0">
                <a:solidFill>
                  <a:srgbClr val="41404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 1</a:t>
            </a:r>
            <a:r>
              <a:rPr lang="en-US" altLang="zh-CN" sz="1100" b="1" i="1" dirty="0">
                <a:solidFill>
                  <a:srgbClr val="41404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811</a:t>
            </a:r>
            <a:r>
              <a:rPr lang="en-GB" altLang="zh-CN" sz="1100" b="1" i="1" dirty="0">
                <a:solidFill>
                  <a:srgbClr val="41404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en-US" altLang="zh-CN" sz="1100" b="1" i="1" dirty="0">
                <a:solidFill>
                  <a:srgbClr val="41404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1821</a:t>
            </a:r>
            <a:r>
              <a:rPr lang="en-GB" altLang="zh-CN" sz="1100" b="1" i="1" dirty="0">
                <a:solidFill>
                  <a:srgbClr val="41404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,</a:t>
            </a:r>
            <a:r>
              <a:rPr lang="en-US" altLang="zh-CN" sz="1100" b="1" i="1" dirty="0">
                <a:solidFill>
                  <a:srgbClr val="41404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 </a:t>
            </a:r>
            <a:r>
              <a:rPr lang="en-GB" altLang="zh-CN" sz="1100" b="1" i="1" dirty="0">
                <a:solidFill>
                  <a:srgbClr val="414042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and 1831 census</a:t>
            </a:r>
          </a:p>
        </p:txBody>
      </p:sp>
      <p:pic>
        <p:nvPicPr>
          <p:cNvPr id="12" name="图片 11" descr="A newspaper cartoon from an 1891 edition of the Illustrated London News about the experiences of a census enumerator. Provided courtesy of the National Archives">
            <a:extLst>
              <a:ext uri="{FF2B5EF4-FFF2-40B4-BE49-F238E27FC236}">
                <a16:creationId xmlns:a16="http://schemas.microsoft.com/office/drawing/2014/main" id="{225F41FA-B199-DF50-047A-24B01704ED3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077045" y="4517326"/>
            <a:ext cx="2885343" cy="14620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125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D23A5CD-23F5-4161-4B93-66889D9BD9E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4D431689-4630-56A7-E221-004C3DB2AA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人口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普查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Census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101A1D5-DB7B-6A04-FE32-E906C4729638}"/>
              </a:ext>
            </a:extLst>
          </p:cNvPr>
          <p:cNvSpPr txBox="1"/>
          <p:nvPr/>
        </p:nvSpPr>
        <p:spPr>
          <a:xfrm>
            <a:off x="401326" y="1536012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人口普查</a:t>
            </a:r>
            <a:r>
              <a:rPr lang="zh-CN" altLang="en-GB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的</a:t>
            </a: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优劣势 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Pros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&amp;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Cons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of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Census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表格 5">
            <a:extLst>
              <a:ext uri="{FF2B5EF4-FFF2-40B4-BE49-F238E27FC236}">
                <a16:creationId xmlns:a16="http://schemas.microsoft.com/office/drawing/2014/main" id="{B4A29246-43A6-071E-D4D7-0D2E10D05F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5750798"/>
              </p:ext>
            </p:extLst>
          </p:nvPr>
        </p:nvGraphicFramePr>
        <p:xfrm>
          <a:off x="4124745" y="819683"/>
          <a:ext cx="7665929" cy="5218633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1248137">
                  <a:extLst>
                    <a:ext uri="{9D8B030D-6E8A-4147-A177-3AD203B41FA5}">
                      <a16:colId xmlns:a16="http://schemas.microsoft.com/office/drawing/2014/main" val="1836287990"/>
                    </a:ext>
                  </a:extLst>
                </a:gridCol>
                <a:gridCol w="3208896">
                  <a:extLst>
                    <a:ext uri="{9D8B030D-6E8A-4147-A177-3AD203B41FA5}">
                      <a16:colId xmlns:a16="http://schemas.microsoft.com/office/drawing/2014/main" val="1752017870"/>
                    </a:ext>
                  </a:extLst>
                </a:gridCol>
                <a:gridCol w="3208896">
                  <a:extLst>
                    <a:ext uri="{9D8B030D-6E8A-4147-A177-3AD203B41FA5}">
                      <a16:colId xmlns:a16="http://schemas.microsoft.com/office/drawing/2014/main" val="2946353958"/>
                    </a:ext>
                  </a:extLst>
                </a:gridCol>
              </a:tblGrid>
              <a:tr h="31093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人口普查特征</a:t>
                      </a:r>
                    </a:p>
                  </a:txBody>
                  <a:tcPr marL="60879" marR="60879" marT="30439" marB="3043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优势</a:t>
                      </a:r>
                    </a:p>
                  </a:txBody>
                  <a:tcPr marL="60879" marR="60879" marT="30439" marB="3043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局限</a:t>
                      </a:r>
                    </a:p>
                  </a:txBody>
                  <a:tcPr marL="60879" marR="60879" marT="30439" marB="304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8236262"/>
                  </a:ext>
                </a:extLst>
              </a:tr>
              <a:tr h="77732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sz="1200" b="1" dirty="0"/>
                        <a:t>周期性</a:t>
                      </a:r>
                      <a:endParaRPr lang="zh-CN" sz="1200" dirty="0"/>
                    </a:p>
                  </a:txBody>
                  <a:tcPr marL="60879" marR="60879" marT="30439" marB="30439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sz="1200" dirty="0"/>
                        <a:t>通常按固定周期开展，例如十年一次，便于进行长期趋势比较。</a:t>
                      </a:r>
                    </a:p>
                  </a:txBody>
                  <a:tcPr marL="60879" marR="60879" marT="30439" marB="30439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sz="1200" dirty="0"/>
                        <a:t>更新频率较低，难以及时反映快速变化的人口流动、就业、住房和社会结构变化。</a:t>
                      </a:r>
                    </a:p>
                  </a:txBody>
                  <a:tcPr marL="60879" marR="60879" marT="30439" marB="304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386750"/>
                  </a:ext>
                </a:extLst>
              </a:tr>
              <a:tr h="77732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sz="1200" b="1" dirty="0"/>
                        <a:t>全覆盖性</a:t>
                      </a:r>
                      <a:endParaRPr lang="zh-CN" sz="1200" dirty="0"/>
                    </a:p>
                  </a:txBody>
                  <a:tcPr marL="60879" marR="60879" marT="30439" marB="30439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sz="1200"/>
                        <a:t>原则上覆盖全部人口，是获取人口规模和空间分布的基础数据来源。</a:t>
                      </a:r>
                    </a:p>
                  </a:txBody>
                  <a:tcPr marL="60879" marR="60879" marT="30439" marB="30439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sz="1200" dirty="0"/>
                        <a:t>组织成本高、工作量大，对政府统计能力和社会配合度要求较高。</a:t>
                      </a:r>
                    </a:p>
                  </a:txBody>
                  <a:tcPr marL="60879" marR="60879" marT="30439" marB="304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2944760"/>
                  </a:ext>
                </a:extLst>
              </a:tr>
              <a:tr h="77732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sz="1200" b="1" dirty="0"/>
                        <a:t>个体登记</a:t>
                      </a:r>
                      <a:endParaRPr lang="zh-CN" sz="1200" dirty="0"/>
                    </a:p>
                  </a:txBody>
                  <a:tcPr marL="60879" marR="60879" marT="30439" marB="30439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sz="1200"/>
                        <a:t>以个人和住户为单位收集信息，可以获得较完整的人口结构和家庭信息。</a:t>
                      </a:r>
                    </a:p>
                  </a:txBody>
                  <a:tcPr marL="60879" marR="60879" marT="30439" marB="30439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sz="1200"/>
                        <a:t>涉及较多个人信息，对隐私保护、数据安全和公众信任要求较高。</a:t>
                      </a:r>
                    </a:p>
                  </a:txBody>
                  <a:tcPr marL="60879" marR="60879" marT="30439" marB="304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13564098"/>
                  </a:ext>
                </a:extLst>
              </a:tr>
              <a:tr h="77732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altLang="en-GB" sz="1200" b="1" dirty="0"/>
                        <a:t>多维</a:t>
                      </a:r>
                      <a:r>
                        <a:rPr lang="zh-CN" altLang="en-US" sz="1200" b="1" dirty="0"/>
                        <a:t>属性</a:t>
                      </a:r>
                      <a:endParaRPr lang="zh-CN" sz="1200" dirty="0"/>
                    </a:p>
                  </a:txBody>
                  <a:tcPr marL="60879" marR="60879" marT="30439" marB="30439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sz="1200"/>
                        <a:t>不仅统计人口数量，还包括年龄、性别、教育、就业、住房、迁移等多维信息。</a:t>
                      </a:r>
                    </a:p>
                  </a:txBody>
                  <a:tcPr marL="60879" marR="60879" marT="30439" marB="30439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sz="1200" dirty="0"/>
                        <a:t>问卷长度有限，无法像专题调查那样深入测量复杂社会行为、态度和机制。</a:t>
                      </a:r>
                    </a:p>
                  </a:txBody>
                  <a:tcPr marL="60879" marR="60879" marT="30439" marB="304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355636692"/>
                  </a:ext>
                </a:extLst>
              </a:tr>
              <a:tr h="77732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sz="1200" b="1" dirty="0"/>
                        <a:t>空间颗粒度高</a:t>
                      </a:r>
                      <a:endParaRPr lang="zh-CN" sz="1200" dirty="0"/>
                    </a:p>
                  </a:txBody>
                  <a:tcPr marL="60879" marR="60879" marT="30439" marB="30439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sz="1200"/>
                        <a:t>通常可以发布到较小地理单元，适合城市研究、社区分析和公共服务配置。</a:t>
                      </a:r>
                    </a:p>
                  </a:txBody>
                  <a:tcPr marL="60879" marR="60879" marT="30439" marB="30439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sz="1200" dirty="0"/>
                        <a:t>空间尺度越细，隐私保护限制越多，部分敏感变量可能无法公开到很小尺度。</a:t>
                      </a:r>
                    </a:p>
                  </a:txBody>
                  <a:tcPr marL="60879" marR="60879" marT="30439" marB="304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77169730"/>
                  </a:ext>
                </a:extLst>
              </a:tr>
              <a:tr h="777324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sz="1200" b="1" dirty="0"/>
                        <a:t>官方性与标准化</a:t>
                      </a:r>
                      <a:endParaRPr lang="zh-CN" sz="1200" dirty="0"/>
                    </a:p>
                  </a:txBody>
                  <a:tcPr marL="60879" marR="60879" marT="30439" marB="30439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sz="1200"/>
                        <a:t>由国家统计机构统一组织，口径相对规范，具有较高权威性和可比性。</a:t>
                      </a:r>
                    </a:p>
                  </a:txBody>
                  <a:tcPr marL="60879" marR="60879" marT="30439" marB="30439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zh-CN" sz="1200" dirty="0"/>
                        <a:t>变量定义、行政边界和统计口径仍可能随时间调整，跨期比较时需要谨慎。</a:t>
                      </a:r>
                      <a:endParaRPr lang="en-US" altLang="zh-CN" sz="1200" dirty="0"/>
                    </a:p>
                  </a:txBody>
                  <a:tcPr marL="60879" marR="60879" marT="30439" marB="304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26577692"/>
                  </a:ext>
                </a:extLst>
              </a:tr>
              <a:tr h="242475"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altLang="zh-CN" sz="1200" dirty="0"/>
                        <a:t>…</a:t>
                      </a:r>
                      <a:endParaRPr lang="zh-CN" sz="1200" dirty="0"/>
                    </a:p>
                  </a:txBody>
                  <a:tcPr marL="60879" marR="60879" marT="30439" marB="30439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GB" altLang="zh-CN" sz="1200" dirty="0"/>
                        <a:t>…</a:t>
                      </a:r>
                      <a:endParaRPr lang="zh-CN" sz="1200" dirty="0"/>
                    </a:p>
                  </a:txBody>
                  <a:tcPr marL="60879" marR="60879" marT="30439" marB="30439" anchor="ctr">
                    <a:noFill/>
                  </a:tcPr>
                </a:tc>
                <a:tc>
                  <a:txBody>
                    <a:bodyPr/>
                    <a:lstStyle/>
                    <a:p>
                      <a:pPr>
                        <a:buNone/>
                      </a:pPr>
                      <a:r>
                        <a:rPr lang="en-US" altLang="zh-CN" sz="1200" dirty="0"/>
                        <a:t>…</a:t>
                      </a:r>
                    </a:p>
                  </a:txBody>
                  <a:tcPr marL="60879" marR="60879" marT="30439" marB="304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7053292"/>
                  </a:ext>
                </a:extLst>
              </a:tr>
            </a:tbl>
          </a:graphicData>
        </a:graphic>
      </p:graphicFrame>
      <p:sp>
        <p:nvSpPr>
          <p:cNvPr id="3" name="文本框 2">
            <a:extLst>
              <a:ext uri="{FF2B5EF4-FFF2-40B4-BE49-F238E27FC236}">
                <a16:creationId xmlns:a16="http://schemas.microsoft.com/office/drawing/2014/main" id="{37C2F35A-7E98-D9F4-A3AA-9BE17D126B69}"/>
              </a:ext>
            </a:extLst>
          </p:cNvPr>
          <p:cNvSpPr txBox="1"/>
          <p:nvPr/>
        </p:nvSpPr>
        <p:spPr>
          <a:xfrm>
            <a:off x="766935" y="3259723"/>
            <a:ext cx="271055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defTabSz="864108">
              <a:defRPr/>
            </a:pPr>
            <a:r>
              <a:rPr lang="zh-CN" altLang="en-US" sz="16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  <a:cs typeface="Times New Roman" panose="02020603050405020304" pitchFamily="18" charset="0"/>
              </a:rPr>
              <a:t>根据数据特征分析优劣势</a:t>
            </a:r>
            <a:endParaRPr lang="en-US" altLang="zh-CN" sz="1600" dirty="0">
              <a:solidFill>
                <a:srgbClr val="C00000"/>
              </a:solidFill>
              <a:latin typeface="Microsoft YaHei" panose="020B0503020204020204" pitchFamily="34" charset="-122"/>
              <a:ea typeface="Microsoft YaHei" panose="020B0503020204020204" pitchFamily="3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516053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D6AD0AE-C95A-B533-9657-0331A4A57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4B5C7D64-EFE4-6F2F-B875-F6CDAF86A6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低频普查到高频补充抽样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6117EE07-1706-6BE6-C78C-8CC14EC7B10D}"/>
              </a:ext>
            </a:extLst>
          </p:cNvPr>
          <p:cNvSpPr txBox="1"/>
          <p:nvPr/>
        </p:nvSpPr>
        <p:spPr>
          <a:xfrm>
            <a:off x="401326" y="1536012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人口抽样调查：</a:t>
            </a:r>
            <a:r>
              <a:rPr lang="zh-CN" altLang="en-US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弥补十年周期过长的不足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Population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Sampling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Survey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D510D6F-602D-8FAB-8943-2CDBEFDA8FAF}"/>
              </a:ext>
            </a:extLst>
          </p:cNvPr>
          <p:cNvSpPr txBox="1"/>
          <p:nvPr/>
        </p:nvSpPr>
        <p:spPr>
          <a:xfrm>
            <a:off x="545793" y="2909230"/>
            <a:ext cx="3425868" cy="181588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人口普查</a:t>
            </a:r>
            <a:r>
              <a:rPr lang="zh-CN" altLang="en-US" sz="1600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更新频率较低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，难以及时反映人口流动、家庭结构、住房、就业和社会经济状况的变化。</a:t>
            </a: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CN" sz="1600" dirty="0">
              <a:latin typeface="Microsoft YaHei" panose="020B0503020204020204" pitchFamily="34" charset="-122"/>
              <a:ea typeface="Microsoft YaHei" panose="020B0503020204020204" pitchFamily="34" charset="-122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许多国家和地区会在人口普查之外开展</a:t>
            </a:r>
            <a:r>
              <a:rPr lang="zh-CN" altLang="en-US" sz="1600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人口抽样调查</a:t>
            </a:r>
            <a:r>
              <a:rPr lang="zh-CN" altLang="en-US" sz="16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，作为普查数据的重要补充。</a:t>
            </a:r>
          </a:p>
        </p:txBody>
      </p:sp>
      <p:graphicFrame>
        <p:nvGraphicFramePr>
          <p:cNvPr id="7" name="表格 6">
            <a:extLst>
              <a:ext uri="{FF2B5EF4-FFF2-40B4-BE49-F238E27FC236}">
                <a16:creationId xmlns:a16="http://schemas.microsoft.com/office/drawing/2014/main" id="{7FF6D239-F9F5-C764-2C05-34AD5859160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52169"/>
              </p:ext>
            </p:extLst>
          </p:nvPr>
        </p:nvGraphicFramePr>
        <p:xfrm>
          <a:off x="6400231" y="2290478"/>
          <a:ext cx="5245976" cy="2901649"/>
        </p:xfrm>
        <a:graphic>
          <a:graphicData uri="http://schemas.openxmlformats.org/drawingml/2006/table">
            <a:tbl>
              <a:tblPr firstRow="1" firstCol="1" bandRow="1">
                <a:tableStyleId>{C4B1156A-380E-4F78-BDF5-A606A8083BF9}</a:tableStyleId>
              </a:tblPr>
              <a:tblGrid>
                <a:gridCol w="2037080">
                  <a:extLst>
                    <a:ext uri="{9D8B030D-6E8A-4147-A177-3AD203B41FA5}">
                      <a16:colId xmlns:a16="http://schemas.microsoft.com/office/drawing/2014/main" val="1836287990"/>
                    </a:ext>
                  </a:extLst>
                </a:gridCol>
                <a:gridCol w="3208896">
                  <a:extLst>
                    <a:ext uri="{9D8B030D-6E8A-4147-A177-3AD203B41FA5}">
                      <a16:colId xmlns:a16="http://schemas.microsoft.com/office/drawing/2014/main" val="1752017870"/>
                    </a:ext>
                  </a:extLst>
                </a:gridCol>
              </a:tblGrid>
              <a:tr h="310931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类型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简要说明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678236262"/>
                  </a:ext>
                </a:extLst>
              </a:tr>
              <a:tr h="77732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美国 ACS</a:t>
                      </a:r>
                      <a:endParaRPr 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American Community Survey</a:t>
                      </a:r>
                      <a:r>
                        <a:rPr lang="zh-CN" altLang="en-US" sz="14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 </a:t>
                      </a:r>
                      <a:r>
                        <a:rPr 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是美国普查局自 2005 年起开展的持续性样本调查，每年收集人口、住房、社会和经济特征数据。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386750"/>
                  </a:ext>
                </a:extLst>
              </a:tr>
              <a:tr h="777324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中国 1% 人口抽样调查</a:t>
                      </a:r>
                      <a:endParaRPr 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全国 1% 人口抽样调查是在两次人口普查之间开展的大规模样本调查。2025 年调查标准时点为 </a:t>
                      </a:r>
                      <a:r>
                        <a:rPr lang="zh-CN" sz="1400" b="1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2025 年 11 月 1 日零时</a:t>
                      </a:r>
                      <a:r>
                        <a:rPr 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，调查内容包括年龄、性别、教育、就业、迁移、婚姻、生育、住房等。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492944760"/>
                  </a:ext>
                </a:extLst>
              </a:tr>
              <a:tr h="2424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alt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…</a:t>
                      </a:r>
                      <a:endParaRPr 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0879" marR="60879" marT="30439" marB="30439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GB" altLang="zh-CN" sz="14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…</a:t>
                      </a:r>
                      <a:endParaRPr lang="zh-CN" sz="14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marL="60879" marR="60879" marT="30439" marB="30439"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87053292"/>
                  </a:ext>
                </a:extLst>
              </a:tr>
            </a:tbl>
          </a:graphicData>
        </a:graphic>
      </p:graphicFrame>
      <p:pic>
        <p:nvPicPr>
          <p:cNvPr id="8" name="图片 7" descr="American Community Survey ...">
            <a:extLst>
              <a:ext uri="{FF2B5EF4-FFF2-40B4-BE49-F238E27FC236}">
                <a16:creationId xmlns:a16="http://schemas.microsoft.com/office/drawing/2014/main" id="{7EDB31F2-DF8D-F227-6115-26BEC11C80F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63048" y="744085"/>
            <a:ext cx="2259875" cy="1265530"/>
          </a:xfrm>
          <a:prstGeom prst="rect">
            <a:avLst/>
          </a:prstGeom>
        </p:spPr>
      </p:pic>
      <p:pic>
        <p:nvPicPr>
          <p:cNvPr id="9" name="图片 8" descr="2025年全国1%人口抽样调查宣传海报4">
            <a:extLst>
              <a:ext uri="{FF2B5EF4-FFF2-40B4-BE49-F238E27FC236}">
                <a16:creationId xmlns:a16="http://schemas.microsoft.com/office/drawing/2014/main" id="{D99EBC11-25BE-3867-322D-1F975820D3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48908" y="524288"/>
            <a:ext cx="1078226" cy="1564397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6E9F6763-D784-FCBA-FE49-7AEB03469FA5}"/>
              </a:ext>
            </a:extLst>
          </p:cNvPr>
          <p:cNvSpPr txBox="1"/>
          <p:nvPr/>
        </p:nvSpPr>
        <p:spPr>
          <a:xfrm>
            <a:off x="973329" y="5545656"/>
            <a:ext cx="1085380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400" b="1" dirty="0">
                <a:solidFill>
                  <a:srgbClr val="C00000"/>
                </a:solidFill>
                <a:latin typeface="Microsoft YaHei" panose="020B0503020204020204" pitchFamily="34" charset="-122"/>
                <a:ea typeface="Microsoft YaHei" panose="020B0503020204020204" pitchFamily="34" charset="-122"/>
              </a:rPr>
              <a:t>人口抽样调查是对人口普查的补充，</a:t>
            </a: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以</a:t>
            </a:r>
            <a:r>
              <a:rPr lang="zh-CN" altLang="en-US" sz="1400" dirty="0">
                <a:highlight>
                  <a:srgbClr val="FFFF00"/>
                </a:highlight>
                <a:latin typeface="Microsoft YaHei" panose="020B0503020204020204" pitchFamily="34" charset="-122"/>
                <a:ea typeface="Microsoft YaHei" panose="020B0503020204020204" pitchFamily="34" charset="-122"/>
              </a:rPr>
              <a:t>样本调查</a:t>
            </a:r>
            <a:r>
              <a:rPr lang="zh-CN" altLang="en-US" sz="1400" dirty="0">
                <a:latin typeface="Microsoft YaHei" panose="020B0503020204020204" pitchFamily="34" charset="-122"/>
                <a:ea typeface="Microsoft YaHei" panose="020B0503020204020204" pitchFamily="34" charset="-122"/>
              </a:rPr>
              <a:t>的方式提高数据更新频率；但其结果基于样本估计，需要注意抽样误差和空间尺度限制</a:t>
            </a:r>
          </a:p>
        </p:txBody>
      </p:sp>
    </p:spTree>
    <p:extLst>
      <p:ext uri="{BB962C8B-B14F-4D97-AF65-F5344CB8AC3E}">
        <p14:creationId xmlns:p14="http://schemas.microsoft.com/office/powerpoint/2010/main" val="9514618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F715DB-945C-7485-22F0-ADC14F1733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7">
            <a:extLst>
              <a:ext uri="{FF2B5EF4-FFF2-40B4-BE49-F238E27FC236}">
                <a16:creationId xmlns:a16="http://schemas.microsoft.com/office/drawing/2014/main" id="{694DB3FA-2836-128A-5C38-3002F85FCD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1326" y="365125"/>
            <a:ext cx="10515600" cy="711835"/>
          </a:xfrm>
        </p:spPr>
        <p:txBody>
          <a:bodyPr>
            <a:normAutofit/>
          </a:bodyPr>
          <a:lstStyle/>
          <a:p>
            <a:r>
              <a:rPr lang="zh-CN" altLang="en-GB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人口</a:t>
            </a:r>
            <a:r>
              <a:rPr lang="zh-CN" altLang="en-US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普查</a:t>
            </a:r>
            <a:r>
              <a:rPr lang="en-GB" altLang="zh-CN" sz="3600" b="1" dirty="0">
                <a:solidFill>
                  <a:srgbClr val="1C317C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+mn-ea"/>
              </a:rPr>
              <a:t> </a:t>
            </a:r>
            <a:r>
              <a:rPr lang="en-US" altLang="zh-CN" sz="1600" b="1" i="1" dirty="0">
                <a:solidFill>
                  <a:srgbClr val="E7E6E6">
                    <a:lumMod val="75000"/>
                  </a:srgb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Census</a:t>
            </a:r>
            <a:endParaRPr lang="zh-CN" altLang="en-US" sz="3600" b="1" dirty="0">
              <a:solidFill>
                <a:srgbClr val="1C317C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557545A-CCF9-A430-D4C0-5A3863B07FC8}"/>
              </a:ext>
            </a:extLst>
          </p:cNvPr>
          <p:cNvSpPr txBox="1"/>
          <p:nvPr/>
        </p:nvSpPr>
        <p:spPr>
          <a:xfrm>
            <a:off x="401326" y="1536012"/>
            <a:ext cx="879166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defTabSz="864108">
              <a:buFont typeface="Wingdings" panose="05000000000000000000" pitchFamily="2" charset="2"/>
              <a:buChar char="§"/>
              <a:defRPr/>
            </a:pPr>
            <a:r>
              <a:rPr lang="zh-CN" altLang="en-US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典型人口普查数据</a:t>
            </a:r>
            <a:br>
              <a:rPr lang="en-US" altLang="zh-CN" sz="2400" b="1" dirty="0"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</a:b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Typical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Census</a:t>
            </a:r>
            <a:r>
              <a:rPr lang="zh-CN" altLang="en-US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 </a:t>
            </a:r>
            <a:r>
              <a:rPr lang="en-US" altLang="zh-CN" sz="1600" b="1" dirty="0">
                <a:solidFill>
                  <a:schemeClr val="tx2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Times New Roman" panose="02020603050405020304" pitchFamily="18" charset="0"/>
              </a:rPr>
              <a:t>Data</a:t>
            </a:r>
            <a:endParaRPr lang="en-US" altLang="zh-CN" sz="1400" b="1" dirty="0">
              <a:solidFill>
                <a:schemeClr val="tx2">
                  <a:lumMod val="75000"/>
                  <a:lumOff val="2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3">
            <a:extLst>
              <a:ext uri="{FF2B5EF4-FFF2-40B4-BE49-F238E27FC236}">
                <a16:creationId xmlns:a16="http://schemas.microsoft.com/office/drawing/2014/main" id="{CA834FA1-C94A-6DE5-915C-D7FF04A2F33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6460532"/>
              </p:ext>
            </p:extLst>
          </p:nvPr>
        </p:nvGraphicFramePr>
        <p:xfrm>
          <a:off x="4118203" y="3090464"/>
          <a:ext cx="5529580" cy="1854200"/>
        </p:xfrm>
        <a:graphic>
          <a:graphicData uri="http://schemas.openxmlformats.org/drawingml/2006/table">
            <a:tbl>
              <a:tblPr firstRow="1" bandRow="1">
                <a:tableStyleId>{BC89EF96-8CEA-46FF-86C4-4CE0E7609802}</a:tableStyleId>
              </a:tblPr>
              <a:tblGrid>
                <a:gridCol w="1160780">
                  <a:extLst>
                    <a:ext uri="{9D8B030D-6E8A-4147-A177-3AD203B41FA5}">
                      <a16:colId xmlns:a16="http://schemas.microsoft.com/office/drawing/2014/main" val="4239313570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4097623601"/>
                    </a:ext>
                  </a:extLst>
                </a:gridCol>
                <a:gridCol w="830580">
                  <a:extLst>
                    <a:ext uri="{9D8B030D-6E8A-4147-A177-3AD203B41FA5}">
                      <a16:colId xmlns:a16="http://schemas.microsoft.com/office/drawing/2014/main" val="2504841069"/>
                    </a:ext>
                  </a:extLst>
                </a:gridCol>
                <a:gridCol w="474980">
                  <a:extLst>
                    <a:ext uri="{9D8B030D-6E8A-4147-A177-3AD203B41FA5}">
                      <a16:colId xmlns:a16="http://schemas.microsoft.com/office/drawing/2014/main" val="1181586899"/>
                    </a:ext>
                  </a:extLst>
                </a:gridCol>
                <a:gridCol w="843280">
                  <a:extLst>
                    <a:ext uri="{9D8B030D-6E8A-4147-A177-3AD203B41FA5}">
                      <a16:colId xmlns:a16="http://schemas.microsoft.com/office/drawing/2014/main" val="1473140826"/>
                    </a:ext>
                  </a:extLst>
                </a:gridCol>
                <a:gridCol w="1389380">
                  <a:extLst>
                    <a:ext uri="{9D8B030D-6E8A-4147-A177-3AD203B41FA5}">
                      <a16:colId xmlns:a16="http://schemas.microsoft.com/office/drawing/2014/main" val="339476621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社区编号</a:t>
                      </a:r>
                      <a:endParaRPr 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变量</a:t>
                      </a:r>
                      <a:r>
                        <a:rPr lang="en-US" altLang="zh-CN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</a:t>
                      </a:r>
                      <a:endParaRPr 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变量</a:t>
                      </a:r>
                      <a:r>
                        <a:rPr lang="en-US" altLang="zh-CN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endParaRPr 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变量</a:t>
                      </a:r>
                      <a:r>
                        <a:rPr lang="en-US" altLang="zh-CN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n</a:t>
                      </a:r>
                      <a:endParaRPr 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54630228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</a:t>
                      </a:r>
                      <a:r>
                        <a:rPr lang="en-US" altLang="zh-CN" baseline="-25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</a:t>
                      </a:r>
                      <a:endParaRPr lang="en-US" baseline="-25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120</a:t>
                      </a:r>
                      <a:endParaRPr lang="en-US" baseline="-25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231</a:t>
                      </a:r>
                      <a:endParaRPr lang="en-US" baseline="-25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320</a:t>
                      </a:r>
                      <a:endParaRPr lang="en-US" baseline="-25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5764578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</a:t>
                      </a:r>
                      <a:r>
                        <a:rPr lang="en-US" altLang="zh-CN" baseline="-25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</a:t>
                      </a:r>
                      <a:endParaRPr lang="en-US" baseline="-25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134</a:t>
                      </a:r>
                      <a:endParaRPr lang="en-US" baseline="-25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23</a:t>
                      </a:r>
                      <a:endParaRPr lang="en-US" baseline="-25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221</a:t>
                      </a:r>
                      <a:endParaRPr lang="en-US" baseline="-25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767545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P</a:t>
                      </a:r>
                      <a:r>
                        <a:rPr lang="en-US" altLang="zh-CN" baseline="-25000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3</a:t>
                      </a:r>
                      <a:endParaRPr lang="en-US" baseline="-25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420</a:t>
                      </a:r>
                      <a:endParaRPr lang="en-US" baseline="-25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270</a:t>
                      </a:r>
                      <a:endParaRPr lang="en-US" baseline="-25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CN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234</a:t>
                      </a:r>
                      <a:endParaRPr lang="en-US" baseline="-25000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867881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…</a:t>
                      </a:r>
                      <a:endParaRPr 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…</a:t>
                      </a:r>
                      <a:endParaRPr 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…</a:t>
                      </a:r>
                      <a:endParaRPr 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…</a:t>
                      </a:r>
                      <a:endParaRPr 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…</a:t>
                      </a:r>
                      <a:endParaRPr lang="en-US" dirty="0">
                        <a:latin typeface="Microsoft YaHei" panose="020B0503020204020204" pitchFamily="34" charset="-122"/>
                        <a:ea typeface="Microsoft YaHei" panose="020B0503020204020204" pitchFamily="34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>
                          <a:latin typeface="Microsoft YaHei" panose="020B0503020204020204" pitchFamily="34" charset="-122"/>
                          <a:ea typeface="Microsoft YaHei" panose="020B0503020204020204" pitchFamily="34" charset="-122"/>
                        </a:rPr>
                        <a:t>…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60554991"/>
                  </a:ext>
                </a:extLst>
              </a:tr>
            </a:tbl>
          </a:graphicData>
        </a:graphic>
      </p:graphicFrame>
      <p:sp>
        <p:nvSpPr>
          <p:cNvPr id="8" name="右大括号 7">
            <a:extLst>
              <a:ext uri="{FF2B5EF4-FFF2-40B4-BE49-F238E27FC236}">
                <a16:creationId xmlns:a16="http://schemas.microsoft.com/office/drawing/2014/main" id="{2EC3F68B-3460-A7EE-F13A-3F00BED7F456}"/>
              </a:ext>
            </a:extLst>
          </p:cNvPr>
          <p:cNvSpPr/>
          <p:nvPr/>
        </p:nvSpPr>
        <p:spPr>
          <a:xfrm rot="16200000">
            <a:off x="6123385" y="1993274"/>
            <a:ext cx="226760" cy="1875190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44A3518-C35A-90B3-98FB-5C04D78339DB}"/>
              </a:ext>
            </a:extLst>
          </p:cNvPr>
          <p:cNvSpPr txBox="1"/>
          <p:nvPr/>
        </p:nvSpPr>
        <p:spPr>
          <a:xfrm>
            <a:off x="5845806" y="2414941"/>
            <a:ext cx="8381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领域</a:t>
            </a:r>
            <a:r>
              <a:rPr lang="en-US" altLang="zh-C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</a:t>
            </a:r>
            <a:endParaRPr lang="zh-CN" alt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80829E66-DC1E-8823-ADFC-AA103A823BA1}"/>
              </a:ext>
            </a:extLst>
          </p:cNvPr>
          <p:cNvSpPr txBox="1"/>
          <p:nvPr/>
        </p:nvSpPr>
        <p:spPr>
          <a:xfrm>
            <a:off x="8080313" y="1792417"/>
            <a:ext cx="465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accent1">
                    <a:lumMod val="5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  <a:endParaRPr lang="zh-CN" altLang="en-US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1" name="右大括号 4">
            <a:extLst>
              <a:ext uri="{FF2B5EF4-FFF2-40B4-BE49-F238E27FC236}">
                <a16:creationId xmlns:a16="http://schemas.microsoft.com/office/drawing/2014/main" id="{319CD583-4231-76C1-37EB-C81C58A55803}"/>
              </a:ext>
            </a:extLst>
          </p:cNvPr>
          <p:cNvSpPr/>
          <p:nvPr/>
        </p:nvSpPr>
        <p:spPr>
          <a:xfrm rot="16200000">
            <a:off x="7601817" y="2390031"/>
            <a:ext cx="226760" cy="1081674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文本框 19">
            <a:extLst>
              <a:ext uri="{FF2B5EF4-FFF2-40B4-BE49-F238E27FC236}">
                <a16:creationId xmlns:a16="http://schemas.microsoft.com/office/drawing/2014/main" id="{3EF3538C-321A-48FC-C9D2-DD3157C691C6}"/>
              </a:ext>
            </a:extLst>
          </p:cNvPr>
          <p:cNvSpPr txBox="1"/>
          <p:nvPr/>
        </p:nvSpPr>
        <p:spPr>
          <a:xfrm>
            <a:off x="7296137" y="2414941"/>
            <a:ext cx="8381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领域</a:t>
            </a:r>
            <a:r>
              <a:rPr lang="en-US" altLang="zh-C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2</a:t>
            </a:r>
            <a:endParaRPr lang="zh-CN" alt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3" name="右大括号 4">
            <a:extLst>
              <a:ext uri="{FF2B5EF4-FFF2-40B4-BE49-F238E27FC236}">
                <a16:creationId xmlns:a16="http://schemas.microsoft.com/office/drawing/2014/main" id="{78C2F8B7-0D87-EB79-1519-D1F47104C7BB}"/>
              </a:ext>
            </a:extLst>
          </p:cNvPr>
          <p:cNvSpPr/>
          <p:nvPr/>
        </p:nvSpPr>
        <p:spPr>
          <a:xfrm rot="16200000">
            <a:off x="6868288" y="1516645"/>
            <a:ext cx="226761" cy="143360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文本框 13">
            <a:extLst>
              <a:ext uri="{FF2B5EF4-FFF2-40B4-BE49-F238E27FC236}">
                <a16:creationId xmlns:a16="http://schemas.microsoft.com/office/drawing/2014/main" id="{63C129C2-69F8-67E1-D2F4-AE16E6EBD84C}"/>
              </a:ext>
            </a:extLst>
          </p:cNvPr>
          <p:cNvSpPr txBox="1"/>
          <p:nvPr/>
        </p:nvSpPr>
        <p:spPr>
          <a:xfrm>
            <a:off x="6562608" y="1792417"/>
            <a:ext cx="91977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主题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</a:t>
            </a:r>
            <a:endParaRPr lang="zh-CN" altLang="en-US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5" name="文本框 19">
            <a:extLst>
              <a:ext uri="{FF2B5EF4-FFF2-40B4-BE49-F238E27FC236}">
                <a16:creationId xmlns:a16="http://schemas.microsoft.com/office/drawing/2014/main" id="{D45AF715-A2A0-5B83-FEA4-1EA80B427556}"/>
              </a:ext>
            </a:extLst>
          </p:cNvPr>
          <p:cNvSpPr txBox="1"/>
          <p:nvPr/>
        </p:nvSpPr>
        <p:spPr>
          <a:xfrm>
            <a:off x="8759234" y="1792417"/>
            <a:ext cx="9492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主题</a:t>
            </a:r>
            <a:r>
              <a:rPr lang="en-US" altLang="zh-CN" sz="2000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n</a:t>
            </a:r>
            <a:endParaRPr lang="zh-CN" altLang="en-US" sz="2000" b="1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7" name="文本框 19">
            <a:extLst>
              <a:ext uri="{FF2B5EF4-FFF2-40B4-BE49-F238E27FC236}">
                <a16:creationId xmlns:a16="http://schemas.microsoft.com/office/drawing/2014/main" id="{73FF98F7-1C29-BBBF-41B1-E512F0E855D2}"/>
              </a:ext>
            </a:extLst>
          </p:cNvPr>
          <p:cNvSpPr txBox="1"/>
          <p:nvPr/>
        </p:nvSpPr>
        <p:spPr>
          <a:xfrm>
            <a:off x="8759234" y="2414941"/>
            <a:ext cx="83811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领域</a:t>
            </a:r>
            <a:r>
              <a:rPr lang="en-US" altLang="zh-C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n</a:t>
            </a:r>
            <a:endParaRPr lang="zh-CN" alt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8" name="文本框 24">
            <a:extLst>
              <a:ext uri="{FF2B5EF4-FFF2-40B4-BE49-F238E27FC236}">
                <a16:creationId xmlns:a16="http://schemas.microsoft.com/office/drawing/2014/main" id="{212AE25A-E375-8BF2-6D67-5111FC09EB28}"/>
              </a:ext>
            </a:extLst>
          </p:cNvPr>
          <p:cNvSpPr txBox="1"/>
          <p:nvPr/>
        </p:nvSpPr>
        <p:spPr>
          <a:xfrm>
            <a:off x="8080312" y="2414941"/>
            <a:ext cx="465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  <a:endParaRPr lang="zh-CN" alt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56277149-D867-9E3D-D999-BAB7F7D884C0}"/>
              </a:ext>
            </a:extLst>
          </p:cNvPr>
          <p:cNvSpPr txBox="1"/>
          <p:nvPr/>
        </p:nvSpPr>
        <p:spPr>
          <a:xfrm>
            <a:off x="2564180" y="3492303"/>
            <a:ext cx="1559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地理单元（</a:t>
            </a:r>
            <a:r>
              <a:rPr lang="en-US" altLang="zh-C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1</a:t>
            </a:r>
            <a:r>
              <a:rPr lang="zh-CN" alt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20" name="文本框 19">
            <a:extLst>
              <a:ext uri="{FF2B5EF4-FFF2-40B4-BE49-F238E27FC236}">
                <a16:creationId xmlns:a16="http://schemas.microsoft.com/office/drawing/2014/main" id="{FE6CAADC-5D44-15BD-9C49-E64451106D40}"/>
              </a:ext>
            </a:extLst>
          </p:cNvPr>
          <p:cNvSpPr txBox="1"/>
          <p:nvPr/>
        </p:nvSpPr>
        <p:spPr>
          <a:xfrm>
            <a:off x="2564181" y="4573747"/>
            <a:ext cx="155978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地理单元（</a:t>
            </a:r>
            <a:r>
              <a:rPr lang="en-US" altLang="zh-CN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n</a:t>
            </a:r>
            <a:r>
              <a:rPr lang="zh-CN" altLang="en-US" b="1" dirty="0">
                <a:solidFill>
                  <a:schemeClr val="accent1">
                    <a:lumMod val="60000"/>
                    <a:lumOff val="4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）</a:t>
            </a:r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CDAEBBBB-9518-227E-1513-C08C0FB637B3}"/>
              </a:ext>
            </a:extLst>
          </p:cNvPr>
          <p:cNvSpPr txBox="1"/>
          <p:nvPr/>
        </p:nvSpPr>
        <p:spPr>
          <a:xfrm rot="5400000">
            <a:off x="3111433" y="4033025"/>
            <a:ext cx="46527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schemeClr val="accent1">
                    <a:lumMod val="60000"/>
                    <a:lumOff val="40000"/>
                  </a:schemeClr>
                </a:solidFill>
                <a:highlight>
                  <a:srgbClr val="FFFF00"/>
                </a:highlight>
                <a:latin typeface="Arial" panose="020B0604020202020204" pitchFamily="34" charset="0"/>
                <a:ea typeface="微软雅黑" panose="020B0503020204020204" pitchFamily="34" charset="-122"/>
              </a:rPr>
              <a:t>…</a:t>
            </a:r>
            <a:endParaRPr lang="zh-CN" altLang="en-US" b="1" dirty="0">
              <a:solidFill>
                <a:schemeClr val="accent1">
                  <a:lumMod val="60000"/>
                  <a:lumOff val="4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22" name="右大括号 4">
            <a:extLst>
              <a:ext uri="{FF2B5EF4-FFF2-40B4-BE49-F238E27FC236}">
                <a16:creationId xmlns:a16="http://schemas.microsoft.com/office/drawing/2014/main" id="{058F359C-7B26-2E6B-D1E8-6F6A024A6A64}"/>
              </a:ext>
            </a:extLst>
          </p:cNvPr>
          <p:cNvSpPr/>
          <p:nvPr/>
        </p:nvSpPr>
        <p:spPr>
          <a:xfrm rot="10800000">
            <a:off x="2394416" y="3492100"/>
            <a:ext cx="226761" cy="1433608"/>
          </a:xfrm>
          <a:prstGeom prst="rightBrac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259D3A73-E168-13D7-CF0D-30CEBAE622BB}"/>
              </a:ext>
            </a:extLst>
          </p:cNvPr>
          <p:cNvSpPr txBox="1"/>
          <p:nvPr/>
        </p:nvSpPr>
        <p:spPr>
          <a:xfrm>
            <a:off x="1281824" y="4033025"/>
            <a:ext cx="114872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b="1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研究区域</a:t>
            </a:r>
          </a:p>
        </p:txBody>
      </p:sp>
    </p:spTree>
    <p:extLst>
      <p:ext uri="{BB962C8B-B14F-4D97-AF65-F5344CB8AC3E}">
        <p14:creationId xmlns:p14="http://schemas.microsoft.com/office/powerpoint/2010/main" val="3787978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0B379D-C187-515C-9C4A-077E5D356C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AC3991DF-CE9F-B8F3-0C35-55274BDD90AF}"/>
              </a:ext>
            </a:extLst>
          </p:cNvPr>
          <p:cNvGrpSpPr/>
          <p:nvPr/>
        </p:nvGrpSpPr>
        <p:grpSpPr>
          <a:xfrm>
            <a:off x="4131758" y="3057277"/>
            <a:ext cx="3928484" cy="743446"/>
            <a:chOff x="7300452" y="2048744"/>
            <a:chExt cx="3928484" cy="743446"/>
          </a:xfrm>
        </p:grpSpPr>
        <p:sp>
          <p:nvSpPr>
            <p:cNvPr id="6" name="Freeform 78">
              <a:extLst>
                <a:ext uri="{FF2B5EF4-FFF2-40B4-BE49-F238E27FC236}">
                  <a16:creationId xmlns:a16="http://schemas.microsoft.com/office/drawing/2014/main" id="{F0293521-C0AB-4009-CA7F-01B07E681F8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6537" y="2280404"/>
              <a:ext cx="216085" cy="315687"/>
            </a:xfrm>
            <a:custGeom>
              <a:avLst/>
              <a:gdLst/>
              <a:ahLst/>
              <a:cxnLst>
                <a:cxn ang="0">
                  <a:pos x="35" y="0"/>
                </a:cxn>
                <a:cxn ang="0">
                  <a:pos x="0" y="35"/>
                </a:cxn>
                <a:cxn ang="0">
                  <a:pos x="16" y="74"/>
                </a:cxn>
                <a:cxn ang="0">
                  <a:pos x="35" y="102"/>
                </a:cxn>
                <a:cxn ang="0">
                  <a:pos x="54" y="74"/>
                </a:cxn>
                <a:cxn ang="0">
                  <a:pos x="70" y="35"/>
                </a:cxn>
                <a:cxn ang="0">
                  <a:pos x="35" y="0"/>
                </a:cxn>
                <a:cxn ang="0">
                  <a:pos x="43" y="87"/>
                </a:cxn>
                <a:cxn ang="0">
                  <a:pos x="27" y="89"/>
                </a:cxn>
                <a:cxn ang="0">
                  <a:pos x="26" y="83"/>
                </a:cxn>
                <a:cxn ang="0">
                  <a:pos x="26" y="83"/>
                </a:cxn>
                <a:cxn ang="0">
                  <a:pos x="45" y="80"/>
                </a:cxn>
                <a:cxn ang="0">
                  <a:pos x="44" y="83"/>
                </a:cxn>
                <a:cxn ang="0">
                  <a:pos x="43" y="87"/>
                </a:cxn>
                <a:cxn ang="0">
                  <a:pos x="25" y="79"/>
                </a:cxn>
                <a:cxn ang="0">
                  <a:pos x="23" y="73"/>
                </a:cxn>
                <a:cxn ang="0">
                  <a:pos x="47" y="73"/>
                </a:cxn>
                <a:cxn ang="0">
                  <a:pos x="46" y="77"/>
                </a:cxn>
                <a:cxn ang="0">
                  <a:pos x="25" y="79"/>
                </a:cxn>
                <a:cxn ang="0">
                  <a:pos x="35" y="96"/>
                </a:cxn>
                <a:cxn ang="0">
                  <a:pos x="29" y="92"/>
                </a:cxn>
                <a:cxn ang="0">
                  <a:pos x="42" y="90"/>
                </a:cxn>
                <a:cxn ang="0">
                  <a:pos x="35" y="96"/>
                </a:cxn>
                <a:cxn ang="0">
                  <a:pos x="50" y="67"/>
                </a:cxn>
                <a:cxn ang="0">
                  <a:pos x="20" y="67"/>
                </a:cxn>
                <a:cxn ang="0">
                  <a:pos x="15" y="57"/>
                </a:cxn>
                <a:cxn ang="0">
                  <a:pos x="6" y="35"/>
                </a:cxn>
                <a:cxn ang="0">
                  <a:pos x="35" y="6"/>
                </a:cxn>
                <a:cxn ang="0">
                  <a:pos x="64" y="35"/>
                </a:cxn>
                <a:cxn ang="0">
                  <a:pos x="55" y="57"/>
                </a:cxn>
                <a:cxn ang="0">
                  <a:pos x="50" y="67"/>
                </a:cxn>
                <a:cxn ang="0">
                  <a:pos x="50" y="67"/>
                </a:cxn>
                <a:cxn ang="0">
                  <a:pos x="50" y="67"/>
                </a:cxn>
              </a:cxnLst>
              <a:rect l="0" t="0" r="r" b="b"/>
              <a:pathLst>
                <a:path w="70" h="102">
                  <a:moveTo>
                    <a:pt x="35" y="0"/>
                  </a:moveTo>
                  <a:cubicBezTo>
                    <a:pt x="16" y="0"/>
                    <a:pt x="0" y="16"/>
                    <a:pt x="0" y="35"/>
                  </a:cubicBezTo>
                  <a:cubicBezTo>
                    <a:pt x="0" y="48"/>
                    <a:pt x="12" y="62"/>
                    <a:pt x="16" y="74"/>
                  </a:cubicBezTo>
                  <a:cubicBezTo>
                    <a:pt x="22" y="91"/>
                    <a:pt x="22" y="102"/>
                    <a:pt x="35" y="102"/>
                  </a:cubicBezTo>
                  <a:cubicBezTo>
                    <a:pt x="49" y="102"/>
                    <a:pt x="48" y="92"/>
                    <a:pt x="54" y="74"/>
                  </a:cubicBezTo>
                  <a:cubicBezTo>
                    <a:pt x="58" y="62"/>
                    <a:pt x="70" y="48"/>
                    <a:pt x="70" y="35"/>
                  </a:cubicBezTo>
                  <a:cubicBezTo>
                    <a:pt x="70" y="16"/>
                    <a:pt x="54" y="0"/>
                    <a:pt x="35" y="0"/>
                  </a:cubicBezTo>
                  <a:close/>
                  <a:moveTo>
                    <a:pt x="43" y="87"/>
                  </a:moveTo>
                  <a:cubicBezTo>
                    <a:pt x="27" y="89"/>
                    <a:pt x="27" y="89"/>
                    <a:pt x="27" y="89"/>
                  </a:cubicBezTo>
                  <a:cubicBezTo>
                    <a:pt x="27" y="87"/>
                    <a:pt x="26" y="85"/>
                    <a:pt x="26" y="83"/>
                  </a:cubicBezTo>
                  <a:cubicBezTo>
                    <a:pt x="26" y="83"/>
                    <a:pt x="26" y="83"/>
                    <a:pt x="26" y="83"/>
                  </a:cubicBezTo>
                  <a:cubicBezTo>
                    <a:pt x="45" y="80"/>
                    <a:pt x="45" y="80"/>
                    <a:pt x="45" y="80"/>
                  </a:cubicBezTo>
                  <a:cubicBezTo>
                    <a:pt x="45" y="81"/>
                    <a:pt x="45" y="82"/>
                    <a:pt x="44" y="83"/>
                  </a:cubicBezTo>
                  <a:cubicBezTo>
                    <a:pt x="44" y="84"/>
                    <a:pt x="44" y="86"/>
                    <a:pt x="43" y="87"/>
                  </a:cubicBezTo>
                  <a:close/>
                  <a:moveTo>
                    <a:pt x="25" y="79"/>
                  </a:moveTo>
                  <a:cubicBezTo>
                    <a:pt x="24" y="78"/>
                    <a:pt x="23" y="76"/>
                    <a:pt x="23" y="73"/>
                  </a:cubicBezTo>
                  <a:cubicBezTo>
                    <a:pt x="47" y="73"/>
                    <a:pt x="47" y="73"/>
                    <a:pt x="47" y="73"/>
                  </a:cubicBezTo>
                  <a:cubicBezTo>
                    <a:pt x="47" y="75"/>
                    <a:pt x="47" y="76"/>
                    <a:pt x="46" y="77"/>
                  </a:cubicBezTo>
                  <a:lnTo>
                    <a:pt x="25" y="79"/>
                  </a:lnTo>
                  <a:close/>
                  <a:moveTo>
                    <a:pt x="35" y="96"/>
                  </a:moveTo>
                  <a:cubicBezTo>
                    <a:pt x="32" y="96"/>
                    <a:pt x="30" y="95"/>
                    <a:pt x="29" y="92"/>
                  </a:cubicBezTo>
                  <a:cubicBezTo>
                    <a:pt x="42" y="90"/>
                    <a:pt x="42" y="90"/>
                    <a:pt x="42" y="90"/>
                  </a:cubicBezTo>
                  <a:cubicBezTo>
                    <a:pt x="40" y="95"/>
                    <a:pt x="39" y="96"/>
                    <a:pt x="35" y="96"/>
                  </a:cubicBezTo>
                  <a:close/>
                  <a:moveTo>
                    <a:pt x="50" y="67"/>
                  </a:moveTo>
                  <a:cubicBezTo>
                    <a:pt x="20" y="67"/>
                    <a:pt x="20" y="67"/>
                    <a:pt x="20" y="67"/>
                  </a:cubicBezTo>
                  <a:cubicBezTo>
                    <a:pt x="19" y="64"/>
                    <a:pt x="17" y="60"/>
                    <a:pt x="15" y="57"/>
                  </a:cubicBezTo>
                  <a:cubicBezTo>
                    <a:pt x="11" y="49"/>
                    <a:pt x="6" y="41"/>
                    <a:pt x="6" y="35"/>
                  </a:cubicBezTo>
                  <a:cubicBezTo>
                    <a:pt x="6" y="19"/>
                    <a:pt x="19" y="6"/>
                    <a:pt x="35" y="6"/>
                  </a:cubicBezTo>
                  <a:cubicBezTo>
                    <a:pt x="51" y="6"/>
                    <a:pt x="64" y="19"/>
                    <a:pt x="64" y="35"/>
                  </a:cubicBezTo>
                  <a:cubicBezTo>
                    <a:pt x="64" y="41"/>
                    <a:pt x="60" y="49"/>
                    <a:pt x="55" y="57"/>
                  </a:cubicBezTo>
                  <a:cubicBezTo>
                    <a:pt x="53" y="60"/>
                    <a:pt x="52" y="64"/>
                    <a:pt x="50" y="67"/>
                  </a:cubicBezTo>
                  <a:close/>
                  <a:moveTo>
                    <a:pt x="50" y="67"/>
                  </a:moveTo>
                  <a:cubicBezTo>
                    <a:pt x="50" y="67"/>
                    <a:pt x="50" y="67"/>
                    <a:pt x="50" y="67"/>
                  </a:cubicBez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vert="horz" wrap="square" lIns="111664" tIns="55832" rIns="111664" bIns="55832" numCol="1" anchor="t" anchorCtr="0" compatLnSpc="1">
              <a:prstTxWarp prst="textNoShape">
                <a:avLst/>
              </a:prstTxWarp>
            </a:bodyPr>
            <a:lstStyle/>
            <a:p>
              <a:pPr>
                <a:lnSpc>
                  <a:spcPct val="120000"/>
                </a:lnSpc>
              </a:pPr>
              <a:endParaRPr lang="en-US" sz="800" dirty="0">
                <a:latin typeface="Arial" panose="020B0604020202020204" pitchFamily="34" charset="0"/>
                <a:ea typeface="微软雅黑" panose="020B0503020204020204" pitchFamily="34" charset="-122"/>
                <a:cs typeface="+mn-ea"/>
                <a:sym typeface="Arial" panose="020B0604020202020204" pitchFamily="34" charset="0"/>
              </a:endParaRPr>
            </a:p>
          </p:txBody>
        </p:sp>
        <p:grpSp>
          <p:nvGrpSpPr>
            <p:cNvPr id="7" name="Group 269">
              <a:extLst>
                <a:ext uri="{FF2B5EF4-FFF2-40B4-BE49-F238E27FC236}">
                  <a16:creationId xmlns:a16="http://schemas.microsoft.com/office/drawing/2014/main" id="{C7B53731-66AD-F035-C0D4-E0E4FEC2F597}"/>
                </a:ext>
              </a:extLst>
            </p:cNvPr>
            <p:cNvGrpSpPr/>
            <p:nvPr/>
          </p:nvGrpSpPr>
          <p:grpSpPr>
            <a:xfrm>
              <a:off x="8208947" y="2100409"/>
              <a:ext cx="3019989" cy="675677"/>
              <a:chOff x="8094691" y="2038021"/>
              <a:chExt cx="3019989" cy="675677"/>
            </a:xfrm>
          </p:grpSpPr>
          <p:sp>
            <p:nvSpPr>
              <p:cNvPr id="12" name="TextBox 6">
                <a:extLst>
                  <a:ext uri="{FF2B5EF4-FFF2-40B4-BE49-F238E27FC236}">
                    <a16:creationId xmlns:a16="http://schemas.microsoft.com/office/drawing/2014/main" id="{8775FB0A-EC3C-989A-2295-B4B84DA88EF3}"/>
                  </a:ext>
                </a:extLst>
              </p:cNvPr>
              <p:cNvSpPr txBox="1"/>
              <p:nvPr/>
            </p:nvSpPr>
            <p:spPr>
              <a:xfrm>
                <a:off x="8094691" y="2436699"/>
                <a:ext cx="2480858" cy="27699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200" b="1" i="1" dirty="0">
                    <a:solidFill>
                      <a:srgbClr val="E7E6E6">
                        <a:lumMod val="75000"/>
                      </a:srgbClr>
                    </a:solidFill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Geodemographics</a:t>
                </a:r>
                <a:endParaRPr lang="en-GB" b="1" i="1" dirty="0">
                  <a:latin typeface="Arial" panose="020B0604020202020204" pitchFamily="34" charset="0"/>
                  <a:ea typeface="微软雅黑" panose="020B0503020204020204" pitchFamily="34" charset="-122"/>
                </a:endParaRPr>
              </a:p>
            </p:txBody>
          </p:sp>
          <p:sp>
            <p:nvSpPr>
              <p:cNvPr id="13" name="TextBox 268">
                <a:extLst>
                  <a:ext uri="{FF2B5EF4-FFF2-40B4-BE49-F238E27FC236}">
                    <a16:creationId xmlns:a16="http://schemas.microsoft.com/office/drawing/2014/main" id="{9F0B83C2-00A1-0183-FE88-85208245A56F}"/>
                  </a:ext>
                </a:extLst>
              </p:cNvPr>
              <p:cNvSpPr txBox="1"/>
              <p:nvPr/>
            </p:nvSpPr>
            <p:spPr>
              <a:xfrm>
                <a:off x="8094691" y="2038021"/>
                <a:ext cx="3019989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kumimoji="0" lang="zh-CN" altLang="en-US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地理人口特征</a:t>
                </a:r>
                <a:r>
                  <a:rPr kumimoji="0" lang="zh-CN" altLang="en-GB" sz="2400" b="1" i="0" u="none" strike="noStrike" kern="1200" cap="none" spc="0" normalizeH="0" baseline="0" noProof="0" dirty="0">
                    <a:ln>
                      <a:noFill/>
                    </a:ln>
                    <a:effectLst/>
                    <a:uLnTx/>
                    <a:uFillTx/>
                    <a:latin typeface="Arial" panose="020B0604020202020204" pitchFamily="34" charset="0"/>
                    <a:ea typeface="微软雅黑" panose="020B0503020204020204" pitchFamily="34" charset="-122"/>
                    <a:cs typeface="Times New Roman" panose="02020603050405020304" pitchFamily="18" charset="0"/>
                  </a:rPr>
                  <a:t>分类</a:t>
                </a:r>
                <a:endParaRPr kumimoji="0" lang="zh-CN" altLang="en-US" sz="2400" b="1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endParaRPr>
              </a:p>
            </p:txBody>
          </p:sp>
        </p:grpSp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DC2195DD-108F-F845-3E3D-72AB9EA5B749}"/>
                </a:ext>
              </a:extLst>
            </p:cNvPr>
            <p:cNvSpPr txBox="1"/>
            <p:nvPr/>
          </p:nvSpPr>
          <p:spPr>
            <a:xfrm>
              <a:off x="7300452" y="2084304"/>
              <a:ext cx="956350" cy="70788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2</a:t>
              </a:r>
              <a:r>
                <a:rPr lang="en-GB" altLang="zh-CN" sz="4000" b="1" dirty="0">
                  <a:gradFill>
                    <a:gsLst>
                      <a:gs pos="0">
                        <a:srgbClr val="182E7A">
                          <a:alpha val="0"/>
                          <a:lumMod val="17000"/>
                          <a:lumOff val="83000"/>
                        </a:srgbClr>
                      </a:gs>
                      <a:gs pos="100000">
                        <a:srgbClr val="182E7A"/>
                      </a:gs>
                    </a:gsLst>
                    <a:lin ang="16200000" scaled="0"/>
                  </a:gradFill>
                  <a:latin typeface="Arial" panose="020B0604020202020204" pitchFamily="34" charset="0"/>
                  <a:ea typeface="微软雅黑" panose="020B0503020204020204" pitchFamily="34" charset="-122"/>
                  <a:cs typeface="Times New Roman" panose="02020603050405020304" pitchFamily="18" charset="0"/>
                </a:rPr>
                <a:t>.0</a:t>
              </a:r>
              <a:endParaRPr lang="zh-CN" altLang="en-US" sz="4000" dirty="0">
                <a:gradFill>
                  <a:gsLst>
                    <a:gs pos="0">
                      <a:srgbClr val="182E7A">
                        <a:alpha val="0"/>
                        <a:lumMod val="17000"/>
                        <a:lumOff val="83000"/>
                      </a:srgbClr>
                    </a:gs>
                    <a:gs pos="100000">
                      <a:srgbClr val="182E7A"/>
                    </a:gs>
                  </a:gsLst>
                  <a:lin ang="16200000" scaled="0"/>
                </a:gradFill>
                <a:latin typeface="Arial" panose="020B0604020202020204" pitchFamily="34" charset="0"/>
                <a:ea typeface="微软雅黑" panose="020B0503020204020204" pitchFamily="34" charset="-122"/>
              </a:endParaRPr>
            </a:p>
          </p:txBody>
        </p:sp>
        <p:cxnSp>
          <p:nvCxnSpPr>
            <p:cNvPr id="9" name="直接连接符 29">
              <a:extLst>
                <a:ext uri="{FF2B5EF4-FFF2-40B4-BE49-F238E27FC236}">
                  <a16:creationId xmlns:a16="http://schemas.microsoft.com/office/drawing/2014/main" id="{BC2D33CC-C298-5798-3A83-B9C8EABED996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048744"/>
              <a:ext cx="3595026" cy="0"/>
            </a:xfrm>
            <a:prstGeom prst="line">
              <a:avLst/>
            </a:prstGeom>
            <a:ln w="28575">
              <a:solidFill>
                <a:srgbClr val="182E7A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247">
              <a:extLst>
                <a:ext uri="{FF2B5EF4-FFF2-40B4-BE49-F238E27FC236}">
                  <a16:creationId xmlns:a16="http://schemas.microsoft.com/office/drawing/2014/main" id="{21F6F9C8-AD45-A46D-B234-34C941DA3964}"/>
                </a:ext>
              </a:extLst>
            </p:cNvPr>
            <p:cNvCxnSpPr>
              <a:cxnSpLocks/>
            </p:cNvCxnSpPr>
            <p:nvPr/>
          </p:nvCxnSpPr>
          <p:spPr>
            <a:xfrm>
              <a:off x="7408442" y="2792190"/>
              <a:ext cx="3595026" cy="0"/>
            </a:xfrm>
            <a:prstGeom prst="line">
              <a:avLst/>
            </a:prstGeom>
            <a:ln>
              <a:solidFill>
                <a:srgbClr val="182E7A">
                  <a:alpha val="10000"/>
                </a:srgb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01080871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YPE" val="icon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42689</TotalTime>
  <Words>3296</Words>
  <Application>Microsoft Macintosh PowerPoint</Application>
  <PresentationFormat>宽屏</PresentationFormat>
  <Paragraphs>542</Paragraphs>
  <Slides>27</Slides>
  <Notes>21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6" baseType="lpstr">
      <vt:lpstr>等线</vt:lpstr>
      <vt:lpstr>等线 Light</vt:lpstr>
      <vt:lpstr>Microsoft YaHei</vt:lpstr>
      <vt:lpstr>Microsoft YaHei UI</vt:lpstr>
      <vt:lpstr>Arial</vt:lpstr>
      <vt:lpstr>Open Sans</vt:lpstr>
      <vt:lpstr>Verdana</vt:lpstr>
      <vt:lpstr>Wingdings</vt:lpstr>
      <vt:lpstr>Office 主题​​</vt:lpstr>
      <vt:lpstr>多源城市数据分析与实践</vt:lpstr>
      <vt:lpstr>目录 Contents</vt:lpstr>
      <vt:lpstr>PowerPoint 演示文稿</vt:lpstr>
      <vt:lpstr>人口普查 Census</vt:lpstr>
      <vt:lpstr>人口普查 Census</vt:lpstr>
      <vt:lpstr>人口普查 Census</vt:lpstr>
      <vt:lpstr>低频普查到高频补充抽样</vt:lpstr>
      <vt:lpstr>人口普查 Census</vt:lpstr>
      <vt:lpstr>PowerPoint 演示文稿</vt:lpstr>
      <vt:lpstr>社会空间分异 Socio-spatial Disparities</vt:lpstr>
      <vt:lpstr>社会空间分异 Socio-spatial Disparities</vt:lpstr>
      <vt:lpstr>社会空间分异 Socio-spatial Disparities</vt:lpstr>
      <vt:lpstr>社会空间分异 Socio-spatial Disparities</vt:lpstr>
      <vt:lpstr>社会空间分异 Socio-spatial Disparities</vt:lpstr>
      <vt:lpstr>社会空间分异 Socio-spatial Disparities</vt:lpstr>
      <vt:lpstr>社会空间分异 Socio-spatial Disparities</vt:lpstr>
      <vt:lpstr>分析社会空间分异的多维方法</vt:lpstr>
      <vt:lpstr>分析社会空间分异的多维方法</vt:lpstr>
      <vt:lpstr>实践雏形 （19世纪末，伦敦）</vt:lpstr>
      <vt:lpstr>理论雏形 （20世纪20-30年代，芝加哥）</vt:lpstr>
      <vt:lpstr>现代地理人口特征分类法奠基者（20世纪80年代，利物浦）</vt:lpstr>
      <vt:lpstr>分类的核心：聚类分析</vt:lpstr>
      <vt:lpstr>分类的核心：聚类分析</vt:lpstr>
      <vt:lpstr>人群肖像: ESRI Tapestry 分类</vt:lpstr>
      <vt:lpstr>人群肖像: ESRI Tapestry 分类</vt:lpstr>
      <vt:lpstr>地理人口特征分类的应用</vt:lpstr>
      <vt:lpstr>Thanks!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Chen May</dc:creator>
  <cp:keywords/>
  <dc:description/>
  <cp:lastModifiedBy>Liu, Yunzhe</cp:lastModifiedBy>
  <cp:revision>84</cp:revision>
  <dcterms:created xsi:type="dcterms:W3CDTF">2025-11-22T06:00:54Z</dcterms:created>
  <dcterms:modified xsi:type="dcterms:W3CDTF">2026-05-24T17:11:15Z</dcterms:modified>
  <cp:category/>
</cp:coreProperties>
</file>