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3" r:id="rId4"/>
    <p:sldId id="931" r:id="rId5"/>
    <p:sldId id="932" r:id="rId6"/>
    <p:sldId id="933" r:id="rId7"/>
    <p:sldId id="934" r:id="rId8"/>
    <p:sldId id="935" r:id="rId9"/>
    <p:sldId id="936" r:id="rId10"/>
    <p:sldId id="937" r:id="rId11"/>
    <p:sldId id="938" r:id="rId12"/>
    <p:sldId id="939" r:id="rId13"/>
    <p:sldId id="80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6373BA"/>
    <a:srgbClr val="1C317C"/>
    <a:srgbClr val="FFFFFF"/>
    <a:srgbClr val="B70031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8014" autoAdjust="0"/>
  </p:normalViewPr>
  <p:slideViewPr>
    <p:cSldViewPr snapToGrid="0">
      <p:cViewPr varScale="1">
        <p:scale>
          <a:sx n="93" d="100"/>
          <a:sy n="93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7A7B-FF0C-2DDF-B9A6-BF6B5A04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AF62E8-CC2E-DC66-1458-3CDC7A28A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C7B08E-7C84-FCE7-3744-9A9C790B9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5EC912-3321-CC6D-5305-6AF2E7104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9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67309-42F6-E4DD-C6CD-E01DFE973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6FC4FE-2234-A981-6316-35FBD013D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607CBF-374A-FB27-7CEB-AC70E78CE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17439B-66B7-9D91-0C76-B57CB62F9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01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BD58D-F6A1-89BC-812A-94E66835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B3389A-7474-0CF3-DE76-908549BAB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22794E-EEF5-3132-4980-90C19967D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D4679-FD9F-0A4F-0ADB-76A629DBE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0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24A8B-2E07-960C-A4C5-BE8DC523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C29278-F206-64A1-CA37-CE67952E0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F3D98F-8065-89BF-22DC-1970A4FC6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CB06E0-66BF-D793-7A9C-A2AD6ECE9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11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8A5D-C09F-DFA6-CCA1-821FF427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999F1C-F7CE-A359-1BC5-FA023BB9A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0FCCEB-9C6B-32C2-91EB-A833C5731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65A328-2136-45D8-DBC3-ED6E84427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5C63-C1BD-CA55-6386-33BBC305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0CC606-4B87-F799-3225-CF2EA3F0B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9AB739-9EE9-FFBB-2B06-C527AA381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312DC8-B62F-6F71-B867-833926B81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2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3C32-20D7-2C79-112C-7230350A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868F0E-CDF8-5F43-03E0-3BA8BF273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54EDB5-5B41-3C00-A42D-6317E41C9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4B652C-5082-A232-CC6F-20A43E679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83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3D59-590F-8837-6283-31D18510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A385BA-CE3F-B002-BDB6-16D9FD757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225577-B408-AB25-0B98-8DDA0BED3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6CB9EF-E005-7143-8F9F-89F9CDD19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E9B314-981F-F2E6-8FD7-1045E6E0AEB6}"/>
              </a:ext>
            </a:extLst>
          </p:cNvPr>
          <p:cNvSpPr txBox="1"/>
          <p:nvPr userDrawn="1"/>
        </p:nvSpPr>
        <p:spPr>
          <a:xfrm rot="18900000">
            <a:off x="-130666" y="2926239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94F062-9A9E-CEC3-B804-E84E991DBCFD}"/>
              </a:ext>
            </a:extLst>
          </p:cNvPr>
          <p:cNvSpPr txBox="1"/>
          <p:nvPr userDrawn="1"/>
        </p:nvSpPr>
        <p:spPr>
          <a:xfrm rot="18900000">
            <a:off x="3328630" y="2926238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B6D557-4103-90C8-AE08-91FB381F1331}"/>
              </a:ext>
            </a:extLst>
          </p:cNvPr>
          <p:cNvSpPr txBox="1"/>
          <p:nvPr userDrawn="1"/>
        </p:nvSpPr>
        <p:spPr>
          <a:xfrm rot="18900000">
            <a:off x="7338770" y="2926237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009D63-04C8-5C34-42A0-97DF6D791BA5}"/>
              </a:ext>
            </a:extLst>
          </p:cNvPr>
          <p:cNvSpPr/>
          <p:nvPr userDrawn="1"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6BC1098-D5CE-0881-90AC-526B6130B725}"/>
              </a:ext>
            </a:extLst>
          </p:cNvPr>
          <p:cNvGrpSpPr/>
          <p:nvPr userDrawn="1"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82041F-5B65-6328-AC77-EBD6388F4E51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55C7611A-2673-C866-EC6D-91A9620D2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文本&#10;&#10;AI 生成的内容可能不正确。">
            <a:extLst>
              <a:ext uri="{FF2B5EF4-FFF2-40B4-BE49-F238E27FC236}">
                <a16:creationId xmlns:a16="http://schemas.microsoft.com/office/drawing/2014/main" id="{0E67DCE0-1BDA-B6C7-C3CC-811B89DF0E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18" name="任意多边形: 形状 32">
            <a:extLst>
              <a:ext uri="{FF2B5EF4-FFF2-40B4-BE49-F238E27FC236}">
                <a16:creationId xmlns:a16="http://schemas.microsoft.com/office/drawing/2014/main" id="{5DCB639B-DD00-D3F7-5CA9-8B2291B737C8}"/>
              </a:ext>
            </a:extLst>
          </p:cNvPr>
          <p:cNvSpPr/>
          <p:nvPr userDrawn="1"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708BFC-87A0-350B-72EB-B4D5C86D1DB8}"/>
              </a:ext>
            </a:extLst>
          </p:cNvPr>
          <p:cNvSpPr/>
          <p:nvPr userDrawn="1"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D159BE-4FA0-85AF-9926-A45DD2A55053}"/>
              </a:ext>
            </a:extLst>
          </p:cNvPr>
          <p:cNvSpPr/>
          <p:nvPr userDrawn="1"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7F0A98-8FED-DA49-F699-FA63C930C01F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3BCAFD-6B41-FFB2-F1B8-2455DF1C7BC4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15C8FD-49C5-33C5-7161-4209FEB581E9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0522D814-6785-C8FF-EF77-4799E450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9738D6D-D44E-05F0-6C9D-4CB311AE86DB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9B3D65-20BD-3633-1E71-1F03735D6FC3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AE1AA536-2FA7-8C6F-6E1F-6C7CF38D798B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9C68A3-910B-6869-1933-E4B928C2E566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0505D1-6C46-7CF6-1B46-07B156AB6355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B2AE57-225C-B0D3-C9AA-3897A3AD314D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815202EF-7881-1F91-8879-65110CD17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FE7B31D-E09B-7B10-5B00-3AF30D733002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CAEBAE-84B8-8174-A059-6919F585B92D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7FF79B4F-F2D4-7D95-69AC-F3306D595C2F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0C2FA6-C070-DD1E-1876-F223367F44A5}"/>
              </a:ext>
            </a:extLst>
          </p:cNvPr>
          <p:cNvSpPr txBox="1"/>
          <p:nvPr userDrawn="1"/>
        </p:nvSpPr>
        <p:spPr>
          <a:xfrm rot="18900000">
            <a:off x="-130666" y="2926239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07A4FE-0450-A1AF-E84B-72B115D41D0F}"/>
              </a:ext>
            </a:extLst>
          </p:cNvPr>
          <p:cNvSpPr txBox="1"/>
          <p:nvPr userDrawn="1"/>
        </p:nvSpPr>
        <p:spPr>
          <a:xfrm rot="18900000">
            <a:off x="3328630" y="2926238"/>
            <a:ext cx="5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261B72-8217-79FD-A682-171E2521A67B}"/>
              </a:ext>
            </a:extLst>
          </p:cNvPr>
          <p:cNvSpPr txBox="1"/>
          <p:nvPr userDrawn="1"/>
        </p:nvSpPr>
        <p:spPr>
          <a:xfrm rot="18900000">
            <a:off x="7338770" y="2926237"/>
            <a:ext cx="5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4F16F5-26A2-3A53-37BB-C2C2343F6217}"/>
              </a:ext>
            </a:extLst>
          </p:cNvPr>
          <p:cNvSpPr/>
          <p:nvPr userDrawn="1"/>
        </p:nvSpPr>
        <p:spPr>
          <a:xfrm>
            <a:off x="64547" y="31809"/>
            <a:ext cx="9463598" cy="118051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EA004B-9471-FDE5-F209-86B237F99D1C}"/>
              </a:ext>
            </a:extLst>
          </p:cNvPr>
          <p:cNvSpPr/>
          <p:nvPr userDrawn="1"/>
        </p:nvSpPr>
        <p:spPr>
          <a:xfrm>
            <a:off x="10893283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6326A6-97E3-71D8-CEDF-8D69DE05AF0B}"/>
              </a:ext>
            </a:extLst>
          </p:cNvPr>
          <p:cNvSpPr/>
          <p:nvPr userDrawn="1"/>
        </p:nvSpPr>
        <p:spPr>
          <a:xfrm>
            <a:off x="9634928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文本&#10;&#10;AI 生成的内容可能不正确。">
            <a:extLst>
              <a:ext uri="{FF2B5EF4-FFF2-40B4-BE49-F238E27FC236}">
                <a16:creationId xmlns:a16="http://schemas.microsoft.com/office/drawing/2014/main" id="{25366FCA-E407-65CE-850E-1032D7BCD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F794ED7-1414-F184-1020-0B5A1ED15AD9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E4BC9D-6428-3832-FCB3-70152C5FA6EF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8">
            <a:extLst>
              <a:ext uri="{FF2B5EF4-FFF2-40B4-BE49-F238E27FC236}">
                <a16:creationId xmlns:a16="http://schemas.microsoft.com/office/drawing/2014/main" id="{D5DBF124-3009-494E-CE50-4EE0D653F646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980308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D15891-45A6-3CB1-3B79-6A4298F7F9C0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23B11C-3C30-033E-88AE-662E6828E2F3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DBB90F-F1B9-66D4-3C7A-810312881AD4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E2DDB2B4-311C-2961-DA02-FD47E8F96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728655B-0CEB-52A6-DDC3-A8DE2CD57148}"/>
              </a:ext>
            </a:extLst>
          </p:cNvPr>
          <p:cNvSpPr/>
          <p:nvPr userDrawn="1"/>
        </p:nvSpPr>
        <p:spPr>
          <a:xfrm>
            <a:off x="1973590" y="6340119"/>
            <a:ext cx="997457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1E0F1F-8671-E17F-9CC5-ABF48B6898E3}"/>
              </a:ext>
            </a:extLst>
          </p:cNvPr>
          <p:cNvSpPr/>
          <p:nvPr userDrawn="1"/>
        </p:nvSpPr>
        <p:spPr>
          <a:xfrm>
            <a:off x="1973590" y="6239635"/>
            <a:ext cx="997457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8759BD67-9856-5A30-E3D2-ED5FA3A95F12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81784-0D11-E0D2-C187-019537675012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B76009-50D2-EB07-5729-05BA54FE2114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AEEA96-27AE-3D4B-2F10-5A184954E898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B9E04923-8ECA-8799-BF2A-CA4C7A967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E62503F-8D61-EA33-06BC-B9AC112D5DE4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E59BD9-87A4-17D6-B8C2-DE7FE419DE82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937C6CB4-E092-66C3-B47C-01685EC34500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D68D67-FD97-7635-83AE-29998B3BB4B3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FCD634-CD2F-AD4D-AE77-ABFBB09EBF41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D68C02-00F4-9E52-7035-C4D3372DBCF0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文本&#10;&#10;AI 生成的内容可能不正确。">
            <a:extLst>
              <a:ext uri="{FF2B5EF4-FFF2-40B4-BE49-F238E27FC236}">
                <a16:creationId xmlns:a16="http://schemas.microsoft.com/office/drawing/2014/main" id="{5B6C7504-ACEE-AE9D-A49B-AF481A67A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29281D1-8D52-C87D-0BD0-9FA47C78CD0F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D4A889-0993-B12D-C5C1-319AF269DC95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8">
            <a:extLst>
              <a:ext uri="{FF2B5EF4-FFF2-40B4-BE49-F238E27FC236}">
                <a16:creationId xmlns:a16="http://schemas.microsoft.com/office/drawing/2014/main" id="{7BC63873-11DD-317D-EE7E-3CDFABB78472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3B4C4C-BC4A-1821-FBB1-F5932263636B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6D02C9-0009-F4FA-EC19-FE6A5622A28A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78FB64-64DF-3E35-626F-2A70494AD678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文本&#10;&#10;AI 生成的内容可能不正确。">
            <a:extLst>
              <a:ext uri="{FF2B5EF4-FFF2-40B4-BE49-F238E27FC236}">
                <a16:creationId xmlns:a16="http://schemas.microsoft.com/office/drawing/2014/main" id="{EE9C7C79-AD14-CF52-54AE-DD209FB2B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D378256-3449-13A2-6D8D-4B374ACB594D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B4F67A-1254-A1C6-F5D1-5D7B03E8E71A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9D757C47-E828-EF33-89DD-F1352303EBBC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E35115-5DFD-1DFE-01AA-FE13ED1BED3C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699B0E-3E5C-2A93-FE3B-B55C6C20A179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75EB6A-BA8F-DFD6-358F-CAD63BC65490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40697FA8-7968-E2A2-31C7-09D67089A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1E640E2-9D9F-50DF-AE93-BEDC48C01AF8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24DE32-3008-61CA-C3CA-2206038C7607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8">
            <a:extLst>
              <a:ext uri="{FF2B5EF4-FFF2-40B4-BE49-F238E27FC236}">
                <a16:creationId xmlns:a16="http://schemas.microsoft.com/office/drawing/2014/main" id="{1A9E9879-7AD4-B907-7F5B-4115D0D56977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8F8E8F-B36E-587A-EA17-3571451C41CB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9EB733-DC74-CD6E-CC06-F98D31502AC9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FCF171-BB2D-B336-FD9D-55F88CA9B539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7E5DE437-1474-6AEB-773F-CA2BED0AF6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1CAAD2-8C9A-6C36-6D17-34575E19542B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4BEADF-3525-30E0-AD17-7818F291D23C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78DE9F65-759C-5AB7-DB84-7606F9717616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B2BEAE-DD5E-FEE8-8A3C-310CC8C794B2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C36110-6F38-A028-2F33-68405DEEDA9F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B888EB-09CC-B96E-3D7F-283D06622654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01296A22-519D-BFA6-94ED-E1FB3CE10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F3755D-81ED-210F-2480-884CEFF4585A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7C1FDA-13BE-832F-FA32-AFC47EBFC2DC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4ED08853-9DAA-5A9D-F21E-74CDC66E62A0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十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五周：教程 第八章 专题研究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重点解析 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34DB-8DF7-9339-B3E2-C737B468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2658195D-A8C0-9FC3-666A-521DD88D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AD796E-6ECF-767D-F58E-6B116E150D26}"/>
              </a:ext>
            </a:extLst>
          </p:cNvPr>
          <p:cNvSpPr txBox="1"/>
          <p:nvPr/>
        </p:nvSpPr>
        <p:spPr>
          <a:xfrm>
            <a:off x="401326" y="1424129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TOPSIS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Technique for Order Preference by Similarity to Ideal Solution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D6B96C5-E5DD-BBAC-917E-17E63D16471C}"/>
              </a:ext>
            </a:extLst>
          </p:cNvPr>
          <p:cNvSpPr txBox="1"/>
          <p:nvPr/>
        </p:nvSpPr>
        <p:spPr>
          <a:xfrm>
            <a:off x="834058" y="2554853"/>
            <a:ext cx="9846912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一个评价对象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越接近“最理想状态”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，同时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越远离“最差状态”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，它的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综合表现就越好</a:t>
            </a:r>
            <a:endParaRPr lang="zh-CN" altLang="en-US" dirty="0"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E55B85-ABF6-575E-563D-3C4805238C17}"/>
              </a:ext>
            </a:extLst>
          </p:cNvPr>
          <p:cNvSpPr txBox="1"/>
          <p:nvPr/>
        </p:nvSpPr>
        <p:spPr>
          <a:xfrm>
            <a:off x="855742" y="1953955"/>
            <a:ext cx="2801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逼近理想解排序法</a:t>
            </a:r>
            <a:endParaRPr lang="zh-CN" altLang="en-US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D3E5A-5EA0-15D2-99C8-BCA67B44176F}"/>
                  </a:ext>
                </a:extLst>
              </p:cNvPr>
              <p:cNvSpPr txBox="1"/>
              <p:nvPr/>
            </p:nvSpPr>
            <p:spPr>
              <a:xfrm>
                <a:off x="1850405" y="3608951"/>
                <a:ext cx="1435393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D3E5A-5EA0-15D2-99C8-BCA67B441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05" y="3608951"/>
                <a:ext cx="1435393" cy="584840"/>
              </a:xfrm>
              <a:prstGeom prst="rect">
                <a:avLst/>
              </a:prstGeom>
              <a:blipFill>
                <a:blip r:embed="rId3"/>
                <a:stretch>
                  <a:fillRect l="-2632" t="-2128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F7AC3-6979-9291-2FE5-2B19E3CD0BD6}"/>
                  </a:ext>
                </a:extLst>
              </p:cNvPr>
              <p:cNvSpPr txBox="1"/>
              <p:nvPr/>
            </p:nvSpPr>
            <p:spPr>
              <a:xfrm>
                <a:off x="3877248" y="3429000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F7AC3-6979-9291-2FE5-2B19E3CD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48" y="3429000"/>
                <a:ext cx="2524537" cy="1077603"/>
              </a:xfrm>
              <a:prstGeom prst="rect">
                <a:avLst/>
              </a:prstGeom>
              <a:blipFill>
                <a:blip r:embed="rId4"/>
                <a:stretch>
                  <a:fillRect l="-2500" t="-69412" b="-11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C26F69-8DB8-4E37-5A01-18A4E99F9EEA}"/>
                  </a:ext>
                </a:extLst>
              </p:cNvPr>
              <p:cNvSpPr txBox="1"/>
              <p:nvPr/>
            </p:nvSpPr>
            <p:spPr>
              <a:xfrm>
                <a:off x="6675680" y="4926767"/>
                <a:ext cx="3159648" cy="392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GB" altLang="zh-CN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,  </m:t>
                      </m:r>
                      <m:sSubSup>
                        <m:sSubSup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GB" altLang="zh-CN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C26F69-8DB8-4E37-5A01-18A4E99F9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80" y="4926767"/>
                <a:ext cx="3159648" cy="392415"/>
              </a:xfrm>
              <a:prstGeom prst="rect">
                <a:avLst/>
              </a:prstGeom>
              <a:blipFill>
                <a:blip r:embed="rId5"/>
                <a:stretch>
                  <a:fillRect t="-9091" r="-400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6EBAA-FBB8-0DCC-232A-3F118885381D}"/>
                  </a:ext>
                </a:extLst>
              </p:cNvPr>
              <p:cNvSpPr txBox="1"/>
              <p:nvPr/>
            </p:nvSpPr>
            <p:spPr>
              <a:xfrm>
                <a:off x="6993236" y="3402897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6EBAA-FBB8-0DCC-232A-3F1188853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236" y="3402897"/>
                <a:ext cx="2524537" cy="1077603"/>
              </a:xfrm>
              <a:prstGeom prst="rect">
                <a:avLst/>
              </a:prstGeom>
              <a:blipFill>
                <a:blip r:embed="rId6"/>
                <a:stretch>
                  <a:fillRect l="-2000" t="-67442" b="-1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DA348D-EC61-D85F-D479-0434753EA3BC}"/>
                  </a:ext>
                </a:extLst>
              </p:cNvPr>
              <p:cNvSpPr txBox="1"/>
              <p:nvPr/>
            </p:nvSpPr>
            <p:spPr>
              <a:xfrm>
                <a:off x="2125930" y="5567464"/>
                <a:ext cx="261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DA348D-EC61-D85F-D479-0434753E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30" y="5567464"/>
                <a:ext cx="261482" cy="276999"/>
              </a:xfrm>
              <a:prstGeom prst="rect">
                <a:avLst/>
              </a:prstGeom>
              <a:blipFill>
                <a:blip r:embed="rId7"/>
                <a:stretch>
                  <a:fillRect l="-18182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FD069506-08DE-B196-1628-C75676CEED9D}"/>
              </a:ext>
            </a:extLst>
          </p:cNvPr>
          <p:cNvSpPr txBox="1"/>
          <p:nvPr/>
        </p:nvSpPr>
        <p:spPr>
          <a:xfrm>
            <a:off x="2477060" y="5521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表示第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个评价对象的综合接近度</a:t>
            </a:r>
            <a:r>
              <a:rPr lang="zh-CN" altLang="en-US" b="1" dirty="0"/>
              <a:t>，越接近 </a:t>
            </a:r>
            <a:r>
              <a:rPr lang="en-US" altLang="zh-CN" b="1" dirty="0"/>
              <a:t>1</a:t>
            </a:r>
            <a:r>
              <a:rPr lang="zh-CN" altLang="en-US" b="1" dirty="0"/>
              <a:t> 越好</a:t>
            </a:r>
          </a:p>
        </p:txBody>
      </p:sp>
    </p:spTree>
    <p:extLst>
      <p:ext uri="{BB962C8B-B14F-4D97-AF65-F5344CB8AC3E}">
        <p14:creationId xmlns:p14="http://schemas.microsoft.com/office/powerpoint/2010/main" val="846731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B2FA-6D91-E305-F93E-B56653E8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AD725590-C6C1-B6AA-7C41-10B80A9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91F372-723B-141F-C0CC-FAAAB249A968}"/>
              </a:ext>
            </a:extLst>
          </p:cNvPr>
          <p:cNvSpPr txBox="1"/>
          <p:nvPr/>
        </p:nvSpPr>
        <p:spPr>
          <a:xfrm>
            <a:off x="401326" y="1424129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TOPSIS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Technique for Order Preference by Similarity to Ideal Solution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1132D772-098A-CAC5-649E-1819E59574C8}"/>
              </a:ext>
            </a:extLst>
          </p:cNvPr>
          <p:cNvSpPr txBox="1"/>
          <p:nvPr/>
        </p:nvSpPr>
        <p:spPr>
          <a:xfrm>
            <a:off x="834058" y="2554853"/>
            <a:ext cx="9846912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基本流程</a:t>
            </a:r>
            <a:endParaRPr lang="zh-CN" altLang="en-US" b="1" dirty="0"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A9B300-3E68-50BD-51D2-C7DE1D765BB3}"/>
              </a:ext>
            </a:extLst>
          </p:cNvPr>
          <p:cNvSpPr txBox="1"/>
          <p:nvPr/>
        </p:nvSpPr>
        <p:spPr>
          <a:xfrm>
            <a:off x="855742" y="1953955"/>
            <a:ext cx="2801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逼近理想解排序法</a:t>
            </a:r>
            <a:endParaRPr lang="zh-CN" altLang="en-US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DEE057-980C-E5F7-010F-1891174E248C}"/>
                  </a:ext>
                </a:extLst>
              </p:cNvPr>
              <p:cNvSpPr txBox="1"/>
              <p:nvPr/>
            </p:nvSpPr>
            <p:spPr>
              <a:xfrm>
                <a:off x="2076997" y="5319182"/>
                <a:ext cx="1435393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DEE057-980C-E5F7-010F-1891174E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97" y="5319182"/>
                <a:ext cx="1435393" cy="584840"/>
              </a:xfrm>
              <a:prstGeom prst="rect">
                <a:avLst/>
              </a:prstGeom>
              <a:blipFill>
                <a:blip r:embed="rId3"/>
                <a:stretch>
                  <a:fillRect l="-2632" t="-2128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E269E6-3AD5-3000-C607-97171C5D56E2}"/>
                  </a:ext>
                </a:extLst>
              </p:cNvPr>
              <p:cNvSpPr txBox="1"/>
              <p:nvPr/>
            </p:nvSpPr>
            <p:spPr>
              <a:xfrm>
                <a:off x="7886007" y="2312918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E269E6-3AD5-3000-C607-97171C5D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07" y="2312918"/>
                <a:ext cx="2524537" cy="1077603"/>
              </a:xfrm>
              <a:prstGeom prst="rect">
                <a:avLst/>
              </a:prstGeom>
              <a:blipFill>
                <a:blip r:embed="rId4"/>
                <a:stretch>
                  <a:fillRect l="-2513" t="-67442" b="-1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55E03E-03DA-6827-666B-E3C3AB66E27E}"/>
                  </a:ext>
                </a:extLst>
              </p:cNvPr>
              <p:cNvSpPr txBox="1"/>
              <p:nvPr/>
            </p:nvSpPr>
            <p:spPr>
              <a:xfrm>
                <a:off x="7744773" y="4146470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55E03E-03DA-6827-666B-E3C3AB66E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73" y="4146470"/>
                <a:ext cx="2524537" cy="1077603"/>
              </a:xfrm>
              <a:prstGeom prst="rect">
                <a:avLst/>
              </a:prstGeom>
              <a:blipFill>
                <a:blip r:embed="rId5"/>
                <a:stretch>
                  <a:fillRect l="-2000" t="-67442" b="-1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5">
            <a:extLst>
              <a:ext uri="{FF2B5EF4-FFF2-40B4-BE49-F238E27FC236}">
                <a16:creationId xmlns:a16="http://schemas.microsoft.com/office/drawing/2014/main" id="{6D3D5D43-4116-E6C2-4897-E9E2CA454BD5}"/>
              </a:ext>
            </a:extLst>
          </p:cNvPr>
          <p:cNvSpPr txBox="1"/>
          <p:nvPr/>
        </p:nvSpPr>
        <p:spPr>
          <a:xfrm>
            <a:off x="1070014" y="3057729"/>
            <a:ext cx="4884752" cy="187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选择评价指标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（选取变量）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指标标准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化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（变量预处理）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确定指标权重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（设定权重）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构造正理想解和负理想解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（确定方向）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计算距离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计算综合得分并排序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4FD7B9-8CF2-84C2-D36C-D25F0B2CD29C}"/>
              </a:ext>
            </a:extLst>
          </p:cNvPr>
          <p:cNvSpPr txBox="1"/>
          <p:nvPr/>
        </p:nvSpPr>
        <p:spPr>
          <a:xfrm>
            <a:off x="7565260" y="3567899"/>
            <a:ext cx="347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</a:t>
            </a:r>
            <a:r>
              <a:rPr lang="zh-CN" altLang="en-US" b="1" dirty="0"/>
              <a:t>到正理想的距离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E7375-9D2D-1A85-A2A2-6B8725EED02D}"/>
              </a:ext>
            </a:extLst>
          </p:cNvPr>
          <p:cNvSpPr txBox="1"/>
          <p:nvPr/>
        </p:nvSpPr>
        <p:spPr>
          <a:xfrm>
            <a:off x="7647186" y="5401452"/>
            <a:ext cx="347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</a:t>
            </a:r>
            <a:r>
              <a:rPr lang="zh-CN" altLang="en-US" b="1" dirty="0"/>
              <a:t>到负理想的距离</a:t>
            </a:r>
          </a:p>
        </p:txBody>
      </p:sp>
    </p:spTree>
    <p:extLst>
      <p:ext uri="{BB962C8B-B14F-4D97-AF65-F5344CB8AC3E}">
        <p14:creationId xmlns:p14="http://schemas.microsoft.com/office/powerpoint/2010/main" val="150179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A758-BACC-41C5-3CBA-215AD696D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14028BD-B52A-87F7-3BF9-3E83C0C6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92" y="609369"/>
            <a:ext cx="8303208" cy="5639262"/>
          </a:xfrm>
          <a:prstGeom prst="rect">
            <a:avLst/>
          </a:prstGeom>
        </p:spPr>
      </p:pic>
      <p:sp>
        <p:nvSpPr>
          <p:cNvPr id="4" name="标题 7">
            <a:extLst>
              <a:ext uri="{FF2B5EF4-FFF2-40B4-BE49-F238E27FC236}">
                <a16:creationId xmlns:a16="http://schemas.microsoft.com/office/drawing/2014/main" id="{96D20806-DB72-706B-2C06-BEC542F7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079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3026DED2-7E42-CFBF-7120-7054ABA8F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第十五周：教程 第八章 专题研究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重点解析 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01185B-71FC-A775-F367-EA29B91236F0}"/>
              </a:ext>
            </a:extLst>
          </p:cNvPr>
          <p:cNvGrpSpPr/>
          <p:nvPr/>
        </p:nvGrpSpPr>
        <p:grpSpPr>
          <a:xfrm>
            <a:off x="7346085" y="2087929"/>
            <a:ext cx="3389353" cy="743446"/>
            <a:chOff x="7300452" y="2048744"/>
            <a:chExt cx="3389353" cy="743446"/>
          </a:xfrm>
        </p:grpSpPr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4474BD7E-ADDC-4989-8D77-A4A892BAF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3" name="Group 269">
              <a:extLst>
                <a:ext uri="{FF2B5EF4-FFF2-40B4-BE49-F238E27FC236}">
                  <a16:creationId xmlns:a16="http://schemas.microsoft.com/office/drawing/2014/main" id="{A2A4CA06-CDA0-0ACD-C486-561DF7428BA6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61" name="TextBox 6">
                <a:extLst>
                  <a:ext uri="{FF2B5EF4-FFF2-40B4-BE49-F238E27FC236}">
                    <a16:creationId xmlns:a16="http://schemas.microsoft.com/office/drawing/2014/main" id="{12CF99BF-3736-5D0A-3358-2E01F196C359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TextBox 268">
                <a:extLst>
                  <a:ext uri="{FF2B5EF4-FFF2-40B4-BE49-F238E27FC236}">
                    <a16:creationId xmlns:a16="http://schemas.microsoft.com/office/drawing/2014/main" id="{62FF564B-5521-5E24-1661-C3800D63F567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3F7FCDEF-3244-1903-7DCE-6B18F1723344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9" name="直接连接符 29">
              <a:extLst>
                <a:ext uri="{FF2B5EF4-FFF2-40B4-BE49-F238E27FC236}">
                  <a16:creationId xmlns:a16="http://schemas.microsoft.com/office/drawing/2014/main" id="{60063164-4FB0-E560-9797-530F52A06A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47">
              <a:extLst>
                <a:ext uri="{FF2B5EF4-FFF2-40B4-BE49-F238E27FC236}">
                  <a16:creationId xmlns:a16="http://schemas.microsoft.com/office/drawing/2014/main" id="{DD00C16B-D7CB-385F-EABF-A915779620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D79C95-A761-6120-3CB1-9E6EC0C1D157}"/>
              </a:ext>
            </a:extLst>
          </p:cNvPr>
          <p:cNvGrpSpPr/>
          <p:nvPr/>
        </p:nvGrpSpPr>
        <p:grpSpPr>
          <a:xfrm>
            <a:off x="7346085" y="3683266"/>
            <a:ext cx="3389353" cy="743446"/>
            <a:chOff x="7300452" y="2048744"/>
            <a:chExt cx="3389353" cy="743446"/>
          </a:xfrm>
        </p:grpSpPr>
        <p:sp>
          <p:nvSpPr>
            <p:cNvPr id="3" name="Freeform 78">
              <a:extLst>
                <a:ext uri="{FF2B5EF4-FFF2-40B4-BE49-F238E27FC236}">
                  <a16:creationId xmlns:a16="http://schemas.microsoft.com/office/drawing/2014/main" id="{1204B99A-2A07-CF27-F1AB-B5CAEDB9D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269">
              <a:extLst>
                <a:ext uri="{FF2B5EF4-FFF2-40B4-BE49-F238E27FC236}">
                  <a16:creationId xmlns:a16="http://schemas.microsoft.com/office/drawing/2014/main" id="{B14B8F02-A1E2-D741-6719-8E94E670B0FE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06786CFD-D976-448C-D22A-F9C5A3D9ABA0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68">
                <a:extLst>
                  <a:ext uri="{FF2B5EF4-FFF2-40B4-BE49-F238E27FC236}">
                    <a16:creationId xmlns:a16="http://schemas.microsoft.com/office/drawing/2014/main" id="{5AAA149C-37C9-7611-9131-68DFA46D80D4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E00A25-34B7-5FA1-9129-FC882577D976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29">
              <a:extLst>
                <a:ext uri="{FF2B5EF4-FFF2-40B4-BE49-F238E27FC236}">
                  <a16:creationId xmlns:a16="http://schemas.microsoft.com/office/drawing/2014/main" id="{582E312F-D45E-5FEF-6BB0-F42333050D2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247">
              <a:extLst>
                <a:ext uri="{FF2B5EF4-FFF2-40B4-BE49-F238E27FC236}">
                  <a16:creationId xmlns:a16="http://schemas.microsoft.com/office/drawing/2014/main" id="{6CBA08AE-72B2-B147-EA40-8C10879BCF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6F04301-A397-4546-6F3F-08DDA8E77C11}"/>
              </a:ext>
            </a:extLst>
          </p:cNvPr>
          <p:cNvGrpSpPr/>
          <p:nvPr/>
        </p:nvGrpSpPr>
        <p:grpSpPr>
          <a:xfrm>
            <a:off x="4401324" y="3057277"/>
            <a:ext cx="3389353" cy="743446"/>
            <a:chOff x="7300452" y="2048744"/>
            <a:chExt cx="3389353" cy="743446"/>
          </a:xfrm>
        </p:grpSpPr>
        <p:sp>
          <p:nvSpPr>
            <p:cNvPr id="6" name="Freeform 78">
              <a:extLst>
                <a:ext uri="{FF2B5EF4-FFF2-40B4-BE49-F238E27FC236}">
                  <a16:creationId xmlns:a16="http://schemas.microsoft.com/office/drawing/2014/main" id="{3F245ACA-E3A5-D4FC-C76F-7981C7F14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269">
              <a:extLst>
                <a:ext uri="{FF2B5EF4-FFF2-40B4-BE49-F238E27FC236}">
                  <a16:creationId xmlns:a16="http://schemas.microsoft.com/office/drawing/2014/main" id="{6356F54E-B604-C902-3050-6C5478529FB5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9737FE24-249F-8450-B1D3-731FD53E860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68">
                <a:extLst>
                  <a:ext uri="{FF2B5EF4-FFF2-40B4-BE49-F238E27FC236}">
                    <a16:creationId xmlns:a16="http://schemas.microsoft.com/office/drawing/2014/main" id="{A030C70B-6DE9-4E6A-1042-F976881EB21A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580C01-EF74-6E26-BAE4-4D645A3EEF5C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29">
              <a:extLst>
                <a:ext uri="{FF2B5EF4-FFF2-40B4-BE49-F238E27FC236}">
                  <a16:creationId xmlns:a16="http://schemas.microsoft.com/office/drawing/2014/main" id="{8869AB47-C034-B3D3-6DE0-6A239B52202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47">
              <a:extLst>
                <a:ext uri="{FF2B5EF4-FFF2-40B4-BE49-F238E27FC236}">
                  <a16:creationId xmlns:a16="http://schemas.microsoft.com/office/drawing/2014/main" id="{A7E9C3BA-D5AF-1990-9C70-4E367EDF1E7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D581-8AE2-70CF-AFD6-FC187524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C1874724-8914-F721-5C8D-279E276E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DE0FFF-D0FC-E340-9C79-929C28EB6B71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构建美国主要城市的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社会剥夺指数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动态分析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380785-ACA3-2775-B588-FD554C50A665}"/>
              </a:ext>
            </a:extLst>
          </p:cNvPr>
          <p:cNvSpPr txBox="1"/>
          <p:nvPr/>
        </p:nvSpPr>
        <p:spPr>
          <a:xfrm>
            <a:off x="756266" y="2261811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r>
              <a:rPr lang="zh-CN" altLang="en-US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城市之间的 社会剥夺指数 与 动态演变</a:t>
            </a:r>
            <a:endParaRPr lang="en-US" altLang="zh-CN" i="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E0F8F8-9C5F-34AE-64DE-C48AB6DD15AF}"/>
              </a:ext>
            </a:extLst>
          </p:cNvPr>
          <p:cNvSpPr txBox="1"/>
          <p:nvPr/>
        </p:nvSpPr>
        <p:spPr>
          <a:xfrm>
            <a:off x="756266" y="3894879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基本概念框架：</a:t>
            </a:r>
            <a:r>
              <a:rPr lang="en-US" altLang="zh-CN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Carstairs</a:t>
            </a:r>
            <a:r>
              <a:rPr lang="zh-CN" altLang="en-US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36D42C-1C58-ACDF-8A18-8F2F6FBCA0CE}"/>
              </a:ext>
            </a:extLst>
          </p:cNvPr>
          <p:cNvSpPr txBox="1"/>
          <p:nvPr/>
        </p:nvSpPr>
        <p:spPr>
          <a:xfrm>
            <a:off x="756266" y="4711413"/>
            <a:ext cx="76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数据获取：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r>
              <a:rPr lang="zh-CN" altLang="en-US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年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ACS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year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estimate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数据</a:t>
            </a:r>
            <a:endParaRPr lang="en-US" altLang="zh-CN" b="1" i="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837F22-E044-24C5-5011-BF19543263D6}"/>
              </a:ext>
            </a:extLst>
          </p:cNvPr>
          <p:cNvSpPr txBox="1"/>
          <p:nvPr/>
        </p:nvSpPr>
        <p:spPr>
          <a:xfrm>
            <a:off x="756266" y="307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研究区域与地理分辨率：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美国本土主要城市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0BFBE6-EB5B-7CFB-5EF6-05055405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1939385"/>
            <a:ext cx="4936424" cy="31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8650-75A9-3ADD-01A7-61962BC62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0515BCB-00C2-5C5C-FDA0-91AF952156B8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社会剥夺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Social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Deprivation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13792141-D800-CA9F-A7F6-E4C842EB8BA3}"/>
              </a:ext>
            </a:extLst>
          </p:cNvPr>
          <p:cNvSpPr txBox="1"/>
          <p:nvPr/>
        </p:nvSpPr>
        <p:spPr>
          <a:xfrm>
            <a:off x="678415" y="2484124"/>
            <a:ext cx="6553657" cy="72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指个人或群体因</a:t>
            </a:r>
            <a:r>
              <a:rPr lang="zh-CN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系统性障碍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，被排除在社会常规生活之外，无法获取维持基本生活尊严所需的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资源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机会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权利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</a:t>
            </a:r>
            <a:endParaRPr lang="zh-CN" sz="14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标题 7">
            <a:extLst>
              <a:ext uri="{FF2B5EF4-FFF2-40B4-BE49-F238E27FC236}">
                <a16:creationId xmlns:a16="http://schemas.microsoft.com/office/drawing/2014/main" id="{EA1F4A05-C54D-1B65-A308-4716E85C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 descr="Education Really Matters: Overview of the article on “Social ...">
            <a:extLst>
              <a:ext uri="{FF2B5EF4-FFF2-40B4-BE49-F238E27FC236}">
                <a16:creationId xmlns:a16="http://schemas.microsoft.com/office/drawing/2014/main" id="{0E7BCA41-1FB0-AD06-E351-F67A7575D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556701"/>
            <a:ext cx="4751607" cy="322533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0531552-97E5-626A-80B3-E80F0830A0D6}"/>
              </a:ext>
            </a:extLst>
          </p:cNvPr>
          <p:cNvSpPr txBox="1"/>
          <p:nvPr/>
        </p:nvSpPr>
        <p:spPr>
          <a:xfrm>
            <a:off x="3366655" y="3324457"/>
            <a:ext cx="3432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u="none" strike="noStrike" dirty="0">
                <a:solidFill>
                  <a:srgbClr val="FF0000"/>
                </a:solidFill>
                <a:effectLst/>
                <a:latin typeface="-webkit-standard"/>
              </a:rPr>
              <a:t>不仅仅是“缺钱”，更是多维度的缺失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72078-FFF2-5F6F-288E-F804BDF10EBD}"/>
              </a:ext>
            </a:extLst>
          </p:cNvPr>
          <p:cNvSpPr txBox="1"/>
          <p:nvPr/>
        </p:nvSpPr>
        <p:spPr>
          <a:xfrm>
            <a:off x="678415" y="3967444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四大维度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B6C4F65-B081-5F36-5EEB-13C23D9FA17B}"/>
              </a:ext>
            </a:extLst>
          </p:cNvPr>
          <p:cNvSpPr txBox="1"/>
          <p:nvPr/>
        </p:nvSpPr>
        <p:spPr>
          <a:xfrm>
            <a:off x="678415" y="4451469"/>
            <a:ext cx="6816894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经济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Economic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长期贫困、失业、无法负担基本物质生活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Service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难以获取优质教育、医疗、安全住房及公共基础设施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关系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Relational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社会网络断离、遭歧视、排挤、缺乏归属感与社会参与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权利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Political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缺少社会话语权、在公共决策中被边缘化的弱势群体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47E25DD-6117-C352-8B32-A17F7745DA35}"/>
              </a:ext>
            </a:extLst>
          </p:cNvPr>
          <p:cNvSpPr txBox="1"/>
          <p:nvPr/>
        </p:nvSpPr>
        <p:spPr>
          <a:xfrm>
            <a:off x="7495309" y="3967444"/>
            <a:ext cx="2037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主要后果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ED546C52-05E9-7896-E3E4-C16E59BD915F}"/>
              </a:ext>
            </a:extLst>
          </p:cNvPr>
          <p:cNvSpPr txBox="1"/>
          <p:nvPr/>
        </p:nvSpPr>
        <p:spPr>
          <a:xfrm>
            <a:off x="7605688" y="4593006"/>
            <a:ext cx="4377991" cy="72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个体层面：身心健康，降低预期寿命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群体层面：阶级固化、代际传播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 descr="Social Deprivation | The Society and The Environment">
            <a:extLst>
              <a:ext uri="{FF2B5EF4-FFF2-40B4-BE49-F238E27FC236}">
                <a16:creationId xmlns:a16="http://schemas.microsoft.com/office/drawing/2014/main" id="{F045506E-4982-9B18-27FF-6691144CF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88" y="3865949"/>
            <a:ext cx="4225636" cy="22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4B23C-ADE4-0998-9DBD-042C5F2F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D303EB7-8CAF-8DE9-38D7-039B2018359D}"/>
              </a:ext>
            </a:extLst>
          </p:cNvPr>
          <p:cNvSpPr txBox="1"/>
          <p:nvPr/>
        </p:nvSpPr>
        <p:spPr>
          <a:xfrm>
            <a:off x="265139" y="15503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Morris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FA72641-56F5-26A7-0764-2FBE932379B3}"/>
              </a:ext>
            </a:extLst>
          </p:cNvPr>
          <p:cNvSpPr txBox="1"/>
          <p:nvPr/>
        </p:nvSpPr>
        <p:spPr>
          <a:xfrm>
            <a:off x="678415" y="2253990"/>
            <a:ext cx="6553657" cy="17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诞生于 20 世纪 80 年代，是一种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基于地理小区域 (Area-based)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的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物质剥夺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衡量标准。</a:t>
            </a:r>
            <a:b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它通过提取</a:t>
            </a:r>
            <a:r>
              <a:rPr lang="zh-CN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人口普查数据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，评估特定区域内的</a:t>
            </a:r>
            <a:r>
              <a:rPr lang="zh-CN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相对劣势程度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，被广泛用于分析社会经济地位与健康不平等之间的空间关系</a:t>
            </a:r>
            <a:endParaRPr lang="zh-CN" sz="14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标题 7">
            <a:extLst>
              <a:ext uri="{FF2B5EF4-FFF2-40B4-BE49-F238E27FC236}">
                <a16:creationId xmlns:a16="http://schemas.microsoft.com/office/drawing/2014/main" id="{04AB4503-6FF4-5B36-3410-0BFC29FF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55BA0-BDBE-29BE-954C-E785D4F7F94A}"/>
              </a:ext>
            </a:extLst>
          </p:cNvPr>
          <p:cNvSpPr txBox="1"/>
          <p:nvPr/>
        </p:nvSpPr>
        <p:spPr>
          <a:xfrm>
            <a:off x="401327" y="4236481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四大核心维度、变量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59B80D7-7471-C939-F8A9-8DF3B4349F84}"/>
              </a:ext>
            </a:extLst>
          </p:cNvPr>
          <p:cNvSpPr txBox="1"/>
          <p:nvPr/>
        </p:nvSpPr>
        <p:spPr>
          <a:xfrm>
            <a:off x="678415" y="4720506"/>
            <a:ext cx="8037569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无车家庭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Non-car ownership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区域内没有私人用车的家庭比例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低社会阶层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social class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从事低技能或非技术性体力劳动的群体比例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居住拥挤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Overcrowded households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住房内平均每间房居住人数超过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的家庭比例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男性失业率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Male unemployment 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经济活跃的男性中处于失业状态的比例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58AB3A-B1A7-3C61-2A8D-A151D8B12D7F}"/>
              </a:ext>
            </a:extLst>
          </p:cNvPr>
          <p:cNvSpPr txBox="1"/>
          <p:nvPr/>
        </p:nvSpPr>
        <p:spPr>
          <a:xfrm>
            <a:off x="3257942" y="6386393"/>
            <a:ext cx="8434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/>
              <a:t>https://publichealthscotland.scot/resources-and-tools/health-intelligence-and-data-management/geography-population-and-deprivation-support/deprivation/carstairs-index/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BCD870-EDE2-249D-22A1-6F2DA2D635FC}"/>
                  </a:ext>
                </a:extLst>
              </p:cNvPr>
              <p:cNvSpPr txBox="1"/>
              <p:nvPr/>
            </p:nvSpPr>
            <p:spPr>
              <a:xfrm>
                <a:off x="7475294" y="4636591"/>
                <a:ext cx="4538935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GB" altLang="zh-CN" sz="1600" i="1">
                          <a:latin typeface="Cambria Math" panose="02040503050406030204" pitchFamily="18" charset="0"/>
                        </a:rPr>
                        <m:t>CI</m:t>
                      </m:r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unemp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nocar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lowclass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overcrowd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BCD870-EDE2-249D-22A1-6F2DA2D63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94" y="4636591"/>
                <a:ext cx="4538935" cy="279948"/>
              </a:xfrm>
              <a:prstGeom prst="rect">
                <a:avLst/>
              </a:prstGeom>
              <a:blipFill>
                <a:blip r:embed="rId7"/>
                <a:stretch>
                  <a:fillRect l="-557" r="-279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0C2C899B-ECBB-F108-6C98-83E779110629}"/>
              </a:ext>
            </a:extLst>
          </p:cNvPr>
          <p:cNvGrpSpPr/>
          <p:nvPr/>
        </p:nvGrpSpPr>
        <p:grpSpPr>
          <a:xfrm>
            <a:off x="8438895" y="1579119"/>
            <a:ext cx="2481715" cy="1558351"/>
            <a:chOff x="8438895" y="1579119"/>
            <a:chExt cx="2481715" cy="155835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E9362EB-202A-0D5A-0E6A-442E3AFE3EB3}"/>
                </a:ext>
              </a:extLst>
            </p:cNvPr>
            <p:cNvGrpSpPr/>
            <p:nvPr/>
          </p:nvGrpSpPr>
          <p:grpSpPr>
            <a:xfrm>
              <a:off x="9196426" y="1579119"/>
              <a:ext cx="966652" cy="814269"/>
              <a:chOff x="2369582" y="3265444"/>
              <a:chExt cx="966652" cy="814269"/>
            </a:xfrm>
          </p:grpSpPr>
          <p:pic>
            <p:nvPicPr>
              <p:cNvPr id="36" name="图形 35">
                <a:extLst>
                  <a:ext uri="{FF2B5EF4-FFF2-40B4-BE49-F238E27FC236}">
                    <a16:creationId xmlns:a16="http://schemas.microsoft.com/office/drawing/2014/main" id="{EB37405B-8F99-5A61-EBE4-3FECF75463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69582" y="3265444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37" name="图形 36">
                <a:extLst>
                  <a:ext uri="{FF2B5EF4-FFF2-40B4-BE49-F238E27FC236}">
                    <a16:creationId xmlns:a16="http://schemas.microsoft.com/office/drawing/2014/main" id="{444DF635-5613-AD8F-92F4-D557A490E72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79034" y="3265444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39" name="图形 38">
                <a:extLst>
                  <a:ext uri="{FF2B5EF4-FFF2-40B4-BE49-F238E27FC236}">
                    <a16:creationId xmlns:a16="http://schemas.microsoft.com/office/drawing/2014/main" id="{F6C847F8-9AC4-C30F-14C4-87E771D3B1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69582" y="3708239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40" name="图形 39">
                <a:extLst>
                  <a:ext uri="{FF2B5EF4-FFF2-40B4-BE49-F238E27FC236}">
                    <a16:creationId xmlns:a16="http://schemas.microsoft.com/office/drawing/2014/main" id="{5F54F3E0-0FC5-4DFC-F86E-A891D67970B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79034" y="3708239"/>
                <a:ext cx="457200" cy="371474"/>
              </a:xfrm>
              <a:prstGeom prst="rect">
                <a:avLst/>
              </a:prstGeom>
            </p:spPr>
          </p:pic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A69842C-4B3B-B21A-FC42-06AD5451D849}"/>
                </a:ext>
              </a:extLst>
            </p:cNvPr>
            <p:cNvSpPr txBox="1"/>
            <p:nvPr/>
          </p:nvSpPr>
          <p:spPr>
            <a:xfrm>
              <a:off x="8438895" y="2552695"/>
              <a:ext cx="24817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6161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人口普查变量</a:t>
              </a:r>
              <a:endParaRPr lang="en-US" altLang="zh-CN" b="1" dirty="0">
                <a:solidFill>
                  <a:srgbClr val="16161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b="1" i="0" dirty="0">
                  <a:solidFill>
                    <a:srgbClr val="16161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rPr>
                <a:t>Census Variables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E634C-E53F-A789-5267-DBF43252F79D}"/>
                  </a:ext>
                </a:extLst>
              </p:cNvPr>
              <p:cNvSpPr txBox="1"/>
              <p:nvPr/>
            </p:nvSpPr>
            <p:spPr>
              <a:xfrm>
                <a:off x="9122003" y="3739572"/>
                <a:ext cx="10690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GB" altLang="zh-CN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GB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E634C-E53F-A789-5267-DBF43252F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03" y="3739572"/>
                <a:ext cx="1069075" cy="518604"/>
              </a:xfrm>
              <a:prstGeom prst="rect">
                <a:avLst/>
              </a:prstGeom>
              <a:blipFill>
                <a:blip r:embed="rId9"/>
                <a:stretch>
                  <a:fillRect l="-4706" t="-2381" r="-352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1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F1E5-7D46-C30D-4691-3CD7B07E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E2ED766-BF1A-75F3-40D5-230EDE69DDD4}"/>
              </a:ext>
            </a:extLst>
          </p:cNvPr>
          <p:cNvGrpSpPr/>
          <p:nvPr/>
        </p:nvGrpSpPr>
        <p:grpSpPr>
          <a:xfrm>
            <a:off x="4401324" y="3057277"/>
            <a:ext cx="3389353" cy="743446"/>
            <a:chOff x="7300452" y="2048744"/>
            <a:chExt cx="3389353" cy="743446"/>
          </a:xfrm>
        </p:grpSpPr>
        <p:sp>
          <p:nvSpPr>
            <p:cNvPr id="6" name="Freeform 78">
              <a:extLst>
                <a:ext uri="{FF2B5EF4-FFF2-40B4-BE49-F238E27FC236}">
                  <a16:creationId xmlns:a16="http://schemas.microsoft.com/office/drawing/2014/main" id="{2FE1A021-8A74-C892-1517-CC8CC5955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269">
              <a:extLst>
                <a:ext uri="{FF2B5EF4-FFF2-40B4-BE49-F238E27FC236}">
                  <a16:creationId xmlns:a16="http://schemas.microsoft.com/office/drawing/2014/main" id="{C2D2B6AD-0EFE-3BCA-4001-A430E41F7183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7656FA99-CABB-E784-559C-507AD896E69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68">
                <a:extLst>
                  <a:ext uri="{FF2B5EF4-FFF2-40B4-BE49-F238E27FC236}">
                    <a16:creationId xmlns:a16="http://schemas.microsoft.com/office/drawing/2014/main" id="{D2F834A0-2924-D9B3-0E13-B6F63E9EA9B6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B38B12-7B97-7535-47B0-2424CB707EA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29">
              <a:extLst>
                <a:ext uri="{FF2B5EF4-FFF2-40B4-BE49-F238E27FC236}">
                  <a16:creationId xmlns:a16="http://schemas.microsoft.com/office/drawing/2014/main" id="{C8CF9C7D-A6A4-7117-9A12-1E6BCFAB7E0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47">
              <a:extLst>
                <a:ext uri="{FF2B5EF4-FFF2-40B4-BE49-F238E27FC236}">
                  <a16:creationId xmlns:a16="http://schemas.microsoft.com/office/drawing/2014/main" id="{16012ACD-029A-5DBC-F928-634C69D76BA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0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925F-62BA-1F4B-9F59-D58E8BDF9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0C2FA0FF-0C4B-A356-72A5-7F4B5071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78A45F-6195-1261-B611-6CD961B53C5E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 中国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超一线、新一线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专利创新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0B0077-5AF3-7AD4-59A7-6E7708A9A802}"/>
              </a:ext>
            </a:extLst>
          </p:cNvPr>
          <p:cNvSpPr txBox="1"/>
          <p:nvPr/>
        </p:nvSpPr>
        <p:spPr>
          <a:xfrm>
            <a:off x="756266" y="2261811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r>
              <a:rPr lang="zh-CN" altLang="en-US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监测、比较 城市之间的 </a:t>
            </a:r>
            <a:r>
              <a:rPr lang="zh-CN" altLang="en-US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城市创新能力</a:t>
            </a:r>
            <a:endParaRPr lang="en-US" altLang="zh-CN" i="0" u="none" strike="noStrike" dirty="0">
              <a:effectLst/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A9E641-E009-0185-EC74-1D556524D469}"/>
              </a:ext>
            </a:extLst>
          </p:cNvPr>
          <p:cNvSpPr txBox="1"/>
          <p:nvPr/>
        </p:nvSpPr>
        <p:spPr>
          <a:xfrm>
            <a:off x="756266" y="3894879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基本概念框架：</a:t>
            </a:r>
            <a:r>
              <a:rPr lang="zh-CN" altLang="en-US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自定义</a:t>
            </a:r>
            <a:endParaRPr lang="en-US" altLang="zh-CN" b="1" i="0" u="none" strike="noStrike" dirty="0">
              <a:effectLst/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CDCF0-FD04-5368-280E-0D38710B9D6F}"/>
              </a:ext>
            </a:extLst>
          </p:cNvPr>
          <p:cNvSpPr txBox="1"/>
          <p:nvPr/>
        </p:nvSpPr>
        <p:spPr>
          <a:xfrm>
            <a:off x="756266" y="4583324"/>
            <a:ext cx="76484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数据获取：</a:t>
            </a:r>
            <a:b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年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全国城市专利申请明细数据</a:t>
            </a:r>
            <a:b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年 全国城市常住人口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B41DF0-38B8-41A7-6D6A-DA216A700F93}"/>
              </a:ext>
            </a:extLst>
          </p:cNvPr>
          <p:cNvSpPr txBox="1"/>
          <p:nvPr/>
        </p:nvSpPr>
        <p:spPr>
          <a:xfrm>
            <a:off x="756266" y="307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研究区域与地理分辨率：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中国大陆 超一线、新一线城市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D4E74A-50E8-12AD-840D-C29DB14F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234" y="1939385"/>
            <a:ext cx="4459846" cy="31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FD2D1-0A53-B699-72EE-3CC02A5A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1AE908E4-5440-EDD6-FB2F-21B88264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ADC05B-46AF-6A7A-42D7-516667766AF8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基本概念框架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242523-FBE3-266F-E538-453B688A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810" y="1062077"/>
            <a:ext cx="8386863" cy="5108089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FD8B37B6-3A77-E950-9BB2-9E1453056066}"/>
              </a:ext>
            </a:extLst>
          </p:cNvPr>
          <p:cNvSpPr txBox="1"/>
          <p:nvPr/>
        </p:nvSpPr>
        <p:spPr>
          <a:xfrm>
            <a:off x="401327" y="2694629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核心维度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4FC2AA0-5573-919E-59A9-6CBD9971C966}"/>
              </a:ext>
            </a:extLst>
          </p:cNvPr>
          <p:cNvSpPr txBox="1"/>
          <p:nvPr/>
        </p:nvSpPr>
        <p:spPr>
          <a:xfrm>
            <a:off x="834058" y="3294155"/>
            <a:ext cx="2317704" cy="17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创新规模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创新质量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主体结构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创新合作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技术多样性</a:t>
            </a:r>
          </a:p>
        </p:txBody>
      </p:sp>
    </p:spTree>
    <p:extLst>
      <p:ext uri="{BB962C8B-B14F-4D97-AF65-F5344CB8AC3E}">
        <p14:creationId xmlns:p14="http://schemas.microsoft.com/office/powerpoint/2010/main" val="244266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43858</TotalTime>
  <Words>759</Words>
  <Application>Microsoft Macintosh PowerPoint</Application>
  <PresentationFormat>宽屏</PresentationFormat>
  <Paragraphs>102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-webkit-standard</vt:lpstr>
      <vt:lpstr>等线</vt:lpstr>
      <vt:lpstr>等线 Light</vt:lpstr>
      <vt:lpstr>Microsoft YaHei</vt:lpstr>
      <vt:lpstr>Arial</vt:lpstr>
      <vt:lpstr>Cambria Math</vt:lpstr>
      <vt:lpstr>Wingdings</vt:lpstr>
      <vt:lpstr>Office 主题​​</vt:lpstr>
      <vt:lpstr>城市数据分析与实践</vt:lpstr>
      <vt:lpstr>目录 Contents</vt:lpstr>
      <vt:lpstr>PowerPoint 演示文稿</vt:lpstr>
      <vt:lpstr>专题研究 1 Research Theme 1</vt:lpstr>
      <vt:lpstr>专题研究 1 Research Theme 1</vt:lpstr>
      <vt:lpstr>专题研究 1 Research Theme 1</vt:lpstr>
      <vt:lpstr>PowerPoint 演示文稿</vt:lpstr>
      <vt:lpstr>专题研究 2 Research Theme 2</vt:lpstr>
      <vt:lpstr>专题研究 2 Research Theme 2</vt:lpstr>
      <vt:lpstr>专题研究 2 Research Theme 2</vt:lpstr>
      <vt:lpstr>专题研究 2 Research Theme 2</vt:lpstr>
      <vt:lpstr>专题研究 2 Research Theme 2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Chen May</dc:creator>
  <cp:keywords/>
  <dc:description/>
  <cp:lastModifiedBy>Liu, Yunzhe</cp:lastModifiedBy>
  <cp:revision>89</cp:revision>
  <dcterms:created xsi:type="dcterms:W3CDTF">2025-11-22T06:00:54Z</dcterms:created>
  <dcterms:modified xsi:type="dcterms:W3CDTF">2026-06-14T10:15:47Z</dcterms:modified>
  <cp:category/>
</cp:coreProperties>
</file>