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93" r:id="rId4"/>
    <p:sldId id="931" r:id="rId5"/>
    <p:sldId id="932" r:id="rId6"/>
    <p:sldId id="933" r:id="rId7"/>
    <p:sldId id="934" r:id="rId8"/>
    <p:sldId id="935" r:id="rId9"/>
    <p:sldId id="936" r:id="rId10"/>
    <p:sldId id="937" r:id="rId11"/>
    <p:sldId id="938" r:id="rId12"/>
    <p:sldId id="939" r:id="rId13"/>
    <p:sldId id="803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E7A"/>
    <a:srgbClr val="6373BA"/>
    <a:srgbClr val="1C317C"/>
    <a:srgbClr val="FFFFFF"/>
    <a:srgbClr val="B70031"/>
    <a:srgbClr val="C4172E"/>
    <a:srgbClr val="0EC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01" autoAdjust="0"/>
    <p:restoredTop sz="78014" autoAdjust="0"/>
  </p:normalViewPr>
  <p:slideViewPr>
    <p:cSldViewPr snapToGrid="0">
      <p:cViewPr varScale="1">
        <p:scale>
          <a:sx n="93" d="100"/>
          <a:sy n="93" d="100"/>
        </p:scale>
        <p:origin x="4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86FF3-609D-421A-ADB1-4AE06691B791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A4F2-9B46-436D-9089-A5A73B4C9D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00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D7A7B-FF0C-2DDF-B9A6-BF6B5A042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EAF62E8-CC2E-DC66-1458-3CDC7A28A1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EC7B08E-7C84-FCE7-3744-9A9C790B9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5EC912-3321-CC6D-5305-6AF2E71046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799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67309-42F6-E4DD-C6CD-E01DFE973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76FC4FE-2234-A981-6316-35FBD013D3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5607CBF-374A-FB27-7CEB-AC70E78CE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17439B-66B7-9D91-0C76-B57CB62F9B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019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BD58D-F6A1-89BC-812A-94E668350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EB3389A-7474-0CF3-DE76-908549BAB2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E22794E-EEF5-3132-4980-90C19967D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DD4679-FD9F-0A4F-0ADB-76A629DBEC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403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24A8B-2E07-960C-A4C5-BE8DC5233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FC29278-F206-64A1-CA37-CE67952E09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5F3D98F-8065-89BF-22DC-1970A4FC6E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CB06E0-66BF-D793-7A9C-A2AD6ECE96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117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B8A5D-C09F-DFA6-CCA1-821FF4273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0999F1C-F7CE-A359-1BC5-FA023BB9A5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E0FCCEB-9C6B-32C2-91EB-A833C57317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B65A328-2136-45D8-DBC3-ED6E844270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09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95C63-C1BD-CA55-6386-33BBC305E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E0CC606-4B87-F799-3225-CF2EA3F0BD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A9AB739-9EE9-FFBB-2B06-C527AA3815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312DC8-B62F-6F71-B867-833926B811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824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03C32-20D7-2C79-112C-7230350AA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4868F0E-CDF8-5F43-03E0-3BA8BF2730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954EDB5-5B41-3C00-A42D-6317E41C9D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4B652C-5082-A232-CC6F-20A43E679F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832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F3D59-590F-8837-6283-31D185105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EA385BA-CE3F-B002-BDB6-16D9FD757A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C225577-B408-AB25-0B98-8DDA0BED39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6CB9EF-E005-7143-8F9F-89F9CDD192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78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C210E2-2064-2116-EDB4-08FA7C1F4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6CD9F5C-5C89-0DBD-3D69-D31212291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91514C-F9CF-9B53-D179-FCDC828F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DC5B72-D0DC-6997-25DE-87866D507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A37989-36CA-BAFF-2DD9-7FCE5FCB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2E9B314-981F-F2E6-8FD7-1045E6E0AEB6}"/>
              </a:ext>
            </a:extLst>
          </p:cNvPr>
          <p:cNvSpPr txBox="1"/>
          <p:nvPr userDrawn="1"/>
        </p:nvSpPr>
        <p:spPr>
          <a:xfrm rot="18900000">
            <a:off x="-130666" y="2926239"/>
            <a:ext cx="549741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2000" b="1" i="0" dirty="0">
                <a:ln>
                  <a:noFill/>
                </a:ln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华东师范大学</a:t>
            </a:r>
            <a:r>
              <a:rPr kumimoji="1" lang="en-US" altLang="zh-CN" sz="2000" b="1" i="0" dirty="0">
                <a:ln>
                  <a:noFill/>
                </a:ln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kumimoji="1" lang="zh-CN" altLang="en-US" sz="2000" b="1" i="0" dirty="0">
                <a:ln>
                  <a:noFill/>
                </a:ln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社会发展学院 </a:t>
            </a:r>
            <a:r>
              <a:rPr kumimoji="1" lang="en-US" altLang="zh-CN" sz="2000" b="1" i="0" dirty="0">
                <a:ln>
                  <a:noFill/>
                </a:ln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kumimoji="1" lang="zh-CN" altLang="en-US" sz="2000" b="1" i="0" dirty="0">
                <a:ln>
                  <a:noFill/>
                </a:ln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刘贇喆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C94F062-9A9E-CEC3-B804-E84E991DBCFD}"/>
              </a:ext>
            </a:extLst>
          </p:cNvPr>
          <p:cNvSpPr txBox="1"/>
          <p:nvPr userDrawn="1"/>
        </p:nvSpPr>
        <p:spPr>
          <a:xfrm rot="18900000">
            <a:off x="3328630" y="2926238"/>
            <a:ext cx="549741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2000" b="1" i="0" dirty="0">
                <a:ln>
                  <a:noFill/>
                </a:ln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华东师范大学</a:t>
            </a:r>
            <a:r>
              <a:rPr kumimoji="1" lang="en-US" altLang="zh-CN" sz="2000" b="1" i="0" dirty="0">
                <a:ln>
                  <a:noFill/>
                </a:ln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kumimoji="1" lang="zh-CN" altLang="en-US" sz="2000" b="1" i="0" dirty="0">
                <a:ln>
                  <a:noFill/>
                </a:ln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社会发展学院 </a:t>
            </a:r>
            <a:r>
              <a:rPr kumimoji="1" lang="en-US" altLang="zh-CN" sz="2000" b="1" i="0" dirty="0">
                <a:ln>
                  <a:noFill/>
                </a:ln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kumimoji="1" lang="zh-CN" altLang="en-US" sz="2000" b="1" i="0" dirty="0">
                <a:ln>
                  <a:noFill/>
                </a:ln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刘贇喆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3B6D557-4103-90C8-AE08-91FB381F1331}"/>
              </a:ext>
            </a:extLst>
          </p:cNvPr>
          <p:cNvSpPr txBox="1"/>
          <p:nvPr userDrawn="1"/>
        </p:nvSpPr>
        <p:spPr>
          <a:xfrm rot="18900000">
            <a:off x="7338770" y="2926237"/>
            <a:ext cx="549741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2000" b="1" i="0" dirty="0">
                <a:ln>
                  <a:noFill/>
                </a:ln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华东师范大学</a:t>
            </a:r>
            <a:r>
              <a:rPr kumimoji="1" lang="en-US" altLang="zh-CN" sz="2000" b="1" i="0" dirty="0">
                <a:ln>
                  <a:noFill/>
                </a:ln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kumimoji="1" lang="zh-CN" altLang="en-US" sz="2000" b="1" i="0" dirty="0">
                <a:ln>
                  <a:noFill/>
                </a:ln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社会发展学院 </a:t>
            </a:r>
            <a:r>
              <a:rPr kumimoji="1" lang="en-US" altLang="zh-CN" sz="2000" b="1" i="0" dirty="0">
                <a:ln>
                  <a:noFill/>
                </a:ln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kumimoji="1" lang="zh-CN" altLang="en-US" sz="2000" b="1" i="0" dirty="0">
                <a:ln>
                  <a:noFill/>
                </a:ln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刘贇喆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A009D63-04C8-5C34-42A0-97DF6D791BA5}"/>
              </a:ext>
            </a:extLst>
          </p:cNvPr>
          <p:cNvSpPr/>
          <p:nvPr userDrawn="1"/>
        </p:nvSpPr>
        <p:spPr>
          <a:xfrm>
            <a:off x="0" y="1032522"/>
            <a:ext cx="12192000" cy="45719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6BC1098-D5CE-0881-90AC-526B6130B725}"/>
              </a:ext>
            </a:extLst>
          </p:cNvPr>
          <p:cNvGrpSpPr/>
          <p:nvPr userDrawn="1"/>
        </p:nvGrpSpPr>
        <p:grpSpPr>
          <a:xfrm>
            <a:off x="461888" y="333270"/>
            <a:ext cx="1323703" cy="1323703"/>
            <a:chOff x="5434148" y="2937969"/>
            <a:chExt cx="1323703" cy="1323703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E282041F-5B65-6328-AC77-EBD6388F4E51}"/>
                </a:ext>
              </a:extLst>
            </p:cNvPr>
            <p:cNvSpPr/>
            <p:nvPr/>
          </p:nvSpPr>
          <p:spPr>
            <a:xfrm>
              <a:off x="5434148" y="2937969"/>
              <a:ext cx="1323703" cy="1323703"/>
            </a:xfrm>
            <a:prstGeom prst="ellipse">
              <a:avLst/>
            </a:prstGeom>
            <a:solidFill>
              <a:srgbClr val="182E7A"/>
            </a:solidFill>
            <a:ln>
              <a:solidFill>
                <a:srgbClr val="182E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Picture 2" descr="华东师范大学- 维基百科，自由的百科全书">
              <a:extLst>
                <a:ext uri="{FF2B5EF4-FFF2-40B4-BE49-F238E27FC236}">
                  <a16:creationId xmlns:a16="http://schemas.microsoft.com/office/drawing/2014/main" id="{55C7611A-2673-C866-EC6D-91A9620D2D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547" y="2975368"/>
              <a:ext cx="1248905" cy="124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图片 16" descr="文本&#10;&#10;AI 生成的内容可能不正确。">
            <a:extLst>
              <a:ext uri="{FF2B5EF4-FFF2-40B4-BE49-F238E27FC236}">
                <a16:creationId xmlns:a16="http://schemas.microsoft.com/office/drawing/2014/main" id="{0E67DCE0-1BDA-B6C7-C3CC-811B89DF0E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27077" y="6256337"/>
            <a:ext cx="1909043" cy="601663"/>
          </a:xfrm>
          <a:prstGeom prst="rect">
            <a:avLst/>
          </a:prstGeom>
        </p:spPr>
      </p:pic>
      <p:sp>
        <p:nvSpPr>
          <p:cNvPr id="18" name="任意多边形: 形状 32">
            <a:extLst>
              <a:ext uri="{FF2B5EF4-FFF2-40B4-BE49-F238E27FC236}">
                <a16:creationId xmlns:a16="http://schemas.microsoft.com/office/drawing/2014/main" id="{5DCB639B-DD00-D3F7-5CA9-8B2291B737C8}"/>
              </a:ext>
            </a:extLst>
          </p:cNvPr>
          <p:cNvSpPr/>
          <p:nvPr userDrawn="1"/>
        </p:nvSpPr>
        <p:spPr>
          <a:xfrm>
            <a:off x="0" y="30480"/>
            <a:ext cx="12192000" cy="964642"/>
          </a:xfrm>
          <a:custGeom>
            <a:avLst/>
            <a:gdLst>
              <a:gd name="connsiteX0" fmla="*/ 0 w 12192000"/>
              <a:gd name="connsiteY0" fmla="*/ 0 h 964642"/>
              <a:gd name="connsiteX1" fmla="*/ 12192000 w 12192000"/>
              <a:gd name="connsiteY1" fmla="*/ 0 h 964642"/>
              <a:gd name="connsiteX2" fmla="*/ 12192000 w 12192000"/>
              <a:gd name="connsiteY2" fmla="*/ 964642 h 964642"/>
              <a:gd name="connsiteX3" fmla="*/ 1781908 w 12192000"/>
              <a:gd name="connsiteY3" fmla="*/ 964642 h 964642"/>
              <a:gd name="connsiteX4" fmla="*/ 1120056 w 12192000"/>
              <a:gd name="connsiteY4" fmla="*/ 302790 h 964642"/>
              <a:gd name="connsiteX5" fmla="*/ 458204 w 12192000"/>
              <a:gd name="connsiteY5" fmla="*/ 964642 h 964642"/>
              <a:gd name="connsiteX6" fmla="*/ 0 w 12192000"/>
              <a:gd name="connsiteY6" fmla="*/ 964642 h 96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64642">
                <a:moveTo>
                  <a:pt x="0" y="0"/>
                </a:moveTo>
                <a:lnTo>
                  <a:pt x="12192000" y="0"/>
                </a:lnTo>
                <a:lnTo>
                  <a:pt x="12192000" y="964642"/>
                </a:lnTo>
                <a:lnTo>
                  <a:pt x="1781908" y="964642"/>
                </a:lnTo>
                <a:cubicBezTo>
                  <a:pt x="1781908" y="599111"/>
                  <a:pt x="1485587" y="302790"/>
                  <a:pt x="1120056" y="302790"/>
                </a:cubicBezTo>
                <a:cubicBezTo>
                  <a:pt x="754525" y="302790"/>
                  <a:pt x="458204" y="599111"/>
                  <a:pt x="458204" y="964642"/>
                </a:cubicBezTo>
                <a:lnTo>
                  <a:pt x="0" y="964642"/>
                </a:lnTo>
                <a:close/>
              </a:path>
            </a:pathLst>
          </a:cu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5708BFC-87A0-350B-72EB-B4D5C86D1DB8}"/>
              </a:ext>
            </a:extLst>
          </p:cNvPr>
          <p:cNvSpPr/>
          <p:nvPr userDrawn="1"/>
        </p:nvSpPr>
        <p:spPr>
          <a:xfrm>
            <a:off x="0" y="6356821"/>
            <a:ext cx="10227077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CD159BE-4FA0-85AF-9926-A45DD2A55053}"/>
              </a:ext>
            </a:extLst>
          </p:cNvPr>
          <p:cNvSpPr/>
          <p:nvPr userDrawn="1"/>
        </p:nvSpPr>
        <p:spPr>
          <a:xfrm>
            <a:off x="0" y="6268677"/>
            <a:ext cx="10227077" cy="45719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132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E0DB86-7AB7-2F44-88E3-37548682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26E9D2-BCF0-7A98-D217-86A4972E7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C9AE20-0069-4DFC-6476-8028D842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7ED876-DD23-EB6F-EBAB-A00ACD1F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C35813-0796-B543-7C82-BCCCC088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57F0A98-8FED-DA49-F699-FA63C930C01F}"/>
              </a:ext>
            </a:extLst>
          </p:cNvPr>
          <p:cNvSpPr/>
          <p:nvPr userDrawn="1"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F3BCAFD-6B41-FFB2-F1B8-2455DF1C7BC4}"/>
              </a:ext>
            </a:extLst>
          </p:cNvPr>
          <p:cNvSpPr/>
          <p:nvPr userDrawn="1"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415C8FD-49C5-33C5-7161-4209FEB581E9}"/>
              </a:ext>
            </a:extLst>
          </p:cNvPr>
          <p:cNvSpPr/>
          <p:nvPr userDrawn="1"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文本&#10;&#10;AI 生成的内容可能不正确。">
            <a:extLst>
              <a:ext uri="{FF2B5EF4-FFF2-40B4-BE49-F238E27FC236}">
                <a16:creationId xmlns:a16="http://schemas.microsoft.com/office/drawing/2014/main" id="{0522D814-6785-C8FF-EF77-4799E4506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9738D6D-D44E-05F0-6C9D-4CB311AE86DB}"/>
              </a:ext>
            </a:extLst>
          </p:cNvPr>
          <p:cNvSpPr/>
          <p:nvPr userDrawn="1"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89B3D65-20BD-3633-1E71-1F03735D6FC3}"/>
              </a:ext>
            </a:extLst>
          </p:cNvPr>
          <p:cNvSpPr/>
          <p:nvPr userDrawn="1"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8">
            <a:extLst>
              <a:ext uri="{FF2B5EF4-FFF2-40B4-BE49-F238E27FC236}">
                <a16:creationId xmlns:a16="http://schemas.microsoft.com/office/drawing/2014/main" id="{AE1AA536-2FA7-8C6F-6E1F-6C7CF38D798B}"/>
              </a:ext>
            </a:extLst>
          </p:cNvPr>
          <p:cNvCxnSpPr>
            <a:cxnSpLocks/>
          </p:cNvCxnSpPr>
          <p:nvPr userDrawn="1"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695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CAAB25F-B1A4-22B6-2CD4-BCF7AA291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665469-AAA1-1415-8942-8938010BF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0B89E5-0DE9-1038-048D-114DB859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21EEC6-33E6-B7E8-BDC5-09260975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A93976-CA4C-C04E-D156-9FD910FA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B9C68A3-910B-6869-1933-E4B928C2E566}"/>
              </a:ext>
            </a:extLst>
          </p:cNvPr>
          <p:cNvSpPr/>
          <p:nvPr userDrawn="1"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10505D1-6C46-7CF6-1B46-07B156AB6355}"/>
              </a:ext>
            </a:extLst>
          </p:cNvPr>
          <p:cNvSpPr/>
          <p:nvPr userDrawn="1"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5B2AE57-225C-B0D3-C9AA-3897A3AD314D}"/>
              </a:ext>
            </a:extLst>
          </p:cNvPr>
          <p:cNvSpPr/>
          <p:nvPr userDrawn="1"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文本&#10;&#10;AI 生成的内容可能不正确。">
            <a:extLst>
              <a:ext uri="{FF2B5EF4-FFF2-40B4-BE49-F238E27FC236}">
                <a16:creationId xmlns:a16="http://schemas.microsoft.com/office/drawing/2014/main" id="{815202EF-7881-1F91-8879-65110CD179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FE7B31D-E09B-7B10-5B00-3AF30D733002}"/>
              </a:ext>
            </a:extLst>
          </p:cNvPr>
          <p:cNvSpPr/>
          <p:nvPr userDrawn="1"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CCAEBAE-84B8-8174-A059-6919F585B92D}"/>
              </a:ext>
            </a:extLst>
          </p:cNvPr>
          <p:cNvSpPr/>
          <p:nvPr userDrawn="1"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8">
            <a:extLst>
              <a:ext uri="{FF2B5EF4-FFF2-40B4-BE49-F238E27FC236}">
                <a16:creationId xmlns:a16="http://schemas.microsoft.com/office/drawing/2014/main" id="{7FF79B4F-F2D4-7D95-69AC-F3306D595C2F}"/>
              </a:ext>
            </a:extLst>
          </p:cNvPr>
          <p:cNvCxnSpPr>
            <a:cxnSpLocks/>
          </p:cNvCxnSpPr>
          <p:nvPr userDrawn="1"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834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8FEBEE-189E-B6CB-DD02-0353AB98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E1DB4A-D485-3697-352B-DD2ADAA5F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2346E2-0A31-292D-BFDD-5F099B21F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DE96AC-6653-739C-1278-9AB06E24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5334B5-A475-EB10-9A4D-35E6AB04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20C2FA6-C070-DD1E-1876-F223367F44A5}"/>
              </a:ext>
            </a:extLst>
          </p:cNvPr>
          <p:cNvSpPr txBox="1"/>
          <p:nvPr userDrawn="1"/>
        </p:nvSpPr>
        <p:spPr>
          <a:xfrm rot="18900000">
            <a:off x="-130666" y="2926239"/>
            <a:ext cx="549741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2000" b="1" i="0" dirty="0"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华东师范大学</a:t>
            </a:r>
            <a:r>
              <a:rPr kumimoji="1" lang="en-US" altLang="zh-CN" sz="2000" b="1" i="0" dirty="0"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kumimoji="1" lang="zh-CN" altLang="en-US" sz="2000" b="1" i="0" dirty="0"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社会发展学院 </a:t>
            </a:r>
            <a:r>
              <a:rPr kumimoji="1" lang="en-US" altLang="zh-CN" sz="2000" b="1" i="0" dirty="0"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kumimoji="1" lang="zh-CN" altLang="en-US" sz="2000" b="1" i="0" dirty="0"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刘贇喆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307A4FE-0450-A1AF-E84B-72B115D41D0F}"/>
              </a:ext>
            </a:extLst>
          </p:cNvPr>
          <p:cNvSpPr txBox="1"/>
          <p:nvPr userDrawn="1"/>
        </p:nvSpPr>
        <p:spPr>
          <a:xfrm rot="18900000">
            <a:off x="3328630" y="2926238"/>
            <a:ext cx="5497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i="0" dirty="0"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华东师范大学</a:t>
            </a:r>
            <a:r>
              <a:rPr kumimoji="1" lang="en-US" altLang="zh-CN" sz="2000" b="1" i="0" dirty="0"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kumimoji="1" lang="zh-CN" altLang="en-US" sz="2000" b="1" i="0" dirty="0"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社会发展学院 </a:t>
            </a:r>
            <a:r>
              <a:rPr kumimoji="1" lang="en-US" altLang="zh-CN" sz="2000" b="1" i="0" dirty="0"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kumimoji="1" lang="zh-CN" altLang="en-US" sz="2000" b="1" i="0" dirty="0"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刘贇喆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A261B72-8217-79FD-A682-171E2521A67B}"/>
              </a:ext>
            </a:extLst>
          </p:cNvPr>
          <p:cNvSpPr txBox="1"/>
          <p:nvPr userDrawn="1"/>
        </p:nvSpPr>
        <p:spPr>
          <a:xfrm rot="18900000">
            <a:off x="7338770" y="2926237"/>
            <a:ext cx="5497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i="0" dirty="0"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华东师范大学</a:t>
            </a:r>
            <a:r>
              <a:rPr kumimoji="1" lang="en-US" altLang="zh-CN" sz="2000" b="1" i="0" dirty="0"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kumimoji="1" lang="zh-CN" altLang="en-US" sz="2000" b="1" i="0" dirty="0"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社会发展学院 </a:t>
            </a:r>
            <a:r>
              <a:rPr kumimoji="1" lang="en-US" altLang="zh-CN" sz="2000" b="1" i="0" dirty="0"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kumimoji="1" lang="zh-CN" altLang="en-US" sz="2000" b="1" i="0" dirty="0">
                <a:solidFill>
                  <a:schemeClr val="bg1">
                    <a:lumMod val="95000"/>
                    <a:alpha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刘贇喆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F4F16F5-26A2-3A53-37BB-C2C2343F6217}"/>
              </a:ext>
            </a:extLst>
          </p:cNvPr>
          <p:cNvSpPr/>
          <p:nvPr userDrawn="1"/>
        </p:nvSpPr>
        <p:spPr>
          <a:xfrm>
            <a:off x="64547" y="31809"/>
            <a:ext cx="9463598" cy="118051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AEA004B-9471-FDE5-F209-86B237F99D1C}"/>
              </a:ext>
            </a:extLst>
          </p:cNvPr>
          <p:cNvSpPr/>
          <p:nvPr userDrawn="1"/>
        </p:nvSpPr>
        <p:spPr>
          <a:xfrm>
            <a:off x="10893283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26326A6-97E3-71D8-CEDF-8D69DE05AF0B}"/>
              </a:ext>
            </a:extLst>
          </p:cNvPr>
          <p:cNvSpPr/>
          <p:nvPr userDrawn="1"/>
        </p:nvSpPr>
        <p:spPr>
          <a:xfrm>
            <a:off x="9634928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文本&#10;&#10;AI 生成的内容可能不正确。">
            <a:extLst>
              <a:ext uri="{FF2B5EF4-FFF2-40B4-BE49-F238E27FC236}">
                <a16:creationId xmlns:a16="http://schemas.microsoft.com/office/drawing/2014/main" id="{25366FCA-E407-65CE-850E-1032D7BCD1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5F794ED7-1414-F184-1020-0B5A1ED15AD9}"/>
              </a:ext>
            </a:extLst>
          </p:cNvPr>
          <p:cNvSpPr/>
          <p:nvPr userDrawn="1"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3E4BC9D-6428-3832-FCB3-70152C5FA6EF}"/>
              </a:ext>
            </a:extLst>
          </p:cNvPr>
          <p:cNvSpPr/>
          <p:nvPr userDrawn="1"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8">
            <a:extLst>
              <a:ext uri="{FF2B5EF4-FFF2-40B4-BE49-F238E27FC236}">
                <a16:creationId xmlns:a16="http://schemas.microsoft.com/office/drawing/2014/main" id="{D5DBF124-3009-494E-CE50-4EE0D653F646}"/>
              </a:ext>
            </a:extLst>
          </p:cNvPr>
          <p:cNvCxnSpPr>
            <a:cxnSpLocks/>
          </p:cNvCxnSpPr>
          <p:nvPr userDrawn="1"/>
        </p:nvCxnSpPr>
        <p:spPr>
          <a:xfrm>
            <a:off x="64547" y="189464"/>
            <a:ext cx="11980308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65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C0B08B-F415-7D15-C521-F8C6F1DF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E3A592-9BB2-896A-74D9-9AD6E0482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C453A6-B77A-9F7B-B66C-E24E369F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F185E6-D74A-A097-157E-4C19E6C6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CBA460-4C3D-348B-11E4-BC3DF8C1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9D15891-45A6-3CB1-3B79-6A4298F7F9C0}"/>
              </a:ext>
            </a:extLst>
          </p:cNvPr>
          <p:cNvSpPr/>
          <p:nvPr userDrawn="1"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F23B11C-3C30-033E-88AE-662E6828E2F3}"/>
              </a:ext>
            </a:extLst>
          </p:cNvPr>
          <p:cNvSpPr/>
          <p:nvPr userDrawn="1"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4DBB90F-F1B9-66D4-3C7A-810312881AD4}"/>
              </a:ext>
            </a:extLst>
          </p:cNvPr>
          <p:cNvSpPr/>
          <p:nvPr userDrawn="1"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文本&#10;&#10;AI 生成的内容可能不正确。">
            <a:extLst>
              <a:ext uri="{FF2B5EF4-FFF2-40B4-BE49-F238E27FC236}">
                <a16:creationId xmlns:a16="http://schemas.microsoft.com/office/drawing/2014/main" id="{E2DDB2B4-311C-2961-DA02-FD47E8F964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728655B-0CEB-52A6-DDC3-A8DE2CD57148}"/>
              </a:ext>
            </a:extLst>
          </p:cNvPr>
          <p:cNvSpPr/>
          <p:nvPr userDrawn="1"/>
        </p:nvSpPr>
        <p:spPr>
          <a:xfrm>
            <a:off x="1973590" y="6340119"/>
            <a:ext cx="997457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B1E0F1F-8671-E17F-9CC5-ABF48B6898E3}"/>
              </a:ext>
            </a:extLst>
          </p:cNvPr>
          <p:cNvSpPr/>
          <p:nvPr userDrawn="1"/>
        </p:nvSpPr>
        <p:spPr>
          <a:xfrm>
            <a:off x="1973590" y="6239635"/>
            <a:ext cx="997457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8">
            <a:extLst>
              <a:ext uri="{FF2B5EF4-FFF2-40B4-BE49-F238E27FC236}">
                <a16:creationId xmlns:a16="http://schemas.microsoft.com/office/drawing/2014/main" id="{8759BD67-9856-5A30-E3D2-ED5FA3A95F12}"/>
              </a:ext>
            </a:extLst>
          </p:cNvPr>
          <p:cNvCxnSpPr>
            <a:cxnSpLocks/>
          </p:cNvCxnSpPr>
          <p:nvPr userDrawn="1"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309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41CC0-7BEB-B81C-6D7D-2066F984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5C1D24-0A4B-7729-1A3E-E45CC3553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3E474C-8EB4-1EA0-F912-4A9F67DE8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45A39F-0750-577D-C556-6527A5631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5A249C-E30C-33B8-2142-1EC0AF2A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520CB1-0B60-CB9C-556E-9C3FB67E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8681784-0D11-E0D2-C187-019537675012}"/>
              </a:ext>
            </a:extLst>
          </p:cNvPr>
          <p:cNvSpPr/>
          <p:nvPr userDrawn="1"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DB76009-50D2-EB07-5729-05BA54FE2114}"/>
              </a:ext>
            </a:extLst>
          </p:cNvPr>
          <p:cNvSpPr/>
          <p:nvPr userDrawn="1"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BAEEA96-27AE-3D4B-2F10-5A184954E898}"/>
              </a:ext>
            </a:extLst>
          </p:cNvPr>
          <p:cNvSpPr/>
          <p:nvPr userDrawn="1"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文本&#10;&#10;AI 生成的内容可能不正确。">
            <a:extLst>
              <a:ext uri="{FF2B5EF4-FFF2-40B4-BE49-F238E27FC236}">
                <a16:creationId xmlns:a16="http://schemas.microsoft.com/office/drawing/2014/main" id="{B9E04923-8ECA-8799-BF2A-CA4C7A967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E62503F-8D61-EA33-06BC-B9AC112D5DE4}"/>
              </a:ext>
            </a:extLst>
          </p:cNvPr>
          <p:cNvSpPr/>
          <p:nvPr userDrawn="1"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EE59BD9-87A4-17D6-B8C2-DE7FE419DE82}"/>
              </a:ext>
            </a:extLst>
          </p:cNvPr>
          <p:cNvSpPr/>
          <p:nvPr userDrawn="1"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8">
            <a:extLst>
              <a:ext uri="{FF2B5EF4-FFF2-40B4-BE49-F238E27FC236}">
                <a16:creationId xmlns:a16="http://schemas.microsoft.com/office/drawing/2014/main" id="{937C6CB4-E092-66C3-B47C-01685EC34500}"/>
              </a:ext>
            </a:extLst>
          </p:cNvPr>
          <p:cNvCxnSpPr>
            <a:cxnSpLocks/>
          </p:cNvCxnSpPr>
          <p:nvPr userDrawn="1"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864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D0DBE-DD71-5003-8B64-D7A234AEC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E6FBB1-2C76-052A-20A9-7A3A11094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AA9167-CD5C-3932-686E-A17071D32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C19EEC9-CE61-8121-4A8F-DDD848C57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9ADFD42-28EB-D72C-434C-C0B4BD94A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FE458A7-2541-E856-DF11-B61DF61F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3BEB093-6BBB-6F2C-304D-AC4E2C52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F6A82BA-D004-2DD1-5A5E-C76EA18A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2D68D67-FD97-7635-83AE-29998B3BB4B3}"/>
              </a:ext>
            </a:extLst>
          </p:cNvPr>
          <p:cNvSpPr/>
          <p:nvPr userDrawn="1"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4FCD634-CD2F-AD4D-AE77-ABFBB09EBF41}"/>
              </a:ext>
            </a:extLst>
          </p:cNvPr>
          <p:cNvSpPr/>
          <p:nvPr userDrawn="1"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0D68C02-00F4-9E52-7035-C4D3372DBCF0}"/>
              </a:ext>
            </a:extLst>
          </p:cNvPr>
          <p:cNvSpPr/>
          <p:nvPr userDrawn="1"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文本&#10;&#10;AI 生成的内容可能不正确。">
            <a:extLst>
              <a:ext uri="{FF2B5EF4-FFF2-40B4-BE49-F238E27FC236}">
                <a16:creationId xmlns:a16="http://schemas.microsoft.com/office/drawing/2014/main" id="{5B6C7504-ACEE-AE9D-A49B-AF481A67A7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C29281D1-8D52-C87D-0BD0-9FA47C78CD0F}"/>
              </a:ext>
            </a:extLst>
          </p:cNvPr>
          <p:cNvSpPr/>
          <p:nvPr userDrawn="1"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8D4A889-0993-B12D-C5C1-319AF269DC95}"/>
              </a:ext>
            </a:extLst>
          </p:cNvPr>
          <p:cNvSpPr/>
          <p:nvPr userDrawn="1"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8">
            <a:extLst>
              <a:ext uri="{FF2B5EF4-FFF2-40B4-BE49-F238E27FC236}">
                <a16:creationId xmlns:a16="http://schemas.microsoft.com/office/drawing/2014/main" id="{7BC63873-11DD-317D-EE7E-3CDFABB78472}"/>
              </a:ext>
            </a:extLst>
          </p:cNvPr>
          <p:cNvCxnSpPr>
            <a:cxnSpLocks/>
          </p:cNvCxnSpPr>
          <p:nvPr userDrawn="1"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322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7FCBA4-2509-E648-1F99-574F3653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0C40BD9-34B8-1F13-42B3-368DDBD35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8773E0-D5AF-51FA-F50B-4B8032D6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27400C-3960-FF13-FF2D-01DFDFC1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E3B4C4C-BC4A-1821-FBB1-F5932263636B}"/>
              </a:ext>
            </a:extLst>
          </p:cNvPr>
          <p:cNvSpPr/>
          <p:nvPr userDrawn="1"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E6D02C9-0009-F4FA-EC19-FE6A5622A28A}"/>
              </a:ext>
            </a:extLst>
          </p:cNvPr>
          <p:cNvSpPr/>
          <p:nvPr userDrawn="1"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678FB64-64DF-3E35-626F-2A70494AD678}"/>
              </a:ext>
            </a:extLst>
          </p:cNvPr>
          <p:cNvSpPr/>
          <p:nvPr userDrawn="1"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文本&#10;&#10;AI 生成的内容可能不正确。">
            <a:extLst>
              <a:ext uri="{FF2B5EF4-FFF2-40B4-BE49-F238E27FC236}">
                <a16:creationId xmlns:a16="http://schemas.microsoft.com/office/drawing/2014/main" id="{EE9C7C79-AD14-CF52-54AE-DD209FB2B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D378256-3449-13A2-6D8D-4B374ACB594D}"/>
              </a:ext>
            </a:extLst>
          </p:cNvPr>
          <p:cNvSpPr/>
          <p:nvPr userDrawn="1"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6B4F67A-1254-A1C6-F5D1-5D7B03E8E71A}"/>
              </a:ext>
            </a:extLst>
          </p:cNvPr>
          <p:cNvSpPr/>
          <p:nvPr userDrawn="1"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8">
            <a:extLst>
              <a:ext uri="{FF2B5EF4-FFF2-40B4-BE49-F238E27FC236}">
                <a16:creationId xmlns:a16="http://schemas.microsoft.com/office/drawing/2014/main" id="{9D757C47-E828-EF33-89DD-F1352303EBBC}"/>
              </a:ext>
            </a:extLst>
          </p:cNvPr>
          <p:cNvCxnSpPr>
            <a:cxnSpLocks/>
          </p:cNvCxnSpPr>
          <p:nvPr userDrawn="1"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190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10CB7AC-75B4-43D9-85BC-8B53C024F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7FE5CB-9560-FE61-3A2F-BF7E8C2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0DCC37-76D8-CE09-AC53-11B4346E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EE35115-5DFD-1DFE-01AA-FE13ED1BED3C}"/>
              </a:ext>
            </a:extLst>
          </p:cNvPr>
          <p:cNvSpPr/>
          <p:nvPr userDrawn="1"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1699B0E-3E5C-2A93-FE3B-B55C6C20A179}"/>
              </a:ext>
            </a:extLst>
          </p:cNvPr>
          <p:cNvSpPr/>
          <p:nvPr userDrawn="1"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A75EB6A-BA8F-DFD6-358F-CAD63BC65490}"/>
              </a:ext>
            </a:extLst>
          </p:cNvPr>
          <p:cNvSpPr/>
          <p:nvPr userDrawn="1"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文本&#10;&#10;AI 生成的内容可能不正确。">
            <a:extLst>
              <a:ext uri="{FF2B5EF4-FFF2-40B4-BE49-F238E27FC236}">
                <a16:creationId xmlns:a16="http://schemas.microsoft.com/office/drawing/2014/main" id="{40697FA8-7968-E2A2-31C7-09D67089A7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1E640E2-9D9F-50DF-AE93-BEDC48C01AF8}"/>
              </a:ext>
            </a:extLst>
          </p:cNvPr>
          <p:cNvSpPr/>
          <p:nvPr userDrawn="1"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524DE32-3008-61CA-C3CA-2206038C7607}"/>
              </a:ext>
            </a:extLst>
          </p:cNvPr>
          <p:cNvSpPr/>
          <p:nvPr userDrawn="1"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8">
            <a:extLst>
              <a:ext uri="{FF2B5EF4-FFF2-40B4-BE49-F238E27FC236}">
                <a16:creationId xmlns:a16="http://schemas.microsoft.com/office/drawing/2014/main" id="{1A9E9879-7AD4-B907-7F5B-4115D0D56977}"/>
              </a:ext>
            </a:extLst>
          </p:cNvPr>
          <p:cNvCxnSpPr>
            <a:cxnSpLocks/>
          </p:cNvCxnSpPr>
          <p:nvPr userDrawn="1"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250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3FD98C-9306-5536-BED3-F111A22B5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276423-1C81-6344-9A3E-66BB52479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29A652-5889-1D8A-0D3F-3DE777FBC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528BBE-CD4D-627D-1A0B-054BB263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27754A-BC66-A93C-7286-88BDD364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CFD77A-41EE-2A65-5701-FBF538CC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08F8E8F-B36E-587A-EA17-3571451C41CB}"/>
              </a:ext>
            </a:extLst>
          </p:cNvPr>
          <p:cNvSpPr/>
          <p:nvPr userDrawn="1"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59EB733-DC74-CD6E-CC06-F98D31502AC9}"/>
              </a:ext>
            </a:extLst>
          </p:cNvPr>
          <p:cNvSpPr/>
          <p:nvPr userDrawn="1"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DFCF171-BB2D-B336-FD9D-55F88CA9B539}"/>
              </a:ext>
            </a:extLst>
          </p:cNvPr>
          <p:cNvSpPr/>
          <p:nvPr userDrawn="1"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文本&#10;&#10;AI 生成的内容可能不正确。">
            <a:extLst>
              <a:ext uri="{FF2B5EF4-FFF2-40B4-BE49-F238E27FC236}">
                <a16:creationId xmlns:a16="http://schemas.microsoft.com/office/drawing/2014/main" id="{7E5DE437-1474-6AEB-773F-CA2BED0AF6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61CAAD2-8C9A-6C36-6D17-34575E19542B}"/>
              </a:ext>
            </a:extLst>
          </p:cNvPr>
          <p:cNvSpPr/>
          <p:nvPr userDrawn="1"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74BEADF-3525-30E0-AD17-7818F291D23C}"/>
              </a:ext>
            </a:extLst>
          </p:cNvPr>
          <p:cNvSpPr/>
          <p:nvPr userDrawn="1"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8">
            <a:extLst>
              <a:ext uri="{FF2B5EF4-FFF2-40B4-BE49-F238E27FC236}">
                <a16:creationId xmlns:a16="http://schemas.microsoft.com/office/drawing/2014/main" id="{78DE9F65-759C-5AB7-DB84-7606F9717616}"/>
              </a:ext>
            </a:extLst>
          </p:cNvPr>
          <p:cNvCxnSpPr>
            <a:cxnSpLocks/>
          </p:cNvCxnSpPr>
          <p:nvPr userDrawn="1"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598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36BED4-9145-EF89-4EF0-27A23DEA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B74D724-6CBE-59A6-2EBF-2448EB1B9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78B530-BA25-B2B6-3BFD-7C46336C5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F851B-BBBE-30B3-1E4D-51F3D6E2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3E5950-0471-B87D-E5B4-F205F947B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5E3EE4-6C0F-2649-4860-D923121D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DB2BEAE-DD5E-FEE8-8A3C-310CC8C794B2}"/>
              </a:ext>
            </a:extLst>
          </p:cNvPr>
          <p:cNvSpPr/>
          <p:nvPr userDrawn="1"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DC36110-6F38-A028-2F33-68405DEEDA9F}"/>
              </a:ext>
            </a:extLst>
          </p:cNvPr>
          <p:cNvSpPr/>
          <p:nvPr userDrawn="1"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6B888EB-09CC-B96E-3D7F-283D06622654}"/>
              </a:ext>
            </a:extLst>
          </p:cNvPr>
          <p:cNvSpPr/>
          <p:nvPr userDrawn="1"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文本&#10;&#10;AI 生成的内容可能不正确。">
            <a:extLst>
              <a:ext uri="{FF2B5EF4-FFF2-40B4-BE49-F238E27FC236}">
                <a16:creationId xmlns:a16="http://schemas.microsoft.com/office/drawing/2014/main" id="{01296A22-519D-BFA6-94ED-E1FB3CE10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F3755D-81ED-210F-2480-884CEFF4585A}"/>
              </a:ext>
            </a:extLst>
          </p:cNvPr>
          <p:cNvSpPr/>
          <p:nvPr userDrawn="1"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07C1FDA-13BE-832F-FA32-AFC47EBFC2DC}"/>
              </a:ext>
            </a:extLst>
          </p:cNvPr>
          <p:cNvSpPr/>
          <p:nvPr userDrawn="1"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8">
            <a:extLst>
              <a:ext uri="{FF2B5EF4-FFF2-40B4-BE49-F238E27FC236}">
                <a16:creationId xmlns:a16="http://schemas.microsoft.com/office/drawing/2014/main" id="{4ED08853-9DAA-5A9D-F21E-74CDC66E62A0}"/>
              </a:ext>
            </a:extLst>
          </p:cNvPr>
          <p:cNvCxnSpPr>
            <a:cxnSpLocks/>
          </p:cNvCxnSpPr>
          <p:nvPr userDrawn="1"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881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16170BC-987D-8900-209E-7C85C660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A76173-B9AF-142E-9957-F6B0D7EF2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B220C2-5514-A266-EF37-6D7C93ED9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4CEA41-311A-413F-9C61-A526BAF207DC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2B6050-6498-1829-5371-C38E641BA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1F9507-6DFD-5C67-C54A-7934EA1C5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76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44">
            <a:extLst>
              <a:ext uri="{FF2B5EF4-FFF2-40B4-BE49-F238E27FC236}">
                <a16:creationId xmlns:a16="http://schemas.microsoft.com/office/drawing/2014/main" id="{A3738185-2EF2-A8B9-3D5C-A1DC295B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3542"/>
            <a:ext cx="9144000" cy="670561"/>
          </a:xfrm>
        </p:spPr>
        <p:txBody>
          <a:bodyPr>
            <a:normAutofit/>
          </a:bodyPr>
          <a:lstStyle/>
          <a:p>
            <a:r>
              <a:rPr lang="zh-CN" altLang="en-US" sz="4000" b="1">
                <a:latin typeface="Arial" panose="020B0604020202020204" pitchFamily="34" charset="0"/>
                <a:ea typeface="微软雅黑" panose="020B0503020204020204" pitchFamily="34" charset="-122"/>
              </a:rPr>
              <a:t>多源城市</a:t>
            </a:r>
            <a:r>
              <a:rPr lang="zh-CN" altLang="en-US" sz="4000" b="1" dirty="0">
                <a:latin typeface="Arial" panose="020B0604020202020204" pitchFamily="34" charset="0"/>
                <a:ea typeface="微软雅黑" panose="020B0503020204020204" pitchFamily="34" charset="-122"/>
              </a:rPr>
              <a:t>数据分析与实践</a:t>
            </a:r>
            <a:endParaRPr lang="zh-CN" altLang="en-US" sz="4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7" name="矩形 259">
            <a:extLst>
              <a:ext uri="{FF2B5EF4-FFF2-40B4-BE49-F238E27FC236}">
                <a16:creationId xmlns:a16="http://schemas.microsoft.com/office/drawing/2014/main" id="{C0163CCE-8F88-531B-948C-1EC649ED75C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0374" y="4202407"/>
            <a:ext cx="6871252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</a:t>
            </a:r>
            <a:r>
              <a:rPr lang="zh-CN" altLang="en-GB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十</a:t>
            </a: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五周：教程 第八章 专题研究</a:t>
            </a:r>
            <a:r>
              <a:rPr lang="en-US" altLang="zh-CN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</a:t>
            </a: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重点解析 </a:t>
            </a:r>
            <a:endParaRPr lang="en-GB" altLang="zh-CN" sz="22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1DCE0DA2-9B54-02A9-34D4-C5B4429018C7}"/>
              </a:ext>
            </a:extLst>
          </p:cNvPr>
          <p:cNvSpPr txBox="1"/>
          <p:nvPr/>
        </p:nvSpPr>
        <p:spPr>
          <a:xfrm>
            <a:off x="1123739" y="5605411"/>
            <a:ext cx="2310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主讲人：刘贇喆 博士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800C564-9B05-0AFE-367B-2CBE36F41FA6}"/>
              </a:ext>
            </a:extLst>
          </p:cNvPr>
          <p:cNvSpPr txBox="1"/>
          <p:nvPr/>
        </p:nvSpPr>
        <p:spPr>
          <a:xfrm>
            <a:off x="4241800" y="5605411"/>
            <a:ext cx="370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单位：华东师范大学 社会发展学院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5E05BAB-6EA6-E68B-27AC-F9C80C67585F}"/>
              </a:ext>
            </a:extLst>
          </p:cNvPr>
          <p:cNvSpPr txBox="1"/>
          <p:nvPr/>
        </p:nvSpPr>
        <p:spPr>
          <a:xfrm>
            <a:off x="8819917" y="5605411"/>
            <a:ext cx="2814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职务：人口学 副教授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08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E34DB-8DF7-9339-B3E2-C737B4684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7">
            <a:extLst>
              <a:ext uri="{FF2B5EF4-FFF2-40B4-BE49-F238E27FC236}">
                <a16:creationId xmlns:a16="http://schemas.microsoft.com/office/drawing/2014/main" id="{2658195D-A8C0-9FC3-666A-521DD88D8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专题研究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2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Research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Theme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FAD796E-6ECF-767D-F58E-6B116E150D26}"/>
              </a:ext>
            </a:extLst>
          </p:cNvPr>
          <p:cNvSpPr txBox="1"/>
          <p:nvPr/>
        </p:nvSpPr>
        <p:spPr>
          <a:xfrm>
            <a:off x="401326" y="1424129"/>
            <a:ext cx="8791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540000" defTabSz="864108">
              <a:buFont typeface="Wingdings" pitchFamily="2" charset="2"/>
              <a:buChar char="u"/>
              <a:defRPr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TOPSIS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Technique for Order Preference by Similarity to Ideal Solution</a:t>
            </a:r>
            <a:endParaRPr lang="en-US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CD6B96C5-E5DD-BBAC-917E-17E63D16471C}"/>
              </a:ext>
            </a:extLst>
          </p:cNvPr>
          <p:cNvSpPr txBox="1"/>
          <p:nvPr/>
        </p:nvSpPr>
        <p:spPr>
          <a:xfrm>
            <a:off x="834058" y="2554853"/>
            <a:ext cx="9846912" cy="401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一个评价对象</a:t>
            </a:r>
            <a:r>
              <a:rPr lang="zh-CN" altLang="zh-CN" b="1" dirty="0">
                <a:highlight>
                  <a:srgbClr val="00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越接近“最理想状态”</a:t>
            </a:r>
            <a:r>
              <a: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，同时</a:t>
            </a:r>
            <a:r>
              <a:rPr lang="zh-CN" altLang="zh-CN" b="1" dirty="0">
                <a:highlight>
                  <a:srgbClr val="00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越远离“最差状态”</a:t>
            </a:r>
            <a:r>
              <a: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，它的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zh-CN" dirty="0">
                <a:highlight>
                  <a:srgbClr val="00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综合表现就越好</a:t>
            </a:r>
            <a:endParaRPr lang="zh-CN" altLang="en-US" dirty="0">
              <a:highlight>
                <a:srgbClr val="00FFFF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DE55B85-ABF6-575E-563D-3C4805238C17}"/>
              </a:ext>
            </a:extLst>
          </p:cNvPr>
          <p:cNvSpPr txBox="1"/>
          <p:nvPr/>
        </p:nvSpPr>
        <p:spPr>
          <a:xfrm>
            <a:off x="855742" y="1953955"/>
            <a:ext cx="28018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00" b="1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逼近理想解排序法</a:t>
            </a:r>
            <a:endParaRPr lang="zh-CN" altLang="en-US" sz="1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71D3E5A-5EA0-15D2-99C8-BCA67B44176F}"/>
                  </a:ext>
                </a:extLst>
              </p:cNvPr>
              <p:cNvSpPr txBox="1"/>
              <p:nvPr/>
            </p:nvSpPr>
            <p:spPr>
              <a:xfrm>
                <a:off x="1850405" y="3608951"/>
                <a:ext cx="1435393" cy="5848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GB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GB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GB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71D3E5A-5EA0-15D2-99C8-BCA67B441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405" y="3608951"/>
                <a:ext cx="1435393" cy="584840"/>
              </a:xfrm>
              <a:prstGeom prst="rect">
                <a:avLst/>
              </a:prstGeom>
              <a:blipFill>
                <a:blip r:embed="rId3"/>
                <a:stretch>
                  <a:fillRect l="-2632" t="-2128" b="-8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DCF7AC3-6979-9291-2FE5-2B19E3CD0BD6}"/>
                  </a:ext>
                </a:extLst>
              </p:cNvPr>
              <p:cNvSpPr txBox="1"/>
              <p:nvPr/>
            </p:nvSpPr>
            <p:spPr>
              <a:xfrm>
                <a:off x="3877248" y="3429000"/>
                <a:ext cx="2524537" cy="1077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GB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kumimoji="1" lang="en-GB" altLang="zh-CN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GB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GB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kumimoji="1" lang="en-GB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DCF7AC3-6979-9291-2FE5-2B19E3CD0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248" y="3429000"/>
                <a:ext cx="2524537" cy="1077603"/>
              </a:xfrm>
              <a:prstGeom prst="rect">
                <a:avLst/>
              </a:prstGeom>
              <a:blipFill>
                <a:blip r:embed="rId4"/>
                <a:stretch>
                  <a:fillRect l="-2500" t="-69412" b="-11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DC26F69-8DB8-4E37-5A01-18A4E99F9EEA}"/>
                  </a:ext>
                </a:extLst>
              </p:cNvPr>
              <p:cNvSpPr txBox="1"/>
              <p:nvPr/>
            </p:nvSpPr>
            <p:spPr>
              <a:xfrm>
                <a:off x="6675680" y="4926767"/>
                <a:ext cx="3159648" cy="392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GB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kumimoji="1" lang="en-GB" altLang="zh-CN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1" lang="en-GB" altLang="zh-CN" i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-GB" altLang="zh-CN" i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func>
                      <m:r>
                        <a:rPr kumimoji="1" lang="en-GB" altLang="zh-CN" i="1">
                          <a:latin typeface="Cambria Math" panose="02040503050406030204" pitchFamily="18" charset="0"/>
                        </a:rPr>
                        <m:t>,  </m:t>
                      </m:r>
                      <m:sSubSup>
                        <m:sSubSupPr>
                          <m:ctrlPr>
                            <a:rPr kumimoji="1" lang="en-GB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kumimoji="1" lang="en-GB" altLang="zh-CN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1" lang="en-GB" altLang="zh-CN" i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-GB" altLang="zh-CN" i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DC26F69-8DB8-4E37-5A01-18A4E99F9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680" y="4926767"/>
                <a:ext cx="3159648" cy="392415"/>
              </a:xfrm>
              <a:prstGeom prst="rect">
                <a:avLst/>
              </a:prstGeom>
              <a:blipFill>
                <a:blip r:embed="rId5"/>
                <a:stretch>
                  <a:fillRect t="-9091" r="-400" b="-1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296EBAA-FBB8-0DCC-232A-3F118885381D}"/>
                  </a:ext>
                </a:extLst>
              </p:cNvPr>
              <p:cNvSpPr txBox="1"/>
              <p:nvPr/>
            </p:nvSpPr>
            <p:spPr>
              <a:xfrm>
                <a:off x="6993236" y="3402897"/>
                <a:ext cx="2524537" cy="1077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GB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kumimoji="1" lang="en-GB" altLang="zh-CN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GB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GB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kumimoji="1" lang="en-GB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296EBAA-FBB8-0DCC-232A-3F1188853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236" y="3402897"/>
                <a:ext cx="2524537" cy="1077603"/>
              </a:xfrm>
              <a:prstGeom prst="rect">
                <a:avLst/>
              </a:prstGeom>
              <a:blipFill>
                <a:blip r:embed="rId6"/>
                <a:stretch>
                  <a:fillRect l="-2000" t="-67442" b="-111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0DA348D-EC61-D85F-D479-0434753EA3BC}"/>
                  </a:ext>
                </a:extLst>
              </p:cNvPr>
              <p:cNvSpPr txBox="1"/>
              <p:nvPr/>
            </p:nvSpPr>
            <p:spPr>
              <a:xfrm>
                <a:off x="2125930" y="5567464"/>
                <a:ext cx="2614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GB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0DA348D-EC61-D85F-D479-0434753EA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930" y="5567464"/>
                <a:ext cx="261482" cy="276999"/>
              </a:xfrm>
              <a:prstGeom prst="rect">
                <a:avLst/>
              </a:prstGeom>
              <a:blipFill>
                <a:blip r:embed="rId7"/>
                <a:stretch>
                  <a:fillRect l="-18182" r="-4545" b="-13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FD069506-08DE-B196-1628-C75676CEED9D}"/>
              </a:ext>
            </a:extLst>
          </p:cNvPr>
          <p:cNvSpPr txBox="1"/>
          <p:nvPr/>
        </p:nvSpPr>
        <p:spPr>
          <a:xfrm>
            <a:off x="2477060" y="55212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b="1" dirty="0"/>
              <a:t>表示第 </a:t>
            </a:r>
            <a:r>
              <a:rPr lang="en-US" altLang="zh-CN" b="1" dirty="0" err="1"/>
              <a:t>i</a:t>
            </a:r>
            <a:r>
              <a:rPr lang="zh-CN" altLang="en-US" b="1" dirty="0"/>
              <a:t> </a:t>
            </a:r>
            <a:r>
              <a:rPr lang="zh-CN" altLang="zh-CN" b="1" dirty="0"/>
              <a:t>个评价对象的综合接近度</a:t>
            </a:r>
            <a:r>
              <a:rPr lang="zh-CN" altLang="en-US" b="1" dirty="0"/>
              <a:t>，越接近 </a:t>
            </a:r>
            <a:r>
              <a:rPr lang="en-US" altLang="zh-CN" b="1" dirty="0"/>
              <a:t>1</a:t>
            </a:r>
            <a:r>
              <a:rPr lang="zh-CN" altLang="en-US" b="1" dirty="0"/>
              <a:t> 越好</a:t>
            </a:r>
          </a:p>
        </p:txBody>
      </p:sp>
    </p:spTree>
    <p:extLst>
      <p:ext uri="{BB962C8B-B14F-4D97-AF65-F5344CB8AC3E}">
        <p14:creationId xmlns:p14="http://schemas.microsoft.com/office/powerpoint/2010/main" val="8467316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7B2FA-6D91-E305-F93E-B56653E84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7">
            <a:extLst>
              <a:ext uri="{FF2B5EF4-FFF2-40B4-BE49-F238E27FC236}">
                <a16:creationId xmlns:a16="http://schemas.microsoft.com/office/drawing/2014/main" id="{AD725590-C6C1-B6AA-7C41-10B80A92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专题研究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2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Research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Theme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191F372-723B-141F-C0CC-FAAAB249A968}"/>
              </a:ext>
            </a:extLst>
          </p:cNvPr>
          <p:cNvSpPr txBox="1"/>
          <p:nvPr/>
        </p:nvSpPr>
        <p:spPr>
          <a:xfrm>
            <a:off x="401326" y="1424129"/>
            <a:ext cx="8791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540000" defTabSz="864108">
              <a:buFont typeface="Wingdings" pitchFamily="2" charset="2"/>
              <a:buChar char="u"/>
              <a:defRPr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TOPSIS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Technique for Order Preference by Similarity to Ideal Solution</a:t>
            </a:r>
            <a:endParaRPr lang="en-US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1132D772-098A-CAC5-649E-1819E59574C8}"/>
              </a:ext>
            </a:extLst>
          </p:cNvPr>
          <p:cNvSpPr txBox="1"/>
          <p:nvPr/>
        </p:nvSpPr>
        <p:spPr>
          <a:xfrm>
            <a:off x="834058" y="2554853"/>
            <a:ext cx="9846912" cy="401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基本流程</a:t>
            </a:r>
            <a:endParaRPr lang="zh-CN" altLang="en-US" b="1" dirty="0">
              <a:highlight>
                <a:srgbClr val="00FFFF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A9B300-3E68-50BD-51D2-C7DE1D765BB3}"/>
              </a:ext>
            </a:extLst>
          </p:cNvPr>
          <p:cNvSpPr txBox="1"/>
          <p:nvPr/>
        </p:nvSpPr>
        <p:spPr>
          <a:xfrm>
            <a:off x="855742" y="1953955"/>
            <a:ext cx="28018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00" b="1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逼近理想解排序法</a:t>
            </a:r>
            <a:endParaRPr lang="zh-CN" altLang="en-US" sz="1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BDEE057-980C-E5F7-010F-1891174E248C}"/>
                  </a:ext>
                </a:extLst>
              </p:cNvPr>
              <p:cNvSpPr txBox="1"/>
              <p:nvPr/>
            </p:nvSpPr>
            <p:spPr>
              <a:xfrm>
                <a:off x="2076997" y="5319182"/>
                <a:ext cx="1435393" cy="5848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GB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GB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GB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BDEE057-980C-E5F7-010F-1891174E2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997" y="5319182"/>
                <a:ext cx="1435393" cy="584840"/>
              </a:xfrm>
              <a:prstGeom prst="rect">
                <a:avLst/>
              </a:prstGeom>
              <a:blipFill>
                <a:blip r:embed="rId3"/>
                <a:stretch>
                  <a:fillRect l="-2632" t="-2128" b="-6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1E269E6-3AD5-3000-C607-97171C5D56E2}"/>
                  </a:ext>
                </a:extLst>
              </p:cNvPr>
              <p:cNvSpPr txBox="1"/>
              <p:nvPr/>
            </p:nvSpPr>
            <p:spPr>
              <a:xfrm>
                <a:off x="7886007" y="2312918"/>
                <a:ext cx="2524537" cy="1077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GB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kumimoji="1" lang="en-GB" altLang="zh-CN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GB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GB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kumimoji="1" lang="en-GB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1E269E6-3AD5-3000-C607-97171C5D5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007" y="2312918"/>
                <a:ext cx="2524537" cy="1077603"/>
              </a:xfrm>
              <a:prstGeom prst="rect">
                <a:avLst/>
              </a:prstGeom>
              <a:blipFill>
                <a:blip r:embed="rId4"/>
                <a:stretch>
                  <a:fillRect l="-2513" t="-67442" b="-111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B55E03E-03DA-6827-666B-E3C3AB66E27E}"/>
                  </a:ext>
                </a:extLst>
              </p:cNvPr>
              <p:cNvSpPr txBox="1"/>
              <p:nvPr/>
            </p:nvSpPr>
            <p:spPr>
              <a:xfrm>
                <a:off x="7744773" y="4146470"/>
                <a:ext cx="2524537" cy="1077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GB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kumimoji="1" lang="en-GB" altLang="zh-CN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GB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GB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GB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kumimoji="1" lang="en-GB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kumimoji="1" lang="en-GB" altLang="zh-CN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kumimoji="1" lang="en-GB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B55E03E-03DA-6827-666B-E3C3AB66E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773" y="4146470"/>
                <a:ext cx="2524537" cy="1077603"/>
              </a:xfrm>
              <a:prstGeom prst="rect">
                <a:avLst/>
              </a:prstGeom>
              <a:blipFill>
                <a:blip r:embed="rId5"/>
                <a:stretch>
                  <a:fillRect l="-2000" t="-67442" b="-1104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5">
            <a:extLst>
              <a:ext uri="{FF2B5EF4-FFF2-40B4-BE49-F238E27FC236}">
                <a16:creationId xmlns:a16="http://schemas.microsoft.com/office/drawing/2014/main" id="{6D3D5D43-4116-E6C2-4897-E9E2CA454BD5}"/>
              </a:ext>
            </a:extLst>
          </p:cNvPr>
          <p:cNvSpPr txBox="1"/>
          <p:nvPr/>
        </p:nvSpPr>
        <p:spPr>
          <a:xfrm>
            <a:off x="1070014" y="3057729"/>
            <a:ext cx="4884752" cy="1873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选择评价指标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（选取变量）</a:t>
            </a:r>
            <a:endParaRPr lang="en-US" altLang="zh-CN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指标标准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化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（变量预处理）</a:t>
            </a:r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确定指标权重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（设定权重）</a:t>
            </a:r>
            <a:endParaRPr lang="en-US" altLang="zh-CN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构造正理想解和负理想解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（确定方向）</a:t>
            </a:r>
            <a:endParaRPr lang="en-US" altLang="zh-CN" sz="1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计算距离</a:t>
            </a:r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计算综合得分并排序</a:t>
            </a:r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E4FD7B9-8CF2-84C2-D36C-D25F0B2CD29C}"/>
              </a:ext>
            </a:extLst>
          </p:cNvPr>
          <p:cNvSpPr txBox="1"/>
          <p:nvPr/>
        </p:nvSpPr>
        <p:spPr>
          <a:xfrm>
            <a:off x="7565260" y="3567899"/>
            <a:ext cx="347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b="1" dirty="0"/>
              <a:t>第 </a:t>
            </a:r>
            <a:r>
              <a:rPr lang="en-US" altLang="zh-CN" b="1" dirty="0" err="1"/>
              <a:t>i</a:t>
            </a:r>
            <a:r>
              <a:rPr lang="zh-CN" altLang="en-US" b="1" dirty="0"/>
              <a:t> </a:t>
            </a:r>
            <a:r>
              <a:rPr lang="zh-CN" altLang="zh-CN" b="1" dirty="0"/>
              <a:t>个评价对象</a:t>
            </a:r>
            <a:r>
              <a:rPr lang="zh-CN" altLang="en-US" b="1" dirty="0"/>
              <a:t>到正理想的距离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74E7375-9D2D-1A85-A2A2-6B8725EED02D}"/>
              </a:ext>
            </a:extLst>
          </p:cNvPr>
          <p:cNvSpPr txBox="1"/>
          <p:nvPr/>
        </p:nvSpPr>
        <p:spPr>
          <a:xfrm>
            <a:off x="7647186" y="5401452"/>
            <a:ext cx="347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b="1" dirty="0"/>
              <a:t>第 </a:t>
            </a:r>
            <a:r>
              <a:rPr lang="en-US" altLang="zh-CN" b="1" dirty="0" err="1"/>
              <a:t>i</a:t>
            </a:r>
            <a:r>
              <a:rPr lang="zh-CN" altLang="en-US" b="1" dirty="0"/>
              <a:t> </a:t>
            </a:r>
            <a:r>
              <a:rPr lang="zh-CN" altLang="zh-CN" b="1" dirty="0"/>
              <a:t>个评价对象</a:t>
            </a:r>
            <a:r>
              <a:rPr lang="zh-CN" altLang="en-US" b="1" dirty="0"/>
              <a:t>到负理想的距离</a:t>
            </a:r>
          </a:p>
        </p:txBody>
      </p:sp>
    </p:spTree>
    <p:extLst>
      <p:ext uri="{BB962C8B-B14F-4D97-AF65-F5344CB8AC3E}">
        <p14:creationId xmlns:p14="http://schemas.microsoft.com/office/powerpoint/2010/main" val="15017973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0A758-BACC-41C5-3CBA-215AD696D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E14028BD-B52A-87F7-3BF9-3E83C0C6C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792" y="609369"/>
            <a:ext cx="8303208" cy="5639262"/>
          </a:xfrm>
          <a:prstGeom prst="rect">
            <a:avLst/>
          </a:prstGeom>
        </p:spPr>
      </p:pic>
      <p:sp>
        <p:nvSpPr>
          <p:cNvPr id="4" name="标题 7">
            <a:extLst>
              <a:ext uri="{FF2B5EF4-FFF2-40B4-BE49-F238E27FC236}">
                <a16:creationId xmlns:a16="http://schemas.microsoft.com/office/drawing/2014/main" id="{96D20806-DB72-706B-2C06-BEC542F7F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专题研究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2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Research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Theme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30799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F4987-8F84-6934-0B27-48206E400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44">
            <a:extLst>
              <a:ext uri="{FF2B5EF4-FFF2-40B4-BE49-F238E27FC236}">
                <a16:creationId xmlns:a16="http://schemas.microsoft.com/office/drawing/2014/main" id="{A9A0D8B0-0289-407B-2E81-32E70F64D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3542"/>
            <a:ext cx="9144000" cy="670561"/>
          </a:xfrm>
        </p:spPr>
        <p:txBody>
          <a:bodyPr>
            <a:normAutofit/>
          </a:bodyPr>
          <a:lstStyle/>
          <a:p>
            <a:r>
              <a:rPr lang="en-GB" altLang="zh-CN" sz="4000" b="1" dirty="0">
                <a:latin typeface="Arial" panose="020B0604020202020204" pitchFamily="34" charset="0"/>
                <a:ea typeface="微软雅黑" panose="020B0503020204020204" pitchFamily="34" charset="-122"/>
              </a:rPr>
              <a:t>Thanks!</a:t>
            </a:r>
            <a:endParaRPr lang="zh-CN" altLang="en-US" sz="4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573D7B6-6B5D-BB1A-DB05-2A6055F8C620}"/>
              </a:ext>
            </a:extLst>
          </p:cNvPr>
          <p:cNvSpPr/>
          <p:nvPr/>
        </p:nvSpPr>
        <p:spPr>
          <a:xfrm>
            <a:off x="0" y="1032522"/>
            <a:ext cx="12192000" cy="45719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F902C1A-DE32-EB15-360F-F1F432B73B26}"/>
              </a:ext>
            </a:extLst>
          </p:cNvPr>
          <p:cNvGrpSpPr/>
          <p:nvPr/>
        </p:nvGrpSpPr>
        <p:grpSpPr>
          <a:xfrm>
            <a:off x="461888" y="333270"/>
            <a:ext cx="1323703" cy="1323703"/>
            <a:chOff x="5434148" y="2937969"/>
            <a:chExt cx="1323703" cy="1323703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905615B1-0633-6190-70A6-924CCA9FBA72}"/>
                </a:ext>
              </a:extLst>
            </p:cNvPr>
            <p:cNvSpPr/>
            <p:nvPr/>
          </p:nvSpPr>
          <p:spPr>
            <a:xfrm>
              <a:off x="5434148" y="2937969"/>
              <a:ext cx="1323703" cy="1323703"/>
            </a:xfrm>
            <a:prstGeom prst="ellipse">
              <a:avLst/>
            </a:prstGeom>
            <a:solidFill>
              <a:srgbClr val="182E7A"/>
            </a:solidFill>
            <a:ln>
              <a:solidFill>
                <a:srgbClr val="182E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2" descr="华东师范大学- 维基百科，自由的百科全书">
              <a:extLst>
                <a:ext uri="{FF2B5EF4-FFF2-40B4-BE49-F238E27FC236}">
                  <a16:creationId xmlns:a16="http://schemas.microsoft.com/office/drawing/2014/main" id="{9A8D5F22-6091-05C1-3023-FCC3602F2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547" y="2975368"/>
              <a:ext cx="1248905" cy="124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图片 24" descr="文本&#10;&#10;AI 生成的内容可能不正确。">
            <a:extLst>
              <a:ext uri="{FF2B5EF4-FFF2-40B4-BE49-F238E27FC236}">
                <a16:creationId xmlns:a16="http://schemas.microsoft.com/office/drawing/2014/main" id="{3E3CC808-B178-0EC0-4CB2-BF9339D190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27077" y="6256337"/>
            <a:ext cx="1909043" cy="601663"/>
          </a:xfrm>
          <a:prstGeom prst="rect">
            <a:avLst/>
          </a:prstGeom>
        </p:spPr>
      </p:pic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52C67B98-DACA-490F-3ED3-22C25CC138F1}"/>
              </a:ext>
            </a:extLst>
          </p:cNvPr>
          <p:cNvSpPr/>
          <p:nvPr/>
        </p:nvSpPr>
        <p:spPr>
          <a:xfrm>
            <a:off x="0" y="30480"/>
            <a:ext cx="12192000" cy="964642"/>
          </a:xfrm>
          <a:custGeom>
            <a:avLst/>
            <a:gdLst>
              <a:gd name="connsiteX0" fmla="*/ 0 w 12192000"/>
              <a:gd name="connsiteY0" fmla="*/ 0 h 964642"/>
              <a:gd name="connsiteX1" fmla="*/ 12192000 w 12192000"/>
              <a:gd name="connsiteY1" fmla="*/ 0 h 964642"/>
              <a:gd name="connsiteX2" fmla="*/ 12192000 w 12192000"/>
              <a:gd name="connsiteY2" fmla="*/ 964642 h 964642"/>
              <a:gd name="connsiteX3" fmla="*/ 1781908 w 12192000"/>
              <a:gd name="connsiteY3" fmla="*/ 964642 h 964642"/>
              <a:gd name="connsiteX4" fmla="*/ 1120056 w 12192000"/>
              <a:gd name="connsiteY4" fmla="*/ 302790 h 964642"/>
              <a:gd name="connsiteX5" fmla="*/ 458204 w 12192000"/>
              <a:gd name="connsiteY5" fmla="*/ 964642 h 964642"/>
              <a:gd name="connsiteX6" fmla="*/ 0 w 12192000"/>
              <a:gd name="connsiteY6" fmla="*/ 964642 h 96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64642">
                <a:moveTo>
                  <a:pt x="0" y="0"/>
                </a:moveTo>
                <a:lnTo>
                  <a:pt x="12192000" y="0"/>
                </a:lnTo>
                <a:lnTo>
                  <a:pt x="12192000" y="964642"/>
                </a:lnTo>
                <a:lnTo>
                  <a:pt x="1781908" y="964642"/>
                </a:lnTo>
                <a:cubicBezTo>
                  <a:pt x="1781908" y="599111"/>
                  <a:pt x="1485587" y="302790"/>
                  <a:pt x="1120056" y="302790"/>
                </a:cubicBezTo>
                <a:cubicBezTo>
                  <a:pt x="754525" y="302790"/>
                  <a:pt x="458204" y="599111"/>
                  <a:pt x="458204" y="964642"/>
                </a:cubicBezTo>
                <a:lnTo>
                  <a:pt x="0" y="964642"/>
                </a:lnTo>
                <a:close/>
              </a:path>
            </a:pathLst>
          </a:cu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DEBE3E4-6B8C-A343-1205-27D7C6D86B7A}"/>
              </a:ext>
            </a:extLst>
          </p:cNvPr>
          <p:cNvSpPr/>
          <p:nvPr/>
        </p:nvSpPr>
        <p:spPr>
          <a:xfrm>
            <a:off x="0" y="6356821"/>
            <a:ext cx="10227077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4D60DCA-E6B6-3898-A92E-034631D50DFE}"/>
              </a:ext>
            </a:extLst>
          </p:cNvPr>
          <p:cNvSpPr/>
          <p:nvPr/>
        </p:nvSpPr>
        <p:spPr>
          <a:xfrm>
            <a:off x="0" y="6268677"/>
            <a:ext cx="10227077" cy="45719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61CE134-EDC5-D80D-F653-8C4079BA2497}"/>
              </a:ext>
            </a:extLst>
          </p:cNvPr>
          <p:cNvSpPr txBox="1"/>
          <p:nvPr/>
        </p:nvSpPr>
        <p:spPr>
          <a:xfrm>
            <a:off x="1123739" y="5605411"/>
            <a:ext cx="2310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主讲人：刘贇喆 博士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E8EC574-859C-8DDD-453D-32F0580A40BD}"/>
              </a:ext>
            </a:extLst>
          </p:cNvPr>
          <p:cNvSpPr txBox="1"/>
          <p:nvPr/>
        </p:nvSpPr>
        <p:spPr>
          <a:xfrm>
            <a:off x="4241800" y="5605411"/>
            <a:ext cx="370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单位：华东师范大学 社会发展学院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C0B4DDE0-E779-B5E0-7EC7-8B06CD7642F6}"/>
              </a:ext>
            </a:extLst>
          </p:cNvPr>
          <p:cNvSpPr txBox="1"/>
          <p:nvPr/>
        </p:nvSpPr>
        <p:spPr>
          <a:xfrm>
            <a:off x="8819917" y="5605411"/>
            <a:ext cx="2814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职务：人口学 副教授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59">
            <a:extLst>
              <a:ext uri="{FF2B5EF4-FFF2-40B4-BE49-F238E27FC236}">
                <a16:creationId xmlns:a16="http://schemas.microsoft.com/office/drawing/2014/main" id="{3026DED2-7E42-CFBF-7120-7054ABA8F1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0374" y="4202407"/>
            <a:ext cx="6871252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第十五周：教程 第八章 专题研究</a:t>
            </a:r>
            <a:r>
              <a:rPr lang="en-US" altLang="zh-CN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</a:t>
            </a: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重点解析 </a:t>
            </a:r>
            <a:endParaRPr lang="en-GB" altLang="zh-CN" sz="22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33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E4C24-8E36-05D0-960B-D2B059664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4">
            <a:extLst>
              <a:ext uri="{FF2B5EF4-FFF2-40B4-BE49-F238E27FC236}">
                <a16:creationId xmlns:a16="http://schemas.microsoft.com/office/drawing/2014/main" id="{AF431270-0DB1-6657-AD36-3D2CA58D0B2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172719" y="273296"/>
            <a:ext cx="5754424" cy="5866935"/>
            <a:chOff x="6230840" y="1044862"/>
            <a:chExt cx="5529625" cy="5813138"/>
          </a:xfrm>
          <a:gradFill>
            <a:gsLst>
              <a:gs pos="0">
                <a:srgbClr val="182E7A">
                  <a:lumMod val="0"/>
                  <a:alpha val="0"/>
                </a:srgbClr>
              </a:gs>
              <a:gs pos="100000">
                <a:srgbClr val="182E7A">
                  <a:alpha val="44000"/>
                  <a:lumMod val="16000"/>
                  <a:lumOff val="84000"/>
                </a:srgbClr>
              </a:gs>
            </a:gsLst>
            <a:lin ang="10800000" scaled="0"/>
          </a:gradFill>
        </p:grpSpPr>
        <p:sp>
          <p:nvSpPr>
            <p:cNvPr id="14" name="Freeform: Shape 55">
              <a:extLst>
                <a:ext uri="{FF2B5EF4-FFF2-40B4-BE49-F238E27FC236}">
                  <a16:creationId xmlns:a16="http://schemas.microsoft.com/office/drawing/2014/main" id="{0424300E-F295-9BBA-DAB6-CECBAAF778F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10947862" y="5008664"/>
              <a:ext cx="140513" cy="140513"/>
            </a:xfrm>
            <a:custGeom>
              <a:avLst/>
              <a:gdLst>
                <a:gd name="T0" fmla="*/ 72 w 86"/>
                <a:gd name="T1" fmla="*/ 86 h 86"/>
                <a:gd name="T2" fmla="*/ 0 w 86"/>
                <a:gd name="T3" fmla="*/ 18 h 86"/>
                <a:gd name="T4" fmla="*/ 18 w 86"/>
                <a:gd name="T5" fmla="*/ 0 h 86"/>
                <a:gd name="T6" fmla="*/ 86 w 86"/>
                <a:gd name="T7" fmla="*/ 72 h 86"/>
                <a:gd name="T8" fmla="*/ 72 w 86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72" y="86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86" y="72"/>
                  </a:lnTo>
                  <a:lnTo>
                    <a:pt x="72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grpSp>
          <p:nvGrpSpPr>
            <p:cNvPr id="15" name="Group 56">
              <a:extLst>
                <a:ext uri="{FF2B5EF4-FFF2-40B4-BE49-F238E27FC236}">
                  <a16:creationId xmlns:a16="http://schemas.microsoft.com/office/drawing/2014/main" id="{CAD3A46D-D729-3A08-7E91-DE3CFF8CC62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072302" y="1851988"/>
              <a:ext cx="3803693" cy="3661505"/>
              <a:chOff x="3200445" y="1228386"/>
              <a:chExt cx="2852761" cy="2746150"/>
            </a:xfrm>
            <a:grpFill/>
          </p:grpSpPr>
          <p:sp>
            <p:nvSpPr>
              <p:cNvPr id="180" name="Freeform: Shape 218">
                <a:extLst>
                  <a:ext uri="{FF2B5EF4-FFF2-40B4-BE49-F238E27FC236}">
                    <a16:creationId xmlns:a16="http://schemas.microsoft.com/office/drawing/2014/main" id="{A3FAE7EC-98C9-9225-E419-13611EC0AD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1972" y="1364407"/>
                <a:ext cx="162980" cy="164205"/>
              </a:xfrm>
              <a:custGeom>
                <a:avLst/>
                <a:gdLst>
                  <a:gd name="T0" fmla="*/ 18 w 37"/>
                  <a:gd name="T1" fmla="*/ 37 h 37"/>
                  <a:gd name="T2" fmla="*/ 19 w 37"/>
                  <a:gd name="T3" fmla="*/ 37 h 37"/>
                  <a:gd name="T4" fmla="*/ 37 w 37"/>
                  <a:gd name="T5" fmla="*/ 18 h 37"/>
                  <a:gd name="T6" fmla="*/ 23 w 37"/>
                  <a:gd name="T7" fmla="*/ 0 h 37"/>
                  <a:gd name="T8" fmla="*/ 1 w 37"/>
                  <a:gd name="T9" fmla="*/ 12 h 37"/>
                  <a:gd name="T10" fmla="*/ 0 w 37"/>
                  <a:gd name="T11" fmla="*/ 18 h 37"/>
                  <a:gd name="T12" fmla="*/ 10 w 37"/>
                  <a:gd name="T13" fmla="*/ 24 h 37"/>
                  <a:gd name="T14" fmla="*/ 18 w 37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37">
                    <a:moveTo>
                      <a:pt x="18" y="37"/>
                    </a:moveTo>
                    <a:cubicBezTo>
                      <a:pt x="18" y="37"/>
                      <a:pt x="18" y="37"/>
                      <a:pt x="19" y="37"/>
                    </a:cubicBezTo>
                    <a:cubicBezTo>
                      <a:pt x="29" y="37"/>
                      <a:pt x="37" y="29"/>
                      <a:pt x="37" y="18"/>
                    </a:cubicBezTo>
                    <a:cubicBezTo>
                      <a:pt x="37" y="10"/>
                      <a:pt x="31" y="2"/>
                      <a:pt x="23" y="0"/>
                    </a:cubicBezTo>
                    <a:cubicBezTo>
                      <a:pt x="16" y="4"/>
                      <a:pt x="8" y="8"/>
                      <a:pt x="1" y="12"/>
                    </a:cubicBezTo>
                    <a:cubicBezTo>
                      <a:pt x="1" y="14"/>
                      <a:pt x="0" y="16"/>
                      <a:pt x="0" y="18"/>
                    </a:cubicBezTo>
                    <a:cubicBezTo>
                      <a:pt x="4" y="19"/>
                      <a:pt x="7" y="21"/>
                      <a:pt x="10" y="24"/>
                    </a:cubicBezTo>
                    <a:cubicBezTo>
                      <a:pt x="14" y="28"/>
                      <a:pt x="16" y="32"/>
                      <a:pt x="18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1" name="Freeform: Shape 219">
                <a:extLst>
                  <a:ext uri="{FF2B5EF4-FFF2-40B4-BE49-F238E27FC236}">
                    <a16:creationId xmlns:a16="http://schemas.microsoft.com/office/drawing/2014/main" id="{AE53282D-DF5F-2FC8-A534-18CCA548001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48431" y="1422001"/>
                <a:ext cx="35537" cy="49017"/>
              </a:xfrm>
              <a:custGeom>
                <a:avLst/>
                <a:gdLst>
                  <a:gd name="T0" fmla="*/ 0 w 29"/>
                  <a:gd name="T1" fmla="*/ 40 h 40"/>
                  <a:gd name="T2" fmla="*/ 29 w 29"/>
                  <a:gd name="T3" fmla="*/ 18 h 40"/>
                  <a:gd name="T4" fmla="*/ 0 w 29"/>
                  <a:gd name="T5" fmla="*/ 0 h 40"/>
                  <a:gd name="T6" fmla="*/ 0 w 29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0">
                    <a:moveTo>
                      <a:pt x="0" y="40"/>
                    </a:moveTo>
                    <a:lnTo>
                      <a:pt x="29" y="18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2" name="Freeform: Shape 220">
                <a:extLst>
                  <a:ext uri="{FF2B5EF4-FFF2-40B4-BE49-F238E27FC236}">
                    <a16:creationId xmlns:a16="http://schemas.microsoft.com/office/drawing/2014/main" id="{E288382A-65AB-6BE4-698A-7E926F48C70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45012" y="1426903"/>
                <a:ext cx="18381" cy="13480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3 h 3"/>
                  <a:gd name="T4" fmla="*/ 4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1" y="3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3" name="Freeform: Shape 221">
                <a:extLst>
                  <a:ext uri="{FF2B5EF4-FFF2-40B4-BE49-F238E27FC236}">
                    <a16:creationId xmlns:a16="http://schemas.microsoft.com/office/drawing/2014/main" id="{4BC14607-388A-73B0-A127-0A964301D6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04316" y="1355829"/>
                <a:ext cx="40439" cy="40439"/>
              </a:xfrm>
              <a:custGeom>
                <a:avLst/>
                <a:gdLst>
                  <a:gd name="T0" fmla="*/ 0 w 33"/>
                  <a:gd name="T1" fmla="*/ 7 h 33"/>
                  <a:gd name="T2" fmla="*/ 25 w 33"/>
                  <a:gd name="T3" fmla="*/ 33 h 33"/>
                  <a:gd name="T4" fmla="*/ 33 w 33"/>
                  <a:gd name="T5" fmla="*/ 0 h 33"/>
                  <a:gd name="T6" fmla="*/ 0 w 33"/>
                  <a:gd name="T7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3">
                    <a:moveTo>
                      <a:pt x="0" y="7"/>
                    </a:moveTo>
                    <a:lnTo>
                      <a:pt x="25" y="33"/>
                    </a:lnTo>
                    <a:lnTo>
                      <a:pt x="33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4" name="Freeform: Shape 222">
                <a:extLst>
                  <a:ext uri="{FF2B5EF4-FFF2-40B4-BE49-F238E27FC236}">
                    <a16:creationId xmlns:a16="http://schemas.microsoft.com/office/drawing/2014/main" id="{FB0F2356-8194-B5E1-38BA-9D84DDD11FF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04316" y="1493075"/>
                <a:ext cx="40439" cy="44115"/>
              </a:xfrm>
              <a:custGeom>
                <a:avLst/>
                <a:gdLst>
                  <a:gd name="T0" fmla="*/ 25 w 33"/>
                  <a:gd name="T1" fmla="*/ 0 h 36"/>
                  <a:gd name="T2" fmla="*/ 0 w 33"/>
                  <a:gd name="T3" fmla="*/ 29 h 36"/>
                  <a:gd name="T4" fmla="*/ 33 w 33"/>
                  <a:gd name="T5" fmla="*/ 36 h 36"/>
                  <a:gd name="T6" fmla="*/ 25 w 33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25" y="0"/>
                    </a:moveTo>
                    <a:lnTo>
                      <a:pt x="0" y="29"/>
                    </a:lnTo>
                    <a:lnTo>
                      <a:pt x="33" y="36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5" name="Freeform: Shape 223">
                <a:extLst>
                  <a:ext uri="{FF2B5EF4-FFF2-40B4-BE49-F238E27FC236}">
                    <a16:creationId xmlns:a16="http://schemas.microsoft.com/office/drawing/2014/main" id="{73C3A1ED-5C1D-F228-087E-55D3C8BB636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90610" y="1448960"/>
                <a:ext cx="357820" cy="220574"/>
              </a:xfrm>
              <a:custGeom>
                <a:avLst/>
                <a:gdLst>
                  <a:gd name="T0" fmla="*/ 66 w 81"/>
                  <a:gd name="T1" fmla="*/ 21 h 50"/>
                  <a:gd name="T2" fmla="*/ 64 w 81"/>
                  <a:gd name="T3" fmla="*/ 21 h 50"/>
                  <a:gd name="T4" fmla="*/ 57 w 81"/>
                  <a:gd name="T5" fmla="*/ 24 h 50"/>
                  <a:gd name="T6" fmla="*/ 57 w 81"/>
                  <a:gd name="T7" fmla="*/ 20 h 50"/>
                  <a:gd name="T8" fmla="*/ 56 w 81"/>
                  <a:gd name="T9" fmla="*/ 18 h 50"/>
                  <a:gd name="T10" fmla="*/ 41 w 81"/>
                  <a:gd name="T11" fmla="*/ 1 h 50"/>
                  <a:gd name="T12" fmla="*/ 39 w 81"/>
                  <a:gd name="T13" fmla="*/ 1 h 50"/>
                  <a:gd name="T14" fmla="*/ 32 w 81"/>
                  <a:gd name="T15" fmla="*/ 0 h 50"/>
                  <a:gd name="T16" fmla="*/ 31 w 81"/>
                  <a:gd name="T17" fmla="*/ 0 h 50"/>
                  <a:gd name="T18" fmla="*/ 31 w 81"/>
                  <a:gd name="T19" fmla="*/ 0 h 50"/>
                  <a:gd name="T20" fmla="*/ 9 w 81"/>
                  <a:gd name="T21" fmla="*/ 15 h 50"/>
                  <a:gd name="T22" fmla="*/ 7 w 81"/>
                  <a:gd name="T23" fmla="*/ 25 h 50"/>
                  <a:gd name="T24" fmla="*/ 8 w 81"/>
                  <a:gd name="T25" fmla="*/ 32 h 50"/>
                  <a:gd name="T26" fmla="*/ 0 w 81"/>
                  <a:gd name="T27" fmla="*/ 41 h 50"/>
                  <a:gd name="T28" fmla="*/ 9 w 81"/>
                  <a:gd name="T29" fmla="*/ 50 h 50"/>
                  <a:gd name="T30" fmla="*/ 32 w 81"/>
                  <a:gd name="T31" fmla="*/ 50 h 50"/>
                  <a:gd name="T32" fmla="*/ 33 w 81"/>
                  <a:gd name="T33" fmla="*/ 50 h 50"/>
                  <a:gd name="T34" fmla="*/ 66 w 81"/>
                  <a:gd name="T35" fmla="*/ 50 h 50"/>
                  <a:gd name="T36" fmla="*/ 81 w 81"/>
                  <a:gd name="T37" fmla="*/ 35 h 50"/>
                  <a:gd name="T38" fmla="*/ 66 w 81"/>
                  <a:gd name="T3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1" h="50">
                    <a:moveTo>
                      <a:pt x="66" y="21"/>
                    </a:moveTo>
                    <a:cubicBezTo>
                      <a:pt x="66" y="21"/>
                      <a:pt x="65" y="21"/>
                      <a:pt x="64" y="21"/>
                    </a:cubicBezTo>
                    <a:cubicBezTo>
                      <a:pt x="62" y="21"/>
                      <a:pt x="59" y="23"/>
                      <a:pt x="57" y="24"/>
                    </a:cubicBezTo>
                    <a:cubicBezTo>
                      <a:pt x="57" y="23"/>
                      <a:pt x="57" y="22"/>
                      <a:pt x="57" y="20"/>
                    </a:cubicBezTo>
                    <a:cubicBezTo>
                      <a:pt x="57" y="19"/>
                      <a:pt x="56" y="18"/>
                      <a:pt x="56" y="18"/>
                    </a:cubicBezTo>
                    <a:cubicBezTo>
                      <a:pt x="54" y="10"/>
                      <a:pt x="48" y="4"/>
                      <a:pt x="41" y="1"/>
                    </a:cubicBezTo>
                    <a:cubicBezTo>
                      <a:pt x="40" y="1"/>
                      <a:pt x="40" y="1"/>
                      <a:pt x="39" y="1"/>
                    </a:cubicBezTo>
                    <a:cubicBezTo>
                      <a:pt x="37" y="0"/>
                      <a:pt x="35" y="0"/>
                      <a:pt x="32" y="0"/>
                    </a:cubicBezTo>
                    <a:cubicBezTo>
                      <a:pt x="32" y="0"/>
                      <a:pt x="32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4" y="5"/>
                      <a:pt x="16" y="10"/>
                      <a:pt x="9" y="15"/>
                    </a:cubicBezTo>
                    <a:cubicBezTo>
                      <a:pt x="8" y="18"/>
                      <a:pt x="7" y="21"/>
                      <a:pt x="7" y="25"/>
                    </a:cubicBezTo>
                    <a:cubicBezTo>
                      <a:pt x="7" y="27"/>
                      <a:pt x="8" y="30"/>
                      <a:pt x="8" y="32"/>
                    </a:cubicBezTo>
                    <a:cubicBezTo>
                      <a:pt x="4" y="32"/>
                      <a:pt x="0" y="36"/>
                      <a:pt x="0" y="41"/>
                    </a:cubicBezTo>
                    <a:cubicBezTo>
                      <a:pt x="0" y="46"/>
                      <a:pt x="4" y="50"/>
                      <a:pt x="9" y="50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66" y="50"/>
                      <a:pt x="66" y="50"/>
                      <a:pt x="66" y="50"/>
                    </a:cubicBezTo>
                    <a:cubicBezTo>
                      <a:pt x="74" y="50"/>
                      <a:pt x="81" y="43"/>
                      <a:pt x="81" y="35"/>
                    </a:cubicBezTo>
                    <a:cubicBezTo>
                      <a:pt x="81" y="27"/>
                      <a:pt x="74" y="21"/>
                      <a:pt x="66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6" name="Freeform: Shape 224">
                <a:extLst>
                  <a:ext uri="{FF2B5EF4-FFF2-40B4-BE49-F238E27FC236}">
                    <a16:creationId xmlns:a16="http://schemas.microsoft.com/office/drawing/2014/main" id="{08C047F9-3D3E-9A47-D149-146C6B5ABD0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028761" y="3524809"/>
                <a:ext cx="318607" cy="344341"/>
              </a:xfrm>
              <a:custGeom>
                <a:avLst/>
                <a:gdLst>
                  <a:gd name="T0" fmla="*/ 60 w 72"/>
                  <a:gd name="T1" fmla="*/ 2 h 78"/>
                  <a:gd name="T2" fmla="*/ 60 w 72"/>
                  <a:gd name="T3" fmla="*/ 26 h 78"/>
                  <a:gd name="T4" fmla="*/ 64 w 72"/>
                  <a:gd name="T5" fmla="*/ 37 h 78"/>
                  <a:gd name="T6" fmla="*/ 66 w 72"/>
                  <a:gd name="T7" fmla="*/ 43 h 78"/>
                  <a:gd name="T8" fmla="*/ 60 w 72"/>
                  <a:gd name="T9" fmla="*/ 50 h 78"/>
                  <a:gd name="T10" fmla="*/ 56 w 72"/>
                  <a:gd name="T11" fmla="*/ 53 h 78"/>
                  <a:gd name="T12" fmla="*/ 60 w 72"/>
                  <a:gd name="T13" fmla="*/ 50 h 78"/>
                  <a:gd name="T14" fmla="*/ 60 w 72"/>
                  <a:gd name="T15" fmla="*/ 44 h 78"/>
                  <a:gd name="T16" fmla="*/ 56 w 72"/>
                  <a:gd name="T17" fmla="*/ 33 h 78"/>
                  <a:gd name="T18" fmla="*/ 60 w 72"/>
                  <a:gd name="T19" fmla="*/ 26 h 78"/>
                  <a:gd name="T20" fmla="*/ 55 w 72"/>
                  <a:gd name="T21" fmla="*/ 46 h 78"/>
                  <a:gd name="T22" fmla="*/ 55 w 72"/>
                  <a:gd name="T23" fmla="*/ 53 h 78"/>
                  <a:gd name="T24" fmla="*/ 55 w 72"/>
                  <a:gd name="T25" fmla="*/ 1 h 78"/>
                  <a:gd name="T26" fmla="*/ 55 w 72"/>
                  <a:gd name="T27" fmla="*/ 9 h 78"/>
                  <a:gd name="T28" fmla="*/ 55 w 72"/>
                  <a:gd name="T29" fmla="*/ 16 h 78"/>
                  <a:gd name="T30" fmla="*/ 60 w 72"/>
                  <a:gd name="T31" fmla="*/ 21 h 78"/>
                  <a:gd name="T32" fmla="*/ 31 w 72"/>
                  <a:gd name="T33" fmla="*/ 71 h 78"/>
                  <a:gd name="T34" fmla="*/ 55 w 72"/>
                  <a:gd name="T35" fmla="*/ 46 h 78"/>
                  <a:gd name="T36" fmla="*/ 50 w 72"/>
                  <a:gd name="T37" fmla="*/ 28 h 78"/>
                  <a:gd name="T38" fmla="*/ 55 w 72"/>
                  <a:gd name="T39" fmla="*/ 27 h 78"/>
                  <a:gd name="T40" fmla="*/ 55 w 72"/>
                  <a:gd name="T41" fmla="*/ 21 h 78"/>
                  <a:gd name="T42" fmla="*/ 50 w 72"/>
                  <a:gd name="T43" fmla="*/ 10 h 78"/>
                  <a:gd name="T44" fmla="*/ 55 w 72"/>
                  <a:gd name="T45" fmla="*/ 4 h 78"/>
                  <a:gd name="T46" fmla="*/ 44 w 72"/>
                  <a:gd name="T47" fmla="*/ 4 h 78"/>
                  <a:gd name="T48" fmla="*/ 22 w 72"/>
                  <a:gd name="T49" fmla="*/ 55 h 78"/>
                  <a:gd name="T50" fmla="*/ 22 w 72"/>
                  <a:gd name="T51" fmla="*/ 60 h 78"/>
                  <a:gd name="T52" fmla="*/ 26 w 72"/>
                  <a:gd name="T53" fmla="*/ 71 h 78"/>
                  <a:gd name="T54" fmla="*/ 22 w 72"/>
                  <a:gd name="T55" fmla="*/ 76 h 78"/>
                  <a:gd name="T56" fmla="*/ 22 w 72"/>
                  <a:gd name="T57" fmla="*/ 72 h 78"/>
                  <a:gd name="T58" fmla="*/ 22 w 72"/>
                  <a:gd name="T59" fmla="*/ 66 h 78"/>
                  <a:gd name="T60" fmla="*/ 16 w 72"/>
                  <a:gd name="T61" fmla="*/ 61 h 78"/>
                  <a:gd name="T62" fmla="*/ 20 w 72"/>
                  <a:gd name="T63" fmla="*/ 29 h 78"/>
                  <a:gd name="T64" fmla="*/ 17 w 72"/>
                  <a:gd name="T65" fmla="*/ 37 h 78"/>
                  <a:gd name="T66" fmla="*/ 16 w 72"/>
                  <a:gd name="T67" fmla="*/ 43 h 78"/>
                  <a:gd name="T68" fmla="*/ 20 w 72"/>
                  <a:gd name="T69" fmla="*/ 49 h 78"/>
                  <a:gd name="T70" fmla="*/ 22 w 72"/>
                  <a:gd name="T71" fmla="*/ 54 h 78"/>
                  <a:gd name="T72" fmla="*/ 11 w 72"/>
                  <a:gd name="T73" fmla="*/ 12 h 78"/>
                  <a:gd name="T74" fmla="*/ 10 w 72"/>
                  <a:gd name="T75" fmla="*/ 20 h 78"/>
                  <a:gd name="T76" fmla="*/ 14 w 72"/>
                  <a:gd name="T77" fmla="*/ 26 h 78"/>
                  <a:gd name="T78" fmla="*/ 16 w 72"/>
                  <a:gd name="T79" fmla="*/ 31 h 78"/>
                  <a:gd name="T80" fmla="*/ 16 w 72"/>
                  <a:gd name="T81" fmla="*/ 11 h 78"/>
                  <a:gd name="T82" fmla="*/ 16 w 72"/>
                  <a:gd name="T83" fmla="*/ 78 h 78"/>
                  <a:gd name="T84" fmla="*/ 15 w 72"/>
                  <a:gd name="T85" fmla="*/ 55 h 78"/>
                  <a:gd name="T86" fmla="*/ 13 w 72"/>
                  <a:gd name="T87" fmla="*/ 50 h 78"/>
                  <a:gd name="T88" fmla="*/ 16 w 72"/>
                  <a:gd name="T89" fmla="*/ 37 h 78"/>
                  <a:gd name="T90" fmla="*/ 10 w 72"/>
                  <a:gd name="T91" fmla="*/ 56 h 78"/>
                  <a:gd name="T92" fmla="*/ 4 w 72"/>
                  <a:gd name="T93" fmla="*/ 14 h 78"/>
                  <a:gd name="T94" fmla="*/ 10 w 72"/>
                  <a:gd name="T95" fmla="*/ 38 h 78"/>
                  <a:gd name="T96" fmla="*/ 10 w 72"/>
                  <a:gd name="T97" fmla="*/ 27 h 78"/>
                  <a:gd name="T98" fmla="*/ 10 w 72"/>
                  <a:gd name="T99" fmla="*/ 2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" h="78">
                    <a:moveTo>
                      <a:pt x="60" y="55"/>
                    </a:moveTo>
                    <a:cubicBezTo>
                      <a:pt x="64" y="53"/>
                      <a:pt x="68" y="50"/>
                      <a:pt x="72" y="48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0" y="50"/>
                      <a:pt x="60" y="50"/>
                      <a:pt x="60" y="50"/>
                    </a:cubicBezTo>
                    <a:lnTo>
                      <a:pt x="60" y="55"/>
                    </a:lnTo>
                    <a:close/>
                    <a:moveTo>
                      <a:pt x="55" y="53"/>
                    </a:moveTo>
                    <a:cubicBezTo>
                      <a:pt x="56" y="53"/>
                      <a:pt x="56" y="53"/>
                      <a:pt x="56" y="53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8" y="56"/>
                      <a:pt x="59" y="56"/>
                      <a:pt x="60" y="55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53"/>
                      <a:pt x="55" y="53"/>
                      <a:pt x="55" y="53"/>
                    </a:cubicBezTo>
                    <a:close/>
                    <a:moveTo>
                      <a:pt x="60" y="2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lnTo>
                      <a:pt x="60" y="2"/>
                    </a:lnTo>
                    <a:close/>
                    <a:moveTo>
                      <a:pt x="22" y="76"/>
                    </a:moveTo>
                    <a:cubicBezTo>
                      <a:pt x="25" y="74"/>
                      <a:pt x="28" y="73"/>
                      <a:pt x="31" y="7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2" y="72"/>
                      <a:pt x="22" y="72"/>
                      <a:pt x="22" y="72"/>
                    </a:cubicBezTo>
                    <a:lnTo>
                      <a:pt x="22" y="76"/>
                    </a:lnTo>
                    <a:close/>
                    <a:moveTo>
                      <a:pt x="16" y="78"/>
                    </a:moveTo>
                    <a:cubicBezTo>
                      <a:pt x="18" y="77"/>
                      <a:pt x="20" y="76"/>
                      <a:pt x="22" y="76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78"/>
                      <a:pt x="16" y="78"/>
                      <a:pt x="16" y="78"/>
                    </a:cubicBezTo>
                    <a:close/>
                    <a:moveTo>
                      <a:pt x="22" y="28"/>
                    </a:moveTo>
                    <a:cubicBezTo>
                      <a:pt x="20" y="29"/>
                      <a:pt x="20" y="29"/>
                      <a:pt x="20" y="29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2" y="28"/>
                    </a:lnTo>
                    <a:close/>
                    <a:moveTo>
                      <a:pt x="11" y="12"/>
                    </a:moveTo>
                    <a:cubicBezTo>
                      <a:pt x="12" y="14"/>
                      <a:pt x="12" y="14"/>
                      <a:pt x="12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1" y="12"/>
                      <a:pt x="11" y="12"/>
                      <a:pt x="11" y="12"/>
                    </a:cubicBezTo>
                    <a:close/>
                    <a:moveTo>
                      <a:pt x="10" y="56"/>
                    </a:moveTo>
                    <a:cubicBezTo>
                      <a:pt x="16" y="78"/>
                      <a:pt x="16" y="78"/>
                      <a:pt x="16" y="78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8"/>
                      <a:pt x="10" y="38"/>
                      <a:pt x="10" y="38"/>
                    </a:cubicBezTo>
                    <a:lnTo>
                      <a:pt x="10" y="56"/>
                    </a:lnTo>
                    <a:close/>
                    <a:moveTo>
                      <a:pt x="10" y="15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10" y="20"/>
                      <a:pt x="10" y="20"/>
                      <a:pt x="10" y="20"/>
                    </a:cubicBezTo>
                    <a:lnTo>
                      <a:pt x="1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7" name="Freeform: Shape 225">
                <a:extLst>
                  <a:ext uri="{FF2B5EF4-FFF2-40B4-BE49-F238E27FC236}">
                    <a16:creationId xmlns:a16="http://schemas.microsoft.com/office/drawing/2014/main" id="{CDB60CA4-7263-B3C0-85A6-838A18A64EA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97674" y="3767441"/>
                <a:ext cx="283070" cy="207095"/>
              </a:xfrm>
              <a:custGeom>
                <a:avLst/>
                <a:gdLst>
                  <a:gd name="T0" fmla="*/ 16 w 64"/>
                  <a:gd name="T1" fmla="*/ 46 h 47"/>
                  <a:gd name="T2" fmla="*/ 16 w 64"/>
                  <a:gd name="T3" fmla="*/ 16 h 47"/>
                  <a:gd name="T4" fmla="*/ 56 w 64"/>
                  <a:gd name="T5" fmla="*/ 16 h 47"/>
                  <a:gd name="T6" fmla="*/ 56 w 64"/>
                  <a:gd name="T7" fmla="*/ 45 h 47"/>
                  <a:gd name="T8" fmla="*/ 51 w 64"/>
                  <a:gd name="T9" fmla="*/ 44 h 47"/>
                  <a:gd name="T10" fmla="*/ 43 w 64"/>
                  <a:gd name="T11" fmla="*/ 47 h 47"/>
                  <a:gd name="T12" fmla="*/ 64 w 64"/>
                  <a:gd name="T13" fmla="*/ 46 h 47"/>
                  <a:gd name="T14" fmla="*/ 64 w 64"/>
                  <a:gd name="T15" fmla="*/ 16 h 47"/>
                  <a:gd name="T16" fmla="*/ 64 w 64"/>
                  <a:gd name="T17" fmla="*/ 0 h 47"/>
                  <a:gd name="T18" fmla="*/ 56 w 64"/>
                  <a:gd name="T19" fmla="*/ 0 h 47"/>
                  <a:gd name="T20" fmla="*/ 16 w 64"/>
                  <a:gd name="T21" fmla="*/ 0 h 47"/>
                  <a:gd name="T22" fmla="*/ 8 w 64"/>
                  <a:gd name="T23" fmla="*/ 0 h 47"/>
                  <a:gd name="T24" fmla="*/ 8 w 64"/>
                  <a:gd name="T25" fmla="*/ 16 h 47"/>
                  <a:gd name="T26" fmla="*/ 8 w 64"/>
                  <a:gd name="T27" fmla="*/ 45 h 47"/>
                  <a:gd name="T28" fmla="*/ 3 w 64"/>
                  <a:gd name="T29" fmla="*/ 44 h 47"/>
                  <a:gd name="T30" fmla="*/ 0 w 64"/>
                  <a:gd name="T31" fmla="*/ 44 h 47"/>
                  <a:gd name="T32" fmla="*/ 16 w 64"/>
                  <a:gd name="T33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7">
                    <a:moveTo>
                      <a:pt x="16" y="46"/>
                    </a:moveTo>
                    <a:cubicBezTo>
                      <a:pt x="16" y="16"/>
                      <a:pt x="16" y="16"/>
                      <a:pt x="16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4" y="44"/>
                      <a:pt x="53" y="44"/>
                      <a:pt x="51" y="44"/>
                    </a:cubicBezTo>
                    <a:cubicBezTo>
                      <a:pt x="48" y="44"/>
                      <a:pt x="45" y="45"/>
                      <a:pt x="43" y="47"/>
                    </a:cubicBezTo>
                    <a:cubicBezTo>
                      <a:pt x="50" y="47"/>
                      <a:pt x="57" y="47"/>
                      <a:pt x="64" y="4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6" y="44"/>
                      <a:pt x="5" y="44"/>
                      <a:pt x="3" y="44"/>
                    </a:cubicBezTo>
                    <a:cubicBezTo>
                      <a:pt x="2" y="44"/>
                      <a:pt x="1" y="44"/>
                      <a:pt x="0" y="44"/>
                    </a:cubicBezTo>
                    <a:cubicBezTo>
                      <a:pt x="5" y="45"/>
                      <a:pt x="10" y="46"/>
                      <a:pt x="1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8" name="Freeform: Shape 226">
                <a:extLst>
                  <a:ext uri="{FF2B5EF4-FFF2-40B4-BE49-F238E27FC236}">
                    <a16:creationId xmlns:a16="http://schemas.microsoft.com/office/drawing/2014/main" id="{823155AD-E0A0-8E10-48B5-530D78A937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33889" y="1660957"/>
                <a:ext cx="273267" cy="159304"/>
              </a:xfrm>
              <a:custGeom>
                <a:avLst/>
                <a:gdLst>
                  <a:gd name="T0" fmla="*/ 35 w 62"/>
                  <a:gd name="T1" fmla="*/ 0 h 36"/>
                  <a:gd name="T2" fmla="*/ 35 w 62"/>
                  <a:gd name="T3" fmla="*/ 6 h 36"/>
                  <a:gd name="T4" fmla="*/ 0 w 62"/>
                  <a:gd name="T5" fmla="*/ 36 h 36"/>
                  <a:gd name="T6" fmla="*/ 35 w 62"/>
                  <a:gd name="T7" fmla="*/ 29 h 36"/>
                  <a:gd name="T8" fmla="*/ 35 w 62"/>
                  <a:gd name="T9" fmla="*/ 36 h 36"/>
                  <a:gd name="T10" fmla="*/ 62 w 62"/>
                  <a:gd name="T11" fmla="*/ 18 h 36"/>
                  <a:gd name="T12" fmla="*/ 35 w 62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6">
                    <a:moveTo>
                      <a:pt x="35" y="0"/>
                    </a:moveTo>
                    <a:cubicBezTo>
                      <a:pt x="35" y="6"/>
                      <a:pt x="35" y="6"/>
                      <a:pt x="35" y="6"/>
                    </a:cubicBezTo>
                    <a:cubicBezTo>
                      <a:pt x="4" y="6"/>
                      <a:pt x="0" y="36"/>
                      <a:pt x="0" y="36"/>
                    </a:cubicBezTo>
                    <a:cubicBezTo>
                      <a:pt x="0" y="36"/>
                      <a:pt x="10" y="29"/>
                      <a:pt x="35" y="29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62" y="18"/>
                      <a:pt x="62" y="18"/>
                      <a:pt x="62" y="18"/>
                    </a:cubicBez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9" name="Freeform: Shape 227">
                <a:extLst>
                  <a:ext uri="{FF2B5EF4-FFF2-40B4-BE49-F238E27FC236}">
                    <a16:creationId xmlns:a16="http://schemas.microsoft.com/office/drawing/2014/main" id="{21395A5C-7B4A-A559-6AC6-F4CCCF97849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06930" y="1801879"/>
                <a:ext cx="269591" cy="159304"/>
              </a:xfrm>
              <a:custGeom>
                <a:avLst/>
                <a:gdLst>
                  <a:gd name="T0" fmla="*/ 27 w 61"/>
                  <a:gd name="T1" fmla="*/ 36 h 36"/>
                  <a:gd name="T2" fmla="*/ 27 w 61"/>
                  <a:gd name="T3" fmla="*/ 30 h 36"/>
                  <a:gd name="T4" fmla="*/ 61 w 61"/>
                  <a:gd name="T5" fmla="*/ 0 h 36"/>
                  <a:gd name="T6" fmla="*/ 27 w 61"/>
                  <a:gd name="T7" fmla="*/ 7 h 36"/>
                  <a:gd name="T8" fmla="*/ 27 w 61"/>
                  <a:gd name="T9" fmla="*/ 1 h 36"/>
                  <a:gd name="T10" fmla="*/ 0 w 61"/>
                  <a:gd name="T11" fmla="*/ 19 h 36"/>
                  <a:gd name="T12" fmla="*/ 27 w 61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36">
                    <a:moveTo>
                      <a:pt x="27" y="36"/>
                    </a:moveTo>
                    <a:cubicBezTo>
                      <a:pt x="27" y="30"/>
                      <a:pt x="27" y="30"/>
                      <a:pt x="27" y="30"/>
                    </a:cubicBezTo>
                    <a:cubicBezTo>
                      <a:pt x="58" y="30"/>
                      <a:pt x="61" y="0"/>
                      <a:pt x="61" y="0"/>
                    </a:cubicBezTo>
                    <a:cubicBezTo>
                      <a:pt x="61" y="0"/>
                      <a:pt x="52" y="7"/>
                      <a:pt x="27" y="7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27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0" name="Freeform: Shape 228">
                <a:extLst>
                  <a:ext uri="{FF2B5EF4-FFF2-40B4-BE49-F238E27FC236}">
                    <a16:creationId xmlns:a16="http://schemas.microsoft.com/office/drawing/2014/main" id="{25DA48AF-9FB4-043E-B933-348BDBB56A4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85324" y="2977050"/>
                <a:ext cx="4902" cy="8578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1" name="Freeform: Shape 229">
                <a:extLst>
                  <a:ext uri="{FF2B5EF4-FFF2-40B4-BE49-F238E27FC236}">
                    <a16:creationId xmlns:a16="http://schemas.microsoft.com/office/drawing/2014/main" id="{FE96EB1B-0D0C-EA90-8223-C4F925A270A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85324" y="2880242"/>
                <a:ext cx="26959" cy="79652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2 w 6"/>
                  <a:gd name="T5" fmla="*/ 18 h 18"/>
                  <a:gd name="T6" fmla="*/ 6 w 6"/>
                  <a:gd name="T7" fmla="*/ 1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cubicBezTo>
                      <a:pt x="3" y="5"/>
                      <a:pt x="1" y="11"/>
                      <a:pt x="0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2"/>
                      <a:pt x="5" y="7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2" name="Freeform: Shape 230">
                <a:extLst>
                  <a:ext uri="{FF2B5EF4-FFF2-40B4-BE49-F238E27FC236}">
                    <a16:creationId xmlns:a16="http://schemas.microsoft.com/office/drawing/2014/main" id="{19D6FCC0-3E9B-29A1-4FD6-F5B39F43948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41210" y="2848382"/>
                <a:ext cx="53918" cy="111513"/>
              </a:xfrm>
              <a:custGeom>
                <a:avLst/>
                <a:gdLst>
                  <a:gd name="T0" fmla="*/ 0 w 12"/>
                  <a:gd name="T1" fmla="*/ 0 h 25"/>
                  <a:gd name="T2" fmla="*/ 0 w 12"/>
                  <a:gd name="T3" fmla="*/ 25 h 25"/>
                  <a:gd name="T4" fmla="*/ 6 w 12"/>
                  <a:gd name="T5" fmla="*/ 25 h 25"/>
                  <a:gd name="T6" fmla="*/ 12 w 12"/>
                  <a:gd name="T7" fmla="*/ 4 h 25"/>
                  <a:gd name="T8" fmla="*/ 0 w 1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0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17"/>
                      <a:pt x="9" y="10"/>
                      <a:pt x="12" y="4"/>
                    </a:cubicBezTo>
                    <a:cubicBezTo>
                      <a:pt x="9" y="2"/>
                      <a:pt x="4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3" name="Freeform: Shape 231">
                <a:extLst>
                  <a:ext uri="{FF2B5EF4-FFF2-40B4-BE49-F238E27FC236}">
                    <a16:creationId xmlns:a16="http://schemas.microsoft.com/office/drawing/2014/main" id="{E9F5CB18-586A-59DA-2F1F-B8FC3265108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2977050"/>
                <a:ext cx="52693" cy="110287"/>
              </a:xfrm>
              <a:custGeom>
                <a:avLst/>
                <a:gdLst>
                  <a:gd name="T0" fmla="*/ 12 w 12"/>
                  <a:gd name="T1" fmla="*/ 25 h 25"/>
                  <a:gd name="T2" fmla="*/ 12 w 12"/>
                  <a:gd name="T3" fmla="*/ 0 h 25"/>
                  <a:gd name="T4" fmla="*/ 6 w 12"/>
                  <a:gd name="T5" fmla="*/ 0 h 25"/>
                  <a:gd name="T6" fmla="*/ 0 w 12"/>
                  <a:gd name="T7" fmla="*/ 21 h 25"/>
                  <a:gd name="T8" fmla="*/ 12 w 1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12" y="25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9"/>
                      <a:pt x="3" y="16"/>
                      <a:pt x="0" y="21"/>
                    </a:cubicBezTo>
                    <a:cubicBezTo>
                      <a:pt x="3" y="23"/>
                      <a:pt x="8" y="25"/>
                      <a:pt x="1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4" name="Freeform: Shape 232">
                <a:extLst>
                  <a:ext uri="{FF2B5EF4-FFF2-40B4-BE49-F238E27FC236}">
                    <a16:creationId xmlns:a16="http://schemas.microsoft.com/office/drawing/2014/main" id="{5EBB8579-6EDB-9BF5-2360-95A3B75A40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2848382"/>
                <a:ext cx="52693" cy="111513"/>
              </a:xfrm>
              <a:custGeom>
                <a:avLst/>
                <a:gdLst>
                  <a:gd name="T0" fmla="*/ 6 w 12"/>
                  <a:gd name="T1" fmla="*/ 25 h 25"/>
                  <a:gd name="T2" fmla="*/ 12 w 12"/>
                  <a:gd name="T3" fmla="*/ 25 h 25"/>
                  <a:gd name="T4" fmla="*/ 12 w 12"/>
                  <a:gd name="T5" fmla="*/ 0 h 25"/>
                  <a:gd name="T6" fmla="*/ 0 w 12"/>
                  <a:gd name="T7" fmla="*/ 5 h 25"/>
                  <a:gd name="T8" fmla="*/ 6 w 1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6" y="25"/>
                    </a:move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3" y="2"/>
                      <a:pt x="0" y="5"/>
                    </a:cubicBezTo>
                    <a:cubicBezTo>
                      <a:pt x="3" y="10"/>
                      <a:pt x="6" y="17"/>
                      <a:pt x="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5" name="Freeform: Shape 233">
                <a:extLst>
                  <a:ext uri="{FF2B5EF4-FFF2-40B4-BE49-F238E27FC236}">
                    <a16:creationId xmlns:a16="http://schemas.microsoft.com/office/drawing/2014/main" id="{79F25D87-CE50-947B-F052-2B35D2F6EB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3767" y="2977050"/>
                <a:ext cx="61271" cy="79652"/>
              </a:xfrm>
              <a:custGeom>
                <a:avLst/>
                <a:gdLst>
                  <a:gd name="T0" fmla="*/ 8 w 14"/>
                  <a:gd name="T1" fmla="*/ 18 h 18"/>
                  <a:gd name="T2" fmla="*/ 14 w 14"/>
                  <a:gd name="T3" fmla="*/ 0 h 18"/>
                  <a:gd name="T4" fmla="*/ 0 w 14"/>
                  <a:gd name="T5" fmla="*/ 0 h 18"/>
                  <a:gd name="T6" fmla="*/ 8 w 14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8" y="18"/>
                    </a:moveTo>
                    <a:cubicBezTo>
                      <a:pt x="11" y="14"/>
                      <a:pt x="13" y="7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3" y="13"/>
                      <a:pt x="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6" name="Freeform: Shape 234">
                <a:extLst>
                  <a:ext uri="{FF2B5EF4-FFF2-40B4-BE49-F238E27FC236}">
                    <a16:creationId xmlns:a16="http://schemas.microsoft.com/office/drawing/2014/main" id="{84166D4D-44D2-72CB-40BA-BF280689AA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3767" y="2880242"/>
                <a:ext cx="61271" cy="79652"/>
              </a:xfrm>
              <a:custGeom>
                <a:avLst/>
                <a:gdLst>
                  <a:gd name="T0" fmla="*/ 8 w 14"/>
                  <a:gd name="T1" fmla="*/ 0 h 18"/>
                  <a:gd name="T2" fmla="*/ 0 w 14"/>
                  <a:gd name="T3" fmla="*/ 18 h 18"/>
                  <a:gd name="T4" fmla="*/ 14 w 14"/>
                  <a:gd name="T5" fmla="*/ 18 h 18"/>
                  <a:gd name="T6" fmla="*/ 8 w 1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8" y="0"/>
                    </a:moveTo>
                    <a:cubicBezTo>
                      <a:pt x="3" y="5"/>
                      <a:pt x="0" y="11"/>
                      <a:pt x="0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1"/>
                      <a:pt x="11" y="5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7" name="Freeform: Shape 235">
                <a:extLst>
                  <a:ext uri="{FF2B5EF4-FFF2-40B4-BE49-F238E27FC236}">
                    <a16:creationId xmlns:a16="http://schemas.microsoft.com/office/drawing/2014/main" id="{72009C34-1B8C-5BF0-0F07-F8A198D84D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41210" y="2977050"/>
                <a:ext cx="35537" cy="110287"/>
              </a:xfrm>
              <a:custGeom>
                <a:avLst/>
                <a:gdLst>
                  <a:gd name="T0" fmla="*/ 0 w 8"/>
                  <a:gd name="T1" fmla="*/ 25 h 25"/>
                  <a:gd name="T2" fmla="*/ 3 w 8"/>
                  <a:gd name="T3" fmla="*/ 25 h 25"/>
                  <a:gd name="T4" fmla="*/ 8 w 8"/>
                  <a:gd name="T5" fmla="*/ 11 h 25"/>
                  <a:gd name="T6" fmla="*/ 6 w 8"/>
                  <a:gd name="T7" fmla="*/ 0 h 25"/>
                  <a:gd name="T8" fmla="*/ 0 w 8"/>
                  <a:gd name="T9" fmla="*/ 0 h 25"/>
                  <a:gd name="T10" fmla="*/ 0 w 8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5">
                    <a:moveTo>
                      <a:pt x="0" y="25"/>
                    </a:moveTo>
                    <a:cubicBezTo>
                      <a:pt x="1" y="25"/>
                      <a:pt x="2" y="25"/>
                      <a:pt x="3" y="25"/>
                    </a:cubicBezTo>
                    <a:cubicBezTo>
                      <a:pt x="5" y="20"/>
                      <a:pt x="6" y="16"/>
                      <a:pt x="8" y="11"/>
                    </a:cubicBezTo>
                    <a:cubicBezTo>
                      <a:pt x="7" y="8"/>
                      <a:pt x="6" y="4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8" name="Oval 236">
                <a:extLst>
                  <a:ext uri="{FF2B5EF4-FFF2-40B4-BE49-F238E27FC236}">
                    <a16:creationId xmlns:a16="http://schemas.microsoft.com/office/drawing/2014/main" id="{F13ACBD4-6BF2-87D0-A500-73DB926EE8E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46916" y="3312813"/>
                <a:ext cx="61271" cy="6127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9" name="Freeform: Shape 237">
                <a:extLst>
                  <a:ext uri="{FF2B5EF4-FFF2-40B4-BE49-F238E27FC236}">
                    <a16:creationId xmlns:a16="http://schemas.microsoft.com/office/drawing/2014/main" id="{86F982FD-66EA-8ECE-89D3-05CB5AE2188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507961" y="3494174"/>
                <a:ext cx="132345" cy="132345"/>
              </a:xfrm>
              <a:custGeom>
                <a:avLst/>
                <a:gdLst>
                  <a:gd name="T0" fmla="*/ 15 w 30"/>
                  <a:gd name="T1" fmla="*/ 30 h 30"/>
                  <a:gd name="T2" fmla="*/ 30 w 30"/>
                  <a:gd name="T3" fmla="*/ 15 h 30"/>
                  <a:gd name="T4" fmla="*/ 15 w 30"/>
                  <a:gd name="T5" fmla="*/ 0 h 30"/>
                  <a:gd name="T6" fmla="*/ 15 w 30"/>
                  <a:gd name="T7" fmla="*/ 7 h 30"/>
                  <a:gd name="T8" fmla="*/ 23 w 30"/>
                  <a:gd name="T9" fmla="*/ 15 h 30"/>
                  <a:gd name="T10" fmla="*/ 15 w 30"/>
                  <a:gd name="T11" fmla="*/ 23 h 30"/>
                  <a:gd name="T12" fmla="*/ 15 w 30"/>
                  <a:gd name="T13" fmla="*/ 30 h 30"/>
                  <a:gd name="T14" fmla="*/ 15 w 30"/>
                  <a:gd name="T15" fmla="*/ 0 h 30"/>
                  <a:gd name="T16" fmla="*/ 0 w 30"/>
                  <a:gd name="T17" fmla="*/ 15 h 30"/>
                  <a:gd name="T18" fmla="*/ 15 w 30"/>
                  <a:gd name="T19" fmla="*/ 30 h 30"/>
                  <a:gd name="T20" fmla="*/ 15 w 30"/>
                  <a:gd name="T21" fmla="*/ 30 h 30"/>
                  <a:gd name="T22" fmla="*/ 15 w 30"/>
                  <a:gd name="T23" fmla="*/ 23 h 30"/>
                  <a:gd name="T24" fmla="*/ 15 w 30"/>
                  <a:gd name="T25" fmla="*/ 23 h 30"/>
                  <a:gd name="T26" fmla="*/ 15 w 30"/>
                  <a:gd name="T27" fmla="*/ 23 h 30"/>
                  <a:gd name="T28" fmla="*/ 7 w 30"/>
                  <a:gd name="T29" fmla="*/ 15 h 30"/>
                  <a:gd name="T30" fmla="*/ 15 w 30"/>
                  <a:gd name="T31" fmla="*/ 7 h 30"/>
                  <a:gd name="T32" fmla="*/ 15 w 30"/>
                  <a:gd name="T33" fmla="*/ 7 h 30"/>
                  <a:gd name="T34" fmla="*/ 15 w 30"/>
                  <a:gd name="T3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cubicBezTo>
                      <a:pt x="23" y="30"/>
                      <a:pt x="30" y="23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3" y="10"/>
                      <a:pt x="23" y="15"/>
                    </a:cubicBezTo>
                    <a:cubicBezTo>
                      <a:pt x="23" y="20"/>
                      <a:pt x="19" y="23"/>
                      <a:pt x="15" y="23"/>
                    </a:cubicBezTo>
                    <a:lnTo>
                      <a:pt x="15" y="30"/>
                    </a:lnTo>
                    <a:close/>
                    <a:moveTo>
                      <a:pt x="15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0" y="23"/>
                      <a:pt x="7" y="20"/>
                      <a:pt x="7" y="15"/>
                    </a:cubicBezTo>
                    <a:cubicBezTo>
                      <a:pt x="7" y="10"/>
                      <a:pt x="10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0" name="Freeform: Shape 238">
                <a:extLst>
                  <a:ext uri="{FF2B5EF4-FFF2-40B4-BE49-F238E27FC236}">
                    <a16:creationId xmlns:a16="http://schemas.microsoft.com/office/drawing/2014/main" id="{3AFFE6EF-E190-2B50-A915-975998EA73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494481" y="3462313"/>
                <a:ext cx="159304" cy="57594"/>
              </a:xfrm>
              <a:custGeom>
                <a:avLst/>
                <a:gdLst>
                  <a:gd name="T0" fmla="*/ 3 w 36"/>
                  <a:gd name="T1" fmla="*/ 13 h 13"/>
                  <a:gd name="T2" fmla="*/ 5 w 36"/>
                  <a:gd name="T3" fmla="*/ 12 h 13"/>
                  <a:gd name="T4" fmla="*/ 18 w 36"/>
                  <a:gd name="T5" fmla="*/ 4 h 13"/>
                  <a:gd name="T6" fmla="*/ 31 w 36"/>
                  <a:gd name="T7" fmla="*/ 12 h 13"/>
                  <a:gd name="T8" fmla="*/ 35 w 36"/>
                  <a:gd name="T9" fmla="*/ 12 h 13"/>
                  <a:gd name="T10" fmla="*/ 35 w 36"/>
                  <a:gd name="T11" fmla="*/ 9 h 13"/>
                  <a:gd name="T12" fmla="*/ 18 w 36"/>
                  <a:gd name="T13" fmla="*/ 0 h 13"/>
                  <a:gd name="T14" fmla="*/ 1 w 36"/>
                  <a:gd name="T15" fmla="*/ 9 h 13"/>
                  <a:gd name="T16" fmla="*/ 1 w 36"/>
                  <a:gd name="T17" fmla="*/ 12 h 13"/>
                  <a:gd name="T18" fmla="*/ 3 w 36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3">
                    <a:moveTo>
                      <a:pt x="3" y="13"/>
                    </a:moveTo>
                    <a:cubicBezTo>
                      <a:pt x="3" y="13"/>
                      <a:pt x="4" y="12"/>
                      <a:pt x="5" y="12"/>
                    </a:cubicBezTo>
                    <a:cubicBezTo>
                      <a:pt x="8" y="7"/>
                      <a:pt x="13" y="4"/>
                      <a:pt x="18" y="4"/>
                    </a:cubicBezTo>
                    <a:cubicBezTo>
                      <a:pt x="23" y="4"/>
                      <a:pt x="28" y="7"/>
                      <a:pt x="31" y="12"/>
                    </a:cubicBezTo>
                    <a:cubicBezTo>
                      <a:pt x="32" y="13"/>
                      <a:pt x="34" y="13"/>
                      <a:pt x="35" y="12"/>
                    </a:cubicBezTo>
                    <a:cubicBezTo>
                      <a:pt x="36" y="11"/>
                      <a:pt x="36" y="10"/>
                      <a:pt x="35" y="9"/>
                    </a:cubicBezTo>
                    <a:cubicBezTo>
                      <a:pt x="31" y="3"/>
                      <a:pt x="25" y="0"/>
                      <a:pt x="18" y="0"/>
                    </a:cubicBezTo>
                    <a:cubicBezTo>
                      <a:pt x="11" y="0"/>
                      <a:pt x="5" y="3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1" name="Freeform: Shape 239">
                <a:extLst>
                  <a:ext uri="{FF2B5EF4-FFF2-40B4-BE49-F238E27FC236}">
                    <a16:creationId xmlns:a16="http://schemas.microsoft.com/office/drawing/2014/main" id="{39C0049F-4505-A938-4BAC-F65693DAA4D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50592" y="3494174"/>
                <a:ext cx="132345" cy="132345"/>
              </a:xfrm>
              <a:custGeom>
                <a:avLst/>
                <a:gdLst>
                  <a:gd name="T0" fmla="*/ 15 w 30"/>
                  <a:gd name="T1" fmla="*/ 0 h 30"/>
                  <a:gd name="T2" fmla="*/ 15 w 30"/>
                  <a:gd name="T3" fmla="*/ 0 h 30"/>
                  <a:gd name="T4" fmla="*/ 15 w 30"/>
                  <a:gd name="T5" fmla="*/ 7 h 30"/>
                  <a:gd name="T6" fmla="*/ 15 w 30"/>
                  <a:gd name="T7" fmla="*/ 7 h 30"/>
                  <a:gd name="T8" fmla="*/ 23 w 30"/>
                  <a:gd name="T9" fmla="*/ 15 h 30"/>
                  <a:gd name="T10" fmla="*/ 15 w 30"/>
                  <a:gd name="T11" fmla="*/ 23 h 30"/>
                  <a:gd name="T12" fmla="*/ 15 w 30"/>
                  <a:gd name="T13" fmla="*/ 23 h 30"/>
                  <a:gd name="T14" fmla="*/ 15 w 30"/>
                  <a:gd name="T15" fmla="*/ 23 h 30"/>
                  <a:gd name="T16" fmla="*/ 15 w 30"/>
                  <a:gd name="T17" fmla="*/ 30 h 30"/>
                  <a:gd name="T18" fmla="*/ 15 w 30"/>
                  <a:gd name="T19" fmla="*/ 30 h 30"/>
                  <a:gd name="T20" fmla="*/ 30 w 30"/>
                  <a:gd name="T21" fmla="*/ 15 h 30"/>
                  <a:gd name="T22" fmla="*/ 15 w 30"/>
                  <a:gd name="T23" fmla="*/ 0 h 30"/>
                  <a:gd name="T24" fmla="*/ 15 w 30"/>
                  <a:gd name="T25" fmla="*/ 0 h 30"/>
                  <a:gd name="T26" fmla="*/ 0 w 30"/>
                  <a:gd name="T27" fmla="*/ 15 h 30"/>
                  <a:gd name="T28" fmla="*/ 15 w 30"/>
                  <a:gd name="T29" fmla="*/ 30 h 30"/>
                  <a:gd name="T30" fmla="*/ 15 w 30"/>
                  <a:gd name="T31" fmla="*/ 23 h 30"/>
                  <a:gd name="T32" fmla="*/ 7 w 30"/>
                  <a:gd name="T33" fmla="*/ 15 h 30"/>
                  <a:gd name="T34" fmla="*/ 15 w 30"/>
                  <a:gd name="T35" fmla="*/ 7 h 30"/>
                  <a:gd name="T36" fmla="*/ 15 w 30"/>
                  <a:gd name="T3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3" y="10"/>
                      <a:pt x="23" y="15"/>
                    </a:cubicBezTo>
                    <a:cubicBezTo>
                      <a:pt x="23" y="20"/>
                      <a:pt x="19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23" y="30"/>
                      <a:pt x="30" y="23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lose/>
                    <a:moveTo>
                      <a:pt x="15" y="0"/>
                    </a:moveTo>
                    <a:cubicBezTo>
                      <a:pt x="6" y="0"/>
                      <a:pt x="0" y="7"/>
                      <a:pt x="0" y="15"/>
                    </a:cubicBezTo>
                    <a:cubicBezTo>
                      <a:pt x="0" y="23"/>
                      <a:pt x="6" y="30"/>
                      <a:pt x="15" y="30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0" y="23"/>
                      <a:pt x="7" y="20"/>
                      <a:pt x="7" y="15"/>
                    </a:cubicBezTo>
                    <a:cubicBezTo>
                      <a:pt x="7" y="10"/>
                      <a:pt x="10" y="7"/>
                      <a:pt x="15" y="7"/>
                    </a:cubicBez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2" name="Freeform: Shape 240">
                <a:extLst>
                  <a:ext uri="{FF2B5EF4-FFF2-40B4-BE49-F238E27FC236}">
                    <a16:creationId xmlns:a16="http://schemas.microsoft.com/office/drawing/2014/main" id="{45937095-F1C6-BBD7-4CDA-1F46F5945DE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37113" y="3462313"/>
                <a:ext cx="159304" cy="57594"/>
              </a:xfrm>
              <a:custGeom>
                <a:avLst/>
                <a:gdLst>
                  <a:gd name="T0" fmla="*/ 18 w 36"/>
                  <a:gd name="T1" fmla="*/ 0 h 13"/>
                  <a:gd name="T2" fmla="*/ 1 w 36"/>
                  <a:gd name="T3" fmla="*/ 9 h 13"/>
                  <a:gd name="T4" fmla="*/ 1 w 36"/>
                  <a:gd name="T5" fmla="*/ 12 h 13"/>
                  <a:gd name="T6" fmla="*/ 3 w 36"/>
                  <a:gd name="T7" fmla="*/ 13 h 13"/>
                  <a:gd name="T8" fmla="*/ 4 w 36"/>
                  <a:gd name="T9" fmla="*/ 12 h 13"/>
                  <a:gd name="T10" fmla="*/ 18 w 36"/>
                  <a:gd name="T11" fmla="*/ 4 h 13"/>
                  <a:gd name="T12" fmla="*/ 31 w 36"/>
                  <a:gd name="T13" fmla="*/ 12 h 13"/>
                  <a:gd name="T14" fmla="*/ 35 w 36"/>
                  <a:gd name="T15" fmla="*/ 12 h 13"/>
                  <a:gd name="T16" fmla="*/ 35 w 36"/>
                  <a:gd name="T17" fmla="*/ 9 h 13"/>
                  <a:gd name="T18" fmla="*/ 18 w 36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3">
                    <a:moveTo>
                      <a:pt x="18" y="0"/>
                    </a:moveTo>
                    <a:cubicBezTo>
                      <a:pt x="11" y="0"/>
                      <a:pt x="4" y="3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ubicBezTo>
                      <a:pt x="3" y="13"/>
                      <a:pt x="4" y="12"/>
                      <a:pt x="4" y="12"/>
                    </a:cubicBezTo>
                    <a:cubicBezTo>
                      <a:pt x="7" y="7"/>
                      <a:pt x="12" y="4"/>
                      <a:pt x="18" y="4"/>
                    </a:cubicBezTo>
                    <a:cubicBezTo>
                      <a:pt x="23" y="4"/>
                      <a:pt x="28" y="7"/>
                      <a:pt x="31" y="12"/>
                    </a:cubicBezTo>
                    <a:cubicBezTo>
                      <a:pt x="32" y="13"/>
                      <a:pt x="33" y="13"/>
                      <a:pt x="35" y="12"/>
                    </a:cubicBezTo>
                    <a:cubicBezTo>
                      <a:pt x="36" y="11"/>
                      <a:pt x="36" y="10"/>
                      <a:pt x="35" y="9"/>
                    </a:cubicBezTo>
                    <a:cubicBezTo>
                      <a:pt x="31" y="3"/>
                      <a:pt x="25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3" name="Freeform: Shape 241">
                <a:extLst>
                  <a:ext uri="{FF2B5EF4-FFF2-40B4-BE49-F238E27FC236}">
                    <a16:creationId xmlns:a16="http://schemas.microsoft.com/office/drawing/2014/main" id="{846B0B2A-CE99-67A1-B32B-69F00CE90FA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618248" y="3348350"/>
                <a:ext cx="234054" cy="273267"/>
              </a:xfrm>
              <a:custGeom>
                <a:avLst/>
                <a:gdLst>
                  <a:gd name="T0" fmla="*/ 36 w 53"/>
                  <a:gd name="T1" fmla="*/ 22 h 62"/>
                  <a:gd name="T2" fmla="*/ 37 w 53"/>
                  <a:gd name="T3" fmla="*/ 23 h 62"/>
                  <a:gd name="T4" fmla="*/ 51 w 53"/>
                  <a:gd name="T5" fmla="*/ 17 h 62"/>
                  <a:gd name="T6" fmla="*/ 53 w 53"/>
                  <a:gd name="T7" fmla="*/ 12 h 62"/>
                  <a:gd name="T8" fmla="*/ 48 w 53"/>
                  <a:gd name="T9" fmla="*/ 11 h 62"/>
                  <a:gd name="T10" fmla="*/ 39 w 53"/>
                  <a:gd name="T11" fmla="*/ 15 h 62"/>
                  <a:gd name="T12" fmla="*/ 38 w 53"/>
                  <a:gd name="T13" fmla="*/ 15 h 62"/>
                  <a:gd name="T14" fmla="*/ 23 w 53"/>
                  <a:gd name="T15" fmla="*/ 0 h 62"/>
                  <a:gd name="T16" fmla="*/ 21 w 53"/>
                  <a:gd name="T17" fmla="*/ 0 h 62"/>
                  <a:gd name="T18" fmla="*/ 0 w 53"/>
                  <a:gd name="T19" fmla="*/ 21 h 62"/>
                  <a:gd name="T20" fmla="*/ 0 w 53"/>
                  <a:gd name="T21" fmla="*/ 22 h 62"/>
                  <a:gd name="T22" fmla="*/ 15 w 53"/>
                  <a:gd name="T23" fmla="*/ 35 h 62"/>
                  <a:gd name="T24" fmla="*/ 15 w 53"/>
                  <a:gd name="T25" fmla="*/ 36 h 62"/>
                  <a:gd name="T26" fmla="*/ 8 w 53"/>
                  <a:gd name="T27" fmla="*/ 52 h 62"/>
                  <a:gd name="T28" fmla="*/ 8 w 53"/>
                  <a:gd name="T29" fmla="*/ 54 h 62"/>
                  <a:gd name="T30" fmla="*/ 13 w 53"/>
                  <a:gd name="T31" fmla="*/ 60 h 62"/>
                  <a:gd name="T32" fmla="*/ 16 w 53"/>
                  <a:gd name="T33" fmla="*/ 62 h 62"/>
                  <a:gd name="T34" fmla="*/ 19 w 53"/>
                  <a:gd name="T35" fmla="*/ 61 h 62"/>
                  <a:gd name="T36" fmla="*/ 20 w 53"/>
                  <a:gd name="T37" fmla="*/ 55 h 62"/>
                  <a:gd name="T38" fmla="*/ 18 w 53"/>
                  <a:gd name="T39" fmla="*/ 53 h 62"/>
                  <a:gd name="T40" fmla="*/ 18 w 53"/>
                  <a:gd name="T41" fmla="*/ 51 h 62"/>
                  <a:gd name="T42" fmla="*/ 25 w 53"/>
                  <a:gd name="T43" fmla="*/ 34 h 62"/>
                  <a:gd name="T44" fmla="*/ 25 w 53"/>
                  <a:gd name="T45" fmla="*/ 32 h 62"/>
                  <a:gd name="T46" fmla="*/ 17 w 53"/>
                  <a:gd name="T47" fmla="*/ 25 h 62"/>
                  <a:gd name="T48" fmla="*/ 17 w 53"/>
                  <a:gd name="T49" fmla="*/ 23 h 62"/>
                  <a:gd name="T50" fmla="*/ 26 w 53"/>
                  <a:gd name="T51" fmla="*/ 14 h 62"/>
                  <a:gd name="T52" fmla="*/ 27 w 53"/>
                  <a:gd name="T53" fmla="*/ 15 h 62"/>
                  <a:gd name="T54" fmla="*/ 36 w 53"/>
                  <a:gd name="T55" fmla="*/ 2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62">
                    <a:moveTo>
                      <a:pt x="36" y="22"/>
                    </a:moveTo>
                    <a:cubicBezTo>
                      <a:pt x="36" y="23"/>
                      <a:pt x="37" y="23"/>
                      <a:pt x="37" y="23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6"/>
                      <a:pt x="53" y="14"/>
                      <a:pt x="53" y="12"/>
                    </a:cubicBezTo>
                    <a:cubicBezTo>
                      <a:pt x="52" y="11"/>
                      <a:pt x="50" y="10"/>
                      <a:pt x="48" y="11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8" y="15"/>
                      <a:pt x="38" y="1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3" y="25"/>
                      <a:pt x="12" y="32"/>
                      <a:pt x="15" y="35"/>
                    </a:cubicBezTo>
                    <a:cubicBezTo>
                      <a:pt x="15" y="35"/>
                      <a:pt x="15" y="36"/>
                      <a:pt x="15" y="36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3"/>
                      <a:pt x="8" y="54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4" y="61"/>
                      <a:pt x="15" y="62"/>
                      <a:pt x="16" y="62"/>
                    </a:cubicBezTo>
                    <a:cubicBezTo>
                      <a:pt x="17" y="62"/>
                      <a:pt x="18" y="62"/>
                      <a:pt x="19" y="61"/>
                    </a:cubicBezTo>
                    <a:cubicBezTo>
                      <a:pt x="21" y="60"/>
                      <a:pt x="21" y="57"/>
                      <a:pt x="20" y="55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52"/>
                      <a:pt x="18" y="51"/>
                      <a:pt x="18" y="51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3"/>
                      <a:pt x="25" y="33"/>
                      <a:pt x="25" y="32"/>
                    </a:cubicBezTo>
                    <a:cubicBezTo>
                      <a:pt x="23" y="31"/>
                      <a:pt x="19" y="27"/>
                      <a:pt x="17" y="25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7" y="14"/>
                      <a:pt x="27" y="15"/>
                    </a:cubicBezTo>
                    <a:lnTo>
                      <a:pt x="36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4" name="Freeform: Shape 242">
                <a:extLst>
                  <a:ext uri="{FF2B5EF4-FFF2-40B4-BE49-F238E27FC236}">
                    <a16:creationId xmlns:a16="http://schemas.microsoft.com/office/drawing/2014/main" id="{2B6D5FB5-7BCD-431D-C64D-4AFBDEE2E7B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14151" y="1696494"/>
                <a:ext cx="26959" cy="30635"/>
              </a:xfrm>
              <a:custGeom>
                <a:avLst/>
                <a:gdLst>
                  <a:gd name="T0" fmla="*/ 0 w 6"/>
                  <a:gd name="T1" fmla="*/ 7 h 7"/>
                  <a:gd name="T2" fmla="*/ 6 w 6"/>
                  <a:gd name="T3" fmla="*/ 7 h 7"/>
                  <a:gd name="T4" fmla="*/ 6 w 6"/>
                  <a:gd name="T5" fmla="*/ 0 h 7"/>
                  <a:gd name="T6" fmla="*/ 0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3"/>
                      <a:pt x="2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5" name="Freeform: Shape 243">
                <a:extLst>
                  <a:ext uri="{FF2B5EF4-FFF2-40B4-BE49-F238E27FC236}">
                    <a16:creationId xmlns:a16="http://schemas.microsoft.com/office/drawing/2014/main" id="{28AFF2BC-CBAD-275D-C9E3-B1198229CE6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97447" y="3582404"/>
                <a:ext cx="145824" cy="145824"/>
              </a:xfrm>
              <a:custGeom>
                <a:avLst/>
                <a:gdLst>
                  <a:gd name="T0" fmla="*/ 8 w 33"/>
                  <a:gd name="T1" fmla="*/ 30 h 33"/>
                  <a:gd name="T2" fmla="*/ 17 w 33"/>
                  <a:gd name="T3" fmla="*/ 33 h 33"/>
                  <a:gd name="T4" fmla="*/ 33 w 33"/>
                  <a:gd name="T5" fmla="*/ 17 h 33"/>
                  <a:gd name="T6" fmla="*/ 17 w 33"/>
                  <a:gd name="T7" fmla="*/ 0 h 33"/>
                  <a:gd name="T8" fmla="*/ 0 w 33"/>
                  <a:gd name="T9" fmla="*/ 14 h 33"/>
                  <a:gd name="T10" fmla="*/ 17 w 33"/>
                  <a:gd name="T11" fmla="*/ 14 h 33"/>
                  <a:gd name="T12" fmla="*/ 22 w 33"/>
                  <a:gd name="T13" fmla="*/ 14 h 33"/>
                  <a:gd name="T14" fmla="*/ 18 w 33"/>
                  <a:gd name="T15" fmla="*/ 18 h 33"/>
                  <a:gd name="T16" fmla="*/ 8 w 33"/>
                  <a:gd name="T17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3">
                    <a:moveTo>
                      <a:pt x="8" y="30"/>
                    </a:moveTo>
                    <a:cubicBezTo>
                      <a:pt x="10" y="32"/>
                      <a:pt x="13" y="33"/>
                      <a:pt x="17" y="33"/>
                    </a:cubicBezTo>
                    <a:cubicBezTo>
                      <a:pt x="26" y="33"/>
                      <a:pt x="33" y="26"/>
                      <a:pt x="33" y="17"/>
                    </a:cubicBezTo>
                    <a:cubicBezTo>
                      <a:pt x="33" y="7"/>
                      <a:pt x="26" y="0"/>
                      <a:pt x="17" y="0"/>
                    </a:cubicBezTo>
                    <a:cubicBezTo>
                      <a:pt x="8" y="0"/>
                      <a:pt x="1" y="6"/>
                      <a:pt x="0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8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6" name="Freeform: Shape 244">
                <a:extLst>
                  <a:ext uri="{FF2B5EF4-FFF2-40B4-BE49-F238E27FC236}">
                    <a16:creationId xmlns:a16="http://schemas.microsoft.com/office/drawing/2014/main" id="{8BB257F8-9CF5-0BFE-0E74-DD0BDC4DD1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1972" y="3657154"/>
                <a:ext cx="300226" cy="211996"/>
              </a:xfrm>
              <a:custGeom>
                <a:avLst/>
                <a:gdLst>
                  <a:gd name="T0" fmla="*/ 30 w 68"/>
                  <a:gd name="T1" fmla="*/ 34 h 48"/>
                  <a:gd name="T2" fmla="*/ 30 w 68"/>
                  <a:gd name="T3" fmla="*/ 35 h 48"/>
                  <a:gd name="T4" fmla="*/ 30 w 68"/>
                  <a:gd name="T5" fmla="*/ 37 h 48"/>
                  <a:gd name="T6" fmla="*/ 30 w 68"/>
                  <a:gd name="T7" fmla="*/ 44 h 48"/>
                  <a:gd name="T8" fmla="*/ 37 w 68"/>
                  <a:gd name="T9" fmla="*/ 48 h 48"/>
                  <a:gd name="T10" fmla="*/ 37 w 68"/>
                  <a:gd name="T11" fmla="*/ 37 h 48"/>
                  <a:gd name="T12" fmla="*/ 37 w 68"/>
                  <a:gd name="T13" fmla="*/ 35 h 48"/>
                  <a:gd name="T14" fmla="*/ 37 w 68"/>
                  <a:gd name="T15" fmla="*/ 34 h 48"/>
                  <a:gd name="T16" fmla="*/ 57 w 68"/>
                  <a:gd name="T17" fmla="*/ 12 h 48"/>
                  <a:gd name="T18" fmla="*/ 68 w 68"/>
                  <a:gd name="T19" fmla="*/ 0 h 48"/>
                  <a:gd name="T20" fmla="*/ 51 w 68"/>
                  <a:gd name="T21" fmla="*/ 0 h 48"/>
                  <a:gd name="T22" fmla="*/ 0 w 68"/>
                  <a:gd name="T23" fmla="*/ 0 h 48"/>
                  <a:gd name="T24" fmla="*/ 30 w 68"/>
                  <a:gd name="T25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48">
                    <a:moveTo>
                      <a:pt x="30" y="34"/>
                    </a:move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3" y="45"/>
                      <a:pt x="35" y="47"/>
                      <a:pt x="37" y="48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" y="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7" name="Freeform: Shape 245">
                <a:extLst>
                  <a:ext uri="{FF2B5EF4-FFF2-40B4-BE49-F238E27FC236}">
                    <a16:creationId xmlns:a16="http://schemas.microsoft.com/office/drawing/2014/main" id="{AF5B0A24-6265-19BE-E950-F27B8421EAB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66618" y="1903588"/>
                <a:ext cx="238955" cy="269591"/>
              </a:xfrm>
              <a:custGeom>
                <a:avLst/>
                <a:gdLst>
                  <a:gd name="T0" fmla="*/ 0 w 54"/>
                  <a:gd name="T1" fmla="*/ 61 h 61"/>
                  <a:gd name="T2" fmla="*/ 11 w 54"/>
                  <a:gd name="T3" fmla="*/ 50 h 61"/>
                  <a:gd name="T4" fmla="*/ 11 w 54"/>
                  <a:gd name="T5" fmla="*/ 50 h 61"/>
                  <a:gd name="T6" fmla="*/ 11 w 54"/>
                  <a:gd name="T7" fmla="*/ 32 h 61"/>
                  <a:gd name="T8" fmla="*/ 0 w 54"/>
                  <a:gd name="T9" fmla="*/ 61 h 61"/>
                  <a:gd name="T10" fmla="*/ 0 w 54"/>
                  <a:gd name="T11" fmla="*/ 61 h 61"/>
                  <a:gd name="T12" fmla="*/ 20 w 54"/>
                  <a:gd name="T13" fmla="*/ 14 h 61"/>
                  <a:gd name="T14" fmla="*/ 47 w 54"/>
                  <a:gd name="T15" fmla="*/ 14 h 61"/>
                  <a:gd name="T16" fmla="*/ 47 w 54"/>
                  <a:gd name="T17" fmla="*/ 40 h 61"/>
                  <a:gd name="T18" fmla="*/ 43 w 54"/>
                  <a:gd name="T19" fmla="*/ 39 h 61"/>
                  <a:gd name="T20" fmla="*/ 32 w 54"/>
                  <a:gd name="T21" fmla="*/ 50 h 61"/>
                  <a:gd name="T22" fmla="*/ 43 w 54"/>
                  <a:gd name="T23" fmla="*/ 61 h 61"/>
                  <a:gd name="T24" fmla="*/ 54 w 54"/>
                  <a:gd name="T25" fmla="*/ 50 h 61"/>
                  <a:gd name="T26" fmla="*/ 54 w 54"/>
                  <a:gd name="T27" fmla="*/ 50 h 61"/>
                  <a:gd name="T28" fmla="*/ 54 w 54"/>
                  <a:gd name="T29" fmla="*/ 50 h 61"/>
                  <a:gd name="T30" fmla="*/ 54 w 54"/>
                  <a:gd name="T31" fmla="*/ 14 h 61"/>
                  <a:gd name="T32" fmla="*/ 54 w 54"/>
                  <a:gd name="T33" fmla="*/ 0 h 61"/>
                  <a:gd name="T34" fmla="*/ 47 w 54"/>
                  <a:gd name="T35" fmla="*/ 0 h 61"/>
                  <a:gd name="T36" fmla="*/ 28 w 54"/>
                  <a:gd name="T37" fmla="*/ 0 h 61"/>
                  <a:gd name="T38" fmla="*/ 20 w 54"/>
                  <a:gd name="T39" fmla="*/ 1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" h="61">
                    <a:moveTo>
                      <a:pt x="0" y="61"/>
                    </a:moveTo>
                    <a:cubicBezTo>
                      <a:pt x="6" y="61"/>
                      <a:pt x="11" y="56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7" y="42"/>
                      <a:pt x="3" y="51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lose/>
                    <a:moveTo>
                      <a:pt x="20" y="14"/>
                    </a:move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6" y="39"/>
                      <a:pt x="44" y="39"/>
                      <a:pt x="43" y="39"/>
                    </a:cubicBezTo>
                    <a:cubicBezTo>
                      <a:pt x="37" y="39"/>
                      <a:pt x="32" y="44"/>
                      <a:pt x="32" y="50"/>
                    </a:cubicBezTo>
                    <a:cubicBezTo>
                      <a:pt x="32" y="56"/>
                      <a:pt x="37" y="61"/>
                      <a:pt x="43" y="61"/>
                    </a:cubicBezTo>
                    <a:cubicBezTo>
                      <a:pt x="49" y="61"/>
                      <a:pt x="54" y="56"/>
                      <a:pt x="54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5"/>
                      <a:pt x="22" y="9"/>
                      <a:pt x="20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8" name="Freeform: Shape 246">
                <a:extLst>
                  <a:ext uri="{FF2B5EF4-FFF2-40B4-BE49-F238E27FC236}">
                    <a16:creationId xmlns:a16="http://schemas.microsoft.com/office/drawing/2014/main" id="{0A461AB9-3EBD-D8E8-A389-3A4BE3BC2E3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38822" y="1276177"/>
                <a:ext cx="340665" cy="274492"/>
              </a:xfrm>
              <a:custGeom>
                <a:avLst/>
                <a:gdLst>
                  <a:gd name="T0" fmla="*/ 11 w 77"/>
                  <a:gd name="T1" fmla="*/ 48 h 62"/>
                  <a:gd name="T2" fmla="*/ 32 w 77"/>
                  <a:gd name="T3" fmla="*/ 37 h 62"/>
                  <a:gd name="T4" fmla="*/ 36 w 77"/>
                  <a:gd name="T5" fmla="*/ 37 h 62"/>
                  <a:gd name="T6" fmla="*/ 36 w 77"/>
                  <a:gd name="T7" fmla="*/ 41 h 62"/>
                  <a:gd name="T8" fmla="*/ 36 w 77"/>
                  <a:gd name="T9" fmla="*/ 50 h 62"/>
                  <a:gd name="T10" fmla="*/ 35 w 77"/>
                  <a:gd name="T11" fmla="*/ 62 h 62"/>
                  <a:gd name="T12" fmla="*/ 42 w 77"/>
                  <a:gd name="T13" fmla="*/ 62 h 62"/>
                  <a:gd name="T14" fmla="*/ 41 w 77"/>
                  <a:gd name="T15" fmla="*/ 50 h 62"/>
                  <a:gd name="T16" fmla="*/ 41 w 77"/>
                  <a:gd name="T17" fmla="*/ 41 h 62"/>
                  <a:gd name="T18" fmla="*/ 41 w 77"/>
                  <a:gd name="T19" fmla="*/ 37 h 62"/>
                  <a:gd name="T20" fmla="*/ 45 w 77"/>
                  <a:gd name="T21" fmla="*/ 37 h 62"/>
                  <a:gd name="T22" fmla="*/ 66 w 77"/>
                  <a:gd name="T23" fmla="*/ 48 h 62"/>
                  <a:gd name="T24" fmla="*/ 74 w 77"/>
                  <a:gd name="T25" fmla="*/ 40 h 62"/>
                  <a:gd name="T26" fmla="*/ 74 w 77"/>
                  <a:gd name="T27" fmla="*/ 20 h 62"/>
                  <a:gd name="T28" fmla="*/ 60 w 77"/>
                  <a:gd name="T29" fmla="*/ 14 h 62"/>
                  <a:gd name="T30" fmla="*/ 43 w 77"/>
                  <a:gd name="T31" fmla="*/ 30 h 62"/>
                  <a:gd name="T32" fmla="*/ 42 w 77"/>
                  <a:gd name="T33" fmla="*/ 28 h 62"/>
                  <a:gd name="T34" fmla="*/ 46 w 77"/>
                  <a:gd name="T35" fmla="*/ 19 h 62"/>
                  <a:gd name="T36" fmla="*/ 52 w 77"/>
                  <a:gd name="T37" fmla="*/ 11 h 62"/>
                  <a:gd name="T38" fmla="*/ 22 w 77"/>
                  <a:gd name="T39" fmla="*/ 0 h 62"/>
                  <a:gd name="T40" fmla="*/ 30 w 77"/>
                  <a:gd name="T41" fmla="*/ 19 h 62"/>
                  <a:gd name="T42" fmla="*/ 35 w 77"/>
                  <a:gd name="T43" fmla="*/ 28 h 62"/>
                  <a:gd name="T44" fmla="*/ 34 w 77"/>
                  <a:gd name="T45" fmla="*/ 30 h 62"/>
                  <a:gd name="T46" fmla="*/ 8 w 77"/>
                  <a:gd name="T47" fmla="*/ 13 h 62"/>
                  <a:gd name="T48" fmla="*/ 2 w 77"/>
                  <a:gd name="T49" fmla="*/ 40 h 62"/>
                  <a:gd name="T50" fmla="*/ 11 w 77"/>
                  <a:gd name="T51" fmla="*/ 4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7" h="62">
                    <a:moveTo>
                      <a:pt x="11" y="48"/>
                    </a:moveTo>
                    <a:cubicBezTo>
                      <a:pt x="19" y="49"/>
                      <a:pt x="25" y="41"/>
                      <a:pt x="32" y="37"/>
                    </a:cubicBezTo>
                    <a:cubicBezTo>
                      <a:pt x="33" y="37"/>
                      <a:pt x="35" y="35"/>
                      <a:pt x="36" y="37"/>
                    </a:cubicBezTo>
                    <a:cubicBezTo>
                      <a:pt x="36" y="38"/>
                      <a:pt x="36" y="40"/>
                      <a:pt x="36" y="41"/>
                    </a:cubicBezTo>
                    <a:cubicBezTo>
                      <a:pt x="36" y="44"/>
                      <a:pt x="36" y="47"/>
                      <a:pt x="36" y="50"/>
                    </a:cubicBezTo>
                    <a:cubicBezTo>
                      <a:pt x="36" y="53"/>
                      <a:pt x="35" y="59"/>
                      <a:pt x="35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1" y="59"/>
                      <a:pt x="41" y="53"/>
                      <a:pt x="41" y="50"/>
                    </a:cubicBezTo>
                    <a:cubicBezTo>
                      <a:pt x="41" y="47"/>
                      <a:pt x="41" y="44"/>
                      <a:pt x="41" y="41"/>
                    </a:cubicBezTo>
                    <a:cubicBezTo>
                      <a:pt x="41" y="40"/>
                      <a:pt x="40" y="38"/>
                      <a:pt x="41" y="37"/>
                    </a:cubicBezTo>
                    <a:cubicBezTo>
                      <a:pt x="42" y="35"/>
                      <a:pt x="44" y="37"/>
                      <a:pt x="45" y="37"/>
                    </a:cubicBezTo>
                    <a:cubicBezTo>
                      <a:pt x="51" y="41"/>
                      <a:pt x="58" y="49"/>
                      <a:pt x="66" y="48"/>
                    </a:cubicBezTo>
                    <a:cubicBezTo>
                      <a:pt x="70" y="48"/>
                      <a:pt x="73" y="44"/>
                      <a:pt x="74" y="40"/>
                    </a:cubicBezTo>
                    <a:cubicBezTo>
                      <a:pt x="76" y="35"/>
                      <a:pt x="77" y="26"/>
                      <a:pt x="74" y="20"/>
                    </a:cubicBezTo>
                    <a:cubicBezTo>
                      <a:pt x="70" y="18"/>
                      <a:pt x="65" y="16"/>
                      <a:pt x="60" y="14"/>
                    </a:cubicBezTo>
                    <a:cubicBezTo>
                      <a:pt x="54" y="18"/>
                      <a:pt x="50" y="29"/>
                      <a:pt x="43" y="30"/>
                    </a:cubicBezTo>
                    <a:cubicBezTo>
                      <a:pt x="41" y="30"/>
                      <a:pt x="41" y="29"/>
                      <a:pt x="42" y="28"/>
                    </a:cubicBezTo>
                    <a:cubicBezTo>
                      <a:pt x="43" y="24"/>
                      <a:pt x="44" y="21"/>
                      <a:pt x="46" y="19"/>
                    </a:cubicBezTo>
                    <a:cubicBezTo>
                      <a:pt x="48" y="16"/>
                      <a:pt x="50" y="14"/>
                      <a:pt x="52" y="11"/>
                    </a:cubicBezTo>
                    <a:cubicBezTo>
                      <a:pt x="42" y="7"/>
                      <a:pt x="32" y="3"/>
                      <a:pt x="22" y="0"/>
                    </a:cubicBezTo>
                    <a:cubicBezTo>
                      <a:pt x="21" y="7"/>
                      <a:pt x="27" y="14"/>
                      <a:pt x="30" y="19"/>
                    </a:cubicBezTo>
                    <a:cubicBezTo>
                      <a:pt x="32" y="21"/>
                      <a:pt x="34" y="24"/>
                      <a:pt x="35" y="28"/>
                    </a:cubicBezTo>
                    <a:cubicBezTo>
                      <a:pt x="36" y="29"/>
                      <a:pt x="36" y="30"/>
                      <a:pt x="34" y="30"/>
                    </a:cubicBezTo>
                    <a:cubicBezTo>
                      <a:pt x="24" y="29"/>
                      <a:pt x="20" y="6"/>
                      <a:pt x="8" y="13"/>
                    </a:cubicBezTo>
                    <a:cubicBezTo>
                      <a:pt x="0" y="18"/>
                      <a:pt x="0" y="32"/>
                      <a:pt x="2" y="40"/>
                    </a:cubicBezTo>
                    <a:cubicBezTo>
                      <a:pt x="4" y="44"/>
                      <a:pt x="6" y="48"/>
                      <a:pt x="11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9" name="Freeform: Shape 247">
                <a:extLst>
                  <a:ext uri="{FF2B5EF4-FFF2-40B4-BE49-F238E27FC236}">
                    <a16:creationId xmlns:a16="http://schemas.microsoft.com/office/drawing/2014/main" id="{399E70F5-EC90-E142-B624-77DF2E616B0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32632" y="2464827"/>
                <a:ext cx="101709" cy="101709"/>
              </a:xfrm>
              <a:custGeom>
                <a:avLst/>
                <a:gdLst>
                  <a:gd name="T0" fmla="*/ 11 w 23"/>
                  <a:gd name="T1" fmla="*/ 23 h 23"/>
                  <a:gd name="T2" fmla="*/ 11 w 23"/>
                  <a:gd name="T3" fmla="*/ 23 h 23"/>
                  <a:gd name="T4" fmla="*/ 23 w 23"/>
                  <a:gd name="T5" fmla="*/ 11 h 23"/>
                  <a:gd name="T6" fmla="*/ 11 w 23"/>
                  <a:gd name="T7" fmla="*/ 0 h 23"/>
                  <a:gd name="T8" fmla="*/ 0 w 23"/>
                  <a:gd name="T9" fmla="*/ 11 h 23"/>
                  <a:gd name="T10" fmla="*/ 6 w 23"/>
                  <a:gd name="T11" fmla="*/ 15 h 23"/>
                  <a:gd name="T12" fmla="*/ 11 w 23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3">
                    <a:moveTo>
                      <a:pt x="11" y="23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18" y="23"/>
                      <a:pt x="23" y="17"/>
                      <a:pt x="23" y="11"/>
                    </a:cubicBezTo>
                    <a:cubicBezTo>
                      <a:pt x="23" y="5"/>
                      <a:pt x="18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2" y="12"/>
                      <a:pt x="4" y="13"/>
                      <a:pt x="6" y="15"/>
                    </a:cubicBezTo>
                    <a:cubicBezTo>
                      <a:pt x="8" y="17"/>
                      <a:pt x="10" y="20"/>
                      <a:pt x="11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0" name="Freeform: Shape 248">
                <a:extLst>
                  <a:ext uri="{FF2B5EF4-FFF2-40B4-BE49-F238E27FC236}">
                    <a16:creationId xmlns:a16="http://schemas.microsoft.com/office/drawing/2014/main" id="{3A89C50E-3BEE-0D4B-D65E-85743132A5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68169" y="2434192"/>
                <a:ext cx="26959" cy="22057"/>
              </a:xfrm>
              <a:custGeom>
                <a:avLst/>
                <a:gdLst>
                  <a:gd name="T0" fmla="*/ 22 w 22"/>
                  <a:gd name="T1" fmla="*/ 18 h 18"/>
                  <a:gd name="T2" fmla="*/ 11 w 22"/>
                  <a:gd name="T3" fmla="*/ 0 h 18"/>
                  <a:gd name="T4" fmla="*/ 0 w 22"/>
                  <a:gd name="T5" fmla="*/ 18 h 18"/>
                  <a:gd name="T6" fmla="*/ 22 w 2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">
                    <a:moveTo>
                      <a:pt x="22" y="18"/>
                    </a:moveTo>
                    <a:lnTo>
                      <a:pt x="11" y="0"/>
                    </a:lnTo>
                    <a:lnTo>
                      <a:pt x="0" y="18"/>
                    </a:lnTo>
                    <a:lnTo>
                      <a:pt x="22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1" name="Freeform: Shape 249">
                <a:extLst>
                  <a:ext uri="{FF2B5EF4-FFF2-40B4-BE49-F238E27FC236}">
                    <a16:creationId xmlns:a16="http://schemas.microsoft.com/office/drawing/2014/main" id="{4A374025-BA72-B919-786F-6E8383AA440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39243" y="2500364"/>
                <a:ext cx="3676" cy="25734"/>
              </a:xfrm>
              <a:custGeom>
                <a:avLst/>
                <a:gdLst>
                  <a:gd name="T0" fmla="*/ 0 w 1"/>
                  <a:gd name="T1" fmla="*/ 6 h 6"/>
                  <a:gd name="T2" fmla="*/ 1 w 1"/>
                  <a:gd name="T3" fmla="*/ 6 h 6"/>
                  <a:gd name="T4" fmla="*/ 0 w 1"/>
                  <a:gd name="T5" fmla="*/ 0 h 6"/>
                  <a:gd name="T6" fmla="*/ 0 w 1"/>
                  <a:gd name="T7" fmla="*/ 0 h 6"/>
                  <a:gd name="T8" fmla="*/ 0 w 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2" name="Freeform: Shape 250">
                <a:extLst>
                  <a:ext uri="{FF2B5EF4-FFF2-40B4-BE49-F238E27FC236}">
                    <a16:creationId xmlns:a16="http://schemas.microsoft.com/office/drawing/2014/main" id="{3124D470-B84F-E549-86F2-FF7B4E91F76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10574" y="2500364"/>
                <a:ext cx="13480" cy="8578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3" name="Freeform: Shape 251">
                <a:extLst>
                  <a:ext uri="{FF2B5EF4-FFF2-40B4-BE49-F238E27FC236}">
                    <a16:creationId xmlns:a16="http://schemas.microsoft.com/office/drawing/2014/main" id="{7BE3B7F7-F83A-66FD-BFAE-3F2646CA5F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2283" y="2456249"/>
                <a:ext cx="26959" cy="25734"/>
              </a:xfrm>
              <a:custGeom>
                <a:avLst/>
                <a:gdLst>
                  <a:gd name="T0" fmla="*/ 0 w 6"/>
                  <a:gd name="T1" fmla="*/ 2 h 6"/>
                  <a:gd name="T2" fmla="*/ 5 w 6"/>
                  <a:gd name="T3" fmla="*/ 6 h 6"/>
                  <a:gd name="T4" fmla="*/ 6 w 6"/>
                  <a:gd name="T5" fmla="*/ 2 h 6"/>
                  <a:gd name="T6" fmla="*/ 6 w 6"/>
                  <a:gd name="T7" fmla="*/ 0 h 6"/>
                  <a:gd name="T8" fmla="*/ 0 w 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4" name="Freeform: Shape 252">
                <a:extLst>
                  <a:ext uri="{FF2B5EF4-FFF2-40B4-BE49-F238E27FC236}">
                    <a16:creationId xmlns:a16="http://schemas.microsoft.com/office/drawing/2014/main" id="{71E0266F-6603-C29D-DE8B-4BE0540420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2283" y="2544479"/>
                <a:ext cx="26959" cy="25734"/>
              </a:xfrm>
              <a:custGeom>
                <a:avLst/>
                <a:gdLst>
                  <a:gd name="T0" fmla="*/ 18 w 22"/>
                  <a:gd name="T1" fmla="*/ 0 h 21"/>
                  <a:gd name="T2" fmla="*/ 0 w 22"/>
                  <a:gd name="T3" fmla="*/ 18 h 21"/>
                  <a:gd name="T4" fmla="*/ 22 w 22"/>
                  <a:gd name="T5" fmla="*/ 21 h 21"/>
                  <a:gd name="T6" fmla="*/ 18 w 22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">
                    <a:moveTo>
                      <a:pt x="18" y="0"/>
                    </a:moveTo>
                    <a:lnTo>
                      <a:pt x="0" y="18"/>
                    </a:lnTo>
                    <a:lnTo>
                      <a:pt x="22" y="21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5" name="Freeform: Shape 253">
                <a:extLst>
                  <a:ext uri="{FF2B5EF4-FFF2-40B4-BE49-F238E27FC236}">
                    <a16:creationId xmlns:a16="http://schemas.microsoft.com/office/drawing/2014/main" id="{739748B6-BFCE-DAD5-72A0-F1CE1EC1250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24054" y="2456249"/>
                <a:ext cx="26959" cy="25734"/>
              </a:xfrm>
              <a:custGeom>
                <a:avLst/>
                <a:gdLst>
                  <a:gd name="T0" fmla="*/ 7 w 22"/>
                  <a:gd name="T1" fmla="*/ 21 h 21"/>
                  <a:gd name="T2" fmla="*/ 22 w 22"/>
                  <a:gd name="T3" fmla="*/ 7 h 21"/>
                  <a:gd name="T4" fmla="*/ 0 w 22"/>
                  <a:gd name="T5" fmla="*/ 0 h 21"/>
                  <a:gd name="T6" fmla="*/ 7 w 22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">
                    <a:moveTo>
                      <a:pt x="7" y="21"/>
                    </a:moveTo>
                    <a:lnTo>
                      <a:pt x="22" y="7"/>
                    </a:lnTo>
                    <a:lnTo>
                      <a:pt x="0" y="0"/>
                    </a:lnTo>
                    <a:lnTo>
                      <a:pt x="7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6" name="Freeform: Shape 254">
                <a:extLst>
                  <a:ext uri="{FF2B5EF4-FFF2-40B4-BE49-F238E27FC236}">
                    <a16:creationId xmlns:a16="http://schemas.microsoft.com/office/drawing/2014/main" id="{70D88F11-A42E-C0B3-37A5-8DBA12A8CE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7443" y="2513844"/>
                <a:ext cx="221800" cy="136021"/>
              </a:xfrm>
              <a:custGeom>
                <a:avLst/>
                <a:gdLst>
                  <a:gd name="T0" fmla="*/ 41 w 50"/>
                  <a:gd name="T1" fmla="*/ 13 h 31"/>
                  <a:gd name="T2" fmla="*/ 40 w 50"/>
                  <a:gd name="T3" fmla="*/ 14 h 31"/>
                  <a:gd name="T4" fmla="*/ 36 w 50"/>
                  <a:gd name="T5" fmla="*/ 16 h 31"/>
                  <a:gd name="T6" fmla="*/ 35 w 50"/>
                  <a:gd name="T7" fmla="*/ 13 h 31"/>
                  <a:gd name="T8" fmla="*/ 35 w 50"/>
                  <a:gd name="T9" fmla="*/ 11 h 31"/>
                  <a:gd name="T10" fmla="*/ 26 w 50"/>
                  <a:gd name="T11" fmla="*/ 1 h 31"/>
                  <a:gd name="T12" fmla="*/ 24 w 50"/>
                  <a:gd name="T13" fmla="*/ 1 h 31"/>
                  <a:gd name="T14" fmla="*/ 20 w 50"/>
                  <a:gd name="T15" fmla="*/ 0 h 31"/>
                  <a:gd name="T16" fmla="*/ 19 w 50"/>
                  <a:gd name="T17" fmla="*/ 0 h 31"/>
                  <a:gd name="T18" fmla="*/ 5 w 50"/>
                  <a:gd name="T19" fmla="*/ 16 h 31"/>
                  <a:gd name="T20" fmla="*/ 5 w 50"/>
                  <a:gd name="T21" fmla="*/ 20 h 31"/>
                  <a:gd name="T22" fmla="*/ 0 w 50"/>
                  <a:gd name="T23" fmla="*/ 26 h 31"/>
                  <a:gd name="T24" fmla="*/ 5 w 50"/>
                  <a:gd name="T25" fmla="*/ 31 h 31"/>
                  <a:gd name="T26" fmla="*/ 20 w 50"/>
                  <a:gd name="T27" fmla="*/ 31 h 31"/>
                  <a:gd name="T28" fmla="*/ 21 w 50"/>
                  <a:gd name="T29" fmla="*/ 31 h 31"/>
                  <a:gd name="T30" fmla="*/ 41 w 50"/>
                  <a:gd name="T31" fmla="*/ 31 h 31"/>
                  <a:gd name="T32" fmla="*/ 50 w 50"/>
                  <a:gd name="T33" fmla="*/ 22 h 31"/>
                  <a:gd name="T34" fmla="*/ 41 w 50"/>
                  <a:gd name="T35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31">
                    <a:moveTo>
                      <a:pt x="41" y="13"/>
                    </a:moveTo>
                    <a:cubicBezTo>
                      <a:pt x="41" y="13"/>
                      <a:pt x="41" y="14"/>
                      <a:pt x="40" y="14"/>
                    </a:cubicBezTo>
                    <a:cubicBezTo>
                      <a:pt x="38" y="14"/>
                      <a:pt x="37" y="15"/>
                      <a:pt x="36" y="16"/>
                    </a:cubicBezTo>
                    <a:cubicBezTo>
                      <a:pt x="36" y="15"/>
                      <a:pt x="36" y="14"/>
                      <a:pt x="35" y="13"/>
                    </a:cubicBezTo>
                    <a:cubicBezTo>
                      <a:pt x="35" y="13"/>
                      <a:pt x="35" y="12"/>
                      <a:pt x="35" y="11"/>
                    </a:cubicBezTo>
                    <a:cubicBezTo>
                      <a:pt x="34" y="7"/>
                      <a:pt x="30" y="3"/>
                      <a:pt x="26" y="1"/>
                    </a:cubicBezTo>
                    <a:cubicBezTo>
                      <a:pt x="25" y="1"/>
                      <a:pt x="25" y="1"/>
                      <a:pt x="24" y="1"/>
                    </a:cubicBezTo>
                    <a:cubicBezTo>
                      <a:pt x="23" y="1"/>
                      <a:pt x="21" y="0"/>
                      <a:pt x="20" y="0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1" y="1"/>
                      <a:pt x="5" y="8"/>
                      <a:pt x="5" y="16"/>
                    </a:cubicBezTo>
                    <a:cubicBezTo>
                      <a:pt x="5" y="17"/>
                      <a:pt x="5" y="19"/>
                      <a:pt x="5" y="20"/>
                    </a:cubicBezTo>
                    <a:cubicBezTo>
                      <a:pt x="2" y="21"/>
                      <a:pt x="0" y="23"/>
                      <a:pt x="0" y="26"/>
                    </a:cubicBezTo>
                    <a:cubicBezTo>
                      <a:pt x="0" y="29"/>
                      <a:pt x="2" y="31"/>
                      <a:pt x="5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6" y="31"/>
                      <a:pt x="50" y="27"/>
                      <a:pt x="50" y="22"/>
                    </a:cubicBezTo>
                    <a:cubicBezTo>
                      <a:pt x="50" y="18"/>
                      <a:pt x="46" y="13"/>
                      <a:pt x="41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7" name="Freeform: Shape 255">
                <a:extLst>
                  <a:ext uri="{FF2B5EF4-FFF2-40B4-BE49-F238E27FC236}">
                    <a16:creationId xmlns:a16="http://schemas.microsoft.com/office/drawing/2014/main" id="{34046033-DA9F-E739-BB5C-358BB16E0B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456557" y="3361830"/>
                <a:ext cx="150726" cy="215673"/>
              </a:xfrm>
              <a:custGeom>
                <a:avLst/>
                <a:gdLst>
                  <a:gd name="T0" fmla="*/ 34 w 34"/>
                  <a:gd name="T1" fmla="*/ 49 h 49"/>
                  <a:gd name="T2" fmla="*/ 34 w 34"/>
                  <a:gd name="T3" fmla="*/ 21 h 49"/>
                  <a:gd name="T4" fmla="*/ 33 w 34"/>
                  <a:gd name="T5" fmla="*/ 13 h 49"/>
                  <a:gd name="T6" fmla="*/ 28 w 34"/>
                  <a:gd name="T7" fmla="*/ 7 h 49"/>
                  <a:gd name="T8" fmla="*/ 28 w 34"/>
                  <a:gd name="T9" fmla="*/ 2 h 49"/>
                  <a:gd name="T10" fmla="*/ 28 w 34"/>
                  <a:gd name="T11" fmla="*/ 0 h 49"/>
                  <a:gd name="T12" fmla="*/ 26 w 34"/>
                  <a:gd name="T13" fmla="*/ 0 h 49"/>
                  <a:gd name="T14" fmla="*/ 5 w 34"/>
                  <a:gd name="T15" fmla="*/ 0 h 49"/>
                  <a:gd name="T16" fmla="*/ 3 w 34"/>
                  <a:gd name="T17" fmla="*/ 0 h 49"/>
                  <a:gd name="T18" fmla="*/ 3 w 34"/>
                  <a:gd name="T19" fmla="*/ 2 h 49"/>
                  <a:gd name="T20" fmla="*/ 3 w 34"/>
                  <a:gd name="T21" fmla="*/ 7 h 49"/>
                  <a:gd name="T22" fmla="*/ 0 w 34"/>
                  <a:gd name="T23" fmla="*/ 9 h 49"/>
                  <a:gd name="T24" fmla="*/ 5 w 34"/>
                  <a:gd name="T25" fmla="*/ 17 h 49"/>
                  <a:gd name="T26" fmla="*/ 5 w 34"/>
                  <a:gd name="T27" fmla="*/ 6 h 49"/>
                  <a:gd name="T28" fmla="*/ 5 w 34"/>
                  <a:gd name="T29" fmla="*/ 6 h 49"/>
                  <a:gd name="T30" fmla="*/ 5 w 34"/>
                  <a:gd name="T31" fmla="*/ 6 h 49"/>
                  <a:gd name="T32" fmla="*/ 5 w 34"/>
                  <a:gd name="T33" fmla="*/ 2 h 49"/>
                  <a:gd name="T34" fmla="*/ 26 w 34"/>
                  <a:gd name="T35" fmla="*/ 2 h 49"/>
                  <a:gd name="T36" fmla="*/ 26 w 34"/>
                  <a:gd name="T37" fmla="*/ 6 h 49"/>
                  <a:gd name="T38" fmla="*/ 26 w 34"/>
                  <a:gd name="T39" fmla="*/ 34 h 49"/>
                  <a:gd name="T40" fmla="*/ 16 w 34"/>
                  <a:gd name="T41" fmla="*/ 24 h 49"/>
                  <a:gd name="T42" fmla="*/ 13 w 34"/>
                  <a:gd name="T43" fmla="*/ 26 h 49"/>
                  <a:gd name="T44" fmla="*/ 34 w 34"/>
                  <a:gd name="T4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9">
                    <a:moveTo>
                      <a:pt x="34" y="49"/>
                    </a:moveTo>
                    <a:cubicBezTo>
                      <a:pt x="34" y="38"/>
                      <a:pt x="34" y="27"/>
                      <a:pt x="34" y="21"/>
                    </a:cubicBezTo>
                    <a:cubicBezTo>
                      <a:pt x="34" y="19"/>
                      <a:pt x="34" y="15"/>
                      <a:pt x="33" y="13"/>
                    </a:cubicBezTo>
                    <a:cubicBezTo>
                      <a:pt x="32" y="10"/>
                      <a:pt x="30" y="8"/>
                      <a:pt x="28" y="7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8"/>
                      <a:pt x="0" y="9"/>
                    </a:cubicBezTo>
                    <a:cubicBezTo>
                      <a:pt x="2" y="12"/>
                      <a:pt x="3" y="14"/>
                      <a:pt x="5" y="1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20" y="34"/>
                      <a:pt x="26" y="42"/>
                      <a:pt x="3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8" name="Freeform: Shape 256">
                <a:extLst>
                  <a:ext uri="{FF2B5EF4-FFF2-40B4-BE49-F238E27FC236}">
                    <a16:creationId xmlns:a16="http://schemas.microsoft.com/office/drawing/2014/main" id="{336F54A4-DFD0-8A8C-9A7A-1202BB97F37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15860" y="3383887"/>
                <a:ext cx="162980" cy="339439"/>
              </a:xfrm>
              <a:custGeom>
                <a:avLst/>
                <a:gdLst>
                  <a:gd name="T0" fmla="*/ 22 w 37"/>
                  <a:gd name="T1" fmla="*/ 66 h 77"/>
                  <a:gd name="T2" fmla="*/ 36 w 37"/>
                  <a:gd name="T3" fmla="*/ 74 h 77"/>
                  <a:gd name="T4" fmla="*/ 37 w 37"/>
                  <a:gd name="T5" fmla="*/ 74 h 77"/>
                  <a:gd name="T6" fmla="*/ 37 w 37"/>
                  <a:gd name="T7" fmla="*/ 16 h 77"/>
                  <a:gd name="T8" fmla="*/ 36 w 37"/>
                  <a:gd name="T9" fmla="*/ 8 h 77"/>
                  <a:gd name="T10" fmla="*/ 18 w 37"/>
                  <a:gd name="T11" fmla="*/ 0 h 77"/>
                  <a:gd name="T12" fmla="*/ 1 w 37"/>
                  <a:gd name="T13" fmla="*/ 8 h 77"/>
                  <a:gd name="T14" fmla="*/ 0 w 37"/>
                  <a:gd name="T15" fmla="*/ 16 h 77"/>
                  <a:gd name="T16" fmla="*/ 0 w 37"/>
                  <a:gd name="T17" fmla="*/ 46 h 77"/>
                  <a:gd name="T18" fmla="*/ 22 w 37"/>
                  <a:gd name="T19" fmla="*/ 6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77">
                    <a:moveTo>
                      <a:pt x="22" y="66"/>
                    </a:moveTo>
                    <a:cubicBezTo>
                      <a:pt x="29" y="66"/>
                      <a:pt x="34" y="69"/>
                      <a:pt x="36" y="74"/>
                    </a:cubicBezTo>
                    <a:cubicBezTo>
                      <a:pt x="37" y="77"/>
                      <a:pt x="37" y="77"/>
                      <a:pt x="37" y="74"/>
                    </a:cubicBezTo>
                    <a:cubicBezTo>
                      <a:pt x="37" y="62"/>
                      <a:pt x="37" y="28"/>
                      <a:pt x="37" y="16"/>
                    </a:cubicBezTo>
                    <a:cubicBezTo>
                      <a:pt x="37" y="14"/>
                      <a:pt x="37" y="10"/>
                      <a:pt x="36" y="8"/>
                    </a:cubicBezTo>
                    <a:cubicBezTo>
                      <a:pt x="34" y="1"/>
                      <a:pt x="27" y="0"/>
                      <a:pt x="18" y="0"/>
                    </a:cubicBezTo>
                    <a:cubicBezTo>
                      <a:pt x="10" y="0"/>
                      <a:pt x="3" y="1"/>
                      <a:pt x="1" y="8"/>
                    </a:cubicBezTo>
                    <a:cubicBezTo>
                      <a:pt x="0" y="10"/>
                      <a:pt x="0" y="14"/>
                      <a:pt x="0" y="1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7" y="53"/>
                      <a:pt x="15" y="60"/>
                      <a:pt x="2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9" name="Freeform: Shape 257">
                <a:extLst>
                  <a:ext uri="{FF2B5EF4-FFF2-40B4-BE49-F238E27FC236}">
                    <a16:creationId xmlns:a16="http://schemas.microsoft.com/office/drawing/2014/main" id="{203A4B60-6EC5-01BE-0FB9-3FEF6CC3153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50787" y="3472117"/>
                <a:ext cx="25734" cy="91906"/>
              </a:xfrm>
              <a:custGeom>
                <a:avLst/>
                <a:gdLst>
                  <a:gd name="T0" fmla="*/ 6 w 6"/>
                  <a:gd name="T1" fmla="*/ 1 h 21"/>
                  <a:gd name="T2" fmla="*/ 3 w 6"/>
                  <a:gd name="T3" fmla="*/ 0 h 21"/>
                  <a:gd name="T4" fmla="*/ 3 w 6"/>
                  <a:gd name="T5" fmla="*/ 0 h 21"/>
                  <a:gd name="T6" fmla="*/ 0 w 6"/>
                  <a:gd name="T7" fmla="*/ 1 h 21"/>
                  <a:gd name="T8" fmla="*/ 0 w 6"/>
                  <a:gd name="T9" fmla="*/ 21 h 21"/>
                  <a:gd name="T10" fmla="*/ 6 w 6"/>
                  <a:gd name="T11" fmla="*/ 15 h 21"/>
                  <a:gd name="T12" fmla="*/ 6 w 6"/>
                  <a:gd name="T1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1">
                    <a:moveTo>
                      <a:pt x="6" y="1"/>
                    </a:moveTo>
                    <a:cubicBezTo>
                      <a:pt x="5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2" y="19"/>
                      <a:pt x="4" y="17"/>
                      <a:pt x="6" y="15"/>
                    </a:cubicBezTo>
                    <a:lnTo>
                      <a:pt x="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0" name="Freeform: Shape 258">
                <a:extLst>
                  <a:ext uri="{FF2B5EF4-FFF2-40B4-BE49-F238E27FC236}">
                    <a16:creationId xmlns:a16="http://schemas.microsoft.com/office/drawing/2014/main" id="{E72F476A-834E-D2AB-1326-752C00869BF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50787" y="3290756"/>
                <a:ext cx="25734" cy="17156"/>
              </a:xfrm>
              <a:custGeom>
                <a:avLst/>
                <a:gdLst>
                  <a:gd name="T0" fmla="*/ 4 w 6"/>
                  <a:gd name="T1" fmla="*/ 4 h 4"/>
                  <a:gd name="T2" fmla="*/ 4 w 6"/>
                  <a:gd name="T3" fmla="*/ 4 h 4"/>
                  <a:gd name="T4" fmla="*/ 6 w 6"/>
                  <a:gd name="T5" fmla="*/ 4 h 4"/>
                  <a:gd name="T6" fmla="*/ 6 w 6"/>
                  <a:gd name="T7" fmla="*/ 0 h 4"/>
                  <a:gd name="T8" fmla="*/ 0 w 6"/>
                  <a:gd name="T9" fmla="*/ 0 h 4"/>
                  <a:gd name="T10" fmla="*/ 0 w 6"/>
                  <a:gd name="T11" fmla="*/ 4 h 4"/>
                  <a:gd name="T12" fmla="*/ 4 w 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1" name="Freeform: Shape 259">
                <a:extLst>
                  <a:ext uri="{FF2B5EF4-FFF2-40B4-BE49-F238E27FC236}">
                    <a16:creationId xmlns:a16="http://schemas.microsoft.com/office/drawing/2014/main" id="{1F668FAE-51CC-4EAB-00BB-04AE3E4F1F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39274" y="3316489"/>
                <a:ext cx="243857" cy="177685"/>
              </a:xfrm>
              <a:custGeom>
                <a:avLst/>
                <a:gdLst>
                  <a:gd name="T0" fmla="*/ 31 w 55"/>
                  <a:gd name="T1" fmla="*/ 0 h 40"/>
                  <a:gd name="T2" fmla="*/ 29 w 55"/>
                  <a:gd name="T3" fmla="*/ 0 h 40"/>
                  <a:gd name="T4" fmla="*/ 29 w 55"/>
                  <a:gd name="T5" fmla="*/ 0 h 40"/>
                  <a:gd name="T6" fmla="*/ 25 w 55"/>
                  <a:gd name="T7" fmla="*/ 0 h 40"/>
                  <a:gd name="T8" fmla="*/ 0 w 55"/>
                  <a:gd name="T9" fmla="*/ 27 h 40"/>
                  <a:gd name="T10" fmla="*/ 2 w 55"/>
                  <a:gd name="T11" fmla="*/ 38 h 40"/>
                  <a:gd name="T12" fmla="*/ 3 w 55"/>
                  <a:gd name="T13" fmla="*/ 39 h 40"/>
                  <a:gd name="T14" fmla="*/ 5 w 55"/>
                  <a:gd name="T15" fmla="*/ 37 h 40"/>
                  <a:gd name="T16" fmla="*/ 12 w 55"/>
                  <a:gd name="T17" fmla="*/ 33 h 40"/>
                  <a:gd name="T18" fmla="*/ 12 w 55"/>
                  <a:gd name="T19" fmla="*/ 33 h 40"/>
                  <a:gd name="T20" fmla="*/ 19 w 55"/>
                  <a:gd name="T21" fmla="*/ 38 h 40"/>
                  <a:gd name="T22" fmla="*/ 20 w 55"/>
                  <a:gd name="T23" fmla="*/ 39 h 40"/>
                  <a:gd name="T24" fmla="*/ 21 w 55"/>
                  <a:gd name="T25" fmla="*/ 38 h 40"/>
                  <a:gd name="T26" fmla="*/ 25 w 55"/>
                  <a:gd name="T27" fmla="*/ 34 h 40"/>
                  <a:gd name="T28" fmla="*/ 28 w 55"/>
                  <a:gd name="T29" fmla="*/ 33 h 40"/>
                  <a:gd name="T30" fmla="*/ 28 w 55"/>
                  <a:gd name="T31" fmla="*/ 33 h 40"/>
                  <a:gd name="T32" fmla="*/ 31 w 55"/>
                  <a:gd name="T33" fmla="*/ 34 h 40"/>
                  <a:gd name="T34" fmla="*/ 36 w 55"/>
                  <a:gd name="T35" fmla="*/ 38 h 40"/>
                  <a:gd name="T36" fmla="*/ 36 w 55"/>
                  <a:gd name="T37" fmla="*/ 40 h 40"/>
                  <a:gd name="T38" fmla="*/ 37 w 55"/>
                  <a:gd name="T39" fmla="*/ 38 h 40"/>
                  <a:gd name="T40" fmla="*/ 44 w 55"/>
                  <a:gd name="T41" fmla="*/ 34 h 40"/>
                  <a:gd name="T42" fmla="*/ 44 w 55"/>
                  <a:gd name="T43" fmla="*/ 34 h 40"/>
                  <a:gd name="T44" fmla="*/ 45 w 55"/>
                  <a:gd name="T45" fmla="*/ 34 h 40"/>
                  <a:gd name="T46" fmla="*/ 55 w 55"/>
                  <a:gd name="T47" fmla="*/ 20 h 40"/>
                  <a:gd name="T48" fmla="*/ 31 w 55"/>
                  <a:gd name="T4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40">
                    <a:moveTo>
                      <a:pt x="31" y="0"/>
                    </a:moveTo>
                    <a:cubicBezTo>
                      <a:pt x="30" y="0"/>
                      <a:pt x="30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7" y="0"/>
                      <a:pt x="26" y="0"/>
                      <a:pt x="25" y="0"/>
                    </a:cubicBezTo>
                    <a:cubicBezTo>
                      <a:pt x="11" y="2"/>
                      <a:pt x="1" y="13"/>
                      <a:pt x="0" y="27"/>
                    </a:cubicBezTo>
                    <a:cubicBezTo>
                      <a:pt x="0" y="31"/>
                      <a:pt x="1" y="34"/>
                      <a:pt x="2" y="38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9"/>
                      <a:pt x="4" y="38"/>
                      <a:pt x="5" y="37"/>
                    </a:cubicBezTo>
                    <a:cubicBezTo>
                      <a:pt x="6" y="35"/>
                      <a:pt x="9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5" y="33"/>
                      <a:pt x="18" y="35"/>
                      <a:pt x="19" y="38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0" y="39"/>
                      <a:pt x="20" y="39"/>
                      <a:pt x="21" y="38"/>
                    </a:cubicBezTo>
                    <a:cubicBezTo>
                      <a:pt x="22" y="36"/>
                      <a:pt x="23" y="35"/>
                      <a:pt x="25" y="34"/>
                    </a:cubicBezTo>
                    <a:cubicBezTo>
                      <a:pt x="26" y="34"/>
                      <a:pt x="27" y="33"/>
                      <a:pt x="28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9" y="33"/>
                      <a:pt x="30" y="34"/>
                      <a:pt x="31" y="34"/>
                    </a:cubicBezTo>
                    <a:cubicBezTo>
                      <a:pt x="33" y="35"/>
                      <a:pt x="35" y="36"/>
                      <a:pt x="36" y="38"/>
                    </a:cubicBezTo>
                    <a:cubicBezTo>
                      <a:pt x="36" y="39"/>
                      <a:pt x="36" y="40"/>
                      <a:pt x="36" y="40"/>
                    </a:cubicBezTo>
                    <a:cubicBezTo>
                      <a:pt x="37" y="40"/>
                      <a:pt x="37" y="39"/>
                      <a:pt x="37" y="38"/>
                    </a:cubicBezTo>
                    <a:cubicBezTo>
                      <a:pt x="39" y="36"/>
                      <a:pt x="41" y="34"/>
                      <a:pt x="44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8" y="29"/>
                      <a:pt x="52" y="25"/>
                      <a:pt x="55" y="20"/>
                    </a:cubicBezTo>
                    <a:cubicBezTo>
                      <a:pt x="52" y="9"/>
                      <a:pt x="43" y="1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2" name="Freeform: Shape 260">
                <a:extLst>
                  <a:ext uri="{FF2B5EF4-FFF2-40B4-BE49-F238E27FC236}">
                    <a16:creationId xmlns:a16="http://schemas.microsoft.com/office/drawing/2014/main" id="{A9CD3BAB-03BA-A7AA-E573-0CDC4AF3D98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95964" y="1228386"/>
                <a:ext cx="322284" cy="256111"/>
              </a:xfrm>
              <a:custGeom>
                <a:avLst/>
                <a:gdLst>
                  <a:gd name="T0" fmla="*/ 71 w 73"/>
                  <a:gd name="T1" fmla="*/ 14 h 58"/>
                  <a:gd name="T2" fmla="*/ 57 w 73"/>
                  <a:gd name="T3" fmla="*/ 20 h 58"/>
                  <a:gd name="T4" fmla="*/ 51 w 73"/>
                  <a:gd name="T5" fmla="*/ 20 h 58"/>
                  <a:gd name="T6" fmla="*/ 48 w 73"/>
                  <a:gd name="T7" fmla="*/ 13 h 58"/>
                  <a:gd name="T8" fmla="*/ 52 w 73"/>
                  <a:gd name="T9" fmla="*/ 9 h 58"/>
                  <a:gd name="T10" fmla="*/ 67 w 73"/>
                  <a:gd name="T11" fmla="*/ 3 h 58"/>
                  <a:gd name="T12" fmla="*/ 51 w 73"/>
                  <a:gd name="T13" fmla="*/ 1 h 58"/>
                  <a:gd name="T14" fmla="*/ 50 w 73"/>
                  <a:gd name="T15" fmla="*/ 3 h 58"/>
                  <a:gd name="T16" fmla="*/ 43 w 73"/>
                  <a:gd name="T17" fmla="*/ 13 h 58"/>
                  <a:gd name="T18" fmla="*/ 44 w 73"/>
                  <a:gd name="T19" fmla="*/ 2 h 58"/>
                  <a:gd name="T20" fmla="*/ 38 w 73"/>
                  <a:gd name="T21" fmla="*/ 1 h 58"/>
                  <a:gd name="T22" fmla="*/ 34 w 73"/>
                  <a:gd name="T23" fmla="*/ 7 h 58"/>
                  <a:gd name="T24" fmla="*/ 27 w 73"/>
                  <a:gd name="T25" fmla="*/ 10 h 58"/>
                  <a:gd name="T26" fmla="*/ 23 w 73"/>
                  <a:gd name="T27" fmla="*/ 3 h 58"/>
                  <a:gd name="T28" fmla="*/ 22 w 73"/>
                  <a:gd name="T29" fmla="*/ 3 h 58"/>
                  <a:gd name="T30" fmla="*/ 19 w 73"/>
                  <a:gd name="T31" fmla="*/ 7 h 58"/>
                  <a:gd name="T32" fmla="*/ 17 w 73"/>
                  <a:gd name="T33" fmla="*/ 13 h 58"/>
                  <a:gd name="T34" fmla="*/ 25 w 73"/>
                  <a:gd name="T35" fmla="*/ 20 h 58"/>
                  <a:gd name="T36" fmla="*/ 14 w 73"/>
                  <a:gd name="T37" fmla="*/ 18 h 58"/>
                  <a:gd name="T38" fmla="*/ 4 w 73"/>
                  <a:gd name="T39" fmla="*/ 11 h 58"/>
                  <a:gd name="T40" fmla="*/ 0 w 73"/>
                  <a:gd name="T41" fmla="*/ 20 h 58"/>
                  <a:gd name="T42" fmla="*/ 1 w 73"/>
                  <a:gd name="T43" fmla="*/ 30 h 58"/>
                  <a:gd name="T44" fmla="*/ 16 w 73"/>
                  <a:gd name="T45" fmla="*/ 24 h 58"/>
                  <a:gd name="T46" fmla="*/ 22 w 73"/>
                  <a:gd name="T47" fmla="*/ 24 h 58"/>
                  <a:gd name="T48" fmla="*/ 24 w 73"/>
                  <a:gd name="T49" fmla="*/ 31 h 58"/>
                  <a:gd name="T50" fmla="*/ 20 w 73"/>
                  <a:gd name="T51" fmla="*/ 35 h 58"/>
                  <a:gd name="T52" fmla="*/ 6 w 73"/>
                  <a:gd name="T53" fmla="*/ 41 h 58"/>
                  <a:gd name="T54" fmla="*/ 12 w 73"/>
                  <a:gd name="T55" fmla="*/ 49 h 58"/>
                  <a:gd name="T56" fmla="*/ 22 w 73"/>
                  <a:gd name="T57" fmla="*/ 53 h 58"/>
                  <a:gd name="T58" fmla="*/ 23 w 73"/>
                  <a:gd name="T59" fmla="*/ 41 h 58"/>
                  <a:gd name="T60" fmla="*/ 30 w 73"/>
                  <a:gd name="T61" fmla="*/ 31 h 58"/>
                  <a:gd name="T62" fmla="*/ 29 w 73"/>
                  <a:gd name="T63" fmla="*/ 42 h 58"/>
                  <a:gd name="T64" fmla="*/ 34 w 73"/>
                  <a:gd name="T65" fmla="*/ 45 h 58"/>
                  <a:gd name="T66" fmla="*/ 34 w 73"/>
                  <a:gd name="T67" fmla="*/ 51 h 58"/>
                  <a:gd name="T68" fmla="*/ 38 w 73"/>
                  <a:gd name="T69" fmla="*/ 51 h 58"/>
                  <a:gd name="T70" fmla="*/ 38 w 73"/>
                  <a:gd name="T71" fmla="*/ 45 h 58"/>
                  <a:gd name="T72" fmla="*/ 44 w 73"/>
                  <a:gd name="T73" fmla="*/ 42 h 58"/>
                  <a:gd name="T74" fmla="*/ 43 w 73"/>
                  <a:gd name="T75" fmla="*/ 31 h 58"/>
                  <a:gd name="T76" fmla="*/ 50 w 73"/>
                  <a:gd name="T77" fmla="*/ 41 h 58"/>
                  <a:gd name="T78" fmla="*/ 51 w 73"/>
                  <a:gd name="T79" fmla="*/ 53 h 58"/>
                  <a:gd name="T80" fmla="*/ 61 w 73"/>
                  <a:gd name="T81" fmla="*/ 49 h 58"/>
                  <a:gd name="T82" fmla="*/ 67 w 73"/>
                  <a:gd name="T83" fmla="*/ 41 h 58"/>
                  <a:gd name="T84" fmla="*/ 52 w 73"/>
                  <a:gd name="T85" fmla="*/ 35 h 58"/>
                  <a:gd name="T86" fmla="*/ 48 w 73"/>
                  <a:gd name="T87" fmla="*/ 31 h 58"/>
                  <a:gd name="T88" fmla="*/ 51 w 73"/>
                  <a:gd name="T89" fmla="*/ 24 h 58"/>
                  <a:gd name="T90" fmla="*/ 57 w 73"/>
                  <a:gd name="T91" fmla="*/ 24 h 58"/>
                  <a:gd name="T92" fmla="*/ 71 w 73"/>
                  <a:gd name="T93" fmla="*/ 30 h 58"/>
                  <a:gd name="T94" fmla="*/ 73 w 73"/>
                  <a:gd name="T95" fmla="*/ 2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3" h="58">
                    <a:moveTo>
                      <a:pt x="73" y="20"/>
                    </a:moveTo>
                    <a:cubicBezTo>
                      <a:pt x="65" y="20"/>
                      <a:pt x="65" y="20"/>
                      <a:pt x="65" y="20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8" y="0"/>
                      <a:pt x="54" y="0"/>
                      <a:pt x="51" y="1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1" y="12"/>
                      <a:pt x="40" y="11"/>
                      <a:pt x="38" y="11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1" y="1"/>
                      <a:pt x="40" y="1"/>
                      <a:pt x="39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1" y="12"/>
                      <a:pt x="30" y="13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3"/>
                      <a:pt x="23" y="3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6" y="4"/>
                      <a:pt x="11" y="5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6" y="17"/>
                      <a:pt x="26" y="18"/>
                      <a:pt x="25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6" y="26"/>
                      <a:pt x="26" y="27"/>
                      <a:pt x="27" y="28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2"/>
                      <a:pt x="33" y="33"/>
                      <a:pt x="34" y="3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40" y="33"/>
                      <a:pt x="41" y="32"/>
                      <a:pt x="43" y="31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61" y="49"/>
                      <a:pt x="61" y="49"/>
                      <a:pt x="61" y="49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7"/>
                      <a:pt x="47" y="26"/>
                      <a:pt x="47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73" y="24"/>
                      <a:pt x="73" y="24"/>
                      <a:pt x="73" y="24"/>
                    </a:cubicBezTo>
                    <a:lnTo>
                      <a:pt x="7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3" name="Freeform: Shape 261">
                <a:extLst>
                  <a:ext uri="{FF2B5EF4-FFF2-40B4-BE49-F238E27FC236}">
                    <a16:creationId xmlns:a16="http://schemas.microsoft.com/office/drawing/2014/main" id="{CA961D97-EFBD-F862-986D-23FB34873A6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0536" y="2283466"/>
                <a:ext cx="259787" cy="256111"/>
              </a:xfrm>
              <a:custGeom>
                <a:avLst/>
                <a:gdLst>
                  <a:gd name="T0" fmla="*/ 52 w 59"/>
                  <a:gd name="T1" fmla="*/ 41 h 58"/>
                  <a:gd name="T2" fmla="*/ 55 w 59"/>
                  <a:gd name="T3" fmla="*/ 44 h 58"/>
                  <a:gd name="T4" fmla="*/ 48 w 59"/>
                  <a:gd name="T5" fmla="*/ 52 h 58"/>
                  <a:gd name="T6" fmla="*/ 45 w 59"/>
                  <a:gd name="T7" fmla="*/ 49 h 58"/>
                  <a:gd name="T8" fmla="*/ 37 w 59"/>
                  <a:gd name="T9" fmla="*/ 53 h 58"/>
                  <a:gd name="T10" fmla="*/ 37 w 59"/>
                  <a:gd name="T11" fmla="*/ 58 h 58"/>
                  <a:gd name="T12" fmla="*/ 29 w 59"/>
                  <a:gd name="T13" fmla="*/ 58 h 58"/>
                  <a:gd name="T14" fmla="*/ 29 w 59"/>
                  <a:gd name="T15" fmla="*/ 46 h 58"/>
                  <a:gd name="T16" fmla="*/ 42 w 59"/>
                  <a:gd name="T17" fmla="*/ 40 h 58"/>
                  <a:gd name="T18" fmla="*/ 40 w 59"/>
                  <a:gd name="T19" fmla="*/ 16 h 58"/>
                  <a:gd name="T20" fmla="*/ 40 w 59"/>
                  <a:gd name="T21" fmla="*/ 16 h 58"/>
                  <a:gd name="T22" fmla="*/ 34 w 59"/>
                  <a:gd name="T23" fmla="*/ 13 h 58"/>
                  <a:gd name="T24" fmla="*/ 29 w 59"/>
                  <a:gd name="T25" fmla="*/ 12 h 58"/>
                  <a:gd name="T26" fmla="*/ 29 w 59"/>
                  <a:gd name="T27" fmla="*/ 0 h 58"/>
                  <a:gd name="T28" fmla="*/ 32 w 59"/>
                  <a:gd name="T29" fmla="*/ 0 h 58"/>
                  <a:gd name="T30" fmla="*/ 33 w 59"/>
                  <a:gd name="T31" fmla="*/ 4 h 58"/>
                  <a:gd name="T32" fmla="*/ 41 w 59"/>
                  <a:gd name="T33" fmla="*/ 7 h 58"/>
                  <a:gd name="T34" fmla="*/ 44 w 59"/>
                  <a:gd name="T35" fmla="*/ 3 h 58"/>
                  <a:gd name="T36" fmla="*/ 52 w 59"/>
                  <a:gd name="T37" fmla="*/ 10 h 58"/>
                  <a:gd name="T38" fmla="*/ 49 w 59"/>
                  <a:gd name="T39" fmla="*/ 14 h 58"/>
                  <a:gd name="T40" fmla="*/ 53 w 59"/>
                  <a:gd name="T41" fmla="*/ 22 h 58"/>
                  <a:gd name="T42" fmla="*/ 58 w 59"/>
                  <a:gd name="T43" fmla="*/ 21 h 58"/>
                  <a:gd name="T44" fmla="*/ 59 w 59"/>
                  <a:gd name="T45" fmla="*/ 32 h 58"/>
                  <a:gd name="T46" fmla="*/ 54 w 59"/>
                  <a:gd name="T47" fmla="*/ 32 h 58"/>
                  <a:gd name="T48" fmla="*/ 52 w 59"/>
                  <a:gd name="T49" fmla="*/ 41 h 58"/>
                  <a:gd name="T50" fmla="*/ 29 w 59"/>
                  <a:gd name="T51" fmla="*/ 58 h 58"/>
                  <a:gd name="T52" fmla="*/ 26 w 59"/>
                  <a:gd name="T53" fmla="*/ 58 h 58"/>
                  <a:gd name="T54" fmla="*/ 26 w 59"/>
                  <a:gd name="T55" fmla="*/ 54 h 58"/>
                  <a:gd name="T56" fmla="*/ 18 w 59"/>
                  <a:gd name="T57" fmla="*/ 51 h 58"/>
                  <a:gd name="T58" fmla="*/ 15 w 59"/>
                  <a:gd name="T59" fmla="*/ 55 h 58"/>
                  <a:gd name="T60" fmla="*/ 7 w 59"/>
                  <a:gd name="T61" fmla="*/ 48 h 58"/>
                  <a:gd name="T62" fmla="*/ 9 w 59"/>
                  <a:gd name="T63" fmla="*/ 45 h 58"/>
                  <a:gd name="T64" fmla="*/ 5 w 59"/>
                  <a:gd name="T65" fmla="*/ 37 h 58"/>
                  <a:gd name="T66" fmla="*/ 1 w 59"/>
                  <a:gd name="T67" fmla="*/ 37 h 58"/>
                  <a:gd name="T68" fmla="*/ 0 w 59"/>
                  <a:gd name="T69" fmla="*/ 26 h 58"/>
                  <a:gd name="T70" fmla="*/ 4 w 59"/>
                  <a:gd name="T71" fmla="*/ 26 h 58"/>
                  <a:gd name="T72" fmla="*/ 7 w 59"/>
                  <a:gd name="T73" fmla="*/ 17 h 58"/>
                  <a:gd name="T74" fmla="*/ 4 w 59"/>
                  <a:gd name="T75" fmla="*/ 15 h 58"/>
                  <a:gd name="T76" fmla="*/ 11 w 59"/>
                  <a:gd name="T77" fmla="*/ 6 h 58"/>
                  <a:gd name="T78" fmla="*/ 14 w 59"/>
                  <a:gd name="T79" fmla="*/ 9 h 58"/>
                  <a:gd name="T80" fmla="*/ 22 w 59"/>
                  <a:gd name="T81" fmla="*/ 5 h 58"/>
                  <a:gd name="T82" fmla="*/ 21 w 59"/>
                  <a:gd name="T83" fmla="*/ 1 h 58"/>
                  <a:gd name="T84" fmla="*/ 29 w 59"/>
                  <a:gd name="T85" fmla="*/ 0 h 58"/>
                  <a:gd name="T86" fmla="*/ 29 w 59"/>
                  <a:gd name="T87" fmla="*/ 12 h 58"/>
                  <a:gd name="T88" fmla="*/ 16 w 59"/>
                  <a:gd name="T89" fmla="*/ 18 h 58"/>
                  <a:gd name="T90" fmla="*/ 18 w 59"/>
                  <a:gd name="T91" fmla="*/ 42 h 58"/>
                  <a:gd name="T92" fmla="*/ 24 w 59"/>
                  <a:gd name="T93" fmla="*/ 45 h 58"/>
                  <a:gd name="T94" fmla="*/ 29 w 59"/>
                  <a:gd name="T95" fmla="*/ 46 h 58"/>
                  <a:gd name="T96" fmla="*/ 29 w 59"/>
                  <a:gd name="T9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" h="58">
                    <a:moveTo>
                      <a:pt x="52" y="41"/>
                    </a:moveTo>
                    <a:cubicBezTo>
                      <a:pt x="55" y="44"/>
                      <a:pt x="55" y="44"/>
                      <a:pt x="55" y="44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2" y="51"/>
                      <a:pt x="40" y="52"/>
                      <a:pt x="37" y="53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4" y="46"/>
                      <a:pt x="39" y="44"/>
                      <a:pt x="42" y="40"/>
                    </a:cubicBezTo>
                    <a:cubicBezTo>
                      <a:pt x="48" y="33"/>
                      <a:pt x="47" y="22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38" y="15"/>
                      <a:pt x="36" y="14"/>
                      <a:pt x="34" y="13"/>
                    </a:cubicBezTo>
                    <a:cubicBezTo>
                      <a:pt x="33" y="12"/>
                      <a:pt x="31" y="12"/>
                      <a:pt x="29" y="12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6" y="4"/>
                      <a:pt x="38" y="5"/>
                      <a:pt x="41" y="7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1" y="16"/>
                      <a:pt x="53" y="19"/>
                      <a:pt x="53" y="22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4" y="35"/>
                      <a:pt x="53" y="38"/>
                      <a:pt x="52" y="41"/>
                    </a:cubicBezTo>
                    <a:close/>
                    <a:moveTo>
                      <a:pt x="29" y="58"/>
                    </a:move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3" y="54"/>
                      <a:pt x="20" y="53"/>
                      <a:pt x="18" y="51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42"/>
                      <a:pt x="6" y="40"/>
                      <a:pt x="5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5" y="23"/>
                      <a:pt x="6" y="20"/>
                      <a:pt x="7" y="17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6" y="7"/>
                      <a:pt x="19" y="6"/>
                      <a:pt x="22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4" y="12"/>
                      <a:pt x="20" y="14"/>
                      <a:pt x="16" y="18"/>
                    </a:cubicBezTo>
                    <a:cubicBezTo>
                      <a:pt x="10" y="25"/>
                      <a:pt x="11" y="36"/>
                      <a:pt x="18" y="42"/>
                    </a:cubicBezTo>
                    <a:cubicBezTo>
                      <a:pt x="20" y="44"/>
                      <a:pt x="22" y="45"/>
                      <a:pt x="24" y="45"/>
                    </a:cubicBezTo>
                    <a:cubicBezTo>
                      <a:pt x="26" y="46"/>
                      <a:pt x="28" y="46"/>
                      <a:pt x="29" y="46"/>
                    </a:cubicBezTo>
                    <a:lnTo>
                      <a:pt x="29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4" name="Freeform: Shape 262">
                <a:extLst>
                  <a:ext uri="{FF2B5EF4-FFF2-40B4-BE49-F238E27FC236}">
                    <a16:creationId xmlns:a16="http://schemas.microsoft.com/office/drawing/2014/main" id="{3FAA784E-FB3E-DD7D-B340-1988FA78947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05347" y="2729517"/>
                <a:ext cx="13480" cy="22057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1 h 5"/>
                  <a:gd name="T4" fmla="*/ 0 w 3"/>
                  <a:gd name="T5" fmla="*/ 0 h 5"/>
                  <a:gd name="T6" fmla="*/ 0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5" name="Freeform: Shape 263">
                <a:extLst>
                  <a:ext uri="{FF2B5EF4-FFF2-40B4-BE49-F238E27FC236}">
                    <a16:creationId xmlns:a16="http://schemas.microsoft.com/office/drawing/2014/main" id="{5AE218CA-50DC-53ED-2DC8-6EF2B1F57C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00445" y="2671922"/>
                <a:ext cx="49017" cy="53918"/>
              </a:xfrm>
              <a:custGeom>
                <a:avLst/>
                <a:gdLst>
                  <a:gd name="T0" fmla="*/ 5 w 11"/>
                  <a:gd name="T1" fmla="*/ 12 h 12"/>
                  <a:gd name="T2" fmla="*/ 6 w 11"/>
                  <a:gd name="T3" fmla="*/ 12 h 12"/>
                  <a:gd name="T4" fmla="*/ 6 w 11"/>
                  <a:gd name="T5" fmla="*/ 12 h 12"/>
                  <a:gd name="T6" fmla="*/ 11 w 11"/>
                  <a:gd name="T7" fmla="*/ 6 h 12"/>
                  <a:gd name="T8" fmla="*/ 11 w 11"/>
                  <a:gd name="T9" fmla="*/ 6 h 12"/>
                  <a:gd name="T10" fmla="*/ 11 w 11"/>
                  <a:gd name="T11" fmla="*/ 5 h 12"/>
                  <a:gd name="T12" fmla="*/ 5 w 11"/>
                  <a:gd name="T13" fmla="*/ 0 h 12"/>
                  <a:gd name="T14" fmla="*/ 4 w 11"/>
                  <a:gd name="T15" fmla="*/ 0 h 12"/>
                  <a:gd name="T16" fmla="*/ 0 w 11"/>
                  <a:gd name="T17" fmla="*/ 3 h 12"/>
                  <a:gd name="T18" fmla="*/ 1 w 11"/>
                  <a:gd name="T19" fmla="*/ 9 h 12"/>
                  <a:gd name="T20" fmla="*/ 5 w 11"/>
                  <a:gd name="T2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2">
                    <a:moveTo>
                      <a:pt x="5" y="12"/>
                    </a:moveTo>
                    <a:cubicBezTo>
                      <a:pt x="5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11"/>
                      <a:pt x="11" y="8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5"/>
                      <a:pt x="0" y="7"/>
                      <a:pt x="1" y="9"/>
                    </a:cubicBezTo>
                    <a:cubicBezTo>
                      <a:pt x="2" y="11"/>
                      <a:pt x="3" y="12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6" name="Freeform: Shape 264">
                <a:extLst>
                  <a:ext uri="{FF2B5EF4-FFF2-40B4-BE49-F238E27FC236}">
                    <a16:creationId xmlns:a16="http://schemas.microsoft.com/office/drawing/2014/main" id="{8D5684AC-B0DA-F08B-6A0F-EE838FEA21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93577" y="2712361"/>
                <a:ext cx="96808" cy="91906"/>
              </a:xfrm>
              <a:custGeom>
                <a:avLst/>
                <a:gdLst>
                  <a:gd name="T0" fmla="*/ 12 w 22"/>
                  <a:gd name="T1" fmla="*/ 21 h 21"/>
                  <a:gd name="T2" fmla="*/ 22 w 22"/>
                  <a:gd name="T3" fmla="*/ 21 h 21"/>
                  <a:gd name="T4" fmla="*/ 6 w 22"/>
                  <a:gd name="T5" fmla="*/ 0 h 21"/>
                  <a:gd name="T6" fmla="*/ 0 w 22"/>
                  <a:gd name="T7" fmla="*/ 5 h 21"/>
                  <a:gd name="T8" fmla="*/ 12 w 22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1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3"/>
                      <a:pt x="2" y="5"/>
                      <a:pt x="0" y="5"/>
                    </a:cubicBezTo>
                    <a:lnTo>
                      <a:pt x="12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7" name="Freeform: Shape 265">
                <a:extLst>
                  <a:ext uri="{FF2B5EF4-FFF2-40B4-BE49-F238E27FC236}">
                    <a16:creationId xmlns:a16="http://schemas.microsoft.com/office/drawing/2014/main" id="{09B4EAFC-528A-80C4-019A-7A92C9BF25A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58040" y="2671922"/>
                <a:ext cx="52693" cy="53918"/>
              </a:xfrm>
              <a:custGeom>
                <a:avLst/>
                <a:gdLst>
                  <a:gd name="T0" fmla="*/ 8 w 12"/>
                  <a:gd name="T1" fmla="*/ 0 h 12"/>
                  <a:gd name="T2" fmla="*/ 6 w 12"/>
                  <a:gd name="T3" fmla="*/ 0 h 12"/>
                  <a:gd name="T4" fmla="*/ 1 w 12"/>
                  <a:gd name="T5" fmla="*/ 5 h 12"/>
                  <a:gd name="T6" fmla="*/ 1 w 12"/>
                  <a:gd name="T7" fmla="*/ 6 h 12"/>
                  <a:gd name="T8" fmla="*/ 1 w 12"/>
                  <a:gd name="T9" fmla="*/ 6 h 12"/>
                  <a:gd name="T10" fmla="*/ 5 w 12"/>
                  <a:gd name="T11" fmla="*/ 12 h 12"/>
                  <a:gd name="T12" fmla="*/ 6 w 12"/>
                  <a:gd name="T13" fmla="*/ 12 h 12"/>
                  <a:gd name="T14" fmla="*/ 6 w 12"/>
                  <a:gd name="T15" fmla="*/ 12 h 12"/>
                  <a:gd name="T16" fmla="*/ 12 w 12"/>
                  <a:gd name="T17" fmla="*/ 7 h 12"/>
                  <a:gd name="T18" fmla="*/ 12 w 12"/>
                  <a:gd name="T19" fmla="*/ 7 h 12"/>
                  <a:gd name="T20" fmla="*/ 8 w 12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2">
                    <a:moveTo>
                      <a:pt x="8" y="0"/>
                    </a:moveTo>
                    <a:cubicBezTo>
                      <a:pt x="7" y="0"/>
                      <a:pt x="7" y="0"/>
                      <a:pt x="6" y="0"/>
                    </a:cubicBezTo>
                    <a:cubicBezTo>
                      <a:pt x="4" y="0"/>
                      <a:pt x="1" y="2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8"/>
                      <a:pt x="2" y="11"/>
                      <a:pt x="5" y="12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12"/>
                      <a:pt x="11" y="10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4"/>
                      <a:pt x="11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8" name="Freeform: Shape 266">
                <a:extLst>
                  <a:ext uri="{FF2B5EF4-FFF2-40B4-BE49-F238E27FC236}">
                    <a16:creationId xmlns:a16="http://schemas.microsoft.com/office/drawing/2014/main" id="{CED25A59-E94B-3556-CFEA-7FB41538A61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13925" y="2814070"/>
                <a:ext cx="220574" cy="180136"/>
              </a:xfrm>
              <a:custGeom>
                <a:avLst/>
                <a:gdLst>
                  <a:gd name="T0" fmla="*/ 9 w 50"/>
                  <a:gd name="T1" fmla="*/ 41 h 41"/>
                  <a:gd name="T2" fmla="*/ 39 w 50"/>
                  <a:gd name="T3" fmla="*/ 41 h 41"/>
                  <a:gd name="T4" fmla="*/ 50 w 50"/>
                  <a:gd name="T5" fmla="*/ 0 h 41"/>
                  <a:gd name="T6" fmla="*/ 41 w 50"/>
                  <a:gd name="T7" fmla="*/ 0 h 41"/>
                  <a:gd name="T8" fmla="*/ 31 w 50"/>
                  <a:gd name="T9" fmla="*/ 0 h 41"/>
                  <a:gd name="T10" fmla="*/ 0 w 50"/>
                  <a:gd name="T11" fmla="*/ 0 h 41"/>
                  <a:gd name="T12" fmla="*/ 9 w 50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1">
                    <a:moveTo>
                      <a:pt x="9" y="41"/>
                    </a:moveTo>
                    <a:cubicBezTo>
                      <a:pt x="39" y="41"/>
                      <a:pt x="39" y="41"/>
                      <a:pt x="39" y="4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4"/>
                      <a:pt x="5" y="28"/>
                      <a:pt x="9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9" name="Freeform: Shape 267">
                <a:extLst>
                  <a:ext uri="{FF2B5EF4-FFF2-40B4-BE49-F238E27FC236}">
                    <a16:creationId xmlns:a16="http://schemas.microsoft.com/office/drawing/2014/main" id="{FCDA62FF-2141-F078-5576-236D48B1D22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35824" y="2010199"/>
                <a:ext cx="88230" cy="88230"/>
              </a:xfrm>
              <a:custGeom>
                <a:avLst/>
                <a:gdLst>
                  <a:gd name="T0" fmla="*/ 17 w 20"/>
                  <a:gd name="T1" fmla="*/ 0 h 20"/>
                  <a:gd name="T2" fmla="*/ 9 w 20"/>
                  <a:gd name="T3" fmla="*/ 0 h 20"/>
                  <a:gd name="T4" fmla="*/ 0 w 20"/>
                  <a:gd name="T5" fmla="*/ 9 h 20"/>
                  <a:gd name="T6" fmla="*/ 0 w 20"/>
                  <a:gd name="T7" fmla="*/ 20 h 20"/>
                  <a:gd name="T8" fmla="*/ 7 w 20"/>
                  <a:gd name="T9" fmla="*/ 20 h 20"/>
                  <a:gd name="T10" fmla="*/ 7 w 20"/>
                  <a:gd name="T11" fmla="*/ 9 h 20"/>
                  <a:gd name="T12" fmla="*/ 9 w 20"/>
                  <a:gd name="T13" fmla="*/ 7 h 20"/>
                  <a:gd name="T14" fmla="*/ 20 w 20"/>
                  <a:gd name="T15" fmla="*/ 7 h 20"/>
                  <a:gd name="T16" fmla="*/ 17 w 20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7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4"/>
                      <a:pt x="18" y="2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0" name="Freeform: Shape 268">
                <a:extLst>
                  <a:ext uri="{FF2B5EF4-FFF2-40B4-BE49-F238E27FC236}">
                    <a16:creationId xmlns:a16="http://schemas.microsoft.com/office/drawing/2014/main" id="{DA7B0BFC-B180-796B-215C-9F8A1FB8051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08865" y="2142544"/>
                <a:ext cx="198517" cy="149500"/>
              </a:xfrm>
              <a:custGeom>
                <a:avLst/>
                <a:gdLst>
                  <a:gd name="T0" fmla="*/ 35 w 45"/>
                  <a:gd name="T1" fmla="*/ 0 h 34"/>
                  <a:gd name="T2" fmla="*/ 29 w 45"/>
                  <a:gd name="T3" fmla="*/ 0 h 34"/>
                  <a:gd name="T4" fmla="*/ 29 w 45"/>
                  <a:gd name="T5" fmla="*/ 9 h 34"/>
                  <a:gd name="T6" fmla="*/ 34 w 45"/>
                  <a:gd name="T7" fmla="*/ 15 h 34"/>
                  <a:gd name="T8" fmla="*/ 31 w 45"/>
                  <a:gd name="T9" fmla="*/ 19 h 34"/>
                  <a:gd name="T10" fmla="*/ 31 w 45"/>
                  <a:gd name="T11" fmla="*/ 19 h 34"/>
                  <a:gd name="T12" fmla="*/ 31 w 45"/>
                  <a:gd name="T13" fmla="*/ 27 h 34"/>
                  <a:gd name="T14" fmla="*/ 29 w 45"/>
                  <a:gd name="T15" fmla="*/ 27 h 34"/>
                  <a:gd name="T16" fmla="*/ 29 w 45"/>
                  <a:gd name="T17" fmla="*/ 34 h 34"/>
                  <a:gd name="T18" fmla="*/ 45 w 45"/>
                  <a:gd name="T19" fmla="*/ 34 h 34"/>
                  <a:gd name="T20" fmla="*/ 35 w 45"/>
                  <a:gd name="T21" fmla="*/ 0 h 34"/>
                  <a:gd name="T22" fmla="*/ 29 w 45"/>
                  <a:gd name="T23" fmla="*/ 0 h 34"/>
                  <a:gd name="T24" fmla="*/ 0 w 45"/>
                  <a:gd name="T25" fmla="*/ 0 h 34"/>
                  <a:gd name="T26" fmla="*/ 0 w 45"/>
                  <a:gd name="T27" fmla="*/ 34 h 34"/>
                  <a:gd name="T28" fmla="*/ 29 w 45"/>
                  <a:gd name="T29" fmla="*/ 34 h 34"/>
                  <a:gd name="T30" fmla="*/ 29 w 45"/>
                  <a:gd name="T31" fmla="*/ 27 h 34"/>
                  <a:gd name="T32" fmla="*/ 27 w 45"/>
                  <a:gd name="T33" fmla="*/ 27 h 34"/>
                  <a:gd name="T34" fmla="*/ 27 w 45"/>
                  <a:gd name="T35" fmla="*/ 19 h 34"/>
                  <a:gd name="T36" fmla="*/ 24 w 45"/>
                  <a:gd name="T37" fmla="*/ 15 h 34"/>
                  <a:gd name="T38" fmla="*/ 29 w 45"/>
                  <a:gd name="T39" fmla="*/ 9 h 34"/>
                  <a:gd name="T40" fmla="*/ 29 w 45"/>
                  <a:gd name="T41" fmla="*/ 9 h 34"/>
                  <a:gd name="T42" fmla="*/ 29 w 45"/>
                  <a:gd name="T4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" h="34">
                    <a:moveTo>
                      <a:pt x="35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2" y="9"/>
                      <a:pt x="34" y="12"/>
                      <a:pt x="34" y="15"/>
                    </a:cubicBezTo>
                    <a:cubicBezTo>
                      <a:pt x="34" y="17"/>
                      <a:pt x="33" y="19"/>
                      <a:pt x="31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2" y="22"/>
                      <a:pt x="39" y="11"/>
                      <a:pt x="35" y="0"/>
                    </a:cubicBezTo>
                    <a:close/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5" y="19"/>
                      <a:pt x="24" y="17"/>
                      <a:pt x="24" y="15"/>
                    </a:cubicBezTo>
                    <a:cubicBezTo>
                      <a:pt x="24" y="12"/>
                      <a:pt x="26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1" name="Freeform: Shape 269">
                <a:extLst>
                  <a:ext uri="{FF2B5EF4-FFF2-40B4-BE49-F238E27FC236}">
                    <a16:creationId xmlns:a16="http://schemas.microsoft.com/office/drawing/2014/main" id="{C8D6EC96-ACF6-A4DB-4A13-E24B5F794C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69005" y="1537190"/>
                <a:ext cx="155627" cy="66172"/>
              </a:xfrm>
              <a:custGeom>
                <a:avLst/>
                <a:gdLst>
                  <a:gd name="T0" fmla="*/ 0 w 127"/>
                  <a:gd name="T1" fmla="*/ 29 h 54"/>
                  <a:gd name="T2" fmla="*/ 51 w 127"/>
                  <a:gd name="T3" fmla="*/ 54 h 54"/>
                  <a:gd name="T4" fmla="*/ 127 w 127"/>
                  <a:gd name="T5" fmla="*/ 54 h 54"/>
                  <a:gd name="T6" fmla="*/ 15 w 127"/>
                  <a:gd name="T7" fmla="*/ 0 h 54"/>
                  <a:gd name="T8" fmla="*/ 0 w 127"/>
                  <a:gd name="T9" fmla="*/ 2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4">
                    <a:moveTo>
                      <a:pt x="0" y="29"/>
                    </a:moveTo>
                    <a:lnTo>
                      <a:pt x="51" y="54"/>
                    </a:lnTo>
                    <a:lnTo>
                      <a:pt x="127" y="54"/>
                    </a:lnTo>
                    <a:lnTo>
                      <a:pt x="15" y="0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2" name="Freeform: Shape 270">
                <a:extLst>
                  <a:ext uri="{FF2B5EF4-FFF2-40B4-BE49-F238E27FC236}">
                    <a16:creationId xmlns:a16="http://schemas.microsoft.com/office/drawing/2014/main" id="{AA6BB5FA-8339-282E-680A-A184EDAF83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69005" y="1611940"/>
                <a:ext cx="376202" cy="189939"/>
              </a:xfrm>
              <a:custGeom>
                <a:avLst/>
                <a:gdLst>
                  <a:gd name="T0" fmla="*/ 123 w 307"/>
                  <a:gd name="T1" fmla="*/ 155 h 155"/>
                  <a:gd name="T2" fmla="*/ 245 w 307"/>
                  <a:gd name="T3" fmla="*/ 155 h 155"/>
                  <a:gd name="T4" fmla="*/ 245 w 307"/>
                  <a:gd name="T5" fmla="*/ 123 h 155"/>
                  <a:gd name="T6" fmla="*/ 307 w 307"/>
                  <a:gd name="T7" fmla="*/ 123 h 155"/>
                  <a:gd name="T8" fmla="*/ 307 w 307"/>
                  <a:gd name="T9" fmla="*/ 33 h 155"/>
                  <a:gd name="T10" fmla="*/ 245 w 307"/>
                  <a:gd name="T11" fmla="*/ 33 h 155"/>
                  <a:gd name="T12" fmla="*/ 245 w 307"/>
                  <a:gd name="T13" fmla="*/ 0 h 155"/>
                  <a:gd name="T14" fmla="*/ 145 w 307"/>
                  <a:gd name="T15" fmla="*/ 0 h 155"/>
                  <a:gd name="T16" fmla="*/ 123 w 307"/>
                  <a:gd name="T17" fmla="*/ 0 h 155"/>
                  <a:gd name="T18" fmla="*/ 123 w 307"/>
                  <a:gd name="T19" fmla="*/ 62 h 155"/>
                  <a:gd name="T20" fmla="*/ 184 w 307"/>
                  <a:gd name="T21" fmla="*/ 62 h 155"/>
                  <a:gd name="T22" fmla="*/ 184 w 307"/>
                  <a:gd name="T23" fmla="*/ 94 h 155"/>
                  <a:gd name="T24" fmla="*/ 123 w 307"/>
                  <a:gd name="T25" fmla="*/ 94 h 155"/>
                  <a:gd name="T26" fmla="*/ 123 w 307"/>
                  <a:gd name="T27" fmla="*/ 155 h 155"/>
                  <a:gd name="T28" fmla="*/ 0 w 307"/>
                  <a:gd name="T29" fmla="*/ 155 h 155"/>
                  <a:gd name="T30" fmla="*/ 123 w 307"/>
                  <a:gd name="T31" fmla="*/ 155 h 155"/>
                  <a:gd name="T32" fmla="*/ 123 w 307"/>
                  <a:gd name="T33" fmla="*/ 94 h 155"/>
                  <a:gd name="T34" fmla="*/ 62 w 307"/>
                  <a:gd name="T35" fmla="*/ 94 h 155"/>
                  <a:gd name="T36" fmla="*/ 62 w 307"/>
                  <a:gd name="T37" fmla="*/ 62 h 155"/>
                  <a:gd name="T38" fmla="*/ 62 w 307"/>
                  <a:gd name="T39" fmla="*/ 62 h 155"/>
                  <a:gd name="T40" fmla="*/ 123 w 307"/>
                  <a:gd name="T41" fmla="*/ 62 h 155"/>
                  <a:gd name="T42" fmla="*/ 123 w 307"/>
                  <a:gd name="T43" fmla="*/ 0 h 155"/>
                  <a:gd name="T44" fmla="*/ 65 w 307"/>
                  <a:gd name="T45" fmla="*/ 0 h 155"/>
                  <a:gd name="T46" fmla="*/ 0 w 307"/>
                  <a:gd name="T47" fmla="*/ 0 h 155"/>
                  <a:gd name="T48" fmla="*/ 0 w 307"/>
                  <a:gd name="T4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7" h="155">
                    <a:moveTo>
                      <a:pt x="123" y="155"/>
                    </a:moveTo>
                    <a:lnTo>
                      <a:pt x="245" y="155"/>
                    </a:lnTo>
                    <a:lnTo>
                      <a:pt x="245" y="123"/>
                    </a:lnTo>
                    <a:lnTo>
                      <a:pt x="307" y="123"/>
                    </a:lnTo>
                    <a:lnTo>
                      <a:pt x="307" y="33"/>
                    </a:lnTo>
                    <a:lnTo>
                      <a:pt x="245" y="33"/>
                    </a:lnTo>
                    <a:lnTo>
                      <a:pt x="245" y="0"/>
                    </a:lnTo>
                    <a:lnTo>
                      <a:pt x="145" y="0"/>
                    </a:lnTo>
                    <a:lnTo>
                      <a:pt x="123" y="0"/>
                    </a:lnTo>
                    <a:lnTo>
                      <a:pt x="123" y="62"/>
                    </a:lnTo>
                    <a:lnTo>
                      <a:pt x="184" y="62"/>
                    </a:lnTo>
                    <a:lnTo>
                      <a:pt x="184" y="94"/>
                    </a:lnTo>
                    <a:lnTo>
                      <a:pt x="123" y="94"/>
                    </a:lnTo>
                    <a:lnTo>
                      <a:pt x="123" y="155"/>
                    </a:lnTo>
                    <a:close/>
                    <a:moveTo>
                      <a:pt x="0" y="155"/>
                    </a:moveTo>
                    <a:lnTo>
                      <a:pt x="123" y="155"/>
                    </a:lnTo>
                    <a:lnTo>
                      <a:pt x="123" y="94"/>
                    </a:lnTo>
                    <a:lnTo>
                      <a:pt x="62" y="94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123" y="62"/>
                    </a:lnTo>
                    <a:lnTo>
                      <a:pt x="123" y="0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3" name="Freeform: Shape 271">
                <a:extLst>
                  <a:ext uri="{FF2B5EF4-FFF2-40B4-BE49-F238E27FC236}">
                    <a16:creationId xmlns:a16="http://schemas.microsoft.com/office/drawing/2014/main" id="{4E1309A6-1786-2D8F-1DBB-733B6BE54E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37918" y="1788400"/>
                <a:ext cx="84553" cy="142148"/>
              </a:xfrm>
              <a:custGeom>
                <a:avLst/>
                <a:gdLst>
                  <a:gd name="T0" fmla="*/ 0 w 19"/>
                  <a:gd name="T1" fmla="*/ 22 h 32"/>
                  <a:gd name="T2" fmla="*/ 0 w 19"/>
                  <a:gd name="T3" fmla="*/ 27 h 32"/>
                  <a:gd name="T4" fmla="*/ 6 w 19"/>
                  <a:gd name="T5" fmla="*/ 32 h 32"/>
                  <a:gd name="T6" fmla="*/ 14 w 19"/>
                  <a:gd name="T7" fmla="*/ 32 h 32"/>
                  <a:gd name="T8" fmla="*/ 19 w 19"/>
                  <a:gd name="T9" fmla="*/ 27 h 32"/>
                  <a:gd name="T10" fmla="*/ 19 w 19"/>
                  <a:gd name="T11" fmla="*/ 22 h 32"/>
                  <a:gd name="T12" fmla="*/ 12 w 19"/>
                  <a:gd name="T13" fmla="*/ 22 h 32"/>
                  <a:gd name="T14" fmla="*/ 12 w 19"/>
                  <a:gd name="T15" fmla="*/ 18 h 32"/>
                  <a:gd name="T16" fmla="*/ 19 w 19"/>
                  <a:gd name="T17" fmla="*/ 18 h 32"/>
                  <a:gd name="T18" fmla="*/ 19 w 19"/>
                  <a:gd name="T19" fmla="*/ 12 h 32"/>
                  <a:gd name="T20" fmla="*/ 12 w 19"/>
                  <a:gd name="T21" fmla="*/ 12 h 32"/>
                  <a:gd name="T22" fmla="*/ 12 w 19"/>
                  <a:gd name="T23" fmla="*/ 8 h 32"/>
                  <a:gd name="T24" fmla="*/ 19 w 19"/>
                  <a:gd name="T25" fmla="*/ 8 h 32"/>
                  <a:gd name="T26" fmla="*/ 19 w 19"/>
                  <a:gd name="T27" fmla="*/ 6 h 32"/>
                  <a:gd name="T28" fmla="*/ 14 w 19"/>
                  <a:gd name="T29" fmla="*/ 0 h 32"/>
                  <a:gd name="T30" fmla="*/ 6 w 19"/>
                  <a:gd name="T31" fmla="*/ 0 h 32"/>
                  <a:gd name="T32" fmla="*/ 0 w 19"/>
                  <a:gd name="T33" fmla="*/ 6 h 32"/>
                  <a:gd name="T34" fmla="*/ 0 w 19"/>
                  <a:gd name="T35" fmla="*/ 8 h 32"/>
                  <a:gd name="T36" fmla="*/ 7 w 19"/>
                  <a:gd name="T37" fmla="*/ 8 h 32"/>
                  <a:gd name="T38" fmla="*/ 7 w 19"/>
                  <a:gd name="T39" fmla="*/ 12 h 32"/>
                  <a:gd name="T40" fmla="*/ 0 w 19"/>
                  <a:gd name="T41" fmla="*/ 12 h 32"/>
                  <a:gd name="T42" fmla="*/ 0 w 19"/>
                  <a:gd name="T43" fmla="*/ 18 h 32"/>
                  <a:gd name="T44" fmla="*/ 7 w 19"/>
                  <a:gd name="T45" fmla="*/ 18 h 32"/>
                  <a:gd name="T46" fmla="*/ 7 w 19"/>
                  <a:gd name="T47" fmla="*/ 22 h 32"/>
                  <a:gd name="T48" fmla="*/ 0 w 19"/>
                  <a:gd name="T49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32">
                    <a:moveTo>
                      <a:pt x="0" y="22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3" y="32"/>
                      <a:pt x="6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7" y="32"/>
                      <a:pt x="19" y="30"/>
                      <a:pt x="19" y="27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3"/>
                      <a:pt x="17" y="0"/>
                      <a:pt x="1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22"/>
                      <a:pt x="7" y="22"/>
                      <a:pt x="7" y="22"/>
                    </a:cubicBez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4" name="Freeform: Shape 272">
                <a:extLst>
                  <a:ext uri="{FF2B5EF4-FFF2-40B4-BE49-F238E27FC236}">
                    <a16:creationId xmlns:a16="http://schemas.microsoft.com/office/drawing/2014/main" id="{50A7ADB4-BCD0-0CED-DBBA-91BDDB42A09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15860" y="1917068"/>
                <a:ext cx="132345" cy="83328"/>
              </a:xfrm>
              <a:custGeom>
                <a:avLst/>
                <a:gdLst>
                  <a:gd name="T0" fmla="*/ 0 w 30"/>
                  <a:gd name="T1" fmla="*/ 0 h 19"/>
                  <a:gd name="T2" fmla="*/ 10 w 30"/>
                  <a:gd name="T3" fmla="*/ 9 h 19"/>
                  <a:gd name="T4" fmla="*/ 13 w 30"/>
                  <a:gd name="T5" fmla="*/ 9 h 19"/>
                  <a:gd name="T6" fmla="*/ 13 w 30"/>
                  <a:gd name="T7" fmla="*/ 15 h 19"/>
                  <a:gd name="T8" fmla="*/ 9 w 30"/>
                  <a:gd name="T9" fmla="*/ 15 h 19"/>
                  <a:gd name="T10" fmla="*/ 9 w 30"/>
                  <a:gd name="T11" fmla="*/ 19 h 19"/>
                  <a:gd name="T12" fmla="*/ 21 w 30"/>
                  <a:gd name="T13" fmla="*/ 19 h 19"/>
                  <a:gd name="T14" fmla="*/ 21 w 30"/>
                  <a:gd name="T15" fmla="*/ 15 h 19"/>
                  <a:gd name="T16" fmla="*/ 17 w 30"/>
                  <a:gd name="T17" fmla="*/ 15 h 19"/>
                  <a:gd name="T18" fmla="*/ 17 w 30"/>
                  <a:gd name="T19" fmla="*/ 9 h 19"/>
                  <a:gd name="T20" fmla="*/ 20 w 30"/>
                  <a:gd name="T21" fmla="*/ 9 h 19"/>
                  <a:gd name="T22" fmla="*/ 30 w 30"/>
                  <a:gd name="T23" fmla="*/ 0 h 19"/>
                  <a:gd name="T24" fmla="*/ 26 w 30"/>
                  <a:gd name="T25" fmla="*/ 0 h 19"/>
                  <a:gd name="T26" fmla="*/ 20 w 30"/>
                  <a:gd name="T27" fmla="*/ 5 h 19"/>
                  <a:gd name="T28" fmla="*/ 10 w 30"/>
                  <a:gd name="T29" fmla="*/ 5 h 19"/>
                  <a:gd name="T30" fmla="*/ 4 w 30"/>
                  <a:gd name="T31" fmla="*/ 0 h 19"/>
                  <a:gd name="T32" fmla="*/ 0 w 30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19">
                    <a:moveTo>
                      <a:pt x="0" y="0"/>
                    </a:moveTo>
                    <a:cubicBezTo>
                      <a:pt x="1" y="5"/>
                      <a:pt x="5" y="9"/>
                      <a:pt x="10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5" y="9"/>
                      <a:pt x="29" y="5"/>
                      <a:pt x="3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2"/>
                      <a:pt x="23" y="5"/>
                      <a:pt x="2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5"/>
                      <a:pt x="4" y="2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5" name="Freeform: Shape 273">
                <a:extLst>
                  <a:ext uri="{FF2B5EF4-FFF2-40B4-BE49-F238E27FC236}">
                    <a16:creationId xmlns:a16="http://schemas.microsoft.com/office/drawing/2014/main" id="{F7AD4E71-7699-DCF8-1893-9FC408C0363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69426" y="2200138"/>
                <a:ext cx="269591" cy="136021"/>
              </a:xfrm>
              <a:custGeom>
                <a:avLst/>
                <a:gdLst>
                  <a:gd name="T0" fmla="*/ 53 w 61"/>
                  <a:gd name="T1" fmla="*/ 22 h 31"/>
                  <a:gd name="T2" fmla="*/ 61 w 61"/>
                  <a:gd name="T3" fmla="*/ 11 h 31"/>
                  <a:gd name="T4" fmla="*/ 53 w 61"/>
                  <a:gd name="T5" fmla="*/ 1 h 31"/>
                  <a:gd name="T6" fmla="*/ 53 w 61"/>
                  <a:gd name="T7" fmla="*/ 5 h 31"/>
                  <a:gd name="T8" fmla="*/ 57 w 61"/>
                  <a:gd name="T9" fmla="*/ 11 h 31"/>
                  <a:gd name="T10" fmla="*/ 53 w 61"/>
                  <a:gd name="T11" fmla="*/ 17 h 31"/>
                  <a:gd name="T12" fmla="*/ 53 w 61"/>
                  <a:gd name="T13" fmla="*/ 22 h 31"/>
                  <a:gd name="T14" fmla="*/ 26 w 61"/>
                  <a:gd name="T15" fmla="*/ 31 h 31"/>
                  <a:gd name="T16" fmla="*/ 46 w 61"/>
                  <a:gd name="T17" fmla="*/ 21 h 31"/>
                  <a:gd name="T18" fmla="*/ 51 w 61"/>
                  <a:gd name="T19" fmla="*/ 22 h 31"/>
                  <a:gd name="T20" fmla="*/ 53 w 61"/>
                  <a:gd name="T21" fmla="*/ 22 h 31"/>
                  <a:gd name="T22" fmla="*/ 53 w 61"/>
                  <a:gd name="T23" fmla="*/ 17 h 31"/>
                  <a:gd name="T24" fmla="*/ 51 w 61"/>
                  <a:gd name="T25" fmla="*/ 17 h 31"/>
                  <a:gd name="T26" fmla="*/ 49 w 61"/>
                  <a:gd name="T27" fmla="*/ 17 h 31"/>
                  <a:gd name="T28" fmla="*/ 52 w 61"/>
                  <a:gd name="T29" fmla="*/ 5 h 31"/>
                  <a:gd name="T30" fmla="*/ 52 w 61"/>
                  <a:gd name="T31" fmla="*/ 5 h 31"/>
                  <a:gd name="T32" fmla="*/ 52 w 61"/>
                  <a:gd name="T33" fmla="*/ 5 h 31"/>
                  <a:gd name="T34" fmla="*/ 53 w 61"/>
                  <a:gd name="T35" fmla="*/ 5 h 31"/>
                  <a:gd name="T36" fmla="*/ 53 w 61"/>
                  <a:gd name="T37" fmla="*/ 1 h 31"/>
                  <a:gd name="T38" fmla="*/ 51 w 61"/>
                  <a:gd name="T39" fmla="*/ 0 h 31"/>
                  <a:gd name="T40" fmla="*/ 51 w 61"/>
                  <a:gd name="T41" fmla="*/ 0 h 31"/>
                  <a:gd name="T42" fmla="*/ 1 w 61"/>
                  <a:gd name="T43" fmla="*/ 0 h 31"/>
                  <a:gd name="T44" fmla="*/ 0 w 61"/>
                  <a:gd name="T45" fmla="*/ 5 h 31"/>
                  <a:gd name="T46" fmla="*/ 26 w 61"/>
                  <a:gd name="T4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" h="31">
                    <a:moveTo>
                      <a:pt x="53" y="22"/>
                    </a:moveTo>
                    <a:cubicBezTo>
                      <a:pt x="58" y="21"/>
                      <a:pt x="61" y="16"/>
                      <a:pt x="61" y="11"/>
                    </a:cubicBezTo>
                    <a:cubicBezTo>
                      <a:pt x="61" y="6"/>
                      <a:pt x="58" y="1"/>
                      <a:pt x="53" y="1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5" y="6"/>
                      <a:pt x="57" y="8"/>
                      <a:pt x="57" y="11"/>
                    </a:cubicBezTo>
                    <a:cubicBezTo>
                      <a:pt x="57" y="14"/>
                      <a:pt x="55" y="16"/>
                      <a:pt x="53" y="17"/>
                    </a:cubicBezTo>
                    <a:lnTo>
                      <a:pt x="53" y="22"/>
                    </a:lnTo>
                    <a:close/>
                    <a:moveTo>
                      <a:pt x="26" y="31"/>
                    </a:moveTo>
                    <a:cubicBezTo>
                      <a:pt x="34" y="31"/>
                      <a:pt x="41" y="27"/>
                      <a:pt x="46" y="21"/>
                    </a:cubicBezTo>
                    <a:cubicBezTo>
                      <a:pt x="47" y="22"/>
                      <a:pt x="49" y="22"/>
                      <a:pt x="51" y="22"/>
                    </a:cubicBezTo>
                    <a:cubicBezTo>
                      <a:pt x="51" y="22"/>
                      <a:pt x="52" y="22"/>
                      <a:pt x="53" y="22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1" y="17"/>
                      <a:pt x="51" y="17"/>
                    </a:cubicBezTo>
                    <a:cubicBezTo>
                      <a:pt x="50" y="17"/>
                      <a:pt x="49" y="17"/>
                      <a:pt x="49" y="17"/>
                    </a:cubicBezTo>
                    <a:cubicBezTo>
                      <a:pt x="51" y="13"/>
                      <a:pt x="52" y="9"/>
                      <a:pt x="52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0"/>
                      <a:pt x="52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19"/>
                      <a:pt x="12" y="31"/>
                      <a:pt x="26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6" name="Rectangle 274">
                <a:extLst>
                  <a:ext uri="{FF2B5EF4-FFF2-40B4-BE49-F238E27FC236}">
                    <a16:creationId xmlns:a16="http://schemas.microsoft.com/office/drawing/2014/main" id="{C718685A-0992-B94F-3F2D-A56AE4AC60B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69426" y="2345962"/>
                <a:ext cx="247533" cy="2205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7" name="Freeform: Shape 275">
                <a:extLst>
                  <a:ext uri="{FF2B5EF4-FFF2-40B4-BE49-F238E27FC236}">
                    <a16:creationId xmlns:a16="http://schemas.microsoft.com/office/drawing/2014/main" id="{16965C40-BE65-0FF6-0131-09D5BF27AA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27020" y="2080048"/>
                <a:ext cx="44115" cy="115189"/>
              </a:xfrm>
              <a:custGeom>
                <a:avLst/>
                <a:gdLst>
                  <a:gd name="T0" fmla="*/ 3 w 10"/>
                  <a:gd name="T1" fmla="*/ 19 h 26"/>
                  <a:gd name="T2" fmla="*/ 5 w 10"/>
                  <a:gd name="T3" fmla="*/ 25 h 26"/>
                  <a:gd name="T4" fmla="*/ 9 w 10"/>
                  <a:gd name="T5" fmla="*/ 16 h 26"/>
                  <a:gd name="T6" fmla="*/ 7 w 10"/>
                  <a:gd name="T7" fmla="*/ 11 h 26"/>
                  <a:gd name="T8" fmla="*/ 6 w 10"/>
                  <a:gd name="T9" fmla="*/ 7 h 26"/>
                  <a:gd name="T10" fmla="*/ 4 w 10"/>
                  <a:gd name="T11" fmla="*/ 2 h 26"/>
                  <a:gd name="T12" fmla="*/ 1 w 10"/>
                  <a:gd name="T13" fmla="*/ 11 h 26"/>
                  <a:gd name="T14" fmla="*/ 3 w 10"/>
                  <a:gd name="T1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6">
                    <a:moveTo>
                      <a:pt x="3" y="19"/>
                    </a:moveTo>
                    <a:cubicBezTo>
                      <a:pt x="0" y="21"/>
                      <a:pt x="2" y="26"/>
                      <a:pt x="5" y="25"/>
                    </a:cubicBezTo>
                    <a:cubicBezTo>
                      <a:pt x="9" y="23"/>
                      <a:pt x="10" y="19"/>
                      <a:pt x="9" y="16"/>
                    </a:cubicBezTo>
                    <a:cubicBezTo>
                      <a:pt x="9" y="14"/>
                      <a:pt x="7" y="12"/>
                      <a:pt x="7" y="11"/>
                    </a:cubicBezTo>
                    <a:cubicBezTo>
                      <a:pt x="6" y="10"/>
                      <a:pt x="5" y="7"/>
                      <a:pt x="6" y="7"/>
                    </a:cubicBezTo>
                    <a:cubicBezTo>
                      <a:pt x="9" y="5"/>
                      <a:pt x="7" y="0"/>
                      <a:pt x="4" y="2"/>
                    </a:cubicBezTo>
                    <a:cubicBezTo>
                      <a:pt x="1" y="4"/>
                      <a:pt x="0" y="8"/>
                      <a:pt x="1" y="11"/>
                    </a:cubicBezTo>
                    <a:cubicBezTo>
                      <a:pt x="1" y="12"/>
                      <a:pt x="6" y="19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8" name="Freeform: Shape 276">
                <a:extLst>
                  <a:ext uri="{FF2B5EF4-FFF2-40B4-BE49-F238E27FC236}">
                    <a16:creationId xmlns:a16="http://schemas.microsoft.com/office/drawing/2014/main" id="{800FC43F-3075-578B-12B1-454FD202BA9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88291" y="2080048"/>
                <a:ext cx="44115" cy="115189"/>
              </a:xfrm>
              <a:custGeom>
                <a:avLst/>
                <a:gdLst>
                  <a:gd name="T0" fmla="*/ 4 w 10"/>
                  <a:gd name="T1" fmla="*/ 19 h 26"/>
                  <a:gd name="T2" fmla="*/ 5 w 10"/>
                  <a:gd name="T3" fmla="*/ 25 h 26"/>
                  <a:gd name="T4" fmla="*/ 9 w 10"/>
                  <a:gd name="T5" fmla="*/ 16 h 26"/>
                  <a:gd name="T6" fmla="*/ 7 w 10"/>
                  <a:gd name="T7" fmla="*/ 11 h 26"/>
                  <a:gd name="T8" fmla="*/ 7 w 10"/>
                  <a:gd name="T9" fmla="*/ 7 h 26"/>
                  <a:gd name="T10" fmla="*/ 4 w 10"/>
                  <a:gd name="T11" fmla="*/ 2 h 26"/>
                  <a:gd name="T12" fmla="*/ 1 w 10"/>
                  <a:gd name="T13" fmla="*/ 11 h 26"/>
                  <a:gd name="T14" fmla="*/ 4 w 10"/>
                  <a:gd name="T1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6">
                    <a:moveTo>
                      <a:pt x="4" y="19"/>
                    </a:moveTo>
                    <a:cubicBezTo>
                      <a:pt x="1" y="21"/>
                      <a:pt x="2" y="26"/>
                      <a:pt x="5" y="25"/>
                    </a:cubicBezTo>
                    <a:cubicBezTo>
                      <a:pt x="9" y="23"/>
                      <a:pt x="10" y="19"/>
                      <a:pt x="9" y="16"/>
                    </a:cubicBezTo>
                    <a:cubicBezTo>
                      <a:pt x="9" y="14"/>
                      <a:pt x="8" y="12"/>
                      <a:pt x="7" y="11"/>
                    </a:cubicBezTo>
                    <a:cubicBezTo>
                      <a:pt x="6" y="10"/>
                      <a:pt x="5" y="7"/>
                      <a:pt x="7" y="7"/>
                    </a:cubicBezTo>
                    <a:cubicBezTo>
                      <a:pt x="10" y="5"/>
                      <a:pt x="7" y="0"/>
                      <a:pt x="4" y="2"/>
                    </a:cubicBezTo>
                    <a:cubicBezTo>
                      <a:pt x="1" y="4"/>
                      <a:pt x="0" y="8"/>
                      <a:pt x="1" y="11"/>
                    </a:cubicBezTo>
                    <a:cubicBezTo>
                      <a:pt x="2" y="12"/>
                      <a:pt x="6" y="19"/>
                      <a:pt x="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9" name="Freeform: Shape 277">
                <a:extLst>
                  <a:ext uri="{FF2B5EF4-FFF2-40B4-BE49-F238E27FC236}">
                    <a16:creationId xmlns:a16="http://schemas.microsoft.com/office/drawing/2014/main" id="{985B5F83-3AF1-2FB9-78B1-4D5AD72D8D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94707" y="1638899"/>
                <a:ext cx="220574" cy="220574"/>
              </a:xfrm>
              <a:custGeom>
                <a:avLst/>
                <a:gdLst>
                  <a:gd name="T0" fmla="*/ 25 w 50"/>
                  <a:gd name="T1" fmla="*/ 47 h 50"/>
                  <a:gd name="T2" fmla="*/ 29 w 50"/>
                  <a:gd name="T3" fmla="*/ 46 h 50"/>
                  <a:gd name="T4" fmla="*/ 30 w 50"/>
                  <a:gd name="T5" fmla="*/ 50 h 50"/>
                  <a:gd name="T6" fmla="*/ 39 w 50"/>
                  <a:gd name="T7" fmla="*/ 46 h 50"/>
                  <a:gd name="T8" fmla="*/ 38 w 50"/>
                  <a:gd name="T9" fmla="*/ 43 h 50"/>
                  <a:gd name="T10" fmla="*/ 43 w 50"/>
                  <a:gd name="T11" fmla="*/ 37 h 50"/>
                  <a:gd name="T12" fmla="*/ 46 w 50"/>
                  <a:gd name="T13" fmla="*/ 39 h 50"/>
                  <a:gd name="T14" fmla="*/ 50 w 50"/>
                  <a:gd name="T15" fmla="*/ 30 h 50"/>
                  <a:gd name="T16" fmla="*/ 46 w 50"/>
                  <a:gd name="T17" fmla="*/ 29 h 50"/>
                  <a:gd name="T18" fmla="*/ 46 w 50"/>
                  <a:gd name="T19" fmla="*/ 21 h 50"/>
                  <a:gd name="T20" fmla="*/ 50 w 50"/>
                  <a:gd name="T21" fmla="*/ 20 h 50"/>
                  <a:gd name="T22" fmla="*/ 46 w 50"/>
                  <a:gd name="T23" fmla="*/ 11 h 50"/>
                  <a:gd name="T24" fmla="*/ 43 w 50"/>
                  <a:gd name="T25" fmla="*/ 12 h 50"/>
                  <a:gd name="T26" fmla="*/ 37 w 50"/>
                  <a:gd name="T27" fmla="*/ 7 h 50"/>
                  <a:gd name="T28" fmla="*/ 39 w 50"/>
                  <a:gd name="T29" fmla="*/ 4 h 50"/>
                  <a:gd name="T30" fmla="*/ 30 w 50"/>
                  <a:gd name="T31" fmla="*/ 0 h 50"/>
                  <a:gd name="T32" fmla="*/ 29 w 50"/>
                  <a:gd name="T33" fmla="*/ 4 h 50"/>
                  <a:gd name="T34" fmla="*/ 25 w 50"/>
                  <a:gd name="T35" fmla="*/ 3 h 50"/>
                  <a:gd name="T36" fmla="*/ 25 w 50"/>
                  <a:gd name="T37" fmla="*/ 10 h 50"/>
                  <a:gd name="T38" fmla="*/ 38 w 50"/>
                  <a:gd name="T39" fmla="*/ 19 h 50"/>
                  <a:gd name="T40" fmla="*/ 31 w 50"/>
                  <a:gd name="T41" fmla="*/ 38 h 50"/>
                  <a:gd name="T42" fmla="*/ 25 w 50"/>
                  <a:gd name="T43" fmla="*/ 40 h 50"/>
                  <a:gd name="T44" fmla="*/ 25 w 50"/>
                  <a:gd name="T45" fmla="*/ 40 h 50"/>
                  <a:gd name="T46" fmla="*/ 25 w 50"/>
                  <a:gd name="T47" fmla="*/ 47 h 50"/>
                  <a:gd name="T48" fmla="*/ 4 w 50"/>
                  <a:gd name="T49" fmla="*/ 29 h 50"/>
                  <a:gd name="T50" fmla="*/ 0 w 50"/>
                  <a:gd name="T51" fmla="*/ 31 h 50"/>
                  <a:gd name="T52" fmla="*/ 4 w 50"/>
                  <a:gd name="T53" fmla="*/ 39 h 50"/>
                  <a:gd name="T54" fmla="*/ 7 w 50"/>
                  <a:gd name="T55" fmla="*/ 38 h 50"/>
                  <a:gd name="T56" fmla="*/ 13 w 50"/>
                  <a:gd name="T57" fmla="*/ 43 h 50"/>
                  <a:gd name="T58" fmla="*/ 11 w 50"/>
                  <a:gd name="T59" fmla="*/ 46 h 50"/>
                  <a:gd name="T60" fmla="*/ 20 w 50"/>
                  <a:gd name="T61" fmla="*/ 50 h 50"/>
                  <a:gd name="T62" fmla="*/ 21 w 50"/>
                  <a:gd name="T63" fmla="*/ 46 h 50"/>
                  <a:gd name="T64" fmla="*/ 25 w 50"/>
                  <a:gd name="T65" fmla="*/ 47 h 50"/>
                  <a:gd name="T66" fmla="*/ 25 w 50"/>
                  <a:gd name="T67" fmla="*/ 40 h 50"/>
                  <a:gd name="T68" fmla="*/ 12 w 50"/>
                  <a:gd name="T69" fmla="*/ 31 h 50"/>
                  <a:gd name="T70" fmla="*/ 19 w 50"/>
                  <a:gd name="T71" fmla="*/ 12 h 50"/>
                  <a:gd name="T72" fmla="*/ 19 w 50"/>
                  <a:gd name="T73" fmla="*/ 12 h 50"/>
                  <a:gd name="T74" fmla="*/ 25 w 50"/>
                  <a:gd name="T75" fmla="*/ 10 h 50"/>
                  <a:gd name="T76" fmla="*/ 25 w 50"/>
                  <a:gd name="T77" fmla="*/ 10 h 50"/>
                  <a:gd name="T78" fmla="*/ 25 w 50"/>
                  <a:gd name="T79" fmla="*/ 3 h 50"/>
                  <a:gd name="T80" fmla="*/ 21 w 50"/>
                  <a:gd name="T81" fmla="*/ 4 h 50"/>
                  <a:gd name="T82" fmla="*/ 19 w 50"/>
                  <a:gd name="T83" fmla="*/ 0 h 50"/>
                  <a:gd name="T84" fmla="*/ 11 w 50"/>
                  <a:gd name="T85" fmla="*/ 4 h 50"/>
                  <a:gd name="T86" fmla="*/ 12 w 50"/>
                  <a:gd name="T87" fmla="*/ 7 h 50"/>
                  <a:gd name="T88" fmla="*/ 7 w 50"/>
                  <a:gd name="T89" fmla="*/ 13 h 50"/>
                  <a:gd name="T90" fmla="*/ 4 w 50"/>
                  <a:gd name="T91" fmla="*/ 11 h 50"/>
                  <a:gd name="T92" fmla="*/ 0 w 50"/>
                  <a:gd name="T93" fmla="*/ 20 h 50"/>
                  <a:gd name="T94" fmla="*/ 4 w 50"/>
                  <a:gd name="T95" fmla="*/ 21 h 50"/>
                  <a:gd name="T96" fmla="*/ 4 w 50"/>
                  <a:gd name="T97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0" h="50">
                    <a:moveTo>
                      <a:pt x="25" y="47"/>
                    </a:moveTo>
                    <a:cubicBezTo>
                      <a:pt x="26" y="47"/>
                      <a:pt x="28" y="47"/>
                      <a:pt x="29" y="46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40" y="41"/>
                      <a:pt x="41" y="39"/>
                      <a:pt x="43" y="37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7" y="26"/>
                      <a:pt x="47" y="24"/>
                      <a:pt x="46" y="21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1" y="10"/>
                      <a:pt x="39" y="9"/>
                      <a:pt x="37" y="7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7" y="3"/>
                      <a:pt x="26" y="3"/>
                      <a:pt x="25" y="3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31" y="10"/>
                      <a:pt x="36" y="14"/>
                      <a:pt x="38" y="19"/>
                    </a:cubicBezTo>
                    <a:cubicBezTo>
                      <a:pt x="42" y="27"/>
                      <a:pt x="38" y="35"/>
                      <a:pt x="31" y="38"/>
                    </a:cubicBezTo>
                    <a:cubicBezTo>
                      <a:pt x="29" y="39"/>
                      <a:pt x="27" y="40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lnTo>
                      <a:pt x="25" y="47"/>
                    </a:lnTo>
                    <a:close/>
                    <a:moveTo>
                      <a:pt x="4" y="29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9" y="40"/>
                      <a:pt x="11" y="42"/>
                      <a:pt x="13" y="43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7"/>
                      <a:pt x="24" y="47"/>
                      <a:pt x="25" y="47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19" y="40"/>
                      <a:pt x="14" y="36"/>
                      <a:pt x="12" y="31"/>
                    </a:cubicBezTo>
                    <a:cubicBezTo>
                      <a:pt x="8" y="23"/>
                      <a:pt x="12" y="15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1" y="11"/>
                      <a:pt x="23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3"/>
                      <a:pt x="22" y="3"/>
                      <a:pt x="21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0" y="9"/>
                      <a:pt x="8" y="11"/>
                      <a:pt x="7" y="1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4"/>
                      <a:pt x="3" y="27"/>
                      <a:pt x="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0" name="Freeform: Shape 278">
                <a:extLst>
                  <a:ext uri="{FF2B5EF4-FFF2-40B4-BE49-F238E27FC236}">
                    <a16:creationId xmlns:a16="http://schemas.microsoft.com/office/drawing/2014/main" id="{8D862981-5FDD-4DCD-1237-F4FE8D7005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63620" y="3246641"/>
                <a:ext cx="225476" cy="229152"/>
              </a:xfrm>
              <a:custGeom>
                <a:avLst/>
                <a:gdLst>
                  <a:gd name="T0" fmla="*/ 38 w 51"/>
                  <a:gd name="T1" fmla="*/ 52 h 52"/>
                  <a:gd name="T2" fmla="*/ 35 w 51"/>
                  <a:gd name="T3" fmla="*/ 52 h 52"/>
                  <a:gd name="T4" fmla="*/ 34 w 51"/>
                  <a:gd name="T5" fmla="*/ 51 h 52"/>
                  <a:gd name="T6" fmla="*/ 30 w 51"/>
                  <a:gd name="T7" fmla="*/ 49 h 52"/>
                  <a:gd name="T8" fmla="*/ 12 w 51"/>
                  <a:gd name="T9" fmla="*/ 49 h 52"/>
                  <a:gd name="T10" fmla="*/ 8 w 51"/>
                  <a:gd name="T11" fmla="*/ 47 h 52"/>
                  <a:gd name="T12" fmla="*/ 1 w 51"/>
                  <a:gd name="T13" fmla="*/ 25 h 52"/>
                  <a:gd name="T14" fmla="*/ 4 w 51"/>
                  <a:gd name="T15" fmla="*/ 20 h 52"/>
                  <a:gd name="T16" fmla="*/ 20 w 51"/>
                  <a:gd name="T17" fmla="*/ 20 h 52"/>
                  <a:gd name="T18" fmla="*/ 19 w 51"/>
                  <a:gd name="T19" fmla="*/ 15 h 52"/>
                  <a:gd name="T20" fmla="*/ 16 w 51"/>
                  <a:gd name="T21" fmla="*/ 7 h 52"/>
                  <a:gd name="T22" fmla="*/ 18 w 51"/>
                  <a:gd name="T23" fmla="*/ 3 h 52"/>
                  <a:gd name="T24" fmla="*/ 24 w 51"/>
                  <a:gd name="T25" fmla="*/ 3 h 52"/>
                  <a:gd name="T26" fmla="*/ 28 w 51"/>
                  <a:gd name="T27" fmla="*/ 13 h 52"/>
                  <a:gd name="T28" fmla="*/ 38 w 51"/>
                  <a:gd name="T29" fmla="*/ 25 h 52"/>
                  <a:gd name="T30" fmla="*/ 40 w 51"/>
                  <a:gd name="T31" fmla="*/ 27 h 52"/>
                  <a:gd name="T32" fmla="*/ 50 w 51"/>
                  <a:gd name="T33" fmla="*/ 37 h 52"/>
                  <a:gd name="T34" fmla="*/ 50 w 51"/>
                  <a:gd name="T35" fmla="*/ 40 h 52"/>
                  <a:gd name="T36" fmla="*/ 38 w 51"/>
                  <a:gd name="T3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1" h="52">
                    <a:moveTo>
                      <a:pt x="38" y="52"/>
                    </a:moveTo>
                    <a:cubicBezTo>
                      <a:pt x="37" y="52"/>
                      <a:pt x="36" y="52"/>
                      <a:pt x="35" y="52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3" y="50"/>
                      <a:pt x="31" y="49"/>
                      <a:pt x="30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0" y="49"/>
                      <a:pt x="9" y="48"/>
                      <a:pt x="8" y="47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2"/>
                      <a:pt x="1" y="20"/>
                      <a:pt x="4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8"/>
                      <a:pt x="20" y="16"/>
                      <a:pt x="19" y="15"/>
                    </a:cubicBezTo>
                    <a:cubicBezTo>
                      <a:pt x="18" y="14"/>
                      <a:pt x="16" y="11"/>
                      <a:pt x="16" y="7"/>
                    </a:cubicBezTo>
                    <a:cubicBezTo>
                      <a:pt x="16" y="6"/>
                      <a:pt x="17" y="4"/>
                      <a:pt x="18" y="3"/>
                    </a:cubicBezTo>
                    <a:cubicBezTo>
                      <a:pt x="20" y="0"/>
                      <a:pt x="24" y="0"/>
                      <a:pt x="24" y="3"/>
                    </a:cubicBezTo>
                    <a:cubicBezTo>
                      <a:pt x="24" y="6"/>
                      <a:pt x="22" y="10"/>
                      <a:pt x="28" y="13"/>
                    </a:cubicBezTo>
                    <a:cubicBezTo>
                      <a:pt x="34" y="17"/>
                      <a:pt x="38" y="25"/>
                      <a:pt x="38" y="25"/>
                    </a:cubicBezTo>
                    <a:cubicBezTo>
                      <a:pt x="38" y="25"/>
                      <a:pt x="39" y="26"/>
                      <a:pt x="40" y="2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1" y="38"/>
                      <a:pt x="51" y="39"/>
                      <a:pt x="50" y="40"/>
                    </a:cubicBezTo>
                    <a:lnTo>
                      <a:pt x="38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1" name="Freeform: Shape 279">
                <a:extLst>
                  <a:ext uri="{FF2B5EF4-FFF2-40B4-BE49-F238E27FC236}">
                    <a16:creationId xmlns:a16="http://schemas.microsoft.com/office/drawing/2014/main" id="{A645338E-D77C-2D36-A814-67F1E94A146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35177" y="3428002"/>
                <a:ext cx="71074" cy="69849"/>
              </a:xfrm>
              <a:custGeom>
                <a:avLst/>
                <a:gdLst>
                  <a:gd name="T0" fmla="*/ 47 w 58"/>
                  <a:gd name="T1" fmla="*/ 0 h 57"/>
                  <a:gd name="T2" fmla="*/ 0 w 58"/>
                  <a:gd name="T3" fmla="*/ 46 h 57"/>
                  <a:gd name="T4" fmla="*/ 11 w 58"/>
                  <a:gd name="T5" fmla="*/ 57 h 57"/>
                  <a:gd name="T6" fmla="*/ 58 w 58"/>
                  <a:gd name="T7" fmla="*/ 10 h 57"/>
                  <a:gd name="T8" fmla="*/ 47 w 58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47" y="0"/>
                    </a:moveTo>
                    <a:lnTo>
                      <a:pt x="0" y="46"/>
                    </a:lnTo>
                    <a:lnTo>
                      <a:pt x="11" y="57"/>
                    </a:lnTo>
                    <a:lnTo>
                      <a:pt x="58" y="10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2" name="Oval 280">
                <a:extLst>
                  <a:ext uri="{FF2B5EF4-FFF2-40B4-BE49-F238E27FC236}">
                    <a16:creationId xmlns:a16="http://schemas.microsoft.com/office/drawing/2014/main" id="{FF4F85EB-1B56-2677-ED16-78D9120359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017669" y="2646188"/>
                <a:ext cx="35537" cy="343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3" name="Freeform: Shape 281">
                <a:extLst>
                  <a:ext uri="{FF2B5EF4-FFF2-40B4-BE49-F238E27FC236}">
                    <a16:creationId xmlns:a16="http://schemas.microsoft.com/office/drawing/2014/main" id="{D2CB536B-ED53-D77D-E521-B9171A65ABC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34242" y="1364407"/>
                <a:ext cx="74750" cy="75976"/>
              </a:xfrm>
              <a:custGeom>
                <a:avLst/>
                <a:gdLst>
                  <a:gd name="T0" fmla="*/ 9 w 17"/>
                  <a:gd name="T1" fmla="*/ 17 h 17"/>
                  <a:gd name="T2" fmla="*/ 17 w 17"/>
                  <a:gd name="T3" fmla="*/ 9 h 17"/>
                  <a:gd name="T4" fmla="*/ 9 w 17"/>
                  <a:gd name="T5" fmla="*/ 0 h 17"/>
                  <a:gd name="T6" fmla="*/ 9 w 17"/>
                  <a:gd name="T7" fmla="*/ 3 h 17"/>
                  <a:gd name="T8" fmla="*/ 14 w 17"/>
                  <a:gd name="T9" fmla="*/ 9 h 17"/>
                  <a:gd name="T10" fmla="*/ 9 w 17"/>
                  <a:gd name="T11" fmla="*/ 14 h 17"/>
                  <a:gd name="T12" fmla="*/ 9 w 17"/>
                  <a:gd name="T13" fmla="*/ 17 h 17"/>
                  <a:gd name="T14" fmla="*/ 9 w 17"/>
                  <a:gd name="T15" fmla="*/ 0 h 17"/>
                  <a:gd name="T16" fmla="*/ 0 w 17"/>
                  <a:gd name="T17" fmla="*/ 9 h 17"/>
                  <a:gd name="T18" fmla="*/ 9 w 17"/>
                  <a:gd name="T19" fmla="*/ 17 h 17"/>
                  <a:gd name="T20" fmla="*/ 9 w 17"/>
                  <a:gd name="T21" fmla="*/ 17 h 17"/>
                  <a:gd name="T22" fmla="*/ 9 w 17"/>
                  <a:gd name="T23" fmla="*/ 14 h 17"/>
                  <a:gd name="T24" fmla="*/ 9 w 17"/>
                  <a:gd name="T25" fmla="*/ 14 h 17"/>
                  <a:gd name="T26" fmla="*/ 9 w 17"/>
                  <a:gd name="T27" fmla="*/ 14 h 17"/>
                  <a:gd name="T28" fmla="*/ 3 w 17"/>
                  <a:gd name="T29" fmla="*/ 9 h 17"/>
                  <a:gd name="T30" fmla="*/ 9 w 17"/>
                  <a:gd name="T31" fmla="*/ 3 h 17"/>
                  <a:gd name="T32" fmla="*/ 9 w 17"/>
                  <a:gd name="T33" fmla="*/ 3 h 17"/>
                  <a:gd name="T34" fmla="*/ 9 w 17"/>
                  <a:gd name="T3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13" y="17"/>
                      <a:pt x="17" y="13"/>
                      <a:pt x="17" y="9"/>
                    </a:cubicBezTo>
                    <a:cubicBezTo>
                      <a:pt x="17" y="4"/>
                      <a:pt x="13" y="0"/>
                      <a:pt x="9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4" y="5"/>
                      <a:pt x="14" y="9"/>
                    </a:cubicBezTo>
                    <a:cubicBezTo>
                      <a:pt x="14" y="12"/>
                      <a:pt x="12" y="14"/>
                      <a:pt x="9" y="14"/>
                    </a:cubicBezTo>
                    <a:lnTo>
                      <a:pt x="9" y="17"/>
                    </a:lnTo>
                    <a:close/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5" y="14"/>
                      <a:pt x="3" y="12"/>
                      <a:pt x="3" y="9"/>
                    </a:cubicBezTo>
                    <a:cubicBezTo>
                      <a:pt x="3" y="5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4" name="Freeform: Shape 282">
                <a:extLst>
                  <a:ext uri="{FF2B5EF4-FFF2-40B4-BE49-F238E27FC236}">
                    <a16:creationId xmlns:a16="http://schemas.microsoft.com/office/drawing/2014/main" id="{9BE80C86-108E-04C6-44B8-D63BD100DD9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88901" y="3533387"/>
                <a:ext cx="18381" cy="44115"/>
              </a:xfrm>
              <a:custGeom>
                <a:avLst/>
                <a:gdLst>
                  <a:gd name="T0" fmla="*/ 1 w 4"/>
                  <a:gd name="T1" fmla="*/ 8 h 10"/>
                  <a:gd name="T2" fmla="*/ 4 w 4"/>
                  <a:gd name="T3" fmla="*/ 3 h 10"/>
                  <a:gd name="T4" fmla="*/ 1 w 4"/>
                  <a:gd name="T5" fmla="*/ 0 h 10"/>
                  <a:gd name="T6" fmla="*/ 1 w 4"/>
                  <a:gd name="T7" fmla="*/ 8 h 10"/>
                  <a:gd name="T8" fmla="*/ 1 w 4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1" y="8"/>
                    </a:moveTo>
                    <a:cubicBezTo>
                      <a:pt x="2" y="6"/>
                      <a:pt x="3" y="5"/>
                      <a:pt x="4" y="3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0" y="1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16" name="Group 57">
              <a:extLst>
                <a:ext uri="{FF2B5EF4-FFF2-40B4-BE49-F238E27FC236}">
                  <a16:creationId xmlns:a16="http://schemas.microsoft.com/office/drawing/2014/main" id="{DDADF5A8-4765-84F9-8AA5-6DDE647875A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230840" y="1044862"/>
              <a:ext cx="5334632" cy="5300318"/>
              <a:chOff x="2569358" y="623032"/>
              <a:chExt cx="4000972" cy="3975239"/>
            </a:xfrm>
            <a:grpFill/>
          </p:grpSpPr>
          <p:sp>
            <p:nvSpPr>
              <p:cNvPr id="92" name="Freeform: Shape 130">
                <a:extLst>
                  <a:ext uri="{FF2B5EF4-FFF2-40B4-BE49-F238E27FC236}">
                    <a16:creationId xmlns:a16="http://schemas.microsoft.com/office/drawing/2014/main" id="{971645E7-7205-1B07-A104-7EBF04265F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256624" y="2084949"/>
                <a:ext cx="225476" cy="145824"/>
              </a:xfrm>
              <a:custGeom>
                <a:avLst/>
                <a:gdLst>
                  <a:gd name="T0" fmla="*/ 0 w 51"/>
                  <a:gd name="T1" fmla="*/ 1 h 33"/>
                  <a:gd name="T2" fmla="*/ 17 w 51"/>
                  <a:gd name="T3" fmla="*/ 15 h 33"/>
                  <a:gd name="T4" fmla="*/ 22 w 51"/>
                  <a:gd name="T5" fmla="*/ 15 h 33"/>
                  <a:gd name="T6" fmla="*/ 22 w 51"/>
                  <a:gd name="T7" fmla="*/ 26 h 33"/>
                  <a:gd name="T8" fmla="*/ 16 w 51"/>
                  <a:gd name="T9" fmla="*/ 26 h 33"/>
                  <a:gd name="T10" fmla="*/ 16 w 51"/>
                  <a:gd name="T11" fmla="*/ 33 h 33"/>
                  <a:gd name="T12" fmla="*/ 36 w 51"/>
                  <a:gd name="T13" fmla="*/ 33 h 33"/>
                  <a:gd name="T14" fmla="*/ 36 w 51"/>
                  <a:gd name="T15" fmla="*/ 26 h 33"/>
                  <a:gd name="T16" fmla="*/ 29 w 51"/>
                  <a:gd name="T17" fmla="*/ 26 h 33"/>
                  <a:gd name="T18" fmla="*/ 29 w 51"/>
                  <a:gd name="T19" fmla="*/ 15 h 33"/>
                  <a:gd name="T20" fmla="*/ 35 w 51"/>
                  <a:gd name="T21" fmla="*/ 15 h 33"/>
                  <a:gd name="T22" fmla="*/ 51 w 51"/>
                  <a:gd name="T23" fmla="*/ 1 h 33"/>
                  <a:gd name="T24" fmla="*/ 45 w 51"/>
                  <a:gd name="T25" fmla="*/ 0 h 33"/>
                  <a:gd name="T26" fmla="*/ 35 w 51"/>
                  <a:gd name="T27" fmla="*/ 9 h 33"/>
                  <a:gd name="T28" fmla="*/ 17 w 51"/>
                  <a:gd name="T29" fmla="*/ 9 h 33"/>
                  <a:gd name="T30" fmla="*/ 7 w 51"/>
                  <a:gd name="T31" fmla="*/ 0 h 33"/>
                  <a:gd name="T32" fmla="*/ 0 w 51"/>
                  <a:gd name="T3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33">
                    <a:moveTo>
                      <a:pt x="0" y="1"/>
                    </a:moveTo>
                    <a:cubicBezTo>
                      <a:pt x="2" y="9"/>
                      <a:pt x="9" y="15"/>
                      <a:pt x="17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43" y="15"/>
                      <a:pt x="50" y="8"/>
                      <a:pt x="51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4"/>
                      <a:pt x="39" y="9"/>
                      <a:pt x="35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3" y="9"/>
                      <a:pt x="8" y="5"/>
                      <a:pt x="7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3" name="Freeform: Shape 131">
                <a:extLst>
                  <a:ext uri="{FF2B5EF4-FFF2-40B4-BE49-F238E27FC236}">
                    <a16:creationId xmlns:a16="http://schemas.microsoft.com/office/drawing/2014/main" id="{B9E370AD-14F2-BF3C-EFE0-80621F94B40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151239" y="1925646"/>
                <a:ext cx="100484" cy="110287"/>
              </a:xfrm>
              <a:custGeom>
                <a:avLst/>
                <a:gdLst>
                  <a:gd name="T0" fmla="*/ 19 w 23"/>
                  <a:gd name="T1" fmla="*/ 17 h 25"/>
                  <a:gd name="T2" fmla="*/ 20 w 23"/>
                  <a:gd name="T3" fmla="*/ 16 h 25"/>
                  <a:gd name="T4" fmla="*/ 22 w 23"/>
                  <a:gd name="T5" fmla="*/ 16 h 25"/>
                  <a:gd name="T6" fmla="*/ 23 w 23"/>
                  <a:gd name="T7" fmla="*/ 13 h 25"/>
                  <a:gd name="T8" fmla="*/ 22 w 23"/>
                  <a:gd name="T9" fmla="*/ 7 h 25"/>
                  <a:gd name="T10" fmla="*/ 17 w 23"/>
                  <a:gd name="T11" fmla="*/ 12 h 25"/>
                  <a:gd name="T12" fmla="*/ 15 w 23"/>
                  <a:gd name="T13" fmla="*/ 14 h 25"/>
                  <a:gd name="T14" fmla="*/ 15 w 23"/>
                  <a:gd name="T15" fmla="*/ 12 h 25"/>
                  <a:gd name="T16" fmla="*/ 17 w 23"/>
                  <a:gd name="T17" fmla="*/ 8 h 25"/>
                  <a:gd name="T18" fmla="*/ 15 w 23"/>
                  <a:gd name="T19" fmla="*/ 5 h 25"/>
                  <a:gd name="T20" fmla="*/ 11 w 23"/>
                  <a:gd name="T21" fmla="*/ 0 h 25"/>
                  <a:gd name="T22" fmla="*/ 11 w 23"/>
                  <a:gd name="T23" fmla="*/ 0 h 25"/>
                  <a:gd name="T24" fmla="*/ 11 w 23"/>
                  <a:gd name="T25" fmla="*/ 0 h 25"/>
                  <a:gd name="T26" fmla="*/ 11 w 23"/>
                  <a:gd name="T27" fmla="*/ 0 h 25"/>
                  <a:gd name="T28" fmla="*/ 11 w 23"/>
                  <a:gd name="T29" fmla="*/ 0 h 25"/>
                  <a:gd name="T30" fmla="*/ 7 w 23"/>
                  <a:gd name="T31" fmla="*/ 5 h 25"/>
                  <a:gd name="T32" fmla="*/ 5 w 23"/>
                  <a:gd name="T33" fmla="*/ 8 h 25"/>
                  <a:gd name="T34" fmla="*/ 7 w 23"/>
                  <a:gd name="T35" fmla="*/ 12 h 25"/>
                  <a:gd name="T36" fmla="*/ 7 w 23"/>
                  <a:gd name="T37" fmla="*/ 14 h 25"/>
                  <a:gd name="T38" fmla="*/ 5 w 23"/>
                  <a:gd name="T39" fmla="*/ 12 h 25"/>
                  <a:gd name="T40" fmla="*/ 0 w 23"/>
                  <a:gd name="T41" fmla="*/ 7 h 25"/>
                  <a:gd name="T42" fmla="*/ 0 w 23"/>
                  <a:gd name="T43" fmla="*/ 13 h 25"/>
                  <a:gd name="T44" fmla="*/ 0 w 23"/>
                  <a:gd name="T45" fmla="*/ 16 h 25"/>
                  <a:gd name="T46" fmla="*/ 2 w 23"/>
                  <a:gd name="T47" fmla="*/ 16 h 25"/>
                  <a:gd name="T48" fmla="*/ 4 w 23"/>
                  <a:gd name="T49" fmla="*/ 17 h 25"/>
                  <a:gd name="T50" fmla="*/ 3 w 23"/>
                  <a:gd name="T51" fmla="*/ 18 h 25"/>
                  <a:gd name="T52" fmla="*/ 0 w 23"/>
                  <a:gd name="T53" fmla="*/ 17 h 25"/>
                  <a:gd name="T54" fmla="*/ 5 w 23"/>
                  <a:gd name="T55" fmla="*/ 24 h 25"/>
                  <a:gd name="T56" fmla="*/ 7 w 23"/>
                  <a:gd name="T57" fmla="*/ 24 h 25"/>
                  <a:gd name="T58" fmla="*/ 10 w 23"/>
                  <a:gd name="T59" fmla="*/ 22 h 25"/>
                  <a:gd name="T60" fmla="*/ 11 w 23"/>
                  <a:gd name="T61" fmla="*/ 22 h 25"/>
                  <a:gd name="T62" fmla="*/ 11 w 23"/>
                  <a:gd name="T63" fmla="*/ 21 h 25"/>
                  <a:gd name="T64" fmla="*/ 11 w 23"/>
                  <a:gd name="T65" fmla="*/ 11 h 25"/>
                  <a:gd name="T66" fmla="*/ 12 w 23"/>
                  <a:gd name="T67" fmla="*/ 21 h 25"/>
                  <a:gd name="T68" fmla="*/ 12 w 23"/>
                  <a:gd name="T69" fmla="*/ 22 h 25"/>
                  <a:gd name="T70" fmla="*/ 12 w 23"/>
                  <a:gd name="T71" fmla="*/ 22 h 25"/>
                  <a:gd name="T72" fmla="*/ 15 w 23"/>
                  <a:gd name="T73" fmla="*/ 24 h 25"/>
                  <a:gd name="T74" fmla="*/ 17 w 23"/>
                  <a:gd name="T75" fmla="*/ 24 h 25"/>
                  <a:gd name="T76" fmla="*/ 23 w 23"/>
                  <a:gd name="T77" fmla="*/ 17 h 25"/>
                  <a:gd name="T78" fmla="*/ 19 w 23"/>
                  <a:gd name="T79" fmla="*/ 18 h 25"/>
                  <a:gd name="T80" fmla="*/ 19 w 23"/>
                  <a:gd name="T81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25">
                    <a:moveTo>
                      <a:pt x="19" y="17"/>
                    </a:moveTo>
                    <a:cubicBezTo>
                      <a:pt x="19" y="17"/>
                      <a:pt x="20" y="17"/>
                      <a:pt x="20" y="16"/>
                    </a:cubicBezTo>
                    <a:cubicBezTo>
                      <a:pt x="21" y="16"/>
                      <a:pt x="22" y="16"/>
                      <a:pt x="22" y="16"/>
                    </a:cubicBezTo>
                    <a:cubicBezTo>
                      <a:pt x="23" y="15"/>
                      <a:pt x="23" y="14"/>
                      <a:pt x="23" y="13"/>
                    </a:cubicBezTo>
                    <a:cubicBezTo>
                      <a:pt x="22" y="11"/>
                      <a:pt x="22" y="9"/>
                      <a:pt x="22" y="7"/>
                    </a:cubicBezTo>
                    <a:cubicBezTo>
                      <a:pt x="20" y="9"/>
                      <a:pt x="17" y="9"/>
                      <a:pt x="17" y="12"/>
                    </a:cubicBezTo>
                    <a:cubicBezTo>
                      <a:pt x="17" y="12"/>
                      <a:pt x="16" y="14"/>
                      <a:pt x="15" y="14"/>
                    </a:cubicBezTo>
                    <a:cubicBezTo>
                      <a:pt x="14" y="13"/>
                      <a:pt x="15" y="12"/>
                      <a:pt x="15" y="12"/>
                    </a:cubicBezTo>
                    <a:cubicBezTo>
                      <a:pt x="16" y="11"/>
                      <a:pt x="17" y="10"/>
                      <a:pt x="17" y="8"/>
                    </a:cubicBezTo>
                    <a:cubicBezTo>
                      <a:pt x="17" y="7"/>
                      <a:pt x="16" y="6"/>
                      <a:pt x="15" y="5"/>
                    </a:cubicBezTo>
                    <a:cubicBezTo>
                      <a:pt x="14" y="3"/>
                      <a:pt x="12" y="2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8" y="3"/>
                      <a:pt x="7" y="5"/>
                    </a:cubicBezTo>
                    <a:cubicBezTo>
                      <a:pt x="6" y="6"/>
                      <a:pt x="5" y="7"/>
                      <a:pt x="5" y="8"/>
                    </a:cubicBezTo>
                    <a:cubicBezTo>
                      <a:pt x="5" y="10"/>
                      <a:pt x="6" y="11"/>
                      <a:pt x="7" y="12"/>
                    </a:cubicBezTo>
                    <a:cubicBezTo>
                      <a:pt x="7" y="12"/>
                      <a:pt x="8" y="13"/>
                      <a:pt x="7" y="14"/>
                    </a:cubicBezTo>
                    <a:cubicBezTo>
                      <a:pt x="6" y="14"/>
                      <a:pt x="6" y="12"/>
                      <a:pt x="5" y="12"/>
                    </a:cubicBezTo>
                    <a:cubicBezTo>
                      <a:pt x="5" y="9"/>
                      <a:pt x="2" y="9"/>
                      <a:pt x="0" y="7"/>
                    </a:cubicBezTo>
                    <a:cubicBezTo>
                      <a:pt x="0" y="9"/>
                      <a:pt x="0" y="11"/>
                      <a:pt x="0" y="13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2" y="17"/>
                      <a:pt x="3" y="17"/>
                      <a:pt x="4" y="17"/>
                    </a:cubicBezTo>
                    <a:cubicBezTo>
                      <a:pt x="4" y="18"/>
                      <a:pt x="4" y="18"/>
                      <a:pt x="3" y="18"/>
                    </a:cubicBezTo>
                    <a:cubicBezTo>
                      <a:pt x="2" y="18"/>
                      <a:pt x="1" y="17"/>
                      <a:pt x="0" y="17"/>
                    </a:cubicBezTo>
                    <a:cubicBezTo>
                      <a:pt x="0" y="20"/>
                      <a:pt x="2" y="23"/>
                      <a:pt x="5" y="24"/>
                    </a:cubicBezTo>
                    <a:cubicBezTo>
                      <a:pt x="6" y="25"/>
                      <a:pt x="6" y="25"/>
                      <a:pt x="7" y="24"/>
                    </a:cubicBezTo>
                    <a:cubicBezTo>
                      <a:pt x="8" y="23"/>
                      <a:pt x="9" y="23"/>
                      <a:pt x="10" y="22"/>
                    </a:cubicBezTo>
                    <a:cubicBezTo>
                      <a:pt x="10" y="22"/>
                      <a:pt x="10" y="23"/>
                      <a:pt x="11" y="22"/>
                    </a:cubicBezTo>
                    <a:cubicBezTo>
                      <a:pt x="11" y="22"/>
                      <a:pt x="11" y="21"/>
                      <a:pt x="11" y="21"/>
                    </a:cubicBezTo>
                    <a:cubicBezTo>
                      <a:pt x="11" y="17"/>
                      <a:pt x="11" y="15"/>
                      <a:pt x="11" y="11"/>
                    </a:cubicBezTo>
                    <a:cubicBezTo>
                      <a:pt x="11" y="15"/>
                      <a:pt x="12" y="17"/>
                      <a:pt x="12" y="21"/>
                    </a:cubicBezTo>
                    <a:cubicBezTo>
                      <a:pt x="12" y="21"/>
                      <a:pt x="12" y="22"/>
                      <a:pt x="12" y="22"/>
                    </a:cubicBezTo>
                    <a:cubicBezTo>
                      <a:pt x="12" y="23"/>
                      <a:pt x="12" y="22"/>
                      <a:pt x="12" y="22"/>
                    </a:cubicBezTo>
                    <a:cubicBezTo>
                      <a:pt x="13" y="23"/>
                      <a:pt x="14" y="23"/>
                      <a:pt x="15" y="24"/>
                    </a:cubicBezTo>
                    <a:cubicBezTo>
                      <a:pt x="16" y="25"/>
                      <a:pt x="16" y="25"/>
                      <a:pt x="17" y="24"/>
                    </a:cubicBezTo>
                    <a:cubicBezTo>
                      <a:pt x="20" y="23"/>
                      <a:pt x="22" y="20"/>
                      <a:pt x="23" y="17"/>
                    </a:cubicBezTo>
                    <a:cubicBezTo>
                      <a:pt x="21" y="17"/>
                      <a:pt x="20" y="18"/>
                      <a:pt x="19" y="18"/>
                    </a:cubicBezTo>
                    <a:cubicBezTo>
                      <a:pt x="18" y="18"/>
                      <a:pt x="18" y="18"/>
                      <a:pt x="1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grpSp>
            <p:nvGrpSpPr>
              <p:cNvPr id="94" name="Group 132">
                <a:extLst>
                  <a:ext uri="{FF2B5EF4-FFF2-40B4-BE49-F238E27FC236}">
                    <a16:creationId xmlns:a16="http://schemas.microsoft.com/office/drawing/2014/main" id="{456D8164-7D77-ED90-4D25-ECCB4483B65E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2569358" y="623032"/>
                <a:ext cx="4000972" cy="3975239"/>
                <a:chOff x="2569358" y="623032"/>
                <a:chExt cx="4000972" cy="3975239"/>
              </a:xfrm>
              <a:grpFill/>
            </p:grpSpPr>
            <p:sp>
              <p:nvSpPr>
                <p:cNvPr id="95" name="Freeform: Shape 133">
                  <a:extLst>
                    <a:ext uri="{FF2B5EF4-FFF2-40B4-BE49-F238E27FC236}">
                      <a16:creationId xmlns:a16="http://schemas.microsoft.com/office/drawing/2014/main" id="{3710519D-F6C7-40BE-F599-70ACA40FE01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56624" y="2680500"/>
                  <a:ext cx="300226" cy="301452"/>
                </a:xfrm>
                <a:custGeom>
                  <a:avLst/>
                  <a:gdLst>
                    <a:gd name="T0" fmla="*/ 67 w 68"/>
                    <a:gd name="T1" fmla="*/ 26 h 68"/>
                    <a:gd name="T2" fmla="*/ 53 w 68"/>
                    <a:gd name="T3" fmla="*/ 32 h 68"/>
                    <a:gd name="T4" fmla="*/ 48 w 68"/>
                    <a:gd name="T5" fmla="*/ 32 h 68"/>
                    <a:gd name="T6" fmla="*/ 45 w 68"/>
                    <a:gd name="T7" fmla="*/ 25 h 68"/>
                    <a:gd name="T8" fmla="*/ 49 w 68"/>
                    <a:gd name="T9" fmla="*/ 21 h 68"/>
                    <a:gd name="T10" fmla="*/ 63 w 68"/>
                    <a:gd name="T11" fmla="*/ 16 h 68"/>
                    <a:gd name="T12" fmla="*/ 56 w 68"/>
                    <a:gd name="T13" fmla="*/ 8 h 68"/>
                    <a:gd name="T14" fmla="*/ 48 w 68"/>
                    <a:gd name="T15" fmla="*/ 5 h 68"/>
                    <a:gd name="T16" fmla="*/ 46 w 68"/>
                    <a:gd name="T17" fmla="*/ 16 h 68"/>
                    <a:gd name="T18" fmla="*/ 40 w 68"/>
                    <a:gd name="T19" fmla="*/ 25 h 68"/>
                    <a:gd name="T20" fmla="*/ 40 w 68"/>
                    <a:gd name="T21" fmla="*/ 15 h 68"/>
                    <a:gd name="T22" fmla="*/ 36 w 68"/>
                    <a:gd name="T23" fmla="*/ 12 h 68"/>
                    <a:gd name="T24" fmla="*/ 36 w 68"/>
                    <a:gd name="T25" fmla="*/ 7 h 68"/>
                    <a:gd name="T26" fmla="*/ 32 w 68"/>
                    <a:gd name="T27" fmla="*/ 7 h 68"/>
                    <a:gd name="T28" fmla="*/ 32 w 68"/>
                    <a:gd name="T29" fmla="*/ 12 h 68"/>
                    <a:gd name="T30" fmla="*/ 27 w 68"/>
                    <a:gd name="T31" fmla="*/ 15 h 68"/>
                    <a:gd name="T32" fmla="*/ 28 w 68"/>
                    <a:gd name="T33" fmla="*/ 25 h 68"/>
                    <a:gd name="T34" fmla="*/ 21 w 68"/>
                    <a:gd name="T35" fmla="*/ 16 h 68"/>
                    <a:gd name="T36" fmla="*/ 20 w 68"/>
                    <a:gd name="T37" fmla="*/ 5 h 68"/>
                    <a:gd name="T38" fmla="*/ 11 w 68"/>
                    <a:gd name="T39" fmla="*/ 8 h 68"/>
                    <a:gd name="T40" fmla="*/ 5 w 68"/>
                    <a:gd name="T41" fmla="*/ 16 h 68"/>
                    <a:gd name="T42" fmla="*/ 19 w 68"/>
                    <a:gd name="T43" fmla="*/ 21 h 68"/>
                    <a:gd name="T44" fmla="*/ 22 w 68"/>
                    <a:gd name="T45" fmla="*/ 25 h 68"/>
                    <a:gd name="T46" fmla="*/ 20 w 68"/>
                    <a:gd name="T47" fmla="*/ 32 h 68"/>
                    <a:gd name="T48" fmla="*/ 14 w 68"/>
                    <a:gd name="T49" fmla="*/ 32 h 68"/>
                    <a:gd name="T50" fmla="*/ 1 w 68"/>
                    <a:gd name="T51" fmla="*/ 26 h 68"/>
                    <a:gd name="T52" fmla="*/ 0 w 68"/>
                    <a:gd name="T53" fmla="*/ 36 h 68"/>
                    <a:gd name="T54" fmla="*/ 3 w 68"/>
                    <a:gd name="T55" fmla="*/ 44 h 68"/>
                    <a:gd name="T56" fmla="*/ 12 w 68"/>
                    <a:gd name="T57" fmla="*/ 38 h 68"/>
                    <a:gd name="T58" fmla="*/ 23 w 68"/>
                    <a:gd name="T59" fmla="*/ 36 h 68"/>
                    <a:gd name="T60" fmla="*/ 16 w 68"/>
                    <a:gd name="T61" fmla="*/ 42 h 68"/>
                    <a:gd name="T62" fmla="*/ 17 w 68"/>
                    <a:gd name="T63" fmla="*/ 48 h 68"/>
                    <a:gd name="T64" fmla="*/ 13 w 68"/>
                    <a:gd name="T65" fmla="*/ 52 h 68"/>
                    <a:gd name="T66" fmla="*/ 16 w 68"/>
                    <a:gd name="T67" fmla="*/ 54 h 68"/>
                    <a:gd name="T68" fmla="*/ 20 w 68"/>
                    <a:gd name="T69" fmla="*/ 50 h 68"/>
                    <a:gd name="T70" fmla="*/ 25 w 68"/>
                    <a:gd name="T71" fmla="*/ 52 h 68"/>
                    <a:gd name="T72" fmla="*/ 32 w 68"/>
                    <a:gd name="T73" fmla="*/ 44 h 68"/>
                    <a:gd name="T74" fmla="*/ 30 w 68"/>
                    <a:gd name="T75" fmla="*/ 55 h 68"/>
                    <a:gd name="T76" fmla="*/ 23 w 68"/>
                    <a:gd name="T77" fmla="*/ 64 h 68"/>
                    <a:gd name="T78" fmla="*/ 32 w 68"/>
                    <a:gd name="T79" fmla="*/ 68 h 68"/>
                    <a:gd name="T80" fmla="*/ 42 w 68"/>
                    <a:gd name="T81" fmla="*/ 67 h 68"/>
                    <a:gd name="T82" fmla="*/ 36 w 68"/>
                    <a:gd name="T83" fmla="*/ 53 h 68"/>
                    <a:gd name="T84" fmla="*/ 36 w 68"/>
                    <a:gd name="T85" fmla="*/ 48 h 68"/>
                    <a:gd name="T86" fmla="*/ 42 w 68"/>
                    <a:gd name="T87" fmla="*/ 45 h 68"/>
                    <a:gd name="T88" fmla="*/ 46 w 68"/>
                    <a:gd name="T89" fmla="*/ 49 h 68"/>
                    <a:gd name="T90" fmla="*/ 52 w 68"/>
                    <a:gd name="T91" fmla="*/ 63 h 68"/>
                    <a:gd name="T92" fmla="*/ 59 w 68"/>
                    <a:gd name="T93" fmla="*/ 56 h 68"/>
                    <a:gd name="T94" fmla="*/ 63 w 68"/>
                    <a:gd name="T95" fmla="*/ 48 h 68"/>
                    <a:gd name="T96" fmla="*/ 52 w 68"/>
                    <a:gd name="T97" fmla="*/ 46 h 68"/>
                    <a:gd name="T98" fmla="*/ 42 w 68"/>
                    <a:gd name="T99" fmla="*/ 40 h 68"/>
                    <a:gd name="T100" fmla="*/ 53 w 68"/>
                    <a:gd name="T101" fmla="*/ 40 h 68"/>
                    <a:gd name="T102" fmla="*/ 55 w 68"/>
                    <a:gd name="T103" fmla="*/ 36 h 68"/>
                    <a:gd name="T104" fmla="*/ 61 w 68"/>
                    <a:gd name="T105" fmla="*/ 3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8" h="68">
                      <a:moveTo>
                        <a:pt x="68" y="32"/>
                      </a:moveTo>
                      <a:cubicBezTo>
                        <a:pt x="61" y="32"/>
                        <a:pt x="61" y="32"/>
                        <a:pt x="61" y="32"/>
                      </a:cubicBezTo>
                      <a:cubicBezTo>
                        <a:pt x="67" y="26"/>
                        <a:pt x="67" y="26"/>
                        <a:pt x="67" y="26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55" y="32"/>
                        <a:pt x="55" y="32"/>
                        <a:pt x="55" y="32"/>
                      </a:cubicBezTo>
                      <a:cubicBezTo>
                        <a:pt x="53" y="32"/>
                        <a:pt x="53" y="32"/>
                        <a:pt x="53" y="32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3" y="27"/>
                        <a:pt x="53" y="27"/>
                        <a:pt x="53" y="27"/>
                      </a:cubicBez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30"/>
                        <a:pt x="43" y="29"/>
                        <a:pt x="42" y="28"/>
                      </a:cubicBezTo>
                      <a:cubicBezTo>
                        <a:pt x="45" y="25"/>
                        <a:pt x="45" y="25"/>
                        <a:pt x="45" y="25"/>
                      </a:cubicBez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52" y="21"/>
                        <a:pt x="52" y="21"/>
                        <a:pt x="52" y="21"/>
                      </a:cubicBezTo>
                      <a:cubicBezTo>
                        <a:pt x="49" y="21"/>
                        <a:pt x="49" y="21"/>
                        <a:pt x="49" y="21"/>
                      </a:cubicBezTo>
                      <a:cubicBezTo>
                        <a:pt x="50" y="20"/>
                        <a:pt x="50" y="20"/>
                        <a:pt x="50" y="20"/>
                      </a:cubicBezTo>
                      <a:cubicBezTo>
                        <a:pt x="63" y="20"/>
                        <a:pt x="63" y="20"/>
                        <a:pt x="63" y="20"/>
                      </a:cubicBezTo>
                      <a:cubicBezTo>
                        <a:pt x="63" y="16"/>
                        <a:pt x="63" y="16"/>
                        <a:pt x="63" y="16"/>
                      </a:cubicBezTo>
                      <a:cubicBezTo>
                        <a:pt x="54" y="16"/>
                        <a:pt x="54" y="16"/>
                        <a:pt x="54" y="16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52" y="13"/>
                        <a:pt x="52" y="13"/>
                        <a:pt x="52" y="13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17"/>
                        <a:pt x="48" y="17"/>
                        <a:pt x="48" y="17"/>
                      </a:cubicBezTo>
                      <a:cubicBezTo>
                        <a:pt x="46" y="19"/>
                        <a:pt x="46" y="19"/>
                        <a:pt x="46" y="19"/>
                      </a:cubicBezTo>
                      <a:cubicBezTo>
                        <a:pt x="46" y="16"/>
                        <a:pt x="46" y="16"/>
                        <a:pt x="46" y="16"/>
                      </a:cubicBezTo>
                      <a:cubicBezTo>
                        <a:pt x="42" y="16"/>
                        <a:pt x="42" y="16"/>
                        <a:pt x="42" y="16"/>
                      </a:cubicBezTo>
                      <a:cubicBezTo>
                        <a:pt x="42" y="22"/>
                        <a:pt x="42" y="22"/>
                        <a:pt x="42" y="22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38" y="24"/>
                        <a:pt x="37" y="24"/>
                        <a:pt x="36" y="23"/>
                      </a:cubicBezTo>
                      <a:cubicBezTo>
                        <a:pt x="36" y="20"/>
                        <a:pt x="36" y="20"/>
                        <a:pt x="36" y="20"/>
                      </a:cubicBezTo>
                      <a:cubicBezTo>
                        <a:pt x="40" y="15"/>
                        <a:pt x="40" y="15"/>
                        <a:pt x="40" y="15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36" y="7"/>
                        <a:pt x="36" y="7"/>
                        <a:pt x="36" y="7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23"/>
                        <a:pt x="32" y="23"/>
                        <a:pt x="32" y="23"/>
                      </a:cubicBezTo>
                      <a:cubicBezTo>
                        <a:pt x="30" y="24"/>
                        <a:pt x="29" y="24"/>
                        <a:pt x="28" y="25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4" y="29"/>
                        <a:pt x="24" y="30"/>
                        <a:pt x="23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15" y="40"/>
                        <a:pt x="15" y="40"/>
                        <a:pt x="15" y="40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4" y="37"/>
                        <a:pt x="24" y="38"/>
                        <a:pt x="25" y="40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16" y="42"/>
                        <a:pt x="16" y="42"/>
                        <a:pt x="16" y="42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5" y="48"/>
                        <a:pt x="5" y="48"/>
                        <a:pt x="5" y="48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11" y="59"/>
                        <a:pt x="11" y="59"/>
                        <a:pt x="11" y="59"/>
                      </a:cubicBezTo>
                      <a:cubicBezTo>
                        <a:pt x="16" y="54"/>
                        <a:pt x="16" y="54"/>
                        <a:pt x="16" y="54"/>
                      </a:cubicBezTo>
                      <a:cubicBezTo>
                        <a:pt x="16" y="63"/>
                        <a:pt x="16" y="63"/>
                        <a:pt x="16" y="63"/>
                      </a:cubicBezTo>
                      <a:cubicBezTo>
                        <a:pt x="20" y="63"/>
                        <a:pt x="20" y="63"/>
                        <a:pt x="20" y="63"/>
                      </a:cubicBezTo>
                      <a:cubicBezTo>
                        <a:pt x="20" y="50"/>
                        <a:pt x="20" y="50"/>
                        <a:pt x="20" y="50"/>
                      </a:cubicBezTo>
                      <a:cubicBezTo>
                        <a:pt x="21" y="49"/>
                        <a:pt x="21" y="49"/>
                        <a:pt x="21" y="49"/>
                      </a:cubicBezTo>
                      <a:cubicBezTo>
                        <a:pt x="21" y="52"/>
                        <a:pt x="21" y="52"/>
                        <a:pt x="21" y="52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9" y="43"/>
                        <a:pt x="30" y="44"/>
                        <a:pt x="32" y="44"/>
                      </a:cubicBezTo>
                      <a:cubicBezTo>
                        <a:pt x="32" y="48"/>
                        <a:pt x="32" y="48"/>
                        <a:pt x="32" y="48"/>
                      </a:cubicBez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30" y="55"/>
                        <a:pt x="30" y="55"/>
                        <a:pt x="30" y="55"/>
                      </a:cubicBezTo>
                      <a:cubicBezTo>
                        <a:pt x="32" y="53"/>
                        <a:pt x="32" y="53"/>
                        <a:pt x="32" y="53"/>
                      </a:cubicBezTo>
                      <a:cubicBezTo>
                        <a:pt x="32" y="55"/>
                        <a:pt x="32" y="55"/>
                        <a:pt x="32" y="55"/>
                      </a:cubicBezTo>
                      <a:cubicBezTo>
                        <a:pt x="23" y="64"/>
                        <a:pt x="23" y="64"/>
                        <a:pt x="23" y="64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32" y="61"/>
                        <a:pt x="32" y="61"/>
                        <a:pt x="32" y="61"/>
                      </a:cubicBezTo>
                      <a:cubicBezTo>
                        <a:pt x="32" y="68"/>
                        <a:pt x="32" y="68"/>
                        <a:pt x="32" y="68"/>
                      </a:cubicBezTo>
                      <a:cubicBezTo>
                        <a:pt x="36" y="68"/>
                        <a:pt x="36" y="68"/>
                        <a:pt x="36" y="68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42" y="67"/>
                        <a:pt x="42" y="67"/>
                        <a:pt x="42" y="67"/>
                      </a:cubicBezTo>
                      <a:cubicBezTo>
                        <a:pt x="44" y="64"/>
                        <a:pt x="44" y="64"/>
                        <a:pt x="44" y="64"/>
                      </a:cubicBezTo>
                      <a:cubicBezTo>
                        <a:pt x="36" y="55"/>
                        <a:pt x="36" y="55"/>
                        <a:pt x="36" y="55"/>
                      </a:cubicBezTo>
                      <a:cubicBezTo>
                        <a:pt x="36" y="53"/>
                        <a:pt x="36" y="53"/>
                        <a:pt x="36" y="53"/>
                      </a:cubicBez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6" y="44"/>
                        <a:pt x="36" y="44"/>
                        <a:pt x="36" y="44"/>
                      </a:cubicBezTo>
                      <a:cubicBezTo>
                        <a:pt x="37" y="44"/>
                        <a:pt x="38" y="43"/>
                        <a:pt x="40" y="42"/>
                      </a:cubicBezTo>
                      <a:cubicBezTo>
                        <a:pt x="42" y="45"/>
                        <a:pt x="42" y="45"/>
                        <a:pt x="42" y="45"/>
                      </a:cubicBezTo>
                      <a:cubicBezTo>
                        <a:pt x="42" y="52"/>
                        <a:pt x="42" y="52"/>
                        <a:pt x="42" y="52"/>
                      </a:cubicBezTo>
                      <a:cubicBezTo>
                        <a:pt x="46" y="52"/>
                        <a:pt x="46" y="52"/>
                        <a:pt x="46" y="52"/>
                      </a:cubicBezTo>
                      <a:cubicBezTo>
                        <a:pt x="46" y="49"/>
                        <a:pt x="46" y="49"/>
                        <a:pt x="46" y="49"/>
                      </a:cubicBezTo>
                      <a:cubicBezTo>
                        <a:pt x="48" y="50"/>
                        <a:pt x="48" y="50"/>
                        <a:pt x="48" y="50"/>
                      </a:cubicBezTo>
                      <a:cubicBezTo>
                        <a:pt x="48" y="63"/>
                        <a:pt x="48" y="63"/>
                        <a:pt x="48" y="63"/>
                      </a:cubicBezTo>
                      <a:cubicBezTo>
                        <a:pt x="52" y="63"/>
                        <a:pt x="52" y="63"/>
                        <a:pt x="52" y="63"/>
                      </a:cubicBezTo>
                      <a:cubicBezTo>
                        <a:pt x="52" y="54"/>
                        <a:pt x="52" y="54"/>
                        <a:pt x="52" y="54"/>
                      </a:cubicBezTo>
                      <a:cubicBezTo>
                        <a:pt x="56" y="59"/>
                        <a:pt x="56" y="59"/>
                        <a:pt x="56" y="59"/>
                      </a:cubicBezTo>
                      <a:cubicBezTo>
                        <a:pt x="59" y="56"/>
                        <a:pt x="59" y="56"/>
                        <a:pt x="59" y="56"/>
                      </a:cubicBezTo>
                      <a:cubicBezTo>
                        <a:pt x="54" y="52"/>
                        <a:pt x="54" y="52"/>
                        <a:pt x="54" y="52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3" y="48"/>
                        <a:pt x="63" y="48"/>
                        <a:pt x="63" y="48"/>
                      </a:cubicBezTo>
                      <a:cubicBezTo>
                        <a:pt x="50" y="48"/>
                        <a:pt x="50" y="48"/>
                        <a:pt x="50" y="48"/>
                      </a:cubicBezTo>
                      <a:cubicBezTo>
                        <a:pt x="49" y="46"/>
                        <a:pt x="49" y="46"/>
                        <a:pt x="49" y="46"/>
                      </a:cubicBezTo>
                      <a:cubicBezTo>
                        <a:pt x="52" y="46"/>
                        <a:pt x="52" y="46"/>
                        <a:pt x="52" y="46"/>
                      </a:cubicBezTo>
                      <a:cubicBezTo>
                        <a:pt x="52" y="42"/>
                        <a:pt x="52" y="42"/>
                        <a:pt x="52" y="42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2" y="40"/>
                        <a:pt x="42" y="40"/>
                        <a:pt x="42" y="40"/>
                      </a:cubicBezTo>
                      <a:cubicBezTo>
                        <a:pt x="43" y="38"/>
                        <a:pt x="44" y="37"/>
                        <a:pt x="44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53" y="40"/>
                        <a:pt x="53" y="40"/>
                        <a:pt x="53" y="40"/>
                      </a:cubicBezTo>
                      <a:cubicBezTo>
                        <a:pt x="55" y="38"/>
                        <a:pt x="55" y="38"/>
                        <a:pt x="55" y="38"/>
                      </a:cubicBezTo>
                      <a:cubicBezTo>
                        <a:pt x="53" y="36"/>
                        <a:pt x="53" y="36"/>
                        <a:pt x="53" y="36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64" y="44"/>
                        <a:pt x="64" y="44"/>
                        <a:pt x="64" y="44"/>
                      </a:cubicBezTo>
                      <a:cubicBezTo>
                        <a:pt x="67" y="42"/>
                        <a:pt x="67" y="42"/>
                        <a:pt x="67" y="42"/>
                      </a:cubicBezTo>
                      <a:cubicBezTo>
                        <a:pt x="61" y="36"/>
                        <a:pt x="61" y="36"/>
                        <a:pt x="61" y="36"/>
                      </a:cubicBezTo>
                      <a:cubicBezTo>
                        <a:pt x="68" y="36"/>
                        <a:pt x="68" y="36"/>
                        <a:pt x="68" y="36"/>
                      </a:cubicBezTo>
                      <a:lnTo>
                        <a:pt x="68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6" name="Freeform: Shape 134">
                  <a:extLst>
                    <a:ext uri="{FF2B5EF4-FFF2-40B4-BE49-F238E27FC236}">
                      <a16:creationId xmlns:a16="http://schemas.microsoft.com/office/drawing/2014/main" id="{ACD793EB-5B91-3614-780D-39B3DC4287E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582838" y="2159700"/>
                  <a:ext cx="344341" cy="401935"/>
                </a:xfrm>
                <a:custGeom>
                  <a:avLst/>
                  <a:gdLst>
                    <a:gd name="T0" fmla="*/ 73 w 78"/>
                    <a:gd name="T1" fmla="*/ 84 h 91"/>
                    <a:gd name="T2" fmla="*/ 78 w 78"/>
                    <a:gd name="T3" fmla="*/ 16 h 91"/>
                    <a:gd name="T4" fmla="*/ 66 w 78"/>
                    <a:gd name="T5" fmla="*/ 12 h 91"/>
                    <a:gd name="T6" fmla="*/ 77 w 78"/>
                    <a:gd name="T7" fmla="*/ 1 h 91"/>
                    <a:gd name="T8" fmla="*/ 65 w 78"/>
                    <a:gd name="T9" fmla="*/ 7 h 91"/>
                    <a:gd name="T10" fmla="*/ 71 w 78"/>
                    <a:gd name="T11" fmla="*/ 23 h 91"/>
                    <a:gd name="T12" fmla="*/ 65 w 78"/>
                    <a:gd name="T13" fmla="*/ 63 h 91"/>
                    <a:gd name="T14" fmla="*/ 70 w 78"/>
                    <a:gd name="T15" fmla="*/ 74 h 91"/>
                    <a:gd name="T16" fmla="*/ 65 w 78"/>
                    <a:gd name="T17" fmla="*/ 91 h 91"/>
                    <a:gd name="T18" fmla="*/ 65 w 78"/>
                    <a:gd name="T19" fmla="*/ 7 h 91"/>
                    <a:gd name="T20" fmla="*/ 60 w 78"/>
                    <a:gd name="T21" fmla="*/ 8 h 91"/>
                    <a:gd name="T22" fmla="*/ 50 w 78"/>
                    <a:gd name="T23" fmla="*/ 4 h 91"/>
                    <a:gd name="T24" fmla="*/ 53 w 78"/>
                    <a:gd name="T25" fmla="*/ 12 h 91"/>
                    <a:gd name="T26" fmla="*/ 50 w 78"/>
                    <a:gd name="T27" fmla="*/ 16 h 91"/>
                    <a:gd name="T28" fmla="*/ 65 w 78"/>
                    <a:gd name="T29" fmla="*/ 23 h 91"/>
                    <a:gd name="T30" fmla="*/ 50 w 78"/>
                    <a:gd name="T31" fmla="*/ 84 h 91"/>
                    <a:gd name="T32" fmla="*/ 63 w 78"/>
                    <a:gd name="T33" fmla="*/ 91 h 91"/>
                    <a:gd name="T34" fmla="*/ 65 w 78"/>
                    <a:gd name="T35" fmla="*/ 78 h 91"/>
                    <a:gd name="T36" fmla="*/ 61 w 78"/>
                    <a:gd name="T37" fmla="*/ 74 h 91"/>
                    <a:gd name="T38" fmla="*/ 65 w 78"/>
                    <a:gd name="T39" fmla="*/ 69 h 91"/>
                    <a:gd name="T40" fmla="*/ 65 w 78"/>
                    <a:gd name="T41" fmla="*/ 63 h 91"/>
                    <a:gd name="T42" fmla="*/ 50 w 78"/>
                    <a:gd name="T43" fmla="*/ 69 h 91"/>
                    <a:gd name="T44" fmla="*/ 55 w 78"/>
                    <a:gd name="T45" fmla="*/ 74 h 91"/>
                    <a:gd name="T46" fmla="*/ 50 w 78"/>
                    <a:gd name="T47" fmla="*/ 78 h 91"/>
                    <a:gd name="T48" fmla="*/ 50 w 78"/>
                    <a:gd name="T49" fmla="*/ 84 h 91"/>
                    <a:gd name="T50" fmla="*/ 46 w 78"/>
                    <a:gd name="T51" fmla="*/ 0 h 91"/>
                    <a:gd name="T52" fmla="*/ 43 w 78"/>
                    <a:gd name="T53" fmla="*/ 4 h 91"/>
                    <a:gd name="T54" fmla="*/ 50 w 78"/>
                    <a:gd name="T55" fmla="*/ 4 h 91"/>
                    <a:gd name="T56" fmla="*/ 39 w 78"/>
                    <a:gd name="T57" fmla="*/ 16 h 91"/>
                    <a:gd name="T58" fmla="*/ 50 w 78"/>
                    <a:gd name="T59" fmla="*/ 23 h 91"/>
                    <a:gd name="T60" fmla="*/ 39 w 78"/>
                    <a:gd name="T61" fmla="*/ 84 h 91"/>
                    <a:gd name="T62" fmla="*/ 50 w 78"/>
                    <a:gd name="T63" fmla="*/ 78 h 91"/>
                    <a:gd name="T64" fmla="*/ 50 w 78"/>
                    <a:gd name="T65" fmla="*/ 69 h 91"/>
                    <a:gd name="T66" fmla="*/ 39 w 78"/>
                    <a:gd name="T67" fmla="*/ 63 h 91"/>
                    <a:gd name="T68" fmla="*/ 39 w 78"/>
                    <a:gd name="T69" fmla="*/ 16 h 91"/>
                    <a:gd name="T70" fmla="*/ 0 w 78"/>
                    <a:gd name="T71" fmla="*/ 84 h 91"/>
                    <a:gd name="T72" fmla="*/ 6 w 78"/>
                    <a:gd name="T73" fmla="*/ 91 h 91"/>
                    <a:gd name="T74" fmla="*/ 16 w 78"/>
                    <a:gd name="T75" fmla="*/ 84 h 91"/>
                    <a:gd name="T76" fmla="*/ 39 w 78"/>
                    <a:gd name="T77" fmla="*/ 63 h 91"/>
                    <a:gd name="T78" fmla="*/ 7 w 78"/>
                    <a:gd name="T79" fmla="*/ 23 h 91"/>
                    <a:gd name="T80" fmla="*/ 39 w 78"/>
                    <a:gd name="T81" fmla="*/ 23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8" h="91">
                      <a:moveTo>
                        <a:pt x="73" y="91"/>
                      </a:moveTo>
                      <a:cubicBezTo>
                        <a:pt x="73" y="84"/>
                        <a:pt x="73" y="84"/>
                        <a:pt x="73" y="84"/>
                      </a:cubicBezTo>
                      <a:cubicBezTo>
                        <a:pt x="78" y="84"/>
                        <a:pt x="78" y="84"/>
                        <a:pt x="78" y="84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7" y="15"/>
                        <a:pt x="67" y="13"/>
                        <a:pt x="66" y="12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8" y="3"/>
                        <a:pt x="78" y="2"/>
                        <a:pt x="77" y="1"/>
                      </a:cubicBezTo>
                      <a:cubicBezTo>
                        <a:pt x="76" y="0"/>
                        <a:pt x="75" y="0"/>
                        <a:pt x="74" y="0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71" y="23"/>
                        <a:pt x="71" y="23"/>
                        <a:pt x="71" y="23"/>
                      </a:cubicBezTo>
                      <a:cubicBezTo>
                        <a:pt x="71" y="63"/>
                        <a:pt x="71" y="63"/>
                        <a:pt x="71" y="63"/>
                      </a:cubicBezTo>
                      <a:cubicBezTo>
                        <a:pt x="65" y="63"/>
                        <a:pt x="65" y="63"/>
                        <a:pt x="65" y="63"/>
                      </a:cubicBezTo>
                      <a:cubicBezTo>
                        <a:pt x="65" y="69"/>
                        <a:pt x="65" y="69"/>
                        <a:pt x="65" y="69"/>
                      </a:cubicBezTo>
                      <a:cubicBezTo>
                        <a:pt x="68" y="69"/>
                        <a:pt x="70" y="71"/>
                        <a:pt x="70" y="74"/>
                      </a:cubicBezTo>
                      <a:cubicBezTo>
                        <a:pt x="70" y="76"/>
                        <a:pt x="68" y="78"/>
                        <a:pt x="65" y="78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lnTo>
                        <a:pt x="73" y="91"/>
                      </a:lnTo>
                      <a:close/>
                      <a:moveTo>
                        <a:pt x="65" y="7"/>
                      </a:move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62" y="9"/>
                        <a:pt x="61" y="8"/>
                        <a:pt x="60" y="8"/>
                      </a:cubicBezTo>
                      <a:cubicBezTo>
                        <a:pt x="59" y="8"/>
                        <a:pt x="58" y="9"/>
                        <a:pt x="57" y="9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2" y="13"/>
                        <a:pt x="52" y="15"/>
                        <a:pt x="52" y="1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65" y="7"/>
                        <a:pt x="65" y="7"/>
                        <a:pt x="65" y="7"/>
                      </a:cubicBezTo>
                      <a:close/>
                      <a:moveTo>
                        <a:pt x="50" y="84"/>
                      </a:moveTo>
                      <a:cubicBezTo>
                        <a:pt x="63" y="84"/>
                        <a:pt x="63" y="84"/>
                        <a:pt x="63" y="84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cubicBezTo>
                        <a:pt x="65" y="78"/>
                        <a:pt x="65" y="78"/>
                        <a:pt x="65" y="78"/>
                      </a:cubicBezTo>
                      <a:cubicBezTo>
                        <a:pt x="65" y="78"/>
                        <a:pt x="65" y="78"/>
                        <a:pt x="65" y="78"/>
                      </a:cubicBezTo>
                      <a:cubicBezTo>
                        <a:pt x="63" y="78"/>
                        <a:pt x="61" y="76"/>
                        <a:pt x="61" y="74"/>
                      </a:cubicBezTo>
                      <a:cubicBezTo>
                        <a:pt x="61" y="74"/>
                        <a:pt x="61" y="74"/>
                        <a:pt x="61" y="74"/>
                      </a:cubicBezTo>
                      <a:cubicBezTo>
                        <a:pt x="61" y="71"/>
                        <a:pt x="63" y="69"/>
                        <a:pt x="65" y="69"/>
                      </a:cubicBezTo>
                      <a:cubicBezTo>
                        <a:pt x="65" y="69"/>
                        <a:pt x="65" y="69"/>
                        <a:pt x="65" y="69"/>
                      </a:cubicBezTo>
                      <a:cubicBezTo>
                        <a:pt x="65" y="63"/>
                        <a:pt x="65" y="63"/>
                        <a:pt x="65" y="63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53" y="69"/>
                        <a:pt x="55" y="71"/>
                        <a:pt x="55" y="74"/>
                      </a:cubicBezTo>
                      <a:cubicBezTo>
                        <a:pt x="55" y="76"/>
                        <a:pt x="53" y="78"/>
                        <a:pt x="50" y="78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lnTo>
                        <a:pt x="50" y="84"/>
                      </a:lnTo>
                      <a:close/>
                      <a:moveTo>
                        <a:pt x="50" y="4"/>
                      </a:move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5" y="0"/>
                        <a:pt x="43" y="0"/>
                        <a:pt x="42" y="1"/>
                      </a:cubicBezTo>
                      <a:cubicBezTo>
                        <a:pt x="42" y="2"/>
                        <a:pt x="42" y="3"/>
                        <a:pt x="43" y="4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4"/>
                        <a:pt x="50" y="4"/>
                        <a:pt x="50" y="4"/>
                      </a:cubicBezTo>
                      <a:close/>
                      <a:moveTo>
                        <a:pt x="50" y="16"/>
                      </a:move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lose/>
                      <a:moveTo>
                        <a:pt x="39" y="84"/>
                      </a:move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cubicBezTo>
                        <a:pt x="48" y="78"/>
                        <a:pt x="46" y="76"/>
                        <a:pt x="46" y="74"/>
                      </a:cubicBezTo>
                      <a:cubicBezTo>
                        <a:pt x="46" y="71"/>
                        <a:pt x="48" y="69"/>
                        <a:pt x="50" y="69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39" y="63"/>
                        <a:pt x="39" y="63"/>
                        <a:pt x="39" y="63"/>
                      </a:cubicBezTo>
                      <a:lnTo>
                        <a:pt x="39" y="84"/>
                      </a:lnTo>
                      <a:close/>
                      <a:moveTo>
                        <a:pt x="39" y="16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6" y="84"/>
                        <a:pt x="6" y="84"/>
                        <a:pt x="6" y="84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39" y="84"/>
                        <a:pt x="39" y="84"/>
                        <a:pt x="39" y="84"/>
                      </a:cubicBezTo>
                      <a:cubicBezTo>
                        <a:pt x="39" y="63"/>
                        <a:pt x="39" y="63"/>
                        <a:pt x="39" y="63"/>
                      </a:cubicBezTo>
                      <a:cubicBezTo>
                        <a:pt x="7" y="63"/>
                        <a:pt x="7" y="63"/>
                        <a:pt x="7" y="6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lnTo>
                        <a:pt x="39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7" name="Freeform: Shape 135">
                  <a:extLst>
                    <a:ext uri="{FF2B5EF4-FFF2-40B4-BE49-F238E27FC236}">
                      <a16:creationId xmlns:a16="http://schemas.microsoft.com/office/drawing/2014/main" id="{3736BD21-021B-EBF9-C2A3-37EA17176FB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10800" y="1687916"/>
                  <a:ext cx="208320" cy="122541"/>
                </a:xfrm>
                <a:custGeom>
                  <a:avLst/>
                  <a:gdLst>
                    <a:gd name="T0" fmla="*/ 170 w 170"/>
                    <a:gd name="T1" fmla="*/ 0 h 100"/>
                    <a:gd name="T2" fmla="*/ 11 w 170"/>
                    <a:gd name="T3" fmla="*/ 0 h 100"/>
                    <a:gd name="T4" fmla="*/ 11 w 170"/>
                    <a:gd name="T5" fmla="*/ 28 h 100"/>
                    <a:gd name="T6" fmla="*/ 0 w 170"/>
                    <a:gd name="T7" fmla="*/ 28 h 100"/>
                    <a:gd name="T8" fmla="*/ 0 w 170"/>
                    <a:gd name="T9" fmla="*/ 72 h 100"/>
                    <a:gd name="T10" fmla="*/ 11 w 170"/>
                    <a:gd name="T11" fmla="*/ 72 h 100"/>
                    <a:gd name="T12" fmla="*/ 11 w 170"/>
                    <a:gd name="T13" fmla="*/ 100 h 100"/>
                    <a:gd name="T14" fmla="*/ 170 w 170"/>
                    <a:gd name="T15" fmla="*/ 100 h 100"/>
                    <a:gd name="T16" fmla="*/ 170 w 170"/>
                    <a:gd name="T1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0" h="100">
                      <a:moveTo>
                        <a:pt x="170" y="0"/>
                      </a:moveTo>
                      <a:lnTo>
                        <a:pt x="11" y="0"/>
                      </a:lnTo>
                      <a:lnTo>
                        <a:pt x="11" y="28"/>
                      </a:lnTo>
                      <a:lnTo>
                        <a:pt x="0" y="28"/>
                      </a:lnTo>
                      <a:lnTo>
                        <a:pt x="0" y="72"/>
                      </a:lnTo>
                      <a:lnTo>
                        <a:pt x="11" y="72"/>
                      </a:lnTo>
                      <a:lnTo>
                        <a:pt x="11" y="100"/>
                      </a:lnTo>
                      <a:lnTo>
                        <a:pt x="170" y="100"/>
                      </a:lnTo>
                      <a:lnTo>
                        <a:pt x="17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8" name="Oval 136">
                  <a:extLst>
                    <a:ext uri="{FF2B5EF4-FFF2-40B4-BE49-F238E27FC236}">
                      <a16:creationId xmlns:a16="http://schemas.microsoft.com/office/drawing/2014/main" id="{DE97F35D-4B05-96B7-1890-9AF6213648A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83357" y="1709973"/>
                  <a:ext cx="66172" cy="661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9" name="Freeform: Shape 137">
                  <a:extLst>
                    <a:ext uri="{FF2B5EF4-FFF2-40B4-BE49-F238E27FC236}">
                      <a16:creationId xmlns:a16="http://schemas.microsoft.com/office/drawing/2014/main" id="{5145506A-5A77-14FA-78C7-FFB8927F025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5763" y="1660957"/>
                  <a:ext cx="176459" cy="330861"/>
                </a:xfrm>
                <a:custGeom>
                  <a:avLst/>
                  <a:gdLst>
                    <a:gd name="T0" fmla="*/ 20 w 40"/>
                    <a:gd name="T1" fmla="*/ 75 h 75"/>
                    <a:gd name="T2" fmla="*/ 40 w 40"/>
                    <a:gd name="T3" fmla="*/ 75 h 75"/>
                    <a:gd name="T4" fmla="*/ 40 w 40"/>
                    <a:gd name="T5" fmla="*/ 26 h 75"/>
                    <a:gd name="T6" fmla="*/ 40 w 40"/>
                    <a:gd name="T7" fmla="*/ 14 h 75"/>
                    <a:gd name="T8" fmla="*/ 40 w 40"/>
                    <a:gd name="T9" fmla="*/ 0 h 75"/>
                    <a:gd name="T10" fmla="*/ 20 w 40"/>
                    <a:gd name="T11" fmla="*/ 0 h 75"/>
                    <a:gd name="T12" fmla="*/ 20 w 40"/>
                    <a:gd name="T13" fmla="*/ 4 h 75"/>
                    <a:gd name="T14" fmla="*/ 35 w 40"/>
                    <a:gd name="T15" fmla="*/ 19 h 75"/>
                    <a:gd name="T16" fmla="*/ 20 w 40"/>
                    <a:gd name="T17" fmla="*/ 33 h 75"/>
                    <a:gd name="T18" fmla="*/ 20 w 40"/>
                    <a:gd name="T19" fmla="*/ 75 h 75"/>
                    <a:gd name="T20" fmla="*/ 0 w 40"/>
                    <a:gd name="T21" fmla="*/ 75 h 75"/>
                    <a:gd name="T22" fmla="*/ 20 w 40"/>
                    <a:gd name="T23" fmla="*/ 75 h 75"/>
                    <a:gd name="T24" fmla="*/ 20 w 40"/>
                    <a:gd name="T25" fmla="*/ 33 h 75"/>
                    <a:gd name="T26" fmla="*/ 20 w 40"/>
                    <a:gd name="T27" fmla="*/ 33 h 75"/>
                    <a:gd name="T28" fmla="*/ 5 w 40"/>
                    <a:gd name="T29" fmla="*/ 19 h 75"/>
                    <a:gd name="T30" fmla="*/ 20 w 40"/>
                    <a:gd name="T31" fmla="*/ 4 h 75"/>
                    <a:gd name="T32" fmla="*/ 20 w 40"/>
                    <a:gd name="T33" fmla="*/ 4 h 75"/>
                    <a:gd name="T34" fmla="*/ 20 w 40"/>
                    <a:gd name="T35" fmla="*/ 4 h 75"/>
                    <a:gd name="T36" fmla="*/ 20 w 40"/>
                    <a:gd name="T37" fmla="*/ 0 h 75"/>
                    <a:gd name="T38" fmla="*/ 0 w 40"/>
                    <a:gd name="T39" fmla="*/ 0 h 75"/>
                    <a:gd name="T40" fmla="*/ 0 w 40"/>
                    <a:gd name="T41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0" h="75">
                      <a:moveTo>
                        <a:pt x="20" y="75"/>
                      </a:moveTo>
                      <a:cubicBezTo>
                        <a:pt x="40" y="75"/>
                        <a:pt x="40" y="75"/>
                        <a:pt x="40" y="75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14"/>
                        <a:pt x="40" y="14"/>
                        <a:pt x="40" y="14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8" y="4"/>
                        <a:pt x="35" y="10"/>
                        <a:pt x="35" y="19"/>
                      </a:cubicBezTo>
                      <a:cubicBezTo>
                        <a:pt x="35" y="27"/>
                        <a:pt x="28" y="33"/>
                        <a:pt x="20" y="33"/>
                      </a:cubicBezTo>
                      <a:lnTo>
                        <a:pt x="20" y="75"/>
                      </a:lnTo>
                      <a:close/>
                      <a:moveTo>
                        <a:pt x="0" y="75"/>
                      </a:moveTo>
                      <a:cubicBezTo>
                        <a:pt x="20" y="75"/>
                        <a:pt x="20" y="75"/>
                        <a:pt x="20" y="75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12" y="33"/>
                        <a:pt x="5" y="27"/>
                        <a:pt x="5" y="19"/>
                      </a:cubicBezTo>
                      <a:cubicBezTo>
                        <a:pt x="5" y="10"/>
                        <a:pt x="12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0" name="Freeform: Shape 138">
                  <a:extLst>
                    <a:ext uri="{FF2B5EF4-FFF2-40B4-BE49-F238E27FC236}">
                      <a16:creationId xmlns:a16="http://schemas.microsoft.com/office/drawing/2014/main" id="{19A6F5F8-3898-2041-B0B8-414ADF3758F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60848" y="4169377"/>
                  <a:ext cx="202193" cy="203419"/>
                </a:xfrm>
                <a:custGeom>
                  <a:avLst/>
                  <a:gdLst>
                    <a:gd name="T0" fmla="*/ 41 w 46"/>
                    <a:gd name="T1" fmla="*/ 32 h 46"/>
                    <a:gd name="T2" fmla="*/ 43 w 46"/>
                    <a:gd name="T3" fmla="*/ 34 h 46"/>
                    <a:gd name="T4" fmla="*/ 38 w 46"/>
                    <a:gd name="T5" fmla="*/ 41 h 46"/>
                    <a:gd name="T6" fmla="*/ 35 w 46"/>
                    <a:gd name="T7" fmla="*/ 38 h 46"/>
                    <a:gd name="T8" fmla="*/ 29 w 46"/>
                    <a:gd name="T9" fmla="*/ 42 h 46"/>
                    <a:gd name="T10" fmla="*/ 29 w 46"/>
                    <a:gd name="T11" fmla="*/ 45 h 46"/>
                    <a:gd name="T12" fmla="*/ 23 w 46"/>
                    <a:gd name="T13" fmla="*/ 45 h 46"/>
                    <a:gd name="T14" fmla="*/ 23 w 46"/>
                    <a:gd name="T15" fmla="*/ 36 h 46"/>
                    <a:gd name="T16" fmla="*/ 33 w 46"/>
                    <a:gd name="T17" fmla="*/ 31 h 46"/>
                    <a:gd name="T18" fmla="*/ 32 w 46"/>
                    <a:gd name="T19" fmla="*/ 13 h 46"/>
                    <a:gd name="T20" fmla="*/ 32 w 46"/>
                    <a:gd name="T21" fmla="*/ 13 h 46"/>
                    <a:gd name="T22" fmla="*/ 27 w 46"/>
                    <a:gd name="T23" fmla="*/ 10 h 46"/>
                    <a:gd name="T24" fmla="*/ 23 w 46"/>
                    <a:gd name="T25" fmla="*/ 10 h 46"/>
                    <a:gd name="T26" fmla="*/ 23 w 46"/>
                    <a:gd name="T27" fmla="*/ 0 h 46"/>
                    <a:gd name="T28" fmla="*/ 26 w 46"/>
                    <a:gd name="T29" fmla="*/ 0 h 46"/>
                    <a:gd name="T30" fmla="*/ 26 w 46"/>
                    <a:gd name="T31" fmla="*/ 3 h 46"/>
                    <a:gd name="T32" fmla="*/ 32 w 46"/>
                    <a:gd name="T33" fmla="*/ 5 h 46"/>
                    <a:gd name="T34" fmla="*/ 35 w 46"/>
                    <a:gd name="T35" fmla="*/ 3 h 46"/>
                    <a:gd name="T36" fmla="*/ 41 w 46"/>
                    <a:gd name="T37" fmla="*/ 8 h 46"/>
                    <a:gd name="T38" fmla="*/ 39 w 46"/>
                    <a:gd name="T39" fmla="*/ 11 h 46"/>
                    <a:gd name="T40" fmla="*/ 42 w 46"/>
                    <a:gd name="T41" fmla="*/ 17 h 46"/>
                    <a:gd name="T42" fmla="*/ 45 w 46"/>
                    <a:gd name="T43" fmla="*/ 17 h 46"/>
                    <a:gd name="T44" fmla="*/ 46 w 46"/>
                    <a:gd name="T45" fmla="*/ 25 h 46"/>
                    <a:gd name="T46" fmla="*/ 43 w 46"/>
                    <a:gd name="T47" fmla="*/ 25 h 46"/>
                    <a:gd name="T48" fmla="*/ 41 w 46"/>
                    <a:gd name="T49" fmla="*/ 32 h 46"/>
                    <a:gd name="T50" fmla="*/ 23 w 46"/>
                    <a:gd name="T51" fmla="*/ 45 h 46"/>
                    <a:gd name="T52" fmla="*/ 21 w 46"/>
                    <a:gd name="T53" fmla="*/ 46 h 46"/>
                    <a:gd name="T54" fmla="*/ 21 w 46"/>
                    <a:gd name="T55" fmla="*/ 42 h 46"/>
                    <a:gd name="T56" fmla="*/ 14 w 46"/>
                    <a:gd name="T57" fmla="*/ 40 h 46"/>
                    <a:gd name="T58" fmla="*/ 12 w 46"/>
                    <a:gd name="T59" fmla="*/ 43 h 46"/>
                    <a:gd name="T60" fmla="*/ 6 w 46"/>
                    <a:gd name="T61" fmla="*/ 37 h 46"/>
                    <a:gd name="T62" fmla="*/ 8 w 46"/>
                    <a:gd name="T63" fmla="*/ 35 h 46"/>
                    <a:gd name="T64" fmla="*/ 5 w 46"/>
                    <a:gd name="T65" fmla="*/ 29 h 46"/>
                    <a:gd name="T66" fmla="*/ 1 w 46"/>
                    <a:gd name="T67" fmla="*/ 29 h 46"/>
                    <a:gd name="T68" fmla="*/ 0 w 46"/>
                    <a:gd name="T69" fmla="*/ 21 h 46"/>
                    <a:gd name="T70" fmla="*/ 4 w 46"/>
                    <a:gd name="T71" fmla="*/ 20 h 46"/>
                    <a:gd name="T72" fmla="*/ 6 w 46"/>
                    <a:gd name="T73" fmla="*/ 14 h 46"/>
                    <a:gd name="T74" fmla="*/ 3 w 46"/>
                    <a:gd name="T75" fmla="*/ 12 h 46"/>
                    <a:gd name="T76" fmla="*/ 9 w 46"/>
                    <a:gd name="T77" fmla="*/ 5 h 46"/>
                    <a:gd name="T78" fmla="*/ 11 w 46"/>
                    <a:gd name="T79" fmla="*/ 7 h 46"/>
                    <a:gd name="T80" fmla="*/ 17 w 46"/>
                    <a:gd name="T81" fmla="*/ 4 h 46"/>
                    <a:gd name="T82" fmla="*/ 17 w 46"/>
                    <a:gd name="T83" fmla="*/ 1 h 46"/>
                    <a:gd name="T84" fmla="*/ 23 w 46"/>
                    <a:gd name="T85" fmla="*/ 0 h 46"/>
                    <a:gd name="T86" fmla="*/ 23 w 46"/>
                    <a:gd name="T87" fmla="*/ 10 h 46"/>
                    <a:gd name="T88" fmla="*/ 13 w 46"/>
                    <a:gd name="T89" fmla="*/ 14 h 46"/>
                    <a:gd name="T90" fmla="*/ 15 w 46"/>
                    <a:gd name="T91" fmla="*/ 33 h 46"/>
                    <a:gd name="T92" fmla="*/ 19 w 46"/>
                    <a:gd name="T93" fmla="*/ 35 h 46"/>
                    <a:gd name="T94" fmla="*/ 23 w 46"/>
                    <a:gd name="T95" fmla="*/ 36 h 46"/>
                    <a:gd name="T96" fmla="*/ 23 w 46"/>
                    <a:gd name="T97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6" h="46">
                      <a:moveTo>
                        <a:pt x="41" y="32"/>
                      </a:move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38" y="41"/>
                        <a:pt x="38" y="41"/>
                        <a:pt x="38" y="41"/>
                      </a:cubicBezTo>
                      <a:cubicBezTo>
                        <a:pt x="35" y="38"/>
                        <a:pt x="35" y="38"/>
                        <a:pt x="35" y="38"/>
                      </a:cubicBezTo>
                      <a:cubicBezTo>
                        <a:pt x="33" y="40"/>
                        <a:pt x="31" y="41"/>
                        <a:pt x="29" y="42"/>
                      </a:cubicBezTo>
                      <a:cubicBezTo>
                        <a:pt x="29" y="45"/>
                        <a:pt x="29" y="45"/>
                        <a:pt x="29" y="45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7" y="36"/>
                        <a:pt x="31" y="34"/>
                        <a:pt x="33" y="31"/>
                      </a:cubicBezTo>
                      <a:cubicBezTo>
                        <a:pt x="38" y="26"/>
                        <a:pt x="37" y="17"/>
                        <a:pt x="32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0" y="12"/>
                        <a:pt x="29" y="11"/>
                        <a:pt x="27" y="10"/>
                      </a:cubicBezTo>
                      <a:cubicBezTo>
                        <a:pt x="26" y="10"/>
                        <a:pt x="25" y="10"/>
                        <a:pt x="23" y="1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8" y="4"/>
                        <a:pt x="30" y="4"/>
                        <a:pt x="32" y="5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40" y="13"/>
                        <a:pt x="41" y="15"/>
                        <a:pt x="42" y="17"/>
                      </a:cubicBezTo>
                      <a:cubicBezTo>
                        <a:pt x="45" y="17"/>
                        <a:pt x="45" y="17"/>
                        <a:pt x="45" y="17"/>
                      </a:cubicBezTo>
                      <a:cubicBezTo>
                        <a:pt x="46" y="25"/>
                        <a:pt x="46" y="25"/>
                        <a:pt x="46" y="25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2" y="28"/>
                        <a:pt x="42" y="30"/>
                        <a:pt x="41" y="32"/>
                      </a:cubicBezTo>
                      <a:close/>
                      <a:moveTo>
                        <a:pt x="23" y="45"/>
                      </a:move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18" y="42"/>
                        <a:pt x="16" y="41"/>
                        <a:pt x="14" y="40"/>
                      </a:cubicBezTo>
                      <a:cubicBezTo>
                        <a:pt x="12" y="43"/>
                        <a:pt x="12" y="43"/>
                        <a:pt x="12" y="43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6" y="33"/>
                        <a:pt x="5" y="31"/>
                        <a:pt x="5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18"/>
                        <a:pt x="5" y="16"/>
                        <a:pt x="6" y="14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6"/>
                        <a:pt x="15" y="5"/>
                        <a:pt x="17" y="4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19" y="10"/>
                        <a:pt x="16" y="11"/>
                        <a:pt x="13" y="14"/>
                      </a:cubicBezTo>
                      <a:cubicBezTo>
                        <a:pt x="9" y="20"/>
                        <a:pt x="9" y="28"/>
                        <a:pt x="15" y="33"/>
                      </a:cubicBezTo>
                      <a:cubicBezTo>
                        <a:pt x="16" y="34"/>
                        <a:pt x="18" y="35"/>
                        <a:pt x="19" y="35"/>
                      </a:cubicBezTo>
                      <a:cubicBezTo>
                        <a:pt x="21" y="36"/>
                        <a:pt x="22" y="36"/>
                        <a:pt x="23" y="36"/>
                      </a:cubicBezTo>
                      <a:lnTo>
                        <a:pt x="23" y="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1" name="Freeform: Shape 139">
                  <a:extLst>
                    <a:ext uri="{FF2B5EF4-FFF2-40B4-BE49-F238E27FC236}">
                      <a16:creationId xmlns:a16="http://schemas.microsoft.com/office/drawing/2014/main" id="{41A96B98-AEE0-A1EB-48C3-7F99CC03304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066685" y="3104493"/>
                  <a:ext cx="208320" cy="398259"/>
                </a:xfrm>
                <a:custGeom>
                  <a:avLst/>
                  <a:gdLst>
                    <a:gd name="T0" fmla="*/ 24 w 47"/>
                    <a:gd name="T1" fmla="*/ 90 h 90"/>
                    <a:gd name="T2" fmla="*/ 47 w 47"/>
                    <a:gd name="T3" fmla="*/ 90 h 90"/>
                    <a:gd name="T4" fmla="*/ 47 w 47"/>
                    <a:gd name="T5" fmla="*/ 0 h 90"/>
                    <a:gd name="T6" fmla="*/ 24 w 47"/>
                    <a:gd name="T7" fmla="*/ 0 h 90"/>
                    <a:gd name="T8" fmla="*/ 24 w 47"/>
                    <a:gd name="T9" fmla="*/ 5 h 90"/>
                    <a:gd name="T10" fmla="*/ 42 w 47"/>
                    <a:gd name="T11" fmla="*/ 5 h 90"/>
                    <a:gd name="T12" fmla="*/ 42 w 47"/>
                    <a:gd name="T13" fmla="*/ 23 h 90"/>
                    <a:gd name="T14" fmla="*/ 24 w 47"/>
                    <a:gd name="T15" fmla="*/ 23 h 90"/>
                    <a:gd name="T16" fmla="*/ 24 w 47"/>
                    <a:gd name="T17" fmla="*/ 27 h 90"/>
                    <a:gd name="T18" fmla="*/ 42 w 47"/>
                    <a:gd name="T19" fmla="*/ 27 h 90"/>
                    <a:gd name="T20" fmla="*/ 42 w 47"/>
                    <a:gd name="T21" fmla="*/ 44 h 90"/>
                    <a:gd name="T22" fmla="*/ 24 w 47"/>
                    <a:gd name="T23" fmla="*/ 44 h 90"/>
                    <a:gd name="T24" fmla="*/ 24 w 47"/>
                    <a:gd name="T25" fmla="*/ 51 h 90"/>
                    <a:gd name="T26" fmla="*/ 24 w 47"/>
                    <a:gd name="T27" fmla="*/ 51 h 90"/>
                    <a:gd name="T28" fmla="*/ 29 w 47"/>
                    <a:gd name="T29" fmla="*/ 57 h 90"/>
                    <a:gd name="T30" fmla="*/ 24 w 47"/>
                    <a:gd name="T31" fmla="*/ 62 h 90"/>
                    <a:gd name="T32" fmla="*/ 24 w 47"/>
                    <a:gd name="T33" fmla="*/ 62 h 90"/>
                    <a:gd name="T34" fmla="*/ 24 w 47"/>
                    <a:gd name="T35" fmla="*/ 62 h 90"/>
                    <a:gd name="T36" fmla="*/ 24 w 47"/>
                    <a:gd name="T37" fmla="*/ 71 h 90"/>
                    <a:gd name="T38" fmla="*/ 24 w 47"/>
                    <a:gd name="T39" fmla="*/ 71 h 90"/>
                    <a:gd name="T40" fmla="*/ 29 w 47"/>
                    <a:gd name="T41" fmla="*/ 77 h 90"/>
                    <a:gd name="T42" fmla="*/ 24 w 47"/>
                    <a:gd name="T43" fmla="*/ 82 h 90"/>
                    <a:gd name="T44" fmla="*/ 24 w 47"/>
                    <a:gd name="T45" fmla="*/ 82 h 90"/>
                    <a:gd name="T46" fmla="*/ 24 w 47"/>
                    <a:gd name="T47" fmla="*/ 82 h 90"/>
                    <a:gd name="T48" fmla="*/ 24 w 47"/>
                    <a:gd name="T49" fmla="*/ 90 h 90"/>
                    <a:gd name="T50" fmla="*/ 0 w 47"/>
                    <a:gd name="T51" fmla="*/ 90 h 90"/>
                    <a:gd name="T52" fmla="*/ 24 w 47"/>
                    <a:gd name="T53" fmla="*/ 90 h 90"/>
                    <a:gd name="T54" fmla="*/ 24 w 47"/>
                    <a:gd name="T55" fmla="*/ 82 h 90"/>
                    <a:gd name="T56" fmla="*/ 18 w 47"/>
                    <a:gd name="T57" fmla="*/ 77 h 90"/>
                    <a:gd name="T58" fmla="*/ 24 w 47"/>
                    <a:gd name="T59" fmla="*/ 71 h 90"/>
                    <a:gd name="T60" fmla="*/ 24 w 47"/>
                    <a:gd name="T61" fmla="*/ 62 h 90"/>
                    <a:gd name="T62" fmla="*/ 18 w 47"/>
                    <a:gd name="T63" fmla="*/ 57 h 90"/>
                    <a:gd name="T64" fmla="*/ 24 w 47"/>
                    <a:gd name="T65" fmla="*/ 51 h 90"/>
                    <a:gd name="T66" fmla="*/ 24 w 47"/>
                    <a:gd name="T67" fmla="*/ 44 h 90"/>
                    <a:gd name="T68" fmla="*/ 5 w 47"/>
                    <a:gd name="T69" fmla="*/ 44 h 90"/>
                    <a:gd name="T70" fmla="*/ 5 w 47"/>
                    <a:gd name="T71" fmla="*/ 27 h 90"/>
                    <a:gd name="T72" fmla="*/ 5 w 47"/>
                    <a:gd name="T73" fmla="*/ 27 h 90"/>
                    <a:gd name="T74" fmla="*/ 24 w 47"/>
                    <a:gd name="T75" fmla="*/ 27 h 90"/>
                    <a:gd name="T76" fmla="*/ 24 w 47"/>
                    <a:gd name="T77" fmla="*/ 23 h 90"/>
                    <a:gd name="T78" fmla="*/ 5 w 47"/>
                    <a:gd name="T79" fmla="*/ 23 h 90"/>
                    <a:gd name="T80" fmla="*/ 5 w 47"/>
                    <a:gd name="T81" fmla="*/ 5 h 90"/>
                    <a:gd name="T82" fmla="*/ 5 w 47"/>
                    <a:gd name="T83" fmla="*/ 5 h 90"/>
                    <a:gd name="T84" fmla="*/ 24 w 47"/>
                    <a:gd name="T85" fmla="*/ 5 h 90"/>
                    <a:gd name="T86" fmla="*/ 24 w 47"/>
                    <a:gd name="T87" fmla="*/ 0 h 90"/>
                    <a:gd name="T88" fmla="*/ 0 w 47"/>
                    <a:gd name="T89" fmla="*/ 0 h 90"/>
                    <a:gd name="T90" fmla="*/ 0 w 47"/>
                    <a:gd name="T91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7" h="90">
                      <a:moveTo>
                        <a:pt x="24" y="90"/>
                      </a:moveTo>
                      <a:cubicBezTo>
                        <a:pt x="47" y="90"/>
                        <a:pt x="47" y="90"/>
                        <a:pt x="47" y="9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42" y="27"/>
                        <a:pt x="42" y="27"/>
                        <a:pt x="42" y="27"/>
                      </a:cubicBezTo>
                      <a:cubicBezTo>
                        <a:pt x="42" y="44"/>
                        <a:pt x="42" y="44"/>
                        <a:pt x="42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7" y="51"/>
                        <a:pt x="29" y="54"/>
                        <a:pt x="29" y="57"/>
                      </a:cubicBezTo>
                      <a:cubicBezTo>
                        <a:pt x="29" y="60"/>
                        <a:pt x="27" y="62"/>
                        <a:pt x="24" y="62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4" y="71"/>
                        <a:pt x="24" y="71"/>
                        <a:pt x="24" y="71"/>
                      </a:cubicBezTo>
                      <a:cubicBezTo>
                        <a:pt x="24" y="71"/>
                        <a:pt x="24" y="71"/>
                        <a:pt x="24" y="71"/>
                      </a:cubicBezTo>
                      <a:cubicBezTo>
                        <a:pt x="27" y="71"/>
                        <a:pt x="29" y="74"/>
                        <a:pt x="29" y="77"/>
                      </a:cubicBezTo>
                      <a:cubicBezTo>
                        <a:pt x="29" y="80"/>
                        <a:pt x="27" y="82"/>
                        <a:pt x="24" y="82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lnTo>
                        <a:pt x="24" y="90"/>
                      </a:lnTo>
                      <a:close/>
                      <a:moveTo>
                        <a:pt x="0" y="90"/>
                      </a:moveTo>
                      <a:cubicBezTo>
                        <a:pt x="24" y="90"/>
                        <a:pt x="24" y="90"/>
                        <a:pt x="24" y="90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1" y="82"/>
                        <a:pt x="18" y="80"/>
                        <a:pt x="18" y="77"/>
                      </a:cubicBezTo>
                      <a:cubicBezTo>
                        <a:pt x="18" y="74"/>
                        <a:pt x="21" y="71"/>
                        <a:pt x="24" y="71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1" y="62"/>
                        <a:pt x="18" y="60"/>
                        <a:pt x="18" y="57"/>
                      </a:cubicBezTo>
                      <a:cubicBezTo>
                        <a:pt x="18" y="54"/>
                        <a:pt x="21" y="51"/>
                        <a:pt x="24" y="51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2" name="Freeform: Shape 140">
                  <a:extLst>
                    <a:ext uri="{FF2B5EF4-FFF2-40B4-BE49-F238E27FC236}">
                      <a16:creationId xmlns:a16="http://schemas.microsoft.com/office/drawing/2014/main" id="{6ED6E57F-8AC9-C578-A6B9-1367604F4F9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92161" y="3104493"/>
                  <a:ext cx="83328" cy="398259"/>
                </a:xfrm>
                <a:custGeom>
                  <a:avLst/>
                  <a:gdLst>
                    <a:gd name="T0" fmla="*/ 68 w 68"/>
                    <a:gd name="T1" fmla="*/ 307 h 325"/>
                    <a:gd name="T2" fmla="*/ 68 w 68"/>
                    <a:gd name="T3" fmla="*/ 55 h 325"/>
                    <a:gd name="T4" fmla="*/ 0 w 68"/>
                    <a:gd name="T5" fmla="*/ 0 h 325"/>
                    <a:gd name="T6" fmla="*/ 0 w 68"/>
                    <a:gd name="T7" fmla="*/ 325 h 325"/>
                    <a:gd name="T8" fmla="*/ 68 w 68"/>
                    <a:gd name="T9" fmla="*/ 307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25">
                      <a:moveTo>
                        <a:pt x="68" y="307"/>
                      </a:moveTo>
                      <a:lnTo>
                        <a:pt x="68" y="55"/>
                      </a:lnTo>
                      <a:lnTo>
                        <a:pt x="0" y="0"/>
                      </a:lnTo>
                      <a:lnTo>
                        <a:pt x="0" y="325"/>
                      </a:lnTo>
                      <a:lnTo>
                        <a:pt x="68" y="3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3" name="Rectangle 141">
                  <a:extLst>
                    <a:ext uri="{FF2B5EF4-FFF2-40B4-BE49-F238E27FC236}">
                      <a16:creationId xmlns:a16="http://schemas.microsoft.com/office/drawing/2014/main" id="{4120EE32-5137-65FC-2999-22FFA6D448E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02222" y="3140030"/>
                  <a:ext cx="140922" cy="5391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4" name="Rectangle 142">
                  <a:extLst>
                    <a:ext uri="{FF2B5EF4-FFF2-40B4-BE49-F238E27FC236}">
                      <a16:creationId xmlns:a16="http://schemas.microsoft.com/office/drawing/2014/main" id="{F6168D63-3288-C132-FB4B-E5B2AE3043C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02222" y="3233161"/>
                  <a:ext cx="140922" cy="5269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5" name="Freeform: Shape 143">
                  <a:extLst>
                    <a:ext uri="{FF2B5EF4-FFF2-40B4-BE49-F238E27FC236}">
                      <a16:creationId xmlns:a16="http://schemas.microsoft.com/office/drawing/2014/main" id="{84D31922-1466-66AC-9F46-330EC7221BF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00739" y="1872953"/>
                  <a:ext cx="140922" cy="238955"/>
                </a:xfrm>
                <a:custGeom>
                  <a:avLst/>
                  <a:gdLst>
                    <a:gd name="T0" fmla="*/ 0 w 32"/>
                    <a:gd name="T1" fmla="*/ 37 h 54"/>
                    <a:gd name="T2" fmla="*/ 0 w 32"/>
                    <a:gd name="T3" fmla="*/ 45 h 54"/>
                    <a:gd name="T4" fmla="*/ 9 w 32"/>
                    <a:gd name="T5" fmla="*/ 54 h 54"/>
                    <a:gd name="T6" fmla="*/ 23 w 32"/>
                    <a:gd name="T7" fmla="*/ 54 h 54"/>
                    <a:gd name="T8" fmla="*/ 32 w 32"/>
                    <a:gd name="T9" fmla="*/ 45 h 54"/>
                    <a:gd name="T10" fmla="*/ 32 w 32"/>
                    <a:gd name="T11" fmla="*/ 37 h 54"/>
                    <a:gd name="T12" fmla="*/ 20 w 32"/>
                    <a:gd name="T13" fmla="*/ 37 h 54"/>
                    <a:gd name="T14" fmla="*/ 20 w 32"/>
                    <a:gd name="T15" fmla="*/ 30 h 54"/>
                    <a:gd name="T16" fmla="*/ 32 w 32"/>
                    <a:gd name="T17" fmla="*/ 30 h 54"/>
                    <a:gd name="T18" fmla="*/ 32 w 32"/>
                    <a:gd name="T19" fmla="*/ 20 h 54"/>
                    <a:gd name="T20" fmla="*/ 20 w 32"/>
                    <a:gd name="T21" fmla="*/ 20 h 54"/>
                    <a:gd name="T22" fmla="*/ 20 w 32"/>
                    <a:gd name="T23" fmla="*/ 13 h 54"/>
                    <a:gd name="T24" fmla="*/ 32 w 32"/>
                    <a:gd name="T25" fmla="*/ 13 h 54"/>
                    <a:gd name="T26" fmla="*/ 32 w 32"/>
                    <a:gd name="T27" fmla="*/ 9 h 54"/>
                    <a:gd name="T28" fmla="*/ 23 w 32"/>
                    <a:gd name="T29" fmla="*/ 0 h 54"/>
                    <a:gd name="T30" fmla="*/ 9 w 32"/>
                    <a:gd name="T31" fmla="*/ 0 h 54"/>
                    <a:gd name="T32" fmla="*/ 0 w 32"/>
                    <a:gd name="T33" fmla="*/ 9 h 54"/>
                    <a:gd name="T34" fmla="*/ 0 w 32"/>
                    <a:gd name="T35" fmla="*/ 13 h 54"/>
                    <a:gd name="T36" fmla="*/ 11 w 32"/>
                    <a:gd name="T37" fmla="*/ 13 h 54"/>
                    <a:gd name="T38" fmla="*/ 11 w 32"/>
                    <a:gd name="T39" fmla="*/ 20 h 54"/>
                    <a:gd name="T40" fmla="*/ 0 w 32"/>
                    <a:gd name="T41" fmla="*/ 20 h 54"/>
                    <a:gd name="T42" fmla="*/ 0 w 32"/>
                    <a:gd name="T43" fmla="*/ 30 h 54"/>
                    <a:gd name="T44" fmla="*/ 11 w 32"/>
                    <a:gd name="T45" fmla="*/ 30 h 54"/>
                    <a:gd name="T46" fmla="*/ 11 w 32"/>
                    <a:gd name="T47" fmla="*/ 37 h 54"/>
                    <a:gd name="T48" fmla="*/ 0 w 32"/>
                    <a:gd name="T49" fmla="*/ 3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2" h="54">
                      <a:moveTo>
                        <a:pt x="0" y="37"/>
                      </a:move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50"/>
                        <a:pt x="4" y="54"/>
                        <a:pt x="9" y="54"/>
                      </a:cubicBezTo>
                      <a:cubicBezTo>
                        <a:pt x="23" y="54"/>
                        <a:pt x="23" y="54"/>
                        <a:pt x="23" y="54"/>
                      </a:cubicBezTo>
                      <a:cubicBezTo>
                        <a:pt x="28" y="54"/>
                        <a:pt x="32" y="50"/>
                        <a:pt x="32" y="45"/>
                      </a:cubicBez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20" y="37"/>
                        <a:pt x="20" y="37"/>
                        <a:pt x="20" y="37"/>
                      </a:cubicBez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32" y="30"/>
                        <a:pt x="32" y="30"/>
                        <a:pt x="32" y="30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2" y="9"/>
                        <a:pt x="32" y="9"/>
                        <a:pt x="32" y="9"/>
                      </a:cubicBezTo>
                      <a:cubicBezTo>
                        <a:pt x="32" y="4"/>
                        <a:pt x="28" y="0"/>
                        <a:pt x="23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6" name="Rectangle 144">
                  <a:extLst>
                    <a:ext uri="{FF2B5EF4-FFF2-40B4-BE49-F238E27FC236}">
                      <a16:creationId xmlns:a16="http://schemas.microsoft.com/office/drawing/2014/main" id="{8B6543BA-7AA3-C3FA-00A4-C120CE4056C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02833" y="680626"/>
                  <a:ext cx="44115" cy="10170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7" name="Rectangle 145">
                  <a:extLst>
                    <a:ext uri="{FF2B5EF4-FFF2-40B4-BE49-F238E27FC236}">
                      <a16:creationId xmlns:a16="http://schemas.microsoft.com/office/drawing/2014/main" id="{36573CB3-A257-E6CB-F7CC-D350E618B1B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02833" y="835028"/>
                  <a:ext cx="44115" cy="18136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8" name="Rectangle 146">
                  <a:extLst>
                    <a:ext uri="{FF2B5EF4-FFF2-40B4-BE49-F238E27FC236}">
                      <a16:creationId xmlns:a16="http://schemas.microsoft.com/office/drawing/2014/main" id="{42A2F7CC-BFD2-D21A-C392-C2071FAD55D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92546" y="680626"/>
                  <a:ext cx="49017" cy="1850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9" name="Rectangle 147">
                  <a:extLst>
                    <a:ext uri="{FF2B5EF4-FFF2-40B4-BE49-F238E27FC236}">
                      <a16:creationId xmlns:a16="http://schemas.microsoft.com/office/drawing/2014/main" id="{249FC5F0-1470-8032-2880-63A8651C892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92546" y="923258"/>
                  <a:ext cx="49017" cy="9313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0" name="Rectangle 148">
                  <a:extLst>
                    <a:ext uri="{FF2B5EF4-FFF2-40B4-BE49-F238E27FC236}">
                      <a16:creationId xmlns:a16="http://schemas.microsoft.com/office/drawing/2014/main" id="{9298A5D4-F017-4343-0761-880043A83F1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87160" y="680626"/>
                  <a:ext cx="44115" cy="3063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1" name="Rectangle 149">
                  <a:extLst>
                    <a:ext uri="{FF2B5EF4-FFF2-40B4-BE49-F238E27FC236}">
                      <a16:creationId xmlns:a16="http://schemas.microsoft.com/office/drawing/2014/main" id="{5FFCCFD2-0F10-7608-1CCC-EA0A981F45E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87160" y="763954"/>
                  <a:ext cx="44115" cy="25243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2" name="Freeform: Shape 150">
                  <a:extLst>
                    <a:ext uri="{FF2B5EF4-FFF2-40B4-BE49-F238E27FC236}">
                      <a16:creationId xmlns:a16="http://schemas.microsoft.com/office/drawing/2014/main" id="{3CD7425A-C8E9-48BA-874E-489DBFC575F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68779" y="719840"/>
                  <a:ext cx="79652" cy="35537"/>
                </a:xfrm>
                <a:custGeom>
                  <a:avLst/>
                  <a:gdLst>
                    <a:gd name="T0" fmla="*/ 0 w 65"/>
                    <a:gd name="T1" fmla="*/ 0 h 29"/>
                    <a:gd name="T2" fmla="*/ 0 w 65"/>
                    <a:gd name="T3" fmla="*/ 29 h 29"/>
                    <a:gd name="T4" fmla="*/ 15 w 65"/>
                    <a:gd name="T5" fmla="*/ 29 h 29"/>
                    <a:gd name="T6" fmla="*/ 51 w 65"/>
                    <a:gd name="T7" fmla="*/ 29 h 29"/>
                    <a:gd name="T8" fmla="*/ 65 w 65"/>
                    <a:gd name="T9" fmla="*/ 29 h 29"/>
                    <a:gd name="T10" fmla="*/ 65 w 65"/>
                    <a:gd name="T11" fmla="*/ 0 h 29"/>
                    <a:gd name="T12" fmla="*/ 51 w 65"/>
                    <a:gd name="T13" fmla="*/ 0 h 29"/>
                    <a:gd name="T14" fmla="*/ 15 w 65"/>
                    <a:gd name="T15" fmla="*/ 0 h 29"/>
                    <a:gd name="T16" fmla="*/ 0 w 65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29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15" y="29"/>
                      </a:lnTo>
                      <a:lnTo>
                        <a:pt x="51" y="29"/>
                      </a:lnTo>
                      <a:lnTo>
                        <a:pt x="65" y="29"/>
                      </a:lnTo>
                      <a:lnTo>
                        <a:pt x="65" y="0"/>
                      </a:lnTo>
                      <a:lnTo>
                        <a:pt x="51" y="0"/>
                      </a:lnTo>
                      <a:lnTo>
                        <a:pt x="1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3" name="Freeform: Shape 151">
                  <a:extLst>
                    <a:ext uri="{FF2B5EF4-FFF2-40B4-BE49-F238E27FC236}">
                      <a16:creationId xmlns:a16="http://schemas.microsoft.com/office/drawing/2014/main" id="{0ADAE1EE-0826-6E40-D55F-644AF5C7AA1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5390" y="874242"/>
                  <a:ext cx="83328" cy="35537"/>
                </a:xfrm>
                <a:custGeom>
                  <a:avLst/>
                  <a:gdLst>
                    <a:gd name="T0" fmla="*/ 0 w 68"/>
                    <a:gd name="T1" fmla="*/ 0 h 29"/>
                    <a:gd name="T2" fmla="*/ 0 w 68"/>
                    <a:gd name="T3" fmla="*/ 29 h 29"/>
                    <a:gd name="T4" fmla="*/ 14 w 68"/>
                    <a:gd name="T5" fmla="*/ 29 h 29"/>
                    <a:gd name="T6" fmla="*/ 54 w 68"/>
                    <a:gd name="T7" fmla="*/ 29 h 29"/>
                    <a:gd name="T8" fmla="*/ 68 w 68"/>
                    <a:gd name="T9" fmla="*/ 29 h 29"/>
                    <a:gd name="T10" fmla="*/ 68 w 68"/>
                    <a:gd name="T11" fmla="*/ 0 h 29"/>
                    <a:gd name="T12" fmla="*/ 54 w 68"/>
                    <a:gd name="T13" fmla="*/ 0 h 29"/>
                    <a:gd name="T14" fmla="*/ 14 w 68"/>
                    <a:gd name="T15" fmla="*/ 0 h 29"/>
                    <a:gd name="T16" fmla="*/ 0 w 68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29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14" y="29"/>
                      </a:lnTo>
                      <a:lnTo>
                        <a:pt x="54" y="29"/>
                      </a:lnTo>
                      <a:lnTo>
                        <a:pt x="68" y="29"/>
                      </a:lnTo>
                      <a:lnTo>
                        <a:pt x="68" y="0"/>
                      </a:lnTo>
                      <a:lnTo>
                        <a:pt x="5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4" name="Freeform: Shape 152">
                  <a:extLst>
                    <a:ext uri="{FF2B5EF4-FFF2-40B4-BE49-F238E27FC236}">
                      <a16:creationId xmlns:a16="http://schemas.microsoft.com/office/drawing/2014/main" id="{A436FF9E-4EC9-35E0-382E-25D19D7A9FA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85677" y="790914"/>
                  <a:ext cx="83328" cy="35537"/>
                </a:xfrm>
                <a:custGeom>
                  <a:avLst/>
                  <a:gdLst>
                    <a:gd name="T0" fmla="*/ 14 w 68"/>
                    <a:gd name="T1" fmla="*/ 0 h 29"/>
                    <a:gd name="T2" fmla="*/ 0 w 68"/>
                    <a:gd name="T3" fmla="*/ 0 h 29"/>
                    <a:gd name="T4" fmla="*/ 0 w 68"/>
                    <a:gd name="T5" fmla="*/ 29 h 29"/>
                    <a:gd name="T6" fmla="*/ 14 w 68"/>
                    <a:gd name="T7" fmla="*/ 29 h 29"/>
                    <a:gd name="T8" fmla="*/ 50 w 68"/>
                    <a:gd name="T9" fmla="*/ 29 h 29"/>
                    <a:gd name="T10" fmla="*/ 68 w 68"/>
                    <a:gd name="T11" fmla="*/ 29 h 29"/>
                    <a:gd name="T12" fmla="*/ 68 w 68"/>
                    <a:gd name="T13" fmla="*/ 0 h 29"/>
                    <a:gd name="T14" fmla="*/ 50 w 68"/>
                    <a:gd name="T15" fmla="*/ 0 h 29"/>
                    <a:gd name="T16" fmla="*/ 14 w 68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29">
                      <a:moveTo>
                        <a:pt x="14" y="0"/>
                      </a:move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14" y="29"/>
                      </a:lnTo>
                      <a:lnTo>
                        <a:pt x="50" y="29"/>
                      </a:lnTo>
                      <a:lnTo>
                        <a:pt x="68" y="29"/>
                      </a:lnTo>
                      <a:lnTo>
                        <a:pt x="68" y="0"/>
                      </a:lnTo>
                      <a:lnTo>
                        <a:pt x="50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5" name="Freeform: Shape 153">
                  <a:extLst>
                    <a:ext uri="{FF2B5EF4-FFF2-40B4-BE49-F238E27FC236}">
                      <a16:creationId xmlns:a16="http://schemas.microsoft.com/office/drawing/2014/main" id="{1AEB3C9A-61D8-BD11-D4EC-751976503A3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335177" y="623032"/>
                  <a:ext cx="442374" cy="344341"/>
                </a:xfrm>
                <a:custGeom>
                  <a:avLst/>
                  <a:gdLst>
                    <a:gd name="T0" fmla="*/ 89 w 100"/>
                    <a:gd name="T1" fmla="*/ 17 h 78"/>
                    <a:gd name="T2" fmla="*/ 81 w 100"/>
                    <a:gd name="T3" fmla="*/ 18 h 78"/>
                    <a:gd name="T4" fmla="*/ 81 w 100"/>
                    <a:gd name="T5" fmla="*/ 22 h 78"/>
                    <a:gd name="T6" fmla="*/ 91 w 100"/>
                    <a:gd name="T7" fmla="*/ 44 h 78"/>
                    <a:gd name="T8" fmla="*/ 91 w 100"/>
                    <a:gd name="T9" fmla="*/ 55 h 78"/>
                    <a:gd name="T10" fmla="*/ 81 w 100"/>
                    <a:gd name="T11" fmla="*/ 78 h 78"/>
                    <a:gd name="T12" fmla="*/ 100 w 100"/>
                    <a:gd name="T13" fmla="*/ 74 h 78"/>
                    <a:gd name="T14" fmla="*/ 100 w 100"/>
                    <a:gd name="T15" fmla="*/ 28 h 78"/>
                    <a:gd name="T16" fmla="*/ 80 w 100"/>
                    <a:gd name="T17" fmla="*/ 0 h 78"/>
                    <a:gd name="T18" fmla="*/ 50 w 100"/>
                    <a:gd name="T19" fmla="*/ 6 h 78"/>
                    <a:gd name="T20" fmla="*/ 81 w 100"/>
                    <a:gd name="T21" fmla="*/ 18 h 78"/>
                    <a:gd name="T22" fmla="*/ 50 w 100"/>
                    <a:gd name="T23" fmla="*/ 63 h 78"/>
                    <a:gd name="T24" fmla="*/ 76 w 100"/>
                    <a:gd name="T25" fmla="*/ 74 h 78"/>
                    <a:gd name="T26" fmla="*/ 81 w 100"/>
                    <a:gd name="T27" fmla="*/ 78 h 78"/>
                    <a:gd name="T28" fmla="*/ 71 w 100"/>
                    <a:gd name="T29" fmla="*/ 55 h 78"/>
                    <a:gd name="T30" fmla="*/ 81 w 100"/>
                    <a:gd name="T31" fmla="*/ 44 h 78"/>
                    <a:gd name="T32" fmla="*/ 50 w 100"/>
                    <a:gd name="T33" fmla="*/ 22 h 78"/>
                    <a:gd name="T34" fmla="*/ 50 w 100"/>
                    <a:gd name="T35" fmla="*/ 0 h 78"/>
                    <a:gd name="T36" fmla="*/ 19 w 100"/>
                    <a:gd name="T37" fmla="*/ 1 h 78"/>
                    <a:gd name="T38" fmla="*/ 25 w 100"/>
                    <a:gd name="T39" fmla="*/ 6 h 78"/>
                    <a:gd name="T40" fmla="*/ 50 w 100"/>
                    <a:gd name="T41" fmla="*/ 6 h 78"/>
                    <a:gd name="T42" fmla="*/ 19 w 100"/>
                    <a:gd name="T43" fmla="*/ 78 h 78"/>
                    <a:gd name="T44" fmla="*/ 24 w 100"/>
                    <a:gd name="T45" fmla="*/ 74 h 78"/>
                    <a:gd name="T46" fmla="*/ 50 w 100"/>
                    <a:gd name="T47" fmla="*/ 63 h 78"/>
                    <a:gd name="T48" fmla="*/ 19 w 100"/>
                    <a:gd name="T49" fmla="*/ 22 h 78"/>
                    <a:gd name="T50" fmla="*/ 29 w 100"/>
                    <a:gd name="T51" fmla="*/ 44 h 78"/>
                    <a:gd name="T52" fmla="*/ 29 w 100"/>
                    <a:gd name="T53" fmla="*/ 55 h 78"/>
                    <a:gd name="T54" fmla="*/ 19 w 100"/>
                    <a:gd name="T55" fmla="*/ 78 h 78"/>
                    <a:gd name="T56" fmla="*/ 10 w 100"/>
                    <a:gd name="T57" fmla="*/ 17 h 78"/>
                    <a:gd name="T58" fmla="*/ 0 w 100"/>
                    <a:gd name="T59" fmla="*/ 60 h 78"/>
                    <a:gd name="T60" fmla="*/ 0 w 100"/>
                    <a:gd name="T61" fmla="*/ 74 h 78"/>
                    <a:gd name="T62" fmla="*/ 19 w 100"/>
                    <a:gd name="T63" fmla="*/ 78 h 78"/>
                    <a:gd name="T64" fmla="*/ 9 w 100"/>
                    <a:gd name="T65" fmla="*/ 55 h 78"/>
                    <a:gd name="T66" fmla="*/ 19 w 100"/>
                    <a:gd name="T67" fmla="*/ 44 h 78"/>
                    <a:gd name="T68" fmla="*/ 17 w 100"/>
                    <a:gd name="T69" fmla="*/ 22 h 78"/>
                    <a:gd name="T70" fmla="*/ 19 w 100"/>
                    <a:gd name="T71" fmla="*/ 1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00" h="78">
                      <a:moveTo>
                        <a:pt x="100" y="28"/>
                      </a:moveTo>
                      <a:cubicBezTo>
                        <a:pt x="89" y="17"/>
                        <a:pt x="89" y="17"/>
                        <a:pt x="89" y="17"/>
                      </a:cubicBezTo>
                      <a:cubicBezTo>
                        <a:pt x="81" y="1"/>
                        <a:pt x="81" y="1"/>
                        <a:pt x="81" y="1"/>
                      </a:cubicBezTo>
                      <a:cubicBezTo>
                        <a:pt x="81" y="18"/>
                        <a:pt x="81" y="18"/>
                        <a:pt x="81" y="18"/>
                      </a:cubicBezTo>
                      <a:cubicBezTo>
                        <a:pt x="83" y="22"/>
                        <a:pt x="83" y="22"/>
                        <a:pt x="83" y="22"/>
                      </a:cubicBezTo>
                      <a:cubicBezTo>
                        <a:pt x="81" y="22"/>
                        <a:pt x="81" y="22"/>
                        <a:pt x="81" y="22"/>
                      </a:cubicBezTo>
                      <a:cubicBezTo>
                        <a:pt x="81" y="44"/>
                        <a:pt x="81" y="44"/>
                        <a:pt x="81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55"/>
                        <a:pt x="91" y="55"/>
                        <a:pt x="91" y="55"/>
                      </a:cubicBezTo>
                      <a:cubicBezTo>
                        <a:pt x="91" y="55"/>
                        <a:pt x="91" y="55"/>
                        <a:pt x="91" y="55"/>
                      </a:cubicBezTo>
                      <a:cubicBezTo>
                        <a:pt x="81" y="55"/>
                        <a:pt x="81" y="55"/>
                        <a:pt x="81" y="55"/>
                      </a:cubicBezTo>
                      <a:cubicBezTo>
                        <a:pt x="81" y="78"/>
                        <a:pt x="81" y="78"/>
                        <a:pt x="81" y="78"/>
                      </a:cubicBezTo>
                      <a:cubicBezTo>
                        <a:pt x="95" y="78"/>
                        <a:pt x="95" y="78"/>
                        <a:pt x="95" y="78"/>
                      </a:cubicBezTo>
                      <a:cubicBezTo>
                        <a:pt x="97" y="78"/>
                        <a:pt x="100" y="76"/>
                        <a:pt x="100" y="74"/>
                      </a:cubicBezTo>
                      <a:cubicBezTo>
                        <a:pt x="100" y="63"/>
                        <a:pt x="100" y="63"/>
                        <a:pt x="100" y="63"/>
                      </a:cubicBezTo>
                      <a:lnTo>
                        <a:pt x="100" y="28"/>
                      </a:lnTo>
                      <a:close/>
                      <a:moveTo>
                        <a:pt x="81" y="1"/>
                      </a:move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75" y="6"/>
                        <a:pt x="75" y="6"/>
                        <a:pt x="75" y="6"/>
                      </a:cubicBezTo>
                      <a:cubicBezTo>
                        <a:pt x="81" y="18"/>
                        <a:pt x="81" y="18"/>
                        <a:pt x="81" y="18"/>
                      </a:cubicBezTo>
                      <a:cubicBezTo>
                        <a:pt x="81" y="1"/>
                        <a:pt x="81" y="1"/>
                        <a:pt x="81" y="1"/>
                      </a:cubicBezTo>
                      <a:close/>
                      <a:moveTo>
                        <a:pt x="50" y="63"/>
                      </a:moveTo>
                      <a:cubicBezTo>
                        <a:pt x="76" y="63"/>
                        <a:pt x="76" y="63"/>
                        <a:pt x="76" y="63"/>
                      </a:cubicBezTo>
                      <a:cubicBezTo>
                        <a:pt x="76" y="74"/>
                        <a:pt x="76" y="74"/>
                        <a:pt x="76" y="74"/>
                      </a:cubicBezTo>
                      <a:cubicBezTo>
                        <a:pt x="76" y="76"/>
                        <a:pt x="78" y="78"/>
                        <a:pt x="80" y="78"/>
                      </a:cubicBezTo>
                      <a:cubicBezTo>
                        <a:pt x="81" y="78"/>
                        <a:pt x="81" y="78"/>
                        <a:pt x="81" y="78"/>
                      </a:cubicBezTo>
                      <a:cubicBezTo>
                        <a:pt x="81" y="55"/>
                        <a:pt x="81" y="55"/>
                        <a:pt x="81" y="55"/>
                      </a:cubicBezTo>
                      <a:cubicBezTo>
                        <a:pt x="71" y="55"/>
                        <a:pt x="71" y="55"/>
                        <a:pt x="71" y="55"/>
                      </a:cubicBezTo>
                      <a:cubicBezTo>
                        <a:pt x="71" y="44"/>
                        <a:pt x="71" y="44"/>
                        <a:pt x="71" y="44"/>
                      </a:cubicBezTo>
                      <a:cubicBezTo>
                        <a:pt x="81" y="44"/>
                        <a:pt x="81" y="44"/>
                        <a:pt x="81" y="44"/>
                      </a:cubicBezTo>
                      <a:cubicBezTo>
                        <a:pt x="81" y="22"/>
                        <a:pt x="81" y="22"/>
                        <a:pt x="81" y="22"/>
                      </a:cubicBezTo>
                      <a:cubicBezTo>
                        <a:pt x="50" y="22"/>
                        <a:pt x="50" y="22"/>
                        <a:pt x="50" y="22"/>
                      </a:cubicBezTo>
                      <a:lnTo>
                        <a:pt x="50" y="63"/>
                      </a:lnTo>
                      <a:close/>
                      <a:moveTo>
                        <a:pt x="50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0"/>
                        <a:pt x="50" y="0"/>
                        <a:pt x="50" y="0"/>
                      </a:cubicBezTo>
                      <a:close/>
                      <a:moveTo>
                        <a:pt x="19" y="78"/>
                      </a:move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22" y="78"/>
                        <a:pt x="24" y="76"/>
                        <a:pt x="24" y="74"/>
                      </a:cubicBezTo>
                      <a:cubicBezTo>
                        <a:pt x="24" y="63"/>
                        <a:pt x="24" y="63"/>
                        <a:pt x="24" y="63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50" y="22"/>
                        <a:pt x="50" y="22"/>
                        <a:pt x="50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29" y="44"/>
                        <a:pt x="29" y="44"/>
                        <a:pt x="29" y="44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19" y="55"/>
                        <a:pt x="19" y="55"/>
                        <a:pt x="19" y="55"/>
                      </a:cubicBezTo>
                      <a:lnTo>
                        <a:pt x="19" y="78"/>
                      </a:lnTo>
                      <a:close/>
                      <a:moveTo>
                        <a:pt x="19" y="1"/>
                      </a:move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6"/>
                        <a:pt x="2" y="78"/>
                        <a:pt x="5" y="78"/>
                      </a:cubicBez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19" y="55"/>
                        <a:pt x="19" y="55"/>
                        <a:pt x="19" y="55"/>
                      </a:cubicBezTo>
                      <a:cubicBezTo>
                        <a:pt x="9" y="55"/>
                        <a:pt x="9" y="55"/>
                        <a:pt x="9" y="55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lnTo>
                        <a:pt x="19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6" name="Freeform: Shape 154">
                  <a:extLst>
                    <a:ext uri="{FF2B5EF4-FFF2-40B4-BE49-F238E27FC236}">
                      <a16:creationId xmlns:a16="http://schemas.microsoft.com/office/drawing/2014/main" id="{0D968359-DEFA-28BB-11DC-8115412BE9B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912156" y="3455711"/>
                  <a:ext cx="374976" cy="379878"/>
                </a:xfrm>
                <a:custGeom>
                  <a:avLst/>
                  <a:gdLst>
                    <a:gd name="T0" fmla="*/ 64 w 85"/>
                    <a:gd name="T1" fmla="*/ 80 h 86"/>
                    <a:gd name="T2" fmla="*/ 79 w 85"/>
                    <a:gd name="T3" fmla="*/ 64 h 86"/>
                    <a:gd name="T4" fmla="*/ 84 w 85"/>
                    <a:gd name="T5" fmla="*/ 52 h 86"/>
                    <a:gd name="T6" fmla="*/ 84 w 85"/>
                    <a:gd name="T7" fmla="*/ 34 h 86"/>
                    <a:gd name="T8" fmla="*/ 79 w 85"/>
                    <a:gd name="T9" fmla="*/ 22 h 86"/>
                    <a:gd name="T10" fmla="*/ 64 w 85"/>
                    <a:gd name="T11" fmla="*/ 6 h 86"/>
                    <a:gd name="T12" fmla="*/ 58 w 85"/>
                    <a:gd name="T13" fmla="*/ 3 h 86"/>
                    <a:gd name="T14" fmla="*/ 45 w 85"/>
                    <a:gd name="T15" fmla="*/ 0 h 86"/>
                    <a:gd name="T16" fmla="*/ 47 w 85"/>
                    <a:gd name="T17" fmla="*/ 5 h 86"/>
                    <a:gd name="T18" fmla="*/ 53 w 85"/>
                    <a:gd name="T19" fmla="*/ 5 h 86"/>
                    <a:gd name="T20" fmla="*/ 57 w 85"/>
                    <a:gd name="T21" fmla="*/ 6 h 86"/>
                    <a:gd name="T22" fmla="*/ 56 w 85"/>
                    <a:gd name="T23" fmla="*/ 7 h 86"/>
                    <a:gd name="T24" fmla="*/ 49 w 85"/>
                    <a:gd name="T25" fmla="*/ 9 h 86"/>
                    <a:gd name="T26" fmla="*/ 50 w 85"/>
                    <a:gd name="T27" fmla="*/ 14 h 86"/>
                    <a:gd name="T28" fmla="*/ 54 w 85"/>
                    <a:gd name="T29" fmla="*/ 17 h 86"/>
                    <a:gd name="T30" fmla="*/ 60 w 85"/>
                    <a:gd name="T31" fmla="*/ 9 h 86"/>
                    <a:gd name="T32" fmla="*/ 65 w 85"/>
                    <a:gd name="T33" fmla="*/ 10 h 86"/>
                    <a:gd name="T34" fmla="*/ 68 w 85"/>
                    <a:gd name="T35" fmla="*/ 12 h 86"/>
                    <a:gd name="T36" fmla="*/ 70 w 85"/>
                    <a:gd name="T37" fmla="*/ 18 h 86"/>
                    <a:gd name="T38" fmla="*/ 69 w 85"/>
                    <a:gd name="T39" fmla="*/ 21 h 86"/>
                    <a:gd name="T40" fmla="*/ 67 w 85"/>
                    <a:gd name="T41" fmla="*/ 19 h 86"/>
                    <a:gd name="T42" fmla="*/ 61 w 85"/>
                    <a:gd name="T43" fmla="*/ 19 h 86"/>
                    <a:gd name="T44" fmla="*/ 65 w 85"/>
                    <a:gd name="T45" fmla="*/ 21 h 86"/>
                    <a:gd name="T46" fmla="*/ 56 w 85"/>
                    <a:gd name="T47" fmla="*/ 25 h 86"/>
                    <a:gd name="T48" fmla="*/ 52 w 85"/>
                    <a:gd name="T49" fmla="*/ 28 h 86"/>
                    <a:gd name="T50" fmla="*/ 46 w 85"/>
                    <a:gd name="T51" fmla="*/ 33 h 86"/>
                    <a:gd name="T52" fmla="*/ 49 w 85"/>
                    <a:gd name="T53" fmla="*/ 51 h 86"/>
                    <a:gd name="T54" fmla="*/ 54 w 85"/>
                    <a:gd name="T55" fmla="*/ 52 h 86"/>
                    <a:gd name="T56" fmla="*/ 59 w 85"/>
                    <a:gd name="T57" fmla="*/ 54 h 86"/>
                    <a:gd name="T58" fmla="*/ 66 w 85"/>
                    <a:gd name="T59" fmla="*/ 58 h 86"/>
                    <a:gd name="T60" fmla="*/ 71 w 85"/>
                    <a:gd name="T61" fmla="*/ 62 h 86"/>
                    <a:gd name="T62" fmla="*/ 77 w 85"/>
                    <a:gd name="T63" fmla="*/ 64 h 86"/>
                    <a:gd name="T64" fmla="*/ 49 w 85"/>
                    <a:gd name="T65" fmla="*/ 75 h 86"/>
                    <a:gd name="T66" fmla="*/ 0 w 85"/>
                    <a:gd name="T67" fmla="*/ 36 h 86"/>
                    <a:gd name="T68" fmla="*/ 1 w 85"/>
                    <a:gd name="T69" fmla="*/ 54 h 86"/>
                    <a:gd name="T70" fmla="*/ 9 w 85"/>
                    <a:gd name="T71" fmla="*/ 69 h 86"/>
                    <a:gd name="T72" fmla="*/ 27 w 85"/>
                    <a:gd name="T73" fmla="*/ 83 h 86"/>
                    <a:gd name="T74" fmla="*/ 43 w 85"/>
                    <a:gd name="T75" fmla="*/ 68 h 86"/>
                    <a:gd name="T76" fmla="*/ 42 w 85"/>
                    <a:gd name="T77" fmla="*/ 61 h 86"/>
                    <a:gd name="T78" fmla="*/ 44 w 85"/>
                    <a:gd name="T79" fmla="*/ 55 h 86"/>
                    <a:gd name="T80" fmla="*/ 39 w 85"/>
                    <a:gd name="T81" fmla="*/ 53 h 86"/>
                    <a:gd name="T82" fmla="*/ 33 w 85"/>
                    <a:gd name="T83" fmla="*/ 49 h 86"/>
                    <a:gd name="T84" fmla="*/ 24 w 85"/>
                    <a:gd name="T85" fmla="*/ 46 h 86"/>
                    <a:gd name="T86" fmla="*/ 21 w 85"/>
                    <a:gd name="T87" fmla="*/ 38 h 86"/>
                    <a:gd name="T88" fmla="*/ 18 w 85"/>
                    <a:gd name="T89" fmla="*/ 37 h 86"/>
                    <a:gd name="T90" fmla="*/ 18 w 85"/>
                    <a:gd name="T91" fmla="*/ 39 h 86"/>
                    <a:gd name="T92" fmla="*/ 15 w 85"/>
                    <a:gd name="T93" fmla="*/ 32 h 86"/>
                    <a:gd name="T94" fmla="*/ 15 w 85"/>
                    <a:gd name="T95" fmla="*/ 25 h 86"/>
                    <a:gd name="T96" fmla="*/ 19 w 85"/>
                    <a:gd name="T97" fmla="*/ 17 h 86"/>
                    <a:gd name="T98" fmla="*/ 18 w 85"/>
                    <a:gd name="T99" fmla="*/ 12 h 86"/>
                    <a:gd name="T100" fmla="*/ 38 w 85"/>
                    <a:gd name="T101" fmla="*/ 3 h 86"/>
                    <a:gd name="T102" fmla="*/ 45 w 85"/>
                    <a:gd name="T103" fmla="*/ 0 h 86"/>
                    <a:gd name="T104" fmla="*/ 26 w 85"/>
                    <a:gd name="T105" fmla="*/ 3 h 86"/>
                    <a:gd name="T106" fmla="*/ 12 w 85"/>
                    <a:gd name="T107" fmla="*/ 13 h 86"/>
                    <a:gd name="T108" fmla="*/ 3 w 85"/>
                    <a:gd name="T109" fmla="*/ 27 h 86"/>
                    <a:gd name="T110" fmla="*/ 45 w 85"/>
                    <a:gd name="T111" fmla="*/ 54 h 86"/>
                    <a:gd name="T112" fmla="*/ 39 w 85"/>
                    <a:gd name="T113" fmla="*/ 47 h 86"/>
                    <a:gd name="T114" fmla="*/ 38 w 85"/>
                    <a:gd name="T115" fmla="*/ 44 h 86"/>
                    <a:gd name="T116" fmla="*/ 30 w 85"/>
                    <a:gd name="T117" fmla="*/ 45 h 86"/>
                    <a:gd name="T118" fmla="*/ 34 w 85"/>
                    <a:gd name="T119" fmla="*/ 36 h 86"/>
                    <a:gd name="T120" fmla="*/ 42 w 85"/>
                    <a:gd name="T121" fmla="*/ 36 h 86"/>
                    <a:gd name="T122" fmla="*/ 44 w 85"/>
                    <a:gd name="T123" fmla="*/ 3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85" h="86">
                      <a:moveTo>
                        <a:pt x="45" y="85"/>
                      </a:moveTo>
                      <a:cubicBezTo>
                        <a:pt x="48" y="85"/>
                        <a:pt x="50" y="85"/>
                        <a:pt x="52" y="84"/>
                      </a:cubicBezTo>
                      <a:cubicBezTo>
                        <a:pt x="53" y="84"/>
                        <a:pt x="55" y="84"/>
                        <a:pt x="56" y="83"/>
                      </a:cubicBezTo>
                      <a:cubicBezTo>
                        <a:pt x="57" y="83"/>
                        <a:pt x="57" y="83"/>
                        <a:pt x="58" y="83"/>
                      </a:cubicBezTo>
                      <a:cubicBezTo>
                        <a:pt x="59" y="82"/>
                        <a:pt x="61" y="82"/>
                        <a:pt x="62" y="81"/>
                      </a:cubicBezTo>
                      <a:cubicBezTo>
                        <a:pt x="63" y="81"/>
                        <a:pt x="63" y="80"/>
                        <a:pt x="64" y="80"/>
                      </a:cubicBezTo>
                      <a:cubicBezTo>
                        <a:pt x="66" y="78"/>
                        <a:pt x="69" y="77"/>
                        <a:pt x="71" y="74"/>
                      </a:cubicBezTo>
                      <a:cubicBezTo>
                        <a:pt x="72" y="74"/>
                        <a:pt x="72" y="74"/>
                        <a:pt x="73" y="73"/>
                      </a:cubicBezTo>
                      <a:cubicBezTo>
                        <a:pt x="73" y="73"/>
                        <a:pt x="74" y="72"/>
                        <a:pt x="74" y="72"/>
                      </a:cubicBezTo>
                      <a:cubicBezTo>
                        <a:pt x="75" y="71"/>
                        <a:pt x="75" y="70"/>
                        <a:pt x="76" y="69"/>
                      </a:cubicBezTo>
                      <a:cubicBezTo>
                        <a:pt x="77" y="68"/>
                        <a:pt x="78" y="67"/>
                        <a:pt x="79" y="65"/>
                      </a:cubicBezTo>
                      <a:cubicBezTo>
                        <a:pt x="79" y="65"/>
                        <a:pt x="79" y="65"/>
                        <a:pt x="79" y="64"/>
                      </a:cubicBezTo>
                      <a:cubicBezTo>
                        <a:pt x="80" y="64"/>
                        <a:pt x="80" y="63"/>
                        <a:pt x="80" y="62"/>
                      </a:cubicBezTo>
                      <a:cubicBezTo>
                        <a:pt x="81" y="62"/>
                        <a:pt x="81" y="62"/>
                        <a:pt x="81" y="61"/>
                      </a:cubicBezTo>
                      <a:cubicBezTo>
                        <a:pt x="81" y="61"/>
                        <a:pt x="82" y="60"/>
                        <a:pt x="82" y="60"/>
                      </a:cubicBezTo>
                      <a:cubicBezTo>
                        <a:pt x="82" y="59"/>
                        <a:pt x="82" y="58"/>
                        <a:pt x="83" y="58"/>
                      </a:cubicBezTo>
                      <a:cubicBezTo>
                        <a:pt x="83" y="56"/>
                        <a:pt x="83" y="55"/>
                        <a:pt x="84" y="54"/>
                      </a:cubicBezTo>
                      <a:cubicBezTo>
                        <a:pt x="84" y="53"/>
                        <a:pt x="84" y="52"/>
                        <a:pt x="84" y="52"/>
                      </a:cubicBezTo>
                      <a:cubicBezTo>
                        <a:pt x="84" y="51"/>
                        <a:pt x="85" y="50"/>
                        <a:pt x="85" y="49"/>
                      </a:cubicBezTo>
                      <a:cubicBezTo>
                        <a:pt x="85" y="49"/>
                        <a:pt x="85" y="48"/>
                        <a:pt x="85" y="47"/>
                      </a:cubicBezTo>
                      <a:cubicBezTo>
                        <a:pt x="85" y="46"/>
                        <a:pt x="85" y="44"/>
                        <a:pt x="85" y="43"/>
                      </a:cubicBezTo>
                      <a:cubicBezTo>
                        <a:pt x="85" y="41"/>
                        <a:pt x="85" y="40"/>
                        <a:pt x="85" y="39"/>
                      </a:cubicBezTo>
                      <a:cubicBezTo>
                        <a:pt x="85" y="38"/>
                        <a:pt x="85" y="37"/>
                        <a:pt x="85" y="36"/>
                      </a:cubicBezTo>
                      <a:cubicBezTo>
                        <a:pt x="85" y="36"/>
                        <a:pt x="84" y="35"/>
                        <a:pt x="84" y="34"/>
                      </a:cubicBezTo>
                      <a:cubicBezTo>
                        <a:pt x="84" y="34"/>
                        <a:pt x="84" y="33"/>
                        <a:pt x="84" y="32"/>
                      </a:cubicBezTo>
                      <a:cubicBezTo>
                        <a:pt x="83" y="31"/>
                        <a:pt x="83" y="30"/>
                        <a:pt x="83" y="28"/>
                      </a:cubicBezTo>
                      <a:cubicBezTo>
                        <a:pt x="82" y="28"/>
                        <a:pt x="82" y="28"/>
                        <a:pt x="82" y="27"/>
                      </a:cubicBezTo>
                      <a:cubicBezTo>
                        <a:pt x="82" y="26"/>
                        <a:pt x="81" y="25"/>
                        <a:pt x="81" y="24"/>
                      </a:cubicBezTo>
                      <a:cubicBezTo>
                        <a:pt x="81" y="24"/>
                        <a:pt x="81" y="24"/>
                        <a:pt x="80" y="23"/>
                      </a:cubicBezTo>
                      <a:cubicBezTo>
                        <a:pt x="80" y="23"/>
                        <a:pt x="80" y="22"/>
                        <a:pt x="79" y="22"/>
                      </a:cubicBezTo>
                      <a:cubicBezTo>
                        <a:pt x="78" y="20"/>
                        <a:pt x="77" y="18"/>
                        <a:pt x="76" y="17"/>
                      </a:cubicBezTo>
                      <a:cubicBezTo>
                        <a:pt x="75" y="16"/>
                        <a:pt x="75" y="15"/>
                        <a:pt x="74" y="14"/>
                      </a:cubicBezTo>
                      <a:cubicBezTo>
                        <a:pt x="74" y="14"/>
                        <a:pt x="73" y="13"/>
                        <a:pt x="73" y="13"/>
                      </a:cubicBezTo>
                      <a:cubicBezTo>
                        <a:pt x="72" y="12"/>
                        <a:pt x="72" y="12"/>
                        <a:pt x="71" y="11"/>
                      </a:cubicBezTo>
                      <a:cubicBezTo>
                        <a:pt x="70" y="10"/>
                        <a:pt x="69" y="10"/>
                        <a:pt x="68" y="9"/>
                      </a:cubicBezTo>
                      <a:cubicBezTo>
                        <a:pt x="67" y="8"/>
                        <a:pt x="65" y="7"/>
                        <a:pt x="64" y="6"/>
                      </a:cubicBezTo>
                      <a:cubicBezTo>
                        <a:pt x="63" y="6"/>
                        <a:pt x="63" y="5"/>
                        <a:pt x="62" y="5"/>
                      </a:cubicBezTo>
                      <a:cubicBezTo>
                        <a:pt x="62" y="5"/>
                        <a:pt x="61" y="5"/>
                        <a:pt x="61" y="5"/>
                      </a:cubicBezTo>
                      <a:cubicBezTo>
                        <a:pt x="61" y="4"/>
                        <a:pt x="60" y="4"/>
                        <a:pt x="60" y="4"/>
                      </a:cubicBezTo>
                      <a:cubicBezTo>
                        <a:pt x="60" y="4"/>
                        <a:pt x="60" y="4"/>
                        <a:pt x="60" y="4"/>
                      </a:cubicBezTo>
                      <a:cubicBezTo>
                        <a:pt x="59" y="4"/>
                        <a:pt x="59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7" y="3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5" y="2"/>
                        <a:pt x="54" y="2"/>
                        <a:pt x="52" y="1"/>
                      </a:cubicBezTo>
                      <a:cubicBezTo>
                        <a:pt x="52" y="1"/>
                        <a:pt x="51" y="1"/>
                        <a:pt x="51" y="1"/>
                      </a:cubicBezTo>
                      <a:cubicBezTo>
                        <a:pt x="51" y="1"/>
                        <a:pt x="50" y="1"/>
                        <a:pt x="50" y="1"/>
                      </a:cubicBezTo>
                      <a:cubicBezTo>
                        <a:pt x="49" y="1"/>
                        <a:pt x="47" y="0"/>
                        <a:pt x="45" y="0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7" y="3"/>
                        <a:pt x="49" y="3"/>
                        <a:pt x="51" y="3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49" y="4"/>
                        <a:pt x="49" y="4"/>
                        <a:pt x="49" y="4"/>
                      </a:cubicBezTo>
                      <a:cubicBezTo>
                        <a:pt x="48" y="4"/>
                        <a:pt x="48" y="4"/>
                        <a:pt x="47" y="4"/>
                      </a:cubicBezTo>
                      <a:cubicBezTo>
                        <a:pt x="47" y="4"/>
                        <a:pt x="47" y="4"/>
                        <a:pt x="47" y="5"/>
                      </a:cubicBezTo>
                      <a:cubicBezTo>
                        <a:pt x="48" y="5"/>
                        <a:pt x="49" y="5"/>
                        <a:pt x="49" y="5"/>
                      </a:cubicBezTo>
                      <a:cubicBezTo>
                        <a:pt x="50" y="5"/>
                        <a:pt x="51" y="5"/>
                        <a:pt x="51" y="5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1" y="4"/>
                        <a:pt x="52" y="4"/>
                        <a:pt x="52" y="4"/>
                      </a:cubicBezTo>
                      <a:cubicBezTo>
                        <a:pt x="52" y="4"/>
                        <a:pt x="53" y="4"/>
                        <a:pt x="53" y="4"/>
                      </a:cubicBezTo>
                      <a:cubicBezTo>
                        <a:pt x="53" y="4"/>
                        <a:pt x="53" y="4"/>
                        <a:pt x="53" y="5"/>
                      </a:cubicBezTo>
                      <a:cubicBezTo>
                        <a:pt x="53" y="5"/>
                        <a:pt x="54" y="5"/>
                        <a:pt x="54" y="4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55" y="4"/>
                        <a:pt x="55" y="5"/>
                        <a:pt x="56" y="5"/>
                      </a:cubicBezTo>
                      <a:cubicBezTo>
                        <a:pt x="57" y="5"/>
                        <a:pt x="58" y="6"/>
                        <a:pt x="59" y="6"/>
                      </a:cubicBezTo>
                      <a:cubicBezTo>
                        <a:pt x="59" y="6"/>
                        <a:pt x="58" y="6"/>
                        <a:pt x="58" y="6"/>
                      </a:cubicBezTo>
                      <a:cubicBezTo>
                        <a:pt x="58" y="6"/>
                        <a:pt x="58" y="6"/>
                        <a:pt x="57" y="6"/>
                      </a:cubicBezTo>
                      <a:cubicBezTo>
                        <a:pt x="57" y="6"/>
                        <a:pt x="58" y="7"/>
                        <a:pt x="58" y="7"/>
                      </a:cubicBezTo>
                      <a:cubicBezTo>
                        <a:pt x="59" y="7"/>
                        <a:pt x="59" y="7"/>
                        <a:pt x="59" y="8"/>
                      </a:cubicBezTo>
                      <a:cubicBezTo>
                        <a:pt x="59" y="9"/>
                        <a:pt x="58" y="8"/>
                        <a:pt x="58" y="8"/>
                      </a:cubicBezTo>
                      <a:cubicBezTo>
                        <a:pt x="57" y="8"/>
                        <a:pt x="56" y="9"/>
                        <a:pt x="55" y="8"/>
                      </a:cubicBezTo>
                      <a:cubicBezTo>
                        <a:pt x="56" y="7"/>
                        <a:pt x="56" y="7"/>
                        <a:pt x="56" y="7"/>
                      </a:cubicBezTo>
                      <a:cubicBezTo>
                        <a:pt x="56" y="7"/>
                        <a:pt x="56" y="7"/>
                        <a:pt x="56" y="7"/>
                      </a:cubicBezTo>
                      <a:cubicBezTo>
                        <a:pt x="56" y="7"/>
                        <a:pt x="55" y="7"/>
                        <a:pt x="55" y="7"/>
                      </a:cubicBezTo>
                      <a:cubicBezTo>
                        <a:pt x="55" y="7"/>
                        <a:pt x="55" y="8"/>
                        <a:pt x="54" y="8"/>
                      </a:cubicBezTo>
                      <a:cubicBezTo>
                        <a:pt x="54" y="8"/>
                        <a:pt x="54" y="8"/>
                        <a:pt x="53" y="8"/>
                      </a:cubicBezTo>
                      <a:cubicBezTo>
                        <a:pt x="53" y="8"/>
                        <a:pt x="52" y="8"/>
                        <a:pt x="52" y="9"/>
                      </a:cubicBezTo>
                      <a:cubicBezTo>
                        <a:pt x="52" y="9"/>
                        <a:pt x="51" y="9"/>
                        <a:pt x="51" y="9"/>
                      </a:cubicBezTo>
                      <a:cubicBezTo>
                        <a:pt x="51" y="9"/>
                        <a:pt x="50" y="9"/>
                        <a:pt x="49" y="9"/>
                      </a:cubicBezTo>
                      <a:cubicBezTo>
                        <a:pt x="49" y="10"/>
                        <a:pt x="48" y="10"/>
                        <a:pt x="48" y="10"/>
                      </a:cubicBezTo>
                      <a:cubicBezTo>
                        <a:pt x="48" y="11"/>
                        <a:pt x="47" y="11"/>
                        <a:pt x="47" y="11"/>
                      </a:cubicBezTo>
                      <a:cubicBezTo>
                        <a:pt x="47" y="12"/>
                        <a:pt x="48" y="12"/>
                        <a:pt x="48" y="12"/>
                      </a:cubicBezTo>
                      <a:cubicBezTo>
                        <a:pt x="48" y="12"/>
                        <a:pt x="47" y="13"/>
                        <a:pt x="48" y="13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49" y="13"/>
                        <a:pt x="50" y="14"/>
                        <a:pt x="50" y="14"/>
                      </a:cubicBezTo>
                      <a:cubicBezTo>
                        <a:pt x="51" y="14"/>
                        <a:pt x="51" y="14"/>
                        <a:pt x="52" y="14"/>
                      </a:cubicBezTo>
                      <a:cubicBezTo>
                        <a:pt x="52" y="14"/>
                        <a:pt x="53" y="14"/>
                        <a:pt x="53" y="15"/>
                      </a:cubicBezTo>
                      <a:cubicBezTo>
                        <a:pt x="53" y="15"/>
                        <a:pt x="52" y="15"/>
                        <a:pt x="52" y="16"/>
                      </a:cubicBezTo>
                      <a:cubicBezTo>
                        <a:pt x="53" y="16"/>
                        <a:pt x="52" y="16"/>
                        <a:pt x="52" y="17"/>
                      </a:cubicBezTo>
                      <a:cubicBezTo>
                        <a:pt x="52" y="17"/>
                        <a:pt x="53" y="18"/>
                        <a:pt x="53" y="18"/>
                      </a:cubicBezTo>
                      <a:cubicBezTo>
                        <a:pt x="53" y="18"/>
                        <a:pt x="54" y="17"/>
                        <a:pt x="54" y="17"/>
                      </a:cubicBezTo>
                      <a:cubicBezTo>
                        <a:pt x="54" y="16"/>
                        <a:pt x="54" y="15"/>
                        <a:pt x="55" y="15"/>
                      </a:cubicBezTo>
                      <a:cubicBezTo>
                        <a:pt x="57" y="15"/>
                        <a:pt x="59" y="14"/>
                        <a:pt x="59" y="12"/>
                      </a:cubicBezTo>
                      <a:cubicBezTo>
                        <a:pt x="59" y="12"/>
                        <a:pt x="58" y="11"/>
                        <a:pt x="59" y="11"/>
                      </a:cubicBezTo>
                      <a:cubicBezTo>
                        <a:pt x="59" y="11"/>
                        <a:pt x="59" y="10"/>
                        <a:pt x="59" y="10"/>
                      </a:cubicBezTo>
                      <a:cubicBezTo>
                        <a:pt x="59" y="10"/>
                        <a:pt x="59" y="10"/>
                        <a:pt x="60" y="10"/>
                      </a:cubicBezTo>
                      <a:cubicBezTo>
                        <a:pt x="60" y="9"/>
                        <a:pt x="60" y="9"/>
                        <a:pt x="60" y="9"/>
                      </a:cubicBezTo>
                      <a:cubicBezTo>
                        <a:pt x="60" y="9"/>
                        <a:pt x="60" y="9"/>
                        <a:pt x="60" y="9"/>
                      </a:cubicBezTo>
                      <a:cubicBezTo>
                        <a:pt x="60" y="9"/>
                        <a:pt x="61" y="9"/>
                        <a:pt x="61" y="9"/>
                      </a:cubicBezTo>
                      <a:cubicBezTo>
                        <a:pt x="61" y="9"/>
                        <a:pt x="62" y="9"/>
                        <a:pt x="62" y="9"/>
                      </a:cubicBezTo>
                      <a:cubicBezTo>
                        <a:pt x="62" y="9"/>
                        <a:pt x="63" y="9"/>
                        <a:pt x="63" y="9"/>
                      </a:cubicBezTo>
                      <a:cubicBezTo>
                        <a:pt x="63" y="9"/>
                        <a:pt x="64" y="9"/>
                        <a:pt x="64" y="10"/>
                      </a:cubicBezTo>
                      <a:cubicBezTo>
                        <a:pt x="64" y="10"/>
                        <a:pt x="64" y="10"/>
                        <a:pt x="65" y="10"/>
                      </a:cubicBezTo>
                      <a:cubicBezTo>
                        <a:pt x="64" y="11"/>
                        <a:pt x="64" y="11"/>
                        <a:pt x="64" y="11"/>
                      </a:cubicBezTo>
                      <a:cubicBezTo>
                        <a:pt x="64" y="11"/>
                        <a:pt x="64" y="11"/>
                        <a:pt x="64" y="11"/>
                      </a:cubicBezTo>
                      <a:cubicBezTo>
                        <a:pt x="64" y="12"/>
                        <a:pt x="65" y="12"/>
                        <a:pt x="65" y="12"/>
                      </a:cubicBezTo>
                      <a:cubicBezTo>
                        <a:pt x="65" y="12"/>
                        <a:pt x="66" y="12"/>
                        <a:pt x="66" y="12"/>
                      </a:cubicBezTo>
                      <a:cubicBezTo>
                        <a:pt x="66" y="11"/>
                        <a:pt x="67" y="11"/>
                        <a:pt x="67" y="11"/>
                      </a:cubicBezTo>
                      <a:cubicBezTo>
                        <a:pt x="67" y="11"/>
                        <a:pt x="68" y="12"/>
                        <a:pt x="68" y="12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68" y="13"/>
                        <a:pt x="68" y="13"/>
                        <a:pt x="68" y="14"/>
                      </a:cubicBezTo>
                      <a:cubicBezTo>
                        <a:pt x="68" y="15"/>
                        <a:pt x="69" y="14"/>
                        <a:pt x="70" y="15"/>
                      </a:cubicBezTo>
                      <a:cubicBezTo>
                        <a:pt x="70" y="15"/>
                        <a:pt x="70" y="15"/>
                        <a:pt x="70" y="15"/>
                      </a:cubicBezTo>
                      <a:cubicBezTo>
                        <a:pt x="70" y="16"/>
                        <a:pt x="71" y="16"/>
                        <a:pt x="71" y="16"/>
                      </a:cubicBezTo>
                      <a:cubicBezTo>
                        <a:pt x="71" y="17"/>
                        <a:pt x="70" y="17"/>
                        <a:pt x="70" y="18"/>
                      </a:cubicBezTo>
                      <a:cubicBezTo>
                        <a:pt x="70" y="18"/>
                        <a:pt x="70" y="18"/>
                        <a:pt x="70" y="19"/>
                      </a:cubicBezTo>
                      <a:cubicBezTo>
                        <a:pt x="70" y="19"/>
                        <a:pt x="71" y="19"/>
                        <a:pt x="71" y="19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cubicBezTo>
                        <a:pt x="70" y="21"/>
                        <a:pt x="70" y="21"/>
                        <a:pt x="70" y="21"/>
                      </a:cubicBezTo>
                      <a:cubicBezTo>
                        <a:pt x="69" y="21"/>
                        <a:pt x="69" y="21"/>
                        <a:pt x="69" y="21"/>
                      </a:cubicBezTo>
                      <a:cubicBezTo>
                        <a:pt x="69" y="21"/>
                        <a:pt x="68" y="21"/>
                        <a:pt x="68" y="21"/>
                      </a:cubicBezTo>
                      <a:cubicBezTo>
                        <a:pt x="68" y="21"/>
                        <a:pt x="67" y="21"/>
                        <a:pt x="67" y="20"/>
                      </a:cubicBezTo>
                      <a:cubicBezTo>
                        <a:pt x="67" y="20"/>
                        <a:pt x="68" y="19"/>
                        <a:pt x="69" y="18"/>
                      </a:cubicBezTo>
                      <a:cubicBezTo>
                        <a:pt x="69" y="18"/>
                        <a:pt x="69" y="18"/>
                        <a:pt x="69" y="18"/>
                      </a:cubicBezTo>
                      <a:cubicBezTo>
                        <a:pt x="69" y="17"/>
                        <a:pt x="68" y="18"/>
                        <a:pt x="68" y="18"/>
                      </a:cubicBezTo>
                      <a:cubicBezTo>
                        <a:pt x="68" y="18"/>
                        <a:pt x="67" y="18"/>
                        <a:pt x="67" y="19"/>
                      </a:cubicBezTo>
                      <a:cubicBezTo>
                        <a:pt x="66" y="19"/>
                        <a:pt x="65" y="18"/>
                        <a:pt x="64" y="19"/>
                      </a:cubicBezTo>
                      <a:cubicBezTo>
                        <a:pt x="64" y="19"/>
                        <a:pt x="65" y="19"/>
                        <a:pt x="65" y="19"/>
                      </a:cubicBezTo>
                      <a:cubicBezTo>
                        <a:pt x="65" y="19"/>
                        <a:pt x="64" y="20"/>
                        <a:pt x="64" y="19"/>
                      </a:cubicBezTo>
                      <a:cubicBezTo>
                        <a:pt x="64" y="19"/>
                        <a:pt x="64" y="19"/>
                        <a:pt x="64" y="19"/>
                      </a:cubicBezTo>
                      <a:cubicBezTo>
                        <a:pt x="64" y="19"/>
                        <a:pt x="63" y="18"/>
                        <a:pt x="62" y="19"/>
                      </a:cubicBezTo>
                      <a:cubicBezTo>
                        <a:pt x="62" y="19"/>
                        <a:pt x="61" y="19"/>
                        <a:pt x="61" y="19"/>
                      </a:cubicBezTo>
                      <a:cubicBezTo>
                        <a:pt x="62" y="20"/>
                        <a:pt x="63" y="19"/>
                        <a:pt x="63" y="20"/>
                      </a:cubicBezTo>
                      <a:cubicBezTo>
                        <a:pt x="63" y="20"/>
                        <a:pt x="62" y="21"/>
                        <a:pt x="62" y="21"/>
                      </a:cubicBezTo>
                      <a:cubicBezTo>
                        <a:pt x="62" y="22"/>
                        <a:pt x="62" y="22"/>
                        <a:pt x="63" y="22"/>
                      </a:cubicBez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4" y="22"/>
                        <a:pt x="64" y="22"/>
                        <a:pt x="64" y="22"/>
                      </a:cubicBezTo>
                      <a:cubicBezTo>
                        <a:pt x="64" y="22"/>
                        <a:pt x="65" y="21"/>
                        <a:pt x="65" y="21"/>
                      </a:cubicBezTo>
                      <a:cubicBezTo>
                        <a:pt x="66" y="22"/>
                        <a:pt x="65" y="22"/>
                        <a:pt x="64" y="23"/>
                      </a:cubicBezTo>
                      <a:cubicBezTo>
                        <a:pt x="63" y="23"/>
                        <a:pt x="62" y="23"/>
                        <a:pt x="62" y="23"/>
                      </a:cubicBezTo>
                      <a:cubicBezTo>
                        <a:pt x="61" y="23"/>
                        <a:pt x="60" y="25"/>
                        <a:pt x="60" y="24"/>
                      </a:cubicBezTo>
                      <a:cubicBezTo>
                        <a:pt x="60" y="23"/>
                        <a:pt x="61" y="23"/>
                        <a:pt x="61" y="23"/>
                      </a:cubicBezTo>
                      <a:cubicBezTo>
                        <a:pt x="60" y="23"/>
                        <a:pt x="59" y="23"/>
                        <a:pt x="59" y="23"/>
                      </a:cubicBezTo>
                      <a:cubicBezTo>
                        <a:pt x="58" y="24"/>
                        <a:pt x="56" y="24"/>
                        <a:pt x="56" y="25"/>
                      </a:cubicBezTo>
                      <a:cubicBezTo>
                        <a:pt x="56" y="25"/>
                        <a:pt x="56" y="26"/>
                        <a:pt x="56" y="26"/>
                      </a:cubicBezTo>
                      <a:cubicBezTo>
                        <a:pt x="56" y="26"/>
                        <a:pt x="55" y="26"/>
                        <a:pt x="55" y="26"/>
                      </a:cubicBezTo>
                      <a:cubicBezTo>
                        <a:pt x="55" y="26"/>
                        <a:pt x="54" y="26"/>
                        <a:pt x="54" y="26"/>
                      </a:cubicBezTo>
                      <a:cubicBezTo>
                        <a:pt x="54" y="27"/>
                        <a:pt x="53" y="27"/>
                        <a:pt x="53" y="27"/>
                      </a:cubicBezTo>
                      <a:cubicBezTo>
                        <a:pt x="53" y="27"/>
                        <a:pt x="53" y="27"/>
                        <a:pt x="52" y="28"/>
                      </a:cubicBezTo>
                      <a:cubicBezTo>
                        <a:pt x="52" y="28"/>
                        <a:pt x="52" y="28"/>
                        <a:pt x="52" y="28"/>
                      </a:cubicBezTo>
                      <a:cubicBezTo>
                        <a:pt x="51" y="28"/>
                        <a:pt x="51" y="29"/>
                        <a:pt x="51" y="29"/>
                      </a:cubicBezTo>
                      <a:cubicBezTo>
                        <a:pt x="51" y="29"/>
                        <a:pt x="50" y="29"/>
                        <a:pt x="50" y="29"/>
                      </a:cubicBezTo>
                      <a:cubicBezTo>
                        <a:pt x="50" y="29"/>
                        <a:pt x="50" y="30"/>
                        <a:pt x="50" y="31"/>
                      </a:cubicBezTo>
                      <a:cubicBezTo>
                        <a:pt x="50" y="31"/>
                        <a:pt x="49" y="31"/>
                        <a:pt x="48" y="32"/>
                      </a:cubicBezTo>
                      <a:cubicBezTo>
                        <a:pt x="48" y="32"/>
                        <a:pt x="48" y="32"/>
                        <a:pt x="47" y="32"/>
                      </a:cubicBezTo>
                      <a:cubicBezTo>
                        <a:pt x="47" y="33"/>
                        <a:pt x="46" y="33"/>
                        <a:pt x="46" y="33"/>
                      </a:cubicBezTo>
                      <a:cubicBezTo>
                        <a:pt x="46" y="33"/>
                        <a:pt x="46" y="33"/>
                        <a:pt x="45" y="34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6" y="53"/>
                        <a:pt x="46" y="53"/>
                        <a:pt x="46" y="53"/>
                      </a:cubicBezTo>
                      <a:cubicBezTo>
                        <a:pt x="46" y="52"/>
                        <a:pt x="46" y="52"/>
                        <a:pt x="47" y="52"/>
                      </a:cubicBezTo>
                      <a:cubicBezTo>
                        <a:pt x="47" y="51"/>
                        <a:pt x="48" y="52"/>
                        <a:pt x="48" y="51"/>
                      </a:cubicBezTo>
                      <a:cubicBezTo>
                        <a:pt x="49" y="51"/>
                        <a:pt x="49" y="51"/>
                        <a:pt x="49" y="51"/>
                      </a:cubicBezTo>
                      <a:cubicBezTo>
                        <a:pt x="49" y="51"/>
                        <a:pt x="49" y="50"/>
                        <a:pt x="50" y="51"/>
                      </a:cubicBezTo>
                      <a:cubicBezTo>
                        <a:pt x="50" y="51"/>
                        <a:pt x="49" y="51"/>
                        <a:pt x="50" y="52"/>
                      </a:cubicBezTo>
                      <a:cubicBezTo>
                        <a:pt x="50" y="52"/>
                        <a:pt x="51" y="51"/>
                        <a:pt x="51" y="51"/>
                      </a:cubicBezTo>
                      <a:cubicBezTo>
                        <a:pt x="51" y="51"/>
                        <a:pt x="52" y="51"/>
                        <a:pt x="52" y="51"/>
                      </a:cubicBezTo>
                      <a:cubicBezTo>
                        <a:pt x="52" y="52"/>
                        <a:pt x="52" y="52"/>
                        <a:pt x="53" y="52"/>
                      </a:cubicBezTo>
                      <a:cubicBezTo>
                        <a:pt x="53" y="52"/>
                        <a:pt x="53" y="52"/>
                        <a:pt x="54" y="52"/>
                      </a:cubicBezTo>
                      <a:cubicBezTo>
                        <a:pt x="54" y="52"/>
                        <a:pt x="55" y="52"/>
                        <a:pt x="55" y="52"/>
                      </a:cubicBezTo>
                      <a:cubicBezTo>
                        <a:pt x="55" y="52"/>
                        <a:pt x="56" y="52"/>
                        <a:pt x="56" y="52"/>
                      </a:cubicBezTo>
                      <a:cubicBezTo>
                        <a:pt x="57" y="52"/>
                        <a:pt x="57" y="52"/>
                        <a:pt x="57" y="52"/>
                      </a:cubicBezTo>
                      <a:cubicBezTo>
                        <a:pt x="58" y="53"/>
                        <a:pt x="58" y="52"/>
                        <a:pt x="58" y="52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9" y="53"/>
                        <a:pt x="59" y="53"/>
                        <a:pt x="59" y="54"/>
                      </a:cubicBezTo>
                      <a:cubicBezTo>
                        <a:pt x="59" y="54"/>
                        <a:pt x="59" y="54"/>
                        <a:pt x="60" y="54"/>
                      </a:cubicBezTo>
                      <a:cubicBezTo>
                        <a:pt x="60" y="54"/>
                        <a:pt x="60" y="55"/>
                        <a:pt x="60" y="55"/>
                      </a:cubicBezTo>
                      <a:cubicBezTo>
                        <a:pt x="61" y="55"/>
                        <a:pt x="62" y="56"/>
                        <a:pt x="62" y="56"/>
                      </a:cubicBezTo>
                      <a:cubicBezTo>
                        <a:pt x="63" y="56"/>
                        <a:pt x="63" y="56"/>
                        <a:pt x="63" y="56"/>
                      </a:cubicBezTo>
                      <a:cubicBezTo>
                        <a:pt x="64" y="56"/>
                        <a:pt x="65" y="56"/>
                        <a:pt x="66" y="57"/>
                      </a:cubicBezTo>
                      <a:cubicBezTo>
                        <a:pt x="66" y="57"/>
                        <a:pt x="66" y="57"/>
                        <a:pt x="66" y="58"/>
                      </a:cubicBezTo>
                      <a:cubicBezTo>
                        <a:pt x="67" y="58"/>
                        <a:pt x="66" y="58"/>
                        <a:pt x="67" y="59"/>
                      </a:cubicBezTo>
                      <a:cubicBezTo>
                        <a:pt x="67" y="59"/>
                        <a:pt x="68" y="59"/>
                        <a:pt x="67" y="60"/>
                      </a:cubicBezTo>
                      <a:cubicBezTo>
                        <a:pt x="67" y="61"/>
                        <a:pt x="68" y="61"/>
                        <a:pt x="68" y="61"/>
                      </a:cubicBezTo>
                      <a:cubicBezTo>
                        <a:pt x="68" y="61"/>
                        <a:pt x="69" y="62"/>
                        <a:pt x="69" y="62"/>
                      </a:cubicBezTo>
                      <a:cubicBezTo>
                        <a:pt x="69" y="62"/>
                        <a:pt x="69" y="62"/>
                        <a:pt x="69" y="62"/>
                      </a:cubicBezTo>
                      <a:cubicBezTo>
                        <a:pt x="70" y="62"/>
                        <a:pt x="70" y="62"/>
                        <a:pt x="71" y="62"/>
                      </a:cubicBezTo>
                      <a:cubicBezTo>
                        <a:pt x="71" y="62"/>
                        <a:pt x="71" y="62"/>
                        <a:pt x="72" y="62"/>
                      </a:cubicBezTo>
                      <a:cubicBezTo>
                        <a:pt x="72" y="62"/>
                        <a:pt x="72" y="63"/>
                        <a:pt x="72" y="63"/>
                      </a:cubicBezTo>
                      <a:cubicBezTo>
                        <a:pt x="72" y="63"/>
                        <a:pt x="73" y="63"/>
                        <a:pt x="73" y="63"/>
                      </a:cubicBezTo>
                      <a:cubicBezTo>
                        <a:pt x="74" y="63"/>
                        <a:pt x="74" y="63"/>
                        <a:pt x="75" y="63"/>
                      </a:cubicBezTo>
                      <a:cubicBezTo>
                        <a:pt x="75" y="63"/>
                        <a:pt x="75" y="63"/>
                        <a:pt x="75" y="63"/>
                      </a:cubicBezTo>
                      <a:cubicBezTo>
                        <a:pt x="76" y="63"/>
                        <a:pt x="76" y="64"/>
                        <a:pt x="77" y="64"/>
                      </a:cubicBezTo>
                      <a:cubicBezTo>
                        <a:pt x="71" y="73"/>
                        <a:pt x="62" y="80"/>
                        <a:pt x="52" y="82"/>
                      </a:cubicBezTo>
                      <a:cubicBezTo>
                        <a:pt x="52" y="82"/>
                        <a:pt x="52" y="81"/>
                        <a:pt x="52" y="81"/>
                      </a:cubicBezTo>
                      <a:cubicBezTo>
                        <a:pt x="52" y="80"/>
                        <a:pt x="52" y="79"/>
                        <a:pt x="52" y="79"/>
                      </a:cubicBezTo>
                      <a:cubicBezTo>
                        <a:pt x="52" y="78"/>
                        <a:pt x="52" y="77"/>
                        <a:pt x="51" y="77"/>
                      </a:cubicBezTo>
                      <a:cubicBezTo>
                        <a:pt x="51" y="76"/>
                        <a:pt x="50" y="76"/>
                        <a:pt x="50" y="75"/>
                      </a:cubicBezTo>
                      <a:cubicBezTo>
                        <a:pt x="49" y="75"/>
                        <a:pt x="49" y="75"/>
                        <a:pt x="49" y="75"/>
                      </a:cubicBezTo>
                      <a:cubicBezTo>
                        <a:pt x="48" y="75"/>
                        <a:pt x="46" y="74"/>
                        <a:pt x="46" y="73"/>
                      </a:cubicBezTo>
                      <a:cubicBezTo>
                        <a:pt x="46" y="73"/>
                        <a:pt x="46" y="73"/>
                        <a:pt x="46" y="72"/>
                      </a:cubicBezTo>
                      <a:cubicBezTo>
                        <a:pt x="46" y="72"/>
                        <a:pt x="46" y="72"/>
                        <a:pt x="45" y="72"/>
                      </a:cubicBezTo>
                      <a:lnTo>
                        <a:pt x="45" y="85"/>
                      </a:lnTo>
                      <a:close/>
                      <a:moveTo>
                        <a:pt x="1" y="34"/>
                      </a:moveTo>
                      <a:cubicBezTo>
                        <a:pt x="1" y="35"/>
                        <a:pt x="0" y="36"/>
                        <a:pt x="0" y="36"/>
                      </a:cubicBezTo>
                      <a:cubicBezTo>
                        <a:pt x="0" y="37"/>
                        <a:pt x="0" y="38"/>
                        <a:pt x="0" y="39"/>
                      </a:cubicBezTo>
                      <a:cubicBezTo>
                        <a:pt x="0" y="40"/>
                        <a:pt x="0" y="41"/>
                        <a:pt x="0" y="43"/>
                      </a:cubicBezTo>
                      <a:cubicBezTo>
                        <a:pt x="0" y="44"/>
                        <a:pt x="0" y="46"/>
                        <a:pt x="0" y="47"/>
                      </a:cubicBezTo>
                      <a:cubicBezTo>
                        <a:pt x="0" y="48"/>
                        <a:pt x="0" y="49"/>
                        <a:pt x="0" y="49"/>
                      </a:cubicBezTo>
                      <a:cubicBezTo>
                        <a:pt x="0" y="50"/>
                        <a:pt x="1" y="51"/>
                        <a:pt x="1" y="52"/>
                      </a:cubicBezTo>
                      <a:cubicBezTo>
                        <a:pt x="1" y="52"/>
                        <a:pt x="1" y="53"/>
                        <a:pt x="1" y="54"/>
                      </a:cubicBezTo>
                      <a:cubicBezTo>
                        <a:pt x="2" y="55"/>
                        <a:pt x="2" y="56"/>
                        <a:pt x="2" y="58"/>
                      </a:cubicBezTo>
                      <a:cubicBezTo>
                        <a:pt x="3" y="58"/>
                        <a:pt x="3" y="59"/>
                        <a:pt x="3" y="60"/>
                      </a:cubicBezTo>
                      <a:cubicBezTo>
                        <a:pt x="3" y="60"/>
                        <a:pt x="4" y="61"/>
                        <a:pt x="4" y="61"/>
                      </a:cubicBezTo>
                      <a:cubicBezTo>
                        <a:pt x="4" y="62"/>
                        <a:pt x="4" y="62"/>
                        <a:pt x="5" y="62"/>
                      </a:cubicBezTo>
                      <a:cubicBezTo>
                        <a:pt x="5" y="63"/>
                        <a:pt x="5" y="64"/>
                        <a:pt x="5" y="64"/>
                      </a:cubicBezTo>
                      <a:cubicBezTo>
                        <a:pt x="7" y="66"/>
                        <a:pt x="8" y="68"/>
                        <a:pt x="9" y="69"/>
                      </a:cubicBezTo>
                      <a:cubicBezTo>
                        <a:pt x="10" y="70"/>
                        <a:pt x="10" y="71"/>
                        <a:pt x="11" y="72"/>
                      </a:cubicBezTo>
                      <a:cubicBezTo>
                        <a:pt x="11" y="72"/>
                        <a:pt x="12" y="73"/>
                        <a:pt x="12" y="73"/>
                      </a:cubicBezTo>
                      <a:cubicBezTo>
                        <a:pt x="13" y="74"/>
                        <a:pt x="13" y="74"/>
                        <a:pt x="14" y="74"/>
                      </a:cubicBezTo>
                      <a:cubicBezTo>
                        <a:pt x="16" y="77"/>
                        <a:pt x="19" y="78"/>
                        <a:pt x="21" y="80"/>
                      </a:cubicBezTo>
                      <a:cubicBezTo>
                        <a:pt x="22" y="80"/>
                        <a:pt x="22" y="81"/>
                        <a:pt x="23" y="81"/>
                      </a:cubicBezTo>
                      <a:cubicBezTo>
                        <a:pt x="24" y="82"/>
                        <a:pt x="26" y="82"/>
                        <a:pt x="27" y="83"/>
                      </a:cubicBezTo>
                      <a:cubicBezTo>
                        <a:pt x="27" y="83"/>
                        <a:pt x="28" y="83"/>
                        <a:pt x="29" y="83"/>
                      </a:cubicBezTo>
                      <a:cubicBezTo>
                        <a:pt x="33" y="85"/>
                        <a:pt x="38" y="86"/>
                        <a:pt x="42" y="86"/>
                      </a:cubicBezTo>
                      <a:cubicBezTo>
                        <a:pt x="43" y="86"/>
                        <a:pt x="44" y="86"/>
                        <a:pt x="45" y="85"/>
                      </a:cubicBezTo>
                      <a:cubicBezTo>
                        <a:pt x="45" y="72"/>
                        <a:pt x="45" y="72"/>
                        <a:pt x="45" y="72"/>
                      </a:cubicBezTo>
                      <a:cubicBezTo>
                        <a:pt x="45" y="71"/>
                        <a:pt x="45" y="71"/>
                        <a:pt x="45" y="71"/>
                      </a:cubicBezTo>
                      <a:cubicBezTo>
                        <a:pt x="44" y="70"/>
                        <a:pt x="44" y="69"/>
                        <a:pt x="43" y="68"/>
                      </a:cubicBezTo>
                      <a:cubicBezTo>
                        <a:pt x="43" y="68"/>
                        <a:pt x="43" y="67"/>
                        <a:pt x="42" y="67"/>
                      </a:cubicBezTo>
                      <a:cubicBezTo>
                        <a:pt x="42" y="67"/>
                        <a:pt x="42" y="66"/>
                        <a:pt x="42" y="66"/>
                      </a:cubicBezTo>
                      <a:cubicBezTo>
                        <a:pt x="41" y="66"/>
                        <a:pt x="41" y="65"/>
                        <a:pt x="41" y="65"/>
                      </a:cubicBezTo>
                      <a:cubicBezTo>
                        <a:pt x="41" y="64"/>
                        <a:pt x="42" y="64"/>
                        <a:pt x="42" y="64"/>
                      </a:cubicBezTo>
                      <a:cubicBezTo>
                        <a:pt x="42" y="63"/>
                        <a:pt x="42" y="63"/>
                        <a:pt x="42" y="63"/>
                      </a:cubicBezTo>
                      <a:cubicBezTo>
                        <a:pt x="41" y="62"/>
                        <a:pt x="42" y="62"/>
                        <a:pt x="42" y="61"/>
                      </a:cubicBezTo>
                      <a:cubicBezTo>
                        <a:pt x="42" y="61"/>
                        <a:pt x="42" y="61"/>
                        <a:pt x="42" y="60"/>
                      </a:cubicBezTo>
                      <a:cubicBezTo>
                        <a:pt x="42" y="60"/>
                        <a:pt x="43" y="60"/>
                        <a:pt x="43" y="60"/>
                      </a:cubicBezTo>
                      <a:cubicBezTo>
                        <a:pt x="43" y="60"/>
                        <a:pt x="43" y="59"/>
                        <a:pt x="43" y="59"/>
                      </a:cubicBezTo>
                      <a:cubicBezTo>
                        <a:pt x="44" y="59"/>
                        <a:pt x="44" y="58"/>
                        <a:pt x="44" y="58"/>
                      </a:cubicBezTo>
                      <a:cubicBezTo>
                        <a:pt x="45" y="58"/>
                        <a:pt x="45" y="56"/>
                        <a:pt x="44" y="55"/>
                      </a:cubicBezTo>
                      <a:cubicBezTo>
                        <a:pt x="44" y="55"/>
                        <a:pt x="44" y="55"/>
                        <a:pt x="44" y="55"/>
                      </a:cubicBezTo>
                      <a:cubicBezTo>
                        <a:pt x="44" y="54"/>
                        <a:pt x="44" y="53"/>
                        <a:pt x="43" y="53"/>
                      </a:cubicBezTo>
                      <a:cubicBezTo>
                        <a:pt x="43" y="53"/>
                        <a:pt x="43" y="54"/>
                        <a:pt x="42" y="54"/>
                      </a:cubicBezTo>
                      <a:cubicBezTo>
                        <a:pt x="42" y="54"/>
                        <a:pt x="42" y="55"/>
                        <a:pt x="42" y="55"/>
                      </a:cubicBezTo>
                      <a:cubicBezTo>
                        <a:pt x="41" y="55"/>
                        <a:pt x="41" y="54"/>
                        <a:pt x="41" y="54"/>
                      </a:cubicBezTo>
                      <a:cubicBezTo>
                        <a:pt x="40" y="54"/>
                        <a:pt x="40" y="54"/>
                        <a:pt x="40" y="54"/>
                      </a:cubicBezTo>
                      <a:cubicBezTo>
                        <a:pt x="39" y="54"/>
                        <a:pt x="39" y="53"/>
                        <a:pt x="39" y="53"/>
                      </a:cubicBezTo>
                      <a:cubicBezTo>
                        <a:pt x="38" y="53"/>
                        <a:pt x="38" y="53"/>
                        <a:pt x="38" y="52"/>
                      </a:cubicBezTo>
                      <a:cubicBezTo>
                        <a:pt x="38" y="52"/>
                        <a:pt x="38" y="52"/>
                        <a:pt x="38" y="51"/>
                      </a:cubicBezTo>
                      <a:cubicBezTo>
                        <a:pt x="37" y="51"/>
                        <a:pt x="37" y="50"/>
                        <a:pt x="36" y="50"/>
                      </a:cubicBezTo>
                      <a:cubicBezTo>
                        <a:pt x="36" y="50"/>
                        <a:pt x="35" y="50"/>
                        <a:pt x="35" y="50"/>
                      </a:cubicBezTo>
                      <a:cubicBezTo>
                        <a:pt x="35" y="49"/>
                        <a:pt x="34" y="49"/>
                        <a:pt x="34" y="49"/>
                      </a:cubicBezTo>
                      <a:cubicBezTo>
                        <a:pt x="34" y="49"/>
                        <a:pt x="34" y="49"/>
                        <a:pt x="33" y="49"/>
                      </a:cubicBezTo>
                      <a:cubicBezTo>
                        <a:pt x="32" y="49"/>
                        <a:pt x="32" y="47"/>
                        <a:pt x="31" y="47"/>
                      </a:cubicBezTo>
                      <a:cubicBezTo>
                        <a:pt x="30" y="47"/>
                        <a:pt x="30" y="48"/>
                        <a:pt x="29" y="48"/>
                      </a:cubicBezTo>
                      <a:cubicBezTo>
                        <a:pt x="29" y="48"/>
                        <a:pt x="28" y="47"/>
                        <a:pt x="28" y="47"/>
                      </a:cubicBezTo>
                      <a:cubicBezTo>
                        <a:pt x="27" y="47"/>
                        <a:pt x="27" y="47"/>
                        <a:pt x="26" y="46"/>
                      </a:cubicBezTo>
                      <a:cubicBezTo>
                        <a:pt x="26" y="46"/>
                        <a:pt x="25" y="46"/>
                        <a:pt x="25" y="46"/>
                      </a:cubicBezTo>
                      <a:cubicBezTo>
                        <a:pt x="25" y="46"/>
                        <a:pt x="25" y="46"/>
                        <a:pt x="24" y="46"/>
                      </a:cubicBezTo>
                      <a:cubicBezTo>
                        <a:pt x="24" y="45"/>
                        <a:pt x="24" y="45"/>
                        <a:pt x="23" y="45"/>
                      </a:cubicBezTo>
                      <a:cubicBezTo>
                        <a:pt x="23" y="45"/>
                        <a:pt x="23" y="44"/>
                        <a:pt x="23" y="44"/>
                      </a:cubicBezTo>
                      <a:cubicBezTo>
                        <a:pt x="23" y="44"/>
                        <a:pt x="23" y="43"/>
                        <a:pt x="23" y="43"/>
                      </a:cubicBezTo>
                      <a:cubicBezTo>
                        <a:pt x="23" y="42"/>
                        <a:pt x="22" y="41"/>
                        <a:pt x="22" y="40"/>
                      </a:cubicBezTo>
                      <a:cubicBezTo>
                        <a:pt x="21" y="40"/>
                        <a:pt x="21" y="40"/>
                        <a:pt x="21" y="39"/>
                      </a:cubicBezTo>
                      <a:cubicBezTo>
                        <a:pt x="21" y="39"/>
                        <a:pt x="21" y="39"/>
                        <a:pt x="21" y="38"/>
                      </a:cubicBezTo>
                      <a:cubicBezTo>
                        <a:pt x="20" y="38"/>
                        <a:pt x="20" y="38"/>
                        <a:pt x="20" y="37"/>
                      </a:cubicBezTo>
                      <a:cubicBezTo>
                        <a:pt x="19" y="37"/>
                        <a:pt x="19" y="37"/>
                        <a:pt x="19" y="36"/>
                      </a:cubicBezTo>
                      <a:cubicBezTo>
                        <a:pt x="19" y="36"/>
                        <a:pt x="19" y="35"/>
                        <a:pt x="19" y="35"/>
                      </a:cubicBezTo>
                      <a:cubicBezTo>
                        <a:pt x="19" y="34"/>
                        <a:pt x="17" y="34"/>
                        <a:pt x="18" y="35"/>
                      </a:cubicBezTo>
                      <a:cubicBezTo>
                        <a:pt x="18" y="36"/>
                        <a:pt x="18" y="36"/>
                        <a:pt x="18" y="36"/>
                      </a:cubicBezTo>
                      <a:cubicBezTo>
                        <a:pt x="18" y="37"/>
                        <a:pt x="18" y="37"/>
                        <a:pt x="18" y="37"/>
                      </a:cubicBezTo>
                      <a:cubicBezTo>
                        <a:pt x="19" y="38"/>
                        <a:pt x="19" y="38"/>
                        <a:pt x="19" y="38"/>
                      </a:cubicBezTo>
                      <a:cubicBezTo>
                        <a:pt x="19" y="39"/>
                        <a:pt x="19" y="40"/>
                        <a:pt x="19" y="40"/>
                      </a:cubicBezTo>
                      <a:cubicBezTo>
                        <a:pt x="20" y="40"/>
                        <a:pt x="20" y="41"/>
                        <a:pt x="20" y="41"/>
                      </a:cubicBezTo>
                      <a:cubicBezTo>
                        <a:pt x="19" y="41"/>
                        <a:pt x="19" y="41"/>
                        <a:pt x="19" y="41"/>
                      </a:cubicBezTo>
                      <a:cubicBezTo>
                        <a:pt x="19" y="41"/>
                        <a:pt x="18" y="40"/>
                        <a:pt x="18" y="40"/>
                      </a:cubicBezTo>
                      <a:cubicBezTo>
                        <a:pt x="18" y="40"/>
                        <a:pt x="18" y="39"/>
                        <a:pt x="18" y="39"/>
                      </a:cubicBezTo>
                      <a:cubicBezTo>
                        <a:pt x="18" y="38"/>
                        <a:pt x="17" y="38"/>
                        <a:pt x="17" y="38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16" y="35"/>
                        <a:pt x="16" y="35"/>
                        <a:pt x="16" y="34"/>
                      </a:cubicBezTo>
                      <a:cubicBezTo>
                        <a:pt x="16" y="34"/>
                        <a:pt x="16" y="33"/>
                        <a:pt x="16" y="33"/>
                      </a:cubicBezTo>
                      <a:cubicBezTo>
                        <a:pt x="16" y="33"/>
                        <a:pt x="16" y="32"/>
                        <a:pt x="15" y="32"/>
                      </a:cubicBezTo>
                      <a:cubicBezTo>
                        <a:pt x="15" y="32"/>
                        <a:pt x="15" y="32"/>
                        <a:pt x="14" y="32"/>
                      </a:cubicBezTo>
                      <a:cubicBezTo>
                        <a:pt x="14" y="31"/>
                        <a:pt x="14" y="31"/>
                        <a:pt x="14" y="30"/>
                      </a:cubicBezTo>
                      <a:cubicBezTo>
                        <a:pt x="14" y="30"/>
                        <a:pt x="14" y="29"/>
                        <a:pt x="14" y="29"/>
                      </a:cubicBezTo>
                      <a:cubicBezTo>
                        <a:pt x="14" y="28"/>
                        <a:pt x="14" y="27"/>
                        <a:pt x="14" y="27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6" y="24"/>
                        <a:pt x="16" y="24"/>
                        <a:pt x="17" y="23"/>
                      </a:cubicBezTo>
                      <a:cubicBezTo>
                        <a:pt x="17" y="22"/>
                        <a:pt x="18" y="22"/>
                        <a:pt x="18" y="21"/>
                      </a:cubicBezTo>
                      <a:cubicBezTo>
                        <a:pt x="18" y="21"/>
                        <a:pt x="19" y="20"/>
                        <a:pt x="19" y="20"/>
                      </a:cubicBezTo>
                      <a:cubicBezTo>
                        <a:pt x="19" y="19"/>
                        <a:pt x="18" y="19"/>
                        <a:pt x="18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8"/>
                        <a:pt x="19" y="17"/>
                        <a:pt x="19" y="17"/>
                      </a:cubicBezTo>
                      <a:cubicBezTo>
                        <a:pt x="19" y="17"/>
                        <a:pt x="18" y="16"/>
                        <a:pt x="18" y="16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4"/>
                        <a:pt x="18" y="15"/>
                        <a:pt x="18" y="15"/>
                      </a:cubicBezTo>
                      <a:cubicBezTo>
                        <a:pt x="17" y="14"/>
                        <a:pt x="18" y="14"/>
                        <a:pt x="18" y="14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7" y="11"/>
                      </a:cubicBezTo>
                      <a:cubicBezTo>
                        <a:pt x="22" y="7"/>
                        <a:pt x="29" y="4"/>
                        <a:pt x="35" y="3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5" y="3"/>
                        <a:pt x="35" y="4"/>
                        <a:pt x="36" y="4"/>
                      </a:cubicBezTo>
                      <a:cubicBezTo>
                        <a:pt x="36" y="3"/>
                        <a:pt x="36" y="4"/>
                        <a:pt x="37" y="4"/>
                      </a:cubicBezTo>
                      <a:cubicBezTo>
                        <a:pt x="37" y="4"/>
                        <a:pt x="38" y="3"/>
                        <a:pt x="38" y="3"/>
                      </a:cubicBezTo>
                      <a:cubicBezTo>
                        <a:pt x="39" y="4"/>
                        <a:pt x="40" y="4"/>
                        <a:pt x="41" y="4"/>
                      </a:cubicBezTo>
                      <a:cubicBezTo>
                        <a:pt x="41" y="4"/>
                        <a:pt x="41" y="4"/>
                        <a:pt x="41" y="3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43" y="3"/>
                        <a:pt x="44" y="3"/>
                        <a:pt x="45" y="3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0"/>
                        <a:pt x="44" y="0"/>
                        <a:pt x="43" y="0"/>
                      </a:cubicBezTo>
                      <a:cubicBezTo>
                        <a:pt x="43" y="0"/>
                        <a:pt x="43" y="0"/>
                        <a:pt x="42" y="0"/>
                      </a:cubicBezTo>
                      <a:cubicBezTo>
                        <a:pt x="42" y="0"/>
                        <a:pt x="42" y="0"/>
                        <a:pt x="41" y="0"/>
                      </a:cubicBezTo>
                      <a:cubicBezTo>
                        <a:pt x="37" y="0"/>
                        <a:pt x="33" y="1"/>
                        <a:pt x="29" y="3"/>
                      </a:cubicBezTo>
                      <a:cubicBezTo>
                        <a:pt x="28" y="3"/>
                        <a:pt x="27" y="3"/>
                        <a:pt x="27" y="3"/>
                      </a:cubicBezTo>
                      <a:cubicBezTo>
                        <a:pt x="27" y="3"/>
                        <a:pt x="26" y="3"/>
                        <a:pt x="26" y="3"/>
                      </a:cubicBezTo>
                      <a:cubicBezTo>
                        <a:pt x="26" y="4"/>
                        <a:pt x="25" y="4"/>
                        <a:pt x="25" y="4"/>
                      </a:cubicBezTo>
                      <a:cubicBezTo>
                        <a:pt x="24" y="4"/>
                        <a:pt x="24" y="5"/>
                        <a:pt x="23" y="5"/>
                      </a:cubicBezTo>
                      <a:cubicBezTo>
                        <a:pt x="22" y="5"/>
                        <a:pt x="22" y="6"/>
                        <a:pt x="21" y="6"/>
                      </a:cubicBezTo>
                      <a:cubicBezTo>
                        <a:pt x="19" y="7"/>
                        <a:pt x="17" y="9"/>
                        <a:pt x="15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3" y="12"/>
                        <a:pt x="13" y="12"/>
                        <a:pt x="12" y="13"/>
                      </a:cubicBezTo>
                      <a:cubicBezTo>
                        <a:pt x="12" y="13"/>
                        <a:pt x="11" y="14"/>
                        <a:pt x="11" y="14"/>
                      </a:cubicBezTo>
                      <a:cubicBezTo>
                        <a:pt x="10" y="15"/>
                        <a:pt x="10" y="16"/>
                        <a:pt x="9" y="17"/>
                      </a:cubicBezTo>
                      <a:cubicBezTo>
                        <a:pt x="8" y="18"/>
                        <a:pt x="7" y="20"/>
                        <a:pt x="5" y="22"/>
                      </a:cubicBezTo>
                      <a:cubicBezTo>
                        <a:pt x="5" y="22"/>
                        <a:pt x="5" y="23"/>
                        <a:pt x="5" y="23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5"/>
                        <a:pt x="3" y="26"/>
                        <a:pt x="3" y="27"/>
                      </a:cubicBezTo>
                      <a:cubicBezTo>
                        <a:pt x="3" y="28"/>
                        <a:pt x="3" y="28"/>
                        <a:pt x="2" y="28"/>
                      </a:cubicBezTo>
                      <a:cubicBezTo>
                        <a:pt x="2" y="30"/>
                        <a:pt x="2" y="31"/>
                        <a:pt x="1" y="32"/>
                      </a:cubicBezTo>
                      <a:cubicBezTo>
                        <a:pt x="1" y="33"/>
                        <a:pt x="1" y="34"/>
                        <a:pt x="1" y="34"/>
                      </a:cubicBezTo>
                      <a:close/>
                      <a:moveTo>
                        <a:pt x="45" y="34"/>
                      </a:move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5" y="54"/>
                        <a:pt x="45" y="54"/>
                        <a:pt x="45" y="54"/>
                      </a:cubicBezTo>
                      <a:cubicBezTo>
                        <a:pt x="45" y="54"/>
                        <a:pt x="44" y="53"/>
                        <a:pt x="44" y="53"/>
                      </a:cubicBezTo>
                      <a:cubicBezTo>
                        <a:pt x="43" y="53"/>
                        <a:pt x="42" y="53"/>
                        <a:pt x="41" y="53"/>
                      </a:cubicBezTo>
                      <a:cubicBezTo>
                        <a:pt x="41" y="53"/>
                        <a:pt x="40" y="52"/>
                        <a:pt x="40" y="51"/>
                      </a:cubicBezTo>
                      <a:cubicBezTo>
                        <a:pt x="40" y="51"/>
                        <a:pt x="40" y="50"/>
                        <a:pt x="40" y="50"/>
                      </a:cubicBezTo>
                      <a:cubicBezTo>
                        <a:pt x="40" y="49"/>
                        <a:pt x="40" y="49"/>
                        <a:pt x="40" y="49"/>
                      </a:cubicBezTo>
                      <a:cubicBezTo>
                        <a:pt x="40" y="48"/>
                        <a:pt x="40" y="48"/>
                        <a:pt x="39" y="47"/>
                      </a:cubicBezTo>
                      <a:cubicBezTo>
                        <a:pt x="38" y="47"/>
                        <a:pt x="37" y="48"/>
                        <a:pt x="36" y="47"/>
                      </a:cubicBezTo>
                      <a:cubicBezTo>
                        <a:pt x="36" y="47"/>
                        <a:pt x="36" y="47"/>
                        <a:pt x="36" y="47"/>
                      </a:cubicBezTo>
                      <a:cubicBezTo>
                        <a:pt x="37" y="46"/>
                        <a:pt x="36" y="46"/>
                        <a:pt x="37" y="46"/>
                      </a:cubicBezTo>
                      <a:cubicBezTo>
                        <a:pt x="37" y="46"/>
                        <a:pt x="37" y="45"/>
                        <a:pt x="37" y="45"/>
                      </a:cubicBezTo>
                      <a:cubicBezTo>
                        <a:pt x="37" y="45"/>
                        <a:pt x="37" y="45"/>
                        <a:pt x="37" y="44"/>
                      </a:cubicBezTo>
                      <a:cubicBezTo>
                        <a:pt x="37" y="44"/>
                        <a:pt x="38" y="44"/>
                        <a:pt x="38" y="44"/>
                      </a:cubicBezTo>
                      <a:cubicBezTo>
                        <a:pt x="38" y="43"/>
                        <a:pt x="38" y="43"/>
                        <a:pt x="37" y="43"/>
                      </a:cubicBezTo>
                      <a:cubicBezTo>
                        <a:pt x="37" y="43"/>
                        <a:pt x="36" y="43"/>
                        <a:pt x="36" y="43"/>
                      </a:cubicBezTo>
                      <a:cubicBezTo>
                        <a:pt x="35" y="43"/>
                        <a:pt x="35" y="45"/>
                        <a:pt x="34" y="45"/>
                      </a:cubicBezTo>
                      <a:cubicBezTo>
                        <a:pt x="34" y="45"/>
                        <a:pt x="33" y="45"/>
                        <a:pt x="33" y="45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1" y="45"/>
                        <a:pt x="31" y="45"/>
                        <a:pt x="30" y="45"/>
                      </a:cubicBezTo>
                      <a:cubicBezTo>
                        <a:pt x="30" y="45"/>
                        <a:pt x="30" y="43"/>
                        <a:pt x="30" y="43"/>
                      </a:cubicBezTo>
                      <a:cubicBezTo>
                        <a:pt x="29" y="42"/>
                        <a:pt x="30" y="41"/>
                        <a:pt x="30" y="40"/>
                      </a:cubicBezTo>
                      <a:cubicBezTo>
                        <a:pt x="30" y="40"/>
                        <a:pt x="30" y="39"/>
                        <a:pt x="30" y="39"/>
                      </a:cubicBezTo>
                      <a:cubicBezTo>
                        <a:pt x="31" y="39"/>
                        <a:pt x="30" y="38"/>
                        <a:pt x="31" y="38"/>
                      </a:cubicBezTo>
                      <a:cubicBezTo>
                        <a:pt x="31" y="37"/>
                        <a:pt x="32" y="37"/>
                        <a:pt x="32" y="37"/>
                      </a:cubicBezTo>
                      <a:cubicBezTo>
                        <a:pt x="33" y="36"/>
                        <a:pt x="33" y="36"/>
                        <a:pt x="34" y="36"/>
                      </a:cubicBezTo>
                      <a:cubicBezTo>
                        <a:pt x="35" y="36"/>
                        <a:pt x="35" y="36"/>
                        <a:pt x="36" y="36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7" y="36"/>
                        <a:pt x="37" y="36"/>
                        <a:pt x="38" y="35"/>
                      </a:cubicBezTo>
                      <a:cubicBezTo>
                        <a:pt x="39" y="35"/>
                        <a:pt x="39" y="35"/>
                        <a:pt x="40" y="35"/>
                      </a:cubicBezTo>
                      <a:cubicBezTo>
                        <a:pt x="40" y="35"/>
                        <a:pt x="41" y="36"/>
                        <a:pt x="41" y="36"/>
                      </a:cubicBezTo>
                      <a:cubicBezTo>
                        <a:pt x="41" y="36"/>
                        <a:pt x="42" y="35"/>
                        <a:pt x="42" y="36"/>
                      </a:cubicBezTo>
                      <a:cubicBezTo>
                        <a:pt x="42" y="36"/>
                        <a:pt x="43" y="36"/>
                        <a:pt x="43" y="36"/>
                      </a:cubicBezTo>
                      <a:cubicBezTo>
                        <a:pt x="43" y="37"/>
                        <a:pt x="42" y="37"/>
                        <a:pt x="43" y="38"/>
                      </a:cubicBezTo>
                      <a:cubicBezTo>
                        <a:pt x="43" y="38"/>
                        <a:pt x="44" y="38"/>
                        <a:pt x="44" y="38"/>
                      </a:cubicBezTo>
                      <a:cubicBezTo>
                        <a:pt x="45" y="38"/>
                        <a:pt x="44" y="38"/>
                        <a:pt x="44" y="37"/>
                      </a:cubicBezTo>
                      <a:cubicBezTo>
                        <a:pt x="44" y="37"/>
                        <a:pt x="44" y="37"/>
                        <a:pt x="44" y="36"/>
                      </a:cubicBezTo>
                      <a:cubicBezTo>
                        <a:pt x="44" y="36"/>
                        <a:pt x="44" y="36"/>
                        <a:pt x="44" y="36"/>
                      </a:cubicBezTo>
                      <a:cubicBezTo>
                        <a:pt x="44" y="35"/>
                        <a:pt x="45" y="34"/>
                        <a:pt x="45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7" name="Freeform: Shape 155">
                  <a:extLst>
                    <a:ext uri="{FF2B5EF4-FFF2-40B4-BE49-F238E27FC236}">
                      <a16:creationId xmlns:a16="http://schemas.microsoft.com/office/drawing/2014/main" id="{F7B4FCE3-4166-76CB-1443-654451EBEBA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569358" y="2646188"/>
                  <a:ext cx="137246" cy="388456"/>
                </a:xfrm>
                <a:custGeom>
                  <a:avLst/>
                  <a:gdLst>
                    <a:gd name="T0" fmla="*/ 4 w 31"/>
                    <a:gd name="T1" fmla="*/ 11 h 88"/>
                    <a:gd name="T2" fmla="*/ 1 w 31"/>
                    <a:gd name="T3" fmla="*/ 22 h 88"/>
                    <a:gd name="T4" fmla="*/ 3 w 31"/>
                    <a:gd name="T5" fmla="*/ 31 h 88"/>
                    <a:gd name="T6" fmla="*/ 11 w 31"/>
                    <a:gd name="T7" fmla="*/ 40 h 88"/>
                    <a:gd name="T8" fmla="*/ 11 w 31"/>
                    <a:gd name="T9" fmla="*/ 88 h 88"/>
                    <a:gd name="T10" fmla="*/ 20 w 31"/>
                    <a:gd name="T11" fmla="*/ 88 h 88"/>
                    <a:gd name="T12" fmla="*/ 20 w 31"/>
                    <a:gd name="T13" fmla="*/ 40 h 88"/>
                    <a:gd name="T14" fmla="*/ 28 w 31"/>
                    <a:gd name="T15" fmla="*/ 31 h 88"/>
                    <a:gd name="T16" fmla="*/ 30 w 31"/>
                    <a:gd name="T17" fmla="*/ 22 h 88"/>
                    <a:gd name="T18" fmla="*/ 27 w 31"/>
                    <a:gd name="T19" fmla="*/ 11 h 88"/>
                    <a:gd name="T20" fmla="*/ 20 w 31"/>
                    <a:gd name="T21" fmla="*/ 0 h 88"/>
                    <a:gd name="T22" fmla="*/ 23 w 31"/>
                    <a:gd name="T23" fmla="*/ 21 h 88"/>
                    <a:gd name="T24" fmla="*/ 20 w 31"/>
                    <a:gd name="T25" fmla="*/ 21 h 88"/>
                    <a:gd name="T26" fmla="*/ 18 w 31"/>
                    <a:gd name="T27" fmla="*/ 0 h 88"/>
                    <a:gd name="T28" fmla="*/ 15 w 31"/>
                    <a:gd name="T29" fmla="*/ 0 h 88"/>
                    <a:gd name="T30" fmla="*/ 13 w 31"/>
                    <a:gd name="T31" fmla="*/ 0 h 88"/>
                    <a:gd name="T32" fmla="*/ 11 w 31"/>
                    <a:gd name="T33" fmla="*/ 21 h 88"/>
                    <a:gd name="T34" fmla="*/ 8 w 31"/>
                    <a:gd name="T35" fmla="*/ 21 h 88"/>
                    <a:gd name="T36" fmla="*/ 10 w 31"/>
                    <a:gd name="T37" fmla="*/ 0 h 88"/>
                    <a:gd name="T38" fmla="*/ 4 w 31"/>
                    <a:gd name="T39" fmla="*/ 11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1" h="88">
                      <a:moveTo>
                        <a:pt x="4" y="11"/>
                      </a:moveTo>
                      <a:cubicBezTo>
                        <a:pt x="2" y="14"/>
                        <a:pt x="1" y="18"/>
                        <a:pt x="1" y="22"/>
                      </a:cubicBezTo>
                      <a:cubicBezTo>
                        <a:pt x="0" y="25"/>
                        <a:pt x="1" y="28"/>
                        <a:pt x="3" y="31"/>
                      </a:cubicBezTo>
                      <a:cubicBezTo>
                        <a:pt x="4" y="34"/>
                        <a:pt x="8" y="38"/>
                        <a:pt x="11" y="40"/>
                      </a:cubicBezTo>
                      <a:cubicBezTo>
                        <a:pt x="11" y="88"/>
                        <a:pt x="11" y="88"/>
                        <a:pt x="11" y="88"/>
                      </a:cubicBezTo>
                      <a:cubicBezTo>
                        <a:pt x="20" y="88"/>
                        <a:pt x="20" y="88"/>
                        <a:pt x="20" y="88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23" y="38"/>
                        <a:pt x="26" y="34"/>
                        <a:pt x="28" y="31"/>
                      </a:cubicBezTo>
                      <a:cubicBezTo>
                        <a:pt x="30" y="28"/>
                        <a:pt x="31" y="25"/>
                        <a:pt x="30" y="22"/>
                      </a:cubicBezTo>
                      <a:cubicBezTo>
                        <a:pt x="30" y="18"/>
                        <a:pt x="28" y="14"/>
                        <a:pt x="27" y="11"/>
                      </a:cubicBezTo>
                      <a:cubicBezTo>
                        <a:pt x="26" y="8"/>
                        <a:pt x="24" y="1"/>
                        <a:pt x="20" y="0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1"/>
                        <a:pt x="5" y="8"/>
                        <a:pt x="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8" name="Freeform: Shape 156">
                  <a:extLst>
                    <a:ext uri="{FF2B5EF4-FFF2-40B4-BE49-F238E27FC236}">
                      <a16:creationId xmlns:a16="http://schemas.microsoft.com/office/drawing/2014/main" id="{CFCD89B4-9631-1C26-D750-238A862C42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745817" y="2636385"/>
                  <a:ext cx="140922" cy="398259"/>
                </a:xfrm>
                <a:custGeom>
                  <a:avLst/>
                  <a:gdLst>
                    <a:gd name="T0" fmla="*/ 20 w 32"/>
                    <a:gd name="T1" fmla="*/ 90 h 90"/>
                    <a:gd name="T2" fmla="*/ 20 w 32"/>
                    <a:gd name="T3" fmla="*/ 43 h 90"/>
                    <a:gd name="T4" fmla="*/ 32 w 32"/>
                    <a:gd name="T5" fmla="*/ 24 h 90"/>
                    <a:gd name="T6" fmla="*/ 16 w 32"/>
                    <a:gd name="T7" fmla="*/ 0 h 90"/>
                    <a:gd name="T8" fmla="*/ 0 w 32"/>
                    <a:gd name="T9" fmla="*/ 24 h 90"/>
                    <a:gd name="T10" fmla="*/ 12 w 32"/>
                    <a:gd name="T11" fmla="*/ 43 h 90"/>
                    <a:gd name="T12" fmla="*/ 12 w 32"/>
                    <a:gd name="T13" fmla="*/ 90 h 90"/>
                    <a:gd name="T14" fmla="*/ 20 w 32"/>
                    <a:gd name="T15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90">
                      <a:moveTo>
                        <a:pt x="20" y="90"/>
                      </a:moveTo>
                      <a:cubicBezTo>
                        <a:pt x="20" y="43"/>
                        <a:pt x="20" y="43"/>
                        <a:pt x="20" y="43"/>
                      </a:cubicBezTo>
                      <a:cubicBezTo>
                        <a:pt x="27" y="41"/>
                        <a:pt x="32" y="33"/>
                        <a:pt x="32" y="24"/>
                      </a:cubicBezTo>
                      <a:cubicBezTo>
                        <a:pt x="32" y="14"/>
                        <a:pt x="25" y="0"/>
                        <a:pt x="16" y="0"/>
                      </a:cubicBezTo>
                      <a:cubicBezTo>
                        <a:pt x="7" y="0"/>
                        <a:pt x="0" y="14"/>
                        <a:pt x="0" y="24"/>
                      </a:cubicBezTo>
                      <a:cubicBezTo>
                        <a:pt x="0" y="33"/>
                        <a:pt x="5" y="41"/>
                        <a:pt x="12" y="43"/>
                      </a:cubicBezTo>
                      <a:cubicBezTo>
                        <a:pt x="12" y="90"/>
                        <a:pt x="12" y="90"/>
                        <a:pt x="12" y="90"/>
                      </a:cubicBezTo>
                      <a:lnTo>
                        <a:pt x="20" y="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9" name="Freeform: Shape 157">
                  <a:extLst>
                    <a:ext uri="{FF2B5EF4-FFF2-40B4-BE49-F238E27FC236}">
                      <a16:creationId xmlns:a16="http://schemas.microsoft.com/office/drawing/2014/main" id="{41CF988D-4439-157F-605C-83039CAAB66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896543" y="3078759"/>
                  <a:ext cx="162980" cy="167882"/>
                </a:xfrm>
                <a:custGeom>
                  <a:avLst/>
                  <a:gdLst>
                    <a:gd name="T0" fmla="*/ 8 w 37"/>
                    <a:gd name="T1" fmla="*/ 35 h 38"/>
                    <a:gd name="T2" fmla="*/ 18 w 37"/>
                    <a:gd name="T3" fmla="*/ 38 h 38"/>
                    <a:gd name="T4" fmla="*/ 37 w 37"/>
                    <a:gd name="T5" fmla="*/ 19 h 38"/>
                    <a:gd name="T6" fmla="*/ 18 w 37"/>
                    <a:gd name="T7" fmla="*/ 0 h 38"/>
                    <a:gd name="T8" fmla="*/ 0 w 37"/>
                    <a:gd name="T9" fmla="*/ 17 h 38"/>
                    <a:gd name="T10" fmla="*/ 18 w 37"/>
                    <a:gd name="T11" fmla="*/ 17 h 38"/>
                    <a:gd name="T12" fmla="*/ 24 w 37"/>
                    <a:gd name="T13" fmla="*/ 17 h 38"/>
                    <a:gd name="T14" fmla="*/ 20 w 37"/>
                    <a:gd name="T15" fmla="*/ 21 h 38"/>
                    <a:gd name="T16" fmla="*/ 8 w 37"/>
                    <a:gd name="T17" fmla="*/ 3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38">
                      <a:moveTo>
                        <a:pt x="8" y="35"/>
                      </a:moveTo>
                      <a:cubicBezTo>
                        <a:pt x="11" y="37"/>
                        <a:pt x="14" y="38"/>
                        <a:pt x="18" y="38"/>
                      </a:cubicBezTo>
                      <a:cubicBezTo>
                        <a:pt x="29" y="38"/>
                        <a:pt x="37" y="30"/>
                        <a:pt x="37" y="19"/>
                      </a:cubicBezTo>
                      <a:cubicBezTo>
                        <a:pt x="37" y="9"/>
                        <a:pt x="29" y="0"/>
                        <a:pt x="18" y="0"/>
                      </a:cubicBezTo>
                      <a:cubicBezTo>
                        <a:pt x="9" y="0"/>
                        <a:pt x="1" y="7"/>
                        <a:pt x="0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lnTo>
                        <a:pt x="8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0" name="Freeform: Shape 158">
                  <a:extLst>
                    <a:ext uri="{FF2B5EF4-FFF2-40B4-BE49-F238E27FC236}">
                      <a16:creationId xmlns:a16="http://schemas.microsoft.com/office/drawing/2014/main" id="{9F8CBC8A-6642-EF9B-9457-D4EA97790EF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635530" y="3162087"/>
                  <a:ext cx="340665" cy="322284"/>
                </a:xfrm>
                <a:custGeom>
                  <a:avLst/>
                  <a:gdLst>
                    <a:gd name="T0" fmla="*/ 34 w 77"/>
                    <a:gd name="T1" fmla="*/ 39 h 73"/>
                    <a:gd name="T2" fmla="*/ 34 w 77"/>
                    <a:gd name="T3" fmla="*/ 41 h 73"/>
                    <a:gd name="T4" fmla="*/ 34 w 77"/>
                    <a:gd name="T5" fmla="*/ 43 h 73"/>
                    <a:gd name="T6" fmla="*/ 34 w 77"/>
                    <a:gd name="T7" fmla="*/ 67 h 73"/>
                    <a:gd name="T8" fmla="*/ 25 w 77"/>
                    <a:gd name="T9" fmla="*/ 73 h 73"/>
                    <a:gd name="T10" fmla="*/ 51 w 77"/>
                    <a:gd name="T11" fmla="*/ 73 h 73"/>
                    <a:gd name="T12" fmla="*/ 43 w 77"/>
                    <a:gd name="T13" fmla="*/ 67 h 73"/>
                    <a:gd name="T14" fmla="*/ 43 w 77"/>
                    <a:gd name="T15" fmla="*/ 43 h 73"/>
                    <a:gd name="T16" fmla="*/ 43 w 77"/>
                    <a:gd name="T17" fmla="*/ 41 h 73"/>
                    <a:gd name="T18" fmla="*/ 43 w 77"/>
                    <a:gd name="T19" fmla="*/ 39 h 73"/>
                    <a:gd name="T20" fmla="*/ 65 w 77"/>
                    <a:gd name="T21" fmla="*/ 14 h 73"/>
                    <a:gd name="T22" fmla="*/ 77 w 77"/>
                    <a:gd name="T23" fmla="*/ 0 h 73"/>
                    <a:gd name="T24" fmla="*/ 58 w 77"/>
                    <a:gd name="T25" fmla="*/ 0 h 73"/>
                    <a:gd name="T26" fmla="*/ 0 w 77"/>
                    <a:gd name="T27" fmla="*/ 0 h 73"/>
                    <a:gd name="T28" fmla="*/ 34 w 77"/>
                    <a:gd name="T29" fmla="*/ 39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7" h="73">
                      <a:moveTo>
                        <a:pt x="34" y="39"/>
                      </a:moveTo>
                      <a:cubicBezTo>
                        <a:pt x="34" y="41"/>
                        <a:pt x="34" y="41"/>
                        <a:pt x="34" y="41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4" y="67"/>
                        <a:pt x="34" y="67"/>
                        <a:pt x="34" y="67"/>
                      </a:cubicBezTo>
                      <a:cubicBezTo>
                        <a:pt x="29" y="68"/>
                        <a:pt x="25" y="70"/>
                        <a:pt x="25" y="73"/>
                      </a:cubicBezTo>
                      <a:cubicBezTo>
                        <a:pt x="51" y="73"/>
                        <a:pt x="51" y="73"/>
                        <a:pt x="51" y="73"/>
                      </a:cubicBezTo>
                      <a:cubicBezTo>
                        <a:pt x="51" y="70"/>
                        <a:pt x="47" y="68"/>
                        <a:pt x="43" y="67"/>
                      </a:cubicBezTo>
                      <a:cubicBezTo>
                        <a:pt x="43" y="43"/>
                        <a:pt x="43" y="43"/>
                        <a:pt x="43" y="43"/>
                      </a:cubicBezTo>
                      <a:cubicBezTo>
                        <a:pt x="43" y="41"/>
                        <a:pt x="43" y="41"/>
                        <a:pt x="43" y="41"/>
                      </a:cubicBezTo>
                      <a:cubicBezTo>
                        <a:pt x="43" y="39"/>
                        <a:pt x="43" y="39"/>
                        <a:pt x="43" y="39"/>
                      </a:cubicBezTo>
                      <a:cubicBezTo>
                        <a:pt x="65" y="14"/>
                        <a:pt x="65" y="14"/>
                        <a:pt x="65" y="14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4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1" name="Freeform: Shape 159">
                  <a:extLst>
                    <a:ext uri="{FF2B5EF4-FFF2-40B4-BE49-F238E27FC236}">
                      <a16:creationId xmlns:a16="http://schemas.microsoft.com/office/drawing/2014/main" id="{4AACBD0C-B1E9-2A14-70B4-E950852F39D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879261" y="892623"/>
                  <a:ext cx="366398" cy="93131"/>
                </a:xfrm>
                <a:custGeom>
                  <a:avLst/>
                  <a:gdLst>
                    <a:gd name="T0" fmla="*/ 198 w 299"/>
                    <a:gd name="T1" fmla="*/ 39 h 76"/>
                    <a:gd name="T2" fmla="*/ 104 w 299"/>
                    <a:gd name="T3" fmla="*/ 39 h 76"/>
                    <a:gd name="T4" fmla="*/ 104 w 299"/>
                    <a:gd name="T5" fmla="*/ 0 h 76"/>
                    <a:gd name="T6" fmla="*/ 0 w 299"/>
                    <a:gd name="T7" fmla="*/ 0 h 76"/>
                    <a:gd name="T8" fmla="*/ 0 w 299"/>
                    <a:gd name="T9" fmla="*/ 76 h 76"/>
                    <a:gd name="T10" fmla="*/ 299 w 299"/>
                    <a:gd name="T11" fmla="*/ 76 h 76"/>
                    <a:gd name="T12" fmla="*/ 299 w 299"/>
                    <a:gd name="T13" fmla="*/ 0 h 76"/>
                    <a:gd name="T14" fmla="*/ 198 w 299"/>
                    <a:gd name="T15" fmla="*/ 0 h 76"/>
                    <a:gd name="T16" fmla="*/ 198 w 299"/>
                    <a:gd name="T17" fmla="*/ 39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9" h="76">
                      <a:moveTo>
                        <a:pt x="198" y="39"/>
                      </a:moveTo>
                      <a:lnTo>
                        <a:pt x="104" y="39"/>
                      </a:lnTo>
                      <a:lnTo>
                        <a:pt x="104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lnTo>
                        <a:pt x="299" y="76"/>
                      </a:lnTo>
                      <a:lnTo>
                        <a:pt x="299" y="0"/>
                      </a:lnTo>
                      <a:lnTo>
                        <a:pt x="198" y="0"/>
                      </a:lnTo>
                      <a:lnTo>
                        <a:pt x="198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2" name="Rectangle 160">
                  <a:extLst>
                    <a:ext uri="{FF2B5EF4-FFF2-40B4-BE49-F238E27FC236}">
                      <a16:creationId xmlns:a16="http://schemas.microsoft.com/office/drawing/2014/main" id="{D02562E7-BC57-F142-C843-30D0A4BDB64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028761" y="892623"/>
                  <a:ext cx="71074" cy="2573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3" name="Freeform: Shape 161">
                  <a:extLst>
                    <a:ext uri="{FF2B5EF4-FFF2-40B4-BE49-F238E27FC236}">
                      <a16:creationId xmlns:a16="http://schemas.microsoft.com/office/drawing/2014/main" id="{09DBDC0A-0F3F-4EB8-E08B-ED17E8B7EC8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879261" y="675725"/>
                  <a:ext cx="366398" cy="194841"/>
                </a:xfrm>
                <a:custGeom>
                  <a:avLst/>
                  <a:gdLst>
                    <a:gd name="T0" fmla="*/ 223 w 299"/>
                    <a:gd name="T1" fmla="*/ 0 h 159"/>
                    <a:gd name="T2" fmla="*/ 151 w 299"/>
                    <a:gd name="T3" fmla="*/ 0 h 159"/>
                    <a:gd name="T4" fmla="*/ 151 w 299"/>
                    <a:gd name="T5" fmla="*/ 29 h 159"/>
                    <a:gd name="T6" fmla="*/ 198 w 299"/>
                    <a:gd name="T7" fmla="*/ 29 h 159"/>
                    <a:gd name="T8" fmla="*/ 198 w 299"/>
                    <a:gd name="T9" fmla="*/ 58 h 159"/>
                    <a:gd name="T10" fmla="*/ 151 w 299"/>
                    <a:gd name="T11" fmla="*/ 58 h 159"/>
                    <a:gd name="T12" fmla="*/ 151 w 299"/>
                    <a:gd name="T13" fmla="*/ 159 h 159"/>
                    <a:gd name="T14" fmla="*/ 198 w 299"/>
                    <a:gd name="T15" fmla="*/ 159 h 159"/>
                    <a:gd name="T16" fmla="*/ 299 w 299"/>
                    <a:gd name="T17" fmla="*/ 159 h 159"/>
                    <a:gd name="T18" fmla="*/ 299 w 299"/>
                    <a:gd name="T19" fmla="*/ 58 h 159"/>
                    <a:gd name="T20" fmla="*/ 223 w 299"/>
                    <a:gd name="T21" fmla="*/ 58 h 159"/>
                    <a:gd name="T22" fmla="*/ 223 w 299"/>
                    <a:gd name="T23" fmla="*/ 0 h 159"/>
                    <a:gd name="T24" fmla="*/ 151 w 299"/>
                    <a:gd name="T25" fmla="*/ 0 h 159"/>
                    <a:gd name="T26" fmla="*/ 79 w 299"/>
                    <a:gd name="T27" fmla="*/ 0 h 159"/>
                    <a:gd name="T28" fmla="*/ 79 w 299"/>
                    <a:gd name="T29" fmla="*/ 58 h 159"/>
                    <a:gd name="T30" fmla="*/ 0 w 299"/>
                    <a:gd name="T31" fmla="*/ 58 h 159"/>
                    <a:gd name="T32" fmla="*/ 0 w 299"/>
                    <a:gd name="T33" fmla="*/ 159 h 159"/>
                    <a:gd name="T34" fmla="*/ 104 w 299"/>
                    <a:gd name="T35" fmla="*/ 159 h 159"/>
                    <a:gd name="T36" fmla="*/ 151 w 299"/>
                    <a:gd name="T37" fmla="*/ 159 h 159"/>
                    <a:gd name="T38" fmla="*/ 151 w 299"/>
                    <a:gd name="T39" fmla="*/ 58 h 159"/>
                    <a:gd name="T40" fmla="*/ 104 w 299"/>
                    <a:gd name="T41" fmla="*/ 58 h 159"/>
                    <a:gd name="T42" fmla="*/ 104 w 299"/>
                    <a:gd name="T43" fmla="*/ 58 h 159"/>
                    <a:gd name="T44" fmla="*/ 104 w 299"/>
                    <a:gd name="T45" fmla="*/ 29 h 159"/>
                    <a:gd name="T46" fmla="*/ 151 w 299"/>
                    <a:gd name="T47" fmla="*/ 29 h 159"/>
                    <a:gd name="T48" fmla="*/ 151 w 299"/>
                    <a:gd name="T49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99" h="159">
                      <a:moveTo>
                        <a:pt x="223" y="0"/>
                      </a:moveTo>
                      <a:lnTo>
                        <a:pt x="151" y="0"/>
                      </a:lnTo>
                      <a:lnTo>
                        <a:pt x="151" y="29"/>
                      </a:lnTo>
                      <a:lnTo>
                        <a:pt x="198" y="29"/>
                      </a:lnTo>
                      <a:lnTo>
                        <a:pt x="198" y="58"/>
                      </a:lnTo>
                      <a:lnTo>
                        <a:pt x="151" y="58"/>
                      </a:lnTo>
                      <a:lnTo>
                        <a:pt x="151" y="159"/>
                      </a:lnTo>
                      <a:lnTo>
                        <a:pt x="198" y="159"/>
                      </a:lnTo>
                      <a:lnTo>
                        <a:pt x="299" y="159"/>
                      </a:lnTo>
                      <a:lnTo>
                        <a:pt x="299" y="58"/>
                      </a:lnTo>
                      <a:lnTo>
                        <a:pt x="223" y="58"/>
                      </a:lnTo>
                      <a:lnTo>
                        <a:pt x="223" y="0"/>
                      </a:lnTo>
                      <a:close/>
                      <a:moveTo>
                        <a:pt x="151" y="0"/>
                      </a:moveTo>
                      <a:lnTo>
                        <a:pt x="79" y="0"/>
                      </a:lnTo>
                      <a:lnTo>
                        <a:pt x="79" y="58"/>
                      </a:lnTo>
                      <a:lnTo>
                        <a:pt x="0" y="58"/>
                      </a:lnTo>
                      <a:lnTo>
                        <a:pt x="0" y="159"/>
                      </a:lnTo>
                      <a:lnTo>
                        <a:pt x="104" y="159"/>
                      </a:lnTo>
                      <a:lnTo>
                        <a:pt x="151" y="159"/>
                      </a:lnTo>
                      <a:lnTo>
                        <a:pt x="151" y="58"/>
                      </a:lnTo>
                      <a:lnTo>
                        <a:pt x="104" y="58"/>
                      </a:lnTo>
                      <a:lnTo>
                        <a:pt x="104" y="58"/>
                      </a:lnTo>
                      <a:lnTo>
                        <a:pt x="104" y="29"/>
                      </a:lnTo>
                      <a:lnTo>
                        <a:pt x="151" y="29"/>
                      </a:lnTo>
                      <a:lnTo>
                        <a:pt x="15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4" name="Freeform: Shape 162">
                  <a:extLst>
                    <a:ext uri="{FF2B5EF4-FFF2-40B4-BE49-F238E27FC236}">
                      <a16:creationId xmlns:a16="http://schemas.microsoft.com/office/drawing/2014/main" id="{2A085F8E-3641-231C-A276-E0A828548DC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908797" y="1272501"/>
                  <a:ext cx="371300" cy="379878"/>
                </a:xfrm>
                <a:custGeom>
                  <a:avLst/>
                  <a:gdLst>
                    <a:gd name="T0" fmla="*/ 42 w 84"/>
                    <a:gd name="T1" fmla="*/ 0 h 86"/>
                    <a:gd name="T2" fmla="*/ 33 w 84"/>
                    <a:gd name="T3" fmla="*/ 18 h 86"/>
                    <a:gd name="T4" fmla="*/ 33 w 84"/>
                    <a:gd name="T5" fmla="*/ 32 h 86"/>
                    <a:gd name="T6" fmla="*/ 0 w 84"/>
                    <a:gd name="T7" fmla="*/ 46 h 86"/>
                    <a:gd name="T8" fmla="*/ 0 w 84"/>
                    <a:gd name="T9" fmla="*/ 55 h 86"/>
                    <a:gd name="T10" fmla="*/ 33 w 84"/>
                    <a:gd name="T11" fmla="*/ 48 h 86"/>
                    <a:gd name="T12" fmla="*/ 33 w 84"/>
                    <a:gd name="T13" fmla="*/ 67 h 86"/>
                    <a:gd name="T14" fmla="*/ 19 w 84"/>
                    <a:gd name="T15" fmla="*/ 77 h 86"/>
                    <a:gd name="T16" fmla="*/ 19 w 84"/>
                    <a:gd name="T17" fmla="*/ 86 h 86"/>
                    <a:gd name="T18" fmla="*/ 42 w 84"/>
                    <a:gd name="T19" fmla="*/ 78 h 86"/>
                    <a:gd name="T20" fmla="*/ 65 w 84"/>
                    <a:gd name="T21" fmla="*/ 86 h 86"/>
                    <a:gd name="T22" fmla="*/ 65 w 84"/>
                    <a:gd name="T23" fmla="*/ 77 h 86"/>
                    <a:gd name="T24" fmla="*/ 52 w 84"/>
                    <a:gd name="T25" fmla="*/ 67 h 86"/>
                    <a:gd name="T26" fmla="*/ 52 w 84"/>
                    <a:gd name="T27" fmla="*/ 48 h 86"/>
                    <a:gd name="T28" fmla="*/ 84 w 84"/>
                    <a:gd name="T29" fmla="*/ 55 h 86"/>
                    <a:gd name="T30" fmla="*/ 84 w 84"/>
                    <a:gd name="T31" fmla="*/ 46 h 86"/>
                    <a:gd name="T32" fmla="*/ 52 w 84"/>
                    <a:gd name="T33" fmla="*/ 32 h 86"/>
                    <a:gd name="T34" fmla="*/ 52 w 84"/>
                    <a:gd name="T35" fmla="*/ 18 h 86"/>
                    <a:gd name="T36" fmla="*/ 42 w 84"/>
                    <a:gd name="T3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4" h="86">
                      <a:moveTo>
                        <a:pt x="42" y="0"/>
                      </a:moveTo>
                      <a:cubicBezTo>
                        <a:pt x="37" y="0"/>
                        <a:pt x="33" y="13"/>
                        <a:pt x="33" y="18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33" y="48"/>
                        <a:pt x="33" y="48"/>
                        <a:pt x="33" y="48"/>
                      </a:cubicBezTo>
                      <a:cubicBezTo>
                        <a:pt x="33" y="67"/>
                        <a:pt x="33" y="67"/>
                        <a:pt x="33" y="67"/>
                      </a:cubicBezTo>
                      <a:cubicBezTo>
                        <a:pt x="19" y="77"/>
                        <a:pt x="19" y="77"/>
                        <a:pt x="19" y="77"/>
                      </a:cubicBezTo>
                      <a:cubicBezTo>
                        <a:pt x="19" y="86"/>
                        <a:pt x="19" y="86"/>
                        <a:pt x="19" y="86"/>
                      </a:cubicBezTo>
                      <a:cubicBezTo>
                        <a:pt x="42" y="78"/>
                        <a:pt x="42" y="78"/>
                        <a:pt x="42" y="78"/>
                      </a:cubicBezTo>
                      <a:cubicBezTo>
                        <a:pt x="65" y="86"/>
                        <a:pt x="65" y="86"/>
                        <a:pt x="65" y="86"/>
                      </a:cubicBezTo>
                      <a:cubicBezTo>
                        <a:pt x="65" y="77"/>
                        <a:pt x="65" y="77"/>
                        <a:pt x="65" y="77"/>
                      </a:cubicBezTo>
                      <a:cubicBezTo>
                        <a:pt x="52" y="67"/>
                        <a:pt x="52" y="67"/>
                        <a:pt x="52" y="67"/>
                      </a:cubicBezTo>
                      <a:cubicBezTo>
                        <a:pt x="52" y="48"/>
                        <a:pt x="52" y="48"/>
                        <a:pt x="52" y="48"/>
                      </a:cubicBezTo>
                      <a:cubicBezTo>
                        <a:pt x="84" y="55"/>
                        <a:pt x="84" y="55"/>
                        <a:pt x="84" y="55"/>
                      </a:cubicBezTo>
                      <a:cubicBezTo>
                        <a:pt x="84" y="46"/>
                        <a:pt x="84" y="46"/>
                        <a:pt x="84" y="46"/>
                      </a:cubicBezTo>
                      <a:cubicBezTo>
                        <a:pt x="52" y="32"/>
                        <a:pt x="52" y="32"/>
                        <a:pt x="52" y="32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52" y="13"/>
                        <a:pt x="48" y="0"/>
                        <a:pt x="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5" name="Freeform: Shape 163">
                  <a:extLst>
                    <a:ext uri="{FF2B5EF4-FFF2-40B4-BE49-F238E27FC236}">
                      <a16:creationId xmlns:a16="http://schemas.microsoft.com/office/drawing/2014/main" id="{6AEF2659-6BCA-4497-2656-32E68771B6F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51723" y="2292044"/>
                  <a:ext cx="269591" cy="216898"/>
                </a:xfrm>
                <a:custGeom>
                  <a:avLst/>
                  <a:gdLst>
                    <a:gd name="T0" fmla="*/ 48 w 61"/>
                    <a:gd name="T1" fmla="*/ 49 h 49"/>
                    <a:gd name="T2" fmla="*/ 48 w 61"/>
                    <a:gd name="T3" fmla="*/ 32 h 49"/>
                    <a:gd name="T4" fmla="*/ 56 w 61"/>
                    <a:gd name="T5" fmla="*/ 24 h 49"/>
                    <a:gd name="T6" fmla="*/ 61 w 61"/>
                    <a:gd name="T7" fmla="*/ 24 h 49"/>
                    <a:gd name="T8" fmla="*/ 61 w 61"/>
                    <a:gd name="T9" fmla="*/ 6 h 49"/>
                    <a:gd name="T10" fmla="*/ 54 w 61"/>
                    <a:gd name="T11" fmla="*/ 0 h 49"/>
                    <a:gd name="T12" fmla="*/ 39 w 61"/>
                    <a:gd name="T13" fmla="*/ 0 h 49"/>
                    <a:gd name="T14" fmla="*/ 39 w 61"/>
                    <a:gd name="T15" fmla="*/ 8 h 49"/>
                    <a:gd name="T16" fmla="*/ 45 w 61"/>
                    <a:gd name="T17" fmla="*/ 13 h 49"/>
                    <a:gd name="T18" fmla="*/ 39 w 61"/>
                    <a:gd name="T19" fmla="*/ 19 h 49"/>
                    <a:gd name="T20" fmla="*/ 39 w 61"/>
                    <a:gd name="T21" fmla="*/ 22 h 49"/>
                    <a:gd name="T22" fmla="*/ 45 w 61"/>
                    <a:gd name="T23" fmla="*/ 28 h 49"/>
                    <a:gd name="T24" fmla="*/ 39 w 61"/>
                    <a:gd name="T25" fmla="*/ 33 h 49"/>
                    <a:gd name="T26" fmla="*/ 39 w 61"/>
                    <a:gd name="T27" fmla="*/ 49 h 49"/>
                    <a:gd name="T28" fmla="*/ 48 w 61"/>
                    <a:gd name="T29" fmla="*/ 49 h 49"/>
                    <a:gd name="T30" fmla="*/ 39 w 61"/>
                    <a:gd name="T31" fmla="*/ 0 h 49"/>
                    <a:gd name="T32" fmla="*/ 22 w 61"/>
                    <a:gd name="T33" fmla="*/ 0 h 49"/>
                    <a:gd name="T34" fmla="*/ 22 w 61"/>
                    <a:gd name="T35" fmla="*/ 8 h 49"/>
                    <a:gd name="T36" fmla="*/ 22 w 61"/>
                    <a:gd name="T37" fmla="*/ 8 h 49"/>
                    <a:gd name="T38" fmla="*/ 22 w 61"/>
                    <a:gd name="T39" fmla="*/ 8 h 49"/>
                    <a:gd name="T40" fmla="*/ 27 w 61"/>
                    <a:gd name="T41" fmla="*/ 13 h 49"/>
                    <a:gd name="T42" fmla="*/ 22 w 61"/>
                    <a:gd name="T43" fmla="*/ 19 h 49"/>
                    <a:gd name="T44" fmla="*/ 22 w 61"/>
                    <a:gd name="T45" fmla="*/ 19 h 49"/>
                    <a:gd name="T46" fmla="*/ 22 w 61"/>
                    <a:gd name="T47" fmla="*/ 22 h 49"/>
                    <a:gd name="T48" fmla="*/ 22 w 61"/>
                    <a:gd name="T49" fmla="*/ 22 h 49"/>
                    <a:gd name="T50" fmla="*/ 22 w 61"/>
                    <a:gd name="T51" fmla="*/ 22 h 49"/>
                    <a:gd name="T52" fmla="*/ 27 w 61"/>
                    <a:gd name="T53" fmla="*/ 28 h 49"/>
                    <a:gd name="T54" fmla="*/ 22 w 61"/>
                    <a:gd name="T55" fmla="*/ 33 h 49"/>
                    <a:gd name="T56" fmla="*/ 22 w 61"/>
                    <a:gd name="T57" fmla="*/ 33 h 49"/>
                    <a:gd name="T58" fmla="*/ 22 w 61"/>
                    <a:gd name="T59" fmla="*/ 49 h 49"/>
                    <a:gd name="T60" fmla="*/ 39 w 61"/>
                    <a:gd name="T61" fmla="*/ 49 h 49"/>
                    <a:gd name="T62" fmla="*/ 39 w 61"/>
                    <a:gd name="T63" fmla="*/ 33 h 49"/>
                    <a:gd name="T64" fmla="*/ 39 w 61"/>
                    <a:gd name="T65" fmla="*/ 33 h 49"/>
                    <a:gd name="T66" fmla="*/ 34 w 61"/>
                    <a:gd name="T67" fmla="*/ 28 h 49"/>
                    <a:gd name="T68" fmla="*/ 39 w 61"/>
                    <a:gd name="T69" fmla="*/ 22 h 49"/>
                    <a:gd name="T70" fmla="*/ 39 w 61"/>
                    <a:gd name="T71" fmla="*/ 22 h 49"/>
                    <a:gd name="T72" fmla="*/ 39 w 61"/>
                    <a:gd name="T73" fmla="*/ 22 h 49"/>
                    <a:gd name="T74" fmla="*/ 39 w 61"/>
                    <a:gd name="T75" fmla="*/ 19 h 49"/>
                    <a:gd name="T76" fmla="*/ 39 w 61"/>
                    <a:gd name="T77" fmla="*/ 19 h 49"/>
                    <a:gd name="T78" fmla="*/ 34 w 61"/>
                    <a:gd name="T79" fmla="*/ 13 h 49"/>
                    <a:gd name="T80" fmla="*/ 39 w 61"/>
                    <a:gd name="T81" fmla="*/ 8 h 49"/>
                    <a:gd name="T82" fmla="*/ 39 w 61"/>
                    <a:gd name="T83" fmla="*/ 8 h 49"/>
                    <a:gd name="T84" fmla="*/ 39 w 61"/>
                    <a:gd name="T85" fmla="*/ 8 h 49"/>
                    <a:gd name="T86" fmla="*/ 39 w 61"/>
                    <a:gd name="T87" fmla="*/ 0 h 49"/>
                    <a:gd name="T88" fmla="*/ 22 w 61"/>
                    <a:gd name="T89" fmla="*/ 0 h 49"/>
                    <a:gd name="T90" fmla="*/ 6 w 61"/>
                    <a:gd name="T91" fmla="*/ 0 h 49"/>
                    <a:gd name="T92" fmla="*/ 0 w 61"/>
                    <a:gd name="T93" fmla="*/ 6 h 49"/>
                    <a:gd name="T94" fmla="*/ 0 w 61"/>
                    <a:gd name="T95" fmla="*/ 24 h 49"/>
                    <a:gd name="T96" fmla="*/ 5 w 61"/>
                    <a:gd name="T97" fmla="*/ 24 h 49"/>
                    <a:gd name="T98" fmla="*/ 13 w 61"/>
                    <a:gd name="T99" fmla="*/ 32 h 49"/>
                    <a:gd name="T100" fmla="*/ 13 w 61"/>
                    <a:gd name="T101" fmla="*/ 49 h 49"/>
                    <a:gd name="T102" fmla="*/ 22 w 61"/>
                    <a:gd name="T103" fmla="*/ 49 h 49"/>
                    <a:gd name="T104" fmla="*/ 22 w 61"/>
                    <a:gd name="T105" fmla="*/ 33 h 49"/>
                    <a:gd name="T106" fmla="*/ 16 w 61"/>
                    <a:gd name="T107" fmla="*/ 28 h 49"/>
                    <a:gd name="T108" fmla="*/ 22 w 61"/>
                    <a:gd name="T109" fmla="*/ 22 h 49"/>
                    <a:gd name="T110" fmla="*/ 22 w 61"/>
                    <a:gd name="T111" fmla="*/ 19 h 49"/>
                    <a:gd name="T112" fmla="*/ 16 w 61"/>
                    <a:gd name="T113" fmla="*/ 13 h 49"/>
                    <a:gd name="T114" fmla="*/ 22 w 61"/>
                    <a:gd name="T115" fmla="*/ 8 h 49"/>
                    <a:gd name="T116" fmla="*/ 22 w 61"/>
                    <a:gd name="T117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1" h="49">
                      <a:moveTo>
                        <a:pt x="48" y="49"/>
                      </a:move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48" y="27"/>
                        <a:pt x="51" y="24"/>
                        <a:pt x="56" y="24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1" y="3"/>
                        <a:pt x="58" y="0"/>
                        <a:pt x="54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42" y="8"/>
                        <a:pt x="45" y="10"/>
                        <a:pt x="45" y="13"/>
                      </a:cubicBezTo>
                      <a:cubicBezTo>
                        <a:pt x="45" y="16"/>
                        <a:pt x="42" y="19"/>
                        <a:pt x="39" y="19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42" y="22"/>
                        <a:pt x="45" y="25"/>
                        <a:pt x="45" y="28"/>
                      </a:cubicBezTo>
                      <a:cubicBezTo>
                        <a:pt x="45" y="31"/>
                        <a:pt x="42" y="33"/>
                        <a:pt x="39" y="33"/>
                      </a:cubicBezTo>
                      <a:cubicBezTo>
                        <a:pt x="39" y="49"/>
                        <a:pt x="39" y="49"/>
                        <a:pt x="39" y="49"/>
                      </a:cubicBezTo>
                      <a:lnTo>
                        <a:pt x="48" y="49"/>
                      </a:lnTo>
                      <a:close/>
                      <a:moveTo>
                        <a:pt x="39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5" y="8"/>
                        <a:pt x="27" y="10"/>
                        <a:pt x="27" y="13"/>
                      </a:cubicBezTo>
                      <a:cubicBezTo>
                        <a:pt x="27" y="16"/>
                        <a:pt x="25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2"/>
                        <a:pt x="27" y="25"/>
                        <a:pt x="27" y="28"/>
                      </a:cubicBezTo>
                      <a:cubicBezTo>
                        <a:pt x="27" y="31"/>
                        <a:pt x="25" y="33"/>
                        <a:pt x="22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39" y="49"/>
                        <a:pt x="39" y="49"/>
                        <a:pt x="39" y="49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6" y="33"/>
                        <a:pt x="34" y="31"/>
                        <a:pt x="34" y="28"/>
                      </a:cubicBezTo>
                      <a:cubicBezTo>
                        <a:pt x="34" y="25"/>
                        <a:pt x="36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6" y="19"/>
                        <a:pt x="34" y="16"/>
                        <a:pt x="34" y="13"/>
                      </a:cubicBezTo>
                      <a:cubicBezTo>
                        <a:pt x="34" y="10"/>
                        <a:pt x="36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lnTo>
                        <a:pt x="39" y="0"/>
                      </a:lnTo>
                      <a:close/>
                      <a:moveTo>
                        <a:pt x="22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10" y="24"/>
                        <a:pt x="13" y="27"/>
                        <a:pt x="13" y="32"/>
                      </a:cubicBezTo>
                      <a:cubicBezTo>
                        <a:pt x="13" y="49"/>
                        <a:pt x="13" y="49"/>
                        <a:pt x="13" y="49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19" y="33"/>
                        <a:pt x="16" y="31"/>
                        <a:pt x="16" y="28"/>
                      </a:cubicBezTo>
                      <a:cubicBezTo>
                        <a:pt x="16" y="25"/>
                        <a:pt x="19" y="22"/>
                        <a:pt x="22" y="22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19" y="19"/>
                        <a:pt x="16" y="16"/>
                        <a:pt x="16" y="13"/>
                      </a:cubicBezTo>
                      <a:cubicBezTo>
                        <a:pt x="16" y="10"/>
                        <a:pt x="19" y="8"/>
                        <a:pt x="22" y="8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6" name="Freeform: Shape 164">
                  <a:extLst>
                    <a:ext uri="{FF2B5EF4-FFF2-40B4-BE49-F238E27FC236}">
                      <a16:creationId xmlns:a16="http://schemas.microsoft.com/office/drawing/2014/main" id="{6C404048-F917-F9AD-9D38-3C913797D8E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03932" y="2412135"/>
                  <a:ext cx="366398" cy="193615"/>
                </a:xfrm>
                <a:custGeom>
                  <a:avLst/>
                  <a:gdLst>
                    <a:gd name="T0" fmla="*/ 78 w 83"/>
                    <a:gd name="T1" fmla="*/ 0 h 44"/>
                    <a:gd name="T2" fmla="*/ 72 w 83"/>
                    <a:gd name="T3" fmla="*/ 0 h 44"/>
                    <a:gd name="T4" fmla="*/ 67 w 83"/>
                    <a:gd name="T5" fmla="*/ 0 h 44"/>
                    <a:gd name="T6" fmla="*/ 61 w 83"/>
                    <a:gd name="T7" fmla="*/ 5 h 44"/>
                    <a:gd name="T8" fmla="*/ 61 w 83"/>
                    <a:gd name="T9" fmla="*/ 24 h 44"/>
                    <a:gd name="T10" fmla="*/ 21 w 83"/>
                    <a:gd name="T11" fmla="*/ 24 h 44"/>
                    <a:gd name="T12" fmla="*/ 21 w 83"/>
                    <a:gd name="T13" fmla="*/ 5 h 44"/>
                    <a:gd name="T14" fmla="*/ 16 w 83"/>
                    <a:gd name="T15" fmla="*/ 0 h 44"/>
                    <a:gd name="T16" fmla="*/ 11 w 83"/>
                    <a:gd name="T17" fmla="*/ 0 h 44"/>
                    <a:gd name="T18" fmla="*/ 6 w 83"/>
                    <a:gd name="T19" fmla="*/ 0 h 44"/>
                    <a:gd name="T20" fmla="*/ 0 w 83"/>
                    <a:gd name="T21" fmla="*/ 5 h 44"/>
                    <a:gd name="T22" fmla="*/ 0 w 83"/>
                    <a:gd name="T23" fmla="*/ 33 h 44"/>
                    <a:gd name="T24" fmla="*/ 8 w 83"/>
                    <a:gd name="T25" fmla="*/ 41 h 44"/>
                    <a:gd name="T26" fmla="*/ 8 w 83"/>
                    <a:gd name="T27" fmla="*/ 41 h 44"/>
                    <a:gd name="T28" fmla="*/ 9 w 83"/>
                    <a:gd name="T29" fmla="*/ 43 h 44"/>
                    <a:gd name="T30" fmla="*/ 11 w 83"/>
                    <a:gd name="T31" fmla="*/ 44 h 44"/>
                    <a:gd name="T32" fmla="*/ 13 w 83"/>
                    <a:gd name="T33" fmla="*/ 44 h 44"/>
                    <a:gd name="T34" fmla="*/ 15 w 83"/>
                    <a:gd name="T35" fmla="*/ 43 h 44"/>
                    <a:gd name="T36" fmla="*/ 16 w 83"/>
                    <a:gd name="T37" fmla="*/ 41 h 44"/>
                    <a:gd name="T38" fmla="*/ 16 w 83"/>
                    <a:gd name="T39" fmla="*/ 41 h 44"/>
                    <a:gd name="T40" fmla="*/ 67 w 83"/>
                    <a:gd name="T41" fmla="*/ 41 h 44"/>
                    <a:gd name="T42" fmla="*/ 67 w 83"/>
                    <a:gd name="T43" fmla="*/ 41 h 44"/>
                    <a:gd name="T44" fmla="*/ 68 w 83"/>
                    <a:gd name="T45" fmla="*/ 43 h 44"/>
                    <a:gd name="T46" fmla="*/ 70 w 83"/>
                    <a:gd name="T47" fmla="*/ 44 h 44"/>
                    <a:gd name="T48" fmla="*/ 72 w 83"/>
                    <a:gd name="T49" fmla="*/ 44 h 44"/>
                    <a:gd name="T50" fmla="*/ 74 w 83"/>
                    <a:gd name="T51" fmla="*/ 43 h 44"/>
                    <a:gd name="T52" fmla="*/ 75 w 83"/>
                    <a:gd name="T53" fmla="*/ 41 h 44"/>
                    <a:gd name="T54" fmla="*/ 75 w 83"/>
                    <a:gd name="T55" fmla="*/ 41 h 44"/>
                    <a:gd name="T56" fmla="*/ 78 w 83"/>
                    <a:gd name="T57" fmla="*/ 41 h 44"/>
                    <a:gd name="T58" fmla="*/ 83 w 83"/>
                    <a:gd name="T59" fmla="*/ 33 h 44"/>
                    <a:gd name="T60" fmla="*/ 83 w 83"/>
                    <a:gd name="T61" fmla="*/ 5 h 44"/>
                    <a:gd name="T62" fmla="*/ 78 w 83"/>
                    <a:gd name="T6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3" h="44">
                      <a:moveTo>
                        <a:pt x="78" y="0"/>
                      </a:move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4" y="0"/>
                        <a:pt x="61" y="1"/>
                        <a:pt x="61" y="5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1"/>
                        <a:pt x="20" y="0"/>
                        <a:pt x="16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1"/>
                        <a:pt x="0" y="5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6"/>
                        <a:pt x="4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2"/>
                        <a:pt x="8" y="42"/>
                        <a:pt x="9" y="43"/>
                      </a:cubicBezTo>
                      <a:cubicBezTo>
                        <a:pt x="9" y="44"/>
                        <a:pt x="10" y="44"/>
                        <a:pt x="11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4" y="44"/>
                        <a:pt x="15" y="44"/>
                        <a:pt x="15" y="43"/>
                      </a:cubicBezTo>
                      <a:cubicBezTo>
                        <a:pt x="16" y="42"/>
                        <a:pt x="16" y="42"/>
                        <a:pt x="16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42"/>
                        <a:pt x="67" y="42"/>
                        <a:pt x="68" y="43"/>
                      </a:cubicBezTo>
                      <a:cubicBezTo>
                        <a:pt x="68" y="44"/>
                        <a:pt x="69" y="44"/>
                        <a:pt x="70" y="44"/>
                      </a:cubicBezTo>
                      <a:cubicBezTo>
                        <a:pt x="72" y="44"/>
                        <a:pt x="72" y="44"/>
                        <a:pt x="72" y="44"/>
                      </a:cubicBezTo>
                      <a:cubicBezTo>
                        <a:pt x="73" y="44"/>
                        <a:pt x="74" y="44"/>
                        <a:pt x="74" y="43"/>
                      </a:cubicBezTo>
                      <a:cubicBezTo>
                        <a:pt x="75" y="42"/>
                        <a:pt x="75" y="42"/>
                        <a:pt x="75" y="41"/>
                      </a:cubicBezTo>
                      <a:cubicBezTo>
                        <a:pt x="75" y="41"/>
                        <a:pt x="75" y="41"/>
                        <a:pt x="75" y="41"/>
                      </a:cubicBezTo>
                      <a:cubicBezTo>
                        <a:pt x="78" y="41"/>
                        <a:pt x="78" y="41"/>
                        <a:pt x="78" y="41"/>
                      </a:cubicBezTo>
                      <a:cubicBezTo>
                        <a:pt x="81" y="41"/>
                        <a:pt x="83" y="36"/>
                        <a:pt x="83" y="33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3" y="1"/>
                        <a:pt x="81" y="0"/>
                        <a:pt x="7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7" name="Oval 165">
                  <a:extLst>
                    <a:ext uri="{FF2B5EF4-FFF2-40B4-BE49-F238E27FC236}">
                      <a16:creationId xmlns:a16="http://schemas.microsoft.com/office/drawing/2014/main" id="{1E9574A4-7193-0C74-B19A-C19086A0DA2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31375" y="2336159"/>
                  <a:ext cx="31861" cy="2695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8" name="Oval 166">
                  <a:extLst>
                    <a:ext uri="{FF2B5EF4-FFF2-40B4-BE49-F238E27FC236}">
                      <a16:creationId xmlns:a16="http://schemas.microsoft.com/office/drawing/2014/main" id="{93967895-F8C2-125D-D2BA-1C2E97479AF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411026" y="2336159"/>
                  <a:ext cx="30635" cy="2695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9" name="Oval 167">
                  <a:extLst>
                    <a:ext uri="{FF2B5EF4-FFF2-40B4-BE49-F238E27FC236}">
                      <a16:creationId xmlns:a16="http://schemas.microsoft.com/office/drawing/2014/main" id="{22EE5956-30D3-1A63-3F38-2A01F8683BB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31375" y="2398655"/>
                  <a:ext cx="31861" cy="3063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0" name="Oval 168">
                  <a:extLst>
                    <a:ext uri="{FF2B5EF4-FFF2-40B4-BE49-F238E27FC236}">
                      <a16:creationId xmlns:a16="http://schemas.microsoft.com/office/drawing/2014/main" id="{87AD1994-28E4-DACF-ADDA-1C9703D566E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411026" y="2398655"/>
                  <a:ext cx="30635" cy="3063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1" name="Freeform: Shape 169">
                  <a:extLst>
                    <a:ext uri="{FF2B5EF4-FFF2-40B4-BE49-F238E27FC236}">
                      <a16:creationId xmlns:a16="http://schemas.microsoft.com/office/drawing/2014/main" id="{79E8B667-69D0-EA54-F82E-3BE9E8EC08D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14151" y="808069"/>
                  <a:ext cx="384780" cy="322284"/>
                </a:xfrm>
                <a:custGeom>
                  <a:avLst/>
                  <a:gdLst>
                    <a:gd name="T0" fmla="*/ 58 w 87"/>
                    <a:gd name="T1" fmla="*/ 0 h 73"/>
                    <a:gd name="T2" fmla="*/ 31 w 87"/>
                    <a:gd name="T3" fmla="*/ 0 h 73"/>
                    <a:gd name="T4" fmla="*/ 0 w 87"/>
                    <a:gd name="T5" fmla="*/ 26 h 73"/>
                    <a:gd name="T6" fmla="*/ 9 w 87"/>
                    <a:gd name="T7" fmla="*/ 38 h 73"/>
                    <a:gd name="T8" fmla="*/ 20 w 87"/>
                    <a:gd name="T9" fmla="*/ 27 h 73"/>
                    <a:gd name="T10" fmla="*/ 20 w 87"/>
                    <a:gd name="T11" fmla="*/ 73 h 73"/>
                    <a:gd name="T12" fmla="*/ 44 w 87"/>
                    <a:gd name="T13" fmla="*/ 73 h 73"/>
                    <a:gd name="T14" fmla="*/ 68 w 87"/>
                    <a:gd name="T15" fmla="*/ 73 h 73"/>
                    <a:gd name="T16" fmla="*/ 67 w 87"/>
                    <a:gd name="T17" fmla="*/ 27 h 73"/>
                    <a:gd name="T18" fmla="*/ 79 w 87"/>
                    <a:gd name="T19" fmla="*/ 38 h 73"/>
                    <a:gd name="T20" fmla="*/ 87 w 87"/>
                    <a:gd name="T21" fmla="*/ 26 h 73"/>
                    <a:gd name="T22" fmla="*/ 58 w 87"/>
                    <a:gd name="T2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7" h="73">
                      <a:moveTo>
                        <a:pt x="58" y="0"/>
                      </a:moveTo>
                      <a:cubicBezTo>
                        <a:pt x="53" y="8"/>
                        <a:pt x="36" y="8"/>
                        <a:pt x="31" y="0"/>
                      </a:cubicBezTo>
                      <a:cubicBezTo>
                        <a:pt x="31" y="0"/>
                        <a:pt x="5" y="15"/>
                        <a:pt x="0" y="26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9" y="38"/>
                        <a:pt x="16" y="30"/>
                        <a:pt x="20" y="27"/>
                      </a:cubicBezTo>
                      <a:cubicBezTo>
                        <a:pt x="20" y="73"/>
                        <a:pt x="20" y="73"/>
                        <a:pt x="20" y="73"/>
                      </a:cubicBezTo>
                      <a:cubicBezTo>
                        <a:pt x="44" y="73"/>
                        <a:pt x="44" y="73"/>
                        <a:pt x="44" y="73"/>
                      </a:cubicBezTo>
                      <a:cubicBezTo>
                        <a:pt x="68" y="73"/>
                        <a:pt x="68" y="73"/>
                        <a:pt x="68" y="73"/>
                      </a:cubicBezTo>
                      <a:cubicBezTo>
                        <a:pt x="67" y="27"/>
                        <a:pt x="67" y="27"/>
                        <a:pt x="67" y="27"/>
                      </a:cubicBezTo>
                      <a:cubicBezTo>
                        <a:pt x="71" y="30"/>
                        <a:pt x="79" y="38"/>
                        <a:pt x="79" y="38"/>
                      </a:cubicBezTo>
                      <a:cubicBezTo>
                        <a:pt x="87" y="26"/>
                        <a:pt x="87" y="26"/>
                        <a:pt x="87" y="26"/>
                      </a:cubicBezTo>
                      <a:cubicBezTo>
                        <a:pt x="82" y="15"/>
                        <a:pt x="58" y="0"/>
                        <a:pt x="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2" name="Freeform: Shape 170">
                  <a:extLst>
                    <a:ext uri="{FF2B5EF4-FFF2-40B4-BE49-F238E27FC236}">
                      <a16:creationId xmlns:a16="http://schemas.microsoft.com/office/drawing/2014/main" id="{14915BF4-F902-6C4D-1927-C4C0C621359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56299" y="795815"/>
                  <a:ext cx="110287" cy="30635"/>
                </a:xfrm>
                <a:custGeom>
                  <a:avLst/>
                  <a:gdLst>
                    <a:gd name="T0" fmla="*/ 13 w 25"/>
                    <a:gd name="T1" fmla="*/ 7 h 7"/>
                    <a:gd name="T2" fmla="*/ 24 w 25"/>
                    <a:gd name="T3" fmla="*/ 2 h 7"/>
                    <a:gd name="T4" fmla="*/ 24 w 25"/>
                    <a:gd name="T5" fmla="*/ 0 h 7"/>
                    <a:gd name="T6" fmla="*/ 22 w 25"/>
                    <a:gd name="T7" fmla="*/ 1 h 7"/>
                    <a:gd name="T8" fmla="*/ 13 w 25"/>
                    <a:gd name="T9" fmla="*/ 5 h 7"/>
                    <a:gd name="T10" fmla="*/ 3 w 25"/>
                    <a:gd name="T11" fmla="*/ 1 h 7"/>
                    <a:gd name="T12" fmla="*/ 1 w 25"/>
                    <a:gd name="T13" fmla="*/ 0 h 7"/>
                    <a:gd name="T14" fmla="*/ 1 w 25"/>
                    <a:gd name="T15" fmla="*/ 2 h 7"/>
                    <a:gd name="T16" fmla="*/ 13 w 25"/>
                    <a:gd name="T1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7">
                      <a:moveTo>
                        <a:pt x="13" y="7"/>
                      </a:moveTo>
                      <a:cubicBezTo>
                        <a:pt x="18" y="7"/>
                        <a:pt x="23" y="5"/>
                        <a:pt x="24" y="2"/>
                      </a:cubicBezTo>
                      <a:cubicBezTo>
                        <a:pt x="25" y="2"/>
                        <a:pt x="24" y="1"/>
                        <a:pt x="24" y="0"/>
                      </a:cubicBezTo>
                      <a:cubicBezTo>
                        <a:pt x="23" y="0"/>
                        <a:pt x="22" y="0"/>
                        <a:pt x="22" y="1"/>
                      </a:cubicBezTo>
                      <a:cubicBezTo>
                        <a:pt x="21" y="3"/>
                        <a:pt x="17" y="5"/>
                        <a:pt x="13" y="5"/>
                      </a:cubicBezTo>
                      <a:cubicBezTo>
                        <a:pt x="8" y="5"/>
                        <a:pt x="4" y="3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1" y="2"/>
                      </a:cubicBezTo>
                      <a:cubicBezTo>
                        <a:pt x="2" y="5"/>
                        <a:pt x="7" y="7"/>
                        <a:pt x="1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3" name="Freeform: Shape 171">
                  <a:extLst>
                    <a:ext uri="{FF2B5EF4-FFF2-40B4-BE49-F238E27FC236}">
                      <a16:creationId xmlns:a16="http://schemas.microsoft.com/office/drawing/2014/main" id="{05CFF423-68A0-9BD9-4274-213E26F151B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859591" y="3626519"/>
                  <a:ext cx="322284" cy="335763"/>
                </a:xfrm>
                <a:custGeom>
                  <a:avLst/>
                  <a:gdLst>
                    <a:gd name="T0" fmla="*/ 56 w 73"/>
                    <a:gd name="T1" fmla="*/ 2 h 76"/>
                    <a:gd name="T2" fmla="*/ 51 w 73"/>
                    <a:gd name="T3" fmla="*/ 2 h 76"/>
                    <a:gd name="T4" fmla="*/ 50 w 73"/>
                    <a:gd name="T5" fmla="*/ 3 h 76"/>
                    <a:gd name="T6" fmla="*/ 44 w 73"/>
                    <a:gd name="T7" fmla="*/ 5 h 76"/>
                    <a:gd name="T8" fmla="*/ 17 w 73"/>
                    <a:gd name="T9" fmla="*/ 5 h 76"/>
                    <a:gd name="T10" fmla="*/ 13 w 73"/>
                    <a:gd name="T11" fmla="*/ 8 h 76"/>
                    <a:gd name="T12" fmla="*/ 1 w 73"/>
                    <a:gd name="T13" fmla="*/ 40 h 76"/>
                    <a:gd name="T14" fmla="*/ 7 w 73"/>
                    <a:gd name="T15" fmla="*/ 47 h 76"/>
                    <a:gd name="T16" fmla="*/ 29 w 73"/>
                    <a:gd name="T17" fmla="*/ 47 h 76"/>
                    <a:gd name="T18" fmla="*/ 28 w 73"/>
                    <a:gd name="T19" fmla="*/ 54 h 76"/>
                    <a:gd name="T20" fmla="*/ 24 w 73"/>
                    <a:gd name="T21" fmla="*/ 66 h 76"/>
                    <a:gd name="T22" fmla="*/ 26 w 73"/>
                    <a:gd name="T23" fmla="*/ 72 h 76"/>
                    <a:gd name="T24" fmla="*/ 34 w 73"/>
                    <a:gd name="T25" fmla="*/ 72 h 76"/>
                    <a:gd name="T26" fmla="*/ 41 w 73"/>
                    <a:gd name="T27" fmla="*/ 57 h 76"/>
                    <a:gd name="T28" fmla="*/ 55 w 73"/>
                    <a:gd name="T29" fmla="*/ 40 h 76"/>
                    <a:gd name="T30" fmla="*/ 57 w 73"/>
                    <a:gd name="T31" fmla="*/ 37 h 76"/>
                    <a:gd name="T32" fmla="*/ 72 w 73"/>
                    <a:gd name="T33" fmla="*/ 23 h 76"/>
                    <a:gd name="T34" fmla="*/ 72 w 73"/>
                    <a:gd name="T35" fmla="*/ 18 h 76"/>
                    <a:gd name="T36" fmla="*/ 56 w 73"/>
                    <a:gd name="T37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3" h="76">
                      <a:moveTo>
                        <a:pt x="56" y="2"/>
                      </a:moveTo>
                      <a:cubicBezTo>
                        <a:pt x="54" y="0"/>
                        <a:pt x="52" y="0"/>
                        <a:pt x="51" y="2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8" y="4"/>
                        <a:pt x="46" y="5"/>
                        <a:pt x="44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5" y="5"/>
                        <a:pt x="13" y="7"/>
                        <a:pt x="13" y="8"/>
                      </a:cubicBezTo>
                      <a:cubicBezTo>
                        <a:pt x="1" y="40"/>
                        <a:pt x="1" y="40"/>
                        <a:pt x="1" y="40"/>
                      </a:cubicBezTo>
                      <a:cubicBezTo>
                        <a:pt x="0" y="44"/>
                        <a:pt x="2" y="47"/>
                        <a:pt x="7" y="47"/>
                      </a:cubicBezTo>
                      <a:cubicBezTo>
                        <a:pt x="29" y="47"/>
                        <a:pt x="29" y="47"/>
                        <a:pt x="29" y="47"/>
                      </a:cubicBezTo>
                      <a:cubicBezTo>
                        <a:pt x="30" y="50"/>
                        <a:pt x="29" y="53"/>
                        <a:pt x="28" y="54"/>
                      </a:cubicBezTo>
                      <a:cubicBezTo>
                        <a:pt x="27" y="56"/>
                        <a:pt x="23" y="60"/>
                        <a:pt x="24" y="66"/>
                      </a:cubicBezTo>
                      <a:cubicBezTo>
                        <a:pt x="24" y="68"/>
                        <a:pt x="25" y="71"/>
                        <a:pt x="26" y="72"/>
                      </a:cubicBezTo>
                      <a:cubicBezTo>
                        <a:pt x="30" y="76"/>
                        <a:pt x="34" y="75"/>
                        <a:pt x="34" y="72"/>
                      </a:cubicBezTo>
                      <a:cubicBezTo>
                        <a:pt x="34" y="67"/>
                        <a:pt x="32" y="62"/>
                        <a:pt x="41" y="57"/>
                      </a:cubicBezTo>
                      <a:cubicBezTo>
                        <a:pt x="49" y="51"/>
                        <a:pt x="55" y="40"/>
                        <a:pt x="55" y="40"/>
                      </a:cubicBezTo>
                      <a:cubicBezTo>
                        <a:pt x="55" y="40"/>
                        <a:pt x="56" y="39"/>
                        <a:pt x="57" y="37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3" y="22"/>
                        <a:pt x="73" y="19"/>
                        <a:pt x="72" y="18"/>
                      </a:cubicBezTo>
                      <a:lnTo>
                        <a:pt x="56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4" name="Freeform: Shape 172">
                  <a:extLst>
                    <a:ext uri="{FF2B5EF4-FFF2-40B4-BE49-F238E27FC236}">
                      <a16:creationId xmlns:a16="http://schemas.microsoft.com/office/drawing/2014/main" id="{DC922CA8-9EE6-2039-3448-CC8FCC31B70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183290" y="1029869"/>
                  <a:ext cx="366398" cy="348017"/>
                </a:xfrm>
                <a:custGeom>
                  <a:avLst/>
                  <a:gdLst>
                    <a:gd name="T0" fmla="*/ 11 w 83"/>
                    <a:gd name="T1" fmla="*/ 63 h 79"/>
                    <a:gd name="T2" fmla="*/ 34 w 83"/>
                    <a:gd name="T3" fmla="*/ 52 h 79"/>
                    <a:gd name="T4" fmla="*/ 38 w 83"/>
                    <a:gd name="T5" fmla="*/ 51 h 79"/>
                    <a:gd name="T6" fmla="*/ 39 w 83"/>
                    <a:gd name="T7" fmla="*/ 55 h 79"/>
                    <a:gd name="T8" fmla="*/ 38 w 83"/>
                    <a:gd name="T9" fmla="*/ 65 h 79"/>
                    <a:gd name="T10" fmla="*/ 38 w 83"/>
                    <a:gd name="T11" fmla="*/ 79 h 79"/>
                    <a:gd name="T12" fmla="*/ 45 w 83"/>
                    <a:gd name="T13" fmla="*/ 79 h 79"/>
                    <a:gd name="T14" fmla="*/ 44 w 83"/>
                    <a:gd name="T15" fmla="*/ 65 h 79"/>
                    <a:gd name="T16" fmla="*/ 44 w 83"/>
                    <a:gd name="T17" fmla="*/ 55 h 79"/>
                    <a:gd name="T18" fmla="*/ 44 w 83"/>
                    <a:gd name="T19" fmla="*/ 51 h 79"/>
                    <a:gd name="T20" fmla="*/ 48 w 83"/>
                    <a:gd name="T21" fmla="*/ 52 h 79"/>
                    <a:gd name="T22" fmla="*/ 71 w 83"/>
                    <a:gd name="T23" fmla="*/ 63 h 79"/>
                    <a:gd name="T24" fmla="*/ 80 w 83"/>
                    <a:gd name="T25" fmla="*/ 54 h 79"/>
                    <a:gd name="T26" fmla="*/ 74 w 83"/>
                    <a:gd name="T27" fmla="*/ 26 h 79"/>
                    <a:gd name="T28" fmla="*/ 46 w 83"/>
                    <a:gd name="T29" fmla="*/ 44 h 79"/>
                    <a:gd name="T30" fmla="*/ 45 w 83"/>
                    <a:gd name="T31" fmla="*/ 41 h 79"/>
                    <a:gd name="T32" fmla="*/ 50 w 83"/>
                    <a:gd name="T33" fmla="*/ 32 h 79"/>
                    <a:gd name="T34" fmla="*/ 59 w 83"/>
                    <a:gd name="T35" fmla="*/ 10 h 79"/>
                    <a:gd name="T36" fmla="*/ 41 w 83"/>
                    <a:gd name="T37" fmla="*/ 0 h 79"/>
                    <a:gd name="T38" fmla="*/ 23 w 83"/>
                    <a:gd name="T39" fmla="*/ 10 h 79"/>
                    <a:gd name="T40" fmla="*/ 33 w 83"/>
                    <a:gd name="T41" fmla="*/ 32 h 79"/>
                    <a:gd name="T42" fmla="*/ 38 w 83"/>
                    <a:gd name="T43" fmla="*/ 41 h 79"/>
                    <a:gd name="T44" fmla="*/ 36 w 83"/>
                    <a:gd name="T45" fmla="*/ 44 h 79"/>
                    <a:gd name="T46" fmla="*/ 8 w 83"/>
                    <a:gd name="T47" fmla="*/ 26 h 79"/>
                    <a:gd name="T48" fmla="*/ 2 w 83"/>
                    <a:gd name="T49" fmla="*/ 54 h 79"/>
                    <a:gd name="T50" fmla="*/ 11 w 83"/>
                    <a:gd name="T51" fmla="*/ 63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3" h="79">
                      <a:moveTo>
                        <a:pt x="11" y="63"/>
                      </a:moveTo>
                      <a:cubicBezTo>
                        <a:pt x="20" y="64"/>
                        <a:pt x="27" y="55"/>
                        <a:pt x="34" y="52"/>
                      </a:cubicBezTo>
                      <a:cubicBezTo>
                        <a:pt x="35" y="51"/>
                        <a:pt x="38" y="50"/>
                        <a:pt x="38" y="51"/>
                      </a:cubicBezTo>
                      <a:cubicBezTo>
                        <a:pt x="39" y="52"/>
                        <a:pt x="39" y="54"/>
                        <a:pt x="39" y="55"/>
                      </a:cubicBezTo>
                      <a:cubicBezTo>
                        <a:pt x="39" y="59"/>
                        <a:pt x="38" y="62"/>
                        <a:pt x="38" y="65"/>
                      </a:cubicBezTo>
                      <a:cubicBezTo>
                        <a:pt x="38" y="69"/>
                        <a:pt x="38" y="75"/>
                        <a:pt x="38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4" y="75"/>
                        <a:pt x="44" y="69"/>
                        <a:pt x="44" y="65"/>
                      </a:cubicBezTo>
                      <a:cubicBezTo>
                        <a:pt x="44" y="62"/>
                        <a:pt x="44" y="59"/>
                        <a:pt x="44" y="55"/>
                      </a:cubicBezTo>
                      <a:cubicBezTo>
                        <a:pt x="44" y="54"/>
                        <a:pt x="43" y="52"/>
                        <a:pt x="44" y="51"/>
                      </a:cubicBezTo>
                      <a:cubicBezTo>
                        <a:pt x="45" y="50"/>
                        <a:pt x="47" y="51"/>
                        <a:pt x="48" y="52"/>
                      </a:cubicBezTo>
                      <a:cubicBezTo>
                        <a:pt x="55" y="55"/>
                        <a:pt x="62" y="64"/>
                        <a:pt x="71" y="63"/>
                      </a:cubicBezTo>
                      <a:cubicBezTo>
                        <a:pt x="76" y="63"/>
                        <a:pt x="78" y="59"/>
                        <a:pt x="80" y="54"/>
                      </a:cubicBezTo>
                      <a:cubicBezTo>
                        <a:pt x="83" y="46"/>
                        <a:pt x="83" y="31"/>
                        <a:pt x="74" y="26"/>
                      </a:cubicBezTo>
                      <a:cubicBezTo>
                        <a:pt x="61" y="18"/>
                        <a:pt x="57" y="43"/>
                        <a:pt x="46" y="44"/>
                      </a:cubicBezTo>
                      <a:cubicBezTo>
                        <a:pt x="44" y="44"/>
                        <a:pt x="44" y="43"/>
                        <a:pt x="45" y="41"/>
                      </a:cubicBezTo>
                      <a:cubicBezTo>
                        <a:pt x="46" y="38"/>
                        <a:pt x="48" y="35"/>
                        <a:pt x="50" y="32"/>
                      </a:cubicBezTo>
                      <a:cubicBezTo>
                        <a:pt x="54" y="26"/>
                        <a:pt x="60" y="18"/>
                        <a:pt x="59" y="10"/>
                      </a:cubicBezTo>
                      <a:cubicBezTo>
                        <a:pt x="58" y="2"/>
                        <a:pt x="49" y="0"/>
                        <a:pt x="41" y="0"/>
                      </a:cubicBezTo>
                      <a:cubicBezTo>
                        <a:pt x="33" y="0"/>
                        <a:pt x="24" y="2"/>
                        <a:pt x="23" y="10"/>
                      </a:cubicBezTo>
                      <a:cubicBezTo>
                        <a:pt x="22" y="18"/>
                        <a:pt x="28" y="26"/>
                        <a:pt x="33" y="32"/>
                      </a:cubicBezTo>
                      <a:cubicBezTo>
                        <a:pt x="35" y="35"/>
                        <a:pt x="37" y="38"/>
                        <a:pt x="38" y="41"/>
                      </a:cubicBezTo>
                      <a:cubicBezTo>
                        <a:pt x="38" y="43"/>
                        <a:pt x="39" y="44"/>
                        <a:pt x="36" y="44"/>
                      </a:cubicBezTo>
                      <a:cubicBezTo>
                        <a:pt x="25" y="43"/>
                        <a:pt x="21" y="18"/>
                        <a:pt x="8" y="26"/>
                      </a:cubicBezTo>
                      <a:cubicBezTo>
                        <a:pt x="0" y="31"/>
                        <a:pt x="0" y="46"/>
                        <a:pt x="2" y="54"/>
                      </a:cubicBezTo>
                      <a:cubicBezTo>
                        <a:pt x="4" y="59"/>
                        <a:pt x="7" y="63"/>
                        <a:pt x="11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5" name="Freeform: Shape 173">
                  <a:extLst>
                    <a:ext uri="{FF2B5EF4-FFF2-40B4-BE49-F238E27FC236}">
                      <a16:creationId xmlns:a16="http://schemas.microsoft.com/office/drawing/2014/main" id="{B761064F-432B-3665-0C1A-75835BF18B4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732338" y="1652379"/>
                  <a:ext cx="318607" cy="339439"/>
                </a:xfrm>
                <a:custGeom>
                  <a:avLst/>
                  <a:gdLst>
                    <a:gd name="T0" fmla="*/ 59 w 72"/>
                    <a:gd name="T1" fmla="*/ 53 h 77"/>
                    <a:gd name="T2" fmla="*/ 64 w 72"/>
                    <a:gd name="T3" fmla="*/ 50 h 77"/>
                    <a:gd name="T4" fmla="*/ 71 w 72"/>
                    <a:gd name="T5" fmla="*/ 48 h 77"/>
                    <a:gd name="T6" fmla="*/ 71 w 72"/>
                    <a:gd name="T7" fmla="*/ 38 h 77"/>
                    <a:gd name="T8" fmla="*/ 70 w 72"/>
                    <a:gd name="T9" fmla="*/ 22 h 77"/>
                    <a:gd name="T10" fmla="*/ 53 w 72"/>
                    <a:gd name="T11" fmla="*/ 36 h 77"/>
                    <a:gd name="T12" fmla="*/ 48 w 72"/>
                    <a:gd name="T13" fmla="*/ 42 h 77"/>
                    <a:gd name="T14" fmla="*/ 48 w 72"/>
                    <a:gd name="T15" fmla="*/ 36 h 77"/>
                    <a:gd name="T16" fmla="*/ 54 w 72"/>
                    <a:gd name="T17" fmla="*/ 25 h 77"/>
                    <a:gd name="T18" fmla="*/ 49 w 72"/>
                    <a:gd name="T19" fmla="*/ 15 h 77"/>
                    <a:gd name="T20" fmla="*/ 36 w 72"/>
                    <a:gd name="T21" fmla="*/ 0 h 77"/>
                    <a:gd name="T22" fmla="*/ 36 w 72"/>
                    <a:gd name="T23" fmla="*/ 0 h 77"/>
                    <a:gd name="T24" fmla="*/ 36 w 72"/>
                    <a:gd name="T25" fmla="*/ 0 h 77"/>
                    <a:gd name="T26" fmla="*/ 36 w 72"/>
                    <a:gd name="T27" fmla="*/ 0 h 77"/>
                    <a:gd name="T28" fmla="*/ 36 w 72"/>
                    <a:gd name="T29" fmla="*/ 0 h 77"/>
                    <a:gd name="T30" fmla="*/ 23 w 72"/>
                    <a:gd name="T31" fmla="*/ 15 h 77"/>
                    <a:gd name="T32" fmla="*/ 18 w 72"/>
                    <a:gd name="T33" fmla="*/ 25 h 77"/>
                    <a:gd name="T34" fmla="*/ 23 w 72"/>
                    <a:gd name="T35" fmla="*/ 36 h 77"/>
                    <a:gd name="T36" fmla="*/ 24 w 72"/>
                    <a:gd name="T37" fmla="*/ 42 h 77"/>
                    <a:gd name="T38" fmla="*/ 18 w 72"/>
                    <a:gd name="T39" fmla="*/ 36 h 77"/>
                    <a:gd name="T40" fmla="*/ 2 w 72"/>
                    <a:gd name="T41" fmla="*/ 22 h 77"/>
                    <a:gd name="T42" fmla="*/ 0 w 72"/>
                    <a:gd name="T43" fmla="*/ 38 h 77"/>
                    <a:gd name="T44" fmla="*/ 1 w 72"/>
                    <a:gd name="T45" fmla="*/ 48 h 77"/>
                    <a:gd name="T46" fmla="*/ 7 w 72"/>
                    <a:gd name="T47" fmla="*/ 50 h 77"/>
                    <a:gd name="T48" fmla="*/ 12 w 72"/>
                    <a:gd name="T49" fmla="*/ 53 h 77"/>
                    <a:gd name="T50" fmla="*/ 11 w 72"/>
                    <a:gd name="T51" fmla="*/ 56 h 77"/>
                    <a:gd name="T52" fmla="*/ 0 w 72"/>
                    <a:gd name="T53" fmla="*/ 53 h 77"/>
                    <a:gd name="T54" fmla="*/ 16 w 72"/>
                    <a:gd name="T55" fmla="*/ 75 h 77"/>
                    <a:gd name="T56" fmla="*/ 24 w 72"/>
                    <a:gd name="T57" fmla="*/ 74 h 77"/>
                    <a:gd name="T58" fmla="*/ 31 w 72"/>
                    <a:gd name="T59" fmla="*/ 69 h 77"/>
                    <a:gd name="T60" fmla="*/ 34 w 72"/>
                    <a:gd name="T61" fmla="*/ 68 h 77"/>
                    <a:gd name="T62" fmla="*/ 34 w 72"/>
                    <a:gd name="T63" fmla="*/ 65 h 77"/>
                    <a:gd name="T64" fmla="*/ 36 w 72"/>
                    <a:gd name="T65" fmla="*/ 34 h 77"/>
                    <a:gd name="T66" fmla="*/ 38 w 72"/>
                    <a:gd name="T67" fmla="*/ 65 h 77"/>
                    <a:gd name="T68" fmla="*/ 38 w 72"/>
                    <a:gd name="T69" fmla="*/ 68 h 77"/>
                    <a:gd name="T70" fmla="*/ 40 w 72"/>
                    <a:gd name="T71" fmla="*/ 69 h 77"/>
                    <a:gd name="T72" fmla="*/ 47 w 72"/>
                    <a:gd name="T73" fmla="*/ 74 h 77"/>
                    <a:gd name="T74" fmla="*/ 55 w 72"/>
                    <a:gd name="T75" fmla="*/ 75 h 77"/>
                    <a:gd name="T76" fmla="*/ 71 w 72"/>
                    <a:gd name="T77" fmla="*/ 53 h 77"/>
                    <a:gd name="T78" fmla="*/ 60 w 72"/>
                    <a:gd name="T79" fmla="*/ 56 h 77"/>
                    <a:gd name="T80" fmla="*/ 59 w 72"/>
                    <a:gd name="T81" fmla="*/ 53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2" h="77">
                      <a:moveTo>
                        <a:pt x="59" y="53"/>
                      </a:moveTo>
                      <a:cubicBezTo>
                        <a:pt x="61" y="51"/>
                        <a:pt x="63" y="51"/>
                        <a:pt x="64" y="50"/>
                      </a:cubicBezTo>
                      <a:cubicBezTo>
                        <a:pt x="66" y="49"/>
                        <a:pt x="69" y="49"/>
                        <a:pt x="71" y="48"/>
                      </a:cubicBezTo>
                      <a:cubicBezTo>
                        <a:pt x="71" y="45"/>
                        <a:pt x="72" y="42"/>
                        <a:pt x="71" y="38"/>
                      </a:cubicBezTo>
                      <a:cubicBezTo>
                        <a:pt x="71" y="33"/>
                        <a:pt x="70" y="28"/>
                        <a:pt x="70" y="22"/>
                      </a:cubicBezTo>
                      <a:cubicBezTo>
                        <a:pt x="63" y="26"/>
                        <a:pt x="56" y="28"/>
                        <a:pt x="53" y="36"/>
                      </a:cubicBezTo>
                      <a:cubicBezTo>
                        <a:pt x="53" y="38"/>
                        <a:pt x="51" y="43"/>
                        <a:pt x="48" y="42"/>
                      </a:cubicBezTo>
                      <a:cubicBezTo>
                        <a:pt x="46" y="40"/>
                        <a:pt x="47" y="37"/>
                        <a:pt x="48" y="36"/>
                      </a:cubicBezTo>
                      <a:cubicBezTo>
                        <a:pt x="51" y="32"/>
                        <a:pt x="54" y="30"/>
                        <a:pt x="54" y="25"/>
                      </a:cubicBezTo>
                      <a:cubicBezTo>
                        <a:pt x="54" y="21"/>
                        <a:pt x="51" y="18"/>
                        <a:pt x="49" y="15"/>
                      </a:cubicBezTo>
                      <a:cubicBezTo>
                        <a:pt x="45" y="10"/>
                        <a:pt x="40" y="6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2" y="6"/>
                        <a:pt x="27" y="10"/>
                        <a:pt x="23" y="15"/>
                      </a:cubicBezTo>
                      <a:cubicBezTo>
                        <a:pt x="20" y="18"/>
                        <a:pt x="18" y="21"/>
                        <a:pt x="18" y="25"/>
                      </a:cubicBezTo>
                      <a:cubicBezTo>
                        <a:pt x="18" y="30"/>
                        <a:pt x="21" y="32"/>
                        <a:pt x="23" y="36"/>
                      </a:cubicBezTo>
                      <a:cubicBezTo>
                        <a:pt x="24" y="37"/>
                        <a:pt x="26" y="40"/>
                        <a:pt x="24" y="42"/>
                      </a:cubicBezTo>
                      <a:cubicBezTo>
                        <a:pt x="21" y="43"/>
                        <a:pt x="19" y="38"/>
                        <a:pt x="18" y="36"/>
                      </a:cubicBezTo>
                      <a:cubicBezTo>
                        <a:pt x="16" y="28"/>
                        <a:pt x="9" y="26"/>
                        <a:pt x="2" y="22"/>
                      </a:cubicBezTo>
                      <a:cubicBezTo>
                        <a:pt x="2" y="28"/>
                        <a:pt x="1" y="33"/>
                        <a:pt x="0" y="38"/>
                      </a:cubicBezTo>
                      <a:cubicBezTo>
                        <a:pt x="0" y="42"/>
                        <a:pt x="0" y="45"/>
                        <a:pt x="1" y="48"/>
                      </a:cubicBezTo>
                      <a:cubicBezTo>
                        <a:pt x="3" y="49"/>
                        <a:pt x="5" y="49"/>
                        <a:pt x="7" y="50"/>
                      </a:cubicBezTo>
                      <a:cubicBezTo>
                        <a:pt x="9" y="51"/>
                        <a:pt x="11" y="51"/>
                        <a:pt x="12" y="53"/>
                      </a:cubicBezTo>
                      <a:cubicBezTo>
                        <a:pt x="14" y="54"/>
                        <a:pt x="14" y="57"/>
                        <a:pt x="11" y="56"/>
                      </a:cubicBezTo>
                      <a:cubicBezTo>
                        <a:pt x="8" y="56"/>
                        <a:pt x="4" y="52"/>
                        <a:pt x="0" y="53"/>
                      </a:cubicBezTo>
                      <a:cubicBezTo>
                        <a:pt x="2" y="62"/>
                        <a:pt x="7" y="71"/>
                        <a:pt x="16" y="75"/>
                      </a:cubicBezTo>
                      <a:cubicBezTo>
                        <a:pt x="20" y="77"/>
                        <a:pt x="21" y="76"/>
                        <a:pt x="24" y="74"/>
                      </a:cubicBezTo>
                      <a:cubicBezTo>
                        <a:pt x="27" y="72"/>
                        <a:pt x="28" y="70"/>
                        <a:pt x="31" y="69"/>
                      </a:cubicBezTo>
                      <a:cubicBezTo>
                        <a:pt x="33" y="69"/>
                        <a:pt x="34" y="70"/>
                        <a:pt x="34" y="68"/>
                      </a:cubicBezTo>
                      <a:cubicBezTo>
                        <a:pt x="34" y="67"/>
                        <a:pt x="34" y="66"/>
                        <a:pt x="34" y="65"/>
                      </a:cubicBezTo>
                      <a:cubicBezTo>
                        <a:pt x="35" y="53"/>
                        <a:pt x="35" y="46"/>
                        <a:pt x="36" y="34"/>
                      </a:cubicBezTo>
                      <a:cubicBezTo>
                        <a:pt x="36" y="46"/>
                        <a:pt x="37" y="53"/>
                        <a:pt x="38" y="65"/>
                      </a:cubicBezTo>
                      <a:cubicBezTo>
                        <a:pt x="38" y="66"/>
                        <a:pt x="38" y="67"/>
                        <a:pt x="38" y="68"/>
                      </a:cubicBezTo>
                      <a:cubicBezTo>
                        <a:pt x="38" y="70"/>
                        <a:pt x="39" y="69"/>
                        <a:pt x="40" y="69"/>
                      </a:cubicBezTo>
                      <a:cubicBezTo>
                        <a:pt x="43" y="70"/>
                        <a:pt x="45" y="72"/>
                        <a:pt x="47" y="74"/>
                      </a:cubicBezTo>
                      <a:cubicBezTo>
                        <a:pt x="50" y="76"/>
                        <a:pt x="52" y="77"/>
                        <a:pt x="55" y="75"/>
                      </a:cubicBezTo>
                      <a:cubicBezTo>
                        <a:pt x="65" y="71"/>
                        <a:pt x="70" y="62"/>
                        <a:pt x="71" y="53"/>
                      </a:cubicBezTo>
                      <a:cubicBezTo>
                        <a:pt x="68" y="52"/>
                        <a:pt x="64" y="56"/>
                        <a:pt x="60" y="56"/>
                      </a:cubicBezTo>
                      <a:cubicBezTo>
                        <a:pt x="58" y="57"/>
                        <a:pt x="58" y="54"/>
                        <a:pt x="59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6" name="Rectangle 174">
                  <a:extLst>
                    <a:ext uri="{FF2B5EF4-FFF2-40B4-BE49-F238E27FC236}">
                      <a16:creationId xmlns:a16="http://schemas.microsoft.com/office/drawing/2014/main" id="{2ED2268B-6BA6-D1FE-A59B-7440C865A6C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878162" y="1966084"/>
                  <a:ext cx="22057" cy="10538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7" name="Freeform: Shape 175">
                  <a:extLst>
                    <a:ext uri="{FF2B5EF4-FFF2-40B4-BE49-F238E27FC236}">
                      <a16:creationId xmlns:a16="http://schemas.microsoft.com/office/drawing/2014/main" id="{0DC2950E-C657-E9CD-2182-A63AEB16E1C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0861" y="1413423"/>
                  <a:ext cx="30635" cy="162980"/>
                </a:xfrm>
                <a:custGeom>
                  <a:avLst/>
                  <a:gdLst>
                    <a:gd name="T0" fmla="*/ 7 w 7"/>
                    <a:gd name="T1" fmla="*/ 1 h 37"/>
                    <a:gd name="T2" fmla="*/ 4 w 7"/>
                    <a:gd name="T3" fmla="*/ 0 h 37"/>
                    <a:gd name="T4" fmla="*/ 4 w 7"/>
                    <a:gd name="T5" fmla="*/ 0 h 37"/>
                    <a:gd name="T6" fmla="*/ 0 w 7"/>
                    <a:gd name="T7" fmla="*/ 1 h 37"/>
                    <a:gd name="T8" fmla="*/ 0 w 7"/>
                    <a:gd name="T9" fmla="*/ 37 h 37"/>
                    <a:gd name="T10" fmla="*/ 7 w 7"/>
                    <a:gd name="T11" fmla="*/ 37 h 37"/>
                    <a:gd name="T12" fmla="*/ 7 w 7"/>
                    <a:gd name="T13" fmla="*/ 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37">
                      <a:moveTo>
                        <a:pt x="7" y="1"/>
                      </a:moveTo>
                      <a:cubicBezTo>
                        <a:pt x="6" y="1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1" y="1"/>
                        <a:pt x="0" y="1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7" y="37"/>
                        <a:pt x="7" y="37"/>
                        <a:pt x="7" y="37"/>
                      </a:cubicBezTo>
                      <a:lnTo>
                        <a:pt x="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8" name="Freeform: Shape 176">
                  <a:extLst>
                    <a:ext uri="{FF2B5EF4-FFF2-40B4-BE49-F238E27FC236}">
                      <a16:creationId xmlns:a16="http://schemas.microsoft.com/office/drawing/2014/main" id="{D1D30C7E-C9CC-A36A-A86F-50DC198AF3B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0861" y="1192849"/>
                  <a:ext cx="30635" cy="22057"/>
                </a:xfrm>
                <a:custGeom>
                  <a:avLst/>
                  <a:gdLst>
                    <a:gd name="T0" fmla="*/ 5 w 7"/>
                    <a:gd name="T1" fmla="*/ 5 h 5"/>
                    <a:gd name="T2" fmla="*/ 5 w 7"/>
                    <a:gd name="T3" fmla="*/ 5 h 5"/>
                    <a:gd name="T4" fmla="*/ 7 w 7"/>
                    <a:gd name="T5" fmla="*/ 5 h 5"/>
                    <a:gd name="T6" fmla="*/ 7 w 7"/>
                    <a:gd name="T7" fmla="*/ 0 h 5"/>
                    <a:gd name="T8" fmla="*/ 0 w 7"/>
                    <a:gd name="T9" fmla="*/ 0 h 5"/>
                    <a:gd name="T10" fmla="*/ 0 w 7"/>
                    <a:gd name="T11" fmla="*/ 5 h 5"/>
                    <a:gd name="T12" fmla="*/ 5 w 7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5"/>
                        <a:pt x="7" y="5"/>
                        <a:pt x="7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5"/>
                        <a:pt x="3" y="5"/>
                        <a:pt x="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9" name="Freeform: Shape 177">
                  <a:extLst>
                    <a:ext uri="{FF2B5EF4-FFF2-40B4-BE49-F238E27FC236}">
                      <a16:creationId xmlns:a16="http://schemas.microsoft.com/office/drawing/2014/main" id="{B719BDD9-8BE6-6C3A-1978-C70FBD33DEA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788517" y="1223484"/>
                  <a:ext cx="305128" cy="220574"/>
                </a:xfrm>
                <a:custGeom>
                  <a:avLst/>
                  <a:gdLst>
                    <a:gd name="T0" fmla="*/ 37 w 69"/>
                    <a:gd name="T1" fmla="*/ 0 h 50"/>
                    <a:gd name="T2" fmla="*/ 35 w 69"/>
                    <a:gd name="T3" fmla="*/ 0 h 50"/>
                    <a:gd name="T4" fmla="*/ 35 w 69"/>
                    <a:gd name="T5" fmla="*/ 0 h 50"/>
                    <a:gd name="T6" fmla="*/ 30 w 69"/>
                    <a:gd name="T7" fmla="*/ 0 h 50"/>
                    <a:gd name="T8" fmla="*/ 1 w 69"/>
                    <a:gd name="T9" fmla="*/ 33 h 50"/>
                    <a:gd name="T10" fmla="*/ 3 w 69"/>
                    <a:gd name="T11" fmla="*/ 46 h 50"/>
                    <a:gd name="T12" fmla="*/ 4 w 69"/>
                    <a:gd name="T13" fmla="*/ 48 h 50"/>
                    <a:gd name="T14" fmla="*/ 6 w 69"/>
                    <a:gd name="T15" fmla="*/ 46 h 50"/>
                    <a:gd name="T16" fmla="*/ 14 w 69"/>
                    <a:gd name="T17" fmla="*/ 40 h 50"/>
                    <a:gd name="T18" fmla="*/ 15 w 69"/>
                    <a:gd name="T19" fmla="*/ 40 h 50"/>
                    <a:gd name="T20" fmla="*/ 23 w 69"/>
                    <a:gd name="T21" fmla="*/ 46 h 50"/>
                    <a:gd name="T22" fmla="*/ 24 w 69"/>
                    <a:gd name="T23" fmla="*/ 48 h 50"/>
                    <a:gd name="T24" fmla="*/ 25 w 69"/>
                    <a:gd name="T25" fmla="*/ 46 h 50"/>
                    <a:gd name="T26" fmla="*/ 30 w 69"/>
                    <a:gd name="T27" fmla="*/ 42 h 50"/>
                    <a:gd name="T28" fmla="*/ 34 w 69"/>
                    <a:gd name="T29" fmla="*/ 41 h 50"/>
                    <a:gd name="T30" fmla="*/ 34 w 69"/>
                    <a:gd name="T31" fmla="*/ 41 h 50"/>
                    <a:gd name="T32" fmla="*/ 37 w 69"/>
                    <a:gd name="T33" fmla="*/ 42 h 50"/>
                    <a:gd name="T34" fmla="*/ 43 w 69"/>
                    <a:gd name="T35" fmla="*/ 47 h 50"/>
                    <a:gd name="T36" fmla="*/ 44 w 69"/>
                    <a:gd name="T37" fmla="*/ 48 h 50"/>
                    <a:gd name="T38" fmla="*/ 45 w 69"/>
                    <a:gd name="T39" fmla="*/ 47 h 50"/>
                    <a:gd name="T40" fmla="*/ 54 w 69"/>
                    <a:gd name="T41" fmla="*/ 41 h 50"/>
                    <a:gd name="T42" fmla="*/ 54 w 69"/>
                    <a:gd name="T43" fmla="*/ 41 h 50"/>
                    <a:gd name="T44" fmla="*/ 62 w 69"/>
                    <a:gd name="T45" fmla="*/ 47 h 50"/>
                    <a:gd name="T46" fmla="*/ 63 w 69"/>
                    <a:gd name="T47" fmla="*/ 49 h 50"/>
                    <a:gd name="T48" fmla="*/ 64 w 69"/>
                    <a:gd name="T49" fmla="*/ 50 h 50"/>
                    <a:gd name="T50" fmla="*/ 64 w 69"/>
                    <a:gd name="T51" fmla="*/ 49 h 50"/>
                    <a:gd name="T52" fmla="*/ 65 w 69"/>
                    <a:gd name="T53" fmla="*/ 47 h 50"/>
                    <a:gd name="T54" fmla="*/ 68 w 69"/>
                    <a:gd name="T55" fmla="*/ 35 h 50"/>
                    <a:gd name="T56" fmla="*/ 37 w 69"/>
                    <a:gd name="T5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69" h="50">
                      <a:moveTo>
                        <a:pt x="37" y="0"/>
                      </a:moveTo>
                      <a:cubicBezTo>
                        <a:pt x="37" y="0"/>
                        <a:pt x="36" y="0"/>
                        <a:pt x="3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3" y="0"/>
                        <a:pt x="32" y="0"/>
                        <a:pt x="30" y="0"/>
                      </a:cubicBezTo>
                      <a:cubicBezTo>
                        <a:pt x="14" y="2"/>
                        <a:pt x="1" y="16"/>
                        <a:pt x="1" y="33"/>
                      </a:cubicBezTo>
                      <a:cubicBezTo>
                        <a:pt x="0" y="38"/>
                        <a:pt x="1" y="42"/>
                        <a:pt x="3" y="46"/>
                      </a:cubicBezTo>
                      <a:cubicBezTo>
                        <a:pt x="3" y="47"/>
                        <a:pt x="4" y="48"/>
                        <a:pt x="4" y="48"/>
                      </a:cubicBezTo>
                      <a:cubicBezTo>
                        <a:pt x="5" y="48"/>
                        <a:pt x="5" y="47"/>
                        <a:pt x="6" y="46"/>
                      </a:cubicBezTo>
                      <a:cubicBezTo>
                        <a:pt x="7" y="43"/>
                        <a:pt x="11" y="40"/>
                        <a:pt x="14" y="40"/>
                      </a:cubicBezTo>
                      <a:cubicBezTo>
                        <a:pt x="14" y="40"/>
                        <a:pt x="15" y="40"/>
                        <a:pt x="15" y="40"/>
                      </a:cubicBezTo>
                      <a:cubicBezTo>
                        <a:pt x="18" y="41"/>
                        <a:pt x="22" y="43"/>
                        <a:pt x="23" y="46"/>
                      </a:cubicBezTo>
                      <a:cubicBezTo>
                        <a:pt x="24" y="47"/>
                        <a:pt x="24" y="48"/>
                        <a:pt x="24" y="48"/>
                      </a:cubicBezTo>
                      <a:cubicBezTo>
                        <a:pt x="24" y="48"/>
                        <a:pt x="25" y="47"/>
                        <a:pt x="25" y="46"/>
                      </a:cubicBezTo>
                      <a:cubicBezTo>
                        <a:pt x="26" y="44"/>
                        <a:pt x="28" y="42"/>
                        <a:pt x="30" y="42"/>
                      </a:cubicBezTo>
                      <a:cubicBezTo>
                        <a:pt x="31" y="41"/>
                        <a:pt x="33" y="41"/>
                        <a:pt x="34" y="41"/>
                      </a:cubicBezTo>
                      <a:cubicBezTo>
                        <a:pt x="34" y="41"/>
                        <a:pt x="34" y="41"/>
                        <a:pt x="34" y="41"/>
                      </a:cubicBezTo>
                      <a:cubicBezTo>
                        <a:pt x="35" y="41"/>
                        <a:pt x="36" y="41"/>
                        <a:pt x="37" y="42"/>
                      </a:cubicBezTo>
                      <a:cubicBezTo>
                        <a:pt x="40" y="42"/>
                        <a:pt x="42" y="44"/>
                        <a:pt x="43" y="47"/>
                      </a:cubicBezTo>
                      <a:cubicBezTo>
                        <a:pt x="44" y="48"/>
                        <a:pt x="44" y="48"/>
                        <a:pt x="44" y="48"/>
                      </a:cubicBezTo>
                      <a:cubicBezTo>
                        <a:pt x="44" y="48"/>
                        <a:pt x="44" y="48"/>
                        <a:pt x="45" y="47"/>
                      </a:cubicBezTo>
                      <a:cubicBezTo>
                        <a:pt x="47" y="44"/>
                        <a:pt x="50" y="41"/>
                        <a:pt x="54" y="41"/>
                      </a:cubicBezTo>
                      <a:cubicBezTo>
                        <a:pt x="54" y="41"/>
                        <a:pt x="54" y="41"/>
                        <a:pt x="54" y="41"/>
                      </a:cubicBezTo>
                      <a:cubicBezTo>
                        <a:pt x="58" y="41"/>
                        <a:pt x="61" y="44"/>
                        <a:pt x="62" y="47"/>
                      </a:cubicBezTo>
                      <a:cubicBezTo>
                        <a:pt x="63" y="48"/>
                        <a:pt x="63" y="49"/>
                        <a:pt x="63" y="49"/>
                      </a:cubicBezTo>
                      <a:cubicBezTo>
                        <a:pt x="63" y="50"/>
                        <a:pt x="63" y="50"/>
                        <a:pt x="64" y="50"/>
                      </a:cubicBezTo>
                      <a:cubicBezTo>
                        <a:pt x="64" y="50"/>
                        <a:pt x="64" y="50"/>
                        <a:pt x="64" y="49"/>
                      </a:cubicBezTo>
                      <a:cubicBezTo>
                        <a:pt x="65" y="49"/>
                        <a:pt x="65" y="48"/>
                        <a:pt x="65" y="47"/>
                      </a:cubicBezTo>
                      <a:cubicBezTo>
                        <a:pt x="67" y="44"/>
                        <a:pt x="68" y="39"/>
                        <a:pt x="68" y="35"/>
                      </a:cubicBezTo>
                      <a:cubicBezTo>
                        <a:pt x="69" y="17"/>
                        <a:pt x="55" y="2"/>
                        <a:pt x="3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0" name="Freeform: Shape 178">
                  <a:extLst>
                    <a:ext uri="{FF2B5EF4-FFF2-40B4-BE49-F238E27FC236}">
                      <a16:creationId xmlns:a16="http://schemas.microsoft.com/office/drawing/2014/main" id="{ECB875A0-CCDD-F93D-C889-4DA8A0F9444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1092" y="4491660"/>
                  <a:ext cx="118865" cy="84553"/>
                </a:xfrm>
                <a:custGeom>
                  <a:avLst/>
                  <a:gdLst>
                    <a:gd name="T0" fmla="*/ 17 w 27"/>
                    <a:gd name="T1" fmla="*/ 5 h 19"/>
                    <a:gd name="T2" fmla="*/ 24 w 27"/>
                    <a:gd name="T3" fmla="*/ 1 h 19"/>
                    <a:gd name="T4" fmla="*/ 27 w 27"/>
                    <a:gd name="T5" fmla="*/ 0 h 19"/>
                    <a:gd name="T6" fmla="*/ 16 w 27"/>
                    <a:gd name="T7" fmla="*/ 1 h 19"/>
                    <a:gd name="T8" fmla="*/ 9 w 27"/>
                    <a:gd name="T9" fmla="*/ 7 h 19"/>
                    <a:gd name="T10" fmla="*/ 5 w 27"/>
                    <a:gd name="T11" fmla="*/ 12 h 19"/>
                    <a:gd name="T12" fmla="*/ 0 w 27"/>
                    <a:gd name="T13" fmla="*/ 19 h 19"/>
                    <a:gd name="T14" fmla="*/ 9 w 27"/>
                    <a:gd name="T15" fmla="*/ 15 h 19"/>
                    <a:gd name="T16" fmla="*/ 17 w 27"/>
                    <a:gd name="T17" fmla="*/ 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19">
                      <a:moveTo>
                        <a:pt x="17" y="5"/>
                      </a:moveTo>
                      <a:cubicBezTo>
                        <a:pt x="19" y="4"/>
                        <a:pt x="21" y="2"/>
                        <a:pt x="24" y="1"/>
                      </a:cubicBezTo>
                      <a:cubicBezTo>
                        <a:pt x="24" y="1"/>
                        <a:pt x="26" y="0"/>
                        <a:pt x="27" y="0"/>
                      </a:cubicBezTo>
                      <a:cubicBezTo>
                        <a:pt x="23" y="0"/>
                        <a:pt x="19" y="0"/>
                        <a:pt x="16" y="1"/>
                      </a:cubicBezTo>
                      <a:cubicBezTo>
                        <a:pt x="13" y="2"/>
                        <a:pt x="10" y="4"/>
                        <a:pt x="9" y="7"/>
                      </a:cubicBezTo>
                      <a:cubicBezTo>
                        <a:pt x="7" y="9"/>
                        <a:pt x="6" y="11"/>
                        <a:pt x="5" y="12"/>
                      </a:cubicBezTo>
                      <a:cubicBezTo>
                        <a:pt x="4" y="15"/>
                        <a:pt x="3" y="18"/>
                        <a:pt x="0" y="19"/>
                      </a:cubicBezTo>
                      <a:cubicBezTo>
                        <a:pt x="3" y="19"/>
                        <a:pt x="7" y="17"/>
                        <a:pt x="9" y="15"/>
                      </a:cubicBezTo>
                      <a:cubicBezTo>
                        <a:pt x="13" y="12"/>
                        <a:pt x="15" y="9"/>
                        <a:pt x="1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1" name="Freeform: Shape 179">
                  <a:extLst>
                    <a:ext uri="{FF2B5EF4-FFF2-40B4-BE49-F238E27FC236}">
                      <a16:creationId xmlns:a16="http://schemas.microsoft.com/office/drawing/2014/main" id="{84805628-511A-84C9-0998-FB1904CF31F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9670" y="4491660"/>
                  <a:ext cx="154402" cy="106611"/>
                </a:xfrm>
                <a:custGeom>
                  <a:avLst/>
                  <a:gdLst>
                    <a:gd name="T0" fmla="*/ 23 w 35"/>
                    <a:gd name="T1" fmla="*/ 3 h 24"/>
                    <a:gd name="T2" fmla="*/ 14 w 35"/>
                    <a:gd name="T3" fmla="*/ 11 h 24"/>
                    <a:gd name="T4" fmla="*/ 8 w 35"/>
                    <a:gd name="T5" fmla="*/ 17 h 24"/>
                    <a:gd name="T6" fmla="*/ 0 w 35"/>
                    <a:gd name="T7" fmla="*/ 20 h 24"/>
                    <a:gd name="T8" fmla="*/ 19 w 35"/>
                    <a:gd name="T9" fmla="*/ 20 h 24"/>
                    <a:gd name="T10" fmla="*/ 30 w 35"/>
                    <a:gd name="T11" fmla="*/ 6 h 24"/>
                    <a:gd name="T12" fmla="*/ 33 w 35"/>
                    <a:gd name="T13" fmla="*/ 2 h 24"/>
                    <a:gd name="T14" fmla="*/ 35 w 35"/>
                    <a:gd name="T15" fmla="*/ 1 h 24"/>
                    <a:gd name="T16" fmla="*/ 23 w 35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24">
                      <a:moveTo>
                        <a:pt x="23" y="3"/>
                      </a:moveTo>
                      <a:cubicBezTo>
                        <a:pt x="19" y="5"/>
                        <a:pt x="17" y="7"/>
                        <a:pt x="14" y="11"/>
                      </a:cubicBezTo>
                      <a:cubicBezTo>
                        <a:pt x="12" y="13"/>
                        <a:pt x="10" y="16"/>
                        <a:pt x="8" y="17"/>
                      </a:cubicBezTo>
                      <a:cubicBezTo>
                        <a:pt x="5" y="19"/>
                        <a:pt x="3" y="20"/>
                        <a:pt x="0" y="20"/>
                      </a:cubicBezTo>
                      <a:cubicBezTo>
                        <a:pt x="6" y="24"/>
                        <a:pt x="13" y="24"/>
                        <a:pt x="19" y="20"/>
                      </a:cubicBezTo>
                      <a:cubicBezTo>
                        <a:pt x="25" y="17"/>
                        <a:pt x="27" y="12"/>
                        <a:pt x="30" y="6"/>
                      </a:cubicBezTo>
                      <a:cubicBezTo>
                        <a:pt x="31" y="5"/>
                        <a:pt x="32" y="3"/>
                        <a:pt x="33" y="2"/>
                      </a:cubicBezTo>
                      <a:cubicBezTo>
                        <a:pt x="34" y="2"/>
                        <a:pt x="35" y="1"/>
                        <a:pt x="35" y="1"/>
                      </a:cubicBezTo>
                      <a:cubicBezTo>
                        <a:pt x="31" y="0"/>
                        <a:pt x="27" y="1"/>
                        <a:pt x="2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2" name="Freeform: Shape 180">
                  <a:extLst>
                    <a:ext uri="{FF2B5EF4-FFF2-40B4-BE49-F238E27FC236}">
                      <a16:creationId xmlns:a16="http://schemas.microsoft.com/office/drawing/2014/main" id="{D228DF94-415D-6028-4BED-61016B190A3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1092" y="4403430"/>
                  <a:ext cx="101709" cy="71074"/>
                </a:xfrm>
                <a:custGeom>
                  <a:avLst/>
                  <a:gdLst>
                    <a:gd name="T0" fmla="*/ 8 w 23"/>
                    <a:gd name="T1" fmla="*/ 6 h 16"/>
                    <a:gd name="T2" fmla="*/ 5 w 23"/>
                    <a:gd name="T3" fmla="*/ 11 h 16"/>
                    <a:gd name="T4" fmla="*/ 0 w 23"/>
                    <a:gd name="T5" fmla="*/ 16 h 16"/>
                    <a:gd name="T6" fmla="*/ 8 w 23"/>
                    <a:gd name="T7" fmla="*/ 13 h 16"/>
                    <a:gd name="T8" fmla="*/ 15 w 23"/>
                    <a:gd name="T9" fmla="*/ 5 h 16"/>
                    <a:gd name="T10" fmla="*/ 20 w 23"/>
                    <a:gd name="T11" fmla="*/ 1 h 16"/>
                    <a:gd name="T12" fmla="*/ 23 w 23"/>
                    <a:gd name="T13" fmla="*/ 0 h 16"/>
                    <a:gd name="T14" fmla="*/ 14 w 23"/>
                    <a:gd name="T15" fmla="*/ 1 h 16"/>
                    <a:gd name="T16" fmla="*/ 8 w 23"/>
                    <a:gd name="T17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6">
                      <a:moveTo>
                        <a:pt x="8" y="6"/>
                      </a:moveTo>
                      <a:cubicBezTo>
                        <a:pt x="6" y="8"/>
                        <a:pt x="6" y="9"/>
                        <a:pt x="5" y="11"/>
                      </a:cubicBezTo>
                      <a:cubicBezTo>
                        <a:pt x="4" y="13"/>
                        <a:pt x="2" y="15"/>
                        <a:pt x="0" y="16"/>
                      </a:cubicBezTo>
                      <a:cubicBezTo>
                        <a:pt x="3" y="16"/>
                        <a:pt x="6" y="15"/>
                        <a:pt x="8" y="13"/>
                      </a:cubicBezTo>
                      <a:cubicBezTo>
                        <a:pt x="11" y="11"/>
                        <a:pt x="13" y="7"/>
                        <a:pt x="15" y="5"/>
                      </a:cubicBezTo>
                      <a:cubicBezTo>
                        <a:pt x="17" y="3"/>
                        <a:pt x="18" y="2"/>
                        <a:pt x="20" y="1"/>
                      </a:cubicBezTo>
                      <a:cubicBezTo>
                        <a:pt x="21" y="1"/>
                        <a:pt x="22" y="0"/>
                        <a:pt x="23" y="0"/>
                      </a:cubicBezTo>
                      <a:cubicBezTo>
                        <a:pt x="20" y="0"/>
                        <a:pt x="17" y="0"/>
                        <a:pt x="14" y="1"/>
                      </a:cubicBezTo>
                      <a:cubicBezTo>
                        <a:pt x="11" y="2"/>
                        <a:pt x="9" y="4"/>
                        <a:pt x="8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3" name="Freeform: Shape 181">
                  <a:extLst>
                    <a:ext uri="{FF2B5EF4-FFF2-40B4-BE49-F238E27FC236}">
                      <a16:creationId xmlns:a16="http://schemas.microsoft.com/office/drawing/2014/main" id="{6D070937-7615-E448-4A1E-CF26B91F6D6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9670" y="4403430"/>
                  <a:ext cx="132345" cy="93131"/>
                </a:xfrm>
                <a:custGeom>
                  <a:avLst/>
                  <a:gdLst>
                    <a:gd name="T0" fmla="*/ 28 w 30"/>
                    <a:gd name="T1" fmla="*/ 2 h 21"/>
                    <a:gd name="T2" fmla="*/ 30 w 30"/>
                    <a:gd name="T3" fmla="*/ 1 h 21"/>
                    <a:gd name="T4" fmla="*/ 19 w 30"/>
                    <a:gd name="T5" fmla="*/ 2 h 21"/>
                    <a:gd name="T6" fmla="*/ 12 w 30"/>
                    <a:gd name="T7" fmla="*/ 9 h 21"/>
                    <a:gd name="T8" fmla="*/ 6 w 30"/>
                    <a:gd name="T9" fmla="*/ 15 h 21"/>
                    <a:gd name="T10" fmla="*/ 0 w 30"/>
                    <a:gd name="T11" fmla="*/ 18 h 21"/>
                    <a:gd name="T12" fmla="*/ 16 w 30"/>
                    <a:gd name="T13" fmla="*/ 17 h 21"/>
                    <a:gd name="T14" fmla="*/ 25 w 30"/>
                    <a:gd name="T15" fmla="*/ 6 h 21"/>
                    <a:gd name="T16" fmla="*/ 28 w 30"/>
                    <a:gd name="T17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1">
                      <a:moveTo>
                        <a:pt x="28" y="2"/>
                      </a:moveTo>
                      <a:cubicBezTo>
                        <a:pt x="29" y="2"/>
                        <a:pt x="30" y="1"/>
                        <a:pt x="30" y="1"/>
                      </a:cubicBezTo>
                      <a:cubicBezTo>
                        <a:pt x="26" y="0"/>
                        <a:pt x="23" y="1"/>
                        <a:pt x="19" y="2"/>
                      </a:cubicBezTo>
                      <a:cubicBezTo>
                        <a:pt x="16" y="4"/>
                        <a:pt x="14" y="6"/>
                        <a:pt x="12" y="9"/>
                      </a:cubicBezTo>
                      <a:cubicBezTo>
                        <a:pt x="10" y="11"/>
                        <a:pt x="9" y="14"/>
                        <a:pt x="6" y="15"/>
                      </a:cubicBezTo>
                      <a:cubicBezTo>
                        <a:pt x="5" y="16"/>
                        <a:pt x="2" y="17"/>
                        <a:pt x="0" y="18"/>
                      </a:cubicBezTo>
                      <a:cubicBezTo>
                        <a:pt x="5" y="21"/>
                        <a:pt x="11" y="21"/>
                        <a:pt x="16" y="17"/>
                      </a:cubicBezTo>
                      <a:cubicBezTo>
                        <a:pt x="21" y="15"/>
                        <a:pt x="23" y="10"/>
                        <a:pt x="25" y="6"/>
                      </a:cubicBezTo>
                      <a:cubicBezTo>
                        <a:pt x="26" y="4"/>
                        <a:pt x="27" y="3"/>
                        <a:pt x="2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4" name="Freeform: Shape 182">
                  <a:extLst>
                    <a:ext uri="{FF2B5EF4-FFF2-40B4-BE49-F238E27FC236}">
                      <a16:creationId xmlns:a16="http://schemas.microsoft.com/office/drawing/2014/main" id="{95E89C69-AC5D-9459-0F9C-39DDEF1CA36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72424" y="4491660"/>
                  <a:ext cx="115189" cy="84553"/>
                </a:xfrm>
                <a:custGeom>
                  <a:avLst/>
                  <a:gdLst>
                    <a:gd name="T0" fmla="*/ 9 w 26"/>
                    <a:gd name="T1" fmla="*/ 5 h 19"/>
                    <a:gd name="T2" fmla="*/ 17 w 26"/>
                    <a:gd name="T3" fmla="*/ 15 h 19"/>
                    <a:gd name="T4" fmla="*/ 26 w 26"/>
                    <a:gd name="T5" fmla="*/ 19 h 19"/>
                    <a:gd name="T6" fmla="*/ 21 w 26"/>
                    <a:gd name="T7" fmla="*/ 12 h 19"/>
                    <a:gd name="T8" fmla="*/ 18 w 26"/>
                    <a:gd name="T9" fmla="*/ 7 h 19"/>
                    <a:gd name="T10" fmla="*/ 11 w 26"/>
                    <a:gd name="T11" fmla="*/ 1 h 19"/>
                    <a:gd name="T12" fmla="*/ 0 w 26"/>
                    <a:gd name="T13" fmla="*/ 0 h 19"/>
                    <a:gd name="T14" fmla="*/ 3 w 26"/>
                    <a:gd name="T15" fmla="*/ 1 h 19"/>
                    <a:gd name="T16" fmla="*/ 9 w 26"/>
                    <a:gd name="T17" fmla="*/ 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19">
                      <a:moveTo>
                        <a:pt x="9" y="5"/>
                      </a:moveTo>
                      <a:cubicBezTo>
                        <a:pt x="12" y="9"/>
                        <a:pt x="14" y="12"/>
                        <a:pt x="17" y="15"/>
                      </a:cubicBezTo>
                      <a:cubicBezTo>
                        <a:pt x="20" y="17"/>
                        <a:pt x="23" y="19"/>
                        <a:pt x="26" y="19"/>
                      </a:cubicBezTo>
                      <a:cubicBezTo>
                        <a:pt x="24" y="18"/>
                        <a:pt x="22" y="15"/>
                        <a:pt x="21" y="12"/>
                      </a:cubicBezTo>
                      <a:cubicBezTo>
                        <a:pt x="20" y="11"/>
                        <a:pt x="19" y="9"/>
                        <a:pt x="18" y="7"/>
                      </a:cubicBezTo>
                      <a:cubicBezTo>
                        <a:pt x="16" y="4"/>
                        <a:pt x="14" y="2"/>
                        <a:pt x="11" y="1"/>
                      </a:cubicBez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ubicBezTo>
                        <a:pt x="5" y="2"/>
                        <a:pt x="7" y="4"/>
                        <a:pt x="9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5" name="Freeform: Shape 183">
                  <a:extLst>
                    <a:ext uri="{FF2B5EF4-FFF2-40B4-BE49-F238E27FC236}">
                      <a16:creationId xmlns:a16="http://schemas.microsoft.com/office/drawing/2014/main" id="{899E1CB1-D69A-94EC-63C2-2146FD0E159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24633" y="4491660"/>
                  <a:ext cx="154402" cy="106611"/>
                </a:xfrm>
                <a:custGeom>
                  <a:avLst/>
                  <a:gdLst>
                    <a:gd name="T0" fmla="*/ 6 w 35"/>
                    <a:gd name="T1" fmla="*/ 6 h 24"/>
                    <a:gd name="T2" fmla="*/ 16 w 35"/>
                    <a:gd name="T3" fmla="*/ 20 h 24"/>
                    <a:gd name="T4" fmla="*/ 35 w 35"/>
                    <a:gd name="T5" fmla="*/ 20 h 24"/>
                    <a:gd name="T6" fmla="*/ 28 w 35"/>
                    <a:gd name="T7" fmla="*/ 17 h 24"/>
                    <a:gd name="T8" fmla="*/ 21 w 35"/>
                    <a:gd name="T9" fmla="*/ 11 h 24"/>
                    <a:gd name="T10" fmla="*/ 13 w 35"/>
                    <a:gd name="T11" fmla="*/ 3 h 24"/>
                    <a:gd name="T12" fmla="*/ 0 w 35"/>
                    <a:gd name="T13" fmla="*/ 1 h 24"/>
                    <a:gd name="T14" fmla="*/ 2 w 35"/>
                    <a:gd name="T15" fmla="*/ 2 h 24"/>
                    <a:gd name="T16" fmla="*/ 6 w 35"/>
                    <a:gd name="T17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24">
                      <a:moveTo>
                        <a:pt x="6" y="6"/>
                      </a:moveTo>
                      <a:cubicBezTo>
                        <a:pt x="9" y="12"/>
                        <a:pt x="11" y="17"/>
                        <a:pt x="16" y="20"/>
                      </a:cubicBezTo>
                      <a:cubicBezTo>
                        <a:pt x="22" y="24"/>
                        <a:pt x="30" y="24"/>
                        <a:pt x="35" y="20"/>
                      </a:cubicBezTo>
                      <a:cubicBezTo>
                        <a:pt x="33" y="20"/>
                        <a:pt x="30" y="19"/>
                        <a:pt x="28" y="17"/>
                      </a:cubicBezTo>
                      <a:cubicBezTo>
                        <a:pt x="25" y="16"/>
                        <a:pt x="23" y="13"/>
                        <a:pt x="21" y="11"/>
                      </a:cubicBezTo>
                      <a:cubicBezTo>
                        <a:pt x="19" y="7"/>
                        <a:pt x="16" y="5"/>
                        <a:pt x="13" y="3"/>
                      </a:cubicBezTo>
                      <a:cubicBezTo>
                        <a:pt x="9" y="1"/>
                        <a:pt x="4" y="0"/>
                        <a:pt x="0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4" y="3"/>
                        <a:pt x="5" y="5"/>
                        <a:pt x="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6" name="Freeform: Shape 184">
                  <a:extLst>
                    <a:ext uri="{FF2B5EF4-FFF2-40B4-BE49-F238E27FC236}">
                      <a16:creationId xmlns:a16="http://schemas.microsoft.com/office/drawing/2014/main" id="{9FE249A2-4995-1A49-B312-5232C82CBAE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85903" y="4403430"/>
                  <a:ext cx="101709" cy="71074"/>
                </a:xfrm>
                <a:custGeom>
                  <a:avLst/>
                  <a:gdLst>
                    <a:gd name="T0" fmla="*/ 10 w 23"/>
                    <a:gd name="T1" fmla="*/ 1 h 16"/>
                    <a:gd name="T2" fmla="*/ 0 w 23"/>
                    <a:gd name="T3" fmla="*/ 0 h 16"/>
                    <a:gd name="T4" fmla="*/ 3 w 23"/>
                    <a:gd name="T5" fmla="*/ 1 h 16"/>
                    <a:gd name="T6" fmla="*/ 8 w 23"/>
                    <a:gd name="T7" fmla="*/ 5 h 16"/>
                    <a:gd name="T8" fmla="*/ 15 w 23"/>
                    <a:gd name="T9" fmla="*/ 13 h 16"/>
                    <a:gd name="T10" fmla="*/ 23 w 23"/>
                    <a:gd name="T11" fmla="*/ 16 h 16"/>
                    <a:gd name="T12" fmla="*/ 19 w 23"/>
                    <a:gd name="T13" fmla="*/ 11 h 16"/>
                    <a:gd name="T14" fmla="*/ 16 w 23"/>
                    <a:gd name="T15" fmla="*/ 6 h 16"/>
                    <a:gd name="T16" fmla="*/ 10 w 23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6">
                      <a:moveTo>
                        <a:pt x="10" y="1"/>
                      </a:move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ubicBezTo>
                        <a:pt x="5" y="2"/>
                        <a:pt x="7" y="3"/>
                        <a:pt x="8" y="5"/>
                      </a:cubicBezTo>
                      <a:cubicBezTo>
                        <a:pt x="11" y="7"/>
                        <a:pt x="13" y="11"/>
                        <a:pt x="15" y="13"/>
                      </a:cubicBezTo>
                      <a:cubicBezTo>
                        <a:pt x="18" y="15"/>
                        <a:pt x="20" y="16"/>
                        <a:pt x="23" y="16"/>
                      </a:cubicBezTo>
                      <a:cubicBezTo>
                        <a:pt x="21" y="15"/>
                        <a:pt x="20" y="13"/>
                        <a:pt x="19" y="11"/>
                      </a:cubicBezTo>
                      <a:cubicBezTo>
                        <a:pt x="18" y="9"/>
                        <a:pt x="17" y="8"/>
                        <a:pt x="16" y="6"/>
                      </a:cubicBezTo>
                      <a:cubicBezTo>
                        <a:pt x="14" y="4"/>
                        <a:pt x="12" y="2"/>
                        <a:pt x="1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7" name="Freeform: Shape 185">
                  <a:extLst>
                    <a:ext uri="{FF2B5EF4-FFF2-40B4-BE49-F238E27FC236}">
                      <a16:creationId xmlns:a16="http://schemas.microsoft.com/office/drawing/2014/main" id="{6DCB59A2-8B1B-0A29-DA83-E587359EACD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46690" y="4403430"/>
                  <a:ext cx="132345" cy="93131"/>
                </a:xfrm>
                <a:custGeom>
                  <a:avLst/>
                  <a:gdLst>
                    <a:gd name="T0" fmla="*/ 0 w 30"/>
                    <a:gd name="T1" fmla="*/ 1 h 21"/>
                    <a:gd name="T2" fmla="*/ 2 w 30"/>
                    <a:gd name="T3" fmla="*/ 2 h 21"/>
                    <a:gd name="T4" fmla="*/ 5 w 30"/>
                    <a:gd name="T5" fmla="*/ 6 h 21"/>
                    <a:gd name="T6" fmla="*/ 14 w 30"/>
                    <a:gd name="T7" fmla="*/ 17 h 21"/>
                    <a:gd name="T8" fmla="*/ 30 w 30"/>
                    <a:gd name="T9" fmla="*/ 18 h 21"/>
                    <a:gd name="T10" fmla="*/ 24 w 30"/>
                    <a:gd name="T11" fmla="*/ 15 h 21"/>
                    <a:gd name="T12" fmla="*/ 18 w 30"/>
                    <a:gd name="T13" fmla="*/ 9 h 21"/>
                    <a:gd name="T14" fmla="*/ 11 w 30"/>
                    <a:gd name="T15" fmla="*/ 2 h 21"/>
                    <a:gd name="T16" fmla="*/ 0 w 30"/>
                    <a:gd name="T17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1">
                      <a:moveTo>
                        <a:pt x="0" y="1"/>
                      </a:move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3" y="3"/>
                        <a:pt x="4" y="4"/>
                        <a:pt x="5" y="6"/>
                      </a:cubicBezTo>
                      <a:cubicBezTo>
                        <a:pt x="8" y="10"/>
                        <a:pt x="9" y="15"/>
                        <a:pt x="14" y="17"/>
                      </a:cubicBezTo>
                      <a:cubicBezTo>
                        <a:pt x="19" y="21"/>
                        <a:pt x="25" y="21"/>
                        <a:pt x="30" y="18"/>
                      </a:cubicBezTo>
                      <a:cubicBezTo>
                        <a:pt x="28" y="17"/>
                        <a:pt x="26" y="16"/>
                        <a:pt x="24" y="15"/>
                      </a:cubicBezTo>
                      <a:cubicBezTo>
                        <a:pt x="22" y="14"/>
                        <a:pt x="20" y="11"/>
                        <a:pt x="18" y="9"/>
                      </a:cubicBezTo>
                      <a:cubicBezTo>
                        <a:pt x="16" y="6"/>
                        <a:pt x="14" y="4"/>
                        <a:pt x="11" y="2"/>
                      </a:cubicBezTo>
                      <a:cubicBezTo>
                        <a:pt x="8" y="1"/>
                        <a:pt x="4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8" name="Freeform: Shape 186">
                  <a:extLst>
                    <a:ext uri="{FF2B5EF4-FFF2-40B4-BE49-F238E27FC236}">
                      <a16:creationId xmlns:a16="http://schemas.microsoft.com/office/drawing/2014/main" id="{6165C00A-4FD0-2CA3-6B10-1A33072368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592514" y="4342160"/>
                  <a:ext cx="56369" cy="113963"/>
                </a:xfrm>
                <a:custGeom>
                  <a:avLst/>
                  <a:gdLst>
                    <a:gd name="T0" fmla="*/ 9 w 13"/>
                    <a:gd name="T1" fmla="*/ 8 h 26"/>
                    <a:gd name="T2" fmla="*/ 2 w 13"/>
                    <a:gd name="T3" fmla="*/ 17 h 26"/>
                    <a:gd name="T4" fmla="*/ 1 w 13"/>
                    <a:gd name="T5" fmla="*/ 26 h 26"/>
                    <a:gd name="T6" fmla="*/ 5 w 13"/>
                    <a:gd name="T7" fmla="*/ 20 h 26"/>
                    <a:gd name="T8" fmla="*/ 9 w 13"/>
                    <a:gd name="T9" fmla="*/ 16 h 26"/>
                    <a:gd name="T10" fmla="*/ 12 w 13"/>
                    <a:gd name="T11" fmla="*/ 9 h 26"/>
                    <a:gd name="T12" fmla="*/ 11 w 13"/>
                    <a:gd name="T13" fmla="*/ 0 h 26"/>
                    <a:gd name="T14" fmla="*/ 11 w 13"/>
                    <a:gd name="T15" fmla="*/ 3 h 26"/>
                    <a:gd name="T16" fmla="*/ 9 w 13"/>
                    <a:gd name="T17" fmla="*/ 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26">
                      <a:moveTo>
                        <a:pt x="9" y="8"/>
                      </a:moveTo>
                      <a:cubicBezTo>
                        <a:pt x="6" y="11"/>
                        <a:pt x="4" y="14"/>
                        <a:pt x="2" y="17"/>
                      </a:cubicBezTo>
                      <a:cubicBezTo>
                        <a:pt x="1" y="20"/>
                        <a:pt x="0" y="23"/>
                        <a:pt x="1" y="26"/>
                      </a:cubicBezTo>
                      <a:cubicBezTo>
                        <a:pt x="1" y="23"/>
                        <a:pt x="3" y="21"/>
                        <a:pt x="5" y="20"/>
                      </a:cubicBezTo>
                      <a:cubicBezTo>
                        <a:pt x="6" y="19"/>
                        <a:pt x="8" y="18"/>
                        <a:pt x="9" y="16"/>
                      </a:cubicBezTo>
                      <a:cubicBezTo>
                        <a:pt x="11" y="14"/>
                        <a:pt x="12" y="12"/>
                        <a:pt x="12" y="9"/>
                      </a:cubicBezTo>
                      <a:cubicBezTo>
                        <a:pt x="13" y="6"/>
                        <a:pt x="12" y="3"/>
                        <a:pt x="11" y="0"/>
                      </a:cubicBezTo>
                      <a:cubicBezTo>
                        <a:pt x="11" y="0"/>
                        <a:pt x="11" y="2"/>
                        <a:pt x="11" y="3"/>
                      </a:cubicBezTo>
                      <a:cubicBezTo>
                        <a:pt x="10" y="5"/>
                        <a:pt x="10" y="7"/>
                        <a:pt x="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9" name="Freeform: Shape 187">
                  <a:extLst>
                    <a:ext uri="{FF2B5EF4-FFF2-40B4-BE49-F238E27FC236}">
                      <a16:creationId xmlns:a16="http://schemas.microsoft.com/office/drawing/2014/main" id="{20E698B2-4716-C42F-6805-3B151F82587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560653" y="4301721"/>
                  <a:ext cx="75976" cy="145824"/>
                </a:xfrm>
                <a:custGeom>
                  <a:avLst/>
                  <a:gdLst>
                    <a:gd name="T0" fmla="*/ 6 w 17"/>
                    <a:gd name="T1" fmla="*/ 33 h 33"/>
                    <a:gd name="T2" fmla="*/ 7 w 17"/>
                    <a:gd name="T3" fmla="*/ 27 h 33"/>
                    <a:gd name="T4" fmla="*/ 11 w 17"/>
                    <a:gd name="T5" fmla="*/ 20 h 33"/>
                    <a:gd name="T6" fmla="*/ 16 w 17"/>
                    <a:gd name="T7" fmla="*/ 11 h 33"/>
                    <a:gd name="T8" fmla="*/ 16 w 17"/>
                    <a:gd name="T9" fmla="*/ 0 h 33"/>
                    <a:gd name="T10" fmla="*/ 15 w 17"/>
                    <a:gd name="T11" fmla="*/ 2 h 33"/>
                    <a:gd name="T12" fmla="*/ 12 w 17"/>
                    <a:gd name="T13" fmla="*/ 6 h 33"/>
                    <a:gd name="T14" fmla="*/ 2 w 17"/>
                    <a:gd name="T15" fmla="*/ 17 h 33"/>
                    <a:gd name="T16" fmla="*/ 6 w 17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33">
                      <a:moveTo>
                        <a:pt x="6" y="33"/>
                      </a:moveTo>
                      <a:cubicBezTo>
                        <a:pt x="5" y="31"/>
                        <a:pt x="6" y="29"/>
                        <a:pt x="7" y="27"/>
                      </a:cubicBezTo>
                      <a:cubicBezTo>
                        <a:pt x="8" y="24"/>
                        <a:pt x="9" y="22"/>
                        <a:pt x="11" y="20"/>
                      </a:cubicBezTo>
                      <a:cubicBezTo>
                        <a:pt x="13" y="17"/>
                        <a:pt x="15" y="15"/>
                        <a:pt x="16" y="11"/>
                      </a:cubicBezTo>
                      <a:cubicBezTo>
                        <a:pt x="17" y="8"/>
                        <a:pt x="17" y="4"/>
                        <a:pt x="16" y="0"/>
                      </a:cubicBezTo>
                      <a:cubicBezTo>
                        <a:pt x="16" y="1"/>
                        <a:pt x="15" y="2"/>
                        <a:pt x="15" y="2"/>
                      </a:cubicBezTo>
                      <a:cubicBezTo>
                        <a:pt x="14" y="4"/>
                        <a:pt x="13" y="5"/>
                        <a:pt x="12" y="6"/>
                      </a:cubicBezTo>
                      <a:cubicBezTo>
                        <a:pt x="8" y="10"/>
                        <a:pt x="4" y="12"/>
                        <a:pt x="2" y="17"/>
                      </a:cubicBezTo>
                      <a:cubicBezTo>
                        <a:pt x="0" y="23"/>
                        <a:pt x="1" y="29"/>
                        <a:pt x="6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0" name="Freeform: Shape 188">
                  <a:extLst>
                    <a:ext uri="{FF2B5EF4-FFF2-40B4-BE49-F238E27FC236}">
                      <a16:creationId xmlns:a16="http://schemas.microsoft.com/office/drawing/2014/main" id="{F199B211-3EA6-3EA2-E68B-7C6C1B3A30C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727246" y="1033545"/>
                  <a:ext cx="140922" cy="140922"/>
                </a:xfrm>
                <a:custGeom>
                  <a:avLst/>
                  <a:gdLst>
                    <a:gd name="T0" fmla="*/ 7 w 32"/>
                    <a:gd name="T1" fmla="*/ 30 h 32"/>
                    <a:gd name="T2" fmla="*/ 16 w 32"/>
                    <a:gd name="T3" fmla="*/ 32 h 32"/>
                    <a:gd name="T4" fmla="*/ 32 w 32"/>
                    <a:gd name="T5" fmla="*/ 16 h 32"/>
                    <a:gd name="T6" fmla="*/ 16 w 32"/>
                    <a:gd name="T7" fmla="*/ 0 h 32"/>
                    <a:gd name="T8" fmla="*/ 0 w 32"/>
                    <a:gd name="T9" fmla="*/ 14 h 32"/>
                    <a:gd name="T10" fmla="*/ 16 w 32"/>
                    <a:gd name="T11" fmla="*/ 14 h 32"/>
                    <a:gd name="T12" fmla="*/ 21 w 32"/>
                    <a:gd name="T13" fmla="*/ 14 h 32"/>
                    <a:gd name="T14" fmla="*/ 18 w 32"/>
                    <a:gd name="T15" fmla="*/ 18 h 32"/>
                    <a:gd name="T16" fmla="*/ 7 w 32"/>
                    <a:gd name="T17" fmla="*/ 3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2">
                      <a:moveTo>
                        <a:pt x="7" y="30"/>
                      </a:moveTo>
                      <a:cubicBezTo>
                        <a:pt x="10" y="31"/>
                        <a:pt x="13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ubicBezTo>
                        <a:pt x="8" y="0"/>
                        <a:pt x="1" y="6"/>
                        <a:pt x="0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lnTo>
                        <a:pt x="7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1" name="Freeform: Shape 189">
                  <a:extLst>
                    <a:ext uri="{FF2B5EF4-FFF2-40B4-BE49-F238E27FC236}">
                      <a16:creationId xmlns:a16="http://schemas.microsoft.com/office/drawing/2014/main" id="{B8B0DA39-991C-AB59-9CE1-8B445949C1F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501770" y="1104619"/>
                  <a:ext cx="295324" cy="278169"/>
                </a:xfrm>
                <a:custGeom>
                  <a:avLst/>
                  <a:gdLst>
                    <a:gd name="T0" fmla="*/ 30 w 67"/>
                    <a:gd name="T1" fmla="*/ 34 h 63"/>
                    <a:gd name="T2" fmla="*/ 30 w 67"/>
                    <a:gd name="T3" fmla="*/ 36 h 63"/>
                    <a:gd name="T4" fmla="*/ 30 w 67"/>
                    <a:gd name="T5" fmla="*/ 37 h 63"/>
                    <a:gd name="T6" fmla="*/ 30 w 67"/>
                    <a:gd name="T7" fmla="*/ 58 h 63"/>
                    <a:gd name="T8" fmla="*/ 22 w 67"/>
                    <a:gd name="T9" fmla="*/ 63 h 63"/>
                    <a:gd name="T10" fmla="*/ 44 w 67"/>
                    <a:gd name="T11" fmla="*/ 63 h 63"/>
                    <a:gd name="T12" fmla="*/ 37 w 67"/>
                    <a:gd name="T13" fmla="*/ 58 h 63"/>
                    <a:gd name="T14" fmla="*/ 37 w 67"/>
                    <a:gd name="T15" fmla="*/ 37 h 63"/>
                    <a:gd name="T16" fmla="*/ 37 w 67"/>
                    <a:gd name="T17" fmla="*/ 36 h 63"/>
                    <a:gd name="T18" fmla="*/ 37 w 67"/>
                    <a:gd name="T19" fmla="*/ 34 h 63"/>
                    <a:gd name="T20" fmla="*/ 56 w 67"/>
                    <a:gd name="T21" fmla="*/ 12 h 63"/>
                    <a:gd name="T22" fmla="*/ 67 w 67"/>
                    <a:gd name="T23" fmla="*/ 0 h 63"/>
                    <a:gd name="T24" fmla="*/ 51 w 67"/>
                    <a:gd name="T25" fmla="*/ 0 h 63"/>
                    <a:gd name="T26" fmla="*/ 0 w 67"/>
                    <a:gd name="T27" fmla="*/ 0 h 63"/>
                    <a:gd name="T28" fmla="*/ 30 w 67"/>
                    <a:gd name="T29" fmla="*/ 34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7" h="63">
                      <a:moveTo>
                        <a:pt x="30" y="34"/>
                      </a:moveTo>
                      <a:cubicBezTo>
                        <a:pt x="30" y="36"/>
                        <a:pt x="30" y="36"/>
                        <a:pt x="30" y="36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58"/>
                        <a:pt x="30" y="58"/>
                        <a:pt x="30" y="58"/>
                      </a:cubicBezTo>
                      <a:cubicBezTo>
                        <a:pt x="25" y="58"/>
                        <a:pt x="22" y="61"/>
                        <a:pt x="22" y="63"/>
                      </a:cubicBezTo>
                      <a:cubicBezTo>
                        <a:pt x="44" y="63"/>
                        <a:pt x="44" y="63"/>
                        <a:pt x="44" y="63"/>
                      </a:cubicBezTo>
                      <a:cubicBezTo>
                        <a:pt x="44" y="61"/>
                        <a:pt x="41" y="59"/>
                        <a:pt x="37" y="58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56" y="12"/>
                        <a:pt x="56" y="12"/>
                        <a:pt x="56" y="12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0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2" name="Freeform: Shape 190">
                  <a:extLst>
                    <a:ext uri="{FF2B5EF4-FFF2-40B4-BE49-F238E27FC236}">
                      <a16:creationId xmlns:a16="http://schemas.microsoft.com/office/drawing/2014/main" id="{CEA28275-F07A-B86E-CA72-70D855CE8BE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64524" y="795815"/>
                  <a:ext cx="220574" cy="136021"/>
                </a:xfrm>
                <a:custGeom>
                  <a:avLst/>
                  <a:gdLst>
                    <a:gd name="T0" fmla="*/ 141 w 180"/>
                    <a:gd name="T1" fmla="*/ 61 h 111"/>
                    <a:gd name="T2" fmla="*/ 180 w 180"/>
                    <a:gd name="T3" fmla="*/ 61 h 111"/>
                    <a:gd name="T4" fmla="*/ 180 w 180"/>
                    <a:gd name="T5" fmla="*/ 111 h 111"/>
                    <a:gd name="T6" fmla="*/ 141 w 180"/>
                    <a:gd name="T7" fmla="*/ 111 h 111"/>
                    <a:gd name="T8" fmla="*/ 141 w 180"/>
                    <a:gd name="T9" fmla="*/ 100 h 111"/>
                    <a:gd name="T10" fmla="*/ 155 w 180"/>
                    <a:gd name="T11" fmla="*/ 100 h 111"/>
                    <a:gd name="T12" fmla="*/ 155 w 180"/>
                    <a:gd name="T13" fmla="*/ 79 h 111"/>
                    <a:gd name="T14" fmla="*/ 141 w 180"/>
                    <a:gd name="T15" fmla="*/ 79 h 111"/>
                    <a:gd name="T16" fmla="*/ 141 w 180"/>
                    <a:gd name="T17" fmla="*/ 61 h 111"/>
                    <a:gd name="T18" fmla="*/ 90 w 180"/>
                    <a:gd name="T19" fmla="*/ 61 h 111"/>
                    <a:gd name="T20" fmla="*/ 141 w 180"/>
                    <a:gd name="T21" fmla="*/ 61 h 111"/>
                    <a:gd name="T22" fmla="*/ 141 w 180"/>
                    <a:gd name="T23" fmla="*/ 79 h 111"/>
                    <a:gd name="T24" fmla="*/ 126 w 180"/>
                    <a:gd name="T25" fmla="*/ 79 h 111"/>
                    <a:gd name="T26" fmla="*/ 126 w 180"/>
                    <a:gd name="T27" fmla="*/ 100 h 111"/>
                    <a:gd name="T28" fmla="*/ 126 w 180"/>
                    <a:gd name="T29" fmla="*/ 100 h 111"/>
                    <a:gd name="T30" fmla="*/ 141 w 180"/>
                    <a:gd name="T31" fmla="*/ 100 h 111"/>
                    <a:gd name="T32" fmla="*/ 141 w 180"/>
                    <a:gd name="T33" fmla="*/ 111 h 111"/>
                    <a:gd name="T34" fmla="*/ 90 w 180"/>
                    <a:gd name="T35" fmla="*/ 111 h 111"/>
                    <a:gd name="T36" fmla="*/ 90 w 180"/>
                    <a:gd name="T37" fmla="*/ 100 h 111"/>
                    <a:gd name="T38" fmla="*/ 105 w 180"/>
                    <a:gd name="T39" fmla="*/ 100 h 111"/>
                    <a:gd name="T40" fmla="*/ 105 w 180"/>
                    <a:gd name="T41" fmla="*/ 79 h 111"/>
                    <a:gd name="T42" fmla="*/ 90 w 180"/>
                    <a:gd name="T43" fmla="*/ 79 h 111"/>
                    <a:gd name="T44" fmla="*/ 90 w 180"/>
                    <a:gd name="T45" fmla="*/ 61 h 111"/>
                    <a:gd name="T46" fmla="*/ 65 w 180"/>
                    <a:gd name="T47" fmla="*/ 0 h 111"/>
                    <a:gd name="T48" fmla="*/ 65 w 180"/>
                    <a:gd name="T49" fmla="*/ 61 h 111"/>
                    <a:gd name="T50" fmla="*/ 90 w 180"/>
                    <a:gd name="T51" fmla="*/ 61 h 111"/>
                    <a:gd name="T52" fmla="*/ 90 w 180"/>
                    <a:gd name="T53" fmla="*/ 79 h 111"/>
                    <a:gd name="T54" fmla="*/ 76 w 180"/>
                    <a:gd name="T55" fmla="*/ 79 h 111"/>
                    <a:gd name="T56" fmla="*/ 76 w 180"/>
                    <a:gd name="T57" fmla="*/ 100 h 111"/>
                    <a:gd name="T58" fmla="*/ 76 w 180"/>
                    <a:gd name="T59" fmla="*/ 100 h 111"/>
                    <a:gd name="T60" fmla="*/ 90 w 180"/>
                    <a:gd name="T61" fmla="*/ 100 h 111"/>
                    <a:gd name="T62" fmla="*/ 90 w 180"/>
                    <a:gd name="T63" fmla="*/ 111 h 111"/>
                    <a:gd name="T64" fmla="*/ 40 w 180"/>
                    <a:gd name="T65" fmla="*/ 111 h 111"/>
                    <a:gd name="T66" fmla="*/ 40 w 180"/>
                    <a:gd name="T67" fmla="*/ 100 h 111"/>
                    <a:gd name="T68" fmla="*/ 54 w 180"/>
                    <a:gd name="T69" fmla="*/ 100 h 111"/>
                    <a:gd name="T70" fmla="*/ 54 w 180"/>
                    <a:gd name="T71" fmla="*/ 79 h 111"/>
                    <a:gd name="T72" fmla="*/ 40 w 180"/>
                    <a:gd name="T73" fmla="*/ 79 h 111"/>
                    <a:gd name="T74" fmla="*/ 40 w 180"/>
                    <a:gd name="T75" fmla="*/ 0 h 111"/>
                    <a:gd name="T76" fmla="*/ 65 w 180"/>
                    <a:gd name="T77" fmla="*/ 0 h 111"/>
                    <a:gd name="T78" fmla="*/ 40 w 180"/>
                    <a:gd name="T79" fmla="*/ 111 h 111"/>
                    <a:gd name="T80" fmla="*/ 0 w 180"/>
                    <a:gd name="T81" fmla="*/ 111 h 111"/>
                    <a:gd name="T82" fmla="*/ 0 w 180"/>
                    <a:gd name="T83" fmla="*/ 61 h 111"/>
                    <a:gd name="T84" fmla="*/ 22 w 180"/>
                    <a:gd name="T85" fmla="*/ 61 h 111"/>
                    <a:gd name="T86" fmla="*/ 22 w 180"/>
                    <a:gd name="T87" fmla="*/ 0 h 111"/>
                    <a:gd name="T88" fmla="*/ 40 w 180"/>
                    <a:gd name="T89" fmla="*/ 0 h 111"/>
                    <a:gd name="T90" fmla="*/ 40 w 180"/>
                    <a:gd name="T91" fmla="*/ 79 h 111"/>
                    <a:gd name="T92" fmla="*/ 25 w 180"/>
                    <a:gd name="T93" fmla="*/ 79 h 111"/>
                    <a:gd name="T94" fmla="*/ 25 w 180"/>
                    <a:gd name="T95" fmla="*/ 100 h 111"/>
                    <a:gd name="T96" fmla="*/ 25 w 180"/>
                    <a:gd name="T97" fmla="*/ 100 h 111"/>
                    <a:gd name="T98" fmla="*/ 40 w 180"/>
                    <a:gd name="T99" fmla="*/ 100 h 111"/>
                    <a:gd name="T100" fmla="*/ 40 w 180"/>
                    <a:gd name="T101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80" h="111">
                      <a:moveTo>
                        <a:pt x="141" y="61"/>
                      </a:moveTo>
                      <a:lnTo>
                        <a:pt x="180" y="61"/>
                      </a:lnTo>
                      <a:lnTo>
                        <a:pt x="180" y="111"/>
                      </a:lnTo>
                      <a:lnTo>
                        <a:pt x="141" y="111"/>
                      </a:lnTo>
                      <a:lnTo>
                        <a:pt x="141" y="100"/>
                      </a:lnTo>
                      <a:lnTo>
                        <a:pt x="155" y="100"/>
                      </a:lnTo>
                      <a:lnTo>
                        <a:pt x="155" y="79"/>
                      </a:lnTo>
                      <a:lnTo>
                        <a:pt x="141" y="79"/>
                      </a:lnTo>
                      <a:lnTo>
                        <a:pt x="141" y="61"/>
                      </a:lnTo>
                      <a:close/>
                      <a:moveTo>
                        <a:pt x="90" y="61"/>
                      </a:moveTo>
                      <a:lnTo>
                        <a:pt x="141" y="61"/>
                      </a:lnTo>
                      <a:lnTo>
                        <a:pt x="141" y="79"/>
                      </a:lnTo>
                      <a:lnTo>
                        <a:pt x="126" y="79"/>
                      </a:lnTo>
                      <a:lnTo>
                        <a:pt x="126" y="100"/>
                      </a:lnTo>
                      <a:lnTo>
                        <a:pt x="126" y="100"/>
                      </a:lnTo>
                      <a:lnTo>
                        <a:pt x="141" y="100"/>
                      </a:lnTo>
                      <a:lnTo>
                        <a:pt x="141" y="111"/>
                      </a:lnTo>
                      <a:lnTo>
                        <a:pt x="90" y="111"/>
                      </a:lnTo>
                      <a:lnTo>
                        <a:pt x="90" y="100"/>
                      </a:lnTo>
                      <a:lnTo>
                        <a:pt x="105" y="100"/>
                      </a:lnTo>
                      <a:lnTo>
                        <a:pt x="105" y="79"/>
                      </a:lnTo>
                      <a:lnTo>
                        <a:pt x="90" y="79"/>
                      </a:lnTo>
                      <a:lnTo>
                        <a:pt x="90" y="61"/>
                      </a:lnTo>
                      <a:close/>
                      <a:moveTo>
                        <a:pt x="65" y="0"/>
                      </a:moveTo>
                      <a:lnTo>
                        <a:pt x="65" y="61"/>
                      </a:lnTo>
                      <a:lnTo>
                        <a:pt x="90" y="61"/>
                      </a:lnTo>
                      <a:lnTo>
                        <a:pt x="90" y="79"/>
                      </a:lnTo>
                      <a:lnTo>
                        <a:pt x="76" y="79"/>
                      </a:lnTo>
                      <a:lnTo>
                        <a:pt x="76" y="100"/>
                      </a:lnTo>
                      <a:lnTo>
                        <a:pt x="76" y="100"/>
                      </a:lnTo>
                      <a:lnTo>
                        <a:pt x="90" y="100"/>
                      </a:lnTo>
                      <a:lnTo>
                        <a:pt x="90" y="111"/>
                      </a:lnTo>
                      <a:lnTo>
                        <a:pt x="40" y="111"/>
                      </a:lnTo>
                      <a:lnTo>
                        <a:pt x="40" y="100"/>
                      </a:lnTo>
                      <a:lnTo>
                        <a:pt x="54" y="100"/>
                      </a:lnTo>
                      <a:lnTo>
                        <a:pt x="54" y="79"/>
                      </a:lnTo>
                      <a:lnTo>
                        <a:pt x="40" y="79"/>
                      </a:lnTo>
                      <a:lnTo>
                        <a:pt x="40" y="0"/>
                      </a:lnTo>
                      <a:lnTo>
                        <a:pt x="65" y="0"/>
                      </a:lnTo>
                      <a:close/>
                      <a:moveTo>
                        <a:pt x="40" y="111"/>
                      </a:moveTo>
                      <a:lnTo>
                        <a:pt x="0" y="111"/>
                      </a:lnTo>
                      <a:lnTo>
                        <a:pt x="0" y="61"/>
                      </a:lnTo>
                      <a:lnTo>
                        <a:pt x="22" y="61"/>
                      </a:lnTo>
                      <a:lnTo>
                        <a:pt x="22" y="0"/>
                      </a:lnTo>
                      <a:lnTo>
                        <a:pt x="40" y="0"/>
                      </a:lnTo>
                      <a:lnTo>
                        <a:pt x="40" y="79"/>
                      </a:lnTo>
                      <a:lnTo>
                        <a:pt x="25" y="79"/>
                      </a:lnTo>
                      <a:lnTo>
                        <a:pt x="25" y="100"/>
                      </a:lnTo>
                      <a:lnTo>
                        <a:pt x="25" y="100"/>
                      </a:lnTo>
                      <a:lnTo>
                        <a:pt x="40" y="100"/>
                      </a:lnTo>
                      <a:lnTo>
                        <a:pt x="40" y="1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3" name="Freeform: Shape 191">
                  <a:extLst>
                    <a:ext uri="{FF2B5EF4-FFF2-40B4-BE49-F238E27FC236}">
                      <a16:creationId xmlns:a16="http://schemas.microsoft.com/office/drawing/2014/main" id="{9C7A97E9-D922-59FF-28A4-5859857035F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42467" y="940414"/>
                  <a:ext cx="296550" cy="93131"/>
                </a:xfrm>
                <a:custGeom>
                  <a:avLst/>
                  <a:gdLst>
                    <a:gd name="T0" fmla="*/ 7 w 242"/>
                    <a:gd name="T1" fmla="*/ 76 h 76"/>
                    <a:gd name="T2" fmla="*/ 0 w 242"/>
                    <a:gd name="T3" fmla="*/ 0 h 76"/>
                    <a:gd name="T4" fmla="*/ 242 w 242"/>
                    <a:gd name="T5" fmla="*/ 0 h 76"/>
                    <a:gd name="T6" fmla="*/ 213 w 242"/>
                    <a:gd name="T7" fmla="*/ 76 h 76"/>
                    <a:gd name="T8" fmla="*/ 7 w 242"/>
                    <a:gd name="T9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2" h="76">
                      <a:moveTo>
                        <a:pt x="7" y="76"/>
                      </a:moveTo>
                      <a:lnTo>
                        <a:pt x="0" y="0"/>
                      </a:lnTo>
                      <a:lnTo>
                        <a:pt x="242" y="0"/>
                      </a:lnTo>
                      <a:lnTo>
                        <a:pt x="213" y="76"/>
                      </a:lnTo>
                      <a:lnTo>
                        <a:pt x="7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4" name="Freeform: Shape 192">
                  <a:extLst>
                    <a:ext uri="{FF2B5EF4-FFF2-40B4-BE49-F238E27FC236}">
                      <a16:creationId xmlns:a16="http://schemas.microsoft.com/office/drawing/2014/main" id="{C9BD9DC3-AAF3-E148-A358-687A21B80A1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64877" y="4235549"/>
                  <a:ext cx="198517" cy="198517"/>
                </a:xfrm>
                <a:custGeom>
                  <a:avLst/>
                  <a:gdLst>
                    <a:gd name="T0" fmla="*/ 22 w 45"/>
                    <a:gd name="T1" fmla="*/ 42 h 45"/>
                    <a:gd name="T2" fmla="*/ 26 w 45"/>
                    <a:gd name="T3" fmla="*/ 42 h 45"/>
                    <a:gd name="T4" fmla="*/ 27 w 45"/>
                    <a:gd name="T5" fmla="*/ 45 h 45"/>
                    <a:gd name="T6" fmla="*/ 35 w 45"/>
                    <a:gd name="T7" fmla="*/ 41 h 45"/>
                    <a:gd name="T8" fmla="*/ 34 w 45"/>
                    <a:gd name="T9" fmla="*/ 38 h 45"/>
                    <a:gd name="T10" fmla="*/ 38 w 45"/>
                    <a:gd name="T11" fmla="*/ 33 h 45"/>
                    <a:gd name="T12" fmla="*/ 42 w 45"/>
                    <a:gd name="T13" fmla="*/ 35 h 45"/>
                    <a:gd name="T14" fmla="*/ 45 w 45"/>
                    <a:gd name="T15" fmla="*/ 27 h 45"/>
                    <a:gd name="T16" fmla="*/ 42 w 45"/>
                    <a:gd name="T17" fmla="*/ 26 h 45"/>
                    <a:gd name="T18" fmla="*/ 41 w 45"/>
                    <a:gd name="T19" fmla="*/ 19 h 45"/>
                    <a:gd name="T20" fmla="*/ 45 w 45"/>
                    <a:gd name="T21" fmla="*/ 17 h 45"/>
                    <a:gd name="T22" fmla="*/ 41 w 45"/>
                    <a:gd name="T23" fmla="*/ 10 h 45"/>
                    <a:gd name="T24" fmla="*/ 38 w 45"/>
                    <a:gd name="T25" fmla="*/ 11 h 45"/>
                    <a:gd name="T26" fmla="*/ 33 w 45"/>
                    <a:gd name="T27" fmla="*/ 6 h 45"/>
                    <a:gd name="T28" fmla="*/ 35 w 45"/>
                    <a:gd name="T29" fmla="*/ 3 h 45"/>
                    <a:gd name="T30" fmla="*/ 27 w 45"/>
                    <a:gd name="T31" fmla="*/ 0 h 45"/>
                    <a:gd name="T32" fmla="*/ 26 w 45"/>
                    <a:gd name="T33" fmla="*/ 3 h 45"/>
                    <a:gd name="T34" fmla="*/ 22 w 45"/>
                    <a:gd name="T35" fmla="*/ 3 h 45"/>
                    <a:gd name="T36" fmla="*/ 22 w 45"/>
                    <a:gd name="T37" fmla="*/ 9 h 45"/>
                    <a:gd name="T38" fmla="*/ 34 w 45"/>
                    <a:gd name="T39" fmla="*/ 17 h 45"/>
                    <a:gd name="T40" fmla="*/ 27 w 45"/>
                    <a:gd name="T41" fmla="*/ 34 h 45"/>
                    <a:gd name="T42" fmla="*/ 22 w 45"/>
                    <a:gd name="T43" fmla="*/ 35 h 45"/>
                    <a:gd name="T44" fmla="*/ 22 w 45"/>
                    <a:gd name="T45" fmla="*/ 35 h 45"/>
                    <a:gd name="T46" fmla="*/ 22 w 45"/>
                    <a:gd name="T47" fmla="*/ 42 h 45"/>
                    <a:gd name="T48" fmla="*/ 3 w 45"/>
                    <a:gd name="T49" fmla="*/ 26 h 45"/>
                    <a:gd name="T50" fmla="*/ 0 w 45"/>
                    <a:gd name="T51" fmla="*/ 27 h 45"/>
                    <a:gd name="T52" fmla="*/ 3 w 45"/>
                    <a:gd name="T53" fmla="*/ 35 h 45"/>
                    <a:gd name="T54" fmla="*/ 6 w 45"/>
                    <a:gd name="T55" fmla="*/ 34 h 45"/>
                    <a:gd name="T56" fmla="*/ 11 w 45"/>
                    <a:gd name="T57" fmla="*/ 38 h 45"/>
                    <a:gd name="T58" fmla="*/ 10 w 45"/>
                    <a:gd name="T59" fmla="*/ 42 h 45"/>
                    <a:gd name="T60" fmla="*/ 18 w 45"/>
                    <a:gd name="T61" fmla="*/ 45 h 45"/>
                    <a:gd name="T62" fmla="*/ 19 w 45"/>
                    <a:gd name="T63" fmla="*/ 42 h 45"/>
                    <a:gd name="T64" fmla="*/ 22 w 45"/>
                    <a:gd name="T65" fmla="*/ 42 h 45"/>
                    <a:gd name="T66" fmla="*/ 22 w 45"/>
                    <a:gd name="T67" fmla="*/ 35 h 45"/>
                    <a:gd name="T68" fmla="*/ 10 w 45"/>
                    <a:gd name="T69" fmla="*/ 28 h 45"/>
                    <a:gd name="T70" fmla="*/ 17 w 45"/>
                    <a:gd name="T71" fmla="*/ 10 h 45"/>
                    <a:gd name="T72" fmla="*/ 17 w 45"/>
                    <a:gd name="T73" fmla="*/ 10 h 45"/>
                    <a:gd name="T74" fmla="*/ 22 w 45"/>
                    <a:gd name="T75" fmla="*/ 9 h 45"/>
                    <a:gd name="T76" fmla="*/ 22 w 45"/>
                    <a:gd name="T77" fmla="*/ 9 h 45"/>
                    <a:gd name="T78" fmla="*/ 22 w 45"/>
                    <a:gd name="T79" fmla="*/ 3 h 45"/>
                    <a:gd name="T80" fmla="*/ 19 w 45"/>
                    <a:gd name="T81" fmla="*/ 3 h 45"/>
                    <a:gd name="T82" fmla="*/ 17 w 45"/>
                    <a:gd name="T83" fmla="*/ 0 h 45"/>
                    <a:gd name="T84" fmla="*/ 10 w 45"/>
                    <a:gd name="T85" fmla="*/ 3 h 45"/>
                    <a:gd name="T86" fmla="*/ 11 w 45"/>
                    <a:gd name="T87" fmla="*/ 7 h 45"/>
                    <a:gd name="T88" fmla="*/ 6 w 45"/>
                    <a:gd name="T89" fmla="*/ 11 h 45"/>
                    <a:gd name="T90" fmla="*/ 3 w 45"/>
                    <a:gd name="T91" fmla="*/ 10 h 45"/>
                    <a:gd name="T92" fmla="*/ 0 w 45"/>
                    <a:gd name="T93" fmla="*/ 18 h 45"/>
                    <a:gd name="T94" fmla="*/ 3 w 45"/>
                    <a:gd name="T95" fmla="*/ 19 h 45"/>
                    <a:gd name="T96" fmla="*/ 3 w 45"/>
                    <a:gd name="T97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5" h="45">
                      <a:moveTo>
                        <a:pt x="22" y="42"/>
                      </a:moveTo>
                      <a:cubicBezTo>
                        <a:pt x="24" y="42"/>
                        <a:pt x="25" y="42"/>
                        <a:pt x="26" y="42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4" y="38"/>
                        <a:pt x="34" y="38"/>
                        <a:pt x="34" y="38"/>
                      </a:cubicBezTo>
                      <a:cubicBezTo>
                        <a:pt x="36" y="37"/>
                        <a:pt x="37" y="35"/>
                        <a:pt x="38" y="33"/>
                      </a:cubicBezTo>
                      <a:cubicBezTo>
                        <a:pt x="42" y="35"/>
                        <a:pt x="42" y="35"/>
                        <a:pt x="42" y="35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2" y="26"/>
                        <a:pt x="42" y="26"/>
                        <a:pt x="42" y="26"/>
                      </a:cubicBezTo>
                      <a:cubicBezTo>
                        <a:pt x="42" y="23"/>
                        <a:pt x="42" y="21"/>
                        <a:pt x="41" y="19"/>
                      </a:cubicBezTo>
                      <a:cubicBezTo>
                        <a:pt x="45" y="17"/>
                        <a:pt x="45" y="17"/>
                        <a:pt x="45" y="17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7" y="9"/>
                        <a:pt x="35" y="8"/>
                        <a:pt x="33" y="6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4" y="3"/>
                        <a:pt x="23" y="3"/>
                        <a:pt x="22" y="3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8" y="9"/>
                        <a:pt x="32" y="12"/>
                        <a:pt x="34" y="17"/>
                      </a:cubicBezTo>
                      <a:cubicBezTo>
                        <a:pt x="37" y="24"/>
                        <a:pt x="34" y="32"/>
                        <a:pt x="27" y="34"/>
                      </a:cubicBezTo>
                      <a:cubicBezTo>
                        <a:pt x="26" y="35"/>
                        <a:pt x="24" y="35"/>
                        <a:pt x="22" y="35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lnTo>
                        <a:pt x="22" y="42"/>
                      </a:lnTo>
                      <a:close/>
                      <a:moveTo>
                        <a:pt x="3" y="26"/>
                      </a:move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8" y="36"/>
                        <a:pt x="9" y="37"/>
                        <a:pt x="11" y="38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20" y="42"/>
                        <a:pt x="21" y="42"/>
                        <a:pt x="22" y="42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17" y="35"/>
                        <a:pt x="12" y="32"/>
                        <a:pt x="10" y="28"/>
                      </a:cubicBezTo>
                      <a:cubicBezTo>
                        <a:pt x="7" y="21"/>
                        <a:pt x="11" y="13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9" y="10"/>
                        <a:pt x="21" y="9"/>
                        <a:pt x="22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1" y="3"/>
                        <a:pt x="20" y="3"/>
                        <a:pt x="19" y="3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9" y="8"/>
                        <a:pt x="8" y="9"/>
                        <a:pt x="6" y="11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21"/>
                        <a:pt x="3" y="24"/>
                        <a:pt x="3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5" name="Freeform: Shape 193">
                  <a:extLst>
                    <a:ext uri="{FF2B5EF4-FFF2-40B4-BE49-F238E27FC236}">
                      <a16:creationId xmlns:a16="http://schemas.microsoft.com/office/drawing/2014/main" id="{B52BBFB5-385E-ABB3-4595-76C986DFCA7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80391" y="3029743"/>
                  <a:ext cx="110287" cy="106611"/>
                </a:xfrm>
                <a:custGeom>
                  <a:avLst/>
                  <a:gdLst>
                    <a:gd name="T0" fmla="*/ 4 w 25"/>
                    <a:gd name="T1" fmla="*/ 24 h 24"/>
                    <a:gd name="T2" fmla="*/ 8 w 25"/>
                    <a:gd name="T3" fmla="*/ 20 h 24"/>
                    <a:gd name="T4" fmla="*/ 8 w 25"/>
                    <a:gd name="T5" fmla="*/ 20 h 24"/>
                    <a:gd name="T6" fmla="*/ 8 w 25"/>
                    <a:gd name="T7" fmla="*/ 6 h 24"/>
                    <a:gd name="T8" fmla="*/ 23 w 25"/>
                    <a:gd name="T9" fmla="*/ 6 h 24"/>
                    <a:gd name="T10" fmla="*/ 23 w 25"/>
                    <a:gd name="T11" fmla="*/ 16 h 24"/>
                    <a:gd name="T12" fmla="*/ 21 w 25"/>
                    <a:gd name="T13" fmla="*/ 15 h 24"/>
                    <a:gd name="T14" fmla="*/ 17 w 25"/>
                    <a:gd name="T15" fmla="*/ 20 h 24"/>
                    <a:gd name="T16" fmla="*/ 21 w 25"/>
                    <a:gd name="T17" fmla="*/ 24 h 24"/>
                    <a:gd name="T18" fmla="*/ 25 w 25"/>
                    <a:gd name="T19" fmla="*/ 20 h 24"/>
                    <a:gd name="T20" fmla="*/ 25 w 25"/>
                    <a:gd name="T21" fmla="*/ 20 h 24"/>
                    <a:gd name="T22" fmla="*/ 25 w 25"/>
                    <a:gd name="T23" fmla="*/ 20 h 24"/>
                    <a:gd name="T24" fmla="*/ 25 w 25"/>
                    <a:gd name="T25" fmla="*/ 6 h 24"/>
                    <a:gd name="T26" fmla="*/ 25 w 25"/>
                    <a:gd name="T27" fmla="*/ 0 h 24"/>
                    <a:gd name="T28" fmla="*/ 23 w 25"/>
                    <a:gd name="T29" fmla="*/ 0 h 24"/>
                    <a:gd name="T30" fmla="*/ 8 w 25"/>
                    <a:gd name="T31" fmla="*/ 0 h 24"/>
                    <a:gd name="T32" fmla="*/ 6 w 25"/>
                    <a:gd name="T33" fmla="*/ 0 h 24"/>
                    <a:gd name="T34" fmla="*/ 6 w 25"/>
                    <a:gd name="T35" fmla="*/ 6 h 24"/>
                    <a:gd name="T36" fmla="*/ 6 w 25"/>
                    <a:gd name="T37" fmla="*/ 16 h 24"/>
                    <a:gd name="T38" fmla="*/ 4 w 25"/>
                    <a:gd name="T39" fmla="*/ 15 h 24"/>
                    <a:gd name="T40" fmla="*/ 0 w 25"/>
                    <a:gd name="T41" fmla="*/ 20 h 24"/>
                    <a:gd name="T42" fmla="*/ 4 w 25"/>
                    <a:gd name="T4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" h="24">
                      <a:moveTo>
                        <a:pt x="4" y="24"/>
                      </a:moveTo>
                      <a:cubicBezTo>
                        <a:pt x="7" y="24"/>
                        <a:pt x="8" y="22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2" y="15"/>
                        <a:pt x="21" y="15"/>
                        <a:pt x="21" y="15"/>
                      </a:cubicBezTo>
                      <a:cubicBezTo>
                        <a:pt x="18" y="15"/>
                        <a:pt x="17" y="17"/>
                        <a:pt x="17" y="20"/>
                      </a:cubicBezTo>
                      <a:cubicBezTo>
                        <a:pt x="17" y="22"/>
                        <a:pt x="18" y="24"/>
                        <a:pt x="21" y="24"/>
                      </a:cubicBezTo>
                      <a:cubicBezTo>
                        <a:pt x="23" y="24"/>
                        <a:pt x="25" y="22"/>
                        <a:pt x="25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5" y="15"/>
                        <a:pt x="5" y="15"/>
                        <a:pt x="4" y="15"/>
                      </a:cubicBezTo>
                      <a:cubicBezTo>
                        <a:pt x="2" y="15"/>
                        <a:pt x="0" y="17"/>
                        <a:pt x="0" y="20"/>
                      </a:cubicBezTo>
                      <a:cubicBezTo>
                        <a:pt x="0" y="22"/>
                        <a:pt x="2" y="24"/>
                        <a:pt x="4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6" name="Freeform: Shape 194">
                  <a:extLst>
                    <a:ext uri="{FF2B5EF4-FFF2-40B4-BE49-F238E27FC236}">
                      <a16:creationId xmlns:a16="http://schemas.microsoft.com/office/drawing/2014/main" id="{03CEC9E9-827B-DA39-3038-05D3B5B77C7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24280" y="1466116"/>
                  <a:ext cx="115189" cy="106611"/>
                </a:xfrm>
                <a:custGeom>
                  <a:avLst/>
                  <a:gdLst>
                    <a:gd name="T0" fmla="*/ 5 w 26"/>
                    <a:gd name="T1" fmla="*/ 24 h 24"/>
                    <a:gd name="T2" fmla="*/ 9 w 26"/>
                    <a:gd name="T3" fmla="*/ 20 h 24"/>
                    <a:gd name="T4" fmla="*/ 9 w 26"/>
                    <a:gd name="T5" fmla="*/ 20 h 24"/>
                    <a:gd name="T6" fmla="*/ 9 w 26"/>
                    <a:gd name="T7" fmla="*/ 6 h 24"/>
                    <a:gd name="T8" fmla="*/ 23 w 26"/>
                    <a:gd name="T9" fmla="*/ 6 h 24"/>
                    <a:gd name="T10" fmla="*/ 23 w 26"/>
                    <a:gd name="T11" fmla="*/ 16 h 24"/>
                    <a:gd name="T12" fmla="*/ 21 w 26"/>
                    <a:gd name="T13" fmla="*/ 15 h 24"/>
                    <a:gd name="T14" fmla="*/ 17 w 26"/>
                    <a:gd name="T15" fmla="*/ 20 h 24"/>
                    <a:gd name="T16" fmla="*/ 21 w 26"/>
                    <a:gd name="T17" fmla="*/ 24 h 24"/>
                    <a:gd name="T18" fmla="*/ 26 w 26"/>
                    <a:gd name="T19" fmla="*/ 20 h 24"/>
                    <a:gd name="T20" fmla="*/ 26 w 26"/>
                    <a:gd name="T21" fmla="*/ 20 h 24"/>
                    <a:gd name="T22" fmla="*/ 26 w 26"/>
                    <a:gd name="T23" fmla="*/ 20 h 24"/>
                    <a:gd name="T24" fmla="*/ 26 w 26"/>
                    <a:gd name="T25" fmla="*/ 6 h 24"/>
                    <a:gd name="T26" fmla="*/ 26 w 26"/>
                    <a:gd name="T27" fmla="*/ 0 h 24"/>
                    <a:gd name="T28" fmla="*/ 23 w 26"/>
                    <a:gd name="T29" fmla="*/ 0 h 24"/>
                    <a:gd name="T30" fmla="*/ 9 w 26"/>
                    <a:gd name="T31" fmla="*/ 0 h 24"/>
                    <a:gd name="T32" fmla="*/ 6 w 26"/>
                    <a:gd name="T33" fmla="*/ 0 h 24"/>
                    <a:gd name="T34" fmla="*/ 6 w 26"/>
                    <a:gd name="T35" fmla="*/ 6 h 24"/>
                    <a:gd name="T36" fmla="*/ 6 w 26"/>
                    <a:gd name="T37" fmla="*/ 16 h 24"/>
                    <a:gd name="T38" fmla="*/ 5 w 26"/>
                    <a:gd name="T39" fmla="*/ 15 h 24"/>
                    <a:gd name="T40" fmla="*/ 0 w 26"/>
                    <a:gd name="T41" fmla="*/ 20 h 24"/>
                    <a:gd name="T42" fmla="*/ 5 w 26"/>
                    <a:gd name="T4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" h="24">
                      <a:moveTo>
                        <a:pt x="5" y="24"/>
                      </a:moveTo>
                      <a:cubicBezTo>
                        <a:pt x="7" y="24"/>
                        <a:pt x="9" y="22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2" y="15"/>
                        <a:pt x="21" y="15"/>
                      </a:cubicBezTo>
                      <a:cubicBezTo>
                        <a:pt x="19" y="15"/>
                        <a:pt x="17" y="17"/>
                        <a:pt x="17" y="20"/>
                      </a:cubicBezTo>
                      <a:cubicBezTo>
                        <a:pt x="17" y="22"/>
                        <a:pt x="19" y="24"/>
                        <a:pt x="21" y="24"/>
                      </a:cubicBezTo>
                      <a:cubicBezTo>
                        <a:pt x="24" y="24"/>
                        <a:pt x="26" y="22"/>
                        <a:pt x="26" y="20"/>
                      </a:cubicBezTo>
                      <a:cubicBezTo>
                        <a:pt x="26" y="20"/>
                        <a:pt x="26" y="20"/>
                        <a:pt x="26" y="20"/>
                      </a:cubicBezTo>
                      <a:cubicBezTo>
                        <a:pt x="26" y="20"/>
                        <a:pt x="26" y="20"/>
                        <a:pt x="26" y="20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6"/>
                        <a:pt x="5" y="15"/>
                        <a:pt x="5" y="15"/>
                      </a:cubicBezTo>
                      <a:cubicBezTo>
                        <a:pt x="2" y="15"/>
                        <a:pt x="0" y="17"/>
                        <a:pt x="0" y="20"/>
                      </a:cubicBezTo>
                      <a:cubicBezTo>
                        <a:pt x="0" y="22"/>
                        <a:pt x="2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7" name="Freeform: Shape 195">
                  <a:extLst>
                    <a:ext uri="{FF2B5EF4-FFF2-40B4-BE49-F238E27FC236}">
                      <a16:creationId xmlns:a16="http://schemas.microsoft.com/office/drawing/2014/main" id="{5AFA5B79-375C-6C51-A332-741F8297D4E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652686" y="2010199"/>
                  <a:ext cx="133570" cy="123767"/>
                </a:xfrm>
                <a:custGeom>
                  <a:avLst/>
                  <a:gdLst>
                    <a:gd name="T0" fmla="*/ 5 w 30"/>
                    <a:gd name="T1" fmla="*/ 28 h 28"/>
                    <a:gd name="T2" fmla="*/ 10 w 30"/>
                    <a:gd name="T3" fmla="*/ 23 h 28"/>
                    <a:gd name="T4" fmla="*/ 10 w 30"/>
                    <a:gd name="T5" fmla="*/ 23 h 28"/>
                    <a:gd name="T6" fmla="*/ 10 w 30"/>
                    <a:gd name="T7" fmla="*/ 6 h 28"/>
                    <a:gd name="T8" fmla="*/ 27 w 30"/>
                    <a:gd name="T9" fmla="*/ 6 h 28"/>
                    <a:gd name="T10" fmla="*/ 27 w 30"/>
                    <a:gd name="T11" fmla="*/ 18 h 28"/>
                    <a:gd name="T12" fmla="*/ 25 w 30"/>
                    <a:gd name="T13" fmla="*/ 18 h 28"/>
                    <a:gd name="T14" fmla="*/ 20 w 30"/>
                    <a:gd name="T15" fmla="*/ 23 h 28"/>
                    <a:gd name="T16" fmla="*/ 25 w 30"/>
                    <a:gd name="T17" fmla="*/ 28 h 28"/>
                    <a:gd name="T18" fmla="*/ 30 w 30"/>
                    <a:gd name="T19" fmla="*/ 23 h 28"/>
                    <a:gd name="T20" fmla="*/ 30 w 30"/>
                    <a:gd name="T21" fmla="*/ 23 h 28"/>
                    <a:gd name="T22" fmla="*/ 30 w 30"/>
                    <a:gd name="T23" fmla="*/ 23 h 28"/>
                    <a:gd name="T24" fmla="*/ 30 w 30"/>
                    <a:gd name="T25" fmla="*/ 6 h 28"/>
                    <a:gd name="T26" fmla="*/ 30 w 30"/>
                    <a:gd name="T27" fmla="*/ 0 h 28"/>
                    <a:gd name="T28" fmla="*/ 27 w 30"/>
                    <a:gd name="T29" fmla="*/ 0 h 28"/>
                    <a:gd name="T30" fmla="*/ 10 w 30"/>
                    <a:gd name="T31" fmla="*/ 0 h 28"/>
                    <a:gd name="T32" fmla="*/ 7 w 30"/>
                    <a:gd name="T33" fmla="*/ 0 h 28"/>
                    <a:gd name="T34" fmla="*/ 7 w 30"/>
                    <a:gd name="T35" fmla="*/ 6 h 28"/>
                    <a:gd name="T36" fmla="*/ 7 w 30"/>
                    <a:gd name="T37" fmla="*/ 18 h 28"/>
                    <a:gd name="T38" fmla="*/ 5 w 30"/>
                    <a:gd name="T39" fmla="*/ 18 h 28"/>
                    <a:gd name="T40" fmla="*/ 0 w 30"/>
                    <a:gd name="T41" fmla="*/ 23 h 28"/>
                    <a:gd name="T42" fmla="*/ 5 w 30"/>
                    <a:gd name="T4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28">
                      <a:moveTo>
                        <a:pt x="5" y="28"/>
                      </a:moveTo>
                      <a:cubicBezTo>
                        <a:pt x="8" y="28"/>
                        <a:pt x="10" y="26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6" y="18"/>
                        <a:pt x="26" y="18"/>
                        <a:pt x="25" y="18"/>
                      </a:cubicBezTo>
                      <a:cubicBezTo>
                        <a:pt x="22" y="18"/>
                        <a:pt x="20" y="20"/>
                        <a:pt x="20" y="23"/>
                      </a:cubicBezTo>
                      <a:cubicBezTo>
                        <a:pt x="20" y="26"/>
                        <a:pt x="22" y="28"/>
                        <a:pt x="25" y="28"/>
                      </a:cubicBezTo>
                      <a:cubicBezTo>
                        <a:pt x="28" y="28"/>
                        <a:pt x="30" y="26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8"/>
                        <a:pt x="5" y="18"/>
                        <a:pt x="5" y="18"/>
                      </a:cubicBezTo>
                      <a:cubicBezTo>
                        <a:pt x="2" y="18"/>
                        <a:pt x="0" y="20"/>
                        <a:pt x="0" y="23"/>
                      </a:cubicBezTo>
                      <a:cubicBezTo>
                        <a:pt x="0" y="26"/>
                        <a:pt x="2" y="28"/>
                        <a:pt x="5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8" name="Freeform: Shape 196">
                  <a:extLst>
                    <a:ext uri="{FF2B5EF4-FFF2-40B4-BE49-F238E27FC236}">
                      <a16:creationId xmlns:a16="http://schemas.microsoft.com/office/drawing/2014/main" id="{66BDE0A3-6400-9EFA-B35C-D6219700D1C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15860" y="4155897"/>
                  <a:ext cx="79652" cy="101709"/>
                </a:xfrm>
                <a:custGeom>
                  <a:avLst/>
                  <a:gdLst>
                    <a:gd name="T0" fmla="*/ 0 w 18"/>
                    <a:gd name="T1" fmla="*/ 0 h 23"/>
                    <a:gd name="T2" fmla="*/ 7 w 18"/>
                    <a:gd name="T3" fmla="*/ 23 h 23"/>
                    <a:gd name="T4" fmla="*/ 18 w 18"/>
                    <a:gd name="T5" fmla="*/ 0 h 23"/>
                    <a:gd name="T6" fmla="*/ 0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0" y="0"/>
                      </a:moveTo>
                      <a:cubicBezTo>
                        <a:pt x="1" y="9"/>
                        <a:pt x="3" y="17"/>
                        <a:pt x="7" y="23"/>
                      </a:cubicBezTo>
                      <a:cubicBezTo>
                        <a:pt x="13" y="17"/>
                        <a:pt x="18" y="9"/>
                        <a:pt x="1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9" name="Freeform: Shape 197">
                  <a:extLst>
                    <a:ext uri="{FF2B5EF4-FFF2-40B4-BE49-F238E27FC236}">
                      <a16:creationId xmlns:a16="http://schemas.microsoft.com/office/drawing/2014/main" id="{FAB89B1B-4F6E-E94D-24CC-D701EDD4F5C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15860" y="4028454"/>
                  <a:ext cx="79652" cy="101709"/>
                </a:xfrm>
                <a:custGeom>
                  <a:avLst/>
                  <a:gdLst>
                    <a:gd name="T0" fmla="*/ 7 w 18"/>
                    <a:gd name="T1" fmla="*/ 0 h 23"/>
                    <a:gd name="T2" fmla="*/ 0 w 18"/>
                    <a:gd name="T3" fmla="*/ 23 h 23"/>
                    <a:gd name="T4" fmla="*/ 18 w 18"/>
                    <a:gd name="T5" fmla="*/ 23 h 23"/>
                    <a:gd name="T6" fmla="*/ 7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7" y="0"/>
                      </a:moveTo>
                      <a:cubicBezTo>
                        <a:pt x="3" y="6"/>
                        <a:pt x="1" y="14"/>
                        <a:pt x="0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14"/>
                        <a:pt x="13" y="6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0" name="Freeform: Shape 198">
                  <a:extLst>
                    <a:ext uri="{FF2B5EF4-FFF2-40B4-BE49-F238E27FC236}">
                      <a16:creationId xmlns:a16="http://schemas.microsoft.com/office/drawing/2014/main" id="{5F8C7B56-D60F-9034-0FDE-F5B56EBEAEE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54590" y="3988015"/>
                  <a:ext cx="69849" cy="142148"/>
                </a:xfrm>
                <a:custGeom>
                  <a:avLst/>
                  <a:gdLst>
                    <a:gd name="T0" fmla="*/ 0 w 16"/>
                    <a:gd name="T1" fmla="*/ 0 h 32"/>
                    <a:gd name="T2" fmla="*/ 0 w 16"/>
                    <a:gd name="T3" fmla="*/ 32 h 32"/>
                    <a:gd name="T4" fmla="*/ 8 w 16"/>
                    <a:gd name="T5" fmla="*/ 32 h 32"/>
                    <a:gd name="T6" fmla="*/ 16 w 16"/>
                    <a:gd name="T7" fmla="*/ 5 h 32"/>
                    <a:gd name="T8" fmla="*/ 0 w 16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0" y="0"/>
                      </a:move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9" y="21"/>
                        <a:pt x="12" y="12"/>
                        <a:pt x="16" y="5"/>
                      </a:cubicBezTo>
                      <a:cubicBezTo>
                        <a:pt x="12" y="2"/>
                        <a:pt x="6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1" name="Freeform: Shape 199">
                  <a:extLst>
                    <a:ext uri="{FF2B5EF4-FFF2-40B4-BE49-F238E27FC236}">
                      <a16:creationId xmlns:a16="http://schemas.microsoft.com/office/drawing/2014/main" id="{52AEDB67-3A76-B665-3CEB-C8D4AC23ACF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456557" y="4155897"/>
                  <a:ext cx="71074" cy="142148"/>
                </a:xfrm>
                <a:custGeom>
                  <a:avLst/>
                  <a:gdLst>
                    <a:gd name="T0" fmla="*/ 16 w 16"/>
                    <a:gd name="T1" fmla="*/ 32 h 32"/>
                    <a:gd name="T2" fmla="*/ 16 w 16"/>
                    <a:gd name="T3" fmla="*/ 0 h 32"/>
                    <a:gd name="T4" fmla="*/ 8 w 16"/>
                    <a:gd name="T5" fmla="*/ 0 h 32"/>
                    <a:gd name="T6" fmla="*/ 0 w 16"/>
                    <a:gd name="T7" fmla="*/ 27 h 32"/>
                    <a:gd name="T8" fmla="*/ 16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16" y="32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11"/>
                        <a:pt x="4" y="20"/>
                        <a:pt x="0" y="27"/>
                      </a:cubicBezTo>
                      <a:cubicBezTo>
                        <a:pt x="5" y="30"/>
                        <a:pt x="10" y="32"/>
                        <a:pt x="16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2" name="Freeform: Shape 200">
                  <a:extLst>
                    <a:ext uri="{FF2B5EF4-FFF2-40B4-BE49-F238E27FC236}">
                      <a16:creationId xmlns:a16="http://schemas.microsoft.com/office/drawing/2014/main" id="{8E141654-6872-D3D4-9AB3-357BF1AB1D2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456557" y="3988015"/>
                  <a:ext cx="71074" cy="142148"/>
                </a:xfrm>
                <a:custGeom>
                  <a:avLst/>
                  <a:gdLst>
                    <a:gd name="T0" fmla="*/ 8 w 16"/>
                    <a:gd name="T1" fmla="*/ 32 h 32"/>
                    <a:gd name="T2" fmla="*/ 16 w 16"/>
                    <a:gd name="T3" fmla="*/ 32 h 32"/>
                    <a:gd name="T4" fmla="*/ 16 w 16"/>
                    <a:gd name="T5" fmla="*/ 0 h 32"/>
                    <a:gd name="T6" fmla="*/ 0 w 16"/>
                    <a:gd name="T7" fmla="*/ 6 h 32"/>
                    <a:gd name="T8" fmla="*/ 8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8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0" y="0"/>
                        <a:pt x="5" y="2"/>
                        <a:pt x="0" y="6"/>
                      </a:cubicBezTo>
                      <a:cubicBezTo>
                        <a:pt x="4" y="12"/>
                        <a:pt x="7" y="21"/>
                        <a:pt x="8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3" name="Freeform: Shape 201">
                  <a:extLst>
                    <a:ext uri="{FF2B5EF4-FFF2-40B4-BE49-F238E27FC236}">
                      <a16:creationId xmlns:a16="http://schemas.microsoft.com/office/drawing/2014/main" id="{3B66364C-DE44-118A-BC2A-A95F870D7DC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386708" y="4155897"/>
                  <a:ext cx="79652" cy="101709"/>
                </a:xfrm>
                <a:custGeom>
                  <a:avLst/>
                  <a:gdLst>
                    <a:gd name="T0" fmla="*/ 11 w 18"/>
                    <a:gd name="T1" fmla="*/ 23 h 23"/>
                    <a:gd name="T2" fmla="*/ 18 w 18"/>
                    <a:gd name="T3" fmla="*/ 0 h 23"/>
                    <a:gd name="T4" fmla="*/ 0 w 18"/>
                    <a:gd name="T5" fmla="*/ 0 h 23"/>
                    <a:gd name="T6" fmla="*/ 11 w 18"/>
                    <a:gd name="T7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11" y="23"/>
                      </a:moveTo>
                      <a:cubicBezTo>
                        <a:pt x="15" y="17"/>
                        <a:pt x="18" y="9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9"/>
                        <a:pt x="5" y="17"/>
                        <a:pt x="11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4" name="Freeform: Shape 202">
                  <a:extLst>
                    <a:ext uri="{FF2B5EF4-FFF2-40B4-BE49-F238E27FC236}">
                      <a16:creationId xmlns:a16="http://schemas.microsoft.com/office/drawing/2014/main" id="{79D31FBD-5637-CD1C-E033-33C30EA4F75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386708" y="4028454"/>
                  <a:ext cx="79652" cy="101709"/>
                </a:xfrm>
                <a:custGeom>
                  <a:avLst/>
                  <a:gdLst>
                    <a:gd name="T0" fmla="*/ 11 w 18"/>
                    <a:gd name="T1" fmla="*/ 0 h 23"/>
                    <a:gd name="T2" fmla="*/ 0 w 18"/>
                    <a:gd name="T3" fmla="*/ 23 h 23"/>
                    <a:gd name="T4" fmla="*/ 18 w 18"/>
                    <a:gd name="T5" fmla="*/ 23 h 23"/>
                    <a:gd name="T6" fmla="*/ 11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11" y="0"/>
                      </a:moveTo>
                      <a:cubicBezTo>
                        <a:pt x="5" y="6"/>
                        <a:pt x="1" y="14"/>
                        <a:pt x="0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14"/>
                        <a:pt x="15" y="6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5" name="Freeform: Shape 203">
                  <a:extLst>
                    <a:ext uri="{FF2B5EF4-FFF2-40B4-BE49-F238E27FC236}">
                      <a16:creationId xmlns:a16="http://schemas.microsoft.com/office/drawing/2014/main" id="{E8D8EFDC-AC50-2883-9001-A0BDB25B7AF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54590" y="4155897"/>
                  <a:ext cx="69849" cy="142148"/>
                </a:xfrm>
                <a:custGeom>
                  <a:avLst/>
                  <a:gdLst>
                    <a:gd name="T0" fmla="*/ 0 w 16"/>
                    <a:gd name="T1" fmla="*/ 32 h 32"/>
                    <a:gd name="T2" fmla="*/ 16 w 16"/>
                    <a:gd name="T3" fmla="*/ 27 h 32"/>
                    <a:gd name="T4" fmla="*/ 8 w 16"/>
                    <a:gd name="T5" fmla="*/ 0 h 32"/>
                    <a:gd name="T6" fmla="*/ 0 w 16"/>
                    <a:gd name="T7" fmla="*/ 0 h 32"/>
                    <a:gd name="T8" fmla="*/ 0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0" y="32"/>
                      </a:moveTo>
                      <a:cubicBezTo>
                        <a:pt x="6" y="32"/>
                        <a:pt x="12" y="30"/>
                        <a:pt x="16" y="27"/>
                      </a:cubicBezTo>
                      <a:cubicBezTo>
                        <a:pt x="12" y="20"/>
                        <a:pt x="9" y="11"/>
                        <a:pt x="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6" name="Freeform: Shape 204">
                  <a:extLst>
                    <a:ext uri="{FF2B5EF4-FFF2-40B4-BE49-F238E27FC236}">
                      <a16:creationId xmlns:a16="http://schemas.microsoft.com/office/drawing/2014/main" id="{2E3B4173-69B9-E9A9-CC0A-8A56A871CD5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152654" y="3882630"/>
                  <a:ext cx="207095" cy="198517"/>
                </a:xfrm>
                <a:custGeom>
                  <a:avLst/>
                  <a:gdLst>
                    <a:gd name="T0" fmla="*/ 34 w 47"/>
                    <a:gd name="T1" fmla="*/ 27 h 45"/>
                    <a:gd name="T2" fmla="*/ 32 w 47"/>
                    <a:gd name="T3" fmla="*/ 5 h 45"/>
                    <a:gd name="T4" fmla="*/ 19 w 47"/>
                    <a:gd name="T5" fmla="*/ 0 h 45"/>
                    <a:gd name="T6" fmla="*/ 19 w 47"/>
                    <a:gd name="T7" fmla="*/ 15 h 45"/>
                    <a:gd name="T8" fmla="*/ 30 w 47"/>
                    <a:gd name="T9" fmla="*/ 15 h 45"/>
                    <a:gd name="T10" fmla="*/ 30 w 47"/>
                    <a:gd name="T11" fmla="*/ 21 h 45"/>
                    <a:gd name="T12" fmla="*/ 30 w 47"/>
                    <a:gd name="T13" fmla="*/ 21 h 45"/>
                    <a:gd name="T14" fmla="*/ 30 w 47"/>
                    <a:gd name="T15" fmla="*/ 21 h 45"/>
                    <a:gd name="T16" fmla="*/ 19 w 47"/>
                    <a:gd name="T17" fmla="*/ 21 h 45"/>
                    <a:gd name="T18" fmla="*/ 19 w 47"/>
                    <a:gd name="T19" fmla="*/ 36 h 45"/>
                    <a:gd name="T20" fmla="*/ 28 w 47"/>
                    <a:gd name="T21" fmla="*/ 33 h 45"/>
                    <a:gd name="T22" fmla="*/ 41 w 47"/>
                    <a:gd name="T23" fmla="*/ 45 h 45"/>
                    <a:gd name="T24" fmla="*/ 47 w 47"/>
                    <a:gd name="T25" fmla="*/ 40 h 45"/>
                    <a:gd name="T26" fmla="*/ 34 w 47"/>
                    <a:gd name="T27" fmla="*/ 27 h 45"/>
                    <a:gd name="T28" fmla="*/ 19 w 47"/>
                    <a:gd name="T29" fmla="*/ 0 h 45"/>
                    <a:gd name="T30" fmla="*/ 7 w 47"/>
                    <a:gd name="T31" fmla="*/ 5 h 45"/>
                    <a:gd name="T32" fmla="*/ 7 w 47"/>
                    <a:gd name="T33" fmla="*/ 30 h 45"/>
                    <a:gd name="T34" fmla="*/ 19 w 47"/>
                    <a:gd name="T35" fmla="*/ 36 h 45"/>
                    <a:gd name="T36" fmla="*/ 19 w 47"/>
                    <a:gd name="T37" fmla="*/ 21 h 45"/>
                    <a:gd name="T38" fmla="*/ 8 w 47"/>
                    <a:gd name="T39" fmla="*/ 21 h 45"/>
                    <a:gd name="T40" fmla="*/ 8 w 47"/>
                    <a:gd name="T41" fmla="*/ 15 h 45"/>
                    <a:gd name="T42" fmla="*/ 19 w 47"/>
                    <a:gd name="T43" fmla="*/ 15 h 45"/>
                    <a:gd name="T44" fmla="*/ 19 w 47"/>
                    <a:gd name="T45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7" h="45">
                      <a:moveTo>
                        <a:pt x="34" y="27"/>
                      </a:moveTo>
                      <a:cubicBezTo>
                        <a:pt x="38" y="20"/>
                        <a:pt x="38" y="11"/>
                        <a:pt x="32" y="5"/>
                      </a:cubicBezTo>
                      <a:cubicBezTo>
                        <a:pt x="28" y="2"/>
                        <a:pt x="24" y="0"/>
                        <a:pt x="19" y="0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22" y="36"/>
                        <a:pt x="26" y="35"/>
                        <a:pt x="28" y="33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7" y="40"/>
                        <a:pt x="47" y="40"/>
                        <a:pt x="47" y="40"/>
                      </a:cubicBezTo>
                      <a:lnTo>
                        <a:pt x="34" y="27"/>
                      </a:lnTo>
                      <a:close/>
                      <a:moveTo>
                        <a:pt x="19" y="0"/>
                      </a:moveTo>
                      <a:cubicBezTo>
                        <a:pt x="15" y="0"/>
                        <a:pt x="10" y="2"/>
                        <a:pt x="7" y="5"/>
                      </a:cubicBezTo>
                      <a:cubicBezTo>
                        <a:pt x="0" y="12"/>
                        <a:pt x="0" y="23"/>
                        <a:pt x="7" y="30"/>
                      </a:cubicBezTo>
                      <a:cubicBezTo>
                        <a:pt x="10" y="34"/>
                        <a:pt x="15" y="36"/>
                        <a:pt x="19" y="36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7" name="Rectangle 205">
                  <a:extLst>
                    <a:ext uri="{FF2B5EF4-FFF2-40B4-BE49-F238E27FC236}">
                      <a16:creationId xmlns:a16="http://schemas.microsoft.com/office/drawing/2014/main" id="{747B572C-DF24-EEEF-E15B-59474CAC90A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21214" y="4266184"/>
                  <a:ext cx="30635" cy="21689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8" name="Rectangle 206">
                  <a:extLst>
                    <a:ext uri="{FF2B5EF4-FFF2-40B4-BE49-F238E27FC236}">
                      <a16:creationId xmlns:a16="http://schemas.microsoft.com/office/drawing/2014/main" id="{319056EF-4670-199E-5465-CD67DC03772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72198" y="4386274"/>
                  <a:ext cx="35537" cy="9680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9" name="Rectangle 207">
                  <a:extLst>
                    <a:ext uri="{FF2B5EF4-FFF2-40B4-BE49-F238E27FC236}">
                      <a16:creationId xmlns:a16="http://schemas.microsoft.com/office/drawing/2014/main" id="{AFC95449-32C3-78F6-179E-75032890793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28083" y="4298045"/>
                  <a:ext cx="30635" cy="1850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0" name="Rectangle 208">
                  <a:extLst>
                    <a:ext uri="{FF2B5EF4-FFF2-40B4-BE49-F238E27FC236}">
                      <a16:creationId xmlns:a16="http://schemas.microsoft.com/office/drawing/2014/main" id="{C999235E-6BF8-AC79-605E-324206B088D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9066" y="4354414"/>
                  <a:ext cx="31861" cy="12866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1" name="Rectangle 209">
                  <a:extLst>
                    <a:ext uri="{FF2B5EF4-FFF2-40B4-BE49-F238E27FC236}">
                      <a16:creationId xmlns:a16="http://schemas.microsoft.com/office/drawing/2014/main" id="{1CE4EE0B-B5B8-984B-5C46-F8B62234364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31275" y="4337258"/>
                  <a:ext cx="35537" cy="14582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2" name="Rectangle 210">
                  <a:extLst>
                    <a:ext uri="{FF2B5EF4-FFF2-40B4-BE49-F238E27FC236}">
                      <a16:creationId xmlns:a16="http://schemas.microsoft.com/office/drawing/2014/main" id="{74A7BA88-4460-8887-8A5E-A5ED3019743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21214" y="4244126"/>
                  <a:ext cx="30635" cy="1348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3" name="Rectangle 211">
                  <a:extLst>
                    <a:ext uri="{FF2B5EF4-FFF2-40B4-BE49-F238E27FC236}">
                      <a16:creationId xmlns:a16="http://schemas.microsoft.com/office/drawing/2014/main" id="{DC1E729F-1661-066F-EDEF-F54FCA50E16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28083" y="4275987"/>
                  <a:ext cx="30635" cy="1715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4" name="Rectangle 212">
                  <a:extLst>
                    <a:ext uri="{FF2B5EF4-FFF2-40B4-BE49-F238E27FC236}">
                      <a16:creationId xmlns:a16="http://schemas.microsoft.com/office/drawing/2014/main" id="{F834BB45-0573-59A2-DB10-4D23E847746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9066" y="4332356"/>
                  <a:ext cx="31861" cy="183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5" name="Rectangle 213">
                  <a:extLst>
                    <a:ext uri="{FF2B5EF4-FFF2-40B4-BE49-F238E27FC236}">
                      <a16:creationId xmlns:a16="http://schemas.microsoft.com/office/drawing/2014/main" id="{7926ED7B-07DA-EE69-6A46-3A847043AE8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31275" y="4315200"/>
                  <a:ext cx="35537" cy="1348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6" name="Rectangle 214">
                  <a:extLst>
                    <a:ext uri="{FF2B5EF4-FFF2-40B4-BE49-F238E27FC236}">
                      <a16:creationId xmlns:a16="http://schemas.microsoft.com/office/drawing/2014/main" id="{6564C762-9EE0-B1CD-2025-AB7D4758949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72198" y="4359315"/>
                  <a:ext cx="35537" cy="1715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7" name="Freeform: Shape 215">
                  <a:extLst>
                    <a:ext uri="{FF2B5EF4-FFF2-40B4-BE49-F238E27FC236}">
                      <a16:creationId xmlns:a16="http://schemas.microsoft.com/office/drawing/2014/main" id="{C2791567-5A1F-CE8A-A144-CF6362662F9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01318" y="4345836"/>
                  <a:ext cx="286747" cy="132345"/>
                </a:xfrm>
                <a:custGeom>
                  <a:avLst/>
                  <a:gdLst>
                    <a:gd name="T0" fmla="*/ 209 w 234"/>
                    <a:gd name="T1" fmla="*/ 15 h 108"/>
                    <a:gd name="T2" fmla="*/ 191 w 234"/>
                    <a:gd name="T3" fmla="*/ 108 h 108"/>
                    <a:gd name="T4" fmla="*/ 198 w 234"/>
                    <a:gd name="T5" fmla="*/ 15 h 108"/>
                    <a:gd name="T6" fmla="*/ 202 w 234"/>
                    <a:gd name="T7" fmla="*/ 47 h 108"/>
                    <a:gd name="T8" fmla="*/ 191 w 234"/>
                    <a:gd name="T9" fmla="*/ 76 h 108"/>
                    <a:gd name="T10" fmla="*/ 176 w 234"/>
                    <a:gd name="T11" fmla="*/ 108 h 108"/>
                    <a:gd name="T12" fmla="*/ 176 w 234"/>
                    <a:gd name="T13" fmla="*/ 108 h 108"/>
                    <a:gd name="T14" fmla="*/ 187 w 234"/>
                    <a:gd name="T15" fmla="*/ 36 h 108"/>
                    <a:gd name="T16" fmla="*/ 180 w 234"/>
                    <a:gd name="T17" fmla="*/ 65 h 108"/>
                    <a:gd name="T18" fmla="*/ 176 w 234"/>
                    <a:gd name="T19" fmla="*/ 108 h 108"/>
                    <a:gd name="T20" fmla="*/ 176 w 234"/>
                    <a:gd name="T21" fmla="*/ 0 h 108"/>
                    <a:gd name="T22" fmla="*/ 162 w 234"/>
                    <a:gd name="T23" fmla="*/ 65 h 108"/>
                    <a:gd name="T24" fmla="*/ 166 w 234"/>
                    <a:gd name="T25" fmla="*/ 15 h 108"/>
                    <a:gd name="T26" fmla="*/ 162 w 234"/>
                    <a:gd name="T27" fmla="*/ 108 h 108"/>
                    <a:gd name="T28" fmla="*/ 162 w 234"/>
                    <a:gd name="T29" fmla="*/ 0 h 108"/>
                    <a:gd name="T30" fmla="*/ 148 w 234"/>
                    <a:gd name="T31" fmla="*/ 36 h 108"/>
                    <a:gd name="T32" fmla="*/ 151 w 234"/>
                    <a:gd name="T33" fmla="*/ 65 h 108"/>
                    <a:gd name="T34" fmla="*/ 148 w 234"/>
                    <a:gd name="T35" fmla="*/ 108 h 108"/>
                    <a:gd name="T36" fmla="*/ 148 w 234"/>
                    <a:gd name="T37" fmla="*/ 0 h 108"/>
                    <a:gd name="T38" fmla="*/ 129 w 234"/>
                    <a:gd name="T39" fmla="*/ 65 h 108"/>
                    <a:gd name="T40" fmla="*/ 137 w 234"/>
                    <a:gd name="T41" fmla="*/ 15 h 108"/>
                    <a:gd name="T42" fmla="*/ 129 w 234"/>
                    <a:gd name="T43" fmla="*/ 108 h 108"/>
                    <a:gd name="T44" fmla="*/ 129 w 234"/>
                    <a:gd name="T45" fmla="*/ 0 h 108"/>
                    <a:gd name="T46" fmla="*/ 115 w 234"/>
                    <a:gd name="T47" fmla="*/ 36 h 108"/>
                    <a:gd name="T48" fmla="*/ 122 w 234"/>
                    <a:gd name="T49" fmla="*/ 65 h 108"/>
                    <a:gd name="T50" fmla="*/ 115 w 234"/>
                    <a:gd name="T51" fmla="*/ 108 h 108"/>
                    <a:gd name="T52" fmla="*/ 115 w 234"/>
                    <a:gd name="T53" fmla="*/ 0 h 108"/>
                    <a:gd name="T54" fmla="*/ 101 w 234"/>
                    <a:gd name="T55" fmla="*/ 65 h 108"/>
                    <a:gd name="T56" fmla="*/ 104 w 234"/>
                    <a:gd name="T57" fmla="*/ 15 h 108"/>
                    <a:gd name="T58" fmla="*/ 101 w 234"/>
                    <a:gd name="T59" fmla="*/ 108 h 108"/>
                    <a:gd name="T60" fmla="*/ 101 w 234"/>
                    <a:gd name="T61" fmla="*/ 0 h 108"/>
                    <a:gd name="T62" fmla="*/ 86 w 234"/>
                    <a:gd name="T63" fmla="*/ 36 h 108"/>
                    <a:gd name="T64" fmla="*/ 90 w 234"/>
                    <a:gd name="T65" fmla="*/ 65 h 108"/>
                    <a:gd name="T66" fmla="*/ 86 w 234"/>
                    <a:gd name="T67" fmla="*/ 108 h 108"/>
                    <a:gd name="T68" fmla="*/ 86 w 234"/>
                    <a:gd name="T69" fmla="*/ 0 h 108"/>
                    <a:gd name="T70" fmla="*/ 68 w 234"/>
                    <a:gd name="T71" fmla="*/ 65 h 108"/>
                    <a:gd name="T72" fmla="*/ 75 w 234"/>
                    <a:gd name="T73" fmla="*/ 15 h 108"/>
                    <a:gd name="T74" fmla="*/ 68 w 234"/>
                    <a:gd name="T75" fmla="*/ 108 h 108"/>
                    <a:gd name="T76" fmla="*/ 68 w 234"/>
                    <a:gd name="T77" fmla="*/ 0 h 108"/>
                    <a:gd name="T78" fmla="*/ 54 w 234"/>
                    <a:gd name="T79" fmla="*/ 36 h 108"/>
                    <a:gd name="T80" fmla="*/ 61 w 234"/>
                    <a:gd name="T81" fmla="*/ 65 h 108"/>
                    <a:gd name="T82" fmla="*/ 54 w 234"/>
                    <a:gd name="T83" fmla="*/ 108 h 108"/>
                    <a:gd name="T84" fmla="*/ 54 w 234"/>
                    <a:gd name="T85" fmla="*/ 0 h 108"/>
                    <a:gd name="T86" fmla="*/ 39 w 234"/>
                    <a:gd name="T87" fmla="*/ 65 h 108"/>
                    <a:gd name="T88" fmla="*/ 43 w 234"/>
                    <a:gd name="T89" fmla="*/ 15 h 108"/>
                    <a:gd name="T90" fmla="*/ 39 w 234"/>
                    <a:gd name="T91" fmla="*/ 108 h 108"/>
                    <a:gd name="T92" fmla="*/ 39 w 234"/>
                    <a:gd name="T93" fmla="*/ 65 h 108"/>
                    <a:gd name="T94" fmla="*/ 39 w 234"/>
                    <a:gd name="T95" fmla="*/ 0 h 108"/>
                    <a:gd name="T96" fmla="*/ 25 w 234"/>
                    <a:gd name="T97" fmla="*/ 36 h 108"/>
                    <a:gd name="T98" fmla="*/ 14 w 234"/>
                    <a:gd name="T99" fmla="*/ 36 h 108"/>
                    <a:gd name="T100" fmla="*/ 0 w 234"/>
                    <a:gd name="T101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34" h="108">
                      <a:moveTo>
                        <a:pt x="209" y="108"/>
                      </a:moveTo>
                      <a:lnTo>
                        <a:pt x="234" y="108"/>
                      </a:lnTo>
                      <a:lnTo>
                        <a:pt x="234" y="0"/>
                      </a:lnTo>
                      <a:lnTo>
                        <a:pt x="209" y="0"/>
                      </a:lnTo>
                      <a:lnTo>
                        <a:pt x="209" y="15"/>
                      </a:lnTo>
                      <a:lnTo>
                        <a:pt x="216" y="15"/>
                      </a:lnTo>
                      <a:lnTo>
                        <a:pt x="216" y="36"/>
                      </a:lnTo>
                      <a:lnTo>
                        <a:pt x="209" y="36"/>
                      </a:lnTo>
                      <a:lnTo>
                        <a:pt x="209" y="108"/>
                      </a:lnTo>
                      <a:close/>
                      <a:moveTo>
                        <a:pt x="191" y="108"/>
                      </a:moveTo>
                      <a:lnTo>
                        <a:pt x="209" y="108"/>
                      </a:lnTo>
                      <a:lnTo>
                        <a:pt x="209" y="36"/>
                      </a:lnTo>
                      <a:lnTo>
                        <a:pt x="198" y="36"/>
                      </a:lnTo>
                      <a:lnTo>
                        <a:pt x="198" y="15"/>
                      </a:lnTo>
                      <a:lnTo>
                        <a:pt x="198" y="15"/>
                      </a:lnTo>
                      <a:lnTo>
                        <a:pt x="209" y="15"/>
                      </a:lnTo>
                      <a:lnTo>
                        <a:pt x="209" y="0"/>
                      </a:lnTo>
                      <a:lnTo>
                        <a:pt x="191" y="0"/>
                      </a:lnTo>
                      <a:lnTo>
                        <a:pt x="191" y="47"/>
                      </a:lnTo>
                      <a:lnTo>
                        <a:pt x="202" y="47"/>
                      </a:lnTo>
                      <a:lnTo>
                        <a:pt x="202" y="65"/>
                      </a:lnTo>
                      <a:lnTo>
                        <a:pt x="202" y="65"/>
                      </a:lnTo>
                      <a:lnTo>
                        <a:pt x="191" y="65"/>
                      </a:lnTo>
                      <a:lnTo>
                        <a:pt x="191" y="76"/>
                      </a:lnTo>
                      <a:lnTo>
                        <a:pt x="191" y="76"/>
                      </a:lnTo>
                      <a:lnTo>
                        <a:pt x="191" y="98"/>
                      </a:lnTo>
                      <a:lnTo>
                        <a:pt x="191" y="98"/>
                      </a:lnTo>
                      <a:lnTo>
                        <a:pt x="191" y="98"/>
                      </a:lnTo>
                      <a:lnTo>
                        <a:pt x="191" y="108"/>
                      </a:lnTo>
                      <a:close/>
                      <a:moveTo>
                        <a:pt x="176" y="108"/>
                      </a:moveTo>
                      <a:lnTo>
                        <a:pt x="191" y="108"/>
                      </a:lnTo>
                      <a:lnTo>
                        <a:pt x="191" y="98"/>
                      </a:lnTo>
                      <a:lnTo>
                        <a:pt x="176" y="98"/>
                      </a:lnTo>
                      <a:lnTo>
                        <a:pt x="176" y="108"/>
                      </a:lnTo>
                      <a:lnTo>
                        <a:pt x="176" y="108"/>
                      </a:lnTo>
                      <a:close/>
                      <a:moveTo>
                        <a:pt x="191" y="0"/>
                      </a:moveTo>
                      <a:lnTo>
                        <a:pt x="176" y="0"/>
                      </a:lnTo>
                      <a:lnTo>
                        <a:pt x="176" y="15"/>
                      </a:lnTo>
                      <a:lnTo>
                        <a:pt x="187" y="15"/>
                      </a:lnTo>
                      <a:lnTo>
                        <a:pt x="187" y="36"/>
                      </a:lnTo>
                      <a:lnTo>
                        <a:pt x="176" y="36"/>
                      </a:lnTo>
                      <a:lnTo>
                        <a:pt x="176" y="76"/>
                      </a:lnTo>
                      <a:lnTo>
                        <a:pt x="191" y="76"/>
                      </a:lnTo>
                      <a:lnTo>
                        <a:pt x="191" y="65"/>
                      </a:lnTo>
                      <a:lnTo>
                        <a:pt x="180" y="65"/>
                      </a:lnTo>
                      <a:lnTo>
                        <a:pt x="180" y="47"/>
                      </a:lnTo>
                      <a:lnTo>
                        <a:pt x="191" y="47"/>
                      </a:lnTo>
                      <a:lnTo>
                        <a:pt x="191" y="0"/>
                      </a:lnTo>
                      <a:close/>
                      <a:moveTo>
                        <a:pt x="162" y="108"/>
                      </a:moveTo>
                      <a:lnTo>
                        <a:pt x="176" y="108"/>
                      </a:lnTo>
                      <a:lnTo>
                        <a:pt x="176" y="98"/>
                      </a:lnTo>
                      <a:lnTo>
                        <a:pt x="162" y="98"/>
                      </a:lnTo>
                      <a:lnTo>
                        <a:pt x="162" y="108"/>
                      </a:lnTo>
                      <a:lnTo>
                        <a:pt x="162" y="108"/>
                      </a:lnTo>
                      <a:close/>
                      <a:moveTo>
                        <a:pt x="176" y="0"/>
                      </a:moveTo>
                      <a:lnTo>
                        <a:pt x="162" y="0"/>
                      </a:lnTo>
                      <a:lnTo>
                        <a:pt x="162" y="47"/>
                      </a:lnTo>
                      <a:lnTo>
                        <a:pt x="173" y="47"/>
                      </a:lnTo>
                      <a:lnTo>
                        <a:pt x="173" y="65"/>
                      </a:lnTo>
                      <a:lnTo>
                        <a:pt x="162" y="65"/>
                      </a:lnTo>
                      <a:lnTo>
                        <a:pt x="162" y="76"/>
                      </a:lnTo>
                      <a:lnTo>
                        <a:pt x="176" y="76"/>
                      </a:lnTo>
                      <a:lnTo>
                        <a:pt x="176" y="36"/>
                      </a:lnTo>
                      <a:lnTo>
                        <a:pt x="166" y="36"/>
                      </a:lnTo>
                      <a:lnTo>
                        <a:pt x="166" y="15"/>
                      </a:lnTo>
                      <a:lnTo>
                        <a:pt x="166" y="15"/>
                      </a:lnTo>
                      <a:lnTo>
                        <a:pt x="176" y="15"/>
                      </a:lnTo>
                      <a:lnTo>
                        <a:pt x="176" y="0"/>
                      </a:lnTo>
                      <a:close/>
                      <a:moveTo>
                        <a:pt x="148" y="108"/>
                      </a:moveTo>
                      <a:lnTo>
                        <a:pt x="162" y="108"/>
                      </a:lnTo>
                      <a:lnTo>
                        <a:pt x="162" y="98"/>
                      </a:lnTo>
                      <a:lnTo>
                        <a:pt x="148" y="98"/>
                      </a:lnTo>
                      <a:lnTo>
                        <a:pt x="148" y="108"/>
                      </a:lnTo>
                      <a:lnTo>
                        <a:pt x="148" y="108"/>
                      </a:lnTo>
                      <a:close/>
                      <a:moveTo>
                        <a:pt x="162" y="0"/>
                      </a:moveTo>
                      <a:lnTo>
                        <a:pt x="148" y="0"/>
                      </a:lnTo>
                      <a:lnTo>
                        <a:pt x="148" y="15"/>
                      </a:lnTo>
                      <a:lnTo>
                        <a:pt x="155" y="15"/>
                      </a:lnTo>
                      <a:lnTo>
                        <a:pt x="155" y="36"/>
                      </a:lnTo>
                      <a:lnTo>
                        <a:pt x="148" y="36"/>
                      </a:lnTo>
                      <a:lnTo>
                        <a:pt x="148" y="76"/>
                      </a:lnTo>
                      <a:lnTo>
                        <a:pt x="162" y="76"/>
                      </a:lnTo>
                      <a:lnTo>
                        <a:pt x="162" y="65"/>
                      </a:lnTo>
                      <a:lnTo>
                        <a:pt x="151" y="65"/>
                      </a:lnTo>
                      <a:lnTo>
                        <a:pt x="151" y="65"/>
                      </a:lnTo>
                      <a:lnTo>
                        <a:pt x="151" y="47"/>
                      </a:lnTo>
                      <a:lnTo>
                        <a:pt x="162" y="47"/>
                      </a:lnTo>
                      <a:lnTo>
                        <a:pt x="162" y="0"/>
                      </a:lnTo>
                      <a:close/>
                      <a:moveTo>
                        <a:pt x="129" y="108"/>
                      </a:moveTo>
                      <a:lnTo>
                        <a:pt x="148" y="108"/>
                      </a:lnTo>
                      <a:lnTo>
                        <a:pt x="148" y="98"/>
                      </a:lnTo>
                      <a:lnTo>
                        <a:pt x="129" y="98"/>
                      </a:lnTo>
                      <a:lnTo>
                        <a:pt x="129" y="108"/>
                      </a:lnTo>
                      <a:lnTo>
                        <a:pt x="129" y="108"/>
                      </a:lnTo>
                      <a:close/>
                      <a:moveTo>
                        <a:pt x="148" y="0"/>
                      </a:moveTo>
                      <a:lnTo>
                        <a:pt x="129" y="0"/>
                      </a:lnTo>
                      <a:lnTo>
                        <a:pt x="129" y="47"/>
                      </a:lnTo>
                      <a:lnTo>
                        <a:pt x="140" y="47"/>
                      </a:lnTo>
                      <a:lnTo>
                        <a:pt x="140" y="65"/>
                      </a:lnTo>
                      <a:lnTo>
                        <a:pt x="129" y="65"/>
                      </a:lnTo>
                      <a:lnTo>
                        <a:pt x="129" y="76"/>
                      </a:lnTo>
                      <a:lnTo>
                        <a:pt x="148" y="76"/>
                      </a:lnTo>
                      <a:lnTo>
                        <a:pt x="148" y="36"/>
                      </a:lnTo>
                      <a:lnTo>
                        <a:pt x="137" y="36"/>
                      </a:lnTo>
                      <a:lnTo>
                        <a:pt x="137" y="15"/>
                      </a:lnTo>
                      <a:lnTo>
                        <a:pt x="137" y="15"/>
                      </a:lnTo>
                      <a:lnTo>
                        <a:pt x="148" y="15"/>
                      </a:lnTo>
                      <a:lnTo>
                        <a:pt x="148" y="0"/>
                      </a:lnTo>
                      <a:close/>
                      <a:moveTo>
                        <a:pt x="115" y="108"/>
                      </a:moveTo>
                      <a:lnTo>
                        <a:pt x="129" y="108"/>
                      </a:lnTo>
                      <a:lnTo>
                        <a:pt x="129" y="98"/>
                      </a:lnTo>
                      <a:lnTo>
                        <a:pt x="115" y="98"/>
                      </a:lnTo>
                      <a:lnTo>
                        <a:pt x="115" y="108"/>
                      </a:lnTo>
                      <a:lnTo>
                        <a:pt x="115" y="108"/>
                      </a:lnTo>
                      <a:close/>
                      <a:moveTo>
                        <a:pt x="129" y="0"/>
                      </a:moveTo>
                      <a:lnTo>
                        <a:pt x="115" y="0"/>
                      </a:lnTo>
                      <a:lnTo>
                        <a:pt x="115" y="15"/>
                      </a:lnTo>
                      <a:lnTo>
                        <a:pt x="126" y="15"/>
                      </a:lnTo>
                      <a:lnTo>
                        <a:pt x="126" y="36"/>
                      </a:lnTo>
                      <a:lnTo>
                        <a:pt x="115" y="36"/>
                      </a:lnTo>
                      <a:lnTo>
                        <a:pt x="115" y="76"/>
                      </a:lnTo>
                      <a:lnTo>
                        <a:pt x="129" y="76"/>
                      </a:lnTo>
                      <a:lnTo>
                        <a:pt x="129" y="65"/>
                      </a:lnTo>
                      <a:lnTo>
                        <a:pt x="122" y="65"/>
                      </a:lnTo>
                      <a:lnTo>
                        <a:pt x="122" y="65"/>
                      </a:lnTo>
                      <a:lnTo>
                        <a:pt x="122" y="47"/>
                      </a:lnTo>
                      <a:lnTo>
                        <a:pt x="129" y="47"/>
                      </a:lnTo>
                      <a:lnTo>
                        <a:pt x="129" y="0"/>
                      </a:lnTo>
                      <a:close/>
                      <a:moveTo>
                        <a:pt x="101" y="108"/>
                      </a:moveTo>
                      <a:lnTo>
                        <a:pt x="115" y="108"/>
                      </a:lnTo>
                      <a:lnTo>
                        <a:pt x="115" y="98"/>
                      </a:lnTo>
                      <a:lnTo>
                        <a:pt x="101" y="98"/>
                      </a:lnTo>
                      <a:lnTo>
                        <a:pt x="101" y="108"/>
                      </a:lnTo>
                      <a:lnTo>
                        <a:pt x="101" y="108"/>
                      </a:lnTo>
                      <a:close/>
                      <a:moveTo>
                        <a:pt x="115" y="0"/>
                      </a:moveTo>
                      <a:lnTo>
                        <a:pt x="101" y="0"/>
                      </a:lnTo>
                      <a:lnTo>
                        <a:pt x="101" y="47"/>
                      </a:lnTo>
                      <a:lnTo>
                        <a:pt x="111" y="47"/>
                      </a:lnTo>
                      <a:lnTo>
                        <a:pt x="111" y="65"/>
                      </a:lnTo>
                      <a:lnTo>
                        <a:pt x="101" y="65"/>
                      </a:lnTo>
                      <a:lnTo>
                        <a:pt x="101" y="76"/>
                      </a:lnTo>
                      <a:lnTo>
                        <a:pt x="115" y="76"/>
                      </a:lnTo>
                      <a:lnTo>
                        <a:pt x="115" y="36"/>
                      </a:lnTo>
                      <a:lnTo>
                        <a:pt x="104" y="36"/>
                      </a:lnTo>
                      <a:lnTo>
                        <a:pt x="104" y="15"/>
                      </a:lnTo>
                      <a:lnTo>
                        <a:pt x="104" y="15"/>
                      </a:lnTo>
                      <a:lnTo>
                        <a:pt x="115" y="15"/>
                      </a:lnTo>
                      <a:lnTo>
                        <a:pt x="115" y="0"/>
                      </a:lnTo>
                      <a:close/>
                      <a:moveTo>
                        <a:pt x="86" y="108"/>
                      </a:moveTo>
                      <a:lnTo>
                        <a:pt x="101" y="108"/>
                      </a:lnTo>
                      <a:lnTo>
                        <a:pt x="101" y="98"/>
                      </a:lnTo>
                      <a:lnTo>
                        <a:pt x="86" y="98"/>
                      </a:lnTo>
                      <a:lnTo>
                        <a:pt x="86" y="108"/>
                      </a:lnTo>
                      <a:lnTo>
                        <a:pt x="86" y="108"/>
                      </a:lnTo>
                      <a:close/>
                      <a:moveTo>
                        <a:pt x="101" y="0"/>
                      </a:moveTo>
                      <a:lnTo>
                        <a:pt x="86" y="0"/>
                      </a:lnTo>
                      <a:lnTo>
                        <a:pt x="86" y="15"/>
                      </a:lnTo>
                      <a:lnTo>
                        <a:pt x="93" y="15"/>
                      </a:lnTo>
                      <a:lnTo>
                        <a:pt x="93" y="36"/>
                      </a:lnTo>
                      <a:lnTo>
                        <a:pt x="86" y="36"/>
                      </a:lnTo>
                      <a:lnTo>
                        <a:pt x="86" y="76"/>
                      </a:lnTo>
                      <a:lnTo>
                        <a:pt x="101" y="76"/>
                      </a:lnTo>
                      <a:lnTo>
                        <a:pt x="101" y="65"/>
                      </a:lnTo>
                      <a:lnTo>
                        <a:pt x="90" y="65"/>
                      </a:lnTo>
                      <a:lnTo>
                        <a:pt x="90" y="65"/>
                      </a:lnTo>
                      <a:lnTo>
                        <a:pt x="90" y="47"/>
                      </a:lnTo>
                      <a:lnTo>
                        <a:pt x="101" y="47"/>
                      </a:lnTo>
                      <a:lnTo>
                        <a:pt x="101" y="0"/>
                      </a:lnTo>
                      <a:close/>
                      <a:moveTo>
                        <a:pt x="68" y="108"/>
                      </a:moveTo>
                      <a:lnTo>
                        <a:pt x="86" y="108"/>
                      </a:lnTo>
                      <a:lnTo>
                        <a:pt x="86" y="98"/>
                      </a:lnTo>
                      <a:lnTo>
                        <a:pt x="68" y="98"/>
                      </a:lnTo>
                      <a:lnTo>
                        <a:pt x="68" y="108"/>
                      </a:lnTo>
                      <a:lnTo>
                        <a:pt x="68" y="108"/>
                      </a:lnTo>
                      <a:close/>
                      <a:moveTo>
                        <a:pt x="86" y="0"/>
                      </a:moveTo>
                      <a:lnTo>
                        <a:pt x="68" y="0"/>
                      </a:lnTo>
                      <a:lnTo>
                        <a:pt x="68" y="47"/>
                      </a:lnTo>
                      <a:lnTo>
                        <a:pt x="79" y="47"/>
                      </a:lnTo>
                      <a:lnTo>
                        <a:pt x="79" y="65"/>
                      </a:lnTo>
                      <a:lnTo>
                        <a:pt x="68" y="65"/>
                      </a:lnTo>
                      <a:lnTo>
                        <a:pt x="68" y="76"/>
                      </a:lnTo>
                      <a:lnTo>
                        <a:pt x="86" y="76"/>
                      </a:lnTo>
                      <a:lnTo>
                        <a:pt x="86" y="36"/>
                      </a:lnTo>
                      <a:lnTo>
                        <a:pt x="75" y="36"/>
                      </a:lnTo>
                      <a:lnTo>
                        <a:pt x="75" y="15"/>
                      </a:lnTo>
                      <a:lnTo>
                        <a:pt x="75" y="15"/>
                      </a:lnTo>
                      <a:lnTo>
                        <a:pt x="86" y="15"/>
                      </a:lnTo>
                      <a:lnTo>
                        <a:pt x="86" y="0"/>
                      </a:lnTo>
                      <a:close/>
                      <a:moveTo>
                        <a:pt x="54" y="108"/>
                      </a:moveTo>
                      <a:lnTo>
                        <a:pt x="68" y="108"/>
                      </a:lnTo>
                      <a:lnTo>
                        <a:pt x="68" y="98"/>
                      </a:lnTo>
                      <a:lnTo>
                        <a:pt x="54" y="98"/>
                      </a:lnTo>
                      <a:lnTo>
                        <a:pt x="54" y="108"/>
                      </a:lnTo>
                      <a:lnTo>
                        <a:pt x="54" y="108"/>
                      </a:lnTo>
                      <a:close/>
                      <a:moveTo>
                        <a:pt x="68" y="0"/>
                      </a:moveTo>
                      <a:lnTo>
                        <a:pt x="54" y="0"/>
                      </a:lnTo>
                      <a:lnTo>
                        <a:pt x="54" y="15"/>
                      </a:lnTo>
                      <a:lnTo>
                        <a:pt x="65" y="15"/>
                      </a:lnTo>
                      <a:lnTo>
                        <a:pt x="65" y="36"/>
                      </a:lnTo>
                      <a:lnTo>
                        <a:pt x="54" y="36"/>
                      </a:lnTo>
                      <a:lnTo>
                        <a:pt x="54" y="76"/>
                      </a:lnTo>
                      <a:lnTo>
                        <a:pt x="68" y="76"/>
                      </a:lnTo>
                      <a:lnTo>
                        <a:pt x="68" y="65"/>
                      </a:lnTo>
                      <a:lnTo>
                        <a:pt x="61" y="65"/>
                      </a:lnTo>
                      <a:lnTo>
                        <a:pt x="61" y="65"/>
                      </a:lnTo>
                      <a:lnTo>
                        <a:pt x="61" y="47"/>
                      </a:lnTo>
                      <a:lnTo>
                        <a:pt x="68" y="47"/>
                      </a:lnTo>
                      <a:lnTo>
                        <a:pt x="68" y="0"/>
                      </a:lnTo>
                      <a:close/>
                      <a:moveTo>
                        <a:pt x="39" y="108"/>
                      </a:moveTo>
                      <a:lnTo>
                        <a:pt x="54" y="108"/>
                      </a:lnTo>
                      <a:lnTo>
                        <a:pt x="54" y="98"/>
                      </a:lnTo>
                      <a:lnTo>
                        <a:pt x="39" y="9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close/>
                      <a:moveTo>
                        <a:pt x="54" y="0"/>
                      </a:moveTo>
                      <a:lnTo>
                        <a:pt x="39" y="0"/>
                      </a:lnTo>
                      <a:lnTo>
                        <a:pt x="39" y="47"/>
                      </a:lnTo>
                      <a:lnTo>
                        <a:pt x="50" y="47"/>
                      </a:lnTo>
                      <a:lnTo>
                        <a:pt x="50" y="65"/>
                      </a:lnTo>
                      <a:lnTo>
                        <a:pt x="39" y="65"/>
                      </a:lnTo>
                      <a:lnTo>
                        <a:pt x="39" y="76"/>
                      </a:lnTo>
                      <a:lnTo>
                        <a:pt x="54" y="76"/>
                      </a:lnTo>
                      <a:lnTo>
                        <a:pt x="54" y="36"/>
                      </a:lnTo>
                      <a:lnTo>
                        <a:pt x="43" y="36"/>
                      </a:lnTo>
                      <a:lnTo>
                        <a:pt x="43" y="15"/>
                      </a:lnTo>
                      <a:lnTo>
                        <a:pt x="43" y="15"/>
                      </a:lnTo>
                      <a:lnTo>
                        <a:pt x="54" y="15"/>
                      </a:lnTo>
                      <a:lnTo>
                        <a:pt x="54" y="0"/>
                      </a:lnTo>
                      <a:close/>
                      <a:moveTo>
                        <a:pt x="25" y="108"/>
                      </a:moveTo>
                      <a:lnTo>
                        <a:pt x="39" y="108"/>
                      </a:lnTo>
                      <a:lnTo>
                        <a:pt x="39" y="98"/>
                      </a:lnTo>
                      <a:lnTo>
                        <a:pt x="39" y="98"/>
                      </a:lnTo>
                      <a:lnTo>
                        <a:pt x="39" y="76"/>
                      </a:lnTo>
                      <a:lnTo>
                        <a:pt x="39" y="76"/>
                      </a:lnTo>
                      <a:lnTo>
                        <a:pt x="39" y="65"/>
                      </a:lnTo>
                      <a:lnTo>
                        <a:pt x="29" y="65"/>
                      </a:lnTo>
                      <a:lnTo>
                        <a:pt x="29" y="65"/>
                      </a:lnTo>
                      <a:lnTo>
                        <a:pt x="29" y="47"/>
                      </a:lnTo>
                      <a:lnTo>
                        <a:pt x="39" y="47"/>
                      </a:lnTo>
                      <a:lnTo>
                        <a:pt x="39" y="0"/>
                      </a:lnTo>
                      <a:lnTo>
                        <a:pt x="25" y="0"/>
                      </a:lnTo>
                      <a:lnTo>
                        <a:pt x="25" y="15"/>
                      </a:lnTo>
                      <a:lnTo>
                        <a:pt x="36" y="15"/>
                      </a:lnTo>
                      <a:lnTo>
                        <a:pt x="36" y="36"/>
                      </a:lnTo>
                      <a:lnTo>
                        <a:pt x="25" y="36"/>
                      </a:lnTo>
                      <a:lnTo>
                        <a:pt x="25" y="108"/>
                      </a:lnTo>
                      <a:close/>
                      <a:moveTo>
                        <a:pt x="0" y="108"/>
                      </a:moveTo>
                      <a:lnTo>
                        <a:pt x="25" y="108"/>
                      </a:lnTo>
                      <a:lnTo>
                        <a:pt x="25" y="36"/>
                      </a:lnTo>
                      <a:lnTo>
                        <a:pt x="14" y="36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25" y="15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8" name="Freeform: Shape 216">
                  <a:extLst>
                    <a:ext uri="{FF2B5EF4-FFF2-40B4-BE49-F238E27FC236}">
                      <a16:creationId xmlns:a16="http://schemas.microsoft.com/office/drawing/2014/main" id="{1FD8B1A4-A523-78F6-9F9B-C246B2C34A4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54011" y="4284565"/>
                  <a:ext cx="162980" cy="39213"/>
                </a:xfrm>
                <a:custGeom>
                  <a:avLst/>
                  <a:gdLst>
                    <a:gd name="T0" fmla="*/ 0 w 37"/>
                    <a:gd name="T1" fmla="*/ 5 h 9"/>
                    <a:gd name="T2" fmla="*/ 3 w 37"/>
                    <a:gd name="T3" fmla="*/ 9 h 9"/>
                    <a:gd name="T4" fmla="*/ 19 w 37"/>
                    <a:gd name="T5" fmla="*/ 5 h 9"/>
                    <a:gd name="T6" fmla="*/ 35 w 37"/>
                    <a:gd name="T7" fmla="*/ 9 h 9"/>
                    <a:gd name="T8" fmla="*/ 37 w 37"/>
                    <a:gd name="T9" fmla="*/ 5 h 9"/>
                    <a:gd name="T10" fmla="*/ 19 w 37"/>
                    <a:gd name="T11" fmla="*/ 0 h 9"/>
                    <a:gd name="T12" fmla="*/ 0 w 37"/>
                    <a:gd name="T1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9">
                      <a:moveTo>
                        <a:pt x="0" y="5"/>
                      </a:move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7" y="7"/>
                        <a:pt x="13" y="5"/>
                        <a:pt x="19" y="5"/>
                      </a:cubicBezTo>
                      <a:cubicBezTo>
                        <a:pt x="25" y="5"/>
                        <a:pt x="30" y="7"/>
                        <a:pt x="35" y="9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2" y="2"/>
                        <a:pt x="25" y="0"/>
                        <a:pt x="19" y="0"/>
                      </a:cubicBezTo>
                      <a:cubicBezTo>
                        <a:pt x="12" y="0"/>
                        <a:pt x="5" y="2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9" name="Freeform: Shape 217">
                  <a:extLst>
                    <a:ext uri="{FF2B5EF4-FFF2-40B4-BE49-F238E27FC236}">
                      <a16:creationId xmlns:a16="http://schemas.microsoft.com/office/drawing/2014/main" id="{D100F8A6-74A6-D1B5-DF91-EE4CC890EC5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27052" y="4240450"/>
                  <a:ext cx="221800" cy="47791"/>
                </a:xfrm>
                <a:custGeom>
                  <a:avLst/>
                  <a:gdLst>
                    <a:gd name="T0" fmla="*/ 50 w 50"/>
                    <a:gd name="T1" fmla="*/ 6 h 11"/>
                    <a:gd name="T2" fmla="*/ 25 w 50"/>
                    <a:gd name="T3" fmla="*/ 0 h 11"/>
                    <a:gd name="T4" fmla="*/ 0 w 50"/>
                    <a:gd name="T5" fmla="*/ 6 h 11"/>
                    <a:gd name="T6" fmla="*/ 2 w 50"/>
                    <a:gd name="T7" fmla="*/ 11 h 11"/>
                    <a:gd name="T8" fmla="*/ 25 w 50"/>
                    <a:gd name="T9" fmla="*/ 5 h 11"/>
                    <a:gd name="T10" fmla="*/ 47 w 50"/>
                    <a:gd name="T11" fmla="*/ 11 h 11"/>
                    <a:gd name="T12" fmla="*/ 50 w 50"/>
                    <a:gd name="T13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11">
                      <a:moveTo>
                        <a:pt x="50" y="6"/>
                      </a:moveTo>
                      <a:cubicBezTo>
                        <a:pt x="43" y="2"/>
                        <a:pt x="34" y="0"/>
                        <a:pt x="25" y="0"/>
                      </a:cubicBezTo>
                      <a:cubicBezTo>
                        <a:pt x="16" y="0"/>
                        <a:pt x="7" y="2"/>
                        <a:pt x="0" y="6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9" y="7"/>
                        <a:pt x="17" y="5"/>
                        <a:pt x="25" y="5"/>
                      </a:cubicBezTo>
                      <a:cubicBezTo>
                        <a:pt x="33" y="5"/>
                        <a:pt x="41" y="7"/>
                        <a:pt x="47" y="11"/>
                      </a:cubicBezTo>
                      <a:lnTo>
                        <a:pt x="50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17" name="Group 58">
              <a:extLst>
                <a:ext uri="{FF2B5EF4-FFF2-40B4-BE49-F238E27FC236}">
                  <a16:creationId xmlns:a16="http://schemas.microsoft.com/office/drawing/2014/main" id="{4944C7BA-F49B-3A9A-83BB-C0372E20CD2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737340" y="1510523"/>
              <a:ext cx="4303649" cy="4339605"/>
              <a:chOff x="2949236" y="972275"/>
              <a:chExt cx="3227736" cy="3254695"/>
            </a:xfrm>
            <a:grpFill/>
          </p:grpSpPr>
          <p:sp>
            <p:nvSpPr>
              <p:cNvPr id="23" name="Freeform: Shape 65">
                <a:extLst>
                  <a:ext uri="{FF2B5EF4-FFF2-40B4-BE49-F238E27FC236}">
                    <a16:creationId xmlns:a16="http://schemas.microsoft.com/office/drawing/2014/main" id="{1D9DC277-3235-67AF-B693-905746DBCF1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63394" y="3855671"/>
                <a:ext cx="305128" cy="137246"/>
              </a:xfrm>
              <a:custGeom>
                <a:avLst/>
                <a:gdLst>
                  <a:gd name="T0" fmla="*/ 54 w 69"/>
                  <a:gd name="T1" fmla="*/ 31 h 31"/>
                  <a:gd name="T2" fmla="*/ 69 w 69"/>
                  <a:gd name="T3" fmla="*/ 31 h 31"/>
                  <a:gd name="T4" fmla="*/ 69 w 69"/>
                  <a:gd name="T5" fmla="*/ 12 h 31"/>
                  <a:gd name="T6" fmla="*/ 61 w 69"/>
                  <a:gd name="T7" fmla="*/ 12 h 31"/>
                  <a:gd name="T8" fmla="*/ 61 w 69"/>
                  <a:gd name="T9" fmla="*/ 6 h 31"/>
                  <a:gd name="T10" fmla="*/ 54 w 69"/>
                  <a:gd name="T11" fmla="*/ 3 h 31"/>
                  <a:gd name="T12" fmla="*/ 54 w 69"/>
                  <a:gd name="T13" fmla="*/ 18 h 31"/>
                  <a:gd name="T14" fmla="*/ 60 w 69"/>
                  <a:gd name="T15" fmla="*/ 18 h 31"/>
                  <a:gd name="T16" fmla="*/ 60 w 69"/>
                  <a:gd name="T17" fmla="*/ 26 h 31"/>
                  <a:gd name="T18" fmla="*/ 60 w 69"/>
                  <a:gd name="T19" fmla="*/ 26 h 31"/>
                  <a:gd name="T20" fmla="*/ 54 w 69"/>
                  <a:gd name="T21" fmla="*/ 26 h 31"/>
                  <a:gd name="T22" fmla="*/ 54 w 69"/>
                  <a:gd name="T23" fmla="*/ 31 h 31"/>
                  <a:gd name="T24" fmla="*/ 45 w 69"/>
                  <a:gd name="T25" fmla="*/ 0 h 31"/>
                  <a:gd name="T26" fmla="*/ 45 w 69"/>
                  <a:gd name="T27" fmla="*/ 12 h 31"/>
                  <a:gd name="T28" fmla="*/ 34 w 69"/>
                  <a:gd name="T29" fmla="*/ 12 h 31"/>
                  <a:gd name="T30" fmla="*/ 34 w 69"/>
                  <a:gd name="T31" fmla="*/ 18 h 31"/>
                  <a:gd name="T32" fmla="*/ 40 w 69"/>
                  <a:gd name="T33" fmla="*/ 18 h 31"/>
                  <a:gd name="T34" fmla="*/ 40 w 69"/>
                  <a:gd name="T35" fmla="*/ 26 h 31"/>
                  <a:gd name="T36" fmla="*/ 40 w 69"/>
                  <a:gd name="T37" fmla="*/ 26 h 31"/>
                  <a:gd name="T38" fmla="*/ 34 w 69"/>
                  <a:gd name="T39" fmla="*/ 26 h 31"/>
                  <a:gd name="T40" fmla="*/ 34 w 69"/>
                  <a:gd name="T41" fmla="*/ 31 h 31"/>
                  <a:gd name="T42" fmla="*/ 54 w 69"/>
                  <a:gd name="T43" fmla="*/ 31 h 31"/>
                  <a:gd name="T44" fmla="*/ 54 w 69"/>
                  <a:gd name="T45" fmla="*/ 26 h 31"/>
                  <a:gd name="T46" fmla="*/ 48 w 69"/>
                  <a:gd name="T47" fmla="*/ 26 h 31"/>
                  <a:gd name="T48" fmla="*/ 48 w 69"/>
                  <a:gd name="T49" fmla="*/ 18 h 31"/>
                  <a:gd name="T50" fmla="*/ 54 w 69"/>
                  <a:gd name="T51" fmla="*/ 18 h 31"/>
                  <a:gd name="T52" fmla="*/ 54 w 69"/>
                  <a:gd name="T53" fmla="*/ 3 h 31"/>
                  <a:gd name="T54" fmla="*/ 45 w 69"/>
                  <a:gd name="T55" fmla="*/ 0 h 31"/>
                  <a:gd name="T56" fmla="*/ 34 w 69"/>
                  <a:gd name="T57" fmla="*/ 12 h 31"/>
                  <a:gd name="T58" fmla="*/ 15 w 69"/>
                  <a:gd name="T59" fmla="*/ 12 h 31"/>
                  <a:gd name="T60" fmla="*/ 15 w 69"/>
                  <a:gd name="T61" fmla="*/ 18 h 31"/>
                  <a:gd name="T62" fmla="*/ 21 w 69"/>
                  <a:gd name="T63" fmla="*/ 18 h 31"/>
                  <a:gd name="T64" fmla="*/ 21 w 69"/>
                  <a:gd name="T65" fmla="*/ 26 h 31"/>
                  <a:gd name="T66" fmla="*/ 21 w 69"/>
                  <a:gd name="T67" fmla="*/ 26 h 31"/>
                  <a:gd name="T68" fmla="*/ 15 w 69"/>
                  <a:gd name="T69" fmla="*/ 26 h 31"/>
                  <a:gd name="T70" fmla="*/ 15 w 69"/>
                  <a:gd name="T71" fmla="*/ 31 h 31"/>
                  <a:gd name="T72" fmla="*/ 34 w 69"/>
                  <a:gd name="T73" fmla="*/ 31 h 31"/>
                  <a:gd name="T74" fmla="*/ 34 w 69"/>
                  <a:gd name="T75" fmla="*/ 26 h 31"/>
                  <a:gd name="T76" fmla="*/ 29 w 69"/>
                  <a:gd name="T77" fmla="*/ 26 h 31"/>
                  <a:gd name="T78" fmla="*/ 29 w 69"/>
                  <a:gd name="T79" fmla="*/ 18 h 31"/>
                  <a:gd name="T80" fmla="*/ 34 w 69"/>
                  <a:gd name="T81" fmla="*/ 18 h 31"/>
                  <a:gd name="T82" fmla="*/ 34 w 69"/>
                  <a:gd name="T83" fmla="*/ 12 h 31"/>
                  <a:gd name="T84" fmla="*/ 15 w 69"/>
                  <a:gd name="T85" fmla="*/ 12 h 31"/>
                  <a:gd name="T86" fmla="*/ 0 w 69"/>
                  <a:gd name="T87" fmla="*/ 12 h 31"/>
                  <a:gd name="T88" fmla="*/ 0 w 69"/>
                  <a:gd name="T89" fmla="*/ 31 h 31"/>
                  <a:gd name="T90" fmla="*/ 15 w 69"/>
                  <a:gd name="T91" fmla="*/ 31 h 31"/>
                  <a:gd name="T92" fmla="*/ 15 w 69"/>
                  <a:gd name="T93" fmla="*/ 26 h 31"/>
                  <a:gd name="T94" fmla="*/ 9 w 69"/>
                  <a:gd name="T95" fmla="*/ 26 h 31"/>
                  <a:gd name="T96" fmla="*/ 9 w 69"/>
                  <a:gd name="T97" fmla="*/ 18 h 31"/>
                  <a:gd name="T98" fmla="*/ 15 w 69"/>
                  <a:gd name="T99" fmla="*/ 18 h 31"/>
                  <a:gd name="T100" fmla="*/ 15 w 69"/>
                  <a:gd name="T10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9" h="31">
                    <a:moveTo>
                      <a:pt x="54" y="31"/>
                    </a:moveTo>
                    <a:cubicBezTo>
                      <a:pt x="69" y="31"/>
                      <a:pt x="69" y="31"/>
                      <a:pt x="69" y="31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59" y="5"/>
                      <a:pt x="57" y="4"/>
                      <a:pt x="54" y="3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4" y="26"/>
                      <a:pt x="54" y="26"/>
                      <a:pt x="54" y="26"/>
                    </a:cubicBezTo>
                    <a:lnTo>
                      <a:pt x="54" y="31"/>
                    </a:lnTo>
                    <a:close/>
                    <a:moveTo>
                      <a:pt x="45" y="0"/>
                    </a:moveTo>
                    <a:cubicBezTo>
                      <a:pt x="45" y="12"/>
                      <a:pt x="45" y="12"/>
                      <a:pt x="45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1" y="2"/>
                      <a:pt x="48" y="1"/>
                      <a:pt x="45" y="0"/>
                    </a:cubicBezTo>
                    <a:close/>
                    <a:moveTo>
                      <a:pt x="34" y="12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4" y="18"/>
                      <a:pt x="34" y="18"/>
                      <a:pt x="34" y="18"/>
                    </a:cubicBezTo>
                    <a:lnTo>
                      <a:pt x="34" y="12"/>
                    </a:lnTo>
                    <a:close/>
                    <a:moveTo>
                      <a:pt x="15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5" y="18"/>
                      <a:pt x="15" y="18"/>
                      <a:pt x="15" y="18"/>
                    </a:cubicBezTo>
                    <a:lnTo>
                      <a:pt x="15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" name="Freeform: Shape 66">
                <a:extLst>
                  <a:ext uri="{FF2B5EF4-FFF2-40B4-BE49-F238E27FC236}">
                    <a16:creationId xmlns:a16="http://schemas.microsoft.com/office/drawing/2014/main" id="{32E9309B-80E1-90C1-24D0-A625A826012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788643" y="4001495"/>
                <a:ext cx="414189" cy="132345"/>
              </a:xfrm>
              <a:custGeom>
                <a:avLst/>
                <a:gdLst>
                  <a:gd name="T0" fmla="*/ 328 w 338"/>
                  <a:gd name="T1" fmla="*/ 108 h 108"/>
                  <a:gd name="T2" fmla="*/ 338 w 338"/>
                  <a:gd name="T3" fmla="*/ 0 h 108"/>
                  <a:gd name="T4" fmla="*/ 0 w 338"/>
                  <a:gd name="T5" fmla="*/ 0 h 108"/>
                  <a:gd name="T6" fmla="*/ 39 w 338"/>
                  <a:gd name="T7" fmla="*/ 108 h 108"/>
                  <a:gd name="T8" fmla="*/ 328 w 338"/>
                  <a:gd name="T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08">
                    <a:moveTo>
                      <a:pt x="328" y="108"/>
                    </a:moveTo>
                    <a:lnTo>
                      <a:pt x="338" y="0"/>
                    </a:lnTo>
                    <a:lnTo>
                      <a:pt x="0" y="0"/>
                    </a:lnTo>
                    <a:lnTo>
                      <a:pt x="39" y="108"/>
                    </a:lnTo>
                    <a:lnTo>
                      <a:pt x="328" y="1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7" name="Freeform: Shape 67">
                <a:extLst>
                  <a:ext uri="{FF2B5EF4-FFF2-40B4-BE49-F238E27FC236}">
                    <a16:creationId xmlns:a16="http://schemas.microsoft.com/office/drawing/2014/main" id="{522C214D-A663-DEF9-6149-C4584804C9B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12216" y="3051800"/>
                <a:ext cx="194841" cy="278169"/>
              </a:xfrm>
              <a:custGeom>
                <a:avLst/>
                <a:gdLst>
                  <a:gd name="T0" fmla="*/ 41 w 44"/>
                  <a:gd name="T1" fmla="*/ 0 h 63"/>
                  <a:gd name="T2" fmla="*/ 0 w 44"/>
                  <a:gd name="T3" fmla="*/ 43 h 63"/>
                  <a:gd name="T4" fmla="*/ 5 w 44"/>
                  <a:gd name="T5" fmla="*/ 63 h 63"/>
                  <a:gd name="T6" fmla="*/ 5 w 44"/>
                  <a:gd name="T7" fmla="*/ 52 h 63"/>
                  <a:gd name="T8" fmla="*/ 7 w 44"/>
                  <a:gd name="T9" fmla="*/ 46 h 63"/>
                  <a:gd name="T10" fmla="*/ 7 w 44"/>
                  <a:gd name="T11" fmla="*/ 43 h 63"/>
                  <a:gd name="T12" fmla="*/ 43 w 44"/>
                  <a:gd name="T13" fmla="*/ 7 h 63"/>
                  <a:gd name="T14" fmla="*/ 44 w 44"/>
                  <a:gd name="T15" fmla="*/ 7 h 63"/>
                  <a:gd name="T16" fmla="*/ 41 w 44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63">
                    <a:moveTo>
                      <a:pt x="41" y="0"/>
                    </a:moveTo>
                    <a:cubicBezTo>
                      <a:pt x="19" y="1"/>
                      <a:pt x="0" y="20"/>
                      <a:pt x="0" y="43"/>
                    </a:cubicBezTo>
                    <a:cubicBezTo>
                      <a:pt x="0" y="50"/>
                      <a:pt x="2" y="57"/>
                      <a:pt x="5" y="63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0"/>
                      <a:pt x="6" y="48"/>
                      <a:pt x="7" y="46"/>
                    </a:cubicBezTo>
                    <a:cubicBezTo>
                      <a:pt x="7" y="45"/>
                      <a:pt x="7" y="44"/>
                      <a:pt x="7" y="43"/>
                    </a:cubicBezTo>
                    <a:cubicBezTo>
                      <a:pt x="7" y="23"/>
                      <a:pt x="23" y="7"/>
                      <a:pt x="43" y="7"/>
                    </a:cubicBezTo>
                    <a:cubicBezTo>
                      <a:pt x="43" y="7"/>
                      <a:pt x="44" y="7"/>
                      <a:pt x="44" y="7"/>
                    </a:cubicBezTo>
                    <a:cubicBezTo>
                      <a:pt x="43" y="4"/>
                      <a:pt x="42" y="2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8" name="Freeform: Shape 68">
                <a:extLst>
                  <a:ext uri="{FF2B5EF4-FFF2-40B4-BE49-F238E27FC236}">
                    <a16:creationId xmlns:a16="http://schemas.microsoft.com/office/drawing/2014/main" id="{88F30A19-4802-94BB-ACFE-6209D754CEE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47753" y="3241739"/>
                <a:ext cx="84553" cy="150726"/>
              </a:xfrm>
              <a:custGeom>
                <a:avLst/>
                <a:gdLst>
                  <a:gd name="T0" fmla="*/ 0 w 19"/>
                  <a:gd name="T1" fmla="*/ 7 h 34"/>
                  <a:gd name="T2" fmla="*/ 0 w 19"/>
                  <a:gd name="T3" fmla="*/ 9 h 34"/>
                  <a:gd name="T4" fmla="*/ 0 w 19"/>
                  <a:gd name="T5" fmla="*/ 20 h 34"/>
                  <a:gd name="T6" fmla="*/ 0 w 19"/>
                  <a:gd name="T7" fmla="*/ 25 h 34"/>
                  <a:gd name="T8" fmla="*/ 13 w 19"/>
                  <a:gd name="T9" fmla="*/ 34 h 34"/>
                  <a:gd name="T10" fmla="*/ 19 w 19"/>
                  <a:gd name="T11" fmla="*/ 34 h 34"/>
                  <a:gd name="T12" fmla="*/ 19 w 19"/>
                  <a:gd name="T13" fmla="*/ 0 h 34"/>
                  <a:gd name="T14" fmla="*/ 13 w 19"/>
                  <a:gd name="T15" fmla="*/ 0 h 34"/>
                  <a:gd name="T16" fmla="*/ 0 w 19"/>
                  <a:gd name="T1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4">
                    <a:moveTo>
                      <a:pt x="0" y="7"/>
                    </a:moveTo>
                    <a:cubicBezTo>
                      <a:pt x="0" y="8"/>
                      <a:pt x="0" y="8"/>
                      <a:pt x="0" y="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0"/>
                      <a:pt x="6" y="34"/>
                      <a:pt x="13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0"/>
                      <a:pt x="1" y="3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9" name="Freeform: Shape 69">
                <a:extLst>
                  <a:ext uri="{FF2B5EF4-FFF2-40B4-BE49-F238E27FC236}">
                    <a16:creationId xmlns:a16="http://schemas.microsoft.com/office/drawing/2014/main" id="{F9F41BDF-A8EB-EED3-FAE3-FE970FB1DF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73229" y="3241739"/>
                <a:ext cx="79652" cy="150726"/>
              </a:xfrm>
              <a:custGeom>
                <a:avLst/>
                <a:gdLst>
                  <a:gd name="T0" fmla="*/ 1 w 18"/>
                  <a:gd name="T1" fmla="*/ 0 h 34"/>
                  <a:gd name="T2" fmla="*/ 0 w 18"/>
                  <a:gd name="T3" fmla="*/ 0 h 34"/>
                  <a:gd name="T4" fmla="*/ 0 w 18"/>
                  <a:gd name="T5" fmla="*/ 34 h 34"/>
                  <a:gd name="T6" fmla="*/ 6 w 18"/>
                  <a:gd name="T7" fmla="*/ 34 h 34"/>
                  <a:gd name="T8" fmla="*/ 18 w 18"/>
                  <a:gd name="T9" fmla="*/ 28 h 34"/>
                  <a:gd name="T10" fmla="*/ 1 w 18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12" y="34"/>
                      <a:pt x="17" y="31"/>
                      <a:pt x="18" y="28"/>
                    </a:cubicBezTo>
                    <a:cubicBezTo>
                      <a:pt x="12" y="19"/>
                      <a:pt x="7" y="9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1" name="Rectangle 70">
                <a:extLst>
                  <a:ext uri="{FF2B5EF4-FFF2-40B4-BE49-F238E27FC236}">
                    <a16:creationId xmlns:a16="http://schemas.microsoft.com/office/drawing/2014/main" id="{667EF7E6-415A-B2EB-9B37-77ED70FBED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927052" y="1069082"/>
                <a:ext cx="62496" cy="2205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2" name="Freeform: Shape 71">
                <a:extLst>
                  <a:ext uri="{FF2B5EF4-FFF2-40B4-BE49-F238E27FC236}">
                    <a16:creationId xmlns:a16="http://schemas.microsoft.com/office/drawing/2014/main" id="{29519E38-8A91-0BE7-B2E6-D064521BC78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697900" y="1104619"/>
                <a:ext cx="330861" cy="225476"/>
              </a:xfrm>
              <a:custGeom>
                <a:avLst/>
                <a:gdLst>
                  <a:gd name="T0" fmla="*/ 75 w 75"/>
                  <a:gd name="T1" fmla="*/ 51 h 51"/>
                  <a:gd name="T2" fmla="*/ 75 w 75"/>
                  <a:gd name="T3" fmla="*/ 0 h 51"/>
                  <a:gd name="T4" fmla="*/ 0 w 75"/>
                  <a:gd name="T5" fmla="*/ 0 h 51"/>
                  <a:gd name="T6" fmla="*/ 0 w 75"/>
                  <a:gd name="T7" fmla="*/ 34 h 51"/>
                  <a:gd name="T8" fmla="*/ 19 w 75"/>
                  <a:gd name="T9" fmla="*/ 37 h 51"/>
                  <a:gd name="T10" fmla="*/ 17 w 75"/>
                  <a:gd name="T11" fmla="*/ 27 h 51"/>
                  <a:gd name="T12" fmla="*/ 38 w 75"/>
                  <a:gd name="T13" fmla="*/ 6 h 51"/>
                  <a:gd name="T14" fmla="*/ 38 w 75"/>
                  <a:gd name="T15" fmla="*/ 6 h 51"/>
                  <a:gd name="T16" fmla="*/ 58 w 75"/>
                  <a:gd name="T17" fmla="*/ 27 h 51"/>
                  <a:gd name="T18" fmla="*/ 50 w 75"/>
                  <a:gd name="T19" fmla="*/ 43 h 51"/>
                  <a:gd name="T20" fmla="*/ 75 w 75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51">
                    <a:moveTo>
                      <a:pt x="75" y="51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7" y="35"/>
                      <a:pt x="13" y="36"/>
                      <a:pt x="19" y="37"/>
                    </a:cubicBezTo>
                    <a:cubicBezTo>
                      <a:pt x="18" y="34"/>
                      <a:pt x="17" y="30"/>
                      <a:pt x="17" y="27"/>
                    </a:cubicBezTo>
                    <a:cubicBezTo>
                      <a:pt x="17" y="15"/>
                      <a:pt x="26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49" y="6"/>
                      <a:pt x="58" y="15"/>
                      <a:pt x="58" y="27"/>
                    </a:cubicBezTo>
                    <a:cubicBezTo>
                      <a:pt x="58" y="33"/>
                      <a:pt x="55" y="39"/>
                      <a:pt x="50" y="43"/>
                    </a:cubicBezTo>
                    <a:cubicBezTo>
                      <a:pt x="59" y="46"/>
                      <a:pt x="67" y="48"/>
                      <a:pt x="75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4" name="Freeform: Shape 72">
                <a:extLst>
                  <a:ext uri="{FF2B5EF4-FFF2-40B4-BE49-F238E27FC236}">
                    <a16:creationId xmlns:a16="http://schemas.microsoft.com/office/drawing/2014/main" id="{E17DF796-084A-DEAD-E35B-29F5C4A617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99609" y="1157312"/>
                <a:ext cx="127443" cy="128668"/>
              </a:xfrm>
              <a:custGeom>
                <a:avLst/>
                <a:gdLst>
                  <a:gd name="T0" fmla="*/ 16 w 29"/>
                  <a:gd name="T1" fmla="*/ 29 h 29"/>
                  <a:gd name="T2" fmla="*/ 29 w 29"/>
                  <a:gd name="T3" fmla="*/ 15 h 29"/>
                  <a:gd name="T4" fmla="*/ 15 w 29"/>
                  <a:gd name="T5" fmla="*/ 0 h 29"/>
                  <a:gd name="T6" fmla="*/ 0 w 29"/>
                  <a:gd name="T7" fmla="*/ 15 h 29"/>
                  <a:gd name="T8" fmla="*/ 8 w 29"/>
                  <a:gd name="T9" fmla="*/ 27 h 29"/>
                  <a:gd name="T10" fmla="*/ 16 w 2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16" y="29"/>
                    </a:moveTo>
                    <a:cubicBezTo>
                      <a:pt x="23" y="28"/>
                      <a:pt x="29" y="22"/>
                      <a:pt x="29" y="15"/>
                    </a:cubicBezTo>
                    <a:cubicBezTo>
                      <a:pt x="29" y="7"/>
                      <a:pt x="22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0"/>
                      <a:pt x="3" y="24"/>
                      <a:pt x="8" y="27"/>
                    </a:cubicBezTo>
                    <a:cubicBezTo>
                      <a:pt x="10" y="27"/>
                      <a:pt x="13" y="28"/>
                      <a:pt x="16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5" name="Freeform: Shape 73">
                <a:extLst>
                  <a:ext uri="{FF2B5EF4-FFF2-40B4-BE49-F238E27FC236}">
                    <a16:creationId xmlns:a16="http://schemas.microsoft.com/office/drawing/2014/main" id="{D8D1AD1F-719B-8C12-3D93-0FDB9631B9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20310" y="2380274"/>
                <a:ext cx="215673" cy="189939"/>
              </a:xfrm>
              <a:custGeom>
                <a:avLst/>
                <a:gdLst>
                  <a:gd name="T0" fmla="*/ 49 w 49"/>
                  <a:gd name="T1" fmla="*/ 1 h 43"/>
                  <a:gd name="T2" fmla="*/ 41 w 49"/>
                  <a:gd name="T3" fmla="*/ 0 h 43"/>
                  <a:gd name="T4" fmla="*/ 20 w 49"/>
                  <a:gd name="T5" fmla="*/ 21 h 43"/>
                  <a:gd name="T6" fmla="*/ 12 w 49"/>
                  <a:gd name="T7" fmla="*/ 18 h 43"/>
                  <a:gd name="T8" fmla="*/ 0 w 49"/>
                  <a:gd name="T9" fmla="*/ 30 h 43"/>
                  <a:gd name="T10" fmla="*/ 12 w 49"/>
                  <a:gd name="T11" fmla="*/ 43 h 43"/>
                  <a:gd name="T12" fmla="*/ 40 w 49"/>
                  <a:gd name="T13" fmla="*/ 43 h 43"/>
                  <a:gd name="T14" fmla="*/ 41 w 49"/>
                  <a:gd name="T15" fmla="*/ 43 h 43"/>
                  <a:gd name="T16" fmla="*/ 45 w 49"/>
                  <a:gd name="T17" fmla="*/ 43 h 43"/>
                  <a:gd name="T18" fmla="*/ 49 w 49"/>
                  <a:gd name="T1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3">
                    <a:moveTo>
                      <a:pt x="49" y="1"/>
                    </a:moveTo>
                    <a:cubicBezTo>
                      <a:pt x="47" y="0"/>
                      <a:pt x="44" y="0"/>
                      <a:pt x="41" y="0"/>
                    </a:cubicBezTo>
                    <a:cubicBezTo>
                      <a:pt x="29" y="0"/>
                      <a:pt x="20" y="9"/>
                      <a:pt x="20" y="21"/>
                    </a:cubicBezTo>
                    <a:cubicBezTo>
                      <a:pt x="18" y="19"/>
                      <a:pt x="15" y="18"/>
                      <a:pt x="12" y="18"/>
                    </a:cubicBezTo>
                    <a:cubicBezTo>
                      <a:pt x="5" y="18"/>
                      <a:pt x="0" y="23"/>
                      <a:pt x="0" y="30"/>
                    </a:cubicBezTo>
                    <a:cubicBezTo>
                      <a:pt x="0" y="37"/>
                      <a:pt x="5" y="43"/>
                      <a:pt x="12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6" y="29"/>
                      <a:pt x="47" y="15"/>
                      <a:pt x="4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6" name="Rectangle 74">
                <a:extLst>
                  <a:ext uri="{FF2B5EF4-FFF2-40B4-BE49-F238E27FC236}">
                    <a16:creationId xmlns:a16="http://schemas.microsoft.com/office/drawing/2014/main" id="{2B9A344B-E55F-8F97-CFED-47C29E38D2F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59523" y="2583692"/>
                <a:ext cx="26959" cy="6249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7" name="Rectangle 75">
                <a:extLst>
                  <a:ext uri="{FF2B5EF4-FFF2-40B4-BE49-F238E27FC236}">
                    <a16:creationId xmlns:a16="http://schemas.microsoft.com/office/drawing/2014/main" id="{FA509F38-58BD-345C-4432-41F11B24E3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25695" y="2619229"/>
                <a:ext cx="26959" cy="5759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8" name="Rectangle 76">
                <a:extLst>
                  <a:ext uri="{FF2B5EF4-FFF2-40B4-BE49-F238E27FC236}">
                    <a16:creationId xmlns:a16="http://schemas.microsoft.com/office/drawing/2014/main" id="{BE3674CB-93BE-5574-9253-24BEF938E5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88191" y="2583692"/>
                <a:ext cx="25734" cy="6249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9" name="Freeform: Shape 77">
                <a:extLst>
                  <a:ext uri="{FF2B5EF4-FFF2-40B4-BE49-F238E27FC236}">
                    <a16:creationId xmlns:a16="http://schemas.microsoft.com/office/drawing/2014/main" id="{6BF2A0E7-63A1-C5A1-BA29-6461574F997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96643" y="3899786"/>
                <a:ext cx="296550" cy="291648"/>
              </a:xfrm>
              <a:custGeom>
                <a:avLst/>
                <a:gdLst>
                  <a:gd name="T0" fmla="*/ 34 w 67"/>
                  <a:gd name="T1" fmla="*/ 4 h 66"/>
                  <a:gd name="T2" fmla="*/ 37 w 67"/>
                  <a:gd name="T3" fmla="*/ 5 h 66"/>
                  <a:gd name="T4" fmla="*/ 38 w 67"/>
                  <a:gd name="T5" fmla="*/ 0 h 66"/>
                  <a:gd name="T6" fmla="*/ 48 w 67"/>
                  <a:gd name="T7" fmla="*/ 3 h 66"/>
                  <a:gd name="T8" fmla="*/ 47 w 67"/>
                  <a:gd name="T9" fmla="*/ 8 h 66"/>
                  <a:gd name="T10" fmla="*/ 56 w 67"/>
                  <a:gd name="T11" fmla="*/ 15 h 66"/>
                  <a:gd name="T12" fmla="*/ 60 w 67"/>
                  <a:gd name="T13" fmla="*/ 13 h 66"/>
                  <a:gd name="T14" fmla="*/ 65 w 67"/>
                  <a:gd name="T15" fmla="*/ 22 h 66"/>
                  <a:gd name="T16" fmla="*/ 61 w 67"/>
                  <a:gd name="T17" fmla="*/ 24 h 66"/>
                  <a:gd name="T18" fmla="*/ 62 w 67"/>
                  <a:gd name="T19" fmla="*/ 36 h 66"/>
                  <a:gd name="T20" fmla="*/ 67 w 67"/>
                  <a:gd name="T21" fmla="*/ 38 h 66"/>
                  <a:gd name="T22" fmla="*/ 64 w 67"/>
                  <a:gd name="T23" fmla="*/ 48 h 66"/>
                  <a:gd name="T24" fmla="*/ 59 w 67"/>
                  <a:gd name="T25" fmla="*/ 46 h 66"/>
                  <a:gd name="T26" fmla="*/ 52 w 67"/>
                  <a:gd name="T27" fmla="*/ 56 h 66"/>
                  <a:gd name="T28" fmla="*/ 54 w 67"/>
                  <a:gd name="T29" fmla="*/ 60 h 66"/>
                  <a:gd name="T30" fmla="*/ 45 w 67"/>
                  <a:gd name="T31" fmla="*/ 65 h 66"/>
                  <a:gd name="T32" fmla="*/ 42 w 67"/>
                  <a:gd name="T33" fmla="*/ 60 h 66"/>
                  <a:gd name="T34" fmla="*/ 34 w 67"/>
                  <a:gd name="T35" fmla="*/ 62 h 66"/>
                  <a:gd name="T36" fmla="*/ 34 w 67"/>
                  <a:gd name="T37" fmla="*/ 54 h 66"/>
                  <a:gd name="T38" fmla="*/ 54 w 67"/>
                  <a:gd name="T39" fmla="*/ 39 h 66"/>
                  <a:gd name="T40" fmla="*/ 40 w 67"/>
                  <a:gd name="T41" fmla="*/ 13 h 66"/>
                  <a:gd name="T42" fmla="*/ 34 w 67"/>
                  <a:gd name="T43" fmla="*/ 12 h 66"/>
                  <a:gd name="T44" fmla="*/ 34 w 67"/>
                  <a:gd name="T45" fmla="*/ 4 h 66"/>
                  <a:gd name="T46" fmla="*/ 16 w 67"/>
                  <a:gd name="T47" fmla="*/ 11 h 66"/>
                  <a:gd name="T48" fmla="*/ 13 w 67"/>
                  <a:gd name="T49" fmla="*/ 6 h 66"/>
                  <a:gd name="T50" fmla="*/ 23 w 67"/>
                  <a:gd name="T51" fmla="*/ 1 h 66"/>
                  <a:gd name="T52" fmla="*/ 25 w 67"/>
                  <a:gd name="T53" fmla="*/ 6 h 66"/>
                  <a:gd name="T54" fmla="*/ 34 w 67"/>
                  <a:gd name="T55" fmla="*/ 4 h 66"/>
                  <a:gd name="T56" fmla="*/ 34 w 67"/>
                  <a:gd name="T57" fmla="*/ 12 h 66"/>
                  <a:gd name="T58" fmla="*/ 13 w 67"/>
                  <a:gd name="T59" fmla="*/ 27 h 66"/>
                  <a:gd name="T60" fmla="*/ 27 w 67"/>
                  <a:gd name="T61" fmla="*/ 53 h 66"/>
                  <a:gd name="T62" fmla="*/ 27 w 67"/>
                  <a:gd name="T63" fmla="*/ 53 h 66"/>
                  <a:gd name="T64" fmla="*/ 34 w 67"/>
                  <a:gd name="T65" fmla="*/ 54 h 66"/>
                  <a:gd name="T66" fmla="*/ 34 w 67"/>
                  <a:gd name="T67" fmla="*/ 62 h 66"/>
                  <a:gd name="T68" fmla="*/ 30 w 67"/>
                  <a:gd name="T69" fmla="*/ 62 h 66"/>
                  <a:gd name="T70" fmla="*/ 29 w 67"/>
                  <a:gd name="T71" fmla="*/ 66 h 66"/>
                  <a:gd name="T72" fmla="*/ 19 w 67"/>
                  <a:gd name="T73" fmla="*/ 63 h 66"/>
                  <a:gd name="T74" fmla="*/ 20 w 67"/>
                  <a:gd name="T75" fmla="*/ 59 h 66"/>
                  <a:gd name="T76" fmla="*/ 11 w 67"/>
                  <a:gd name="T77" fmla="*/ 51 h 66"/>
                  <a:gd name="T78" fmla="*/ 7 w 67"/>
                  <a:gd name="T79" fmla="*/ 53 h 66"/>
                  <a:gd name="T80" fmla="*/ 2 w 67"/>
                  <a:gd name="T81" fmla="*/ 44 h 66"/>
                  <a:gd name="T82" fmla="*/ 6 w 67"/>
                  <a:gd name="T83" fmla="*/ 42 h 66"/>
                  <a:gd name="T84" fmla="*/ 5 w 67"/>
                  <a:gd name="T85" fmla="*/ 30 h 66"/>
                  <a:gd name="T86" fmla="*/ 0 w 67"/>
                  <a:gd name="T87" fmla="*/ 28 h 66"/>
                  <a:gd name="T88" fmla="*/ 3 w 67"/>
                  <a:gd name="T89" fmla="*/ 18 h 66"/>
                  <a:gd name="T90" fmla="*/ 8 w 67"/>
                  <a:gd name="T91" fmla="*/ 20 h 66"/>
                  <a:gd name="T92" fmla="*/ 16 w 67"/>
                  <a:gd name="T93" fmla="*/ 1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7" h="66">
                    <a:moveTo>
                      <a:pt x="34" y="4"/>
                    </a:moveTo>
                    <a:cubicBezTo>
                      <a:pt x="35" y="4"/>
                      <a:pt x="36" y="4"/>
                      <a:pt x="37" y="5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0" y="9"/>
                      <a:pt x="54" y="12"/>
                      <a:pt x="56" y="15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2" y="28"/>
                      <a:pt x="63" y="32"/>
                      <a:pt x="62" y="36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7" y="50"/>
                      <a:pt x="55" y="53"/>
                      <a:pt x="52" y="56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0" y="61"/>
                      <a:pt x="37" y="62"/>
                      <a:pt x="34" y="62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43" y="54"/>
                      <a:pt x="51" y="48"/>
                      <a:pt x="54" y="39"/>
                    </a:cubicBezTo>
                    <a:cubicBezTo>
                      <a:pt x="57" y="28"/>
                      <a:pt x="51" y="16"/>
                      <a:pt x="40" y="13"/>
                    </a:cubicBezTo>
                    <a:cubicBezTo>
                      <a:pt x="38" y="12"/>
                      <a:pt x="36" y="12"/>
                      <a:pt x="34" y="12"/>
                    </a:cubicBezTo>
                    <a:lnTo>
                      <a:pt x="34" y="4"/>
                    </a:lnTo>
                    <a:close/>
                    <a:moveTo>
                      <a:pt x="16" y="11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8" y="5"/>
                      <a:pt x="31" y="4"/>
                      <a:pt x="34" y="4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25" y="12"/>
                      <a:pt x="16" y="18"/>
                      <a:pt x="13" y="27"/>
                    </a:cubicBezTo>
                    <a:cubicBezTo>
                      <a:pt x="10" y="38"/>
                      <a:pt x="16" y="50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0" y="54"/>
                      <a:pt x="32" y="54"/>
                      <a:pt x="34" y="54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3" y="62"/>
                      <a:pt x="32" y="62"/>
                      <a:pt x="30" y="62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17" y="57"/>
                      <a:pt x="14" y="54"/>
                      <a:pt x="11" y="5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5" y="38"/>
                      <a:pt x="5" y="34"/>
                      <a:pt x="5" y="3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0" y="16"/>
                      <a:pt x="13" y="13"/>
                      <a:pt x="16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0" name="Freeform: Shape 78">
                <a:extLst>
                  <a:ext uri="{FF2B5EF4-FFF2-40B4-BE49-F238E27FC236}">
                    <a16:creationId xmlns:a16="http://schemas.microsoft.com/office/drawing/2014/main" id="{687B7A33-DD60-B474-DE4D-F2E916BC72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7185" y="2522422"/>
                <a:ext cx="259787" cy="286747"/>
              </a:xfrm>
              <a:custGeom>
                <a:avLst/>
                <a:gdLst>
                  <a:gd name="T0" fmla="*/ 27 w 59"/>
                  <a:gd name="T1" fmla="*/ 65 h 65"/>
                  <a:gd name="T2" fmla="*/ 59 w 59"/>
                  <a:gd name="T3" fmla="*/ 33 h 65"/>
                  <a:gd name="T4" fmla="*/ 27 w 59"/>
                  <a:gd name="T5" fmla="*/ 0 h 65"/>
                  <a:gd name="T6" fmla="*/ 27 w 59"/>
                  <a:gd name="T7" fmla="*/ 0 h 65"/>
                  <a:gd name="T8" fmla="*/ 27 w 59"/>
                  <a:gd name="T9" fmla="*/ 23 h 65"/>
                  <a:gd name="T10" fmla="*/ 43 w 59"/>
                  <a:gd name="T11" fmla="*/ 16 h 65"/>
                  <a:gd name="T12" fmla="*/ 33 w 59"/>
                  <a:gd name="T13" fmla="*/ 39 h 65"/>
                  <a:gd name="T14" fmla="*/ 27 w 59"/>
                  <a:gd name="T15" fmla="*/ 42 h 65"/>
                  <a:gd name="T16" fmla="*/ 27 w 59"/>
                  <a:gd name="T17" fmla="*/ 65 h 65"/>
                  <a:gd name="T18" fmla="*/ 27 w 59"/>
                  <a:gd name="T19" fmla="*/ 0 h 65"/>
                  <a:gd name="T20" fmla="*/ 1 w 59"/>
                  <a:gd name="T21" fmla="*/ 12 h 65"/>
                  <a:gd name="T22" fmla="*/ 1 w 59"/>
                  <a:gd name="T23" fmla="*/ 18 h 65"/>
                  <a:gd name="T24" fmla="*/ 0 w 59"/>
                  <a:gd name="T25" fmla="*/ 51 h 65"/>
                  <a:gd name="T26" fmla="*/ 27 w 59"/>
                  <a:gd name="T27" fmla="*/ 65 h 65"/>
                  <a:gd name="T28" fmla="*/ 27 w 59"/>
                  <a:gd name="T29" fmla="*/ 42 h 65"/>
                  <a:gd name="T30" fmla="*/ 10 w 59"/>
                  <a:gd name="T31" fmla="*/ 49 h 65"/>
                  <a:gd name="T32" fmla="*/ 20 w 59"/>
                  <a:gd name="T33" fmla="*/ 26 h 65"/>
                  <a:gd name="T34" fmla="*/ 20 w 59"/>
                  <a:gd name="T35" fmla="*/ 26 h 65"/>
                  <a:gd name="T36" fmla="*/ 27 w 59"/>
                  <a:gd name="T37" fmla="*/ 23 h 65"/>
                  <a:gd name="T38" fmla="*/ 27 w 59"/>
                  <a:gd name="T3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" h="65">
                    <a:moveTo>
                      <a:pt x="27" y="65"/>
                    </a:moveTo>
                    <a:cubicBezTo>
                      <a:pt x="45" y="65"/>
                      <a:pt x="59" y="51"/>
                      <a:pt x="59" y="33"/>
                    </a:cubicBezTo>
                    <a:cubicBezTo>
                      <a:pt x="59" y="15"/>
                      <a:pt x="45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65"/>
                      <a:pt x="27" y="65"/>
                      <a:pt x="27" y="65"/>
                    </a:cubicBezTo>
                    <a:close/>
                    <a:moveTo>
                      <a:pt x="27" y="0"/>
                    </a:moveTo>
                    <a:cubicBezTo>
                      <a:pt x="16" y="0"/>
                      <a:pt x="7" y="5"/>
                      <a:pt x="1" y="12"/>
                    </a:cubicBezTo>
                    <a:cubicBezTo>
                      <a:pt x="1" y="14"/>
                      <a:pt x="1" y="16"/>
                      <a:pt x="1" y="18"/>
                    </a:cubicBezTo>
                    <a:cubicBezTo>
                      <a:pt x="1" y="29"/>
                      <a:pt x="1" y="40"/>
                      <a:pt x="0" y="51"/>
                    </a:cubicBezTo>
                    <a:cubicBezTo>
                      <a:pt x="6" y="60"/>
                      <a:pt x="15" y="65"/>
                      <a:pt x="27" y="65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7" y="23"/>
                      <a:pt x="27" y="23"/>
                      <a:pt x="27" y="23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1" name="Freeform: Shape 79">
                <a:extLst>
                  <a:ext uri="{FF2B5EF4-FFF2-40B4-BE49-F238E27FC236}">
                    <a16:creationId xmlns:a16="http://schemas.microsoft.com/office/drawing/2014/main" id="{1A22E5C7-C1C2-E224-8533-8C42247DAC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91063" y="1038447"/>
                <a:ext cx="256111" cy="220574"/>
              </a:xfrm>
              <a:custGeom>
                <a:avLst/>
                <a:gdLst>
                  <a:gd name="T0" fmla="*/ 48 w 58"/>
                  <a:gd name="T1" fmla="*/ 38 h 50"/>
                  <a:gd name="T2" fmla="*/ 44 w 58"/>
                  <a:gd name="T3" fmla="*/ 8 h 50"/>
                  <a:gd name="T4" fmla="*/ 27 w 58"/>
                  <a:gd name="T5" fmla="*/ 0 h 50"/>
                  <a:gd name="T6" fmla="*/ 27 w 58"/>
                  <a:gd name="T7" fmla="*/ 20 h 50"/>
                  <a:gd name="T8" fmla="*/ 42 w 58"/>
                  <a:gd name="T9" fmla="*/ 20 h 50"/>
                  <a:gd name="T10" fmla="*/ 42 w 58"/>
                  <a:gd name="T11" fmla="*/ 30 h 50"/>
                  <a:gd name="T12" fmla="*/ 42 w 58"/>
                  <a:gd name="T13" fmla="*/ 30 h 50"/>
                  <a:gd name="T14" fmla="*/ 42 w 58"/>
                  <a:gd name="T15" fmla="*/ 30 h 50"/>
                  <a:gd name="T16" fmla="*/ 27 w 58"/>
                  <a:gd name="T17" fmla="*/ 30 h 50"/>
                  <a:gd name="T18" fmla="*/ 27 w 58"/>
                  <a:gd name="T19" fmla="*/ 50 h 50"/>
                  <a:gd name="T20" fmla="*/ 40 w 58"/>
                  <a:gd name="T21" fmla="*/ 46 h 50"/>
                  <a:gd name="T22" fmla="*/ 43 w 58"/>
                  <a:gd name="T23" fmla="*/ 49 h 50"/>
                  <a:gd name="T24" fmla="*/ 58 w 58"/>
                  <a:gd name="T25" fmla="*/ 48 h 50"/>
                  <a:gd name="T26" fmla="*/ 48 w 58"/>
                  <a:gd name="T27" fmla="*/ 38 h 50"/>
                  <a:gd name="T28" fmla="*/ 27 w 58"/>
                  <a:gd name="T29" fmla="*/ 0 h 50"/>
                  <a:gd name="T30" fmla="*/ 9 w 58"/>
                  <a:gd name="T31" fmla="*/ 8 h 50"/>
                  <a:gd name="T32" fmla="*/ 9 w 58"/>
                  <a:gd name="T33" fmla="*/ 43 h 50"/>
                  <a:gd name="T34" fmla="*/ 27 w 58"/>
                  <a:gd name="T35" fmla="*/ 50 h 50"/>
                  <a:gd name="T36" fmla="*/ 27 w 58"/>
                  <a:gd name="T37" fmla="*/ 30 h 50"/>
                  <a:gd name="T38" fmla="*/ 12 w 58"/>
                  <a:gd name="T39" fmla="*/ 30 h 50"/>
                  <a:gd name="T40" fmla="*/ 12 w 58"/>
                  <a:gd name="T41" fmla="*/ 20 h 50"/>
                  <a:gd name="T42" fmla="*/ 27 w 58"/>
                  <a:gd name="T43" fmla="*/ 20 h 50"/>
                  <a:gd name="T44" fmla="*/ 27 w 58"/>
                  <a:gd name="T4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50">
                    <a:moveTo>
                      <a:pt x="48" y="38"/>
                    </a:moveTo>
                    <a:cubicBezTo>
                      <a:pt x="54" y="29"/>
                      <a:pt x="53" y="16"/>
                      <a:pt x="44" y="8"/>
                    </a:cubicBezTo>
                    <a:cubicBezTo>
                      <a:pt x="40" y="3"/>
                      <a:pt x="33" y="0"/>
                      <a:pt x="27" y="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31" y="50"/>
                      <a:pt x="36" y="49"/>
                      <a:pt x="40" y="46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8" y="48"/>
                      <a:pt x="53" y="48"/>
                      <a:pt x="58" y="48"/>
                    </a:cubicBezTo>
                    <a:lnTo>
                      <a:pt x="48" y="38"/>
                    </a:lnTo>
                    <a:close/>
                    <a:moveTo>
                      <a:pt x="27" y="0"/>
                    </a:moveTo>
                    <a:cubicBezTo>
                      <a:pt x="21" y="0"/>
                      <a:pt x="14" y="3"/>
                      <a:pt x="9" y="8"/>
                    </a:cubicBezTo>
                    <a:cubicBezTo>
                      <a:pt x="0" y="17"/>
                      <a:pt x="0" y="33"/>
                      <a:pt x="9" y="43"/>
                    </a:cubicBezTo>
                    <a:cubicBezTo>
                      <a:pt x="14" y="47"/>
                      <a:pt x="21" y="50"/>
                      <a:pt x="27" y="5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27" y="20"/>
                      <a:pt x="27" y="20"/>
                      <a:pt x="27" y="20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2" name="Oval 80">
                <a:extLst>
                  <a:ext uri="{FF2B5EF4-FFF2-40B4-BE49-F238E27FC236}">
                    <a16:creationId xmlns:a16="http://schemas.microsoft.com/office/drawing/2014/main" id="{F02658BD-B445-13C7-EE4E-8EED216CA3B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32632" y="3219682"/>
                <a:ext cx="84553" cy="8455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3" name="Freeform: Shape 81">
                <a:extLst>
                  <a:ext uri="{FF2B5EF4-FFF2-40B4-BE49-F238E27FC236}">
                    <a16:creationId xmlns:a16="http://schemas.microsoft.com/office/drawing/2014/main" id="{935F943B-BD02-526D-1D37-7B5CB0B6CDC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97095" y="3180468"/>
                <a:ext cx="159304" cy="234054"/>
              </a:xfrm>
              <a:custGeom>
                <a:avLst/>
                <a:gdLst>
                  <a:gd name="T0" fmla="*/ 36 w 36"/>
                  <a:gd name="T1" fmla="*/ 0 h 53"/>
                  <a:gd name="T2" fmla="*/ 18 w 36"/>
                  <a:gd name="T3" fmla="*/ 0 h 53"/>
                  <a:gd name="T4" fmla="*/ 18 w 36"/>
                  <a:gd name="T5" fmla="*/ 4 h 53"/>
                  <a:gd name="T6" fmla="*/ 18 w 36"/>
                  <a:gd name="T7" fmla="*/ 4 h 53"/>
                  <a:gd name="T8" fmla="*/ 32 w 36"/>
                  <a:gd name="T9" fmla="*/ 18 h 53"/>
                  <a:gd name="T10" fmla="*/ 18 w 36"/>
                  <a:gd name="T11" fmla="*/ 32 h 53"/>
                  <a:gd name="T12" fmla="*/ 18 w 36"/>
                  <a:gd name="T13" fmla="*/ 32 h 53"/>
                  <a:gd name="T14" fmla="*/ 18 w 36"/>
                  <a:gd name="T15" fmla="*/ 32 h 53"/>
                  <a:gd name="T16" fmla="*/ 18 w 36"/>
                  <a:gd name="T17" fmla="*/ 38 h 53"/>
                  <a:gd name="T18" fmla="*/ 18 w 36"/>
                  <a:gd name="T19" fmla="*/ 38 h 53"/>
                  <a:gd name="T20" fmla="*/ 22 w 36"/>
                  <a:gd name="T21" fmla="*/ 43 h 53"/>
                  <a:gd name="T22" fmla="*/ 18 w 36"/>
                  <a:gd name="T23" fmla="*/ 48 h 53"/>
                  <a:gd name="T24" fmla="*/ 18 w 36"/>
                  <a:gd name="T25" fmla="*/ 48 h 53"/>
                  <a:gd name="T26" fmla="*/ 18 w 36"/>
                  <a:gd name="T27" fmla="*/ 48 h 53"/>
                  <a:gd name="T28" fmla="*/ 18 w 36"/>
                  <a:gd name="T29" fmla="*/ 53 h 53"/>
                  <a:gd name="T30" fmla="*/ 36 w 36"/>
                  <a:gd name="T31" fmla="*/ 53 h 53"/>
                  <a:gd name="T32" fmla="*/ 36 w 36"/>
                  <a:gd name="T33" fmla="*/ 0 h 53"/>
                  <a:gd name="T34" fmla="*/ 18 w 36"/>
                  <a:gd name="T35" fmla="*/ 0 h 53"/>
                  <a:gd name="T36" fmla="*/ 0 w 36"/>
                  <a:gd name="T37" fmla="*/ 0 h 53"/>
                  <a:gd name="T38" fmla="*/ 0 w 36"/>
                  <a:gd name="T39" fmla="*/ 53 h 53"/>
                  <a:gd name="T40" fmla="*/ 18 w 36"/>
                  <a:gd name="T41" fmla="*/ 53 h 53"/>
                  <a:gd name="T42" fmla="*/ 18 w 36"/>
                  <a:gd name="T43" fmla="*/ 48 h 53"/>
                  <a:gd name="T44" fmla="*/ 13 w 36"/>
                  <a:gd name="T45" fmla="*/ 43 h 53"/>
                  <a:gd name="T46" fmla="*/ 18 w 36"/>
                  <a:gd name="T47" fmla="*/ 38 h 53"/>
                  <a:gd name="T48" fmla="*/ 18 w 36"/>
                  <a:gd name="T49" fmla="*/ 32 h 53"/>
                  <a:gd name="T50" fmla="*/ 4 w 36"/>
                  <a:gd name="T51" fmla="*/ 18 h 53"/>
                  <a:gd name="T52" fmla="*/ 18 w 36"/>
                  <a:gd name="T53" fmla="*/ 4 h 53"/>
                  <a:gd name="T54" fmla="*/ 18 w 36"/>
                  <a:gd name="T5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" h="53">
                    <a:moveTo>
                      <a:pt x="36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25" y="4"/>
                      <a:pt x="32" y="11"/>
                      <a:pt x="32" y="18"/>
                    </a:cubicBezTo>
                    <a:cubicBezTo>
                      <a:pt x="32" y="26"/>
                      <a:pt x="25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20" y="38"/>
                      <a:pt x="22" y="40"/>
                      <a:pt x="22" y="43"/>
                    </a:cubicBezTo>
                    <a:cubicBezTo>
                      <a:pt x="22" y="46"/>
                      <a:pt x="20" y="48"/>
                      <a:pt x="18" y="48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36" y="53"/>
                      <a:pt x="36" y="53"/>
                      <a:pt x="36" y="53"/>
                    </a:cubicBezTo>
                    <a:lnTo>
                      <a:pt x="36" y="0"/>
                    </a:lnTo>
                    <a:close/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5" y="48"/>
                      <a:pt x="13" y="46"/>
                      <a:pt x="13" y="43"/>
                    </a:cubicBezTo>
                    <a:cubicBezTo>
                      <a:pt x="13" y="40"/>
                      <a:pt x="15" y="38"/>
                      <a:pt x="18" y="38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0" y="32"/>
                      <a:pt x="4" y="26"/>
                      <a:pt x="4" y="18"/>
                    </a:cubicBezTo>
                    <a:cubicBezTo>
                      <a:pt x="4" y="11"/>
                      <a:pt x="10" y="4"/>
                      <a:pt x="18" y="4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4" name="Freeform: Shape 82">
                <a:extLst>
                  <a:ext uri="{FF2B5EF4-FFF2-40B4-BE49-F238E27FC236}">
                    <a16:creationId xmlns:a16="http://schemas.microsoft.com/office/drawing/2014/main" id="{29E72E1B-B2F7-788E-D2DF-26B1027068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51271" y="3219682"/>
                <a:ext cx="123767" cy="194841"/>
              </a:xfrm>
              <a:custGeom>
                <a:avLst/>
                <a:gdLst>
                  <a:gd name="T0" fmla="*/ 0 w 28"/>
                  <a:gd name="T1" fmla="*/ 44 h 44"/>
                  <a:gd name="T2" fmla="*/ 28 w 28"/>
                  <a:gd name="T3" fmla="*/ 44 h 44"/>
                  <a:gd name="T4" fmla="*/ 28 w 28"/>
                  <a:gd name="T5" fmla="*/ 0 h 44"/>
                  <a:gd name="T6" fmla="*/ 24 w 28"/>
                  <a:gd name="T7" fmla="*/ 8 h 44"/>
                  <a:gd name="T8" fmla="*/ 24 w 28"/>
                  <a:gd name="T9" fmla="*/ 9 h 44"/>
                  <a:gd name="T10" fmla="*/ 15 w 28"/>
                  <a:gd name="T11" fmla="*/ 22 h 44"/>
                  <a:gd name="T12" fmla="*/ 10 w 28"/>
                  <a:gd name="T13" fmla="*/ 29 h 44"/>
                  <a:gd name="T14" fmla="*/ 15 w 28"/>
                  <a:gd name="T15" fmla="*/ 34 h 44"/>
                  <a:gd name="T16" fmla="*/ 10 w 28"/>
                  <a:gd name="T17" fmla="*/ 39 h 44"/>
                  <a:gd name="T18" fmla="*/ 10 w 28"/>
                  <a:gd name="T19" fmla="*/ 39 h 44"/>
                  <a:gd name="T20" fmla="*/ 6 w 28"/>
                  <a:gd name="T21" fmla="*/ 36 h 44"/>
                  <a:gd name="T22" fmla="*/ 0 w 28"/>
                  <a:gd name="T2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44">
                    <a:moveTo>
                      <a:pt x="0" y="44"/>
                    </a:moveTo>
                    <a:cubicBezTo>
                      <a:pt x="28" y="44"/>
                      <a:pt x="28" y="44"/>
                      <a:pt x="28" y="4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3"/>
                      <a:pt x="25" y="5"/>
                      <a:pt x="24" y="8"/>
                    </a:cubicBezTo>
                    <a:cubicBezTo>
                      <a:pt x="24" y="8"/>
                      <a:pt x="24" y="9"/>
                      <a:pt x="24" y="9"/>
                    </a:cubicBezTo>
                    <a:cubicBezTo>
                      <a:pt x="24" y="15"/>
                      <a:pt x="20" y="20"/>
                      <a:pt x="15" y="22"/>
                    </a:cubicBezTo>
                    <a:cubicBezTo>
                      <a:pt x="13" y="25"/>
                      <a:pt x="12" y="27"/>
                      <a:pt x="10" y="29"/>
                    </a:cubicBezTo>
                    <a:cubicBezTo>
                      <a:pt x="13" y="30"/>
                      <a:pt x="15" y="32"/>
                      <a:pt x="15" y="34"/>
                    </a:cubicBezTo>
                    <a:cubicBezTo>
                      <a:pt x="15" y="37"/>
                      <a:pt x="12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8" y="39"/>
                      <a:pt x="6" y="38"/>
                      <a:pt x="6" y="36"/>
                    </a:cubicBezTo>
                    <a:cubicBezTo>
                      <a:pt x="4" y="39"/>
                      <a:pt x="2" y="41"/>
                      <a:pt x="0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5" name="Freeform: Shape 83">
                <a:extLst>
                  <a:ext uri="{FF2B5EF4-FFF2-40B4-BE49-F238E27FC236}">
                    <a16:creationId xmlns:a16="http://schemas.microsoft.com/office/drawing/2014/main" id="{AA83028E-1BDE-D95F-7805-E91DE8473E5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78230" y="1788400"/>
                <a:ext cx="118865" cy="62496"/>
              </a:xfrm>
              <a:custGeom>
                <a:avLst/>
                <a:gdLst>
                  <a:gd name="T0" fmla="*/ 22 w 27"/>
                  <a:gd name="T1" fmla="*/ 9 h 14"/>
                  <a:gd name="T2" fmla="*/ 0 w 27"/>
                  <a:gd name="T3" fmla="*/ 9 h 14"/>
                  <a:gd name="T4" fmla="*/ 4 w 27"/>
                  <a:gd name="T5" fmla="*/ 14 h 14"/>
                  <a:gd name="T6" fmla="*/ 27 w 27"/>
                  <a:gd name="T7" fmla="*/ 14 h 14"/>
                  <a:gd name="T8" fmla="*/ 27 w 27"/>
                  <a:gd name="T9" fmla="*/ 0 h 14"/>
                  <a:gd name="T10" fmla="*/ 22 w 27"/>
                  <a:gd name="T11" fmla="*/ 0 h 14"/>
                  <a:gd name="T12" fmla="*/ 22 w 27"/>
                  <a:gd name="T13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4">
                    <a:moveTo>
                      <a:pt x="22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3" y="12"/>
                      <a:pt x="4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22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6" name="Freeform: Shape 84">
                <a:extLst>
                  <a:ext uri="{FF2B5EF4-FFF2-40B4-BE49-F238E27FC236}">
                    <a16:creationId xmlns:a16="http://schemas.microsoft.com/office/drawing/2014/main" id="{44255272-AF9F-972A-3F9B-4A2CDBA2D4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85098" y="1603362"/>
                <a:ext cx="181361" cy="207095"/>
              </a:xfrm>
              <a:custGeom>
                <a:avLst/>
                <a:gdLst>
                  <a:gd name="T0" fmla="*/ 5 w 41"/>
                  <a:gd name="T1" fmla="*/ 27 h 47"/>
                  <a:gd name="T2" fmla="*/ 5 w 41"/>
                  <a:gd name="T3" fmla="*/ 30 h 47"/>
                  <a:gd name="T4" fmla="*/ 18 w 41"/>
                  <a:gd name="T5" fmla="*/ 47 h 47"/>
                  <a:gd name="T6" fmla="*/ 33 w 41"/>
                  <a:gd name="T7" fmla="*/ 47 h 47"/>
                  <a:gd name="T8" fmla="*/ 33 w 41"/>
                  <a:gd name="T9" fmla="*/ 27 h 47"/>
                  <a:gd name="T10" fmla="*/ 41 w 41"/>
                  <a:gd name="T11" fmla="*/ 27 h 47"/>
                  <a:gd name="T12" fmla="*/ 19 w 41"/>
                  <a:gd name="T13" fmla="*/ 0 h 47"/>
                  <a:gd name="T14" fmla="*/ 0 w 41"/>
                  <a:gd name="T15" fmla="*/ 24 h 47"/>
                  <a:gd name="T16" fmla="*/ 3 w 41"/>
                  <a:gd name="T17" fmla="*/ 27 h 47"/>
                  <a:gd name="T18" fmla="*/ 5 w 41"/>
                  <a:gd name="T19" fmla="*/ 2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7">
                    <a:moveTo>
                      <a:pt x="5" y="27"/>
                    </a:moveTo>
                    <a:cubicBezTo>
                      <a:pt x="5" y="30"/>
                      <a:pt x="5" y="30"/>
                      <a:pt x="5" y="30"/>
                    </a:cubicBezTo>
                    <a:cubicBezTo>
                      <a:pt x="10" y="35"/>
                      <a:pt x="14" y="41"/>
                      <a:pt x="18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5"/>
                      <a:pt x="2" y="26"/>
                      <a:pt x="3" y="27"/>
                    </a:cubicBezTo>
                    <a:lnTo>
                      <a:pt x="5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7" name="Freeform: Shape 85">
                <a:extLst>
                  <a:ext uri="{FF2B5EF4-FFF2-40B4-BE49-F238E27FC236}">
                    <a16:creationId xmlns:a16="http://schemas.microsoft.com/office/drawing/2014/main" id="{DC0F4A48-7096-B6B5-9E40-B37D8426A6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07382" y="2084949"/>
                <a:ext cx="225476" cy="357821"/>
              </a:xfrm>
              <a:custGeom>
                <a:avLst/>
                <a:gdLst>
                  <a:gd name="T0" fmla="*/ 51 w 51"/>
                  <a:gd name="T1" fmla="*/ 81 h 81"/>
                  <a:gd name="T2" fmla="*/ 45 w 51"/>
                  <a:gd name="T3" fmla="*/ 1 h 81"/>
                  <a:gd name="T4" fmla="*/ 40 w 51"/>
                  <a:gd name="T5" fmla="*/ 0 h 81"/>
                  <a:gd name="T6" fmla="*/ 45 w 51"/>
                  <a:gd name="T7" fmla="*/ 7 h 81"/>
                  <a:gd name="T8" fmla="*/ 45 w 51"/>
                  <a:gd name="T9" fmla="*/ 53 h 81"/>
                  <a:gd name="T10" fmla="*/ 40 w 51"/>
                  <a:gd name="T11" fmla="*/ 58 h 81"/>
                  <a:gd name="T12" fmla="*/ 45 w 51"/>
                  <a:gd name="T13" fmla="*/ 65 h 81"/>
                  <a:gd name="T14" fmla="*/ 40 w 51"/>
                  <a:gd name="T15" fmla="*/ 65 h 81"/>
                  <a:gd name="T16" fmla="*/ 45 w 51"/>
                  <a:gd name="T17" fmla="*/ 69 h 81"/>
                  <a:gd name="T18" fmla="*/ 45 w 51"/>
                  <a:gd name="T19" fmla="*/ 76 h 81"/>
                  <a:gd name="T20" fmla="*/ 40 w 51"/>
                  <a:gd name="T21" fmla="*/ 81 h 81"/>
                  <a:gd name="T22" fmla="*/ 35 w 51"/>
                  <a:gd name="T23" fmla="*/ 1 h 81"/>
                  <a:gd name="T24" fmla="*/ 25 w 51"/>
                  <a:gd name="T25" fmla="*/ 7 h 81"/>
                  <a:gd name="T26" fmla="*/ 40 w 51"/>
                  <a:gd name="T27" fmla="*/ 0 h 81"/>
                  <a:gd name="T28" fmla="*/ 25 w 51"/>
                  <a:gd name="T29" fmla="*/ 81 h 81"/>
                  <a:gd name="T30" fmla="*/ 40 w 51"/>
                  <a:gd name="T31" fmla="*/ 76 h 81"/>
                  <a:gd name="T32" fmla="*/ 35 w 51"/>
                  <a:gd name="T33" fmla="*/ 69 h 81"/>
                  <a:gd name="T34" fmla="*/ 40 w 51"/>
                  <a:gd name="T35" fmla="*/ 65 h 81"/>
                  <a:gd name="T36" fmla="*/ 35 w 51"/>
                  <a:gd name="T37" fmla="*/ 58 h 81"/>
                  <a:gd name="T38" fmla="*/ 40 w 51"/>
                  <a:gd name="T39" fmla="*/ 53 h 81"/>
                  <a:gd name="T40" fmla="*/ 25 w 51"/>
                  <a:gd name="T41" fmla="*/ 58 h 81"/>
                  <a:gd name="T42" fmla="*/ 30 w 51"/>
                  <a:gd name="T43" fmla="*/ 65 h 81"/>
                  <a:gd name="T44" fmla="*/ 25 w 51"/>
                  <a:gd name="T45" fmla="*/ 65 h 81"/>
                  <a:gd name="T46" fmla="*/ 30 w 51"/>
                  <a:gd name="T47" fmla="*/ 69 h 81"/>
                  <a:gd name="T48" fmla="*/ 30 w 51"/>
                  <a:gd name="T49" fmla="*/ 76 h 81"/>
                  <a:gd name="T50" fmla="*/ 25 w 51"/>
                  <a:gd name="T51" fmla="*/ 81 h 81"/>
                  <a:gd name="T52" fmla="*/ 10 w 51"/>
                  <a:gd name="T53" fmla="*/ 1 h 81"/>
                  <a:gd name="T54" fmla="*/ 25 w 51"/>
                  <a:gd name="T55" fmla="*/ 7 h 81"/>
                  <a:gd name="T56" fmla="*/ 10 w 51"/>
                  <a:gd name="T57" fmla="*/ 81 h 81"/>
                  <a:gd name="T58" fmla="*/ 25 w 51"/>
                  <a:gd name="T59" fmla="*/ 76 h 81"/>
                  <a:gd name="T60" fmla="*/ 20 w 51"/>
                  <a:gd name="T61" fmla="*/ 69 h 81"/>
                  <a:gd name="T62" fmla="*/ 25 w 51"/>
                  <a:gd name="T63" fmla="*/ 65 h 81"/>
                  <a:gd name="T64" fmla="*/ 20 w 51"/>
                  <a:gd name="T65" fmla="*/ 58 h 81"/>
                  <a:gd name="T66" fmla="*/ 25 w 51"/>
                  <a:gd name="T67" fmla="*/ 53 h 81"/>
                  <a:gd name="T68" fmla="*/ 10 w 51"/>
                  <a:gd name="T69" fmla="*/ 58 h 81"/>
                  <a:gd name="T70" fmla="*/ 15 w 51"/>
                  <a:gd name="T71" fmla="*/ 65 h 81"/>
                  <a:gd name="T72" fmla="*/ 10 w 51"/>
                  <a:gd name="T73" fmla="*/ 65 h 81"/>
                  <a:gd name="T74" fmla="*/ 15 w 51"/>
                  <a:gd name="T75" fmla="*/ 69 h 81"/>
                  <a:gd name="T76" fmla="*/ 15 w 51"/>
                  <a:gd name="T77" fmla="*/ 76 h 81"/>
                  <a:gd name="T78" fmla="*/ 10 w 51"/>
                  <a:gd name="T79" fmla="*/ 81 h 81"/>
                  <a:gd name="T80" fmla="*/ 0 w 51"/>
                  <a:gd name="T81" fmla="*/ 1 h 81"/>
                  <a:gd name="T82" fmla="*/ 1 w 51"/>
                  <a:gd name="T83" fmla="*/ 81 h 81"/>
                  <a:gd name="T84" fmla="*/ 10 w 51"/>
                  <a:gd name="T85" fmla="*/ 76 h 81"/>
                  <a:gd name="T86" fmla="*/ 5 w 51"/>
                  <a:gd name="T87" fmla="*/ 69 h 81"/>
                  <a:gd name="T88" fmla="*/ 10 w 51"/>
                  <a:gd name="T89" fmla="*/ 65 h 81"/>
                  <a:gd name="T90" fmla="*/ 5 w 51"/>
                  <a:gd name="T91" fmla="*/ 58 h 81"/>
                  <a:gd name="T92" fmla="*/ 10 w 51"/>
                  <a:gd name="T93" fmla="*/ 53 h 81"/>
                  <a:gd name="T94" fmla="*/ 5 w 51"/>
                  <a:gd name="T95" fmla="*/ 7 h 81"/>
                  <a:gd name="T96" fmla="*/ 10 w 51"/>
                  <a:gd name="T9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1" h="81">
                    <a:moveTo>
                      <a:pt x="40" y="81"/>
                    </a:moveTo>
                    <a:cubicBezTo>
                      <a:pt x="51" y="81"/>
                      <a:pt x="51" y="81"/>
                      <a:pt x="51" y="8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0" y="76"/>
                      <a:pt x="40" y="76"/>
                      <a:pt x="40" y="76"/>
                    </a:cubicBezTo>
                    <a:lnTo>
                      <a:pt x="40" y="81"/>
                    </a:lnTo>
                    <a:close/>
                    <a:moveTo>
                      <a:pt x="35" y="0"/>
                    </a:moveTo>
                    <a:cubicBezTo>
                      <a:pt x="35" y="1"/>
                      <a:pt x="35" y="1"/>
                      <a:pt x="3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  <a:moveTo>
                      <a:pt x="25" y="81"/>
                    </a:moveTo>
                    <a:cubicBezTo>
                      <a:pt x="40" y="81"/>
                      <a:pt x="40" y="81"/>
                      <a:pt x="40" y="81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5" y="76"/>
                      <a:pt x="25" y="76"/>
                      <a:pt x="25" y="76"/>
                    </a:cubicBezTo>
                    <a:lnTo>
                      <a:pt x="25" y="81"/>
                    </a:lnTo>
                    <a:close/>
                    <a:moveTo>
                      <a:pt x="25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1"/>
                      <a:pt x="25" y="1"/>
                      <a:pt x="25" y="1"/>
                    </a:cubicBezTo>
                    <a:close/>
                    <a:moveTo>
                      <a:pt x="10" y="81"/>
                    </a:moveTo>
                    <a:cubicBezTo>
                      <a:pt x="25" y="81"/>
                      <a:pt x="25" y="81"/>
                      <a:pt x="25" y="81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0" y="76"/>
                      <a:pt x="10" y="76"/>
                      <a:pt x="10" y="76"/>
                    </a:cubicBezTo>
                    <a:lnTo>
                      <a:pt x="10" y="81"/>
                    </a:lnTo>
                    <a:close/>
                    <a:moveTo>
                      <a:pt x="1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4"/>
                      <a:pt x="1" y="78"/>
                      <a:pt x="1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10" y="7"/>
                      <a:pt x="10" y="7"/>
                      <a:pt x="10" y="7"/>
                    </a:cubicBezTo>
                    <a:lnTo>
                      <a:pt x="1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8" name="Freeform: Shape 86">
                <a:extLst>
                  <a:ext uri="{FF2B5EF4-FFF2-40B4-BE49-F238E27FC236}">
                    <a16:creationId xmlns:a16="http://schemas.microsoft.com/office/drawing/2014/main" id="{EC3CB65D-4BE7-3DD9-7F41-C2C85C1850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05220" y="1330095"/>
                <a:ext cx="142148" cy="61271"/>
              </a:xfrm>
              <a:custGeom>
                <a:avLst/>
                <a:gdLst>
                  <a:gd name="T0" fmla="*/ 0 w 116"/>
                  <a:gd name="T1" fmla="*/ 28 h 50"/>
                  <a:gd name="T2" fmla="*/ 44 w 116"/>
                  <a:gd name="T3" fmla="*/ 50 h 50"/>
                  <a:gd name="T4" fmla="*/ 116 w 116"/>
                  <a:gd name="T5" fmla="*/ 50 h 50"/>
                  <a:gd name="T6" fmla="*/ 15 w 116"/>
                  <a:gd name="T7" fmla="*/ 0 h 50"/>
                  <a:gd name="T8" fmla="*/ 0 w 116"/>
                  <a:gd name="T9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50">
                    <a:moveTo>
                      <a:pt x="0" y="28"/>
                    </a:moveTo>
                    <a:lnTo>
                      <a:pt x="44" y="50"/>
                    </a:lnTo>
                    <a:lnTo>
                      <a:pt x="116" y="50"/>
                    </a:lnTo>
                    <a:lnTo>
                      <a:pt x="15" y="0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9" name="Freeform: Shape 87">
                <a:extLst>
                  <a:ext uri="{FF2B5EF4-FFF2-40B4-BE49-F238E27FC236}">
                    <a16:creationId xmlns:a16="http://schemas.microsoft.com/office/drawing/2014/main" id="{C5224D05-6846-2BAA-5C0C-1F2D59BF7F7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05220" y="1399944"/>
                <a:ext cx="349243" cy="176459"/>
              </a:xfrm>
              <a:custGeom>
                <a:avLst/>
                <a:gdLst>
                  <a:gd name="T0" fmla="*/ 56 w 79"/>
                  <a:gd name="T1" fmla="*/ 40 h 40"/>
                  <a:gd name="T2" fmla="*/ 64 w 79"/>
                  <a:gd name="T3" fmla="*/ 40 h 40"/>
                  <a:gd name="T4" fmla="*/ 64 w 79"/>
                  <a:gd name="T5" fmla="*/ 32 h 40"/>
                  <a:gd name="T6" fmla="*/ 79 w 79"/>
                  <a:gd name="T7" fmla="*/ 32 h 40"/>
                  <a:gd name="T8" fmla="*/ 79 w 79"/>
                  <a:gd name="T9" fmla="*/ 8 h 40"/>
                  <a:gd name="T10" fmla="*/ 64 w 79"/>
                  <a:gd name="T11" fmla="*/ 8 h 40"/>
                  <a:gd name="T12" fmla="*/ 64 w 79"/>
                  <a:gd name="T13" fmla="*/ 0 h 40"/>
                  <a:gd name="T14" fmla="*/ 37 w 79"/>
                  <a:gd name="T15" fmla="*/ 0 h 40"/>
                  <a:gd name="T16" fmla="*/ 17 w 79"/>
                  <a:gd name="T17" fmla="*/ 0 h 40"/>
                  <a:gd name="T18" fmla="*/ 0 w 79"/>
                  <a:gd name="T19" fmla="*/ 0 h 40"/>
                  <a:gd name="T20" fmla="*/ 0 w 79"/>
                  <a:gd name="T21" fmla="*/ 2 h 40"/>
                  <a:gd name="T22" fmla="*/ 24 w 79"/>
                  <a:gd name="T23" fmla="*/ 16 h 40"/>
                  <a:gd name="T24" fmla="*/ 48 w 79"/>
                  <a:gd name="T25" fmla="*/ 16 h 40"/>
                  <a:gd name="T26" fmla="*/ 48 w 79"/>
                  <a:gd name="T27" fmla="*/ 25 h 40"/>
                  <a:gd name="T28" fmla="*/ 36 w 79"/>
                  <a:gd name="T29" fmla="*/ 25 h 40"/>
                  <a:gd name="T30" fmla="*/ 56 w 79"/>
                  <a:gd name="T3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9" h="40">
                    <a:moveTo>
                      <a:pt x="56" y="40"/>
                    </a:move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8" y="6"/>
                      <a:pt x="16" y="11"/>
                      <a:pt x="24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43" y="30"/>
                      <a:pt x="50" y="35"/>
                      <a:pt x="56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0" name="Freeform: Shape 88">
                <a:extLst>
                  <a:ext uri="{FF2B5EF4-FFF2-40B4-BE49-F238E27FC236}">
                    <a16:creationId xmlns:a16="http://schemas.microsoft.com/office/drawing/2014/main" id="{7B661752-03B0-2402-E293-794D1B8DA5D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04542" y="4067667"/>
                <a:ext cx="296550" cy="79652"/>
              </a:xfrm>
              <a:custGeom>
                <a:avLst/>
                <a:gdLst>
                  <a:gd name="T0" fmla="*/ 33 w 242"/>
                  <a:gd name="T1" fmla="*/ 65 h 65"/>
                  <a:gd name="T2" fmla="*/ 36 w 242"/>
                  <a:gd name="T3" fmla="*/ 65 h 65"/>
                  <a:gd name="T4" fmla="*/ 202 w 242"/>
                  <a:gd name="T5" fmla="*/ 65 h 65"/>
                  <a:gd name="T6" fmla="*/ 206 w 242"/>
                  <a:gd name="T7" fmla="*/ 65 h 65"/>
                  <a:gd name="T8" fmla="*/ 242 w 242"/>
                  <a:gd name="T9" fmla="*/ 0 h 65"/>
                  <a:gd name="T10" fmla="*/ 238 w 242"/>
                  <a:gd name="T11" fmla="*/ 0 h 65"/>
                  <a:gd name="T12" fmla="*/ 206 w 242"/>
                  <a:gd name="T13" fmla="*/ 0 h 65"/>
                  <a:gd name="T14" fmla="*/ 177 w 242"/>
                  <a:gd name="T15" fmla="*/ 0 h 65"/>
                  <a:gd name="T16" fmla="*/ 65 w 242"/>
                  <a:gd name="T17" fmla="*/ 0 h 65"/>
                  <a:gd name="T18" fmla="*/ 36 w 242"/>
                  <a:gd name="T19" fmla="*/ 0 h 65"/>
                  <a:gd name="T20" fmla="*/ 0 w 242"/>
                  <a:gd name="T21" fmla="*/ 0 h 65"/>
                  <a:gd name="T22" fmla="*/ 33 w 242"/>
                  <a:gd name="T2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2" h="65">
                    <a:moveTo>
                      <a:pt x="33" y="65"/>
                    </a:moveTo>
                    <a:lnTo>
                      <a:pt x="36" y="65"/>
                    </a:lnTo>
                    <a:lnTo>
                      <a:pt x="202" y="65"/>
                    </a:lnTo>
                    <a:lnTo>
                      <a:pt x="206" y="65"/>
                    </a:lnTo>
                    <a:lnTo>
                      <a:pt x="242" y="0"/>
                    </a:lnTo>
                    <a:lnTo>
                      <a:pt x="238" y="0"/>
                    </a:lnTo>
                    <a:lnTo>
                      <a:pt x="206" y="0"/>
                    </a:lnTo>
                    <a:lnTo>
                      <a:pt x="177" y="0"/>
                    </a:lnTo>
                    <a:lnTo>
                      <a:pt x="65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33" y="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1" name="Freeform: Shape 89">
                <a:extLst>
                  <a:ext uri="{FF2B5EF4-FFF2-40B4-BE49-F238E27FC236}">
                    <a16:creationId xmlns:a16="http://schemas.microsoft.com/office/drawing/2014/main" id="{8E933E30-890E-84D3-294E-F87D66B958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00866" y="4086048"/>
                <a:ext cx="295324" cy="140922"/>
              </a:xfrm>
              <a:custGeom>
                <a:avLst/>
                <a:gdLst>
                  <a:gd name="T0" fmla="*/ 0 w 67"/>
                  <a:gd name="T1" fmla="*/ 32 h 32"/>
                  <a:gd name="T2" fmla="*/ 67 w 67"/>
                  <a:gd name="T3" fmla="*/ 32 h 32"/>
                  <a:gd name="T4" fmla="*/ 67 w 67"/>
                  <a:gd name="T5" fmla="*/ 0 h 32"/>
                  <a:gd name="T6" fmla="*/ 60 w 67"/>
                  <a:gd name="T7" fmla="*/ 15 h 32"/>
                  <a:gd name="T8" fmla="*/ 59 w 67"/>
                  <a:gd name="T9" fmla="*/ 16 h 32"/>
                  <a:gd name="T10" fmla="*/ 58 w 67"/>
                  <a:gd name="T11" fmla="*/ 16 h 32"/>
                  <a:gd name="T12" fmla="*/ 56 w 67"/>
                  <a:gd name="T13" fmla="*/ 16 h 32"/>
                  <a:gd name="T14" fmla="*/ 39 w 67"/>
                  <a:gd name="T15" fmla="*/ 16 h 32"/>
                  <a:gd name="T16" fmla="*/ 39 w 67"/>
                  <a:gd name="T17" fmla="*/ 17 h 32"/>
                  <a:gd name="T18" fmla="*/ 39 w 67"/>
                  <a:gd name="T19" fmla="*/ 20 h 32"/>
                  <a:gd name="T20" fmla="*/ 34 w 67"/>
                  <a:gd name="T21" fmla="*/ 22 h 32"/>
                  <a:gd name="T22" fmla="*/ 30 w 67"/>
                  <a:gd name="T23" fmla="*/ 20 h 32"/>
                  <a:gd name="T24" fmla="*/ 29 w 67"/>
                  <a:gd name="T25" fmla="*/ 17 h 32"/>
                  <a:gd name="T26" fmla="*/ 29 w 67"/>
                  <a:gd name="T27" fmla="*/ 16 h 32"/>
                  <a:gd name="T28" fmla="*/ 12 w 67"/>
                  <a:gd name="T29" fmla="*/ 16 h 32"/>
                  <a:gd name="T30" fmla="*/ 10 w 67"/>
                  <a:gd name="T31" fmla="*/ 16 h 32"/>
                  <a:gd name="T32" fmla="*/ 9 w 67"/>
                  <a:gd name="T33" fmla="*/ 16 h 32"/>
                  <a:gd name="T34" fmla="*/ 8 w 67"/>
                  <a:gd name="T35" fmla="*/ 15 h 32"/>
                  <a:gd name="T36" fmla="*/ 0 w 67"/>
                  <a:gd name="T37" fmla="*/ 1 h 32"/>
                  <a:gd name="T38" fmla="*/ 0 w 67"/>
                  <a:gd name="T3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7" h="32">
                    <a:moveTo>
                      <a:pt x="0" y="32"/>
                    </a:move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7"/>
                      <a:pt x="39" y="17"/>
                    </a:cubicBezTo>
                    <a:cubicBezTo>
                      <a:pt x="39" y="18"/>
                      <a:pt x="39" y="19"/>
                      <a:pt x="39" y="20"/>
                    </a:cubicBezTo>
                    <a:cubicBezTo>
                      <a:pt x="38" y="21"/>
                      <a:pt x="36" y="22"/>
                      <a:pt x="34" y="22"/>
                    </a:cubicBezTo>
                    <a:cubicBezTo>
                      <a:pt x="32" y="22"/>
                      <a:pt x="31" y="21"/>
                      <a:pt x="30" y="20"/>
                    </a:cubicBezTo>
                    <a:cubicBezTo>
                      <a:pt x="29" y="19"/>
                      <a:pt x="29" y="18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2" name="Freeform: Shape 90">
                <a:extLst>
                  <a:ext uri="{FF2B5EF4-FFF2-40B4-BE49-F238E27FC236}">
                    <a16:creationId xmlns:a16="http://schemas.microsoft.com/office/drawing/2014/main" id="{EFA2F623-7280-7137-34B5-A6B10F19B5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48657" y="3962282"/>
                <a:ext cx="208320" cy="96808"/>
              </a:xfrm>
              <a:custGeom>
                <a:avLst/>
                <a:gdLst>
                  <a:gd name="T0" fmla="*/ 47 w 47"/>
                  <a:gd name="T1" fmla="*/ 22 h 22"/>
                  <a:gd name="T2" fmla="*/ 47 w 47"/>
                  <a:gd name="T3" fmla="*/ 10 h 22"/>
                  <a:gd name="T4" fmla="*/ 38 w 47"/>
                  <a:gd name="T5" fmla="*/ 0 h 22"/>
                  <a:gd name="T6" fmla="*/ 9 w 47"/>
                  <a:gd name="T7" fmla="*/ 0 h 22"/>
                  <a:gd name="T8" fmla="*/ 0 w 47"/>
                  <a:gd name="T9" fmla="*/ 10 h 22"/>
                  <a:gd name="T10" fmla="*/ 0 w 47"/>
                  <a:gd name="T11" fmla="*/ 22 h 22"/>
                  <a:gd name="T12" fmla="*/ 8 w 47"/>
                  <a:gd name="T13" fmla="*/ 22 h 22"/>
                  <a:gd name="T14" fmla="*/ 8 w 47"/>
                  <a:gd name="T15" fmla="*/ 10 h 22"/>
                  <a:gd name="T16" fmla="*/ 9 w 47"/>
                  <a:gd name="T17" fmla="*/ 8 h 22"/>
                  <a:gd name="T18" fmla="*/ 38 w 47"/>
                  <a:gd name="T19" fmla="*/ 8 h 22"/>
                  <a:gd name="T20" fmla="*/ 39 w 47"/>
                  <a:gd name="T21" fmla="*/ 10 h 22"/>
                  <a:gd name="T22" fmla="*/ 39 w 47"/>
                  <a:gd name="T23" fmla="*/ 22 h 22"/>
                  <a:gd name="T24" fmla="*/ 47 w 4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2">
                    <a:moveTo>
                      <a:pt x="47" y="22"/>
                    </a:move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5"/>
                      <a:pt x="43" y="0"/>
                      <a:pt x="3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9" y="9"/>
                      <a:pt x="39" y="10"/>
                    </a:cubicBezTo>
                    <a:cubicBezTo>
                      <a:pt x="39" y="22"/>
                      <a:pt x="39" y="22"/>
                      <a:pt x="39" y="22"/>
                    </a:cubicBezTo>
                    <a:lnTo>
                      <a:pt x="47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3" name="Freeform: Shape 91">
                <a:extLst>
                  <a:ext uri="{FF2B5EF4-FFF2-40B4-BE49-F238E27FC236}">
                    <a16:creationId xmlns:a16="http://schemas.microsoft.com/office/drawing/2014/main" id="{E7B5ECEC-F45A-04BE-46DA-59102EB024A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19053" y="1250443"/>
                <a:ext cx="308804" cy="308804"/>
              </a:xfrm>
              <a:custGeom>
                <a:avLst/>
                <a:gdLst>
                  <a:gd name="T0" fmla="*/ 35 w 70"/>
                  <a:gd name="T1" fmla="*/ 70 h 70"/>
                  <a:gd name="T2" fmla="*/ 46 w 70"/>
                  <a:gd name="T3" fmla="*/ 68 h 70"/>
                  <a:gd name="T4" fmla="*/ 63 w 70"/>
                  <a:gd name="T5" fmla="*/ 55 h 70"/>
                  <a:gd name="T6" fmla="*/ 70 w 70"/>
                  <a:gd name="T7" fmla="*/ 35 h 70"/>
                  <a:gd name="T8" fmla="*/ 35 w 70"/>
                  <a:gd name="T9" fmla="*/ 0 h 70"/>
                  <a:gd name="T10" fmla="*/ 35 w 70"/>
                  <a:gd name="T11" fmla="*/ 24 h 70"/>
                  <a:gd name="T12" fmla="*/ 45 w 70"/>
                  <a:gd name="T13" fmla="*/ 35 h 70"/>
                  <a:gd name="T14" fmla="*/ 35 w 70"/>
                  <a:gd name="T15" fmla="*/ 45 h 70"/>
                  <a:gd name="T16" fmla="*/ 35 w 70"/>
                  <a:gd name="T17" fmla="*/ 70 h 70"/>
                  <a:gd name="T18" fmla="*/ 35 w 70"/>
                  <a:gd name="T19" fmla="*/ 0 h 70"/>
                  <a:gd name="T20" fmla="*/ 0 w 70"/>
                  <a:gd name="T21" fmla="*/ 35 h 70"/>
                  <a:gd name="T22" fmla="*/ 35 w 70"/>
                  <a:gd name="T23" fmla="*/ 70 h 70"/>
                  <a:gd name="T24" fmla="*/ 35 w 70"/>
                  <a:gd name="T25" fmla="*/ 70 h 70"/>
                  <a:gd name="T26" fmla="*/ 35 w 70"/>
                  <a:gd name="T27" fmla="*/ 45 h 70"/>
                  <a:gd name="T28" fmla="*/ 35 w 70"/>
                  <a:gd name="T29" fmla="*/ 45 h 70"/>
                  <a:gd name="T30" fmla="*/ 35 w 70"/>
                  <a:gd name="T31" fmla="*/ 45 h 70"/>
                  <a:gd name="T32" fmla="*/ 25 w 70"/>
                  <a:gd name="T33" fmla="*/ 35 h 70"/>
                  <a:gd name="T34" fmla="*/ 35 w 70"/>
                  <a:gd name="T35" fmla="*/ 24 h 70"/>
                  <a:gd name="T36" fmla="*/ 35 w 70"/>
                  <a:gd name="T37" fmla="*/ 24 h 70"/>
                  <a:gd name="T38" fmla="*/ 35 w 70"/>
                  <a:gd name="T3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70">
                    <a:moveTo>
                      <a:pt x="35" y="70"/>
                    </a:moveTo>
                    <a:cubicBezTo>
                      <a:pt x="39" y="70"/>
                      <a:pt x="43" y="69"/>
                      <a:pt x="46" y="68"/>
                    </a:cubicBezTo>
                    <a:cubicBezTo>
                      <a:pt x="52" y="63"/>
                      <a:pt x="57" y="59"/>
                      <a:pt x="63" y="55"/>
                    </a:cubicBezTo>
                    <a:cubicBezTo>
                      <a:pt x="67" y="49"/>
                      <a:pt x="70" y="42"/>
                      <a:pt x="70" y="35"/>
                    </a:cubicBezTo>
                    <a:cubicBezTo>
                      <a:pt x="70" y="15"/>
                      <a:pt x="54" y="0"/>
                      <a:pt x="35" y="0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40" y="24"/>
                      <a:pt x="45" y="29"/>
                      <a:pt x="45" y="35"/>
                    </a:cubicBezTo>
                    <a:cubicBezTo>
                      <a:pt x="45" y="40"/>
                      <a:pt x="40" y="45"/>
                      <a:pt x="35" y="45"/>
                    </a:cubicBezTo>
                    <a:lnTo>
                      <a:pt x="35" y="70"/>
                    </a:lnTo>
                    <a:close/>
                    <a:moveTo>
                      <a:pt x="35" y="0"/>
                    </a:moveTo>
                    <a:cubicBezTo>
                      <a:pt x="15" y="0"/>
                      <a:pt x="0" y="15"/>
                      <a:pt x="0" y="35"/>
                    </a:cubicBezTo>
                    <a:cubicBezTo>
                      <a:pt x="0" y="54"/>
                      <a:pt x="15" y="70"/>
                      <a:pt x="35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29" y="45"/>
                      <a:pt x="25" y="40"/>
                      <a:pt x="25" y="35"/>
                    </a:cubicBezTo>
                    <a:cubicBezTo>
                      <a:pt x="25" y="29"/>
                      <a:pt x="29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4" name="Freeform: Shape 92">
                <a:extLst>
                  <a:ext uri="{FF2B5EF4-FFF2-40B4-BE49-F238E27FC236}">
                    <a16:creationId xmlns:a16="http://schemas.microsoft.com/office/drawing/2014/main" id="{64856E2E-9642-C68D-057E-F5AA8C64359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76905" y="1625420"/>
                <a:ext cx="257337" cy="216898"/>
              </a:xfrm>
              <a:custGeom>
                <a:avLst/>
                <a:gdLst>
                  <a:gd name="T0" fmla="*/ 15 w 58"/>
                  <a:gd name="T1" fmla="*/ 49 h 49"/>
                  <a:gd name="T2" fmla="*/ 17 w 58"/>
                  <a:gd name="T3" fmla="*/ 49 h 49"/>
                  <a:gd name="T4" fmla="*/ 21 w 58"/>
                  <a:gd name="T5" fmla="*/ 43 h 49"/>
                  <a:gd name="T6" fmla="*/ 15 w 58"/>
                  <a:gd name="T7" fmla="*/ 43 h 49"/>
                  <a:gd name="T8" fmla="*/ 15 w 58"/>
                  <a:gd name="T9" fmla="*/ 49 h 49"/>
                  <a:gd name="T10" fmla="*/ 15 w 58"/>
                  <a:gd name="T11" fmla="*/ 31 h 49"/>
                  <a:gd name="T12" fmla="*/ 19 w 58"/>
                  <a:gd name="T13" fmla="*/ 25 h 49"/>
                  <a:gd name="T14" fmla="*/ 27 w 58"/>
                  <a:gd name="T15" fmla="*/ 36 h 49"/>
                  <a:gd name="T16" fmla="*/ 35 w 58"/>
                  <a:gd name="T17" fmla="*/ 26 h 49"/>
                  <a:gd name="T18" fmla="*/ 41 w 58"/>
                  <a:gd name="T19" fmla="*/ 16 h 49"/>
                  <a:gd name="T20" fmla="*/ 41 w 58"/>
                  <a:gd name="T21" fmla="*/ 16 h 49"/>
                  <a:gd name="T22" fmla="*/ 42 w 58"/>
                  <a:gd name="T23" fmla="*/ 17 h 49"/>
                  <a:gd name="T24" fmla="*/ 58 w 58"/>
                  <a:gd name="T25" fmla="*/ 0 h 49"/>
                  <a:gd name="T26" fmla="*/ 15 w 58"/>
                  <a:gd name="T27" fmla="*/ 0 h 49"/>
                  <a:gd name="T28" fmla="*/ 15 w 58"/>
                  <a:gd name="T29" fmla="*/ 7 h 49"/>
                  <a:gd name="T30" fmla="*/ 20 w 58"/>
                  <a:gd name="T31" fmla="*/ 12 h 49"/>
                  <a:gd name="T32" fmla="*/ 15 w 58"/>
                  <a:gd name="T33" fmla="*/ 17 h 49"/>
                  <a:gd name="T34" fmla="*/ 15 w 58"/>
                  <a:gd name="T35" fmla="*/ 31 h 49"/>
                  <a:gd name="T36" fmla="*/ 0 w 58"/>
                  <a:gd name="T37" fmla="*/ 49 h 49"/>
                  <a:gd name="T38" fmla="*/ 15 w 58"/>
                  <a:gd name="T39" fmla="*/ 49 h 49"/>
                  <a:gd name="T40" fmla="*/ 15 w 58"/>
                  <a:gd name="T41" fmla="*/ 43 h 49"/>
                  <a:gd name="T42" fmla="*/ 5 w 58"/>
                  <a:gd name="T43" fmla="*/ 43 h 49"/>
                  <a:gd name="T44" fmla="*/ 5 w 58"/>
                  <a:gd name="T45" fmla="*/ 43 h 49"/>
                  <a:gd name="T46" fmla="*/ 15 w 58"/>
                  <a:gd name="T47" fmla="*/ 31 h 49"/>
                  <a:gd name="T48" fmla="*/ 15 w 58"/>
                  <a:gd name="T49" fmla="*/ 17 h 49"/>
                  <a:gd name="T50" fmla="*/ 15 w 58"/>
                  <a:gd name="T51" fmla="*/ 17 h 49"/>
                  <a:gd name="T52" fmla="*/ 9 w 58"/>
                  <a:gd name="T53" fmla="*/ 12 h 49"/>
                  <a:gd name="T54" fmla="*/ 15 w 58"/>
                  <a:gd name="T55" fmla="*/ 7 h 49"/>
                  <a:gd name="T56" fmla="*/ 15 w 58"/>
                  <a:gd name="T57" fmla="*/ 7 h 49"/>
                  <a:gd name="T58" fmla="*/ 15 w 58"/>
                  <a:gd name="T59" fmla="*/ 7 h 49"/>
                  <a:gd name="T60" fmla="*/ 15 w 58"/>
                  <a:gd name="T61" fmla="*/ 0 h 49"/>
                  <a:gd name="T62" fmla="*/ 0 w 58"/>
                  <a:gd name="T63" fmla="*/ 0 h 49"/>
                  <a:gd name="T64" fmla="*/ 0 w 58"/>
                  <a:gd name="T6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" h="49">
                    <a:moveTo>
                      <a:pt x="15" y="49"/>
                    </a:moveTo>
                    <a:cubicBezTo>
                      <a:pt x="17" y="49"/>
                      <a:pt x="17" y="49"/>
                      <a:pt x="17" y="49"/>
                    </a:cubicBezTo>
                    <a:cubicBezTo>
                      <a:pt x="18" y="47"/>
                      <a:pt x="20" y="45"/>
                      <a:pt x="21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9"/>
                      <a:pt x="15" y="49"/>
                      <a:pt x="15" y="49"/>
                    </a:cubicBezTo>
                    <a:close/>
                    <a:moveTo>
                      <a:pt x="15" y="31"/>
                    </a:moveTo>
                    <a:cubicBezTo>
                      <a:pt x="19" y="25"/>
                      <a:pt x="19" y="25"/>
                      <a:pt x="19" y="25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9" y="32"/>
                      <a:pt x="32" y="29"/>
                      <a:pt x="35" y="2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7" y="11"/>
                      <a:pt x="53" y="6"/>
                      <a:pt x="5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8" y="7"/>
                      <a:pt x="20" y="9"/>
                      <a:pt x="20" y="12"/>
                    </a:cubicBezTo>
                    <a:cubicBezTo>
                      <a:pt x="20" y="15"/>
                      <a:pt x="18" y="17"/>
                      <a:pt x="15" y="17"/>
                    </a:cubicBezTo>
                    <a:lnTo>
                      <a:pt x="15" y="31"/>
                    </a:lnTo>
                    <a:close/>
                    <a:moveTo>
                      <a:pt x="0" y="4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7"/>
                      <a:pt x="9" y="15"/>
                      <a:pt x="9" y="12"/>
                    </a:cubicBezTo>
                    <a:cubicBezTo>
                      <a:pt x="9" y="9"/>
                      <a:pt x="12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5" name="Freeform: Shape 93">
                <a:extLst>
                  <a:ext uri="{FF2B5EF4-FFF2-40B4-BE49-F238E27FC236}">
                    <a16:creationId xmlns:a16="http://schemas.microsoft.com/office/drawing/2014/main" id="{66E19DFF-7A4F-CF57-3112-2CFC8F6BF53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946722" y="1143832"/>
                <a:ext cx="164205" cy="234054"/>
              </a:xfrm>
              <a:custGeom>
                <a:avLst/>
                <a:gdLst>
                  <a:gd name="T0" fmla="*/ 37 w 37"/>
                  <a:gd name="T1" fmla="*/ 35 h 53"/>
                  <a:gd name="T2" fmla="*/ 37 w 37"/>
                  <a:gd name="T3" fmla="*/ 0 h 53"/>
                  <a:gd name="T4" fmla="*/ 19 w 37"/>
                  <a:gd name="T5" fmla="*/ 0 h 53"/>
                  <a:gd name="T6" fmla="*/ 0 w 37"/>
                  <a:gd name="T7" fmla="*/ 49 h 53"/>
                  <a:gd name="T8" fmla="*/ 10 w 37"/>
                  <a:gd name="T9" fmla="*/ 53 h 53"/>
                  <a:gd name="T10" fmla="*/ 34 w 37"/>
                  <a:gd name="T11" fmla="*/ 43 h 53"/>
                  <a:gd name="T12" fmla="*/ 37 w 37"/>
                  <a:gd name="T13" fmla="*/ 3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53">
                    <a:moveTo>
                      <a:pt x="37" y="35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8" y="50"/>
                      <a:pt x="26" y="46"/>
                      <a:pt x="34" y="43"/>
                    </a:cubicBezTo>
                    <a:lnTo>
                      <a:pt x="37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6" name="Freeform: Shape 94">
                <a:extLst>
                  <a:ext uri="{FF2B5EF4-FFF2-40B4-BE49-F238E27FC236}">
                    <a16:creationId xmlns:a16="http://schemas.microsoft.com/office/drawing/2014/main" id="{CB756382-D495-16A7-E148-3DBE9D21152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24407" y="1143832"/>
                <a:ext cx="30635" cy="84553"/>
              </a:xfrm>
              <a:custGeom>
                <a:avLst/>
                <a:gdLst>
                  <a:gd name="T0" fmla="*/ 0 w 7"/>
                  <a:gd name="T1" fmla="*/ 19 h 19"/>
                  <a:gd name="T2" fmla="*/ 6 w 7"/>
                  <a:gd name="T3" fmla="*/ 0 h 19"/>
                  <a:gd name="T4" fmla="*/ 7 w 7"/>
                  <a:gd name="T5" fmla="*/ 0 h 19"/>
                  <a:gd name="T6" fmla="*/ 0 w 7"/>
                  <a:gd name="T7" fmla="*/ 0 h 19"/>
                  <a:gd name="T8" fmla="*/ 0 w 7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9">
                    <a:moveTo>
                      <a:pt x="0" y="19"/>
                    </a:moveTo>
                    <a:cubicBezTo>
                      <a:pt x="6" y="15"/>
                      <a:pt x="6" y="7"/>
                      <a:pt x="6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7" name="Freeform: Shape 95">
                <a:extLst>
                  <a:ext uri="{FF2B5EF4-FFF2-40B4-BE49-F238E27FC236}">
                    <a16:creationId xmlns:a16="http://schemas.microsoft.com/office/drawing/2014/main" id="{EB2ABF7B-41F9-60AD-D067-E1BEA06878F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24407" y="1143832"/>
                <a:ext cx="136021" cy="181361"/>
              </a:xfrm>
              <a:custGeom>
                <a:avLst/>
                <a:gdLst>
                  <a:gd name="T0" fmla="*/ 9 w 31"/>
                  <a:gd name="T1" fmla="*/ 0 h 41"/>
                  <a:gd name="T2" fmla="*/ 9 w 31"/>
                  <a:gd name="T3" fmla="*/ 0 h 41"/>
                  <a:gd name="T4" fmla="*/ 0 w 31"/>
                  <a:gd name="T5" fmla="*/ 21 h 41"/>
                  <a:gd name="T6" fmla="*/ 0 w 31"/>
                  <a:gd name="T7" fmla="*/ 35 h 41"/>
                  <a:gd name="T8" fmla="*/ 2 w 31"/>
                  <a:gd name="T9" fmla="*/ 41 h 41"/>
                  <a:gd name="T10" fmla="*/ 31 w 31"/>
                  <a:gd name="T11" fmla="*/ 32 h 41"/>
                  <a:gd name="T12" fmla="*/ 18 w 31"/>
                  <a:gd name="T13" fmla="*/ 0 h 41"/>
                  <a:gd name="T14" fmla="*/ 9 w 31"/>
                  <a:gd name="T1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41"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8"/>
                      <a:pt x="8" y="18"/>
                      <a:pt x="0" y="2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11" y="37"/>
                      <a:pt x="21" y="35"/>
                      <a:pt x="31" y="32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8" name="Freeform: Shape 96">
                <a:extLst>
                  <a:ext uri="{FF2B5EF4-FFF2-40B4-BE49-F238E27FC236}">
                    <a16:creationId xmlns:a16="http://schemas.microsoft.com/office/drawing/2014/main" id="{3D640D70-4321-88B8-3D2C-42554F16725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31275" y="1113197"/>
                <a:ext cx="171558" cy="22057"/>
              </a:xfrm>
              <a:custGeom>
                <a:avLst/>
                <a:gdLst>
                  <a:gd name="T0" fmla="*/ 140 w 140"/>
                  <a:gd name="T1" fmla="*/ 0 h 18"/>
                  <a:gd name="T2" fmla="*/ 0 w 140"/>
                  <a:gd name="T3" fmla="*/ 0 h 18"/>
                  <a:gd name="T4" fmla="*/ 0 w 140"/>
                  <a:gd name="T5" fmla="*/ 18 h 18"/>
                  <a:gd name="T6" fmla="*/ 65 w 140"/>
                  <a:gd name="T7" fmla="*/ 18 h 18"/>
                  <a:gd name="T8" fmla="*/ 76 w 140"/>
                  <a:gd name="T9" fmla="*/ 18 h 18"/>
                  <a:gd name="T10" fmla="*/ 140 w 140"/>
                  <a:gd name="T11" fmla="*/ 18 h 18"/>
                  <a:gd name="T12" fmla="*/ 140 w 140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18">
                    <a:moveTo>
                      <a:pt x="1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5" y="18"/>
                    </a:lnTo>
                    <a:lnTo>
                      <a:pt x="76" y="18"/>
                    </a:lnTo>
                    <a:lnTo>
                      <a:pt x="140" y="18"/>
                    </a:ln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9" name="Freeform: Shape 97">
                <a:extLst>
                  <a:ext uri="{FF2B5EF4-FFF2-40B4-BE49-F238E27FC236}">
                    <a16:creationId xmlns:a16="http://schemas.microsoft.com/office/drawing/2014/main" id="{53D9726E-115C-577D-398F-93D9D8DD5E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51171" y="3599560"/>
                <a:ext cx="247533" cy="145824"/>
              </a:xfrm>
              <a:custGeom>
                <a:avLst/>
                <a:gdLst>
                  <a:gd name="T0" fmla="*/ 32 w 56"/>
                  <a:gd name="T1" fmla="*/ 0 h 33"/>
                  <a:gd name="T2" fmla="*/ 32 w 56"/>
                  <a:gd name="T3" fmla="*/ 6 h 33"/>
                  <a:gd name="T4" fmla="*/ 0 w 56"/>
                  <a:gd name="T5" fmla="*/ 33 h 33"/>
                  <a:gd name="T6" fmla="*/ 32 w 56"/>
                  <a:gd name="T7" fmla="*/ 27 h 33"/>
                  <a:gd name="T8" fmla="*/ 32 w 56"/>
                  <a:gd name="T9" fmla="*/ 32 h 33"/>
                  <a:gd name="T10" fmla="*/ 56 w 56"/>
                  <a:gd name="T11" fmla="*/ 16 h 33"/>
                  <a:gd name="T12" fmla="*/ 32 w 5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33">
                    <a:moveTo>
                      <a:pt x="32" y="0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4" y="6"/>
                      <a:pt x="0" y="33"/>
                      <a:pt x="0" y="33"/>
                    </a:cubicBezTo>
                    <a:cubicBezTo>
                      <a:pt x="0" y="33"/>
                      <a:pt x="9" y="27"/>
                      <a:pt x="32" y="27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56" y="16"/>
                      <a:pt x="56" y="16"/>
                      <a:pt x="56" y="16"/>
                    </a:cubicBez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0" name="Freeform: Shape 98">
                <a:extLst>
                  <a:ext uri="{FF2B5EF4-FFF2-40B4-BE49-F238E27FC236}">
                    <a16:creationId xmlns:a16="http://schemas.microsoft.com/office/drawing/2014/main" id="{A01DF0CF-E7C8-E52F-D868-FB3227D915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9114" y="3728228"/>
                <a:ext cx="242632" cy="145824"/>
              </a:xfrm>
              <a:custGeom>
                <a:avLst/>
                <a:gdLst>
                  <a:gd name="T0" fmla="*/ 24 w 55"/>
                  <a:gd name="T1" fmla="*/ 33 h 33"/>
                  <a:gd name="T2" fmla="*/ 24 w 55"/>
                  <a:gd name="T3" fmla="*/ 28 h 33"/>
                  <a:gd name="T4" fmla="*/ 55 w 55"/>
                  <a:gd name="T5" fmla="*/ 0 h 33"/>
                  <a:gd name="T6" fmla="*/ 24 w 55"/>
                  <a:gd name="T7" fmla="*/ 7 h 33"/>
                  <a:gd name="T8" fmla="*/ 24 w 55"/>
                  <a:gd name="T9" fmla="*/ 1 h 33"/>
                  <a:gd name="T10" fmla="*/ 0 w 55"/>
                  <a:gd name="T11" fmla="*/ 17 h 33"/>
                  <a:gd name="T12" fmla="*/ 24 w 55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33">
                    <a:moveTo>
                      <a:pt x="24" y="33"/>
                    </a:moveTo>
                    <a:cubicBezTo>
                      <a:pt x="24" y="28"/>
                      <a:pt x="24" y="28"/>
                      <a:pt x="24" y="28"/>
                    </a:cubicBezTo>
                    <a:cubicBezTo>
                      <a:pt x="52" y="28"/>
                      <a:pt x="55" y="0"/>
                      <a:pt x="55" y="0"/>
                    </a:cubicBezTo>
                    <a:cubicBezTo>
                      <a:pt x="55" y="0"/>
                      <a:pt x="47" y="7"/>
                      <a:pt x="24" y="7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0" y="17"/>
                      <a:pt x="0" y="17"/>
                      <a:pt x="0" y="17"/>
                    </a:cubicBezTo>
                    <a:lnTo>
                      <a:pt x="24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1" name="Freeform: Shape 99">
                <a:extLst>
                  <a:ext uri="{FF2B5EF4-FFF2-40B4-BE49-F238E27FC236}">
                    <a16:creationId xmlns:a16="http://schemas.microsoft.com/office/drawing/2014/main" id="{CE923305-3817-4584-2989-C4C34F1E24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96643" y="1104619"/>
                <a:ext cx="203418" cy="203419"/>
              </a:xfrm>
              <a:custGeom>
                <a:avLst/>
                <a:gdLst>
                  <a:gd name="T0" fmla="*/ 34 w 46"/>
                  <a:gd name="T1" fmla="*/ 43 h 46"/>
                  <a:gd name="T2" fmla="*/ 43 w 46"/>
                  <a:gd name="T3" fmla="*/ 34 h 46"/>
                  <a:gd name="T4" fmla="*/ 45 w 46"/>
                  <a:gd name="T5" fmla="*/ 27 h 46"/>
                  <a:gd name="T6" fmla="*/ 45 w 46"/>
                  <a:gd name="T7" fmla="*/ 18 h 46"/>
                  <a:gd name="T8" fmla="*/ 43 w 46"/>
                  <a:gd name="T9" fmla="*/ 11 h 46"/>
                  <a:gd name="T10" fmla="*/ 34 w 46"/>
                  <a:gd name="T11" fmla="*/ 3 h 46"/>
                  <a:gd name="T12" fmla="*/ 31 w 46"/>
                  <a:gd name="T13" fmla="*/ 1 h 46"/>
                  <a:gd name="T14" fmla="*/ 24 w 46"/>
                  <a:gd name="T15" fmla="*/ 0 h 46"/>
                  <a:gd name="T16" fmla="*/ 25 w 46"/>
                  <a:gd name="T17" fmla="*/ 2 h 46"/>
                  <a:gd name="T18" fmla="*/ 28 w 46"/>
                  <a:gd name="T19" fmla="*/ 2 h 46"/>
                  <a:gd name="T20" fmla="*/ 31 w 46"/>
                  <a:gd name="T21" fmla="*/ 3 h 46"/>
                  <a:gd name="T22" fmla="*/ 30 w 46"/>
                  <a:gd name="T23" fmla="*/ 3 h 46"/>
                  <a:gd name="T24" fmla="*/ 26 w 46"/>
                  <a:gd name="T25" fmla="*/ 5 h 46"/>
                  <a:gd name="T26" fmla="*/ 27 w 46"/>
                  <a:gd name="T27" fmla="*/ 7 h 46"/>
                  <a:gd name="T28" fmla="*/ 29 w 46"/>
                  <a:gd name="T29" fmla="*/ 8 h 46"/>
                  <a:gd name="T30" fmla="*/ 32 w 46"/>
                  <a:gd name="T31" fmla="*/ 4 h 46"/>
                  <a:gd name="T32" fmla="*/ 35 w 46"/>
                  <a:gd name="T33" fmla="*/ 5 h 46"/>
                  <a:gd name="T34" fmla="*/ 37 w 46"/>
                  <a:gd name="T35" fmla="*/ 6 h 46"/>
                  <a:gd name="T36" fmla="*/ 38 w 46"/>
                  <a:gd name="T37" fmla="*/ 9 h 46"/>
                  <a:gd name="T38" fmla="*/ 37 w 46"/>
                  <a:gd name="T39" fmla="*/ 11 h 46"/>
                  <a:gd name="T40" fmla="*/ 36 w 46"/>
                  <a:gd name="T41" fmla="*/ 9 h 46"/>
                  <a:gd name="T42" fmla="*/ 33 w 46"/>
                  <a:gd name="T43" fmla="*/ 10 h 46"/>
                  <a:gd name="T44" fmla="*/ 35 w 46"/>
                  <a:gd name="T45" fmla="*/ 11 h 46"/>
                  <a:gd name="T46" fmla="*/ 30 w 46"/>
                  <a:gd name="T47" fmla="*/ 13 h 46"/>
                  <a:gd name="T48" fmla="*/ 28 w 46"/>
                  <a:gd name="T49" fmla="*/ 15 h 46"/>
                  <a:gd name="T50" fmla="*/ 25 w 46"/>
                  <a:gd name="T51" fmla="*/ 17 h 46"/>
                  <a:gd name="T52" fmla="*/ 26 w 46"/>
                  <a:gd name="T53" fmla="*/ 27 h 46"/>
                  <a:gd name="T54" fmla="*/ 29 w 46"/>
                  <a:gd name="T55" fmla="*/ 28 h 46"/>
                  <a:gd name="T56" fmla="*/ 31 w 46"/>
                  <a:gd name="T57" fmla="*/ 28 h 46"/>
                  <a:gd name="T58" fmla="*/ 36 w 46"/>
                  <a:gd name="T59" fmla="*/ 31 h 46"/>
                  <a:gd name="T60" fmla="*/ 38 w 46"/>
                  <a:gd name="T61" fmla="*/ 33 h 46"/>
                  <a:gd name="T62" fmla="*/ 41 w 46"/>
                  <a:gd name="T63" fmla="*/ 34 h 46"/>
                  <a:gd name="T64" fmla="*/ 26 w 46"/>
                  <a:gd name="T65" fmla="*/ 40 h 46"/>
                  <a:gd name="T66" fmla="*/ 0 w 46"/>
                  <a:gd name="T67" fmla="*/ 19 h 46"/>
                  <a:gd name="T68" fmla="*/ 0 w 46"/>
                  <a:gd name="T69" fmla="*/ 28 h 46"/>
                  <a:gd name="T70" fmla="*/ 4 w 46"/>
                  <a:gd name="T71" fmla="*/ 37 h 46"/>
                  <a:gd name="T72" fmla="*/ 14 w 46"/>
                  <a:gd name="T73" fmla="*/ 44 h 46"/>
                  <a:gd name="T74" fmla="*/ 23 w 46"/>
                  <a:gd name="T75" fmla="*/ 36 h 46"/>
                  <a:gd name="T76" fmla="*/ 22 w 46"/>
                  <a:gd name="T77" fmla="*/ 33 h 46"/>
                  <a:gd name="T78" fmla="*/ 23 w 46"/>
                  <a:gd name="T79" fmla="*/ 29 h 46"/>
                  <a:gd name="T80" fmla="*/ 21 w 46"/>
                  <a:gd name="T81" fmla="*/ 28 h 46"/>
                  <a:gd name="T82" fmla="*/ 18 w 46"/>
                  <a:gd name="T83" fmla="*/ 26 h 46"/>
                  <a:gd name="T84" fmla="*/ 13 w 46"/>
                  <a:gd name="T85" fmla="*/ 24 h 46"/>
                  <a:gd name="T86" fmla="*/ 11 w 46"/>
                  <a:gd name="T87" fmla="*/ 20 h 46"/>
                  <a:gd name="T88" fmla="*/ 10 w 46"/>
                  <a:gd name="T89" fmla="*/ 20 h 46"/>
                  <a:gd name="T90" fmla="*/ 9 w 46"/>
                  <a:gd name="T91" fmla="*/ 21 h 46"/>
                  <a:gd name="T92" fmla="*/ 8 w 46"/>
                  <a:gd name="T93" fmla="*/ 17 h 46"/>
                  <a:gd name="T94" fmla="*/ 8 w 46"/>
                  <a:gd name="T95" fmla="*/ 13 h 46"/>
                  <a:gd name="T96" fmla="*/ 10 w 46"/>
                  <a:gd name="T97" fmla="*/ 9 h 46"/>
                  <a:gd name="T98" fmla="*/ 9 w 46"/>
                  <a:gd name="T99" fmla="*/ 6 h 46"/>
                  <a:gd name="T100" fmla="*/ 20 w 46"/>
                  <a:gd name="T101" fmla="*/ 1 h 46"/>
                  <a:gd name="T102" fmla="*/ 24 w 46"/>
                  <a:gd name="T103" fmla="*/ 0 h 46"/>
                  <a:gd name="T104" fmla="*/ 14 w 46"/>
                  <a:gd name="T105" fmla="*/ 1 h 46"/>
                  <a:gd name="T106" fmla="*/ 6 w 46"/>
                  <a:gd name="T107" fmla="*/ 6 h 46"/>
                  <a:gd name="T108" fmla="*/ 1 w 46"/>
                  <a:gd name="T109" fmla="*/ 14 h 46"/>
                  <a:gd name="T110" fmla="*/ 24 w 46"/>
                  <a:gd name="T111" fmla="*/ 29 h 46"/>
                  <a:gd name="T112" fmla="*/ 21 w 46"/>
                  <a:gd name="T113" fmla="*/ 25 h 46"/>
                  <a:gd name="T114" fmla="*/ 20 w 46"/>
                  <a:gd name="T115" fmla="*/ 23 h 46"/>
                  <a:gd name="T116" fmla="*/ 16 w 46"/>
                  <a:gd name="T117" fmla="*/ 24 h 46"/>
                  <a:gd name="T118" fmla="*/ 18 w 46"/>
                  <a:gd name="T119" fmla="*/ 19 h 46"/>
                  <a:gd name="T120" fmla="*/ 22 w 46"/>
                  <a:gd name="T121" fmla="*/ 19 h 46"/>
                  <a:gd name="T122" fmla="*/ 24 w 46"/>
                  <a:gd name="T123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" h="46">
                    <a:moveTo>
                      <a:pt x="24" y="46"/>
                    </a:moveTo>
                    <a:cubicBezTo>
                      <a:pt x="25" y="46"/>
                      <a:pt x="27" y="45"/>
                      <a:pt x="28" y="45"/>
                    </a:cubicBezTo>
                    <a:cubicBezTo>
                      <a:pt x="29" y="45"/>
                      <a:pt x="29" y="45"/>
                      <a:pt x="30" y="45"/>
                    </a:cubicBezTo>
                    <a:cubicBezTo>
                      <a:pt x="30" y="44"/>
                      <a:pt x="31" y="44"/>
                      <a:pt x="31" y="44"/>
                    </a:cubicBezTo>
                    <a:cubicBezTo>
                      <a:pt x="32" y="44"/>
                      <a:pt x="32" y="44"/>
                      <a:pt x="33" y="43"/>
                    </a:cubicBezTo>
                    <a:cubicBezTo>
                      <a:pt x="33" y="43"/>
                      <a:pt x="34" y="43"/>
                      <a:pt x="34" y="43"/>
                    </a:cubicBezTo>
                    <a:cubicBezTo>
                      <a:pt x="36" y="42"/>
                      <a:pt x="37" y="41"/>
                      <a:pt x="38" y="40"/>
                    </a:cubicBezTo>
                    <a:cubicBezTo>
                      <a:pt x="38" y="40"/>
                      <a:pt x="39" y="39"/>
                      <a:pt x="39" y="39"/>
                    </a:cubicBezTo>
                    <a:cubicBezTo>
                      <a:pt x="39" y="39"/>
                      <a:pt x="39" y="39"/>
                      <a:pt x="40" y="38"/>
                    </a:cubicBezTo>
                    <a:cubicBezTo>
                      <a:pt x="40" y="38"/>
                      <a:pt x="40" y="37"/>
                      <a:pt x="41" y="37"/>
                    </a:cubicBezTo>
                    <a:cubicBezTo>
                      <a:pt x="41" y="36"/>
                      <a:pt x="42" y="36"/>
                      <a:pt x="42" y="35"/>
                    </a:cubicBezTo>
                    <a:cubicBezTo>
                      <a:pt x="42" y="35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45" y="30"/>
                      <a:pt x="45" y="29"/>
                      <a:pt x="45" y="28"/>
                    </a:cubicBezTo>
                    <a:cubicBezTo>
                      <a:pt x="45" y="28"/>
                      <a:pt x="45" y="28"/>
                      <a:pt x="45" y="27"/>
                    </a:cubicBezTo>
                    <a:cubicBezTo>
                      <a:pt x="45" y="27"/>
                      <a:pt x="45" y="27"/>
                      <a:pt x="45" y="26"/>
                    </a:cubicBezTo>
                    <a:cubicBezTo>
                      <a:pt x="45" y="26"/>
                      <a:pt x="46" y="25"/>
                      <a:pt x="46" y="25"/>
                    </a:cubicBezTo>
                    <a:cubicBezTo>
                      <a:pt x="46" y="24"/>
                      <a:pt x="46" y="23"/>
                      <a:pt x="46" y="23"/>
                    </a:cubicBezTo>
                    <a:cubicBezTo>
                      <a:pt x="46" y="22"/>
                      <a:pt x="46" y="21"/>
                      <a:pt x="46" y="20"/>
                    </a:cubicBezTo>
                    <a:cubicBezTo>
                      <a:pt x="46" y="20"/>
                      <a:pt x="46" y="20"/>
                      <a:pt x="45" y="19"/>
                    </a:cubicBezTo>
                    <a:cubicBezTo>
                      <a:pt x="45" y="19"/>
                      <a:pt x="45" y="18"/>
                      <a:pt x="45" y="18"/>
                    </a:cubicBezTo>
                    <a:cubicBezTo>
                      <a:pt x="45" y="18"/>
                      <a:pt x="45" y="17"/>
                      <a:pt x="45" y="17"/>
                    </a:cubicBezTo>
                    <a:cubicBezTo>
                      <a:pt x="45" y="16"/>
                      <a:pt x="45" y="15"/>
                      <a:pt x="44" y="15"/>
                    </a:cubicBezTo>
                    <a:cubicBezTo>
                      <a:pt x="44" y="15"/>
                      <a:pt x="44" y="14"/>
                      <a:pt x="44" y="14"/>
                    </a:cubicBezTo>
                    <a:cubicBezTo>
                      <a:pt x="44" y="14"/>
                      <a:pt x="44" y="13"/>
                      <a:pt x="43" y="13"/>
                    </a:cubicBezTo>
                    <a:cubicBezTo>
                      <a:pt x="43" y="13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1"/>
                    </a:cubicBezTo>
                    <a:cubicBezTo>
                      <a:pt x="42" y="10"/>
                      <a:pt x="41" y="9"/>
                      <a:pt x="41" y="8"/>
                    </a:cubicBezTo>
                    <a:cubicBezTo>
                      <a:pt x="40" y="8"/>
                      <a:pt x="40" y="8"/>
                      <a:pt x="40" y="7"/>
                    </a:cubicBezTo>
                    <a:cubicBezTo>
                      <a:pt x="39" y="7"/>
                      <a:pt x="39" y="7"/>
                      <a:pt x="39" y="6"/>
                    </a:cubicBezTo>
                    <a:cubicBezTo>
                      <a:pt x="39" y="6"/>
                      <a:pt x="38" y="6"/>
                      <a:pt x="38" y="6"/>
                    </a:cubicBezTo>
                    <a:cubicBezTo>
                      <a:pt x="38" y="5"/>
                      <a:pt x="37" y="5"/>
                      <a:pt x="36" y="4"/>
                    </a:cubicBezTo>
                    <a:cubicBezTo>
                      <a:pt x="36" y="4"/>
                      <a:pt x="35" y="3"/>
                      <a:pt x="34" y="3"/>
                    </a:cubicBezTo>
                    <a:cubicBezTo>
                      <a:pt x="34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8" y="1"/>
                      <a:pt x="28" y="1"/>
                    </a:cubicBezTo>
                    <a:cubicBezTo>
                      <a:pt x="28" y="1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30" y="2"/>
                      <a:pt x="30" y="2"/>
                    </a:cubicBezTo>
                    <a:cubicBezTo>
                      <a:pt x="30" y="2"/>
                      <a:pt x="31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2" y="3"/>
                      <a:pt x="32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6" y="5"/>
                    </a:cubicBezTo>
                    <a:cubicBezTo>
                      <a:pt x="26" y="5"/>
                      <a:pt x="26" y="5"/>
                      <a:pt x="25" y="5"/>
                    </a:cubicBezTo>
                    <a:cubicBezTo>
                      <a:pt x="25" y="5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7"/>
                      <a:pt x="26" y="6"/>
                      <a:pt x="26" y="6"/>
                    </a:cubicBezTo>
                    <a:cubicBezTo>
                      <a:pt x="26" y="6"/>
                      <a:pt x="26" y="7"/>
                      <a:pt x="27" y="7"/>
                    </a:cubicBezTo>
                    <a:cubicBezTo>
                      <a:pt x="27" y="7"/>
                      <a:pt x="27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8"/>
                      <a:pt x="28" y="8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9" y="9"/>
                      <a:pt x="29" y="9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0" y="8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5"/>
                    </a:cubicBezTo>
                    <a:cubicBezTo>
                      <a:pt x="31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4" y="4"/>
                      <a:pt x="34" y="4"/>
                    </a:cubicBezTo>
                    <a:cubicBezTo>
                      <a:pt x="34" y="4"/>
                      <a:pt x="34" y="5"/>
                      <a:pt x="34" y="5"/>
                    </a:cubicBezTo>
                    <a:cubicBezTo>
                      <a:pt x="34" y="5"/>
                      <a:pt x="35" y="5"/>
                      <a:pt x="35" y="5"/>
                    </a:cubicBezTo>
                    <a:cubicBezTo>
                      <a:pt x="35" y="5"/>
                      <a:pt x="34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5"/>
                      <a:pt x="36" y="5"/>
                    </a:cubicBezTo>
                    <a:cubicBezTo>
                      <a:pt x="36" y="6"/>
                      <a:pt x="36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7" y="9"/>
                      <a:pt x="37" y="9"/>
                      <a:pt x="37" y="10"/>
                    </a:cubicBezTo>
                    <a:cubicBezTo>
                      <a:pt x="37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10"/>
                      <a:pt x="35" y="9"/>
                      <a:pt x="34" y="10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9"/>
                      <a:pt x="34" y="9"/>
                      <a:pt x="33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4" y="10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5" y="11"/>
                      <a:pt x="35" y="11"/>
                    </a:cubicBezTo>
                    <a:cubicBezTo>
                      <a:pt x="35" y="11"/>
                      <a:pt x="35" y="12"/>
                      <a:pt x="34" y="12"/>
                    </a:cubicBezTo>
                    <a:cubicBezTo>
                      <a:pt x="34" y="12"/>
                      <a:pt x="33" y="12"/>
                      <a:pt x="33" y="12"/>
                    </a:cubicBezTo>
                    <a:cubicBezTo>
                      <a:pt x="33" y="12"/>
                      <a:pt x="32" y="13"/>
                      <a:pt x="32" y="12"/>
                    </a:cubicBezTo>
                    <a:cubicBezTo>
                      <a:pt x="32" y="12"/>
                      <a:pt x="32" y="12"/>
                      <a:pt x="33" y="12"/>
                    </a:cubicBezTo>
                    <a:cubicBezTo>
                      <a:pt x="32" y="12"/>
                      <a:pt x="32" y="12"/>
                      <a:pt x="31" y="12"/>
                    </a:cubicBezTo>
                    <a:cubicBezTo>
                      <a:pt x="31" y="12"/>
                      <a:pt x="30" y="12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6" y="16"/>
                      <a:pt x="26" y="17"/>
                      <a:pt x="26" y="17"/>
                    </a:cubicBezTo>
                    <a:cubicBezTo>
                      <a:pt x="26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7"/>
                      <a:pt x="24" y="18"/>
                      <a:pt x="24" y="1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5" y="28"/>
                    </a:cubicBezTo>
                    <a:cubicBezTo>
                      <a:pt x="25" y="28"/>
                      <a:pt x="25" y="28"/>
                      <a:pt x="25" y="27"/>
                    </a:cubicBezTo>
                    <a:cubicBezTo>
                      <a:pt x="25" y="27"/>
                      <a:pt x="25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7" y="27"/>
                    </a:cubicBezTo>
                    <a:cubicBezTo>
                      <a:pt x="27" y="27"/>
                      <a:pt x="26" y="27"/>
                      <a:pt x="26" y="27"/>
                    </a:cubicBezTo>
                    <a:cubicBezTo>
                      <a:pt x="27" y="28"/>
                      <a:pt x="27" y="27"/>
                      <a:pt x="27" y="27"/>
                    </a:cubicBezTo>
                    <a:cubicBezTo>
                      <a:pt x="27" y="27"/>
                      <a:pt x="28" y="27"/>
                      <a:pt x="28" y="27"/>
                    </a:cubicBezTo>
                    <a:cubicBezTo>
                      <a:pt x="28" y="27"/>
                      <a:pt x="28" y="28"/>
                      <a:pt x="28" y="28"/>
                    </a:cubicBezTo>
                    <a:cubicBezTo>
                      <a:pt x="28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7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0"/>
                      <a:pt x="35" y="30"/>
                      <a:pt x="35" y="30"/>
                    </a:cubicBezTo>
                    <a:cubicBezTo>
                      <a:pt x="35" y="30"/>
                      <a:pt x="36" y="31"/>
                      <a:pt x="36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6" y="32"/>
                      <a:pt x="36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3"/>
                      <a:pt x="39" y="34"/>
                      <a:pt x="39" y="3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9" y="34"/>
                      <a:pt x="40" y="34"/>
                      <a:pt x="40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38" y="39"/>
                      <a:pt x="33" y="43"/>
                      <a:pt x="28" y="44"/>
                    </a:cubicBezTo>
                    <a:cubicBezTo>
                      <a:pt x="28" y="44"/>
                      <a:pt x="28" y="44"/>
                      <a:pt x="28" y="43"/>
                    </a:cubicBezTo>
                    <a:cubicBezTo>
                      <a:pt x="28" y="43"/>
                      <a:pt x="28" y="42"/>
                      <a:pt x="28" y="42"/>
                    </a:cubicBezTo>
                    <a:cubicBezTo>
                      <a:pt x="28" y="42"/>
                      <a:pt x="27" y="41"/>
                      <a:pt x="27" y="41"/>
                    </a:cubicBezTo>
                    <a:cubicBezTo>
                      <a:pt x="27" y="41"/>
                      <a:pt x="27" y="40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5" y="40"/>
                      <a:pt x="25" y="39"/>
                      <a:pt x="25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8"/>
                      <a:pt x="24" y="38"/>
                    </a:cubicBezTo>
                    <a:lnTo>
                      <a:pt x="24" y="46"/>
                    </a:lnTo>
                    <a:close/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3"/>
                    </a:cubicBezTo>
                    <a:cubicBezTo>
                      <a:pt x="0" y="23"/>
                      <a:pt x="0" y="24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0"/>
                      <a:pt x="1" y="31"/>
                    </a:cubicBezTo>
                    <a:cubicBezTo>
                      <a:pt x="1" y="31"/>
                      <a:pt x="1" y="31"/>
                      <a:pt x="1" y="32"/>
                    </a:cubicBezTo>
                    <a:cubicBezTo>
                      <a:pt x="1" y="32"/>
                      <a:pt x="2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4"/>
                      <a:pt x="2" y="34"/>
                      <a:pt x="3" y="34"/>
                    </a:cubicBezTo>
                    <a:cubicBezTo>
                      <a:pt x="3" y="35"/>
                      <a:pt x="4" y="36"/>
                      <a:pt x="4" y="37"/>
                    </a:cubicBezTo>
                    <a:cubicBezTo>
                      <a:pt x="5" y="37"/>
                      <a:pt x="5" y="38"/>
                      <a:pt x="6" y="38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7" y="39"/>
                      <a:pt x="7" y="40"/>
                      <a:pt x="7" y="40"/>
                    </a:cubicBezTo>
                    <a:cubicBezTo>
                      <a:pt x="8" y="41"/>
                      <a:pt x="10" y="42"/>
                      <a:pt x="11" y="43"/>
                    </a:cubicBezTo>
                    <a:cubicBezTo>
                      <a:pt x="11" y="43"/>
                      <a:pt x="12" y="43"/>
                      <a:pt x="12" y="43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5" y="44"/>
                      <a:pt x="15" y="45"/>
                    </a:cubicBezTo>
                    <a:cubicBezTo>
                      <a:pt x="18" y="45"/>
                      <a:pt x="20" y="46"/>
                      <a:pt x="23" y="46"/>
                    </a:cubicBezTo>
                    <a:cubicBezTo>
                      <a:pt x="23" y="46"/>
                      <a:pt x="24" y="46"/>
                      <a:pt x="24" y="46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7"/>
                      <a:pt x="23" y="37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5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4"/>
                      <a:pt x="22" y="34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3" y="32"/>
                      <a:pt x="23" y="31"/>
                    </a:cubicBezTo>
                    <a:cubicBezTo>
                      <a:pt x="23" y="31"/>
                      <a:pt x="24" y="31"/>
                      <a:pt x="24" y="31"/>
                    </a:cubicBezTo>
                    <a:cubicBezTo>
                      <a:pt x="24" y="31"/>
                      <a:pt x="24" y="30"/>
                      <a:pt x="24" y="30"/>
                    </a:cubicBezTo>
                    <a:cubicBezTo>
                      <a:pt x="24" y="29"/>
                      <a:pt x="23" y="29"/>
                      <a:pt x="23" y="29"/>
                    </a:cubicBezTo>
                    <a:cubicBezTo>
                      <a:pt x="23" y="29"/>
                      <a:pt x="23" y="28"/>
                      <a:pt x="23" y="28"/>
                    </a:cubicBezTo>
                    <a:cubicBezTo>
                      <a:pt x="23" y="28"/>
                      <a:pt x="23" y="29"/>
                      <a:pt x="23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8"/>
                      <a:pt x="21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7"/>
                    </a:cubicBezTo>
                    <a:cubicBezTo>
                      <a:pt x="20" y="27"/>
                      <a:pt x="20" y="27"/>
                      <a:pt x="19" y="26"/>
                    </a:cubicBezTo>
                    <a:cubicBezTo>
                      <a:pt x="19" y="26"/>
                      <a:pt x="19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2" y="24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2"/>
                      <a:pt x="12" y="22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0" y="20"/>
                      <a:pt x="10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8"/>
                    </a:cubicBezTo>
                    <a:cubicBezTo>
                      <a:pt x="10" y="18"/>
                      <a:pt x="9" y="18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9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1"/>
                    </a:cubicBezTo>
                    <a:cubicBezTo>
                      <a:pt x="10" y="21"/>
                      <a:pt x="9" y="21"/>
                      <a:pt x="9" y="21"/>
                    </a:cubicBezTo>
                    <a:cubicBezTo>
                      <a:pt x="9" y="21"/>
                      <a:pt x="10" y="21"/>
                      <a:pt x="9" y="21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7" y="1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7" y="14"/>
                      <a:pt x="8" y="14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0"/>
                      <a:pt x="9" y="10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0" y="7"/>
                      <a:pt x="9" y="8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3"/>
                      <a:pt x="15" y="2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2"/>
                      <a:pt x="22" y="2"/>
                    </a:cubicBezTo>
                    <a:cubicBezTo>
                      <a:pt x="22" y="2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3" y="1"/>
                    </a:cubicBezTo>
                    <a:cubicBezTo>
                      <a:pt x="23" y="1"/>
                      <a:pt x="24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17" y="0"/>
                      <a:pt x="15" y="1"/>
                    </a:cubicBezTo>
                    <a:cubicBezTo>
                      <a:pt x="15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3" y="2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2" y="2"/>
                      <a:pt x="11" y="2"/>
                      <a:pt x="11" y="3"/>
                    </a:cubicBezTo>
                    <a:cubicBezTo>
                      <a:pt x="10" y="3"/>
                      <a:pt x="9" y="4"/>
                      <a:pt x="7" y="5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8"/>
                      <a:pt x="5" y="8"/>
                      <a:pt x="4" y="8"/>
                    </a:cubicBezTo>
                    <a:cubicBezTo>
                      <a:pt x="4" y="9"/>
                      <a:pt x="3" y="10"/>
                      <a:pt x="3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2" y="13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17"/>
                      <a:pt x="0" y="18"/>
                      <a:pt x="0" y="18"/>
                    </a:cubicBezTo>
                    <a:close/>
                    <a:moveTo>
                      <a:pt x="24" y="18"/>
                    </a:move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8"/>
                      <a:pt x="23" y="28"/>
                    </a:cubicBezTo>
                    <a:cubicBezTo>
                      <a:pt x="23" y="28"/>
                      <a:pt x="23" y="28"/>
                      <a:pt x="22" y="28"/>
                    </a:cubicBezTo>
                    <a:cubicBezTo>
                      <a:pt x="22" y="28"/>
                      <a:pt x="21" y="28"/>
                      <a:pt x="21" y="27"/>
                    </a:cubicBezTo>
                    <a:cubicBezTo>
                      <a:pt x="21" y="27"/>
                      <a:pt x="21" y="27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5"/>
                      <a:pt x="20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3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5" y="22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7" y="19"/>
                      <a:pt x="17" y="19"/>
                    </a:cubicBezTo>
                    <a:cubicBezTo>
                      <a:pt x="17" y="19"/>
                      <a:pt x="18" y="19"/>
                      <a:pt x="18" y="19"/>
                    </a:cubicBezTo>
                    <a:cubicBezTo>
                      <a:pt x="18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8"/>
                      <a:pt x="21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3" y="19"/>
                      <a:pt x="23" y="19"/>
                    </a:cubicBezTo>
                    <a:cubicBezTo>
                      <a:pt x="23" y="19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2" name="Freeform: Shape 100">
                <a:extLst>
                  <a:ext uri="{FF2B5EF4-FFF2-40B4-BE49-F238E27FC236}">
                    <a16:creationId xmlns:a16="http://schemas.microsoft.com/office/drawing/2014/main" id="{2C73A2A3-B8A9-2F24-55F2-53A33E0FD81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52654" y="1776145"/>
                <a:ext cx="113963" cy="185037"/>
              </a:xfrm>
              <a:custGeom>
                <a:avLst/>
                <a:gdLst>
                  <a:gd name="T0" fmla="*/ 0 w 26"/>
                  <a:gd name="T1" fmla="*/ 29 h 42"/>
                  <a:gd name="T2" fmla="*/ 0 w 26"/>
                  <a:gd name="T3" fmla="*/ 35 h 42"/>
                  <a:gd name="T4" fmla="*/ 8 w 26"/>
                  <a:gd name="T5" fmla="*/ 42 h 42"/>
                  <a:gd name="T6" fmla="*/ 18 w 26"/>
                  <a:gd name="T7" fmla="*/ 42 h 42"/>
                  <a:gd name="T8" fmla="*/ 26 w 26"/>
                  <a:gd name="T9" fmla="*/ 35 h 42"/>
                  <a:gd name="T10" fmla="*/ 26 w 26"/>
                  <a:gd name="T11" fmla="*/ 29 h 42"/>
                  <a:gd name="T12" fmla="*/ 17 w 26"/>
                  <a:gd name="T13" fmla="*/ 29 h 42"/>
                  <a:gd name="T14" fmla="*/ 17 w 26"/>
                  <a:gd name="T15" fmla="*/ 24 h 42"/>
                  <a:gd name="T16" fmla="*/ 26 w 26"/>
                  <a:gd name="T17" fmla="*/ 24 h 42"/>
                  <a:gd name="T18" fmla="*/ 26 w 26"/>
                  <a:gd name="T19" fmla="*/ 16 h 42"/>
                  <a:gd name="T20" fmla="*/ 17 w 26"/>
                  <a:gd name="T21" fmla="*/ 16 h 42"/>
                  <a:gd name="T22" fmla="*/ 17 w 26"/>
                  <a:gd name="T23" fmla="*/ 10 h 42"/>
                  <a:gd name="T24" fmla="*/ 26 w 26"/>
                  <a:gd name="T25" fmla="*/ 10 h 42"/>
                  <a:gd name="T26" fmla="*/ 26 w 26"/>
                  <a:gd name="T27" fmla="*/ 7 h 42"/>
                  <a:gd name="T28" fmla="*/ 18 w 26"/>
                  <a:gd name="T29" fmla="*/ 0 h 42"/>
                  <a:gd name="T30" fmla="*/ 8 w 26"/>
                  <a:gd name="T31" fmla="*/ 0 h 42"/>
                  <a:gd name="T32" fmla="*/ 0 w 26"/>
                  <a:gd name="T33" fmla="*/ 7 h 42"/>
                  <a:gd name="T34" fmla="*/ 0 w 26"/>
                  <a:gd name="T35" fmla="*/ 10 h 42"/>
                  <a:gd name="T36" fmla="*/ 9 w 26"/>
                  <a:gd name="T37" fmla="*/ 10 h 42"/>
                  <a:gd name="T38" fmla="*/ 9 w 26"/>
                  <a:gd name="T39" fmla="*/ 16 h 42"/>
                  <a:gd name="T40" fmla="*/ 0 w 26"/>
                  <a:gd name="T41" fmla="*/ 16 h 42"/>
                  <a:gd name="T42" fmla="*/ 0 w 26"/>
                  <a:gd name="T43" fmla="*/ 24 h 42"/>
                  <a:gd name="T44" fmla="*/ 9 w 26"/>
                  <a:gd name="T45" fmla="*/ 24 h 42"/>
                  <a:gd name="T46" fmla="*/ 9 w 26"/>
                  <a:gd name="T47" fmla="*/ 29 h 42"/>
                  <a:gd name="T48" fmla="*/ 0 w 26"/>
                  <a:gd name="T49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" h="42">
                    <a:moveTo>
                      <a:pt x="0" y="29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9"/>
                      <a:pt x="4" y="42"/>
                      <a:pt x="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22" y="42"/>
                      <a:pt x="26" y="39"/>
                      <a:pt x="26" y="35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3"/>
                      <a:pt x="22" y="0"/>
                      <a:pt x="1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9"/>
                      <a:pt x="9" y="29"/>
                      <a:pt x="9" y="29"/>
                    </a:cubicBez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3" name="Freeform: Shape 101">
                <a:extLst>
                  <a:ext uri="{FF2B5EF4-FFF2-40B4-BE49-F238E27FC236}">
                    <a16:creationId xmlns:a16="http://schemas.microsoft.com/office/drawing/2014/main" id="{AA05ECEC-59F8-B7C2-04D4-598E3880657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20794" y="1944027"/>
                <a:ext cx="177685" cy="113963"/>
              </a:xfrm>
              <a:custGeom>
                <a:avLst/>
                <a:gdLst>
                  <a:gd name="T0" fmla="*/ 0 w 40"/>
                  <a:gd name="T1" fmla="*/ 1 h 26"/>
                  <a:gd name="T2" fmla="*/ 13 w 40"/>
                  <a:gd name="T3" fmla="*/ 12 h 26"/>
                  <a:gd name="T4" fmla="*/ 17 w 40"/>
                  <a:gd name="T5" fmla="*/ 12 h 26"/>
                  <a:gd name="T6" fmla="*/ 17 w 40"/>
                  <a:gd name="T7" fmla="*/ 20 h 26"/>
                  <a:gd name="T8" fmla="*/ 12 w 40"/>
                  <a:gd name="T9" fmla="*/ 20 h 26"/>
                  <a:gd name="T10" fmla="*/ 12 w 40"/>
                  <a:gd name="T11" fmla="*/ 26 h 26"/>
                  <a:gd name="T12" fmla="*/ 28 w 40"/>
                  <a:gd name="T13" fmla="*/ 26 h 26"/>
                  <a:gd name="T14" fmla="*/ 28 w 40"/>
                  <a:gd name="T15" fmla="*/ 20 h 26"/>
                  <a:gd name="T16" fmla="*/ 23 w 40"/>
                  <a:gd name="T17" fmla="*/ 20 h 26"/>
                  <a:gd name="T18" fmla="*/ 23 w 40"/>
                  <a:gd name="T19" fmla="*/ 12 h 26"/>
                  <a:gd name="T20" fmla="*/ 27 w 40"/>
                  <a:gd name="T21" fmla="*/ 12 h 26"/>
                  <a:gd name="T22" fmla="*/ 40 w 40"/>
                  <a:gd name="T23" fmla="*/ 1 h 26"/>
                  <a:gd name="T24" fmla="*/ 35 w 40"/>
                  <a:gd name="T25" fmla="*/ 0 h 26"/>
                  <a:gd name="T26" fmla="*/ 27 w 40"/>
                  <a:gd name="T27" fmla="*/ 7 h 26"/>
                  <a:gd name="T28" fmla="*/ 13 w 40"/>
                  <a:gd name="T29" fmla="*/ 7 h 26"/>
                  <a:gd name="T30" fmla="*/ 5 w 40"/>
                  <a:gd name="T31" fmla="*/ 0 h 26"/>
                  <a:gd name="T32" fmla="*/ 0 w 40"/>
                  <a:gd name="T3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26">
                    <a:moveTo>
                      <a:pt x="0" y="1"/>
                    </a:moveTo>
                    <a:cubicBezTo>
                      <a:pt x="1" y="7"/>
                      <a:pt x="7" y="12"/>
                      <a:pt x="13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33" y="12"/>
                      <a:pt x="39" y="6"/>
                      <a:pt x="40" y="1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3"/>
                      <a:pt x="31" y="7"/>
                      <a:pt x="27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7"/>
                      <a:pt x="6" y="4"/>
                      <a:pt x="5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4" name="Freeform: Shape 102">
                <a:extLst>
                  <a:ext uri="{FF2B5EF4-FFF2-40B4-BE49-F238E27FC236}">
                    <a16:creationId xmlns:a16="http://schemas.microsoft.com/office/drawing/2014/main" id="{CB85129E-FDE3-2E04-FA95-476B889740C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2949236" y="2720939"/>
                <a:ext cx="159304" cy="251210"/>
              </a:xfrm>
              <a:custGeom>
                <a:avLst/>
                <a:gdLst>
                  <a:gd name="T0" fmla="*/ 130 w 130"/>
                  <a:gd name="T1" fmla="*/ 205 h 205"/>
                  <a:gd name="T2" fmla="*/ 115 w 130"/>
                  <a:gd name="T3" fmla="*/ 4 h 205"/>
                  <a:gd name="T4" fmla="*/ 101 w 130"/>
                  <a:gd name="T5" fmla="*/ 0 h 205"/>
                  <a:gd name="T6" fmla="*/ 115 w 130"/>
                  <a:gd name="T7" fmla="*/ 14 h 205"/>
                  <a:gd name="T8" fmla="*/ 115 w 130"/>
                  <a:gd name="T9" fmla="*/ 133 h 205"/>
                  <a:gd name="T10" fmla="*/ 101 w 130"/>
                  <a:gd name="T11" fmla="*/ 148 h 205"/>
                  <a:gd name="T12" fmla="*/ 115 w 130"/>
                  <a:gd name="T13" fmla="*/ 162 h 205"/>
                  <a:gd name="T14" fmla="*/ 101 w 130"/>
                  <a:gd name="T15" fmla="*/ 162 h 205"/>
                  <a:gd name="T16" fmla="*/ 115 w 130"/>
                  <a:gd name="T17" fmla="*/ 173 h 205"/>
                  <a:gd name="T18" fmla="*/ 115 w 130"/>
                  <a:gd name="T19" fmla="*/ 191 h 205"/>
                  <a:gd name="T20" fmla="*/ 101 w 130"/>
                  <a:gd name="T21" fmla="*/ 205 h 205"/>
                  <a:gd name="T22" fmla="*/ 90 w 130"/>
                  <a:gd name="T23" fmla="*/ 4 h 205"/>
                  <a:gd name="T24" fmla="*/ 65 w 130"/>
                  <a:gd name="T25" fmla="*/ 14 h 205"/>
                  <a:gd name="T26" fmla="*/ 101 w 130"/>
                  <a:gd name="T27" fmla="*/ 0 h 205"/>
                  <a:gd name="T28" fmla="*/ 90 w 130"/>
                  <a:gd name="T29" fmla="*/ 0 h 205"/>
                  <a:gd name="T30" fmla="*/ 101 w 130"/>
                  <a:gd name="T31" fmla="*/ 205 h 205"/>
                  <a:gd name="T32" fmla="*/ 90 w 130"/>
                  <a:gd name="T33" fmla="*/ 191 h 205"/>
                  <a:gd name="T34" fmla="*/ 101 w 130"/>
                  <a:gd name="T35" fmla="*/ 173 h 205"/>
                  <a:gd name="T36" fmla="*/ 90 w 130"/>
                  <a:gd name="T37" fmla="*/ 162 h 205"/>
                  <a:gd name="T38" fmla="*/ 101 w 130"/>
                  <a:gd name="T39" fmla="*/ 148 h 205"/>
                  <a:gd name="T40" fmla="*/ 65 w 130"/>
                  <a:gd name="T41" fmla="*/ 133 h 205"/>
                  <a:gd name="T42" fmla="*/ 76 w 130"/>
                  <a:gd name="T43" fmla="*/ 148 h 205"/>
                  <a:gd name="T44" fmla="*/ 76 w 130"/>
                  <a:gd name="T45" fmla="*/ 162 h 205"/>
                  <a:gd name="T46" fmla="*/ 65 w 130"/>
                  <a:gd name="T47" fmla="*/ 173 h 205"/>
                  <a:gd name="T48" fmla="*/ 76 w 130"/>
                  <a:gd name="T49" fmla="*/ 191 h 205"/>
                  <a:gd name="T50" fmla="*/ 65 w 130"/>
                  <a:gd name="T51" fmla="*/ 191 h 205"/>
                  <a:gd name="T52" fmla="*/ 65 w 130"/>
                  <a:gd name="T53" fmla="*/ 4 h 205"/>
                  <a:gd name="T54" fmla="*/ 25 w 130"/>
                  <a:gd name="T55" fmla="*/ 14 h 205"/>
                  <a:gd name="T56" fmla="*/ 65 w 130"/>
                  <a:gd name="T57" fmla="*/ 4 h 205"/>
                  <a:gd name="T58" fmla="*/ 25 w 130"/>
                  <a:gd name="T59" fmla="*/ 205 h 205"/>
                  <a:gd name="T60" fmla="*/ 65 w 130"/>
                  <a:gd name="T61" fmla="*/ 191 h 205"/>
                  <a:gd name="T62" fmla="*/ 50 w 130"/>
                  <a:gd name="T63" fmla="*/ 173 h 205"/>
                  <a:gd name="T64" fmla="*/ 65 w 130"/>
                  <a:gd name="T65" fmla="*/ 162 h 205"/>
                  <a:gd name="T66" fmla="*/ 50 w 130"/>
                  <a:gd name="T67" fmla="*/ 148 h 205"/>
                  <a:gd name="T68" fmla="*/ 65 w 130"/>
                  <a:gd name="T69" fmla="*/ 133 h 205"/>
                  <a:gd name="T70" fmla="*/ 25 w 130"/>
                  <a:gd name="T71" fmla="*/ 148 h 205"/>
                  <a:gd name="T72" fmla="*/ 40 w 130"/>
                  <a:gd name="T73" fmla="*/ 162 h 205"/>
                  <a:gd name="T74" fmla="*/ 25 w 130"/>
                  <a:gd name="T75" fmla="*/ 162 h 205"/>
                  <a:gd name="T76" fmla="*/ 40 w 130"/>
                  <a:gd name="T77" fmla="*/ 173 h 205"/>
                  <a:gd name="T78" fmla="*/ 40 w 130"/>
                  <a:gd name="T79" fmla="*/ 191 h 205"/>
                  <a:gd name="T80" fmla="*/ 25 w 130"/>
                  <a:gd name="T81" fmla="*/ 205 h 205"/>
                  <a:gd name="T82" fmla="*/ 0 w 130"/>
                  <a:gd name="T83" fmla="*/ 4 h 205"/>
                  <a:gd name="T84" fmla="*/ 25 w 130"/>
                  <a:gd name="T85" fmla="*/ 205 h 205"/>
                  <a:gd name="T86" fmla="*/ 14 w 130"/>
                  <a:gd name="T87" fmla="*/ 191 h 205"/>
                  <a:gd name="T88" fmla="*/ 25 w 130"/>
                  <a:gd name="T89" fmla="*/ 173 h 205"/>
                  <a:gd name="T90" fmla="*/ 14 w 130"/>
                  <a:gd name="T91" fmla="*/ 162 h 205"/>
                  <a:gd name="T92" fmla="*/ 25 w 130"/>
                  <a:gd name="T93" fmla="*/ 148 h 205"/>
                  <a:gd name="T94" fmla="*/ 14 w 130"/>
                  <a:gd name="T95" fmla="*/ 133 h 205"/>
                  <a:gd name="T96" fmla="*/ 25 w 130"/>
                  <a:gd name="T97" fmla="*/ 1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0" h="205">
                    <a:moveTo>
                      <a:pt x="101" y="205"/>
                    </a:moveTo>
                    <a:lnTo>
                      <a:pt x="130" y="205"/>
                    </a:lnTo>
                    <a:lnTo>
                      <a:pt x="130" y="4"/>
                    </a:lnTo>
                    <a:lnTo>
                      <a:pt x="115" y="4"/>
                    </a:lnTo>
                    <a:lnTo>
                      <a:pt x="115" y="0"/>
                    </a:lnTo>
                    <a:lnTo>
                      <a:pt x="101" y="0"/>
                    </a:lnTo>
                    <a:lnTo>
                      <a:pt x="101" y="14"/>
                    </a:lnTo>
                    <a:lnTo>
                      <a:pt x="115" y="14"/>
                    </a:lnTo>
                    <a:lnTo>
                      <a:pt x="115" y="133"/>
                    </a:lnTo>
                    <a:lnTo>
                      <a:pt x="115" y="133"/>
                    </a:lnTo>
                    <a:lnTo>
                      <a:pt x="101" y="133"/>
                    </a:lnTo>
                    <a:lnTo>
                      <a:pt x="101" y="148"/>
                    </a:lnTo>
                    <a:lnTo>
                      <a:pt x="115" y="148"/>
                    </a:lnTo>
                    <a:lnTo>
                      <a:pt x="115" y="162"/>
                    </a:lnTo>
                    <a:lnTo>
                      <a:pt x="115" y="162"/>
                    </a:lnTo>
                    <a:lnTo>
                      <a:pt x="101" y="162"/>
                    </a:lnTo>
                    <a:lnTo>
                      <a:pt x="101" y="173"/>
                    </a:lnTo>
                    <a:lnTo>
                      <a:pt x="115" y="173"/>
                    </a:lnTo>
                    <a:lnTo>
                      <a:pt x="115" y="191"/>
                    </a:lnTo>
                    <a:lnTo>
                      <a:pt x="115" y="191"/>
                    </a:lnTo>
                    <a:lnTo>
                      <a:pt x="101" y="191"/>
                    </a:lnTo>
                    <a:lnTo>
                      <a:pt x="101" y="205"/>
                    </a:lnTo>
                    <a:close/>
                    <a:moveTo>
                      <a:pt x="90" y="0"/>
                    </a:moveTo>
                    <a:lnTo>
                      <a:pt x="90" y="4"/>
                    </a:lnTo>
                    <a:lnTo>
                      <a:pt x="65" y="4"/>
                    </a:lnTo>
                    <a:lnTo>
                      <a:pt x="65" y="14"/>
                    </a:lnTo>
                    <a:lnTo>
                      <a:pt x="101" y="14"/>
                    </a:lnTo>
                    <a:lnTo>
                      <a:pt x="101" y="0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  <a:moveTo>
                      <a:pt x="65" y="205"/>
                    </a:moveTo>
                    <a:lnTo>
                      <a:pt x="101" y="205"/>
                    </a:lnTo>
                    <a:lnTo>
                      <a:pt x="101" y="191"/>
                    </a:lnTo>
                    <a:lnTo>
                      <a:pt x="90" y="191"/>
                    </a:lnTo>
                    <a:lnTo>
                      <a:pt x="90" y="173"/>
                    </a:lnTo>
                    <a:lnTo>
                      <a:pt x="101" y="173"/>
                    </a:lnTo>
                    <a:lnTo>
                      <a:pt x="101" y="162"/>
                    </a:lnTo>
                    <a:lnTo>
                      <a:pt x="90" y="162"/>
                    </a:lnTo>
                    <a:lnTo>
                      <a:pt x="90" y="148"/>
                    </a:lnTo>
                    <a:lnTo>
                      <a:pt x="101" y="148"/>
                    </a:lnTo>
                    <a:lnTo>
                      <a:pt x="101" y="133"/>
                    </a:lnTo>
                    <a:lnTo>
                      <a:pt x="65" y="133"/>
                    </a:lnTo>
                    <a:lnTo>
                      <a:pt x="65" y="148"/>
                    </a:lnTo>
                    <a:lnTo>
                      <a:pt x="76" y="148"/>
                    </a:lnTo>
                    <a:lnTo>
                      <a:pt x="76" y="162"/>
                    </a:lnTo>
                    <a:lnTo>
                      <a:pt x="76" y="162"/>
                    </a:lnTo>
                    <a:lnTo>
                      <a:pt x="65" y="162"/>
                    </a:lnTo>
                    <a:lnTo>
                      <a:pt x="65" y="173"/>
                    </a:lnTo>
                    <a:lnTo>
                      <a:pt x="76" y="173"/>
                    </a:lnTo>
                    <a:lnTo>
                      <a:pt x="76" y="191"/>
                    </a:lnTo>
                    <a:lnTo>
                      <a:pt x="76" y="191"/>
                    </a:lnTo>
                    <a:lnTo>
                      <a:pt x="65" y="191"/>
                    </a:lnTo>
                    <a:lnTo>
                      <a:pt x="65" y="205"/>
                    </a:lnTo>
                    <a:close/>
                    <a:moveTo>
                      <a:pt x="65" y="4"/>
                    </a:moveTo>
                    <a:lnTo>
                      <a:pt x="25" y="4"/>
                    </a:lnTo>
                    <a:lnTo>
                      <a:pt x="25" y="14"/>
                    </a:lnTo>
                    <a:lnTo>
                      <a:pt x="65" y="14"/>
                    </a:lnTo>
                    <a:lnTo>
                      <a:pt x="65" y="4"/>
                    </a:lnTo>
                    <a:lnTo>
                      <a:pt x="65" y="4"/>
                    </a:lnTo>
                    <a:close/>
                    <a:moveTo>
                      <a:pt x="25" y="205"/>
                    </a:moveTo>
                    <a:lnTo>
                      <a:pt x="65" y="205"/>
                    </a:lnTo>
                    <a:lnTo>
                      <a:pt x="65" y="191"/>
                    </a:lnTo>
                    <a:lnTo>
                      <a:pt x="50" y="191"/>
                    </a:lnTo>
                    <a:lnTo>
                      <a:pt x="50" y="173"/>
                    </a:lnTo>
                    <a:lnTo>
                      <a:pt x="65" y="173"/>
                    </a:lnTo>
                    <a:lnTo>
                      <a:pt x="65" y="162"/>
                    </a:lnTo>
                    <a:lnTo>
                      <a:pt x="50" y="162"/>
                    </a:lnTo>
                    <a:lnTo>
                      <a:pt x="50" y="148"/>
                    </a:lnTo>
                    <a:lnTo>
                      <a:pt x="65" y="148"/>
                    </a:lnTo>
                    <a:lnTo>
                      <a:pt x="65" y="133"/>
                    </a:lnTo>
                    <a:lnTo>
                      <a:pt x="25" y="133"/>
                    </a:lnTo>
                    <a:lnTo>
                      <a:pt x="25" y="148"/>
                    </a:lnTo>
                    <a:lnTo>
                      <a:pt x="40" y="148"/>
                    </a:lnTo>
                    <a:lnTo>
                      <a:pt x="40" y="162"/>
                    </a:lnTo>
                    <a:lnTo>
                      <a:pt x="40" y="162"/>
                    </a:lnTo>
                    <a:lnTo>
                      <a:pt x="25" y="162"/>
                    </a:lnTo>
                    <a:lnTo>
                      <a:pt x="25" y="173"/>
                    </a:lnTo>
                    <a:lnTo>
                      <a:pt x="40" y="173"/>
                    </a:lnTo>
                    <a:lnTo>
                      <a:pt x="40" y="191"/>
                    </a:lnTo>
                    <a:lnTo>
                      <a:pt x="40" y="191"/>
                    </a:lnTo>
                    <a:lnTo>
                      <a:pt x="25" y="191"/>
                    </a:lnTo>
                    <a:lnTo>
                      <a:pt x="25" y="205"/>
                    </a:lnTo>
                    <a:close/>
                    <a:moveTo>
                      <a:pt x="25" y="4"/>
                    </a:moveTo>
                    <a:lnTo>
                      <a:pt x="0" y="4"/>
                    </a:lnTo>
                    <a:lnTo>
                      <a:pt x="0" y="205"/>
                    </a:lnTo>
                    <a:lnTo>
                      <a:pt x="25" y="205"/>
                    </a:lnTo>
                    <a:lnTo>
                      <a:pt x="25" y="191"/>
                    </a:lnTo>
                    <a:lnTo>
                      <a:pt x="14" y="191"/>
                    </a:lnTo>
                    <a:lnTo>
                      <a:pt x="14" y="173"/>
                    </a:lnTo>
                    <a:lnTo>
                      <a:pt x="25" y="173"/>
                    </a:lnTo>
                    <a:lnTo>
                      <a:pt x="25" y="162"/>
                    </a:lnTo>
                    <a:lnTo>
                      <a:pt x="14" y="162"/>
                    </a:lnTo>
                    <a:lnTo>
                      <a:pt x="14" y="148"/>
                    </a:lnTo>
                    <a:lnTo>
                      <a:pt x="25" y="148"/>
                    </a:lnTo>
                    <a:lnTo>
                      <a:pt x="25" y="133"/>
                    </a:lnTo>
                    <a:lnTo>
                      <a:pt x="14" y="133"/>
                    </a:lnTo>
                    <a:lnTo>
                      <a:pt x="14" y="14"/>
                    </a:lnTo>
                    <a:lnTo>
                      <a:pt x="25" y="1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5" name="Freeform: Shape 103">
                <a:extLst>
                  <a:ext uri="{FF2B5EF4-FFF2-40B4-BE49-F238E27FC236}">
                    <a16:creationId xmlns:a16="http://schemas.microsoft.com/office/drawing/2014/main" id="{2E4AD555-0DBD-E4AC-FDA4-12C17E83703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08865" y="1497977"/>
                <a:ext cx="145824" cy="145824"/>
              </a:xfrm>
              <a:custGeom>
                <a:avLst/>
                <a:gdLst>
                  <a:gd name="T0" fmla="*/ 16 w 33"/>
                  <a:gd name="T1" fmla="*/ 31 h 33"/>
                  <a:gd name="T2" fmla="*/ 19 w 33"/>
                  <a:gd name="T3" fmla="*/ 31 h 33"/>
                  <a:gd name="T4" fmla="*/ 20 w 33"/>
                  <a:gd name="T5" fmla="*/ 33 h 33"/>
                  <a:gd name="T6" fmla="*/ 26 w 33"/>
                  <a:gd name="T7" fmla="*/ 31 h 33"/>
                  <a:gd name="T8" fmla="*/ 25 w 33"/>
                  <a:gd name="T9" fmla="*/ 29 h 33"/>
                  <a:gd name="T10" fmla="*/ 28 w 33"/>
                  <a:gd name="T11" fmla="*/ 25 h 33"/>
                  <a:gd name="T12" fmla="*/ 30 w 33"/>
                  <a:gd name="T13" fmla="*/ 26 h 33"/>
                  <a:gd name="T14" fmla="*/ 33 w 33"/>
                  <a:gd name="T15" fmla="*/ 20 h 33"/>
                  <a:gd name="T16" fmla="*/ 30 w 33"/>
                  <a:gd name="T17" fmla="*/ 19 h 33"/>
                  <a:gd name="T18" fmla="*/ 30 w 33"/>
                  <a:gd name="T19" fmla="*/ 14 h 33"/>
                  <a:gd name="T20" fmla="*/ 33 w 33"/>
                  <a:gd name="T21" fmla="*/ 13 h 33"/>
                  <a:gd name="T22" fmla="*/ 30 w 33"/>
                  <a:gd name="T23" fmla="*/ 8 h 33"/>
                  <a:gd name="T24" fmla="*/ 28 w 33"/>
                  <a:gd name="T25" fmla="*/ 9 h 33"/>
                  <a:gd name="T26" fmla="*/ 24 w 33"/>
                  <a:gd name="T27" fmla="*/ 5 h 33"/>
                  <a:gd name="T28" fmla="*/ 25 w 33"/>
                  <a:gd name="T29" fmla="*/ 3 h 33"/>
                  <a:gd name="T30" fmla="*/ 20 w 33"/>
                  <a:gd name="T31" fmla="*/ 0 h 33"/>
                  <a:gd name="T32" fmla="*/ 19 w 33"/>
                  <a:gd name="T33" fmla="*/ 3 h 33"/>
                  <a:gd name="T34" fmla="*/ 16 w 33"/>
                  <a:gd name="T35" fmla="*/ 3 h 33"/>
                  <a:gd name="T36" fmla="*/ 16 w 33"/>
                  <a:gd name="T37" fmla="*/ 7 h 33"/>
                  <a:gd name="T38" fmla="*/ 25 w 33"/>
                  <a:gd name="T39" fmla="*/ 13 h 33"/>
                  <a:gd name="T40" fmla="*/ 20 w 33"/>
                  <a:gd name="T41" fmla="*/ 26 h 33"/>
                  <a:gd name="T42" fmla="*/ 16 w 33"/>
                  <a:gd name="T43" fmla="*/ 26 h 33"/>
                  <a:gd name="T44" fmla="*/ 16 w 33"/>
                  <a:gd name="T45" fmla="*/ 26 h 33"/>
                  <a:gd name="T46" fmla="*/ 16 w 33"/>
                  <a:gd name="T47" fmla="*/ 31 h 33"/>
                  <a:gd name="T48" fmla="*/ 2 w 33"/>
                  <a:gd name="T49" fmla="*/ 20 h 33"/>
                  <a:gd name="T50" fmla="*/ 0 w 33"/>
                  <a:gd name="T51" fmla="*/ 21 h 33"/>
                  <a:gd name="T52" fmla="*/ 2 w 33"/>
                  <a:gd name="T53" fmla="*/ 26 h 33"/>
                  <a:gd name="T54" fmla="*/ 5 w 33"/>
                  <a:gd name="T55" fmla="*/ 25 h 33"/>
                  <a:gd name="T56" fmla="*/ 8 w 33"/>
                  <a:gd name="T57" fmla="*/ 29 h 33"/>
                  <a:gd name="T58" fmla="*/ 7 w 33"/>
                  <a:gd name="T59" fmla="*/ 31 h 33"/>
                  <a:gd name="T60" fmla="*/ 13 w 33"/>
                  <a:gd name="T61" fmla="*/ 33 h 33"/>
                  <a:gd name="T62" fmla="*/ 14 w 33"/>
                  <a:gd name="T63" fmla="*/ 31 h 33"/>
                  <a:gd name="T64" fmla="*/ 16 w 33"/>
                  <a:gd name="T65" fmla="*/ 31 h 33"/>
                  <a:gd name="T66" fmla="*/ 16 w 33"/>
                  <a:gd name="T67" fmla="*/ 26 h 33"/>
                  <a:gd name="T68" fmla="*/ 8 w 33"/>
                  <a:gd name="T69" fmla="*/ 21 h 33"/>
                  <a:gd name="T70" fmla="*/ 13 w 33"/>
                  <a:gd name="T71" fmla="*/ 8 h 33"/>
                  <a:gd name="T72" fmla="*/ 13 w 33"/>
                  <a:gd name="T73" fmla="*/ 8 h 33"/>
                  <a:gd name="T74" fmla="*/ 16 w 33"/>
                  <a:gd name="T75" fmla="*/ 7 h 33"/>
                  <a:gd name="T76" fmla="*/ 16 w 33"/>
                  <a:gd name="T77" fmla="*/ 7 h 33"/>
                  <a:gd name="T78" fmla="*/ 16 w 33"/>
                  <a:gd name="T79" fmla="*/ 3 h 33"/>
                  <a:gd name="T80" fmla="*/ 14 w 33"/>
                  <a:gd name="T81" fmla="*/ 3 h 33"/>
                  <a:gd name="T82" fmla="*/ 13 w 33"/>
                  <a:gd name="T83" fmla="*/ 1 h 33"/>
                  <a:gd name="T84" fmla="*/ 7 w 33"/>
                  <a:gd name="T85" fmla="*/ 3 h 33"/>
                  <a:gd name="T86" fmla="*/ 8 w 33"/>
                  <a:gd name="T87" fmla="*/ 5 h 33"/>
                  <a:gd name="T88" fmla="*/ 5 w 33"/>
                  <a:gd name="T89" fmla="*/ 9 h 33"/>
                  <a:gd name="T90" fmla="*/ 2 w 33"/>
                  <a:gd name="T91" fmla="*/ 8 h 33"/>
                  <a:gd name="T92" fmla="*/ 0 w 33"/>
                  <a:gd name="T93" fmla="*/ 14 h 33"/>
                  <a:gd name="T94" fmla="*/ 2 w 33"/>
                  <a:gd name="T95" fmla="*/ 15 h 33"/>
                  <a:gd name="T96" fmla="*/ 2 w 33"/>
                  <a:gd name="T97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" h="33">
                    <a:moveTo>
                      <a:pt x="16" y="31"/>
                    </a:moveTo>
                    <a:cubicBezTo>
                      <a:pt x="17" y="31"/>
                      <a:pt x="18" y="31"/>
                      <a:pt x="19" y="31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6" y="28"/>
                      <a:pt x="27" y="26"/>
                      <a:pt x="28" y="25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1" y="18"/>
                      <a:pt x="31" y="16"/>
                      <a:pt x="30" y="14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7"/>
                      <a:pt x="26" y="6"/>
                      <a:pt x="24" y="5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7" y="3"/>
                      <a:pt x="16" y="3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20" y="7"/>
                      <a:pt x="24" y="10"/>
                      <a:pt x="25" y="13"/>
                    </a:cubicBezTo>
                    <a:cubicBezTo>
                      <a:pt x="27" y="18"/>
                      <a:pt x="25" y="24"/>
                      <a:pt x="20" y="26"/>
                    </a:cubicBezTo>
                    <a:cubicBezTo>
                      <a:pt x="19" y="26"/>
                      <a:pt x="18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lnTo>
                      <a:pt x="16" y="31"/>
                    </a:lnTo>
                    <a:close/>
                    <a:moveTo>
                      <a:pt x="2" y="2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7"/>
                      <a:pt x="7" y="28"/>
                      <a:pt x="8" y="29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6" y="31"/>
                      <a:pt x="16" y="3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3" y="26"/>
                      <a:pt x="9" y="24"/>
                      <a:pt x="8" y="21"/>
                    </a:cubicBezTo>
                    <a:cubicBezTo>
                      <a:pt x="5" y="16"/>
                      <a:pt x="8" y="10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8"/>
                      <a:pt x="15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5" y="3"/>
                      <a:pt x="14" y="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6" y="7"/>
                      <a:pt x="5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2" y="18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6" name="Freeform: Shape 104">
                <a:extLst>
                  <a:ext uri="{FF2B5EF4-FFF2-40B4-BE49-F238E27FC236}">
                    <a16:creationId xmlns:a16="http://schemas.microsoft.com/office/drawing/2014/main" id="{DC1AF309-79EC-0712-1723-E8944C3D113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6873" y="1241865"/>
                <a:ext cx="25734" cy="30635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7 h 7"/>
                  <a:gd name="T4" fmla="*/ 6 w 6"/>
                  <a:gd name="T5" fmla="*/ 0 h 7"/>
                  <a:gd name="T6" fmla="*/ 0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cubicBezTo>
                      <a:pt x="0" y="3"/>
                      <a:pt x="1" y="5"/>
                      <a:pt x="2" y="7"/>
                    </a:cubicBezTo>
                    <a:cubicBezTo>
                      <a:pt x="5" y="5"/>
                      <a:pt x="6" y="3"/>
                      <a:pt x="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7" name="Freeform: Shape 105">
                <a:extLst>
                  <a:ext uri="{FF2B5EF4-FFF2-40B4-BE49-F238E27FC236}">
                    <a16:creationId xmlns:a16="http://schemas.microsoft.com/office/drawing/2014/main" id="{3FA4A773-FBC4-41FA-7FE7-C8A52D40FD6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6873" y="1197751"/>
                <a:ext cx="25734" cy="34312"/>
              </a:xfrm>
              <a:custGeom>
                <a:avLst/>
                <a:gdLst>
                  <a:gd name="T0" fmla="*/ 2 w 6"/>
                  <a:gd name="T1" fmla="*/ 0 h 8"/>
                  <a:gd name="T2" fmla="*/ 0 w 6"/>
                  <a:gd name="T3" fmla="*/ 8 h 8"/>
                  <a:gd name="T4" fmla="*/ 6 w 6"/>
                  <a:gd name="T5" fmla="*/ 8 h 8"/>
                  <a:gd name="T6" fmla="*/ 2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cubicBezTo>
                      <a:pt x="1" y="2"/>
                      <a:pt x="0" y="5"/>
                      <a:pt x="0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5"/>
                      <a:pt x="5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8" name="Freeform: Shape 106">
                <a:extLst>
                  <a:ext uri="{FF2B5EF4-FFF2-40B4-BE49-F238E27FC236}">
                    <a16:creationId xmlns:a16="http://schemas.microsoft.com/office/drawing/2014/main" id="{B507C5A4-9AD1-23E7-883F-286F81C6C97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54816" y="1184271"/>
                <a:ext cx="25734" cy="47791"/>
              </a:xfrm>
              <a:custGeom>
                <a:avLst/>
                <a:gdLst>
                  <a:gd name="T0" fmla="*/ 0 w 6"/>
                  <a:gd name="T1" fmla="*/ 0 h 11"/>
                  <a:gd name="T2" fmla="*/ 0 w 6"/>
                  <a:gd name="T3" fmla="*/ 11 h 11"/>
                  <a:gd name="T4" fmla="*/ 3 w 6"/>
                  <a:gd name="T5" fmla="*/ 11 h 11"/>
                  <a:gd name="T6" fmla="*/ 6 w 6"/>
                  <a:gd name="T7" fmla="*/ 2 h 11"/>
                  <a:gd name="T8" fmla="*/ 0 w 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7"/>
                      <a:pt x="4" y="4"/>
                      <a:pt x="6" y="2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9" name="Freeform: Shape 107">
                <a:extLst>
                  <a:ext uri="{FF2B5EF4-FFF2-40B4-BE49-F238E27FC236}">
                    <a16:creationId xmlns:a16="http://schemas.microsoft.com/office/drawing/2014/main" id="{0F92D9DA-9FB4-9A51-279F-68646050F2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22955" y="1241865"/>
                <a:ext cx="26959" cy="44115"/>
              </a:xfrm>
              <a:custGeom>
                <a:avLst/>
                <a:gdLst>
                  <a:gd name="T0" fmla="*/ 6 w 6"/>
                  <a:gd name="T1" fmla="*/ 10 h 10"/>
                  <a:gd name="T2" fmla="*/ 6 w 6"/>
                  <a:gd name="T3" fmla="*/ 0 h 10"/>
                  <a:gd name="T4" fmla="*/ 3 w 6"/>
                  <a:gd name="T5" fmla="*/ 0 h 10"/>
                  <a:gd name="T6" fmla="*/ 0 w 6"/>
                  <a:gd name="T7" fmla="*/ 8 h 10"/>
                  <a:gd name="T8" fmla="*/ 6 w 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6" y="1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2" y="6"/>
                      <a:pt x="0" y="8"/>
                    </a:cubicBezTo>
                    <a:cubicBezTo>
                      <a:pt x="2" y="9"/>
                      <a:pt x="4" y="10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0" name="Freeform: Shape 108">
                <a:extLst>
                  <a:ext uri="{FF2B5EF4-FFF2-40B4-BE49-F238E27FC236}">
                    <a16:creationId xmlns:a16="http://schemas.microsoft.com/office/drawing/2014/main" id="{BACB990F-DB51-BBD5-F7AE-9CDBE6065DF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22955" y="1184271"/>
                <a:ext cx="26959" cy="47791"/>
              </a:xfrm>
              <a:custGeom>
                <a:avLst/>
                <a:gdLst>
                  <a:gd name="T0" fmla="*/ 3 w 6"/>
                  <a:gd name="T1" fmla="*/ 11 h 11"/>
                  <a:gd name="T2" fmla="*/ 6 w 6"/>
                  <a:gd name="T3" fmla="*/ 11 h 11"/>
                  <a:gd name="T4" fmla="*/ 6 w 6"/>
                  <a:gd name="T5" fmla="*/ 0 h 11"/>
                  <a:gd name="T6" fmla="*/ 0 w 6"/>
                  <a:gd name="T7" fmla="*/ 2 h 11"/>
                  <a:gd name="T8" fmla="*/ 3 w 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3" y="11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2"/>
                    </a:cubicBezTo>
                    <a:cubicBezTo>
                      <a:pt x="2" y="4"/>
                      <a:pt x="3" y="7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1" name="Freeform: Shape 109">
                <a:extLst>
                  <a:ext uri="{FF2B5EF4-FFF2-40B4-BE49-F238E27FC236}">
                    <a16:creationId xmlns:a16="http://schemas.microsoft.com/office/drawing/2014/main" id="{194BAF64-715D-DF4A-AEFC-3A72F9A27C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00898" y="1241865"/>
                <a:ext cx="26959" cy="30635"/>
              </a:xfrm>
              <a:custGeom>
                <a:avLst/>
                <a:gdLst>
                  <a:gd name="T0" fmla="*/ 4 w 6"/>
                  <a:gd name="T1" fmla="*/ 7 h 7"/>
                  <a:gd name="T2" fmla="*/ 6 w 6"/>
                  <a:gd name="T3" fmla="*/ 0 h 7"/>
                  <a:gd name="T4" fmla="*/ 0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cubicBezTo>
                      <a:pt x="5" y="5"/>
                      <a:pt x="6" y="3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2" name="Freeform: Shape 110">
                <a:extLst>
                  <a:ext uri="{FF2B5EF4-FFF2-40B4-BE49-F238E27FC236}">
                    <a16:creationId xmlns:a16="http://schemas.microsoft.com/office/drawing/2014/main" id="{ACE48FC3-7FDF-3B1F-BB7A-486979A3301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00898" y="1197751"/>
                <a:ext cx="26959" cy="34312"/>
              </a:xfrm>
              <a:custGeom>
                <a:avLst/>
                <a:gdLst>
                  <a:gd name="T0" fmla="*/ 4 w 6"/>
                  <a:gd name="T1" fmla="*/ 0 h 8"/>
                  <a:gd name="T2" fmla="*/ 0 w 6"/>
                  <a:gd name="T3" fmla="*/ 8 h 8"/>
                  <a:gd name="T4" fmla="*/ 6 w 6"/>
                  <a:gd name="T5" fmla="*/ 8 h 8"/>
                  <a:gd name="T6" fmla="*/ 4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cubicBezTo>
                      <a:pt x="1" y="2"/>
                      <a:pt x="0" y="5"/>
                      <a:pt x="0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5"/>
                      <a:pt x="5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3" name="Freeform: Shape 111">
                <a:extLst>
                  <a:ext uri="{FF2B5EF4-FFF2-40B4-BE49-F238E27FC236}">
                    <a16:creationId xmlns:a16="http://schemas.microsoft.com/office/drawing/2014/main" id="{7833843F-1978-A906-A989-AE61C648008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54816" y="1241865"/>
                <a:ext cx="25734" cy="44115"/>
              </a:xfrm>
              <a:custGeom>
                <a:avLst/>
                <a:gdLst>
                  <a:gd name="T0" fmla="*/ 0 w 6"/>
                  <a:gd name="T1" fmla="*/ 10 h 10"/>
                  <a:gd name="T2" fmla="*/ 6 w 6"/>
                  <a:gd name="T3" fmla="*/ 8 h 10"/>
                  <a:gd name="T4" fmla="*/ 3 w 6"/>
                  <a:gd name="T5" fmla="*/ 0 h 10"/>
                  <a:gd name="T6" fmla="*/ 0 w 6"/>
                  <a:gd name="T7" fmla="*/ 0 h 10"/>
                  <a:gd name="T8" fmla="*/ 0 w 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cubicBezTo>
                      <a:pt x="2" y="10"/>
                      <a:pt x="4" y="9"/>
                      <a:pt x="6" y="8"/>
                    </a:cubicBezTo>
                    <a:cubicBezTo>
                      <a:pt x="4" y="6"/>
                      <a:pt x="3" y="3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4" name="Freeform: Shape 112">
                <a:extLst>
                  <a:ext uri="{FF2B5EF4-FFF2-40B4-BE49-F238E27FC236}">
                    <a16:creationId xmlns:a16="http://schemas.microsoft.com/office/drawing/2014/main" id="{DCFA3B1D-0C3F-E305-27AB-2FD33BC2A7A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543498" y="972275"/>
                <a:ext cx="115189" cy="110287"/>
              </a:xfrm>
              <a:custGeom>
                <a:avLst/>
                <a:gdLst>
                  <a:gd name="T0" fmla="*/ 26 w 26"/>
                  <a:gd name="T1" fmla="*/ 10 h 25"/>
                  <a:gd name="T2" fmla="*/ 21 w 26"/>
                  <a:gd name="T3" fmla="*/ 12 h 25"/>
                  <a:gd name="T4" fmla="*/ 19 w 26"/>
                  <a:gd name="T5" fmla="*/ 12 h 25"/>
                  <a:gd name="T6" fmla="*/ 18 w 26"/>
                  <a:gd name="T7" fmla="*/ 9 h 25"/>
                  <a:gd name="T8" fmla="*/ 19 w 26"/>
                  <a:gd name="T9" fmla="*/ 8 h 25"/>
                  <a:gd name="T10" fmla="*/ 24 w 26"/>
                  <a:gd name="T11" fmla="*/ 6 h 25"/>
                  <a:gd name="T12" fmla="*/ 22 w 26"/>
                  <a:gd name="T13" fmla="*/ 3 h 25"/>
                  <a:gd name="T14" fmla="*/ 19 w 26"/>
                  <a:gd name="T15" fmla="*/ 2 h 25"/>
                  <a:gd name="T16" fmla="*/ 18 w 26"/>
                  <a:gd name="T17" fmla="*/ 6 h 25"/>
                  <a:gd name="T18" fmla="*/ 16 w 26"/>
                  <a:gd name="T19" fmla="*/ 9 h 25"/>
                  <a:gd name="T20" fmla="*/ 16 w 26"/>
                  <a:gd name="T21" fmla="*/ 5 h 25"/>
                  <a:gd name="T22" fmla="*/ 14 w 26"/>
                  <a:gd name="T23" fmla="*/ 4 h 25"/>
                  <a:gd name="T24" fmla="*/ 14 w 26"/>
                  <a:gd name="T25" fmla="*/ 2 h 25"/>
                  <a:gd name="T26" fmla="*/ 13 w 26"/>
                  <a:gd name="T27" fmla="*/ 2 h 25"/>
                  <a:gd name="T28" fmla="*/ 13 w 26"/>
                  <a:gd name="T29" fmla="*/ 4 h 25"/>
                  <a:gd name="T30" fmla="*/ 11 w 26"/>
                  <a:gd name="T31" fmla="*/ 5 h 25"/>
                  <a:gd name="T32" fmla="*/ 11 w 26"/>
                  <a:gd name="T33" fmla="*/ 9 h 25"/>
                  <a:gd name="T34" fmla="*/ 9 w 26"/>
                  <a:gd name="T35" fmla="*/ 6 h 25"/>
                  <a:gd name="T36" fmla="*/ 8 w 26"/>
                  <a:gd name="T37" fmla="*/ 2 h 25"/>
                  <a:gd name="T38" fmla="*/ 5 w 26"/>
                  <a:gd name="T39" fmla="*/ 3 h 25"/>
                  <a:gd name="T40" fmla="*/ 2 w 26"/>
                  <a:gd name="T41" fmla="*/ 6 h 25"/>
                  <a:gd name="T42" fmla="*/ 8 w 26"/>
                  <a:gd name="T43" fmla="*/ 8 h 25"/>
                  <a:gd name="T44" fmla="*/ 9 w 26"/>
                  <a:gd name="T45" fmla="*/ 9 h 25"/>
                  <a:gd name="T46" fmla="*/ 8 w 26"/>
                  <a:gd name="T47" fmla="*/ 12 h 25"/>
                  <a:gd name="T48" fmla="*/ 6 w 26"/>
                  <a:gd name="T49" fmla="*/ 12 h 25"/>
                  <a:gd name="T50" fmla="*/ 1 w 26"/>
                  <a:gd name="T51" fmla="*/ 10 h 25"/>
                  <a:gd name="T52" fmla="*/ 0 w 26"/>
                  <a:gd name="T53" fmla="*/ 13 h 25"/>
                  <a:gd name="T54" fmla="*/ 2 w 26"/>
                  <a:gd name="T55" fmla="*/ 17 h 25"/>
                  <a:gd name="T56" fmla="*/ 5 w 26"/>
                  <a:gd name="T57" fmla="*/ 14 h 25"/>
                  <a:gd name="T58" fmla="*/ 9 w 26"/>
                  <a:gd name="T59" fmla="*/ 13 h 25"/>
                  <a:gd name="T60" fmla="*/ 6 w 26"/>
                  <a:gd name="T61" fmla="*/ 16 h 25"/>
                  <a:gd name="T62" fmla="*/ 7 w 26"/>
                  <a:gd name="T63" fmla="*/ 18 h 25"/>
                  <a:gd name="T64" fmla="*/ 6 w 26"/>
                  <a:gd name="T65" fmla="*/ 19 h 25"/>
                  <a:gd name="T66" fmla="*/ 7 w 26"/>
                  <a:gd name="T67" fmla="*/ 20 h 25"/>
                  <a:gd name="T68" fmla="*/ 8 w 26"/>
                  <a:gd name="T69" fmla="*/ 19 h 25"/>
                  <a:gd name="T70" fmla="*/ 10 w 26"/>
                  <a:gd name="T71" fmla="*/ 19 h 25"/>
                  <a:gd name="T72" fmla="*/ 13 w 26"/>
                  <a:gd name="T73" fmla="*/ 16 h 25"/>
                  <a:gd name="T74" fmla="*/ 12 w 26"/>
                  <a:gd name="T75" fmla="*/ 21 h 25"/>
                  <a:gd name="T76" fmla="*/ 9 w 26"/>
                  <a:gd name="T77" fmla="*/ 24 h 25"/>
                  <a:gd name="T78" fmla="*/ 13 w 26"/>
                  <a:gd name="T79" fmla="*/ 25 h 25"/>
                  <a:gd name="T80" fmla="*/ 16 w 26"/>
                  <a:gd name="T81" fmla="*/ 25 h 25"/>
                  <a:gd name="T82" fmla="*/ 14 w 26"/>
                  <a:gd name="T83" fmla="*/ 20 h 25"/>
                  <a:gd name="T84" fmla="*/ 14 w 26"/>
                  <a:gd name="T85" fmla="*/ 18 h 25"/>
                  <a:gd name="T86" fmla="*/ 17 w 26"/>
                  <a:gd name="T87" fmla="*/ 17 h 25"/>
                  <a:gd name="T88" fmla="*/ 18 w 26"/>
                  <a:gd name="T89" fmla="*/ 18 h 25"/>
                  <a:gd name="T90" fmla="*/ 20 w 26"/>
                  <a:gd name="T91" fmla="*/ 24 h 25"/>
                  <a:gd name="T92" fmla="*/ 23 w 26"/>
                  <a:gd name="T93" fmla="*/ 21 h 25"/>
                  <a:gd name="T94" fmla="*/ 24 w 26"/>
                  <a:gd name="T95" fmla="*/ 18 h 25"/>
                  <a:gd name="T96" fmla="*/ 20 w 26"/>
                  <a:gd name="T97" fmla="*/ 17 h 25"/>
                  <a:gd name="T98" fmla="*/ 17 w 26"/>
                  <a:gd name="T99" fmla="*/ 15 h 25"/>
                  <a:gd name="T100" fmla="*/ 20 w 26"/>
                  <a:gd name="T101" fmla="*/ 15 h 25"/>
                  <a:gd name="T102" fmla="*/ 22 w 26"/>
                  <a:gd name="T103" fmla="*/ 13 h 25"/>
                  <a:gd name="T104" fmla="*/ 24 w 26"/>
                  <a:gd name="T10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" h="25">
                    <a:moveTo>
                      <a:pt x="26" y="12"/>
                    </a:move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1"/>
                      <a:pt x="17" y="11"/>
                      <a:pt x="17" y="10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9"/>
                      <a:pt x="15" y="9"/>
                      <a:pt x="14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9" y="11"/>
                      <a:pt x="9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10" y="14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3" y="16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4"/>
                      <a:pt x="17" y="14"/>
                      <a:pt x="17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6" y="13"/>
                      <a:pt x="26" y="13"/>
                      <a:pt x="26" y="13"/>
                    </a:cubicBezTo>
                    <a:lnTo>
                      <a:pt x="26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5" name="Freeform: Shape 113">
                <a:extLst>
                  <a:ext uri="{FF2B5EF4-FFF2-40B4-BE49-F238E27FC236}">
                    <a16:creationId xmlns:a16="http://schemas.microsoft.com/office/drawing/2014/main" id="{865CDBBB-57A8-6054-C091-4A4F40BA222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15408" y="2124163"/>
                <a:ext cx="220574" cy="164205"/>
              </a:xfrm>
              <a:custGeom>
                <a:avLst/>
                <a:gdLst>
                  <a:gd name="T0" fmla="*/ 25 w 50"/>
                  <a:gd name="T1" fmla="*/ 0 h 37"/>
                  <a:gd name="T2" fmla="*/ 0 w 50"/>
                  <a:gd name="T3" fmla="*/ 25 h 37"/>
                  <a:gd name="T4" fmla="*/ 3 w 50"/>
                  <a:gd name="T5" fmla="*/ 37 h 37"/>
                  <a:gd name="T6" fmla="*/ 3 w 50"/>
                  <a:gd name="T7" fmla="*/ 30 h 37"/>
                  <a:gd name="T8" fmla="*/ 4 w 50"/>
                  <a:gd name="T9" fmla="*/ 27 h 37"/>
                  <a:gd name="T10" fmla="*/ 4 w 50"/>
                  <a:gd name="T11" fmla="*/ 25 h 37"/>
                  <a:gd name="T12" fmla="*/ 25 w 50"/>
                  <a:gd name="T13" fmla="*/ 4 h 37"/>
                  <a:gd name="T14" fmla="*/ 46 w 50"/>
                  <a:gd name="T15" fmla="*/ 25 h 37"/>
                  <a:gd name="T16" fmla="*/ 46 w 50"/>
                  <a:gd name="T17" fmla="*/ 27 h 37"/>
                  <a:gd name="T18" fmla="*/ 47 w 50"/>
                  <a:gd name="T19" fmla="*/ 30 h 37"/>
                  <a:gd name="T20" fmla="*/ 47 w 50"/>
                  <a:gd name="T21" fmla="*/ 37 h 37"/>
                  <a:gd name="T22" fmla="*/ 50 w 50"/>
                  <a:gd name="T23" fmla="*/ 25 h 37"/>
                  <a:gd name="T24" fmla="*/ 25 w 50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37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29"/>
                      <a:pt x="1" y="33"/>
                      <a:pt x="3" y="37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29"/>
                      <a:pt x="3" y="28"/>
                      <a:pt x="4" y="27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4" y="14"/>
                      <a:pt x="13" y="4"/>
                      <a:pt x="25" y="4"/>
                    </a:cubicBezTo>
                    <a:cubicBezTo>
                      <a:pt x="36" y="4"/>
                      <a:pt x="46" y="14"/>
                      <a:pt x="46" y="25"/>
                    </a:cubicBezTo>
                    <a:cubicBezTo>
                      <a:pt x="46" y="26"/>
                      <a:pt x="46" y="27"/>
                      <a:pt x="46" y="27"/>
                    </a:cubicBezTo>
                    <a:cubicBezTo>
                      <a:pt x="46" y="28"/>
                      <a:pt x="47" y="29"/>
                      <a:pt x="47" y="30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9" y="34"/>
                      <a:pt x="50" y="29"/>
                      <a:pt x="50" y="25"/>
                    </a:cubicBezTo>
                    <a:cubicBezTo>
                      <a:pt x="50" y="11"/>
                      <a:pt x="39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6" name="Freeform: Shape 114">
                <a:extLst>
                  <a:ext uri="{FF2B5EF4-FFF2-40B4-BE49-F238E27FC236}">
                    <a16:creationId xmlns:a16="http://schemas.microsoft.com/office/drawing/2014/main" id="{C11084BD-B242-FF72-F8BE-21B27594FB0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32564" y="2234450"/>
                <a:ext cx="49017" cy="89455"/>
              </a:xfrm>
              <a:custGeom>
                <a:avLst/>
                <a:gdLst>
                  <a:gd name="T0" fmla="*/ 1 w 11"/>
                  <a:gd name="T1" fmla="*/ 4 h 20"/>
                  <a:gd name="T2" fmla="*/ 0 w 11"/>
                  <a:gd name="T3" fmla="*/ 5 h 20"/>
                  <a:gd name="T4" fmla="*/ 0 w 11"/>
                  <a:gd name="T5" fmla="*/ 12 h 20"/>
                  <a:gd name="T6" fmla="*/ 0 w 11"/>
                  <a:gd name="T7" fmla="*/ 15 h 20"/>
                  <a:gd name="T8" fmla="*/ 8 w 11"/>
                  <a:gd name="T9" fmla="*/ 20 h 20"/>
                  <a:gd name="T10" fmla="*/ 11 w 11"/>
                  <a:gd name="T11" fmla="*/ 20 h 20"/>
                  <a:gd name="T12" fmla="*/ 11 w 11"/>
                  <a:gd name="T13" fmla="*/ 0 h 20"/>
                  <a:gd name="T14" fmla="*/ 8 w 11"/>
                  <a:gd name="T15" fmla="*/ 0 h 20"/>
                  <a:gd name="T16" fmla="*/ 1 w 11"/>
                  <a:gd name="T17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0">
                    <a:moveTo>
                      <a:pt x="1" y="4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4" y="20"/>
                      <a:pt x="8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1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7" name="Freeform: Shape 115">
                <a:extLst>
                  <a:ext uri="{FF2B5EF4-FFF2-40B4-BE49-F238E27FC236}">
                    <a16:creationId xmlns:a16="http://schemas.microsoft.com/office/drawing/2014/main" id="{A2F53395-A00B-A679-09AB-FB02B34D9CC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66134" y="2234450"/>
                <a:ext cx="47791" cy="89455"/>
              </a:xfrm>
              <a:custGeom>
                <a:avLst/>
                <a:gdLst>
                  <a:gd name="T0" fmla="*/ 11 w 11"/>
                  <a:gd name="T1" fmla="*/ 15 h 20"/>
                  <a:gd name="T2" fmla="*/ 11 w 11"/>
                  <a:gd name="T3" fmla="*/ 12 h 20"/>
                  <a:gd name="T4" fmla="*/ 11 w 11"/>
                  <a:gd name="T5" fmla="*/ 5 h 20"/>
                  <a:gd name="T6" fmla="*/ 11 w 11"/>
                  <a:gd name="T7" fmla="*/ 5 h 20"/>
                  <a:gd name="T8" fmla="*/ 4 w 11"/>
                  <a:gd name="T9" fmla="*/ 0 h 20"/>
                  <a:gd name="T10" fmla="*/ 0 w 11"/>
                  <a:gd name="T11" fmla="*/ 0 h 20"/>
                  <a:gd name="T12" fmla="*/ 0 w 11"/>
                  <a:gd name="T13" fmla="*/ 20 h 20"/>
                  <a:gd name="T14" fmla="*/ 4 w 11"/>
                  <a:gd name="T15" fmla="*/ 20 h 20"/>
                  <a:gd name="T16" fmla="*/ 11 w 11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0">
                    <a:moveTo>
                      <a:pt x="11" y="15"/>
                    </a:move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7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8" y="20"/>
                      <a:pt x="11" y="18"/>
                      <a:pt x="11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8" name="Freeform: Shape 116">
                <a:extLst>
                  <a:ext uri="{FF2B5EF4-FFF2-40B4-BE49-F238E27FC236}">
                    <a16:creationId xmlns:a16="http://schemas.microsoft.com/office/drawing/2014/main" id="{3CA7CD3A-1377-4F17-0C27-1470857B50A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712668" y="3687789"/>
                <a:ext cx="177685" cy="164205"/>
              </a:xfrm>
              <a:custGeom>
                <a:avLst/>
                <a:gdLst>
                  <a:gd name="T0" fmla="*/ 32 w 40"/>
                  <a:gd name="T1" fmla="*/ 16 h 37"/>
                  <a:gd name="T2" fmla="*/ 31 w 40"/>
                  <a:gd name="T3" fmla="*/ 13 h 37"/>
                  <a:gd name="T4" fmla="*/ 25 w 40"/>
                  <a:gd name="T5" fmla="*/ 14 h 37"/>
                  <a:gd name="T6" fmla="*/ 25 w 40"/>
                  <a:gd name="T7" fmla="*/ 9 h 37"/>
                  <a:gd name="T8" fmla="*/ 21 w 40"/>
                  <a:gd name="T9" fmla="*/ 11 h 37"/>
                  <a:gd name="T10" fmla="*/ 19 w 40"/>
                  <a:gd name="T11" fmla="*/ 5 h 37"/>
                  <a:gd name="T12" fmla="*/ 16 w 40"/>
                  <a:gd name="T13" fmla="*/ 6 h 37"/>
                  <a:gd name="T14" fmla="*/ 17 w 40"/>
                  <a:gd name="T15" fmla="*/ 12 h 37"/>
                  <a:gd name="T16" fmla="*/ 13 w 40"/>
                  <a:gd name="T17" fmla="*/ 6 h 37"/>
                  <a:gd name="T18" fmla="*/ 12 w 40"/>
                  <a:gd name="T19" fmla="*/ 0 h 37"/>
                  <a:gd name="T20" fmla="*/ 7 w 40"/>
                  <a:gd name="T21" fmla="*/ 2 h 37"/>
                  <a:gd name="T22" fmla="*/ 3 w 40"/>
                  <a:gd name="T23" fmla="*/ 7 h 37"/>
                  <a:gd name="T24" fmla="*/ 11 w 40"/>
                  <a:gd name="T25" fmla="*/ 10 h 37"/>
                  <a:gd name="T26" fmla="*/ 14 w 40"/>
                  <a:gd name="T27" fmla="*/ 12 h 37"/>
                  <a:gd name="T28" fmla="*/ 12 w 40"/>
                  <a:gd name="T29" fmla="*/ 16 h 37"/>
                  <a:gd name="T30" fmla="*/ 9 w 40"/>
                  <a:gd name="T31" fmla="*/ 16 h 37"/>
                  <a:gd name="T32" fmla="*/ 1 w 40"/>
                  <a:gd name="T33" fmla="*/ 12 h 37"/>
                  <a:gd name="T34" fmla="*/ 0 w 40"/>
                  <a:gd name="T35" fmla="*/ 18 h 37"/>
                  <a:gd name="T36" fmla="*/ 2 w 40"/>
                  <a:gd name="T37" fmla="*/ 23 h 37"/>
                  <a:gd name="T38" fmla="*/ 7 w 40"/>
                  <a:gd name="T39" fmla="*/ 19 h 37"/>
                  <a:gd name="T40" fmla="*/ 14 w 40"/>
                  <a:gd name="T41" fmla="*/ 18 h 37"/>
                  <a:gd name="T42" fmla="*/ 9 w 40"/>
                  <a:gd name="T43" fmla="*/ 22 h 37"/>
                  <a:gd name="T44" fmla="*/ 10 w 40"/>
                  <a:gd name="T45" fmla="*/ 25 h 37"/>
                  <a:gd name="T46" fmla="*/ 8 w 40"/>
                  <a:gd name="T47" fmla="*/ 27 h 37"/>
                  <a:gd name="T48" fmla="*/ 10 w 40"/>
                  <a:gd name="T49" fmla="*/ 29 h 37"/>
                  <a:gd name="T50" fmla="*/ 12 w 40"/>
                  <a:gd name="T51" fmla="*/ 27 h 37"/>
                  <a:gd name="T52" fmla="*/ 15 w 40"/>
                  <a:gd name="T53" fmla="*/ 28 h 37"/>
                  <a:gd name="T54" fmla="*/ 19 w 40"/>
                  <a:gd name="T55" fmla="*/ 23 h 37"/>
                  <a:gd name="T56" fmla="*/ 18 w 40"/>
                  <a:gd name="T57" fmla="*/ 30 h 37"/>
                  <a:gd name="T58" fmla="*/ 14 w 40"/>
                  <a:gd name="T59" fmla="*/ 35 h 37"/>
                  <a:gd name="T60" fmla="*/ 19 w 40"/>
                  <a:gd name="T61" fmla="*/ 37 h 37"/>
                  <a:gd name="T62" fmla="*/ 25 w 40"/>
                  <a:gd name="T63" fmla="*/ 36 h 37"/>
                  <a:gd name="T64" fmla="*/ 21 w 40"/>
                  <a:gd name="T65" fmla="*/ 28 h 37"/>
                  <a:gd name="T66" fmla="*/ 21 w 40"/>
                  <a:gd name="T67" fmla="*/ 25 h 37"/>
                  <a:gd name="T68" fmla="*/ 25 w 40"/>
                  <a:gd name="T69" fmla="*/ 24 h 37"/>
                  <a:gd name="T70" fmla="*/ 27 w 40"/>
                  <a:gd name="T71" fmla="*/ 26 h 37"/>
                  <a:gd name="T72" fmla="*/ 31 w 40"/>
                  <a:gd name="T73" fmla="*/ 34 h 37"/>
                  <a:gd name="T74" fmla="*/ 35 w 40"/>
                  <a:gd name="T75" fmla="*/ 30 h 37"/>
                  <a:gd name="T76" fmla="*/ 37 w 40"/>
                  <a:gd name="T77" fmla="*/ 25 h 37"/>
                  <a:gd name="T78" fmla="*/ 31 w 40"/>
                  <a:gd name="T79" fmla="*/ 24 h 37"/>
                  <a:gd name="T80" fmla="*/ 25 w 40"/>
                  <a:gd name="T81" fmla="*/ 21 h 37"/>
                  <a:gd name="T82" fmla="*/ 31 w 40"/>
                  <a:gd name="T83" fmla="*/ 21 h 37"/>
                  <a:gd name="T84" fmla="*/ 33 w 40"/>
                  <a:gd name="T85" fmla="*/ 18 h 37"/>
                  <a:gd name="T86" fmla="*/ 36 w 40"/>
                  <a:gd name="T87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" h="37">
                    <a:moveTo>
                      <a:pt x="34" y="15"/>
                    </a:moveTo>
                    <a:cubicBezTo>
                      <a:pt x="33" y="16"/>
                      <a:pt x="33" y="16"/>
                      <a:pt x="33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1" y="13"/>
                      <a:pt x="31" y="13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5"/>
                      <a:pt x="26" y="14"/>
                      <a:pt x="25" y="14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1"/>
                      <a:pt x="27" y="10"/>
                      <a:pt x="25" y="9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3" y="11"/>
                      <a:pt x="22" y="11"/>
                      <a:pt x="21" y="11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1" y="7"/>
                      <a:pt x="20" y="6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8" y="11"/>
                      <a:pt x="17" y="11"/>
                      <a:pt x="17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5"/>
                      <a:pt x="1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9"/>
                      <a:pt x="15" y="20"/>
                      <a:pt x="15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3"/>
                      <a:pt x="18" y="23"/>
                      <a:pt x="19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3" y="23"/>
                      <a:pt x="24" y="22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6" y="20"/>
                      <a:pt x="26" y="19"/>
                      <a:pt x="26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7" y="17"/>
                      <a:pt x="36" y="16"/>
                      <a:pt x="34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9" name="Freeform: Shape 117">
                <a:extLst>
                  <a:ext uri="{FF2B5EF4-FFF2-40B4-BE49-F238E27FC236}">
                    <a16:creationId xmlns:a16="http://schemas.microsoft.com/office/drawing/2014/main" id="{AA362627-B8DC-7836-DEF5-8256B325BB9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9114" y="1475919"/>
                <a:ext cx="115189" cy="113963"/>
              </a:xfrm>
              <a:custGeom>
                <a:avLst/>
                <a:gdLst>
                  <a:gd name="T0" fmla="*/ 25 w 26"/>
                  <a:gd name="T1" fmla="*/ 10 h 26"/>
                  <a:gd name="T2" fmla="*/ 20 w 26"/>
                  <a:gd name="T3" fmla="*/ 12 h 26"/>
                  <a:gd name="T4" fmla="*/ 18 w 26"/>
                  <a:gd name="T5" fmla="*/ 12 h 26"/>
                  <a:gd name="T6" fmla="*/ 17 w 26"/>
                  <a:gd name="T7" fmla="*/ 10 h 26"/>
                  <a:gd name="T8" fmla="*/ 18 w 26"/>
                  <a:gd name="T9" fmla="*/ 8 h 26"/>
                  <a:gd name="T10" fmla="*/ 24 w 26"/>
                  <a:gd name="T11" fmla="*/ 6 h 26"/>
                  <a:gd name="T12" fmla="*/ 21 w 26"/>
                  <a:gd name="T13" fmla="*/ 3 h 26"/>
                  <a:gd name="T14" fmla="*/ 18 w 26"/>
                  <a:gd name="T15" fmla="*/ 2 h 26"/>
                  <a:gd name="T16" fmla="*/ 17 w 26"/>
                  <a:gd name="T17" fmla="*/ 6 h 26"/>
                  <a:gd name="T18" fmla="*/ 15 w 26"/>
                  <a:gd name="T19" fmla="*/ 10 h 26"/>
                  <a:gd name="T20" fmla="*/ 15 w 26"/>
                  <a:gd name="T21" fmla="*/ 6 h 26"/>
                  <a:gd name="T22" fmla="*/ 13 w 26"/>
                  <a:gd name="T23" fmla="*/ 5 h 26"/>
                  <a:gd name="T24" fmla="*/ 13 w 26"/>
                  <a:gd name="T25" fmla="*/ 3 h 26"/>
                  <a:gd name="T26" fmla="*/ 12 w 26"/>
                  <a:gd name="T27" fmla="*/ 3 h 26"/>
                  <a:gd name="T28" fmla="*/ 12 w 26"/>
                  <a:gd name="T29" fmla="*/ 5 h 26"/>
                  <a:gd name="T30" fmla="*/ 10 w 26"/>
                  <a:gd name="T31" fmla="*/ 6 h 26"/>
                  <a:gd name="T32" fmla="*/ 10 w 26"/>
                  <a:gd name="T33" fmla="*/ 10 h 26"/>
                  <a:gd name="T34" fmla="*/ 8 w 26"/>
                  <a:gd name="T35" fmla="*/ 6 h 26"/>
                  <a:gd name="T36" fmla="*/ 7 w 26"/>
                  <a:gd name="T37" fmla="*/ 2 h 26"/>
                  <a:gd name="T38" fmla="*/ 4 w 26"/>
                  <a:gd name="T39" fmla="*/ 3 h 26"/>
                  <a:gd name="T40" fmla="*/ 2 w 26"/>
                  <a:gd name="T41" fmla="*/ 6 h 26"/>
                  <a:gd name="T42" fmla="*/ 7 w 26"/>
                  <a:gd name="T43" fmla="*/ 8 h 26"/>
                  <a:gd name="T44" fmla="*/ 8 w 26"/>
                  <a:gd name="T45" fmla="*/ 10 h 26"/>
                  <a:gd name="T46" fmla="*/ 7 w 26"/>
                  <a:gd name="T47" fmla="*/ 12 h 26"/>
                  <a:gd name="T48" fmla="*/ 5 w 26"/>
                  <a:gd name="T49" fmla="*/ 12 h 26"/>
                  <a:gd name="T50" fmla="*/ 0 w 26"/>
                  <a:gd name="T51" fmla="*/ 10 h 26"/>
                  <a:gd name="T52" fmla="*/ 0 w 26"/>
                  <a:gd name="T53" fmla="*/ 14 h 26"/>
                  <a:gd name="T54" fmla="*/ 1 w 26"/>
                  <a:gd name="T55" fmla="*/ 17 h 26"/>
                  <a:gd name="T56" fmla="*/ 4 w 26"/>
                  <a:gd name="T57" fmla="*/ 15 h 26"/>
                  <a:gd name="T58" fmla="*/ 9 w 26"/>
                  <a:gd name="T59" fmla="*/ 14 h 26"/>
                  <a:gd name="T60" fmla="*/ 6 w 26"/>
                  <a:gd name="T61" fmla="*/ 16 h 26"/>
                  <a:gd name="T62" fmla="*/ 6 w 26"/>
                  <a:gd name="T63" fmla="*/ 18 h 26"/>
                  <a:gd name="T64" fmla="*/ 5 w 26"/>
                  <a:gd name="T65" fmla="*/ 20 h 26"/>
                  <a:gd name="T66" fmla="*/ 6 w 26"/>
                  <a:gd name="T67" fmla="*/ 21 h 26"/>
                  <a:gd name="T68" fmla="*/ 7 w 26"/>
                  <a:gd name="T69" fmla="*/ 19 h 26"/>
                  <a:gd name="T70" fmla="*/ 9 w 26"/>
                  <a:gd name="T71" fmla="*/ 20 h 26"/>
                  <a:gd name="T72" fmla="*/ 12 w 26"/>
                  <a:gd name="T73" fmla="*/ 17 h 26"/>
                  <a:gd name="T74" fmla="*/ 11 w 26"/>
                  <a:gd name="T75" fmla="*/ 21 h 26"/>
                  <a:gd name="T76" fmla="*/ 9 w 26"/>
                  <a:gd name="T77" fmla="*/ 25 h 26"/>
                  <a:gd name="T78" fmla="*/ 12 w 26"/>
                  <a:gd name="T79" fmla="*/ 26 h 26"/>
                  <a:gd name="T80" fmla="*/ 16 w 26"/>
                  <a:gd name="T81" fmla="*/ 26 h 26"/>
                  <a:gd name="T82" fmla="*/ 13 w 26"/>
                  <a:gd name="T83" fmla="*/ 20 h 26"/>
                  <a:gd name="T84" fmla="*/ 13 w 26"/>
                  <a:gd name="T85" fmla="*/ 18 h 26"/>
                  <a:gd name="T86" fmla="*/ 16 w 26"/>
                  <a:gd name="T87" fmla="*/ 17 h 26"/>
                  <a:gd name="T88" fmla="*/ 17 w 26"/>
                  <a:gd name="T89" fmla="*/ 19 h 26"/>
                  <a:gd name="T90" fmla="*/ 19 w 26"/>
                  <a:gd name="T91" fmla="*/ 24 h 26"/>
                  <a:gd name="T92" fmla="*/ 22 w 26"/>
                  <a:gd name="T93" fmla="*/ 22 h 26"/>
                  <a:gd name="T94" fmla="*/ 24 w 26"/>
                  <a:gd name="T95" fmla="*/ 18 h 26"/>
                  <a:gd name="T96" fmla="*/ 19 w 26"/>
                  <a:gd name="T97" fmla="*/ 18 h 26"/>
                  <a:gd name="T98" fmla="*/ 16 w 26"/>
                  <a:gd name="T99" fmla="*/ 15 h 26"/>
                  <a:gd name="T100" fmla="*/ 20 w 26"/>
                  <a:gd name="T101" fmla="*/ 16 h 26"/>
                  <a:gd name="T102" fmla="*/ 21 w 26"/>
                  <a:gd name="T103" fmla="*/ 14 h 26"/>
                  <a:gd name="T104" fmla="*/ 23 w 26"/>
                  <a:gd name="T105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" h="26">
                    <a:moveTo>
                      <a:pt x="26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4" y="10"/>
                      <a:pt x="14" y="9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9"/>
                      <a:pt x="11" y="10"/>
                      <a:pt x="10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1" y="17"/>
                      <a:pt x="11" y="17"/>
                      <a:pt x="12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4" y="17"/>
                      <a:pt x="15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4"/>
                      <a:pt x="17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6" y="14"/>
                      <a:pt x="26" y="14"/>
                      <a:pt x="26" y="14"/>
                    </a:cubicBezTo>
                    <a:lnTo>
                      <a:pt x="26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0" name="Freeform: Shape 118">
                <a:extLst>
                  <a:ext uri="{FF2B5EF4-FFF2-40B4-BE49-F238E27FC236}">
                    <a16:creationId xmlns:a16="http://schemas.microsoft.com/office/drawing/2014/main" id="{7DD6A219-0F2B-9F86-DBFA-9D79C7A0892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64072" y="3984339"/>
                <a:ext cx="278169" cy="136021"/>
              </a:xfrm>
              <a:custGeom>
                <a:avLst/>
                <a:gdLst>
                  <a:gd name="T0" fmla="*/ 54 w 63"/>
                  <a:gd name="T1" fmla="*/ 22 h 31"/>
                  <a:gd name="T2" fmla="*/ 63 w 63"/>
                  <a:gd name="T3" fmla="*/ 11 h 31"/>
                  <a:gd name="T4" fmla="*/ 54 w 63"/>
                  <a:gd name="T5" fmla="*/ 0 h 31"/>
                  <a:gd name="T6" fmla="*/ 54 w 63"/>
                  <a:gd name="T7" fmla="*/ 5 h 31"/>
                  <a:gd name="T8" fmla="*/ 58 w 63"/>
                  <a:gd name="T9" fmla="*/ 11 h 31"/>
                  <a:gd name="T10" fmla="*/ 54 w 63"/>
                  <a:gd name="T11" fmla="*/ 17 h 31"/>
                  <a:gd name="T12" fmla="*/ 54 w 63"/>
                  <a:gd name="T13" fmla="*/ 22 h 31"/>
                  <a:gd name="T14" fmla="*/ 26 w 63"/>
                  <a:gd name="T15" fmla="*/ 31 h 31"/>
                  <a:gd name="T16" fmla="*/ 47 w 63"/>
                  <a:gd name="T17" fmla="*/ 21 h 31"/>
                  <a:gd name="T18" fmla="*/ 52 w 63"/>
                  <a:gd name="T19" fmla="*/ 22 h 31"/>
                  <a:gd name="T20" fmla="*/ 54 w 63"/>
                  <a:gd name="T21" fmla="*/ 22 h 31"/>
                  <a:gd name="T22" fmla="*/ 54 w 63"/>
                  <a:gd name="T23" fmla="*/ 17 h 31"/>
                  <a:gd name="T24" fmla="*/ 52 w 63"/>
                  <a:gd name="T25" fmla="*/ 17 h 31"/>
                  <a:gd name="T26" fmla="*/ 50 w 63"/>
                  <a:gd name="T27" fmla="*/ 17 h 31"/>
                  <a:gd name="T28" fmla="*/ 53 w 63"/>
                  <a:gd name="T29" fmla="*/ 5 h 31"/>
                  <a:gd name="T30" fmla="*/ 53 w 63"/>
                  <a:gd name="T31" fmla="*/ 5 h 31"/>
                  <a:gd name="T32" fmla="*/ 53 w 63"/>
                  <a:gd name="T33" fmla="*/ 5 h 31"/>
                  <a:gd name="T34" fmla="*/ 54 w 63"/>
                  <a:gd name="T35" fmla="*/ 5 h 31"/>
                  <a:gd name="T36" fmla="*/ 54 w 63"/>
                  <a:gd name="T37" fmla="*/ 0 h 31"/>
                  <a:gd name="T38" fmla="*/ 52 w 63"/>
                  <a:gd name="T39" fmla="*/ 0 h 31"/>
                  <a:gd name="T40" fmla="*/ 52 w 63"/>
                  <a:gd name="T41" fmla="*/ 0 h 31"/>
                  <a:gd name="T42" fmla="*/ 0 w 63"/>
                  <a:gd name="T43" fmla="*/ 0 h 31"/>
                  <a:gd name="T44" fmla="*/ 0 w 63"/>
                  <a:gd name="T45" fmla="*/ 5 h 31"/>
                  <a:gd name="T46" fmla="*/ 26 w 63"/>
                  <a:gd name="T4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" h="31">
                    <a:moveTo>
                      <a:pt x="54" y="22"/>
                    </a:moveTo>
                    <a:cubicBezTo>
                      <a:pt x="59" y="21"/>
                      <a:pt x="63" y="16"/>
                      <a:pt x="63" y="11"/>
                    </a:cubicBezTo>
                    <a:cubicBezTo>
                      <a:pt x="63" y="5"/>
                      <a:pt x="59" y="1"/>
                      <a:pt x="54" y="0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6" y="6"/>
                      <a:pt x="58" y="8"/>
                      <a:pt x="58" y="11"/>
                    </a:cubicBezTo>
                    <a:cubicBezTo>
                      <a:pt x="58" y="14"/>
                      <a:pt x="56" y="16"/>
                      <a:pt x="54" y="17"/>
                    </a:cubicBezTo>
                    <a:lnTo>
                      <a:pt x="54" y="22"/>
                    </a:lnTo>
                    <a:close/>
                    <a:moveTo>
                      <a:pt x="26" y="31"/>
                    </a:moveTo>
                    <a:cubicBezTo>
                      <a:pt x="35" y="31"/>
                      <a:pt x="42" y="27"/>
                      <a:pt x="47" y="21"/>
                    </a:cubicBezTo>
                    <a:cubicBezTo>
                      <a:pt x="49" y="22"/>
                      <a:pt x="50" y="22"/>
                      <a:pt x="52" y="22"/>
                    </a:cubicBezTo>
                    <a:cubicBezTo>
                      <a:pt x="53" y="22"/>
                      <a:pt x="53" y="22"/>
                      <a:pt x="54" y="22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3" y="17"/>
                      <a:pt x="53" y="17"/>
                      <a:pt x="52" y="17"/>
                    </a:cubicBezTo>
                    <a:cubicBezTo>
                      <a:pt x="51" y="17"/>
                      <a:pt x="50" y="17"/>
                      <a:pt x="50" y="17"/>
                    </a:cubicBezTo>
                    <a:cubicBezTo>
                      <a:pt x="52" y="13"/>
                      <a:pt x="53" y="9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5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3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19"/>
                      <a:pt x="12" y="31"/>
                      <a:pt x="26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1" name="Rectangle 119">
                <a:extLst>
                  <a:ext uri="{FF2B5EF4-FFF2-40B4-BE49-F238E27FC236}">
                    <a16:creationId xmlns:a16="http://schemas.microsoft.com/office/drawing/2014/main" id="{52D788CD-EA40-0AD6-B61E-B7B5973BD1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64072" y="4133840"/>
                <a:ext cx="251210" cy="2205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2" name="Freeform: Shape 120">
                <a:extLst>
                  <a:ext uri="{FF2B5EF4-FFF2-40B4-BE49-F238E27FC236}">
                    <a16:creationId xmlns:a16="http://schemas.microsoft.com/office/drawing/2014/main" id="{39EE4437-5E8E-6A2F-0A9B-ABD288D9E76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21666" y="3921843"/>
                <a:ext cx="44115" cy="52693"/>
              </a:xfrm>
              <a:custGeom>
                <a:avLst/>
                <a:gdLst>
                  <a:gd name="T0" fmla="*/ 3 w 10"/>
                  <a:gd name="T1" fmla="*/ 6 h 12"/>
                  <a:gd name="T2" fmla="*/ 5 w 10"/>
                  <a:gd name="T3" fmla="*/ 11 h 12"/>
                  <a:gd name="T4" fmla="*/ 9 w 10"/>
                  <a:gd name="T5" fmla="*/ 2 h 12"/>
                  <a:gd name="T6" fmla="*/ 9 w 10"/>
                  <a:gd name="T7" fmla="*/ 0 h 12"/>
                  <a:gd name="T8" fmla="*/ 3 w 10"/>
                  <a:gd name="T9" fmla="*/ 1 h 12"/>
                  <a:gd name="T10" fmla="*/ 3 w 10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2">
                    <a:moveTo>
                      <a:pt x="3" y="6"/>
                    </a:moveTo>
                    <a:cubicBezTo>
                      <a:pt x="0" y="7"/>
                      <a:pt x="2" y="12"/>
                      <a:pt x="5" y="11"/>
                    </a:cubicBezTo>
                    <a:cubicBezTo>
                      <a:pt x="9" y="9"/>
                      <a:pt x="10" y="5"/>
                      <a:pt x="9" y="2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4" y="3"/>
                      <a:pt x="5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3" name="Freeform: Shape 121">
                <a:extLst>
                  <a:ext uri="{FF2B5EF4-FFF2-40B4-BE49-F238E27FC236}">
                    <a16:creationId xmlns:a16="http://schemas.microsoft.com/office/drawing/2014/main" id="{3C550776-BC6A-8D4B-444B-F10FD36F615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87839" y="3908364"/>
                <a:ext cx="44115" cy="66172"/>
              </a:xfrm>
              <a:custGeom>
                <a:avLst/>
                <a:gdLst>
                  <a:gd name="T0" fmla="*/ 3 w 10"/>
                  <a:gd name="T1" fmla="*/ 9 h 15"/>
                  <a:gd name="T2" fmla="*/ 5 w 10"/>
                  <a:gd name="T3" fmla="*/ 14 h 15"/>
                  <a:gd name="T4" fmla="*/ 9 w 10"/>
                  <a:gd name="T5" fmla="*/ 5 h 15"/>
                  <a:gd name="T6" fmla="*/ 7 w 10"/>
                  <a:gd name="T7" fmla="*/ 0 h 15"/>
                  <a:gd name="T8" fmla="*/ 2 w 10"/>
                  <a:gd name="T9" fmla="*/ 1 h 15"/>
                  <a:gd name="T10" fmla="*/ 3 w 10"/>
                  <a:gd name="T11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3" y="9"/>
                    </a:moveTo>
                    <a:cubicBezTo>
                      <a:pt x="0" y="10"/>
                      <a:pt x="2" y="15"/>
                      <a:pt x="5" y="14"/>
                    </a:cubicBezTo>
                    <a:cubicBezTo>
                      <a:pt x="9" y="12"/>
                      <a:pt x="10" y="8"/>
                      <a:pt x="9" y="5"/>
                    </a:cubicBezTo>
                    <a:cubicBezTo>
                      <a:pt x="9" y="3"/>
                      <a:pt x="8" y="2"/>
                      <a:pt x="7" y="0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3" y="4"/>
                      <a:pt x="5" y="8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4" name="Freeform: Shape 122">
                <a:extLst>
                  <a:ext uri="{FF2B5EF4-FFF2-40B4-BE49-F238E27FC236}">
                    <a16:creationId xmlns:a16="http://schemas.microsoft.com/office/drawing/2014/main" id="{72123514-7174-C2B2-CA02-E4BEFAE3F7A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75037" y="3467215"/>
                <a:ext cx="75976" cy="35537"/>
              </a:xfrm>
              <a:custGeom>
                <a:avLst/>
                <a:gdLst>
                  <a:gd name="T0" fmla="*/ 0 w 62"/>
                  <a:gd name="T1" fmla="*/ 18 h 29"/>
                  <a:gd name="T2" fmla="*/ 22 w 62"/>
                  <a:gd name="T3" fmla="*/ 29 h 29"/>
                  <a:gd name="T4" fmla="*/ 62 w 62"/>
                  <a:gd name="T5" fmla="*/ 29 h 29"/>
                  <a:gd name="T6" fmla="*/ 7 w 62"/>
                  <a:gd name="T7" fmla="*/ 0 h 29"/>
                  <a:gd name="T8" fmla="*/ 0 w 62"/>
                  <a:gd name="T9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9">
                    <a:moveTo>
                      <a:pt x="0" y="18"/>
                    </a:moveTo>
                    <a:lnTo>
                      <a:pt x="22" y="29"/>
                    </a:lnTo>
                    <a:lnTo>
                      <a:pt x="62" y="29"/>
                    </a:lnTo>
                    <a:lnTo>
                      <a:pt x="7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5" name="Freeform: Shape 123">
                <a:extLst>
                  <a:ext uri="{FF2B5EF4-FFF2-40B4-BE49-F238E27FC236}">
                    <a16:creationId xmlns:a16="http://schemas.microsoft.com/office/drawing/2014/main" id="{9CDE6DC2-119F-5650-A10F-03C868E3B5A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75037" y="3506428"/>
                <a:ext cx="186263" cy="93131"/>
              </a:xfrm>
              <a:custGeom>
                <a:avLst/>
                <a:gdLst>
                  <a:gd name="T0" fmla="*/ 62 w 152"/>
                  <a:gd name="T1" fmla="*/ 76 h 76"/>
                  <a:gd name="T2" fmla="*/ 123 w 152"/>
                  <a:gd name="T3" fmla="*/ 76 h 76"/>
                  <a:gd name="T4" fmla="*/ 123 w 152"/>
                  <a:gd name="T5" fmla="*/ 62 h 76"/>
                  <a:gd name="T6" fmla="*/ 152 w 152"/>
                  <a:gd name="T7" fmla="*/ 62 h 76"/>
                  <a:gd name="T8" fmla="*/ 152 w 152"/>
                  <a:gd name="T9" fmla="*/ 15 h 76"/>
                  <a:gd name="T10" fmla="*/ 123 w 152"/>
                  <a:gd name="T11" fmla="*/ 15 h 76"/>
                  <a:gd name="T12" fmla="*/ 123 w 152"/>
                  <a:gd name="T13" fmla="*/ 0 h 76"/>
                  <a:gd name="T14" fmla="*/ 69 w 152"/>
                  <a:gd name="T15" fmla="*/ 0 h 76"/>
                  <a:gd name="T16" fmla="*/ 62 w 152"/>
                  <a:gd name="T17" fmla="*/ 0 h 76"/>
                  <a:gd name="T18" fmla="*/ 62 w 152"/>
                  <a:gd name="T19" fmla="*/ 29 h 76"/>
                  <a:gd name="T20" fmla="*/ 90 w 152"/>
                  <a:gd name="T21" fmla="*/ 29 h 76"/>
                  <a:gd name="T22" fmla="*/ 90 w 152"/>
                  <a:gd name="T23" fmla="*/ 47 h 76"/>
                  <a:gd name="T24" fmla="*/ 62 w 152"/>
                  <a:gd name="T25" fmla="*/ 47 h 76"/>
                  <a:gd name="T26" fmla="*/ 62 w 152"/>
                  <a:gd name="T27" fmla="*/ 76 h 76"/>
                  <a:gd name="T28" fmla="*/ 0 w 152"/>
                  <a:gd name="T29" fmla="*/ 76 h 76"/>
                  <a:gd name="T30" fmla="*/ 62 w 152"/>
                  <a:gd name="T31" fmla="*/ 76 h 76"/>
                  <a:gd name="T32" fmla="*/ 62 w 152"/>
                  <a:gd name="T33" fmla="*/ 47 h 76"/>
                  <a:gd name="T34" fmla="*/ 29 w 152"/>
                  <a:gd name="T35" fmla="*/ 47 h 76"/>
                  <a:gd name="T36" fmla="*/ 29 w 152"/>
                  <a:gd name="T37" fmla="*/ 29 h 76"/>
                  <a:gd name="T38" fmla="*/ 29 w 152"/>
                  <a:gd name="T39" fmla="*/ 29 h 76"/>
                  <a:gd name="T40" fmla="*/ 62 w 152"/>
                  <a:gd name="T41" fmla="*/ 29 h 76"/>
                  <a:gd name="T42" fmla="*/ 62 w 152"/>
                  <a:gd name="T43" fmla="*/ 0 h 76"/>
                  <a:gd name="T44" fmla="*/ 33 w 152"/>
                  <a:gd name="T45" fmla="*/ 0 h 76"/>
                  <a:gd name="T46" fmla="*/ 0 w 152"/>
                  <a:gd name="T47" fmla="*/ 0 h 76"/>
                  <a:gd name="T48" fmla="*/ 0 w 152"/>
                  <a:gd name="T4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76">
                    <a:moveTo>
                      <a:pt x="62" y="76"/>
                    </a:moveTo>
                    <a:lnTo>
                      <a:pt x="123" y="76"/>
                    </a:lnTo>
                    <a:lnTo>
                      <a:pt x="123" y="62"/>
                    </a:lnTo>
                    <a:lnTo>
                      <a:pt x="152" y="62"/>
                    </a:lnTo>
                    <a:lnTo>
                      <a:pt x="152" y="15"/>
                    </a:lnTo>
                    <a:lnTo>
                      <a:pt x="123" y="15"/>
                    </a:lnTo>
                    <a:lnTo>
                      <a:pt x="123" y="0"/>
                    </a:lnTo>
                    <a:lnTo>
                      <a:pt x="69" y="0"/>
                    </a:lnTo>
                    <a:lnTo>
                      <a:pt x="62" y="0"/>
                    </a:lnTo>
                    <a:lnTo>
                      <a:pt x="62" y="29"/>
                    </a:lnTo>
                    <a:lnTo>
                      <a:pt x="90" y="29"/>
                    </a:lnTo>
                    <a:lnTo>
                      <a:pt x="90" y="47"/>
                    </a:lnTo>
                    <a:lnTo>
                      <a:pt x="62" y="47"/>
                    </a:lnTo>
                    <a:lnTo>
                      <a:pt x="62" y="76"/>
                    </a:lnTo>
                    <a:close/>
                    <a:moveTo>
                      <a:pt x="0" y="76"/>
                    </a:moveTo>
                    <a:lnTo>
                      <a:pt x="62" y="76"/>
                    </a:lnTo>
                    <a:lnTo>
                      <a:pt x="62" y="47"/>
                    </a:lnTo>
                    <a:lnTo>
                      <a:pt x="29" y="4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62" y="29"/>
                    </a:lnTo>
                    <a:lnTo>
                      <a:pt x="62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6" name="Freeform: Shape 124">
                <a:extLst>
                  <a:ext uri="{FF2B5EF4-FFF2-40B4-BE49-F238E27FC236}">
                    <a16:creationId xmlns:a16="http://schemas.microsoft.com/office/drawing/2014/main" id="{353F8246-90C9-4C60-F920-70EF790A28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064298" y="1038447"/>
                <a:ext cx="115189" cy="118865"/>
              </a:xfrm>
              <a:custGeom>
                <a:avLst/>
                <a:gdLst>
                  <a:gd name="T0" fmla="*/ 23 w 26"/>
                  <a:gd name="T1" fmla="*/ 19 h 27"/>
                  <a:gd name="T2" fmla="*/ 25 w 26"/>
                  <a:gd name="T3" fmla="*/ 20 h 27"/>
                  <a:gd name="T4" fmla="*/ 22 w 26"/>
                  <a:gd name="T5" fmla="*/ 24 h 27"/>
                  <a:gd name="T6" fmla="*/ 20 w 26"/>
                  <a:gd name="T7" fmla="*/ 22 h 27"/>
                  <a:gd name="T8" fmla="*/ 17 w 26"/>
                  <a:gd name="T9" fmla="*/ 24 h 27"/>
                  <a:gd name="T10" fmla="*/ 17 w 26"/>
                  <a:gd name="T11" fmla="*/ 26 h 27"/>
                  <a:gd name="T12" fmla="*/ 13 w 26"/>
                  <a:gd name="T13" fmla="*/ 27 h 27"/>
                  <a:gd name="T14" fmla="*/ 13 w 26"/>
                  <a:gd name="T15" fmla="*/ 21 h 27"/>
                  <a:gd name="T16" fmla="*/ 19 w 26"/>
                  <a:gd name="T17" fmla="*/ 18 h 27"/>
                  <a:gd name="T18" fmla="*/ 18 w 26"/>
                  <a:gd name="T19" fmla="*/ 8 h 27"/>
                  <a:gd name="T20" fmla="*/ 18 w 26"/>
                  <a:gd name="T21" fmla="*/ 8 h 27"/>
                  <a:gd name="T22" fmla="*/ 15 w 26"/>
                  <a:gd name="T23" fmla="*/ 6 h 27"/>
                  <a:gd name="T24" fmla="*/ 13 w 26"/>
                  <a:gd name="T25" fmla="*/ 6 h 27"/>
                  <a:gd name="T26" fmla="*/ 13 w 26"/>
                  <a:gd name="T27" fmla="*/ 0 h 27"/>
                  <a:gd name="T28" fmla="*/ 14 w 26"/>
                  <a:gd name="T29" fmla="*/ 0 h 27"/>
                  <a:gd name="T30" fmla="*/ 15 w 26"/>
                  <a:gd name="T31" fmla="*/ 2 h 27"/>
                  <a:gd name="T32" fmla="*/ 18 w 26"/>
                  <a:gd name="T33" fmla="*/ 3 h 27"/>
                  <a:gd name="T34" fmla="*/ 20 w 26"/>
                  <a:gd name="T35" fmla="*/ 2 h 27"/>
                  <a:gd name="T36" fmla="*/ 23 w 26"/>
                  <a:gd name="T37" fmla="*/ 5 h 27"/>
                  <a:gd name="T38" fmla="*/ 22 w 26"/>
                  <a:gd name="T39" fmla="*/ 7 h 27"/>
                  <a:gd name="T40" fmla="*/ 24 w 26"/>
                  <a:gd name="T41" fmla="*/ 10 h 27"/>
                  <a:gd name="T42" fmla="*/ 26 w 26"/>
                  <a:gd name="T43" fmla="*/ 10 h 27"/>
                  <a:gd name="T44" fmla="*/ 26 w 26"/>
                  <a:gd name="T45" fmla="*/ 15 h 27"/>
                  <a:gd name="T46" fmla="*/ 24 w 26"/>
                  <a:gd name="T47" fmla="*/ 15 h 27"/>
                  <a:gd name="T48" fmla="*/ 23 w 26"/>
                  <a:gd name="T49" fmla="*/ 19 h 27"/>
                  <a:gd name="T50" fmla="*/ 13 w 26"/>
                  <a:gd name="T51" fmla="*/ 27 h 27"/>
                  <a:gd name="T52" fmla="*/ 12 w 26"/>
                  <a:gd name="T53" fmla="*/ 27 h 27"/>
                  <a:gd name="T54" fmla="*/ 12 w 26"/>
                  <a:gd name="T55" fmla="*/ 25 h 27"/>
                  <a:gd name="T56" fmla="*/ 8 w 26"/>
                  <a:gd name="T57" fmla="*/ 24 h 27"/>
                  <a:gd name="T58" fmla="*/ 7 w 26"/>
                  <a:gd name="T59" fmla="*/ 25 h 27"/>
                  <a:gd name="T60" fmla="*/ 3 w 26"/>
                  <a:gd name="T61" fmla="*/ 22 h 27"/>
                  <a:gd name="T62" fmla="*/ 4 w 26"/>
                  <a:gd name="T63" fmla="*/ 20 h 27"/>
                  <a:gd name="T64" fmla="*/ 2 w 26"/>
                  <a:gd name="T65" fmla="*/ 17 h 27"/>
                  <a:gd name="T66" fmla="*/ 0 w 26"/>
                  <a:gd name="T67" fmla="*/ 17 h 27"/>
                  <a:gd name="T68" fmla="*/ 0 w 26"/>
                  <a:gd name="T69" fmla="*/ 12 h 27"/>
                  <a:gd name="T70" fmla="*/ 2 w 26"/>
                  <a:gd name="T71" fmla="*/ 12 h 27"/>
                  <a:gd name="T72" fmla="*/ 3 w 26"/>
                  <a:gd name="T73" fmla="*/ 8 h 27"/>
                  <a:gd name="T74" fmla="*/ 2 w 26"/>
                  <a:gd name="T75" fmla="*/ 7 h 27"/>
                  <a:gd name="T76" fmla="*/ 5 w 26"/>
                  <a:gd name="T77" fmla="*/ 3 h 27"/>
                  <a:gd name="T78" fmla="*/ 6 w 26"/>
                  <a:gd name="T79" fmla="*/ 4 h 27"/>
                  <a:gd name="T80" fmla="*/ 10 w 26"/>
                  <a:gd name="T81" fmla="*/ 3 h 27"/>
                  <a:gd name="T82" fmla="*/ 10 w 26"/>
                  <a:gd name="T83" fmla="*/ 1 h 27"/>
                  <a:gd name="T84" fmla="*/ 13 w 26"/>
                  <a:gd name="T85" fmla="*/ 0 h 27"/>
                  <a:gd name="T86" fmla="*/ 13 w 26"/>
                  <a:gd name="T87" fmla="*/ 6 h 27"/>
                  <a:gd name="T88" fmla="*/ 7 w 26"/>
                  <a:gd name="T89" fmla="*/ 9 h 27"/>
                  <a:gd name="T90" fmla="*/ 8 w 26"/>
                  <a:gd name="T91" fmla="*/ 19 h 27"/>
                  <a:gd name="T92" fmla="*/ 11 w 26"/>
                  <a:gd name="T93" fmla="*/ 21 h 27"/>
                  <a:gd name="T94" fmla="*/ 13 w 26"/>
                  <a:gd name="T95" fmla="*/ 21 h 27"/>
                  <a:gd name="T96" fmla="*/ 13 w 26"/>
                  <a:gd name="T9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" h="27">
                    <a:moveTo>
                      <a:pt x="23" y="19"/>
                    </a:moveTo>
                    <a:cubicBezTo>
                      <a:pt x="25" y="20"/>
                      <a:pt x="25" y="20"/>
                      <a:pt x="25" y="20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3"/>
                      <a:pt x="18" y="24"/>
                      <a:pt x="17" y="24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5" y="21"/>
                      <a:pt x="17" y="20"/>
                      <a:pt x="19" y="18"/>
                    </a:cubicBezTo>
                    <a:cubicBezTo>
                      <a:pt x="22" y="15"/>
                      <a:pt x="21" y="10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7"/>
                      <a:pt x="16" y="7"/>
                      <a:pt x="15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2"/>
                      <a:pt x="17" y="3"/>
                      <a:pt x="18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3" y="8"/>
                      <a:pt x="24" y="9"/>
                      <a:pt x="24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6"/>
                      <a:pt x="24" y="18"/>
                      <a:pt x="23" y="19"/>
                    </a:cubicBezTo>
                    <a:close/>
                    <a:moveTo>
                      <a:pt x="13" y="27"/>
                    </a:move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0" y="25"/>
                      <a:pt x="9" y="24"/>
                      <a:pt x="8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19"/>
                      <a:pt x="3" y="18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2" y="9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10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6"/>
                      <a:pt x="9" y="7"/>
                      <a:pt x="7" y="9"/>
                    </a:cubicBezTo>
                    <a:cubicBezTo>
                      <a:pt x="5" y="12"/>
                      <a:pt x="5" y="17"/>
                      <a:pt x="8" y="19"/>
                    </a:cubicBezTo>
                    <a:cubicBezTo>
                      <a:pt x="9" y="20"/>
                      <a:pt x="10" y="20"/>
                      <a:pt x="11" y="21"/>
                    </a:cubicBezTo>
                    <a:cubicBezTo>
                      <a:pt x="12" y="21"/>
                      <a:pt x="12" y="21"/>
                      <a:pt x="13" y="21"/>
                    </a:cubicBezTo>
                    <a:lnTo>
                      <a:pt x="13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7" name="Freeform: Shape 125">
                <a:extLst>
                  <a:ext uri="{FF2B5EF4-FFF2-40B4-BE49-F238E27FC236}">
                    <a16:creationId xmlns:a16="http://schemas.microsoft.com/office/drawing/2014/main" id="{942BB8BA-B732-6E2F-216C-3DFE2FAB5B0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30696" y="1236964"/>
                <a:ext cx="137246" cy="101709"/>
              </a:xfrm>
              <a:custGeom>
                <a:avLst/>
                <a:gdLst>
                  <a:gd name="T0" fmla="*/ 16 w 31"/>
                  <a:gd name="T1" fmla="*/ 0 h 23"/>
                  <a:gd name="T2" fmla="*/ 0 w 31"/>
                  <a:gd name="T3" fmla="*/ 15 h 23"/>
                  <a:gd name="T4" fmla="*/ 2 w 31"/>
                  <a:gd name="T5" fmla="*/ 23 h 23"/>
                  <a:gd name="T6" fmla="*/ 2 w 31"/>
                  <a:gd name="T7" fmla="*/ 19 h 23"/>
                  <a:gd name="T8" fmla="*/ 3 w 31"/>
                  <a:gd name="T9" fmla="*/ 17 h 23"/>
                  <a:gd name="T10" fmla="*/ 3 w 31"/>
                  <a:gd name="T11" fmla="*/ 15 h 23"/>
                  <a:gd name="T12" fmla="*/ 16 w 31"/>
                  <a:gd name="T13" fmla="*/ 3 h 23"/>
                  <a:gd name="T14" fmla="*/ 28 w 31"/>
                  <a:gd name="T15" fmla="*/ 15 h 23"/>
                  <a:gd name="T16" fmla="*/ 28 w 31"/>
                  <a:gd name="T17" fmla="*/ 17 h 23"/>
                  <a:gd name="T18" fmla="*/ 29 w 31"/>
                  <a:gd name="T19" fmla="*/ 19 h 23"/>
                  <a:gd name="T20" fmla="*/ 29 w 31"/>
                  <a:gd name="T21" fmla="*/ 23 h 23"/>
                  <a:gd name="T22" fmla="*/ 31 w 31"/>
                  <a:gd name="T23" fmla="*/ 15 h 23"/>
                  <a:gd name="T24" fmla="*/ 16 w 31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3">
                    <a:moveTo>
                      <a:pt x="16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18"/>
                      <a:pt x="1" y="21"/>
                      <a:pt x="2" y="23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8"/>
                      <a:pt x="3" y="17"/>
                      <a:pt x="3" y="17"/>
                    </a:cubicBezTo>
                    <a:cubicBezTo>
                      <a:pt x="3" y="16"/>
                      <a:pt x="3" y="16"/>
                      <a:pt x="3" y="15"/>
                    </a:cubicBezTo>
                    <a:cubicBezTo>
                      <a:pt x="3" y="8"/>
                      <a:pt x="9" y="3"/>
                      <a:pt x="16" y="3"/>
                    </a:cubicBezTo>
                    <a:cubicBezTo>
                      <a:pt x="23" y="3"/>
                      <a:pt x="28" y="8"/>
                      <a:pt x="28" y="15"/>
                    </a:cubicBezTo>
                    <a:cubicBezTo>
                      <a:pt x="28" y="16"/>
                      <a:pt x="28" y="16"/>
                      <a:pt x="28" y="17"/>
                    </a:cubicBezTo>
                    <a:cubicBezTo>
                      <a:pt x="29" y="17"/>
                      <a:pt x="29" y="18"/>
                      <a:pt x="29" y="19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0" y="21"/>
                      <a:pt x="31" y="18"/>
                      <a:pt x="31" y="15"/>
                    </a:cubicBezTo>
                    <a:cubicBezTo>
                      <a:pt x="31" y="7"/>
                      <a:pt x="24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8" name="Freeform: Shape 126">
                <a:extLst>
                  <a:ext uri="{FF2B5EF4-FFF2-40B4-BE49-F238E27FC236}">
                    <a16:creationId xmlns:a16="http://schemas.microsoft.com/office/drawing/2014/main" id="{AAD147BF-AAF8-6D09-B962-ABD227A08E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44176" y="1308038"/>
                <a:ext cx="30635" cy="52693"/>
              </a:xfrm>
              <a:custGeom>
                <a:avLst/>
                <a:gdLst>
                  <a:gd name="T0" fmla="*/ 0 w 7"/>
                  <a:gd name="T1" fmla="*/ 2 h 12"/>
                  <a:gd name="T2" fmla="*/ 0 w 7"/>
                  <a:gd name="T3" fmla="*/ 3 h 12"/>
                  <a:gd name="T4" fmla="*/ 0 w 7"/>
                  <a:gd name="T5" fmla="*/ 7 h 12"/>
                  <a:gd name="T6" fmla="*/ 0 w 7"/>
                  <a:gd name="T7" fmla="*/ 8 h 12"/>
                  <a:gd name="T8" fmla="*/ 5 w 7"/>
                  <a:gd name="T9" fmla="*/ 12 h 12"/>
                  <a:gd name="T10" fmla="*/ 7 w 7"/>
                  <a:gd name="T11" fmla="*/ 12 h 12"/>
                  <a:gd name="T12" fmla="*/ 7 w 7"/>
                  <a:gd name="T13" fmla="*/ 0 h 12"/>
                  <a:gd name="T14" fmla="*/ 5 w 7"/>
                  <a:gd name="T15" fmla="*/ 0 h 12"/>
                  <a:gd name="T16" fmla="*/ 0 w 7"/>
                  <a:gd name="T1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2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9" name="Freeform: Shape 127">
                <a:extLst>
                  <a:ext uri="{FF2B5EF4-FFF2-40B4-BE49-F238E27FC236}">
                    <a16:creationId xmlns:a16="http://schemas.microsoft.com/office/drawing/2014/main" id="{4F3B9590-6715-62AB-FF52-6D55203ED8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23828" y="1308038"/>
                <a:ext cx="30635" cy="52693"/>
              </a:xfrm>
              <a:custGeom>
                <a:avLst/>
                <a:gdLst>
                  <a:gd name="T0" fmla="*/ 7 w 7"/>
                  <a:gd name="T1" fmla="*/ 8 h 12"/>
                  <a:gd name="T2" fmla="*/ 7 w 7"/>
                  <a:gd name="T3" fmla="*/ 7 h 12"/>
                  <a:gd name="T4" fmla="*/ 7 w 7"/>
                  <a:gd name="T5" fmla="*/ 3 h 12"/>
                  <a:gd name="T6" fmla="*/ 7 w 7"/>
                  <a:gd name="T7" fmla="*/ 2 h 12"/>
                  <a:gd name="T8" fmla="*/ 2 w 7"/>
                  <a:gd name="T9" fmla="*/ 0 h 12"/>
                  <a:gd name="T10" fmla="*/ 0 w 7"/>
                  <a:gd name="T11" fmla="*/ 0 h 12"/>
                  <a:gd name="T12" fmla="*/ 0 w 7"/>
                  <a:gd name="T13" fmla="*/ 12 h 12"/>
                  <a:gd name="T14" fmla="*/ 2 w 7"/>
                  <a:gd name="T15" fmla="*/ 12 h 12"/>
                  <a:gd name="T16" fmla="*/ 7 w 7"/>
                  <a:gd name="T1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2">
                    <a:moveTo>
                      <a:pt x="7" y="8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1"/>
                      <a:pt x="5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5" y="12"/>
                      <a:pt x="7" y="10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0" name="Freeform: Shape 128">
                <a:extLst>
                  <a:ext uri="{FF2B5EF4-FFF2-40B4-BE49-F238E27FC236}">
                    <a16:creationId xmlns:a16="http://schemas.microsoft.com/office/drawing/2014/main" id="{2794F4FD-0515-23D4-8854-4D086B0C8EB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87034" y="2883918"/>
                <a:ext cx="186263" cy="137246"/>
              </a:xfrm>
              <a:custGeom>
                <a:avLst/>
                <a:gdLst>
                  <a:gd name="T0" fmla="*/ 28 w 42"/>
                  <a:gd name="T1" fmla="*/ 31 h 31"/>
                  <a:gd name="T2" fmla="*/ 42 w 42"/>
                  <a:gd name="T3" fmla="*/ 31 h 31"/>
                  <a:gd name="T4" fmla="*/ 42 w 42"/>
                  <a:gd name="T5" fmla="*/ 0 h 31"/>
                  <a:gd name="T6" fmla="*/ 28 w 42"/>
                  <a:gd name="T7" fmla="*/ 0 h 31"/>
                  <a:gd name="T8" fmla="*/ 28 w 42"/>
                  <a:gd name="T9" fmla="*/ 13 h 31"/>
                  <a:gd name="T10" fmla="*/ 38 w 42"/>
                  <a:gd name="T11" fmla="*/ 27 h 31"/>
                  <a:gd name="T12" fmla="*/ 28 w 42"/>
                  <a:gd name="T13" fmla="*/ 27 h 31"/>
                  <a:gd name="T14" fmla="*/ 28 w 42"/>
                  <a:gd name="T15" fmla="*/ 31 h 31"/>
                  <a:gd name="T16" fmla="*/ 19 w 42"/>
                  <a:gd name="T17" fmla="*/ 31 h 31"/>
                  <a:gd name="T18" fmla="*/ 28 w 42"/>
                  <a:gd name="T19" fmla="*/ 31 h 31"/>
                  <a:gd name="T20" fmla="*/ 28 w 42"/>
                  <a:gd name="T21" fmla="*/ 27 h 31"/>
                  <a:gd name="T22" fmla="*/ 22 w 42"/>
                  <a:gd name="T23" fmla="*/ 27 h 31"/>
                  <a:gd name="T24" fmla="*/ 21 w 42"/>
                  <a:gd name="T25" fmla="*/ 26 h 31"/>
                  <a:gd name="T26" fmla="*/ 19 w 42"/>
                  <a:gd name="T27" fmla="*/ 23 h 31"/>
                  <a:gd name="T28" fmla="*/ 19 w 42"/>
                  <a:gd name="T29" fmla="*/ 25 h 31"/>
                  <a:gd name="T30" fmla="*/ 20 w 42"/>
                  <a:gd name="T31" fmla="*/ 27 h 31"/>
                  <a:gd name="T32" fmla="*/ 19 w 42"/>
                  <a:gd name="T33" fmla="*/ 27 h 31"/>
                  <a:gd name="T34" fmla="*/ 19 w 42"/>
                  <a:gd name="T35" fmla="*/ 31 h 31"/>
                  <a:gd name="T36" fmla="*/ 28 w 42"/>
                  <a:gd name="T37" fmla="*/ 0 h 31"/>
                  <a:gd name="T38" fmla="*/ 19 w 42"/>
                  <a:gd name="T39" fmla="*/ 0 h 31"/>
                  <a:gd name="T40" fmla="*/ 19 w 42"/>
                  <a:gd name="T41" fmla="*/ 20 h 31"/>
                  <a:gd name="T42" fmla="*/ 26 w 42"/>
                  <a:gd name="T43" fmla="*/ 10 h 31"/>
                  <a:gd name="T44" fmla="*/ 26 w 42"/>
                  <a:gd name="T45" fmla="*/ 10 h 31"/>
                  <a:gd name="T46" fmla="*/ 28 w 42"/>
                  <a:gd name="T47" fmla="*/ 13 h 31"/>
                  <a:gd name="T48" fmla="*/ 28 w 42"/>
                  <a:gd name="T49" fmla="*/ 0 h 31"/>
                  <a:gd name="T50" fmla="*/ 12 w 42"/>
                  <a:gd name="T51" fmla="*/ 31 h 31"/>
                  <a:gd name="T52" fmla="*/ 19 w 42"/>
                  <a:gd name="T53" fmla="*/ 31 h 31"/>
                  <a:gd name="T54" fmla="*/ 19 w 42"/>
                  <a:gd name="T55" fmla="*/ 27 h 31"/>
                  <a:gd name="T56" fmla="*/ 14 w 42"/>
                  <a:gd name="T57" fmla="*/ 27 h 31"/>
                  <a:gd name="T58" fmla="*/ 12 w 42"/>
                  <a:gd name="T59" fmla="*/ 27 h 31"/>
                  <a:gd name="T60" fmla="*/ 12 w 42"/>
                  <a:gd name="T61" fmla="*/ 31 h 31"/>
                  <a:gd name="T62" fmla="*/ 19 w 42"/>
                  <a:gd name="T63" fmla="*/ 0 h 31"/>
                  <a:gd name="T64" fmla="*/ 12 w 42"/>
                  <a:gd name="T65" fmla="*/ 0 h 31"/>
                  <a:gd name="T66" fmla="*/ 12 w 42"/>
                  <a:gd name="T67" fmla="*/ 6 h 31"/>
                  <a:gd name="T68" fmla="*/ 13 w 42"/>
                  <a:gd name="T69" fmla="*/ 8 h 31"/>
                  <a:gd name="T70" fmla="*/ 12 w 42"/>
                  <a:gd name="T71" fmla="*/ 10 h 31"/>
                  <a:gd name="T72" fmla="*/ 12 w 42"/>
                  <a:gd name="T73" fmla="*/ 16 h 31"/>
                  <a:gd name="T74" fmla="*/ 12 w 42"/>
                  <a:gd name="T75" fmla="*/ 16 h 31"/>
                  <a:gd name="T76" fmla="*/ 17 w 42"/>
                  <a:gd name="T77" fmla="*/ 23 h 31"/>
                  <a:gd name="T78" fmla="*/ 19 w 42"/>
                  <a:gd name="T79" fmla="*/ 25 h 31"/>
                  <a:gd name="T80" fmla="*/ 19 w 42"/>
                  <a:gd name="T81" fmla="*/ 23 h 31"/>
                  <a:gd name="T82" fmla="*/ 18 w 42"/>
                  <a:gd name="T83" fmla="*/ 22 h 31"/>
                  <a:gd name="T84" fmla="*/ 19 w 42"/>
                  <a:gd name="T85" fmla="*/ 20 h 31"/>
                  <a:gd name="T86" fmla="*/ 19 w 42"/>
                  <a:gd name="T87" fmla="*/ 0 h 31"/>
                  <a:gd name="T88" fmla="*/ 0 w 42"/>
                  <a:gd name="T89" fmla="*/ 31 h 31"/>
                  <a:gd name="T90" fmla="*/ 12 w 42"/>
                  <a:gd name="T91" fmla="*/ 31 h 31"/>
                  <a:gd name="T92" fmla="*/ 12 w 42"/>
                  <a:gd name="T93" fmla="*/ 27 h 31"/>
                  <a:gd name="T94" fmla="*/ 4 w 42"/>
                  <a:gd name="T95" fmla="*/ 27 h 31"/>
                  <a:gd name="T96" fmla="*/ 4 w 42"/>
                  <a:gd name="T97" fmla="*/ 27 h 31"/>
                  <a:gd name="T98" fmla="*/ 12 w 42"/>
                  <a:gd name="T99" fmla="*/ 16 h 31"/>
                  <a:gd name="T100" fmla="*/ 12 w 42"/>
                  <a:gd name="T101" fmla="*/ 10 h 31"/>
                  <a:gd name="T102" fmla="*/ 10 w 42"/>
                  <a:gd name="T103" fmla="*/ 11 h 31"/>
                  <a:gd name="T104" fmla="*/ 6 w 42"/>
                  <a:gd name="T105" fmla="*/ 8 h 31"/>
                  <a:gd name="T106" fmla="*/ 10 w 42"/>
                  <a:gd name="T107" fmla="*/ 4 h 31"/>
                  <a:gd name="T108" fmla="*/ 10 w 42"/>
                  <a:gd name="T109" fmla="*/ 4 h 31"/>
                  <a:gd name="T110" fmla="*/ 12 w 42"/>
                  <a:gd name="T111" fmla="*/ 6 h 31"/>
                  <a:gd name="T112" fmla="*/ 12 w 42"/>
                  <a:gd name="T113" fmla="*/ 0 h 31"/>
                  <a:gd name="T114" fmla="*/ 0 w 42"/>
                  <a:gd name="T115" fmla="*/ 0 h 31"/>
                  <a:gd name="T116" fmla="*/ 0 w 42"/>
                  <a:gd name="T1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" h="31">
                    <a:moveTo>
                      <a:pt x="28" y="31"/>
                    </a:moveTo>
                    <a:cubicBezTo>
                      <a:pt x="42" y="31"/>
                      <a:pt x="42" y="31"/>
                      <a:pt x="42" y="3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28" y="27"/>
                      <a:pt x="28" y="27"/>
                      <a:pt x="28" y="27"/>
                    </a:cubicBezTo>
                    <a:lnTo>
                      <a:pt x="28" y="31"/>
                    </a:lnTo>
                    <a:close/>
                    <a:moveTo>
                      <a:pt x="19" y="31"/>
                    </a:move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31"/>
                      <a:pt x="19" y="31"/>
                      <a:pt x="19" y="31"/>
                    </a:cubicBezTo>
                    <a:close/>
                    <a:moveTo>
                      <a:pt x="28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3"/>
                      <a:pt x="28" y="13"/>
                      <a:pt x="28" y="13"/>
                    </a:cubicBezTo>
                    <a:lnTo>
                      <a:pt x="28" y="0"/>
                    </a:lnTo>
                    <a:close/>
                    <a:moveTo>
                      <a:pt x="12" y="31"/>
                    </a:move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31"/>
                      <a:pt x="12" y="31"/>
                      <a:pt x="12" y="31"/>
                    </a:cubicBezTo>
                    <a:close/>
                    <a:moveTo>
                      <a:pt x="19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6"/>
                      <a:pt x="13" y="7"/>
                      <a:pt x="13" y="8"/>
                    </a:cubicBezTo>
                    <a:cubicBezTo>
                      <a:pt x="13" y="8"/>
                      <a:pt x="13" y="9"/>
                      <a:pt x="12" y="10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0"/>
                      <a:pt x="19" y="20"/>
                      <a:pt x="19" y="20"/>
                    </a:cubicBezTo>
                    <a:lnTo>
                      <a:pt x="19" y="0"/>
                    </a:lnTo>
                    <a:close/>
                    <a:moveTo>
                      <a:pt x="0" y="31"/>
                    </a:move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1" y="11"/>
                      <a:pt x="10" y="11"/>
                    </a:cubicBezTo>
                    <a:cubicBezTo>
                      <a:pt x="8" y="11"/>
                      <a:pt x="6" y="9"/>
                      <a:pt x="6" y="8"/>
                    </a:cubicBezTo>
                    <a:cubicBezTo>
                      <a:pt x="6" y="6"/>
                      <a:pt x="8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1" name="Freeform: Shape 129">
                <a:extLst>
                  <a:ext uri="{FF2B5EF4-FFF2-40B4-BE49-F238E27FC236}">
                    <a16:creationId xmlns:a16="http://schemas.microsoft.com/office/drawing/2014/main" id="{5637A7DC-9E65-7FE5-80BA-060D82ABC5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1895010"/>
                <a:ext cx="93131" cy="115189"/>
              </a:xfrm>
              <a:custGeom>
                <a:avLst/>
                <a:gdLst>
                  <a:gd name="T0" fmla="*/ 3 w 21"/>
                  <a:gd name="T1" fmla="*/ 23 h 26"/>
                  <a:gd name="T2" fmla="*/ 3 w 21"/>
                  <a:gd name="T3" fmla="*/ 22 h 26"/>
                  <a:gd name="T4" fmla="*/ 3 w 21"/>
                  <a:gd name="T5" fmla="*/ 22 h 26"/>
                  <a:gd name="T6" fmla="*/ 3 w 21"/>
                  <a:gd name="T7" fmla="*/ 6 h 26"/>
                  <a:gd name="T8" fmla="*/ 18 w 21"/>
                  <a:gd name="T9" fmla="*/ 6 h 26"/>
                  <a:gd name="T10" fmla="*/ 18 w 21"/>
                  <a:gd name="T11" fmla="*/ 17 h 26"/>
                  <a:gd name="T12" fmla="*/ 17 w 21"/>
                  <a:gd name="T13" fmla="*/ 17 h 26"/>
                  <a:gd name="T14" fmla="*/ 12 w 21"/>
                  <a:gd name="T15" fmla="*/ 22 h 26"/>
                  <a:gd name="T16" fmla="*/ 17 w 21"/>
                  <a:gd name="T17" fmla="*/ 26 h 26"/>
                  <a:gd name="T18" fmla="*/ 21 w 21"/>
                  <a:gd name="T19" fmla="*/ 22 h 26"/>
                  <a:gd name="T20" fmla="*/ 21 w 21"/>
                  <a:gd name="T21" fmla="*/ 22 h 26"/>
                  <a:gd name="T22" fmla="*/ 21 w 21"/>
                  <a:gd name="T23" fmla="*/ 22 h 26"/>
                  <a:gd name="T24" fmla="*/ 21 w 21"/>
                  <a:gd name="T25" fmla="*/ 6 h 26"/>
                  <a:gd name="T26" fmla="*/ 21 w 21"/>
                  <a:gd name="T27" fmla="*/ 0 h 26"/>
                  <a:gd name="T28" fmla="*/ 18 w 21"/>
                  <a:gd name="T29" fmla="*/ 0 h 26"/>
                  <a:gd name="T30" fmla="*/ 3 w 21"/>
                  <a:gd name="T31" fmla="*/ 0 h 26"/>
                  <a:gd name="T32" fmla="*/ 0 w 21"/>
                  <a:gd name="T33" fmla="*/ 0 h 26"/>
                  <a:gd name="T34" fmla="*/ 0 w 21"/>
                  <a:gd name="T35" fmla="*/ 6 h 26"/>
                  <a:gd name="T36" fmla="*/ 0 w 21"/>
                  <a:gd name="T37" fmla="*/ 17 h 26"/>
                  <a:gd name="T38" fmla="*/ 0 w 21"/>
                  <a:gd name="T39" fmla="*/ 17 h 26"/>
                  <a:gd name="T40" fmla="*/ 3 w 21"/>
                  <a:gd name="T41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6">
                    <a:moveTo>
                      <a:pt x="3" y="23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7" y="17"/>
                      <a:pt x="17" y="17"/>
                    </a:cubicBezTo>
                    <a:cubicBezTo>
                      <a:pt x="14" y="17"/>
                      <a:pt x="12" y="19"/>
                      <a:pt x="12" y="22"/>
                    </a:cubicBezTo>
                    <a:cubicBezTo>
                      <a:pt x="12" y="24"/>
                      <a:pt x="14" y="26"/>
                      <a:pt x="17" y="26"/>
                    </a:cubicBezTo>
                    <a:cubicBezTo>
                      <a:pt x="19" y="26"/>
                      <a:pt x="21" y="24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9"/>
                      <a:pt x="2" y="21"/>
                      <a:pt x="3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18" name="Group 59">
              <a:extLst>
                <a:ext uri="{FF2B5EF4-FFF2-40B4-BE49-F238E27FC236}">
                  <a16:creationId xmlns:a16="http://schemas.microsoft.com/office/drawing/2014/main" id="{F36FFE12-57CE-6CF3-A56B-B9410ABBA1D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698196" y="1819393"/>
              <a:ext cx="5062269" cy="5038607"/>
              <a:chOff x="4476326" y="1364544"/>
              <a:chExt cx="3796702" cy="3778956"/>
            </a:xfrm>
            <a:grpFill/>
          </p:grpSpPr>
          <p:sp>
            <p:nvSpPr>
              <p:cNvPr id="19" name="Freeform: Shape 61">
                <a:extLst>
                  <a:ext uri="{FF2B5EF4-FFF2-40B4-BE49-F238E27FC236}">
                    <a16:creationId xmlns:a16="http://schemas.microsoft.com/office/drawing/2014/main" id="{92531660-55DC-178C-D14A-8BB2BBC938C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49783" y="1386364"/>
                <a:ext cx="2829064" cy="2829064"/>
              </a:xfrm>
              <a:custGeom>
                <a:avLst/>
                <a:gdLst>
                  <a:gd name="T0" fmla="*/ 315 w 630"/>
                  <a:gd name="T1" fmla="*/ 19 h 630"/>
                  <a:gd name="T2" fmla="*/ 611 w 630"/>
                  <a:gd name="T3" fmla="*/ 315 h 630"/>
                  <a:gd name="T4" fmla="*/ 315 w 630"/>
                  <a:gd name="T5" fmla="*/ 611 h 630"/>
                  <a:gd name="T6" fmla="*/ 315 w 630"/>
                  <a:gd name="T7" fmla="*/ 630 h 630"/>
                  <a:gd name="T8" fmla="*/ 630 w 630"/>
                  <a:gd name="T9" fmla="*/ 315 h 630"/>
                  <a:gd name="T10" fmla="*/ 315 w 630"/>
                  <a:gd name="T11" fmla="*/ 0 h 630"/>
                  <a:gd name="T12" fmla="*/ 315 w 630"/>
                  <a:gd name="T13" fmla="*/ 19 h 630"/>
                  <a:gd name="T14" fmla="*/ 315 w 630"/>
                  <a:gd name="T15" fmla="*/ 611 h 630"/>
                  <a:gd name="T16" fmla="*/ 19 w 630"/>
                  <a:gd name="T17" fmla="*/ 315 h 630"/>
                  <a:gd name="T18" fmla="*/ 315 w 630"/>
                  <a:gd name="T19" fmla="*/ 19 h 630"/>
                  <a:gd name="T20" fmla="*/ 315 w 630"/>
                  <a:gd name="T21" fmla="*/ 0 h 630"/>
                  <a:gd name="T22" fmla="*/ 0 w 630"/>
                  <a:gd name="T23" fmla="*/ 315 h 630"/>
                  <a:gd name="T24" fmla="*/ 315 w 630"/>
                  <a:gd name="T25" fmla="*/ 630 h 630"/>
                  <a:gd name="T26" fmla="*/ 315 w 630"/>
                  <a:gd name="T27" fmla="*/ 611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0" h="630">
                    <a:moveTo>
                      <a:pt x="315" y="19"/>
                    </a:moveTo>
                    <a:cubicBezTo>
                      <a:pt x="479" y="19"/>
                      <a:pt x="611" y="152"/>
                      <a:pt x="611" y="315"/>
                    </a:cubicBezTo>
                    <a:cubicBezTo>
                      <a:pt x="611" y="479"/>
                      <a:pt x="479" y="611"/>
                      <a:pt x="315" y="611"/>
                    </a:cubicBezTo>
                    <a:cubicBezTo>
                      <a:pt x="315" y="630"/>
                      <a:pt x="315" y="630"/>
                      <a:pt x="315" y="630"/>
                    </a:cubicBezTo>
                    <a:cubicBezTo>
                      <a:pt x="489" y="630"/>
                      <a:pt x="630" y="489"/>
                      <a:pt x="630" y="315"/>
                    </a:cubicBezTo>
                    <a:cubicBezTo>
                      <a:pt x="630" y="141"/>
                      <a:pt x="489" y="0"/>
                      <a:pt x="315" y="0"/>
                    </a:cubicBezTo>
                    <a:lnTo>
                      <a:pt x="315" y="19"/>
                    </a:lnTo>
                    <a:close/>
                    <a:moveTo>
                      <a:pt x="315" y="611"/>
                    </a:moveTo>
                    <a:cubicBezTo>
                      <a:pt x="152" y="611"/>
                      <a:pt x="19" y="479"/>
                      <a:pt x="19" y="315"/>
                    </a:cubicBezTo>
                    <a:cubicBezTo>
                      <a:pt x="19" y="152"/>
                      <a:pt x="152" y="19"/>
                      <a:pt x="315" y="19"/>
                    </a:cubicBezTo>
                    <a:cubicBezTo>
                      <a:pt x="315" y="0"/>
                      <a:pt x="315" y="0"/>
                      <a:pt x="315" y="0"/>
                    </a:cubicBezTo>
                    <a:cubicBezTo>
                      <a:pt x="141" y="0"/>
                      <a:pt x="0" y="141"/>
                      <a:pt x="0" y="315"/>
                    </a:cubicBezTo>
                    <a:cubicBezTo>
                      <a:pt x="0" y="489"/>
                      <a:pt x="141" y="630"/>
                      <a:pt x="315" y="630"/>
                    </a:cubicBezTo>
                    <a:lnTo>
                      <a:pt x="315" y="6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" name="Freeform: Shape 62">
                <a:extLst>
                  <a:ext uri="{FF2B5EF4-FFF2-40B4-BE49-F238E27FC236}">
                    <a16:creationId xmlns:a16="http://schemas.microsoft.com/office/drawing/2014/main" id="{287F60A3-FD38-9AE9-CA51-96800D34FAE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896145" y="3801414"/>
                <a:ext cx="1376883" cy="1342086"/>
              </a:xfrm>
              <a:custGeom>
                <a:avLst/>
                <a:gdLst>
                  <a:gd name="connsiteX0" fmla="*/ 246478 w 1376883"/>
                  <a:gd name="connsiteY0" fmla="*/ 0 h 1342086"/>
                  <a:gd name="connsiteX1" fmla="*/ 1376883 w 1376883"/>
                  <a:gd name="connsiteY1" fmla="*/ 1342086 h 1342086"/>
                  <a:gd name="connsiteX2" fmla="*/ 964218 w 1376883"/>
                  <a:gd name="connsiteY2" fmla="*/ 1342086 h 1342086"/>
                  <a:gd name="connsiteX3" fmla="*/ 0 w 1376883"/>
                  <a:gd name="connsiteY3" fmla="*/ 201522 h 1342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6883" h="1342086">
                    <a:moveTo>
                      <a:pt x="246478" y="0"/>
                    </a:moveTo>
                    <a:lnTo>
                      <a:pt x="1376883" y="1342086"/>
                    </a:lnTo>
                    <a:lnTo>
                      <a:pt x="964218" y="1342086"/>
                    </a:lnTo>
                    <a:lnTo>
                      <a:pt x="0" y="2015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" name="Freeform: Shape 63">
                <a:extLst>
                  <a:ext uri="{FF2B5EF4-FFF2-40B4-BE49-F238E27FC236}">
                    <a16:creationId xmlns:a16="http://schemas.microsoft.com/office/drawing/2014/main" id="{EE65A15C-8862-CA7E-2C9A-63408611577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810884" y="3702203"/>
                <a:ext cx="466602" cy="430948"/>
              </a:xfrm>
              <a:custGeom>
                <a:avLst/>
                <a:gdLst>
                  <a:gd name="T0" fmla="*/ 79 w 104"/>
                  <a:gd name="T1" fmla="*/ 0 h 96"/>
                  <a:gd name="T2" fmla="*/ 0 w 104"/>
                  <a:gd name="T3" fmla="*/ 65 h 96"/>
                  <a:gd name="T4" fmla="*/ 25 w 104"/>
                  <a:gd name="T5" fmla="*/ 96 h 96"/>
                  <a:gd name="T6" fmla="*/ 104 w 104"/>
                  <a:gd name="T7" fmla="*/ 31 h 96"/>
                  <a:gd name="T8" fmla="*/ 79 w 104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96">
                    <a:moveTo>
                      <a:pt x="79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63" y="85"/>
                      <a:pt x="89" y="63"/>
                      <a:pt x="104" y="31"/>
                    </a:cubicBezTo>
                    <a:lnTo>
                      <a:pt x="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" name="Freeform: Shape 64">
                <a:extLst>
                  <a:ext uri="{FF2B5EF4-FFF2-40B4-BE49-F238E27FC236}">
                    <a16:creationId xmlns:a16="http://schemas.microsoft.com/office/drawing/2014/main" id="{D7A7F724-75C1-06F7-9E44-329E5F436BE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476326" y="1364544"/>
                <a:ext cx="3260012" cy="2853867"/>
              </a:xfrm>
              <a:custGeom>
                <a:avLst/>
                <a:gdLst>
                  <a:gd name="T0" fmla="*/ 363 w 726"/>
                  <a:gd name="T1" fmla="*/ 636 h 636"/>
                  <a:gd name="T2" fmla="*/ 516 w 726"/>
                  <a:gd name="T3" fmla="*/ 597 h 636"/>
                  <a:gd name="T4" fmla="*/ 642 w 726"/>
                  <a:gd name="T5" fmla="*/ 166 h 636"/>
                  <a:gd name="T6" fmla="*/ 363 w 726"/>
                  <a:gd name="T7" fmla="*/ 0 h 636"/>
                  <a:gd name="T8" fmla="*/ 363 w 726"/>
                  <a:gd name="T9" fmla="*/ 18 h 636"/>
                  <a:gd name="T10" fmla="*/ 627 w 726"/>
                  <a:gd name="T11" fmla="*/ 174 h 636"/>
                  <a:gd name="T12" fmla="*/ 507 w 726"/>
                  <a:gd name="T13" fmla="*/ 582 h 636"/>
                  <a:gd name="T14" fmla="*/ 363 w 726"/>
                  <a:gd name="T15" fmla="*/ 618 h 636"/>
                  <a:gd name="T16" fmla="*/ 363 w 726"/>
                  <a:gd name="T17" fmla="*/ 636 h 636"/>
                  <a:gd name="T18" fmla="*/ 211 w 726"/>
                  <a:gd name="T19" fmla="*/ 39 h 636"/>
                  <a:gd name="T20" fmla="*/ 84 w 726"/>
                  <a:gd name="T21" fmla="*/ 471 h 636"/>
                  <a:gd name="T22" fmla="*/ 363 w 726"/>
                  <a:gd name="T23" fmla="*/ 636 h 636"/>
                  <a:gd name="T24" fmla="*/ 363 w 726"/>
                  <a:gd name="T25" fmla="*/ 618 h 636"/>
                  <a:gd name="T26" fmla="*/ 100 w 726"/>
                  <a:gd name="T27" fmla="*/ 462 h 636"/>
                  <a:gd name="T28" fmla="*/ 219 w 726"/>
                  <a:gd name="T29" fmla="*/ 55 h 636"/>
                  <a:gd name="T30" fmla="*/ 363 w 726"/>
                  <a:gd name="T31" fmla="*/ 18 h 636"/>
                  <a:gd name="T32" fmla="*/ 363 w 726"/>
                  <a:gd name="T33" fmla="*/ 0 h 636"/>
                  <a:gd name="T34" fmla="*/ 211 w 726"/>
                  <a:gd name="T35" fmla="*/ 39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6" h="636">
                    <a:moveTo>
                      <a:pt x="363" y="636"/>
                    </a:moveTo>
                    <a:cubicBezTo>
                      <a:pt x="415" y="636"/>
                      <a:pt x="467" y="623"/>
                      <a:pt x="516" y="597"/>
                    </a:cubicBezTo>
                    <a:cubicBezTo>
                      <a:pt x="670" y="513"/>
                      <a:pt x="726" y="320"/>
                      <a:pt x="642" y="166"/>
                    </a:cubicBezTo>
                    <a:cubicBezTo>
                      <a:pt x="584" y="60"/>
                      <a:pt x="476" y="0"/>
                      <a:pt x="363" y="0"/>
                    </a:cubicBezTo>
                    <a:cubicBezTo>
                      <a:pt x="363" y="18"/>
                      <a:pt x="363" y="18"/>
                      <a:pt x="363" y="18"/>
                    </a:cubicBezTo>
                    <a:cubicBezTo>
                      <a:pt x="469" y="18"/>
                      <a:pt x="572" y="74"/>
                      <a:pt x="627" y="174"/>
                    </a:cubicBezTo>
                    <a:cubicBezTo>
                      <a:pt x="706" y="320"/>
                      <a:pt x="653" y="502"/>
                      <a:pt x="507" y="582"/>
                    </a:cubicBezTo>
                    <a:cubicBezTo>
                      <a:pt x="462" y="607"/>
                      <a:pt x="412" y="619"/>
                      <a:pt x="363" y="618"/>
                    </a:cubicBezTo>
                    <a:lnTo>
                      <a:pt x="363" y="636"/>
                    </a:lnTo>
                    <a:close/>
                    <a:moveTo>
                      <a:pt x="211" y="39"/>
                    </a:moveTo>
                    <a:cubicBezTo>
                      <a:pt x="57" y="124"/>
                      <a:pt x="0" y="317"/>
                      <a:pt x="84" y="471"/>
                    </a:cubicBezTo>
                    <a:cubicBezTo>
                      <a:pt x="142" y="576"/>
                      <a:pt x="251" y="636"/>
                      <a:pt x="363" y="636"/>
                    </a:cubicBezTo>
                    <a:cubicBezTo>
                      <a:pt x="363" y="618"/>
                      <a:pt x="363" y="618"/>
                      <a:pt x="363" y="618"/>
                    </a:cubicBezTo>
                    <a:cubicBezTo>
                      <a:pt x="257" y="618"/>
                      <a:pt x="154" y="562"/>
                      <a:pt x="100" y="462"/>
                    </a:cubicBezTo>
                    <a:cubicBezTo>
                      <a:pt x="20" y="317"/>
                      <a:pt x="74" y="134"/>
                      <a:pt x="219" y="55"/>
                    </a:cubicBezTo>
                    <a:cubicBezTo>
                      <a:pt x="265" y="30"/>
                      <a:pt x="315" y="18"/>
                      <a:pt x="363" y="18"/>
                    </a:cubicBezTo>
                    <a:cubicBezTo>
                      <a:pt x="363" y="0"/>
                      <a:pt x="363" y="0"/>
                      <a:pt x="363" y="0"/>
                    </a:cubicBezTo>
                    <a:cubicBezTo>
                      <a:pt x="312" y="0"/>
                      <a:pt x="259" y="13"/>
                      <a:pt x="21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</p:grpSp>
      <p:sp>
        <p:nvSpPr>
          <p:cNvPr id="8" name="标题 7">
            <a:extLst>
              <a:ext uri="{FF2B5EF4-FFF2-40B4-BE49-F238E27FC236}">
                <a16:creationId xmlns:a16="http://schemas.microsoft.com/office/drawing/2014/main" id="{671CBC9B-4360-9CBD-2E8A-038FE9F5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432" y="2637586"/>
            <a:ext cx="2164080" cy="71183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目录</a:t>
            </a:r>
            <a:b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br>
            <a:r>
              <a:rPr lang="en-US" altLang="zh-CN" sz="18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1300" b="1" i="1" dirty="0">
              <a:solidFill>
                <a:srgbClr val="E7E6E6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101185B-71FC-A775-F367-EA29B91236F0}"/>
              </a:ext>
            </a:extLst>
          </p:cNvPr>
          <p:cNvGrpSpPr/>
          <p:nvPr/>
        </p:nvGrpSpPr>
        <p:grpSpPr>
          <a:xfrm>
            <a:off x="7346085" y="2087929"/>
            <a:ext cx="3389353" cy="743446"/>
            <a:chOff x="7300452" y="2048744"/>
            <a:chExt cx="3389353" cy="743446"/>
          </a:xfrm>
        </p:grpSpPr>
        <p:sp>
          <p:nvSpPr>
            <p:cNvPr id="245" name="Freeform 78">
              <a:extLst>
                <a:ext uri="{FF2B5EF4-FFF2-40B4-BE49-F238E27FC236}">
                  <a16:creationId xmlns:a16="http://schemas.microsoft.com/office/drawing/2014/main" id="{4474BD7E-ADDC-4989-8D77-A4A892BAFF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3" name="Group 269">
              <a:extLst>
                <a:ext uri="{FF2B5EF4-FFF2-40B4-BE49-F238E27FC236}">
                  <a16:creationId xmlns:a16="http://schemas.microsoft.com/office/drawing/2014/main" id="{A2A4CA06-CDA0-0ACD-C486-561DF7428BA6}"/>
                </a:ext>
              </a:extLst>
            </p:cNvPr>
            <p:cNvGrpSpPr/>
            <p:nvPr/>
          </p:nvGrpSpPr>
          <p:grpSpPr>
            <a:xfrm>
              <a:off x="8208947" y="2100409"/>
              <a:ext cx="2480858" cy="675677"/>
              <a:chOff x="8094691" y="2038021"/>
              <a:chExt cx="2480858" cy="675677"/>
            </a:xfrm>
          </p:grpSpPr>
          <p:sp>
            <p:nvSpPr>
              <p:cNvPr id="261" name="TextBox 6">
                <a:extLst>
                  <a:ext uri="{FF2B5EF4-FFF2-40B4-BE49-F238E27FC236}">
                    <a16:creationId xmlns:a16="http://schemas.microsoft.com/office/drawing/2014/main" id="{12CF99BF-3736-5D0A-3358-2E01F196C359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48085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Research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Theme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2" name="TextBox 268">
                <a:extLst>
                  <a:ext uri="{FF2B5EF4-FFF2-40B4-BE49-F238E27FC236}">
                    <a16:creationId xmlns:a16="http://schemas.microsoft.com/office/drawing/2014/main" id="{62FF564B-5521-5E24-1661-C3800D63F567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专题研究 </a:t>
                </a:r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7" name="文本框 256">
              <a:extLst>
                <a:ext uri="{FF2B5EF4-FFF2-40B4-BE49-F238E27FC236}">
                  <a16:creationId xmlns:a16="http://schemas.microsoft.com/office/drawing/2014/main" id="{3F7FCDEF-3244-1903-7DCE-6B18F1723344}"/>
                </a:ext>
              </a:extLst>
            </p:cNvPr>
            <p:cNvSpPr txBox="1"/>
            <p:nvPr/>
          </p:nvSpPr>
          <p:spPr>
            <a:xfrm>
              <a:off x="7300452" y="2084304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en-GB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59" name="直接连接符 29">
              <a:extLst>
                <a:ext uri="{FF2B5EF4-FFF2-40B4-BE49-F238E27FC236}">
                  <a16:creationId xmlns:a16="http://schemas.microsoft.com/office/drawing/2014/main" id="{60063164-4FB0-E560-9797-530F52A06A5C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连接符 247">
              <a:extLst>
                <a:ext uri="{FF2B5EF4-FFF2-40B4-BE49-F238E27FC236}">
                  <a16:creationId xmlns:a16="http://schemas.microsoft.com/office/drawing/2014/main" id="{DD00C16B-D7CB-385F-EABF-A915779620EB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F4D79C95-A761-6120-3CB1-9E6EC0C1D157}"/>
              </a:ext>
            </a:extLst>
          </p:cNvPr>
          <p:cNvGrpSpPr/>
          <p:nvPr/>
        </p:nvGrpSpPr>
        <p:grpSpPr>
          <a:xfrm>
            <a:off x="7346085" y="3683266"/>
            <a:ext cx="3389353" cy="743446"/>
            <a:chOff x="7300452" y="2048744"/>
            <a:chExt cx="3389353" cy="743446"/>
          </a:xfrm>
        </p:grpSpPr>
        <p:sp>
          <p:nvSpPr>
            <p:cNvPr id="3" name="Freeform 78">
              <a:extLst>
                <a:ext uri="{FF2B5EF4-FFF2-40B4-BE49-F238E27FC236}">
                  <a16:creationId xmlns:a16="http://schemas.microsoft.com/office/drawing/2014/main" id="{1204B99A-2A07-CF27-F1AB-B5CAEDB9D8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Group 269">
              <a:extLst>
                <a:ext uri="{FF2B5EF4-FFF2-40B4-BE49-F238E27FC236}">
                  <a16:creationId xmlns:a16="http://schemas.microsoft.com/office/drawing/2014/main" id="{B14B8F02-A1E2-D741-6719-8E94E670B0FE}"/>
                </a:ext>
              </a:extLst>
            </p:cNvPr>
            <p:cNvGrpSpPr/>
            <p:nvPr/>
          </p:nvGrpSpPr>
          <p:grpSpPr>
            <a:xfrm>
              <a:off x="8208947" y="2100409"/>
              <a:ext cx="2480858" cy="675677"/>
              <a:chOff x="8094691" y="2038021"/>
              <a:chExt cx="2480858" cy="675677"/>
            </a:xfrm>
          </p:grpSpPr>
          <p:sp>
            <p:nvSpPr>
              <p:cNvPr id="9" name="TextBox 6">
                <a:extLst>
                  <a:ext uri="{FF2B5EF4-FFF2-40B4-BE49-F238E27FC236}">
                    <a16:creationId xmlns:a16="http://schemas.microsoft.com/office/drawing/2014/main" id="{06786CFD-D976-448C-D22A-F9C5A3D9ABA0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48085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Research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Theme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TextBox 268">
                <a:extLst>
                  <a:ext uri="{FF2B5EF4-FFF2-40B4-BE49-F238E27FC236}">
                    <a16:creationId xmlns:a16="http://schemas.microsoft.com/office/drawing/2014/main" id="{5AAA149C-37C9-7611-9131-68DFA46D80D4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专题研究 </a:t>
                </a:r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endPara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8E00A25-34B7-5FA1-9129-FC882577D976}"/>
                </a:ext>
              </a:extLst>
            </p:cNvPr>
            <p:cNvSpPr txBox="1"/>
            <p:nvPr/>
          </p:nvSpPr>
          <p:spPr>
            <a:xfrm>
              <a:off x="7300452" y="2084304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GB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6" name="直接连接符 29">
              <a:extLst>
                <a:ext uri="{FF2B5EF4-FFF2-40B4-BE49-F238E27FC236}">
                  <a16:creationId xmlns:a16="http://schemas.microsoft.com/office/drawing/2014/main" id="{582E312F-D45E-5FEF-6BB0-F42333050D2B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247">
              <a:extLst>
                <a:ext uri="{FF2B5EF4-FFF2-40B4-BE49-F238E27FC236}">
                  <a16:creationId xmlns:a16="http://schemas.microsoft.com/office/drawing/2014/main" id="{6CBA08AE-72B2-B147-EA40-8C10879BCF03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3073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BAD0F-4F07-2D2A-A8B7-7FDDC7B3B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6F04301-A397-4546-6F3F-08DDA8E77C11}"/>
              </a:ext>
            </a:extLst>
          </p:cNvPr>
          <p:cNvGrpSpPr/>
          <p:nvPr/>
        </p:nvGrpSpPr>
        <p:grpSpPr>
          <a:xfrm>
            <a:off x="4401324" y="3057277"/>
            <a:ext cx="3389353" cy="743446"/>
            <a:chOff x="7300452" y="2048744"/>
            <a:chExt cx="3389353" cy="743446"/>
          </a:xfrm>
        </p:grpSpPr>
        <p:sp>
          <p:nvSpPr>
            <p:cNvPr id="6" name="Freeform 78">
              <a:extLst>
                <a:ext uri="{FF2B5EF4-FFF2-40B4-BE49-F238E27FC236}">
                  <a16:creationId xmlns:a16="http://schemas.microsoft.com/office/drawing/2014/main" id="{3F245ACA-E3A5-D4FC-C76F-7981C7F14C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" name="Group 269">
              <a:extLst>
                <a:ext uri="{FF2B5EF4-FFF2-40B4-BE49-F238E27FC236}">
                  <a16:creationId xmlns:a16="http://schemas.microsoft.com/office/drawing/2014/main" id="{6356F54E-B604-C902-3050-6C5478529FB5}"/>
                </a:ext>
              </a:extLst>
            </p:cNvPr>
            <p:cNvGrpSpPr/>
            <p:nvPr/>
          </p:nvGrpSpPr>
          <p:grpSpPr>
            <a:xfrm>
              <a:off x="8208947" y="2100409"/>
              <a:ext cx="2480858" cy="675677"/>
              <a:chOff x="8094691" y="2038021"/>
              <a:chExt cx="2480858" cy="675677"/>
            </a:xfrm>
          </p:grpSpPr>
          <p:sp>
            <p:nvSpPr>
              <p:cNvPr id="12" name="TextBox 6">
                <a:extLst>
                  <a:ext uri="{FF2B5EF4-FFF2-40B4-BE49-F238E27FC236}">
                    <a16:creationId xmlns:a16="http://schemas.microsoft.com/office/drawing/2014/main" id="{9737FE24-249F-8450-B1D3-731FD53E8608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48085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Research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Theme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TextBox 268">
                <a:extLst>
                  <a:ext uri="{FF2B5EF4-FFF2-40B4-BE49-F238E27FC236}">
                    <a16:creationId xmlns:a16="http://schemas.microsoft.com/office/drawing/2014/main" id="{A030C70B-6DE9-4E6A-1042-F976881EB21A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专题研究 </a:t>
                </a:r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endPara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4580C01-EF74-6E26-BAE4-4D645A3EEF5C}"/>
                </a:ext>
              </a:extLst>
            </p:cNvPr>
            <p:cNvSpPr txBox="1"/>
            <p:nvPr/>
          </p:nvSpPr>
          <p:spPr>
            <a:xfrm>
              <a:off x="7300452" y="2084304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en-GB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29">
              <a:extLst>
                <a:ext uri="{FF2B5EF4-FFF2-40B4-BE49-F238E27FC236}">
                  <a16:creationId xmlns:a16="http://schemas.microsoft.com/office/drawing/2014/main" id="{8869AB47-C034-B3D3-6DE0-6A239B52202A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247">
              <a:extLst>
                <a:ext uri="{FF2B5EF4-FFF2-40B4-BE49-F238E27FC236}">
                  <a16:creationId xmlns:a16="http://schemas.microsoft.com/office/drawing/2014/main" id="{A7E9C3BA-D5AF-1990-9C70-4E367EDF1E7B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3030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CD581-8AE2-70CF-AFD6-FC1875241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7">
            <a:extLst>
              <a:ext uri="{FF2B5EF4-FFF2-40B4-BE49-F238E27FC236}">
                <a16:creationId xmlns:a16="http://schemas.microsoft.com/office/drawing/2014/main" id="{C1874724-8914-F721-5C8D-279E276E4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专题研究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1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Research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Theme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BDE0FFF-D0FC-E340-9C79-929C28EB6B71}"/>
              </a:ext>
            </a:extLst>
          </p:cNvPr>
          <p:cNvSpPr txBox="1"/>
          <p:nvPr/>
        </p:nvSpPr>
        <p:spPr>
          <a:xfrm>
            <a:off x="401326" y="1536012"/>
            <a:ext cx="8791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构建美国主要城市的 </a:t>
            </a:r>
            <a:r>
              <a:rPr lang="zh-CN" altLang="en-US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社会剥夺指数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与 </a:t>
            </a:r>
            <a:r>
              <a:rPr lang="zh-CN" altLang="en-US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动态分析</a:t>
            </a:r>
            <a:endParaRPr lang="en-US" altLang="zh-CN" sz="1400" b="1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B380785-ACA3-2775-B588-FD554C50A665}"/>
              </a:ext>
            </a:extLst>
          </p:cNvPr>
          <p:cNvSpPr txBox="1"/>
          <p:nvPr/>
        </p:nvSpPr>
        <p:spPr>
          <a:xfrm>
            <a:off x="756266" y="2261811"/>
            <a:ext cx="6181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None/>
            </a:pPr>
            <a:r>
              <a:rPr lang="zh-CN" altLang="en-US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目的：</a:t>
            </a:r>
            <a:r>
              <a:rPr lang="zh-CN" altLang="en-US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城市之间的 社会剥夺指数 与 动态演变</a:t>
            </a:r>
            <a:endParaRPr lang="en-US" altLang="zh-CN" i="0" u="none" strike="noStrike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EE0F8F8-9C5F-34AE-64DE-C48AB6DD15AF}"/>
              </a:ext>
            </a:extLst>
          </p:cNvPr>
          <p:cNvSpPr txBox="1"/>
          <p:nvPr/>
        </p:nvSpPr>
        <p:spPr>
          <a:xfrm>
            <a:off x="756266" y="3894879"/>
            <a:ext cx="6181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None/>
            </a:pPr>
            <a:r>
              <a:rPr lang="zh-CN" altLang="en-US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基本概念框架：</a:t>
            </a:r>
            <a:r>
              <a:rPr lang="en-US" altLang="zh-CN" b="1" i="0" u="none" strike="noStrike" dirty="0">
                <a:effectLst/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Carstairs</a:t>
            </a:r>
            <a:r>
              <a:rPr lang="zh-CN" altLang="en-US" b="1" i="0" u="none" strike="noStrike" dirty="0">
                <a:effectLst/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1" i="0" u="none" strike="noStrike" dirty="0">
                <a:effectLst/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Index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736D42C-1C58-ACDF-8A18-8F2F6FBCA0CE}"/>
              </a:ext>
            </a:extLst>
          </p:cNvPr>
          <p:cNvSpPr txBox="1"/>
          <p:nvPr/>
        </p:nvSpPr>
        <p:spPr>
          <a:xfrm>
            <a:off x="756266" y="4711413"/>
            <a:ext cx="7648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None/>
            </a:pPr>
            <a:r>
              <a:rPr lang="zh-CN" altLang="en-US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数据获取：</a:t>
            </a:r>
            <a:r>
              <a:rPr lang="en-US" altLang="zh-CN" b="1" i="0" u="none" strike="noStrike" dirty="0">
                <a:effectLst/>
                <a:highlight>
                  <a:srgbClr val="00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2012</a:t>
            </a:r>
            <a:r>
              <a:rPr lang="zh-CN" altLang="en-US" b="1" i="0" u="none" strike="noStrike" dirty="0">
                <a:effectLst/>
                <a:highlight>
                  <a:srgbClr val="00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1" i="0" u="none" strike="noStrike" dirty="0">
                <a:effectLst/>
                <a:highlight>
                  <a:srgbClr val="00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–</a:t>
            </a:r>
            <a:r>
              <a:rPr lang="zh-CN" altLang="en-US" b="1" i="0" u="none" strike="noStrike" dirty="0">
                <a:effectLst/>
                <a:highlight>
                  <a:srgbClr val="00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1" i="0" u="none" strike="noStrike" dirty="0">
                <a:effectLst/>
                <a:highlight>
                  <a:srgbClr val="00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2024</a:t>
            </a:r>
            <a:r>
              <a:rPr lang="zh-CN" altLang="en-US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年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ACS</a:t>
            </a:r>
            <a:r>
              <a:rPr lang="zh-CN" altLang="en-US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year</a:t>
            </a:r>
            <a:r>
              <a:rPr lang="zh-CN" altLang="en-US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estimate</a:t>
            </a:r>
            <a:r>
              <a:rPr lang="zh-CN" altLang="en-US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数据</a:t>
            </a:r>
            <a:endParaRPr lang="en-US" altLang="zh-CN" b="1" i="0" u="none" strike="noStrike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3837F22-E044-24C5-5011-BF19543263D6}"/>
              </a:ext>
            </a:extLst>
          </p:cNvPr>
          <p:cNvSpPr txBox="1"/>
          <p:nvPr/>
        </p:nvSpPr>
        <p:spPr>
          <a:xfrm>
            <a:off x="756266" y="30783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研究区域与地理分辨率：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美国本土主要城市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60BFBE6-EB5B-7CFB-5EF6-050554050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945" y="1939385"/>
            <a:ext cx="4936424" cy="314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18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B8650-75A9-3ADD-01A7-61962BC62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0515BCB-00C2-5C5C-FDA0-91AF952156B8}"/>
              </a:ext>
            </a:extLst>
          </p:cNvPr>
          <p:cNvSpPr txBox="1"/>
          <p:nvPr/>
        </p:nvSpPr>
        <p:spPr>
          <a:xfrm>
            <a:off x="401326" y="1536012"/>
            <a:ext cx="8791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540000" defTabSz="864108">
              <a:buFont typeface="Wingdings" pitchFamily="2" charset="2"/>
              <a:buChar char="u"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社会剥夺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Social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Deprivation</a:t>
            </a:r>
            <a:endParaRPr lang="en-US" altLang="zh-CN" sz="14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13792141-D800-CA9F-A7F6-E4C842EB8BA3}"/>
              </a:ext>
            </a:extLst>
          </p:cNvPr>
          <p:cNvSpPr txBox="1"/>
          <p:nvPr/>
        </p:nvSpPr>
        <p:spPr>
          <a:xfrm>
            <a:off x="678415" y="2484124"/>
            <a:ext cx="6553657" cy="728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指个人或群体因</a:t>
            </a:r>
            <a:r>
              <a:rPr lang="zh-CN" altLang="zh-CN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系统性障碍</a:t>
            </a:r>
            <a:r>
              <a: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，被排除在社会常规生活之外，无法获取维持基本生活尊严所需的</a:t>
            </a:r>
            <a:r>
              <a:rPr lang="zh-CN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资源</a:t>
            </a:r>
            <a:r>
              <a: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CN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机会</a:t>
            </a:r>
            <a:r>
              <a: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与</a:t>
            </a:r>
            <a:r>
              <a:rPr lang="zh-CN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权利</a:t>
            </a:r>
            <a:r>
              <a: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的状态</a:t>
            </a:r>
            <a:endParaRPr lang="zh-CN" sz="1400" b="1" noProof="0" dirty="0">
              <a:solidFill>
                <a:srgbClr val="7FC97F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标题 7">
            <a:extLst>
              <a:ext uri="{FF2B5EF4-FFF2-40B4-BE49-F238E27FC236}">
                <a16:creationId xmlns:a16="http://schemas.microsoft.com/office/drawing/2014/main" id="{EA1F4A05-C54D-1B65-A308-4716E85C6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专题研究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1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Research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Theme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3" name="图片 12" descr="Education Really Matters: Overview of the article on “Social ...">
            <a:extLst>
              <a:ext uri="{FF2B5EF4-FFF2-40B4-BE49-F238E27FC236}">
                <a16:creationId xmlns:a16="http://schemas.microsoft.com/office/drawing/2014/main" id="{0E7BCA41-1FB0-AD06-E351-F67A7575D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072" y="556701"/>
            <a:ext cx="4751607" cy="322533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0531552-97E5-626A-80B3-E80F0830A0D6}"/>
              </a:ext>
            </a:extLst>
          </p:cNvPr>
          <p:cNvSpPr txBox="1"/>
          <p:nvPr/>
        </p:nvSpPr>
        <p:spPr>
          <a:xfrm>
            <a:off x="3366655" y="3324457"/>
            <a:ext cx="34324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00" b="1" i="0" u="none" strike="noStrike" dirty="0">
                <a:solidFill>
                  <a:srgbClr val="FF0000"/>
                </a:solidFill>
                <a:effectLst/>
                <a:latin typeface="-webkit-standard"/>
              </a:rPr>
              <a:t>不仅仅是“缺钱”，更是多维度的缺失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872078-FFF2-5F6F-288E-F804BDF10EBD}"/>
              </a:ext>
            </a:extLst>
          </p:cNvPr>
          <p:cNvSpPr txBox="1"/>
          <p:nvPr/>
        </p:nvSpPr>
        <p:spPr>
          <a:xfrm>
            <a:off x="678415" y="3967444"/>
            <a:ext cx="65536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540000">
              <a:buFont typeface="Wingdings" pitchFamily="2" charset="2"/>
              <a:buChar char="u"/>
            </a:pP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四大维度</a:t>
            </a:r>
            <a:endParaRPr lang="zh-CN" sz="1600" b="1" noProof="0" dirty="0">
              <a:solidFill>
                <a:srgbClr val="7FC97F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DB6C4F65-B081-5F36-5EEB-13C23D9FA17B}"/>
              </a:ext>
            </a:extLst>
          </p:cNvPr>
          <p:cNvSpPr txBox="1"/>
          <p:nvPr/>
        </p:nvSpPr>
        <p:spPr>
          <a:xfrm>
            <a:off x="678415" y="4451469"/>
            <a:ext cx="6816894" cy="1393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经济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Economic</a:t>
            </a:r>
            <a:r>
              <a:rPr lang="zh-CN" altLang="en-US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长期贫困、失业、无法负担基本物质生活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服务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Service</a:t>
            </a:r>
            <a:r>
              <a:rPr lang="zh-CN" altLang="en-US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难以获取优质教育、医疗、安全住房及公共基础设施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关系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Relational</a:t>
            </a:r>
            <a:r>
              <a:rPr lang="zh-CN" altLang="en-US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社会网络断离、遭歧视、排挤、缺乏归属感与社会参与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权利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Political</a:t>
            </a:r>
            <a:r>
              <a:rPr lang="zh-CN" altLang="en-US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缺少社会话语权、在公共决策中被边缘化的弱势群体</a:t>
            </a:r>
            <a:endParaRPr lang="zh-CN" altLang="en-US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247E25DD-6117-C352-8B32-A17F7745DA35}"/>
              </a:ext>
            </a:extLst>
          </p:cNvPr>
          <p:cNvSpPr txBox="1"/>
          <p:nvPr/>
        </p:nvSpPr>
        <p:spPr>
          <a:xfrm>
            <a:off x="7495309" y="3967444"/>
            <a:ext cx="20370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540000">
              <a:buFont typeface="Wingdings" pitchFamily="2" charset="2"/>
              <a:buChar char="u"/>
            </a:pP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主要后果</a:t>
            </a:r>
            <a:endParaRPr lang="zh-CN" sz="1600" b="1" noProof="0" dirty="0">
              <a:solidFill>
                <a:srgbClr val="7FC97F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ED546C52-05E9-7896-E3E4-C16E59BD915F}"/>
              </a:ext>
            </a:extLst>
          </p:cNvPr>
          <p:cNvSpPr txBox="1"/>
          <p:nvPr/>
        </p:nvSpPr>
        <p:spPr>
          <a:xfrm>
            <a:off x="7605688" y="4593006"/>
            <a:ext cx="4377991" cy="728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个体层面：身心健康，降低预期寿命</a:t>
            </a:r>
            <a:endPara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群体层面：阶级固化、代际传播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" name="图片 19" descr="Social Deprivation | The Society and The Environment">
            <a:extLst>
              <a:ext uri="{FF2B5EF4-FFF2-40B4-BE49-F238E27FC236}">
                <a16:creationId xmlns:a16="http://schemas.microsoft.com/office/drawing/2014/main" id="{F045506E-4982-9B18-27FF-6691144CF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688" y="3865949"/>
            <a:ext cx="4225636" cy="229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09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4B23C-ADE4-0998-9DBD-042C5F2FE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D303EB7-8CAF-8DE9-38D7-039B2018359D}"/>
              </a:ext>
            </a:extLst>
          </p:cNvPr>
          <p:cNvSpPr txBox="1"/>
          <p:nvPr/>
        </p:nvSpPr>
        <p:spPr>
          <a:xfrm>
            <a:off x="265139" y="1550312"/>
            <a:ext cx="8791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540000" defTabSz="864108">
              <a:buFont typeface="Wingdings" pitchFamily="2" charset="2"/>
              <a:buChar char="u"/>
              <a:defRPr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Carstairs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指数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Carstairs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Index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–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Carstairs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&amp;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Morris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Index</a:t>
            </a:r>
            <a:endParaRPr lang="en-US" altLang="zh-CN" sz="14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7FA72641-56F5-26A7-0764-2FBE932379B3}"/>
              </a:ext>
            </a:extLst>
          </p:cNvPr>
          <p:cNvSpPr txBox="1"/>
          <p:nvPr/>
        </p:nvSpPr>
        <p:spPr>
          <a:xfrm>
            <a:off x="678415" y="2253990"/>
            <a:ext cx="6553657" cy="1726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诞生于 20 世纪 80 年代，是一种</a:t>
            </a:r>
            <a:r>
              <a:rPr lang="zh-CN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基于地理小区域 (Area-based)</a:t>
            </a:r>
            <a:r>
              <a: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 的</a:t>
            </a:r>
            <a:r>
              <a:rPr lang="zh-CN" altLang="zh-CN" b="1" dirty="0">
                <a:highlight>
                  <a:srgbClr val="00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物质剥夺</a:t>
            </a:r>
            <a:r>
              <a: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衡量标准。</a:t>
            </a:r>
            <a:b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它通过提取</a:t>
            </a:r>
            <a:r>
              <a:rPr lang="zh-CN" altLang="zh-CN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人口普查数据</a:t>
            </a:r>
            <a:r>
              <a: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，评估特定区域内的</a:t>
            </a:r>
            <a:r>
              <a:rPr lang="zh-CN" altLang="zh-CN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相对劣势程度</a:t>
            </a:r>
            <a:r>
              <a: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，被广泛用于分析社会经济地位与健康不平等之间的空间关系</a:t>
            </a:r>
            <a:endParaRPr lang="zh-CN" sz="1400" b="1" noProof="0" dirty="0">
              <a:solidFill>
                <a:srgbClr val="7FC97F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标题 7">
            <a:extLst>
              <a:ext uri="{FF2B5EF4-FFF2-40B4-BE49-F238E27FC236}">
                <a16:creationId xmlns:a16="http://schemas.microsoft.com/office/drawing/2014/main" id="{04AB4503-6FF4-5B36-3410-0BFC29FF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专题研究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1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Research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Theme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255BA0-BDBE-29BE-954C-E785D4F7F94A}"/>
              </a:ext>
            </a:extLst>
          </p:cNvPr>
          <p:cNvSpPr txBox="1"/>
          <p:nvPr/>
        </p:nvSpPr>
        <p:spPr>
          <a:xfrm>
            <a:off x="401327" y="4236481"/>
            <a:ext cx="65536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540000">
              <a:buFont typeface="Wingdings" pitchFamily="2" charset="2"/>
              <a:buChar char="u"/>
            </a:pP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四大核心维度、变量</a:t>
            </a:r>
            <a:endParaRPr lang="zh-CN" sz="1600" b="1" noProof="0" dirty="0">
              <a:solidFill>
                <a:srgbClr val="7FC97F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B59B80D7-7471-C939-F8A9-8DF3B4349F84}"/>
              </a:ext>
            </a:extLst>
          </p:cNvPr>
          <p:cNvSpPr txBox="1"/>
          <p:nvPr/>
        </p:nvSpPr>
        <p:spPr>
          <a:xfrm>
            <a:off x="678415" y="4720506"/>
            <a:ext cx="8037569" cy="1393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无车家庭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Non-car ownership</a:t>
            </a:r>
            <a:r>
              <a:rPr lang="zh-CN" altLang="en-US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区域内没有私人用车的家庭比例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低社会阶层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Low social class</a:t>
            </a:r>
            <a:r>
              <a:rPr lang="zh-CN" altLang="en-US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从事低技能或非技术性体力劳动的群体比例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居住拥挤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Overcrowded households</a:t>
            </a:r>
            <a:r>
              <a:rPr lang="zh-CN" altLang="en-US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住房内平均每间房居住人数超过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的家庭比例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男性失业率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Male unemployment </a:t>
            </a:r>
            <a:r>
              <a:rPr lang="zh-CN" altLang="en-US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经济活跃的男性中处于失业状态的比例</a:t>
            </a:r>
            <a:endParaRPr lang="zh-CN" altLang="en-US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B58AB3A-B1A7-3C61-2A8D-A151D8B12D7F}"/>
              </a:ext>
            </a:extLst>
          </p:cNvPr>
          <p:cNvSpPr txBox="1"/>
          <p:nvPr/>
        </p:nvSpPr>
        <p:spPr>
          <a:xfrm>
            <a:off x="3257942" y="6386393"/>
            <a:ext cx="84347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dirty="0"/>
              <a:t>https://publichealthscotland.scot/resources-and-tools/health-intelligence-and-data-management/geography-population-and-deprivation-support/deprivation/carstairs-index/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3BCD870-EDE2-249D-22A1-6F2DA2D635FC}"/>
                  </a:ext>
                </a:extLst>
              </p:cNvPr>
              <p:cNvSpPr txBox="1"/>
              <p:nvPr/>
            </p:nvSpPr>
            <p:spPr>
              <a:xfrm>
                <a:off x="7475294" y="4636591"/>
                <a:ext cx="4538935" cy="2799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GB" altLang="zh-CN" sz="1600" i="1">
                          <a:latin typeface="Cambria Math" panose="02040503050406030204" pitchFamily="18" charset="0"/>
                        </a:rPr>
                        <m:t>CI</m:t>
                      </m:r>
                      <m:r>
                        <a:rPr kumimoji="1" lang="en-GB" altLang="zh-CN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GB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GB" altLang="zh-CN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kumimoji="1" lang="en-GB" altLang="zh-CN" sz="1600" i="0">
                              <a:latin typeface="Cambria Math" panose="02040503050406030204" pitchFamily="18" charset="0"/>
                            </a:rPr>
                            <m:t>unemp</m:t>
                          </m:r>
                        </m:sub>
                      </m:sSub>
                      <m:r>
                        <a:rPr kumimoji="1" lang="en-GB" altLang="zh-CN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GB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GB" altLang="zh-CN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kumimoji="1" lang="en-GB" altLang="zh-CN" sz="1600" i="0">
                              <a:latin typeface="Cambria Math" panose="02040503050406030204" pitchFamily="18" charset="0"/>
                            </a:rPr>
                            <m:t>nocar</m:t>
                          </m:r>
                        </m:sub>
                      </m:sSub>
                      <m:r>
                        <a:rPr kumimoji="1" lang="en-GB" altLang="zh-CN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GB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GB" altLang="zh-CN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kumimoji="1" lang="en-GB" altLang="zh-CN" sz="1600" i="0">
                              <a:latin typeface="Cambria Math" panose="02040503050406030204" pitchFamily="18" charset="0"/>
                            </a:rPr>
                            <m:t>lowclass</m:t>
                          </m:r>
                        </m:sub>
                      </m:sSub>
                      <m:r>
                        <a:rPr kumimoji="1" lang="en-GB" altLang="zh-CN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GB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GB" altLang="zh-CN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kumimoji="1" lang="en-GB" altLang="zh-CN" sz="1600" i="0">
                              <a:latin typeface="Cambria Math" panose="02040503050406030204" pitchFamily="18" charset="0"/>
                            </a:rPr>
                            <m:t>overcrowd</m:t>
                          </m:r>
                        </m:sub>
                      </m:sSub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3BCD870-EDE2-249D-22A1-6F2DA2D63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294" y="4636591"/>
                <a:ext cx="4538935" cy="279948"/>
              </a:xfrm>
              <a:prstGeom prst="rect">
                <a:avLst/>
              </a:prstGeom>
              <a:blipFill>
                <a:blip r:embed="rId7"/>
                <a:stretch>
                  <a:fillRect l="-557" r="-279" b="-2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组合 42">
            <a:extLst>
              <a:ext uri="{FF2B5EF4-FFF2-40B4-BE49-F238E27FC236}">
                <a16:creationId xmlns:a16="http://schemas.microsoft.com/office/drawing/2014/main" id="{0C2C899B-ECBB-F108-6C98-83E779110629}"/>
              </a:ext>
            </a:extLst>
          </p:cNvPr>
          <p:cNvGrpSpPr/>
          <p:nvPr/>
        </p:nvGrpSpPr>
        <p:grpSpPr>
          <a:xfrm>
            <a:off x="8438895" y="1579119"/>
            <a:ext cx="2481715" cy="1558351"/>
            <a:chOff x="8438895" y="1579119"/>
            <a:chExt cx="2481715" cy="1558351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7E9362EB-202A-0D5A-0E6A-442E3AFE3EB3}"/>
                </a:ext>
              </a:extLst>
            </p:cNvPr>
            <p:cNvGrpSpPr/>
            <p:nvPr/>
          </p:nvGrpSpPr>
          <p:grpSpPr>
            <a:xfrm>
              <a:off x="9196426" y="1579119"/>
              <a:ext cx="966652" cy="814269"/>
              <a:chOff x="2369582" y="3265444"/>
              <a:chExt cx="966652" cy="814269"/>
            </a:xfrm>
          </p:grpSpPr>
          <p:pic>
            <p:nvPicPr>
              <p:cNvPr id="36" name="图形 35">
                <a:extLst>
                  <a:ext uri="{FF2B5EF4-FFF2-40B4-BE49-F238E27FC236}">
                    <a16:creationId xmlns:a16="http://schemas.microsoft.com/office/drawing/2014/main" id="{EB37405B-8F99-5A61-EBE4-3FECF754630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369582" y="3265444"/>
                <a:ext cx="457200" cy="371474"/>
              </a:xfrm>
              <a:prstGeom prst="rect">
                <a:avLst/>
              </a:prstGeom>
            </p:spPr>
          </p:pic>
          <p:pic>
            <p:nvPicPr>
              <p:cNvPr id="37" name="图形 36">
                <a:extLst>
                  <a:ext uri="{FF2B5EF4-FFF2-40B4-BE49-F238E27FC236}">
                    <a16:creationId xmlns:a16="http://schemas.microsoft.com/office/drawing/2014/main" id="{444DF635-5613-AD8F-92F4-D557A490E72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879034" y="3265444"/>
                <a:ext cx="457200" cy="371474"/>
              </a:xfrm>
              <a:prstGeom prst="rect">
                <a:avLst/>
              </a:prstGeom>
            </p:spPr>
          </p:pic>
          <p:pic>
            <p:nvPicPr>
              <p:cNvPr id="39" name="图形 38">
                <a:extLst>
                  <a:ext uri="{FF2B5EF4-FFF2-40B4-BE49-F238E27FC236}">
                    <a16:creationId xmlns:a16="http://schemas.microsoft.com/office/drawing/2014/main" id="{F6C847F8-9AC4-C30F-14C4-87E771D3B12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369582" y="3708239"/>
                <a:ext cx="457200" cy="371474"/>
              </a:xfrm>
              <a:prstGeom prst="rect">
                <a:avLst/>
              </a:prstGeom>
            </p:spPr>
          </p:pic>
          <p:pic>
            <p:nvPicPr>
              <p:cNvPr id="40" name="图形 39">
                <a:extLst>
                  <a:ext uri="{FF2B5EF4-FFF2-40B4-BE49-F238E27FC236}">
                    <a16:creationId xmlns:a16="http://schemas.microsoft.com/office/drawing/2014/main" id="{5F54F3E0-0FC5-4DFC-F86E-A891D67970B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879034" y="3708239"/>
                <a:ext cx="457200" cy="371474"/>
              </a:xfrm>
              <a:prstGeom prst="rect">
                <a:avLst/>
              </a:prstGeom>
            </p:spPr>
          </p:pic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2A69842C-4B3B-B21A-FC42-06AD5451D849}"/>
                </a:ext>
              </a:extLst>
            </p:cNvPr>
            <p:cNvSpPr txBox="1"/>
            <p:nvPr/>
          </p:nvSpPr>
          <p:spPr>
            <a:xfrm>
              <a:off x="8438895" y="2552695"/>
              <a:ext cx="248171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16161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人口普查变量</a:t>
              </a:r>
              <a:endParaRPr lang="en-US" altLang="zh-CN" b="1" dirty="0">
                <a:solidFill>
                  <a:srgbClr val="161616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400" b="1" i="0" dirty="0">
                  <a:solidFill>
                    <a:srgbClr val="161616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</a:rPr>
                <a:t>Census Variables</a:t>
              </a:r>
              <a:endPara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E30E634C-E53F-A789-5267-DBF43252F79D}"/>
                  </a:ext>
                </a:extLst>
              </p:cNvPr>
              <p:cNvSpPr txBox="1"/>
              <p:nvPr/>
            </p:nvSpPr>
            <p:spPr>
              <a:xfrm>
                <a:off x="9122003" y="3739572"/>
                <a:ext cx="106907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GB" altLang="zh-CN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kumimoji="1" lang="en-GB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GB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kumimoji="1" lang="en-GB" altLang="zh-CN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E30E634C-E53F-A789-5267-DBF43252F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003" y="3739572"/>
                <a:ext cx="1069075" cy="518604"/>
              </a:xfrm>
              <a:prstGeom prst="rect">
                <a:avLst/>
              </a:prstGeom>
              <a:blipFill>
                <a:blip r:embed="rId9"/>
                <a:stretch>
                  <a:fillRect l="-4706" t="-2381" r="-3529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611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CF1E5-7D46-C30D-4691-3CD7B07EA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4E2ED766-BF1A-75F3-40D5-230EDE69DDD4}"/>
              </a:ext>
            </a:extLst>
          </p:cNvPr>
          <p:cNvGrpSpPr/>
          <p:nvPr/>
        </p:nvGrpSpPr>
        <p:grpSpPr>
          <a:xfrm>
            <a:off x="4401324" y="3057277"/>
            <a:ext cx="3389353" cy="743446"/>
            <a:chOff x="7300452" y="2048744"/>
            <a:chExt cx="3389353" cy="743446"/>
          </a:xfrm>
        </p:grpSpPr>
        <p:sp>
          <p:nvSpPr>
            <p:cNvPr id="6" name="Freeform 78">
              <a:extLst>
                <a:ext uri="{FF2B5EF4-FFF2-40B4-BE49-F238E27FC236}">
                  <a16:creationId xmlns:a16="http://schemas.microsoft.com/office/drawing/2014/main" id="{2FE1A021-8A74-C892-1517-CC8CC5955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" name="Group 269">
              <a:extLst>
                <a:ext uri="{FF2B5EF4-FFF2-40B4-BE49-F238E27FC236}">
                  <a16:creationId xmlns:a16="http://schemas.microsoft.com/office/drawing/2014/main" id="{C2D2B6AD-0EFE-3BCA-4001-A430E41F7183}"/>
                </a:ext>
              </a:extLst>
            </p:cNvPr>
            <p:cNvGrpSpPr/>
            <p:nvPr/>
          </p:nvGrpSpPr>
          <p:grpSpPr>
            <a:xfrm>
              <a:off x="8208947" y="2100409"/>
              <a:ext cx="2480858" cy="675677"/>
              <a:chOff x="8094691" y="2038021"/>
              <a:chExt cx="2480858" cy="675677"/>
            </a:xfrm>
          </p:grpSpPr>
          <p:sp>
            <p:nvSpPr>
              <p:cNvPr id="12" name="TextBox 6">
                <a:extLst>
                  <a:ext uri="{FF2B5EF4-FFF2-40B4-BE49-F238E27FC236}">
                    <a16:creationId xmlns:a16="http://schemas.microsoft.com/office/drawing/2014/main" id="{7656FA99-CABB-E784-559C-507AD896E698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48085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Research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Theme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TextBox 268">
                <a:extLst>
                  <a:ext uri="{FF2B5EF4-FFF2-40B4-BE49-F238E27FC236}">
                    <a16:creationId xmlns:a16="http://schemas.microsoft.com/office/drawing/2014/main" id="{D2F834A0-2924-D9B3-0E13-B6F63E9EA9B6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专题研究 </a:t>
                </a:r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endPara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68B38B12-7B97-7535-47B0-2424CB707EA0}"/>
                </a:ext>
              </a:extLst>
            </p:cNvPr>
            <p:cNvSpPr txBox="1"/>
            <p:nvPr/>
          </p:nvSpPr>
          <p:spPr>
            <a:xfrm>
              <a:off x="7300452" y="2084304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en-GB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29">
              <a:extLst>
                <a:ext uri="{FF2B5EF4-FFF2-40B4-BE49-F238E27FC236}">
                  <a16:creationId xmlns:a16="http://schemas.microsoft.com/office/drawing/2014/main" id="{C8CF9C7D-A6A4-7117-9A12-1E6BCFAB7E0D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247">
              <a:extLst>
                <a:ext uri="{FF2B5EF4-FFF2-40B4-BE49-F238E27FC236}">
                  <a16:creationId xmlns:a16="http://schemas.microsoft.com/office/drawing/2014/main" id="{16012ACD-029A-5DBC-F928-634C69D76BAB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909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C925F-62BA-1F4B-9F59-D58E8BDF9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7">
            <a:extLst>
              <a:ext uri="{FF2B5EF4-FFF2-40B4-BE49-F238E27FC236}">
                <a16:creationId xmlns:a16="http://schemas.microsoft.com/office/drawing/2014/main" id="{0C2FA0FF-0C4B-A356-72A5-7F4B50719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专题研究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2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Research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Theme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778A45F-6195-1261-B611-6CD961B53C5E}"/>
              </a:ext>
            </a:extLst>
          </p:cNvPr>
          <p:cNvSpPr txBox="1"/>
          <p:nvPr/>
        </p:nvSpPr>
        <p:spPr>
          <a:xfrm>
            <a:off x="401326" y="1536012"/>
            <a:ext cx="8791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2024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 中国 </a:t>
            </a:r>
            <a:r>
              <a:rPr lang="zh-CN" altLang="en-US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超一线、新一线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城市 </a:t>
            </a:r>
            <a:r>
              <a:rPr lang="zh-CN" altLang="en-US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专利创新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指数</a:t>
            </a:r>
            <a:endParaRPr lang="en-US" altLang="zh-CN" sz="1400" b="1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30B0077-5AF3-7AD4-59A7-6E7708A9A802}"/>
              </a:ext>
            </a:extLst>
          </p:cNvPr>
          <p:cNvSpPr txBox="1"/>
          <p:nvPr/>
        </p:nvSpPr>
        <p:spPr>
          <a:xfrm>
            <a:off x="756266" y="2261811"/>
            <a:ext cx="6181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None/>
            </a:pPr>
            <a:r>
              <a:rPr lang="zh-CN" altLang="en-US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目的：</a:t>
            </a:r>
            <a:r>
              <a:rPr lang="zh-CN" altLang="en-US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监测、比较 城市之间的 </a:t>
            </a:r>
            <a:r>
              <a:rPr lang="zh-CN" altLang="en-US" i="0" u="none" strike="noStrike" dirty="0">
                <a:effectLst/>
                <a:highlight>
                  <a:srgbClr val="00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城市创新能力</a:t>
            </a:r>
            <a:endParaRPr lang="en-US" altLang="zh-CN" i="0" u="none" strike="noStrike" dirty="0">
              <a:effectLst/>
              <a:highlight>
                <a:srgbClr val="00FFFF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6A9E641-E009-0185-EC74-1D556524D469}"/>
              </a:ext>
            </a:extLst>
          </p:cNvPr>
          <p:cNvSpPr txBox="1"/>
          <p:nvPr/>
        </p:nvSpPr>
        <p:spPr>
          <a:xfrm>
            <a:off x="756266" y="3894879"/>
            <a:ext cx="6181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None/>
            </a:pPr>
            <a:r>
              <a:rPr lang="zh-CN" altLang="en-US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基本概念框架：</a:t>
            </a:r>
            <a:r>
              <a:rPr lang="zh-CN" altLang="en-US" b="1" i="0" u="none" strike="noStrike" dirty="0">
                <a:effectLst/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自定义</a:t>
            </a:r>
            <a:endParaRPr lang="en-US" altLang="zh-CN" b="1" i="0" u="none" strike="noStrike" dirty="0">
              <a:effectLst/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09CDCF0-FD04-5368-280E-0D38710B9D6F}"/>
              </a:ext>
            </a:extLst>
          </p:cNvPr>
          <p:cNvSpPr txBox="1"/>
          <p:nvPr/>
        </p:nvSpPr>
        <p:spPr>
          <a:xfrm>
            <a:off x="756266" y="4583324"/>
            <a:ext cx="76484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数据获取：</a:t>
            </a:r>
            <a:br>
              <a:rPr lang="en-US" altLang="zh-CN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CN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CN" b="1" i="0" u="none" strike="noStrike" dirty="0">
                <a:effectLst/>
                <a:highlight>
                  <a:srgbClr val="00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2024</a:t>
            </a:r>
            <a:r>
              <a:rPr lang="zh-CN" altLang="en-US" b="1" i="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年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全国城市专利申请明细数据</a:t>
            </a:r>
            <a:b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CN" b="1" dirty="0">
                <a:highlight>
                  <a:srgbClr val="00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2024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年 全国城市常住人口</a:t>
            </a:r>
            <a:endPara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DB41DF0-38B8-41A7-6D6A-DA216A700F93}"/>
              </a:ext>
            </a:extLst>
          </p:cNvPr>
          <p:cNvSpPr txBox="1"/>
          <p:nvPr/>
        </p:nvSpPr>
        <p:spPr>
          <a:xfrm>
            <a:off x="756266" y="30783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研究区域与地理分辨率：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中国大陆 超一线、新一线城市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DD4E74A-50E8-12AD-840D-C29DB14FA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7234" y="1939385"/>
            <a:ext cx="4459846" cy="314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84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FD2D1-0A53-B699-72EE-3CC02A5A4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7">
            <a:extLst>
              <a:ext uri="{FF2B5EF4-FFF2-40B4-BE49-F238E27FC236}">
                <a16:creationId xmlns:a16="http://schemas.microsoft.com/office/drawing/2014/main" id="{1AE908E4-5440-EDD6-FB2F-21B882647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专题研究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2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Research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Theme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2ADC05B-46AF-6A7A-42D7-516667766AF8}"/>
              </a:ext>
            </a:extLst>
          </p:cNvPr>
          <p:cNvSpPr txBox="1"/>
          <p:nvPr/>
        </p:nvSpPr>
        <p:spPr>
          <a:xfrm>
            <a:off x="401326" y="1536012"/>
            <a:ext cx="8791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基本概念框架</a:t>
            </a:r>
            <a:endParaRPr lang="en-US" altLang="zh-CN" sz="1400" b="1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0242523-FBE3-266F-E538-453B688A7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810" y="1062077"/>
            <a:ext cx="8386863" cy="5108089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FD8B37B6-3A77-E950-9BB2-9E1453056066}"/>
              </a:ext>
            </a:extLst>
          </p:cNvPr>
          <p:cNvSpPr txBox="1"/>
          <p:nvPr/>
        </p:nvSpPr>
        <p:spPr>
          <a:xfrm>
            <a:off x="401327" y="2694629"/>
            <a:ext cx="65536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540000">
              <a:buFont typeface="Wingdings" pitchFamily="2" charset="2"/>
              <a:buChar char="u"/>
            </a:pP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核心维度</a:t>
            </a:r>
            <a:endParaRPr lang="zh-CN" sz="1600" b="1" noProof="0" dirty="0">
              <a:solidFill>
                <a:srgbClr val="7FC97F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F4FC2AA0-5573-919E-59A9-6CBD9971C966}"/>
              </a:ext>
            </a:extLst>
          </p:cNvPr>
          <p:cNvSpPr txBox="1"/>
          <p:nvPr/>
        </p:nvSpPr>
        <p:spPr>
          <a:xfrm>
            <a:off x="834058" y="3294155"/>
            <a:ext cx="2317704" cy="1726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创新规模</a:t>
            </a:r>
            <a:endPara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创新质量</a:t>
            </a:r>
            <a:endPara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主体结构</a:t>
            </a:r>
            <a:endPara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创新合作</a:t>
            </a:r>
            <a:endPara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技术多样性</a:t>
            </a:r>
          </a:p>
        </p:txBody>
      </p:sp>
    </p:spTree>
    <p:extLst>
      <p:ext uri="{BB962C8B-B14F-4D97-AF65-F5344CB8AC3E}">
        <p14:creationId xmlns:p14="http://schemas.microsoft.com/office/powerpoint/2010/main" val="24426601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c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c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c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con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43858</TotalTime>
  <Words>761</Words>
  <Application>Microsoft Macintosh PowerPoint</Application>
  <PresentationFormat>宽屏</PresentationFormat>
  <Paragraphs>102</Paragraphs>
  <Slides>13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-webkit-standard</vt:lpstr>
      <vt:lpstr>等线</vt:lpstr>
      <vt:lpstr>等线 Light</vt:lpstr>
      <vt:lpstr>Microsoft YaHei</vt:lpstr>
      <vt:lpstr>Arial</vt:lpstr>
      <vt:lpstr>Cambria Math</vt:lpstr>
      <vt:lpstr>Wingdings</vt:lpstr>
      <vt:lpstr>Office 主题​​</vt:lpstr>
      <vt:lpstr>多源城市数据分析与实践</vt:lpstr>
      <vt:lpstr>目录 Contents</vt:lpstr>
      <vt:lpstr>PowerPoint 演示文稿</vt:lpstr>
      <vt:lpstr>专题研究 1 Research Theme 1</vt:lpstr>
      <vt:lpstr>专题研究 1 Research Theme 1</vt:lpstr>
      <vt:lpstr>专题研究 1 Research Theme 1</vt:lpstr>
      <vt:lpstr>PowerPoint 演示文稿</vt:lpstr>
      <vt:lpstr>专题研究 2 Research Theme 2</vt:lpstr>
      <vt:lpstr>专题研究 2 Research Theme 2</vt:lpstr>
      <vt:lpstr>专题研究 2 Research Theme 2</vt:lpstr>
      <vt:lpstr>专题研究 2 Research Theme 2</vt:lpstr>
      <vt:lpstr>专题研究 2 Research Theme 2</vt:lpstr>
      <vt:lpstr>Thanks!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Chen May</dc:creator>
  <cp:keywords/>
  <dc:description/>
  <cp:lastModifiedBy>Liu, Yunzhe</cp:lastModifiedBy>
  <cp:revision>88</cp:revision>
  <dcterms:created xsi:type="dcterms:W3CDTF">2025-11-22T06:00:54Z</dcterms:created>
  <dcterms:modified xsi:type="dcterms:W3CDTF">2026-06-05T08:39:05Z</dcterms:modified>
  <cp:category/>
</cp:coreProperties>
</file>